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3" r:id="rId2"/>
    <p:sldId id="327" r:id="rId3"/>
    <p:sldId id="339" r:id="rId4"/>
    <p:sldId id="340" r:id="rId5"/>
    <p:sldId id="341" r:id="rId6"/>
    <p:sldId id="342" r:id="rId7"/>
    <p:sldId id="343" r:id="rId8"/>
    <p:sldId id="344" r:id="rId9"/>
    <p:sldId id="328" r:id="rId10"/>
    <p:sldId id="345" r:id="rId11"/>
    <p:sldId id="346" r:id="rId12"/>
    <p:sldId id="329" r:id="rId13"/>
    <p:sldId id="347" r:id="rId14"/>
    <p:sldId id="350" r:id="rId15"/>
    <p:sldId id="348" r:id="rId16"/>
    <p:sldId id="349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B7B"/>
    <a:srgbClr val="6C589B"/>
    <a:srgbClr val="74066F"/>
    <a:srgbClr val="0070C0"/>
    <a:srgbClr val="80D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270" autoAdjust="0"/>
  </p:normalViewPr>
  <p:slideViewPr>
    <p:cSldViewPr snapToGrid="0">
      <p:cViewPr varScale="1">
        <p:scale>
          <a:sx n="111" d="100"/>
          <a:sy n="111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BACD-6953-4199-8765-F311EBB1D0EF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6768D-0CDD-4AFB-905E-A8147AE5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2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6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40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39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>
            <a:extLst>
              <a:ext uri="{FF2B5EF4-FFF2-40B4-BE49-F238E27FC236}">
                <a16:creationId xmlns:a16="http://schemas.microsoft.com/office/drawing/2014/main" xmlns="" id="{63384B7A-08CA-4633-B69F-BDBE11627370}"/>
              </a:ext>
            </a:extLst>
          </p:cNvPr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BBCB3BC-55F4-45D6-B2C5-60F648530658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D692693-3526-4ED1-AEBA-15A930A9D4C5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xmlns="" id="{20FFDAA8-71B0-43F5-8C77-860D8E3B39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/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xmlns="" id="{97F70F8D-CBA3-49A3-9793-249D39AE6F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/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0F3F049-ED9C-4F2A-A294-702101022906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DF392B87-C464-41E7-BBDB-17723DDD6A4F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AEE85FC3-6A2D-4783-A632-929B77BE7EED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E06B4FE4-9C05-4AC1-B008-FA2A4803A51C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36589D2F-88EE-4EA8-A8B7-E44FE668521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2A2C4FB3-A69B-4F88-8F0D-07BB6B33EE7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20A8B1BB-CC06-499B-B50D-30F9342D616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DEDA47EE-5B04-4EF3-A12B-A7DF955139C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37528E19-5EB7-4BF1-9DC2-8FD738FA834E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EFFBF108-4649-4239-8B46-F1EE16D32FC8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D37D5537-E6A1-4F44-9BF8-681235AFB39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95C0C95-5A6A-465B-8823-D4408B4237A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512DC05F-5FC7-4A0F-9D4D-82627536C75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A9492391-594D-46D5-BFED-988A8C525D0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D1D67A2-44FD-4C5A-ABDC-664066E845E5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6C24B9A7-C5E0-4A89-A825-7A89B290E349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xmlns="" id="{1FC20C9D-E56C-4B3F-96E4-8DCCB562863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xmlns="" id="{9F5E8A8F-57C3-46D0-913E-02526E2F6CB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xmlns="" id="{3E2BF19F-F304-4801-9B55-9D575701933D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xmlns="" id="{981EA355-FB58-44E1-B399-E5036F21764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D8340CC5-F172-4D2F-A1D5-3B766AAA02E5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C677185A-DB3F-4A34-AB65-41F9E37EB4E9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A1755854-0EB0-46E3-8850-8B56F8A67D6A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82A27547-41F9-4F86-8FD8-AB415907AE7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B2E01210-1092-4DDA-9DF6-89A5E80F24F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0" name="图片 39" descr="图片包含 物体&#10;&#10;描述已自动生成">
            <a:extLst>
              <a:ext uri="{FF2B5EF4-FFF2-40B4-BE49-F238E27FC236}">
                <a16:creationId xmlns:a16="http://schemas.microsoft.com/office/drawing/2014/main" xmlns="" id="{256D6C78-4522-402C-B338-0A8762C28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/>
        </p:blipFill>
        <p:spPr>
          <a:xfrm>
            <a:off x="8007472" y="2555880"/>
            <a:ext cx="1734405" cy="19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6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>
            <a:extLst>
              <a:ext uri="{FF2B5EF4-FFF2-40B4-BE49-F238E27FC236}">
                <a16:creationId xmlns:a16="http://schemas.microsoft.com/office/drawing/2014/main" xmlns="" id="{3963D8C1-F4C5-45D2-AE12-CA64E114DE6D}"/>
              </a:ext>
            </a:extLst>
          </p:cNvPr>
          <p:cNvSpPr/>
          <p:nvPr userDrawn="1"/>
        </p:nvSpPr>
        <p:spPr>
          <a:xfrm>
            <a:off x="-1730440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17A47F2-FA62-488D-9335-20810367ADDA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C123160-D807-48F5-9CA5-ADA1532FC6E2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AFA41B03-72B3-46EB-B474-A2E26858D694}"/>
              </a:ext>
            </a:extLst>
          </p:cNvPr>
          <p:cNvGrpSpPr/>
          <p:nvPr userDrawn="1"/>
        </p:nvGrpSpPr>
        <p:grpSpPr>
          <a:xfrm>
            <a:off x="4272203" y="1724348"/>
            <a:ext cx="8417884" cy="3611958"/>
            <a:chOff x="2110441" y="1639875"/>
            <a:chExt cx="7672467" cy="326037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366A82C0-738A-4AE8-993B-408009D3EB27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0856F9C7-B715-442B-8039-45925CF49E00}"/>
                </a:ext>
              </a:extLst>
            </p:cNvPr>
            <p:cNvSpPr/>
            <p:nvPr userDrawn="1"/>
          </p:nvSpPr>
          <p:spPr>
            <a:xfrm>
              <a:off x="2110441" y="1639875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 descr="图片包含 物体&#10;&#10;描述已自动生成">
            <a:extLst>
              <a:ext uri="{FF2B5EF4-FFF2-40B4-BE49-F238E27FC236}">
                <a16:creationId xmlns:a16="http://schemas.microsoft.com/office/drawing/2014/main" xmlns="" id="{FC8FC2D8-98F9-43E0-BDF7-3971DF558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35358" r="52225" b="37804"/>
          <a:stretch/>
        </p:blipFill>
        <p:spPr>
          <a:xfrm>
            <a:off x="0" y="4505093"/>
            <a:ext cx="2688573" cy="230659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496AEB77-7253-44D4-AC6D-963C129F5BB0}"/>
              </a:ext>
            </a:extLst>
          </p:cNvPr>
          <p:cNvGrpSpPr/>
          <p:nvPr userDrawn="1"/>
        </p:nvGrpSpPr>
        <p:grpSpPr>
          <a:xfrm>
            <a:off x="3004843" y="5679191"/>
            <a:ext cx="1711267" cy="410307"/>
            <a:chOff x="8251429" y="5666682"/>
            <a:chExt cx="1711267" cy="41030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8942FB55-D8F0-47A0-BE49-D2C13A1CB245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6F52555E-1437-405B-8BE4-996FD5358F2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D9C96B61-B828-4063-9386-B2862CE275A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1538AB0C-85EF-4176-B4FB-CFE64AEBAE13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08FD5E7-E097-42B7-9494-48B4CCA54456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12A5E684-5F1C-4D22-A779-9AAA0E09E491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161C792E-EA9A-44F9-A921-E69D23F5B19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BC4EA326-C4EE-4151-8714-65E2745EF22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77EA2682-F4CF-4831-96A6-3570E72BC4C9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EC78FAA9-CFAA-413B-A95D-1E19A2C7E18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0F9AA897-A64A-4E92-BE95-E34D6585DB47}"/>
              </a:ext>
            </a:extLst>
          </p:cNvPr>
          <p:cNvGrpSpPr/>
          <p:nvPr userDrawn="1"/>
        </p:nvGrpSpPr>
        <p:grpSpPr>
          <a:xfrm flipH="1">
            <a:off x="9412746" y="916621"/>
            <a:ext cx="1711267" cy="410307"/>
            <a:chOff x="8251429" y="5666682"/>
            <a:chExt cx="1711267" cy="41030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8FD05D50-E484-41AF-B218-7364DC0DFE4D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16BCBF02-51C0-4626-B28B-68F8D60B0CA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7FEC384E-CE71-46C8-931A-FCE7C685911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xmlns="" id="{2DED0B5D-E551-4539-B5D5-E2A321B4943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xmlns="" id="{F7FCA56F-1D7C-41B1-A8FF-28C0CBB5C69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8FD0648C-0C67-43FA-A191-95DDBFB42C30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E8C42C38-9D1A-4F32-B11D-1AAE44F97BD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BDAE3C8D-DBA9-4DE5-A0CF-9954F1D881E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8973C014-78B3-4ADD-9732-494428BB85D9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40857222-7422-4F94-8FED-BFB233B6EE03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73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平行四边形 45">
            <a:extLst>
              <a:ext uri="{FF2B5EF4-FFF2-40B4-BE49-F238E27FC236}">
                <a16:creationId xmlns:a16="http://schemas.microsoft.com/office/drawing/2014/main" xmlns="" id="{53B45F38-0975-4688-8741-CA9156D6E890}"/>
              </a:ext>
            </a:extLst>
          </p:cNvPr>
          <p:cNvSpPr/>
          <p:nvPr userDrawn="1"/>
        </p:nvSpPr>
        <p:spPr>
          <a:xfrm>
            <a:off x="483554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1566036-CD61-4C6A-8E3D-DC39C17DA67C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3E49579-8BAF-4AA3-A641-019E2A9F1B80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855AA822-9506-432A-BB7D-08C453E2BE6C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987F3A2D-387C-49C0-BD49-CD280E5863F0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67A63405-DDB4-41E8-8A87-321B8D9F004E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 descr="图片包含 物体&#10;&#10;描述已自动生成">
            <a:extLst>
              <a:ext uri="{FF2B5EF4-FFF2-40B4-BE49-F238E27FC236}">
                <a16:creationId xmlns:a16="http://schemas.microsoft.com/office/drawing/2014/main" xmlns="" id="{32B77A93-FCD2-473A-9060-DAF539877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2" t="33372" r="8176" b="33877"/>
          <a:stretch/>
        </p:blipFill>
        <p:spPr>
          <a:xfrm>
            <a:off x="1029810" y="1764983"/>
            <a:ext cx="2621498" cy="319908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30869BCC-F382-447A-A353-12177D803E49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54AFFA2F-BCF3-49EB-B645-1BDD5D4882FF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91F2A8E0-5D47-4424-A23F-7718FD5C637A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6CF52B80-A5C3-4AEE-85D6-4FF40E2FA3A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602DB64D-6C4E-4A43-BD81-F00D20482BE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F3A33AC0-E11B-4E03-BBAA-DF9ECFD5C3CC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9A6930C6-0672-4686-8AB9-D491F12CB48E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D8B1C98B-FF54-44D5-A81D-4C2675C6C4A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17CA597D-C38F-4C19-B828-0235D674706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44C57DC1-E5EF-47F0-B3FF-467E2444A77C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AB39AB21-3527-4FE1-836C-A3C6BD8EFA14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583F008C-B3E3-4501-B8DF-25327F09C9BB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82A835FC-403D-478D-A4C8-43DE51A3F270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xmlns="" id="{CAAF0C21-1477-49F7-B429-6DA4C1E6E43A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xmlns="" id="{E0333859-DFB7-448D-902B-4399266C0DB7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xmlns="" id="{152BD744-81AB-4C12-A21B-1999BD05508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>
                <a:extLst>
                  <a:ext uri="{FF2B5EF4-FFF2-40B4-BE49-F238E27FC236}">
                    <a16:creationId xmlns:a16="http://schemas.microsoft.com/office/drawing/2014/main" xmlns="" id="{9943F786-288E-4EEA-A1FA-2B9994D6699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xmlns="" id="{E8D1C69E-2235-4E3D-AEA7-4590B8A9645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xmlns="" id="{851940BF-9E45-4E10-BADF-4A68DE401FB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xmlns="" id="{6802DBE4-6631-4ABB-BA58-432447CD53F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xmlns="" id="{3A056AF5-1BA3-4DC4-BE21-2B5A93CCEDB6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xmlns="" id="{7135D42A-3DE8-4A90-9400-185BF27AA0EB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36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13109E5-5701-403E-BFCC-2A82F6F26D58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809A09E-C27E-4AF1-801D-063CCE5CDCB2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08B7EAC-B500-4AEE-80E8-8D9AFF5C62D5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77257C62-9D91-4740-B505-91D46B56788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BCAE07BC-3F9B-4953-B24E-01C16A8E2C41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180F843A-2999-4024-BD9B-D592D4048DD9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BA548ADE-B9C0-4CDD-8294-C9DE9A5F7787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362619EA-A65F-48CC-B42E-DCAE64485C2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03C5EEFB-3A13-4FEF-B153-F419B461B003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E333C541-A305-47A1-B8AA-40FD59BCB764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A2073EBA-AA65-4142-8EC4-D4EDF938DF7C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0293D1CD-CD56-46F4-8F72-1138A59CE8E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B98E046F-361C-4F2B-B250-6D59A25FDC9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39A8BA70-49E8-4630-99B9-0B208C0A4ED1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CC15704C-E540-4C4D-A10E-15FB14ED3F2F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CCCF9935-114A-4074-9FCF-E27FF4C6F5A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0EFC8E15-2DC4-41D4-9700-8906FA12471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81B7E4B6-0635-4527-BC8F-10C41405071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7CFBFC51-501A-435B-BDE0-0633F87B50C3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34623855-066D-4567-9F51-69E8E1B500EA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B7CD793E-9A31-4CF4-B1D3-FF4408D2058E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A84623B3-5C1B-40D4-8792-12F5962CF5C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8B2CE62E-3FA3-4EA3-8DE1-70F3E2B5C68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09DC0A59-BE71-43AB-957C-BDCDCED7381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1C7D32DE-F2A9-4F89-A745-333AEF8A15AB}"/>
              </a:ext>
            </a:extLst>
          </p:cNvPr>
          <p:cNvGrpSpPr/>
          <p:nvPr userDrawn="1"/>
        </p:nvGrpSpPr>
        <p:grpSpPr>
          <a:xfrm>
            <a:off x="786934" y="754709"/>
            <a:ext cx="5015659" cy="706618"/>
            <a:chOff x="2121055" y="1273662"/>
            <a:chExt cx="7661853" cy="362658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8B7BC702-CCA5-4C0F-A0BB-701BA5B57F1C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3721FD4F-9E63-4C8F-AC10-D8E5EF5C9F3A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 descr="图片包含 物体&#10;&#10;描述已自动生成">
            <a:extLst>
              <a:ext uri="{FF2B5EF4-FFF2-40B4-BE49-F238E27FC236}">
                <a16:creationId xmlns:a16="http://schemas.microsoft.com/office/drawing/2014/main" xmlns="" id="{C35AE620-4DE2-46C2-ACC9-DA355B2C60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3" t="450" r="53909" b="69529"/>
          <a:stretch/>
        </p:blipFill>
        <p:spPr>
          <a:xfrm>
            <a:off x="10577067" y="4270917"/>
            <a:ext cx="2034111" cy="25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2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1AF9F6D-0C41-43F0-A1F6-3F4B1766EA9C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4A6E08F-1C0F-4AC5-AF47-49E5F89F5841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9616E153-7D87-4F09-86A1-9FA485CAD8CE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3822548B-22D5-4289-800A-49E48DB1F95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503777C3-66D9-47D5-AF95-50C2FE80ECF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7107B8BA-1A6F-4618-831E-63AF5E3C16E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6B72DFA0-5E55-46FF-9DDB-415EEEE8EB6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630F264A-3B17-4011-8451-1D9312DE7CF6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6BD7904F-8589-4B9B-97A6-4591B9343792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07879535-55F1-472F-AF63-EA983106D291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E564F914-9723-43C0-A14C-2869179942F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FEDC07E7-000A-4566-B2DE-3FF8281A376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640EC0D2-FF9D-4849-A512-33FCF9561ADE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194BD386-C5B5-4BC2-89C9-2284BFCE86EC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693E79D6-22A7-4AD3-A5E2-92D794B019B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DA739520-AE19-4E18-8591-CC0B40A2E18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7C273ED2-E8DF-4920-B083-0A4E7724FB98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848FB023-A795-43E3-A8A5-E1413FF0CBB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45D531F2-0C34-44F6-BF53-FBF1E9032D4F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34D5DAB5-CD87-414D-A21D-DFD584594E6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EEF91578-5228-4B06-8912-D7B144D9C59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FCBBCFFB-06B6-4A4D-A4D9-673D91EBD68C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9A610763-9A7A-4397-936C-119D646D1285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62B75858-1642-4260-AF08-C71056DDD96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3FE2BDCA-4981-49E7-8967-6F2A78DE07F7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34412ED2-14F6-4704-9DDF-202B9EB1534C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BB98482B-2FDA-4D9A-8263-F1A208D68DED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7" name="图片 36" descr="图片包含 物体&#10;&#10;描述已自动生成">
            <a:extLst>
              <a:ext uri="{FF2B5EF4-FFF2-40B4-BE49-F238E27FC236}">
                <a16:creationId xmlns:a16="http://schemas.microsoft.com/office/drawing/2014/main" xmlns="" id="{30C061CE-77F7-4B7F-9F20-4E7236399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2" t="62" r="9690" b="69917"/>
          <a:stretch/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9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D97F70E-850D-40DD-93C8-8E86BF7445E9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C992FC8-F35F-4A03-8D4E-763504753927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C894702D-D85B-4500-8F19-84654DF32E8D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D7A897D1-7E58-4421-97F8-A7A2170683BC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7E0CB584-8FC4-430C-AC8F-E82154E4406F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79E4E0FD-5D4E-498B-9510-8DCEDA9D206E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06F48698-30BA-4370-B5C7-4A205D87E88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5F40CFC7-4DCB-48F3-97A2-8AEE40A741F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E05CAB6A-54E0-4714-A773-A9595170EE56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1" name="等腰三角形 10">
                <a:extLst>
                  <a:ext uri="{FF2B5EF4-FFF2-40B4-BE49-F238E27FC236}">
                    <a16:creationId xmlns:a16="http://schemas.microsoft.com/office/drawing/2014/main" xmlns="" id="{29113390-6B35-46F0-B949-A8B0D8FAEB0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xmlns="" id="{5733C355-89F0-4F12-85F3-643F86F44A95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86D26BA1-F3B9-44E5-B5D2-6FE2349C8325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395318DA-CD7E-421D-A36A-899F496FC01F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6D8CE80E-23F1-4D5D-A941-648C941725FD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E23142F-82C0-4897-9ACF-D9BD347F848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756F470E-221F-45A1-8F64-23B4EE6D6B0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E3B6370C-FE87-4792-A203-CB01AF64FED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C9488196-4464-40C3-9377-65A564DECB5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13FBEFCD-582A-41F9-A448-0959E22CAB1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37CD4B24-99C7-4BF4-B2C8-47F81288725B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9A94F312-F9E0-4525-9C6B-98D8EE1E6F7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8754F178-A3C1-4B0A-AAC2-ABFA79D6028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6FC28056-455A-4B1D-8B7D-2AED8E719CE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DA8B9457-4E14-4736-8E25-A6C6D734F27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EE44A63D-947C-47BC-A4CD-500C10CDDBB7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0B5B42C5-12A3-491F-A6CF-C5281B6F9CB6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A098527C-3B67-4499-A365-A917E58FDFD2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 descr="图片包含 物体&#10;&#10;描述已自动生成">
            <a:extLst>
              <a:ext uri="{FF2B5EF4-FFF2-40B4-BE49-F238E27FC236}">
                <a16:creationId xmlns:a16="http://schemas.microsoft.com/office/drawing/2014/main" xmlns="" id="{8D1409F3-2BC1-459D-8F01-2C96DCF405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4" t="34489" r="11578" b="35490"/>
          <a:stretch/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4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1468BAD-71BA-4E08-B4A4-9D4FEB1B53B3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1345EA5-DFB1-423A-A158-54AA96F31054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2E8EF60D-073D-435B-81FB-92BBFC6C464E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DE063478-615A-468D-911D-7BB73848A8CA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B85C14CB-97D2-472B-A9EF-45E6953EE7EE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16CD6F26-C891-412C-8C22-B4EE4B3319C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F941EE11-B252-4988-B5D5-F612815458EB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3EAF408E-9E96-4974-89DD-F7EC6CCE214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FEF57BE4-D8E9-4E3F-B1F9-40907124052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0" name="等腰三角形 9">
                <a:extLst>
                  <a:ext uri="{FF2B5EF4-FFF2-40B4-BE49-F238E27FC236}">
                    <a16:creationId xmlns:a16="http://schemas.microsoft.com/office/drawing/2014/main" xmlns="" id="{915CB432-2B7A-4A33-A075-B310454C47F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>
                <a:extLst>
                  <a:ext uri="{FF2B5EF4-FFF2-40B4-BE49-F238E27FC236}">
                    <a16:creationId xmlns:a16="http://schemas.microsoft.com/office/drawing/2014/main" xmlns="" id="{C787E8D0-D19B-475A-8391-534D2A017563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xmlns="" id="{22A59440-C46F-43AE-835B-3C518797105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085EFA02-311E-40DA-A449-73ACA950F2D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49D0A13F-63B9-44A6-BF5D-4962DAABD916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49616770-3679-484C-A8E8-03E70A0EE10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28BE740A-9CEC-47C3-B37E-3C0BF5195CC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1156CD06-E295-4A34-9E94-898687C53A48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1022312A-225B-4035-84A6-E7204F1A09C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67927FBD-F483-4694-9426-F3C72B0394DB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8B2ECEE5-BBA5-452B-AC19-FEB8252C2734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BEAF6F4F-C435-45F4-B5B3-FB9FCF7C40B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0E2D9198-1436-4A02-BC42-7B7BFAED138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E6FEDD8A-363E-48F9-9B29-E82FB45378B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3E8B6778-DD9A-4589-9C71-AA0F7FEDFD6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C7C6C957-0535-4BFC-AE18-9E0F9BC6EE28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33C1495A-1C2F-4570-81F7-BF406B07C762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2D78641-6E5E-463D-A696-D3AA7DBF1AC9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 descr="图片包含 物体&#10;&#10;描述已自动生成">
            <a:extLst>
              <a:ext uri="{FF2B5EF4-FFF2-40B4-BE49-F238E27FC236}">
                <a16:creationId xmlns:a16="http://schemas.microsoft.com/office/drawing/2014/main" xmlns="" id="{55B9454B-F8BD-4F0A-AE8D-15D4A8465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68010" r="52083" b="4654"/>
          <a:stretch/>
        </p:blipFill>
        <p:spPr>
          <a:xfrm>
            <a:off x="10012967" y="4826963"/>
            <a:ext cx="2114794" cy="20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xmlns="" id="{F054E8DC-5102-4769-8F78-6687CDA4B25B}"/>
              </a:ext>
            </a:extLst>
          </p:cNvPr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7FFE6FB-35C5-4B10-9CA8-696CC4EA7A53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965F281-CF09-41B0-AA8F-95C2FE9EFAE3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xmlns="" id="{368B8B38-F47B-40D6-B6BC-270A4AED94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/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xmlns="" id="{A355DF8C-89CF-46E2-A99D-A904DFC0CC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/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7AC3DD43-2818-4A5B-AABA-77D2FBC8E432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2E669B3C-B5F7-4E48-9B8A-DDB55E258013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0C87B9BA-3E38-4BF7-A61B-FCDBC7C3E198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ECC68A89-2F09-4B2A-9058-79C39663C323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CEA896F7-381B-4848-8F8A-78C63AE628F6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A9D26A1B-F1AB-43E8-8039-10637294B71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A380A83B-8DBE-4902-BD68-3B0C4BD5A285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7A16A78C-4A52-439C-A226-DA938664709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A30D2FE8-00CC-4F2A-B126-EF3AC720A9C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F82D3E41-97F2-4591-ACD7-D9A2133E3522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F7D1F2BF-83A7-4FF9-B12C-DB712C7503F3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0A6BDE32-4357-4F3F-BDEE-450C196B58C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8FDE500D-5BBC-406B-8F32-6486CD249B5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20E9BE63-2AA8-4625-B305-DB04C68434EC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0D6CD65F-5FF1-44AA-9194-84E4781577BB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94419B5D-BDD0-403A-A640-683636DA6AC5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62E4EF7E-ECEE-4D76-B4A8-BD77FE9D01DF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xmlns="" id="{92A60656-CC76-46C4-B1CA-59FAE86C365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xmlns="" id="{12AD04F1-6068-41B3-9987-D0FA8FB80293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xmlns="" id="{83D78D02-C9BF-46D3-AFAC-6A62A36052D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0D7E1716-342E-4595-8CC6-37B61DF67153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6CA7DD14-9D96-46AE-A36A-ECF8F21AABB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DD9B28F8-1F5A-4CA4-8A05-4DCE357F09B0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24987B3A-6E46-4D78-B0E0-CFC739971B5F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0DB7665A-58DC-4521-A8C7-1CB39748E4AA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8" name="图片 37" descr="图片包含 物体&#10;&#10;描述已自动生成">
            <a:extLst>
              <a:ext uri="{FF2B5EF4-FFF2-40B4-BE49-F238E27FC236}">
                <a16:creationId xmlns:a16="http://schemas.microsoft.com/office/drawing/2014/main" xmlns="" id="{43CBAC49-9120-43AA-9988-EC5617DBC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/>
        </p:blipFill>
        <p:spPr>
          <a:xfrm>
            <a:off x="8007472" y="2555880"/>
            <a:ext cx="1734405" cy="19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1694C54-27CC-4E05-9037-74643112359B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684FAD6-BCE6-47B7-9B17-CC115D0A8F1E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0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淋浴&#10;&#10;描述已自动生成">
            <a:extLst>
              <a:ext uri="{FF2B5EF4-FFF2-40B4-BE49-F238E27FC236}">
                <a16:creationId xmlns:a16="http://schemas.microsoft.com/office/drawing/2014/main" xmlns="" id="{A1D552EC-E893-413F-B42D-FB6BE7D486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2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99.png"/><Relationship Id="rId21" Type="http://schemas.openxmlformats.org/officeDocument/2006/relationships/image" Target="../media/image117.png"/><Relationship Id="rId34" Type="http://schemas.openxmlformats.org/officeDocument/2006/relationships/image" Target="../media/image130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5" Type="http://schemas.openxmlformats.org/officeDocument/2006/relationships/image" Target="../media/image121.png"/><Relationship Id="rId33" Type="http://schemas.openxmlformats.org/officeDocument/2006/relationships/image" Target="../media/image129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120.png"/><Relationship Id="rId32" Type="http://schemas.openxmlformats.org/officeDocument/2006/relationships/image" Target="../media/image128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36" Type="http://schemas.openxmlformats.org/officeDocument/2006/relationships/image" Target="../media/image132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31" Type="http://schemas.openxmlformats.org/officeDocument/2006/relationships/image" Target="../media/image127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26.png"/><Relationship Id="rId35" Type="http://schemas.openxmlformats.org/officeDocument/2006/relationships/image" Target="../media/image131.png"/><Relationship Id="rId8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26" Type="http://schemas.openxmlformats.org/officeDocument/2006/relationships/image" Target="../media/image122.png"/><Relationship Id="rId3" Type="http://schemas.openxmlformats.org/officeDocument/2006/relationships/image" Target="../media/image134.png"/><Relationship Id="rId34" Type="http://schemas.openxmlformats.org/officeDocument/2006/relationships/image" Target="../media/image130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5" Type="http://schemas.openxmlformats.org/officeDocument/2006/relationships/image" Target="../media/image121.png"/><Relationship Id="rId33" Type="http://schemas.openxmlformats.org/officeDocument/2006/relationships/image" Target="../media/image129.png"/><Relationship Id="rId2" Type="http://schemas.openxmlformats.org/officeDocument/2006/relationships/image" Target="../media/image133.png"/><Relationship Id="rId16" Type="http://schemas.openxmlformats.org/officeDocument/2006/relationships/image" Target="../media/image147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24" Type="http://schemas.openxmlformats.org/officeDocument/2006/relationships/image" Target="../media/image120.png"/><Relationship Id="rId32" Type="http://schemas.openxmlformats.org/officeDocument/2006/relationships/image" Target="../media/image128.png"/><Relationship Id="rId37" Type="http://schemas.openxmlformats.org/officeDocument/2006/relationships/image" Target="../media/image150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36" Type="http://schemas.openxmlformats.org/officeDocument/2006/relationships/image" Target="../media/image132.png"/><Relationship Id="rId10" Type="http://schemas.openxmlformats.org/officeDocument/2006/relationships/image" Target="../media/image141.png"/><Relationship Id="rId31" Type="http://schemas.openxmlformats.org/officeDocument/2006/relationships/image" Target="../media/image127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Relationship Id="rId27" Type="http://schemas.openxmlformats.org/officeDocument/2006/relationships/image" Target="../media/image123.png"/><Relationship Id="rId30" Type="http://schemas.openxmlformats.org/officeDocument/2006/relationships/image" Target="../media/image126.png"/><Relationship Id="rId35" Type="http://schemas.openxmlformats.org/officeDocument/2006/relationships/image" Target="../media/image131.png"/><Relationship Id="rId8" Type="http://schemas.openxmlformats.org/officeDocument/2006/relationships/image" Target="../media/image1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26" Type="http://schemas.openxmlformats.org/officeDocument/2006/relationships/image" Target="../media/image162.png"/><Relationship Id="rId3" Type="http://schemas.openxmlformats.org/officeDocument/2006/relationships/image" Target="../media/image26.png"/><Relationship Id="rId21" Type="http://schemas.openxmlformats.org/officeDocument/2006/relationships/image" Target="../media/image157.png"/><Relationship Id="rId34" Type="http://schemas.openxmlformats.org/officeDocument/2006/relationships/image" Target="../media/image170.png"/><Relationship Id="rId7" Type="http://schemas.openxmlformats.org/officeDocument/2006/relationships/image" Target="../media/image152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5" Type="http://schemas.openxmlformats.org/officeDocument/2006/relationships/image" Target="../media/image161.png"/><Relationship Id="rId33" Type="http://schemas.openxmlformats.org/officeDocument/2006/relationships/image" Target="../media/image169.png"/><Relationship Id="rId2" Type="http://schemas.openxmlformats.org/officeDocument/2006/relationships/image" Target="../media/image25.png"/><Relationship Id="rId16" Type="http://schemas.openxmlformats.org/officeDocument/2006/relationships/image" Target="../media/image144.png"/><Relationship Id="rId20" Type="http://schemas.openxmlformats.org/officeDocument/2006/relationships/image" Target="../media/image156.png"/><Relationship Id="rId29" Type="http://schemas.openxmlformats.org/officeDocument/2006/relationships/image" Target="../media/image16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1.png"/><Relationship Id="rId11" Type="http://schemas.openxmlformats.org/officeDocument/2006/relationships/image" Target="../media/image139.png"/><Relationship Id="rId24" Type="http://schemas.openxmlformats.org/officeDocument/2006/relationships/image" Target="../media/image160.png"/><Relationship Id="rId32" Type="http://schemas.openxmlformats.org/officeDocument/2006/relationships/image" Target="../media/image168.png"/><Relationship Id="rId5" Type="http://schemas.openxmlformats.org/officeDocument/2006/relationships/image" Target="../media/image28.png"/><Relationship Id="rId15" Type="http://schemas.openxmlformats.org/officeDocument/2006/relationships/image" Target="../media/image154.png"/><Relationship Id="rId23" Type="http://schemas.openxmlformats.org/officeDocument/2006/relationships/image" Target="../media/image159.png"/><Relationship Id="rId28" Type="http://schemas.openxmlformats.org/officeDocument/2006/relationships/image" Target="../media/image164.png"/><Relationship Id="rId36" Type="http://schemas.openxmlformats.org/officeDocument/2006/relationships/image" Target="../media/image172.png"/><Relationship Id="rId10" Type="http://schemas.openxmlformats.org/officeDocument/2006/relationships/image" Target="../media/image138.png"/><Relationship Id="rId19" Type="http://schemas.openxmlformats.org/officeDocument/2006/relationships/image" Target="../media/image155.png"/><Relationship Id="rId31" Type="http://schemas.openxmlformats.org/officeDocument/2006/relationships/image" Target="../media/image167.png"/><Relationship Id="rId4" Type="http://schemas.openxmlformats.org/officeDocument/2006/relationships/image" Target="../media/image27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Relationship Id="rId22" Type="http://schemas.openxmlformats.org/officeDocument/2006/relationships/image" Target="../media/image158.png"/><Relationship Id="rId27" Type="http://schemas.openxmlformats.org/officeDocument/2006/relationships/image" Target="../media/image163.png"/><Relationship Id="rId30" Type="http://schemas.openxmlformats.org/officeDocument/2006/relationships/image" Target="../media/image166.png"/><Relationship Id="rId35" Type="http://schemas.openxmlformats.org/officeDocument/2006/relationships/image" Target="../media/image171.png"/><Relationship Id="rId8" Type="http://schemas.openxmlformats.org/officeDocument/2006/relationships/image" Target="../media/image1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" Type="http://schemas.openxmlformats.org/officeDocument/2006/relationships/image" Target="../media/image173.png"/><Relationship Id="rId16" Type="http://schemas.openxmlformats.org/officeDocument/2006/relationships/image" Target="../media/image18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10" Type="http://schemas.openxmlformats.org/officeDocument/2006/relationships/image" Target="../media/image181.png"/><Relationship Id="rId19" Type="http://schemas.openxmlformats.org/officeDocument/2006/relationships/image" Target="../media/image190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7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2.png"/><Relationship Id="rId5" Type="http://schemas.openxmlformats.org/officeDocument/2006/relationships/image" Target="../media/image58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72E4F5E8-F976-4BD8-BDE1-091A4BA6DE32}"/>
              </a:ext>
            </a:extLst>
          </p:cNvPr>
          <p:cNvGrpSpPr/>
          <p:nvPr/>
        </p:nvGrpSpPr>
        <p:grpSpPr>
          <a:xfrm>
            <a:off x="3554118" y="2971507"/>
            <a:ext cx="5606609" cy="909482"/>
            <a:chOff x="8139732" y="4092291"/>
            <a:chExt cx="5606609" cy="90948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347610CF-36B1-4D89-83A3-5D20EC7A8EEC}"/>
                </a:ext>
              </a:extLst>
            </p:cNvPr>
            <p:cNvSpPr txBox="1"/>
            <p:nvPr/>
          </p:nvSpPr>
          <p:spPr>
            <a:xfrm>
              <a:off x="9119242" y="4131533"/>
              <a:ext cx="46270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rgbClr val="0070C0"/>
                  </a:solidFill>
                  <a:ea typeface="字魂54号-贤黑" panose="00000500000000000000" pitchFamily="2" charset="-122"/>
                </a:rPr>
                <a:t>  拉格朗日插值</a:t>
              </a:r>
              <a:endParaRPr lang="zh-CN" altLang="en-US" sz="4800" dirty="0">
                <a:solidFill>
                  <a:srgbClr val="0070C0"/>
                </a:solidFill>
                <a:ea typeface="字魂54号-贤黑" panose="00000500000000000000" pitchFamily="2" charset="-122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D4381532-0C0D-45B5-80C7-BBB0172C7049}"/>
                </a:ext>
              </a:extLst>
            </p:cNvPr>
            <p:cNvSpPr/>
            <p:nvPr/>
          </p:nvSpPr>
          <p:spPr>
            <a:xfrm>
              <a:off x="8139732" y="4092291"/>
              <a:ext cx="909482" cy="90948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2</a:t>
              </a:r>
              <a:endParaRPr lang="zh-CN" altLang="en-US" sz="4400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7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9211" y="1496542"/>
                <a:ext cx="88097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有</a:t>
                </a:r>
                <a:endParaRPr lang="en-US" altLang="zh-CN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11" y="1496542"/>
                <a:ext cx="8809703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384" t="-15116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拉格朗日插值多项式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32745" y="4154701"/>
                <a:ext cx="7299627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2.9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45" y="4154701"/>
                <a:ext cx="7299627" cy="1176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53690" y="5204988"/>
                <a:ext cx="537868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731B7B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</a:rPr>
                  <a:t>次拉格朗日</a:t>
                </a:r>
                <a:r>
                  <a:rPr lang="en-US" altLang="zh-CN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</a:rPr>
                  <a:t>(Lagrange)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dirty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lang="en-US" altLang="zh-CN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</a:rPr>
                  <a:t>插值多项式</a:t>
                </a:r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690" y="5204988"/>
                <a:ext cx="5378682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9615" r="-1587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82443" y="2922027"/>
                <a:ext cx="7333161" cy="1527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=0,1,⋯,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2.8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43" y="2922027"/>
                <a:ext cx="7333161" cy="15273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626529" y="1955043"/>
            <a:ext cx="7305843" cy="943436"/>
            <a:chOff x="578135" y="2058424"/>
            <a:chExt cx="7305843" cy="943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78135" y="2331952"/>
                  <a:ext cx="9743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35" y="2331952"/>
                  <a:ext cx="974306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337448" y="2331951"/>
                  <a:ext cx="447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7448" y="2331951"/>
                  <a:ext cx="447238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组合 10"/>
            <p:cNvGrpSpPr/>
            <p:nvPr/>
          </p:nvGrpSpPr>
          <p:grpSpPr>
            <a:xfrm>
              <a:off x="1499217" y="2058424"/>
              <a:ext cx="6384761" cy="943436"/>
              <a:chOff x="1274931" y="3251259"/>
              <a:chExt cx="6384761" cy="9434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1274931" y="3282351"/>
                    <a:ext cx="6384761" cy="8440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/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                                                                  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4931" y="3282351"/>
                    <a:ext cx="6384761" cy="84401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组合 12"/>
              <p:cNvGrpSpPr/>
              <p:nvPr/>
            </p:nvGrpSpPr>
            <p:grpSpPr>
              <a:xfrm>
                <a:off x="1649491" y="3251259"/>
                <a:ext cx="5618427" cy="461725"/>
                <a:chOff x="2261161" y="4370496"/>
                <a:chExt cx="5618427" cy="461725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2261161" y="4383685"/>
                  <a:ext cx="1263038" cy="448536"/>
                  <a:chOff x="5846884" y="2954151"/>
                  <a:chExt cx="1263038" cy="44853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文本框 54"/>
                      <p:cNvSpPr txBox="1"/>
                      <p:nvPr/>
                    </p:nvSpPr>
                    <p:spPr>
                      <a:xfrm>
                        <a:off x="5846884" y="2971800"/>
                        <a:ext cx="126303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5" name="文本框 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46884" y="2971800"/>
                        <a:ext cx="1263038" cy="430887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56" name="组合 55"/>
                  <p:cNvGrpSpPr/>
                  <p:nvPr/>
                </p:nvGrpSpPr>
                <p:grpSpPr>
                  <a:xfrm>
                    <a:off x="5982185" y="2954151"/>
                    <a:ext cx="992436" cy="430887"/>
                    <a:chOff x="5446693" y="2066128"/>
                    <a:chExt cx="992436" cy="43088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7" name="文本框 56"/>
                        <p:cNvSpPr txBox="1"/>
                        <p:nvPr/>
                      </p:nvSpPr>
                      <p:spPr>
                        <a:xfrm>
                          <a:off x="5446693" y="2066128"/>
                          <a:ext cx="38119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7" name="文本框 5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46693" y="2066128"/>
                          <a:ext cx="381194" cy="430887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文本框 57"/>
                        <p:cNvSpPr txBox="1"/>
                        <p:nvPr/>
                      </p:nvSpPr>
                      <p:spPr>
                        <a:xfrm>
                          <a:off x="5637499" y="2066128"/>
                          <a:ext cx="801630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8" name="文本框 5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637499" y="2066128"/>
                          <a:ext cx="801630" cy="430887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3624343" y="4370496"/>
                  <a:ext cx="1577227" cy="457263"/>
                  <a:chOff x="3782897" y="4944144"/>
                  <a:chExt cx="1577227" cy="45726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3782897" y="4970520"/>
                        <a:ext cx="1577227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文本框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82897" y="4970520"/>
                        <a:ext cx="1577227" cy="430887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52" name="组合 51"/>
                  <p:cNvGrpSpPr/>
                  <p:nvPr/>
                </p:nvGrpSpPr>
                <p:grpSpPr>
                  <a:xfrm>
                    <a:off x="3883754" y="4944144"/>
                    <a:ext cx="1349585" cy="430887"/>
                    <a:chOff x="5446693" y="2066128"/>
                    <a:chExt cx="1349585" cy="43088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3" name="文本框 52"/>
                        <p:cNvSpPr txBox="1"/>
                        <p:nvPr/>
                      </p:nvSpPr>
                      <p:spPr>
                        <a:xfrm>
                          <a:off x="5446693" y="2066128"/>
                          <a:ext cx="38119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3" name="文本框 5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46693" y="2066128"/>
                          <a:ext cx="381194" cy="430887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文本框 53"/>
                        <p:cNvSpPr txBox="1"/>
                        <p:nvPr/>
                      </p:nvSpPr>
                      <p:spPr>
                        <a:xfrm>
                          <a:off x="5637499" y="2066128"/>
                          <a:ext cx="1158779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4" name="文本框 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637499" y="2066128"/>
                          <a:ext cx="1158779" cy="430887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 b="-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9" name="组合 38"/>
                <p:cNvGrpSpPr/>
                <p:nvPr/>
              </p:nvGrpSpPr>
              <p:grpSpPr>
                <a:xfrm>
                  <a:off x="4968778" y="4370496"/>
                  <a:ext cx="1577227" cy="457263"/>
                  <a:chOff x="5787254" y="4813756"/>
                  <a:chExt cx="1577227" cy="45726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5787254" y="4840132"/>
                        <a:ext cx="1577227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87254" y="4840132"/>
                        <a:ext cx="1577227" cy="430887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5888111" y="4813756"/>
                    <a:ext cx="1349585" cy="430887"/>
                    <a:chOff x="5446693" y="2066128"/>
                    <a:chExt cx="1349585" cy="43088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文本框 48"/>
                        <p:cNvSpPr txBox="1"/>
                        <p:nvPr/>
                      </p:nvSpPr>
                      <p:spPr>
                        <a:xfrm>
                          <a:off x="5446693" y="2066128"/>
                          <a:ext cx="38119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9" name="文本框 4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46693" y="2066128"/>
                          <a:ext cx="381194" cy="430887"/>
                        </a:xfrm>
                        <a:prstGeom prst="rect">
                          <a:avLst/>
                        </a:prstGeom>
                        <a:blipFill rotWithShape="0"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文本框 49"/>
                        <p:cNvSpPr txBox="1"/>
                        <p:nvPr/>
                      </p:nvSpPr>
                      <p:spPr>
                        <a:xfrm>
                          <a:off x="5637499" y="2066128"/>
                          <a:ext cx="1158779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0" name="文本框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637499" y="2066128"/>
                          <a:ext cx="1158779" cy="430887"/>
                        </a:xfrm>
                        <a:prstGeom prst="rect">
                          <a:avLst/>
                        </a:prstGeom>
                        <a:blipFill rotWithShape="0">
                          <a:blip r:embed="rId17"/>
                          <a:stretch>
                            <a:fillRect b="-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40" name="组合 39"/>
                <p:cNvGrpSpPr/>
                <p:nvPr/>
              </p:nvGrpSpPr>
              <p:grpSpPr>
                <a:xfrm>
                  <a:off x="6616550" y="4374861"/>
                  <a:ext cx="1263038" cy="448536"/>
                  <a:chOff x="7775329" y="2192151"/>
                  <a:chExt cx="1263038" cy="448536"/>
                </a:xfrm>
              </p:grpSpPr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7884254" y="2192151"/>
                    <a:ext cx="1014558" cy="430887"/>
                    <a:chOff x="5446693" y="2066128"/>
                    <a:chExt cx="1014558" cy="43088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文本框 44"/>
                        <p:cNvSpPr txBox="1"/>
                        <p:nvPr/>
                      </p:nvSpPr>
                      <p:spPr>
                        <a:xfrm>
                          <a:off x="5446693" y="2066128"/>
                          <a:ext cx="38119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5" name="文本框 4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46693" y="2066128"/>
                          <a:ext cx="381194" cy="430887"/>
                        </a:xfrm>
                        <a:prstGeom prst="rect">
                          <a:avLst/>
                        </a:prstGeom>
                        <a:blipFill rotWithShape="0">
                          <a:blip r:embed="rId1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文本框 45"/>
                        <p:cNvSpPr txBox="1"/>
                        <p:nvPr/>
                      </p:nvSpPr>
                      <p:spPr>
                        <a:xfrm>
                          <a:off x="5637499" y="2066128"/>
                          <a:ext cx="823752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文本框 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637499" y="2066128"/>
                          <a:ext cx="823752" cy="430887"/>
                        </a:xfrm>
                        <a:prstGeom prst="rect">
                          <a:avLst/>
                        </a:prstGeom>
                        <a:blipFill rotWithShape="0">
                          <a:blip r:embed="rId1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文本框 43"/>
                      <p:cNvSpPr txBox="1"/>
                      <p:nvPr/>
                    </p:nvSpPr>
                    <p:spPr>
                      <a:xfrm>
                        <a:off x="7775329" y="2209800"/>
                        <a:ext cx="126303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4" name="文本框 4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75329" y="2209800"/>
                        <a:ext cx="1263038" cy="430887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3327255" y="4392510"/>
                      <a:ext cx="4873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7255" y="4392510"/>
                      <a:ext cx="487313" cy="430887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本框 41"/>
                    <p:cNvSpPr txBox="1"/>
                    <p:nvPr/>
                  </p:nvSpPr>
                  <p:spPr>
                    <a:xfrm>
                      <a:off x="6335150" y="4383685"/>
                      <a:ext cx="4873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本框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5150" y="4383685"/>
                      <a:ext cx="487313" cy="430887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组合 13"/>
              <p:cNvGrpSpPr/>
              <p:nvPr/>
            </p:nvGrpSpPr>
            <p:grpSpPr>
              <a:xfrm>
                <a:off x="1354477" y="3728908"/>
                <a:ext cx="6239587" cy="465787"/>
                <a:chOff x="1047294" y="4698315"/>
                <a:chExt cx="6239587" cy="465787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1047294" y="4698316"/>
                  <a:ext cx="1420132" cy="448536"/>
                  <a:chOff x="5846884" y="2954151"/>
                  <a:chExt cx="1420132" cy="44853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文本框 32"/>
                      <p:cNvSpPr txBox="1"/>
                      <p:nvPr/>
                    </p:nvSpPr>
                    <p:spPr>
                      <a:xfrm>
                        <a:off x="5846884" y="2971800"/>
                        <a:ext cx="1420132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3" name="文本框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46884" y="2971800"/>
                        <a:ext cx="1420132" cy="430887"/>
                      </a:xfrm>
                      <a:prstGeom prst="rect">
                        <a:avLst/>
                      </a:prstGeom>
                      <a:blipFill rotWithShape="0"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5982185" y="2954151"/>
                    <a:ext cx="1139078" cy="430887"/>
                    <a:chOff x="5446693" y="2066128"/>
                    <a:chExt cx="1139078" cy="43088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文本框 34"/>
                        <p:cNvSpPr txBox="1"/>
                        <p:nvPr/>
                      </p:nvSpPr>
                      <p:spPr>
                        <a:xfrm>
                          <a:off x="5446693" y="2066128"/>
                          <a:ext cx="548035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5" name="文本框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46693" y="2066128"/>
                          <a:ext cx="548035" cy="430887"/>
                        </a:xfrm>
                        <a:prstGeom prst="rect">
                          <a:avLst/>
                        </a:prstGeom>
                        <a:blipFill rotWithShape="0"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文本框 35"/>
                        <p:cNvSpPr txBox="1"/>
                        <p:nvPr/>
                      </p:nvSpPr>
                      <p:spPr>
                        <a:xfrm>
                          <a:off x="5784141" y="2066128"/>
                          <a:ext cx="801630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6" name="文本框 3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784141" y="2066128"/>
                          <a:ext cx="801630" cy="430887"/>
                        </a:xfrm>
                        <a:prstGeom prst="rect">
                          <a:avLst/>
                        </a:prstGeom>
                        <a:blipFill rotWithShape="0">
                          <a:blip r:embed="rId2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文本框 15"/>
                    <p:cNvSpPr txBox="1"/>
                    <p:nvPr/>
                  </p:nvSpPr>
                  <p:spPr>
                    <a:xfrm>
                      <a:off x="2266899" y="4715965"/>
                      <a:ext cx="4873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文本框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66899" y="4715965"/>
                      <a:ext cx="487313" cy="430887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/>
                    <p:cNvSpPr txBox="1"/>
                    <p:nvPr/>
                  </p:nvSpPr>
                  <p:spPr>
                    <a:xfrm>
                      <a:off x="5572671" y="4715566"/>
                      <a:ext cx="4873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文本框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2671" y="4715566"/>
                      <a:ext cx="487313" cy="430887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" name="组合 17"/>
                <p:cNvGrpSpPr/>
                <p:nvPr/>
              </p:nvGrpSpPr>
              <p:grpSpPr>
                <a:xfrm>
                  <a:off x="2554052" y="4698713"/>
                  <a:ext cx="1734321" cy="448139"/>
                  <a:chOff x="3218979" y="5677463"/>
                  <a:chExt cx="1734321" cy="44813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文本框 28"/>
                      <p:cNvSpPr txBox="1"/>
                      <p:nvPr/>
                    </p:nvSpPr>
                    <p:spPr>
                      <a:xfrm>
                        <a:off x="3218979" y="5694715"/>
                        <a:ext cx="1734321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文本框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18979" y="5694715"/>
                        <a:ext cx="1734321" cy="430887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3324745" y="5677463"/>
                    <a:ext cx="1487601" cy="430887"/>
                    <a:chOff x="5446693" y="2066128"/>
                    <a:chExt cx="1487601" cy="43088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文本框 30"/>
                        <p:cNvSpPr txBox="1"/>
                        <p:nvPr/>
                      </p:nvSpPr>
                      <p:spPr>
                        <a:xfrm>
                          <a:off x="5446693" y="2066128"/>
                          <a:ext cx="548035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文本框 3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46693" y="2066128"/>
                          <a:ext cx="548035" cy="430887"/>
                        </a:xfrm>
                        <a:prstGeom prst="rect">
                          <a:avLst/>
                        </a:prstGeom>
                        <a:blipFill rotWithShape="0">
                          <a:blip r:embed="rId2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文本框 31"/>
                        <p:cNvSpPr txBox="1"/>
                        <p:nvPr/>
                      </p:nvSpPr>
                      <p:spPr>
                        <a:xfrm>
                          <a:off x="5775515" y="2066128"/>
                          <a:ext cx="1158779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文本框 3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775515" y="2066128"/>
                          <a:ext cx="1158779" cy="430887"/>
                        </a:xfrm>
                        <a:prstGeom prst="rect">
                          <a:avLst/>
                        </a:prstGeom>
                        <a:blipFill rotWithShape="0">
                          <a:blip r:embed="rId3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9" name="组合 18"/>
                <p:cNvGrpSpPr/>
                <p:nvPr/>
              </p:nvGrpSpPr>
              <p:grpSpPr>
                <a:xfrm>
                  <a:off x="4046862" y="4698315"/>
                  <a:ext cx="1734321" cy="448139"/>
                  <a:chOff x="3218979" y="5677463"/>
                  <a:chExt cx="1734321" cy="44813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>
                        <a:off x="3218979" y="5694715"/>
                        <a:ext cx="1734321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" name="文本框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18979" y="5694715"/>
                        <a:ext cx="1734321" cy="430887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6" name="组合 25"/>
                  <p:cNvGrpSpPr/>
                  <p:nvPr/>
                </p:nvGrpSpPr>
                <p:grpSpPr>
                  <a:xfrm>
                    <a:off x="3324745" y="5677463"/>
                    <a:ext cx="1487601" cy="430887"/>
                    <a:chOff x="5446693" y="2066128"/>
                    <a:chExt cx="1487601" cy="43088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文本框 26"/>
                        <p:cNvSpPr txBox="1"/>
                        <p:nvPr/>
                      </p:nvSpPr>
                      <p:spPr>
                        <a:xfrm>
                          <a:off x="5446693" y="2066128"/>
                          <a:ext cx="548035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" name="文本框 2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46693" y="2066128"/>
                          <a:ext cx="548035" cy="430887"/>
                        </a:xfrm>
                        <a:prstGeom prst="rect">
                          <a:avLst/>
                        </a:prstGeom>
                        <a:blipFill rotWithShape="0">
                          <a:blip r:embed="rId3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文本框 27"/>
                        <p:cNvSpPr txBox="1"/>
                        <p:nvPr/>
                      </p:nvSpPr>
                      <p:spPr>
                        <a:xfrm>
                          <a:off x="5775515" y="2066128"/>
                          <a:ext cx="1158779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8" name="文本框 2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775515" y="2066128"/>
                          <a:ext cx="1158779" cy="430887"/>
                        </a:xfrm>
                        <a:prstGeom prst="rect">
                          <a:avLst/>
                        </a:prstGeom>
                        <a:blipFill rotWithShape="0">
                          <a:blip r:embed="rId3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20" name="组合 19"/>
                <p:cNvGrpSpPr/>
                <p:nvPr/>
              </p:nvGrpSpPr>
              <p:grpSpPr>
                <a:xfrm>
                  <a:off x="5866749" y="4715566"/>
                  <a:ext cx="1420132" cy="448536"/>
                  <a:chOff x="5846884" y="2954151"/>
                  <a:chExt cx="1420132" cy="44853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文本框 20"/>
                      <p:cNvSpPr txBox="1"/>
                      <p:nvPr/>
                    </p:nvSpPr>
                    <p:spPr>
                      <a:xfrm>
                        <a:off x="5846884" y="2971800"/>
                        <a:ext cx="1420132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文本框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46884" y="2971800"/>
                        <a:ext cx="1420132" cy="430887"/>
                      </a:xfrm>
                      <a:prstGeom prst="rect">
                        <a:avLst/>
                      </a:prstGeom>
                      <a:blipFill rotWithShape="0"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5982185" y="2954151"/>
                    <a:ext cx="1161200" cy="430887"/>
                    <a:chOff x="5446693" y="2066128"/>
                    <a:chExt cx="1161200" cy="43088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文本框 22"/>
                        <p:cNvSpPr txBox="1"/>
                        <p:nvPr/>
                      </p:nvSpPr>
                      <p:spPr>
                        <a:xfrm>
                          <a:off x="5446693" y="2066128"/>
                          <a:ext cx="548035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" name="文本框 2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46693" y="2066128"/>
                          <a:ext cx="548035" cy="430887"/>
                        </a:xfrm>
                        <a:prstGeom prst="rect">
                          <a:avLst/>
                        </a:prstGeom>
                        <a:blipFill rotWithShape="0">
                          <a:blip r:embed="rId3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文本框 23"/>
                        <p:cNvSpPr txBox="1"/>
                        <p:nvPr/>
                      </p:nvSpPr>
                      <p:spPr>
                        <a:xfrm>
                          <a:off x="5784141" y="2066128"/>
                          <a:ext cx="823752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" name="文本框 2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784141" y="2066128"/>
                          <a:ext cx="823752" cy="430887"/>
                        </a:xfrm>
                        <a:prstGeom prst="rect">
                          <a:avLst/>
                        </a:prstGeom>
                        <a:blipFill rotWithShape="0">
                          <a:blip r:embed="rId3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9720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拉格朗日插值多项式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5101" y="1491157"/>
            <a:ext cx="164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引入记号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06941" y="3669549"/>
                <a:ext cx="757230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通常是次数为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的多项式，特殊情况下次数可能小于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41" y="3669549"/>
                <a:ext cx="7572308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691" t="-8333" r="-1047" b="-16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06276" y="4623656"/>
                <a:ext cx="738178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如，如果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三点共线，那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么插值多项式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是一次多项式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76" y="4623656"/>
                <a:ext cx="7381784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652" t="-7643" r="-6606" b="-1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2028037" y="1505611"/>
            <a:ext cx="5110832" cy="430890"/>
            <a:chOff x="690113" y="1651958"/>
            <a:chExt cx="5110832" cy="4308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690113" y="1651958"/>
                  <a:ext cx="147283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113" y="1651958"/>
                  <a:ext cx="1472839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1939333" y="1651958"/>
                  <a:ext cx="447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9333" y="1651958"/>
                  <a:ext cx="447238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组合 14"/>
            <p:cNvGrpSpPr/>
            <p:nvPr/>
          </p:nvGrpSpPr>
          <p:grpSpPr>
            <a:xfrm>
              <a:off x="2180204" y="1651960"/>
              <a:ext cx="1263038" cy="430888"/>
              <a:chOff x="3976777" y="3799935"/>
              <a:chExt cx="1263038" cy="4308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3976777" y="3799936"/>
                    <a:ext cx="126303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6777" y="3799936"/>
                    <a:ext cx="1263038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组合 27"/>
              <p:cNvGrpSpPr/>
              <p:nvPr/>
            </p:nvGrpSpPr>
            <p:grpSpPr>
              <a:xfrm>
                <a:off x="4108326" y="3799935"/>
                <a:ext cx="992227" cy="430888"/>
                <a:chOff x="5848709" y="2971799"/>
                <a:chExt cx="992227" cy="4308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文本框 28"/>
                    <p:cNvSpPr txBox="1"/>
                    <p:nvPr/>
                  </p:nvSpPr>
                  <p:spPr>
                    <a:xfrm>
                      <a:off x="5848709" y="2971800"/>
                      <a:ext cx="3811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文本框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8709" y="2971800"/>
                      <a:ext cx="381194" cy="430887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6039306" y="2971799"/>
                      <a:ext cx="80163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文本框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39306" y="2971799"/>
                      <a:ext cx="801630" cy="43088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" name="组合 15"/>
            <p:cNvGrpSpPr/>
            <p:nvPr/>
          </p:nvGrpSpPr>
          <p:grpSpPr>
            <a:xfrm>
              <a:off x="3204123" y="1651959"/>
              <a:ext cx="1263038" cy="430888"/>
              <a:chOff x="3976777" y="3799935"/>
              <a:chExt cx="1263038" cy="4308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976777" y="3799936"/>
                    <a:ext cx="126303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6777" y="3799936"/>
                    <a:ext cx="1263038" cy="43088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组合 23"/>
              <p:cNvGrpSpPr/>
              <p:nvPr/>
            </p:nvGrpSpPr>
            <p:grpSpPr>
              <a:xfrm>
                <a:off x="4108326" y="3799935"/>
                <a:ext cx="992227" cy="430888"/>
                <a:chOff x="5848709" y="2971799"/>
                <a:chExt cx="992227" cy="4308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5848709" y="2971800"/>
                      <a:ext cx="3811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文本框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8709" y="2971800"/>
                      <a:ext cx="381194" cy="430887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文本框 25"/>
                    <p:cNvSpPr txBox="1"/>
                    <p:nvPr/>
                  </p:nvSpPr>
                  <p:spPr>
                    <a:xfrm>
                      <a:off x="6039306" y="2971799"/>
                      <a:ext cx="80163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文本框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39306" y="2971799"/>
                      <a:ext cx="801630" cy="430887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4258632" y="1651959"/>
                  <a:ext cx="4873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8632" y="1651959"/>
                  <a:ext cx="487313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组合 17"/>
            <p:cNvGrpSpPr/>
            <p:nvPr/>
          </p:nvGrpSpPr>
          <p:grpSpPr>
            <a:xfrm>
              <a:off x="4537907" y="1651958"/>
              <a:ext cx="1263038" cy="430888"/>
              <a:chOff x="3976777" y="3799935"/>
              <a:chExt cx="1263038" cy="4308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976777" y="3799936"/>
                    <a:ext cx="126303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6777" y="3799936"/>
                    <a:ext cx="1263038" cy="43088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组合 19"/>
              <p:cNvGrpSpPr/>
              <p:nvPr/>
            </p:nvGrpSpPr>
            <p:grpSpPr>
              <a:xfrm>
                <a:off x="4073822" y="3799935"/>
                <a:ext cx="1014348" cy="430888"/>
                <a:chOff x="5814205" y="2971799"/>
                <a:chExt cx="1014348" cy="4308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5814205" y="2971800"/>
                      <a:ext cx="3811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4205" y="2971800"/>
                      <a:ext cx="381194" cy="43088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6004802" y="2971799"/>
                      <a:ext cx="82375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文本框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04802" y="2971799"/>
                      <a:ext cx="823751" cy="430887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031627" y="1501567"/>
                <a:ext cx="11476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2.10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627" y="1501567"/>
                <a:ext cx="1147622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616654" y="1980483"/>
            <a:ext cx="7850785" cy="465787"/>
            <a:chOff x="612475" y="2704182"/>
            <a:chExt cx="7850785" cy="4657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2035407" y="2730259"/>
                  <a:ext cx="35747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407" y="2730259"/>
                  <a:ext cx="357470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612475" y="2730260"/>
                  <a:ext cx="15499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75" y="2730260"/>
                  <a:ext cx="1549911" cy="43088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组合 33"/>
            <p:cNvGrpSpPr/>
            <p:nvPr/>
          </p:nvGrpSpPr>
          <p:grpSpPr>
            <a:xfrm>
              <a:off x="2223673" y="2704182"/>
              <a:ext cx="6239587" cy="465787"/>
              <a:chOff x="1047294" y="4698315"/>
              <a:chExt cx="6239587" cy="465787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1047294" y="4698316"/>
                <a:ext cx="1420132" cy="448536"/>
                <a:chOff x="5846884" y="2954151"/>
                <a:chExt cx="1420132" cy="4485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文本框 52"/>
                    <p:cNvSpPr txBox="1"/>
                    <p:nvPr/>
                  </p:nvSpPr>
                  <p:spPr>
                    <a:xfrm>
                      <a:off x="5846884" y="2971800"/>
                      <a:ext cx="1420132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       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文本框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6884" y="2971800"/>
                      <a:ext cx="1420132" cy="430887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4" name="组合 53"/>
                <p:cNvGrpSpPr/>
                <p:nvPr/>
              </p:nvGrpSpPr>
              <p:grpSpPr>
                <a:xfrm>
                  <a:off x="5982185" y="2954151"/>
                  <a:ext cx="1139078" cy="430887"/>
                  <a:chOff x="5446693" y="2066128"/>
                  <a:chExt cx="1139078" cy="43088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文本框 54"/>
                      <p:cNvSpPr txBox="1"/>
                      <p:nvPr/>
                    </p:nvSpPr>
                    <p:spPr>
                      <a:xfrm>
                        <a:off x="5446693" y="2066128"/>
                        <a:ext cx="548035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文本框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46693" y="2066128"/>
                        <a:ext cx="548035" cy="430887"/>
                      </a:xfrm>
                      <a:prstGeom prst="rect">
                        <a:avLst/>
                      </a:prstGeom>
                      <a:blipFill rotWithShape="0"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文本框 55"/>
                      <p:cNvSpPr txBox="1"/>
                      <p:nvPr/>
                    </p:nvSpPr>
                    <p:spPr>
                      <a:xfrm>
                        <a:off x="5784141" y="2066128"/>
                        <a:ext cx="80163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文本框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84141" y="2066128"/>
                        <a:ext cx="801630" cy="430887"/>
                      </a:xfrm>
                      <a:prstGeom prst="rect">
                        <a:avLst/>
                      </a:prstGeom>
                      <a:blipFill rotWithShape="0"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2266899" y="4715965"/>
                    <a:ext cx="48731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6899" y="4715965"/>
                    <a:ext cx="487313" cy="430887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5572671" y="4715566"/>
                    <a:ext cx="48731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2671" y="4715566"/>
                    <a:ext cx="487313" cy="430887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" name="组合 37"/>
              <p:cNvGrpSpPr/>
              <p:nvPr/>
            </p:nvGrpSpPr>
            <p:grpSpPr>
              <a:xfrm>
                <a:off x="2554052" y="4698713"/>
                <a:ext cx="1734321" cy="448139"/>
                <a:chOff x="3218979" y="5677463"/>
                <a:chExt cx="1734321" cy="4481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3218979" y="5694715"/>
                      <a:ext cx="173432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           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文本框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8979" y="5694715"/>
                      <a:ext cx="1734321" cy="430887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0" name="组合 49"/>
                <p:cNvGrpSpPr/>
                <p:nvPr/>
              </p:nvGrpSpPr>
              <p:grpSpPr>
                <a:xfrm>
                  <a:off x="3324745" y="5677463"/>
                  <a:ext cx="1487601" cy="430887"/>
                  <a:chOff x="5446693" y="2066128"/>
                  <a:chExt cx="1487601" cy="43088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/>
                      <p:cNvSpPr txBox="1"/>
                      <p:nvPr/>
                    </p:nvSpPr>
                    <p:spPr>
                      <a:xfrm>
                        <a:off x="5446693" y="2066128"/>
                        <a:ext cx="548035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文本框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46693" y="2066128"/>
                        <a:ext cx="548035" cy="430887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/>
                      <p:cNvSpPr txBox="1"/>
                      <p:nvPr/>
                    </p:nvSpPr>
                    <p:spPr>
                      <a:xfrm>
                        <a:off x="5775515" y="2066128"/>
                        <a:ext cx="1158779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" name="文本框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75515" y="2066128"/>
                        <a:ext cx="1158779" cy="430887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39" name="组合 38"/>
              <p:cNvGrpSpPr/>
              <p:nvPr/>
            </p:nvGrpSpPr>
            <p:grpSpPr>
              <a:xfrm>
                <a:off x="4046862" y="4698315"/>
                <a:ext cx="1734321" cy="448139"/>
                <a:chOff x="3218979" y="5677463"/>
                <a:chExt cx="1734321" cy="4481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3218979" y="5694715"/>
                      <a:ext cx="173432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           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文本框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8979" y="5694715"/>
                      <a:ext cx="1734321" cy="430887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组合 45"/>
                <p:cNvGrpSpPr/>
                <p:nvPr/>
              </p:nvGrpSpPr>
              <p:grpSpPr>
                <a:xfrm>
                  <a:off x="3324745" y="5677463"/>
                  <a:ext cx="1487601" cy="430887"/>
                  <a:chOff x="5446693" y="2066128"/>
                  <a:chExt cx="1487601" cy="43088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5446693" y="2066128"/>
                        <a:ext cx="548035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文本框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46693" y="2066128"/>
                        <a:ext cx="548035" cy="430887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文本框 47"/>
                      <p:cNvSpPr txBox="1"/>
                      <p:nvPr/>
                    </p:nvSpPr>
                    <p:spPr>
                      <a:xfrm>
                        <a:off x="5775515" y="2066128"/>
                        <a:ext cx="1158779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文本框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75515" y="2066128"/>
                        <a:ext cx="1158779" cy="430887"/>
                      </a:xfrm>
                      <a:prstGeom prst="rect">
                        <a:avLst/>
                      </a:prstGeom>
                      <a:blipFill rotWithShape="0"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0" name="组合 39"/>
              <p:cNvGrpSpPr/>
              <p:nvPr/>
            </p:nvGrpSpPr>
            <p:grpSpPr>
              <a:xfrm>
                <a:off x="5866749" y="4715566"/>
                <a:ext cx="1420132" cy="448536"/>
                <a:chOff x="5846884" y="2954151"/>
                <a:chExt cx="1420132" cy="4485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5846884" y="2971800"/>
                      <a:ext cx="1420132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       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6884" y="2971800"/>
                      <a:ext cx="1420132" cy="430887"/>
                    </a:xfrm>
                    <a:prstGeom prst="rect">
                      <a:avLst/>
                    </a:prstGeom>
                    <a:blipFill rotWithShape="0"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2" name="组合 41"/>
                <p:cNvGrpSpPr/>
                <p:nvPr/>
              </p:nvGrpSpPr>
              <p:grpSpPr>
                <a:xfrm>
                  <a:off x="5982185" y="2954151"/>
                  <a:ext cx="1161200" cy="430887"/>
                  <a:chOff x="5446693" y="2066128"/>
                  <a:chExt cx="1161200" cy="43088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文本框 42"/>
                      <p:cNvSpPr txBox="1"/>
                      <p:nvPr/>
                    </p:nvSpPr>
                    <p:spPr>
                      <a:xfrm>
                        <a:off x="5446693" y="2066128"/>
                        <a:ext cx="548035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文本框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46693" y="2066128"/>
                        <a:ext cx="548035" cy="430887"/>
                      </a:xfrm>
                      <a:prstGeom prst="rect">
                        <a:avLst/>
                      </a:prstGeom>
                      <a:blipFill rotWithShape="0"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文本框 43"/>
                      <p:cNvSpPr txBox="1"/>
                      <p:nvPr/>
                    </p:nvSpPr>
                    <p:spPr>
                      <a:xfrm>
                        <a:off x="5784141" y="2066128"/>
                        <a:ext cx="823752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文本框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84141" y="2066128"/>
                        <a:ext cx="823752" cy="430887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  <p:grpSp>
        <p:nvGrpSpPr>
          <p:cNvPr id="58" name="组合 57"/>
          <p:cNvGrpSpPr/>
          <p:nvPr/>
        </p:nvGrpSpPr>
        <p:grpSpPr>
          <a:xfrm>
            <a:off x="595101" y="2481231"/>
            <a:ext cx="7603378" cy="1176604"/>
            <a:chOff x="595101" y="2481231"/>
            <a:chExt cx="7603378" cy="1176604"/>
          </a:xfrm>
        </p:grpSpPr>
        <p:sp>
          <p:nvSpPr>
            <p:cNvPr id="8" name="文本框 7"/>
            <p:cNvSpPr txBox="1"/>
            <p:nvPr/>
          </p:nvSpPr>
          <p:spPr>
            <a:xfrm>
              <a:off x="595101" y="2806824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于是</a:t>
              </a:r>
              <a:endPara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1363852" y="2481231"/>
                  <a:ext cx="6834627" cy="1176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(2.11)</m:t>
                        </m:r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852" y="2481231"/>
                  <a:ext cx="6834627" cy="1176604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19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插值余项与误差估计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03014" y="2463664"/>
                <a:ext cx="7462684" cy="1844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上连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续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, 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内存在，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个节点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上的满足条件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2.6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的插值多项式，则对于任何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，插值余项</a:t>
                </a:r>
                <a:endParaRPr 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4" y="2463664"/>
                <a:ext cx="7462684" cy="1844929"/>
              </a:xfrm>
              <a:prstGeom prst="rect">
                <a:avLst/>
              </a:prstGeom>
              <a:blipFill rotWithShape="0">
                <a:blip r:embed="rId3"/>
                <a:stretch>
                  <a:fillRect l="-1797" t="-3300" b="-7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603014" y="1492384"/>
            <a:ext cx="7557575" cy="954107"/>
            <a:chOff x="603014" y="1492384"/>
            <a:chExt cx="7557575" cy="9541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603014" y="1492384"/>
                  <a:ext cx="7557575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若在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</m:d>
                    </m:oMath>
                  </a14:m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上用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近似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altLang="zh-CN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</a:t>
                  </a:r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则</a:t>
                  </a:r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其截断误差</a:t>
                  </a:r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为  </a:t>
                  </a:r>
                  <a:endPara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              也</a:t>
                  </a:r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称为插值多项式的</a:t>
                  </a:r>
                  <a:r>
                    <a:rPr lang="zh-CN" altLang="en-US" sz="2800" dirty="0" smtClean="0">
                      <a:solidFill>
                        <a:srgbClr val="731B7B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余</a:t>
                  </a:r>
                  <a:r>
                    <a:rPr lang="zh-CN" altLang="en-US" sz="2800" dirty="0" smtClean="0">
                      <a:solidFill>
                        <a:srgbClr val="731B7B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项</a:t>
                  </a:r>
                  <a:r>
                    <a:rPr lang="en-US" altLang="zh-CN" sz="28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</a:t>
                  </a:r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14" y="1492384"/>
                  <a:ext cx="7557575" cy="95410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94" t="-8333" b="-21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组合 10"/>
            <p:cNvGrpSpPr/>
            <p:nvPr/>
          </p:nvGrpSpPr>
          <p:grpSpPr>
            <a:xfrm>
              <a:off x="603014" y="1969437"/>
              <a:ext cx="3129886" cy="430889"/>
              <a:chOff x="715992" y="3334107"/>
              <a:chExt cx="3129886" cy="43088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715992" y="3334109"/>
                    <a:ext cx="109158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992" y="3334109"/>
                    <a:ext cx="1091581" cy="43088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1583954" y="3334109"/>
                    <a:ext cx="44723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3954" y="3334109"/>
                    <a:ext cx="447237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1842076" y="3334108"/>
                    <a:ext cx="88690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2076" y="3334108"/>
                    <a:ext cx="886909" cy="43088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2518913" y="3334107"/>
                    <a:ext cx="132696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913" y="3334107"/>
                    <a:ext cx="1326965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7" name="组合 16"/>
          <p:cNvGrpSpPr/>
          <p:nvPr/>
        </p:nvGrpSpPr>
        <p:grpSpPr>
          <a:xfrm>
            <a:off x="620267" y="4240545"/>
            <a:ext cx="7370900" cy="955839"/>
            <a:chOff x="620267" y="1840270"/>
            <a:chExt cx="7370900" cy="9558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20267" y="2120333"/>
                  <a:ext cx="109158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67" y="2120333"/>
                  <a:ext cx="1091581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1488229" y="2120333"/>
                  <a:ext cx="447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8229" y="2120333"/>
                  <a:ext cx="447238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1738224" y="2120332"/>
                  <a:ext cx="88690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8224" y="2120332"/>
                  <a:ext cx="886909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409092" y="2120332"/>
                  <a:ext cx="132696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092" y="2120332"/>
                  <a:ext cx="1326966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3512439" y="2120331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439" y="2120331"/>
                  <a:ext cx="447237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3782643" y="1840270"/>
                  <a:ext cx="3060774" cy="9558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),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643" y="1840270"/>
                  <a:ext cx="3060774" cy="95583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6843417" y="2120330"/>
                  <a:ext cx="114775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2.12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417" y="2120330"/>
                  <a:ext cx="1147750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/>
          <p:cNvGrpSpPr/>
          <p:nvPr/>
        </p:nvGrpSpPr>
        <p:grpSpPr>
          <a:xfrm>
            <a:off x="602684" y="5163504"/>
            <a:ext cx="7152132" cy="937656"/>
            <a:chOff x="602684" y="5163504"/>
            <a:chExt cx="7152132" cy="9376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602684" y="5163504"/>
                  <a:ext cx="715213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且依赖于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altLang="zh-CN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由</a:t>
                  </a:r>
                  <a14:m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(2.10)</m:t>
                      </m:r>
                    </m:oMath>
                  </a14:m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式</a:t>
                  </a:r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684" y="5163504"/>
                  <a:ext cx="7152132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90" t="-15116" r="-682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2743112" y="5577940"/>
              <a:ext cx="1538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所定义。</a:t>
              </a:r>
              <a:endParaRPr lang="en-US" sz="28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82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插值余项与误差估计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6952" y="1484181"/>
            <a:ext cx="953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en-US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399727" y="1532316"/>
                <a:ext cx="47118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=0,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=0,1,⋯,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27" y="1532316"/>
                <a:ext cx="471180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06952" y="2378254"/>
                <a:ext cx="65876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𝐾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关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的待定函数。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52" y="2378254"/>
                <a:ext cx="6587613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44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83536" y="2873516"/>
                <a:ext cx="7585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现把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看成是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上的一个固定的点，构造函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36" y="2873516"/>
                <a:ext cx="758568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688" t="-13953" r="-1447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583535" y="1963404"/>
            <a:ext cx="7653931" cy="430890"/>
            <a:chOff x="583535" y="2248062"/>
            <a:chExt cx="7653931" cy="4308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583535" y="2248064"/>
                  <a:ext cx="109158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35" y="2248064"/>
                  <a:ext cx="1091581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451497" y="2248063"/>
                  <a:ext cx="447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497" y="2248063"/>
                  <a:ext cx="447238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1692368" y="2248063"/>
                  <a:ext cx="94019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𝐾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368" y="2248063"/>
                  <a:ext cx="940194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796756" y="2248062"/>
                  <a:ext cx="447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756" y="2248062"/>
                  <a:ext cx="447238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组合 14"/>
            <p:cNvGrpSpPr/>
            <p:nvPr/>
          </p:nvGrpSpPr>
          <p:grpSpPr>
            <a:xfrm>
              <a:off x="2396696" y="2248064"/>
              <a:ext cx="1263038" cy="430888"/>
              <a:chOff x="3976777" y="3799935"/>
              <a:chExt cx="1263038" cy="4308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3976777" y="3799936"/>
                    <a:ext cx="126303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6777" y="3799936"/>
                    <a:ext cx="1263038" cy="43088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组合 29"/>
              <p:cNvGrpSpPr/>
              <p:nvPr/>
            </p:nvGrpSpPr>
            <p:grpSpPr>
              <a:xfrm>
                <a:off x="4108326" y="3799935"/>
                <a:ext cx="992227" cy="430888"/>
                <a:chOff x="5848709" y="2971799"/>
                <a:chExt cx="992227" cy="4308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5848709" y="2971800"/>
                      <a:ext cx="3811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文本框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8709" y="2971800"/>
                      <a:ext cx="381194" cy="430887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6039306" y="2971799"/>
                      <a:ext cx="80163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文本框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39306" y="2971799"/>
                      <a:ext cx="801630" cy="430887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" name="组合 15"/>
            <p:cNvGrpSpPr/>
            <p:nvPr/>
          </p:nvGrpSpPr>
          <p:grpSpPr>
            <a:xfrm>
              <a:off x="3420615" y="2248063"/>
              <a:ext cx="1263038" cy="430888"/>
              <a:chOff x="3976777" y="3799935"/>
              <a:chExt cx="1263038" cy="4308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3976777" y="3799936"/>
                    <a:ext cx="126303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6777" y="3799936"/>
                    <a:ext cx="1263038" cy="43088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" name="组合 25"/>
              <p:cNvGrpSpPr/>
              <p:nvPr/>
            </p:nvGrpSpPr>
            <p:grpSpPr>
              <a:xfrm>
                <a:off x="4108326" y="3799935"/>
                <a:ext cx="992227" cy="430888"/>
                <a:chOff x="5848709" y="2971799"/>
                <a:chExt cx="992227" cy="4308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文本框 26"/>
                    <p:cNvSpPr txBox="1"/>
                    <p:nvPr/>
                  </p:nvSpPr>
                  <p:spPr>
                    <a:xfrm>
                      <a:off x="5848709" y="2971800"/>
                      <a:ext cx="3811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文本框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8709" y="2971800"/>
                      <a:ext cx="381194" cy="43088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6039306" y="2971799"/>
                      <a:ext cx="80163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文本框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39306" y="2971799"/>
                      <a:ext cx="801630" cy="43088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4475124" y="2248063"/>
                  <a:ext cx="4873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124" y="2248063"/>
                  <a:ext cx="487313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组合 17"/>
            <p:cNvGrpSpPr/>
            <p:nvPr/>
          </p:nvGrpSpPr>
          <p:grpSpPr>
            <a:xfrm>
              <a:off x="4754399" y="2248062"/>
              <a:ext cx="1263038" cy="430888"/>
              <a:chOff x="3976777" y="3799935"/>
              <a:chExt cx="1263038" cy="4308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3976777" y="3799936"/>
                    <a:ext cx="126303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6777" y="3799936"/>
                    <a:ext cx="1263038" cy="43088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组合 21"/>
              <p:cNvGrpSpPr/>
              <p:nvPr/>
            </p:nvGrpSpPr>
            <p:grpSpPr>
              <a:xfrm>
                <a:off x="4073822" y="3799935"/>
                <a:ext cx="1014348" cy="430888"/>
                <a:chOff x="5814205" y="2971799"/>
                <a:chExt cx="1014348" cy="4308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本框 22"/>
                    <p:cNvSpPr txBox="1"/>
                    <p:nvPr/>
                  </p:nvSpPr>
                  <p:spPr>
                    <a:xfrm>
                      <a:off x="5814205" y="2971800"/>
                      <a:ext cx="3811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4205" y="2971800"/>
                      <a:ext cx="381194" cy="430887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文本框 23"/>
                    <p:cNvSpPr txBox="1"/>
                    <p:nvPr/>
                  </p:nvSpPr>
                  <p:spPr>
                    <a:xfrm>
                      <a:off x="6004802" y="2971799"/>
                      <a:ext cx="82375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文本框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04802" y="2971799"/>
                      <a:ext cx="823751" cy="430887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6043570" y="2248062"/>
                  <a:ext cx="94019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𝐾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3570" y="2248062"/>
                  <a:ext cx="940194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6764499" y="2248062"/>
                  <a:ext cx="1472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499" y="2248062"/>
                  <a:ext cx="1472967" cy="43088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601119" y="3750007"/>
                <a:ext cx="7809967" cy="192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的假设可知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</m:e>
                      <m:sup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上连</a:t>
                </a:r>
                <a:r>
                  <a:rPr lang="zh-CN" altLang="en-US" sz="2800" dirty="0" smtClean="0">
                    <a:latin typeface="黑体" panose="02010609060101010101" pitchFamily="49" charset="-122"/>
                  </a:rPr>
                  <a:t>续</a:t>
                </a:r>
                <a:r>
                  <a:rPr lang="en-US" altLang="zh-CN" sz="2800" dirty="0" smtClean="0">
                    <a:latin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</m:e>
                      <m:sup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内存在。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由插值条件及余项定义，可知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,⋯,</m:t>
                    </m:r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及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处均为零</a:t>
                </a:r>
                <a:r>
                  <a:rPr lang="zh-CN" altLang="en-US" sz="2800" dirty="0" smtClean="0">
                    <a:latin typeface="黑体" panose="02010609060101010101" pitchFamily="49" charset="-122"/>
                  </a:rPr>
                  <a:t>。</a:t>
                </a:r>
                <a:endParaRPr 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19" y="3750007"/>
                <a:ext cx="7809967" cy="1921873"/>
              </a:xfrm>
              <a:prstGeom prst="rect">
                <a:avLst/>
              </a:prstGeom>
              <a:blipFill rotWithShape="0">
                <a:blip r:embed="rId21"/>
                <a:stretch>
                  <a:fillRect l="-1639" t="-2540" b="-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578302" y="3338073"/>
            <a:ext cx="6921165" cy="432551"/>
            <a:chOff x="578302" y="2898473"/>
            <a:chExt cx="6921165" cy="4325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578302" y="2899306"/>
                  <a:ext cx="8787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02" y="2899306"/>
                  <a:ext cx="878767" cy="43088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1233450" y="2900137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450" y="2900137"/>
                  <a:ext cx="447237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1474359" y="2899305"/>
                  <a:ext cx="83510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4359" y="2899305"/>
                  <a:ext cx="835100" cy="430887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2085841" y="2898473"/>
                  <a:ext cx="12751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841" y="2898473"/>
                  <a:ext cx="1275156" cy="43088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3135827" y="2898473"/>
                  <a:ext cx="120789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𝐾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827" y="2898473"/>
                  <a:ext cx="1207895" cy="430887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组合 39"/>
            <p:cNvGrpSpPr/>
            <p:nvPr/>
          </p:nvGrpSpPr>
          <p:grpSpPr>
            <a:xfrm>
              <a:off x="4102012" y="2898473"/>
              <a:ext cx="1184490" cy="430887"/>
              <a:chOff x="3921368" y="3745523"/>
              <a:chExt cx="1184490" cy="430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3921368" y="3745523"/>
                    <a:ext cx="118449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52" name="文本框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1368" y="3745523"/>
                    <a:ext cx="1184490" cy="430887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组合 52"/>
              <p:cNvGrpSpPr/>
              <p:nvPr/>
            </p:nvGrpSpPr>
            <p:grpSpPr>
              <a:xfrm>
                <a:off x="4048036" y="3745523"/>
                <a:ext cx="931154" cy="430887"/>
                <a:chOff x="5846884" y="2971800"/>
                <a:chExt cx="931154" cy="430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4" name="文本框 53"/>
                    <p:cNvSpPr txBox="1"/>
                    <p:nvPr/>
                  </p:nvSpPr>
                  <p:spPr>
                    <a:xfrm>
                      <a:off x="5846884" y="2971800"/>
                      <a:ext cx="32938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54" name="文本框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6884" y="2971800"/>
                      <a:ext cx="329385" cy="430887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5976408" y="2971800"/>
                      <a:ext cx="80163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55" name="文本框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76408" y="2971800"/>
                      <a:ext cx="801630" cy="430887"/>
                    </a:xfrm>
                    <a:prstGeom prst="rect">
                      <a:avLst/>
                    </a:prstGeom>
                    <a:blipFill rotWithShape="0">
                      <a:blip r:embed="rId29"/>
                      <a:stretch>
                        <a:fillRect b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1" name="组合 40"/>
            <p:cNvGrpSpPr/>
            <p:nvPr/>
          </p:nvGrpSpPr>
          <p:grpSpPr>
            <a:xfrm>
              <a:off x="5049569" y="2898473"/>
              <a:ext cx="1184490" cy="430887"/>
              <a:chOff x="3921368" y="3745523"/>
              <a:chExt cx="1184490" cy="430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3921368" y="3745523"/>
                    <a:ext cx="118449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48" name="文本框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1368" y="3745523"/>
                    <a:ext cx="1184490" cy="430887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9" name="组合 48"/>
              <p:cNvGrpSpPr/>
              <p:nvPr/>
            </p:nvGrpSpPr>
            <p:grpSpPr>
              <a:xfrm>
                <a:off x="4048036" y="3745523"/>
                <a:ext cx="931154" cy="430887"/>
                <a:chOff x="5846884" y="2971800"/>
                <a:chExt cx="931154" cy="430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5846884" y="2971800"/>
                      <a:ext cx="32938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50" name="文本框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6884" y="2971800"/>
                      <a:ext cx="329385" cy="430887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5976408" y="2971800"/>
                      <a:ext cx="80163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51" name="文本框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76408" y="2971800"/>
                      <a:ext cx="801630" cy="430887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6036153" y="2898473"/>
                  <a:ext cx="4873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⋯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153" y="2898473"/>
                  <a:ext cx="487313" cy="430887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组合 42"/>
            <p:cNvGrpSpPr/>
            <p:nvPr/>
          </p:nvGrpSpPr>
          <p:grpSpPr>
            <a:xfrm>
              <a:off x="6314977" y="2898473"/>
              <a:ext cx="1184490" cy="430887"/>
              <a:chOff x="3921368" y="3745523"/>
              <a:chExt cx="1184490" cy="430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3921368" y="3745523"/>
                    <a:ext cx="118449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1368" y="3745523"/>
                    <a:ext cx="1184490" cy="430887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组合 44"/>
              <p:cNvGrpSpPr/>
              <p:nvPr/>
            </p:nvGrpSpPr>
            <p:grpSpPr>
              <a:xfrm>
                <a:off x="4048036" y="3745523"/>
                <a:ext cx="953276" cy="430887"/>
                <a:chOff x="5846884" y="2971800"/>
                <a:chExt cx="953276" cy="430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5846884" y="2971800"/>
                      <a:ext cx="32938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46" name="文本框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6884" y="2971800"/>
                      <a:ext cx="329385" cy="430887"/>
                    </a:xfrm>
                    <a:prstGeom prst="rect">
                      <a:avLst/>
                    </a:prstGeom>
                    <a:blipFill rotWithShape="0"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5976408" y="2971800"/>
                      <a:ext cx="823752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47" name="文本框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76408" y="2971800"/>
                      <a:ext cx="823752" cy="430887"/>
                    </a:xfrm>
                    <a:prstGeom prst="rect">
                      <a:avLst/>
                    </a:prstGeom>
                    <a:blipFill rotWithShape="0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428356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插值余项与误差估计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02983" y="1486871"/>
                <a:ext cx="7793672" cy="379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+2 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个零点。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根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据罗尔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(Rolle)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定理，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的两个零点间至少有一个零点，故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内至少有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个零点。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再应用罗尔定理，可知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内至少有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个零点。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依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此类推，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</m:e>
                      <m:sup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内至少有一个零点，记为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𝜉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83" y="1486871"/>
                <a:ext cx="7793672" cy="3799310"/>
              </a:xfrm>
              <a:prstGeom prst="rect">
                <a:avLst/>
              </a:prstGeom>
              <a:blipFill rotWithShape="0">
                <a:blip r:embed="rId2"/>
                <a:stretch>
                  <a:fillRect l="-1643" t="-2087" r="-1565" b="-3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694133" y="5286181"/>
                <a:ext cx="2995244" cy="955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133" y="5286181"/>
                <a:ext cx="2995244" cy="9558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5532672" y="5527317"/>
            <a:ext cx="2863983" cy="523220"/>
            <a:chOff x="3323492" y="2732265"/>
            <a:chExt cx="2863983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4343800" y="2732265"/>
                  <a:ext cx="184367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且</a:t>
                  </a:r>
                  <a:r>
                    <a:rPr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依赖于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800" y="2732265"/>
                  <a:ext cx="1843675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954" t="-15116" b="-29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组合 9"/>
            <p:cNvGrpSpPr/>
            <p:nvPr/>
          </p:nvGrpSpPr>
          <p:grpSpPr>
            <a:xfrm>
              <a:off x="3323492" y="2765212"/>
              <a:ext cx="1219421" cy="444107"/>
              <a:chOff x="3323492" y="2765212"/>
              <a:chExt cx="1219421" cy="44410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3323492" y="2769577"/>
                    <a:ext cx="36670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oMath>
                      </m:oMathPara>
                    </a14:m>
                    <a:endParaRPr 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92" y="2769577"/>
                    <a:ext cx="366702" cy="43088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3471675" y="2769577"/>
                    <a:ext cx="40395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1675" y="2769577"/>
                    <a:ext cx="403957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3672610" y="2765212"/>
                    <a:ext cx="87030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2610" y="2765212"/>
                    <a:ext cx="870303" cy="43088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3751741" y="2765212"/>
                    <a:ext cx="38869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1741" y="2765212"/>
                    <a:ext cx="388696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3955104" y="2769640"/>
                    <a:ext cx="25327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104" y="2769640"/>
                    <a:ext cx="253274" cy="43088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4081741" y="2778432"/>
                    <a:ext cx="38138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1741" y="2778432"/>
                    <a:ext cx="381386" cy="430887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7" name="组合 16"/>
          <p:cNvGrpSpPr/>
          <p:nvPr/>
        </p:nvGrpSpPr>
        <p:grpSpPr>
          <a:xfrm>
            <a:off x="1799621" y="4780080"/>
            <a:ext cx="5675196" cy="459935"/>
            <a:chOff x="1652309" y="4826247"/>
            <a:chExt cx="5675196" cy="4599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1652309" y="4826247"/>
                  <a:ext cx="1669560" cy="4599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𝜑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𝜉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309" y="4826247"/>
                  <a:ext cx="1669560" cy="45993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3098250" y="4855294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8250" y="4855294"/>
                  <a:ext cx="447237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3340063" y="4826247"/>
                  <a:ext cx="1633781" cy="4599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𝜉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063" y="4826247"/>
                  <a:ext cx="1633781" cy="45993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4767810" y="4855294"/>
                  <a:ext cx="139769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      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!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7810" y="4855294"/>
                  <a:ext cx="1397690" cy="43088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5982005" y="4855294"/>
                  <a:ext cx="94019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𝐾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005" y="4855294"/>
                  <a:ext cx="940194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组合 22"/>
            <p:cNvGrpSpPr/>
            <p:nvPr/>
          </p:nvGrpSpPr>
          <p:grpSpPr>
            <a:xfrm>
              <a:off x="5113378" y="4855294"/>
              <a:ext cx="842251" cy="430888"/>
              <a:chOff x="5846884" y="2971799"/>
              <a:chExt cx="842251" cy="4308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5846884" y="2971800"/>
                    <a:ext cx="39248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6884" y="2971800"/>
                    <a:ext cx="392480" cy="43088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6043124" y="2971799"/>
                    <a:ext cx="64601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3124" y="2971799"/>
                    <a:ext cx="646011" cy="430887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6705900" y="4855294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900" y="4855294"/>
                  <a:ext cx="447237" cy="43088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6949196" y="4855294"/>
                  <a:ext cx="37830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9196" y="4855294"/>
                  <a:ext cx="378309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4352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插值余项与误差估计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84964" y="1500393"/>
                <a:ext cx="7734417" cy="1470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</m:t>
                      </m:r>
                      <m:func>
                        <m:func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</m:oMath>
                  </m:oMathPara>
                </a14:m>
                <a:endParaRPr lang="en-US" altLang="zh-CN" sz="28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(2.1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64" y="1500393"/>
                <a:ext cx="7734417" cy="14702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07329" y="2970604"/>
                <a:ext cx="8381395" cy="262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时，线性插值余项</a:t>
                </a:r>
                <a:endParaRPr lang="en-US" altLang="zh-CN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(2.15)</m:t>
                      </m:r>
                    </m:oMath>
                  </m:oMathPara>
                </a14:m>
                <a:endParaRPr 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0" fontAlgn="base" hangingPunct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时，抛物线插值余项</a:t>
                </a:r>
                <a:endParaRPr lang="en-US" altLang="zh-CN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29" y="2970604"/>
                <a:ext cx="8381395" cy="2623154"/>
              </a:xfrm>
              <a:prstGeom prst="rect">
                <a:avLst/>
              </a:prstGeom>
              <a:blipFill rotWithShape="0">
                <a:blip r:embed="rId3"/>
                <a:stretch>
                  <a:fillRect l="-1527" t="-3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62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插值余项与误差估计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95594" y="1490065"/>
                <a:ext cx="7504610" cy="3344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利用余项表达式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2.12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≤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，于是有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=0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=0,1,⋯,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94" y="1490065"/>
                <a:ext cx="7504610" cy="3344057"/>
              </a:xfrm>
              <a:prstGeom prst="rect">
                <a:avLst/>
              </a:prstGeom>
              <a:blipFill rotWithShape="0">
                <a:blip r:embed="rId2"/>
                <a:stretch>
                  <a:fillRect l="-1706" t="-2004" r="-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76748" y="5043948"/>
                <a:ext cx="3628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时，有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48" y="5043948"/>
                <a:ext cx="3628104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404852" y="4715336"/>
                <a:ext cx="2110065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=1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852" y="4715336"/>
                <a:ext cx="2110065" cy="1176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78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线性插值与抛物线插值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4" t="36271" r="22961" b="13338"/>
          <a:stretch/>
        </p:blipFill>
        <p:spPr>
          <a:xfrm>
            <a:off x="4492030" y="3629750"/>
            <a:ext cx="3384000" cy="259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9324" y="3991712"/>
                <a:ext cx="378289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的几何意义就是通过两点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的直线。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24" y="3991712"/>
                <a:ext cx="3782893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3221" t="-5727" r="-12721" b="-10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599324" y="1494671"/>
            <a:ext cx="8061457" cy="2246769"/>
            <a:chOff x="599324" y="1494671"/>
            <a:chExt cx="8061457" cy="2246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599324" y="1494671"/>
                  <a:ext cx="8061457" cy="2246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 hangingPunct="0">
                    <a:spcAft>
                      <a:spcPct val="0"/>
                    </a:spcAft>
                  </a:pPr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给定插值点</a:t>
                  </a:r>
                  <a:r>
                    <a:rPr lang="en-US" altLang="zh-CN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, </a:t>
                  </a:r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求出形如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1.2</m:t>
                          </m:r>
                        </m:e>
                      </m:d>
                    </m:oMath>
                  </a14:m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的插值多项式的方法</a:t>
                  </a:r>
                  <a:endPara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eaLnBrk="0" fontAlgn="base" hangingPunct="0">
                    <a:spcAft>
                      <a:spcPct val="0"/>
                    </a:spcAft>
                  </a:pPr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有多种</a:t>
                  </a:r>
                  <a:r>
                    <a:rPr lang="en-US" altLang="zh-CN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先</a:t>
                  </a:r>
                  <a:r>
                    <a:rPr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讨</a:t>
                  </a:r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论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=1</m:t>
                      </m:r>
                    </m:oMath>
                  </a14:m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的简单情形</a:t>
                  </a:r>
                  <a:r>
                    <a:rPr lang="en-US" altLang="zh-CN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, </a:t>
                  </a:r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假定给定区间</a:t>
                  </a:r>
                  <a:endPara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eaLnBrk="0" fontAlgn="base" hangingPunct="0">
                    <a:spcAft>
                      <a:spcPct val="0"/>
                    </a:spcAft>
                  </a:pP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及端点函数值</a:t>
                  </a:r>
                  <a:endPara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eaLnBrk="0" fontAlgn="base" hangingPunct="0">
                    <a:spcAft>
                      <a:spcPct val="0"/>
                    </a:spcAft>
                  </a:pPr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要求线性插值多项式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，满足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324" y="1494671"/>
                  <a:ext cx="8061457" cy="22467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12" t="-35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组合 6"/>
            <p:cNvGrpSpPr/>
            <p:nvPr/>
          </p:nvGrpSpPr>
          <p:grpSpPr>
            <a:xfrm>
              <a:off x="4191221" y="2368107"/>
              <a:ext cx="3985618" cy="430887"/>
              <a:chOff x="3631720" y="2721634"/>
              <a:chExt cx="3985618" cy="430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3631720" y="2721634"/>
                    <a:ext cx="55027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1720" y="2721634"/>
                    <a:ext cx="550279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3975632" y="2721634"/>
                    <a:ext cx="44723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</m:oMath>
                      </m:oMathPara>
                    </a14:m>
                    <a:endParaRPr 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5632" y="2721634"/>
                    <a:ext cx="447237" cy="43088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4235571" y="2721634"/>
                    <a:ext cx="120603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 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571" y="2721634"/>
                    <a:ext cx="1206036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4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5227609" y="2721634"/>
                    <a:ext cx="89332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7609" y="2721634"/>
                    <a:ext cx="893321" cy="43088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5897311" y="2721634"/>
                    <a:ext cx="44723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</m:oMath>
                      </m:oMathPara>
                    </a14:m>
                    <a:endParaRPr 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7311" y="2721634"/>
                    <a:ext cx="447237" cy="430887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6146807" y="2721634"/>
                    <a:ext cx="147053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</m:oMath>
                      </m:oMathPara>
                    </a14:m>
                    <a:endParaRPr 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6807" y="2721634"/>
                    <a:ext cx="1470531" cy="43088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4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9459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线性插值与抛物线插值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659846" y="1646903"/>
                <a:ext cx="5336589" cy="810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846" y="1646903"/>
                <a:ext cx="5336589" cy="810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22387" y="2480068"/>
                <a:ext cx="5719258" cy="908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87" y="2480068"/>
                <a:ext cx="5719258" cy="9089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83245" y="1748824"/>
            <a:ext cx="232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点斜式方程：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37814" y="3494517"/>
                <a:ext cx="5192960" cy="810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14" y="3494517"/>
                <a:ext cx="5192960" cy="8107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083581" y="4379173"/>
                <a:ext cx="6912854" cy="810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80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81" y="4379173"/>
                <a:ext cx="6912854" cy="8107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806490" y="5431852"/>
                <a:ext cx="49405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490" y="5431852"/>
                <a:ext cx="494058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598250" y="4503266"/>
            <a:ext cx="662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令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26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线性插值与抛物线插值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05429" y="1494113"/>
                <a:ext cx="7503402" cy="189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也是线性插值多项式，并满足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=1,    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</m:t>
                    </m:r>
                  </m:oMath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=0,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=1</m:t>
                      </m:r>
                    </m:oMath>
                  </m:oMathPara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我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们称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线性插值基函数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9" y="1494113"/>
                <a:ext cx="7503402" cy="1892826"/>
              </a:xfrm>
              <a:prstGeom prst="rect">
                <a:avLst/>
              </a:prstGeom>
              <a:blipFill rotWithShape="0">
                <a:blip r:embed="rId2"/>
                <a:stretch>
                  <a:fillRect l="-1625" t="-3859" r="-731" b="-9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5" t="60376" r="30029" b="12852"/>
          <a:stretch/>
        </p:blipFill>
        <p:spPr>
          <a:xfrm>
            <a:off x="2849678" y="3386939"/>
            <a:ext cx="5395244" cy="247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1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线性插值与抛物线插值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1981" y="1491159"/>
                <a:ext cx="7879160" cy="333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再考察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的情况。假定插值节点为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</m:oMath>
                </a14:m>
                <a:endParaRPr lang="en-US" altLang="zh-CN" sz="2800" b="0" i="1" dirty="0" smtClean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，要求二次插值多项式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在几何上就是通过三点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的抛物线。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采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用基函数法，基函数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是二次函数，并满足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81" y="1491159"/>
                <a:ext cx="7879160" cy="3339376"/>
              </a:xfrm>
              <a:prstGeom prst="rect">
                <a:avLst/>
              </a:prstGeom>
              <a:blipFill rotWithShape="0">
                <a:blip r:embed="rId2"/>
                <a:stretch>
                  <a:fillRect l="-1547" t="-2559" b="-2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75270" y="4655360"/>
                <a:ext cx="70447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=1,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=0,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=0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70" y="4655360"/>
                <a:ext cx="7044749" cy="430887"/>
              </a:xfrm>
              <a:prstGeom prst="rect">
                <a:avLst/>
              </a:prstGeom>
              <a:blipFill rotWithShape="0">
                <a:blip r:embed="rId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54420" y="5136433"/>
                <a:ext cx="60156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=0,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=1,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=0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20" y="5136433"/>
                <a:ext cx="601562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2711104" y="5638035"/>
            <a:ext cx="6061040" cy="430893"/>
            <a:chOff x="2711104" y="5638035"/>
            <a:chExt cx="6061040" cy="4308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2711104" y="5638041"/>
                  <a:ext cx="182723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104" y="5638041"/>
                  <a:ext cx="1827231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314716" y="5638040"/>
                  <a:ext cx="447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4716" y="5638040"/>
                  <a:ext cx="447238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4555547" y="5638040"/>
                  <a:ext cx="37830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547" y="5638040"/>
                  <a:ext cx="37830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4718823" y="5638039"/>
                  <a:ext cx="33182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823" y="5638039"/>
                  <a:ext cx="331822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813670" y="5638038"/>
                  <a:ext cx="14841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670" y="5638038"/>
                  <a:ext cx="148418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6074240" y="5638037"/>
                  <a:ext cx="447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4240" y="5638037"/>
                  <a:ext cx="447238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315071" y="5638037"/>
                  <a:ext cx="37830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071" y="5638037"/>
                  <a:ext cx="378309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479551" y="5638037"/>
                  <a:ext cx="33182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551" y="5638037"/>
                  <a:ext cx="331821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560672" y="5638037"/>
                  <a:ext cx="182723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672" y="5638037"/>
                  <a:ext cx="1827231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164284" y="5638036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4284" y="5638036"/>
                  <a:ext cx="447237" cy="43088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8393835" y="5638035"/>
                  <a:ext cx="37830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835" y="5638035"/>
                  <a:ext cx="378309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624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5" t="32026" r="21770" b="28077"/>
          <a:stretch/>
        </p:blipFill>
        <p:spPr>
          <a:xfrm>
            <a:off x="648311" y="1503938"/>
            <a:ext cx="7397725" cy="410420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线性插值与抛物线插值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58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线性插值与抛物线插值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08030" y="1495345"/>
                <a:ext cx="638799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有两个零点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，所以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𝐴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30" y="1495345"/>
                <a:ext cx="6387994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2004" t="-7643" r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8031" y="2614695"/>
                <a:ext cx="35848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可得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31" y="2614695"/>
                <a:ext cx="358482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3571" t="-15116" r="-2211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08030" y="3429582"/>
                <a:ext cx="5738238" cy="908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30" y="3429582"/>
                <a:ext cx="5738238" cy="9089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08030" y="4375776"/>
                <a:ext cx="5052152" cy="908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30" y="4375776"/>
                <a:ext cx="5052152" cy="9089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703386" y="5321970"/>
                <a:ext cx="5738238" cy="908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386" y="5321970"/>
                <a:ext cx="5738238" cy="9089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4005869" y="2450801"/>
            <a:ext cx="4038181" cy="883306"/>
            <a:chOff x="4149696" y="2343084"/>
            <a:chExt cx="4038181" cy="8833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149696" y="2554199"/>
                  <a:ext cx="4106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96" y="2554199"/>
                  <a:ext cx="41068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4355040" y="2554198"/>
                  <a:ext cx="447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040" y="2554198"/>
                  <a:ext cx="447238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4632387" y="2343084"/>
                  <a:ext cx="3462358" cy="8703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            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     </m:t>
                            </m:r>
                          </m:den>
                        </m:f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2387" y="2343084"/>
                  <a:ext cx="3462358" cy="8703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组合 13"/>
            <p:cNvGrpSpPr/>
            <p:nvPr/>
          </p:nvGrpSpPr>
          <p:grpSpPr>
            <a:xfrm>
              <a:off x="4765729" y="2756701"/>
              <a:ext cx="1466769" cy="430888"/>
              <a:chOff x="5417388" y="3265369"/>
              <a:chExt cx="1466769" cy="4308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5417388" y="3265370"/>
                    <a:ext cx="89107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7388" y="3265370"/>
                    <a:ext cx="891078" cy="430887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6068421" y="3265369"/>
                    <a:ext cx="81573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8421" y="3265369"/>
                    <a:ext cx="815736" cy="43088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组合 14"/>
            <p:cNvGrpSpPr/>
            <p:nvPr/>
          </p:nvGrpSpPr>
          <p:grpSpPr>
            <a:xfrm>
              <a:off x="6139367" y="2769641"/>
              <a:ext cx="2048510" cy="456749"/>
              <a:chOff x="4964080" y="3701645"/>
              <a:chExt cx="2048510" cy="456749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063024" y="3701645"/>
                <a:ext cx="1816117" cy="430888"/>
                <a:chOff x="2242867" y="4024221"/>
                <a:chExt cx="1816117" cy="4308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文本框 17"/>
                    <p:cNvSpPr txBox="1"/>
                    <p:nvPr/>
                  </p:nvSpPr>
                  <p:spPr>
                    <a:xfrm>
                      <a:off x="2242867" y="4024222"/>
                      <a:ext cx="89107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文本框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42867" y="4024222"/>
                      <a:ext cx="891078" cy="43088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2900205" y="4024221"/>
                      <a:ext cx="115877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文本框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0205" y="4024221"/>
                      <a:ext cx="1158779" cy="43088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964080" y="3727507"/>
                    <a:ext cx="204851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4080" y="3727507"/>
                    <a:ext cx="2048510" cy="43088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0894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线性插值与抛物线插值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0955" y="1497818"/>
                <a:ext cx="72276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55" y="1497818"/>
                <a:ext cx="7227684" cy="430887"/>
              </a:xfrm>
              <a:prstGeom prst="rect">
                <a:avLst/>
              </a:prstGeom>
              <a:blipFill rotWithShape="0">
                <a:blip r:embed="rId2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0955" y="1973667"/>
                <a:ext cx="72259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⋅1+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⋅0+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⋅0=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55" y="1973667"/>
                <a:ext cx="7225952" cy="430887"/>
              </a:xfrm>
              <a:prstGeom prst="rect">
                <a:avLst/>
              </a:prstGeom>
              <a:blipFill rotWithShape="0">
                <a:blip r:embed="rId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90955" y="2441194"/>
                <a:ext cx="6539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⋅0+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⋅1+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⋅0=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55" y="2441194"/>
                <a:ext cx="653986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90955" y="2917195"/>
                <a:ext cx="72259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⋅0+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⋅0+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⋅1=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55" y="2917195"/>
                <a:ext cx="722595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66964" y="3393196"/>
                <a:ext cx="7444923" cy="1817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64" y="3393196"/>
                <a:ext cx="7444923" cy="181793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689535" y="5265703"/>
                <a:ext cx="5174493" cy="908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535" y="5265703"/>
                <a:ext cx="5174493" cy="9089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3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拉格朗日插值多项式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3175" y="1496729"/>
                <a:ext cx="755878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一般情况，对应给定的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个插值节点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要求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次插值多项式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，满足</a:t>
                </a:r>
                <a:endParaRPr lang="en-US" altLang="zh-CN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=0,1,⋯,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2.6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75" y="1496729"/>
                <a:ext cx="7558787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613" t="-6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4372" y="2877027"/>
                <a:ext cx="80651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仍采用基函数法，求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731B7B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</a:rPr>
                  <a:t>次插值基函数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满足</a:t>
                </a:r>
                <a:endParaRPr lang="en-US" altLang="zh-CN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72" y="2877027"/>
                <a:ext cx="8065175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1512" t="-961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3175" y="5018683"/>
                <a:ext cx="29043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75" y="5018683"/>
                <a:ext cx="290432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65489" y="3384078"/>
                <a:ext cx="6865021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=0,1,⋯,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2.7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489" y="3384078"/>
                <a:ext cx="6865021" cy="9611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911936" y="4370496"/>
            <a:ext cx="6967652" cy="461725"/>
            <a:chOff x="617286" y="2475001"/>
            <a:chExt cx="6967652" cy="4617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617286" y="2497016"/>
                  <a:ext cx="8845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86" y="2497016"/>
                  <a:ext cx="884538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1328468" y="2497016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8468" y="2497016"/>
                  <a:ext cx="447237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1589407" y="2497015"/>
                  <a:ext cx="58843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407" y="2497015"/>
                  <a:ext cx="588431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组合 14"/>
            <p:cNvGrpSpPr/>
            <p:nvPr/>
          </p:nvGrpSpPr>
          <p:grpSpPr>
            <a:xfrm>
              <a:off x="1966511" y="2488190"/>
              <a:ext cx="1263038" cy="448536"/>
              <a:chOff x="5846884" y="2954151"/>
              <a:chExt cx="1263038" cy="4485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5846884" y="2971800"/>
                    <a:ext cx="126303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6884" y="2971800"/>
                    <a:ext cx="1263038" cy="430887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4" name="组合 33"/>
              <p:cNvGrpSpPr/>
              <p:nvPr/>
            </p:nvGrpSpPr>
            <p:grpSpPr>
              <a:xfrm>
                <a:off x="5982185" y="2954151"/>
                <a:ext cx="992436" cy="430887"/>
                <a:chOff x="5446693" y="2066128"/>
                <a:chExt cx="992436" cy="430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5446693" y="2066128"/>
                      <a:ext cx="3811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文本框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693" y="2066128"/>
                      <a:ext cx="381194" cy="430887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5637499" y="2066128"/>
                      <a:ext cx="80163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文本框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7499" y="2066128"/>
                      <a:ext cx="801630" cy="43088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" name="组合 15"/>
            <p:cNvGrpSpPr/>
            <p:nvPr/>
          </p:nvGrpSpPr>
          <p:grpSpPr>
            <a:xfrm>
              <a:off x="3329693" y="2475001"/>
              <a:ext cx="1577227" cy="457263"/>
              <a:chOff x="3782897" y="4944144"/>
              <a:chExt cx="1577227" cy="4572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3782897" y="4970520"/>
                    <a:ext cx="157722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2897" y="4970520"/>
                    <a:ext cx="1577227" cy="43088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组合 29"/>
              <p:cNvGrpSpPr/>
              <p:nvPr/>
            </p:nvGrpSpPr>
            <p:grpSpPr>
              <a:xfrm>
                <a:off x="3883754" y="4944144"/>
                <a:ext cx="1349585" cy="430887"/>
                <a:chOff x="5446693" y="2066128"/>
                <a:chExt cx="1349585" cy="430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5446693" y="2066128"/>
                      <a:ext cx="3811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693" y="2066128"/>
                      <a:ext cx="381194" cy="43088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5637499" y="2066128"/>
                      <a:ext cx="115877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7499" y="2066128"/>
                      <a:ext cx="1158779" cy="430887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" name="组合 16"/>
            <p:cNvGrpSpPr/>
            <p:nvPr/>
          </p:nvGrpSpPr>
          <p:grpSpPr>
            <a:xfrm>
              <a:off x="4674128" y="2475001"/>
              <a:ext cx="1577227" cy="457263"/>
              <a:chOff x="5787254" y="4813756"/>
              <a:chExt cx="1577227" cy="4572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5787254" y="4840132"/>
                    <a:ext cx="157722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7254" y="4840132"/>
                    <a:ext cx="1577227" cy="43088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" name="组合 25"/>
              <p:cNvGrpSpPr/>
              <p:nvPr/>
            </p:nvGrpSpPr>
            <p:grpSpPr>
              <a:xfrm>
                <a:off x="5888111" y="4813756"/>
                <a:ext cx="1349585" cy="430887"/>
                <a:chOff x="5446693" y="2066128"/>
                <a:chExt cx="1349585" cy="430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文本框 26"/>
                    <p:cNvSpPr txBox="1"/>
                    <p:nvPr/>
                  </p:nvSpPr>
                  <p:spPr>
                    <a:xfrm>
                      <a:off x="5446693" y="2066128"/>
                      <a:ext cx="3811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文本框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693" y="2066128"/>
                      <a:ext cx="381194" cy="430887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5637499" y="2066128"/>
                      <a:ext cx="115877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文本框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7499" y="2066128"/>
                      <a:ext cx="1158779" cy="430887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" name="组合 17"/>
            <p:cNvGrpSpPr/>
            <p:nvPr/>
          </p:nvGrpSpPr>
          <p:grpSpPr>
            <a:xfrm>
              <a:off x="6321900" y="2479366"/>
              <a:ext cx="1263038" cy="448536"/>
              <a:chOff x="7775329" y="2192151"/>
              <a:chExt cx="1263038" cy="448536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7884254" y="2192151"/>
                <a:ext cx="1014558" cy="430887"/>
                <a:chOff x="5446693" y="2066128"/>
                <a:chExt cx="1014558" cy="430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本框 22"/>
                    <p:cNvSpPr txBox="1"/>
                    <p:nvPr/>
                  </p:nvSpPr>
                  <p:spPr>
                    <a:xfrm>
                      <a:off x="5446693" y="2066128"/>
                      <a:ext cx="3811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文本框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693" y="2066128"/>
                      <a:ext cx="381194" cy="430887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文本框 23"/>
                    <p:cNvSpPr txBox="1"/>
                    <p:nvPr/>
                  </p:nvSpPr>
                  <p:spPr>
                    <a:xfrm>
                      <a:off x="5637499" y="2066128"/>
                      <a:ext cx="823752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文本框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7499" y="2066128"/>
                      <a:ext cx="823752" cy="430887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7775329" y="2209800"/>
                    <a:ext cx="126303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5329" y="2209800"/>
                    <a:ext cx="1263038" cy="430887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3032605" y="2497015"/>
                  <a:ext cx="4873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605" y="2497015"/>
                  <a:ext cx="487313" cy="43088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6040500" y="2488190"/>
                  <a:ext cx="4873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500" y="2488190"/>
                  <a:ext cx="487313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组合 36"/>
          <p:cNvGrpSpPr/>
          <p:nvPr/>
        </p:nvGrpSpPr>
        <p:grpSpPr>
          <a:xfrm>
            <a:off x="2396462" y="4999342"/>
            <a:ext cx="5915730" cy="576183"/>
            <a:chOff x="1406012" y="2118120"/>
            <a:chExt cx="5915730" cy="5761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1406012" y="2164892"/>
                  <a:ext cx="58843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012" y="2164892"/>
                  <a:ext cx="588431" cy="430887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1788076" y="2164891"/>
                  <a:ext cx="447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8076" y="2164891"/>
                  <a:ext cx="447238" cy="43088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2044463" y="2118120"/>
                  <a:ext cx="5277279" cy="576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d>
                                  <m:dPr>
                                    <m:ctrlP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d>
                                  <m:dPr>
                                    <m:ctrlP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4463" y="2118120"/>
                  <a:ext cx="5277279" cy="576183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305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2800"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3810</TotalTime>
  <Words>472</Words>
  <Application>Microsoft Office PowerPoint</Application>
  <PresentationFormat>宽屏</PresentationFormat>
  <Paragraphs>279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黑体</vt:lpstr>
      <vt:lpstr>思源宋体 Heavy</vt:lpstr>
      <vt:lpstr>宋体</vt:lpstr>
      <vt:lpstr>字魂54号-贤黑</vt:lpstr>
      <vt:lpstr>Arial</vt:lpstr>
      <vt:lpstr>Cambria Math</vt:lpstr>
      <vt:lpstr>Times New Roman</vt:lpstr>
      <vt:lpstr>千图网海量PPT模板www.58pic.com​​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Olivia Fung</dc:creator>
  <cp:lastModifiedBy>Gang Xie</cp:lastModifiedBy>
  <cp:revision>338</cp:revision>
  <dcterms:created xsi:type="dcterms:W3CDTF">2019-06-25T11:16:20Z</dcterms:created>
  <dcterms:modified xsi:type="dcterms:W3CDTF">2019-09-04T11:34:52Z</dcterms:modified>
</cp:coreProperties>
</file>