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CF54-9B3C-4A1F-971B-7213A35DD6AF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6AF5-EE3A-493C-81BC-D74B40505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CF54-9B3C-4A1F-971B-7213A35DD6AF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6AF5-EE3A-493C-81BC-D74B40505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7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CF54-9B3C-4A1F-971B-7213A35DD6AF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6AF5-EE3A-493C-81BC-D74B40505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0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CF54-9B3C-4A1F-971B-7213A35DD6AF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6AF5-EE3A-493C-81BC-D74B40505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8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CF54-9B3C-4A1F-971B-7213A35DD6AF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6AF5-EE3A-493C-81BC-D74B40505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10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CF54-9B3C-4A1F-971B-7213A35DD6AF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6AF5-EE3A-493C-81BC-D74B40505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27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CF54-9B3C-4A1F-971B-7213A35DD6AF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6AF5-EE3A-493C-81BC-D74B40505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2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CF54-9B3C-4A1F-971B-7213A35DD6AF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6AF5-EE3A-493C-81BC-D74B40505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3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CF54-9B3C-4A1F-971B-7213A35DD6AF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6AF5-EE3A-493C-81BC-D74B40505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0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CF54-9B3C-4A1F-971B-7213A35DD6AF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6AF5-EE3A-493C-81BC-D74B40505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CF54-9B3C-4A1F-971B-7213A35DD6AF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6AF5-EE3A-493C-81BC-D74B40505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2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BCF54-9B3C-4A1F-971B-7213A35DD6AF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16AF5-EE3A-493C-81BC-D74B40505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73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C:\Users\Administrator\Desktop\8251462_195003169122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4" y="260351"/>
            <a:ext cx="3376084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4"/>
          <p:cNvSpPr>
            <a:spLocks noChangeArrowheads="1"/>
          </p:cNvSpPr>
          <p:nvPr/>
        </p:nvSpPr>
        <p:spPr bwMode="auto">
          <a:xfrm>
            <a:off x="300567" y="2180167"/>
            <a:ext cx="11557000" cy="1250951"/>
          </a:xfrm>
          <a:prstGeom prst="rect">
            <a:avLst/>
          </a:prstGeom>
          <a:solidFill>
            <a:srgbClr val="63B5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48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判别分析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5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5067" b="1"/>
              <a:t>§1</a:t>
            </a:r>
            <a:r>
              <a:rPr lang="en-US" altLang="zh-CN" b="1"/>
              <a:t>   </a:t>
            </a:r>
            <a:r>
              <a:rPr lang="zh-CN" altLang="en-US" sz="5067" b="1"/>
              <a:t>判别分析的基本思想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4533" b="1">
                <a:solidFill>
                  <a:schemeClr val="hlink"/>
                </a:solidFill>
              </a:rPr>
              <a:t>基本思想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mtClean="0"/>
              <a:t>    根据</a:t>
            </a:r>
            <a:r>
              <a:rPr lang="zh-CN" altLang="en-US" b="1" smtClean="0"/>
              <a:t>已知类别</a:t>
            </a:r>
            <a:r>
              <a:rPr lang="zh-CN" altLang="en-US" smtClean="0"/>
              <a:t>的样本所提供的信息，总结出分类的规律性，建立判别公式和判别准则，判别新的样本点所属类型。 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05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914400" y="533400"/>
            <a:ext cx="10261600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       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根据经验，今天与昨天的</a:t>
            </a:r>
            <a:r>
              <a:rPr lang="zh-CN" altLang="en-US" sz="320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湿度差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及今天的</a:t>
            </a:r>
            <a:r>
              <a:rPr lang="zh-CN" altLang="en-US" sz="320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压差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（气压与温度之差）是预报明天下雨或不下雨的两个重要因素。今测得    </a:t>
            </a:r>
            <a:r>
              <a:rPr lang="en-US" altLang="zh-CN" sz="3200">
                <a:latin typeface="华文中宋" panose="02010600040101010101" pitchFamily="2" charset="-122"/>
                <a:ea typeface="华文中宋" panose="02010600040101010101" pitchFamily="2" charset="-122"/>
              </a:rPr>
              <a:t>=8.1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，    </a:t>
            </a:r>
            <a:r>
              <a:rPr lang="en-US" altLang="zh-CN" sz="3200">
                <a:latin typeface="华文中宋" panose="02010600040101010101" pitchFamily="2" charset="-122"/>
                <a:ea typeface="华文中宋" panose="02010600040101010101" pitchFamily="2" charset="-122"/>
              </a:rPr>
              <a:t>=2.0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，试问应预报明天下雨还是不下雨？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1016000" y="3048001"/>
            <a:ext cx="10261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       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这个问题是</a:t>
            </a:r>
            <a:r>
              <a:rPr lang="zh-CN" altLang="en-US" sz="32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两类判别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问题，总体分为两类，用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en-US" altLang="zh-CN" sz="3200" baseline="-3000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表示下雨，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en-US" altLang="zh-CN" sz="3200" baseline="-300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表示不下雨。为进行预报，应先收集一批资料，从已有的资料中找出规律，再作预报。</a:t>
            </a:r>
            <a:r>
              <a:rPr lang="zh-CN" altLang="en-US" sz="32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graphicFrame>
        <p:nvGraphicFramePr>
          <p:cNvPr id="322564" name="Object 4"/>
          <p:cNvGraphicFramePr>
            <a:graphicFrameLocks noChangeAspect="1"/>
          </p:cNvGraphicFramePr>
          <p:nvPr/>
        </p:nvGraphicFramePr>
        <p:xfrm>
          <a:off x="3215217" y="1701800"/>
          <a:ext cx="573616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152532" imgH="216088" progId="Equation.3">
                  <p:embed/>
                </p:oleObj>
              </mc:Choice>
              <mc:Fallback>
                <p:oleObj r:id="rId3" imgW="152532" imgH="216088" progId="Equation.3">
                  <p:embed/>
                  <p:pic>
                    <p:nvPicPr>
                      <p:cNvPr id="322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217" y="1701800"/>
                        <a:ext cx="573616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5" name="Object 5"/>
          <p:cNvGraphicFramePr>
            <a:graphicFrameLocks noChangeAspect="1"/>
          </p:cNvGraphicFramePr>
          <p:nvPr/>
        </p:nvGraphicFramePr>
        <p:xfrm>
          <a:off x="5135033" y="1701800"/>
          <a:ext cx="620184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5" imgW="165172" imgH="215994" progId="Equation.3">
                  <p:embed/>
                </p:oleObj>
              </mc:Choice>
              <mc:Fallback>
                <p:oleObj r:id="rId5" imgW="165172" imgH="215994" progId="Equation.3">
                  <p:embed/>
                  <p:pic>
                    <p:nvPicPr>
                      <p:cNvPr id="322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033" y="1701800"/>
                        <a:ext cx="620184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35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586" name="Group 2"/>
          <p:cNvGraphicFramePr>
            <a:graphicFrameLocks noGrp="1"/>
          </p:cNvGraphicFramePr>
          <p:nvPr/>
        </p:nvGraphicFramePr>
        <p:xfrm>
          <a:off x="2063751" y="1341968"/>
          <a:ext cx="8128000" cy="4526281"/>
        </p:xfrm>
        <a:graphic>
          <a:graphicData uri="http://schemas.openxmlformats.org/drawingml/2006/table">
            <a:tbl>
              <a:tblPr/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8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雨天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非雨天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endParaRPr kumimoji="0" lang="zh-CN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endParaRPr kumimoji="0" lang="zh-CN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-6.9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6.8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-12.5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3.8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12.7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-15.4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6.8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-0.1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-4.6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-1.7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-2.8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13.1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12.8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10.0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166" name="Object 22"/>
          <p:cNvGraphicFramePr>
            <a:graphicFrameLocks noChangeAspect="1"/>
          </p:cNvGraphicFramePr>
          <p:nvPr/>
        </p:nvGraphicFramePr>
        <p:xfrm>
          <a:off x="4751918" y="1627717"/>
          <a:ext cx="54398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165172" imgH="215994" progId="Equation.3">
                  <p:embed/>
                </p:oleObj>
              </mc:Choice>
              <mc:Fallback>
                <p:oleObj r:id="rId3" imgW="165172" imgH="215994" progId="Equation.3">
                  <p:embed/>
                  <p:pic>
                    <p:nvPicPr>
                      <p:cNvPr id="616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918" y="1627717"/>
                        <a:ext cx="54398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7" name="Object 23"/>
          <p:cNvGraphicFramePr>
            <a:graphicFrameLocks noChangeAspect="1"/>
          </p:cNvGraphicFramePr>
          <p:nvPr/>
        </p:nvGraphicFramePr>
        <p:xfrm>
          <a:off x="8879418" y="1627717"/>
          <a:ext cx="54398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5" imgW="165172" imgH="215994" progId="Equation.3">
                  <p:embed/>
                </p:oleObj>
              </mc:Choice>
              <mc:Fallback>
                <p:oleObj r:id="rId5" imgW="165172" imgH="215994" progId="Equation.3">
                  <p:embed/>
                  <p:pic>
                    <p:nvPicPr>
                      <p:cNvPr id="616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9418" y="1627717"/>
                        <a:ext cx="54398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8" name="Object 24"/>
          <p:cNvGraphicFramePr>
            <a:graphicFrameLocks noChangeAspect="1"/>
          </p:cNvGraphicFramePr>
          <p:nvPr/>
        </p:nvGraphicFramePr>
        <p:xfrm>
          <a:off x="6769100" y="1627717"/>
          <a:ext cx="50165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7" imgW="152532" imgH="216088" progId="Equation.3">
                  <p:embed/>
                </p:oleObj>
              </mc:Choice>
              <mc:Fallback>
                <p:oleObj r:id="rId7" imgW="152532" imgH="216088" progId="Equation.3">
                  <p:embed/>
                  <p:pic>
                    <p:nvPicPr>
                      <p:cNvPr id="616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627717"/>
                        <a:ext cx="501651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9" name="Object 25"/>
          <p:cNvGraphicFramePr>
            <a:graphicFrameLocks noChangeAspect="1"/>
          </p:cNvGraphicFramePr>
          <p:nvPr/>
        </p:nvGraphicFramePr>
        <p:xfrm>
          <a:off x="2734733" y="1627717"/>
          <a:ext cx="50165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9" imgW="152532" imgH="216088" progId="Equation.3">
                  <p:embed/>
                </p:oleObj>
              </mc:Choice>
              <mc:Fallback>
                <p:oleObj r:id="rId9" imgW="152532" imgH="216088" progId="Equation.3">
                  <p:embed/>
                  <p:pic>
                    <p:nvPicPr>
                      <p:cNvPr id="616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733" y="1627717"/>
                        <a:ext cx="501651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791634" y="433918"/>
            <a:ext cx="85715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我们收集过去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个雨天和非雨天    和     的数值</a:t>
            </a:r>
            <a:r>
              <a:rPr lang="zh-CN" altLang="en-US" sz="32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171" name="Object 27"/>
          <p:cNvGraphicFramePr>
            <a:graphicFrameLocks noChangeAspect="1"/>
          </p:cNvGraphicFramePr>
          <p:nvPr/>
        </p:nvGraphicFramePr>
        <p:xfrm>
          <a:off x="6576485" y="395817"/>
          <a:ext cx="501649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10" imgW="152532" imgH="216088" progId="Equation.3">
                  <p:embed/>
                </p:oleObj>
              </mc:Choice>
              <mc:Fallback>
                <p:oleObj r:id="rId10" imgW="152532" imgH="216088" progId="Equation.3">
                  <p:embed/>
                  <p:pic>
                    <p:nvPicPr>
                      <p:cNvPr id="617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6485" y="395817"/>
                        <a:ext cx="501649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2" name="Object 28"/>
          <p:cNvGraphicFramePr>
            <a:graphicFrameLocks noChangeAspect="1"/>
          </p:cNvGraphicFramePr>
          <p:nvPr/>
        </p:nvGraphicFramePr>
        <p:xfrm>
          <a:off x="7344833" y="357717"/>
          <a:ext cx="543984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11" imgW="165172" imgH="215994" progId="Equation.3">
                  <p:embed/>
                </p:oleObj>
              </mc:Choice>
              <mc:Fallback>
                <p:oleObj r:id="rId11" imgW="165172" imgH="215994" progId="Equation.3">
                  <p:embed/>
                  <p:pic>
                    <p:nvPicPr>
                      <p:cNvPr id="617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4833" y="357717"/>
                        <a:ext cx="543984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252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04434" y="146896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3200">
              <a:latin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930401" y="1447801"/>
            <a:ext cx="9673167" cy="45021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07533" y="836084"/>
            <a:ext cx="10617200" cy="5130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3200">
              <a:latin typeface="Times New Roman" panose="02020603050405020304" pitchFamily="18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161118" y="645584"/>
            <a:ext cx="9211733" cy="5130800"/>
          </a:xfrm>
          <a:prstGeom prst="rect">
            <a:avLst/>
          </a:prstGeom>
          <a:noFill/>
          <a:ln w="15875">
            <a:solidFill>
              <a:srgbClr val="55555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8580967" y="2628900"/>
            <a:ext cx="84667" cy="61384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8477251" y="2487085"/>
            <a:ext cx="84667" cy="635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8644467" y="1763185"/>
            <a:ext cx="84667" cy="635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9442451" y="2408767"/>
            <a:ext cx="84667" cy="635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9232901" y="3179233"/>
            <a:ext cx="82551" cy="61384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6923617" y="2817285"/>
            <a:ext cx="84667" cy="635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7909984" y="2139951"/>
            <a:ext cx="84667" cy="635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7615767" y="1905000"/>
            <a:ext cx="84667" cy="61384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9400117" y="1934634"/>
            <a:ext cx="84667" cy="635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7533218" y="2235200"/>
            <a:ext cx="82549" cy="61384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184" name="Freeform 16"/>
          <p:cNvSpPr>
            <a:spLocks noChangeArrowheads="1"/>
          </p:cNvSpPr>
          <p:nvPr/>
        </p:nvSpPr>
        <p:spPr bwMode="auto">
          <a:xfrm>
            <a:off x="7827433" y="2927351"/>
            <a:ext cx="19051" cy="31749"/>
          </a:xfrm>
          <a:custGeom>
            <a:avLst/>
            <a:gdLst>
              <a:gd name="T0" fmla="*/ 0 w 9"/>
              <a:gd name="T1" fmla="*/ 0 h 20"/>
              <a:gd name="T2" fmla="*/ 2147483647 w 9"/>
              <a:gd name="T3" fmla="*/ 2147483647 h 20"/>
              <a:gd name="T4" fmla="*/ 2147483647 w 9"/>
              <a:gd name="T5" fmla="*/ 2147483647 h 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" h="20">
                <a:moveTo>
                  <a:pt x="0" y="0"/>
                </a:moveTo>
                <a:lnTo>
                  <a:pt x="9" y="10"/>
                </a:lnTo>
                <a:lnTo>
                  <a:pt x="9" y="2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185" name="Freeform 17"/>
          <p:cNvSpPr>
            <a:spLocks noChangeArrowheads="1"/>
          </p:cNvSpPr>
          <p:nvPr/>
        </p:nvSpPr>
        <p:spPr bwMode="auto">
          <a:xfrm>
            <a:off x="7827433" y="2944284"/>
            <a:ext cx="19051" cy="14816"/>
          </a:xfrm>
          <a:custGeom>
            <a:avLst/>
            <a:gdLst>
              <a:gd name="T0" fmla="*/ 0 w 9"/>
              <a:gd name="T1" fmla="*/ 2147483647 h 10"/>
              <a:gd name="T2" fmla="*/ 2147483647 w 9"/>
              <a:gd name="T3" fmla="*/ 0 h 10"/>
              <a:gd name="T4" fmla="*/ 2147483647 w 9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" h="10">
                <a:moveTo>
                  <a:pt x="0" y="10"/>
                </a:moveTo>
                <a:lnTo>
                  <a:pt x="9" y="0"/>
                </a:lnTo>
                <a:lnTo>
                  <a:pt x="9" y="1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186" name="Freeform 18"/>
          <p:cNvSpPr>
            <a:spLocks noChangeArrowheads="1"/>
          </p:cNvSpPr>
          <p:nvPr/>
        </p:nvSpPr>
        <p:spPr bwMode="auto">
          <a:xfrm>
            <a:off x="7888818" y="2927351"/>
            <a:ext cx="21167" cy="31749"/>
          </a:xfrm>
          <a:custGeom>
            <a:avLst/>
            <a:gdLst>
              <a:gd name="T0" fmla="*/ 2147483647 w 10"/>
              <a:gd name="T1" fmla="*/ 0 h 20"/>
              <a:gd name="T2" fmla="*/ 0 w 10"/>
              <a:gd name="T3" fmla="*/ 2147483647 h 20"/>
              <a:gd name="T4" fmla="*/ 0 w 10"/>
              <a:gd name="T5" fmla="*/ 2147483647 h 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20">
                <a:moveTo>
                  <a:pt x="10" y="0"/>
                </a:moveTo>
                <a:lnTo>
                  <a:pt x="0" y="10"/>
                </a:lnTo>
                <a:lnTo>
                  <a:pt x="0" y="2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187" name="Freeform 19"/>
          <p:cNvSpPr>
            <a:spLocks noChangeArrowheads="1"/>
          </p:cNvSpPr>
          <p:nvPr/>
        </p:nvSpPr>
        <p:spPr bwMode="auto">
          <a:xfrm>
            <a:off x="7888818" y="2944284"/>
            <a:ext cx="21167" cy="14816"/>
          </a:xfrm>
          <a:custGeom>
            <a:avLst/>
            <a:gdLst>
              <a:gd name="T0" fmla="*/ 2147483647 w 10"/>
              <a:gd name="T1" fmla="*/ 2147483647 h 10"/>
              <a:gd name="T2" fmla="*/ 0 w 10"/>
              <a:gd name="T3" fmla="*/ 0 h 10"/>
              <a:gd name="T4" fmla="*/ 0 w 10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10">
                <a:moveTo>
                  <a:pt x="10" y="10"/>
                </a:moveTo>
                <a:lnTo>
                  <a:pt x="0" y="0"/>
                </a:lnTo>
                <a:lnTo>
                  <a:pt x="0" y="1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188" name="Freeform 20"/>
          <p:cNvSpPr>
            <a:spLocks noChangeArrowheads="1"/>
          </p:cNvSpPr>
          <p:nvPr/>
        </p:nvSpPr>
        <p:spPr bwMode="auto">
          <a:xfrm>
            <a:off x="7867651" y="2912534"/>
            <a:ext cx="2116" cy="78317"/>
          </a:xfrm>
          <a:custGeom>
            <a:avLst/>
            <a:gdLst>
              <a:gd name="T0" fmla="*/ 0 w 1587"/>
              <a:gd name="T1" fmla="*/ 0 h 50"/>
              <a:gd name="T2" fmla="*/ 0 w 1587"/>
              <a:gd name="T3" fmla="*/ 2147483647 h 50"/>
              <a:gd name="T4" fmla="*/ 0 w 1587"/>
              <a:gd name="T5" fmla="*/ 2147483647 h 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50">
                <a:moveTo>
                  <a:pt x="0" y="0"/>
                </a:moveTo>
                <a:lnTo>
                  <a:pt x="0" y="40"/>
                </a:lnTo>
                <a:lnTo>
                  <a:pt x="0" y="5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189" name="Freeform 21"/>
          <p:cNvSpPr>
            <a:spLocks noChangeArrowheads="1"/>
          </p:cNvSpPr>
          <p:nvPr/>
        </p:nvSpPr>
        <p:spPr bwMode="auto">
          <a:xfrm>
            <a:off x="6106585" y="2186517"/>
            <a:ext cx="21167" cy="33867"/>
          </a:xfrm>
          <a:custGeom>
            <a:avLst/>
            <a:gdLst>
              <a:gd name="T0" fmla="*/ 0 w 10"/>
              <a:gd name="T1" fmla="*/ 0 h 20"/>
              <a:gd name="T2" fmla="*/ 2147483647 w 10"/>
              <a:gd name="T3" fmla="*/ 2147483647 h 20"/>
              <a:gd name="T4" fmla="*/ 2147483647 w 10"/>
              <a:gd name="T5" fmla="*/ 2147483647 h 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10"/>
                </a:lnTo>
                <a:lnTo>
                  <a:pt x="10" y="2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190" name="Freeform 22"/>
          <p:cNvSpPr>
            <a:spLocks noChangeArrowheads="1"/>
          </p:cNvSpPr>
          <p:nvPr/>
        </p:nvSpPr>
        <p:spPr bwMode="auto">
          <a:xfrm>
            <a:off x="6106585" y="2203451"/>
            <a:ext cx="21167" cy="16933"/>
          </a:xfrm>
          <a:custGeom>
            <a:avLst/>
            <a:gdLst>
              <a:gd name="T0" fmla="*/ 0 w 10"/>
              <a:gd name="T1" fmla="*/ 2147483647 h 10"/>
              <a:gd name="T2" fmla="*/ 2147483647 w 10"/>
              <a:gd name="T3" fmla="*/ 0 h 10"/>
              <a:gd name="T4" fmla="*/ 2147483647 w 10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10">
                <a:moveTo>
                  <a:pt x="0" y="10"/>
                </a:moveTo>
                <a:lnTo>
                  <a:pt x="10" y="0"/>
                </a:lnTo>
                <a:lnTo>
                  <a:pt x="10" y="1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191" name="Freeform 23"/>
          <p:cNvSpPr>
            <a:spLocks noChangeArrowheads="1"/>
          </p:cNvSpPr>
          <p:nvPr/>
        </p:nvSpPr>
        <p:spPr bwMode="auto">
          <a:xfrm>
            <a:off x="6167967" y="2186517"/>
            <a:ext cx="21167" cy="33867"/>
          </a:xfrm>
          <a:custGeom>
            <a:avLst/>
            <a:gdLst>
              <a:gd name="T0" fmla="*/ 2147483647 w 10"/>
              <a:gd name="T1" fmla="*/ 0 h 20"/>
              <a:gd name="T2" fmla="*/ 0 w 10"/>
              <a:gd name="T3" fmla="*/ 2147483647 h 20"/>
              <a:gd name="T4" fmla="*/ 0 w 10"/>
              <a:gd name="T5" fmla="*/ 2147483647 h 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20">
                <a:moveTo>
                  <a:pt x="10" y="0"/>
                </a:moveTo>
                <a:lnTo>
                  <a:pt x="0" y="10"/>
                </a:lnTo>
                <a:lnTo>
                  <a:pt x="0" y="2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192" name="Freeform 24"/>
          <p:cNvSpPr>
            <a:spLocks noChangeArrowheads="1"/>
          </p:cNvSpPr>
          <p:nvPr/>
        </p:nvSpPr>
        <p:spPr bwMode="auto">
          <a:xfrm>
            <a:off x="6167967" y="2203451"/>
            <a:ext cx="21167" cy="16933"/>
          </a:xfrm>
          <a:custGeom>
            <a:avLst/>
            <a:gdLst>
              <a:gd name="T0" fmla="*/ 2147483647 w 10"/>
              <a:gd name="T1" fmla="*/ 2147483647 h 10"/>
              <a:gd name="T2" fmla="*/ 0 w 10"/>
              <a:gd name="T3" fmla="*/ 0 h 10"/>
              <a:gd name="T4" fmla="*/ 0 w 10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10">
                <a:moveTo>
                  <a:pt x="10" y="10"/>
                </a:moveTo>
                <a:lnTo>
                  <a:pt x="0" y="0"/>
                </a:lnTo>
                <a:lnTo>
                  <a:pt x="0" y="1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193" name="Freeform 25"/>
          <p:cNvSpPr>
            <a:spLocks noChangeArrowheads="1"/>
          </p:cNvSpPr>
          <p:nvPr/>
        </p:nvSpPr>
        <p:spPr bwMode="auto">
          <a:xfrm>
            <a:off x="6148918" y="2171701"/>
            <a:ext cx="2116" cy="80433"/>
          </a:xfrm>
          <a:custGeom>
            <a:avLst/>
            <a:gdLst>
              <a:gd name="T0" fmla="*/ 0 w 1587"/>
              <a:gd name="T1" fmla="*/ 0 h 50"/>
              <a:gd name="T2" fmla="*/ 0 w 1587"/>
              <a:gd name="T3" fmla="*/ 2147483647 h 50"/>
              <a:gd name="T4" fmla="*/ 0 w 1587"/>
              <a:gd name="T5" fmla="*/ 2147483647 h 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50">
                <a:moveTo>
                  <a:pt x="0" y="0"/>
                </a:moveTo>
                <a:lnTo>
                  <a:pt x="0" y="40"/>
                </a:lnTo>
                <a:lnTo>
                  <a:pt x="0" y="5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194" name="Freeform 26"/>
          <p:cNvSpPr>
            <a:spLocks noChangeArrowheads="1"/>
          </p:cNvSpPr>
          <p:nvPr/>
        </p:nvSpPr>
        <p:spPr bwMode="auto">
          <a:xfrm>
            <a:off x="10280651" y="3052234"/>
            <a:ext cx="21167" cy="31751"/>
          </a:xfrm>
          <a:custGeom>
            <a:avLst/>
            <a:gdLst>
              <a:gd name="T0" fmla="*/ 0 w 10"/>
              <a:gd name="T1" fmla="*/ 0 h 20"/>
              <a:gd name="T2" fmla="*/ 2147483647 w 10"/>
              <a:gd name="T3" fmla="*/ 2147483647 h 20"/>
              <a:gd name="T4" fmla="*/ 2147483647 w 10"/>
              <a:gd name="T5" fmla="*/ 2147483647 h 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10"/>
                </a:lnTo>
                <a:lnTo>
                  <a:pt x="10" y="2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195" name="Freeform 27"/>
          <p:cNvSpPr>
            <a:spLocks noChangeArrowheads="1"/>
          </p:cNvSpPr>
          <p:nvPr/>
        </p:nvSpPr>
        <p:spPr bwMode="auto">
          <a:xfrm>
            <a:off x="10280651" y="3069168"/>
            <a:ext cx="21167" cy="14817"/>
          </a:xfrm>
          <a:custGeom>
            <a:avLst/>
            <a:gdLst>
              <a:gd name="T0" fmla="*/ 0 w 10"/>
              <a:gd name="T1" fmla="*/ 2147483647 h 10"/>
              <a:gd name="T2" fmla="*/ 2147483647 w 10"/>
              <a:gd name="T3" fmla="*/ 0 h 10"/>
              <a:gd name="T4" fmla="*/ 2147483647 w 10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10">
                <a:moveTo>
                  <a:pt x="0" y="10"/>
                </a:moveTo>
                <a:lnTo>
                  <a:pt x="10" y="0"/>
                </a:lnTo>
                <a:lnTo>
                  <a:pt x="10" y="1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196" name="Freeform 28"/>
          <p:cNvSpPr>
            <a:spLocks noChangeArrowheads="1"/>
          </p:cNvSpPr>
          <p:nvPr/>
        </p:nvSpPr>
        <p:spPr bwMode="auto">
          <a:xfrm>
            <a:off x="10344151" y="3052234"/>
            <a:ext cx="21167" cy="31751"/>
          </a:xfrm>
          <a:custGeom>
            <a:avLst/>
            <a:gdLst>
              <a:gd name="T0" fmla="*/ 2147483647 w 10"/>
              <a:gd name="T1" fmla="*/ 0 h 20"/>
              <a:gd name="T2" fmla="*/ 0 w 10"/>
              <a:gd name="T3" fmla="*/ 2147483647 h 20"/>
              <a:gd name="T4" fmla="*/ 0 w 10"/>
              <a:gd name="T5" fmla="*/ 2147483647 h 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20">
                <a:moveTo>
                  <a:pt x="10" y="0"/>
                </a:moveTo>
                <a:lnTo>
                  <a:pt x="0" y="10"/>
                </a:lnTo>
                <a:lnTo>
                  <a:pt x="0" y="2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197" name="Freeform 29"/>
          <p:cNvSpPr>
            <a:spLocks noChangeArrowheads="1"/>
          </p:cNvSpPr>
          <p:nvPr/>
        </p:nvSpPr>
        <p:spPr bwMode="auto">
          <a:xfrm>
            <a:off x="10344151" y="3069168"/>
            <a:ext cx="21167" cy="14817"/>
          </a:xfrm>
          <a:custGeom>
            <a:avLst/>
            <a:gdLst>
              <a:gd name="T0" fmla="*/ 2147483647 w 10"/>
              <a:gd name="T1" fmla="*/ 2147483647 h 10"/>
              <a:gd name="T2" fmla="*/ 0 w 10"/>
              <a:gd name="T3" fmla="*/ 0 h 10"/>
              <a:gd name="T4" fmla="*/ 0 w 10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10">
                <a:moveTo>
                  <a:pt x="10" y="10"/>
                </a:moveTo>
                <a:lnTo>
                  <a:pt x="0" y="0"/>
                </a:lnTo>
                <a:lnTo>
                  <a:pt x="0" y="1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198" name="Freeform 30"/>
          <p:cNvSpPr>
            <a:spLocks noChangeArrowheads="1"/>
          </p:cNvSpPr>
          <p:nvPr/>
        </p:nvSpPr>
        <p:spPr bwMode="auto">
          <a:xfrm>
            <a:off x="10322985" y="3037418"/>
            <a:ext cx="2116" cy="78316"/>
          </a:xfrm>
          <a:custGeom>
            <a:avLst/>
            <a:gdLst>
              <a:gd name="T0" fmla="*/ 0 w 1587"/>
              <a:gd name="T1" fmla="*/ 0 h 50"/>
              <a:gd name="T2" fmla="*/ 0 w 1587"/>
              <a:gd name="T3" fmla="*/ 2147483647 h 50"/>
              <a:gd name="T4" fmla="*/ 0 w 1587"/>
              <a:gd name="T5" fmla="*/ 2147483647 h 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50">
                <a:moveTo>
                  <a:pt x="0" y="0"/>
                </a:moveTo>
                <a:lnTo>
                  <a:pt x="0" y="40"/>
                </a:lnTo>
                <a:lnTo>
                  <a:pt x="0" y="5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199" name="Freeform 31"/>
          <p:cNvSpPr>
            <a:spLocks noChangeArrowheads="1"/>
          </p:cNvSpPr>
          <p:nvPr/>
        </p:nvSpPr>
        <p:spPr bwMode="auto">
          <a:xfrm>
            <a:off x="10219267" y="3007785"/>
            <a:ext cx="21167" cy="29633"/>
          </a:xfrm>
          <a:custGeom>
            <a:avLst/>
            <a:gdLst>
              <a:gd name="T0" fmla="*/ 0 w 10"/>
              <a:gd name="T1" fmla="*/ 0 h 19"/>
              <a:gd name="T2" fmla="*/ 2147483647 w 10"/>
              <a:gd name="T3" fmla="*/ 2147483647 h 19"/>
              <a:gd name="T4" fmla="*/ 2147483647 w 10"/>
              <a:gd name="T5" fmla="*/ 2147483647 h 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19">
                <a:moveTo>
                  <a:pt x="0" y="0"/>
                </a:moveTo>
                <a:lnTo>
                  <a:pt x="10" y="10"/>
                </a:lnTo>
                <a:lnTo>
                  <a:pt x="10" y="19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00" name="Freeform 32"/>
          <p:cNvSpPr>
            <a:spLocks noChangeArrowheads="1"/>
          </p:cNvSpPr>
          <p:nvPr/>
        </p:nvSpPr>
        <p:spPr bwMode="auto">
          <a:xfrm>
            <a:off x="10219267" y="3022601"/>
            <a:ext cx="21167" cy="14817"/>
          </a:xfrm>
          <a:custGeom>
            <a:avLst/>
            <a:gdLst>
              <a:gd name="T0" fmla="*/ 0 w 10"/>
              <a:gd name="T1" fmla="*/ 2147483647 h 9"/>
              <a:gd name="T2" fmla="*/ 2147483647 w 10"/>
              <a:gd name="T3" fmla="*/ 0 h 9"/>
              <a:gd name="T4" fmla="*/ 2147483647 w 10"/>
              <a:gd name="T5" fmla="*/ 2147483647 h 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9">
                <a:moveTo>
                  <a:pt x="0" y="9"/>
                </a:moveTo>
                <a:lnTo>
                  <a:pt x="10" y="0"/>
                </a:lnTo>
                <a:lnTo>
                  <a:pt x="10" y="9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01" name="Freeform 33"/>
          <p:cNvSpPr>
            <a:spLocks noChangeArrowheads="1"/>
          </p:cNvSpPr>
          <p:nvPr/>
        </p:nvSpPr>
        <p:spPr bwMode="auto">
          <a:xfrm>
            <a:off x="10280651" y="3007785"/>
            <a:ext cx="21167" cy="29633"/>
          </a:xfrm>
          <a:custGeom>
            <a:avLst/>
            <a:gdLst>
              <a:gd name="T0" fmla="*/ 2147483647 w 10"/>
              <a:gd name="T1" fmla="*/ 0 h 19"/>
              <a:gd name="T2" fmla="*/ 0 w 10"/>
              <a:gd name="T3" fmla="*/ 2147483647 h 19"/>
              <a:gd name="T4" fmla="*/ 0 w 10"/>
              <a:gd name="T5" fmla="*/ 2147483647 h 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19">
                <a:moveTo>
                  <a:pt x="10" y="0"/>
                </a:moveTo>
                <a:lnTo>
                  <a:pt x="0" y="10"/>
                </a:lnTo>
                <a:lnTo>
                  <a:pt x="0" y="19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02" name="Freeform 34"/>
          <p:cNvSpPr>
            <a:spLocks noChangeArrowheads="1"/>
          </p:cNvSpPr>
          <p:nvPr/>
        </p:nvSpPr>
        <p:spPr bwMode="auto">
          <a:xfrm>
            <a:off x="10280651" y="3022601"/>
            <a:ext cx="21167" cy="14817"/>
          </a:xfrm>
          <a:custGeom>
            <a:avLst/>
            <a:gdLst>
              <a:gd name="T0" fmla="*/ 2147483647 w 10"/>
              <a:gd name="T1" fmla="*/ 2147483647 h 9"/>
              <a:gd name="T2" fmla="*/ 0 w 10"/>
              <a:gd name="T3" fmla="*/ 0 h 9"/>
              <a:gd name="T4" fmla="*/ 0 w 10"/>
              <a:gd name="T5" fmla="*/ 2147483647 h 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9">
                <a:moveTo>
                  <a:pt x="10" y="9"/>
                </a:moveTo>
                <a:lnTo>
                  <a:pt x="0" y="0"/>
                </a:lnTo>
                <a:lnTo>
                  <a:pt x="0" y="9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03" name="Freeform 35"/>
          <p:cNvSpPr>
            <a:spLocks noChangeArrowheads="1"/>
          </p:cNvSpPr>
          <p:nvPr/>
        </p:nvSpPr>
        <p:spPr bwMode="auto">
          <a:xfrm>
            <a:off x="10259485" y="2990851"/>
            <a:ext cx="2116" cy="78316"/>
          </a:xfrm>
          <a:custGeom>
            <a:avLst/>
            <a:gdLst>
              <a:gd name="T0" fmla="*/ 0 w 1587"/>
              <a:gd name="T1" fmla="*/ 0 h 49"/>
              <a:gd name="T2" fmla="*/ 0 w 1587"/>
              <a:gd name="T3" fmla="*/ 2147483647 h 49"/>
              <a:gd name="T4" fmla="*/ 0 w 1587"/>
              <a:gd name="T5" fmla="*/ 2147483647 h 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49">
                <a:moveTo>
                  <a:pt x="0" y="0"/>
                </a:moveTo>
                <a:lnTo>
                  <a:pt x="0" y="39"/>
                </a:lnTo>
                <a:lnTo>
                  <a:pt x="0" y="49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04" name="Freeform 36"/>
          <p:cNvSpPr>
            <a:spLocks noChangeArrowheads="1"/>
          </p:cNvSpPr>
          <p:nvPr/>
        </p:nvSpPr>
        <p:spPr bwMode="auto">
          <a:xfrm>
            <a:off x="10993967" y="3257551"/>
            <a:ext cx="21167" cy="31749"/>
          </a:xfrm>
          <a:custGeom>
            <a:avLst/>
            <a:gdLst>
              <a:gd name="T0" fmla="*/ 0 w 10"/>
              <a:gd name="T1" fmla="*/ 0 h 20"/>
              <a:gd name="T2" fmla="*/ 2147483647 w 10"/>
              <a:gd name="T3" fmla="*/ 2147483647 h 20"/>
              <a:gd name="T4" fmla="*/ 2147483647 w 10"/>
              <a:gd name="T5" fmla="*/ 2147483647 h 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10"/>
                </a:lnTo>
                <a:lnTo>
                  <a:pt x="10" y="2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05" name="Freeform 37"/>
          <p:cNvSpPr>
            <a:spLocks noChangeArrowheads="1"/>
          </p:cNvSpPr>
          <p:nvPr/>
        </p:nvSpPr>
        <p:spPr bwMode="auto">
          <a:xfrm>
            <a:off x="10993967" y="3274484"/>
            <a:ext cx="21167" cy="14816"/>
          </a:xfrm>
          <a:custGeom>
            <a:avLst/>
            <a:gdLst>
              <a:gd name="T0" fmla="*/ 0 w 10"/>
              <a:gd name="T1" fmla="*/ 2147483647 h 10"/>
              <a:gd name="T2" fmla="*/ 2147483647 w 10"/>
              <a:gd name="T3" fmla="*/ 0 h 10"/>
              <a:gd name="T4" fmla="*/ 2147483647 w 10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10">
                <a:moveTo>
                  <a:pt x="0" y="10"/>
                </a:moveTo>
                <a:lnTo>
                  <a:pt x="10" y="0"/>
                </a:lnTo>
                <a:lnTo>
                  <a:pt x="10" y="1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06" name="Freeform 38"/>
          <p:cNvSpPr>
            <a:spLocks noChangeArrowheads="1"/>
          </p:cNvSpPr>
          <p:nvPr/>
        </p:nvSpPr>
        <p:spPr bwMode="auto">
          <a:xfrm>
            <a:off x="11057467" y="3257551"/>
            <a:ext cx="21167" cy="31749"/>
          </a:xfrm>
          <a:custGeom>
            <a:avLst/>
            <a:gdLst>
              <a:gd name="T0" fmla="*/ 2147483647 w 10"/>
              <a:gd name="T1" fmla="*/ 0 h 20"/>
              <a:gd name="T2" fmla="*/ 0 w 10"/>
              <a:gd name="T3" fmla="*/ 2147483647 h 20"/>
              <a:gd name="T4" fmla="*/ 0 w 10"/>
              <a:gd name="T5" fmla="*/ 2147483647 h 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20">
                <a:moveTo>
                  <a:pt x="10" y="0"/>
                </a:moveTo>
                <a:lnTo>
                  <a:pt x="0" y="10"/>
                </a:lnTo>
                <a:lnTo>
                  <a:pt x="0" y="2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07" name="Freeform 39"/>
          <p:cNvSpPr>
            <a:spLocks noChangeArrowheads="1"/>
          </p:cNvSpPr>
          <p:nvPr/>
        </p:nvSpPr>
        <p:spPr bwMode="auto">
          <a:xfrm>
            <a:off x="11057467" y="3274484"/>
            <a:ext cx="21167" cy="14816"/>
          </a:xfrm>
          <a:custGeom>
            <a:avLst/>
            <a:gdLst>
              <a:gd name="T0" fmla="*/ 2147483647 w 10"/>
              <a:gd name="T1" fmla="*/ 2147483647 h 10"/>
              <a:gd name="T2" fmla="*/ 0 w 10"/>
              <a:gd name="T3" fmla="*/ 0 h 10"/>
              <a:gd name="T4" fmla="*/ 0 w 10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10">
                <a:moveTo>
                  <a:pt x="10" y="10"/>
                </a:moveTo>
                <a:lnTo>
                  <a:pt x="0" y="0"/>
                </a:lnTo>
                <a:lnTo>
                  <a:pt x="0" y="1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08" name="Freeform 40"/>
          <p:cNvSpPr>
            <a:spLocks noChangeArrowheads="1"/>
          </p:cNvSpPr>
          <p:nvPr/>
        </p:nvSpPr>
        <p:spPr bwMode="auto">
          <a:xfrm>
            <a:off x="11036300" y="3242734"/>
            <a:ext cx="2117" cy="78317"/>
          </a:xfrm>
          <a:custGeom>
            <a:avLst/>
            <a:gdLst>
              <a:gd name="T0" fmla="*/ 0 w 1588"/>
              <a:gd name="T1" fmla="*/ 0 h 50"/>
              <a:gd name="T2" fmla="*/ 0 w 1588"/>
              <a:gd name="T3" fmla="*/ 2147483647 h 50"/>
              <a:gd name="T4" fmla="*/ 0 w 1588"/>
              <a:gd name="T5" fmla="*/ 2147483647 h 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50">
                <a:moveTo>
                  <a:pt x="0" y="0"/>
                </a:moveTo>
                <a:lnTo>
                  <a:pt x="0" y="40"/>
                </a:lnTo>
                <a:lnTo>
                  <a:pt x="0" y="5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09" name="Freeform 41"/>
          <p:cNvSpPr>
            <a:spLocks noChangeArrowheads="1"/>
          </p:cNvSpPr>
          <p:nvPr/>
        </p:nvSpPr>
        <p:spPr bwMode="auto">
          <a:xfrm>
            <a:off x="10826751" y="1951567"/>
            <a:ext cx="21167" cy="31751"/>
          </a:xfrm>
          <a:custGeom>
            <a:avLst/>
            <a:gdLst>
              <a:gd name="T0" fmla="*/ 0 w 10"/>
              <a:gd name="T1" fmla="*/ 0 h 20"/>
              <a:gd name="T2" fmla="*/ 2147483647 w 10"/>
              <a:gd name="T3" fmla="*/ 2147483647 h 20"/>
              <a:gd name="T4" fmla="*/ 2147483647 w 10"/>
              <a:gd name="T5" fmla="*/ 2147483647 h 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10"/>
                </a:lnTo>
                <a:lnTo>
                  <a:pt x="10" y="2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10" name="Freeform 42"/>
          <p:cNvSpPr>
            <a:spLocks noChangeArrowheads="1"/>
          </p:cNvSpPr>
          <p:nvPr/>
        </p:nvSpPr>
        <p:spPr bwMode="auto">
          <a:xfrm>
            <a:off x="10826751" y="1966384"/>
            <a:ext cx="21167" cy="16933"/>
          </a:xfrm>
          <a:custGeom>
            <a:avLst/>
            <a:gdLst>
              <a:gd name="T0" fmla="*/ 0 w 10"/>
              <a:gd name="T1" fmla="*/ 2147483647 h 10"/>
              <a:gd name="T2" fmla="*/ 2147483647 w 10"/>
              <a:gd name="T3" fmla="*/ 0 h 10"/>
              <a:gd name="T4" fmla="*/ 2147483647 w 10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10">
                <a:moveTo>
                  <a:pt x="0" y="10"/>
                </a:moveTo>
                <a:lnTo>
                  <a:pt x="10" y="0"/>
                </a:lnTo>
                <a:lnTo>
                  <a:pt x="10" y="1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11" name="Freeform 43"/>
          <p:cNvSpPr>
            <a:spLocks noChangeArrowheads="1"/>
          </p:cNvSpPr>
          <p:nvPr/>
        </p:nvSpPr>
        <p:spPr bwMode="auto">
          <a:xfrm>
            <a:off x="10890251" y="1951567"/>
            <a:ext cx="21167" cy="31751"/>
          </a:xfrm>
          <a:custGeom>
            <a:avLst/>
            <a:gdLst>
              <a:gd name="T0" fmla="*/ 2147483647 w 10"/>
              <a:gd name="T1" fmla="*/ 0 h 20"/>
              <a:gd name="T2" fmla="*/ 0 w 10"/>
              <a:gd name="T3" fmla="*/ 2147483647 h 20"/>
              <a:gd name="T4" fmla="*/ 0 w 10"/>
              <a:gd name="T5" fmla="*/ 2147483647 h 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20">
                <a:moveTo>
                  <a:pt x="10" y="0"/>
                </a:moveTo>
                <a:lnTo>
                  <a:pt x="0" y="10"/>
                </a:lnTo>
                <a:lnTo>
                  <a:pt x="0" y="2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12" name="Freeform 44"/>
          <p:cNvSpPr>
            <a:spLocks noChangeArrowheads="1"/>
          </p:cNvSpPr>
          <p:nvPr/>
        </p:nvSpPr>
        <p:spPr bwMode="auto">
          <a:xfrm>
            <a:off x="10890251" y="1966384"/>
            <a:ext cx="21167" cy="16933"/>
          </a:xfrm>
          <a:custGeom>
            <a:avLst/>
            <a:gdLst>
              <a:gd name="T0" fmla="*/ 2147483647 w 10"/>
              <a:gd name="T1" fmla="*/ 2147483647 h 10"/>
              <a:gd name="T2" fmla="*/ 0 w 10"/>
              <a:gd name="T3" fmla="*/ 0 h 10"/>
              <a:gd name="T4" fmla="*/ 0 w 10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10">
                <a:moveTo>
                  <a:pt x="10" y="10"/>
                </a:moveTo>
                <a:lnTo>
                  <a:pt x="0" y="0"/>
                </a:lnTo>
                <a:lnTo>
                  <a:pt x="0" y="1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13" name="Freeform 45"/>
          <p:cNvSpPr>
            <a:spLocks noChangeArrowheads="1"/>
          </p:cNvSpPr>
          <p:nvPr/>
        </p:nvSpPr>
        <p:spPr bwMode="auto">
          <a:xfrm>
            <a:off x="10869085" y="1934634"/>
            <a:ext cx="2116" cy="80433"/>
          </a:xfrm>
          <a:custGeom>
            <a:avLst/>
            <a:gdLst>
              <a:gd name="T0" fmla="*/ 0 w 1587"/>
              <a:gd name="T1" fmla="*/ 0 h 50"/>
              <a:gd name="T2" fmla="*/ 0 w 1587"/>
              <a:gd name="T3" fmla="*/ 2147483647 h 50"/>
              <a:gd name="T4" fmla="*/ 0 w 1587"/>
              <a:gd name="T5" fmla="*/ 2147483647 h 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50">
                <a:moveTo>
                  <a:pt x="0" y="0"/>
                </a:moveTo>
                <a:lnTo>
                  <a:pt x="0" y="40"/>
                </a:lnTo>
                <a:lnTo>
                  <a:pt x="0" y="5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14" name="Freeform 46"/>
          <p:cNvSpPr>
            <a:spLocks noChangeArrowheads="1"/>
          </p:cNvSpPr>
          <p:nvPr/>
        </p:nvSpPr>
        <p:spPr bwMode="auto">
          <a:xfrm>
            <a:off x="8792633" y="4849284"/>
            <a:ext cx="19051" cy="31749"/>
          </a:xfrm>
          <a:custGeom>
            <a:avLst/>
            <a:gdLst>
              <a:gd name="T0" fmla="*/ 0 w 9"/>
              <a:gd name="T1" fmla="*/ 0 h 20"/>
              <a:gd name="T2" fmla="*/ 2147483647 w 9"/>
              <a:gd name="T3" fmla="*/ 2147483647 h 20"/>
              <a:gd name="T4" fmla="*/ 2147483647 w 9"/>
              <a:gd name="T5" fmla="*/ 2147483647 h 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" h="20">
                <a:moveTo>
                  <a:pt x="0" y="0"/>
                </a:moveTo>
                <a:lnTo>
                  <a:pt x="9" y="10"/>
                </a:lnTo>
                <a:lnTo>
                  <a:pt x="9" y="2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15" name="Freeform 47"/>
          <p:cNvSpPr>
            <a:spLocks noChangeArrowheads="1"/>
          </p:cNvSpPr>
          <p:nvPr/>
        </p:nvSpPr>
        <p:spPr bwMode="auto">
          <a:xfrm>
            <a:off x="8792633" y="4864100"/>
            <a:ext cx="19051" cy="16933"/>
          </a:xfrm>
          <a:custGeom>
            <a:avLst/>
            <a:gdLst>
              <a:gd name="T0" fmla="*/ 0 w 9"/>
              <a:gd name="T1" fmla="*/ 2147483647 h 10"/>
              <a:gd name="T2" fmla="*/ 2147483647 w 9"/>
              <a:gd name="T3" fmla="*/ 0 h 10"/>
              <a:gd name="T4" fmla="*/ 2147483647 w 9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" h="10">
                <a:moveTo>
                  <a:pt x="0" y="10"/>
                </a:moveTo>
                <a:lnTo>
                  <a:pt x="9" y="0"/>
                </a:lnTo>
                <a:lnTo>
                  <a:pt x="9" y="1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16" name="Freeform 48"/>
          <p:cNvSpPr>
            <a:spLocks noChangeArrowheads="1"/>
          </p:cNvSpPr>
          <p:nvPr/>
        </p:nvSpPr>
        <p:spPr bwMode="auto">
          <a:xfrm>
            <a:off x="8854018" y="4849284"/>
            <a:ext cx="21167" cy="31749"/>
          </a:xfrm>
          <a:custGeom>
            <a:avLst/>
            <a:gdLst>
              <a:gd name="T0" fmla="*/ 2147483647 w 10"/>
              <a:gd name="T1" fmla="*/ 0 h 20"/>
              <a:gd name="T2" fmla="*/ 0 w 10"/>
              <a:gd name="T3" fmla="*/ 2147483647 h 20"/>
              <a:gd name="T4" fmla="*/ 0 w 10"/>
              <a:gd name="T5" fmla="*/ 2147483647 h 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20">
                <a:moveTo>
                  <a:pt x="10" y="0"/>
                </a:moveTo>
                <a:lnTo>
                  <a:pt x="0" y="10"/>
                </a:lnTo>
                <a:lnTo>
                  <a:pt x="0" y="2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17" name="Freeform 49"/>
          <p:cNvSpPr>
            <a:spLocks noChangeArrowheads="1"/>
          </p:cNvSpPr>
          <p:nvPr/>
        </p:nvSpPr>
        <p:spPr bwMode="auto">
          <a:xfrm>
            <a:off x="8854018" y="4864100"/>
            <a:ext cx="21167" cy="16933"/>
          </a:xfrm>
          <a:custGeom>
            <a:avLst/>
            <a:gdLst>
              <a:gd name="T0" fmla="*/ 2147483647 w 10"/>
              <a:gd name="T1" fmla="*/ 2147483647 h 10"/>
              <a:gd name="T2" fmla="*/ 0 w 10"/>
              <a:gd name="T3" fmla="*/ 0 h 10"/>
              <a:gd name="T4" fmla="*/ 0 w 10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10">
                <a:moveTo>
                  <a:pt x="10" y="10"/>
                </a:moveTo>
                <a:lnTo>
                  <a:pt x="0" y="0"/>
                </a:lnTo>
                <a:lnTo>
                  <a:pt x="0" y="1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18" name="Freeform 50"/>
          <p:cNvSpPr>
            <a:spLocks noChangeArrowheads="1"/>
          </p:cNvSpPr>
          <p:nvPr/>
        </p:nvSpPr>
        <p:spPr bwMode="auto">
          <a:xfrm>
            <a:off x="8832851" y="4832351"/>
            <a:ext cx="2116" cy="78316"/>
          </a:xfrm>
          <a:custGeom>
            <a:avLst/>
            <a:gdLst>
              <a:gd name="T0" fmla="*/ 0 w 1587"/>
              <a:gd name="T1" fmla="*/ 0 h 49"/>
              <a:gd name="T2" fmla="*/ 0 w 1587"/>
              <a:gd name="T3" fmla="*/ 2147483647 h 49"/>
              <a:gd name="T4" fmla="*/ 0 w 1587"/>
              <a:gd name="T5" fmla="*/ 2147483647 h 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49">
                <a:moveTo>
                  <a:pt x="0" y="0"/>
                </a:moveTo>
                <a:lnTo>
                  <a:pt x="0" y="40"/>
                </a:lnTo>
                <a:lnTo>
                  <a:pt x="0" y="49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19" name="Freeform 51"/>
          <p:cNvSpPr>
            <a:spLocks noChangeArrowheads="1"/>
          </p:cNvSpPr>
          <p:nvPr/>
        </p:nvSpPr>
        <p:spPr bwMode="auto">
          <a:xfrm>
            <a:off x="4176185" y="3526367"/>
            <a:ext cx="21167" cy="31751"/>
          </a:xfrm>
          <a:custGeom>
            <a:avLst/>
            <a:gdLst>
              <a:gd name="T0" fmla="*/ 0 w 10"/>
              <a:gd name="T1" fmla="*/ 0 h 20"/>
              <a:gd name="T2" fmla="*/ 2147483647 w 10"/>
              <a:gd name="T3" fmla="*/ 2147483647 h 20"/>
              <a:gd name="T4" fmla="*/ 2147483647 w 10"/>
              <a:gd name="T5" fmla="*/ 2147483647 h 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10"/>
                </a:lnTo>
                <a:lnTo>
                  <a:pt x="10" y="2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20" name="Freeform 52"/>
          <p:cNvSpPr>
            <a:spLocks noChangeArrowheads="1"/>
          </p:cNvSpPr>
          <p:nvPr/>
        </p:nvSpPr>
        <p:spPr bwMode="auto">
          <a:xfrm>
            <a:off x="4176185" y="3541184"/>
            <a:ext cx="21167" cy="16933"/>
          </a:xfrm>
          <a:custGeom>
            <a:avLst/>
            <a:gdLst>
              <a:gd name="T0" fmla="*/ 0 w 10"/>
              <a:gd name="T1" fmla="*/ 2147483647 h 10"/>
              <a:gd name="T2" fmla="*/ 2147483647 w 10"/>
              <a:gd name="T3" fmla="*/ 0 h 10"/>
              <a:gd name="T4" fmla="*/ 2147483647 w 10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10">
                <a:moveTo>
                  <a:pt x="0" y="10"/>
                </a:moveTo>
                <a:lnTo>
                  <a:pt x="10" y="0"/>
                </a:lnTo>
                <a:lnTo>
                  <a:pt x="10" y="1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21" name="Freeform 53"/>
          <p:cNvSpPr>
            <a:spLocks noChangeArrowheads="1"/>
          </p:cNvSpPr>
          <p:nvPr/>
        </p:nvSpPr>
        <p:spPr bwMode="auto">
          <a:xfrm>
            <a:off x="4237567" y="3526367"/>
            <a:ext cx="21167" cy="31751"/>
          </a:xfrm>
          <a:custGeom>
            <a:avLst/>
            <a:gdLst>
              <a:gd name="T0" fmla="*/ 2147483647 w 10"/>
              <a:gd name="T1" fmla="*/ 0 h 20"/>
              <a:gd name="T2" fmla="*/ 0 w 10"/>
              <a:gd name="T3" fmla="*/ 2147483647 h 20"/>
              <a:gd name="T4" fmla="*/ 0 w 10"/>
              <a:gd name="T5" fmla="*/ 2147483647 h 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20">
                <a:moveTo>
                  <a:pt x="10" y="0"/>
                </a:moveTo>
                <a:lnTo>
                  <a:pt x="0" y="10"/>
                </a:lnTo>
                <a:lnTo>
                  <a:pt x="0" y="2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22" name="Freeform 54"/>
          <p:cNvSpPr>
            <a:spLocks noChangeArrowheads="1"/>
          </p:cNvSpPr>
          <p:nvPr/>
        </p:nvSpPr>
        <p:spPr bwMode="auto">
          <a:xfrm>
            <a:off x="4237567" y="3541184"/>
            <a:ext cx="21167" cy="16933"/>
          </a:xfrm>
          <a:custGeom>
            <a:avLst/>
            <a:gdLst>
              <a:gd name="T0" fmla="*/ 2147483647 w 10"/>
              <a:gd name="T1" fmla="*/ 2147483647 h 10"/>
              <a:gd name="T2" fmla="*/ 0 w 10"/>
              <a:gd name="T3" fmla="*/ 0 h 10"/>
              <a:gd name="T4" fmla="*/ 0 w 10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10">
                <a:moveTo>
                  <a:pt x="10" y="10"/>
                </a:moveTo>
                <a:lnTo>
                  <a:pt x="0" y="0"/>
                </a:lnTo>
                <a:lnTo>
                  <a:pt x="0" y="1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23" name="Freeform 55"/>
          <p:cNvSpPr>
            <a:spLocks noChangeArrowheads="1"/>
          </p:cNvSpPr>
          <p:nvPr/>
        </p:nvSpPr>
        <p:spPr bwMode="auto">
          <a:xfrm>
            <a:off x="4218518" y="3509434"/>
            <a:ext cx="2116" cy="80433"/>
          </a:xfrm>
          <a:custGeom>
            <a:avLst/>
            <a:gdLst>
              <a:gd name="T0" fmla="*/ 0 w 1587"/>
              <a:gd name="T1" fmla="*/ 0 h 50"/>
              <a:gd name="T2" fmla="*/ 0 w 1587"/>
              <a:gd name="T3" fmla="*/ 2147483647 h 50"/>
              <a:gd name="T4" fmla="*/ 0 w 1587"/>
              <a:gd name="T5" fmla="*/ 2147483647 h 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50">
                <a:moveTo>
                  <a:pt x="0" y="0"/>
                </a:moveTo>
                <a:lnTo>
                  <a:pt x="0" y="40"/>
                </a:lnTo>
                <a:lnTo>
                  <a:pt x="0" y="5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24" name="Freeform 56"/>
          <p:cNvSpPr>
            <a:spLocks noChangeArrowheads="1"/>
          </p:cNvSpPr>
          <p:nvPr/>
        </p:nvSpPr>
        <p:spPr bwMode="auto">
          <a:xfrm>
            <a:off x="9002185" y="3132667"/>
            <a:ext cx="21167" cy="31751"/>
          </a:xfrm>
          <a:custGeom>
            <a:avLst/>
            <a:gdLst>
              <a:gd name="T0" fmla="*/ 0 w 10"/>
              <a:gd name="T1" fmla="*/ 0 h 20"/>
              <a:gd name="T2" fmla="*/ 2147483647 w 10"/>
              <a:gd name="T3" fmla="*/ 2147483647 h 20"/>
              <a:gd name="T4" fmla="*/ 2147483647 w 10"/>
              <a:gd name="T5" fmla="*/ 2147483647 h 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10"/>
                </a:lnTo>
                <a:lnTo>
                  <a:pt x="10" y="2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25" name="Freeform 57"/>
          <p:cNvSpPr>
            <a:spLocks noChangeArrowheads="1"/>
          </p:cNvSpPr>
          <p:nvPr/>
        </p:nvSpPr>
        <p:spPr bwMode="auto">
          <a:xfrm>
            <a:off x="9002185" y="3147484"/>
            <a:ext cx="21167" cy="16933"/>
          </a:xfrm>
          <a:custGeom>
            <a:avLst/>
            <a:gdLst>
              <a:gd name="T0" fmla="*/ 0 w 10"/>
              <a:gd name="T1" fmla="*/ 2147483647 h 10"/>
              <a:gd name="T2" fmla="*/ 2147483647 w 10"/>
              <a:gd name="T3" fmla="*/ 0 h 10"/>
              <a:gd name="T4" fmla="*/ 2147483647 w 10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10">
                <a:moveTo>
                  <a:pt x="0" y="10"/>
                </a:moveTo>
                <a:lnTo>
                  <a:pt x="10" y="0"/>
                </a:lnTo>
                <a:lnTo>
                  <a:pt x="10" y="1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26" name="Freeform 58"/>
          <p:cNvSpPr>
            <a:spLocks noChangeArrowheads="1"/>
          </p:cNvSpPr>
          <p:nvPr/>
        </p:nvSpPr>
        <p:spPr bwMode="auto">
          <a:xfrm>
            <a:off x="9063567" y="3132667"/>
            <a:ext cx="21167" cy="31751"/>
          </a:xfrm>
          <a:custGeom>
            <a:avLst/>
            <a:gdLst>
              <a:gd name="T0" fmla="*/ 2147483647 w 10"/>
              <a:gd name="T1" fmla="*/ 0 h 20"/>
              <a:gd name="T2" fmla="*/ 0 w 10"/>
              <a:gd name="T3" fmla="*/ 2147483647 h 20"/>
              <a:gd name="T4" fmla="*/ 0 w 10"/>
              <a:gd name="T5" fmla="*/ 2147483647 h 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20">
                <a:moveTo>
                  <a:pt x="10" y="0"/>
                </a:moveTo>
                <a:lnTo>
                  <a:pt x="0" y="10"/>
                </a:lnTo>
                <a:lnTo>
                  <a:pt x="0" y="2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27" name="Freeform 59"/>
          <p:cNvSpPr>
            <a:spLocks noChangeArrowheads="1"/>
          </p:cNvSpPr>
          <p:nvPr/>
        </p:nvSpPr>
        <p:spPr bwMode="auto">
          <a:xfrm>
            <a:off x="9063567" y="3147484"/>
            <a:ext cx="21167" cy="16933"/>
          </a:xfrm>
          <a:custGeom>
            <a:avLst/>
            <a:gdLst>
              <a:gd name="T0" fmla="*/ 2147483647 w 10"/>
              <a:gd name="T1" fmla="*/ 2147483647 h 10"/>
              <a:gd name="T2" fmla="*/ 0 w 10"/>
              <a:gd name="T3" fmla="*/ 0 h 10"/>
              <a:gd name="T4" fmla="*/ 0 w 10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10">
                <a:moveTo>
                  <a:pt x="10" y="10"/>
                </a:moveTo>
                <a:lnTo>
                  <a:pt x="0" y="0"/>
                </a:lnTo>
                <a:lnTo>
                  <a:pt x="0" y="1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28" name="Freeform 60"/>
          <p:cNvSpPr>
            <a:spLocks noChangeArrowheads="1"/>
          </p:cNvSpPr>
          <p:nvPr/>
        </p:nvSpPr>
        <p:spPr bwMode="auto">
          <a:xfrm>
            <a:off x="9044518" y="3115734"/>
            <a:ext cx="2116" cy="80433"/>
          </a:xfrm>
          <a:custGeom>
            <a:avLst/>
            <a:gdLst>
              <a:gd name="T0" fmla="*/ 0 w 1587"/>
              <a:gd name="T1" fmla="*/ 0 h 50"/>
              <a:gd name="T2" fmla="*/ 0 w 1587"/>
              <a:gd name="T3" fmla="*/ 2147483647 h 50"/>
              <a:gd name="T4" fmla="*/ 0 w 1587"/>
              <a:gd name="T5" fmla="*/ 2147483647 h 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50">
                <a:moveTo>
                  <a:pt x="0" y="0"/>
                </a:moveTo>
                <a:lnTo>
                  <a:pt x="0" y="40"/>
                </a:lnTo>
                <a:lnTo>
                  <a:pt x="0" y="5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29" name="Freeform 61"/>
          <p:cNvSpPr>
            <a:spLocks noChangeArrowheads="1"/>
          </p:cNvSpPr>
          <p:nvPr/>
        </p:nvSpPr>
        <p:spPr bwMode="auto">
          <a:xfrm>
            <a:off x="9798051" y="2565401"/>
            <a:ext cx="21167" cy="31751"/>
          </a:xfrm>
          <a:custGeom>
            <a:avLst/>
            <a:gdLst>
              <a:gd name="T0" fmla="*/ 0 w 10"/>
              <a:gd name="T1" fmla="*/ 0 h 20"/>
              <a:gd name="T2" fmla="*/ 2147483647 w 10"/>
              <a:gd name="T3" fmla="*/ 2147483647 h 20"/>
              <a:gd name="T4" fmla="*/ 2147483647 w 10"/>
              <a:gd name="T5" fmla="*/ 2147483647 h 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10"/>
                </a:lnTo>
                <a:lnTo>
                  <a:pt x="10" y="2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30" name="Freeform 62"/>
          <p:cNvSpPr>
            <a:spLocks noChangeArrowheads="1"/>
          </p:cNvSpPr>
          <p:nvPr/>
        </p:nvSpPr>
        <p:spPr bwMode="auto">
          <a:xfrm>
            <a:off x="9798051" y="2582334"/>
            <a:ext cx="21167" cy="14817"/>
          </a:xfrm>
          <a:custGeom>
            <a:avLst/>
            <a:gdLst>
              <a:gd name="T0" fmla="*/ 0 w 10"/>
              <a:gd name="T1" fmla="*/ 2147483647 h 10"/>
              <a:gd name="T2" fmla="*/ 2147483647 w 10"/>
              <a:gd name="T3" fmla="*/ 0 h 10"/>
              <a:gd name="T4" fmla="*/ 2147483647 w 10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10">
                <a:moveTo>
                  <a:pt x="0" y="10"/>
                </a:moveTo>
                <a:lnTo>
                  <a:pt x="10" y="0"/>
                </a:lnTo>
                <a:lnTo>
                  <a:pt x="10" y="1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31" name="Freeform 63"/>
          <p:cNvSpPr>
            <a:spLocks noChangeArrowheads="1"/>
          </p:cNvSpPr>
          <p:nvPr/>
        </p:nvSpPr>
        <p:spPr bwMode="auto">
          <a:xfrm>
            <a:off x="9861551" y="2565401"/>
            <a:ext cx="21167" cy="31751"/>
          </a:xfrm>
          <a:custGeom>
            <a:avLst/>
            <a:gdLst>
              <a:gd name="T0" fmla="*/ 2147483647 w 10"/>
              <a:gd name="T1" fmla="*/ 0 h 20"/>
              <a:gd name="T2" fmla="*/ 0 w 10"/>
              <a:gd name="T3" fmla="*/ 2147483647 h 20"/>
              <a:gd name="T4" fmla="*/ 0 w 10"/>
              <a:gd name="T5" fmla="*/ 2147483647 h 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20">
                <a:moveTo>
                  <a:pt x="10" y="0"/>
                </a:moveTo>
                <a:lnTo>
                  <a:pt x="0" y="10"/>
                </a:lnTo>
                <a:lnTo>
                  <a:pt x="0" y="2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32" name="Freeform 64"/>
          <p:cNvSpPr>
            <a:spLocks noChangeArrowheads="1"/>
          </p:cNvSpPr>
          <p:nvPr/>
        </p:nvSpPr>
        <p:spPr bwMode="auto">
          <a:xfrm>
            <a:off x="9861551" y="2582334"/>
            <a:ext cx="21167" cy="14817"/>
          </a:xfrm>
          <a:custGeom>
            <a:avLst/>
            <a:gdLst>
              <a:gd name="T0" fmla="*/ 2147483647 w 10"/>
              <a:gd name="T1" fmla="*/ 2147483647 h 10"/>
              <a:gd name="T2" fmla="*/ 0 w 10"/>
              <a:gd name="T3" fmla="*/ 0 h 10"/>
              <a:gd name="T4" fmla="*/ 0 w 10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10">
                <a:moveTo>
                  <a:pt x="10" y="10"/>
                </a:moveTo>
                <a:lnTo>
                  <a:pt x="0" y="0"/>
                </a:lnTo>
                <a:lnTo>
                  <a:pt x="0" y="1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33" name="Freeform 65"/>
          <p:cNvSpPr>
            <a:spLocks noChangeArrowheads="1"/>
          </p:cNvSpPr>
          <p:nvPr/>
        </p:nvSpPr>
        <p:spPr bwMode="auto">
          <a:xfrm>
            <a:off x="9840385" y="2550585"/>
            <a:ext cx="2116" cy="78316"/>
          </a:xfrm>
          <a:custGeom>
            <a:avLst/>
            <a:gdLst>
              <a:gd name="T0" fmla="*/ 0 w 1587"/>
              <a:gd name="T1" fmla="*/ 0 h 50"/>
              <a:gd name="T2" fmla="*/ 0 w 1587"/>
              <a:gd name="T3" fmla="*/ 2147483647 h 50"/>
              <a:gd name="T4" fmla="*/ 0 w 1587"/>
              <a:gd name="T5" fmla="*/ 2147483647 h 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50">
                <a:moveTo>
                  <a:pt x="0" y="0"/>
                </a:moveTo>
                <a:lnTo>
                  <a:pt x="0" y="40"/>
                </a:lnTo>
                <a:lnTo>
                  <a:pt x="0" y="50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34" name="Rectangle 66"/>
          <p:cNvSpPr>
            <a:spLocks noChangeArrowheads="1"/>
          </p:cNvSpPr>
          <p:nvPr/>
        </p:nvSpPr>
        <p:spPr bwMode="auto">
          <a:xfrm>
            <a:off x="7363884" y="5350934"/>
            <a:ext cx="567267" cy="3471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235" name="Freeform 67"/>
          <p:cNvSpPr>
            <a:spLocks noChangeArrowheads="1"/>
          </p:cNvSpPr>
          <p:nvPr/>
        </p:nvSpPr>
        <p:spPr bwMode="auto">
          <a:xfrm>
            <a:off x="4218518" y="4988984"/>
            <a:ext cx="6838949" cy="16933"/>
          </a:xfrm>
          <a:custGeom>
            <a:avLst/>
            <a:gdLst>
              <a:gd name="T0" fmla="*/ 0 w 3231"/>
              <a:gd name="T1" fmla="*/ 0 h 10"/>
              <a:gd name="T2" fmla="*/ 2147483647 w 3231"/>
              <a:gd name="T3" fmla="*/ 0 h 10"/>
              <a:gd name="T4" fmla="*/ 2147483647 w 3231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31" h="10">
                <a:moveTo>
                  <a:pt x="0" y="0"/>
                </a:moveTo>
                <a:lnTo>
                  <a:pt x="3231" y="0"/>
                </a:lnTo>
                <a:lnTo>
                  <a:pt x="3231" y="10"/>
                </a:lnTo>
              </a:path>
            </a:pathLst>
          </a:custGeom>
          <a:noFill/>
          <a:ln w="15875">
            <a:solidFill>
              <a:srgbClr val="5555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36" name="Freeform 68"/>
          <p:cNvSpPr>
            <a:spLocks noChangeArrowheads="1"/>
          </p:cNvSpPr>
          <p:nvPr/>
        </p:nvSpPr>
        <p:spPr bwMode="auto">
          <a:xfrm>
            <a:off x="5077885" y="4988985"/>
            <a:ext cx="2116" cy="80433"/>
          </a:xfrm>
          <a:custGeom>
            <a:avLst/>
            <a:gdLst>
              <a:gd name="T0" fmla="*/ 0 w 1587"/>
              <a:gd name="T1" fmla="*/ 0 h 50"/>
              <a:gd name="T2" fmla="*/ 0 w 1587"/>
              <a:gd name="T3" fmla="*/ 2147483647 h 50"/>
              <a:gd name="T4" fmla="*/ 0 w 1587"/>
              <a:gd name="T5" fmla="*/ 2147483647 h 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50">
                <a:moveTo>
                  <a:pt x="0" y="0"/>
                </a:moveTo>
                <a:lnTo>
                  <a:pt x="0" y="40"/>
                </a:lnTo>
                <a:lnTo>
                  <a:pt x="0" y="50"/>
                </a:lnTo>
              </a:path>
            </a:pathLst>
          </a:custGeom>
          <a:noFill/>
          <a:ln w="15875">
            <a:solidFill>
              <a:srgbClr val="5555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37" name="Rectangle 69"/>
          <p:cNvSpPr>
            <a:spLocks noChangeArrowheads="1"/>
          </p:cNvSpPr>
          <p:nvPr/>
        </p:nvSpPr>
        <p:spPr bwMode="auto">
          <a:xfrm>
            <a:off x="4847168" y="5084234"/>
            <a:ext cx="490519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133">
                <a:solidFill>
                  <a:srgbClr val="000000"/>
                </a:solidFill>
                <a:latin typeface="Courier" pitchFamily="49" charset="0"/>
              </a:rPr>
              <a:t>-10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7238" name="Freeform 70"/>
          <p:cNvSpPr>
            <a:spLocks noChangeArrowheads="1"/>
          </p:cNvSpPr>
          <p:nvPr/>
        </p:nvSpPr>
        <p:spPr bwMode="auto">
          <a:xfrm>
            <a:off x="6819900" y="4988985"/>
            <a:ext cx="2117" cy="80433"/>
          </a:xfrm>
          <a:custGeom>
            <a:avLst/>
            <a:gdLst>
              <a:gd name="T0" fmla="*/ 0 w 1588"/>
              <a:gd name="T1" fmla="*/ 0 h 50"/>
              <a:gd name="T2" fmla="*/ 0 w 1588"/>
              <a:gd name="T3" fmla="*/ 2147483647 h 50"/>
              <a:gd name="T4" fmla="*/ 0 w 1588"/>
              <a:gd name="T5" fmla="*/ 2147483647 h 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50">
                <a:moveTo>
                  <a:pt x="0" y="0"/>
                </a:moveTo>
                <a:lnTo>
                  <a:pt x="0" y="40"/>
                </a:lnTo>
                <a:lnTo>
                  <a:pt x="0" y="50"/>
                </a:lnTo>
              </a:path>
            </a:pathLst>
          </a:custGeom>
          <a:noFill/>
          <a:ln w="15875">
            <a:solidFill>
              <a:srgbClr val="5555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39" name="Rectangle 71"/>
          <p:cNvSpPr>
            <a:spLocks noChangeArrowheads="1"/>
          </p:cNvSpPr>
          <p:nvPr/>
        </p:nvSpPr>
        <p:spPr bwMode="auto">
          <a:xfrm>
            <a:off x="6671734" y="5084234"/>
            <a:ext cx="32701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133">
                <a:solidFill>
                  <a:srgbClr val="000000"/>
                </a:solidFill>
                <a:latin typeface="Courier" pitchFamily="49" charset="0"/>
              </a:rPr>
              <a:t>-5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7240" name="Freeform 72"/>
          <p:cNvSpPr>
            <a:spLocks noChangeArrowheads="1"/>
          </p:cNvSpPr>
          <p:nvPr/>
        </p:nvSpPr>
        <p:spPr bwMode="auto">
          <a:xfrm>
            <a:off x="8540751" y="4988985"/>
            <a:ext cx="2116" cy="80433"/>
          </a:xfrm>
          <a:custGeom>
            <a:avLst/>
            <a:gdLst>
              <a:gd name="T0" fmla="*/ 0 w 1587"/>
              <a:gd name="T1" fmla="*/ 0 h 50"/>
              <a:gd name="T2" fmla="*/ 0 w 1587"/>
              <a:gd name="T3" fmla="*/ 2147483647 h 50"/>
              <a:gd name="T4" fmla="*/ 0 w 1587"/>
              <a:gd name="T5" fmla="*/ 2147483647 h 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50">
                <a:moveTo>
                  <a:pt x="0" y="0"/>
                </a:moveTo>
                <a:lnTo>
                  <a:pt x="0" y="40"/>
                </a:lnTo>
                <a:lnTo>
                  <a:pt x="0" y="50"/>
                </a:lnTo>
              </a:path>
            </a:pathLst>
          </a:custGeom>
          <a:noFill/>
          <a:ln w="15875">
            <a:solidFill>
              <a:srgbClr val="5555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41" name="Rectangle 73"/>
          <p:cNvSpPr>
            <a:spLocks noChangeArrowheads="1"/>
          </p:cNvSpPr>
          <p:nvPr/>
        </p:nvSpPr>
        <p:spPr bwMode="auto">
          <a:xfrm>
            <a:off x="8477251" y="5084234"/>
            <a:ext cx="163506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133">
                <a:solidFill>
                  <a:srgbClr val="000000"/>
                </a:solidFill>
                <a:latin typeface="Courier" pitchFamily="49" charset="0"/>
              </a:rPr>
              <a:t>0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7242" name="Freeform 74"/>
          <p:cNvSpPr>
            <a:spLocks noChangeArrowheads="1"/>
          </p:cNvSpPr>
          <p:nvPr/>
        </p:nvSpPr>
        <p:spPr bwMode="auto">
          <a:xfrm>
            <a:off x="10280651" y="4988985"/>
            <a:ext cx="2116" cy="80433"/>
          </a:xfrm>
          <a:custGeom>
            <a:avLst/>
            <a:gdLst>
              <a:gd name="T0" fmla="*/ 0 w 1587"/>
              <a:gd name="T1" fmla="*/ 0 h 50"/>
              <a:gd name="T2" fmla="*/ 0 w 1587"/>
              <a:gd name="T3" fmla="*/ 2147483647 h 50"/>
              <a:gd name="T4" fmla="*/ 0 w 1587"/>
              <a:gd name="T5" fmla="*/ 2147483647 h 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50">
                <a:moveTo>
                  <a:pt x="0" y="0"/>
                </a:moveTo>
                <a:lnTo>
                  <a:pt x="0" y="40"/>
                </a:lnTo>
                <a:lnTo>
                  <a:pt x="0" y="50"/>
                </a:lnTo>
              </a:path>
            </a:pathLst>
          </a:custGeom>
          <a:noFill/>
          <a:ln w="15875">
            <a:solidFill>
              <a:srgbClr val="5555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43" name="Rectangle 75"/>
          <p:cNvSpPr>
            <a:spLocks noChangeArrowheads="1"/>
          </p:cNvSpPr>
          <p:nvPr/>
        </p:nvSpPr>
        <p:spPr bwMode="auto">
          <a:xfrm>
            <a:off x="10219267" y="5084234"/>
            <a:ext cx="163506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133">
                <a:solidFill>
                  <a:srgbClr val="000000"/>
                </a:solidFill>
                <a:latin typeface="Courier" pitchFamily="49" charset="0"/>
              </a:rPr>
              <a:t>5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7244" name="Rectangle 76"/>
          <p:cNvSpPr>
            <a:spLocks noChangeArrowheads="1"/>
          </p:cNvSpPr>
          <p:nvPr/>
        </p:nvSpPr>
        <p:spPr bwMode="auto">
          <a:xfrm>
            <a:off x="7427385" y="5399618"/>
            <a:ext cx="397545" cy="38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533">
                <a:solidFill>
                  <a:srgbClr val="000000"/>
                </a:solidFill>
                <a:latin typeface="Sasfont" charset="0"/>
              </a:rPr>
              <a:t>X1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7245" name="Rectangle 77"/>
          <p:cNvSpPr>
            <a:spLocks noChangeArrowheads="1"/>
          </p:cNvSpPr>
          <p:nvPr/>
        </p:nvSpPr>
        <p:spPr bwMode="auto">
          <a:xfrm>
            <a:off x="2580218" y="2990851"/>
            <a:ext cx="357716" cy="660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246" name="Freeform 78"/>
          <p:cNvSpPr>
            <a:spLocks noChangeArrowheads="1"/>
          </p:cNvSpPr>
          <p:nvPr/>
        </p:nvSpPr>
        <p:spPr bwMode="auto">
          <a:xfrm>
            <a:off x="3945467" y="1763185"/>
            <a:ext cx="2117" cy="3117849"/>
          </a:xfrm>
          <a:custGeom>
            <a:avLst/>
            <a:gdLst>
              <a:gd name="T0" fmla="*/ 0 w 1588"/>
              <a:gd name="T1" fmla="*/ 0 h 1964"/>
              <a:gd name="T2" fmla="*/ 0 w 1588"/>
              <a:gd name="T3" fmla="*/ 2147483647 h 1964"/>
              <a:gd name="T4" fmla="*/ 0 w 1588"/>
              <a:gd name="T5" fmla="*/ 2147483647 h 19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1964">
                <a:moveTo>
                  <a:pt x="0" y="0"/>
                </a:moveTo>
                <a:lnTo>
                  <a:pt x="0" y="1954"/>
                </a:lnTo>
                <a:lnTo>
                  <a:pt x="0" y="1964"/>
                </a:lnTo>
              </a:path>
            </a:pathLst>
          </a:custGeom>
          <a:noFill/>
          <a:ln w="15875">
            <a:solidFill>
              <a:srgbClr val="5555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47" name="Freeform 79"/>
          <p:cNvSpPr>
            <a:spLocks noChangeArrowheads="1"/>
          </p:cNvSpPr>
          <p:nvPr/>
        </p:nvSpPr>
        <p:spPr bwMode="auto">
          <a:xfrm>
            <a:off x="3860800" y="4296834"/>
            <a:ext cx="84667" cy="16933"/>
          </a:xfrm>
          <a:custGeom>
            <a:avLst/>
            <a:gdLst>
              <a:gd name="T0" fmla="*/ 0 w 40"/>
              <a:gd name="T1" fmla="*/ 0 h 10"/>
              <a:gd name="T2" fmla="*/ 2147483647 w 40"/>
              <a:gd name="T3" fmla="*/ 0 h 10"/>
              <a:gd name="T4" fmla="*/ 2147483647 w 40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" h="10">
                <a:moveTo>
                  <a:pt x="0" y="0"/>
                </a:moveTo>
                <a:lnTo>
                  <a:pt x="40" y="0"/>
                </a:lnTo>
                <a:lnTo>
                  <a:pt x="40" y="10"/>
                </a:lnTo>
              </a:path>
            </a:pathLst>
          </a:custGeom>
          <a:noFill/>
          <a:ln w="15875">
            <a:solidFill>
              <a:srgbClr val="5555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48" name="Rectangle 80"/>
          <p:cNvSpPr>
            <a:spLocks noChangeArrowheads="1"/>
          </p:cNvSpPr>
          <p:nvPr/>
        </p:nvSpPr>
        <p:spPr bwMode="auto">
          <a:xfrm>
            <a:off x="3357034" y="4186768"/>
            <a:ext cx="490519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133">
                <a:solidFill>
                  <a:srgbClr val="000000"/>
                </a:solidFill>
                <a:latin typeface="Courier" pitchFamily="49" charset="0"/>
              </a:rPr>
              <a:t>-10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7249" name="Freeform 81"/>
          <p:cNvSpPr>
            <a:spLocks noChangeArrowheads="1"/>
          </p:cNvSpPr>
          <p:nvPr/>
        </p:nvSpPr>
        <p:spPr bwMode="auto">
          <a:xfrm>
            <a:off x="3860800" y="3257551"/>
            <a:ext cx="84667" cy="16933"/>
          </a:xfrm>
          <a:custGeom>
            <a:avLst/>
            <a:gdLst>
              <a:gd name="T0" fmla="*/ 0 w 40"/>
              <a:gd name="T1" fmla="*/ 0 h 10"/>
              <a:gd name="T2" fmla="*/ 2147483647 w 40"/>
              <a:gd name="T3" fmla="*/ 0 h 10"/>
              <a:gd name="T4" fmla="*/ 2147483647 w 40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" h="10">
                <a:moveTo>
                  <a:pt x="0" y="0"/>
                </a:moveTo>
                <a:lnTo>
                  <a:pt x="40" y="0"/>
                </a:lnTo>
                <a:lnTo>
                  <a:pt x="40" y="10"/>
                </a:lnTo>
              </a:path>
            </a:pathLst>
          </a:custGeom>
          <a:noFill/>
          <a:ln w="15875">
            <a:solidFill>
              <a:srgbClr val="5555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50" name="Rectangle 82"/>
          <p:cNvSpPr>
            <a:spLocks noChangeArrowheads="1"/>
          </p:cNvSpPr>
          <p:nvPr/>
        </p:nvSpPr>
        <p:spPr bwMode="auto">
          <a:xfrm>
            <a:off x="3693584" y="3147485"/>
            <a:ext cx="163506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133">
                <a:solidFill>
                  <a:srgbClr val="000000"/>
                </a:solidFill>
                <a:latin typeface="Courier" pitchFamily="49" charset="0"/>
              </a:rPr>
              <a:t>0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7251" name="Freeform 83"/>
          <p:cNvSpPr>
            <a:spLocks noChangeArrowheads="1"/>
          </p:cNvSpPr>
          <p:nvPr/>
        </p:nvSpPr>
        <p:spPr bwMode="auto">
          <a:xfrm>
            <a:off x="3860800" y="2220384"/>
            <a:ext cx="84667" cy="14816"/>
          </a:xfrm>
          <a:custGeom>
            <a:avLst/>
            <a:gdLst>
              <a:gd name="T0" fmla="*/ 0 w 40"/>
              <a:gd name="T1" fmla="*/ 0 h 10"/>
              <a:gd name="T2" fmla="*/ 2147483647 w 40"/>
              <a:gd name="T3" fmla="*/ 0 h 10"/>
              <a:gd name="T4" fmla="*/ 2147483647 w 40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" h="10">
                <a:moveTo>
                  <a:pt x="0" y="0"/>
                </a:moveTo>
                <a:lnTo>
                  <a:pt x="40" y="0"/>
                </a:lnTo>
                <a:lnTo>
                  <a:pt x="40" y="10"/>
                </a:lnTo>
              </a:path>
            </a:pathLst>
          </a:custGeom>
          <a:noFill/>
          <a:ln w="15875">
            <a:solidFill>
              <a:srgbClr val="5555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52" name="Rectangle 84"/>
          <p:cNvSpPr>
            <a:spLocks noChangeArrowheads="1"/>
          </p:cNvSpPr>
          <p:nvPr/>
        </p:nvSpPr>
        <p:spPr bwMode="auto">
          <a:xfrm>
            <a:off x="3524252" y="2108201"/>
            <a:ext cx="32701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133">
                <a:solidFill>
                  <a:srgbClr val="000000"/>
                </a:solidFill>
                <a:latin typeface="Courier" pitchFamily="49" charset="0"/>
              </a:rPr>
              <a:t>10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7253" name="Rectangle 85"/>
          <p:cNvSpPr>
            <a:spLocks noChangeArrowheads="1"/>
          </p:cNvSpPr>
          <p:nvPr/>
        </p:nvSpPr>
        <p:spPr bwMode="auto">
          <a:xfrm>
            <a:off x="2643718" y="3037418"/>
            <a:ext cx="216406" cy="38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533">
                <a:solidFill>
                  <a:srgbClr val="000000"/>
                </a:solidFill>
                <a:latin typeface="Sasfont" charset="0"/>
              </a:rPr>
              <a:t>X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7254" name="Rectangle 86"/>
          <p:cNvSpPr>
            <a:spLocks noChangeArrowheads="1"/>
          </p:cNvSpPr>
          <p:nvPr/>
        </p:nvSpPr>
        <p:spPr bwMode="auto">
          <a:xfrm>
            <a:off x="2946400" y="3048001"/>
            <a:ext cx="181140" cy="38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533">
                <a:solidFill>
                  <a:srgbClr val="000000"/>
                </a:solidFill>
                <a:latin typeface="Sasfont" charset="0"/>
              </a:rPr>
              <a:t>2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7255" name="Rectangle 87"/>
          <p:cNvSpPr>
            <a:spLocks noChangeArrowheads="1"/>
          </p:cNvSpPr>
          <p:nvPr/>
        </p:nvSpPr>
        <p:spPr bwMode="auto">
          <a:xfrm>
            <a:off x="2182285" y="5492752"/>
            <a:ext cx="376767" cy="283633"/>
          </a:xfrm>
          <a:prstGeom prst="rect">
            <a:avLst/>
          </a:pr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256" name="Freeform 88"/>
          <p:cNvSpPr>
            <a:spLocks noChangeArrowheads="1"/>
          </p:cNvSpPr>
          <p:nvPr/>
        </p:nvSpPr>
        <p:spPr bwMode="auto">
          <a:xfrm>
            <a:off x="2182284" y="5744634"/>
            <a:ext cx="336549" cy="16933"/>
          </a:xfrm>
          <a:custGeom>
            <a:avLst/>
            <a:gdLst>
              <a:gd name="T0" fmla="*/ 0 w 159"/>
              <a:gd name="T1" fmla="*/ 0 h 10"/>
              <a:gd name="T2" fmla="*/ 2147483647 w 159"/>
              <a:gd name="T3" fmla="*/ 0 h 10"/>
              <a:gd name="T4" fmla="*/ 2147483647 w 159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9" h="10">
                <a:moveTo>
                  <a:pt x="0" y="0"/>
                </a:moveTo>
                <a:lnTo>
                  <a:pt x="159" y="0"/>
                </a:lnTo>
                <a:lnTo>
                  <a:pt x="159" y="10"/>
                </a:lnTo>
              </a:path>
            </a:pathLst>
          </a:custGeom>
          <a:noFill/>
          <a:ln w="15875">
            <a:solidFill>
              <a:srgbClr val="5D5D5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57" name="Freeform 89"/>
          <p:cNvSpPr>
            <a:spLocks noChangeArrowheads="1"/>
          </p:cNvSpPr>
          <p:nvPr/>
        </p:nvSpPr>
        <p:spPr bwMode="auto">
          <a:xfrm>
            <a:off x="2518834" y="5492751"/>
            <a:ext cx="2117" cy="268816"/>
          </a:xfrm>
          <a:custGeom>
            <a:avLst/>
            <a:gdLst>
              <a:gd name="T0" fmla="*/ 0 w 1588"/>
              <a:gd name="T1" fmla="*/ 0 h 169"/>
              <a:gd name="T2" fmla="*/ 0 w 1588"/>
              <a:gd name="T3" fmla="*/ 2147483647 h 169"/>
              <a:gd name="T4" fmla="*/ 0 w 1588"/>
              <a:gd name="T5" fmla="*/ 2147483647 h 16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169">
                <a:moveTo>
                  <a:pt x="0" y="0"/>
                </a:moveTo>
                <a:lnTo>
                  <a:pt x="0" y="159"/>
                </a:lnTo>
                <a:lnTo>
                  <a:pt x="0" y="169"/>
                </a:lnTo>
              </a:path>
            </a:pathLst>
          </a:custGeom>
          <a:noFill/>
          <a:ln w="15875">
            <a:solidFill>
              <a:srgbClr val="5D5D5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58" name="Freeform 90"/>
          <p:cNvSpPr>
            <a:spLocks noChangeArrowheads="1"/>
          </p:cNvSpPr>
          <p:nvPr/>
        </p:nvSpPr>
        <p:spPr bwMode="auto">
          <a:xfrm>
            <a:off x="2203451" y="5729817"/>
            <a:ext cx="294216" cy="14816"/>
          </a:xfrm>
          <a:custGeom>
            <a:avLst/>
            <a:gdLst>
              <a:gd name="T0" fmla="*/ 0 w 139"/>
              <a:gd name="T1" fmla="*/ 0 h 10"/>
              <a:gd name="T2" fmla="*/ 2147483647 w 139"/>
              <a:gd name="T3" fmla="*/ 0 h 10"/>
              <a:gd name="T4" fmla="*/ 2147483647 w 139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9" h="10">
                <a:moveTo>
                  <a:pt x="0" y="0"/>
                </a:moveTo>
                <a:lnTo>
                  <a:pt x="139" y="0"/>
                </a:lnTo>
                <a:lnTo>
                  <a:pt x="139" y="10"/>
                </a:lnTo>
              </a:path>
            </a:pathLst>
          </a:custGeom>
          <a:noFill/>
          <a:ln w="15875">
            <a:solidFill>
              <a:srgbClr val="5D5D5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59" name="Freeform 91"/>
          <p:cNvSpPr>
            <a:spLocks noChangeArrowheads="1"/>
          </p:cNvSpPr>
          <p:nvPr/>
        </p:nvSpPr>
        <p:spPr bwMode="auto">
          <a:xfrm>
            <a:off x="2497667" y="5509684"/>
            <a:ext cx="2117" cy="234949"/>
          </a:xfrm>
          <a:custGeom>
            <a:avLst/>
            <a:gdLst>
              <a:gd name="T0" fmla="*/ 0 w 1588"/>
              <a:gd name="T1" fmla="*/ 0 h 149"/>
              <a:gd name="T2" fmla="*/ 0 w 1588"/>
              <a:gd name="T3" fmla="*/ 2147483647 h 149"/>
              <a:gd name="T4" fmla="*/ 0 w 1588"/>
              <a:gd name="T5" fmla="*/ 2147483647 h 1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149">
                <a:moveTo>
                  <a:pt x="0" y="0"/>
                </a:moveTo>
                <a:lnTo>
                  <a:pt x="0" y="139"/>
                </a:lnTo>
                <a:lnTo>
                  <a:pt x="0" y="149"/>
                </a:lnTo>
              </a:path>
            </a:pathLst>
          </a:custGeom>
          <a:noFill/>
          <a:ln w="15875">
            <a:solidFill>
              <a:srgbClr val="5D5D5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60" name="Freeform 92"/>
          <p:cNvSpPr>
            <a:spLocks noChangeArrowheads="1"/>
          </p:cNvSpPr>
          <p:nvPr/>
        </p:nvSpPr>
        <p:spPr bwMode="auto">
          <a:xfrm>
            <a:off x="2182284" y="5492751"/>
            <a:ext cx="336549" cy="16933"/>
          </a:xfrm>
          <a:custGeom>
            <a:avLst/>
            <a:gdLst>
              <a:gd name="T0" fmla="*/ 0 w 159"/>
              <a:gd name="T1" fmla="*/ 0 h 10"/>
              <a:gd name="T2" fmla="*/ 2147483647 w 159"/>
              <a:gd name="T3" fmla="*/ 0 h 10"/>
              <a:gd name="T4" fmla="*/ 2147483647 w 159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9" h="10">
                <a:moveTo>
                  <a:pt x="0" y="0"/>
                </a:moveTo>
                <a:lnTo>
                  <a:pt x="159" y="0"/>
                </a:lnTo>
                <a:lnTo>
                  <a:pt x="159" y="10"/>
                </a:lnTo>
              </a:path>
            </a:pathLst>
          </a:custGeom>
          <a:noFill/>
          <a:ln w="15875">
            <a:solidFill>
              <a:srgbClr val="DFDF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61" name="Freeform 93"/>
          <p:cNvSpPr>
            <a:spLocks noChangeArrowheads="1"/>
          </p:cNvSpPr>
          <p:nvPr/>
        </p:nvSpPr>
        <p:spPr bwMode="auto">
          <a:xfrm>
            <a:off x="2182285" y="5492751"/>
            <a:ext cx="2116" cy="268816"/>
          </a:xfrm>
          <a:custGeom>
            <a:avLst/>
            <a:gdLst>
              <a:gd name="T0" fmla="*/ 0 w 1587"/>
              <a:gd name="T1" fmla="*/ 0 h 169"/>
              <a:gd name="T2" fmla="*/ 0 w 1587"/>
              <a:gd name="T3" fmla="*/ 2147483647 h 169"/>
              <a:gd name="T4" fmla="*/ 0 w 1587"/>
              <a:gd name="T5" fmla="*/ 2147483647 h 16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69">
                <a:moveTo>
                  <a:pt x="0" y="0"/>
                </a:moveTo>
                <a:lnTo>
                  <a:pt x="0" y="159"/>
                </a:lnTo>
                <a:lnTo>
                  <a:pt x="0" y="169"/>
                </a:lnTo>
              </a:path>
            </a:pathLst>
          </a:custGeom>
          <a:noFill/>
          <a:ln w="15875">
            <a:solidFill>
              <a:srgbClr val="DFDF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62" name="Freeform 94"/>
          <p:cNvSpPr>
            <a:spLocks noChangeArrowheads="1"/>
          </p:cNvSpPr>
          <p:nvPr/>
        </p:nvSpPr>
        <p:spPr bwMode="auto">
          <a:xfrm>
            <a:off x="2203451" y="5509684"/>
            <a:ext cx="294216" cy="14816"/>
          </a:xfrm>
          <a:custGeom>
            <a:avLst/>
            <a:gdLst>
              <a:gd name="T0" fmla="*/ 0 w 139"/>
              <a:gd name="T1" fmla="*/ 0 h 10"/>
              <a:gd name="T2" fmla="*/ 2147483647 w 139"/>
              <a:gd name="T3" fmla="*/ 0 h 10"/>
              <a:gd name="T4" fmla="*/ 2147483647 w 139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9" h="10">
                <a:moveTo>
                  <a:pt x="0" y="0"/>
                </a:moveTo>
                <a:lnTo>
                  <a:pt x="139" y="0"/>
                </a:lnTo>
                <a:lnTo>
                  <a:pt x="139" y="10"/>
                </a:lnTo>
              </a:path>
            </a:pathLst>
          </a:custGeom>
          <a:noFill/>
          <a:ln w="15875">
            <a:solidFill>
              <a:srgbClr val="DFDF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63" name="Freeform 95"/>
          <p:cNvSpPr>
            <a:spLocks noChangeArrowheads="1"/>
          </p:cNvSpPr>
          <p:nvPr/>
        </p:nvSpPr>
        <p:spPr bwMode="auto">
          <a:xfrm>
            <a:off x="2203451" y="5509684"/>
            <a:ext cx="2116" cy="234949"/>
          </a:xfrm>
          <a:custGeom>
            <a:avLst/>
            <a:gdLst>
              <a:gd name="T0" fmla="*/ 0 w 1587"/>
              <a:gd name="T1" fmla="*/ 0 h 149"/>
              <a:gd name="T2" fmla="*/ 0 w 1587"/>
              <a:gd name="T3" fmla="*/ 2147483647 h 149"/>
              <a:gd name="T4" fmla="*/ 0 w 1587"/>
              <a:gd name="T5" fmla="*/ 2147483647 h 1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49">
                <a:moveTo>
                  <a:pt x="0" y="0"/>
                </a:moveTo>
                <a:lnTo>
                  <a:pt x="0" y="139"/>
                </a:lnTo>
                <a:lnTo>
                  <a:pt x="0" y="149"/>
                </a:lnTo>
              </a:path>
            </a:pathLst>
          </a:custGeom>
          <a:noFill/>
          <a:ln w="15875">
            <a:solidFill>
              <a:srgbClr val="DFDF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64" name="Freeform 96"/>
          <p:cNvSpPr>
            <a:spLocks noChangeArrowheads="1"/>
          </p:cNvSpPr>
          <p:nvPr/>
        </p:nvSpPr>
        <p:spPr bwMode="auto">
          <a:xfrm>
            <a:off x="2307167" y="5539318"/>
            <a:ext cx="2117" cy="173567"/>
          </a:xfrm>
          <a:custGeom>
            <a:avLst/>
            <a:gdLst>
              <a:gd name="T0" fmla="*/ 0 w 1588"/>
              <a:gd name="T1" fmla="*/ 0 h 109"/>
              <a:gd name="T2" fmla="*/ 0 w 1588"/>
              <a:gd name="T3" fmla="*/ 2147483647 h 109"/>
              <a:gd name="T4" fmla="*/ 0 w 1588"/>
              <a:gd name="T5" fmla="*/ 2147483647 h 1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109">
                <a:moveTo>
                  <a:pt x="0" y="0"/>
                </a:moveTo>
                <a:lnTo>
                  <a:pt x="0" y="99"/>
                </a:lnTo>
                <a:lnTo>
                  <a:pt x="0" y="109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65" name="Freeform 97"/>
          <p:cNvSpPr>
            <a:spLocks noChangeArrowheads="1"/>
          </p:cNvSpPr>
          <p:nvPr/>
        </p:nvSpPr>
        <p:spPr bwMode="auto">
          <a:xfrm>
            <a:off x="2328334" y="5556251"/>
            <a:ext cx="2117" cy="141816"/>
          </a:xfrm>
          <a:custGeom>
            <a:avLst/>
            <a:gdLst>
              <a:gd name="T0" fmla="*/ 0 w 1588"/>
              <a:gd name="T1" fmla="*/ 0 h 89"/>
              <a:gd name="T2" fmla="*/ 0 w 1588"/>
              <a:gd name="T3" fmla="*/ 2147483647 h 89"/>
              <a:gd name="T4" fmla="*/ 0 w 1588"/>
              <a:gd name="T5" fmla="*/ 2147483647 h 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89">
                <a:moveTo>
                  <a:pt x="0" y="0"/>
                </a:moveTo>
                <a:lnTo>
                  <a:pt x="0" y="79"/>
                </a:lnTo>
                <a:lnTo>
                  <a:pt x="0" y="89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66" name="Freeform 98"/>
          <p:cNvSpPr>
            <a:spLocks noChangeArrowheads="1"/>
          </p:cNvSpPr>
          <p:nvPr/>
        </p:nvSpPr>
        <p:spPr bwMode="auto">
          <a:xfrm>
            <a:off x="2349500" y="5573184"/>
            <a:ext cx="2117" cy="107949"/>
          </a:xfrm>
          <a:custGeom>
            <a:avLst/>
            <a:gdLst>
              <a:gd name="T0" fmla="*/ 0 w 1588"/>
              <a:gd name="T1" fmla="*/ 0 h 69"/>
              <a:gd name="T2" fmla="*/ 0 w 1588"/>
              <a:gd name="T3" fmla="*/ 2147483647 h 69"/>
              <a:gd name="T4" fmla="*/ 0 w 1588"/>
              <a:gd name="T5" fmla="*/ 2147483647 h 6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69">
                <a:moveTo>
                  <a:pt x="0" y="0"/>
                </a:moveTo>
                <a:lnTo>
                  <a:pt x="0" y="59"/>
                </a:lnTo>
                <a:lnTo>
                  <a:pt x="0" y="69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67" name="Freeform 99"/>
          <p:cNvSpPr>
            <a:spLocks noChangeArrowheads="1"/>
          </p:cNvSpPr>
          <p:nvPr/>
        </p:nvSpPr>
        <p:spPr bwMode="auto">
          <a:xfrm>
            <a:off x="2370667" y="5588000"/>
            <a:ext cx="2117" cy="78317"/>
          </a:xfrm>
          <a:custGeom>
            <a:avLst/>
            <a:gdLst>
              <a:gd name="T0" fmla="*/ 0 w 1588"/>
              <a:gd name="T1" fmla="*/ 0 h 49"/>
              <a:gd name="T2" fmla="*/ 0 w 1588"/>
              <a:gd name="T3" fmla="*/ 2147483647 h 49"/>
              <a:gd name="T4" fmla="*/ 0 w 1588"/>
              <a:gd name="T5" fmla="*/ 2147483647 h 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49">
                <a:moveTo>
                  <a:pt x="0" y="0"/>
                </a:moveTo>
                <a:lnTo>
                  <a:pt x="0" y="40"/>
                </a:lnTo>
                <a:lnTo>
                  <a:pt x="0" y="49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68" name="Freeform 100"/>
          <p:cNvSpPr>
            <a:spLocks noChangeArrowheads="1"/>
          </p:cNvSpPr>
          <p:nvPr/>
        </p:nvSpPr>
        <p:spPr bwMode="auto">
          <a:xfrm>
            <a:off x="2391834" y="5604934"/>
            <a:ext cx="2117" cy="46567"/>
          </a:xfrm>
          <a:custGeom>
            <a:avLst/>
            <a:gdLst>
              <a:gd name="T0" fmla="*/ 0 w 1588"/>
              <a:gd name="T1" fmla="*/ 0 h 30"/>
              <a:gd name="T2" fmla="*/ 0 w 1588"/>
              <a:gd name="T3" fmla="*/ 2147483647 h 30"/>
              <a:gd name="T4" fmla="*/ 0 w 1588"/>
              <a:gd name="T5" fmla="*/ 2147483647 h 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30">
                <a:moveTo>
                  <a:pt x="0" y="0"/>
                </a:moveTo>
                <a:lnTo>
                  <a:pt x="0" y="20"/>
                </a:lnTo>
                <a:lnTo>
                  <a:pt x="0" y="3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69" name="Freeform 101"/>
          <p:cNvSpPr>
            <a:spLocks noChangeArrowheads="1"/>
          </p:cNvSpPr>
          <p:nvPr/>
        </p:nvSpPr>
        <p:spPr bwMode="auto">
          <a:xfrm>
            <a:off x="2413000" y="5619751"/>
            <a:ext cx="2117" cy="16933"/>
          </a:xfrm>
          <a:custGeom>
            <a:avLst/>
            <a:gdLst>
              <a:gd name="T0" fmla="*/ 0 w 1588"/>
              <a:gd name="T1" fmla="*/ 0 h 10"/>
              <a:gd name="T2" fmla="*/ 0 w 1588"/>
              <a:gd name="T3" fmla="*/ 0 h 10"/>
              <a:gd name="T4" fmla="*/ 0 w 1588"/>
              <a:gd name="T5" fmla="*/ 2147483647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10">
                <a:moveTo>
                  <a:pt x="0" y="0"/>
                </a:moveTo>
                <a:lnTo>
                  <a:pt x="0" y="0"/>
                </a:lnTo>
                <a:lnTo>
                  <a:pt x="0" y="1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70" name="Line 102"/>
          <p:cNvSpPr>
            <a:spLocks noChangeShapeType="1"/>
          </p:cNvSpPr>
          <p:nvPr/>
        </p:nvSpPr>
        <p:spPr bwMode="auto">
          <a:xfrm flipH="1">
            <a:off x="3983567" y="1699684"/>
            <a:ext cx="7620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graphicFrame>
        <p:nvGraphicFramePr>
          <p:cNvPr id="7271" name="Object 103"/>
          <p:cNvGraphicFramePr>
            <a:graphicFrameLocks noChangeAspect="1"/>
          </p:cNvGraphicFramePr>
          <p:nvPr/>
        </p:nvGraphicFramePr>
        <p:xfrm>
          <a:off x="10972800" y="1295400"/>
          <a:ext cx="37253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88861" imgH="177723" progId="Equation.3">
                  <p:embed/>
                </p:oleObj>
              </mc:Choice>
              <mc:Fallback>
                <p:oleObj r:id="rId3" imgW="88861" imgH="177723" progId="Equation.3">
                  <p:embed/>
                  <p:pic>
                    <p:nvPicPr>
                      <p:cNvPr id="7271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0" y="1295400"/>
                        <a:ext cx="37253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" name="Text Box 104"/>
          <p:cNvSpPr txBox="1">
            <a:spLocks noChangeArrowheads="1"/>
          </p:cNvSpPr>
          <p:nvPr/>
        </p:nvSpPr>
        <p:spPr bwMode="auto">
          <a:xfrm>
            <a:off x="9834034" y="4381501"/>
            <a:ext cx="1125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雨区</a:t>
            </a: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en-US" altLang="zh-CN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3" name="Text Box 105"/>
          <p:cNvSpPr txBox="1">
            <a:spLocks noChangeArrowheads="1"/>
          </p:cNvSpPr>
          <p:nvPr/>
        </p:nvSpPr>
        <p:spPr bwMode="auto">
          <a:xfrm>
            <a:off x="4246033" y="1866901"/>
            <a:ext cx="14334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非雨区</a:t>
            </a: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en-US" altLang="zh-CN" sz="24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274" name="Rectangle 106"/>
          <p:cNvSpPr>
            <a:spLocks noChangeArrowheads="1"/>
          </p:cNvSpPr>
          <p:nvPr/>
        </p:nvSpPr>
        <p:spPr bwMode="auto">
          <a:xfrm>
            <a:off x="10769601" y="2590801"/>
            <a:ext cx="5950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⊙</a:t>
            </a:r>
          </a:p>
        </p:txBody>
      </p:sp>
    </p:spTree>
    <p:extLst>
      <p:ext uri="{BB962C8B-B14F-4D97-AF65-F5344CB8AC3E}">
        <p14:creationId xmlns:p14="http://schemas.microsoft.com/office/powerpoint/2010/main" val="35156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宽屏</PresentationFormat>
  <Paragraphs>62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等线</vt:lpstr>
      <vt:lpstr>等线 Light</vt:lpstr>
      <vt:lpstr>华文行楷</vt:lpstr>
      <vt:lpstr>华文楷体</vt:lpstr>
      <vt:lpstr>华文中宋</vt:lpstr>
      <vt:lpstr>宋体</vt:lpstr>
      <vt:lpstr>微软雅黑</vt:lpstr>
      <vt:lpstr>Arial</vt:lpstr>
      <vt:lpstr>Courier</vt:lpstr>
      <vt:lpstr>Sasfont</vt:lpstr>
      <vt:lpstr>Times New Roman</vt:lpstr>
      <vt:lpstr>Wingdings</vt:lpstr>
      <vt:lpstr>Office 主题​​</vt:lpstr>
      <vt:lpstr>Microsoft 公式 3.0</vt:lpstr>
      <vt:lpstr>PowerPoint 演示文稿</vt:lpstr>
      <vt:lpstr>§1   判别分析的基本思想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 jianchun</dc:creator>
  <cp:lastModifiedBy>xie jianchun</cp:lastModifiedBy>
  <cp:revision>1</cp:revision>
  <dcterms:created xsi:type="dcterms:W3CDTF">2018-10-06T02:04:10Z</dcterms:created>
  <dcterms:modified xsi:type="dcterms:W3CDTF">2018-10-06T02:04:56Z</dcterms:modified>
</cp:coreProperties>
</file>