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4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39561-649A-41AC-8022-A6EC482B1E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58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CE9C-A4C2-424C-9966-E8D474240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2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5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6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707C-BC9F-475A-B6AC-3DF74E25F7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C94-0C01-489C-9385-309423C59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404284"/>
            <a:ext cx="10011833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4667" dirty="0">
                <a:ea typeface="华文琥珀" panose="02010800040101010101" pitchFamily="2" charset="-122"/>
              </a:rPr>
              <a:t> </a:t>
            </a:r>
            <a:r>
              <a:rPr lang="en-US" altLang="zh-CN" sz="5333" b="1" dirty="0"/>
              <a:t>§2   </a:t>
            </a:r>
            <a:r>
              <a:rPr lang="zh-CN" altLang="en-US" sz="5333" b="1" dirty="0">
                <a:latin typeface="楷体_GB2312" pitchFamily="49" charset="-122"/>
                <a:ea typeface="楷体_GB2312" pitchFamily="49" charset="-122"/>
              </a:rPr>
              <a:t>距离判别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4417" y="1411818"/>
            <a:ext cx="10566400" cy="4178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533">
                <a:solidFill>
                  <a:schemeClr val="hlink"/>
                </a:solidFill>
              </a:rPr>
              <a:t>（一）</a:t>
            </a:r>
            <a:r>
              <a:rPr lang="zh-CN" altLang="en-US" sz="4533" b="1">
                <a:solidFill>
                  <a:schemeClr val="hlink"/>
                </a:solidFill>
                <a:latin typeface="宋体" panose="02010600030101010101" pitchFamily="2" charset="-122"/>
              </a:rPr>
              <a:t>距离判别法的基本思想</a:t>
            </a:r>
            <a:endParaRPr lang="zh-CN" altLang="en-US" sz="4533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467">
                <a:latin typeface="宋体" panose="02010600030101010101" pitchFamily="2" charset="-122"/>
              </a:rPr>
              <a:t>  距离判别的最直观的想法是计算样品到第 </a:t>
            </a:r>
            <a:r>
              <a:rPr lang="en-US" altLang="zh-CN" smtClean="0">
                <a:latin typeface="Times New Roman" panose="02020603050405020304" pitchFamily="18" charset="0"/>
              </a:rPr>
              <a:t>i </a:t>
            </a:r>
            <a:r>
              <a:rPr lang="zh-CN" altLang="en-US" sz="3467">
                <a:latin typeface="宋体" panose="02010600030101010101" pitchFamily="2" charset="-122"/>
              </a:rPr>
              <a:t>类总体的距离，哪个距离最小就将它判归哪个总体，所以，我们首先考虑的是是否能够构造一个恰当的距离函数，通过样本与某类别之间距离的大小，判别其所属类别。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3467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467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870451" y="3314701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5308600" y="3314701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5283200" y="3314701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752601"/>
            <a:ext cx="10668000" cy="411268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467"/>
              <a:t>      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46545" y="609601"/>
            <a:ext cx="10390910" cy="390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4267" dirty="0">
                <a:latin typeface="Times New Roman" panose="02020603050405020304" pitchFamily="18" charset="0"/>
              </a:rPr>
              <a:t>        </a:t>
            </a:r>
            <a:r>
              <a:rPr lang="zh-CN" altLang="en-US" sz="4267" dirty="0">
                <a:latin typeface="Times New Roman" panose="02020603050405020304" pitchFamily="18" charset="0"/>
              </a:rPr>
              <a:t>距离判别只要求知道总体的数字特征，不涉及总体的分布函数，距离判别方法简单实用，但没有考虑到每个总体出现的机会</a:t>
            </a:r>
            <a:r>
              <a:rPr lang="zh-CN" altLang="en-US" sz="4267" dirty="0" smtClean="0">
                <a:latin typeface="Times New Roman" panose="02020603050405020304" pitchFamily="18" charset="0"/>
              </a:rPr>
              <a:t>大小</a:t>
            </a:r>
            <a:r>
              <a:rPr lang="zh-CN" altLang="en-US" sz="4267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4267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6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200151" y="3429001"/>
          <a:ext cx="9552516" cy="61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714660" imgH="266610" progId="Equation.3">
                  <p:embed/>
                </p:oleObj>
              </mc:Choice>
              <mc:Fallback>
                <p:oleObj r:id="rId3" imgW="3714660" imgH="266610" progId="Equation.3">
                  <p:embed/>
                  <p:pic>
                    <p:nvPicPr>
                      <p:cNvPr id="3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3429001"/>
                        <a:ext cx="9552516" cy="613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4" name="Rectangle 1048"/>
          <p:cNvSpPr>
            <a:spLocks noChangeArrowheads="1"/>
          </p:cNvSpPr>
          <p:nvPr/>
        </p:nvSpPr>
        <p:spPr bwMode="auto">
          <a:xfrm>
            <a:off x="334434" y="4652433"/>
            <a:ext cx="11343217" cy="7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/>
              <a:t>马氏距离不受变量间的</a:t>
            </a:r>
            <a:r>
              <a:rPr lang="zh-CN" altLang="en-US" sz="4000" b="1">
                <a:solidFill>
                  <a:srgbClr val="FF0000"/>
                </a:solidFill>
              </a:rPr>
              <a:t>相关性</a:t>
            </a:r>
            <a:r>
              <a:rPr lang="zh-CN" altLang="en-US" sz="4000"/>
              <a:t>和</a:t>
            </a:r>
            <a:r>
              <a:rPr lang="zh-CN" altLang="en-US" sz="4000" b="1">
                <a:solidFill>
                  <a:srgbClr val="FF0000"/>
                </a:solidFill>
              </a:rPr>
              <a:t>量纲</a:t>
            </a:r>
            <a:r>
              <a:rPr lang="zh-CN" altLang="en-US" sz="4000"/>
              <a:t>的影响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4000"/>
              <a:t>     </a:t>
            </a:r>
          </a:p>
        </p:txBody>
      </p:sp>
      <p:grpSp>
        <p:nvGrpSpPr>
          <p:cNvPr id="2" name="Group 1065"/>
          <p:cNvGrpSpPr>
            <a:grpSpLocks/>
          </p:cNvGrpSpPr>
          <p:nvPr/>
        </p:nvGrpSpPr>
        <p:grpSpPr bwMode="auto">
          <a:xfrm>
            <a:off x="719667" y="1557867"/>
            <a:ext cx="10464800" cy="1644130"/>
            <a:chOff x="476" y="981"/>
            <a:chExt cx="4944" cy="1036"/>
          </a:xfrm>
        </p:grpSpPr>
        <p:sp>
          <p:nvSpPr>
            <p:cNvPr id="9222" name="Rectangle 12"/>
            <p:cNvSpPr>
              <a:spLocks noChangeArrowheads="1"/>
            </p:cNvSpPr>
            <p:nvPr/>
          </p:nvSpPr>
          <p:spPr bwMode="auto">
            <a:xfrm>
              <a:off x="476" y="981"/>
              <a:ext cx="4944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733">
                  <a:latin typeface="宋体" panose="02010600030101010101" pitchFamily="2" charset="-122"/>
                </a:rPr>
                <a:t>样本   和   类之间的马氏距离定义为  与   类重心间的距离：</a:t>
              </a:r>
              <a:r>
                <a:rPr lang="zh-CN" altLang="en-US" sz="3733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9223" name="Object 1049"/>
            <p:cNvGraphicFramePr>
              <a:graphicFrameLocks noChangeAspect="1"/>
            </p:cNvGraphicFramePr>
            <p:nvPr/>
          </p:nvGraphicFramePr>
          <p:xfrm>
            <a:off x="1020" y="1117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5" imgW="127110" imgH="139821" progId="Equation.3">
                    <p:embed/>
                  </p:oleObj>
                </mc:Choice>
                <mc:Fallback>
                  <p:oleObj r:id="rId5" imgW="127110" imgH="139821" progId="Equation.3">
                    <p:embed/>
                    <p:pic>
                      <p:nvPicPr>
                        <p:cNvPr id="9223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17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054"/>
            <p:cNvGraphicFramePr>
              <a:graphicFrameLocks noChangeAspect="1"/>
            </p:cNvGraphicFramePr>
            <p:nvPr/>
          </p:nvGraphicFramePr>
          <p:xfrm>
            <a:off x="4377" y="1117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r:id="rId7" imgW="127110" imgH="139821" progId="Equation.3">
                    <p:embed/>
                  </p:oleObj>
                </mc:Choice>
                <mc:Fallback>
                  <p:oleObj r:id="rId7" imgW="127110" imgH="139821" progId="Equation.3">
                    <p:embed/>
                    <p:pic>
                      <p:nvPicPr>
                        <p:cNvPr id="9224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117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060"/>
            <p:cNvGraphicFramePr>
              <a:graphicFrameLocks noChangeAspect="1"/>
            </p:cNvGraphicFramePr>
            <p:nvPr/>
          </p:nvGraphicFramePr>
          <p:xfrm>
            <a:off x="4830" y="1071"/>
            <a:ext cx="2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8" imgW="177954" imgH="228799" progId="Equation.3">
                    <p:embed/>
                  </p:oleObj>
                </mc:Choice>
                <mc:Fallback>
                  <p:oleObj r:id="rId8" imgW="177954" imgH="228799" progId="Equation.3">
                    <p:embed/>
                    <p:pic>
                      <p:nvPicPr>
                        <p:cNvPr id="9225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071"/>
                          <a:ext cx="2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063"/>
            <p:cNvGraphicFramePr>
              <a:graphicFrameLocks noChangeAspect="1"/>
            </p:cNvGraphicFramePr>
            <p:nvPr/>
          </p:nvGraphicFramePr>
          <p:xfrm>
            <a:off x="1565" y="1071"/>
            <a:ext cx="2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10" imgW="177954" imgH="228799" progId="Equation.3">
                    <p:embed/>
                  </p:oleObj>
                </mc:Choice>
                <mc:Fallback>
                  <p:oleObj r:id="rId10" imgW="177954" imgH="228799" progId="Equation.3">
                    <p:embed/>
                    <p:pic>
                      <p:nvPicPr>
                        <p:cNvPr id="9226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071"/>
                          <a:ext cx="2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Rectangle 1064"/>
          <p:cNvSpPr>
            <a:spLocks noChangeArrowheads="1"/>
          </p:cNvSpPr>
          <p:nvPr/>
        </p:nvSpPr>
        <p:spPr bwMode="auto">
          <a:xfrm>
            <a:off x="527052" y="836084"/>
            <a:ext cx="5941798" cy="6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2767" tIns="61384" rIns="122767" bIns="61384">
            <a:spAutoFit/>
          </a:bodyPr>
          <a:lstStyle>
            <a:lvl1pPr indent="40005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733" b="1">
                <a:solidFill>
                  <a:schemeClr val="tx2"/>
                </a:solidFill>
                <a:latin typeface="Times New Roman" panose="02020603050405020304" pitchFamily="18" charset="0"/>
              </a:rPr>
              <a:t>判别分析中常用马氏距离</a:t>
            </a:r>
          </a:p>
        </p:txBody>
      </p:sp>
    </p:spTree>
    <p:extLst>
      <p:ext uri="{BB962C8B-B14F-4D97-AF65-F5344CB8AC3E}">
        <p14:creationId xmlns:p14="http://schemas.microsoft.com/office/powerpoint/2010/main" val="3571303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622800" y="3261785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0243" name="Rectangle 19"/>
          <p:cNvSpPr>
            <a:spLocks noChangeArrowheads="1"/>
          </p:cNvSpPr>
          <p:nvPr/>
        </p:nvSpPr>
        <p:spPr bwMode="auto">
          <a:xfrm>
            <a:off x="4445000" y="3033185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871133" y="3934885"/>
          <a:ext cx="7969251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3152790" imgH="1000125" progId="Equation.3">
                  <p:embed/>
                </p:oleObj>
              </mc:Choice>
              <mc:Fallback>
                <p:oleObj r:id="rId3" imgW="3152790" imgH="1000125" progId="Equation.3">
                  <p:embed/>
                  <p:pic>
                    <p:nvPicPr>
                      <p:cNvPr id="9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33" y="3934885"/>
                        <a:ext cx="7969251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0"/>
          <p:cNvSpPr>
            <a:spLocks noChangeArrowheads="1"/>
          </p:cNvSpPr>
          <p:nvPr/>
        </p:nvSpPr>
        <p:spPr bwMode="auto">
          <a:xfrm>
            <a:off x="1102784" y="980017"/>
            <a:ext cx="629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733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3733" b="1">
                <a:solidFill>
                  <a:schemeClr val="hlink"/>
                </a:solidFill>
                <a:latin typeface="Tahoma" panose="020B0604030504040204" pitchFamily="34" charset="0"/>
              </a:rPr>
              <a:t>、方差相等</a:t>
            </a:r>
          </a:p>
        </p:txBody>
      </p:sp>
      <p:sp>
        <p:nvSpPr>
          <p:cNvPr id="10246" name="Rectangle 33"/>
          <p:cNvSpPr>
            <a:spLocks noGrp="1" noChangeArrowheads="1"/>
          </p:cNvSpPr>
          <p:nvPr>
            <p:ph type="title" sz="quarter"/>
          </p:nvPr>
        </p:nvSpPr>
        <p:spPr>
          <a:xfrm>
            <a:off x="0" y="260351"/>
            <a:ext cx="10972800" cy="692149"/>
          </a:xfrm>
        </p:spPr>
        <p:txBody>
          <a:bodyPr>
            <a:normAutofit fontScale="90000"/>
          </a:bodyPr>
          <a:lstStyle/>
          <a:p>
            <a:pPr marL="1066773" indent="-1066773"/>
            <a:r>
              <a:rPr lang="zh-CN" altLang="en-US" sz="4533" b="1"/>
              <a:t>（二）两个总体距离判别法</a:t>
            </a:r>
          </a:p>
        </p:txBody>
      </p:sp>
      <p:grpSp>
        <p:nvGrpSpPr>
          <p:cNvPr id="10247" name="Group 36"/>
          <p:cNvGrpSpPr>
            <a:grpSpLocks/>
          </p:cNvGrpSpPr>
          <p:nvPr/>
        </p:nvGrpSpPr>
        <p:grpSpPr bwMode="auto">
          <a:xfrm>
            <a:off x="431801" y="1617134"/>
            <a:ext cx="11233151" cy="3539063"/>
            <a:chOff x="204" y="1026"/>
            <a:chExt cx="5307" cy="2229"/>
          </a:xfrm>
        </p:grpSpPr>
        <p:sp>
          <p:nvSpPr>
            <p:cNvPr id="10248" name="Rectangle 16"/>
            <p:cNvSpPr>
              <a:spLocks noChangeArrowheads="1"/>
            </p:cNvSpPr>
            <p:nvPr/>
          </p:nvSpPr>
          <p:spPr bwMode="auto">
            <a:xfrm>
              <a:off x="204" y="1026"/>
              <a:ext cx="5307" cy="2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733">
                  <a:latin typeface="Times New Roman" panose="02020603050405020304" pitchFamily="18" charset="0"/>
                </a:rPr>
                <a:t>      </a:t>
              </a:r>
              <a:r>
                <a:rPr lang="zh-CN" altLang="en-US" sz="3733">
                  <a:latin typeface="Times New Roman" panose="02020603050405020304" pitchFamily="18" charset="0"/>
                </a:rPr>
                <a:t>先考虑两个总体的情况，设有两个协差阵</a:t>
              </a:r>
              <a:r>
                <a:rPr lang="zh-CN" altLang="en-US" sz="3733">
                  <a:latin typeface="宋体" panose="02010600030101010101" pitchFamily="2" charset="-122"/>
                  <a:sym typeface="Symbol" panose="05050102010706020507" pitchFamily="18" charset="2"/>
                </a:rPr>
                <a:t></a:t>
              </a:r>
              <a:r>
                <a:rPr lang="zh-CN" altLang="en-US" sz="3733">
                  <a:latin typeface="Tahoma" panose="020B0604030504040204" pitchFamily="34" charset="0"/>
                </a:rPr>
                <a:t>相同的</a:t>
              </a:r>
              <a:r>
                <a:rPr lang="en-US" altLang="zh-CN" sz="3733">
                  <a:latin typeface="宋体" panose="02010600030101010101" pitchFamily="2" charset="-122"/>
                  <a:sym typeface="Symbol" panose="05050102010706020507" pitchFamily="18" charset="2"/>
                </a:rPr>
                <a:t>p</a:t>
              </a:r>
              <a:r>
                <a:rPr lang="zh-CN" altLang="en-US" sz="3733">
                  <a:latin typeface="宋体" panose="02010600030101010101" pitchFamily="2" charset="-122"/>
                  <a:sym typeface="Symbol" panose="05050102010706020507" pitchFamily="18" charset="2"/>
                </a:rPr>
                <a:t>维正态总体，对给定的样本   </a:t>
              </a:r>
              <a:r>
                <a:rPr lang="zh-CN" altLang="en-US" sz="3733" b="1">
                  <a:latin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3733">
                  <a:latin typeface="宋体" panose="02010600030101010101" pitchFamily="2" charset="-122"/>
                  <a:sym typeface="Symbol" panose="05050102010706020507" pitchFamily="18" charset="2"/>
                </a:rPr>
                <a:t>判别一个样本  到底是来自哪一个总体，一个最直观的想法是计算 到两个总体的距离。故我们用马氏距离来给定判别规则，有：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3733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249" name="Object 21"/>
            <p:cNvGraphicFramePr>
              <a:graphicFrameLocks noChangeAspect="1"/>
            </p:cNvGraphicFramePr>
            <p:nvPr/>
          </p:nvGraphicFramePr>
          <p:xfrm>
            <a:off x="3107" y="1298"/>
            <a:ext cx="28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5" imgW="127110" imgH="139821" progId="Equation.3">
                    <p:embed/>
                  </p:oleObj>
                </mc:Choice>
                <mc:Fallback>
                  <p:oleObj r:id="rId5" imgW="127110" imgH="139821" progId="Equation.3">
                    <p:embed/>
                    <p:pic>
                      <p:nvPicPr>
                        <p:cNvPr id="1024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298"/>
                          <a:ext cx="28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29"/>
            <p:cNvGraphicFramePr>
              <a:graphicFrameLocks noChangeAspect="1"/>
            </p:cNvGraphicFramePr>
            <p:nvPr/>
          </p:nvGraphicFramePr>
          <p:xfrm>
            <a:off x="5057" y="1616"/>
            <a:ext cx="2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7" imgW="127110" imgH="139821" progId="Equation.3">
                    <p:embed/>
                  </p:oleObj>
                </mc:Choice>
                <mc:Fallback>
                  <p:oleObj r:id="rId7" imgW="127110" imgH="139821" progId="Equation.3">
                    <p:embed/>
                    <p:pic>
                      <p:nvPicPr>
                        <p:cNvPr id="1025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616"/>
                          <a:ext cx="24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32"/>
            <p:cNvGraphicFramePr>
              <a:graphicFrameLocks noChangeAspect="1"/>
            </p:cNvGraphicFramePr>
            <p:nvPr/>
          </p:nvGraphicFramePr>
          <p:xfrm>
            <a:off x="4967" y="1344"/>
            <a:ext cx="28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8" imgW="127110" imgH="139821" progId="Equation.3">
                    <p:embed/>
                  </p:oleObj>
                </mc:Choice>
                <mc:Fallback>
                  <p:oleObj r:id="rId8" imgW="127110" imgH="139821" progId="Equation.3">
                    <p:embed/>
                    <p:pic>
                      <p:nvPicPr>
                        <p:cNvPr id="1025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344"/>
                          <a:ext cx="28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9573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31801" y="67733"/>
            <a:ext cx="11521017" cy="6597651"/>
          </a:xfrm>
        </p:spPr>
        <p:txBody>
          <a:bodyPr>
            <a:normAutofit lnSpcReduction="10000"/>
          </a:bodyPr>
          <a:lstStyle/>
          <a:p>
            <a:pPr marL="507987" indent="-507987">
              <a:buNone/>
            </a:pPr>
            <a:r>
              <a:rPr lang="zh-CN" altLang="en-US" sz="2667" b="1">
                <a:solidFill>
                  <a:schemeClr val="tx2"/>
                </a:solidFill>
              </a:rPr>
              <a:t>例</a:t>
            </a:r>
            <a:r>
              <a:rPr lang="zh-CN" altLang="en-US" sz="2133">
                <a:solidFill>
                  <a:schemeClr val="tx2"/>
                </a:solidFill>
              </a:rPr>
              <a:t> </a:t>
            </a:r>
            <a:r>
              <a:rPr lang="zh-CN" altLang="en-US" sz="2133"/>
              <a:t>  </a:t>
            </a:r>
            <a:r>
              <a:rPr lang="zh-CN" altLang="en-US" sz="2667"/>
              <a:t>在企业的考核中，可以根据企业的生产经营情况把企业分为优秀企业和一般企业。考核企业经营状况的指标有：</a:t>
            </a:r>
          </a:p>
          <a:p>
            <a:pPr marL="507987" indent="-507987">
              <a:buNone/>
            </a:pPr>
            <a:r>
              <a:rPr lang="zh-CN" altLang="en-US" sz="2667"/>
              <a:t>            资金利润率</a:t>
            </a:r>
            <a:r>
              <a:rPr lang="en-US" altLang="zh-CN" sz="2667"/>
              <a:t>=</a:t>
            </a:r>
            <a:r>
              <a:rPr lang="zh-CN" altLang="en-US" sz="2667"/>
              <a:t>利润总额</a:t>
            </a:r>
            <a:r>
              <a:rPr lang="en-US" altLang="zh-CN" sz="2667"/>
              <a:t>/</a:t>
            </a:r>
            <a:r>
              <a:rPr lang="zh-CN" altLang="en-US" sz="2667"/>
              <a:t>资金占用总额</a:t>
            </a:r>
          </a:p>
          <a:p>
            <a:pPr marL="507987" indent="-507987">
              <a:buNone/>
            </a:pPr>
            <a:r>
              <a:rPr lang="zh-CN" altLang="en-US" sz="2667"/>
              <a:t>            劳动生产率</a:t>
            </a:r>
            <a:r>
              <a:rPr lang="en-US" altLang="zh-CN" sz="2667"/>
              <a:t>=</a:t>
            </a:r>
            <a:r>
              <a:rPr lang="zh-CN" altLang="en-US" sz="2667"/>
              <a:t>总产值</a:t>
            </a:r>
            <a:r>
              <a:rPr lang="en-US" altLang="zh-CN" sz="2667"/>
              <a:t>/</a:t>
            </a:r>
            <a:r>
              <a:rPr lang="zh-CN" altLang="en-US" sz="2667"/>
              <a:t>职工平均人数</a:t>
            </a:r>
          </a:p>
          <a:p>
            <a:pPr marL="507987" indent="-507987">
              <a:buNone/>
            </a:pPr>
            <a:r>
              <a:rPr lang="zh-CN" altLang="en-US" sz="2667"/>
              <a:t>            产品净值率</a:t>
            </a:r>
            <a:r>
              <a:rPr lang="en-US" altLang="zh-CN" sz="2667"/>
              <a:t>=</a:t>
            </a:r>
            <a:r>
              <a:rPr lang="zh-CN" altLang="en-US" sz="2667"/>
              <a:t>净产值</a:t>
            </a:r>
            <a:r>
              <a:rPr lang="en-US" altLang="zh-CN" sz="2667"/>
              <a:t>/</a:t>
            </a:r>
            <a:r>
              <a:rPr lang="zh-CN" altLang="en-US" sz="2667"/>
              <a:t>总产值 </a:t>
            </a:r>
          </a:p>
          <a:p>
            <a:pPr marL="507987" indent="-507987">
              <a:buNone/>
            </a:pPr>
            <a:r>
              <a:rPr lang="zh-CN" altLang="en-US" sz="2667"/>
              <a:t>        三个指标的均值向量和协方差矩阵如下。</a:t>
            </a:r>
          </a:p>
          <a:p>
            <a:pPr marL="507987" indent="-507987">
              <a:lnSpc>
                <a:spcPct val="110000"/>
              </a:lnSpc>
              <a:buNone/>
            </a:pPr>
            <a:endParaRPr lang="zh-CN" altLang="en-US" sz="3200"/>
          </a:p>
          <a:p>
            <a:pPr marL="507987" indent="-507987">
              <a:lnSpc>
                <a:spcPct val="110000"/>
              </a:lnSpc>
              <a:buNone/>
            </a:pPr>
            <a:endParaRPr lang="zh-CN" altLang="en-US" sz="3200"/>
          </a:p>
          <a:p>
            <a:pPr marL="507987" indent="-507987">
              <a:lnSpc>
                <a:spcPct val="130000"/>
              </a:lnSpc>
              <a:buNone/>
            </a:pPr>
            <a:endParaRPr lang="zh-CN" altLang="en-US" sz="3200"/>
          </a:p>
          <a:p>
            <a:pPr marL="507987" indent="-507987">
              <a:lnSpc>
                <a:spcPct val="130000"/>
              </a:lnSpc>
              <a:buNone/>
            </a:pPr>
            <a:endParaRPr lang="en-US" altLang="zh-CN" sz="2667"/>
          </a:p>
          <a:p>
            <a:pPr marL="507987" indent="-507987">
              <a:lnSpc>
                <a:spcPct val="130000"/>
              </a:lnSpc>
              <a:buNone/>
            </a:pPr>
            <a:r>
              <a:rPr lang="zh-CN" altLang="en-US" sz="2667"/>
              <a:t>现有二个企业，观测值分别为（</a:t>
            </a:r>
            <a:r>
              <a:rPr lang="en-US" altLang="zh-CN" sz="2667"/>
              <a:t>7.8</a:t>
            </a:r>
            <a:r>
              <a:rPr lang="zh-CN" altLang="en-US" sz="2667"/>
              <a:t>，</a:t>
            </a:r>
            <a:r>
              <a:rPr lang="en-US" altLang="zh-CN" sz="2667"/>
              <a:t>39.1</a:t>
            </a:r>
            <a:r>
              <a:rPr lang="zh-CN" altLang="en-US" sz="2667"/>
              <a:t>，</a:t>
            </a:r>
            <a:r>
              <a:rPr lang="en-US" altLang="zh-CN" sz="2667"/>
              <a:t>9.6</a:t>
            </a:r>
            <a:r>
              <a:rPr lang="zh-CN" altLang="en-US" sz="2667"/>
              <a:t>）和（</a:t>
            </a:r>
            <a:r>
              <a:rPr lang="en-US" altLang="zh-CN" sz="2667"/>
              <a:t>8.1</a:t>
            </a:r>
            <a:r>
              <a:rPr lang="zh-CN" altLang="en-US" sz="2667"/>
              <a:t>，</a:t>
            </a:r>
            <a:r>
              <a:rPr lang="en-US" altLang="zh-CN" sz="2667"/>
              <a:t>34.2</a:t>
            </a:r>
            <a:r>
              <a:rPr lang="zh-CN" altLang="en-US" sz="2667"/>
              <a:t>，</a:t>
            </a:r>
            <a:r>
              <a:rPr lang="en-US" altLang="zh-CN" sz="2667"/>
              <a:t>6.9</a:t>
            </a:r>
            <a:r>
              <a:rPr lang="zh-CN" altLang="en-US" sz="2667"/>
              <a:t>），问这两个企业应该属于哪一类？</a:t>
            </a:r>
          </a:p>
        </p:txBody>
      </p:sp>
      <p:graphicFrame>
        <p:nvGraphicFramePr>
          <p:cNvPr id="231495" name="Group 71"/>
          <p:cNvGraphicFramePr>
            <a:graphicFrameLocks noGrp="1"/>
          </p:cNvGraphicFramePr>
          <p:nvPr>
            <p:ph sz="half" idx="1"/>
          </p:nvPr>
        </p:nvGraphicFramePr>
        <p:xfrm>
          <a:off x="1390651" y="3045884"/>
          <a:ext cx="9249834" cy="2209800"/>
        </p:xfrm>
        <a:graphic>
          <a:graphicData uri="http://schemas.openxmlformats.org/drawingml/2006/table">
            <a:tbl>
              <a:tblPr/>
              <a:tblGrid>
                <a:gridCol w="240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8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8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变量</a:t>
                      </a:r>
                    </a:p>
                  </a:txBody>
                  <a:tcPr marL="121915" marR="1219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均值向量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协方差矩阵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优秀</a:t>
                      </a:r>
                    </a:p>
                  </a:txBody>
                  <a:tcPr marL="121915" marR="121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L="121915" marR="121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资金利润率</a:t>
                      </a:r>
                    </a:p>
                  </a:txBody>
                  <a:tcPr marL="121915" marR="121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13.5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5.4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68.39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15" marR="1219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40.24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21.41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劳动生产率</a:t>
                      </a:r>
                    </a:p>
                  </a:txBody>
                  <a:tcPr marL="121915" marR="121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40.7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29.8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40.24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15" marR="1219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54.58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11.67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产品净值率</a:t>
                      </a:r>
                    </a:p>
                  </a:txBody>
                  <a:tcPr marL="121915" marR="121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10.7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6.2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21.41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15" marR="1219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11.67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7.90</a:t>
                      </a:r>
                    </a:p>
                  </a:txBody>
                  <a:tcPr marL="121915" marR="1219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73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3149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1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5765800" y="3329518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5175251" y="3329518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4826000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666751" y="2286001"/>
          <a:ext cx="10767483" cy="139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5553090" imgH="923835" progId="Equation.3">
                  <p:embed/>
                </p:oleObj>
              </mc:Choice>
              <mc:Fallback>
                <p:oleObj r:id="rId3" imgW="5553090" imgH="923835" progId="Equation.3">
                  <p:embed/>
                  <p:pic>
                    <p:nvPicPr>
                      <p:cNvPr id="41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1" y="2286001"/>
                        <a:ext cx="10767483" cy="1394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762001" y="3928534"/>
          <a:ext cx="872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3924180" imgH="257175" progId="Equation.3">
                  <p:embed/>
                </p:oleObj>
              </mc:Choice>
              <mc:Fallback>
                <p:oleObj r:id="rId5" imgW="3924180" imgH="257175" progId="Equation.3">
                  <p:embed/>
                  <p:pic>
                    <p:nvPicPr>
                      <p:cNvPr id="41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3928534"/>
                        <a:ext cx="8724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6"/>
          <p:cNvGraphicFramePr>
            <a:graphicFrameLocks noChangeAspect="1"/>
          </p:cNvGraphicFramePr>
          <p:nvPr/>
        </p:nvGraphicFramePr>
        <p:xfrm>
          <a:off x="1238251" y="1284818"/>
          <a:ext cx="605578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2185349" imgH="393871" progId="Equation.3">
                  <p:embed/>
                </p:oleObj>
              </mc:Choice>
              <mc:Fallback>
                <p:oleObj r:id="rId7" imgW="2185349" imgH="393871" progId="Equation.3">
                  <p:embed/>
                  <p:pic>
                    <p:nvPicPr>
                      <p:cNvPr id="1229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1" y="1284818"/>
                        <a:ext cx="605578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571500" y="429684"/>
            <a:ext cx="701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线性判别函数：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62001" y="4785784"/>
            <a:ext cx="7277100" cy="1608667"/>
            <a:chOff x="571472" y="4786322"/>
            <a:chExt cx="5457839" cy="1608137"/>
          </a:xfrm>
        </p:grpSpPr>
        <p:graphicFrame>
          <p:nvGraphicFramePr>
            <p:cNvPr id="12298" name="Object 8"/>
            <p:cNvGraphicFramePr>
              <a:graphicFrameLocks noChangeAspect="1"/>
            </p:cNvGraphicFramePr>
            <p:nvPr/>
          </p:nvGraphicFramePr>
          <p:xfrm>
            <a:off x="2571736" y="4786322"/>
            <a:ext cx="3457575" cy="160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9" imgW="2047950" imgH="923835" progId="Equation.3">
                    <p:embed/>
                  </p:oleObj>
                </mc:Choice>
                <mc:Fallback>
                  <p:oleObj r:id="rId9" imgW="2047950" imgH="923835" progId="Equation.3">
                    <p:embed/>
                    <p:pic>
                      <p:nvPicPr>
                        <p:cNvPr id="1229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4786322"/>
                          <a:ext cx="3457575" cy="160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Rectangle 5"/>
            <p:cNvSpPr>
              <a:spLocks noChangeArrowheads="1"/>
            </p:cNvSpPr>
            <p:nvPr/>
          </p:nvSpPr>
          <p:spPr bwMode="auto">
            <a:xfrm>
              <a:off x="571472" y="4929198"/>
              <a:ext cx="52578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200">
                  <a:latin typeface="Times New Roman" panose="02020603050405020304" pitchFamily="18" charset="0"/>
                </a:rPr>
                <a:t>判别准则：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864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31800" y="1126067"/>
          <a:ext cx="965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7239000" imgH="469900" progId="Equation.DSMT4">
                  <p:embed/>
                </p:oleObj>
              </mc:Choice>
              <mc:Fallback>
                <p:oleObj r:id="rId3" imgW="7239000" imgH="469900" progId="Equation.DSMT4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6067"/>
                        <a:ext cx="965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06400" y="1915584"/>
          <a:ext cx="1178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8839200" imgH="889000" progId="Equation.DSMT4">
                  <p:embed/>
                </p:oleObj>
              </mc:Choice>
              <mc:Fallback>
                <p:oleObj r:id="rId5" imgW="8839200" imgH="889000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915584"/>
                        <a:ext cx="1178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55600" y="3500967"/>
          <a:ext cx="1183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7" imgW="8877300" imgH="889000" progId="Equation.DSMT4">
                  <p:embed/>
                </p:oleObj>
              </mc:Choice>
              <mc:Fallback>
                <p:oleObj r:id="rId7" imgW="8877300" imgH="889000" progId="Equation.DSMT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500967"/>
                        <a:ext cx="1183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0" y="304800"/>
            <a:ext cx="701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线性判别函数：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312584" y="2421467"/>
            <a:ext cx="335914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故属于优秀企业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3790951" y="4150784"/>
            <a:ext cx="335914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故属于一般企业</a:t>
            </a:r>
          </a:p>
        </p:txBody>
      </p:sp>
    </p:spTree>
    <p:extLst>
      <p:ext uri="{BB962C8B-B14F-4D97-AF65-F5344CB8AC3E}">
        <p14:creationId xmlns:p14="http://schemas.microsoft.com/office/powerpoint/2010/main" val="301632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457201"/>
            <a:ext cx="121920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63817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63817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638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638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733" b="1">
                <a:solidFill>
                  <a:schemeClr val="tx2"/>
                </a:solidFill>
                <a:latin typeface="Times New Roman" panose="02020603050405020304" pitchFamily="18" charset="0"/>
              </a:rPr>
              <a:t>         2</a:t>
            </a:r>
            <a:r>
              <a:rPr lang="zh-CN" altLang="en-US" sz="3733" b="1">
                <a:solidFill>
                  <a:schemeClr val="tx2"/>
                </a:solidFill>
                <a:latin typeface="Times New Roman" panose="02020603050405020304" pitchFamily="18" charset="0"/>
              </a:rPr>
              <a:t>、当总体的协方差已知，且不相等</a:t>
            </a:r>
            <a:endParaRPr lang="zh-CN" altLang="en-US" sz="3733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73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678518" y="1411817"/>
          <a:ext cx="6432549" cy="158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3189600" imgH="1040400" progId="Equation.3">
                  <p:embed/>
                </p:oleObj>
              </mc:Choice>
              <mc:Fallback>
                <p:oleObj r:id="rId3" imgW="3189600" imgH="104040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8" y="1411817"/>
                        <a:ext cx="6432549" cy="1589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276600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678518" y="3464985"/>
          <a:ext cx="9986433" cy="138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3609000" imgH="659520" progId="Equation.3">
                  <p:embed/>
                </p:oleObj>
              </mc:Choice>
              <mc:Fallback>
                <p:oleObj r:id="rId5" imgW="3609000" imgH="65952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8" y="3464985"/>
                        <a:ext cx="9986433" cy="1382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515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27051" y="914400"/>
            <a:ext cx="1095374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距离判别法的一种等价的距离判别为：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   设有个</a:t>
            </a:r>
            <a:r>
              <a:rPr lang="en-US" altLang="zh-CN" sz="3200">
                <a:latin typeface="Times New Roman" panose="02020603050405020304" pitchFamily="18" charset="0"/>
              </a:rPr>
              <a:t>K</a:t>
            </a:r>
            <a:r>
              <a:rPr lang="zh-CN" altLang="en-US" sz="3200">
                <a:latin typeface="Times New Roman" panose="02020603050405020304" pitchFamily="18" charset="0"/>
              </a:rPr>
              <a:t>总体，分别有均值向量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(i=1,2,…,k)</a:t>
            </a:r>
            <a:r>
              <a:rPr lang="zh-CN" altLang="en-US" sz="3200">
                <a:latin typeface="Times New Roman" panose="02020603050405020304" pitchFamily="18" charset="0"/>
              </a:rPr>
              <a:t>和协方差阵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= Σ</a:t>
            </a:r>
            <a:r>
              <a:rPr lang="zh-CN" altLang="en-US" sz="3200">
                <a:latin typeface="Times New Roman" panose="02020603050405020304" pitchFamily="18" charset="0"/>
              </a:rPr>
              <a:t>，各总体出现的先验概率相等。又设</a:t>
            </a:r>
            <a:r>
              <a:rPr lang="en-US" altLang="zh-CN" sz="3200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</a:rPr>
              <a:t>是一个待判样品。则与</a:t>
            </a:r>
            <a:r>
              <a:rPr lang="en-US" altLang="zh-CN" sz="3200">
                <a:latin typeface="Times New Roman" panose="02020603050405020304" pitchFamily="18" charset="0"/>
              </a:rPr>
              <a:t>G</a:t>
            </a:r>
            <a:r>
              <a:rPr lang="en-US" altLang="zh-CN" sz="3200" baseline="-25000">
                <a:latin typeface="Times New Roman" panose="02020603050405020304" pitchFamily="18" charset="0"/>
              </a:rPr>
              <a:t>i</a:t>
            </a:r>
            <a:r>
              <a:rPr lang="zh-CN" altLang="en-US" sz="3200">
                <a:latin typeface="Times New Roman" panose="02020603050405020304" pitchFamily="18" charset="0"/>
              </a:rPr>
              <a:t>的距离为（即判别函数）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34433" y="188384"/>
            <a:ext cx="965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267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267" b="1">
                <a:solidFill>
                  <a:schemeClr val="tx2"/>
                </a:solidFill>
                <a:latin typeface="Times New Roman" panose="02020603050405020304" pitchFamily="18" charset="0"/>
              </a:rPr>
              <a:t>三</a:t>
            </a:r>
            <a:r>
              <a:rPr lang="en-US" altLang="zh-CN" sz="4267" b="1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4267" b="1">
                <a:solidFill>
                  <a:schemeClr val="tx2"/>
                </a:solidFill>
                <a:latin typeface="Times New Roman" panose="02020603050405020304" pitchFamily="18" charset="0"/>
              </a:rPr>
              <a:t>多总体的距离判别法</a:t>
            </a:r>
          </a:p>
        </p:txBody>
      </p:sp>
      <p:sp>
        <p:nvSpPr>
          <p:cNvPr id="15364" name="Rectangle 12"/>
          <p:cNvSpPr>
            <a:spLocks noChangeArrowheads="1"/>
          </p:cNvSpPr>
          <p:nvPr/>
        </p:nvSpPr>
        <p:spPr bwMode="auto">
          <a:xfrm>
            <a:off x="4705351" y="3295651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719668" y="3492501"/>
          <a:ext cx="5501217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1943100" imgH="266700" progId="Equation.3">
                  <p:embed/>
                </p:oleObj>
              </mc:Choice>
              <mc:Fallback>
                <p:oleObj r:id="rId3" imgW="1943100" imgH="266700" progId="Equation.3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8" y="3492501"/>
                        <a:ext cx="5501217" cy="56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4845051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2368551" y="4150784"/>
          <a:ext cx="5035549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1778772" imgH="241405" progId="Equation.3">
                  <p:embed/>
                </p:oleObj>
              </mc:Choice>
              <mc:Fallback>
                <p:oleObj r:id="rId5" imgW="1778772" imgH="241405" progId="Equation.3">
                  <p:embed/>
                  <p:pic>
                    <p:nvPicPr>
                      <p:cNvPr id="44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4150784"/>
                        <a:ext cx="5035549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9"/>
          <p:cNvSpPr>
            <a:spLocks noChangeArrowheads="1"/>
          </p:cNvSpPr>
          <p:nvPr/>
        </p:nvSpPr>
        <p:spPr bwMode="auto">
          <a:xfrm>
            <a:off x="5105400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871134" y="5446184"/>
          <a:ext cx="50503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7" imgW="1689100" imgH="241300" progId="Equation.3">
                  <p:embed/>
                </p:oleObj>
              </mc:Choice>
              <mc:Fallback>
                <p:oleObj r:id="rId7" imgW="1689100" imgH="241300" progId="Equation.3">
                  <p:embed/>
                  <p:pic>
                    <p:nvPicPr>
                      <p:cNvPr id="440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34" y="5446184"/>
                        <a:ext cx="50503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0" y="4798484"/>
            <a:ext cx="12192000" cy="1076882"/>
            <a:chOff x="0" y="3294"/>
            <a:chExt cx="5760" cy="679"/>
          </a:xfrm>
        </p:grpSpPr>
        <p:sp>
          <p:nvSpPr>
            <p:cNvPr id="15371" name="Rectangle 17"/>
            <p:cNvSpPr>
              <a:spLocks noChangeArrowheads="1"/>
            </p:cNvSpPr>
            <p:nvPr/>
          </p:nvSpPr>
          <p:spPr bwMode="auto">
            <a:xfrm>
              <a:off x="0" y="3294"/>
              <a:ext cx="5760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       </a:t>
              </a:r>
              <a:r>
                <a:rPr lang="zh-CN" altLang="en-US" sz="3200">
                  <a:latin typeface="Times New Roman" panose="02020603050405020304" pitchFamily="18" charset="0"/>
                </a:rPr>
                <a:t>上式中的第一项              </a:t>
              </a:r>
              <a:r>
                <a:rPr lang="zh-CN" altLang="en-US" sz="3200">
                  <a:latin typeface="Tahoma" panose="020B0604030504040204" pitchFamily="34" charset="0"/>
                </a:rPr>
                <a:t>与 </a:t>
              </a:r>
              <a:r>
                <a:rPr lang="en-US" altLang="zh-CN" sz="3200">
                  <a:latin typeface="Tahoma" panose="020B0604030504040204" pitchFamily="34" charset="0"/>
                </a:rPr>
                <a:t>i </a:t>
              </a:r>
              <a:r>
                <a:rPr lang="zh-CN" altLang="en-US" sz="3200">
                  <a:latin typeface="Times New Roman" panose="02020603050405020304" pitchFamily="18" charset="0"/>
                </a:rPr>
                <a:t>无关，则舍去，得一个等价的函数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2" name="Object 21"/>
            <p:cNvGraphicFramePr>
              <a:graphicFrameLocks noChangeAspect="1"/>
            </p:cNvGraphicFramePr>
            <p:nvPr/>
          </p:nvGraphicFramePr>
          <p:xfrm>
            <a:off x="1791" y="3294"/>
            <a:ext cx="57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9" imgW="431987" imgH="203288" progId="Equation.3">
                    <p:embed/>
                  </p:oleObj>
                </mc:Choice>
                <mc:Fallback>
                  <p:oleObj r:id="rId9" imgW="431987" imgH="203288" progId="Equation.3">
                    <p:embed/>
                    <p:pic>
                      <p:nvPicPr>
                        <p:cNvPr id="1537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294"/>
                          <a:ext cx="57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70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733">
                <a:latin typeface="Times New Roman" panose="02020603050405020304" pitchFamily="18" charset="0"/>
              </a:rPr>
              <a:t>        </a:t>
            </a:r>
            <a:r>
              <a:rPr lang="zh-CN" altLang="en-US" sz="3733">
                <a:latin typeface="Times New Roman" panose="02020603050405020304" pitchFamily="18" charset="0"/>
              </a:rPr>
              <a:t>将上式中提</a:t>
            </a:r>
            <a:r>
              <a:rPr lang="en-US" altLang="zh-CN" sz="3733">
                <a:latin typeface="Times New Roman" panose="02020603050405020304" pitchFamily="18" charset="0"/>
              </a:rPr>
              <a:t>-2</a:t>
            </a:r>
            <a:r>
              <a:rPr lang="zh-CN" altLang="en-US" sz="3733">
                <a:latin typeface="Times New Roman" panose="02020603050405020304" pitchFamily="18" charset="0"/>
              </a:rPr>
              <a:t>，得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902200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446867" y="823385"/>
          <a:ext cx="5666317" cy="8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1931238" imgH="393871" progId="Equation.3">
                  <p:embed/>
                </p:oleObj>
              </mc:Choice>
              <mc:Fallback>
                <p:oleObj r:id="rId3" imgW="1931238" imgH="393871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67" y="823385"/>
                        <a:ext cx="5666317" cy="857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22851" y="331046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102785" y="2491318"/>
          <a:ext cx="6529916" cy="89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5" imgW="2146300" imgH="393700" progId="Equation.3">
                  <p:embed/>
                </p:oleObj>
              </mc:Choice>
              <mc:Fallback>
                <p:oleObj r:id="rId5" imgW="2146300" imgH="39370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785" y="2491318"/>
                        <a:ext cx="6529916" cy="891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-817033" y="1843618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19538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则距离判别法的判别函数为：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078817" y="3627967"/>
          <a:ext cx="643466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7" imgW="1740655" imgH="279521" progId="Equation.3">
                  <p:embed/>
                </p:oleObj>
              </mc:Choice>
              <mc:Fallback>
                <p:oleObj r:id="rId7" imgW="1740655" imgH="279521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817" y="3627967"/>
                        <a:ext cx="643466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Rectangle 1028"/>
          <p:cNvSpPr>
            <a:spLocks noChangeArrowheads="1"/>
          </p:cNvSpPr>
          <p:nvPr/>
        </p:nvSpPr>
        <p:spPr bwMode="auto">
          <a:xfrm>
            <a:off x="814917" y="3572933"/>
            <a:ext cx="2644422" cy="6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2767" tIns="61384" rIns="122767" bIns="61384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733"/>
              <a:t>判别规则为</a:t>
            </a:r>
          </a:p>
        </p:txBody>
      </p:sp>
    </p:spTree>
    <p:extLst>
      <p:ext uri="{BB962C8B-B14F-4D97-AF65-F5344CB8AC3E}">
        <p14:creationId xmlns:p14="http://schemas.microsoft.com/office/powerpoint/2010/main" val="580812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6" grpId="0"/>
      <p:bldP spid="1085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481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等线 Light</vt:lpstr>
      <vt:lpstr>华文琥珀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Office 主题​​</vt:lpstr>
      <vt:lpstr>Microsoft 公式 3.0</vt:lpstr>
      <vt:lpstr>MathType 6.0 Equation</vt:lpstr>
      <vt:lpstr> §2   距离判别</vt:lpstr>
      <vt:lpstr>PowerPoint 演示文稿</vt:lpstr>
      <vt:lpstr>（二）两个总体距离判别法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§2   距离判别</dc:title>
  <dc:creator>xie jianchun</dc:creator>
  <cp:lastModifiedBy>xie jianchun</cp:lastModifiedBy>
  <cp:revision>2</cp:revision>
  <dcterms:created xsi:type="dcterms:W3CDTF">2018-10-06T02:05:29Z</dcterms:created>
  <dcterms:modified xsi:type="dcterms:W3CDTF">2018-10-06T02:07:25Z</dcterms:modified>
</cp:coreProperties>
</file>