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574" r:id="rId3"/>
    <p:sldId id="575" r:id="rId4"/>
    <p:sldId id="584" r:id="rId5"/>
    <p:sldId id="576" r:id="rId6"/>
    <p:sldId id="577" r:id="rId7"/>
    <p:sldId id="582" r:id="rId8"/>
    <p:sldId id="585" r:id="rId9"/>
    <p:sldId id="578" r:id="rId10"/>
    <p:sldId id="579" r:id="rId11"/>
    <p:sldId id="580" r:id="rId12"/>
    <p:sldId id="5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2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2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6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3.wmf"/><Relationship Id="rId9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FCA3-292F-4C64-8FAE-7F6AB7F6186F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97A9C-8E25-4D16-91A1-DCECFA24E5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670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56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405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34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758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906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494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426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63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21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673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33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19738" y="4508500"/>
            <a:ext cx="6553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Tel</a:t>
            </a:r>
            <a:r>
              <a:rPr lang="en-US" altLang="zh-CN" dirty="0"/>
              <a:t>: 84315639(O)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 smtClean="0"/>
              <a:t>Email:xuchung@njust.edu.cn</a:t>
            </a:r>
            <a:endParaRPr lang="en-US" altLang="zh-CN" dirty="0"/>
          </a:p>
        </p:txBody>
      </p:sp>
      <p:pic>
        <p:nvPicPr>
          <p:cNvPr id="10245" name="Picture 5" descr="njust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608" y="4343400"/>
            <a:ext cx="388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24445" y="2047061"/>
            <a:ext cx="7477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 微分方程模型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传染病模型（</a:t>
            </a:r>
            <a:r>
              <a:rPr lang="en-US" altLang="zh-CN" sz="2800" b="1" dirty="0" smtClean="0"/>
              <a:t>SIS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SIR</a:t>
            </a:r>
            <a:r>
              <a:rPr lang="zh-CN" altLang="zh-CN" sz="2800" b="1" dirty="0" smtClean="0">
                <a:ea typeface="楷体_GB2312" pitchFamily="49" charset="-122"/>
              </a:rPr>
              <a:t>模型</a:t>
            </a:r>
            <a:r>
              <a:rPr lang="zh-CN" altLang="en-US" sz="2800" b="1" dirty="0" smtClean="0">
                <a:ea typeface="楷体_GB2312" pitchFamily="49" charset="-122"/>
              </a:rPr>
              <a:t>）</a:t>
            </a:r>
            <a:endParaRPr lang="zh-CN" altLang="en-US" sz="2800" b="1" dirty="0">
              <a:ea typeface="楷体_GB2312" pitchFamily="49" charset="-122"/>
            </a:endParaRPr>
          </a:p>
          <a:p>
            <a:pPr algn="ctr"/>
            <a:r>
              <a:rPr lang="zh-CN" altLang="en-US" sz="2800" dirty="0" smtClean="0"/>
              <a:t>主讲人：</a:t>
            </a:r>
            <a:r>
              <a:rPr lang="zh-CN" altLang="en-US" sz="2800" dirty="0"/>
              <a:t>许春根</a:t>
            </a:r>
          </a:p>
        </p:txBody>
      </p:sp>
    </p:spTree>
    <p:extLst>
      <p:ext uri="{BB962C8B-B14F-4D97-AF65-F5344CB8AC3E}">
        <p14:creationId xmlns:p14="http://schemas.microsoft.com/office/powerpoint/2010/main" xmlns="" val="41090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3" name="Group 67"/>
          <p:cNvGrpSpPr>
            <a:grpSpLocks/>
          </p:cNvGrpSpPr>
          <p:nvPr/>
        </p:nvGrpSpPr>
        <p:grpSpPr bwMode="auto">
          <a:xfrm>
            <a:off x="6553200" y="1066800"/>
            <a:ext cx="4191000" cy="3810000"/>
            <a:chOff x="3168" y="528"/>
            <a:chExt cx="2640" cy="2400"/>
          </a:xfrm>
        </p:grpSpPr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5376" y="2640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s</a:t>
              </a:r>
            </a:p>
          </p:txBody>
        </p:sp>
        <p:grpSp>
          <p:nvGrpSpPr>
            <p:cNvPr id="9252" name="Group 36"/>
            <p:cNvGrpSpPr>
              <a:grpSpLocks/>
            </p:cNvGrpSpPr>
            <p:nvPr/>
          </p:nvGrpSpPr>
          <p:grpSpPr bwMode="auto">
            <a:xfrm>
              <a:off x="3168" y="528"/>
              <a:ext cx="2496" cy="2400"/>
              <a:chOff x="3024" y="528"/>
              <a:chExt cx="2496" cy="2400"/>
            </a:xfrm>
          </p:grpSpPr>
          <p:sp>
            <p:nvSpPr>
              <p:cNvPr id="9218" name="Line 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9" name="Line 3"/>
              <p:cNvSpPr>
                <a:spLocks noChangeShapeType="1"/>
              </p:cNvSpPr>
              <p:nvPr/>
            </p:nvSpPr>
            <p:spPr bwMode="auto">
              <a:xfrm flipV="1">
                <a:off x="3168" y="624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0" name="Line 4"/>
              <p:cNvSpPr>
                <a:spLocks noChangeShapeType="1"/>
              </p:cNvSpPr>
              <p:nvPr/>
            </p:nvSpPr>
            <p:spPr bwMode="auto">
              <a:xfrm>
                <a:off x="3168" y="960"/>
                <a:ext cx="2016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1" name="Text Box 15"/>
              <p:cNvSpPr txBox="1">
                <a:spLocks noChangeArrowheads="1"/>
              </p:cNvSpPr>
              <p:nvPr/>
            </p:nvSpPr>
            <p:spPr bwMode="auto">
              <a:xfrm>
                <a:off x="3024" y="528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</a:p>
            </p:txBody>
          </p:sp>
          <p:sp>
            <p:nvSpPr>
              <p:cNvPr id="9232" name="Text Box 16"/>
              <p:cNvSpPr txBox="1">
                <a:spLocks noChangeArrowheads="1"/>
              </p:cNvSpPr>
              <p:nvPr/>
            </p:nvSpPr>
            <p:spPr bwMode="auto">
              <a:xfrm>
                <a:off x="3024" y="85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1</a:t>
                </a:r>
              </a:p>
            </p:txBody>
          </p:sp>
          <p:sp>
            <p:nvSpPr>
              <p:cNvPr id="9233" name="Text Box 17"/>
              <p:cNvSpPr txBox="1">
                <a:spLocks noChangeArrowheads="1"/>
              </p:cNvSpPr>
              <p:nvPr/>
            </p:nvSpPr>
            <p:spPr bwMode="auto">
              <a:xfrm>
                <a:off x="3072" y="267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0</a:t>
                </a:r>
              </a:p>
            </p:txBody>
          </p:sp>
          <p:sp>
            <p:nvSpPr>
              <p:cNvPr id="9234" name="Text Box 18"/>
              <p:cNvSpPr txBox="1">
                <a:spLocks noChangeArrowheads="1"/>
              </p:cNvSpPr>
              <p:nvPr/>
            </p:nvSpPr>
            <p:spPr bwMode="auto">
              <a:xfrm>
                <a:off x="5088" y="267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1</a:t>
                </a:r>
              </a:p>
            </p:txBody>
          </p:sp>
          <p:sp>
            <p:nvSpPr>
              <p:cNvPr id="9236" name="Text Box 20"/>
              <p:cNvSpPr txBox="1">
                <a:spLocks noChangeArrowheads="1"/>
              </p:cNvSpPr>
              <p:nvPr/>
            </p:nvSpPr>
            <p:spPr bwMode="auto">
              <a:xfrm>
                <a:off x="3216" y="134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D</a:t>
                </a:r>
              </a:p>
            </p:txBody>
          </p:sp>
        </p:grpSp>
      </p:grp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1066800" y="427038"/>
            <a:ext cx="1524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SIR</a:t>
            </a:r>
            <a:r>
              <a:rPr lang="zh-CN" altLang="zh-CN" sz="2800" b="1" dirty="0">
                <a:ea typeface="楷体_GB2312" pitchFamily="49" charset="-122"/>
              </a:rPr>
              <a:t>模型</a:t>
            </a:r>
            <a:endParaRPr lang="zh-CN" altLang="en-US" sz="2800" b="1" dirty="0">
              <a:ea typeface="楷体_GB2312" pitchFamily="49" charset="-122"/>
            </a:endParaRPr>
          </a:p>
        </p:txBody>
      </p: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3810000" y="457200"/>
            <a:ext cx="3733800" cy="604838"/>
            <a:chOff x="288" y="864"/>
            <a:chExt cx="2352" cy="381"/>
          </a:xfrm>
        </p:grpSpPr>
        <p:sp>
          <p:nvSpPr>
            <p:cNvPr id="9254" name="Text Box 38"/>
            <p:cNvSpPr txBox="1">
              <a:spLocks noChangeArrowheads="1"/>
            </p:cNvSpPr>
            <p:nvPr/>
          </p:nvSpPr>
          <p:spPr bwMode="auto">
            <a:xfrm>
              <a:off x="288" y="864"/>
              <a:ext cx="2352" cy="38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/>
                <a:t>相轨线          及其分析</a:t>
              </a:r>
            </a:p>
          </p:txBody>
        </p:sp>
        <p:graphicFrame>
          <p:nvGraphicFramePr>
            <p:cNvPr id="9255" name="Object 39"/>
            <p:cNvGraphicFramePr>
              <a:graphicFrameLocks noChangeAspect="1"/>
            </p:cNvGraphicFramePr>
            <p:nvPr/>
          </p:nvGraphicFramePr>
          <p:xfrm>
            <a:off x="1056" y="912"/>
            <a:ext cx="537" cy="316"/>
          </p:xfrm>
          <a:graphic>
            <a:graphicData uri="http://schemas.openxmlformats.org/presentationml/2006/ole">
              <p:oleObj spid="_x0000_s285798" name="公式" r:id="rId3" imgW="317225" imgH="241091" progId="Equation.3">
                <p:embed/>
              </p:oleObj>
            </a:graphicData>
          </a:graphic>
        </p:graphicFrame>
      </p:grpSp>
      <p:graphicFrame>
        <p:nvGraphicFramePr>
          <p:cNvPr id="9257" name="Object 41"/>
          <p:cNvGraphicFramePr>
            <a:graphicFrameLocks noChangeAspect="1"/>
          </p:cNvGraphicFramePr>
          <p:nvPr/>
        </p:nvGraphicFramePr>
        <p:xfrm>
          <a:off x="1905000" y="1066800"/>
          <a:ext cx="2230438" cy="2286000"/>
        </p:xfrm>
        <a:graphic>
          <a:graphicData uri="http://schemas.openxmlformats.org/presentationml/2006/ole">
            <p:oleObj spid="_x0000_s285799" name="公式" r:id="rId4" imgW="1447800" imgH="1549400" progId="Equation.3">
              <p:embed/>
            </p:oleObj>
          </a:graphicData>
        </a:graphic>
      </p:graphicFrame>
      <p:graphicFrame>
        <p:nvGraphicFramePr>
          <p:cNvPr id="9258" name="Object 42"/>
          <p:cNvGraphicFramePr>
            <a:graphicFrameLocks noChangeAspect="1"/>
          </p:cNvGraphicFramePr>
          <p:nvPr/>
        </p:nvGraphicFramePr>
        <p:xfrm>
          <a:off x="4038600" y="1190626"/>
          <a:ext cx="2362200" cy="1476375"/>
        </p:xfrm>
        <a:graphic>
          <a:graphicData uri="http://schemas.openxmlformats.org/presentationml/2006/ole">
            <p:oleObj spid="_x0000_s285800" name="公式" r:id="rId5" imgW="965200" imgH="863600" progId="Equation.3">
              <p:embed/>
            </p:oleObj>
          </a:graphicData>
        </a:graphic>
      </p:graphicFrame>
      <p:graphicFrame>
        <p:nvGraphicFramePr>
          <p:cNvPr id="9259" name="Object 43"/>
          <p:cNvGraphicFramePr>
            <a:graphicFrameLocks noChangeAspect="1"/>
          </p:cNvGraphicFramePr>
          <p:nvPr/>
        </p:nvGraphicFramePr>
        <p:xfrm>
          <a:off x="7319964" y="1371601"/>
          <a:ext cx="3195637" cy="879475"/>
        </p:xfrm>
        <a:graphic>
          <a:graphicData uri="http://schemas.openxmlformats.org/presentationml/2006/ole">
            <p:oleObj spid="_x0000_s285801" name="公式" r:id="rId6" imgW="2019300" imgH="520700" progId="Equation.3">
              <p:embed/>
            </p:oleObj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1828800" y="4329113"/>
          <a:ext cx="4572000" cy="868362"/>
        </p:xfrm>
        <a:graphic>
          <a:graphicData uri="http://schemas.openxmlformats.org/presentationml/2006/ole">
            <p:oleObj spid="_x0000_s285802" name="公式" r:id="rId7" imgW="1981200" imgH="431800" progId="Equation.3">
              <p:embed/>
            </p:oleObj>
          </a:graphicData>
        </a:graphic>
      </p:graphicFrame>
      <p:graphicFrame>
        <p:nvGraphicFramePr>
          <p:cNvPr id="9264" name="Object 48"/>
          <p:cNvGraphicFramePr>
            <a:graphicFrameLocks noChangeAspect="1"/>
          </p:cNvGraphicFramePr>
          <p:nvPr/>
        </p:nvGraphicFramePr>
        <p:xfrm>
          <a:off x="2057400" y="3733801"/>
          <a:ext cx="2057400" cy="498475"/>
        </p:xfrm>
        <a:graphic>
          <a:graphicData uri="http://schemas.openxmlformats.org/presentationml/2006/ole">
            <p:oleObj spid="_x0000_s285803" name="公式" r:id="rId8" imgW="889000" imgH="228600" progId="Equation.3">
              <p:embed/>
            </p:oleObj>
          </a:graphicData>
        </a:graphic>
      </p:graphicFrame>
      <p:grpSp>
        <p:nvGrpSpPr>
          <p:cNvPr id="9314" name="Group 98"/>
          <p:cNvGrpSpPr>
            <a:grpSpLocks/>
          </p:cNvGrpSpPr>
          <p:nvPr/>
        </p:nvGrpSpPr>
        <p:grpSpPr bwMode="auto">
          <a:xfrm>
            <a:off x="6629400" y="5272088"/>
            <a:ext cx="2362200" cy="519112"/>
            <a:chOff x="3216" y="3177"/>
            <a:chExt cx="1488" cy="327"/>
          </a:xfrm>
        </p:grpSpPr>
        <p:sp>
          <p:nvSpPr>
            <p:cNvPr id="9276" name="Text Box 60"/>
            <p:cNvSpPr txBox="1">
              <a:spLocks noChangeArrowheads="1"/>
            </p:cNvSpPr>
            <p:nvPr/>
          </p:nvSpPr>
          <p:spPr bwMode="auto">
            <a:xfrm>
              <a:off x="3408" y="3177"/>
              <a:ext cx="1296" cy="327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传染病蔓延</a:t>
              </a:r>
            </a:p>
          </p:txBody>
        </p:sp>
        <p:sp>
          <p:nvSpPr>
            <p:cNvPr id="9278" name="AutoShape 62"/>
            <p:cNvSpPr>
              <a:spLocks noChangeArrowheads="1"/>
            </p:cNvSpPr>
            <p:nvPr/>
          </p:nvSpPr>
          <p:spPr bwMode="auto">
            <a:xfrm>
              <a:off x="3216" y="3264"/>
              <a:ext cx="14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82" name="Group 66"/>
          <p:cNvGrpSpPr>
            <a:grpSpLocks/>
          </p:cNvGrpSpPr>
          <p:nvPr/>
        </p:nvGrpSpPr>
        <p:grpSpPr bwMode="auto">
          <a:xfrm>
            <a:off x="6629400" y="6019801"/>
            <a:ext cx="2667000" cy="519113"/>
            <a:chOff x="3168" y="3504"/>
            <a:chExt cx="1680" cy="323"/>
          </a:xfrm>
        </p:grpSpPr>
        <p:sp>
          <p:nvSpPr>
            <p:cNvPr id="9277" name="Text Box 61"/>
            <p:cNvSpPr txBox="1">
              <a:spLocks noChangeArrowheads="1"/>
            </p:cNvSpPr>
            <p:nvPr/>
          </p:nvSpPr>
          <p:spPr bwMode="auto">
            <a:xfrm>
              <a:off x="3360" y="3504"/>
              <a:ext cx="1488" cy="3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传染病不蔓延</a:t>
              </a:r>
            </a:p>
          </p:txBody>
        </p:sp>
        <p:sp>
          <p:nvSpPr>
            <p:cNvPr id="9279" name="AutoShape 63"/>
            <p:cNvSpPr>
              <a:spLocks noChangeArrowheads="1"/>
            </p:cNvSpPr>
            <p:nvPr/>
          </p:nvSpPr>
          <p:spPr bwMode="auto">
            <a:xfrm>
              <a:off x="3168" y="3552"/>
              <a:ext cx="14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85" name="Text Box 69"/>
          <p:cNvSpPr txBox="1">
            <a:spLocks noChangeArrowheads="1"/>
          </p:cNvSpPr>
          <p:nvPr/>
        </p:nvSpPr>
        <p:spPr bwMode="auto">
          <a:xfrm>
            <a:off x="2057400" y="3124201"/>
            <a:ext cx="4267200" cy="5191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s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单调减</a:t>
            </a:r>
            <a:r>
              <a:rPr lang="zh-CN" altLang="en-US" sz="2800" b="1">
                <a:sym typeface="Symbol" panose="05050102010706020507" pitchFamily="18" charset="2"/>
              </a:rPr>
              <a:t></a:t>
            </a:r>
            <a:r>
              <a:rPr lang="zh-CN" altLang="en-US" sz="2800" b="1"/>
              <a:t>相轨线的方向</a:t>
            </a:r>
          </a:p>
        </p:txBody>
      </p:sp>
      <p:graphicFrame>
        <p:nvGraphicFramePr>
          <p:cNvPr id="9291" name="Object 75"/>
          <p:cNvGraphicFramePr>
            <a:graphicFrameLocks noChangeAspect="1"/>
          </p:cNvGraphicFramePr>
          <p:nvPr/>
        </p:nvGraphicFramePr>
        <p:xfrm>
          <a:off x="4267200" y="3754439"/>
          <a:ext cx="1981200" cy="485775"/>
        </p:xfrm>
        <a:graphic>
          <a:graphicData uri="http://schemas.openxmlformats.org/presentationml/2006/ole">
            <p:oleObj spid="_x0000_s285804" name="公式" r:id="rId9" imgW="825500" imgH="203200" progId="Equation.3">
              <p:embed/>
            </p:oleObj>
          </a:graphicData>
        </a:graphic>
      </p:graphicFrame>
      <p:grpSp>
        <p:nvGrpSpPr>
          <p:cNvPr id="9292" name="Group 76"/>
          <p:cNvGrpSpPr>
            <a:grpSpLocks/>
          </p:cNvGrpSpPr>
          <p:nvPr/>
        </p:nvGrpSpPr>
        <p:grpSpPr bwMode="auto">
          <a:xfrm>
            <a:off x="7315200" y="3581400"/>
            <a:ext cx="1974850" cy="914400"/>
            <a:chOff x="3652" y="2105"/>
            <a:chExt cx="1244" cy="576"/>
          </a:xfrm>
        </p:grpSpPr>
        <p:sp>
          <p:nvSpPr>
            <p:cNvPr id="9293" name="Arc 77"/>
            <p:cNvSpPr>
              <a:spLocks/>
            </p:cNvSpPr>
            <p:nvPr/>
          </p:nvSpPr>
          <p:spPr bwMode="auto">
            <a:xfrm flipH="1">
              <a:off x="3652" y="2105"/>
              <a:ext cx="432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4" name="Arc 78"/>
            <p:cNvSpPr>
              <a:spLocks/>
            </p:cNvSpPr>
            <p:nvPr/>
          </p:nvSpPr>
          <p:spPr bwMode="auto">
            <a:xfrm>
              <a:off x="4090" y="2107"/>
              <a:ext cx="806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322"/>
                <a:gd name="T1" fmla="*/ 0 h 21600"/>
                <a:gd name="T2" fmla="*/ 21322 w 21322"/>
                <a:gd name="T3" fmla="*/ 18145 h 21600"/>
                <a:gd name="T4" fmla="*/ 0 w 2132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22" h="21600" fill="none" extrusionOk="0">
                  <a:moveTo>
                    <a:pt x="-1" y="0"/>
                  </a:moveTo>
                  <a:cubicBezTo>
                    <a:pt x="10595" y="0"/>
                    <a:pt x="19627" y="7685"/>
                    <a:pt x="21321" y="18145"/>
                  </a:cubicBezTo>
                </a:path>
                <a:path w="21322" h="21600" stroke="0" extrusionOk="0">
                  <a:moveTo>
                    <a:pt x="-1" y="0"/>
                  </a:moveTo>
                  <a:cubicBezTo>
                    <a:pt x="10595" y="0"/>
                    <a:pt x="19627" y="7685"/>
                    <a:pt x="21321" y="1814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04" name="Group 88"/>
          <p:cNvGrpSpPr>
            <a:grpSpLocks/>
          </p:cNvGrpSpPr>
          <p:nvPr/>
        </p:nvGrpSpPr>
        <p:grpSpPr bwMode="auto">
          <a:xfrm>
            <a:off x="8305800" y="3535364"/>
            <a:ext cx="685800" cy="1265237"/>
            <a:chOff x="4272" y="2083"/>
            <a:chExt cx="432" cy="797"/>
          </a:xfrm>
        </p:grpSpPr>
        <p:grpSp>
          <p:nvGrpSpPr>
            <p:cNvPr id="9295" name="Group 79"/>
            <p:cNvGrpSpPr>
              <a:grpSpLocks/>
            </p:cNvGrpSpPr>
            <p:nvPr/>
          </p:nvGrpSpPr>
          <p:grpSpPr bwMode="auto">
            <a:xfrm>
              <a:off x="4272" y="2083"/>
              <a:ext cx="336" cy="269"/>
              <a:chOff x="4416" y="1450"/>
              <a:chExt cx="336" cy="269"/>
            </a:xfrm>
          </p:grpSpPr>
          <p:sp>
            <p:nvSpPr>
              <p:cNvPr id="9237" name="Text Box 21"/>
              <p:cNvSpPr txBox="1">
                <a:spLocks noChangeArrowheads="1"/>
              </p:cNvSpPr>
              <p:nvPr/>
            </p:nvSpPr>
            <p:spPr bwMode="auto">
              <a:xfrm>
                <a:off x="4416" y="148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P</a:t>
                </a:r>
                <a:r>
                  <a:rPr lang="en-US" altLang="zh-CN" b="1" baseline="-25000"/>
                  <a:t>1</a:t>
                </a:r>
                <a:endParaRPr lang="en-US" altLang="zh-CN" b="1"/>
              </a:p>
            </p:txBody>
          </p:sp>
          <p:graphicFrame>
            <p:nvGraphicFramePr>
              <p:cNvPr id="9243" name="Object 27"/>
              <p:cNvGraphicFramePr>
                <a:graphicFrameLocks noChangeAspect="1"/>
              </p:cNvGraphicFramePr>
              <p:nvPr/>
            </p:nvGraphicFramePr>
            <p:xfrm>
              <a:off x="4568" y="1450"/>
              <a:ext cx="155" cy="172"/>
            </p:xfrm>
            <a:graphic>
              <a:graphicData uri="http://schemas.openxmlformats.org/presentationml/2006/ole">
                <p:oleObj spid="_x0000_s285805" name="公式" r:id="rId10" imgW="114102" imgH="126780" progId="Equation.3">
                  <p:embed/>
                </p:oleObj>
              </a:graphicData>
            </a:graphic>
          </p:graphicFrame>
        </p:grpSp>
        <p:sp>
          <p:nvSpPr>
            <p:cNvPr id="9296" name="Line 80"/>
            <p:cNvSpPr>
              <a:spLocks noChangeShapeType="1"/>
            </p:cNvSpPr>
            <p:nvPr/>
          </p:nvSpPr>
          <p:spPr bwMode="auto">
            <a:xfrm>
              <a:off x="4512" y="216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7" name="Text Box 81"/>
            <p:cNvSpPr txBox="1">
              <a:spLocks noChangeArrowheads="1"/>
            </p:cNvSpPr>
            <p:nvPr/>
          </p:nvSpPr>
          <p:spPr bwMode="auto">
            <a:xfrm>
              <a:off x="4416" y="263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/>
                <a:t>s</a:t>
              </a:r>
              <a:r>
                <a:rPr lang="en-US" altLang="zh-CN" sz="2000" b="1" baseline="-25000"/>
                <a:t>0</a:t>
              </a:r>
              <a:endParaRPr lang="en-US" altLang="zh-CN" sz="2000" b="1"/>
            </a:p>
          </p:txBody>
        </p:sp>
      </p:grpSp>
      <p:grpSp>
        <p:nvGrpSpPr>
          <p:cNvPr id="9311" name="Group 95"/>
          <p:cNvGrpSpPr>
            <a:grpSpLocks/>
          </p:cNvGrpSpPr>
          <p:nvPr/>
        </p:nvGrpSpPr>
        <p:grpSpPr bwMode="auto">
          <a:xfrm>
            <a:off x="6400800" y="3336925"/>
            <a:ext cx="2057400" cy="1504950"/>
            <a:chOff x="3072" y="1958"/>
            <a:chExt cx="1296" cy="948"/>
          </a:xfrm>
        </p:grpSpPr>
        <p:graphicFrame>
          <p:nvGraphicFramePr>
            <p:cNvPr id="9306" name="Object 90"/>
            <p:cNvGraphicFramePr>
              <a:graphicFrameLocks noChangeAspect="1"/>
            </p:cNvGraphicFramePr>
            <p:nvPr/>
          </p:nvGraphicFramePr>
          <p:xfrm>
            <a:off x="4080" y="2736"/>
            <a:ext cx="288" cy="170"/>
          </p:xfrm>
          <a:graphic>
            <a:graphicData uri="http://schemas.openxmlformats.org/presentationml/2006/ole">
              <p:oleObj spid="_x0000_s285806" name="公式" r:id="rId11" imgW="342751" imgH="203112" progId="Equation.3">
                <p:embed/>
              </p:oleObj>
            </a:graphicData>
          </a:graphic>
        </p:graphicFrame>
        <p:sp>
          <p:nvSpPr>
            <p:cNvPr id="9307" name="Line 91"/>
            <p:cNvSpPr>
              <a:spLocks noChangeShapeType="1"/>
            </p:cNvSpPr>
            <p:nvPr/>
          </p:nvSpPr>
          <p:spPr bwMode="auto">
            <a:xfrm flipV="1">
              <a:off x="4228" y="2105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8" name="Line 92"/>
            <p:cNvSpPr>
              <a:spLocks noChangeShapeType="1"/>
            </p:cNvSpPr>
            <p:nvPr/>
          </p:nvSpPr>
          <p:spPr bwMode="auto">
            <a:xfrm flipH="1">
              <a:off x="3316" y="21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Text Box 93"/>
            <p:cNvSpPr txBox="1">
              <a:spLocks noChangeArrowheads="1"/>
            </p:cNvSpPr>
            <p:nvPr/>
          </p:nvSpPr>
          <p:spPr bwMode="auto">
            <a:xfrm>
              <a:off x="3072" y="195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/>
                <a:t>i</a:t>
              </a:r>
              <a:r>
                <a:rPr lang="en-US" altLang="zh-CN" sz="2000" b="1" i="1" baseline="-25000"/>
                <a:t>m</a:t>
              </a:r>
              <a:endParaRPr lang="en-US" altLang="zh-CN" sz="2000" b="1" i="1"/>
            </a:p>
          </p:txBody>
        </p:sp>
      </p:grpSp>
      <p:graphicFrame>
        <p:nvGraphicFramePr>
          <p:cNvPr id="9310" name="Object 94"/>
          <p:cNvGraphicFramePr>
            <a:graphicFrameLocks noChangeAspect="1"/>
          </p:cNvGraphicFramePr>
          <p:nvPr/>
        </p:nvGraphicFramePr>
        <p:xfrm>
          <a:off x="7162800" y="4413250"/>
          <a:ext cx="463550" cy="463550"/>
        </p:xfrm>
        <a:graphic>
          <a:graphicData uri="http://schemas.openxmlformats.org/presentationml/2006/ole">
            <p:oleObj spid="_x0000_s285807" name="公式" r:id="rId12" imgW="190417" imgH="253890" progId="Equation.3">
              <p:embed/>
            </p:oleObj>
          </a:graphicData>
        </a:graphic>
      </p:graphicFrame>
      <p:sp>
        <p:nvSpPr>
          <p:cNvPr id="9312" name="Text Box 96"/>
          <p:cNvSpPr txBox="1">
            <a:spLocks noChangeArrowheads="1"/>
          </p:cNvSpPr>
          <p:nvPr/>
        </p:nvSpPr>
        <p:spPr bwMode="auto">
          <a:xfrm>
            <a:off x="1828800" y="5257801"/>
            <a:ext cx="4648200" cy="519113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: 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&gt;1/</a:t>
            </a:r>
            <a:r>
              <a:rPr lang="en-US" altLang="zh-CN" sz="2800" b="1" dirty="0" smtClean="0">
                <a:sym typeface="Symbol" pitchFamily="18" charset="2"/>
              </a:rPr>
              <a:t> </a:t>
            </a:r>
            <a:r>
              <a:rPr lang="en-US" altLang="zh-CN" sz="2800" b="1" i="1" dirty="0" err="1"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zh-CN" sz="2800" b="1" dirty="0">
                <a:sym typeface="Symbol" panose="05050102010706020507" pitchFamily="18" charset="2"/>
              </a:rPr>
              <a:t>先升后降至0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sp>
        <p:nvSpPr>
          <p:cNvPr id="9313" name="Text Box 97"/>
          <p:cNvSpPr txBox="1">
            <a:spLocks noChangeArrowheads="1"/>
          </p:cNvSpPr>
          <p:nvPr/>
        </p:nvSpPr>
        <p:spPr bwMode="auto">
          <a:xfrm>
            <a:off x="1828800" y="6019801"/>
            <a:ext cx="46482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FF330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FF3300"/>
                </a:solidFill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</a:rPr>
              <a:t>: </a:t>
            </a:r>
            <a:r>
              <a:rPr lang="en-US" altLang="zh-CN" sz="2800" b="1" i="1" dirty="0" smtClean="0">
                <a:solidFill>
                  <a:srgbClr val="FF3300"/>
                </a:solidFill>
              </a:rPr>
              <a:t>s</a:t>
            </a:r>
            <a:r>
              <a:rPr lang="en-US" altLang="zh-CN" sz="2800" b="1" baseline="-25000" dirty="0" smtClean="0">
                <a:solidFill>
                  <a:srgbClr val="FF33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&lt;</a:t>
            </a:r>
            <a:r>
              <a:rPr lang="en-US" altLang="zh-CN" sz="2800" b="1" dirty="0" smtClean="0"/>
              <a:t>1/</a:t>
            </a:r>
            <a:r>
              <a:rPr lang="en-US" altLang="zh-CN" sz="2800" b="1" dirty="0" smtClean="0">
                <a:sym typeface="Symbol" pitchFamily="18" charset="2"/>
              </a:rPr>
              <a:t> </a:t>
            </a:r>
            <a:r>
              <a:rPr lang="en-US" altLang="zh-CN" sz="2800" b="1" i="1" dirty="0" err="1"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zh-CN" sz="2800" b="1" dirty="0">
                <a:sym typeface="Symbol" panose="05050102010706020507" pitchFamily="18" charset="2"/>
              </a:rPr>
              <a:t>单调降至0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sp>
        <p:nvSpPr>
          <p:cNvPr id="9315" name="Text Box 99"/>
          <p:cNvSpPr txBox="1">
            <a:spLocks noChangeArrowheads="1"/>
          </p:cNvSpPr>
          <p:nvPr/>
        </p:nvSpPr>
        <p:spPr bwMode="auto">
          <a:xfrm>
            <a:off x="9525000" y="5440363"/>
            <a:ext cx="9144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1/</a:t>
            </a:r>
            <a:r>
              <a:rPr lang="en-US" altLang="zh-CN" sz="2800" b="1" dirty="0" smtClean="0">
                <a:sym typeface="Symbol" pitchFamily="18" charset="2"/>
              </a:rPr>
              <a:t></a:t>
            </a:r>
            <a:r>
              <a:rPr lang="en-US" altLang="zh-CN" sz="2800" b="1" dirty="0" smtClean="0">
                <a:sym typeface="Math1" pitchFamily="2" charset="2"/>
              </a:rPr>
              <a:t>~</a:t>
            </a:r>
            <a:r>
              <a:rPr lang="zh-CN" altLang="en-US" sz="2800" b="1" dirty="0"/>
              <a:t>阈值</a:t>
            </a:r>
          </a:p>
        </p:txBody>
      </p:sp>
      <p:grpSp>
        <p:nvGrpSpPr>
          <p:cNvPr id="9324" name="Group 108"/>
          <p:cNvGrpSpPr>
            <a:grpSpLocks/>
          </p:cNvGrpSpPr>
          <p:nvPr/>
        </p:nvGrpSpPr>
        <p:grpSpPr bwMode="auto">
          <a:xfrm>
            <a:off x="7162800" y="2971800"/>
            <a:ext cx="1219200" cy="1828800"/>
            <a:chOff x="3552" y="1728"/>
            <a:chExt cx="768" cy="1152"/>
          </a:xfrm>
        </p:grpSpPr>
        <p:sp>
          <p:nvSpPr>
            <p:cNvPr id="9224" name="Arc 8"/>
            <p:cNvSpPr>
              <a:spLocks/>
            </p:cNvSpPr>
            <p:nvPr/>
          </p:nvSpPr>
          <p:spPr bwMode="auto">
            <a:xfrm flipH="1">
              <a:off x="3552" y="1930"/>
              <a:ext cx="528" cy="758"/>
            </a:xfrm>
            <a:custGeom>
              <a:avLst/>
              <a:gdLst>
                <a:gd name="G0" fmla="+- 0 0 0"/>
                <a:gd name="G1" fmla="+- 21318 0 0"/>
                <a:gd name="G2" fmla="+- 21600 0 0"/>
                <a:gd name="T0" fmla="*/ 3479 w 21600"/>
                <a:gd name="T1" fmla="*/ 0 h 21318"/>
                <a:gd name="T2" fmla="*/ 21600 w 21600"/>
                <a:gd name="T3" fmla="*/ 21318 h 21318"/>
                <a:gd name="T4" fmla="*/ 0 w 21600"/>
                <a:gd name="T5" fmla="*/ 21318 h 2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318" fill="none" extrusionOk="0">
                  <a:moveTo>
                    <a:pt x="3478" y="0"/>
                  </a:moveTo>
                  <a:cubicBezTo>
                    <a:pt x="13927" y="1705"/>
                    <a:pt x="21600" y="10731"/>
                    <a:pt x="21600" y="21318"/>
                  </a:cubicBezTo>
                </a:path>
                <a:path w="21600" h="21318" stroke="0" extrusionOk="0">
                  <a:moveTo>
                    <a:pt x="3478" y="0"/>
                  </a:moveTo>
                  <a:cubicBezTo>
                    <a:pt x="13927" y="1705"/>
                    <a:pt x="21600" y="10731"/>
                    <a:pt x="21600" y="21318"/>
                  </a:cubicBezTo>
                  <a:lnTo>
                    <a:pt x="0" y="21318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3936" y="172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P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2</a:t>
              </a:r>
              <a:endParaRPr lang="en-US" altLang="zh-CN" sz="2000" b="1"/>
            </a:p>
          </p:txBody>
        </p:sp>
        <p:sp>
          <p:nvSpPr>
            <p:cNvPr id="9322" name="Text Box 106"/>
            <p:cNvSpPr txBox="1">
              <a:spLocks noChangeArrowheads="1"/>
            </p:cNvSpPr>
            <p:nvPr/>
          </p:nvSpPr>
          <p:spPr bwMode="auto">
            <a:xfrm>
              <a:off x="3840" y="266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>
                  <a:solidFill>
                    <a:srgbClr val="FF3300"/>
                  </a:solidFill>
                </a:rPr>
                <a:t>S</a:t>
              </a:r>
              <a:r>
                <a:rPr lang="en-US" altLang="zh-CN" sz="1600" b="1" baseline="-25000">
                  <a:solidFill>
                    <a:srgbClr val="FF3300"/>
                  </a:solidFill>
                </a:rPr>
                <a:t>0</a:t>
              </a:r>
              <a:endParaRPr lang="en-US" altLang="zh-CN" sz="1600" b="1">
                <a:solidFill>
                  <a:srgbClr val="FF3300"/>
                </a:solidFill>
              </a:endParaRPr>
            </a:p>
          </p:txBody>
        </p:sp>
        <p:sp>
          <p:nvSpPr>
            <p:cNvPr id="9323" name="Line 107"/>
            <p:cNvSpPr>
              <a:spLocks noChangeShapeType="1"/>
            </p:cNvSpPr>
            <p:nvPr/>
          </p:nvSpPr>
          <p:spPr bwMode="auto">
            <a:xfrm>
              <a:off x="3984" y="1920"/>
              <a:ext cx="0" cy="76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917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5" grpId="0" animBg="1" autoUpdateAnimBg="0"/>
      <p:bldP spid="9312" grpId="0" animBg="1" autoUpdateAnimBg="0"/>
      <p:bldP spid="9313" grpId="0" animBg="1" autoUpdateAnimBg="0"/>
      <p:bldP spid="931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38200" y="400052"/>
            <a:ext cx="1524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SIR</a:t>
            </a:r>
            <a:r>
              <a:rPr lang="zh-CN" altLang="zh-CN" sz="2800" b="1">
                <a:ea typeface="楷体_GB2312" pitchFamily="49" charset="-122"/>
              </a:rPr>
              <a:t>模型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86200" y="411163"/>
            <a:ext cx="4191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预防传染病蔓延的手段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3733800" y="2625726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ym typeface="Symbol" panose="05050102010706020507" pitchFamily="18" charset="2"/>
              </a:rPr>
              <a:t> (</a:t>
            </a:r>
            <a:r>
              <a:rPr lang="zh-CN" altLang="en-US" sz="2800" b="1">
                <a:sym typeface="Symbol" panose="05050102010706020507" pitchFamily="18" charset="2"/>
              </a:rPr>
              <a:t>日接触率</a:t>
            </a:r>
            <a:r>
              <a:rPr lang="en-US" altLang="zh-CN" sz="2800" b="1">
                <a:sym typeface="Symbol" panose="05050102010706020507" pitchFamily="18" charset="2"/>
              </a:rPr>
              <a:t>)  </a:t>
            </a:r>
            <a:r>
              <a:rPr lang="zh-CN" altLang="en-US" sz="2800" b="1">
                <a:solidFill>
                  <a:srgbClr val="FF3300"/>
                </a:solidFill>
                <a:sym typeface="Symbol" panose="05050102010706020507" pitchFamily="18" charset="2"/>
              </a:rPr>
              <a:t>卫生水平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3733800" y="3325813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ym typeface="Symbol" panose="05050102010706020507" pitchFamily="18" charset="2"/>
              </a:rPr>
              <a:t>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zh-CN" altLang="en-US" sz="2800" b="1">
                <a:sym typeface="Symbol" panose="05050102010706020507" pitchFamily="18" charset="2"/>
              </a:rPr>
              <a:t>日</a:t>
            </a:r>
            <a:r>
              <a:rPr lang="zh-CN" altLang="en-US" sz="2800" b="1"/>
              <a:t>治愈率</a:t>
            </a:r>
            <a:r>
              <a:rPr lang="en-US" altLang="zh-CN" sz="2800" b="1"/>
              <a:t>)</a:t>
            </a:r>
            <a:r>
              <a:rPr lang="en-US" altLang="zh-CN" sz="2800" b="1">
                <a:sym typeface="Symbol" panose="05050102010706020507" pitchFamily="18" charset="2"/>
              </a:rPr>
              <a:t>  </a:t>
            </a:r>
            <a:r>
              <a:rPr lang="zh-CN" altLang="en-US" sz="2800" b="1">
                <a:solidFill>
                  <a:srgbClr val="FF3300"/>
                </a:solidFill>
                <a:sym typeface="Symbol" panose="05050102010706020507" pitchFamily="18" charset="2"/>
              </a:rPr>
              <a:t>医疗水平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2514600" y="1219201"/>
            <a:ext cx="5334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传染病不蔓延的条件</a:t>
            </a:r>
            <a:r>
              <a:rPr lang="en-US" altLang="zh-CN" sz="2800" b="1"/>
              <a:t>——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&lt;1/</a:t>
            </a:r>
            <a:r>
              <a:rPr lang="en-US" altLang="zh-CN" sz="2800" b="1" i="1">
                <a:sym typeface="Symbol" panose="05050102010706020507" pitchFamily="18" charset="2"/>
              </a:rPr>
              <a:t></a:t>
            </a:r>
            <a:endParaRPr lang="en-US" altLang="zh-CN" sz="2800" b="1" i="1"/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2362200" y="3921126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降低 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0</a:t>
            </a:r>
            <a:endParaRPr lang="en-US" altLang="zh-CN" sz="2800" b="1"/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5791200" y="399732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提高 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0 </a:t>
            </a:r>
            <a:endParaRPr lang="en-US" altLang="zh-CN" sz="2800" b="1"/>
          </a:p>
        </p:txBody>
      </p:sp>
      <p:grpSp>
        <p:nvGrpSpPr>
          <p:cNvPr id="10295" name="Group 55"/>
          <p:cNvGrpSpPr>
            <a:grpSpLocks/>
          </p:cNvGrpSpPr>
          <p:nvPr/>
        </p:nvGrpSpPr>
        <p:grpSpPr bwMode="auto">
          <a:xfrm>
            <a:off x="4038601" y="3997326"/>
            <a:ext cx="1806575" cy="1031875"/>
            <a:chOff x="1680" y="2400"/>
            <a:chExt cx="1138" cy="650"/>
          </a:xfrm>
        </p:grpSpPr>
        <p:graphicFrame>
          <p:nvGraphicFramePr>
            <p:cNvPr id="10278" name="Object 38"/>
            <p:cNvGraphicFramePr>
              <a:graphicFrameLocks noChangeAspect="1"/>
            </p:cNvGraphicFramePr>
            <p:nvPr/>
          </p:nvGraphicFramePr>
          <p:xfrm>
            <a:off x="1680" y="2736"/>
            <a:ext cx="1138" cy="314"/>
          </p:xfrm>
          <a:graphic>
            <a:graphicData uri="http://schemas.openxmlformats.org/presentationml/2006/ole">
              <p:oleObj spid="_x0000_s286762" name="公式" r:id="rId3" imgW="889000" imgH="228600" progId="Equation.3">
                <p:embed/>
              </p:oleObj>
            </a:graphicData>
          </a:graphic>
        </p:graphicFrame>
        <p:sp>
          <p:nvSpPr>
            <p:cNvPr id="10294" name="AutoShape 54"/>
            <p:cNvSpPr>
              <a:spLocks noChangeArrowheads="1"/>
            </p:cNvSpPr>
            <p:nvPr/>
          </p:nvSpPr>
          <p:spPr bwMode="auto">
            <a:xfrm>
              <a:off x="2016" y="2400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2362200" y="1939926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 </a:t>
            </a:r>
            <a:r>
              <a:rPr lang="zh-CN" altLang="en-US" sz="2800" b="1"/>
              <a:t>提高阈值 </a:t>
            </a:r>
            <a:r>
              <a:rPr lang="en-US" altLang="zh-CN" sz="2800" b="1"/>
              <a:t>1/</a:t>
            </a:r>
            <a:r>
              <a:rPr lang="en-US" altLang="zh-CN" sz="2800" b="1" i="1">
                <a:sym typeface="Symbol" panose="05050102010706020507" pitchFamily="18" charset="2"/>
              </a:rPr>
              <a:t></a:t>
            </a:r>
            <a:endParaRPr lang="en-US" altLang="zh-CN" sz="2800" b="1" i="1"/>
          </a:p>
        </p:txBody>
      </p:sp>
      <p:grpSp>
        <p:nvGrpSpPr>
          <p:cNvPr id="10301" name="Group 61"/>
          <p:cNvGrpSpPr>
            <a:grpSpLocks/>
          </p:cNvGrpSpPr>
          <p:nvPr/>
        </p:nvGrpSpPr>
        <p:grpSpPr bwMode="auto">
          <a:xfrm>
            <a:off x="5105400" y="1939926"/>
            <a:ext cx="2590800" cy="519113"/>
            <a:chOff x="2256" y="1104"/>
            <a:chExt cx="1632" cy="327"/>
          </a:xfrm>
        </p:grpSpPr>
        <p:sp>
          <p:nvSpPr>
            <p:cNvPr id="10297" name="Text Box 57"/>
            <p:cNvSpPr txBox="1">
              <a:spLocks noChangeArrowheads="1"/>
            </p:cNvSpPr>
            <p:nvPr/>
          </p:nvSpPr>
          <p:spPr bwMode="auto">
            <a:xfrm>
              <a:off x="2400" y="1104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 </a:t>
              </a:r>
              <a:r>
                <a:rPr lang="zh-CN" altLang="en-US" sz="2800" b="1"/>
                <a:t>降低 </a:t>
              </a:r>
              <a:r>
                <a:rPr lang="zh-CN" altLang="en-US" sz="2800" b="1" i="1">
                  <a:sym typeface="Symbol" panose="05050102010706020507" pitchFamily="18" charset="2"/>
                </a:rPr>
                <a:t></a:t>
              </a:r>
              <a:r>
                <a:rPr lang="en-US" altLang="zh-CN" sz="2800" b="1">
                  <a:sym typeface="Symbol" panose="05050102010706020507" pitchFamily="18" charset="2"/>
                </a:rPr>
                <a:t>(=</a:t>
              </a:r>
              <a:r>
                <a:rPr lang="en-US" altLang="zh-CN" sz="2800" b="1" i="1">
                  <a:sym typeface="Symbol" panose="05050102010706020507" pitchFamily="18" charset="2"/>
                </a:rPr>
                <a:t></a:t>
              </a:r>
              <a:r>
                <a:rPr lang="en-US" altLang="zh-CN" sz="2800" b="1">
                  <a:sym typeface="Symbol" panose="05050102010706020507" pitchFamily="18" charset="2"/>
                </a:rPr>
                <a:t>/</a:t>
              </a:r>
              <a:r>
                <a:rPr lang="en-US" altLang="zh-CN" sz="2800" b="1" i="1">
                  <a:sym typeface="Symbol" panose="05050102010706020507" pitchFamily="18" charset="2"/>
                </a:rPr>
                <a:t></a:t>
              </a:r>
              <a:r>
                <a:rPr lang="en-US" altLang="zh-CN" sz="2800" b="1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0299" name="AutoShape 59"/>
            <p:cNvSpPr>
              <a:spLocks noChangeArrowheads="1"/>
            </p:cNvSpPr>
            <p:nvPr/>
          </p:nvSpPr>
          <p:spPr bwMode="auto">
            <a:xfrm>
              <a:off x="2256" y="110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02" name="Group 62"/>
          <p:cNvGrpSpPr>
            <a:grpSpLocks/>
          </p:cNvGrpSpPr>
          <p:nvPr/>
        </p:nvGrpSpPr>
        <p:grpSpPr bwMode="auto">
          <a:xfrm>
            <a:off x="7924800" y="1939926"/>
            <a:ext cx="2133600" cy="561975"/>
            <a:chOff x="4080" y="1104"/>
            <a:chExt cx="1344" cy="354"/>
          </a:xfrm>
        </p:grpSpPr>
        <p:sp>
          <p:nvSpPr>
            <p:cNvPr id="10298" name="Text Box 58"/>
            <p:cNvSpPr txBox="1">
              <a:spLocks noChangeArrowheads="1"/>
            </p:cNvSpPr>
            <p:nvPr/>
          </p:nvSpPr>
          <p:spPr bwMode="auto">
            <a:xfrm>
              <a:off x="4320" y="1104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ym typeface="Symbol" panose="05050102010706020507" pitchFamily="18" charset="2"/>
                </a:rPr>
                <a:t></a:t>
              </a:r>
              <a:r>
                <a:rPr lang="en-US" altLang="zh-CN" sz="2800" b="1">
                  <a:sym typeface="Symbol" panose="05050102010706020507" pitchFamily="18" charset="2"/>
                </a:rPr>
                <a:t>  ,   </a:t>
              </a:r>
              <a:r>
                <a:rPr lang="en-US" altLang="zh-CN" sz="2800" b="1" i="1">
                  <a:sym typeface="Symbol" panose="05050102010706020507" pitchFamily="18" charset="2"/>
                </a:rPr>
                <a:t> </a:t>
              </a:r>
              <a:r>
                <a:rPr lang="en-US" altLang="zh-CN" sz="2800" b="1">
                  <a:sym typeface="Symbol" panose="05050102010706020507" pitchFamily="18" charset="2"/>
                </a:rPr>
                <a:t></a:t>
              </a:r>
            </a:p>
          </p:txBody>
        </p:sp>
        <p:sp>
          <p:nvSpPr>
            <p:cNvPr id="10300" name="AutoShape 60"/>
            <p:cNvSpPr>
              <a:spLocks noChangeArrowheads="1"/>
            </p:cNvSpPr>
            <p:nvPr/>
          </p:nvSpPr>
          <p:spPr bwMode="auto">
            <a:xfrm>
              <a:off x="4080" y="1152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87" name="Group 47"/>
          <p:cNvGrpSpPr>
            <a:grpSpLocks/>
          </p:cNvGrpSpPr>
          <p:nvPr/>
        </p:nvGrpSpPr>
        <p:grpSpPr bwMode="auto">
          <a:xfrm>
            <a:off x="7543800" y="3997325"/>
            <a:ext cx="2133600" cy="533400"/>
            <a:chOff x="3840" y="2352"/>
            <a:chExt cx="1344" cy="336"/>
          </a:xfrm>
        </p:grpSpPr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4080" y="2352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</a:rPr>
                <a:t>群体免疫</a:t>
              </a:r>
            </a:p>
          </p:txBody>
        </p:sp>
        <p:sp>
          <p:nvSpPr>
            <p:cNvPr id="10280" name="AutoShape 40"/>
            <p:cNvSpPr>
              <a:spLocks noChangeArrowheads="1"/>
            </p:cNvSpPr>
            <p:nvPr/>
          </p:nvSpPr>
          <p:spPr bwMode="auto">
            <a:xfrm>
              <a:off x="3840" y="2400"/>
              <a:ext cx="192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127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71" grpId="0" autoUpdateAnimBg="0"/>
      <p:bldP spid="10272" grpId="0" autoUpdateAnimBg="0"/>
      <p:bldP spid="10274" grpId="0" animBg="1"/>
      <p:bldP spid="10291" grpId="0" autoUpdateAnimBg="0"/>
      <p:bldP spid="10293" grpId="0" autoUpdateAnimBg="0"/>
      <p:bldP spid="1029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480300" y="1016000"/>
          <a:ext cx="2743200" cy="1219200"/>
        </p:xfrm>
        <a:graphic>
          <a:graphicData uri="http://schemas.openxmlformats.org/presentationml/2006/ole">
            <p:oleObj spid="_x0000_s308232" name="公式" r:id="rId3" imgW="1218671" imgH="520474" progId="Equation.3">
              <p:embed/>
            </p:oleObj>
          </a:graphicData>
        </a:graphic>
      </p:graphicFrame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1905000" y="787401"/>
            <a:ext cx="1752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ym typeface="Symbol" panose="05050102010706020507" pitchFamily="18" charset="2"/>
              </a:rPr>
              <a:t>  </a:t>
            </a:r>
            <a:r>
              <a:rPr lang="zh-CN" altLang="en-US" sz="2800" b="1" dirty="0"/>
              <a:t>的估计</a:t>
            </a:r>
          </a:p>
        </p:txBody>
      </p:sp>
      <p:graphicFrame>
        <p:nvGraphicFramePr>
          <p:cNvPr id="4" name="Object 43"/>
          <p:cNvGraphicFramePr>
            <a:graphicFrameLocks noChangeAspect="1"/>
          </p:cNvGraphicFramePr>
          <p:nvPr/>
        </p:nvGraphicFramePr>
        <p:xfrm>
          <a:off x="1828800" y="1317626"/>
          <a:ext cx="3810000" cy="993775"/>
        </p:xfrm>
        <a:graphic>
          <a:graphicData uri="http://schemas.openxmlformats.org/presentationml/2006/ole">
            <p:oleObj spid="_x0000_s308233" name="公式" r:id="rId4" imgW="1816100" imgH="520700" progId="Equation.3">
              <p:embed/>
            </p:oleObj>
          </a:graphicData>
        </a:graphic>
      </p:graphicFrame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5867400" y="1130300"/>
            <a:ext cx="1447800" cy="1181100"/>
            <a:chOff x="2688" y="3172"/>
            <a:chExt cx="864" cy="620"/>
          </a:xfrm>
        </p:grpSpPr>
        <p:sp>
          <p:nvSpPr>
            <p:cNvPr id="6" name="AutoShape 45"/>
            <p:cNvSpPr>
              <a:spLocks noChangeArrowheads="1"/>
            </p:cNvSpPr>
            <p:nvPr/>
          </p:nvSpPr>
          <p:spPr bwMode="auto">
            <a:xfrm>
              <a:off x="2688" y="3600"/>
              <a:ext cx="864" cy="192"/>
            </a:xfrm>
            <a:prstGeom prst="rightArrow">
              <a:avLst>
                <a:gd name="adj1" fmla="val 50000"/>
                <a:gd name="adj2" fmla="val 1125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" name="Object 46"/>
            <p:cNvGraphicFramePr>
              <a:graphicFrameLocks noChangeAspect="1"/>
            </p:cNvGraphicFramePr>
            <p:nvPr/>
          </p:nvGraphicFramePr>
          <p:xfrm>
            <a:off x="2769" y="3172"/>
            <a:ext cx="720" cy="288"/>
          </p:xfrm>
          <a:graphic>
            <a:graphicData uri="http://schemas.openxmlformats.org/presentationml/2006/ole">
              <p:oleObj spid="_x0000_s308234" name="公式" r:id="rId5" imgW="520474" imgH="266584" progId="Equation.3">
                <p:embed/>
              </p:oleObj>
            </a:graphicData>
          </a:graphic>
        </p:graphicFrame>
      </p:grp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19282" y="187615"/>
            <a:ext cx="1524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SIR</a:t>
            </a:r>
            <a:r>
              <a:rPr lang="zh-CN" altLang="zh-CN" sz="2800" b="1">
                <a:ea typeface="楷体_GB2312" pitchFamily="49" charset="-122"/>
              </a:rPr>
              <a:t>模型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828800" y="2493963"/>
            <a:ext cx="3276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被传染人数的估计</a:t>
            </a:r>
          </a:p>
        </p:txBody>
      </p: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2755900" y="3163888"/>
            <a:ext cx="4495800" cy="533400"/>
            <a:chOff x="288" y="720"/>
            <a:chExt cx="2832" cy="336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88" y="720"/>
              <a:ext cx="1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记被传染人数比例</a:t>
              </a:r>
            </a:p>
          </p:txBody>
        </p:sp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2256" y="720"/>
            <a:ext cx="864" cy="336"/>
          </p:xfrm>
          <a:graphic>
            <a:graphicData uri="http://schemas.openxmlformats.org/presentationml/2006/ole">
              <p:oleObj spid="_x0000_s308235" name="公式" r:id="rId6" imgW="799753" imgH="253890" progId="Equation.3">
                <p:embed/>
              </p:oleObj>
            </a:graphicData>
          </a:graphic>
        </p:graphicFrame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181600" y="4062099"/>
            <a:ext cx="2624899" cy="765357"/>
            <a:chOff x="3072" y="1811"/>
            <a:chExt cx="1767" cy="570"/>
          </a:xfrm>
        </p:grpSpPr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3558" y="1811"/>
            <a:ext cx="1281" cy="570"/>
          </p:xfrm>
          <a:graphic>
            <a:graphicData uri="http://schemas.openxmlformats.org/presentationml/2006/ole">
              <p:oleObj spid="_x0000_s308236" name="Equation" r:id="rId7" imgW="850531" imgH="393529" progId="Equation.3">
                <p:embed/>
              </p:oleObj>
            </a:graphicData>
          </a:graphic>
        </p:graphicFrame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3072" y="1902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54300" y="40259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通过进一步简化和近似计算</a:t>
            </a:r>
            <a:endParaRPr lang="zh-CN" altLang="en-US" sz="2000" b="1" dirty="0"/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5067300" y="5097463"/>
            <a:ext cx="3505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提高</a:t>
            </a:r>
            <a:r>
              <a:rPr lang="zh-CN" altLang="en-US" sz="2800" b="1" dirty="0" smtClean="0"/>
              <a:t>阈值</a:t>
            </a:r>
            <a:r>
              <a:rPr lang="en-US" altLang="zh-CN" sz="2800" b="1" dirty="0" smtClean="0"/>
              <a:t>1/</a:t>
            </a:r>
            <a:r>
              <a:rPr lang="en-US" altLang="zh-CN" sz="2800" b="1" dirty="0" smtClean="0">
                <a:sym typeface="Symbol" pitchFamily="18" charset="2"/>
              </a:rPr>
              <a:t></a:t>
            </a:r>
            <a:r>
              <a:rPr lang="zh-CN" altLang="en-US" sz="2800" b="1" dirty="0">
                <a:sym typeface="Symbol" panose="05050102010706020507" pitchFamily="18" charset="2"/>
              </a:rPr>
              <a:t>降低</a:t>
            </a:r>
            <a:r>
              <a:rPr lang="zh-CN" altLang="en-US" sz="2800" b="1" dirty="0"/>
              <a:t>被传染人数比例 </a:t>
            </a:r>
            <a:r>
              <a:rPr lang="en-US" altLang="zh-CN" sz="2800" b="1" i="1" dirty="0"/>
              <a:t>x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10" grpId="0" animBg="1" autoUpdateAnimBg="0"/>
      <p:bldP spid="18" grpId="0"/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74837" y="630987"/>
            <a:ext cx="2466109" cy="5847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模型（</a:t>
            </a:r>
            <a:r>
              <a:rPr lang="en-US" altLang="zh-CN" sz="3200" b="1" dirty="0" smtClean="0">
                <a:ea typeface="楷体_GB2312" pitchFamily="49" charset="-122"/>
              </a:rPr>
              <a:t>SIS</a:t>
            </a:r>
            <a:r>
              <a:rPr lang="zh-CN" altLang="en-US" sz="3200" b="1" dirty="0" smtClean="0">
                <a:ea typeface="楷体_GB2312" pitchFamily="49" charset="-122"/>
              </a:rPr>
              <a:t>型）</a:t>
            </a:r>
            <a:endParaRPr lang="en-US" altLang="zh-CN" sz="3200" b="1" dirty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505200" y="490274"/>
            <a:ext cx="5257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传染病无免疫性</a:t>
            </a:r>
            <a:r>
              <a:rPr lang="en-US" altLang="zh-CN" sz="2800" b="1"/>
              <a:t>——</a:t>
            </a:r>
            <a:r>
              <a:rPr lang="zh-CN" altLang="en-US" sz="2800" b="1"/>
              <a:t>病人治愈成为健康人，健康人可再次被感染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80113" y="1909147"/>
            <a:ext cx="1752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假设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936182" y="956206"/>
            <a:ext cx="1676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SIS </a:t>
            </a:r>
            <a:r>
              <a:rPr lang="zh-CN" altLang="zh-CN" sz="2800" b="1" dirty="0">
                <a:ea typeface="楷体_GB2312" pitchFamily="49" charset="-122"/>
              </a:rPr>
              <a:t>模型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606722" y="1596786"/>
            <a:ext cx="8625386" cy="185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/>
              <a:t>总人数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不变，病人和</a:t>
            </a:r>
            <a:r>
              <a:rPr lang="zh-CN" altLang="en-US" sz="2800" b="1" smtClean="0"/>
              <a:t>健康 人</a:t>
            </a:r>
            <a:r>
              <a:rPr lang="zh-CN" altLang="en-US" sz="2800" b="1" dirty="0" smtClean="0"/>
              <a:t>的 比例分别为</a:t>
            </a:r>
            <a:endParaRPr lang="en-US" altLang="zh-CN" sz="2800" b="1" dirty="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/>
              <a:t>每个病人每天有效接触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足以使人致病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人数为</a:t>
            </a:r>
            <a:r>
              <a:rPr lang="zh-CN" altLang="en-US" sz="2800" b="1" i="1" dirty="0" smtClean="0">
                <a:sym typeface="Symbol" panose="05050102010706020507" pitchFamily="18" charset="2"/>
              </a:rPr>
              <a:t>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,</a:t>
            </a:r>
            <a:r>
              <a:rPr lang="zh-CN" altLang="en-US" sz="2800" b="1" dirty="0" smtClean="0"/>
              <a:t>病人</a:t>
            </a:r>
            <a:r>
              <a:rPr lang="zh-CN" altLang="en-US" sz="2800" b="1" dirty="0"/>
              <a:t>每天治愈的比例为</a:t>
            </a:r>
            <a:r>
              <a:rPr lang="zh-CN" altLang="en-US" sz="2800" b="1" i="1" dirty="0">
                <a:sym typeface="Symbol" panose="05050102010706020507" pitchFamily="18" charset="2"/>
              </a:rPr>
              <a:t></a:t>
            </a:r>
            <a:endParaRPr lang="zh-CN" altLang="en-US" sz="2800" b="1" i="1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445992" y="2801936"/>
            <a:ext cx="2209800" cy="519112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ym typeface="Symbol" panose="05050102010706020507" pitchFamily="18" charset="2"/>
              </a:rPr>
              <a:t> </a:t>
            </a:r>
            <a:r>
              <a:rPr lang="en-US" altLang="zh-CN" sz="2800" b="1" dirty="0">
                <a:sym typeface="Symbol" panose="05050102010706020507" pitchFamily="18" charset="2"/>
              </a:rPr>
              <a:t>~</a:t>
            </a:r>
            <a:r>
              <a:rPr lang="zh-CN" altLang="en-US" sz="2800" b="1" dirty="0">
                <a:sym typeface="Symbol" panose="05050102010706020507" pitchFamily="18" charset="2"/>
              </a:rPr>
              <a:t>日</a:t>
            </a:r>
            <a:r>
              <a:rPr lang="zh-CN" altLang="en-US" sz="2800" b="1" dirty="0"/>
              <a:t>治愈率</a:t>
            </a:r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2292812" y="3347210"/>
          <a:ext cx="7689850" cy="533400"/>
        </p:xfrm>
        <a:graphic>
          <a:graphicData uri="http://schemas.openxmlformats.org/presentationml/2006/ole">
            <p:oleObj spid="_x0000_s280609" name="公式" r:id="rId3" imgW="3302000" imgH="241300" progId="Equation.3">
              <p:embed/>
            </p:oleObj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721040" y="3278972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建模</a:t>
            </a: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2711450" y="5791992"/>
          <a:ext cx="1447800" cy="515937"/>
        </p:xfrm>
        <a:graphic>
          <a:graphicData uri="http://schemas.openxmlformats.org/presentationml/2006/ole">
            <p:oleObj spid="_x0000_s280610" name="公式" r:id="rId4" imgW="710891" imgH="241195" progId="Equation.3">
              <p:embed/>
            </p:oleObj>
          </a:graphicData>
        </a:graphic>
      </p:graphicFrame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8153400" y="4193379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sym typeface="Symbol" panose="05050102010706020507" pitchFamily="18" charset="2"/>
              </a:rPr>
              <a:t>~ </a:t>
            </a:r>
            <a:r>
              <a:rPr lang="zh-CN" altLang="en-US" sz="2800" b="1">
                <a:sym typeface="Symbol" panose="05050102010706020507" pitchFamily="18" charset="2"/>
              </a:rPr>
              <a:t>日接触率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8153400" y="4955379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ym typeface="Symbol" panose="05050102010706020507" pitchFamily="18" charset="2"/>
              </a:rPr>
              <a:t>1/</a:t>
            </a:r>
            <a:r>
              <a:rPr lang="en-US" altLang="zh-CN" sz="2800" b="1" i="1">
                <a:sym typeface="Symbol" panose="05050102010706020507" pitchFamily="18" charset="2"/>
              </a:rPr>
              <a:t> </a:t>
            </a:r>
            <a:r>
              <a:rPr lang="en-US" altLang="zh-CN" sz="2800" b="1">
                <a:sym typeface="Symbol" panose="05050102010706020507" pitchFamily="18" charset="2"/>
              </a:rPr>
              <a:t>~</a:t>
            </a:r>
            <a:r>
              <a:rPr lang="zh-CN" altLang="en-US" sz="2800" b="1">
                <a:sym typeface="Symbol" panose="05050102010706020507" pitchFamily="18" charset="2"/>
              </a:rPr>
              <a:t>感染期</a:t>
            </a:r>
            <a:endParaRPr lang="zh-CN" altLang="en-US" sz="2800" b="1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800601" y="5720553"/>
            <a:ext cx="5013325" cy="94615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ym typeface="Symbol" panose="05050102010706020507" pitchFamily="18" charset="2"/>
              </a:rPr>
              <a:t> </a:t>
            </a:r>
            <a:r>
              <a:rPr lang="en-US" altLang="zh-CN" sz="2800" b="1">
                <a:sym typeface="Symbol" panose="05050102010706020507" pitchFamily="18" charset="2"/>
              </a:rPr>
              <a:t> ~ </a:t>
            </a:r>
            <a:r>
              <a:rPr lang="zh-CN" altLang="en-US" sz="2800" b="1">
                <a:sym typeface="Symbol" panose="05050102010706020507" pitchFamily="18" charset="2"/>
              </a:rPr>
              <a:t>一个感染期内</a:t>
            </a:r>
            <a:r>
              <a:rPr lang="zh-CN" altLang="en-US" sz="2800" b="1"/>
              <a:t>每个病人的有效接触人数，称为</a:t>
            </a:r>
            <a:r>
              <a:rPr lang="zh-CN" altLang="en-US" sz="2800" b="1">
                <a:solidFill>
                  <a:srgbClr val="FF3300"/>
                </a:solidFill>
              </a:rPr>
              <a:t>接触数</a:t>
            </a:r>
            <a:r>
              <a:rPr lang="zh-CN" altLang="en-US" sz="2800" b="1"/>
              <a:t>。</a:t>
            </a:r>
          </a:p>
        </p:txBody>
      </p:sp>
      <p:grpSp>
        <p:nvGrpSpPr>
          <p:cNvPr id="4115" name="Group 19"/>
          <p:cNvGrpSpPr>
            <a:grpSpLocks/>
          </p:cNvGrpSpPr>
          <p:nvPr/>
        </p:nvGrpSpPr>
        <p:grpSpPr bwMode="auto">
          <a:xfrm>
            <a:off x="2133600" y="3937482"/>
            <a:ext cx="4572000" cy="1676400"/>
            <a:chOff x="384" y="1920"/>
            <a:chExt cx="2880" cy="1056"/>
          </a:xfrm>
        </p:grpSpPr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720" y="1920"/>
            <a:ext cx="2544" cy="1056"/>
          </p:xfrm>
          <a:graphic>
            <a:graphicData uri="http://schemas.openxmlformats.org/presentationml/2006/ole">
              <p:oleObj spid="_x0000_s280611" name="公式" r:id="rId5" imgW="1435100" imgH="800100" progId="Equation.3">
                <p:embed/>
              </p:oleObj>
            </a:graphicData>
          </a:graphic>
        </p:graphicFrame>
        <p:sp>
          <p:nvSpPr>
            <p:cNvPr id="4114" name="AutoShape 18"/>
            <p:cNvSpPr>
              <a:spLocks noChangeArrowheads="1"/>
            </p:cNvSpPr>
            <p:nvPr/>
          </p:nvSpPr>
          <p:spPr bwMode="auto">
            <a:xfrm>
              <a:off x="384" y="2304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9670814" y="1694927"/>
          <a:ext cx="1606550" cy="534988"/>
        </p:xfrm>
        <a:graphic>
          <a:graphicData uri="http://schemas.openxmlformats.org/presentationml/2006/ole">
            <p:oleObj spid="_x0000_s280612" name="公式" r:id="rId6" imgW="634725" imgH="24119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4515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animBg="1" autoUpdateAnimBg="0"/>
      <p:bldP spid="4104" grpId="0" animBg="1" autoUpdateAnimBg="0"/>
      <p:bldP spid="4105" grpId="0" autoUpdateAnimBg="0"/>
      <p:bldP spid="4106" grpId="0" animBg="1" autoUpdateAnimBg="0"/>
      <p:bldP spid="4108" grpId="0" animBg="1" autoUpdateAnimBg="0"/>
      <p:bldP spid="4111" grpId="0" autoUpdateAnimBg="0"/>
      <p:bldP spid="4112" grpId="0" autoUpdateAnimBg="0"/>
      <p:bldP spid="411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315200" y="354014"/>
          <a:ext cx="3124200" cy="1017587"/>
        </p:xfrm>
        <a:graphic>
          <a:graphicData uri="http://schemas.openxmlformats.org/presentationml/2006/ole">
            <p:oleObj spid="_x0000_s281682" name="公式" r:id="rId3" imgW="1244600" imgH="393700" progId="Equation.3">
              <p:embed/>
            </p:oleObj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84190" y="457200"/>
            <a:ext cx="1954210" cy="5847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ea typeface="楷体_GB2312" pitchFamily="49" charset="-122"/>
              </a:rPr>
              <a:t>SIS</a:t>
            </a:r>
            <a:r>
              <a:rPr lang="zh-CN" altLang="en-US" sz="3200" b="1" dirty="0" smtClean="0">
                <a:ea typeface="楷体_GB2312" pitchFamily="49" charset="-122"/>
              </a:rPr>
              <a:t>模型</a:t>
            </a:r>
            <a:endParaRPr lang="en-US" altLang="zh-CN" sz="3200" b="1" dirty="0"/>
          </a:p>
        </p:txBody>
      </p:sp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3650720" y="4042017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接触数</a:t>
            </a:r>
            <a:r>
              <a:rPr lang="zh-CN" altLang="en-US" sz="2800" b="1" i="1">
                <a:sym typeface="Symbol" panose="05050102010706020507" pitchFamily="18" charset="2"/>
              </a:rPr>
              <a:t> </a:t>
            </a:r>
            <a:r>
              <a:rPr lang="en-US" altLang="zh-CN" sz="2800" b="1">
                <a:sym typeface="Symbol" panose="05050102010706020507" pitchFamily="18" charset="2"/>
              </a:rPr>
              <a:t>=1 </a:t>
            </a:r>
            <a:r>
              <a:rPr lang="en-US" altLang="zh-CN" sz="2800" b="1"/>
              <a:t>~ </a:t>
            </a:r>
            <a:r>
              <a:rPr lang="zh-CN" altLang="en-US" sz="2800" b="1"/>
              <a:t>阈值</a:t>
            </a:r>
          </a:p>
        </p:txBody>
      </p:sp>
      <p:graphicFrame>
        <p:nvGraphicFramePr>
          <p:cNvPr id="5164" name="Object 44"/>
          <p:cNvGraphicFramePr>
            <a:graphicFrameLocks noChangeAspect="1"/>
          </p:cNvGraphicFramePr>
          <p:nvPr/>
        </p:nvGraphicFramePr>
        <p:xfrm>
          <a:off x="5943600" y="658813"/>
          <a:ext cx="1219200" cy="512762"/>
        </p:xfrm>
        <a:graphic>
          <a:graphicData uri="http://schemas.openxmlformats.org/presentationml/2006/ole">
            <p:oleObj spid="_x0000_s281683" name="公式" r:id="rId4" imgW="710891" imgH="241195" progId="Equation.3">
              <p:embed/>
            </p:oleObj>
          </a:graphicData>
        </a:graphic>
      </p:graphicFrame>
      <p:grpSp>
        <p:nvGrpSpPr>
          <p:cNvPr id="5218" name="Group 98"/>
          <p:cNvGrpSpPr>
            <a:grpSpLocks/>
          </p:cNvGrpSpPr>
          <p:nvPr/>
        </p:nvGrpSpPr>
        <p:grpSpPr bwMode="auto">
          <a:xfrm>
            <a:off x="3726920" y="4605579"/>
            <a:ext cx="2514600" cy="614362"/>
            <a:chOff x="3408" y="2707"/>
            <a:chExt cx="1584" cy="387"/>
          </a:xfrm>
        </p:grpSpPr>
        <p:graphicFrame>
          <p:nvGraphicFramePr>
            <p:cNvPr id="5169" name="Object 49"/>
            <p:cNvGraphicFramePr>
              <a:graphicFrameLocks noChangeAspect="1"/>
            </p:cNvGraphicFramePr>
            <p:nvPr/>
          </p:nvGraphicFramePr>
          <p:xfrm>
            <a:off x="3408" y="2738"/>
            <a:ext cx="624" cy="300"/>
          </p:xfrm>
          <a:graphic>
            <a:graphicData uri="http://schemas.openxmlformats.org/presentationml/2006/ole">
              <p:oleObj spid="_x0000_s281684" name="公式" r:id="rId5" imgW="418918" imgH="203112" progId="Equation.3">
                <p:embed/>
              </p:oleObj>
            </a:graphicData>
          </a:graphic>
        </p:graphicFrame>
        <p:graphicFrame>
          <p:nvGraphicFramePr>
            <p:cNvPr id="5170" name="Object 50"/>
            <p:cNvGraphicFramePr>
              <a:graphicFrameLocks noChangeAspect="1"/>
            </p:cNvGraphicFramePr>
            <p:nvPr/>
          </p:nvGraphicFramePr>
          <p:xfrm>
            <a:off x="4032" y="2707"/>
            <a:ext cx="960" cy="387"/>
          </p:xfrm>
          <a:graphic>
            <a:graphicData uri="http://schemas.openxmlformats.org/presentationml/2006/ole">
              <p:oleObj spid="_x0000_s281685" name="公式" r:id="rId6" imgW="672808" imgH="279279" progId="Equation.3">
                <p:embed/>
              </p:oleObj>
            </a:graphicData>
          </a:graphic>
        </p:graphicFrame>
      </p:grpSp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3193520" y="5261216"/>
            <a:ext cx="419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Symbol" panose="05050102010706020507" pitchFamily="18" charset="2"/>
              </a:rPr>
              <a:t>感染期内</a:t>
            </a:r>
            <a:r>
              <a:rPr lang="zh-CN" altLang="en-US" sz="2800" b="1"/>
              <a:t>有效接触感染的健康者人数不超过病人数</a:t>
            </a:r>
          </a:p>
        </p:txBody>
      </p:sp>
      <p:grpSp>
        <p:nvGrpSpPr>
          <p:cNvPr id="5216" name="Group 96"/>
          <p:cNvGrpSpPr>
            <a:grpSpLocks/>
          </p:cNvGrpSpPr>
          <p:nvPr/>
        </p:nvGrpSpPr>
        <p:grpSpPr bwMode="auto">
          <a:xfrm>
            <a:off x="4565120" y="2075105"/>
            <a:ext cx="2159000" cy="1438275"/>
            <a:chOff x="3936" y="1104"/>
            <a:chExt cx="1360" cy="906"/>
          </a:xfrm>
        </p:grpSpPr>
        <p:sp>
          <p:nvSpPr>
            <p:cNvPr id="5191" name="Arc 71"/>
            <p:cNvSpPr>
              <a:spLocks/>
            </p:cNvSpPr>
            <p:nvPr/>
          </p:nvSpPr>
          <p:spPr bwMode="auto">
            <a:xfrm flipH="1" flipV="1">
              <a:off x="4176" y="1248"/>
              <a:ext cx="1120" cy="762"/>
            </a:xfrm>
            <a:custGeom>
              <a:avLst/>
              <a:gdLst>
                <a:gd name="G0" fmla="+- 0 0 0"/>
                <a:gd name="G1" fmla="+- 21511 0 0"/>
                <a:gd name="G2" fmla="+- 21600 0 0"/>
                <a:gd name="T0" fmla="*/ 1955 w 21600"/>
                <a:gd name="T1" fmla="*/ 0 h 21511"/>
                <a:gd name="T2" fmla="*/ 21600 w 21600"/>
                <a:gd name="T3" fmla="*/ 21511 h 21511"/>
                <a:gd name="T4" fmla="*/ 0 w 21600"/>
                <a:gd name="T5" fmla="*/ 21511 h 2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11" fill="none" extrusionOk="0">
                  <a:moveTo>
                    <a:pt x="1955" y="-1"/>
                  </a:moveTo>
                  <a:cubicBezTo>
                    <a:pt x="13080" y="1010"/>
                    <a:pt x="21600" y="10339"/>
                    <a:pt x="21600" y="21511"/>
                  </a:cubicBezTo>
                </a:path>
                <a:path w="21600" h="21511" stroke="0" extrusionOk="0">
                  <a:moveTo>
                    <a:pt x="1955" y="-1"/>
                  </a:moveTo>
                  <a:cubicBezTo>
                    <a:pt x="13080" y="1010"/>
                    <a:pt x="21600" y="10339"/>
                    <a:pt x="21600" y="21511"/>
                  </a:cubicBezTo>
                  <a:lnTo>
                    <a:pt x="0" y="2151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6" name="Text Box 76"/>
            <p:cNvSpPr txBox="1">
              <a:spLocks noChangeArrowheads="1"/>
            </p:cNvSpPr>
            <p:nvPr/>
          </p:nvSpPr>
          <p:spPr bwMode="auto">
            <a:xfrm>
              <a:off x="3936" y="1104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</p:grpSp>
      <p:graphicFrame>
        <p:nvGraphicFramePr>
          <p:cNvPr id="5198" name="Object 78"/>
          <p:cNvGraphicFramePr>
            <a:graphicFrameLocks noChangeAspect="1"/>
          </p:cNvGraphicFramePr>
          <p:nvPr/>
        </p:nvGraphicFramePr>
        <p:xfrm>
          <a:off x="3200400" y="430213"/>
          <a:ext cx="2667000" cy="914400"/>
        </p:xfrm>
        <a:graphic>
          <a:graphicData uri="http://schemas.openxmlformats.org/presentationml/2006/ole">
            <p:oleObj spid="_x0000_s281686" name="公式" r:id="rId7" imgW="1079032" imgH="393529" progId="Equation.3">
              <p:embed/>
            </p:oleObj>
          </a:graphicData>
        </a:graphic>
      </p:graphicFrame>
      <p:grpSp>
        <p:nvGrpSpPr>
          <p:cNvPr id="5219" name="Group 99"/>
          <p:cNvGrpSpPr>
            <a:grpSpLocks/>
          </p:cNvGrpSpPr>
          <p:nvPr/>
        </p:nvGrpSpPr>
        <p:grpSpPr bwMode="auto">
          <a:xfrm>
            <a:off x="4717520" y="1389304"/>
            <a:ext cx="2438400" cy="2566988"/>
            <a:chOff x="4032" y="672"/>
            <a:chExt cx="1536" cy="1617"/>
          </a:xfrm>
        </p:grpSpPr>
        <p:sp>
          <p:nvSpPr>
            <p:cNvPr id="5189" name="Line 69"/>
            <p:cNvSpPr>
              <a:spLocks noChangeShapeType="1"/>
            </p:cNvSpPr>
            <p:nvPr/>
          </p:nvSpPr>
          <p:spPr bwMode="auto">
            <a:xfrm>
              <a:off x="4160" y="2047"/>
              <a:ext cx="1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0" name="Line 70"/>
            <p:cNvSpPr>
              <a:spLocks noChangeShapeType="1"/>
            </p:cNvSpPr>
            <p:nvPr/>
          </p:nvSpPr>
          <p:spPr bwMode="auto">
            <a:xfrm flipV="1">
              <a:off x="4160" y="755"/>
              <a:ext cx="0" cy="1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" name="Text Box 73"/>
            <p:cNvSpPr txBox="1">
              <a:spLocks noChangeArrowheads="1"/>
            </p:cNvSpPr>
            <p:nvPr/>
          </p:nvSpPr>
          <p:spPr bwMode="auto">
            <a:xfrm>
              <a:off x="4032" y="672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</a:p>
          </p:txBody>
        </p:sp>
        <p:sp>
          <p:nvSpPr>
            <p:cNvPr id="5194" name="Text Box 74"/>
            <p:cNvSpPr txBox="1">
              <a:spLocks noChangeArrowheads="1"/>
            </p:cNvSpPr>
            <p:nvPr/>
          </p:nvSpPr>
          <p:spPr bwMode="auto">
            <a:xfrm>
              <a:off x="4096" y="2039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195" name="Text Box 75"/>
            <p:cNvSpPr txBox="1">
              <a:spLocks noChangeArrowheads="1"/>
            </p:cNvSpPr>
            <p:nvPr/>
          </p:nvSpPr>
          <p:spPr bwMode="auto">
            <a:xfrm>
              <a:off x="5376" y="2006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5214" name="Text Box 94"/>
            <p:cNvSpPr txBox="1">
              <a:spLocks noChangeArrowheads="1"/>
            </p:cNvSpPr>
            <p:nvPr/>
          </p:nvSpPr>
          <p:spPr bwMode="auto">
            <a:xfrm>
              <a:off x="4704" y="864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ym typeface="Symbol" panose="05050102010706020507" pitchFamily="18" charset="2"/>
                </a:rPr>
                <a:t> </a:t>
              </a:r>
              <a:r>
                <a:rPr lang="en-US" altLang="zh-CN" b="1">
                  <a:sym typeface="Symbol" panose="05050102010706020507" pitchFamily="18" charset="2"/>
                </a:rPr>
                <a:t>1</a:t>
              </a:r>
              <a:endParaRPr lang="en-US" altLang="zh-CN" b="1"/>
            </a:p>
          </p:txBody>
        </p:sp>
      </p:grpSp>
      <p:grpSp>
        <p:nvGrpSpPr>
          <p:cNvPr id="5222" name="Group 102"/>
          <p:cNvGrpSpPr>
            <a:grpSpLocks/>
          </p:cNvGrpSpPr>
          <p:nvPr/>
        </p:nvGrpSpPr>
        <p:grpSpPr bwMode="auto">
          <a:xfrm>
            <a:off x="5631920" y="2227506"/>
            <a:ext cx="1219200" cy="522288"/>
            <a:chOff x="4608" y="1200"/>
            <a:chExt cx="768" cy="329"/>
          </a:xfrm>
        </p:grpSpPr>
        <p:sp>
          <p:nvSpPr>
            <p:cNvPr id="5220" name="Text Box 100"/>
            <p:cNvSpPr txBox="1">
              <a:spLocks noChangeArrowheads="1"/>
            </p:cNvSpPr>
            <p:nvPr/>
          </p:nvSpPr>
          <p:spPr bwMode="auto">
            <a:xfrm>
              <a:off x="4608" y="1296"/>
              <a:ext cx="7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di</a:t>
              </a:r>
              <a:r>
                <a:rPr lang="en-US" altLang="zh-CN" b="1"/>
                <a:t>/</a:t>
              </a:r>
              <a:r>
                <a:rPr lang="en-US" altLang="zh-CN" b="1" i="1"/>
                <a:t>dt </a:t>
              </a:r>
              <a:r>
                <a:rPr lang="en-US" altLang="zh-CN" b="1"/>
                <a:t>&lt; 0</a:t>
              </a:r>
            </a:p>
          </p:txBody>
        </p:sp>
        <p:sp>
          <p:nvSpPr>
            <p:cNvPr id="5221" name="AutoShape 101"/>
            <p:cNvSpPr>
              <a:spLocks noChangeArrowheads="1"/>
            </p:cNvSpPr>
            <p:nvPr/>
          </p:nvSpPr>
          <p:spPr bwMode="auto">
            <a:xfrm>
              <a:off x="4800" y="1200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40957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6" grpId="0" autoUpdateAnimBg="0"/>
      <p:bldP spid="51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357511" y="4118811"/>
          <a:ext cx="3217863" cy="1108075"/>
        </p:xfrm>
        <a:graphic>
          <a:graphicData uri="http://schemas.openxmlformats.org/presentationml/2006/ole">
            <p:oleObj spid="_x0000_s309258" name="Equation" r:id="rId3" imgW="1219200" imgH="66040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465328" y="354014"/>
          <a:ext cx="3124200" cy="1017587"/>
        </p:xfrm>
        <a:graphic>
          <a:graphicData uri="http://schemas.openxmlformats.org/presentationml/2006/ole">
            <p:oleObj spid="_x0000_s309259" name="公式" r:id="rId4" imgW="1244600" imgH="393700" progId="Equation.3">
              <p:embed/>
            </p:oleObj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84190" y="457200"/>
            <a:ext cx="1954210" cy="5847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ea typeface="楷体_GB2312" pitchFamily="49" charset="-122"/>
              </a:rPr>
              <a:t>SIS</a:t>
            </a:r>
            <a:r>
              <a:rPr lang="zh-CN" altLang="en-US" sz="3200" b="1" dirty="0" smtClean="0">
                <a:ea typeface="楷体_GB2312" pitchFamily="49" charset="-122"/>
              </a:rPr>
              <a:t>模型</a:t>
            </a:r>
            <a:endParaRPr lang="en-US" altLang="zh-CN" sz="3200" b="1" dirty="0"/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6130875" y="2731336"/>
            <a:ext cx="2098675" cy="857250"/>
            <a:chOff x="2197" y="1440"/>
            <a:chExt cx="1322" cy="540"/>
          </a:xfrm>
        </p:grpSpPr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1167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84"/>
            <p:cNvGrpSpPr>
              <a:grpSpLocks/>
            </p:cNvGrpSpPr>
            <p:nvPr/>
          </p:nvGrpSpPr>
          <p:grpSpPr bwMode="auto">
            <a:xfrm>
              <a:off x="2352" y="1536"/>
              <a:ext cx="975" cy="322"/>
              <a:chOff x="2385" y="1592"/>
              <a:chExt cx="975" cy="322"/>
            </a:xfrm>
          </p:grpSpPr>
          <p:sp>
            <p:nvSpPr>
              <p:cNvPr id="5130" name="Arc 10"/>
              <p:cNvSpPr>
                <a:spLocks/>
              </p:cNvSpPr>
              <p:nvPr/>
            </p:nvSpPr>
            <p:spPr bwMode="auto">
              <a:xfrm rot="21213641" flipH="1">
                <a:off x="2612" y="1592"/>
                <a:ext cx="748" cy="21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9"/>
                  <a:gd name="T1" fmla="*/ 0 h 21600"/>
                  <a:gd name="T2" fmla="*/ 21529 w 21529"/>
                  <a:gd name="T3" fmla="*/ 19856 h 21600"/>
                  <a:gd name="T4" fmla="*/ 0 w 2152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9" h="21600" fill="none" extrusionOk="0">
                    <a:moveTo>
                      <a:pt x="-1" y="0"/>
                    </a:moveTo>
                    <a:cubicBezTo>
                      <a:pt x="11253" y="0"/>
                      <a:pt x="20620" y="8639"/>
                      <a:pt x="21529" y="19855"/>
                    </a:cubicBezTo>
                  </a:path>
                  <a:path w="21529" h="21600" stroke="0" extrusionOk="0">
                    <a:moveTo>
                      <a:pt x="-1" y="0"/>
                    </a:moveTo>
                    <a:cubicBezTo>
                      <a:pt x="11253" y="0"/>
                      <a:pt x="20620" y="8639"/>
                      <a:pt x="21529" y="1985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1" name="Arc 11"/>
              <p:cNvSpPr>
                <a:spLocks/>
              </p:cNvSpPr>
              <p:nvPr/>
            </p:nvSpPr>
            <p:spPr bwMode="auto">
              <a:xfrm flipV="1">
                <a:off x="2385" y="1776"/>
                <a:ext cx="255" cy="13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191"/>
                  <a:gd name="T1" fmla="*/ 0 h 21600"/>
                  <a:gd name="T2" fmla="*/ 21191 w 21191"/>
                  <a:gd name="T3" fmla="*/ 17418 h 21600"/>
                  <a:gd name="T4" fmla="*/ 0 w 2119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191" h="21600" fill="none" extrusionOk="0">
                    <a:moveTo>
                      <a:pt x="-1" y="0"/>
                    </a:moveTo>
                    <a:cubicBezTo>
                      <a:pt x="10317" y="0"/>
                      <a:pt x="19193" y="7296"/>
                      <a:pt x="21191" y="17417"/>
                    </a:cubicBezTo>
                  </a:path>
                  <a:path w="21191" h="21600" stroke="0" extrusionOk="0">
                    <a:moveTo>
                      <a:pt x="-1" y="0"/>
                    </a:moveTo>
                    <a:cubicBezTo>
                      <a:pt x="10317" y="0"/>
                      <a:pt x="19193" y="7296"/>
                      <a:pt x="21191" y="1741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2197" y="1728"/>
              <a:ext cx="2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sz="2000" b="1" baseline="-25000"/>
                <a:t>0</a:t>
              </a:r>
              <a:endParaRPr lang="en-US" altLang="zh-CN" b="1"/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6072137" y="1816937"/>
            <a:ext cx="1755775" cy="854075"/>
            <a:chOff x="2160" y="864"/>
            <a:chExt cx="1106" cy="538"/>
          </a:xfrm>
        </p:grpSpPr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2160" y="864"/>
              <a:ext cx="2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i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0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139" name="Arc 19"/>
            <p:cNvSpPr>
              <a:spLocks/>
            </p:cNvSpPr>
            <p:nvPr/>
          </p:nvSpPr>
          <p:spPr bwMode="auto">
            <a:xfrm flipH="1" flipV="1">
              <a:off x="2400" y="864"/>
              <a:ext cx="866" cy="538"/>
            </a:xfrm>
            <a:custGeom>
              <a:avLst/>
              <a:gdLst>
                <a:gd name="G0" fmla="+- 2103 0 0"/>
                <a:gd name="G1" fmla="+- 21600 0 0"/>
                <a:gd name="G2" fmla="+- 21600 0 0"/>
                <a:gd name="T0" fmla="*/ 0 w 22988"/>
                <a:gd name="T1" fmla="*/ 103 h 21600"/>
                <a:gd name="T2" fmla="*/ 22988 w 22988"/>
                <a:gd name="T3" fmla="*/ 16088 h 21600"/>
                <a:gd name="T4" fmla="*/ 2103 w 229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88" h="21600" fill="none" extrusionOk="0">
                  <a:moveTo>
                    <a:pt x="-1" y="102"/>
                  </a:moveTo>
                  <a:cubicBezTo>
                    <a:pt x="698" y="34"/>
                    <a:pt x="1400" y="0"/>
                    <a:pt x="2103" y="0"/>
                  </a:cubicBezTo>
                  <a:cubicBezTo>
                    <a:pt x="11909" y="0"/>
                    <a:pt x="20485" y="6606"/>
                    <a:pt x="22987" y="16088"/>
                  </a:cubicBezTo>
                </a:path>
                <a:path w="22988" h="21600" stroke="0" extrusionOk="0">
                  <a:moveTo>
                    <a:pt x="-1" y="102"/>
                  </a:moveTo>
                  <a:cubicBezTo>
                    <a:pt x="698" y="34"/>
                    <a:pt x="1400" y="0"/>
                    <a:pt x="2103" y="0"/>
                  </a:cubicBezTo>
                  <a:cubicBezTo>
                    <a:pt x="11909" y="0"/>
                    <a:pt x="20485" y="6606"/>
                    <a:pt x="22987" y="16088"/>
                  </a:cubicBezTo>
                  <a:lnTo>
                    <a:pt x="2103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64" name="Object 44"/>
          <p:cNvGraphicFramePr>
            <a:graphicFrameLocks noChangeAspect="1"/>
          </p:cNvGraphicFramePr>
          <p:nvPr/>
        </p:nvGraphicFramePr>
        <p:xfrm>
          <a:off x="5943600" y="658813"/>
          <a:ext cx="1219200" cy="512762"/>
        </p:xfrm>
        <a:graphic>
          <a:graphicData uri="http://schemas.openxmlformats.org/presentationml/2006/ole">
            <p:oleObj spid="_x0000_s309260" name="公式" r:id="rId5" imgW="710891" imgH="241195" progId="Equation.3">
              <p:embed/>
            </p:oleObj>
          </a:graphicData>
        </a:graphic>
      </p:graphicFrame>
      <p:graphicFrame>
        <p:nvGraphicFramePr>
          <p:cNvPr id="5173" name="Object 53"/>
          <p:cNvGraphicFramePr>
            <a:graphicFrameLocks noChangeAspect="1"/>
          </p:cNvGraphicFramePr>
          <p:nvPr/>
        </p:nvGraphicFramePr>
        <p:xfrm>
          <a:off x="3862336" y="5544386"/>
          <a:ext cx="3352800" cy="520700"/>
        </p:xfrm>
        <a:graphic>
          <a:graphicData uri="http://schemas.openxmlformats.org/presentationml/2006/ole">
            <p:oleObj spid="_x0000_s309261" name="公式" r:id="rId6" imgW="1752600" imgH="266700" progId="Equation.3">
              <p:embed/>
            </p:oleObj>
          </a:graphicData>
        </a:graphic>
      </p:graphicFrame>
      <p:graphicFrame>
        <p:nvGraphicFramePr>
          <p:cNvPr id="5172" name="Object 52"/>
          <p:cNvGraphicFramePr>
            <a:graphicFrameLocks noChangeAspect="1"/>
          </p:cNvGraphicFramePr>
          <p:nvPr/>
        </p:nvGraphicFramePr>
        <p:xfrm>
          <a:off x="3024137" y="5293562"/>
          <a:ext cx="866775" cy="1000125"/>
        </p:xfrm>
        <a:graphic>
          <a:graphicData uri="http://schemas.openxmlformats.org/presentationml/2006/ole">
            <p:oleObj spid="_x0000_s309262" name="公式" r:id="rId7" imgW="469696" imgH="533169" progId="Equation.3">
              <p:embed/>
            </p:oleObj>
          </a:graphicData>
        </a:graphic>
      </p:graphicFrame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3405136" y="2578936"/>
            <a:ext cx="1676400" cy="1447800"/>
            <a:chOff x="816" y="2976"/>
            <a:chExt cx="1056" cy="912"/>
          </a:xfrm>
        </p:grpSpPr>
        <p:sp>
          <p:nvSpPr>
            <p:cNvPr id="5179" name="Arc 59"/>
            <p:cNvSpPr>
              <a:spLocks/>
            </p:cNvSpPr>
            <p:nvPr/>
          </p:nvSpPr>
          <p:spPr bwMode="auto">
            <a:xfrm flipH="1">
              <a:off x="816" y="2976"/>
              <a:ext cx="576" cy="547"/>
            </a:xfrm>
            <a:custGeom>
              <a:avLst/>
              <a:gdLst>
                <a:gd name="G0" fmla="+- 0 0 0"/>
                <a:gd name="G1" fmla="+- 20514 0 0"/>
                <a:gd name="G2" fmla="+- 21600 0 0"/>
                <a:gd name="T0" fmla="*/ 6764 w 21600"/>
                <a:gd name="T1" fmla="*/ 0 h 20514"/>
                <a:gd name="T2" fmla="*/ 21600 w 21600"/>
                <a:gd name="T3" fmla="*/ 20514 h 20514"/>
                <a:gd name="T4" fmla="*/ 0 w 21600"/>
                <a:gd name="T5" fmla="*/ 20514 h 20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14" fill="none" extrusionOk="0">
                  <a:moveTo>
                    <a:pt x="6763" y="0"/>
                  </a:moveTo>
                  <a:cubicBezTo>
                    <a:pt x="15618" y="2919"/>
                    <a:pt x="21600" y="11190"/>
                    <a:pt x="21600" y="20514"/>
                  </a:cubicBezTo>
                </a:path>
                <a:path w="21600" h="20514" stroke="0" extrusionOk="0">
                  <a:moveTo>
                    <a:pt x="6763" y="0"/>
                  </a:moveTo>
                  <a:cubicBezTo>
                    <a:pt x="15618" y="2919"/>
                    <a:pt x="21600" y="11190"/>
                    <a:pt x="21600" y="20514"/>
                  </a:cubicBezTo>
                  <a:lnTo>
                    <a:pt x="0" y="2051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Arc 60"/>
            <p:cNvSpPr>
              <a:spLocks/>
            </p:cNvSpPr>
            <p:nvPr/>
          </p:nvSpPr>
          <p:spPr bwMode="auto">
            <a:xfrm>
              <a:off x="1201" y="2979"/>
              <a:ext cx="577" cy="909"/>
            </a:xfrm>
            <a:custGeom>
              <a:avLst/>
              <a:gdLst>
                <a:gd name="G0" fmla="+- 450 0 0"/>
                <a:gd name="G1" fmla="+- 21600 0 0"/>
                <a:gd name="G2" fmla="+- 21600 0 0"/>
                <a:gd name="T0" fmla="*/ 0 w 22050"/>
                <a:gd name="T1" fmla="*/ 5 h 22744"/>
                <a:gd name="T2" fmla="*/ 22020 w 22050"/>
                <a:gd name="T3" fmla="*/ 22744 h 22744"/>
                <a:gd name="T4" fmla="*/ 450 w 22050"/>
                <a:gd name="T5" fmla="*/ 21600 h 2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0" h="22744" fill="none" extrusionOk="0">
                  <a:moveTo>
                    <a:pt x="-1" y="4"/>
                  </a:moveTo>
                  <a:cubicBezTo>
                    <a:pt x="149" y="1"/>
                    <a:pt x="299" y="0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  <a:cubicBezTo>
                    <a:pt x="22050" y="21981"/>
                    <a:pt x="22039" y="22362"/>
                    <a:pt x="22019" y="22743"/>
                  </a:cubicBezTo>
                </a:path>
                <a:path w="22050" h="22744" stroke="0" extrusionOk="0">
                  <a:moveTo>
                    <a:pt x="-1" y="4"/>
                  </a:moveTo>
                  <a:cubicBezTo>
                    <a:pt x="149" y="1"/>
                    <a:pt x="299" y="0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  <a:cubicBezTo>
                    <a:pt x="22050" y="21981"/>
                    <a:pt x="22039" y="22362"/>
                    <a:pt x="22019" y="22743"/>
                  </a:cubicBezTo>
                  <a:lnTo>
                    <a:pt x="45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1296" y="344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1-1/</a:t>
              </a:r>
              <a:r>
                <a:rPr lang="en-US" altLang="zh-CN" sz="2000" b="1">
                  <a:sym typeface="Symbol" panose="05050102010706020507" pitchFamily="18" charset="2"/>
                </a:rPr>
                <a:t></a:t>
              </a:r>
              <a:endParaRPr lang="en-US" altLang="zh-CN" sz="2000" b="1"/>
            </a:p>
          </p:txBody>
        </p:sp>
      </p:grpSp>
      <p:graphicFrame>
        <p:nvGraphicFramePr>
          <p:cNvPr id="5198" name="Object 78"/>
          <p:cNvGraphicFramePr>
            <a:graphicFrameLocks noChangeAspect="1"/>
          </p:cNvGraphicFramePr>
          <p:nvPr/>
        </p:nvGraphicFramePr>
        <p:xfrm>
          <a:off x="3200400" y="430213"/>
          <a:ext cx="2667000" cy="914400"/>
        </p:xfrm>
        <a:graphic>
          <a:graphicData uri="http://schemas.openxmlformats.org/presentationml/2006/ole">
            <p:oleObj spid="_x0000_s309263" name="公式" r:id="rId8" imgW="1079032" imgH="393529" progId="Equation.3">
              <p:embed/>
            </p:oleObj>
          </a:graphicData>
        </a:graphic>
      </p:graphicFrame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3024136" y="1435937"/>
            <a:ext cx="2819400" cy="2301875"/>
            <a:chOff x="240" y="624"/>
            <a:chExt cx="1776" cy="1450"/>
          </a:xfrm>
        </p:grpSpPr>
        <p:sp>
          <p:nvSpPr>
            <p:cNvPr id="5177" name="Line 57"/>
            <p:cNvSpPr>
              <a:spLocks noChangeShapeType="1"/>
            </p:cNvSpPr>
            <p:nvPr/>
          </p:nvSpPr>
          <p:spPr bwMode="auto">
            <a:xfrm flipV="1">
              <a:off x="480" y="187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8" name="Line 58"/>
            <p:cNvSpPr>
              <a:spLocks noChangeShapeType="1"/>
            </p:cNvSpPr>
            <p:nvPr/>
          </p:nvSpPr>
          <p:spPr bwMode="auto">
            <a:xfrm flipV="1">
              <a:off x="480" y="864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1728" y="1824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</a:p>
          </p:txBody>
        </p:sp>
        <p:sp>
          <p:nvSpPr>
            <p:cNvPr id="5182" name="Text Box 62"/>
            <p:cNvSpPr txBox="1">
              <a:spLocks noChangeArrowheads="1"/>
            </p:cNvSpPr>
            <p:nvPr/>
          </p:nvSpPr>
          <p:spPr bwMode="auto">
            <a:xfrm>
              <a:off x="240" y="624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/>
                <a:t>di/</a:t>
              </a:r>
              <a:r>
                <a:rPr lang="en-US" altLang="zh-CN" b="1" i="1" dirty="0" err="1"/>
                <a:t>dt</a:t>
              </a:r>
              <a:endParaRPr lang="en-US" altLang="zh-CN" b="1" i="1" dirty="0"/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288" y="1776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5186" name="Text Box 66"/>
            <p:cNvSpPr txBox="1">
              <a:spLocks noChangeArrowheads="1"/>
            </p:cNvSpPr>
            <p:nvPr/>
          </p:nvSpPr>
          <p:spPr bwMode="auto">
            <a:xfrm>
              <a:off x="1536" y="182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/>
                <a:t>1</a:t>
              </a:r>
              <a:endParaRPr lang="en-US" altLang="zh-CN" sz="2000" b="1"/>
            </a:p>
          </p:txBody>
        </p:sp>
        <p:sp>
          <p:nvSpPr>
            <p:cNvPr id="5200" name="Text Box 80"/>
            <p:cNvSpPr txBox="1">
              <a:spLocks noChangeArrowheads="1"/>
            </p:cNvSpPr>
            <p:nvPr/>
          </p:nvSpPr>
          <p:spPr bwMode="auto">
            <a:xfrm>
              <a:off x="1008" y="912"/>
              <a:ext cx="5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ym typeface="Symbol" panose="05050102010706020507" pitchFamily="18" charset="2"/>
                </a:rPr>
                <a:t> &gt;</a:t>
              </a:r>
              <a:r>
                <a:rPr lang="en-US" altLang="zh-CN" b="1">
                  <a:sym typeface="Symbol" panose="05050102010706020507" pitchFamily="18" charset="2"/>
                </a:rPr>
                <a:t>1</a:t>
              </a:r>
              <a:endParaRPr lang="en-US" altLang="zh-CN" b="1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5691137" y="1435936"/>
            <a:ext cx="3159125" cy="2774950"/>
            <a:chOff x="1920" y="624"/>
            <a:chExt cx="1990" cy="1748"/>
          </a:xfrm>
        </p:grpSpPr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V="1">
              <a:off x="2400" y="21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V="1">
              <a:off x="2385" y="696"/>
              <a:ext cx="0" cy="1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2309" y="2122"/>
              <a:ext cx="3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3648" y="2094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2208" y="624"/>
              <a:ext cx="3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</a:p>
          </p:txBody>
        </p:sp>
        <p:sp>
          <p:nvSpPr>
            <p:cNvPr id="5205" name="Text Box 85"/>
            <p:cNvSpPr txBox="1">
              <a:spLocks noChangeArrowheads="1"/>
            </p:cNvSpPr>
            <p:nvPr/>
          </p:nvSpPr>
          <p:spPr bwMode="auto">
            <a:xfrm>
              <a:off x="2928" y="864"/>
              <a:ext cx="5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ym typeface="Symbol" panose="05050102010706020507" pitchFamily="18" charset="2"/>
                </a:rPr>
                <a:t> &gt;</a:t>
              </a:r>
              <a:r>
                <a:rPr lang="en-US" altLang="zh-CN" b="1">
                  <a:sym typeface="Symbol" panose="05050102010706020507" pitchFamily="18" charset="2"/>
                </a:rPr>
                <a:t>1</a:t>
              </a:r>
              <a:endParaRPr lang="en-US" altLang="zh-CN" b="1"/>
            </a:p>
          </p:txBody>
        </p:sp>
        <p:sp>
          <p:nvSpPr>
            <p:cNvPr id="5207" name="Text Box 87"/>
            <p:cNvSpPr txBox="1">
              <a:spLocks noChangeArrowheads="1"/>
            </p:cNvSpPr>
            <p:nvPr/>
          </p:nvSpPr>
          <p:spPr bwMode="auto">
            <a:xfrm>
              <a:off x="1920" y="1344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1-1/</a:t>
              </a:r>
              <a:r>
                <a:rPr lang="en-US" altLang="zh-CN" sz="2000" b="1">
                  <a:sym typeface="Symbol" panose="05050102010706020507" pitchFamily="18" charset="2"/>
                </a:rPr>
                <a:t></a:t>
              </a:r>
              <a:endParaRPr lang="en-US" altLang="zh-CN" sz="2000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240957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768927" y="533400"/>
            <a:ext cx="2507673" cy="5847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模型（</a:t>
            </a:r>
            <a:r>
              <a:rPr lang="en-US" altLang="zh-CN" sz="3200" b="1" dirty="0" smtClean="0">
                <a:ea typeface="楷体_GB2312" pitchFamily="49" charset="-122"/>
              </a:rPr>
              <a:t>SIR</a:t>
            </a:r>
            <a:r>
              <a:rPr lang="zh-CN" altLang="en-US" sz="3200" b="1" dirty="0" smtClean="0">
                <a:ea typeface="楷体_GB2312" pitchFamily="49" charset="-122"/>
              </a:rPr>
              <a:t>型）</a:t>
            </a:r>
            <a:endParaRPr lang="en-US" altLang="zh-CN" sz="3200" b="1" dirty="0"/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3505200" y="457200"/>
            <a:ext cx="56642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传染病有免疫性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病人治愈后即移出感染系统，称</a:t>
            </a:r>
            <a:r>
              <a:rPr lang="zh-CN" altLang="en-US" sz="2800" b="1" dirty="0">
                <a:solidFill>
                  <a:srgbClr val="FF3300"/>
                </a:solidFill>
              </a:rPr>
              <a:t>移出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者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(</a:t>
            </a:r>
            <a:r>
              <a:rPr lang="en-US" sz="2800" dirty="0" smtClean="0"/>
              <a:t>Removal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)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9486900" y="685801"/>
            <a:ext cx="1524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SI</a:t>
            </a:r>
            <a:r>
              <a:rPr lang="en-US" altLang="zh-CN" sz="2800" b="1" dirty="0">
                <a:solidFill>
                  <a:srgbClr val="FF3300"/>
                </a:solidFill>
              </a:rPr>
              <a:t>R</a:t>
            </a:r>
            <a:r>
              <a:rPr lang="zh-CN" altLang="zh-CN" sz="2800" b="1" dirty="0">
                <a:ea typeface="楷体_GB2312" pitchFamily="49" charset="-122"/>
              </a:rPr>
              <a:t>模型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1981200" y="1919288"/>
            <a:ext cx="990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假设</a:t>
            </a:r>
          </a:p>
        </p:txBody>
      </p:sp>
      <p:grpSp>
        <p:nvGrpSpPr>
          <p:cNvPr id="6212" name="Group 68"/>
          <p:cNvGrpSpPr>
            <a:grpSpLocks/>
          </p:cNvGrpSpPr>
          <p:nvPr/>
        </p:nvGrpSpPr>
        <p:grpSpPr bwMode="auto">
          <a:xfrm>
            <a:off x="3275013" y="1827214"/>
            <a:ext cx="6096000" cy="1144587"/>
            <a:chOff x="1103" y="1440"/>
            <a:chExt cx="3840" cy="721"/>
          </a:xfrm>
        </p:grpSpPr>
        <p:sp>
          <p:nvSpPr>
            <p:cNvPr id="6203" name="Text Box 59"/>
            <p:cNvSpPr txBox="1">
              <a:spLocks noChangeArrowheads="1"/>
            </p:cNvSpPr>
            <p:nvPr/>
          </p:nvSpPr>
          <p:spPr bwMode="auto">
            <a:xfrm>
              <a:off x="1103" y="1440"/>
              <a:ext cx="3840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/>
                <a:t>1</a:t>
              </a:r>
              <a:r>
                <a:rPr lang="zh-CN" altLang="en-US" sz="2800" b="1"/>
                <a:t>）总人数</a:t>
              </a:r>
              <a:r>
                <a:rPr lang="en-US" altLang="zh-CN" sz="2800" b="1" i="1"/>
                <a:t>N</a:t>
              </a:r>
              <a:r>
                <a:rPr lang="zh-CN" altLang="en-US" sz="2800" b="1"/>
                <a:t>不变，病人、健康人和移出者的比例分别为</a:t>
              </a:r>
            </a:p>
          </p:txBody>
        </p:sp>
        <p:graphicFrame>
          <p:nvGraphicFramePr>
            <p:cNvPr id="6204" name="Object 60"/>
            <p:cNvGraphicFramePr>
              <a:graphicFrameLocks noChangeAspect="1"/>
            </p:cNvGraphicFramePr>
            <p:nvPr/>
          </p:nvGraphicFramePr>
          <p:xfrm>
            <a:off x="2990" y="1824"/>
            <a:ext cx="1810" cy="337"/>
          </p:xfrm>
          <a:graphic>
            <a:graphicData uri="http://schemas.openxmlformats.org/presentationml/2006/ole">
              <p:oleObj spid="_x0000_s282656" name="公式" r:id="rId3" imgW="977900" imgH="241300" progId="Equation.3">
                <p:embed/>
              </p:oleObj>
            </a:graphicData>
          </a:graphic>
        </p:graphicFrame>
      </p:grp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3200400" y="3200401"/>
            <a:ext cx="5562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ym typeface="Symbol" panose="05050102010706020507" pitchFamily="18" charset="2"/>
              </a:rPr>
              <a:t>）病人的日接触率</a:t>
            </a:r>
            <a:r>
              <a:rPr lang="zh-CN" altLang="en-US" sz="2800" b="1" i="1" dirty="0"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ym typeface="Symbol" panose="05050102010706020507" pitchFamily="18" charset="2"/>
              </a:rPr>
              <a:t>日</a:t>
            </a:r>
            <a:r>
              <a:rPr lang="zh-CN" altLang="en-US" sz="2800" b="1" dirty="0"/>
              <a:t>治愈率</a:t>
            </a:r>
            <a:r>
              <a:rPr lang="zh-CN" altLang="en-US" sz="2800" b="1" i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ym typeface="Symbol" panose="05050102010706020507" pitchFamily="18" charset="2"/>
              </a:rPr>
              <a:t>     </a:t>
            </a:r>
            <a:r>
              <a:rPr lang="zh-CN" altLang="en-US" sz="2800" b="1" dirty="0"/>
              <a:t>接触数 </a:t>
            </a:r>
            <a:r>
              <a:rPr lang="zh-CN" altLang="en-US" sz="2800" b="1" i="1" dirty="0">
                <a:sym typeface="Symbol" panose="05050102010706020507" pitchFamily="18" charset="2"/>
              </a:rPr>
              <a:t> </a:t>
            </a:r>
            <a:r>
              <a:rPr lang="en-US" altLang="zh-CN" sz="2800" b="1" i="1" dirty="0">
                <a:sym typeface="Symbol" panose="05050102010706020507" pitchFamily="18" charset="2"/>
              </a:rPr>
              <a:t>=  / </a:t>
            </a:r>
          </a:p>
        </p:txBody>
      </p:sp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1981200" y="4510088"/>
            <a:ext cx="990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建模</a:t>
            </a:r>
          </a:p>
        </p:txBody>
      </p:sp>
      <p:graphicFrame>
        <p:nvGraphicFramePr>
          <p:cNvPr id="6208" name="Object 64"/>
          <p:cNvGraphicFramePr>
            <a:graphicFrameLocks noChangeAspect="1"/>
          </p:cNvGraphicFramePr>
          <p:nvPr/>
        </p:nvGraphicFramePr>
        <p:xfrm>
          <a:off x="3200400" y="4402138"/>
          <a:ext cx="4495800" cy="615950"/>
        </p:xfrm>
        <a:graphic>
          <a:graphicData uri="http://schemas.openxmlformats.org/presentationml/2006/ole">
            <p:oleObj spid="_x0000_s282657" name="公式" r:id="rId4" imgW="1447800" imgH="241300" progId="Equation.3">
              <p:embed/>
            </p:oleObj>
          </a:graphicData>
        </a:graphic>
      </p:graphicFrame>
      <p:grpSp>
        <p:nvGrpSpPr>
          <p:cNvPr id="6214" name="Group 70"/>
          <p:cNvGrpSpPr>
            <a:grpSpLocks/>
          </p:cNvGrpSpPr>
          <p:nvPr/>
        </p:nvGrpSpPr>
        <p:grpSpPr bwMode="auto">
          <a:xfrm>
            <a:off x="3200400" y="5180014"/>
            <a:ext cx="6248400" cy="534987"/>
            <a:chOff x="1248" y="3263"/>
            <a:chExt cx="3936" cy="337"/>
          </a:xfrm>
        </p:grpSpPr>
        <p:sp>
          <p:nvSpPr>
            <p:cNvPr id="6210" name="Text Box 66"/>
            <p:cNvSpPr txBox="1">
              <a:spLocks noChangeArrowheads="1"/>
            </p:cNvSpPr>
            <p:nvPr/>
          </p:nvSpPr>
          <p:spPr bwMode="auto">
            <a:xfrm>
              <a:off x="1248" y="3263"/>
              <a:ext cx="39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需建立                                   的两个方程</a:t>
              </a:r>
            </a:p>
          </p:txBody>
        </p:sp>
        <p:graphicFrame>
          <p:nvGraphicFramePr>
            <p:cNvPr id="6211" name="Object 67"/>
            <p:cNvGraphicFramePr>
              <a:graphicFrameLocks noChangeAspect="1"/>
            </p:cNvGraphicFramePr>
            <p:nvPr/>
          </p:nvGraphicFramePr>
          <p:xfrm>
            <a:off x="2016" y="3263"/>
            <a:ext cx="1879" cy="337"/>
          </p:xfrm>
          <a:graphic>
            <a:graphicData uri="http://schemas.openxmlformats.org/presentationml/2006/ole">
              <p:oleObj spid="_x0000_s282658" name="公式" r:id="rId5" imgW="977900" imgH="2413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8159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9" grpId="0" autoUpdateAnimBg="0"/>
      <p:bldP spid="6200" grpId="0" animBg="1" autoUpdateAnimBg="0"/>
      <p:bldP spid="6201" grpId="0" animBg="1" autoUpdateAnimBg="0"/>
      <p:bldP spid="6206" grpId="0" autoUpdateAnimBg="0"/>
      <p:bldP spid="620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139950" y="1066800"/>
          <a:ext cx="7689850" cy="533400"/>
        </p:xfrm>
        <a:graphic>
          <a:graphicData uri="http://schemas.openxmlformats.org/presentationml/2006/ole">
            <p:oleObj spid="_x0000_s283710" name="公式" r:id="rId3" imgW="3302000" imgH="241300" progId="Equation.3">
              <p:embed/>
            </p:oleObj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133600" y="381000"/>
            <a:ext cx="1524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SIR</a:t>
            </a:r>
            <a:r>
              <a:rPr lang="zh-CN" altLang="zh-CN" sz="2800" b="1" dirty="0">
                <a:ea typeface="楷体_GB2312" pitchFamily="49" charset="-122"/>
              </a:rPr>
              <a:t>模型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2209800" y="5867400"/>
          <a:ext cx="4795838" cy="566738"/>
        </p:xfrm>
        <a:graphic>
          <a:graphicData uri="http://schemas.openxmlformats.org/presentationml/2006/ole">
            <p:oleObj spid="_x0000_s283711" name="公式" r:id="rId4" imgW="2286000" imgH="266700" progId="Equation.3">
              <p:embed/>
            </p:oleObj>
          </a:graphicData>
        </a:graphic>
      </p:graphicFrame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6781842" y="3243265"/>
            <a:ext cx="4132381" cy="523875"/>
            <a:chOff x="3208" y="2208"/>
            <a:chExt cx="2168" cy="330"/>
          </a:xfrm>
        </p:grpSpPr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3552" y="2208"/>
              <a:ext cx="18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无法求</a:t>
              </a:r>
              <a:r>
                <a:rPr lang="zh-CN" altLang="en-US" sz="2800" b="1" dirty="0" smtClean="0"/>
                <a:t>出解析</a:t>
              </a:r>
              <a:r>
                <a:rPr lang="zh-CN" altLang="en-US" sz="2800" b="1" dirty="0"/>
                <a:t>解</a:t>
              </a:r>
            </a:p>
          </p:txBody>
        </p:sp>
        <p:sp>
          <p:nvSpPr>
            <p:cNvPr id="7182" name="AutoShape 14"/>
            <p:cNvSpPr>
              <a:spLocks noChangeArrowheads="1"/>
            </p:cNvSpPr>
            <p:nvPr/>
          </p:nvSpPr>
          <p:spPr bwMode="auto">
            <a:xfrm>
              <a:off x="3208" y="2224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7239000" y="4919662"/>
            <a:ext cx="2971800" cy="1160462"/>
            <a:chOff x="3600" y="3120"/>
            <a:chExt cx="1872" cy="731"/>
          </a:xfrm>
        </p:grpSpPr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3600" y="3120"/>
              <a:ext cx="1872" cy="731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在相平面          上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 b="1" dirty="0"/>
                <a:t>研究解的性质</a:t>
              </a:r>
            </a:p>
          </p:txBody>
        </p:sp>
        <p:graphicFrame>
          <p:nvGraphicFramePr>
            <p:cNvPr id="7185" name="Object 17"/>
            <p:cNvGraphicFramePr>
              <a:graphicFrameLocks noChangeAspect="1"/>
            </p:cNvGraphicFramePr>
            <p:nvPr/>
          </p:nvGraphicFramePr>
          <p:xfrm>
            <a:off x="4560" y="3168"/>
            <a:ext cx="480" cy="248"/>
          </p:xfrm>
          <a:graphic>
            <a:graphicData uri="http://schemas.openxmlformats.org/presentationml/2006/ole">
              <p:oleObj spid="_x0000_s283712" name="公式" r:id="rId5" imgW="368300" imgH="190500" progId="Equation.3">
                <p:embed/>
              </p:oleObj>
            </a:graphicData>
          </a:graphic>
        </p:graphicFrame>
      </p:grp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2133600" y="1752600"/>
          <a:ext cx="6629400" cy="609600"/>
        </p:xfrm>
        <a:graphic>
          <a:graphicData uri="http://schemas.openxmlformats.org/presentationml/2006/ole">
            <p:oleObj spid="_x0000_s283713" name="公式" r:id="rId6" imgW="2108200" imgH="203200" progId="Equation.3">
              <p:embed/>
            </p:oleObj>
          </a:graphicData>
        </a:graphic>
      </p:graphicFrame>
      <p:grpSp>
        <p:nvGrpSpPr>
          <p:cNvPr id="7190" name="Group 22"/>
          <p:cNvGrpSpPr>
            <a:grpSpLocks/>
          </p:cNvGrpSpPr>
          <p:nvPr/>
        </p:nvGrpSpPr>
        <p:grpSpPr bwMode="auto">
          <a:xfrm>
            <a:off x="2209800" y="2362200"/>
            <a:ext cx="4495800" cy="3429000"/>
            <a:chOff x="432" y="1488"/>
            <a:chExt cx="2832" cy="2160"/>
          </a:xfrm>
        </p:grpSpPr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624" y="1488"/>
            <a:ext cx="2640" cy="2160"/>
          </p:xfrm>
          <a:graphic>
            <a:graphicData uri="http://schemas.openxmlformats.org/presentationml/2006/ole">
              <p:oleObj spid="_x0000_s283714" name="公式" r:id="rId7" imgW="1193800" imgH="1270000" progId="Equation.3">
                <p:embed/>
              </p:oleObj>
            </a:graphicData>
          </a:graphic>
        </p:graphicFrame>
        <p:sp>
          <p:nvSpPr>
            <p:cNvPr id="7189" name="AutoShape 21"/>
            <p:cNvSpPr>
              <a:spLocks noChangeArrowheads="1"/>
            </p:cNvSpPr>
            <p:nvPr/>
          </p:nvSpPr>
          <p:spPr bwMode="auto">
            <a:xfrm>
              <a:off x="432" y="235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64426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8000" y="334964"/>
            <a:ext cx="1828800" cy="57943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</a:t>
            </a:r>
            <a:r>
              <a:rPr lang="en-US" altLang="zh-CN" sz="3200" b="1"/>
              <a:t>4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024717" y="404813"/>
            <a:ext cx="451061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SIR</a:t>
            </a:r>
            <a:r>
              <a:rPr lang="zh-CN" altLang="zh-CN" sz="2800" b="1" dirty="0">
                <a:ea typeface="楷体_GB2312" pitchFamily="49" charset="-122"/>
              </a:rPr>
              <a:t>模型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 smtClean="0">
                <a:ea typeface="楷体_GB2312" pitchFamily="49" charset="-122"/>
              </a:rPr>
              <a:t>数值解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en-US" altLang="zh-CN" sz="2800" b="1" dirty="0" err="1" smtClean="0">
                <a:ea typeface="楷体_GB2312" pitchFamily="49" charset="-122"/>
              </a:rPr>
              <a:t>Matlab</a:t>
            </a:r>
            <a:r>
              <a:rPr lang="en-US" altLang="zh-CN" sz="2800" b="1" dirty="0" smtClean="0">
                <a:ea typeface="楷体_GB2312" pitchFamily="49" charset="-122"/>
              </a:rPr>
              <a:t>)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624418" y="908050"/>
          <a:ext cx="4415367" cy="1619250"/>
        </p:xfrm>
        <a:graphic>
          <a:graphicData uri="http://schemas.openxmlformats.org/presentationml/2006/ole">
            <p:oleObj spid="_x0000_s303107" name="公式" r:id="rId3" imgW="1435100" imgH="838200" progId="Equation.3">
              <p:embed/>
            </p:oleObj>
          </a:graphicData>
        </a:graphic>
      </p:graphicFrame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431800" y="5373688"/>
            <a:ext cx="710353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i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从初值增长到最大</a:t>
            </a:r>
            <a:r>
              <a:rPr lang="en-US" altLang="zh-CN" sz="2800" b="1"/>
              <a:t>;  </a:t>
            </a:r>
            <a:r>
              <a:rPr lang="en-US" altLang="zh-CN" sz="2800" b="1" i="1"/>
              <a:t>t</a:t>
            </a:r>
            <a:r>
              <a:rPr lang="en-US" altLang="zh-CN" sz="2800" b="1">
                <a:sym typeface="Symbol" pitchFamily="18" charset="2"/>
              </a:rPr>
              <a:t>, </a:t>
            </a:r>
            <a:r>
              <a:rPr lang="en-US" altLang="zh-CN" sz="2800" b="1" i="1">
                <a:sym typeface="Symbol" pitchFamily="18" charset="2"/>
              </a:rPr>
              <a:t>i</a:t>
            </a:r>
            <a:r>
              <a:rPr lang="en-US" altLang="zh-CN" sz="2800" b="1">
                <a:sym typeface="Symbol" pitchFamily="18" charset="2"/>
              </a:rPr>
              <a:t>0.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431800" y="5876926"/>
            <a:ext cx="537633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/>
              <a:t>s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单调减</a:t>
            </a:r>
            <a:r>
              <a:rPr lang="en-US" altLang="zh-CN" sz="2800" b="1" dirty="0"/>
              <a:t>;  </a:t>
            </a:r>
            <a:r>
              <a:rPr lang="en-US" altLang="zh-CN" sz="2800" b="1" i="1" dirty="0"/>
              <a:t>t</a:t>
            </a:r>
            <a:r>
              <a:rPr lang="en-US" altLang="zh-CN" sz="2800" b="1" dirty="0">
                <a:sym typeface="Symbol" pitchFamily="18" charset="2"/>
              </a:rPr>
              <a:t>, </a:t>
            </a:r>
            <a:r>
              <a:rPr lang="en-US" altLang="zh-CN" sz="2800" b="1" i="1" dirty="0">
                <a:sym typeface="Symbol" pitchFamily="18" charset="2"/>
              </a:rPr>
              <a:t>s</a:t>
            </a:r>
            <a:r>
              <a:rPr lang="en-US" altLang="zh-CN" sz="2800" b="1" dirty="0">
                <a:sym typeface="Symbol" pitchFamily="18" charset="2"/>
              </a:rPr>
              <a:t>0.04.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5039785" y="1196976"/>
            <a:ext cx="691303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设</a:t>
            </a:r>
            <a:r>
              <a:rPr lang="zh-CN" altLang="en-US" sz="2800" b="1" i="1">
                <a:sym typeface="Symbol" pitchFamily="18" charset="2"/>
              </a:rPr>
              <a:t></a:t>
            </a:r>
            <a:r>
              <a:rPr lang="en-US" altLang="zh-CN" sz="2800" b="1">
                <a:sym typeface="Symbol" pitchFamily="18" charset="2"/>
              </a:rPr>
              <a:t>=1, </a:t>
            </a:r>
            <a:r>
              <a:rPr lang="en-US" altLang="zh-CN" sz="2800" b="1" i="1">
                <a:sym typeface="Symbol" pitchFamily="18" charset="2"/>
              </a:rPr>
              <a:t></a:t>
            </a:r>
            <a:r>
              <a:rPr lang="en-US" altLang="zh-CN" sz="2800" b="1">
                <a:sym typeface="Symbol" pitchFamily="18" charset="2"/>
              </a:rPr>
              <a:t>=0.3, </a:t>
            </a:r>
            <a:r>
              <a:rPr lang="en-US" altLang="zh-CN" sz="2800" b="1" i="1">
                <a:sym typeface="Symbol" pitchFamily="18" charset="2"/>
              </a:rPr>
              <a:t>i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>
                <a:sym typeface="Symbol" pitchFamily="18" charset="2"/>
              </a:rPr>
              <a:t>=0.02, 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>
                <a:sym typeface="Symbol" pitchFamily="18" charset="2"/>
              </a:rPr>
              <a:t>=0.98, </a:t>
            </a:r>
            <a:r>
              <a:rPr lang="zh-CN" altLang="en-US" sz="2800" b="1">
                <a:sym typeface="Symbol" pitchFamily="18" charset="2"/>
              </a:rPr>
              <a:t>用</a:t>
            </a:r>
            <a:r>
              <a:rPr lang="en-US" altLang="zh-CN" sz="2800" b="1">
                <a:sym typeface="Symbol" pitchFamily="18" charset="2"/>
              </a:rPr>
              <a:t>MATLAB</a:t>
            </a:r>
            <a:r>
              <a:rPr lang="zh-CN" altLang="en-US" sz="2800" b="1">
                <a:sym typeface="Symbol" pitchFamily="18" charset="2"/>
              </a:rPr>
              <a:t>计算作图</a:t>
            </a:r>
            <a:r>
              <a:rPr lang="en-US" altLang="zh-CN" sz="2800" b="1" i="1"/>
              <a:t>i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), </a:t>
            </a:r>
            <a:r>
              <a:rPr lang="en-US" altLang="zh-CN" sz="2800" b="1" i="1"/>
              <a:t>s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及</a:t>
            </a:r>
            <a:r>
              <a:rPr lang="en-US" altLang="zh-CN" sz="2800" b="1" i="1"/>
              <a:t>i</a:t>
            </a:r>
            <a:r>
              <a:rPr lang="en-US" altLang="zh-CN" sz="2800" b="1"/>
              <a:t>(</a:t>
            </a:r>
            <a:r>
              <a:rPr lang="en-US" altLang="zh-CN" sz="2800" b="1" i="1"/>
              <a:t>s</a:t>
            </a:r>
            <a:r>
              <a:rPr lang="en-US" altLang="zh-CN" sz="2800" b="1"/>
              <a:t>) </a:t>
            </a:r>
          </a:p>
        </p:txBody>
      </p:sp>
      <p:pic>
        <p:nvPicPr>
          <p:cNvPr id="16" name="图片 15" descr="sir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451101"/>
            <a:ext cx="3987800" cy="2990850"/>
          </a:xfrm>
          <a:prstGeom prst="rect">
            <a:avLst/>
          </a:prstGeom>
        </p:spPr>
      </p:pic>
      <p:pic>
        <p:nvPicPr>
          <p:cNvPr id="17" name="图片 16" descr="sir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250" y="2101850"/>
            <a:ext cx="4267200" cy="3200400"/>
          </a:xfrm>
          <a:prstGeom prst="rect">
            <a:avLst/>
          </a:prstGeom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790268" y="2452690"/>
            <a:ext cx="4684183" cy="2779713"/>
            <a:chOff x="3208" y="1545"/>
            <a:chExt cx="2213" cy="1751"/>
          </a:xfrm>
        </p:grpSpPr>
        <p:sp>
          <p:nvSpPr>
            <p:cNvPr id="111626" name="Text Box 10"/>
            <p:cNvSpPr txBox="1">
              <a:spLocks noChangeArrowheads="1"/>
            </p:cNvSpPr>
            <p:nvPr/>
          </p:nvSpPr>
          <p:spPr bwMode="auto">
            <a:xfrm>
              <a:off x="5173" y="3039"/>
              <a:ext cx="246" cy="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 dirty="0"/>
                <a:t>s</a:t>
              </a:r>
              <a:endParaRPr lang="en-US" altLang="zh-CN" sz="2000" dirty="0"/>
            </a:p>
          </p:txBody>
        </p:sp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3208" y="1545"/>
              <a:ext cx="158" cy="2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 dirty="0" err="1"/>
                <a:t>i</a:t>
              </a:r>
              <a:endParaRPr lang="en-US" altLang="zh-CN" sz="2000" dirty="0"/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 flipH="1" flipV="1">
              <a:off x="4876" y="2478"/>
              <a:ext cx="188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7" name="Line 21"/>
            <p:cNvSpPr>
              <a:spLocks noChangeShapeType="1"/>
            </p:cNvSpPr>
            <p:nvPr/>
          </p:nvSpPr>
          <p:spPr bwMode="auto">
            <a:xfrm flipH="1">
              <a:off x="3515" y="2478"/>
              <a:ext cx="4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4" name="Text Box 18"/>
            <p:cNvSpPr txBox="1">
              <a:spLocks noChangeArrowheads="1"/>
            </p:cNvSpPr>
            <p:nvPr/>
          </p:nvSpPr>
          <p:spPr bwMode="auto">
            <a:xfrm>
              <a:off x="4468" y="1752"/>
              <a:ext cx="9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相轨线</a:t>
              </a:r>
              <a:r>
                <a:rPr lang="en-US" altLang="zh-CN" sz="2800" b="1" i="1" dirty="0" err="1"/>
                <a:t>i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s</a:t>
              </a:r>
              <a:r>
                <a:rPr lang="en-US" altLang="zh-CN" sz="2800" b="1" dirty="0"/>
                <a:t>)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311400" y="448310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i(t)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4200" y="317500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s(t)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1" grpId="0"/>
      <p:bldP spid="111632" grpId="0"/>
      <p:bldP spid="111633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3067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演示 运行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19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781800" y="863600"/>
          <a:ext cx="3048000" cy="1905000"/>
        </p:xfrm>
        <a:graphic>
          <a:graphicData uri="http://schemas.openxmlformats.org/presentationml/2006/ole">
            <p:oleObj spid="_x0000_s284744" name="公式" r:id="rId3" imgW="965200" imgH="86360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638801" y="3378200"/>
          <a:ext cx="4949825" cy="1143000"/>
        </p:xfrm>
        <a:graphic>
          <a:graphicData uri="http://schemas.openxmlformats.org/presentationml/2006/ole">
            <p:oleObj spid="_x0000_s284745" name="公式" r:id="rId4" imgW="2019300" imgH="520700" progId="Equation.3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828800" y="1016000"/>
          <a:ext cx="3048000" cy="3124200"/>
        </p:xfrm>
        <a:graphic>
          <a:graphicData uri="http://schemas.openxmlformats.org/presentationml/2006/ole">
            <p:oleObj spid="_x0000_s284746" name="公式" r:id="rId5" imgW="1447800" imgH="1549400" progId="Equation.3">
              <p:embed/>
            </p:oleObj>
          </a:graphicData>
        </a:graphic>
      </p:graphicFrame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4967288" y="787400"/>
            <a:ext cx="1509712" cy="1295400"/>
            <a:chOff x="2217" y="672"/>
            <a:chExt cx="951" cy="768"/>
          </a:xfrm>
        </p:grpSpPr>
        <p:graphicFrame>
          <p:nvGraphicFramePr>
            <p:cNvPr id="8200" name="Object 8"/>
            <p:cNvGraphicFramePr>
              <a:graphicFrameLocks noChangeAspect="1"/>
            </p:cNvGraphicFramePr>
            <p:nvPr/>
          </p:nvGraphicFramePr>
          <p:xfrm>
            <a:off x="2304" y="1008"/>
            <a:ext cx="768" cy="272"/>
          </p:xfrm>
          <a:graphic>
            <a:graphicData uri="http://schemas.openxmlformats.org/presentationml/2006/ole">
              <p:oleObj spid="_x0000_s284747" name="公式" r:id="rId6" imgW="710891" imgH="241195" progId="Equation.3">
                <p:embed/>
              </p:oleObj>
            </a:graphicData>
          </a:graphic>
        </p:graphicFrame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2256" y="672"/>
              <a:ext cx="81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消去</a:t>
              </a:r>
              <a:r>
                <a:rPr lang="en-US" altLang="zh-CN" sz="2800" b="1" i="1"/>
                <a:t>dt</a:t>
              </a:r>
            </a:p>
          </p:txBody>
        </p:sp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>
              <a:off x="2217" y="1296"/>
              <a:ext cx="951" cy="144"/>
            </a:xfrm>
            <a:prstGeom prst="rightArrow">
              <a:avLst>
                <a:gd name="adj1" fmla="val 50000"/>
                <a:gd name="adj2" fmla="val 1651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790700" y="406400"/>
            <a:ext cx="1524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SIR</a:t>
            </a:r>
            <a:r>
              <a:rPr lang="zh-CN" altLang="zh-CN" sz="2800" b="1" dirty="0"/>
              <a:t>模型</a:t>
            </a:r>
            <a:endParaRPr lang="zh-CN" altLang="en-US" sz="2800" b="1" dirty="0"/>
          </a:p>
        </p:txBody>
      </p:sp>
      <p:grpSp>
        <p:nvGrpSpPr>
          <p:cNvPr id="8226" name="Group 34"/>
          <p:cNvGrpSpPr>
            <a:grpSpLocks/>
          </p:cNvGrpSpPr>
          <p:nvPr/>
        </p:nvGrpSpPr>
        <p:grpSpPr bwMode="auto">
          <a:xfrm>
            <a:off x="1600201" y="4216401"/>
            <a:ext cx="5153025" cy="1135063"/>
            <a:chOff x="96" y="2544"/>
            <a:chExt cx="3246" cy="715"/>
          </a:xfrm>
        </p:grpSpPr>
        <p:graphicFrame>
          <p:nvGraphicFramePr>
            <p:cNvPr id="8194" name="Object 2"/>
            <p:cNvGraphicFramePr>
              <a:graphicFrameLocks noChangeAspect="1"/>
            </p:cNvGraphicFramePr>
            <p:nvPr/>
          </p:nvGraphicFramePr>
          <p:xfrm>
            <a:off x="96" y="2928"/>
            <a:ext cx="3246" cy="331"/>
          </p:xfrm>
          <a:graphic>
            <a:graphicData uri="http://schemas.openxmlformats.org/presentationml/2006/ole">
              <p:oleObj spid="_x0000_s284748" name="公式" r:id="rId7" imgW="2298700" imgH="279400" progId="Equation.3">
                <p:embed/>
              </p:oleObj>
            </a:graphicData>
          </a:graphic>
        </p:graphicFrame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240" y="2544"/>
              <a:ext cx="2352" cy="336"/>
              <a:chOff x="240" y="2544"/>
              <a:chExt cx="2352" cy="336"/>
            </a:xfrm>
          </p:grpSpPr>
          <p:sp>
            <p:nvSpPr>
              <p:cNvPr id="8202" name="Text Box 10"/>
              <p:cNvSpPr txBox="1">
                <a:spLocks noChangeArrowheads="1"/>
              </p:cNvSpPr>
              <p:nvPr/>
            </p:nvSpPr>
            <p:spPr bwMode="auto">
              <a:xfrm>
                <a:off x="240" y="2544"/>
                <a:ext cx="23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相轨线           的定义域</a:t>
                </a:r>
              </a:p>
            </p:txBody>
          </p:sp>
          <p:graphicFrame>
            <p:nvGraphicFramePr>
              <p:cNvPr id="8206" name="Object 14"/>
              <p:cNvGraphicFramePr>
                <a:graphicFrameLocks noChangeAspect="1"/>
              </p:cNvGraphicFramePr>
              <p:nvPr/>
            </p:nvGraphicFramePr>
            <p:xfrm>
              <a:off x="1039" y="2564"/>
              <a:ext cx="537" cy="316"/>
            </p:xfrm>
            <a:graphic>
              <a:graphicData uri="http://schemas.openxmlformats.org/presentationml/2006/ole">
                <p:oleObj spid="_x0000_s284749" name="公式" r:id="rId8" imgW="317225" imgH="241091" progId="Equation.3">
                  <p:embed/>
                </p:oleObj>
              </a:graphicData>
            </a:graphic>
          </p:graphicFrame>
        </p:grpSp>
      </p:grpSp>
      <p:grpSp>
        <p:nvGrpSpPr>
          <p:cNvPr id="8228" name="Group 36"/>
          <p:cNvGrpSpPr>
            <a:grpSpLocks/>
          </p:cNvGrpSpPr>
          <p:nvPr/>
        </p:nvGrpSpPr>
        <p:grpSpPr bwMode="auto">
          <a:xfrm>
            <a:off x="7010401" y="2844801"/>
            <a:ext cx="1781175" cy="519113"/>
            <a:chOff x="3504" y="1680"/>
            <a:chExt cx="1122" cy="327"/>
          </a:xfrm>
        </p:grpSpPr>
        <p:sp>
          <p:nvSpPr>
            <p:cNvPr id="8208" name="AutoShape 16"/>
            <p:cNvSpPr>
              <a:spLocks noChangeArrowheads="1"/>
            </p:cNvSpPr>
            <p:nvPr/>
          </p:nvSpPr>
          <p:spPr bwMode="auto">
            <a:xfrm>
              <a:off x="4320" y="1728"/>
              <a:ext cx="306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3504" y="1680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相轨线</a:t>
              </a:r>
            </a:p>
          </p:txBody>
        </p:sp>
      </p:grpSp>
      <p:grpSp>
        <p:nvGrpSpPr>
          <p:cNvPr id="8227" name="Group 35"/>
          <p:cNvGrpSpPr>
            <a:grpSpLocks/>
          </p:cNvGrpSpPr>
          <p:nvPr/>
        </p:nvGrpSpPr>
        <p:grpSpPr bwMode="auto">
          <a:xfrm>
            <a:off x="7239000" y="4267200"/>
            <a:ext cx="3124200" cy="2438400"/>
            <a:chOff x="3600" y="2592"/>
            <a:chExt cx="1968" cy="1536"/>
          </a:xfrm>
        </p:grpSpPr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3792" y="388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V="1">
              <a:off x="3792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3792" y="2928"/>
              <a:ext cx="110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3600" y="283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4800" y="387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5232" y="36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s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3648" y="259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</a:p>
          </p:txBody>
        </p:sp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3648" y="384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3984" y="350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/>
                <a:t>D</a:t>
              </a:r>
            </a:p>
          </p:txBody>
        </p:sp>
      </p:grpSp>
      <p:grpSp>
        <p:nvGrpSpPr>
          <p:cNvPr id="8225" name="Group 33"/>
          <p:cNvGrpSpPr>
            <a:grpSpLocks/>
          </p:cNvGrpSpPr>
          <p:nvPr/>
        </p:nvGrpSpPr>
        <p:grpSpPr bwMode="auto">
          <a:xfrm>
            <a:off x="2389188" y="5359400"/>
            <a:ext cx="3340100" cy="1117600"/>
            <a:chOff x="593" y="3388"/>
            <a:chExt cx="2104" cy="704"/>
          </a:xfrm>
        </p:grpSpPr>
        <p:sp>
          <p:nvSpPr>
            <p:cNvPr id="8223" name="Text Box 31"/>
            <p:cNvSpPr txBox="1">
              <a:spLocks noChangeArrowheads="1"/>
            </p:cNvSpPr>
            <p:nvPr/>
          </p:nvSpPr>
          <p:spPr bwMode="auto">
            <a:xfrm>
              <a:off x="593" y="3388"/>
              <a:ext cx="2095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/>
                <a:t>在</a:t>
              </a:r>
              <a:r>
                <a:rPr lang="en-US" altLang="zh-CN" sz="2800" b="1" i="1"/>
                <a:t>D</a:t>
              </a:r>
              <a:r>
                <a:rPr lang="zh-CN" altLang="en-US" sz="2800" b="1"/>
                <a:t>内作相轨线           的图形，进行分析</a:t>
              </a:r>
            </a:p>
          </p:txBody>
        </p:sp>
        <p:graphicFrame>
          <p:nvGraphicFramePr>
            <p:cNvPr id="8224" name="Object 32"/>
            <p:cNvGraphicFramePr>
              <a:graphicFrameLocks noChangeAspect="1"/>
            </p:cNvGraphicFramePr>
            <p:nvPr/>
          </p:nvGraphicFramePr>
          <p:xfrm>
            <a:off x="2160" y="3456"/>
            <a:ext cx="537" cy="316"/>
          </p:xfrm>
          <a:graphic>
            <a:graphicData uri="http://schemas.openxmlformats.org/presentationml/2006/ole">
              <p:oleObj spid="_x0000_s284750" name="公式" r:id="rId9" imgW="317225" imgH="241091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3381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513</Words>
  <Application>Microsoft Office PowerPoint</Application>
  <PresentationFormat>自定义</PresentationFormat>
  <Paragraphs>109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Office 主题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数学建模与系统仿真 </dc:title>
  <dc:creator>Lenovo</dc:creator>
  <cp:lastModifiedBy>Lenovo</cp:lastModifiedBy>
  <cp:revision>73</cp:revision>
  <dcterms:created xsi:type="dcterms:W3CDTF">2016-01-16T08:21:16Z</dcterms:created>
  <dcterms:modified xsi:type="dcterms:W3CDTF">2016-02-17T15:24:15Z</dcterms:modified>
</cp:coreProperties>
</file>