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25" r:id="rId3"/>
    <p:sldId id="439" r:id="rId4"/>
    <p:sldId id="440" r:id="rId5"/>
    <p:sldId id="442" r:id="rId6"/>
    <p:sldId id="443" r:id="rId7"/>
    <p:sldId id="451" r:id="rId8"/>
    <p:sldId id="452" r:id="rId9"/>
    <p:sldId id="453" r:id="rId10"/>
    <p:sldId id="454" r:id="rId11"/>
    <p:sldId id="495" r:id="rId12"/>
    <p:sldId id="496" r:id="rId13"/>
    <p:sldId id="499" r:id="rId14"/>
    <p:sldId id="498" r:id="rId15"/>
    <p:sldId id="489" r:id="rId16"/>
    <p:sldId id="491" r:id="rId17"/>
    <p:sldId id="492" r:id="rId18"/>
    <p:sldId id="494" r:id="rId19"/>
    <p:sldId id="500" r:id="rId20"/>
    <p:sldId id="50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2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FCA3-292F-4C64-8FAE-7F6AB7F6186F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97A9C-8E25-4D16-91A1-DCECFA24E5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670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02BF7A-D4C6-4B56-9786-E729D224F984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72627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BF0B8F-C3F8-4869-A54C-675EDC6FEFCE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14510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F19F84-EA69-4F68-AD16-5AA215152519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800100"/>
            <a:ext cx="5691188" cy="3201988"/>
          </a:xfrm>
          <a:ln w="12699" cap="flat">
            <a:solidFill>
              <a:schemeClr val="tx1"/>
            </a:solidFill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6575"/>
            <a:ext cx="5032375" cy="3848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03585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56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405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34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758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906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494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426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63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21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673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33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19738" y="4508500"/>
            <a:ext cx="6553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Tel</a:t>
            </a:r>
            <a:r>
              <a:rPr lang="en-US" altLang="zh-CN" dirty="0"/>
              <a:t>: 84315639(O)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 smtClean="0"/>
              <a:t>Email:xuchung@njust.edu.cn</a:t>
            </a:r>
            <a:endParaRPr lang="en-US" altLang="zh-CN" dirty="0"/>
          </a:p>
        </p:txBody>
      </p:sp>
      <p:pic>
        <p:nvPicPr>
          <p:cNvPr id="10245" name="Picture 5" descr="njust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608" y="4343400"/>
            <a:ext cx="388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24445" y="2047061"/>
            <a:ext cx="7477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数学</a:t>
            </a:r>
            <a:r>
              <a:rPr lang="zh-CN" altLang="en-US" sz="2800" dirty="0"/>
              <a:t>软件</a:t>
            </a:r>
            <a:r>
              <a:rPr lang="en-US" altLang="zh-CN" sz="2800" dirty="0" err="1"/>
              <a:t>Mathematica</a:t>
            </a:r>
            <a:r>
              <a:rPr lang="zh-CN" altLang="en-US" sz="2800" dirty="0"/>
              <a:t>应用</a:t>
            </a:r>
            <a:r>
              <a:rPr lang="zh-CN" altLang="en-US" sz="2800" dirty="0" smtClean="0"/>
              <a:t>简介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主讲人：</a:t>
            </a:r>
            <a:r>
              <a:rPr lang="zh-CN" altLang="en-US" sz="2800" dirty="0"/>
              <a:t>许春根</a:t>
            </a:r>
          </a:p>
        </p:txBody>
      </p:sp>
    </p:spTree>
    <p:extLst>
      <p:ext uri="{BB962C8B-B14F-4D97-AF65-F5344CB8AC3E}">
        <p14:creationId xmlns:p14="http://schemas.microsoft.com/office/powerpoint/2010/main" xmlns="" val="41090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Mathematica</a:t>
            </a:r>
            <a:r>
              <a:rPr lang="zh-CN" altLang="en-US"/>
              <a:t>命令特点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dirty="0" err="1"/>
              <a:t>Mathematica</a:t>
            </a:r>
            <a:r>
              <a:rPr lang="zh-CN" altLang="en-US" dirty="0"/>
              <a:t>区分大小写；</a:t>
            </a:r>
          </a:p>
          <a:p>
            <a:pPr marL="609600" indent="-609600"/>
            <a:r>
              <a:rPr lang="zh-CN" altLang="en-US" dirty="0"/>
              <a:t>命令都以大写字母开头；</a:t>
            </a:r>
          </a:p>
          <a:p>
            <a:pPr marL="609600" indent="-609600"/>
            <a:r>
              <a:rPr lang="en-US" altLang="zh-CN" dirty="0"/>
              <a:t>[ ]</a:t>
            </a:r>
            <a:r>
              <a:rPr lang="zh-CN" altLang="en-US" dirty="0"/>
              <a:t>：命令参数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Sin[x</a:t>
            </a:r>
            <a:r>
              <a:rPr lang="en-US" altLang="zh-CN" dirty="0"/>
              <a:t>]</a:t>
            </a:r>
          </a:p>
          <a:p>
            <a:pPr marL="609600" indent="-609600"/>
            <a:r>
              <a:rPr lang="en-US" altLang="zh-CN" dirty="0"/>
              <a:t>( )</a:t>
            </a:r>
            <a:r>
              <a:rPr lang="zh-CN" altLang="en-US" dirty="0"/>
              <a:t>：优先计算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</a:t>
            </a:r>
            <a:r>
              <a:rPr lang="en-US" altLang="zh-CN" dirty="0"/>
              <a:t>1+3)*9</a:t>
            </a:r>
          </a:p>
          <a:p>
            <a:pPr marL="609600" indent="-609600"/>
            <a:r>
              <a:rPr lang="en-US" altLang="zh-CN" dirty="0"/>
              <a:t>{ }</a:t>
            </a:r>
            <a:r>
              <a:rPr lang="zh-CN" altLang="en-US" dirty="0"/>
              <a:t>：列表</a:t>
            </a:r>
            <a:r>
              <a:rPr lang="zh-CN" altLang="en-US" dirty="0" smtClean="0"/>
              <a:t>；</a:t>
            </a:r>
            <a:r>
              <a:rPr lang="en-US" altLang="zh-CN" dirty="0" smtClean="0"/>
              <a:t>Random[Real</a:t>
            </a:r>
            <a:r>
              <a:rPr lang="en-US" altLang="zh-CN" dirty="0"/>
              <a:t>,{3,5}]</a:t>
            </a:r>
          </a:p>
        </p:txBody>
      </p:sp>
    </p:spTree>
    <p:extLst>
      <p:ext uri="{BB962C8B-B14F-4D97-AF65-F5344CB8AC3E}">
        <p14:creationId xmlns:p14="http://schemas.microsoft.com/office/powerpoint/2010/main" xmlns="" val="22898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常用常数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常数每个单词都以大写字母开头；</a:t>
            </a:r>
          </a:p>
          <a:p>
            <a:r>
              <a:rPr lang="en-US" altLang="zh-CN" dirty="0"/>
              <a:t>Pi </a:t>
            </a:r>
            <a:r>
              <a:rPr lang="zh-CN" altLang="en-US" dirty="0"/>
              <a:t>或</a:t>
            </a:r>
            <a:r>
              <a:rPr lang="el-GR" altLang="zh-CN" dirty="0">
                <a:latin typeface="Comic Sans MS" panose="030F0702030302020204" pitchFamily="66" charset="0"/>
              </a:rPr>
              <a:t>π</a:t>
            </a:r>
            <a:r>
              <a:rPr lang="en-US" altLang="zh-CN" dirty="0">
                <a:latin typeface="Comic Sans MS" panose="030F0702030302020204" pitchFamily="66" charset="0"/>
              </a:rPr>
              <a:t>		</a:t>
            </a:r>
            <a:r>
              <a:rPr lang="zh-CN" altLang="en-US" dirty="0">
                <a:latin typeface="Comic Sans MS" panose="030F0702030302020204" pitchFamily="66" charset="0"/>
              </a:rPr>
              <a:t>圆周率；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en-US" dirty="0">
                <a:latin typeface="Mathematica1Mono" panose="05060400030100000101" pitchFamily="18" charset="2"/>
              </a:rPr>
              <a:t>ã</a:t>
            </a: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</a:rPr>
              <a:t>自然对数的底；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Degree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baseline="30000" dirty="0"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角度，</a:t>
            </a:r>
            <a:r>
              <a:rPr lang="en-US" altLang="zh-CN" dirty="0">
                <a:latin typeface="Times New Roman" panose="02020603050405020304" pitchFamily="18" charset="0"/>
              </a:rPr>
              <a:t>360</a:t>
            </a:r>
            <a:r>
              <a:rPr lang="en-US" altLang="zh-CN" baseline="30000" dirty="0"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</a:rPr>
              <a:t> = 2</a:t>
            </a:r>
            <a:r>
              <a:rPr lang="el-GR" altLang="zh-CN" dirty="0">
                <a:latin typeface="Comic Sans MS" panose="030F0702030302020204" pitchFamily="66" charset="0"/>
              </a:rPr>
              <a:t>π</a:t>
            </a:r>
            <a:r>
              <a:rPr lang="zh-CN" altLang="en-US" dirty="0">
                <a:latin typeface="Comic Sans MS" panose="030F0702030302020204" pitchFamily="66" charset="0"/>
              </a:rPr>
              <a:t>；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Infinity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latin typeface="Mathematica1Mono" panose="05060400030100000101" pitchFamily="18" charset="2"/>
              </a:rPr>
              <a:t>¥	</a:t>
            </a:r>
            <a:r>
              <a:rPr lang="zh-CN" altLang="en-US" dirty="0">
                <a:latin typeface="Mathematica1Mono" panose="05060400030100000101" pitchFamily="18" charset="2"/>
              </a:rPr>
              <a:t>无穷</a:t>
            </a:r>
            <a:r>
              <a:rPr lang="zh-CN" altLang="en-US" dirty="0" smtClean="0">
                <a:latin typeface="Mathematica1Mono" panose="05060400030100000101" pitchFamily="18" charset="2"/>
              </a:rPr>
              <a:t>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467600" y="4876800"/>
          <a:ext cx="1447800" cy="509588"/>
        </p:xfrm>
        <a:graphic>
          <a:graphicData uri="http://schemas.openxmlformats.org/presentationml/2006/ole">
            <p:oleObj spid="_x0000_s158726" name="Equation" r:id="rId3" imgW="685800" imgH="2413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3629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7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常用内置函数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函数名每个单词首字母大写；</a:t>
            </a:r>
          </a:p>
          <a:p>
            <a:r>
              <a:rPr lang="en-US" altLang="zh-CN" dirty="0" err="1"/>
              <a:t>Sqrt</a:t>
            </a:r>
            <a:r>
              <a:rPr lang="en-US" altLang="zh-CN" dirty="0"/>
              <a:t>[x</a:t>
            </a:r>
            <a:r>
              <a:rPr lang="en-US" altLang="zh-CN" dirty="0" smtClean="0"/>
              <a:t>]</a:t>
            </a:r>
            <a:r>
              <a:rPr lang="zh-CN" altLang="en-US" dirty="0"/>
              <a:t>	给出</a:t>
            </a:r>
            <a:r>
              <a:rPr lang="en-US" altLang="zh-CN" dirty="0"/>
              <a:t>x</a:t>
            </a:r>
            <a:r>
              <a:rPr lang="zh-CN" altLang="en-US" dirty="0"/>
              <a:t>的算术平方根；</a:t>
            </a:r>
          </a:p>
          <a:p>
            <a:r>
              <a:rPr lang="en-US" altLang="zh-CN" dirty="0" smtClean="0"/>
              <a:t>Log[x]	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lnx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Log[</a:t>
            </a:r>
            <a:r>
              <a:rPr lang="en-US" altLang="zh-CN" dirty="0" err="1" smtClean="0"/>
              <a:t>b,x</a:t>
            </a:r>
            <a:r>
              <a:rPr lang="en-US" altLang="zh-CN" dirty="0" smtClean="0"/>
              <a:t>]	</a:t>
            </a:r>
            <a:r>
              <a:rPr lang="zh-CN" altLang="en-US" dirty="0" smtClean="0"/>
              <a:t>返回以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为底的对数函数 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Exp[x]	</a:t>
            </a:r>
            <a:r>
              <a:rPr lang="zh-CN" altLang="en-US" dirty="0" smtClean="0"/>
              <a:t>返回以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为底的指数函数 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Sin[x],Cos[x],Tan[x],Sec[x],</a:t>
            </a:r>
            <a:r>
              <a:rPr lang="en-US" altLang="zh-CN" dirty="0" err="1" smtClean="0"/>
              <a:t>Csc</a:t>
            </a:r>
            <a:r>
              <a:rPr lang="en-US" altLang="zh-CN" dirty="0" smtClean="0"/>
              <a:t>[x],Cot[x]</a:t>
            </a:r>
            <a:r>
              <a:rPr lang="zh-CN" altLang="en-US" dirty="0" smtClean="0"/>
              <a:t>：返回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的六种三角函数值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Abs[x]</a:t>
            </a:r>
            <a:r>
              <a:rPr lang="zh-CN" altLang="en-US" dirty="0" smtClean="0"/>
              <a:t>         给出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的绝对值；</a:t>
            </a:r>
          </a:p>
          <a:p>
            <a:r>
              <a:rPr lang="en-US" altLang="zh-CN" dirty="0" smtClean="0"/>
              <a:t>Sign[x]</a:t>
            </a:r>
            <a:r>
              <a:rPr lang="zh-CN" altLang="en-US" dirty="0" smtClean="0"/>
              <a:t>       返回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的符号，正返回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，负返回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Factorial[n]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n!	</a:t>
            </a:r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的阶乘；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137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用户自定义函数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f[x_ ]:= x</a:t>
            </a:r>
            <a:r>
              <a:rPr lang="zh-CN" altLang="en-US" dirty="0"/>
              <a:t>的函数表达式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f[x</a:t>
            </a:r>
            <a:r>
              <a:rPr lang="en-US" altLang="zh-CN"/>
              <a:t>_ </a:t>
            </a:r>
            <a:r>
              <a:rPr lang="en-US" altLang="zh-CN" smtClean="0"/>
              <a:t>]:=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+1;</a:t>
            </a:r>
            <a:r>
              <a:rPr lang="en-US" altLang="zh-CN" dirty="0"/>
              <a:t>		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结果：</a:t>
            </a:r>
            <a:r>
              <a:rPr lang="en-US" altLang="zh-CN" dirty="0" smtClean="0"/>
              <a:t>f[2]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5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f[2x]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4x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</a:t>
            </a:r>
            <a:r>
              <a:rPr lang="en-US" altLang="zh-CN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xmlns="" val="212786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基本的算术操作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</a:t>
            </a:r>
            <a:r>
              <a:rPr lang="en-US" altLang="zh-CN" dirty="0"/>
              <a:t>+</a:t>
            </a:r>
            <a:r>
              <a:rPr lang="zh-CN" altLang="en-US" dirty="0"/>
              <a:t>，减</a:t>
            </a:r>
            <a:r>
              <a:rPr lang="en-US" altLang="zh-CN" dirty="0"/>
              <a:t>-</a:t>
            </a:r>
            <a:r>
              <a:rPr lang="zh-CN" altLang="en-US" dirty="0"/>
              <a:t>，乘*，除</a:t>
            </a:r>
            <a:r>
              <a:rPr lang="en-US" altLang="zh-CN" dirty="0"/>
              <a:t>/</a:t>
            </a:r>
            <a:r>
              <a:rPr lang="zh-CN" altLang="en-US" dirty="0"/>
              <a:t>，乘方</a:t>
            </a:r>
            <a:r>
              <a:rPr lang="en-US" altLang="zh-CN" dirty="0"/>
              <a:t>^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数字与符号之间没有运算符表示“乘法”；</a:t>
            </a:r>
          </a:p>
          <a:p>
            <a:r>
              <a:rPr lang="zh-CN" altLang="en-US" dirty="0"/>
              <a:t>乘法表示方法：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		</a:t>
            </a:r>
            <a:r>
              <a:rPr lang="en-US" altLang="zh-CN" dirty="0"/>
              <a:t>a*b  </a:t>
            </a:r>
            <a:r>
              <a:rPr lang="en-US" altLang="zh-CN" dirty="0" err="1"/>
              <a:t>a×b</a:t>
            </a:r>
            <a:r>
              <a:rPr lang="en-US" altLang="zh-CN" dirty="0"/>
              <a:t>  a b    2a</a:t>
            </a:r>
          </a:p>
        </p:txBody>
      </p:sp>
    </p:spTree>
    <p:extLst>
      <p:ext uri="{BB962C8B-B14F-4D97-AF65-F5344CB8AC3E}">
        <p14:creationId xmlns:p14="http://schemas.microsoft.com/office/powerpoint/2010/main" xmlns="" val="87809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1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5000" dirty="0" smtClean="0">
                <a:ea typeface="楷体_GB2312" pitchFamily="49" charset="-122"/>
              </a:rPr>
              <a:t>基本命令：</a:t>
            </a:r>
            <a:r>
              <a:rPr lang="zh-CN" altLang="zh-CN" sz="5000" dirty="0" smtClean="0">
                <a:ea typeface="楷体_GB2312" pitchFamily="49" charset="-122"/>
              </a:rPr>
              <a:t>Plot[f[x],{x,a,b}</a:t>
            </a:r>
            <a:r>
              <a:rPr lang="en-US" altLang="zh-CN" sz="5000" dirty="0" smtClean="0">
                <a:ea typeface="楷体_GB2312" pitchFamily="49" charset="-122"/>
              </a:rPr>
              <a:t>]</a:t>
            </a:r>
          </a:p>
          <a:p>
            <a:r>
              <a:rPr lang="zh-CN" altLang="zh-CN" sz="5000" dirty="0" smtClean="0">
                <a:ea typeface="楷体_GB2312" pitchFamily="49" charset="-122"/>
              </a:rPr>
              <a:t> </a:t>
            </a:r>
            <a:r>
              <a:rPr lang="zh-CN" altLang="en-US" sz="5000" dirty="0" smtClean="0">
                <a:ea typeface="楷体_GB2312" pitchFamily="49" charset="-122"/>
              </a:rPr>
              <a:t>画彩色图形：</a:t>
            </a:r>
            <a:r>
              <a:rPr lang="zh-CN" altLang="zh-CN" sz="5000" dirty="0" smtClean="0">
                <a:ea typeface="楷体_GB2312" pitchFamily="49" charset="-122"/>
              </a:rPr>
              <a:t>Plot</a:t>
            </a:r>
            <a:r>
              <a:rPr lang="zh-CN" altLang="zh-CN" sz="5000" dirty="0">
                <a:ea typeface="楷体_GB2312" pitchFamily="49" charset="-122"/>
              </a:rPr>
              <a:t>[f[x],{x,a,b}, </a:t>
            </a:r>
            <a:r>
              <a:rPr lang="zh-CN" altLang="zh-CN" sz="5000" dirty="0" smtClean="0">
                <a:ea typeface="楷体_GB2312" pitchFamily="49" charset="-122"/>
              </a:rPr>
              <a:t>PlotStyle-&gt; </a:t>
            </a:r>
            <a:r>
              <a:rPr lang="zh-CN" altLang="zh-CN" sz="5000" dirty="0">
                <a:ea typeface="楷体_GB2312" pitchFamily="49" charset="-122"/>
              </a:rPr>
              <a:t>{RGBColor[1,0,0]} ]</a:t>
            </a:r>
            <a:endParaRPr lang="en-US" altLang="zh-CN" sz="5000" dirty="0"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5000" dirty="0" err="1" smtClean="0">
                <a:ea typeface="楷体_GB2312" pitchFamily="49" charset="-122"/>
              </a:rPr>
              <a:t>RGBColor</a:t>
            </a:r>
            <a:r>
              <a:rPr lang="en-US" altLang="zh-CN" sz="5000" dirty="0" smtClean="0">
                <a:ea typeface="楷体_GB2312" pitchFamily="49" charset="-122"/>
              </a:rPr>
              <a:t> </a:t>
            </a:r>
            <a:r>
              <a:rPr lang="zh-CN" altLang="zh-CN" sz="5000" dirty="0">
                <a:ea typeface="楷体_GB2312" pitchFamily="49" charset="-122"/>
              </a:rPr>
              <a:t>表示红、绿、蓝三色的比例。</a:t>
            </a:r>
            <a:endParaRPr lang="zh-CN" altLang="en-US" sz="5000" dirty="0">
              <a:ea typeface="楷体_GB2312" pitchFamily="49" charset="-122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5400" dirty="0" smtClean="0"/>
              <a:t>画图命令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294216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5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5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5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609600"/>
            <a:ext cx="8382000" cy="1162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zh-CN" sz="5400" dirty="0">
                <a:solidFill>
                  <a:srgbClr val="FF3300"/>
                </a:solidFill>
              </a:rPr>
              <a:t>Sin (1/x) </a:t>
            </a:r>
            <a:r>
              <a:rPr lang="zh-CN" altLang="en-US" sz="5400" dirty="0">
                <a:solidFill>
                  <a:srgbClr val="FF3300"/>
                </a:solidFill>
              </a:rPr>
              <a:t>在 </a:t>
            </a:r>
            <a:r>
              <a:rPr lang="en-US" altLang="zh-CN" sz="5400" dirty="0">
                <a:solidFill>
                  <a:srgbClr val="FF3300"/>
                </a:solidFill>
              </a:rPr>
              <a:t>x=0 </a:t>
            </a:r>
            <a:r>
              <a:rPr lang="zh-CN" altLang="en-US" sz="5400" dirty="0">
                <a:solidFill>
                  <a:srgbClr val="FF3300"/>
                </a:solidFill>
              </a:rPr>
              <a:t>附近</a:t>
            </a:r>
          </a:p>
        </p:txBody>
      </p:sp>
      <p:graphicFrame>
        <p:nvGraphicFramePr>
          <p:cNvPr id="252931" name="Rectangle 3"/>
          <p:cNvGraphicFramePr>
            <a:graphicFrameLocks/>
          </p:cNvGraphicFramePr>
          <p:nvPr/>
        </p:nvGraphicFramePr>
        <p:xfrm>
          <a:off x="14554200" y="2794000"/>
          <a:ext cx="6096000" cy="4064000"/>
        </p:xfrm>
        <a:graphic>
          <a:graphicData uri="http://schemas.openxmlformats.org/presentationml/2006/ole">
            <p:oleObj spid="_x0000_s163846" name="公式" r:id="rId3" imgW="0" imgH="0" progId="Equation.3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0000" y="5892800"/>
            <a:ext cx="397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Plot[Sin[1/x],{x,-1,1}]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75714" y="5820229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Plot[Sin[1/x],{x,-0.01,0.01}]</a:t>
            </a:r>
            <a:endParaRPr lang="zh-CN" altLang="en-US" dirty="0"/>
          </a:p>
        </p:txBody>
      </p:sp>
      <p:pic>
        <p:nvPicPr>
          <p:cNvPr id="11" name="图片 10" descr="Mathematica应用-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343" y="2427514"/>
            <a:ext cx="4572000" cy="2844800"/>
          </a:xfrm>
          <a:prstGeom prst="rect">
            <a:avLst/>
          </a:prstGeom>
        </p:spPr>
      </p:pic>
      <p:pic>
        <p:nvPicPr>
          <p:cNvPr id="12" name="图片 11" descr="Mathematica应用-1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143" y="2451100"/>
            <a:ext cx="4572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195411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nimBg="1" autoUpdateAnimBg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1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zh-CN" sz="5000">
                <a:ea typeface="楷体_GB2312" pitchFamily="49" charset="-122"/>
              </a:rPr>
              <a:t>d=Table[{1/n,Sin[n]},    {n,1,1000}]  (定义点集）</a:t>
            </a:r>
          </a:p>
          <a:p>
            <a:r>
              <a:rPr lang="zh-CN" altLang="zh-CN" sz="5000">
                <a:ea typeface="楷体_GB2312" pitchFamily="49" charset="-122"/>
              </a:rPr>
              <a:t>ListPlot[d] （画出点集）</a:t>
            </a:r>
          </a:p>
          <a:p>
            <a:r>
              <a:rPr lang="en-US" altLang="zh-CN" sz="5000">
                <a:ea typeface="楷体_GB2312" pitchFamily="49" charset="-122"/>
              </a:rPr>
              <a:t>Show[fg1,fg2] (</a:t>
            </a:r>
            <a:r>
              <a:rPr lang="zh-CN" altLang="zh-CN" sz="5000">
                <a:ea typeface="楷体_GB2312" pitchFamily="49" charset="-122"/>
              </a:rPr>
              <a:t>几个图象重新显示在同一坐标系里）</a:t>
            </a:r>
            <a:endParaRPr lang="zh-CN" altLang="en-US" sz="5000">
              <a:ea typeface="楷体_GB2312" pitchFamily="49" charset="-122"/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5400"/>
              <a:t>画数据点集合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815045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22401" y="685800"/>
            <a:ext cx="10087428" cy="1162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zh-CN" sz="2400" b="1" dirty="0" smtClean="0"/>
              <a:t>t1=Table[{1/</a:t>
            </a:r>
            <a:r>
              <a:rPr lang="en-US" altLang="zh-CN" sz="2400" b="1" dirty="0" err="1" smtClean="0"/>
              <a:t>n,Sin</a:t>
            </a:r>
            <a:r>
              <a:rPr lang="en-US" altLang="zh-CN" sz="2400" b="1" dirty="0" smtClean="0"/>
              <a:t>[n]},{n,1,10000}];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f1=</a:t>
            </a:r>
            <a:r>
              <a:rPr lang="en-US" altLang="zh-CN" sz="2400" b="1" dirty="0" err="1" smtClean="0"/>
              <a:t>ListPlot</a:t>
            </a:r>
            <a:r>
              <a:rPr lang="en-US" altLang="zh-CN" sz="2400" b="1" dirty="0" smtClean="0"/>
              <a:t>[t1];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t2=Table[{1/</a:t>
            </a:r>
            <a:r>
              <a:rPr lang="en-US" altLang="zh-CN" sz="2400" b="1" dirty="0" err="1" smtClean="0"/>
              <a:t>n,Sin</a:t>
            </a:r>
            <a:r>
              <a:rPr lang="en-US" altLang="zh-CN" sz="2400" b="1" dirty="0" smtClean="0"/>
              <a:t>[n]},{n,1,10000,44}];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t3=Table[{1/</a:t>
            </a:r>
            <a:r>
              <a:rPr lang="en-US" altLang="zh-CN" sz="2400" b="1" dirty="0" err="1" smtClean="0"/>
              <a:t>n,Sin</a:t>
            </a:r>
            <a:r>
              <a:rPr lang="en-US" altLang="zh-CN" sz="2400" b="1" dirty="0" smtClean="0"/>
              <a:t>[n]},{n,11,10000,44}];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f2=</a:t>
            </a:r>
            <a:r>
              <a:rPr lang="en-US" altLang="zh-CN" sz="2400" b="1" dirty="0" err="1" smtClean="0"/>
              <a:t>ListPlot</a:t>
            </a:r>
            <a:r>
              <a:rPr lang="en-US" altLang="zh-CN" sz="2400" b="1" dirty="0" smtClean="0"/>
              <a:t>[{t2,t3 },</a:t>
            </a:r>
            <a:r>
              <a:rPr lang="en-US" altLang="zh-CN" sz="2400" b="1" dirty="0" err="1" smtClean="0"/>
              <a:t>PlotStyle®RGBColor</a:t>
            </a:r>
            <a:r>
              <a:rPr lang="en-US" altLang="zh-CN" sz="2400" b="1" dirty="0" smtClean="0"/>
              <a:t>[1,0,0]];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graphicFrame>
        <p:nvGraphicFramePr>
          <p:cNvPr id="256003" name="Rectangle 3"/>
          <p:cNvGraphicFramePr>
            <a:graphicFrameLocks/>
          </p:cNvGraphicFramePr>
          <p:nvPr/>
        </p:nvGraphicFramePr>
        <p:xfrm>
          <a:off x="14554200" y="2794000"/>
          <a:ext cx="6096000" cy="4064000"/>
        </p:xfrm>
        <a:graphic>
          <a:graphicData uri="http://schemas.openxmlformats.org/presentationml/2006/ole">
            <p:oleObj spid="_x0000_s164870" name="公式" r:id="rId3" imgW="0" imgH="0" progId="Equation.3">
              <p:embed/>
            </p:oleObj>
          </a:graphicData>
        </a:graphic>
      </p:graphicFrame>
      <p:pic>
        <p:nvPicPr>
          <p:cNvPr id="5" name="图片 4" descr="Mathematica应用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14" y="2051049"/>
            <a:ext cx="7554686" cy="4553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2343" y="5239657"/>
            <a:ext cx="220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演示软件操作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466688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239000" y="1746250"/>
          <a:ext cx="2971800" cy="823913"/>
        </p:xfrm>
        <a:graphic>
          <a:graphicData uri="http://schemas.openxmlformats.org/presentationml/2006/ole">
            <p:oleObj spid="_x0000_s165910" name="Equation" r:id="rId3" imgW="1231366" imgH="469696" progId="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962400" y="3976688"/>
          <a:ext cx="5257800" cy="874712"/>
        </p:xfrm>
        <a:graphic>
          <a:graphicData uri="http://schemas.openxmlformats.org/presentationml/2006/ole">
            <p:oleObj spid="_x0000_s165911" name="公式" r:id="rId4" imgW="2451100" imgH="469900" progId="Equation.3">
              <p:embed/>
            </p:oleObj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184564" y="90489"/>
            <a:ext cx="7502236" cy="584775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三</a:t>
            </a:r>
            <a:r>
              <a:rPr lang="en-US" altLang="zh-CN" sz="3200" dirty="0"/>
              <a:t>. </a:t>
            </a:r>
            <a:r>
              <a:rPr lang="en-US" altLang="zh-CN" sz="3200" dirty="0" err="1"/>
              <a:t>Matlab</a:t>
            </a:r>
            <a:r>
              <a:rPr lang="zh-CN" altLang="en-US" sz="3200" dirty="0"/>
              <a:t>示例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离散</a:t>
            </a:r>
            <a:r>
              <a:rPr lang="en-US" altLang="zh-CN" sz="3200" b="1" dirty="0" smtClean="0">
                <a:ea typeface="楷体_GB2312" pitchFamily="49" charset="-122"/>
              </a:rPr>
              <a:t>Logistic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dirty="0"/>
              <a:t>           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905000" y="1171576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连续形式</a:t>
            </a:r>
            <a:r>
              <a:rPr lang="zh-CN" altLang="en-US" sz="2800" b="1" dirty="0"/>
              <a:t>的阻滞增长模型 </a:t>
            </a:r>
            <a:r>
              <a:rPr lang="en-US" altLang="zh-CN" sz="2800" b="1" dirty="0"/>
              <a:t>(Logistic</a:t>
            </a:r>
            <a:r>
              <a:rPr lang="zh-CN" altLang="zh-CN" sz="2800" b="1" dirty="0"/>
              <a:t>模型</a:t>
            </a:r>
            <a:r>
              <a:rPr lang="en-US" altLang="zh-CN" sz="2800" b="1" dirty="0"/>
              <a:t>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057400" y="2619376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66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t</a:t>
            </a:r>
            <a:r>
              <a:rPr lang="en-US" altLang="zh-CN" sz="2800" b="1">
                <a:sym typeface="Symbol" panose="05050102010706020507" pitchFamily="18" charset="2"/>
              </a:rPr>
              <a:t></a:t>
            </a:r>
            <a:r>
              <a:rPr lang="en-US" altLang="zh-CN" sz="2800" b="1">
                <a:sym typeface="SymbolProp BT" pitchFamily="2" charset="2"/>
              </a:rPr>
              <a:t>,</a:t>
            </a:r>
            <a:r>
              <a:rPr lang="en-US" altLang="zh-CN" sz="2800" b="1" i="1">
                <a:sym typeface="SymbolProp BT" pitchFamily="2" charset="2"/>
              </a:rPr>
              <a:t>  x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ym typeface="Symbol" panose="05050102010706020507" pitchFamily="18" charset="2"/>
              </a:rPr>
              <a:t>N,  </a:t>
            </a:r>
            <a:r>
              <a:rPr lang="en-US" altLang="zh-CN" sz="2800" b="1" i="1">
                <a:solidFill>
                  <a:srgbClr val="FF0000"/>
                </a:solidFill>
                <a:sym typeface="Symbol" panose="05050102010706020507" pitchFamily="18" charset="2"/>
              </a:rPr>
              <a:t>x=N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</a:rPr>
              <a:t>稳定平衡点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 i="1">
                <a:solidFill>
                  <a:srgbClr val="FF0000"/>
                </a:solidFill>
              </a:rPr>
              <a:t>r</a:t>
            </a:r>
            <a:r>
              <a:rPr lang="zh-CN" altLang="en-US" sz="2800" b="1">
                <a:solidFill>
                  <a:srgbClr val="FF0000"/>
                </a:solidFill>
              </a:rPr>
              <a:t>大小无关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133600" y="3367088"/>
            <a:ext cx="990600" cy="11176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离散形式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905000" y="19192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 ~</a:t>
            </a:r>
            <a:r>
              <a:rPr lang="zh-CN" altLang="en-US" sz="2800" b="1"/>
              <a:t>某种群 </a:t>
            </a:r>
            <a:r>
              <a:rPr lang="en-US" altLang="zh-CN" sz="2800" b="1" i="1"/>
              <a:t>t </a:t>
            </a:r>
            <a:r>
              <a:rPr lang="zh-CN" altLang="en-US" sz="2800" b="1"/>
              <a:t>时刻的数量</a:t>
            </a:r>
            <a:r>
              <a:rPr lang="en-US" altLang="zh-CN" sz="2800" b="1"/>
              <a:t>(</a:t>
            </a:r>
            <a:r>
              <a:rPr lang="zh-CN" altLang="en-US" sz="2800" b="1"/>
              <a:t>人口</a:t>
            </a:r>
            <a:r>
              <a:rPr lang="en-US" altLang="zh-CN" sz="2800" b="1"/>
              <a:t>)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4267200" y="3290888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i="1" baseline="-25000"/>
              <a:t>k</a:t>
            </a:r>
            <a:r>
              <a:rPr lang="en-US" altLang="zh-CN" sz="2800" b="1"/>
              <a:t> ~</a:t>
            </a:r>
            <a:r>
              <a:rPr lang="zh-CN" altLang="en-US" sz="2800" b="1"/>
              <a:t>某种群第</a:t>
            </a:r>
            <a:r>
              <a:rPr lang="en-US" altLang="zh-CN" sz="2800" b="1" i="1"/>
              <a:t>k</a:t>
            </a:r>
            <a:r>
              <a:rPr lang="zh-CN" altLang="en-US" sz="2800" b="1"/>
              <a:t>代的数量</a:t>
            </a:r>
            <a:r>
              <a:rPr lang="en-US" altLang="zh-CN" sz="2800" b="1"/>
              <a:t>(</a:t>
            </a:r>
            <a:r>
              <a:rPr lang="zh-CN" altLang="en-US" sz="2800" b="1"/>
              <a:t>人口</a:t>
            </a:r>
            <a:r>
              <a:rPr lang="en-US" altLang="zh-CN" sz="2800" b="1"/>
              <a:t>)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8419536"/>
              </p:ext>
            </p:extLst>
          </p:nvPr>
        </p:nvGraphicFramePr>
        <p:xfrm>
          <a:off x="3200400" y="5105832"/>
          <a:ext cx="2743200" cy="1058862"/>
        </p:xfrm>
        <a:graphic>
          <a:graphicData uri="http://schemas.openxmlformats.org/presentationml/2006/ole">
            <p:oleObj spid="_x0000_s165912" name="公式" r:id="rId5" imgW="1219200" imgH="508000" progId="Equation.3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4375847"/>
              </p:ext>
            </p:extLst>
          </p:nvPr>
        </p:nvGraphicFramePr>
        <p:xfrm>
          <a:off x="4114801" y="6312332"/>
          <a:ext cx="1744663" cy="622300"/>
        </p:xfrm>
        <a:graphic>
          <a:graphicData uri="http://schemas.openxmlformats.org/presentationml/2006/ole">
            <p:oleObj spid="_x0000_s165913" name="Equation" r:id="rId6" imgW="710891" imgH="215806" progId="Equation.3">
              <p:embed/>
            </p:oleObj>
          </a:graphicData>
        </a:graphic>
      </p:graphicFrame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7069139" y="5258232"/>
            <a:ext cx="2884487" cy="847725"/>
            <a:chOff x="3493" y="1488"/>
            <a:chExt cx="1817" cy="534"/>
          </a:xfrm>
        </p:grpSpPr>
        <p:graphicFrame>
          <p:nvGraphicFramePr>
            <p:cNvPr id="1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96395078"/>
                </p:ext>
              </p:extLst>
            </p:nvPr>
          </p:nvGraphicFramePr>
          <p:xfrm>
            <a:off x="3493" y="1698"/>
            <a:ext cx="1817" cy="324"/>
          </p:xfrm>
          <a:graphic>
            <a:graphicData uri="http://schemas.openxmlformats.org/presentationml/2006/ole">
              <p:oleObj spid="_x0000_s165914" name="Equation" r:id="rId7" imgW="1244600" imgH="228600" progId="">
                <p:embed/>
              </p:oleObj>
            </a:graphicData>
          </a:graphic>
        </p:graphicFrame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3840" y="1488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29400" y="6325032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一阶</a:t>
            </a:r>
            <a:r>
              <a:rPr lang="en-US" altLang="zh-CN" sz="2800" b="1"/>
              <a:t>(</a:t>
            </a:r>
            <a:r>
              <a:rPr lang="zh-CN" altLang="en-US" sz="2800" b="1"/>
              <a:t>非线性</a:t>
            </a:r>
            <a:r>
              <a:rPr lang="en-US" altLang="zh-CN" sz="2800" b="1"/>
              <a:t>)</a:t>
            </a:r>
            <a:r>
              <a:rPr lang="zh-CN" altLang="en-US" sz="2800" b="1"/>
              <a:t>差分方程 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981200" y="5182032"/>
            <a:ext cx="91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变量代换</a:t>
            </a:r>
          </a:p>
        </p:txBody>
      </p:sp>
    </p:spTree>
    <p:extLst>
      <p:ext uri="{BB962C8B-B14F-4D97-AF65-F5344CB8AC3E}">
        <p14:creationId xmlns:p14="http://schemas.microsoft.com/office/powerpoint/2010/main" xmlns="" val="5565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 autoUpdateAnimBg="0"/>
      <p:bldP spid="4104" grpId="0" animBg="1" autoUpdateAnimBg="0"/>
      <p:bldP spid="4105" grpId="0" animBg="1" autoUpdateAnimBg="0"/>
      <p:bldP spid="4106" grpId="0" animBg="1" autoUpdateAnimBg="0"/>
      <p:bldP spid="4107" grpId="0" animBg="1" autoUpdateAnimBg="0"/>
      <p:bldP spid="18" grpId="0" autoUpdateAnimBg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3863975" y="476250"/>
            <a:ext cx="381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本讲内容 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3071814" y="1341439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/>
              <a:t>一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数学软件及</a:t>
            </a:r>
            <a:r>
              <a:rPr lang="en-US" altLang="zh-CN" sz="2800" dirty="0" err="1" smtClean="0"/>
              <a:t>Mathematica</a:t>
            </a:r>
            <a:r>
              <a:rPr lang="zh-CN" altLang="en-US" sz="2800" dirty="0" smtClean="0"/>
              <a:t>概述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二</a:t>
            </a:r>
            <a:r>
              <a:rPr lang="en-US" altLang="zh-CN" sz="2800" dirty="0" smtClean="0"/>
              <a:t>. </a:t>
            </a:r>
            <a:r>
              <a:rPr lang="en-US" altLang="zh-CN" sz="2800" dirty="0" err="1"/>
              <a:t>Mathematica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使用简介</a:t>
            </a:r>
            <a:endParaRPr lang="zh-CN" altLang="en-US" sz="2800" dirty="0"/>
          </a:p>
          <a:p>
            <a:endParaRPr lang="en-US" altLang="zh-CN" sz="2800" dirty="0" smtClean="0"/>
          </a:p>
          <a:p>
            <a:r>
              <a:rPr lang="zh-CN" altLang="en-US" sz="2800" dirty="0"/>
              <a:t>三</a:t>
            </a:r>
            <a:r>
              <a:rPr lang="en-US" altLang="zh-CN" sz="2800" dirty="0" smtClean="0"/>
              <a:t>. </a:t>
            </a:r>
            <a:r>
              <a:rPr lang="en-US" altLang="zh-CN" sz="2800" dirty="0" err="1"/>
              <a:t>Mathematica</a:t>
            </a:r>
            <a:r>
              <a:rPr lang="zh-CN" altLang="en-US" sz="2800" dirty="0" smtClean="0"/>
              <a:t>示例       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665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3372" y="239816"/>
            <a:ext cx="9798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b="1" dirty="0"/>
              <a:t>  </a:t>
            </a:r>
            <a:r>
              <a:rPr lang="pl-PL" altLang="zh-CN" sz="2400" b="1" dirty="0" smtClean="0"/>
              <a:t>Clear[f,</a:t>
            </a:r>
            <a:r>
              <a:rPr lang="en-US" altLang="zh-CN" sz="2400" b="1" dirty="0" smtClean="0"/>
              <a:t>r</a:t>
            </a:r>
            <a:r>
              <a:rPr lang="pl-PL" altLang="zh-CN" sz="2400" b="1" dirty="0" smtClean="0"/>
              <a:t>,x];</a:t>
            </a:r>
            <a:endParaRPr lang="en-US" altLang="zh-CN" sz="2400" b="1" dirty="0" smtClean="0"/>
          </a:p>
          <a:p>
            <a:r>
              <a:rPr lang="pl-PL" altLang="zh-CN" sz="2400" b="1" dirty="0" smtClean="0"/>
              <a:t>f[</a:t>
            </a:r>
            <a:r>
              <a:rPr lang="en-US" altLang="zh-CN" sz="2400" b="1" dirty="0" smtClean="0"/>
              <a:t>r</a:t>
            </a:r>
            <a:r>
              <a:rPr lang="pl-PL" altLang="zh-CN" sz="2400" b="1" dirty="0" smtClean="0"/>
              <a:t>_,</a:t>
            </a:r>
            <a:r>
              <a:rPr lang="pl-PL" altLang="zh-CN" sz="2400" b="1" dirty="0"/>
              <a:t>x</a:t>
            </a:r>
            <a:r>
              <a:rPr lang="pl-PL" altLang="zh-CN" sz="2400" b="1" dirty="0" smtClean="0"/>
              <a:t>_]:=</a:t>
            </a:r>
            <a:r>
              <a:rPr lang="en-US" altLang="zh-CN" sz="2400" b="1" dirty="0" smtClean="0"/>
              <a:t>r</a:t>
            </a:r>
            <a:r>
              <a:rPr lang="pl-PL" altLang="zh-CN" sz="2400" b="1" dirty="0" smtClean="0"/>
              <a:t> </a:t>
            </a:r>
            <a:r>
              <a:rPr lang="pl-PL" altLang="zh-CN" sz="2400" b="1" dirty="0"/>
              <a:t>x (1-x);</a:t>
            </a:r>
          </a:p>
          <a:p>
            <a:r>
              <a:rPr lang="en-US" altLang="zh-CN" sz="2400" b="1" dirty="0"/>
              <a:t>r</a:t>
            </a:r>
            <a:r>
              <a:rPr lang="en-US" altLang="zh-CN" sz="2400" b="1" dirty="0" smtClean="0"/>
              <a:t>=3.1;x=0.2</a:t>
            </a:r>
            <a:endParaRPr lang="en-US" altLang="zh-CN" sz="2400" b="1" dirty="0"/>
          </a:p>
          <a:p>
            <a:r>
              <a:rPr lang="en-US" altLang="zh-CN" sz="2400" b="1" dirty="0"/>
              <a:t>For[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=1,i&lt;50,i++,</a:t>
            </a:r>
            <a:r>
              <a:rPr lang="en-US" altLang="zh-CN" sz="2400" b="1" dirty="0" smtClean="0"/>
              <a:t>x=f[</a:t>
            </a:r>
            <a:r>
              <a:rPr lang="en-US" altLang="zh-CN" sz="2400" b="1" dirty="0" err="1"/>
              <a:t>r</a:t>
            </a:r>
            <a:r>
              <a:rPr lang="en-US" altLang="zh-CN" sz="2400" b="1" dirty="0" err="1" smtClean="0"/>
              <a:t>,x</a:t>
            </a:r>
            <a:r>
              <a:rPr lang="en-US" altLang="zh-CN" sz="2400" b="1" dirty="0"/>
              <a:t>];Print[x]]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33845" y="2130136"/>
            <a:ext cx="7720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x0=0.5;t={};</a:t>
            </a:r>
          </a:p>
          <a:p>
            <a:r>
              <a:rPr lang="en-US" altLang="zh-CN" sz="2400" b="1" dirty="0"/>
              <a:t>Do[For[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=1,i&lt;300,i++,x0=f[r,x0];If[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&gt;100,t=Append[t,{r,x0}]]],{r,1.0,4.0,0.03}];</a:t>
            </a:r>
          </a:p>
          <a:p>
            <a:r>
              <a:rPr lang="en-US" altLang="zh-CN" sz="2400" b="1" dirty="0" err="1" smtClean="0"/>
              <a:t>ListPlot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t,PlotStyle</a:t>
            </a:r>
            <a:r>
              <a:rPr lang="en-US" altLang="zh-CN" sz="2400" b="1" dirty="0" smtClean="0"/>
              <a:t>-&gt;</a:t>
            </a:r>
            <a:r>
              <a:rPr lang="en-US" altLang="zh-CN" sz="2400" b="1" dirty="0" err="1" smtClean="0"/>
              <a:t>AbsolutePointSize</a:t>
            </a:r>
            <a:r>
              <a:rPr lang="en-US" altLang="zh-CN" sz="2400" b="1" dirty="0" smtClean="0"/>
              <a:t>[4</a:t>
            </a:r>
            <a:r>
              <a:rPr lang="en-US" altLang="zh-CN" sz="2400" b="1" dirty="0"/>
              <a:t>]]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934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/>
              </a:rPr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59" y="3886199"/>
            <a:ext cx="4581091" cy="29383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4528" y="490905"/>
            <a:ext cx="2209524" cy="587619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384800" y="1161143"/>
            <a:ext cx="3367314" cy="188686"/>
          </a:xfrm>
          <a:prstGeom prst="straightConnector1">
            <a:avLst/>
          </a:prstGeom>
          <a:ln w="25400" cmpd="sng">
            <a:solidFill>
              <a:schemeClr val="accent1">
                <a:alpha val="94000"/>
              </a:schemeClr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2206171" y="3904342"/>
            <a:ext cx="609600" cy="14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31429" y="6255657"/>
            <a:ext cx="220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演示软件操作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46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65218" y="1412877"/>
            <a:ext cx="7570932" cy="6860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200" dirty="0" smtClean="0"/>
              <a:t>1. </a:t>
            </a:r>
            <a:r>
              <a:rPr lang="zh-CN" altLang="en-US" sz="3200" dirty="0"/>
              <a:t>数学软件及</a:t>
            </a:r>
            <a:r>
              <a:rPr lang="en-US" altLang="zh-CN" sz="3200" dirty="0" err="1"/>
              <a:t>Mathematica</a:t>
            </a:r>
            <a:r>
              <a:rPr lang="zh-CN" altLang="en-US" sz="3200" dirty="0" smtClean="0"/>
              <a:t>概述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0" y="2895600"/>
            <a:ext cx="6172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数学建模一般借助于数学软件</a:t>
            </a:r>
            <a:r>
              <a:rPr lang="en-US" altLang="zh-CN" sz="3600" dirty="0"/>
              <a:t>.</a:t>
            </a:r>
          </a:p>
          <a:p>
            <a:pPr eaLnBrk="1" hangingPunct="1"/>
            <a:r>
              <a:rPr lang="zh-CN" altLang="en-US" sz="3600" dirty="0"/>
              <a:t>如：</a:t>
            </a:r>
            <a:r>
              <a:rPr lang="en-US" altLang="zh-CN" sz="3600" dirty="0" err="1"/>
              <a:t>Mathematica</a:t>
            </a:r>
            <a:r>
              <a:rPr lang="zh-CN" altLang="en-US" sz="3600" dirty="0"/>
              <a:t>、 </a:t>
            </a:r>
            <a:r>
              <a:rPr lang="en-US" altLang="zh-CN" sz="3600" dirty="0" err="1" smtClean="0"/>
              <a:t>Matlab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Lingo</a:t>
            </a:r>
            <a:r>
              <a:rPr lang="zh-CN" altLang="en-US" sz="3600" dirty="0" smtClean="0"/>
              <a:t>、</a:t>
            </a:r>
            <a:r>
              <a:rPr lang="en-US" altLang="zh-CN" sz="3600" dirty="0"/>
              <a:t> Maple </a:t>
            </a:r>
            <a:r>
              <a:rPr lang="zh-CN" altLang="en-US" sz="3600" dirty="0"/>
              <a:t>、</a:t>
            </a:r>
            <a:r>
              <a:rPr lang="en-US" altLang="zh-CN" sz="3600" dirty="0" smtClean="0"/>
              <a:t>SAS</a:t>
            </a:r>
            <a:r>
              <a:rPr lang="zh-CN" altLang="en-US" sz="3600" dirty="0"/>
              <a:t>、</a:t>
            </a:r>
            <a:r>
              <a:rPr lang="en-US" altLang="zh-CN" sz="3600" dirty="0" err="1" smtClean="0"/>
              <a:t>MathCAD</a:t>
            </a:r>
            <a:r>
              <a:rPr lang="en-US" altLang="zh-CN" sz="3600" dirty="0" smtClean="0"/>
              <a:t>…</a:t>
            </a:r>
            <a:endParaRPr lang="en-US" altLang="zh-CN" sz="3600" dirty="0"/>
          </a:p>
          <a:p>
            <a:pPr eaLnBrk="1" hangingPunct="1">
              <a:spcBef>
                <a:spcPct val="50000"/>
              </a:spcBef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xmlns="" val="19065781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048000" y="3810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800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2971800" y="0"/>
            <a:ext cx="609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Mathematica9.0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窗口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7665" y="738037"/>
            <a:ext cx="9689727" cy="544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009864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7372" y="4000500"/>
            <a:ext cx="26289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4028" y="4000500"/>
            <a:ext cx="26289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0286" y="921657"/>
            <a:ext cx="2590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4514" y="976087"/>
            <a:ext cx="28575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0" y="1"/>
            <a:ext cx="5969000" cy="7112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Mathematica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的画图功能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68636" y="1422400"/>
            <a:ext cx="3633079" cy="15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9351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5400" dirty="0">
                <a:ea typeface="楷体_GB2312" pitchFamily="49" charset="-122"/>
              </a:rPr>
              <a:t>数学软件的</a:t>
            </a:r>
            <a:r>
              <a:rPr lang="zh-CN" altLang="en-US" sz="5400" dirty="0" smtClean="0">
                <a:ea typeface="楷体_GB2312" pitchFamily="49" charset="-122"/>
              </a:rPr>
              <a:t>种类</a:t>
            </a:r>
            <a:endParaRPr lang="zh-CN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744200" cy="43513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400" dirty="0">
                <a:ea typeface="楷体_GB2312" pitchFamily="49" charset="-122"/>
              </a:rPr>
              <a:t>通用符号计算</a:t>
            </a:r>
            <a:r>
              <a:rPr lang="zh-CN" altLang="en-US" sz="4400" dirty="0" smtClean="0">
                <a:ea typeface="楷体_GB2312" pitchFamily="49" charset="-122"/>
              </a:rPr>
              <a:t>软件</a:t>
            </a:r>
            <a:r>
              <a:rPr lang="en-US" altLang="zh-CN" sz="4400" dirty="0" smtClean="0">
                <a:ea typeface="楷体_GB2312" pitchFamily="49" charset="-122"/>
              </a:rPr>
              <a:t>(</a:t>
            </a:r>
            <a:r>
              <a:rPr lang="en-US" altLang="zh-CN" sz="4400" dirty="0" err="1" smtClean="0">
                <a:ea typeface="楷体_GB2312" pitchFamily="49" charset="-122"/>
              </a:rPr>
              <a:t>Mathematica</a:t>
            </a:r>
            <a:r>
              <a:rPr lang="zh-CN" altLang="en-US" sz="4400" dirty="0" smtClean="0">
                <a:ea typeface="楷体_GB2312" pitchFamily="49" charset="-122"/>
              </a:rPr>
              <a:t>、</a:t>
            </a:r>
            <a:r>
              <a:rPr lang="en-US" altLang="zh-CN" sz="4400" dirty="0" smtClean="0">
                <a:ea typeface="楷体_GB2312" pitchFamily="49" charset="-122"/>
              </a:rPr>
              <a:t>Maple</a:t>
            </a:r>
            <a:r>
              <a:rPr lang="zh-CN" altLang="en-US" sz="4400" dirty="0" smtClean="0">
                <a:ea typeface="楷体_GB2312" pitchFamily="49" charset="-122"/>
              </a:rPr>
              <a:t>）</a:t>
            </a:r>
            <a:endParaRPr lang="zh-CN" altLang="en-US" sz="4400" dirty="0">
              <a:ea typeface="楷体_GB2312" pitchFamily="49" charset="-122"/>
            </a:endParaRPr>
          </a:p>
          <a:p>
            <a:pPr eaLnBrk="1" hangingPunct="1"/>
            <a:r>
              <a:rPr lang="zh-CN" altLang="en-US" sz="4400" dirty="0">
                <a:ea typeface="楷体_GB2312" pitchFamily="49" charset="-122"/>
              </a:rPr>
              <a:t>通用数值运算</a:t>
            </a:r>
            <a:r>
              <a:rPr lang="zh-CN" altLang="en-US" sz="4400" dirty="0" smtClean="0">
                <a:ea typeface="楷体_GB2312" pitchFamily="49" charset="-122"/>
              </a:rPr>
              <a:t>软件（</a:t>
            </a:r>
            <a:r>
              <a:rPr lang="en-US" altLang="zh-CN" sz="4400" dirty="0" err="1" smtClean="0">
                <a:ea typeface="楷体_GB2312" pitchFamily="49" charset="-122"/>
              </a:rPr>
              <a:t>Matlab</a:t>
            </a:r>
            <a:r>
              <a:rPr lang="zh-CN" altLang="en-US" sz="4400" dirty="0" smtClean="0">
                <a:ea typeface="楷体_GB2312" pitchFamily="49" charset="-122"/>
              </a:rPr>
              <a:t>）</a:t>
            </a:r>
            <a:endParaRPr lang="zh-CN" altLang="en-US" sz="4400" dirty="0">
              <a:ea typeface="楷体_GB2312" pitchFamily="49" charset="-122"/>
            </a:endParaRPr>
          </a:p>
          <a:p>
            <a:pPr eaLnBrk="1" hangingPunct="1"/>
            <a:r>
              <a:rPr lang="zh-CN" altLang="en-US" sz="4400" dirty="0">
                <a:ea typeface="楷体_GB2312" pitchFamily="49" charset="-122"/>
              </a:rPr>
              <a:t>专业</a:t>
            </a:r>
            <a:r>
              <a:rPr lang="zh-CN" altLang="en-US" sz="4400" dirty="0" smtClean="0">
                <a:ea typeface="楷体_GB2312" pitchFamily="49" charset="-122"/>
              </a:rPr>
              <a:t>软件（</a:t>
            </a:r>
            <a:r>
              <a:rPr lang="en-US" altLang="zh-CN" sz="4400" dirty="0" smtClean="0">
                <a:ea typeface="楷体_GB2312" pitchFamily="49" charset="-122"/>
              </a:rPr>
              <a:t>SAS</a:t>
            </a:r>
            <a:r>
              <a:rPr lang="zh-CN" altLang="en-US" sz="4400" dirty="0" smtClean="0">
                <a:ea typeface="楷体_GB2312" pitchFamily="49" charset="-122"/>
              </a:rPr>
              <a:t>、</a:t>
            </a:r>
            <a:r>
              <a:rPr lang="en-US" altLang="zh-CN" sz="4400" dirty="0" smtClean="0">
                <a:ea typeface="楷体_GB2312" pitchFamily="49" charset="-122"/>
              </a:rPr>
              <a:t>SPSS</a:t>
            </a:r>
            <a:r>
              <a:rPr lang="zh-CN" altLang="en-US" sz="4400" dirty="0" smtClean="0">
                <a:ea typeface="楷体_GB2312" pitchFamily="49" charset="-122"/>
              </a:rPr>
              <a:t>、</a:t>
            </a:r>
            <a:r>
              <a:rPr lang="en-US" altLang="zh-CN" sz="4400" dirty="0" err="1" smtClean="0">
                <a:ea typeface="楷体_GB2312" pitchFamily="49" charset="-122"/>
              </a:rPr>
              <a:t>Splus</a:t>
            </a:r>
            <a:r>
              <a:rPr lang="zh-CN" altLang="en-US" sz="4400" dirty="0" smtClean="0">
                <a:ea typeface="楷体_GB2312" pitchFamily="49" charset="-122"/>
              </a:rPr>
              <a:t>）</a:t>
            </a:r>
            <a:endParaRPr lang="zh-CN" altLang="en-US" sz="4400" dirty="0">
              <a:ea typeface="楷体_GB2312" pitchFamily="49" charset="-122"/>
            </a:endParaRPr>
          </a:p>
          <a:p>
            <a:r>
              <a:rPr lang="zh-CN" altLang="en-US" sz="4400" dirty="0">
                <a:ea typeface="楷体_GB2312" pitchFamily="49" charset="-122"/>
              </a:rPr>
              <a:t>计算</a:t>
            </a:r>
            <a:r>
              <a:rPr lang="zh-CN" altLang="en-US" sz="4400" dirty="0" smtClean="0">
                <a:ea typeface="楷体_GB2312" pitchFamily="49" charset="-122"/>
              </a:rPr>
              <a:t>程序库（</a:t>
            </a:r>
            <a:r>
              <a:rPr lang="en-US" altLang="zh-CN" sz="4400" dirty="0" smtClean="0">
                <a:latin typeface="楷体_GB2312" pitchFamily="49" charset="-122"/>
                <a:ea typeface="楷体_GB2312" pitchFamily="49" charset="-122"/>
              </a:rPr>
              <a:t>FORTRAN</a:t>
            </a: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4400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4400" dirty="0" smtClean="0">
                <a:latin typeface="楷体_GB2312" pitchFamily="49" charset="-122"/>
                <a:ea typeface="楷体_GB2312" pitchFamily="49" charset="-122"/>
              </a:rPr>
              <a:t>语言数学函数库）</a:t>
            </a:r>
            <a:endParaRPr lang="zh-CN" altLang="en-US" sz="4400" dirty="0">
              <a:ea typeface="楷体_GB2312" pitchFamily="49" charset="-122"/>
            </a:endParaRPr>
          </a:p>
          <a:p>
            <a:pPr eaLnBrk="1" hangingPunct="1"/>
            <a:r>
              <a:rPr lang="zh-CN" altLang="en-US" sz="4400" dirty="0">
                <a:ea typeface="楷体_GB2312" pitchFamily="49" charset="-122"/>
              </a:rPr>
              <a:t>教学、演示类</a:t>
            </a:r>
            <a:r>
              <a:rPr lang="zh-CN" altLang="en-US" sz="4400" dirty="0" smtClean="0">
                <a:ea typeface="楷体_GB2312" pitchFamily="49" charset="-122"/>
              </a:rPr>
              <a:t>软件（</a:t>
            </a:r>
            <a:r>
              <a:rPr lang="en-US" altLang="zh-CN" sz="4400" dirty="0" smtClean="0">
                <a:ea typeface="楷体_GB2312" pitchFamily="49" charset="-122"/>
              </a:rPr>
              <a:t>MathCAD</a:t>
            </a:r>
            <a:r>
              <a:rPr lang="zh-CN" altLang="en-US" sz="4400" dirty="0" smtClean="0">
                <a:ea typeface="楷体_GB2312" pitchFamily="49" charset="-122"/>
              </a:rPr>
              <a:t>）</a:t>
            </a:r>
            <a:endParaRPr lang="zh-CN" altLang="en-US" sz="4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5353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79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sz="4800" dirty="0" err="1" smtClean="0"/>
              <a:t>Mathematica</a:t>
            </a:r>
            <a:r>
              <a:rPr lang="zh-CN" altLang="en-US" sz="4800" dirty="0" smtClean="0"/>
              <a:t>：</a:t>
            </a:r>
            <a:r>
              <a:rPr lang="zh-CN" altLang="en-US" sz="4800" dirty="0" smtClean="0">
                <a:ea typeface="楷体_GB2312" pitchFamily="49" charset="-122"/>
              </a:rPr>
              <a:t>一个用计算机做数学的系统</a:t>
            </a:r>
            <a:endParaRPr lang="zh-CN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931113"/>
            <a:ext cx="10515600" cy="43513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数值运算</a:t>
            </a:r>
            <a:r>
              <a:rPr lang="zh-CN" altLang="en-US" sz="3600" dirty="0">
                <a:latin typeface="Arial" panose="020B0604020202020204" pitchFamily="34" charset="0"/>
              </a:rPr>
              <a:t>（</a:t>
            </a:r>
            <a:r>
              <a:rPr lang="en-US" altLang="zh-CN" sz="3600" dirty="0">
                <a:latin typeface="Arial" panose="020B0604020202020204" pitchFamily="34" charset="0"/>
              </a:rPr>
              <a:t>Numeric Computation</a:t>
            </a:r>
            <a:r>
              <a:rPr lang="zh-CN" altLang="en-US" sz="3600" dirty="0">
                <a:latin typeface="Arial" panose="020B0604020202020204" pitchFamily="34" charset="0"/>
              </a:rPr>
              <a:t>）</a:t>
            </a:r>
          </a:p>
          <a:p>
            <a:pPr eaLnBrk="1" hangingPunct="1"/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符号运算</a:t>
            </a:r>
            <a:r>
              <a:rPr lang="zh-CN" altLang="en-US" sz="3600" dirty="0">
                <a:latin typeface="Arial" panose="020B0604020202020204" pitchFamily="34" charset="0"/>
              </a:rPr>
              <a:t>（</a:t>
            </a:r>
            <a:r>
              <a:rPr lang="en-US" altLang="zh-CN" sz="3600" dirty="0" err="1">
                <a:latin typeface="Arial" panose="020B0604020202020204" pitchFamily="34" charset="0"/>
              </a:rPr>
              <a:t>Algebric</a:t>
            </a:r>
            <a:r>
              <a:rPr lang="en-US" altLang="zh-CN" sz="3600" dirty="0">
                <a:latin typeface="Arial" panose="020B0604020202020204" pitchFamily="34" charset="0"/>
              </a:rPr>
              <a:t> Computation</a:t>
            </a:r>
            <a:r>
              <a:rPr lang="zh-CN" altLang="en-US" sz="3600" dirty="0">
                <a:latin typeface="Arial" panose="020B0604020202020204" pitchFamily="34" charset="0"/>
              </a:rPr>
              <a:t>）</a:t>
            </a:r>
          </a:p>
          <a:p>
            <a:pPr eaLnBrk="1" hangingPunct="1"/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图像处理</a:t>
            </a:r>
            <a:r>
              <a:rPr lang="zh-CN" altLang="en-US" sz="3600" dirty="0">
                <a:latin typeface="Arial" panose="020B0604020202020204" pitchFamily="34" charset="0"/>
              </a:rPr>
              <a:t>（</a:t>
            </a:r>
            <a:r>
              <a:rPr lang="en-US" altLang="zh-CN" sz="3600" dirty="0">
                <a:latin typeface="Arial" panose="020B0604020202020204" pitchFamily="34" charset="0"/>
              </a:rPr>
              <a:t>Graphics </a:t>
            </a:r>
            <a:r>
              <a:rPr lang="zh-CN" altLang="en-US" sz="3600" dirty="0">
                <a:latin typeface="Arial" panose="020B0604020202020204" pitchFamily="34" charset="0"/>
              </a:rPr>
              <a:t>）</a:t>
            </a:r>
          </a:p>
          <a:p>
            <a:pPr eaLnBrk="1" hangingPunct="1"/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语言功能</a:t>
            </a:r>
            <a:r>
              <a:rPr lang="zh-CN" altLang="en-US" sz="3600" dirty="0">
                <a:latin typeface="Arial" panose="020B0604020202020204" pitchFamily="34" charset="0"/>
              </a:rPr>
              <a:t>（</a:t>
            </a:r>
            <a:r>
              <a:rPr lang="en-US" altLang="zh-CN" sz="3600" dirty="0" err="1">
                <a:latin typeface="Arial" panose="020B0604020202020204" pitchFamily="34" charset="0"/>
              </a:rPr>
              <a:t>Programing</a:t>
            </a:r>
            <a:r>
              <a:rPr lang="en-US" altLang="zh-CN" sz="3600" dirty="0">
                <a:latin typeface="Arial" panose="020B0604020202020204" pitchFamily="34" charset="0"/>
              </a:rPr>
              <a:t> Language)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90600" y="1472885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Mathematica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的基本功能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529809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457200"/>
            <a:ext cx="91440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 smtClean="0">
                <a:solidFill>
                  <a:srgbClr val="CC0066"/>
                </a:solidFill>
                <a:ea typeface="楷体_GB2312" pitchFamily="49" charset="-122"/>
              </a:rPr>
              <a:t>Mathematica</a:t>
            </a:r>
            <a:r>
              <a:rPr lang="zh-CN" altLang="en-US" smtClean="0">
                <a:solidFill>
                  <a:srgbClr val="CC0066"/>
                </a:solidFill>
                <a:ea typeface="楷体_GB2312" pitchFamily="49" charset="-122"/>
              </a:rPr>
              <a:t>在数学建模中的</a:t>
            </a:r>
            <a:br>
              <a:rPr lang="zh-CN" altLang="en-US" smtClean="0">
                <a:solidFill>
                  <a:srgbClr val="CC0066"/>
                </a:solidFill>
                <a:ea typeface="楷体_GB2312" pitchFamily="49" charset="-122"/>
              </a:rPr>
            </a:br>
            <a:r>
              <a:rPr lang="zh-CN" altLang="en-US" smtClean="0">
                <a:solidFill>
                  <a:srgbClr val="CC0066"/>
                </a:solidFill>
                <a:ea typeface="楷体_GB2312" pitchFamily="49" charset="-122"/>
              </a:rPr>
              <a:t>应用举例</a:t>
            </a:r>
            <a:endParaRPr lang="zh-CN" altLang="en-US" smtClean="0">
              <a:ea typeface="楷体_GB2312" pitchFamily="49" charset="-122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2313" y="1916113"/>
            <a:ext cx="8229600" cy="45259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迭代计算与绘图</a:t>
            </a: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求最大、最小值</a:t>
            </a: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复杂积分的计算</a:t>
            </a: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微分方程的求解</a:t>
            </a: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方程</a:t>
            </a:r>
            <a:r>
              <a:rPr lang="en-US" altLang="zh-CN" dirty="0" smtClean="0">
                <a:ea typeface="楷体_GB2312" pitchFamily="49" charset="-122"/>
              </a:rPr>
              <a:t>(</a:t>
            </a:r>
            <a:r>
              <a:rPr lang="zh-CN" altLang="en-US" dirty="0" smtClean="0">
                <a:ea typeface="楷体_GB2312" pitchFamily="49" charset="-122"/>
              </a:rPr>
              <a:t>组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的求解、矩阵运算</a:t>
            </a:r>
          </a:p>
        </p:txBody>
      </p:sp>
    </p:spTree>
    <p:extLst>
      <p:ext uri="{BB962C8B-B14F-4D97-AF65-F5344CB8AC3E}">
        <p14:creationId xmlns:p14="http://schemas.microsoft.com/office/powerpoint/2010/main" xmlns="" val="3947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2. </a:t>
            </a:r>
            <a:r>
              <a:rPr lang="en-US" altLang="zh-CN" dirty="0" err="1"/>
              <a:t>Mathematica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窗口</a:t>
            </a:r>
            <a:r>
              <a:rPr lang="zh-CN" altLang="en-US" dirty="0" smtClean="0"/>
              <a:t>操作指令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指令</a:t>
            </a:r>
            <a:r>
              <a:rPr lang="zh-CN" altLang="en-US" dirty="0"/>
              <a:t>的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en-US" altLang="zh-CN" dirty="0" err="1" smtClean="0"/>
              <a:t>Shift+Enter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r>
              <a:rPr lang="zh-CN" altLang="en-US" dirty="0" smtClean="0"/>
              <a:t>终止指令进行的方法：</a:t>
            </a:r>
            <a:r>
              <a:rPr lang="en-US" altLang="zh-CN" dirty="0" smtClean="0"/>
              <a:t>alt+.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注释符号：“</a:t>
            </a:r>
            <a:r>
              <a:rPr lang="en-US" altLang="zh-CN" dirty="0" smtClean="0"/>
              <a:t>(</a:t>
            </a:r>
            <a:r>
              <a:rPr lang="zh-CN" altLang="en-US" dirty="0" smtClean="0"/>
              <a:t>*”开始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     “*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”结束。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6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588</Words>
  <Application>Microsoft Office PowerPoint</Application>
  <PresentationFormat>自定义</PresentationFormat>
  <Paragraphs>105</Paragraphs>
  <Slides>20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Office 主题</vt:lpstr>
      <vt:lpstr>Equation</vt:lpstr>
      <vt:lpstr>公式</vt:lpstr>
      <vt:lpstr>幻灯片 1</vt:lpstr>
      <vt:lpstr>幻灯片 2</vt:lpstr>
      <vt:lpstr>1. 数学软件及Mathematica概述</vt:lpstr>
      <vt:lpstr>幻灯片 4</vt:lpstr>
      <vt:lpstr>幻灯片 5</vt:lpstr>
      <vt:lpstr>数学软件的种类</vt:lpstr>
      <vt:lpstr>Mathematica：一个用计算机做数学的系统</vt:lpstr>
      <vt:lpstr>Mathematica在数学建模中的 应用举例</vt:lpstr>
      <vt:lpstr>2. Mathematica 使用简介</vt:lpstr>
      <vt:lpstr>Mathematica命令特点</vt:lpstr>
      <vt:lpstr>常用常数</vt:lpstr>
      <vt:lpstr>常用内置函数</vt:lpstr>
      <vt:lpstr>用户自定义函数</vt:lpstr>
      <vt:lpstr>基本的算术操作</vt:lpstr>
      <vt:lpstr>画图命令</vt:lpstr>
      <vt:lpstr>Sin (1/x) 在 x=0 附近</vt:lpstr>
      <vt:lpstr>画数据点集合</vt:lpstr>
      <vt:lpstr>t1=Table[{1/n,Sin[n]},{n,1,10000}]; f1=ListPlot[t1]; t2=Table[{1/n,Sin[n]},{n,1,10000,44}]; t3=Table[{1/n,Sin[n]},{n,11,10000,44}]; f2=ListPlot[{t2,t3 },PlotStyle®RGBColor[1,0,0]];</vt:lpstr>
      <vt:lpstr>幻灯片 19</vt:lpstr>
      <vt:lpstr>幻灯片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数学建模与系统仿真 </dc:title>
  <dc:creator>Lenovo</dc:creator>
  <cp:lastModifiedBy>Lenovo</cp:lastModifiedBy>
  <cp:revision>53</cp:revision>
  <dcterms:created xsi:type="dcterms:W3CDTF">2016-01-16T08:21:16Z</dcterms:created>
  <dcterms:modified xsi:type="dcterms:W3CDTF">2016-02-17T14:56:54Z</dcterms:modified>
</cp:coreProperties>
</file>