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7" r:id="rId3"/>
    <p:sldId id="274" r:id="rId4"/>
    <p:sldId id="275" r:id="rId5"/>
    <p:sldId id="25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1" r:id="rId17"/>
    <p:sldId id="288" r:id="rId18"/>
    <p:sldId id="273" r:id="rId19"/>
    <p:sldId id="289" r:id="rId20"/>
    <p:sldId id="290" r:id="rId21"/>
    <p:sldId id="258" r:id="rId22"/>
    <p:sldId id="262" r:id="rId23"/>
    <p:sldId id="259" r:id="rId24"/>
    <p:sldId id="263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EEF17C-659F-A34A-98FF-3EFB9453B9D7}">
          <p14:sldIdLst>
            <p14:sldId id="256"/>
            <p14:sldId id="277"/>
            <p14:sldId id="274"/>
            <p14:sldId id="275"/>
            <p14:sldId id="25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71"/>
            <p14:sldId id="288"/>
            <p14:sldId id="273"/>
            <p14:sldId id="289"/>
            <p14:sldId id="290"/>
            <p14:sldId id="258"/>
            <p14:sldId id="262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/>
    <p:restoredTop sz="86469"/>
  </p:normalViewPr>
  <p:slideViewPr>
    <p:cSldViewPr snapToGrid="0" snapToObjects="1">
      <p:cViewPr varScale="1">
        <p:scale>
          <a:sx n="116" d="100"/>
          <a:sy n="116" d="100"/>
        </p:scale>
        <p:origin x="4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6F96-A5D1-E54D-BC80-469BC4A1C43B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047DA-C214-2341-A984-6FA334B6C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401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3C96-5F56-1048-9830-93E4038D4734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E50DC-FDEE-104B-8A6B-35ABAD6B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00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50DC-FDEE-104B-8A6B-35ABAD6B7F2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96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50DC-FDEE-104B-8A6B-35ABAD6B7F2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7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47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1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92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CDA0E6-181F-3742-B29D-C463638404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86779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3399FF">
                  <a:tint val="66000"/>
                  <a:satMod val="160000"/>
                </a:srgbClr>
              </a:gs>
              <a:gs pos="50000">
                <a:srgbClr val="3399FF">
                  <a:tint val="44500"/>
                  <a:satMod val="160000"/>
                </a:srgbClr>
              </a:gs>
              <a:gs pos="100000">
                <a:srgbClr val="3399FF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0D6D04E-D74D-DE42-A846-33CCE31A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154547"/>
            <a:ext cx="6362700" cy="312141"/>
          </a:xfrm>
        </p:spPr>
        <p:txBody>
          <a:bodyPr>
            <a:noAutofit/>
          </a:bodyPr>
          <a:lstStyle>
            <a:lvl1pPr>
              <a:defRPr sz="2800" b="1" u="none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E7E1F35-50E6-E345-87FD-612FEA97E8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0" y="6416823"/>
            <a:ext cx="4572000" cy="72000"/>
          </a:xfrm>
          <a:prstGeom prst="rect">
            <a:avLst/>
          </a:prstGeom>
          <a:gradFill flip="none" rotWithShape="1">
            <a:gsLst>
              <a:gs pos="0">
                <a:srgbClr val="3399FF">
                  <a:tint val="66000"/>
                  <a:satMod val="160000"/>
                </a:srgbClr>
              </a:gs>
              <a:gs pos="50000">
                <a:srgbClr val="3399FF">
                  <a:tint val="44500"/>
                  <a:satMod val="160000"/>
                </a:srgbClr>
              </a:gs>
              <a:gs pos="100000">
                <a:srgbClr val="3399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70AA77C-48F4-1D46-90CE-11A2D108A37B}"/>
              </a:ext>
            </a:extLst>
          </p:cNvPr>
          <p:cNvSpPr txBox="1"/>
          <p:nvPr userDrawn="1"/>
        </p:nvSpPr>
        <p:spPr>
          <a:xfrm>
            <a:off x="6056080" y="6268157"/>
            <a:ext cx="19848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3399FF"/>
                </a:solidFill>
                <a:effectLst/>
                <a:latin typeface="Times New Roman" panose="02020603050405020304" pitchFamily="18" charset="0"/>
                <a:ea typeface="华文彩云" pitchFamily="2" charset="-122"/>
                <a:cs typeface="Times New Roman" panose="02020603050405020304" pitchFamily="18" charset="0"/>
              </a:rPr>
              <a:t>Thermodynamics</a:t>
            </a:r>
            <a:r>
              <a:rPr lang="zh-CN" altLang="en-US" sz="1800" b="1" dirty="0">
                <a:solidFill>
                  <a:srgbClr val="3399FF"/>
                </a:solidFill>
                <a:effectLst/>
                <a:latin typeface="华文彩云" pitchFamily="2" charset="-122"/>
                <a:ea typeface="华文彩云" pitchFamily="2" charset="-122"/>
              </a:rPr>
              <a:t>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C4079F1-3B8B-CF47-B10D-83ECCD1CB18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813535"/>
            <a:ext cx="8229600" cy="526253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58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2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11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40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07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49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14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35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1</a:t>
            </a:r>
            <a:r>
              <a:rPr kumimoji="1" lang="en-US" altLang="zh-CN" dirty="0"/>
              <a:t>111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D7B5-67C4-FD46-9C43-1C258F524861}" type="datetimeFigureOut">
              <a:rPr kumimoji="1" lang="zh-CN" altLang="en-US" smtClean="0"/>
              <a:t>2020/12/6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01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u="sng" kern="1200">
          <a:solidFill>
            <a:srgbClr val="000090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280" y="568960"/>
            <a:ext cx="8493760" cy="199136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4000" b="1" u="none" dirty="0">
                <a:solidFill>
                  <a:srgbClr val="002060"/>
                </a:solidFill>
              </a:rPr>
              <a:t>Chemical</a:t>
            </a:r>
            <a:r>
              <a:rPr kumimoji="1" lang="zh-CN" altLang="en-US" sz="4000" b="1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4000" b="1" u="none" dirty="0">
                <a:solidFill>
                  <a:srgbClr val="002060"/>
                </a:solidFill>
              </a:rPr>
              <a:t>Engineering</a:t>
            </a:r>
            <a:r>
              <a:rPr kumimoji="1" lang="zh-CN" altLang="en-US" sz="4000" b="1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4000" b="1" u="none" dirty="0">
                <a:solidFill>
                  <a:srgbClr val="002060"/>
                </a:solidFill>
              </a:rPr>
              <a:t>Thermodynamics</a:t>
            </a:r>
            <a:br>
              <a:rPr kumimoji="1" lang="en-US" altLang="zh-CN" sz="5400" u="none" dirty="0">
                <a:solidFill>
                  <a:srgbClr val="002060"/>
                </a:solidFill>
              </a:rPr>
            </a:br>
            <a:r>
              <a:rPr kumimoji="1" lang="en-US" altLang="zh-CN" sz="3100" u="none" dirty="0">
                <a:solidFill>
                  <a:srgbClr val="002060"/>
                </a:solidFill>
              </a:rPr>
              <a:t>Lecture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6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Heat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Engine</a:t>
            </a:r>
            <a:br>
              <a:rPr kumimoji="1" lang="en-US" altLang="zh-CN" sz="3100" u="none" dirty="0">
                <a:solidFill>
                  <a:srgbClr val="002060"/>
                </a:solidFill>
              </a:rPr>
            </a:br>
            <a:r>
              <a:rPr kumimoji="1" lang="en-US" altLang="zh-CN" sz="3100" u="none" dirty="0" err="1">
                <a:solidFill>
                  <a:srgbClr val="002060"/>
                </a:solidFill>
              </a:rPr>
              <a:t>Xiaofei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Xu</a:t>
            </a:r>
            <a:endParaRPr kumimoji="1" lang="zh-CN" altLang="en-US" sz="3100" u="none" dirty="0">
              <a:solidFill>
                <a:srgbClr val="00206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0DFE36-A6AA-3B49-8579-65CA52739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4"/>
          <a:stretch/>
        </p:blipFill>
        <p:spPr>
          <a:xfrm>
            <a:off x="1668780" y="3152141"/>
            <a:ext cx="5897880" cy="27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880A6-3488-9146-BAA8-5E5E45C4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Diesel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DD2C10-0BA7-C449-9402-0A849431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971550"/>
            <a:ext cx="3530600" cy="3340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604B6C-5A8F-414C-9DF9-C8793998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971550"/>
            <a:ext cx="35179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5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ED146-4FD0-D74A-8903-94FD11D0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Diesel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Gas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A7BC12-5E8C-3543-9476-04A629D6C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3535"/>
                <a:ext cx="8229600" cy="2323365"/>
              </a:xfrm>
            </p:spPr>
            <p:txBody>
              <a:bodyPr/>
              <a:lstStyle/>
              <a:p>
                <a:r>
                  <a:rPr kumimoji="1" lang="en-US" altLang="zh-CN" dirty="0"/>
                  <a:t>Thermal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efficiency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compression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cutoff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ratio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A7BC12-5E8C-3543-9476-04A629D6C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3535"/>
                <a:ext cx="8229600" cy="2323365"/>
              </a:xfrm>
              <a:blipFill>
                <a:blip r:embed="rId2"/>
                <a:stretch>
                  <a:fillRect l="-1080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95E00A6-5049-2C40-9515-F5CB01CC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3136900"/>
            <a:ext cx="3181350" cy="30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8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6AEEC-9321-2149-91BB-2F459060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Regenerator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50554-5DE7-1C44-A4CE-846A48CF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5"/>
            <a:ext cx="8229600" cy="1345465"/>
          </a:xfrm>
        </p:spPr>
        <p:txBody>
          <a:bodyPr/>
          <a:lstStyle/>
          <a:p>
            <a:r>
              <a:rPr kumimoji="1" lang="en-US" altLang="zh-CN" dirty="0"/>
              <a:t>Borrows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fluid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part.</a:t>
            </a:r>
            <a:r>
              <a:rPr kumimoji="1"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BC0254-D9FD-0A4D-BDD1-74252EE4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879600"/>
            <a:ext cx="3810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0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67F43-35CE-C14B-904D-B8051E21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Stirling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Ericsson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2377AE-5B67-FB44-94E6-2D6EAFE1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793116"/>
            <a:ext cx="5734050" cy="45345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B5F92A-8F30-1D42-BCEE-C3B20FD9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5530850"/>
            <a:ext cx="4178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06D76-507B-624C-81EE-06A0D689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Stirling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331F9E-2729-8C4C-BAA9-932771CD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958850"/>
            <a:ext cx="39751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3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A7661-88AB-774A-82A1-C9BEEC1A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Ericsson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1D64EF-B3F3-2440-90E6-921DC670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397000"/>
            <a:ext cx="4889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2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3E315-7B37-774C-8AB1-59AE9AB4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Ideal</a:t>
            </a:r>
            <a:r>
              <a:rPr kumimoji="1" lang="zh-CN" altLang="en-US"/>
              <a:t> </a:t>
            </a:r>
            <a:r>
              <a:rPr kumimoji="1" lang="en-US" altLang="zh-CN"/>
              <a:t>Brayton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1F6F9-C03B-9E4F-9CFC-5108307A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5"/>
            <a:ext cx="8229600" cy="1129565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gas-turbine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engines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B7AA8B-E6E6-B94D-AF09-8FF45CD8B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6"/>
          <a:stretch/>
        </p:blipFill>
        <p:spPr>
          <a:xfrm>
            <a:off x="5093445" y="2791642"/>
            <a:ext cx="3186880" cy="28009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BAA0C0-5A22-4C4C-8F6A-AB7A077E6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05061"/>
            <a:ext cx="4332227" cy="2382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96F3AB-C395-8445-BEF6-91EFF9BEC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42" y="1243059"/>
            <a:ext cx="5400789" cy="9693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D2ED9B-14A0-BC4F-92EB-2242D3043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75" y="1965425"/>
            <a:ext cx="4416694" cy="8262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C7A77B4-8F32-B942-9E84-39AFFE4F100F}"/>
              </a:ext>
            </a:extLst>
          </p:cNvPr>
          <p:cNvSpPr txBox="1"/>
          <p:nvPr/>
        </p:nvSpPr>
        <p:spPr>
          <a:xfrm>
            <a:off x="1740665" y="5487786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open-cycle</a:t>
            </a:r>
            <a:endParaRPr kumimoji="1" lang="zh-CN" altLang="en-US" sz="24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31D207-E237-0C47-897F-B0420D3BB7F8}"/>
              </a:ext>
            </a:extLst>
          </p:cNvPr>
          <p:cNvSpPr txBox="1"/>
          <p:nvPr/>
        </p:nvSpPr>
        <p:spPr>
          <a:xfrm>
            <a:off x="5787715" y="5487786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closed-cycle</a:t>
            </a:r>
            <a:endParaRPr kumimoji="1" lang="zh-CN" altLang="en-US" sz="24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559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2999F-2C60-3544-9B1F-BA387A3F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Brayton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15A18F-81A7-614E-9CB2-1CDFA2DD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" y="1167786"/>
            <a:ext cx="3239547" cy="33484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EDEF52-71E5-0C4C-9B76-9E60D039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601" y="1083053"/>
            <a:ext cx="3636194" cy="3495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D1FBABF-3095-8E48-AF25-D99CD88EA5F5}"/>
                  </a:ext>
                </a:extLst>
              </p:cNvPr>
              <p:cNvSpPr/>
              <p:nvPr/>
            </p:nvSpPr>
            <p:spPr>
              <a:xfrm>
                <a:off x="1955494" y="4863236"/>
                <a:ext cx="4572000" cy="11483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kumimoji="1" lang="en-US" altLang="zh-CN" dirty="0"/>
                  <a:t>Thermal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efficiency: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𝐵𝑟𝑎𝑦𝑡𝑜𝑛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bSup>
                      </m:den>
                    </m:f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Pressure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ratio: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D1FBABF-3095-8E48-AF25-D99CD88EA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494" y="4863236"/>
                <a:ext cx="4572000" cy="1148391"/>
              </a:xfrm>
              <a:prstGeom prst="rect">
                <a:avLst/>
              </a:prstGeom>
              <a:blipFill>
                <a:blip r:embed="rId4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8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D7407-86EE-E144-B8A6-6C52C75C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Brayton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F0FE3-530A-EA4F-9863-2254F32EB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3536"/>
                <a:ext cx="8229600" cy="1125434"/>
              </a:xfrm>
            </p:spPr>
            <p:txBody>
              <a:bodyPr/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work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maximum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2F0FE3-530A-EA4F-9863-2254F32EB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3536"/>
                <a:ext cx="8229600" cy="1125434"/>
              </a:xfrm>
              <a:blipFill>
                <a:blip r:embed="rId2"/>
                <a:stretch>
                  <a:fillRect l="-1080" t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112A75A-E536-DA40-A022-2529524AD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30" y="2208700"/>
            <a:ext cx="3133706" cy="3060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4CC391-4B54-5D46-BEC5-C07F86445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666" y="2644104"/>
            <a:ext cx="2885050" cy="26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6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B561B-1665-5744-846F-E32A0653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Vapor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9A538-DA40-774A-8313-960D44A6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6"/>
            <a:ext cx="8229600" cy="2094918"/>
          </a:xfrm>
        </p:spPr>
        <p:txBody>
          <a:bodyPr/>
          <a:lstStyle/>
          <a:p>
            <a:r>
              <a:rPr kumimoji="1" lang="en-US" altLang="zh-CN" dirty="0"/>
              <a:t>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efficiency</a:t>
            </a:r>
          </a:p>
          <a:p>
            <a:r>
              <a:rPr kumimoji="1" lang="en-US" altLang="zh-CN" dirty="0"/>
              <a:t>Nucleation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liquid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bubble</a:t>
            </a:r>
          </a:p>
          <a:p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phases.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 descr="屏幕快照 2015-03-14 09.07.54.png">
            <a:extLst>
              <a:ext uri="{FF2B5EF4-FFF2-40B4-BE49-F238E27FC236}">
                <a16:creationId xmlns:a16="http://schemas.microsoft.com/office/drawing/2014/main" id="{E4A852F0-53B4-FC4A-AC61-7A5870E0A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0"/>
          <a:stretch/>
        </p:blipFill>
        <p:spPr>
          <a:xfrm>
            <a:off x="457200" y="2235202"/>
            <a:ext cx="3510286" cy="3274453"/>
          </a:xfrm>
          <a:prstGeom prst="rect">
            <a:avLst/>
          </a:prstGeom>
        </p:spPr>
      </p:pic>
      <p:pic>
        <p:nvPicPr>
          <p:cNvPr id="5" name="图片 4" descr="Cavitation.jpg">
            <a:extLst>
              <a:ext uri="{FF2B5EF4-FFF2-40B4-BE49-F238E27FC236}">
                <a16:creationId xmlns:a16="http://schemas.microsoft.com/office/drawing/2014/main" id="{D5BF6055-334A-0541-B231-30526329D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25129"/>
            <a:ext cx="4082915" cy="22945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61085C-7413-A44C-B7CF-5189BB2712E1}"/>
              </a:ext>
            </a:extLst>
          </p:cNvPr>
          <p:cNvSpPr txBox="1"/>
          <p:nvPr/>
        </p:nvSpPr>
        <p:spPr>
          <a:xfrm>
            <a:off x="5607585" y="5047990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Cavitation</a:t>
            </a:r>
            <a:r>
              <a:rPr kumimoji="1" lang="zh-CN" alt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Damage</a:t>
            </a:r>
            <a:endParaRPr kumimoji="1" lang="zh-CN" altLang="en-US" sz="24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518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7417C-5A72-434E-8A1A-020D42FA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0E00A-302C-4B47-AADB-ECBC3941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</a:p>
          <a:p>
            <a:r>
              <a:rPr kumimoji="1" lang="en-US" altLang="zh-CN" dirty="0"/>
              <a:t>Power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Thermodynamic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engines</a:t>
            </a:r>
          </a:p>
          <a:p>
            <a:r>
              <a:rPr kumimoji="1" lang="en-US" altLang="zh-CN" dirty="0"/>
              <a:t>Refrigerators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pumps: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refrigeration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effect;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refrigeration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cycles</a:t>
            </a:r>
          </a:p>
          <a:p>
            <a:r>
              <a:rPr kumimoji="1" lang="en-US" altLang="zh-CN" dirty="0"/>
              <a:t>Gas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fluid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gas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</a:p>
          <a:p>
            <a:r>
              <a:rPr kumimoji="1" lang="en-US" altLang="zh-CN" dirty="0"/>
              <a:t>Vapor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fluid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vapor/liquid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18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839FB-9779-DF4F-BED8-C220CE2B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Vapor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566A8-751C-CB47-9443-7D387F12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6"/>
            <a:ext cx="8229600" cy="1533058"/>
          </a:xfrm>
        </p:spPr>
        <p:txBody>
          <a:bodyPr/>
          <a:lstStyle/>
          <a:p>
            <a:r>
              <a:rPr kumimoji="1" lang="en-US" altLang="zh-CN" dirty="0"/>
              <a:t>Working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Isothermal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isobaric</a:t>
            </a:r>
          </a:p>
          <a:p>
            <a:endParaRPr kumimoji="1" lang="zh-CN" altLang="en-US" dirty="0"/>
          </a:p>
        </p:txBody>
      </p:sp>
      <p:pic>
        <p:nvPicPr>
          <p:cNvPr id="4" name="图片 3" descr="屏幕快照 2015-03-14 09.13.14.png">
            <a:extLst>
              <a:ext uri="{FF2B5EF4-FFF2-40B4-BE49-F238E27FC236}">
                <a16:creationId xmlns:a16="http://schemas.microsoft.com/office/drawing/2014/main" id="{61CD7148-23D6-0540-8939-94F8D3499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30" y="2137273"/>
            <a:ext cx="3719940" cy="33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7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EDE5A-9DC6-6945-82A5-5ACA0B4A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Rankine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4E3D6E7-CA54-384E-8B1F-A3D7A713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77" y="925417"/>
            <a:ext cx="7573046" cy="46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0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774CE-FBF8-3642-A71A-ADF8E2D6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Vapor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7C90B7-D547-CB4B-91E2-763D58FB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1219200"/>
            <a:ext cx="48133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93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B68F7-B078-1B4E-A0B5-FC31A74C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433953-05E4-9444-8F29-494569E2B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741680"/>
            <a:ext cx="7886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98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48A41-648D-3347-8ACB-C1A1CED1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" y="154547"/>
            <a:ext cx="7513320" cy="312141"/>
          </a:xfrm>
        </p:spPr>
        <p:txBody>
          <a:bodyPr/>
          <a:lstStyle/>
          <a:p>
            <a:r>
              <a:rPr kumimoji="1" lang="en-US" altLang="zh-CN" dirty="0"/>
              <a:t>Increasing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Rankine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09692-97F7-CD4A-AB03-3559A310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5"/>
            <a:ext cx="8229600" cy="1963955"/>
          </a:xfrm>
        </p:spPr>
        <p:txBody>
          <a:bodyPr/>
          <a:lstStyle/>
          <a:p>
            <a:r>
              <a:rPr kumimoji="1" lang="en-US" altLang="zh-CN" dirty="0"/>
              <a:t>Lowering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condenser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pressure</a:t>
            </a:r>
          </a:p>
          <a:p>
            <a:r>
              <a:rPr kumimoji="1" lang="en-US" altLang="zh-CN" dirty="0"/>
              <a:t>Superheating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temperatures</a:t>
            </a:r>
          </a:p>
          <a:p>
            <a:r>
              <a:rPr kumimoji="1" lang="en-US" altLang="zh-CN" dirty="0"/>
              <a:t>Increasing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pressure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3A3BB-3D14-CD4B-BC65-76603354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84" y="2727011"/>
            <a:ext cx="2729522" cy="2721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E007DB-9DA8-9042-BD30-74CABD9B7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747" y="2833056"/>
            <a:ext cx="2482505" cy="26062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FF4468-36EF-1646-BFFE-5CB3B3AD3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078" y="2833056"/>
            <a:ext cx="2659562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374B7-9403-0541-8FBB-419CE317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084498-3988-BD4C-AFAD-5E5B37BB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35" y="900709"/>
            <a:ext cx="5408930" cy="35860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9DBB07-D7F7-A147-BC30-1C2566159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4" y="3836535"/>
            <a:ext cx="2632943" cy="25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B29DD-C9CA-3846-AE98-2AB5DBD1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Turbine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09BD5F-E20A-4C44-ACD5-44B53CCA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759944"/>
            <a:ext cx="6356525" cy="34633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438D00-106A-EE4B-B2DB-5B886F9A2100}"/>
              </a:ext>
            </a:extLst>
          </p:cNvPr>
          <p:cNvSpPr txBox="1"/>
          <p:nvPr/>
        </p:nvSpPr>
        <p:spPr>
          <a:xfrm>
            <a:off x="2716962" y="4285751"/>
            <a:ext cx="370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A</a:t>
            </a:r>
            <a:r>
              <a:rPr kumimoji="1" lang="zh-CN" alt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steady</a:t>
            </a:r>
            <a:r>
              <a:rPr kumimoji="1" lang="zh-CN" alt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flow</a:t>
            </a:r>
            <a:r>
              <a:rPr kumimoji="1" lang="zh-CN" alt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Carnot</a:t>
            </a:r>
            <a:r>
              <a:rPr kumimoji="1" lang="zh-CN" alt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engine</a:t>
            </a:r>
            <a:endParaRPr kumimoji="1" lang="zh-CN" altLang="en-US" sz="24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001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E338B-0793-204E-B22D-0C8C152F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25ACF-4C72-E44E-A4B3-44A0A01B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5"/>
            <a:ext cx="8229600" cy="1278155"/>
          </a:xfrm>
        </p:spPr>
        <p:txBody>
          <a:bodyPr/>
          <a:lstStyle/>
          <a:p>
            <a:r>
              <a:rPr kumimoji="1" lang="en-US" altLang="zh-CN" dirty="0"/>
              <a:t>Steady-state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steady-flow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DC5D7-24E4-304A-85DC-C1A02A6B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" y="2292349"/>
            <a:ext cx="3949700" cy="2903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5D21C8-F0E8-634B-8E5D-40AA4E49E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905" y="2292349"/>
            <a:ext cx="3832036" cy="25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3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A79C-BB0B-3E46-9D77-FE607D7A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D5661-DE69-EA4C-8E9B-E4C44F6F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5"/>
            <a:ext cx="8229600" cy="1193065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spark-ignition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engines</a:t>
            </a:r>
          </a:p>
          <a:p>
            <a:r>
              <a:rPr kumimoji="1" lang="en-US" altLang="zh-CN" dirty="0"/>
              <a:t>Four-stroke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combustion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067AF3-F897-2B45-B734-0F5F3ED2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54" y="1892300"/>
            <a:ext cx="6350646" cy="384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6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F662E-7794-794F-8FEF-2175DA78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Otto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44548F-8BFC-5647-92EC-27BC8C75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784188"/>
            <a:ext cx="3101672" cy="2965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FE7CB0-17CF-A14D-B8BE-AFDA04EE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68" y="1093769"/>
            <a:ext cx="3949700" cy="1397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2CE733-14B0-2A42-B07F-A5EA5D31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32" y="3654388"/>
            <a:ext cx="3487918" cy="26448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5911F7-5F08-E948-9999-A06B4D9B7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418" y="3028950"/>
            <a:ext cx="2573674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9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FD2EC-EF47-DD43-95A9-B0CC0E92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Otto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9AFD2E-F940-5A43-94B2-09864F1F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654050"/>
            <a:ext cx="2387600" cy="1917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06DCDF-7CC8-A74B-A59C-0C79C3D8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759112"/>
            <a:ext cx="3543300" cy="3433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B50C20-3B23-CA43-9DCC-B672F26FF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0" y="2672342"/>
            <a:ext cx="42291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C994C-5595-AD46-9F47-1A6BB512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Diesel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A1A1A-A18A-4B4E-A41F-C0351C97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5"/>
            <a:ext cx="8229600" cy="1256565"/>
          </a:xfrm>
        </p:spPr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Diesel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plug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replaced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injector,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air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process.</a:t>
            </a:r>
            <a:r>
              <a:rPr kumimoji="1"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CE5AFD-9C8D-CB44-AF4B-587BE804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1885950"/>
            <a:ext cx="3975100" cy="3086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6EA445-5D2C-AA4E-A4B7-FA5A989832B9}"/>
              </a:ext>
            </a:extLst>
          </p:cNvPr>
          <p:cNvSpPr txBox="1"/>
          <p:nvPr/>
        </p:nvSpPr>
        <p:spPr>
          <a:xfrm>
            <a:off x="2465333" y="5067300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i="1" dirty="0">
                <a:solidFill>
                  <a:srgbClr val="002060"/>
                </a:solidFill>
                <a:latin typeface="Times New Roman"/>
                <a:cs typeface="Times New Roman"/>
              </a:rPr>
              <a:t>T</a:t>
            </a:r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&lt;</a:t>
            </a:r>
            <a:r>
              <a:rPr kumimoji="1" lang="zh-CN" alt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autoignition</a:t>
            </a:r>
            <a:endParaRPr kumimoji="1" lang="zh-CN" altLang="en-US" sz="24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A8734C-85B5-C744-8235-D67694769B83}"/>
              </a:ext>
            </a:extLst>
          </p:cNvPr>
          <p:cNvSpPr txBox="1"/>
          <p:nvPr/>
        </p:nvSpPr>
        <p:spPr>
          <a:xfrm>
            <a:off x="4789433" y="5092700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i="1" dirty="0">
                <a:solidFill>
                  <a:srgbClr val="002060"/>
                </a:solidFill>
                <a:latin typeface="Times New Roman"/>
                <a:cs typeface="Times New Roman"/>
              </a:rPr>
              <a:t>T&gt;</a:t>
            </a:r>
            <a:r>
              <a:rPr kumimoji="1" lang="zh-CN" alt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autoignition</a:t>
            </a:r>
            <a:endParaRPr kumimoji="1" lang="zh-CN" altLang="en-US" sz="24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606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 smtClean="0">
            <a:solidFill>
              <a:srgbClr val="002060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315</Words>
  <Application>Microsoft Macintosh PowerPoint</Application>
  <PresentationFormat>全屏显示(4:3)</PresentationFormat>
  <Paragraphs>58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华文彩云</vt:lpstr>
      <vt:lpstr>Arial</vt:lpstr>
      <vt:lpstr>Calibri</vt:lpstr>
      <vt:lpstr>Cambria Math</vt:lpstr>
      <vt:lpstr>Times New Roman</vt:lpstr>
      <vt:lpstr>Office 主题</vt:lpstr>
      <vt:lpstr>Chemical Engineering Thermodynamics Lecture 6 Heat Engine Xiaofei Xu</vt:lpstr>
      <vt:lpstr>Power Cycles</vt:lpstr>
      <vt:lpstr>Steam Power Plant</vt:lpstr>
      <vt:lpstr>Steam Turbine</vt:lpstr>
      <vt:lpstr>Steam Power Plant</vt:lpstr>
      <vt:lpstr>The Otto Cycle</vt:lpstr>
      <vt:lpstr>The Ideal Otto Cycle</vt:lpstr>
      <vt:lpstr>The Ideal Otto Cycle</vt:lpstr>
      <vt:lpstr>The Diesel Cycle</vt:lpstr>
      <vt:lpstr>The Ideal Diesel Cycle</vt:lpstr>
      <vt:lpstr>The Ideal Diesel Cycle of Ideal Gas</vt:lpstr>
      <vt:lpstr>Regenerator</vt:lpstr>
      <vt:lpstr>Stirling and Ericsson Cycles</vt:lpstr>
      <vt:lpstr>Stirling Cycle</vt:lpstr>
      <vt:lpstr>Ericsson Engine</vt:lpstr>
      <vt:lpstr>Ideal Brayton Cycle</vt:lpstr>
      <vt:lpstr>Ideal Brayton Cycle</vt:lpstr>
      <vt:lpstr>Ideal Brayton Cycle</vt:lpstr>
      <vt:lpstr>Motivation of Vapor Cycle</vt:lpstr>
      <vt:lpstr>Motivation of Vapor Cycle</vt:lpstr>
      <vt:lpstr>The Rankine Cycle</vt:lpstr>
      <vt:lpstr>Actual Vapor Power Cycle</vt:lpstr>
      <vt:lpstr>Example</vt:lpstr>
      <vt:lpstr>Increasing the Efficiency of the Rankine Cycle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Thermodynamics</dc:title>
  <dc:creator>xiaofei xu</dc:creator>
  <cp:lastModifiedBy>Microsoft Office User</cp:lastModifiedBy>
  <cp:revision>436</cp:revision>
  <dcterms:created xsi:type="dcterms:W3CDTF">2014-12-26T06:09:51Z</dcterms:created>
  <dcterms:modified xsi:type="dcterms:W3CDTF">2020-12-06T13:10:21Z</dcterms:modified>
</cp:coreProperties>
</file>