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3EEF17C-659F-A34A-98FF-3EFB9453B9D7}">
          <p14:sldIdLst>
            <p14:sldId id="256"/>
            <p14:sldId id="257"/>
            <p14:sldId id="258"/>
            <p14:sldId id="259"/>
            <p14:sldId id="261"/>
            <p14:sldId id="275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86418"/>
  </p:normalViewPr>
  <p:slideViewPr>
    <p:cSldViewPr snapToGrid="0" snapToObjects="1">
      <p:cViewPr varScale="1">
        <p:scale>
          <a:sx n="121" d="100"/>
          <a:sy n="121" d="100"/>
        </p:scale>
        <p:origin x="528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06F96-A5D1-E54D-BC80-469BC4A1C43B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047DA-C214-2341-A984-6FA334B6C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401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23C96-5F56-1048-9830-93E4038D4734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E50DC-FDEE-104B-8A6B-35ABAD6B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00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E50DC-FDEE-104B-8A6B-35ABAD6B7F2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8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E50DC-FDEE-104B-8A6B-35ABAD6B7F2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08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47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1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92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CDA0E6-181F-3742-B29D-C463638404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86779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3399FF">
                  <a:tint val="66000"/>
                  <a:satMod val="160000"/>
                </a:srgbClr>
              </a:gs>
              <a:gs pos="50000">
                <a:srgbClr val="3399FF">
                  <a:tint val="44500"/>
                  <a:satMod val="160000"/>
                </a:srgbClr>
              </a:gs>
              <a:gs pos="100000">
                <a:srgbClr val="3399FF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0D6D04E-D74D-DE42-A846-33CCE31A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154547"/>
            <a:ext cx="6362700" cy="312141"/>
          </a:xfrm>
        </p:spPr>
        <p:txBody>
          <a:bodyPr>
            <a:noAutofit/>
          </a:bodyPr>
          <a:lstStyle>
            <a:lvl1pPr>
              <a:defRPr sz="2800" b="1" u="none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E7E1F35-50E6-E345-87FD-612FEA97E8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0" y="6416823"/>
            <a:ext cx="4572000" cy="72000"/>
          </a:xfrm>
          <a:prstGeom prst="rect">
            <a:avLst/>
          </a:prstGeom>
          <a:gradFill flip="none" rotWithShape="1">
            <a:gsLst>
              <a:gs pos="0">
                <a:srgbClr val="3399FF">
                  <a:tint val="66000"/>
                  <a:satMod val="160000"/>
                </a:srgbClr>
              </a:gs>
              <a:gs pos="50000">
                <a:srgbClr val="3399FF">
                  <a:tint val="44500"/>
                  <a:satMod val="160000"/>
                </a:srgbClr>
              </a:gs>
              <a:gs pos="100000">
                <a:srgbClr val="3399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70AA77C-48F4-1D46-90CE-11A2D108A37B}"/>
              </a:ext>
            </a:extLst>
          </p:cNvPr>
          <p:cNvSpPr txBox="1"/>
          <p:nvPr userDrawn="1"/>
        </p:nvSpPr>
        <p:spPr>
          <a:xfrm>
            <a:off x="6056080" y="6268157"/>
            <a:ext cx="19848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3399FF"/>
                </a:solidFill>
                <a:effectLst/>
                <a:latin typeface="Times New Roman" panose="02020603050405020304" pitchFamily="18" charset="0"/>
                <a:ea typeface="华文彩云" pitchFamily="2" charset="-122"/>
                <a:cs typeface="Times New Roman" panose="02020603050405020304" pitchFamily="18" charset="0"/>
              </a:rPr>
              <a:t>Thermodynamics</a:t>
            </a:r>
            <a:r>
              <a:rPr lang="zh-CN" altLang="en-US" sz="1800" b="1" dirty="0">
                <a:solidFill>
                  <a:srgbClr val="3399FF"/>
                </a:solidFill>
                <a:effectLst/>
                <a:latin typeface="华文彩云" pitchFamily="2" charset="-122"/>
                <a:ea typeface="华文彩云" pitchFamily="2" charset="-122"/>
              </a:rPr>
              <a:t>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C4079F1-3B8B-CF47-B10D-83ECCD1CB18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813535"/>
            <a:ext cx="8229600" cy="526253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58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23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11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40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07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49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14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35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1</a:t>
            </a:r>
            <a:r>
              <a:rPr kumimoji="1" lang="en-US" altLang="zh-CN" dirty="0"/>
              <a:t>111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D7B5-67C4-FD46-9C43-1C258F524861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01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u="sng" kern="1200">
          <a:solidFill>
            <a:srgbClr val="000090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280" y="568960"/>
            <a:ext cx="8493760" cy="199136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4000" b="1" u="none" dirty="0">
                <a:solidFill>
                  <a:srgbClr val="002060"/>
                </a:solidFill>
              </a:rPr>
              <a:t>Chemical</a:t>
            </a:r>
            <a:r>
              <a:rPr kumimoji="1" lang="zh-CN" altLang="en-US" sz="4000" b="1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4000" b="1" u="none" dirty="0">
                <a:solidFill>
                  <a:srgbClr val="002060"/>
                </a:solidFill>
              </a:rPr>
              <a:t>Engineering</a:t>
            </a:r>
            <a:r>
              <a:rPr kumimoji="1" lang="zh-CN" altLang="en-US" sz="4000" b="1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4000" b="1" u="none" dirty="0">
                <a:solidFill>
                  <a:srgbClr val="002060"/>
                </a:solidFill>
              </a:rPr>
              <a:t>Thermodynamics</a:t>
            </a:r>
            <a:br>
              <a:rPr kumimoji="1" lang="en-US" altLang="zh-CN" sz="5400" u="none" dirty="0">
                <a:solidFill>
                  <a:srgbClr val="002060"/>
                </a:solidFill>
              </a:rPr>
            </a:br>
            <a:r>
              <a:rPr kumimoji="1" lang="en-US" altLang="zh-CN" sz="3100" u="none" dirty="0">
                <a:solidFill>
                  <a:srgbClr val="002060"/>
                </a:solidFill>
              </a:rPr>
              <a:t>Lecture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9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Mixing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Processes</a:t>
            </a:r>
            <a:br>
              <a:rPr kumimoji="1" lang="en-US" altLang="zh-CN" sz="3100" u="none" dirty="0">
                <a:solidFill>
                  <a:srgbClr val="002060"/>
                </a:solidFill>
              </a:rPr>
            </a:br>
            <a:r>
              <a:rPr kumimoji="1" lang="en-US" altLang="zh-CN" sz="3100" u="none" dirty="0" err="1">
                <a:solidFill>
                  <a:srgbClr val="002060"/>
                </a:solidFill>
              </a:rPr>
              <a:t>Xiaofei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Xu</a:t>
            </a:r>
            <a:endParaRPr kumimoji="1" lang="zh-CN" altLang="en-US" sz="31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6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EA9E-46DE-6243-88D4-C61589D8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Stability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1CB3EB-3019-0E42-A483-21B64741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57" y="935419"/>
            <a:ext cx="7394486" cy="30908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FBE28B-793E-3F40-94B0-74916A52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117" y="4144251"/>
            <a:ext cx="3417736" cy="168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7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32A7F-16D5-EA45-A245-DA932B12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mixture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37FDA-E93A-3449-80BB-EF090F1B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mixture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</a:p>
          <a:p>
            <a:r>
              <a:rPr kumimoji="1" lang="en-US" altLang="zh-CN" dirty="0"/>
              <a:t>Entropy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mixing</a:t>
            </a:r>
          </a:p>
          <a:p>
            <a:r>
              <a:rPr kumimoji="1" lang="en-US" altLang="zh-CN" dirty="0"/>
              <a:t>Principle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74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4131F-456F-4B4A-A092-D3356A44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Mixing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T</a:t>
            </a:r>
            <a:r>
              <a:rPr kumimoji="1" lang="en-US" altLang="zh-CN" dirty="0"/>
              <a:t>=0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DF0505-ABF3-7548-B8D0-B6DF68BC6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3536"/>
                <a:ext cx="8229600" cy="1877112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mixing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energy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determined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energy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mixing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mixing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unfavorable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mixing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favorable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DF0505-ABF3-7548-B8D0-B6DF68BC6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3536"/>
                <a:ext cx="8229600" cy="1877112"/>
              </a:xfrm>
              <a:blipFill>
                <a:blip r:embed="rId2"/>
                <a:stretch>
                  <a:fillRect l="-1080" t="-4054"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8CEDA62-962F-8F46-82D0-92BC02A0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061" y="3247288"/>
            <a:ext cx="3280541" cy="27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7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29226-487A-6246-9E98-EAF0BE04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Mixture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CE18A-632E-4644-8AF8-A80A55E4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6"/>
            <a:ext cx="8229600" cy="1772010"/>
          </a:xfrm>
        </p:spPr>
        <p:txBody>
          <a:bodyPr/>
          <a:lstStyle/>
          <a:p>
            <a:r>
              <a:rPr kumimoji="1" lang="en-US" altLang="zh-CN" dirty="0"/>
              <a:t>Common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tangent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</a:p>
          <a:p>
            <a:r>
              <a:rPr kumimoji="1" lang="en-US" altLang="zh-CN" dirty="0"/>
              <a:t>Chemical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potentials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balanced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equilibrium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2C2AD9-48D8-5D4C-8379-8B17B7F2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28" y="2501470"/>
            <a:ext cx="4081744" cy="33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0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FA984-BF32-3146-9B56-D8B12AD8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diagram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EC908-FEFF-1249-9E7F-4D4329FA1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6"/>
            <a:ext cx="8229600" cy="1582824"/>
          </a:xfrm>
        </p:spPr>
        <p:txBody>
          <a:bodyPr/>
          <a:lstStyle/>
          <a:p>
            <a:r>
              <a:rPr kumimoji="1" lang="en-US" altLang="zh-CN" dirty="0"/>
              <a:t>Binodal</a:t>
            </a:r>
          </a:p>
          <a:p>
            <a:r>
              <a:rPr kumimoji="1" lang="en-US" altLang="zh-CN" dirty="0"/>
              <a:t>Spinodal</a:t>
            </a:r>
          </a:p>
          <a:p>
            <a:r>
              <a:rPr kumimoji="1" lang="en-US" altLang="zh-CN" dirty="0"/>
              <a:t>Critical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E76AFA-FD56-3B4D-83C5-12AB7451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01" y="2138856"/>
            <a:ext cx="4201198" cy="4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85A3A-606C-994F-8298-2B2BA2A8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Nucleation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Spinodal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Decomposition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00884-DCBD-2241-8152-2126AA10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6"/>
            <a:ext cx="8229600" cy="983734"/>
          </a:xfrm>
        </p:spPr>
        <p:txBody>
          <a:bodyPr/>
          <a:lstStyle/>
          <a:p>
            <a:r>
              <a:rPr kumimoji="1" lang="en-US" altLang="zh-CN" dirty="0"/>
              <a:t>1111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5DFD56-221E-6B42-8709-1EAEEA8D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973" y="1392622"/>
            <a:ext cx="4201198" cy="4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71C8A-CC0F-EF4F-9D65-F6EEAAB9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UCST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LCST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8DC06C-B41F-4D4A-990C-91595603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45" y="1405109"/>
            <a:ext cx="6492109" cy="38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2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C82E-0FFD-1546-A5E8-9B278C9B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UCSP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LCSP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15043-1F78-A749-9AAF-17278D3A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64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F00F4-43C1-AA49-976D-56911ECA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Mixing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D4D545-1575-E240-9C28-362849B607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3536"/>
                <a:ext cx="8229600" cy="166690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H-x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diagram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D4D545-1575-E240-9C28-362849B60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3536"/>
                <a:ext cx="8229600" cy="1666906"/>
              </a:xfrm>
              <a:blipFill>
                <a:blip r:embed="rId2"/>
                <a:stretch>
                  <a:fillRect l="-1080" t="-76515" b="-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74FEFD4-EB1D-C140-B77C-53D00587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489" y="2314956"/>
            <a:ext cx="3246164" cy="36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3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4A186-42F6-0B44-8573-B09CE692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Mixing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231D4-3F97-834E-8929-294956FC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5"/>
            <a:ext cx="8229600" cy="1358165"/>
          </a:xfrm>
        </p:spPr>
        <p:txBody>
          <a:bodyPr/>
          <a:lstStyle/>
          <a:p>
            <a:r>
              <a:rPr kumimoji="1" lang="en-US" altLang="zh-CN" dirty="0"/>
              <a:t>Standard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mixing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process:</a:t>
            </a:r>
            <a:r>
              <a:rPr kumimoji="1" lang="zh-CN" altLang="en-US" dirty="0"/>
              <a:t> </a:t>
            </a:r>
            <a:r>
              <a:rPr kumimoji="1" lang="en-US" altLang="zh-CN" dirty="0"/>
              <a:t>mixing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P.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15262F-993F-4848-8522-53B75123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46" y="1571220"/>
            <a:ext cx="4677508" cy="37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2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5AB8D-0A21-0346-BD86-BC12B1F2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mixing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2BB1E-ACB5-3644-9E77-81A812783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endParaRPr kumimoji="1" lang="en-US" altLang="zh-CN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endParaRPr kumimoji="1" lang="en-US" altLang="zh-CN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2BB1E-ACB5-3644-9E77-81A812783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2120E-285B-0B40-A98E-F715C1B6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Mixing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53776E-6A79-DC40-B772-8AFF2063E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53776E-6A79-DC40-B772-8AFF2063E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7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97668-8DF8-6641-A8CA-78D63902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Mixing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D0E292-F632-4549-9246-F43CC9E6E9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3536"/>
                <a:ext cx="8229600" cy="109934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+(1−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D0E292-F632-4549-9246-F43CC9E6E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3536"/>
                <a:ext cx="8229600" cy="1099348"/>
              </a:xfrm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48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CE7C8-079D-5B48-98AF-F7DFF292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38E0FB-979B-A049-A487-053C4E3C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78" y="922283"/>
            <a:ext cx="8191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9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04D81-1D68-6B4A-95B2-17F0ACAD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Entropy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Mixing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76956C-23B9-944F-900C-8A1E0F540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3535"/>
                <a:ext cx="8229600" cy="13726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mix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fun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mix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func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76956C-23B9-944F-900C-8A1E0F540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3535"/>
                <a:ext cx="8229600" cy="1372617"/>
              </a:xfrm>
              <a:blipFill>
                <a:blip r:embed="rId2"/>
                <a:stretch>
                  <a:fillRect l="-1080" b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A13D04A-7B97-9644-B746-B7D4796C6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72" y="2730500"/>
            <a:ext cx="34798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EDDE0-5BDA-2F4C-8D4B-1B673349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Energy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Mixing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3DAE0D-6EF9-544A-B795-740A29433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Flory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interaction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parameter: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𝑘𝑇</m:t>
                          </m:r>
                        </m:den>
                      </m:f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𝐴𝐴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𝐵𝐵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Free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energy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mixing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𝑘𝑇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kumimoji="1" lang="zh-CN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kumimoji="1" lang="zh-CN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𝜒𝜙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3DAE0D-6EF9-544A-B795-740A29433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3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56964-E75B-214E-9946-8B403565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B10D0-24D9-464C-A18F-6A5521F9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5"/>
            <a:ext cx="8229600" cy="836589"/>
          </a:xfrm>
        </p:spPr>
        <p:txBody>
          <a:bodyPr/>
          <a:lstStyle/>
          <a:p>
            <a:r>
              <a:rPr kumimoji="1" lang="en-US" altLang="zh-CN" dirty="0"/>
              <a:t>Unstable,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stable,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metastable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B01502-9A56-BC49-AE3A-7D7C76946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376" y="1650124"/>
            <a:ext cx="3530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400" dirty="0" smtClean="0">
            <a:solidFill>
              <a:srgbClr val="002060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222</Words>
  <Application>Microsoft Macintosh PowerPoint</Application>
  <PresentationFormat>全屏显示(4:3)</PresentationFormat>
  <Paragraphs>52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华文彩云</vt:lpstr>
      <vt:lpstr>Arial</vt:lpstr>
      <vt:lpstr>Calibri</vt:lpstr>
      <vt:lpstr>Cambria Math</vt:lpstr>
      <vt:lpstr>Times New Roman</vt:lpstr>
      <vt:lpstr>Office 主题</vt:lpstr>
      <vt:lpstr>Chemical Engineering Thermodynamics Lecture 9 Mixing Processes Xiaofei Xu</vt:lpstr>
      <vt:lpstr>Mixing Processes</vt:lpstr>
      <vt:lpstr>Property Changes of mixing</vt:lpstr>
      <vt:lpstr>Mixing of ideal solution</vt:lpstr>
      <vt:lpstr>Binary Mixing</vt:lpstr>
      <vt:lpstr>Example</vt:lpstr>
      <vt:lpstr>Entropy of Binary Mixing</vt:lpstr>
      <vt:lpstr>Energy of Binary Mixing</vt:lpstr>
      <vt:lpstr>Stability</vt:lpstr>
      <vt:lpstr>Stability</vt:lpstr>
      <vt:lpstr>Ideal mixture</vt:lpstr>
      <vt:lpstr>Mixing at T=0 K</vt:lpstr>
      <vt:lpstr>Real Mixture</vt:lpstr>
      <vt:lpstr>Phase diagram</vt:lpstr>
      <vt:lpstr>Nucleation and Spinodal Decomposition</vt:lpstr>
      <vt:lpstr>UCST and LCST</vt:lpstr>
      <vt:lpstr>UCSP and LCSP</vt:lpstr>
      <vt:lpstr>Heat of Mixing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Thermodynamics</dc:title>
  <dc:creator>xiaofei xu</dc:creator>
  <cp:lastModifiedBy>徐小飞</cp:lastModifiedBy>
  <cp:revision>449</cp:revision>
  <dcterms:created xsi:type="dcterms:W3CDTF">2014-12-26T06:09:51Z</dcterms:created>
  <dcterms:modified xsi:type="dcterms:W3CDTF">2020-10-04T07:07:11Z</dcterms:modified>
</cp:coreProperties>
</file>