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2"/>
  </p:notesMasterIdLst>
  <p:sldIdLst>
    <p:sldId id="256" r:id="rId2"/>
    <p:sldId id="421" r:id="rId3"/>
    <p:sldId id="257" r:id="rId4"/>
    <p:sldId id="258" r:id="rId5"/>
    <p:sldId id="295" r:id="rId6"/>
    <p:sldId id="359" r:id="rId7"/>
    <p:sldId id="360" r:id="rId8"/>
    <p:sldId id="361" r:id="rId9"/>
    <p:sldId id="362" r:id="rId10"/>
    <p:sldId id="365" r:id="rId11"/>
    <p:sldId id="373" r:id="rId12"/>
    <p:sldId id="374" r:id="rId13"/>
    <p:sldId id="372" r:id="rId14"/>
    <p:sldId id="371" r:id="rId15"/>
    <p:sldId id="370" r:id="rId16"/>
    <p:sldId id="366" r:id="rId17"/>
    <p:sldId id="368" r:id="rId18"/>
    <p:sldId id="375" r:id="rId19"/>
    <p:sldId id="369" r:id="rId20"/>
    <p:sldId id="363" r:id="rId21"/>
    <p:sldId id="364" r:id="rId22"/>
    <p:sldId id="260" r:id="rId23"/>
    <p:sldId id="376" r:id="rId24"/>
    <p:sldId id="380" r:id="rId25"/>
    <p:sldId id="393" r:id="rId26"/>
    <p:sldId id="394" r:id="rId27"/>
    <p:sldId id="395" r:id="rId28"/>
    <p:sldId id="396" r:id="rId29"/>
    <p:sldId id="397" r:id="rId30"/>
    <p:sldId id="398" r:id="rId31"/>
    <p:sldId id="399" r:id="rId32"/>
    <p:sldId id="400" r:id="rId33"/>
    <p:sldId id="379" r:id="rId34"/>
    <p:sldId id="401" r:id="rId35"/>
    <p:sldId id="402" r:id="rId36"/>
    <p:sldId id="403" r:id="rId37"/>
    <p:sldId id="405" r:id="rId38"/>
    <p:sldId id="420" r:id="rId39"/>
    <p:sldId id="414" r:id="rId40"/>
    <p:sldId id="417" r:id="rId41"/>
    <p:sldId id="418" r:id="rId42"/>
    <p:sldId id="419" r:id="rId43"/>
    <p:sldId id="404" r:id="rId44"/>
    <p:sldId id="411" r:id="rId45"/>
    <p:sldId id="412" r:id="rId46"/>
    <p:sldId id="406" r:id="rId47"/>
    <p:sldId id="413" r:id="rId48"/>
    <p:sldId id="407" r:id="rId49"/>
    <p:sldId id="408" r:id="rId50"/>
    <p:sldId id="409" r:id="rId51"/>
    <p:sldId id="410" r:id="rId52"/>
    <p:sldId id="377" r:id="rId53"/>
    <p:sldId id="261" r:id="rId54"/>
    <p:sldId id="422" r:id="rId55"/>
    <p:sldId id="381" r:id="rId56"/>
    <p:sldId id="424" r:id="rId57"/>
    <p:sldId id="425" r:id="rId58"/>
    <p:sldId id="426" r:id="rId59"/>
    <p:sldId id="427" r:id="rId60"/>
    <p:sldId id="423" r:id="rId61"/>
    <p:sldId id="428" r:id="rId62"/>
    <p:sldId id="429" r:id="rId63"/>
    <p:sldId id="430" r:id="rId64"/>
    <p:sldId id="431" r:id="rId65"/>
    <p:sldId id="432" r:id="rId66"/>
    <p:sldId id="434" r:id="rId67"/>
    <p:sldId id="435" r:id="rId68"/>
    <p:sldId id="436" r:id="rId69"/>
    <p:sldId id="437" r:id="rId70"/>
    <p:sldId id="438" r:id="rId71"/>
    <p:sldId id="440" r:id="rId72"/>
    <p:sldId id="439" r:id="rId73"/>
    <p:sldId id="441" r:id="rId74"/>
    <p:sldId id="479" r:id="rId75"/>
    <p:sldId id="480" r:id="rId76"/>
    <p:sldId id="454" r:id="rId77"/>
    <p:sldId id="385" r:id="rId78"/>
    <p:sldId id="453" r:id="rId79"/>
    <p:sldId id="455" r:id="rId80"/>
    <p:sldId id="456" r:id="rId81"/>
    <p:sldId id="457" r:id="rId82"/>
    <p:sldId id="458" r:id="rId83"/>
    <p:sldId id="384" r:id="rId84"/>
    <p:sldId id="459" r:id="rId85"/>
    <p:sldId id="460" r:id="rId86"/>
    <p:sldId id="461" r:id="rId87"/>
    <p:sldId id="462" r:id="rId88"/>
    <p:sldId id="463" r:id="rId89"/>
    <p:sldId id="465" r:id="rId90"/>
    <p:sldId id="466" r:id="rId91"/>
    <p:sldId id="467" r:id="rId92"/>
    <p:sldId id="468" r:id="rId93"/>
    <p:sldId id="581" r:id="rId94"/>
    <p:sldId id="383" r:id="rId95"/>
    <p:sldId id="469" r:id="rId96"/>
    <p:sldId id="470" r:id="rId97"/>
    <p:sldId id="471" r:id="rId98"/>
    <p:sldId id="472" r:id="rId99"/>
    <p:sldId id="582" r:id="rId100"/>
    <p:sldId id="473" r:id="rId101"/>
    <p:sldId id="474" r:id="rId102"/>
    <p:sldId id="475" r:id="rId103"/>
    <p:sldId id="476" r:id="rId104"/>
    <p:sldId id="477" r:id="rId105"/>
    <p:sldId id="262" r:id="rId106"/>
    <p:sldId id="478" r:id="rId107"/>
    <p:sldId id="386" r:id="rId108"/>
    <p:sldId id="481" r:id="rId109"/>
    <p:sldId id="482" r:id="rId110"/>
    <p:sldId id="392" r:id="rId111"/>
    <p:sldId id="391" r:id="rId112"/>
    <p:sldId id="483" r:id="rId113"/>
    <p:sldId id="484" r:id="rId114"/>
    <p:sldId id="485" r:id="rId115"/>
    <p:sldId id="390" r:id="rId116"/>
    <p:sldId id="389" r:id="rId117"/>
    <p:sldId id="486" r:id="rId118"/>
    <p:sldId id="388" r:id="rId119"/>
    <p:sldId id="487" r:id="rId120"/>
    <p:sldId id="387" r:id="rId121"/>
    <p:sldId id="491" r:id="rId122"/>
    <p:sldId id="309" r:id="rId123"/>
    <p:sldId id="296" r:id="rId124"/>
    <p:sldId id="490" r:id="rId125"/>
    <p:sldId id="489" r:id="rId126"/>
    <p:sldId id="493" r:id="rId127"/>
    <p:sldId id="494" r:id="rId128"/>
    <p:sldId id="495" r:id="rId129"/>
    <p:sldId id="496" r:id="rId130"/>
    <p:sldId id="497" r:id="rId131"/>
    <p:sldId id="498" r:id="rId132"/>
    <p:sldId id="499" r:id="rId133"/>
    <p:sldId id="500" r:id="rId134"/>
    <p:sldId id="501" r:id="rId135"/>
    <p:sldId id="502" r:id="rId136"/>
    <p:sldId id="503" r:id="rId137"/>
    <p:sldId id="504" r:id="rId138"/>
    <p:sldId id="505" r:id="rId139"/>
    <p:sldId id="506" r:id="rId140"/>
    <p:sldId id="507" r:id="rId141"/>
    <p:sldId id="508" r:id="rId142"/>
    <p:sldId id="509" r:id="rId143"/>
    <p:sldId id="510" r:id="rId144"/>
    <p:sldId id="511" r:id="rId145"/>
    <p:sldId id="492" r:id="rId146"/>
    <p:sldId id="515" r:id="rId147"/>
    <p:sldId id="516" r:id="rId148"/>
    <p:sldId id="512" r:id="rId149"/>
    <p:sldId id="513" r:id="rId150"/>
    <p:sldId id="514" r:id="rId151"/>
    <p:sldId id="517" r:id="rId152"/>
    <p:sldId id="488" r:id="rId153"/>
    <p:sldId id="297" r:id="rId154"/>
    <p:sldId id="298" r:id="rId155"/>
    <p:sldId id="299" r:id="rId156"/>
    <p:sldId id="300" r:id="rId157"/>
    <p:sldId id="518" r:id="rId158"/>
    <p:sldId id="519" r:id="rId159"/>
    <p:sldId id="520" r:id="rId160"/>
    <p:sldId id="301" r:id="rId161"/>
    <p:sldId id="302" r:id="rId162"/>
    <p:sldId id="521" r:id="rId163"/>
    <p:sldId id="291" r:id="rId164"/>
    <p:sldId id="292" r:id="rId165"/>
    <p:sldId id="293" r:id="rId166"/>
    <p:sldId id="294" r:id="rId167"/>
    <p:sldId id="522" r:id="rId168"/>
    <p:sldId id="272" r:id="rId169"/>
    <p:sldId id="274" r:id="rId170"/>
    <p:sldId id="273" r:id="rId171"/>
    <p:sldId id="275" r:id="rId172"/>
    <p:sldId id="282" r:id="rId173"/>
    <p:sldId id="277" r:id="rId174"/>
    <p:sldId id="283" r:id="rId175"/>
    <p:sldId id="290" r:id="rId176"/>
    <p:sldId id="285" r:id="rId177"/>
    <p:sldId id="286" r:id="rId178"/>
    <p:sldId id="284" r:id="rId179"/>
    <p:sldId id="276" r:id="rId180"/>
    <p:sldId id="279" r:id="rId181"/>
    <p:sldId id="263" r:id="rId182"/>
    <p:sldId id="530" r:id="rId183"/>
    <p:sldId id="527" r:id="rId184"/>
    <p:sldId id="528" r:id="rId185"/>
    <p:sldId id="531" r:id="rId186"/>
    <p:sldId id="533" r:id="rId187"/>
    <p:sldId id="525" r:id="rId188"/>
    <p:sldId id="534" r:id="rId189"/>
    <p:sldId id="535" r:id="rId190"/>
    <p:sldId id="541" r:id="rId191"/>
    <p:sldId id="544" r:id="rId192"/>
    <p:sldId id="542" r:id="rId193"/>
    <p:sldId id="547" r:id="rId194"/>
    <p:sldId id="548" r:id="rId195"/>
    <p:sldId id="549" r:id="rId196"/>
    <p:sldId id="536" r:id="rId197"/>
    <p:sldId id="545" r:id="rId198"/>
    <p:sldId id="546" r:id="rId199"/>
    <p:sldId id="551" r:id="rId200"/>
    <p:sldId id="552" r:id="rId201"/>
    <p:sldId id="537" r:id="rId202"/>
    <p:sldId id="553" r:id="rId203"/>
    <p:sldId id="554" r:id="rId204"/>
    <p:sldId id="555" r:id="rId205"/>
    <p:sldId id="556" r:id="rId206"/>
    <p:sldId id="557" r:id="rId207"/>
    <p:sldId id="538" r:id="rId208"/>
    <p:sldId id="560" r:id="rId209"/>
    <p:sldId id="559" r:id="rId210"/>
    <p:sldId id="561" r:id="rId211"/>
    <p:sldId id="579" r:id="rId212"/>
    <p:sldId id="562" r:id="rId213"/>
    <p:sldId id="563" r:id="rId214"/>
    <p:sldId id="564" r:id="rId215"/>
    <p:sldId id="539" r:id="rId216"/>
    <p:sldId id="526" r:id="rId217"/>
    <p:sldId id="566" r:id="rId218"/>
    <p:sldId id="567" r:id="rId219"/>
    <p:sldId id="569" r:id="rId220"/>
    <p:sldId id="570" r:id="rId221"/>
    <p:sldId id="568" r:id="rId222"/>
    <p:sldId id="571" r:id="rId223"/>
    <p:sldId id="572" r:id="rId224"/>
    <p:sldId id="523" r:id="rId225"/>
    <p:sldId id="304" r:id="rId226"/>
    <p:sldId id="310" r:id="rId227"/>
    <p:sldId id="317" r:id="rId228"/>
    <p:sldId id="318" r:id="rId229"/>
    <p:sldId id="314" r:id="rId230"/>
    <p:sldId id="315" r:id="rId231"/>
    <p:sldId id="312" r:id="rId232"/>
    <p:sldId id="311" r:id="rId233"/>
    <p:sldId id="313" r:id="rId234"/>
    <p:sldId id="303" r:id="rId235"/>
    <p:sldId id="320" r:id="rId236"/>
    <p:sldId id="324" r:id="rId237"/>
    <p:sldId id="325" r:id="rId238"/>
    <p:sldId id="326" r:id="rId239"/>
    <p:sldId id="327" r:id="rId240"/>
    <p:sldId id="321" r:id="rId241"/>
    <p:sldId id="328" r:id="rId242"/>
    <p:sldId id="329" r:id="rId243"/>
    <p:sldId id="330" r:id="rId244"/>
    <p:sldId id="331" r:id="rId245"/>
    <p:sldId id="332" r:id="rId246"/>
    <p:sldId id="333" r:id="rId247"/>
    <p:sldId id="334" r:id="rId248"/>
    <p:sldId id="322" r:id="rId249"/>
    <p:sldId id="323" r:id="rId250"/>
    <p:sldId id="316" r:id="rId251"/>
    <p:sldId id="264" r:id="rId252"/>
    <p:sldId id="268" r:id="rId253"/>
    <p:sldId id="336" r:id="rId254"/>
    <p:sldId id="265" r:id="rId255"/>
    <p:sldId id="337" r:id="rId256"/>
    <p:sldId id="335" r:id="rId257"/>
    <p:sldId id="338" r:id="rId258"/>
    <p:sldId id="339" r:id="rId259"/>
    <p:sldId id="266" r:id="rId260"/>
    <p:sldId id="267" r:id="rId261"/>
    <p:sldId id="259" r:id="rId262"/>
    <p:sldId id="348" r:id="rId263"/>
    <p:sldId id="342" r:id="rId264"/>
    <p:sldId id="343" r:id="rId265"/>
    <p:sldId id="344" r:id="rId266"/>
    <p:sldId id="345" r:id="rId267"/>
    <p:sldId id="347" r:id="rId268"/>
    <p:sldId id="350" r:id="rId269"/>
    <p:sldId id="346" r:id="rId270"/>
    <p:sldId id="341" r:id="rId271"/>
    <p:sldId id="351" r:id="rId272"/>
    <p:sldId id="583" r:id="rId273"/>
    <p:sldId id="352" r:id="rId274"/>
    <p:sldId id="353" r:id="rId275"/>
    <p:sldId id="355" r:id="rId276"/>
    <p:sldId id="354" r:id="rId277"/>
    <p:sldId id="356" r:id="rId278"/>
    <p:sldId id="357" r:id="rId279"/>
    <p:sldId id="585" r:id="rId280"/>
    <p:sldId id="586" r:id="rId281"/>
    <p:sldId id="587" r:id="rId282"/>
    <p:sldId id="358" r:id="rId283"/>
    <p:sldId id="588" r:id="rId284"/>
    <p:sldId id="592" r:id="rId285"/>
    <p:sldId id="590" r:id="rId286"/>
    <p:sldId id="591" r:id="rId287"/>
    <p:sldId id="593" r:id="rId288"/>
    <p:sldId id="594" r:id="rId289"/>
    <p:sldId id="595" r:id="rId290"/>
    <p:sldId id="597" r:id="rId291"/>
    <p:sldId id="598" r:id="rId292"/>
    <p:sldId id="596" r:id="rId293"/>
    <p:sldId id="602" r:id="rId294"/>
    <p:sldId id="599" r:id="rId295"/>
    <p:sldId id="600" r:id="rId296"/>
    <p:sldId id="601" r:id="rId297"/>
    <p:sldId id="584" r:id="rId298"/>
    <p:sldId id="603" r:id="rId299"/>
    <p:sldId id="606" r:id="rId300"/>
    <p:sldId id="607" r:id="rId301"/>
    <p:sldId id="608" r:id="rId302"/>
    <p:sldId id="609" r:id="rId303"/>
    <p:sldId id="610" r:id="rId304"/>
    <p:sldId id="611" r:id="rId305"/>
    <p:sldId id="612" r:id="rId306"/>
    <p:sldId id="613" r:id="rId307"/>
    <p:sldId id="614" r:id="rId308"/>
    <p:sldId id="615" r:id="rId309"/>
    <p:sldId id="616" r:id="rId310"/>
    <p:sldId id="617" r:id="rId311"/>
    <p:sldId id="618" r:id="rId312"/>
    <p:sldId id="619" r:id="rId313"/>
    <p:sldId id="604" r:id="rId314"/>
    <p:sldId id="621" r:id="rId315"/>
    <p:sldId id="623" r:id="rId316"/>
    <p:sldId id="620" r:id="rId317"/>
    <p:sldId id="624" r:id="rId318"/>
    <p:sldId id="625" r:id="rId319"/>
    <p:sldId id="605" r:id="rId320"/>
    <p:sldId id="580" r:id="rId321"/>
    <p:sldId id="340" r:id="rId322"/>
    <p:sldId id="524" r:id="rId323"/>
    <p:sldId id="573" r:id="rId324"/>
    <p:sldId id="575" r:id="rId325"/>
    <p:sldId id="576" r:id="rId326"/>
    <p:sldId id="578" r:id="rId327"/>
    <p:sldId id="574" r:id="rId328"/>
    <p:sldId id="577" r:id="rId329"/>
    <p:sldId id="288" r:id="rId330"/>
    <p:sldId id="270" r:id="rId331"/>
    <p:sldId id="271" r:id="rId332"/>
    <p:sldId id="444" r:id="rId333"/>
    <p:sldId id="445" r:id="rId334"/>
    <p:sldId id="446" r:id="rId335"/>
    <p:sldId id="447" r:id="rId336"/>
    <p:sldId id="448" r:id="rId337"/>
    <p:sldId id="449" r:id="rId338"/>
    <p:sldId id="450" r:id="rId339"/>
    <p:sldId id="451" r:id="rId340"/>
    <p:sldId id="452" r:id="rId3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364" autoAdjust="0"/>
  </p:normalViewPr>
  <p:slideViewPr>
    <p:cSldViewPr snapToGrid="0">
      <p:cViewPr varScale="1">
        <p:scale>
          <a:sx n="103" d="100"/>
          <a:sy n="103" d="100"/>
        </p:scale>
        <p:origin x="-870" y="-90"/>
      </p:cViewPr>
      <p:guideLst>
        <p:guide orient="horz" pos="2160"/>
        <p:guide pos="3840"/>
      </p:guideLst>
    </p:cSldViewPr>
  </p:slideViewPr>
  <p:notesTextViewPr>
    <p:cViewPr>
      <p:scale>
        <a:sx n="1" d="1"/>
        <a:sy n="1" d="1"/>
      </p:scale>
      <p:origin x="0" y="0"/>
    </p:cViewPr>
  </p:notesTextViewPr>
  <p:notesViewPr>
    <p:cSldViewPr snapToGrid="0">
      <p:cViewPr>
        <p:scale>
          <a:sx n="80" d="100"/>
          <a:sy n="80" d="100"/>
        </p:scale>
        <p:origin x="2064" y="-98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theme" Target="theme/theme1.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34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notesMaster" Target="notesMasters/notes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3A2EE-0FFF-49D1-9911-0B063759BB57}" type="datetimeFigureOut">
              <a:rPr lang="zh-CN" altLang="en-US" smtClean="0"/>
              <a:t>2021/4/8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1D7ED-E191-4A05-A67D-77AF4D86C3AB}" type="slidenum">
              <a:rPr lang="zh-CN" altLang="en-US" smtClean="0"/>
              <a:t>‹#›</a:t>
            </a:fld>
            <a:endParaRPr lang="zh-CN" altLang="en-US"/>
          </a:p>
        </p:txBody>
      </p:sp>
    </p:spTree>
    <p:extLst>
      <p:ext uri="{BB962C8B-B14F-4D97-AF65-F5344CB8AC3E}">
        <p14:creationId xmlns:p14="http://schemas.microsoft.com/office/powerpoint/2010/main" val="2320699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pyinstaller</a:t>
            </a:r>
            <a:r>
              <a:rPr lang="zh-CN" altLang="en-US" dirty="0"/>
              <a:t>不成功可能是：</a:t>
            </a:r>
            <a:r>
              <a:rPr lang="en-US" altLang="zh-CN" dirty="0" err="1"/>
              <a:t>pyinstaller</a:t>
            </a:r>
            <a:r>
              <a:rPr lang="zh-CN" altLang="en-US" dirty="0"/>
              <a:t>或其他模块不是最高版本；杀毒软件自动删除</a:t>
            </a:r>
            <a:r>
              <a:rPr lang="en-US" altLang="zh-CN" dirty="0"/>
              <a:t>exe</a:t>
            </a:r>
            <a:r>
              <a:rPr lang="zh-CN" altLang="en-US" dirty="0"/>
              <a:t>文件</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5</a:t>
            </a:fld>
            <a:endParaRPr lang="zh-CN" altLang="en-US"/>
          </a:p>
        </p:txBody>
      </p:sp>
    </p:spTree>
    <p:extLst>
      <p:ext uri="{BB962C8B-B14F-4D97-AF65-F5344CB8AC3E}">
        <p14:creationId xmlns:p14="http://schemas.microsoft.com/office/powerpoint/2010/main" val="419910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95</a:t>
            </a:fld>
            <a:endParaRPr lang="zh-CN" altLang="en-US"/>
          </a:p>
        </p:txBody>
      </p:sp>
    </p:spTree>
    <p:extLst>
      <p:ext uri="{BB962C8B-B14F-4D97-AF65-F5344CB8AC3E}">
        <p14:creationId xmlns:p14="http://schemas.microsoft.com/office/powerpoint/2010/main" val="38807057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286</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287</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288</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289</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290</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291</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292</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293</a:t>
            </a:fld>
            <a:endParaRPr lang="zh-CN" altLang="en-US"/>
          </a:p>
        </p:txBody>
      </p:sp>
    </p:spTree>
    <p:extLst>
      <p:ext uri="{BB962C8B-B14F-4D97-AF65-F5344CB8AC3E}">
        <p14:creationId xmlns:p14="http://schemas.microsoft.com/office/powerpoint/2010/main" val="134076910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294</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295</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96</a:t>
            </a:fld>
            <a:endParaRPr lang="zh-CN" altLang="en-US"/>
          </a:p>
        </p:txBody>
      </p:sp>
    </p:spTree>
    <p:extLst>
      <p:ext uri="{BB962C8B-B14F-4D97-AF65-F5344CB8AC3E}">
        <p14:creationId xmlns:p14="http://schemas.microsoft.com/office/powerpoint/2010/main" val="35771850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296</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297</a:t>
            </a:fld>
            <a:endParaRPr lang="zh-CN" altLang="en-US"/>
          </a:p>
        </p:txBody>
      </p:sp>
    </p:spTree>
    <p:extLst>
      <p:ext uri="{BB962C8B-B14F-4D97-AF65-F5344CB8AC3E}">
        <p14:creationId xmlns:p14="http://schemas.microsoft.com/office/powerpoint/2010/main" val="280084119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298</a:t>
            </a:fld>
            <a:endParaRPr lang="zh-CN" altLang="en-US"/>
          </a:p>
        </p:txBody>
      </p:sp>
    </p:spTree>
    <p:extLst>
      <p:ext uri="{BB962C8B-B14F-4D97-AF65-F5344CB8AC3E}">
        <p14:creationId xmlns:p14="http://schemas.microsoft.com/office/powerpoint/2010/main" val="408780646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299</a:t>
            </a:fld>
            <a:endParaRPr lang="zh-CN" altLang="en-US"/>
          </a:p>
        </p:txBody>
      </p:sp>
    </p:spTree>
    <p:extLst>
      <p:ext uri="{BB962C8B-B14F-4D97-AF65-F5344CB8AC3E}">
        <p14:creationId xmlns:p14="http://schemas.microsoft.com/office/powerpoint/2010/main" val="64570285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300</a:t>
            </a:fld>
            <a:endParaRPr lang="zh-CN" altLang="en-US"/>
          </a:p>
        </p:txBody>
      </p:sp>
    </p:spTree>
    <p:extLst>
      <p:ext uri="{BB962C8B-B14F-4D97-AF65-F5344CB8AC3E}">
        <p14:creationId xmlns:p14="http://schemas.microsoft.com/office/powerpoint/2010/main" val="24322460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301</a:t>
            </a:fld>
            <a:endParaRPr lang="zh-CN" altLang="en-US"/>
          </a:p>
        </p:txBody>
      </p:sp>
    </p:spTree>
    <p:extLst>
      <p:ext uri="{BB962C8B-B14F-4D97-AF65-F5344CB8AC3E}">
        <p14:creationId xmlns:p14="http://schemas.microsoft.com/office/powerpoint/2010/main" val="39260072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302</a:t>
            </a:fld>
            <a:endParaRPr lang="zh-CN" altLang="en-US"/>
          </a:p>
        </p:txBody>
      </p:sp>
    </p:spTree>
    <p:extLst>
      <p:ext uri="{BB962C8B-B14F-4D97-AF65-F5344CB8AC3E}">
        <p14:creationId xmlns:p14="http://schemas.microsoft.com/office/powerpoint/2010/main" val="39287352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303</a:t>
            </a:fld>
            <a:endParaRPr lang="zh-CN" altLang="en-US"/>
          </a:p>
        </p:txBody>
      </p:sp>
    </p:spTree>
    <p:extLst>
      <p:ext uri="{BB962C8B-B14F-4D97-AF65-F5344CB8AC3E}">
        <p14:creationId xmlns:p14="http://schemas.microsoft.com/office/powerpoint/2010/main" val="121513992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304</a:t>
            </a:fld>
            <a:endParaRPr lang="zh-CN" altLang="en-US"/>
          </a:p>
        </p:txBody>
      </p:sp>
    </p:spTree>
    <p:extLst>
      <p:ext uri="{BB962C8B-B14F-4D97-AF65-F5344CB8AC3E}">
        <p14:creationId xmlns:p14="http://schemas.microsoft.com/office/powerpoint/2010/main" val="139356033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305</a:t>
            </a:fld>
            <a:endParaRPr lang="zh-CN" altLang="en-US"/>
          </a:p>
        </p:txBody>
      </p:sp>
    </p:spTree>
    <p:extLst>
      <p:ext uri="{BB962C8B-B14F-4D97-AF65-F5344CB8AC3E}">
        <p14:creationId xmlns:p14="http://schemas.microsoft.com/office/powerpoint/2010/main" val="194794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97</a:t>
            </a:fld>
            <a:endParaRPr lang="zh-CN" altLang="en-US"/>
          </a:p>
        </p:txBody>
      </p:sp>
    </p:spTree>
    <p:extLst>
      <p:ext uri="{BB962C8B-B14F-4D97-AF65-F5344CB8AC3E}">
        <p14:creationId xmlns:p14="http://schemas.microsoft.com/office/powerpoint/2010/main" val="122915854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306</a:t>
            </a:fld>
            <a:endParaRPr lang="zh-CN" altLang="en-US"/>
          </a:p>
        </p:txBody>
      </p:sp>
    </p:spTree>
    <p:extLst>
      <p:ext uri="{BB962C8B-B14F-4D97-AF65-F5344CB8AC3E}">
        <p14:creationId xmlns:p14="http://schemas.microsoft.com/office/powerpoint/2010/main" val="327879577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307</a:t>
            </a:fld>
            <a:endParaRPr lang="zh-CN" altLang="en-US"/>
          </a:p>
        </p:txBody>
      </p:sp>
    </p:spTree>
    <p:extLst>
      <p:ext uri="{BB962C8B-B14F-4D97-AF65-F5344CB8AC3E}">
        <p14:creationId xmlns:p14="http://schemas.microsoft.com/office/powerpoint/2010/main" val="137432668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308</a:t>
            </a:fld>
            <a:endParaRPr lang="zh-CN" altLang="en-US"/>
          </a:p>
        </p:txBody>
      </p:sp>
    </p:spTree>
    <p:extLst>
      <p:ext uri="{BB962C8B-B14F-4D97-AF65-F5344CB8AC3E}">
        <p14:creationId xmlns:p14="http://schemas.microsoft.com/office/powerpoint/2010/main" val="137651491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309</a:t>
            </a:fld>
            <a:endParaRPr lang="zh-CN" altLang="en-US"/>
          </a:p>
        </p:txBody>
      </p:sp>
    </p:spTree>
    <p:extLst>
      <p:ext uri="{BB962C8B-B14F-4D97-AF65-F5344CB8AC3E}">
        <p14:creationId xmlns:p14="http://schemas.microsoft.com/office/powerpoint/2010/main" val="22988789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310</a:t>
            </a:fld>
            <a:endParaRPr lang="zh-CN" altLang="en-US"/>
          </a:p>
        </p:txBody>
      </p:sp>
    </p:spTree>
    <p:extLst>
      <p:ext uri="{BB962C8B-B14F-4D97-AF65-F5344CB8AC3E}">
        <p14:creationId xmlns:p14="http://schemas.microsoft.com/office/powerpoint/2010/main" val="281454784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311</a:t>
            </a:fld>
            <a:endParaRPr lang="zh-CN" altLang="en-US"/>
          </a:p>
        </p:txBody>
      </p:sp>
    </p:spTree>
    <p:extLst>
      <p:ext uri="{BB962C8B-B14F-4D97-AF65-F5344CB8AC3E}">
        <p14:creationId xmlns:p14="http://schemas.microsoft.com/office/powerpoint/2010/main" val="147932152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312</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313</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314</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315</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98</a:t>
            </a:fld>
            <a:endParaRPr lang="zh-CN" altLang="en-US"/>
          </a:p>
        </p:txBody>
      </p:sp>
    </p:spTree>
    <p:extLst>
      <p:ext uri="{BB962C8B-B14F-4D97-AF65-F5344CB8AC3E}">
        <p14:creationId xmlns:p14="http://schemas.microsoft.com/office/powerpoint/2010/main" val="77616843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316</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317</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318</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319</a:t>
            </a:fld>
            <a:endParaRPr lang="zh-CN" altLang="en-US"/>
          </a:p>
        </p:txBody>
      </p:sp>
    </p:spTree>
    <p:extLst>
      <p:ext uri="{BB962C8B-B14F-4D97-AF65-F5344CB8AC3E}">
        <p14:creationId xmlns:p14="http://schemas.microsoft.com/office/powerpoint/2010/main" val="75930041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启用</a:t>
            </a:r>
            <a:r>
              <a:rPr lang="en-US" altLang="zh-CN" dirty="0"/>
              <a:t>IIS</a:t>
            </a:r>
            <a:r>
              <a:rPr lang="zh-CN" altLang="en-US" dirty="0"/>
              <a:t>：控制面板</a:t>
            </a:r>
            <a:r>
              <a:rPr lang="en-US" altLang="zh-CN" dirty="0"/>
              <a:t>/</a:t>
            </a:r>
            <a:r>
              <a:rPr lang="zh-CN" altLang="en-US" dirty="0"/>
              <a:t>程序</a:t>
            </a:r>
            <a:r>
              <a:rPr lang="en-US" altLang="zh-CN" dirty="0"/>
              <a:t>/</a:t>
            </a:r>
            <a:r>
              <a:rPr lang="zh-CN" altLang="en-US" dirty="0"/>
              <a:t>启用或关闭</a:t>
            </a:r>
            <a:r>
              <a:rPr lang="en-US" altLang="zh-CN" dirty="0"/>
              <a:t>Windows</a:t>
            </a:r>
            <a:r>
              <a:rPr lang="zh-CN" altLang="en-US" dirty="0"/>
              <a:t>功能</a:t>
            </a:r>
            <a:r>
              <a:rPr lang="en-US" altLang="zh-CN" dirty="0"/>
              <a:t>/IIS</a:t>
            </a:r>
            <a:endParaRPr lang="zh-CN" altLang="en-US" dirty="0"/>
          </a:p>
          <a:p>
            <a:r>
              <a:rPr lang="en-US" altLang="zh-CN" dirty="0"/>
              <a:t>IIS</a:t>
            </a:r>
            <a:r>
              <a:rPr lang="zh-CN" altLang="en-US" dirty="0"/>
              <a:t>配置：控制面板</a:t>
            </a:r>
            <a:r>
              <a:rPr lang="en-US" altLang="zh-CN" dirty="0"/>
              <a:t>/</a:t>
            </a:r>
            <a:r>
              <a:rPr lang="zh-CN" altLang="en-US" dirty="0"/>
              <a:t>系统和安全</a:t>
            </a:r>
            <a:r>
              <a:rPr lang="en-US" altLang="zh-CN" dirty="0"/>
              <a:t>/</a:t>
            </a:r>
            <a:r>
              <a:rPr lang="zh-CN" altLang="en-US" dirty="0"/>
              <a:t>管理工具</a:t>
            </a:r>
            <a:r>
              <a:rPr lang="en-US" altLang="zh-CN" dirty="0"/>
              <a:t>/IIS</a:t>
            </a:r>
            <a:r>
              <a:rPr lang="zh-CN" altLang="en-US" dirty="0"/>
              <a:t>管理器（此电脑右键</a:t>
            </a:r>
            <a:r>
              <a:rPr lang="en-US" altLang="zh-CN" dirty="0"/>
              <a:t>/</a:t>
            </a:r>
            <a:r>
              <a:rPr lang="zh-CN" altLang="en-US" dirty="0"/>
              <a:t>管理</a:t>
            </a:r>
            <a:r>
              <a:rPr lang="en-US" altLang="zh-CN" dirty="0"/>
              <a:t>/</a:t>
            </a:r>
            <a:r>
              <a:rPr lang="zh-CN" altLang="en-US" dirty="0"/>
              <a:t>服务和应用程序</a:t>
            </a:r>
            <a:r>
              <a:rPr lang="en-US" altLang="zh-CN" dirty="0"/>
              <a:t>/IIS</a:t>
            </a:r>
            <a:r>
              <a:rPr lang="zh-CN" altLang="en-US"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320</a:t>
            </a:fld>
            <a:endParaRPr lang="zh-CN" altLang="en-US"/>
          </a:p>
        </p:txBody>
      </p:sp>
    </p:spTree>
    <p:extLst>
      <p:ext uri="{BB962C8B-B14F-4D97-AF65-F5344CB8AC3E}">
        <p14:creationId xmlns:p14="http://schemas.microsoft.com/office/powerpoint/2010/main" val="178347976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326</a:t>
            </a:fld>
            <a:endParaRPr lang="zh-CN" altLang="en-US"/>
          </a:p>
        </p:txBody>
      </p:sp>
    </p:spTree>
    <p:extLst>
      <p:ext uri="{BB962C8B-B14F-4D97-AF65-F5344CB8AC3E}">
        <p14:creationId xmlns:p14="http://schemas.microsoft.com/office/powerpoint/2010/main" val="387615897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327</a:t>
            </a:fld>
            <a:endParaRPr lang="zh-CN" altLang="en-US"/>
          </a:p>
        </p:txBody>
      </p:sp>
    </p:spTree>
    <p:extLst>
      <p:ext uri="{BB962C8B-B14F-4D97-AF65-F5344CB8AC3E}">
        <p14:creationId xmlns:p14="http://schemas.microsoft.com/office/powerpoint/2010/main" val="346307889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328</a:t>
            </a:fld>
            <a:endParaRPr lang="zh-CN" altLang="en-US"/>
          </a:p>
        </p:txBody>
      </p:sp>
    </p:spTree>
    <p:extLst>
      <p:ext uri="{BB962C8B-B14F-4D97-AF65-F5344CB8AC3E}">
        <p14:creationId xmlns:p14="http://schemas.microsoft.com/office/powerpoint/2010/main" val="226246750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F12</a:t>
            </a:r>
            <a:r>
              <a:rPr lang="zh-CN" altLang="en-US"/>
              <a:t>可以直接网页源文件</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329</a:t>
            </a:fld>
            <a:endParaRPr lang="zh-CN" altLang="en-US"/>
          </a:p>
        </p:txBody>
      </p:sp>
    </p:spTree>
    <p:extLst>
      <p:ext uri="{BB962C8B-B14F-4D97-AF65-F5344CB8AC3E}">
        <p14:creationId xmlns:p14="http://schemas.microsoft.com/office/powerpoint/2010/main" val="187119262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332</a:t>
            </a:fld>
            <a:endParaRPr lang="zh-CN" altLang="en-US"/>
          </a:p>
        </p:txBody>
      </p:sp>
    </p:spTree>
    <p:extLst>
      <p:ext uri="{BB962C8B-B14F-4D97-AF65-F5344CB8AC3E}">
        <p14:creationId xmlns:p14="http://schemas.microsoft.com/office/powerpoint/2010/main" val="189985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99</a:t>
            </a:fld>
            <a:endParaRPr lang="zh-CN" altLang="en-US"/>
          </a:p>
        </p:txBody>
      </p:sp>
    </p:spTree>
    <p:extLst>
      <p:ext uri="{BB962C8B-B14F-4D97-AF65-F5344CB8AC3E}">
        <p14:creationId xmlns:p14="http://schemas.microsoft.com/office/powerpoint/2010/main" val="112733908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333</a:t>
            </a:fld>
            <a:endParaRPr lang="zh-CN" altLang="en-US"/>
          </a:p>
        </p:txBody>
      </p:sp>
    </p:spTree>
    <p:extLst>
      <p:ext uri="{BB962C8B-B14F-4D97-AF65-F5344CB8AC3E}">
        <p14:creationId xmlns:p14="http://schemas.microsoft.com/office/powerpoint/2010/main" val="5417740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334</a:t>
            </a:fld>
            <a:endParaRPr lang="zh-CN" altLang="en-US"/>
          </a:p>
        </p:txBody>
      </p:sp>
    </p:spTree>
    <p:extLst>
      <p:ext uri="{BB962C8B-B14F-4D97-AF65-F5344CB8AC3E}">
        <p14:creationId xmlns:p14="http://schemas.microsoft.com/office/powerpoint/2010/main" val="36519944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335</a:t>
            </a:fld>
            <a:endParaRPr lang="zh-CN" altLang="en-US"/>
          </a:p>
        </p:txBody>
      </p:sp>
    </p:spTree>
    <p:extLst>
      <p:ext uri="{BB962C8B-B14F-4D97-AF65-F5344CB8AC3E}">
        <p14:creationId xmlns:p14="http://schemas.microsoft.com/office/powerpoint/2010/main" val="115152895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336</a:t>
            </a:fld>
            <a:endParaRPr lang="zh-CN" altLang="en-US"/>
          </a:p>
        </p:txBody>
      </p:sp>
    </p:spTree>
    <p:extLst>
      <p:ext uri="{BB962C8B-B14F-4D97-AF65-F5344CB8AC3E}">
        <p14:creationId xmlns:p14="http://schemas.microsoft.com/office/powerpoint/2010/main" val="4602737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337</a:t>
            </a:fld>
            <a:endParaRPr lang="zh-CN" altLang="en-US"/>
          </a:p>
        </p:txBody>
      </p:sp>
    </p:spTree>
    <p:extLst>
      <p:ext uri="{BB962C8B-B14F-4D97-AF65-F5344CB8AC3E}">
        <p14:creationId xmlns:p14="http://schemas.microsoft.com/office/powerpoint/2010/main" val="384705903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338</a:t>
            </a:fld>
            <a:endParaRPr lang="zh-CN" altLang="en-US"/>
          </a:p>
        </p:txBody>
      </p:sp>
    </p:spTree>
    <p:extLst>
      <p:ext uri="{BB962C8B-B14F-4D97-AF65-F5344CB8AC3E}">
        <p14:creationId xmlns:p14="http://schemas.microsoft.com/office/powerpoint/2010/main" val="27648634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339</a:t>
            </a:fld>
            <a:endParaRPr lang="zh-CN" altLang="en-US"/>
          </a:p>
        </p:txBody>
      </p:sp>
    </p:spTree>
    <p:extLst>
      <p:ext uri="{BB962C8B-B14F-4D97-AF65-F5344CB8AC3E}">
        <p14:creationId xmlns:p14="http://schemas.microsoft.com/office/powerpoint/2010/main" val="229904280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340</a:t>
            </a:fld>
            <a:endParaRPr lang="zh-CN" altLang="en-US"/>
          </a:p>
        </p:txBody>
      </p:sp>
    </p:spTree>
    <p:extLst>
      <p:ext uri="{BB962C8B-B14F-4D97-AF65-F5344CB8AC3E}">
        <p14:creationId xmlns:p14="http://schemas.microsoft.com/office/powerpoint/2010/main" val="154410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100</a:t>
            </a:fld>
            <a:endParaRPr lang="zh-CN" altLang="en-US"/>
          </a:p>
        </p:txBody>
      </p:sp>
    </p:spTree>
    <p:extLst>
      <p:ext uri="{BB962C8B-B14F-4D97-AF65-F5344CB8AC3E}">
        <p14:creationId xmlns:p14="http://schemas.microsoft.com/office/powerpoint/2010/main" val="316202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101</a:t>
            </a:fld>
            <a:endParaRPr lang="zh-CN" altLang="en-US"/>
          </a:p>
        </p:txBody>
      </p:sp>
    </p:spTree>
    <p:extLst>
      <p:ext uri="{BB962C8B-B14F-4D97-AF65-F5344CB8AC3E}">
        <p14:creationId xmlns:p14="http://schemas.microsoft.com/office/powerpoint/2010/main" val="185991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102</a:t>
            </a:fld>
            <a:endParaRPr lang="zh-CN" altLang="en-US"/>
          </a:p>
        </p:txBody>
      </p:sp>
    </p:spTree>
    <p:extLst>
      <p:ext uri="{BB962C8B-B14F-4D97-AF65-F5344CB8AC3E}">
        <p14:creationId xmlns:p14="http://schemas.microsoft.com/office/powerpoint/2010/main" val="1102468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103</a:t>
            </a:fld>
            <a:endParaRPr lang="zh-CN" altLang="en-US"/>
          </a:p>
        </p:txBody>
      </p:sp>
    </p:spTree>
    <p:extLst>
      <p:ext uri="{BB962C8B-B14F-4D97-AF65-F5344CB8AC3E}">
        <p14:creationId xmlns:p14="http://schemas.microsoft.com/office/powerpoint/2010/main" val="364372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104</a:t>
            </a:fld>
            <a:endParaRPr lang="zh-CN" altLang="en-US"/>
          </a:p>
        </p:txBody>
      </p:sp>
    </p:spTree>
    <p:extLst>
      <p:ext uri="{BB962C8B-B14F-4D97-AF65-F5344CB8AC3E}">
        <p14:creationId xmlns:p14="http://schemas.microsoft.com/office/powerpoint/2010/main" val="7500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win10</a:t>
            </a:r>
            <a:r>
              <a:rPr lang="zh-CN" altLang="en-US" sz="1200" b="0" i="0" kern="1200" dirty="0">
                <a:solidFill>
                  <a:schemeClr val="tx1"/>
                </a:solidFill>
                <a:effectLst/>
                <a:latin typeface="+mn-lt"/>
                <a:ea typeface="+mn-ea"/>
                <a:cs typeface="+mn-cs"/>
              </a:rPr>
              <a:t>下，在左下角</a:t>
            </a:r>
            <a:r>
              <a:rPr lang="en-US" altLang="zh-CN" sz="1200" b="0" i="0" kern="1200" dirty="0">
                <a:solidFill>
                  <a:schemeClr val="tx1"/>
                </a:solidFill>
                <a:effectLst/>
                <a:latin typeface="+mn-lt"/>
                <a:ea typeface="+mn-ea"/>
                <a:cs typeface="+mn-cs"/>
              </a:rPr>
              <a:t>win</a:t>
            </a:r>
            <a:r>
              <a:rPr lang="zh-CN" altLang="en-US" sz="1200" b="0" i="0" kern="1200" dirty="0">
                <a:solidFill>
                  <a:schemeClr val="tx1"/>
                </a:solidFill>
                <a:effectLst/>
                <a:latin typeface="+mn-lt"/>
                <a:ea typeface="+mn-ea"/>
                <a:cs typeface="+mn-cs"/>
              </a:rPr>
              <a:t>符号下右键单击，在弹出来的列框中选择以管理员身份运行命令行，在其中安装。</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、安装时选择”</a:t>
            </a:r>
            <a:r>
              <a:rPr lang="en-US" altLang="zh-CN" sz="1200" b="0" i="0" kern="1200" dirty="0">
                <a:solidFill>
                  <a:schemeClr val="tx1"/>
                </a:solidFill>
                <a:effectLst/>
                <a:latin typeface="+mn-lt"/>
                <a:ea typeface="+mn-ea"/>
                <a:cs typeface="+mn-cs"/>
              </a:rPr>
              <a:t>Add Python </a:t>
            </a:r>
            <a:r>
              <a:rPr lang="en-US" altLang="zh-CN" sz="1200" b="0" i="0" kern="1200" dirty="0" err="1">
                <a:solidFill>
                  <a:schemeClr val="tx1"/>
                </a:solidFill>
                <a:effectLst/>
                <a:latin typeface="+mn-lt"/>
                <a:ea typeface="+mn-ea"/>
                <a:cs typeface="+mn-cs"/>
              </a:rPr>
              <a:t>x.x.x</a:t>
            </a:r>
            <a:r>
              <a:rPr lang="en-US" altLang="zh-CN" sz="1200" b="0" i="0" kern="1200" dirty="0">
                <a:solidFill>
                  <a:schemeClr val="tx1"/>
                </a:solidFill>
                <a:effectLst/>
                <a:latin typeface="+mn-lt"/>
                <a:ea typeface="+mn-ea"/>
                <a:cs typeface="+mn-cs"/>
              </a:rPr>
              <a:t> To Path</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、环境变量设置：“此电脑”右键</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属性（或控制面板</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系统）</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系统高级设置</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高级</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环境变量</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系统变量</a:t>
            </a:r>
            <a:r>
              <a:rPr lang="en-US" altLang="zh-CN" sz="1200" b="0" i="0" kern="1200" dirty="0">
                <a:solidFill>
                  <a:schemeClr val="tx1"/>
                </a:solidFill>
                <a:effectLst/>
                <a:latin typeface="+mn-lt"/>
                <a:ea typeface="+mn-ea"/>
                <a:cs typeface="+mn-cs"/>
              </a:rPr>
              <a:t>-&gt;path</a:t>
            </a:r>
            <a:r>
              <a:rPr lang="zh-CN" altLang="en-US" sz="1200" b="0" i="0" kern="1200" dirty="0">
                <a:solidFill>
                  <a:schemeClr val="tx1"/>
                </a:solidFill>
                <a:effectLst/>
                <a:latin typeface="+mn-lt"/>
                <a:ea typeface="+mn-ea"/>
                <a:cs typeface="+mn-cs"/>
              </a:rPr>
              <a:t>（注：应包含启动文件夹及其子文件夹</a:t>
            </a:r>
            <a:r>
              <a:rPr lang="en-US" altLang="zh-CN" sz="1200" b="0" i="0" kern="1200" dirty="0">
                <a:solidFill>
                  <a:schemeClr val="tx1"/>
                </a:solidFill>
                <a:effectLst/>
                <a:latin typeface="+mn-lt"/>
                <a:ea typeface="+mn-ea"/>
                <a:cs typeface="+mn-cs"/>
              </a:rPr>
              <a:t>scripts--C:\Users\Administrator\</a:t>
            </a:r>
            <a:r>
              <a:rPr lang="en-US" altLang="zh-CN" sz="1200" b="0" i="0" kern="1200" dirty="0" err="1">
                <a:solidFill>
                  <a:schemeClr val="tx1"/>
                </a:solidFill>
                <a:effectLst/>
                <a:latin typeface="+mn-lt"/>
                <a:ea typeface="+mn-ea"/>
                <a:cs typeface="+mn-cs"/>
              </a:rPr>
              <a:t>AppData</a:t>
            </a:r>
            <a:r>
              <a:rPr lang="en-US" altLang="zh-CN" sz="1200" b="0" i="0" kern="1200" dirty="0">
                <a:solidFill>
                  <a:schemeClr val="tx1"/>
                </a:solidFill>
                <a:effectLst/>
                <a:latin typeface="+mn-lt"/>
                <a:ea typeface="+mn-ea"/>
                <a:cs typeface="+mn-cs"/>
              </a:rPr>
              <a:t>\Local\Programs\Python\Python37-32\Scripts&gt;</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7</a:t>
            </a:fld>
            <a:endParaRPr lang="zh-CN" altLang="en-US"/>
          </a:p>
        </p:txBody>
      </p:sp>
    </p:spTree>
    <p:extLst>
      <p:ext uri="{BB962C8B-B14F-4D97-AF65-F5344CB8AC3E}">
        <p14:creationId xmlns:p14="http://schemas.microsoft.com/office/powerpoint/2010/main" val="1913998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112</a:t>
            </a:fld>
            <a:endParaRPr lang="zh-CN" altLang="en-US"/>
          </a:p>
        </p:txBody>
      </p:sp>
    </p:spTree>
    <p:extLst>
      <p:ext uri="{BB962C8B-B14F-4D97-AF65-F5344CB8AC3E}">
        <p14:creationId xmlns:p14="http://schemas.microsoft.com/office/powerpoint/2010/main" val="74687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113</a:t>
            </a:fld>
            <a:endParaRPr lang="zh-CN" altLang="en-US"/>
          </a:p>
        </p:txBody>
      </p:sp>
    </p:spTree>
    <p:extLst>
      <p:ext uri="{BB962C8B-B14F-4D97-AF65-F5344CB8AC3E}">
        <p14:creationId xmlns:p14="http://schemas.microsoft.com/office/powerpoint/2010/main" val="181793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114</a:t>
            </a:fld>
            <a:endParaRPr lang="zh-CN" altLang="en-US"/>
          </a:p>
        </p:txBody>
      </p:sp>
    </p:spTree>
    <p:extLst>
      <p:ext uri="{BB962C8B-B14F-4D97-AF65-F5344CB8AC3E}">
        <p14:creationId xmlns:p14="http://schemas.microsoft.com/office/powerpoint/2010/main" val="346359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def</a:t>
            </a:r>
            <a:r>
              <a:rPr lang="en-US" altLang="zh-CN" dirty="0"/>
              <a:t> f1():</a:t>
            </a:r>
          </a:p>
          <a:p>
            <a:r>
              <a:rPr lang="en-US" altLang="zh-CN" dirty="0"/>
              <a:t>    #print(x)</a:t>
            </a:r>
          </a:p>
          <a:p>
            <a:r>
              <a:rPr lang="en-US" altLang="zh-CN" dirty="0"/>
              <a:t>    x=3</a:t>
            </a:r>
          </a:p>
          <a:p>
            <a:r>
              <a:rPr lang="en-US" altLang="zh-CN" dirty="0"/>
              <a:t>    y=4</a:t>
            </a:r>
          </a:p>
          <a:p>
            <a:r>
              <a:rPr lang="en-US" altLang="zh-CN" dirty="0"/>
              <a:t>    print(</a:t>
            </a:r>
            <a:r>
              <a:rPr lang="en-US" altLang="zh-CN" dirty="0" err="1"/>
              <a:t>x,y,z</a:t>
            </a:r>
            <a:r>
              <a:rPr lang="en-US" altLang="zh-CN" dirty="0"/>
              <a:t>)</a:t>
            </a:r>
          </a:p>
          <a:p>
            <a:endParaRPr lang="en-US" altLang="zh-CN" dirty="0"/>
          </a:p>
          <a:p>
            <a:r>
              <a:rPr lang="en-US" altLang="zh-CN" dirty="0" err="1"/>
              <a:t>def</a:t>
            </a:r>
            <a:r>
              <a:rPr lang="en-US" altLang="zh-CN" dirty="0"/>
              <a:t> f2():</a:t>
            </a:r>
          </a:p>
          <a:p>
            <a:r>
              <a:rPr lang="en-US" altLang="zh-CN" dirty="0"/>
              <a:t>    global </a:t>
            </a:r>
            <a:r>
              <a:rPr lang="en-US" altLang="zh-CN" dirty="0" err="1"/>
              <a:t>x,z</a:t>
            </a:r>
            <a:endParaRPr lang="en-US" altLang="zh-CN" dirty="0"/>
          </a:p>
          <a:p>
            <a:r>
              <a:rPr lang="en-US" altLang="zh-CN" dirty="0"/>
              <a:t>    x=5</a:t>
            </a:r>
          </a:p>
          <a:p>
            <a:r>
              <a:rPr lang="en-US" altLang="zh-CN" dirty="0"/>
              <a:t>    z=6</a:t>
            </a:r>
          </a:p>
          <a:p>
            <a:r>
              <a:rPr lang="en-US" altLang="zh-CN" dirty="0"/>
              <a:t>    print(</a:t>
            </a:r>
            <a:r>
              <a:rPr lang="en-US" altLang="zh-CN" dirty="0" err="1"/>
              <a:t>x,z</a:t>
            </a:r>
            <a:r>
              <a:rPr lang="en-US" altLang="zh-CN" dirty="0"/>
              <a:t>)</a:t>
            </a:r>
          </a:p>
          <a:p>
            <a:r>
              <a:rPr lang="en-US" altLang="zh-CN" dirty="0"/>
              <a:t>    </a:t>
            </a:r>
          </a:p>
          <a:p>
            <a:r>
              <a:rPr lang="en-US" altLang="zh-CN" dirty="0"/>
              <a:t>x=1</a:t>
            </a:r>
          </a:p>
          <a:p>
            <a:r>
              <a:rPr lang="en-US" altLang="zh-CN" dirty="0"/>
              <a:t>#f2()</a:t>
            </a:r>
          </a:p>
          <a:p>
            <a:r>
              <a:rPr lang="en-US" altLang="zh-CN" dirty="0"/>
              <a:t>f1()</a:t>
            </a:r>
          </a:p>
          <a:p>
            <a:r>
              <a:rPr lang="en-US" altLang="zh-CN" dirty="0"/>
              <a:t>print(x)</a:t>
            </a:r>
          </a:p>
          <a:p>
            <a:r>
              <a:rPr lang="en-US" altLang="zh-CN" dirty="0"/>
              <a:t>#print(y)</a:t>
            </a:r>
          </a:p>
          <a:p>
            <a:endParaRPr lang="en-US" altLang="zh-CN" dirty="0"/>
          </a:p>
          <a:p>
            <a:r>
              <a:rPr lang="en-US" altLang="zh-CN" dirty="0"/>
              <a:t>f2()</a:t>
            </a:r>
          </a:p>
          <a:p>
            <a:r>
              <a:rPr lang="en-US" altLang="zh-CN" dirty="0"/>
              <a:t>print(</a:t>
            </a:r>
            <a:r>
              <a:rPr lang="en-US" altLang="zh-CN" dirty="0" err="1"/>
              <a:t>x,z</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117</a:t>
            </a:fld>
            <a:endParaRPr lang="zh-CN" altLang="en-US"/>
          </a:p>
        </p:txBody>
      </p:sp>
    </p:spTree>
    <p:extLst>
      <p:ext uri="{BB962C8B-B14F-4D97-AF65-F5344CB8AC3E}">
        <p14:creationId xmlns:p14="http://schemas.microsoft.com/office/powerpoint/2010/main" val="4258898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122</a:t>
            </a:fld>
            <a:endParaRPr lang="zh-CN" altLang="en-US"/>
          </a:p>
        </p:txBody>
      </p:sp>
    </p:spTree>
    <p:extLst>
      <p:ext uri="{BB962C8B-B14F-4D97-AF65-F5344CB8AC3E}">
        <p14:creationId xmlns:p14="http://schemas.microsoft.com/office/powerpoint/2010/main" val="4178165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126</a:t>
            </a:fld>
            <a:endParaRPr lang="zh-CN" altLang="en-US"/>
          </a:p>
        </p:txBody>
      </p:sp>
    </p:spTree>
    <p:extLst>
      <p:ext uri="{BB962C8B-B14F-4D97-AF65-F5344CB8AC3E}">
        <p14:creationId xmlns:p14="http://schemas.microsoft.com/office/powerpoint/2010/main" val="34603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127</a:t>
            </a:fld>
            <a:endParaRPr lang="zh-CN" altLang="en-US"/>
          </a:p>
        </p:txBody>
      </p:sp>
    </p:spTree>
    <p:extLst>
      <p:ext uri="{BB962C8B-B14F-4D97-AF65-F5344CB8AC3E}">
        <p14:creationId xmlns:p14="http://schemas.microsoft.com/office/powerpoint/2010/main" val="2447219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128</a:t>
            </a:fld>
            <a:endParaRPr lang="zh-CN" altLang="en-US"/>
          </a:p>
        </p:txBody>
      </p:sp>
    </p:spTree>
    <p:extLst>
      <p:ext uri="{BB962C8B-B14F-4D97-AF65-F5344CB8AC3E}">
        <p14:creationId xmlns:p14="http://schemas.microsoft.com/office/powerpoint/2010/main" val="2292500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129</a:t>
            </a:fld>
            <a:endParaRPr lang="zh-CN" altLang="en-US"/>
          </a:p>
        </p:txBody>
      </p:sp>
    </p:spTree>
    <p:extLst>
      <p:ext uri="{BB962C8B-B14F-4D97-AF65-F5344CB8AC3E}">
        <p14:creationId xmlns:p14="http://schemas.microsoft.com/office/powerpoint/2010/main" val="15497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130</a:t>
            </a:fld>
            <a:endParaRPr lang="zh-CN" altLang="en-US"/>
          </a:p>
        </p:txBody>
      </p:sp>
    </p:spTree>
    <p:extLst>
      <p:ext uri="{BB962C8B-B14F-4D97-AF65-F5344CB8AC3E}">
        <p14:creationId xmlns:p14="http://schemas.microsoft.com/office/powerpoint/2010/main" val="88895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a:t>
            </a:fld>
            <a:endParaRPr lang="zh-CN" altLang="en-US"/>
          </a:p>
        </p:txBody>
      </p:sp>
    </p:spTree>
    <p:extLst>
      <p:ext uri="{BB962C8B-B14F-4D97-AF65-F5344CB8AC3E}">
        <p14:creationId xmlns:p14="http://schemas.microsoft.com/office/powerpoint/2010/main" val="1985089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131</a:t>
            </a:fld>
            <a:endParaRPr lang="zh-CN" altLang="en-US"/>
          </a:p>
        </p:txBody>
      </p:sp>
    </p:spTree>
    <p:extLst>
      <p:ext uri="{BB962C8B-B14F-4D97-AF65-F5344CB8AC3E}">
        <p14:creationId xmlns:p14="http://schemas.microsoft.com/office/powerpoint/2010/main" val="3916339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132</a:t>
            </a:fld>
            <a:endParaRPr lang="zh-CN" altLang="en-US"/>
          </a:p>
        </p:txBody>
      </p:sp>
    </p:spTree>
    <p:extLst>
      <p:ext uri="{BB962C8B-B14F-4D97-AF65-F5344CB8AC3E}">
        <p14:creationId xmlns:p14="http://schemas.microsoft.com/office/powerpoint/2010/main" val="2666754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133</a:t>
            </a:fld>
            <a:endParaRPr lang="zh-CN" altLang="en-US"/>
          </a:p>
        </p:txBody>
      </p:sp>
    </p:spTree>
    <p:extLst>
      <p:ext uri="{BB962C8B-B14F-4D97-AF65-F5344CB8AC3E}">
        <p14:creationId xmlns:p14="http://schemas.microsoft.com/office/powerpoint/2010/main" val="1331100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134</a:t>
            </a:fld>
            <a:endParaRPr lang="zh-CN" altLang="en-US"/>
          </a:p>
        </p:txBody>
      </p:sp>
    </p:spTree>
    <p:extLst>
      <p:ext uri="{BB962C8B-B14F-4D97-AF65-F5344CB8AC3E}">
        <p14:creationId xmlns:p14="http://schemas.microsoft.com/office/powerpoint/2010/main" val="1849522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135</a:t>
            </a:fld>
            <a:endParaRPr lang="zh-CN" altLang="en-US"/>
          </a:p>
        </p:txBody>
      </p:sp>
    </p:spTree>
    <p:extLst>
      <p:ext uri="{BB962C8B-B14F-4D97-AF65-F5344CB8AC3E}">
        <p14:creationId xmlns:p14="http://schemas.microsoft.com/office/powerpoint/2010/main" val="432307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136</a:t>
            </a:fld>
            <a:endParaRPr lang="zh-CN" altLang="en-US"/>
          </a:p>
        </p:txBody>
      </p:sp>
    </p:spTree>
    <p:extLst>
      <p:ext uri="{BB962C8B-B14F-4D97-AF65-F5344CB8AC3E}">
        <p14:creationId xmlns:p14="http://schemas.microsoft.com/office/powerpoint/2010/main" val="3116935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137</a:t>
            </a:fld>
            <a:endParaRPr lang="zh-CN" altLang="en-US"/>
          </a:p>
        </p:txBody>
      </p:sp>
    </p:spTree>
    <p:extLst>
      <p:ext uri="{BB962C8B-B14F-4D97-AF65-F5344CB8AC3E}">
        <p14:creationId xmlns:p14="http://schemas.microsoft.com/office/powerpoint/2010/main" val="3107259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138</a:t>
            </a:fld>
            <a:endParaRPr lang="zh-CN" altLang="en-US"/>
          </a:p>
        </p:txBody>
      </p:sp>
    </p:spTree>
    <p:extLst>
      <p:ext uri="{BB962C8B-B14F-4D97-AF65-F5344CB8AC3E}">
        <p14:creationId xmlns:p14="http://schemas.microsoft.com/office/powerpoint/2010/main" val="778755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139</a:t>
            </a:fld>
            <a:endParaRPr lang="zh-CN" altLang="en-US"/>
          </a:p>
        </p:txBody>
      </p:sp>
    </p:spTree>
    <p:extLst>
      <p:ext uri="{BB962C8B-B14F-4D97-AF65-F5344CB8AC3E}">
        <p14:creationId xmlns:p14="http://schemas.microsoft.com/office/powerpoint/2010/main" val="2382723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140</a:t>
            </a:fld>
            <a:endParaRPr lang="zh-CN" altLang="en-US"/>
          </a:p>
        </p:txBody>
      </p:sp>
    </p:spTree>
    <p:extLst>
      <p:ext uri="{BB962C8B-B14F-4D97-AF65-F5344CB8AC3E}">
        <p14:creationId xmlns:p14="http://schemas.microsoft.com/office/powerpoint/2010/main" val="96080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fractions</a:t>
            </a:r>
            <a:r>
              <a:rPr lang="zh-CN" altLang="en-US" dirty="0"/>
              <a:t>库中的类</a:t>
            </a:r>
            <a:r>
              <a:rPr lang="en-US" altLang="zh-CN" dirty="0"/>
              <a:t>Decimal</a:t>
            </a:r>
            <a:r>
              <a:rPr lang="zh-CN" altLang="en-US" dirty="0"/>
              <a:t>可实现更高精度的运算</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a:t>
            </a:fld>
            <a:endParaRPr lang="zh-CN" altLang="en-US"/>
          </a:p>
        </p:txBody>
      </p:sp>
    </p:spTree>
    <p:extLst>
      <p:ext uri="{BB962C8B-B14F-4D97-AF65-F5344CB8AC3E}">
        <p14:creationId xmlns:p14="http://schemas.microsoft.com/office/powerpoint/2010/main" val="1201733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141</a:t>
            </a:fld>
            <a:endParaRPr lang="zh-CN" altLang="en-US"/>
          </a:p>
        </p:txBody>
      </p:sp>
    </p:spTree>
    <p:extLst>
      <p:ext uri="{BB962C8B-B14F-4D97-AF65-F5344CB8AC3E}">
        <p14:creationId xmlns:p14="http://schemas.microsoft.com/office/powerpoint/2010/main" val="1833164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142</a:t>
            </a:fld>
            <a:endParaRPr lang="zh-CN" altLang="en-US"/>
          </a:p>
        </p:txBody>
      </p:sp>
    </p:spTree>
    <p:extLst>
      <p:ext uri="{BB962C8B-B14F-4D97-AF65-F5344CB8AC3E}">
        <p14:creationId xmlns:p14="http://schemas.microsoft.com/office/powerpoint/2010/main" val="274571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143</a:t>
            </a:fld>
            <a:endParaRPr lang="zh-CN" altLang="en-US"/>
          </a:p>
        </p:txBody>
      </p:sp>
    </p:spTree>
    <p:extLst>
      <p:ext uri="{BB962C8B-B14F-4D97-AF65-F5344CB8AC3E}">
        <p14:creationId xmlns:p14="http://schemas.microsoft.com/office/powerpoint/2010/main" val="2988887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144</a:t>
            </a:fld>
            <a:endParaRPr lang="zh-CN" altLang="en-US"/>
          </a:p>
        </p:txBody>
      </p:sp>
    </p:spTree>
    <p:extLst>
      <p:ext uri="{BB962C8B-B14F-4D97-AF65-F5344CB8AC3E}">
        <p14:creationId xmlns:p14="http://schemas.microsoft.com/office/powerpoint/2010/main" val="2018548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146</a:t>
            </a:fld>
            <a:endParaRPr lang="zh-CN" altLang="en-US"/>
          </a:p>
        </p:txBody>
      </p:sp>
    </p:spTree>
    <p:extLst>
      <p:ext uri="{BB962C8B-B14F-4D97-AF65-F5344CB8AC3E}">
        <p14:creationId xmlns:p14="http://schemas.microsoft.com/office/powerpoint/2010/main" val="2925191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147</a:t>
            </a:fld>
            <a:endParaRPr lang="zh-CN" altLang="en-US"/>
          </a:p>
        </p:txBody>
      </p:sp>
    </p:spTree>
    <p:extLst>
      <p:ext uri="{BB962C8B-B14F-4D97-AF65-F5344CB8AC3E}">
        <p14:creationId xmlns:p14="http://schemas.microsoft.com/office/powerpoint/2010/main" val="891083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148</a:t>
            </a:fld>
            <a:endParaRPr lang="zh-CN" altLang="en-US"/>
          </a:p>
        </p:txBody>
      </p:sp>
    </p:spTree>
    <p:extLst>
      <p:ext uri="{BB962C8B-B14F-4D97-AF65-F5344CB8AC3E}">
        <p14:creationId xmlns:p14="http://schemas.microsoft.com/office/powerpoint/2010/main" val="3483364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149</a:t>
            </a:fld>
            <a:endParaRPr lang="zh-CN" altLang="en-US"/>
          </a:p>
        </p:txBody>
      </p:sp>
    </p:spTree>
    <p:extLst>
      <p:ext uri="{BB962C8B-B14F-4D97-AF65-F5344CB8AC3E}">
        <p14:creationId xmlns:p14="http://schemas.microsoft.com/office/powerpoint/2010/main" val="472707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150</a:t>
            </a:fld>
            <a:endParaRPr lang="zh-CN" altLang="en-US"/>
          </a:p>
        </p:txBody>
      </p:sp>
    </p:spTree>
    <p:extLst>
      <p:ext uri="{BB962C8B-B14F-4D97-AF65-F5344CB8AC3E}">
        <p14:creationId xmlns:p14="http://schemas.microsoft.com/office/powerpoint/2010/main" val="1706298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151</a:t>
            </a:fld>
            <a:endParaRPr lang="zh-CN" altLang="en-US"/>
          </a:p>
        </p:txBody>
      </p:sp>
    </p:spTree>
    <p:extLst>
      <p:ext uri="{BB962C8B-B14F-4D97-AF65-F5344CB8AC3E}">
        <p14:creationId xmlns:p14="http://schemas.microsoft.com/office/powerpoint/2010/main" val="316035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a:t>
            </a:r>
            <a:r>
              <a:rPr lang="zh-CN" altLang="en-US" dirty="0"/>
              <a:t>中取整函数</a:t>
            </a:r>
            <a:endParaRPr lang="en-US" altLang="zh-CN" dirty="0"/>
          </a:p>
          <a:p>
            <a:r>
              <a:rPr lang="en-US" altLang="zh-CN" dirty="0"/>
              <a:t>1</a:t>
            </a:r>
            <a:r>
              <a:rPr lang="zh-CN" altLang="en-US" dirty="0"/>
              <a:t>、</a:t>
            </a:r>
            <a:r>
              <a:rPr lang="en-US" altLang="zh-CN" dirty="0"/>
              <a:t>int()</a:t>
            </a:r>
            <a:r>
              <a:rPr lang="zh-CN" altLang="en-US" dirty="0"/>
              <a:t>：取整数部分。这是一个类型转换函数，也可以满足取整要求</a:t>
            </a:r>
            <a:endParaRPr lang="en-US" altLang="zh-CN" dirty="0"/>
          </a:p>
          <a:p>
            <a:r>
              <a:rPr lang="en-US" altLang="zh-CN" dirty="0"/>
              <a:t>2</a:t>
            </a:r>
            <a:r>
              <a:rPr lang="zh-CN" altLang="en-US" dirty="0"/>
              <a:t>、</a:t>
            </a:r>
            <a:r>
              <a:rPr lang="en-US" altLang="zh-CN" dirty="0" err="1"/>
              <a:t>math.ceil</a:t>
            </a:r>
            <a:r>
              <a:rPr lang="en-US" altLang="zh-CN" dirty="0"/>
              <a:t>()</a:t>
            </a:r>
            <a:r>
              <a:rPr lang="zh-CN" altLang="en-US" dirty="0"/>
              <a:t>、</a:t>
            </a:r>
            <a:r>
              <a:rPr lang="en-US" altLang="zh-CN" dirty="0" err="1"/>
              <a:t>np.ceil</a:t>
            </a:r>
            <a:r>
              <a:rPr lang="en-US" altLang="zh-CN" dirty="0"/>
              <a:t>()</a:t>
            </a:r>
            <a:r>
              <a:rPr lang="zh-CN" altLang="en-US" dirty="0"/>
              <a:t>：向上取整。前者结果为整形，后者结果为实型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en-US" altLang="zh-CN" dirty="0" err="1"/>
              <a:t>math.floor</a:t>
            </a:r>
            <a:r>
              <a:rPr lang="en-US" altLang="zh-CN" dirty="0"/>
              <a:t>()</a:t>
            </a:r>
            <a:r>
              <a:rPr lang="zh-CN" altLang="en-US" dirty="0"/>
              <a:t>、</a:t>
            </a:r>
            <a:r>
              <a:rPr lang="en-US" altLang="zh-CN" dirty="0" err="1"/>
              <a:t>np.floor</a:t>
            </a:r>
            <a:r>
              <a:rPr lang="en-US" altLang="zh-CN" dirty="0"/>
              <a:t>()</a:t>
            </a:r>
            <a:r>
              <a:rPr lang="zh-CN" altLang="en-US" dirty="0"/>
              <a:t>：向下取整。前者结果为整形，后者结果为实型</a:t>
            </a:r>
            <a:endParaRPr lang="en-US" altLang="zh-CN" dirty="0"/>
          </a:p>
          <a:p>
            <a:r>
              <a:rPr lang="en-US" altLang="zh-CN" dirty="0"/>
              <a:t>4</a:t>
            </a:r>
            <a:r>
              <a:rPr lang="zh-CN" altLang="en-US" dirty="0"/>
              <a:t>、</a:t>
            </a:r>
            <a:r>
              <a:rPr lang="en-US" altLang="zh-CN" dirty="0"/>
              <a:t>round()</a:t>
            </a:r>
            <a:r>
              <a:rPr lang="zh-CN" altLang="en-US" dirty="0"/>
              <a:t>：四舍五入。遇到</a:t>
            </a:r>
            <a:r>
              <a:rPr lang="en-US" altLang="zh-CN" dirty="0"/>
              <a:t>.5</a:t>
            </a:r>
            <a:r>
              <a:rPr lang="zh-CN" altLang="en-US" dirty="0"/>
              <a:t>时，双舍单入</a:t>
            </a:r>
          </a:p>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16</a:t>
            </a:fld>
            <a:endParaRPr lang="zh-CN" altLang="en-US"/>
          </a:p>
        </p:txBody>
      </p:sp>
    </p:spTree>
    <p:extLst>
      <p:ext uri="{BB962C8B-B14F-4D97-AF65-F5344CB8AC3E}">
        <p14:creationId xmlns:p14="http://schemas.microsoft.com/office/powerpoint/2010/main" val="1705974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 install python-</a:t>
            </a:r>
            <a:r>
              <a:rPr lang="en-US" altLang="zh-CN" dirty="0" err="1"/>
              <a:t>docx</a:t>
            </a:r>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160</a:t>
            </a:fld>
            <a:endParaRPr lang="zh-CN" altLang="en-US"/>
          </a:p>
        </p:txBody>
      </p:sp>
    </p:spTree>
    <p:extLst>
      <p:ext uri="{BB962C8B-B14F-4D97-AF65-F5344CB8AC3E}">
        <p14:creationId xmlns:p14="http://schemas.microsoft.com/office/powerpoint/2010/main" val="2887152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zh-CN" altLang="en-US" dirty="0"/>
              <a:t>异常处理</a:t>
            </a:r>
          </a:p>
          <a:p>
            <a:r>
              <a:rPr lang="en-US" altLang="zh-CN" dirty="0"/>
              <a:t>'''</a:t>
            </a:r>
          </a:p>
          <a:p>
            <a:r>
              <a:rPr lang="en-US" altLang="zh-CN" dirty="0"/>
              <a:t>import math</a:t>
            </a:r>
          </a:p>
          <a:p>
            <a:endParaRPr lang="en-US" altLang="zh-CN" dirty="0"/>
          </a:p>
          <a:p>
            <a:r>
              <a:rPr lang="en-US" altLang="zh-CN" dirty="0" err="1"/>
              <a:t>x,y</a:t>
            </a:r>
            <a:r>
              <a:rPr lang="en-US" altLang="zh-CN" dirty="0"/>
              <a:t>=map(</a:t>
            </a:r>
            <a:r>
              <a:rPr lang="en-US" altLang="zh-CN" dirty="0" err="1"/>
              <a:t>int,input</a:t>
            </a:r>
            <a:r>
              <a:rPr lang="en-US" altLang="zh-CN" dirty="0"/>
              <a:t>('</a:t>
            </a:r>
            <a:r>
              <a:rPr lang="zh-CN" altLang="en-US" dirty="0"/>
              <a:t>请输入两个整数：</a:t>
            </a:r>
            <a:r>
              <a:rPr lang="en-US" altLang="zh-CN" dirty="0"/>
              <a:t>').split())</a:t>
            </a:r>
          </a:p>
          <a:p>
            <a:r>
              <a:rPr lang="en-US" altLang="zh-CN" dirty="0"/>
              <a:t>print('%d</a:t>
            </a:r>
            <a:r>
              <a:rPr lang="zh-CN" altLang="en-US" dirty="0"/>
              <a:t>与</a:t>
            </a:r>
            <a:r>
              <a:rPr lang="en-US" altLang="zh-CN" dirty="0"/>
              <a:t>%d</a:t>
            </a:r>
            <a:r>
              <a:rPr lang="zh-CN" altLang="en-US" dirty="0"/>
              <a:t>的最大公约数为：</a:t>
            </a:r>
            <a:r>
              <a:rPr lang="en-US" altLang="zh-CN" dirty="0"/>
              <a:t>%d'%(</a:t>
            </a:r>
            <a:r>
              <a:rPr lang="en-US" altLang="zh-CN" dirty="0" err="1"/>
              <a:t>x,y,math.gcd</a:t>
            </a:r>
            <a:r>
              <a:rPr lang="en-US" altLang="zh-CN" dirty="0"/>
              <a:t>(</a:t>
            </a:r>
            <a:r>
              <a:rPr lang="en-US" altLang="zh-CN" dirty="0" err="1"/>
              <a:t>x,y</a:t>
            </a:r>
            <a:r>
              <a:rPr lang="en-US" altLang="zh-CN" dirty="0"/>
              <a:t>)))</a:t>
            </a:r>
          </a:p>
          <a:p>
            <a:endParaRPr lang="en-US" altLang="zh-CN" dirty="0"/>
          </a:p>
          <a:p>
            <a:r>
              <a:rPr lang="en-US" altLang="zh-CN" dirty="0"/>
              <a:t>while True:</a:t>
            </a:r>
          </a:p>
          <a:p>
            <a:r>
              <a:rPr lang="en-US" altLang="zh-CN" dirty="0"/>
              <a:t>    try:</a:t>
            </a:r>
          </a:p>
          <a:p>
            <a:r>
              <a:rPr lang="en-US" altLang="zh-CN" dirty="0"/>
              <a:t>        </a:t>
            </a:r>
            <a:r>
              <a:rPr lang="en-US" altLang="zh-CN" dirty="0" err="1"/>
              <a:t>x,y</a:t>
            </a:r>
            <a:r>
              <a:rPr lang="en-US" altLang="zh-CN" dirty="0"/>
              <a:t>=map(</a:t>
            </a:r>
            <a:r>
              <a:rPr lang="en-US" altLang="zh-CN" dirty="0" err="1"/>
              <a:t>int,input</a:t>
            </a:r>
            <a:r>
              <a:rPr lang="en-US" altLang="zh-CN" dirty="0"/>
              <a:t>('</a:t>
            </a:r>
            <a:r>
              <a:rPr lang="zh-CN" altLang="en-US" dirty="0"/>
              <a:t>请输入两个整数：</a:t>
            </a:r>
            <a:r>
              <a:rPr lang="en-US" altLang="zh-CN" dirty="0"/>
              <a:t>').split())</a:t>
            </a:r>
          </a:p>
          <a:p>
            <a:r>
              <a:rPr lang="en-US" altLang="zh-CN" dirty="0"/>
              <a:t>        break</a:t>
            </a:r>
          </a:p>
          <a:p>
            <a:r>
              <a:rPr lang="en-US" altLang="zh-CN" dirty="0"/>
              <a:t>    except </a:t>
            </a:r>
            <a:r>
              <a:rPr lang="en-US" altLang="zh-CN" dirty="0" err="1"/>
              <a:t>ValueError</a:t>
            </a:r>
            <a:r>
              <a:rPr lang="en-US" altLang="zh-CN" dirty="0"/>
              <a:t>:</a:t>
            </a:r>
          </a:p>
          <a:p>
            <a:r>
              <a:rPr lang="en-US" altLang="zh-CN" dirty="0"/>
              <a:t>        print('</a:t>
            </a:r>
            <a:r>
              <a:rPr lang="zh-CN" altLang="en-US" dirty="0"/>
              <a:t>你输入的不是合法的数据，请重新输入</a:t>
            </a:r>
            <a:r>
              <a:rPr lang="en-US" altLang="zh-CN" dirty="0"/>
              <a:t>...')</a:t>
            </a:r>
          </a:p>
          <a:p>
            <a:r>
              <a:rPr lang="en-US" altLang="zh-CN" dirty="0"/>
              <a:t>print('%d</a:t>
            </a:r>
            <a:r>
              <a:rPr lang="zh-CN" altLang="en-US" dirty="0"/>
              <a:t>与</a:t>
            </a:r>
            <a:r>
              <a:rPr lang="en-US" altLang="zh-CN" dirty="0"/>
              <a:t>%d</a:t>
            </a:r>
            <a:r>
              <a:rPr lang="zh-CN" altLang="en-US" dirty="0"/>
              <a:t>的最大公约数为：</a:t>
            </a:r>
            <a:r>
              <a:rPr lang="en-US" altLang="zh-CN" dirty="0"/>
              <a:t>%d'%(</a:t>
            </a:r>
            <a:r>
              <a:rPr lang="en-US" altLang="zh-CN" dirty="0" err="1"/>
              <a:t>x,y,math.gcd</a:t>
            </a:r>
            <a:r>
              <a:rPr lang="en-US" altLang="zh-CN" dirty="0"/>
              <a:t>(</a:t>
            </a:r>
            <a:r>
              <a:rPr lang="en-US" altLang="zh-CN" dirty="0" err="1"/>
              <a:t>x,y</a:t>
            </a:r>
            <a:r>
              <a:rPr lang="en-US" altLang="zh-CN" dirty="0"/>
              <a:t>)))</a:t>
            </a:r>
          </a:p>
          <a:p>
            <a:endParaRPr lang="en-US" altLang="zh-CN" dirty="0"/>
          </a:p>
          <a:p>
            <a:r>
              <a:rPr lang="en-US" altLang="zh-CN" dirty="0"/>
              <a:t>x=3.5</a:t>
            </a:r>
          </a:p>
          <a:p>
            <a:r>
              <a:rPr lang="en-US" altLang="zh-CN" dirty="0"/>
              <a:t>y=float(input('</a:t>
            </a:r>
            <a:r>
              <a:rPr lang="zh-CN" altLang="en-US" dirty="0"/>
              <a:t>请输入除数：</a:t>
            </a:r>
            <a:r>
              <a:rPr lang="en-US" altLang="zh-CN" dirty="0"/>
              <a:t>'))</a:t>
            </a:r>
          </a:p>
          <a:p>
            <a:r>
              <a:rPr lang="en-US" altLang="zh-CN" dirty="0"/>
              <a:t>z=x/y</a:t>
            </a:r>
          </a:p>
          <a:p>
            <a:r>
              <a:rPr lang="en-US" altLang="zh-CN" dirty="0"/>
              <a:t>print(x,'/',y,'=',z)</a:t>
            </a:r>
          </a:p>
          <a:p>
            <a:endParaRPr lang="en-US" altLang="zh-CN" dirty="0"/>
          </a:p>
          <a:p>
            <a:r>
              <a:rPr lang="en-US" altLang="zh-CN" dirty="0"/>
              <a:t>x=3.5</a:t>
            </a:r>
          </a:p>
          <a:p>
            <a:r>
              <a:rPr lang="en-US" altLang="zh-CN" dirty="0"/>
              <a:t>try:</a:t>
            </a:r>
          </a:p>
          <a:p>
            <a:r>
              <a:rPr lang="en-US" altLang="zh-CN" dirty="0"/>
              <a:t>    y=float(input('</a:t>
            </a:r>
            <a:r>
              <a:rPr lang="zh-CN" altLang="en-US" dirty="0"/>
              <a:t>请输入除数：</a:t>
            </a:r>
            <a:r>
              <a:rPr lang="en-US" altLang="zh-CN" dirty="0"/>
              <a:t>'))</a:t>
            </a:r>
          </a:p>
          <a:p>
            <a:r>
              <a:rPr lang="en-US" altLang="zh-CN" dirty="0"/>
              <a:t>    z=x/y</a:t>
            </a:r>
          </a:p>
          <a:p>
            <a:r>
              <a:rPr lang="en-US" altLang="zh-CN" dirty="0"/>
              <a:t>except </a:t>
            </a:r>
            <a:r>
              <a:rPr lang="en-US" altLang="zh-CN" dirty="0" err="1"/>
              <a:t>ZeroDivisionError</a:t>
            </a:r>
            <a:r>
              <a:rPr lang="en-US" altLang="zh-CN" dirty="0"/>
              <a:t>:</a:t>
            </a:r>
          </a:p>
          <a:p>
            <a:r>
              <a:rPr lang="en-US" altLang="zh-CN" dirty="0"/>
              <a:t>    print('</a:t>
            </a:r>
            <a:r>
              <a:rPr lang="zh-CN" altLang="en-US" dirty="0"/>
              <a:t>除数不能为</a:t>
            </a:r>
            <a:r>
              <a:rPr lang="en-US" altLang="zh-CN" dirty="0"/>
              <a:t>0')</a:t>
            </a:r>
          </a:p>
          <a:p>
            <a:r>
              <a:rPr lang="en-US" altLang="zh-CN" dirty="0"/>
              <a:t>except </a:t>
            </a:r>
            <a:r>
              <a:rPr lang="en-US" altLang="zh-CN" dirty="0" err="1"/>
              <a:t>ValueError</a:t>
            </a:r>
            <a:r>
              <a:rPr lang="en-US" altLang="zh-CN" dirty="0"/>
              <a:t>:</a:t>
            </a:r>
          </a:p>
          <a:p>
            <a:r>
              <a:rPr lang="en-US" altLang="zh-CN" dirty="0"/>
              <a:t>    print('</a:t>
            </a:r>
            <a:r>
              <a:rPr lang="zh-CN" altLang="en-US" dirty="0"/>
              <a:t>除数应为数值类型</a:t>
            </a:r>
            <a:r>
              <a:rPr lang="en-US" altLang="zh-CN" dirty="0"/>
              <a:t>')</a:t>
            </a:r>
          </a:p>
          <a:p>
            <a:r>
              <a:rPr lang="en-US" altLang="zh-CN" dirty="0"/>
              <a:t>else:</a:t>
            </a:r>
          </a:p>
          <a:p>
            <a:r>
              <a:rPr lang="en-US" altLang="zh-CN" dirty="0"/>
              <a:t>    print(x,'/',y,'=',z)</a:t>
            </a:r>
          </a:p>
          <a:p>
            <a:endParaRPr lang="en-US" altLang="zh-CN" dirty="0"/>
          </a:p>
          <a:p>
            <a:r>
              <a:rPr lang="en-US" altLang="zh-CN" dirty="0"/>
              <a:t>x=3.5</a:t>
            </a:r>
          </a:p>
          <a:p>
            <a:r>
              <a:rPr lang="en-US" altLang="zh-CN" dirty="0"/>
              <a:t>try:</a:t>
            </a:r>
          </a:p>
          <a:p>
            <a:r>
              <a:rPr lang="en-US" altLang="zh-CN" dirty="0"/>
              <a:t>    y=float(input('</a:t>
            </a:r>
            <a:r>
              <a:rPr lang="zh-CN" altLang="en-US" dirty="0"/>
              <a:t>请输入除数：</a:t>
            </a:r>
            <a:r>
              <a:rPr lang="en-US" altLang="zh-CN" dirty="0"/>
              <a:t>'))</a:t>
            </a:r>
          </a:p>
          <a:p>
            <a:r>
              <a:rPr lang="en-US" altLang="zh-CN" dirty="0"/>
              <a:t>    z=x/y</a:t>
            </a:r>
          </a:p>
          <a:p>
            <a:r>
              <a:rPr lang="en-US" altLang="zh-CN" dirty="0"/>
              <a:t>except </a:t>
            </a:r>
            <a:r>
              <a:rPr lang="en-US" altLang="zh-CN" dirty="0" err="1"/>
              <a:t>BaseException</a:t>
            </a:r>
            <a:r>
              <a:rPr lang="en-US" altLang="zh-CN" dirty="0"/>
              <a:t> as e:</a:t>
            </a:r>
          </a:p>
          <a:p>
            <a:r>
              <a:rPr lang="en-US" altLang="zh-CN" dirty="0"/>
              <a:t>    print('</a:t>
            </a:r>
            <a:r>
              <a:rPr lang="zh-CN" altLang="en-US" dirty="0"/>
              <a:t>你输入的不是合法的数据</a:t>
            </a:r>
            <a:r>
              <a:rPr lang="en-US" altLang="zh-CN" dirty="0"/>
              <a:t>',e)</a:t>
            </a:r>
          </a:p>
          <a:p>
            <a:r>
              <a:rPr lang="en-US" altLang="zh-CN" dirty="0"/>
              <a:t>else:</a:t>
            </a:r>
          </a:p>
          <a:p>
            <a:r>
              <a:rPr lang="en-US" altLang="zh-CN" dirty="0"/>
              <a:t>    print(x,'/',y,'=',z)</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167</a:t>
            </a:fld>
            <a:endParaRPr lang="zh-CN" altLang="en-US"/>
          </a:p>
        </p:txBody>
      </p:sp>
    </p:spTree>
    <p:extLst>
      <p:ext uri="{BB962C8B-B14F-4D97-AF65-F5344CB8AC3E}">
        <p14:creationId xmlns:p14="http://schemas.microsoft.com/office/powerpoint/2010/main" val="3272544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172</a:t>
            </a:fld>
            <a:endParaRPr lang="zh-CN" altLang="en-US"/>
          </a:p>
        </p:txBody>
      </p:sp>
    </p:spTree>
    <p:extLst>
      <p:ext uri="{BB962C8B-B14F-4D97-AF65-F5344CB8AC3E}">
        <p14:creationId xmlns:p14="http://schemas.microsoft.com/office/powerpoint/2010/main" val="34568762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174</a:t>
            </a:fld>
            <a:endParaRPr lang="zh-CN" altLang="en-US"/>
          </a:p>
        </p:txBody>
      </p:sp>
    </p:spTree>
    <p:extLst>
      <p:ext uri="{BB962C8B-B14F-4D97-AF65-F5344CB8AC3E}">
        <p14:creationId xmlns:p14="http://schemas.microsoft.com/office/powerpoint/2010/main" val="15160963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175</a:t>
            </a:fld>
            <a:endParaRPr lang="zh-CN" altLang="en-US"/>
          </a:p>
        </p:txBody>
      </p:sp>
    </p:spTree>
    <p:extLst>
      <p:ext uri="{BB962C8B-B14F-4D97-AF65-F5344CB8AC3E}">
        <p14:creationId xmlns:p14="http://schemas.microsoft.com/office/powerpoint/2010/main" val="646815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176</a:t>
            </a:fld>
            <a:endParaRPr lang="zh-CN" altLang="en-US"/>
          </a:p>
        </p:txBody>
      </p:sp>
    </p:spTree>
    <p:extLst>
      <p:ext uri="{BB962C8B-B14F-4D97-AF65-F5344CB8AC3E}">
        <p14:creationId xmlns:p14="http://schemas.microsoft.com/office/powerpoint/2010/main" val="16824108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zh-CN" altLang="en-US" dirty="0"/>
              <a:t>面向对象</a:t>
            </a:r>
          </a:p>
          <a:p>
            <a:r>
              <a:rPr lang="en-US" altLang="zh-CN" dirty="0"/>
              <a:t>'''</a:t>
            </a:r>
          </a:p>
          <a:p>
            <a:r>
              <a:rPr lang="en-US" altLang="zh-CN" dirty="0"/>
              <a:t>#</a:t>
            </a:r>
            <a:r>
              <a:rPr lang="zh-CN" altLang="en-US" dirty="0"/>
              <a:t>定义一个名为</a:t>
            </a:r>
            <a:r>
              <a:rPr lang="en-US" altLang="zh-CN" dirty="0"/>
              <a:t>Person</a:t>
            </a:r>
            <a:r>
              <a:rPr lang="zh-CN" altLang="en-US" dirty="0"/>
              <a:t>的类</a:t>
            </a:r>
          </a:p>
          <a:p>
            <a:r>
              <a:rPr lang="en-US" altLang="zh-CN" dirty="0"/>
              <a:t>class Person:</a:t>
            </a:r>
          </a:p>
          <a:p>
            <a:r>
              <a:rPr lang="en-US" altLang="zh-CN" dirty="0"/>
              <a:t>    #</a:t>
            </a:r>
            <a:r>
              <a:rPr lang="zh-CN" altLang="en-US" dirty="0"/>
              <a:t>定义类属性（在所有方法之外定义）</a:t>
            </a:r>
          </a:p>
          <a:p>
            <a:r>
              <a:rPr lang="zh-CN" altLang="en-US" dirty="0"/>
              <a:t>    </a:t>
            </a:r>
            <a:r>
              <a:rPr lang="en-US" altLang="zh-CN" dirty="0"/>
              <a:t>sex='man'</a:t>
            </a:r>
          </a:p>
          <a:p>
            <a:r>
              <a:rPr lang="en-US" altLang="zh-CN" dirty="0"/>
              <a:t>    #</a:t>
            </a:r>
            <a:r>
              <a:rPr lang="zh-CN" altLang="en-US" dirty="0"/>
              <a:t>定义构造函数（特定的函数名，第一个参数特指实例本身）</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self,name,age</a:t>
            </a:r>
            <a:r>
              <a:rPr lang="en-US" altLang="zh-CN" dirty="0"/>
              <a:t>):</a:t>
            </a:r>
          </a:p>
          <a:p>
            <a:r>
              <a:rPr lang="en-US" altLang="zh-CN" dirty="0"/>
              <a:t>        #</a:t>
            </a:r>
            <a:r>
              <a:rPr lang="zh-CN" altLang="en-US" dirty="0"/>
              <a:t>定义公有实例属性</a:t>
            </a:r>
            <a:r>
              <a:rPr lang="en-US" altLang="zh-CN" dirty="0"/>
              <a:t>name</a:t>
            </a:r>
            <a:r>
              <a:rPr lang="zh-CN" altLang="en-US" dirty="0"/>
              <a:t>；私有属性</a:t>
            </a:r>
            <a:r>
              <a:rPr lang="en-US" altLang="zh-CN" dirty="0"/>
              <a:t>__age</a:t>
            </a:r>
            <a:r>
              <a:rPr lang="zh-CN" altLang="en-US" dirty="0"/>
              <a:t>；访问成员：</a:t>
            </a:r>
            <a:r>
              <a:rPr lang="en-US" altLang="zh-CN" dirty="0"/>
              <a:t>self.</a:t>
            </a:r>
            <a:r>
              <a:rPr lang="zh-CN" altLang="en-US" dirty="0"/>
              <a:t>成员</a:t>
            </a:r>
          </a:p>
          <a:p>
            <a:r>
              <a:rPr lang="zh-CN" altLang="en-US" dirty="0"/>
              <a:t>        </a:t>
            </a:r>
            <a:r>
              <a:rPr lang="en-US" altLang="zh-CN" dirty="0"/>
              <a:t>self.name=name</a:t>
            </a:r>
          </a:p>
          <a:p>
            <a:r>
              <a:rPr lang="en-US" altLang="zh-CN" dirty="0"/>
              <a:t>        </a:t>
            </a:r>
            <a:r>
              <a:rPr lang="en-US" altLang="zh-CN" dirty="0" err="1"/>
              <a:t>self.__age</a:t>
            </a:r>
            <a:r>
              <a:rPr lang="en-US" altLang="zh-CN" dirty="0"/>
              <a:t>=age</a:t>
            </a:r>
          </a:p>
          <a:p>
            <a:endParaRPr lang="en-US" altLang="zh-CN" dirty="0"/>
          </a:p>
          <a:p>
            <a:r>
              <a:rPr lang="en-US" altLang="zh-CN" dirty="0"/>
              <a:t>    #</a:t>
            </a:r>
            <a:r>
              <a:rPr lang="zh-CN" altLang="en-US" dirty="0"/>
              <a:t>定义公有方法（第一个参数特指实例本身）</a:t>
            </a:r>
          </a:p>
          <a:p>
            <a:r>
              <a:rPr lang="zh-CN" altLang="en-US" dirty="0"/>
              <a:t>    </a:t>
            </a:r>
            <a:r>
              <a:rPr lang="en-US" altLang="zh-CN" dirty="0" err="1"/>
              <a:t>def</a:t>
            </a:r>
            <a:r>
              <a:rPr lang="en-US" altLang="zh-CN" dirty="0"/>
              <a:t> show(self):</a:t>
            </a:r>
          </a:p>
          <a:p>
            <a:r>
              <a:rPr lang="en-US" altLang="zh-CN" dirty="0"/>
              <a:t>        print('Name:',self.name,'Age:',self.__age,'Sex:',</a:t>
            </a:r>
            <a:r>
              <a:rPr lang="en-US" altLang="zh-CN" dirty="0" err="1"/>
              <a:t>self.sex,Person.sex</a:t>
            </a:r>
            <a:r>
              <a:rPr lang="en-US" altLang="zh-CN" dirty="0"/>
              <a:t>)</a:t>
            </a:r>
          </a:p>
          <a:p>
            <a:endParaRPr lang="en-US" altLang="zh-CN" dirty="0"/>
          </a:p>
          <a:p>
            <a:r>
              <a:rPr lang="en-US" altLang="zh-CN" dirty="0" err="1"/>
              <a:t>zhangsan</a:t>
            </a:r>
            <a:r>
              <a:rPr lang="en-US" altLang="zh-CN" dirty="0"/>
              <a:t>=Person('Zhang San',45)</a:t>
            </a:r>
          </a:p>
          <a:p>
            <a:r>
              <a:rPr lang="en-US" altLang="zh-CN" dirty="0"/>
              <a:t>#</a:t>
            </a:r>
            <a:r>
              <a:rPr lang="zh-CN" altLang="en-US" dirty="0"/>
              <a:t>访问类属性</a:t>
            </a:r>
          </a:p>
          <a:p>
            <a:r>
              <a:rPr lang="en-US" altLang="zh-CN" dirty="0"/>
              <a:t>print(</a:t>
            </a:r>
            <a:r>
              <a:rPr lang="en-US" altLang="zh-CN" dirty="0" err="1"/>
              <a:t>Person.sex,zhangsan.sex</a:t>
            </a:r>
            <a:r>
              <a:rPr lang="en-US" altLang="zh-CN" dirty="0"/>
              <a:t>)</a:t>
            </a:r>
          </a:p>
          <a:p>
            <a:r>
              <a:rPr lang="en-US" altLang="zh-CN" dirty="0"/>
              <a:t>#</a:t>
            </a:r>
            <a:r>
              <a:rPr lang="zh-CN" altLang="en-US" dirty="0"/>
              <a:t>访问实例公有属性（无法访问私有属性</a:t>
            </a:r>
            <a:r>
              <a:rPr lang="en-US" altLang="zh-CN" dirty="0" err="1"/>
              <a:t>zhangsan</a:t>
            </a:r>
            <a:r>
              <a:rPr lang="en-US" altLang="zh-CN" dirty="0"/>
              <a:t>.__age</a:t>
            </a:r>
            <a:r>
              <a:rPr lang="zh-CN" altLang="en-US" dirty="0"/>
              <a:t>）</a:t>
            </a:r>
          </a:p>
          <a:p>
            <a:r>
              <a:rPr lang="en-US" altLang="zh-CN" dirty="0"/>
              <a:t>print(zhangsan.name)</a:t>
            </a:r>
          </a:p>
          <a:p>
            <a:r>
              <a:rPr lang="en-US" altLang="zh-CN" dirty="0"/>
              <a:t>#</a:t>
            </a:r>
            <a:r>
              <a:rPr lang="zh-CN" altLang="en-US" dirty="0"/>
              <a:t>访问公有方法</a:t>
            </a:r>
          </a:p>
          <a:p>
            <a:r>
              <a:rPr lang="en-US" altLang="zh-CN" dirty="0" err="1"/>
              <a:t>zhangsan.show</a:t>
            </a:r>
            <a:r>
              <a:rPr lang="en-US" altLang="zh-CN" dirty="0"/>
              <a:t>()</a:t>
            </a:r>
          </a:p>
          <a:p>
            <a:r>
              <a:rPr lang="en-US" altLang="zh-CN" dirty="0" err="1"/>
              <a:t>Person.show</a:t>
            </a:r>
            <a:r>
              <a:rPr lang="en-US" altLang="zh-CN" dirty="0"/>
              <a:t>(</a:t>
            </a:r>
            <a:r>
              <a:rPr lang="en-US" altLang="zh-CN" dirty="0" err="1"/>
              <a:t>zhangsan</a:t>
            </a:r>
            <a:r>
              <a:rPr lang="en-US" altLang="zh-CN" dirty="0"/>
              <a:t>)</a:t>
            </a:r>
          </a:p>
          <a:p>
            <a:r>
              <a:rPr lang="en-US" altLang="zh-CN" dirty="0"/>
              <a:t>#</a:t>
            </a:r>
            <a:r>
              <a:rPr lang="zh-CN" altLang="en-US" dirty="0"/>
              <a:t>修改实例公有属性</a:t>
            </a:r>
          </a:p>
          <a:p>
            <a:r>
              <a:rPr lang="en-US" altLang="zh-CN" dirty="0"/>
              <a:t>zhangsan.name='</a:t>
            </a:r>
            <a:r>
              <a:rPr lang="en-US" altLang="zh-CN" dirty="0" err="1"/>
              <a:t>zs</a:t>
            </a:r>
            <a:r>
              <a:rPr lang="en-US" altLang="zh-CN" dirty="0"/>
              <a:t>'</a:t>
            </a:r>
          </a:p>
          <a:p>
            <a:r>
              <a:rPr lang="en-US" altLang="zh-CN" dirty="0" err="1"/>
              <a:t>zhangsan.show</a:t>
            </a:r>
            <a:r>
              <a:rPr lang="en-US" altLang="zh-CN" dirty="0"/>
              <a:t>()</a:t>
            </a:r>
          </a:p>
          <a:p>
            <a:r>
              <a:rPr lang="en-US" altLang="zh-CN" dirty="0"/>
              <a:t>#</a:t>
            </a:r>
            <a:r>
              <a:rPr lang="zh-CN" altLang="en-US" dirty="0"/>
              <a:t>增加类属性</a:t>
            </a:r>
          </a:p>
          <a:p>
            <a:r>
              <a:rPr lang="en-US" altLang="zh-CN" dirty="0"/>
              <a:t>Person.ID='0001'</a:t>
            </a:r>
          </a:p>
          <a:p>
            <a:r>
              <a:rPr lang="en-US" altLang="zh-CN" dirty="0"/>
              <a:t>print(</a:t>
            </a:r>
            <a:r>
              <a:rPr lang="en-US" altLang="zh-CN" dirty="0" err="1"/>
              <a:t>Person.ID,zhangsan.ID</a:t>
            </a:r>
            <a:r>
              <a:rPr lang="en-US" altLang="zh-CN" dirty="0"/>
              <a:t>)</a:t>
            </a:r>
          </a:p>
          <a:p>
            <a:r>
              <a:rPr lang="en-US" altLang="zh-CN" dirty="0"/>
              <a:t>#</a:t>
            </a:r>
            <a:r>
              <a:rPr lang="zh-CN" altLang="en-US" dirty="0"/>
              <a:t>增加实例公有属性</a:t>
            </a:r>
          </a:p>
          <a:p>
            <a:r>
              <a:rPr lang="en-US" altLang="zh-CN" dirty="0"/>
              <a:t>zhangsan.tel='12345678'</a:t>
            </a:r>
          </a:p>
          <a:p>
            <a:r>
              <a:rPr lang="en-US" altLang="zh-CN" dirty="0"/>
              <a:t>print(zhangsan.tel)</a:t>
            </a:r>
          </a:p>
          <a:p>
            <a:r>
              <a:rPr lang="en-US" altLang="zh-CN" dirty="0" err="1"/>
              <a:t>lisi</a:t>
            </a:r>
            <a:r>
              <a:rPr lang="en-US" altLang="zh-CN" dirty="0"/>
              <a:t>=Person('Li Si',20)</a:t>
            </a:r>
          </a:p>
          <a:p>
            <a:r>
              <a:rPr lang="en-US" altLang="zh-CN" dirty="0" err="1"/>
              <a:t>lisi.sex</a:t>
            </a:r>
            <a:r>
              <a:rPr lang="en-US" altLang="zh-CN" dirty="0"/>
              <a:t>='woman'</a:t>
            </a:r>
          </a:p>
          <a:p>
            <a:r>
              <a:rPr lang="en-US" altLang="zh-CN" dirty="0" err="1"/>
              <a:t>lisi.show</a:t>
            </a:r>
            <a:r>
              <a:rPr lang="en-US" altLang="zh-CN" dirty="0"/>
              <a:t>()</a:t>
            </a:r>
          </a:p>
          <a:p>
            <a:r>
              <a:rPr lang="en-US" altLang="zh-CN" dirty="0"/>
              <a:t>print(lisi.ID)</a:t>
            </a:r>
          </a:p>
          <a:p>
            <a:endParaRPr lang="en-US" altLang="zh-CN" dirty="0"/>
          </a:p>
          <a:p>
            <a:r>
              <a:rPr lang="en-US" altLang="zh-CN" dirty="0"/>
              <a:t>#</a:t>
            </a:r>
            <a:r>
              <a:rPr lang="zh-CN" altLang="en-US" dirty="0"/>
              <a:t>定义一个名为</a:t>
            </a:r>
            <a:r>
              <a:rPr lang="en-US" altLang="zh-CN" dirty="0"/>
              <a:t>Student</a:t>
            </a:r>
            <a:r>
              <a:rPr lang="zh-CN" altLang="en-US" dirty="0"/>
              <a:t>的派生类（子类）</a:t>
            </a:r>
          </a:p>
          <a:p>
            <a:r>
              <a:rPr lang="en-US" altLang="zh-CN" dirty="0"/>
              <a:t>class Student(Person):</a:t>
            </a:r>
          </a:p>
          <a:p>
            <a:r>
              <a:rPr lang="en-US" altLang="zh-CN" dirty="0"/>
              <a:t>    pass</a:t>
            </a:r>
          </a:p>
          <a:p>
            <a:endParaRPr lang="en-US" altLang="zh-CN" dirty="0"/>
          </a:p>
          <a:p>
            <a:r>
              <a:rPr lang="en-US" altLang="zh-CN" dirty="0"/>
              <a:t>print('\n')</a:t>
            </a:r>
          </a:p>
          <a:p>
            <a:r>
              <a:rPr lang="en-US" altLang="zh-CN" dirty="0" err="1"/>
              <a:t>wangwu</a:t>
            </a:r>
            <a:r>
              <a:rPr lang="en-US" altLang="zh-CN" dirty="0"/>
              <a:t>=Student('Wang Wu',18)</a:t>
            </a:r>
          </a:p>
          <a:p>
            <a:r>
              <a:rPr lang="en-US" altLang="zh-CN" dirty="0"/>
              <a:t>print(</a:t>
            </a:r>
            <a:r>
              <a:rPr lang="en-US" altLang="zh-CN" dirty="0" err="1"/>
              <a:t>wangwu.name,wangwu.sex</a:t>
            </a:r>
            <a:r>
              <a:rPr lang="en-US" altLang="zh-CN" dirty="0"/>
              <a:t>)</a:t>
            </a:r>
          </a:p>
          <a:p>
            <a:r>
              <a:rPr lang="en-US" altLang="zh-CN" dirty="0" err="1"/>
              <a:t>wangwu.show</a:t>
            </a:r>
            <a:r>
              <a:rPr lang="en-US" altLang="zh-CN" dirty="0"/>
              <a:t>()</a:t>
            </a:r>
          </a:p>
          <a:p>
            <a:r>
              <a:rPr lang="en-US" altLang="zh-CN" dirty="0"/>
              <a:t>print(wangwu.ID)</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177</a:t>
            </a:fld>
            <a:endParaRPr lang="zh-CN" altLang="en-US"/>
          </a:p>
        </p:txBody>
      </p:sp>
    </p:spTree>
    <p:extLst>
      <p:ext uri="{BB962C8B-B14F-4D97-AF65-F5344CB8AC3E}">
        <p14:creationId xmlns:p14="http://schemas.microsoft.com/office/powerpoint/2010/main" val="3077486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r>
              <a:rPr lang="en-US" altLang="zh-CN" dirty="0" err="1"/>
              <a:t>MyArray</a:t>
            </a:r>
            <a:r>
              <a:rPr lang="en-US" altLang="zh-CN" dirty="0"/>
              <a:t>:</a:t>
            </a:r>
          </a:p>
          <a:p>
            <a:r>
              <a:rPr lang="en-US" altLang="zh-CN" dirty="0"/>
              <a:t>    '''</a:t>
            </a:r>
            <a:r>
              <a:rPr lang="zh-CN" altLang="en-US" dirty="0"/>
              <a:t>数组类，支持数组与数字之间的四则运算，</a:t>
            </a:r>
          </a:p>
          <a:p>
            <a:r>
              <a:rPr lang="zh-CN" altLang="en-US" dirty="0"/>
              <a:t>数组之间的加法运算、内积运算和大小比较，</a:t>
            </a:r>
          </a:p>
          <a:p>
            <a:r>
              <a:rPr lang="zh-CN" altLang="en-US" dirty="0"/>
              <a:t>数组元素访问和修改，以及成员测试等功能。</a:t>
            </a:r>
          </a:p>
          <a:p>
            <a:r>
              <a:rPr lang="zh-CN" altLang="en-US" dirty="0"/>
              <a:t>数组所有的元素必须是数值。</a:t>
            </a:r>
            <a:r>
              <a:rPr lang="en-US" altLang="zh-CN" dirty="0"/>
              <a:t>'''</a:t>
            </a:r>
          </a:p>
          <a:p>
            <a:r>
              <a:rPr lang="en-US" altLang="zh-CN" dirty="0"/>
              <a:t>    #</a:t>
            </a:r>
            <a:r>
              <a:rPr lang="zh-CN" altLang="en-US" dirty="0"/>
              <a:t>定义类私有变量</a:t>
            </a:r>
          </a:p>
          <a:p>
            <a:r>
              <a:rPr lang="zh-CN" altLang="en-US" dirty="0"/>
              <a:t>    </a:t>
            </a:r>
            <a:r>
              <a:rPr lang="en-US" altLang="zh-CN" dirty="0"/>
              <a:t>__value=[]</a:t>
            </a:r>
          </a:p>
          <a:p>
            <a:r>
              <a:rPr lang="en-US" altLang="zh-CN" dirty="0"/>
              <a:t>    __size=5</a:t>
            </a:r>
          </a:p>
          <a:p>
            <a:endParaRPr lang="en-US" altLang="zh-CN" dirty="0"/>
          </a:p>
          <a:p>
            <a:r>
              <a:rPr lang="en-US" altLang="zh-CN" dirty="0"/>
              <a:t>    #</a:t>
            </a:r>
            <a:r>
              <a:rPr lang="zh-CN" altLang="en-US" dirty="0"/>
              <a:t>定义初始化函数</a:t>
            </a:r>
          </a:p>
          <a:p>
            <a:r>
              <a:rPr lang="zh-CN" altLang="en-US" dirty="0"/>
              <a:t>    </a:t>
            </a:r>
            <a:r>
              <a:rPr lang="en-US" altLang="zh-CN" dirty="0" err="1"/>
              <a:t>def</a:t>
            </a:r>
            <a:r>
              <a:rPr lang="en-US" altLang="zh-CN" dirty="0"/>
              <a:t> __</a:t>
            </a:r>
            <a:r>
              <a:rPr lang="en-US" altLang="zh-CN" dirty="0" err="1"/>
              <a:t>init</a:t>
            </a:r>
            <a:r>
              <a:rPr lang="en-US" altLang="zh-CN" dirty="0"/>
              <a:t>__(self,*</a:t>
            </a:r>
            <a:r>
              <a:rPr lang="en-US" altLang="zh-CN" dirty="0" err="1"/>
              <a:t>args</a:t>
            </a:r>
            <a:r>
              <a:rPr lang="en-US" altLang="zh-CN" dirty="0"/>
              <a:t>):</a:t>
            </a:r>
          </a:p>
          <a:p>
            <a:r>
              <a:rPr lang="en-US" altLang="zh-CN" dirty="0"/>
              <a:t>        if not </a:t>
            </a:r>
            <a:r>
              <a:rPr lang="en-US" altLang="zh-CN" dirty="0" err="1"/>
              <a:t>args</a:t>
            </a:r>
            <a:r>
              <a:rPr lang="en-US" altLang="zh-CN" dirty="0"/>
              <a:t>:</a:t>
            </a:r>
          </a:p>
          <a:p>
            <a:r>
              <a:rPr lang="en-US" altLang="zh-CN" dirty="0"/>
              <a:t>            </a:t>
            </a:r>
            <a:r>
              <a:rPr lang="en-US" altLang="zh-CN" dirty="0" err="1"/>
              <a:t>self.__value</a:t>
            </a:r>
            <a:r>
              <a:rPr lang="en-US" altLang="zh-CN" dirty="0"/>
              <a:t>=[]</a:t>
            </a:r>
          </a:p>
          <a:p>
            <a:r>
              <a:rPr lang="en-US" altLang="zh-CN" dirty="0"/>
              <a:t>        else:</a:t>
            </a:r>
          </a:p>
          <a:p>
            <a:r>
              <a:rPr lang="en-US" altLang="zh-CN" dirty="0"/>
              <a:t>            for </a:t>
            </a:r>
            <a:r>
              <a:rPr lang="en-US" altLang="zh-CN" dirty="0" err="1"/>
              <a:t>arg</a:t>
            </a:r>
            <a:r>
              <a:rPr lang="en-US" altLang="zh-CN" dirty="0"/>
              <a:t> in </a:t>
            </a:r>
            <a:r>
              <a:rPr lang="en-US" altLang="zh-CN" dirty="0" err="1"/>
              <a:t>args</a:t>
            </a:r>
            <a:r>
              <a:rPr lang="en-US" altLang="zh-CN" dirty="0"/>
              <a:t>:</a:t>
            </a:r>
          </a:p>
          <a:p>
            <a:r>
              <a:rPr lang="en-US" altLang="zh-CN" dirty="0"/>
              <a:t>                if not self.__</a:t>
            </a:r>
            <a:r>
              <a:rPr lang="en-US" altLang="zh-CN" dirty="0" err="1"/>
              <a:t>IsNumber</a:t>
            </a:r>
            <a:r>
              <a:rPr lang="en-US" altLang="zh-CN" dirty="0"/>
              <a:t>(</a:t>
            </a:r>
            <a:r>
              <a:rPr lang="en-US" altLang="zh-CN" dirty="0" err="1"/>
              <a:t>arg</a:t>
            </a:r>
            <a:r>
              <a:rPr lang="en-US" altLang="zh-CN" dirty="0"/>
              <a:t>):</a:t>
            </a:r>
          </a:p>
          <a:p>
            <a:r>
              <a:rPr lang="en-US" altLang="zh-CN" dirty="0"/>
              <a:t>                    print('</a:t>
            </a:r>
            <a:r>
              <a:rPr lang="zh-CN" altLang="en-US" dirty="0"/>
              <a:t>数组所有的元素必须是数值！</a:t>
            </a:r>
            <a:r>
              <a:rPr lang="en-US" altLang="zh-CN" dirty="0"/>
              <a:t>')</a:t>
            </a:r>
          </a:p>
          <a:p>
            <a:r>
              <a:rPr lang="en-US" altLang="zh-CN" dirty="0"/>
              <a:t>                    return</a:t>
            </a:r>
          </a:p>
          <a:p>
            <a:r>
              <a:rPr lang="en-US" altLang="zh-CN" dirty="0"/>
              <a:t>            </a:t>
            </a:r>
            <a:r>
              <a:rPr lang="en-US" altLang="zh-CN" dirty="0" err="1"/>
              <a:t>self.__value</a:t>
            </a:r>
            <a:r>
              <a:rPr lang="en-US" altLang="zh-CN" dirty="0"/>
              <a:t>=list(</a:t>
            </a:r>
            <a:r>
              <a:rPr lang="en-US" altLang="zh-CN" dirty="0" err="1"/>
              <a:t>args</a:t>
            </a:r>
            <a:r>
              <a:rPr lang="en-US" altLang="zh-CN" dirty="0"/>
              <a:t>)</a:t>
            </a:r>
          </a:p>
          <a:p>
            <a:endParaRPr lang="en-US" altLang="zh-CN" dirty="0"/>
          </a:p>
          <a:p>
            <a:r>
              <a:rPr lang="en-US" altLang="zh-CN" dirty="0"/>
              <a:t>    #</a:t>
            </a:r>
            <a:r>
              <a:rPr lang="zh-CN" altLang="en-US" dirty="0"/>
              <a:t>定义类私有函数</a:t>
            </a:r>
          </a:p>
          <a:p>
            <a:r>
              <a:rPr lang="zh-CN" altLang="en-US" dirty="0"/>
              <a:t>    </a:t>
            </a:r>
            <a:r>
              <a:rPr lang="en-US" altLang="zh-CN" dirty="0" err="1"/>
              <a:t>def</a:t>
            </a:r>
            <a:r>
              <a:rPr lang="en-US" altLang="zh-CN" dirty="0"/>
              <a:t> __</a:t>
            </a:r>
            <a:r>
              <a:rPr lang="en-US" altLang="zh-CN" dirty="0" err="1"/>
              <a:t>IsNumber</a:t>
            </a:r>
            <a:r>
              <a:rPr lang="en-US" altLang="zh-CN" dirty="0"/>
              <a:t>(</a:t>
            </a:r>
            <a:r>
              <a:rPr lang="en-US" altLang="zh-CN" dirty="0" err="1"/>
              <a:t>self,n</a:t>
            </a:r>
            <a:r>
              <a:rPr lang="en-US" altLang="zh-CN" dirty="0"/>
              <a:t>):</a:t>
            </a:r>
          </a:p>
          <a:p>
            <a:r>
              <a:rPr lang="en-US" altLang="zh-CN" dirty="0"/>
              <a:t>        if not </a:t>
            </a:r>
            <a:r>
              <a:rPr lang="en-US" altLang="zh-CN" dirty="0" err="1"/>
              <a:t>isinstance</a:t>
            </a:r>
            <a:r>
              <a:rPr lang="en-US" altLang="zh-CN" dirty="0"/>
              <a:t>(</a:t>
            </a:r>
            <a:r>
              <a:rPr lang="en-US" altLang="zh-CN" dirty="0" err="1"/>
              <a:t>n,int</a:t>
            </a:r>
            <a:r>
              <a:rPr lang="en-US" altLang="zh-CN" dirty="0"/>
              <a:t>) and not </a:t>
            </a:r>
            <a:r>
              <a:rPr lang="en-US" altLang="zh-CN" dirty="0" err="1"/>
              <a:t>isinstance</a:t>
            </a:r>
            <a:r>
              <a:rPr lang="en-US" altLang="zh-CN" dirty="0"/>
              <a:t>(</a:t>
            </a:r>
            <a:r>
              <a:rPr lang="en-US" altLang="zh-CN" dirty="0" err="1"/>
              <a:t>n,float</a:t>
            </a:r>
            <a:r>
              <a:rPr lang="en-US" altLang="zh-CN" dirty="0"/>
              <a:t>) and not </a:t>
            </a:r>
            <a:r>
              <a:rPr lang="en-US" altLang="zh-CN" dirty="0" err="1"/>
              <a:t>isinstance</a:t>
            </a:r>
            <a:r>
              <a:rPr lang="en-US" altLang="zh-CN" dirty="0"/>
              <a:t>(</a:t>
            </a:r>
            <a:r>
              <a:rPr lang="en-US" altLang="zh-CN" dirty="0" err="1"/>
              <a:t>n,complex</a:t>
            </a:r>
            <a:r>
              <a:rPr lang="en-US" altLang="zh-CN" dirty="0"/>
              <a:t>):</a:t>
            </a:r>
          </a:p>
          <a:p>
            <a:r>
              <a:rPr lang="en-US" altLang="zh-CN" dirty="0"/>
              <a:t>            return False</a:t>
            </a:r>
          </a:p>
          <a:p>
            <a:r>
              <a:rPr lang="en-US" altLang="zh-CN" dirty="0"/>
              <a:t>        return True</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相加，或两个数组相加</a:t>
            </a:r>
          </a:p>
          <a:p>
            <a:r>
              <a:rPr lang="zh-CN" altLang="en-US" dirty="0"/>
              <a:t>    </a:t>
            </a:r>
            <a:r>
              <a:rPr lang="en-US" altLang="zh-CN" dirty="0" err="1"/>
              <a:t>def</a:t>
            </a:r>
            <a:r>
              <a:rPr lang="en-US" altLang="zh-CN" dirty="0"/>
              <a:t> __add__(</a:t>
            </a:r>
            <a:r>
              <a:rPr lang="en-US" altLang="zh-CN" dirty="0" err="1"/>
              <a:t>self,n</a:t>
            </a:r>
            <a:r>
              <a:rPr lang="en-US" altLang="zh-CN" dirty="0"/>
              <a:t>):</a:t>
            </a:r>
          </a:p>
          <a:p>
            <a:r>
              <a:rPr lang="en-US" altLang="zh-CN" dirty="0"/>
              <a:t>        if self.__</a:t>
            </a:r>
            <a:r>
              <a:rPr lang="en-US" altLang="zh-CN" dirty="0" err="1"/>
              <a:t>IsNumber</a:t>
            </a:r>
            <a:r>
              <a:rPr lang="en-US" altLang="zh-CN" dirty="0"/>
              <a:t>(n):</a:t>
            </a:r>
          </a:p>
          <a:p>
            <a:r>
              <a:rPr lang="en-US" altLang="zh-CN" dirty="0"/>
              <a:t>            b=</a:t>
            </a:r>
            <a:r>
              <a:rPr lang="en-US" altLang="zh-CN" dirty="0" err="1"/>
              <a:t>MyArray</a:t>
            </a:r>
            <a:r>
              <a:rPr lang="en-US" altLang="zh-CN" dirty="0"/>
              <a:t>()</a:t>
            </a:r>
          </a:p>
          <a:p>
            <a:r>
              <a:rPr lang="en-US" altLang="zh-CN" dirty="0"/>
              <a:t>            for v in </a:t>
            </a:r>
            <a:r>
              <a:rPr lang="en-US" altLang="zh-CN" dirty="0" err="1"/>
              <a:t>self.__value</a:t>
            </a:r>
            <a:r>
              <a:rPr lang="en-US" altLang="zh-CN" dirty="0"/>
              <a:t>:</a:t>
            </a:r>
          </a:p>
          <a:p>
            <a:r>
              <a:rPr lang="en-US" altLang="zh-CN" dirty="0"/>
              <a:t>                b.__</a:t>
            </a:r>
            <a:r>
              <a:rPr lang="en-US" altLang="zh-CN" dirty="0" err="1"/>
              <a:t>value.append</a:t>
            </a:r>
            <a:r>
              <a:rPr lang="en-US" altLang="zh-CN" dirty="0"/>
              <a:t>(</a:t>
            </a:r>
            <a:r>
              <a:rPr lang="en-US" altLang="zh-CN" dirty="0" err="1"/>
              <a:t>v+n</a:t>
            </a:r>
            <a:r>
              <a:rPr lang="en-US" altLang="zh-CN" dirty="0"/>
              <a:t>)</a:t>
            </a:r>
          </a:p>
          <a:p>
            <a:r>
              <a:rPr lang="en-US" altLang="zh-CN" dirty="0"/>
              <a:t>            return b</a:t>
            </a:r>
          </a:p>
          <a:p>
            <a:r>
              <a:rPr lang="en-US" altLang="zh-CN" dirty="0"/>
              <a:t>        </a:t>
            </a:r>
            <a:r>
              <a:rPr lang="en-US" altLang="zh-CN" dirty="0" err="1"/>
              <a:t>elif</a:t>
            </a:r>
            <a:r>
              <a:rPr lang="en-US" altLang="zh-CN" dirty="0"/>
              <a:t> </a:t>
            </a:r>
            <a:r>
              <a:rPr lang="en-US" altLang="zh-CN" dirty="0" err="1"/>
              <a:t>isinstance</a:t>
            </a:r>
            <a:r>
              <a:rPr lang="en-US" altLang="zh-CN" dirty="0"/>
              <a:t>(</a:t>
            </a:r>
            <a:r>
              <a:rPr lang="en-US" altLang="zh-CN" dirty="0" err="1"/>
              <a:t>n,MyArray</a:t>
            </a:r>
            <a:r>
              <a:rPr lang="en-US" altLang="zh-CN" dirty="0"/>
              <a:t>):</a:t>
            </a:r>
          </a:p>
          <a:p>
            <a:r>
              <a:rPr lang="en-US" altLang="zh-CN" dirty="0"/>
              <a:t>            if </a:t>
            </a:r>
            <a:r>
              <a:rPr lang="en-US" altLang="zh-CN" dirty="0" err="1"/>
              <a:t>len</a:t>
            </a:r>
            <a:r>
              <a:rPr lang="en-US" altLang="zh-CN" dirty="0"/>
              <a:t>(</a:t>
            </a:r>
            <a:r>
              <a:rPr lang="en-US" altLang="zh-CN" dirty="0" err="1"/>
              <a:t>n.__value</a:t>
            </a:r>
            <a:r>
              <a:rPr lang="en-US" altLang="zh-CN" dirty="0"/>
              <a:t>)==</a:t>
            </a:r>
            <a:r>
              <a:rPr lang="en-US" altLang="zh-CN" dirty="0" err="1"/>
              <a:t>len</a:t>
            </a:r>
            <a:r>
              <a:rPr lang="en-US" altLang="zh-CN" dirty="0"/>
              <a:t>(</a:t>
            </a:r>
            <a:r>
              <a:rPr lang="en-US" altLang="zh-CN" dirty="0" err="1"/>
              <a:t>self.__value</a:t>
            </a:r>
            <a:r>
              <a:rPr lang="en-US" altLang="zh-CN" dirty="0"/>
              <a:t>):</a:t>
            </a:r>
          </a:p>
          <a:p>
            <a:r>
              <a:rPr lang="en-US" altLang="zh-CN" dirty="0"/>
              <a:t>                c=</a:t>
            </a:r>
            <a:r>
              <a:rPr lang="en-US" altLang="zh-CN" dirty="0" err="1"/>
              <a:t>MyArray</a:t>
            </a:r>
            <a:r>
              <a:rPr lang="en-US" altLang="zh-CN" dirty="0"/>
              <a:t>()</a:t>
            </a:r>
          </a:p>
          <a:p>
            <a:r>
              <a:rPr lang="en-US" altLang="zh-CN" dirty="0"/>
              <a:t>                for </a:t>
            </a:r>
            <a:r>
              <a:rPr lang="en-US" altLang="zh-CN" dirty="0" err="1"/>
              <a:t>i,j</a:t>
            </a:r>
            <a:r>
              <a:rPr lang="en-US" altLang="zh-CN" dirty="0"/>
              <a:t> in zip(</a:t>
            </a:r>
            <a:r>
              <a:rPr lang="en-US" altLang="zh-CN" dirty="0" err="1"/>
              <a:t>self.__value,n.__value</a:t>
            </a:r>
            <a:r>
              <a:rPr lang="en-US" altLang="zh-CN" dirty="0"/>
              <a:t>):</a:t>
            </a:r>
          </a:p>
          <a:p>
            <a:r>
              <a:rPr lang="en-US" altLang="zh-CN" dirty="0"/>
              <a:t>                    c.__</a:t>
            </a:r>
            <a:r>
              <a:rPr lang="en-US" altLang="zh-CN" dirty="0" err="1"/>
              <a:t>value.append</a:t>
            </a:r>
            <a:r>
              <a:rPr lang="en-US" altLang="zh-CN" dirty="0"/>
              <a:t>(</a:t>
            </a:r>
            <a:r>
              <a:rPr lang="en-US" altLang="zh-CN" dirty="0" err="1"/>
              <a:t>i+j</a:t>
            </a:r>
            <a:r>
              <a:rPr lang="en-US" altLang="zh-CN" dirty="0"/>
              <a:t>)</a:t>
            </a:r>
          </a:p>
          <a:p>
            <a:r>
              <a:rPr lang="en-US" altLang="zh-CN" dirty="0"/>
              <a:t>                return c</a:t>
            </a:r>
          </a:p>
          <a:p>
            <a:r>
              <a:rPr lang="en-US" altLang="zh-CN" dirty="0"/>
              <a:t>        else:</a:t>
            </a:r>
          </a:p>
          <a:p>
            <a:r>
              <a:rPr lang="en-US" altLang="zh-CN" dirty="0"/>
              <a:t>            print('</a:t>
            </a:r>
            <a:r>
              <a:rPr lang="zh-CN" altLang="en-US" dirty="0"/>
              <a:t>两个数组长度不一样！</a:t>
            </a:r>
            <a:r>
              <a:rPr lang="en-US" altLang="zh-CN" dirty="0"/>
              <a:t>')</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相减</a:t>
            </a:r>
          </a:p>
          <a:p>
            <a:r>
              <a:rPr lang="zh-CN" altLang="en-US" dirty="0"/>
              <a:t>    </a:t>
            </a:r>
            <a:r>
              <a:rPr lang="en-US" altLang="zh-CN" dirty="0" err="1"/>
              <a:t>def</a:t>
            </a:r>
            <a:r>
              <a:rPr lang="en-US" altLang="zh-CN" dirty="0"/>
              <a:t> __sub__(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相乘</a:t>
            </a:r>
          </a:p>
          <a:p>
            <a:r>
              <a:rPr lang="zh-CN" altLang="en-US" dirty="0"/>
              <a:t>    </a:t>
            </a:r>
            <a:r>
              <a:rPr lang="en-US" altLang="zh-CN" dirty="0" err="1"/>
              <a:t>def</a:t>
            </a:r>
            <a:r>
              <a:rPr lang="en-US" altLang="zh-CN" dirty="0"/>
              <a:t> __</a:t>
            </a:r>
            <a:r>
              <a:rPr lang="en-US" altLang="zh-CN" dirty="0" err="1"/>
              <a:t>mul</a:t>
            </a:r>
            <a:r>
              <a:rPr lang="en-US" altLang="zh-CN" dirty="0"/>
              <a:t>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相除</a:t>
            </a:r>
          </a:p>
          <a:p>
            <a:r>
              <a:rPr lang="zh-CN" altLang="en-US" dirty="0"/>
              <a:t>    </a:t>
            </a:r>
            <a:r>
              <a:rPr lang="en-US" altLang="zh-CN" dirty="0" err="1"/>
              <a:t>def</a:t>
            </a:r>
            <a:r>
              <a:rPr lang="en-US" altLang="zh-CN" dirty="0"/>
              <a:t> __</a:t>
            </a:r>
            <a:r>
              <a:rPr lang="en-US" altLang="zh-CN" dirty="0" err="1"/>
              <a:t>truediv</a:t>
            </a:r>
            <a:r>
              <a:rPr lang="en-US" altLang="zh-CN" dirty="0"/>
              <a:t>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整除</a:t>
            </a:r>
          </a:p>
          <a:p>
            <a:r>
              <a:rPr lang="zh-CN" altLang="en-US" dirty="0"/>
              <a:t>    </a:t>
            </a:r>
            <a:r>
              <a:rPr lang="en-US" altLang="zh-CN" dirty="0" err="1"/>
              <a:t>def</a:t>
            </a:r>
            <a:r>
              <a:rPr lang="en-US" altLang="zh-CN" dirty="0"/>
              <a:t> __</a:t>
            </a:r>
            <a:r>
              <a:rPr lang="en-US" altLang="zh-CN" dirty="0" err="1"/>
              <a:t>floordiv</a:t>
            </a:r>
            <a:r>
              <a:rPr lang="en-US" altLang="zh-CN" dirty="0"/>
              <a:t>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求余数</a:t>
            </a:r>
          </a:p>
          <a:p>
            <a:r>
              <a:rPr lang="zh-CN" altLang="en-US" dirty="0"/>
              <a:t>    </a:t>
            </a:r>
            <a:r>
              <a:rPr lang="en-US" altLang="zh-CN" dirty="0" err="1"/>
              <a:t>def</a:t>
            </a:r>
            <a:r>
              <a:rPr lang="en-US" altLang="zh-CN" dirty="0"/>
              <a:t> __mod__(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进行幂计算</a:t>
            </a:r>
          </a:p>
          <a:p>
            <a:r>
              <a:rPr lang="zh-CN" altLang="en-US" dirty="0"/>
              <a:t>    </a:t>
            </a:r>
            <a:r>
              <a:rPr lang="en-US" altLang="zh-CN" dirty="0" err="1"/>
              <a:t>def</a:t>
            </a:r>
            <a:r>
              <a:rPr lang="en-US" altLang="zh-CN" dirty="0"/>
              <a:t> __pow__(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运算符重载，比较数组与数组</a:t>
            </a:r>
            <a:r>
              <a:rPr lang="en-US" altLang="zh-CN" dirty="0"/>
              <a:t>v</a:t>
            </a:r>
            <a:r>
              <a:rPr lang="zh-CN" altLang="en-US" dirty="0"/>
              <a:t>是否一样</a:t>
            </a:r>
          </a:p>
          <a:p>
            <a:r>
              <a:rPr lang="zh-CN" altLang="en-US" dirty="0"/>
              <a:t>    </a:t>
            </a:r>
            <a:r>
              <a:rPr lang="en-US" altLang="zh-CN" dirty="0" err="1"/>
              <a:t>def</a:t>
            </a:r>
            <a:r>
              <a:rPr lang="en-US" altLang="zh-CN" dirty="0"/>
              <a:t> __</a:t>
            </a:r>
            <a:r>
              <a:rPr lang="en-US" altLang="zh-CN" dirty="0" err="1"/>
              <a:t>eq</a:t>
            </a:r>
            <a:r>
              <a:rPr lang="en-US" altLang="zh-CN" dirty="0"/>
              <a:t>__(</a:t>
            </a:r>
            <a:r>
              <a:rPr lang="en-US" altLang="zh-CN" dirty="0" err="1"/>
              <a:t>self,v</a:t>
            </a:r>
            <a:r>
              <a:rPr lang="en-US" altLang="zh-CN" dirty="0"/>
              <a:t>):</a:t>
            </a:r>
          </a:p>
          <a:p>
            <a:r>
              <a:rPr lang="en-US" altLang="zh-CN" dirty="0"/>
              <a:t>        pass</a:t>
            </a:r>
          </a:p>
          <a:p>
            <a:endParaRPr lang="en-US" altLang="zh-CN" dirty="0"/>
          </a:p>
          <a:p>
            <a:r>
              <a:rPr lang="en-US" altLang="zh-CN" dirty="0"/>
              <a:t>    #</a:t>
            </a:r>
            <a:r>
              <a:rPr lang="zh-CN" altLang="en-US" dirty="0"/>
              <a:t>自定义类函数，返回数组与数组</a:t>
            </a:r>
            <a:r>
              <a:rPr lang="en-US" altLang="zh-CN" dirty="0"/>
              <a:t>v</a:t>
            </a:r>
            <a:r>
              <a:rPr lang="zh-CN" altLang="en-US" dirty="0"/>
              <a:t>的向量内积</a:t>
            </a:r>
          </a:p>
          <a:p>
            <a:r>
              <a:rPr lang="zh-CN" altLang="en-US" dirty="0"/>
              <a:t>    </a:t>
            </a:r>
            <a:r>
              <a:rPr lang="en-US" altLang="zh-CN" dirty="0" err="1"/>
              <a:t>def</a:t>
            </a:r>
            <a:r>
              <a:rPr lang="en-US" altLang="zh-CN" dirty="0"/>
              <a:t> dot(</a:t>
            </a:r>
            <a:r>
              <a:rPr lang="en-US" altLang="zh-CN" dirty="0" err="1"/>
              <a:t>self,v</a:t>
            </a:r>
            <a:r>
              <a:rPr lang="en-US" altLang="zh-CN" dirty="0"/>
              <a:t>):</a:t>
            </a:r>
          </a:p>
          <a:p>
            <a:r>
              <a:rPr lang="en-US" altLang="zh-CN" dirty="0"/>
              <a:t>        pass</a:t>
            </a:r>
          </a:p>
          <a:p>
            <a:r>
              <a:rPr lang="en-US" altLang="zh-CN" dirty="0"/>
              <a:t>    </a:t>
            </a:r>
          </a:p>
          <a:p>
            <a:r>
              <a:rPr lang="en-US" altLang="zh-CN" dirty="0"/>
              <a:t>    #</a:t>
            </a:r>
            <a:r>
              <a:rPr lang="zh-CN" altLang="en-US" dirty="0"/>
              <a:t>打印、转换函数重载</a:t>
            </a:r>
          </a:p>
          <a:p>
            <a:r>
              <a:rPr lang="zh-CN" altLang="en-US" dirty="0"/>
              <a:t>    </a:t>
            </a:r>
            <a:r>
              <a:rPr lang="en-US" altLang="zh-CN" dirty="0" err="1"/>
              <a:t>def</a:t>
            </a:r>
            <a:r>
              <a:rPr lang="en-US" altLang="zh-CN" dirty="0"/>
              <a:t> __</a:t>
            </a:r>
            <a:r>
              <a:rPr lang="en-US" altLang="zh-CN" dirty="0" err="1"/>
              <a:t>repr</a:t>
            </a:r>
            <a:r>
              <a:rPr lang="en-US" altLang="zh-CN" dirty="0"/>
              <a:t>__(self):</a:t>
            </a:r>
          </a:p>
          <a:p>
            <a:r>
              <a:rPr lang="en-US" altLang="zh-CN" dirty="0"/>
              <a:t>        return </a:t>
            </a:r>
            <a:r>
              <a:rPr lang="en-US" altLang="zh-CN" dirty="0" err="1"/>
              <a:t>repr</a:t>
            </a:r>
            <a:r>
              <a:rPr lang="en-US" altLang="zh-CN" dirty="0"/>
              <a:t>(</a:t>
            </a:r>
            <a:r>
              <a:rPr lang="en-US" altLang="zh-CN" dirty="0" err="1"/>
              <a:t>self.__value</a:t>
            </a:r>
            <a:r>
              <a:rPr lang="en-US" altLang="zh-CN" dirty="0"/>
              <a:t>)</a:t>
            </a:r>
          </a:p>
          <a:p>
            <a:r>
              <a:rPr lang="en-US" altLang="zh-CN" dirty="0"/>
              <a:t>    </a:t>
            </a:r>
          </a:p>
          <a:p>
            <a:r>
              <a:rPr lang="en-US" altLang="zh-CN" dirty="0"/>
              <a:t>    #</a:t>
            </a:r>
            <a:r>
              <a:rPr lang="zh-CN" altLang="en-US" dirty="0"/>
              <a:t>计算长度函数重载</a:t>
            </a:r>
          </a:p>
          <a:p>
            <a:r>
              <a:rPr lang="zh-CN" altLang="en-US" dirty="0"/>
              <a:t>    </a:t>
            </a:r>
            <a:r>
              <a:rPr lang="en-US" altLang="zh-CN" dirty="0" err="1"/>
              <a:t>def</a:t>
            </a:r>
            <a:r>
              <a:rPr lang="en-US" altLang="zh-CN" dirty="0"/>
              <a:t> __</a:t>
            </a:r>
            <a:r>
              <a:rPr lang="en-US" altLang="zh-CN" dirty="0" err="1"/>
              <a:t>len</a:t>
            </a:r>
            <a:r>
              <a:rPr lang="en-US" altLang="zh-CN" dirty="0"/>
              <a:t>__(self):</a:t>
            </a:r>
          </a:p>
          <a:p>
            <a:r>
              <a:rPr lang="en-US" altLang="zh-CN" dirty="0"/>
              <a:t>        return </a:t>
            </a:r>
            <a:r>
              <a:rPr lang="en-US" altLang="zh-CN" dirty="0" err="1"/>
              <a:t>len</a:t>
            </a:r>
            <a:r>
              <a:rPr lang="en-US" altLang="zh-CN" dirty="0"/>
              <a:t>(</a:t>
            </a:r>
            <a:r>
              <a:rPr lang="en-US" altLang="zh-CN" dirty="0" err="1"/>
              <a:t>self.__value</a:t>
            </a:r>
            <a:r>
              <a:rPr lang="en-US" altLang="zh-CN" dirty="0"/>
              <a:t>)</a:t>
            </a:r>
          </a:p>
          <a:p>
            <a:endParaRPr lang="en-US" altLang="zh-CN" dirty="0"/>
          </a:p>
          <a:p>
            <a:endParaRPr lang="en-US" altLang="zh-CN" dirty="0"/>
          </a:p>
          <a:p>
            <a:r>
              <a:rPr lang="en-US" altLang="zh-CN" dirty="0"/>
              <a:t>if __name__=='__main__':</a:t>
            </a:r>
          </a:p>
          <a:p>
            <a:r>
              <a:rPr lang="en-US" altLang="zh-CN" dirty="0"/>
              <a:t>    print('</a:t>
            </a:r>
            <a:r>
              <a:rPr lang="zh-CN" altLang="en-US" dirty="0"/>
              <a:t>请把我作为一个模块使用！</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180</a:t>
            </a:fld>
            <a:endParaRPr lang="zh-CN" altLang="en-US"/>
          </a:p>
        </p:txBody>
      </p:sp>
    </p:spTree>
    <p:extLst>
      <p:ext uri="{BB962C8B-B14F-4D97-AF65-F5344CB8AC3E}">
        <p14:creationId xmlns:p14="http://schemas.microsoft.com/office/powerpoint/2010/main" val="17259949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本机的</a:t>
            </a:r>
            <a:r>
              <a:rPr lang="en-US" altLang="zh-CN" dirty="0"/>
              <a:t>IP</a:t>
            </a:r>
            <a:r>
              <a:rPr lang="zh-CN" altLang="en-US" dirty="0"/>
              <a:t>地址和</a:t>
            </a:r>
            <a:r>
              <a:rPr lang="en-US" altLang="zh-CN" dirty="0"/>
              <a:t>MAC</a:t>
            </a:r>
            <a:r>
              <a:rPr lang="zh-CN" altLang="en-US" dirty="0"/>
              <a:t>地址可以在命令提示符窗口中使用</a:t>
            </a:r>
            <a:r>
              <a:rPr lang="en-US" altLang="zh-CN" dirty="0"/>
              <a:t>ipconfig/all</a:t>
            </a:r>
            <a:r>
              <a:rPr lang="zh-CN" altLang="en-US" dirty="0"/>
              <a:t>命令查看</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183</a:t>
            </a:fld>
            <a:endParaRPr lang="zh-CN" altLang="en-US"/>
          </a:p>
        </p:txBody>
      </p:sp>
    </p:spTree>
    <p:extLst>
      <p:ext uri="{BB962C8B-B14F-4D97-AF65-F5344CB8AC3E}">
        <p14:creationId xmlns:p14="http://schemas.microsoft.com/office/powerpoint/2010/main" val="1295400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UDP</a:t>
            </a:r>
            <a:r>
              <a:rPr lang="zh-CN" altLang="en-US" dirty="0"/>
              <a:t>通信</a:t>
            </a:r>
          </a:p>
          <a:p>
            <a:r>
              <a:rPr lang="zh-CN" altLang="en-US" dirty="0"/>
              <a:t>接收端代码</a:t>
            </a:r>
          </a:p>
          <a:p>
            <a:r>
              <a:rPr lang="en-US" altLang="zh-CN" dirty="0"/>
              <a:t>'''</a:t>
            </a:r>
          </a:p>
          <a:p>
            <a:r>
              <a:rPr lang="en-US" altLang="zh-CN" dirty="0"/>
              <a:t>import socket</a:t>
            </a:r>
          </a:p>
          <a:p>
            <a:r>
              <a:rPr lang="en-US" altLang="zh-CN" dirty="0"/>
              <a:t>#</a:t>
            </a:r>
            <a:r>
              <a:rPr lang="zh-CN" altLang="en-US" dirty="0"/>
              <a:t>使用</a:t>
            </a:r>
            <a:r>
              <a:rPr lang="en-US" altLang="zh-CN" dirty="0"/>
              <a:t>IPV4</a:t>
            </a:r>
            <a:r>
              <a:rPr lang="zh-CN" altLang="en-US" dirty="0"/>
              <a:t>、</a:t>
            </a:r>
            <a:r>
              <a:rPr lang="en-US" altLang="zh-CN" dirty="0"/>
              <a:t>UDP</a:t>
            </a:r>
            <a:r>
              <a:rPr lang="zh-CN" altLang="en-US" dirty="0"/>
              <a:t>协议传输数据</a:t>
            </a:r>
          </a:p>
          <a:p>
            <a:r>
              <a:rPr lang="en-US" altLang="zh-CN" dirty="0"/>
              <a:t>s=</a:t>
            </a:r>
            <a:r>
              <a:rPr lang="en-US" altLang="zh-CN" dirty="0" err="1"/>
              <a:t>socket.socket</a:t>
            </a:r>
            <a:r>
              <a:rPr lang="en-US" altLang="zh-CN" dirty="0"/>
              <a:t>(</a:t>
            </a:r>
            <a:r>
              <a:rPr lang="en-US" altLang="zh-CN" dirty="0" err="1"/>
              <a:t>socket.AF_INET,socket.SOCK_DGRAM</a:t>
            </a:r>
            <a:r>
              <a:rPr lang="en-US" altLang="zh-CN" dirty="0"/>
              <a:t>)</a:t>
            </a:r>
          </a:p>
          <a:p>
            <a:r>
              <a:rPr lang="en-US" altLang="zh-CN" dirty="0"/>
              <a:t>#</a:t>
            </a:r>
            <a:r>
              <a:rPr lang="zh-CN" altLang="en-US" dirty="0"/>
              <a:t>绑定端口和端口号，空字符串表示本机任何可用</a:t>
            </a:r>
            <a:r>
              <a:rPr lang="en-US" altLang="zh-CN" dirty="0"/>
              <a:t>IP</a:t>
            </a:r>
            <a:r>
              <a:rPr lang="zh-CN" altLang="en-US" dirty="0"/>
              <a:t>地址</a:t>
            </a:r>
          </a:p>
          <a:p>
            <a:r>
              <a:rPr lang="en-US" altLang="zh-CN" dirty="0" err="1"/>
              <a:t>s.bind</a:t>
            </a:r>
            <a:r>
              <a:rPr lang="en-US" altLang="zh-CN" dirty="0"/>
              <a:t>(('',5000))</a:t>
            </a:r>
          </a:p>
          <a:p>
            <a:r>
              <a:rPr lang="en-US" altLang="zh-CN" dirty="0"/>
              <a:t>#</a:t>
            </a:r>
            <a:r>
              <a:rPr lang="zh-CN" altLang="en-US" dirty="0"/>
              <a:t>获取本机</a:t>
            </a:r>
            <a:r>
              <a:rPr lang="en-US" altLang="zh-CN" dirty="0"/>
              <a:t>IP</a:t>
            </a:r>
            <a:r>
              <a:rPr lang="zh-CN" altLang="en-US" dirty="0"/>
              <a:t>地址</a:t>
            </a:r>
          </a:p>
          <a:p>
            <a:r>
              <a:rPr lang="en-US" altLang="zh-CN" dirty="0" err="1"/>
              <a:t>ip</a:t>
            </a:r>
            <a:r>
              <a:rPr lang="en-US" altLang="zh-CN" dirty="0"/>
              <a:t>=</a:t>
            </a:r>
            <a:r>
              <a:rPr lang="en-US" altLang="zh-CN" dirty="0" err="1"/>
              <a:t>socket.gethostbyname</a:t>
            </a:r>
            <a:r>
              <a:rPr lang="en-US" altLang="zh-CN" dirty="0"/>
              <a:t>(</a:t>
            </a:r>
            <a:r>
              <a:rPr lang="en-US" altLang="zh-CN" dirty="0" err="1"/>
              <a:t>socket.gethostname</a:t>
            </a:r>
            <a:r>
              <a:rPr lang="en-US" altLang="zh-CN" dirty="0"/>
              <a:t>())</a:t>
            </a:r>
          </a:p>
          <a:p>
            <a:r>
              <a:rPr lang="en-US" altLang="zh-CN" dirty="0"/>
              <a:t>print(</a:t>
            </a:r>
            <a:r>
              <a:rPr lang="en-US" altLang="zh-CN" dirty="0" err="1"/>
              <a:t>ip</a:t>
            </a:r>
            <a:r>
              <a:rPr lang="en-US" altLang="zh-CN" dirty="0"/>
              <a:t>)</a:t>
            </a:r>
          </a:p>
          <a:p>
            <a:r>
              <a:rPr lang="en-US" altLang="zh-CN" dirty="0"/>
              <a:t>while True:</a:t>
            </a:r>
          </a:p>
          <a:p>
            <a:r>
              <a:rPr lang="en-US" altLang="zh-CN" dirty="0"/>
              <a:t>    </a:t>
            </a:r>
            <a:r>
              <a:rPr lang="en-US" altLang="zh-CN" dirty="0" err="1"/>
              <a:t>data,addr</a:t>
            </a:r>
            <a:r>
              <a:rPr lang="en-US" altLang="zh-CN" dirty="0"/>
              <a:t>=</a:t>
            </a:r>
            <a:r>
              <a:rPr lang="en-US" altLang="zh-CN" dirty="0" err="1"/>
              <a:t>s.recvfrom</a:t>
            </a:r>
            <a:r>
              <a:rPr lang="en-US" altLang="zh-CN" dirty="0"/>
              <a:t>(1024)</a:t>
            </a:r>
          </a:p>
          <a:p>
            <a:r>
              <a:rPr lang="en-US" altLang="zh-CN" dirty="0"/>
              <a:t>    #</a:t>
            </a:r>
            <a:r>
              <a:rPr lang="zh-CN" altLang="en-US" dirty="0"/>
              <a:t>显示接收到的内容</a:t>
            </a:r>
          </a:p>
          <a:p>
            <a:r>
              <a:rPr lang="zh-CN" altLang="en-US" dirty="0"/>
              <a:t>    </a:t>
            </a:r>
            <a:r>
              <a:rPr lang="en-US" altLang="zh-CN" dirty="0"/>
              <a:t>print('received message:{0} from PORT {1} on {2}'.format(</a:t>
            </a:r>
            <a:r>
              <a:rPr lang="en-US" altLang="zh-CN" dirty="0" err="1"/>
              <a:t>data.decode</a:t>
            </a:r>
            <a:r>
              <a:rPr lang="en-US" altLang="zh-CN" dirty="0"/>
              <a:t>(),</a:t>
            </a:r>
            <a:r>
              <a:rPr lang="en-US" altLang="zh-CN" dirty="0" err="1"/>
              <a:t>addr</a:t>
            </a:r>
            <a:r>
              <a:rPr lang="en-US" altLang="zh-CN" dirty="0"/>
              <a:t>[1],</a:t>
            </a:r>
            <a:r>
              <a:rPr lang="en-US" altLang="zh-CN" dirty="0" err="1"/>
              <a:t>addr</a:t>
            </a:r>
            <a:r>
              <a:rPr lang="en-US" altLang="zh-CN" dirty="0"/>
              <a:t>[0]))</a:t>
            </a:r>
          </a:p>
          <a:p>
            <a:r>
              <a:rPr lang="en-US" altLang="zh-CN" dirty="0"/>
              <a:t>    if </a:t>
            </a:r>
            <a:r>
              <a:rPr lang="en-US" altLang="zh-CN" dirty="0" err="1"/>
              <a:t>data.decode</a:t>
            </a:r>
            <a:r>
              <a:rPr lang="en-US" altLang="zh-CN" dirty="0"/>
              <a:t>().lower()=='bye':</a:t>
            </a:r>
          </a:p>
          <a:p>
            <a:r>
              <a:rPr lang="en-US" altLang="zh-CN" dirty="0"/>
              <a:t>        break</a:t>
            </a:r>
          </a:p>
          <a:p>
            <a:r>
              <a:rPr lang="en-US" altLang="zh-CN" dirty="0" err="1"/>
              <a:t>s.close</a:t>
            </a:r>
            <a:r>
              <a:rPr lang="en-US" altLang="zh-CN" dirty="0"/>
              <a:t>()</a:t>
            </a:r>
          </a:p>
          <a:p>
            <a:r>
              <a:rPr lang="en-US" altLang="zh-CN" dirty="0"/>
              <a:t>'''</a:t>
            </a:r>
          </a:p>
          <a:p>
            <a:r>
              <a:rPr lang="en-US" altLang="zh-CN" dirty="0"/>
              <a:t>UDP</a:t>
            </a:r>
            <a:r>
              <a:rPr lang="zh-CN" altLang="en-US" dirty="0"/>
              <a:t>通信</a:t>
            </a:r>
          </a:p>
          <a:p>
            <a:r>
              <a:rPr lang="zh-CN" altLang="en-US" dirty="0"/>
              <a:t>发送端代码</a:t>
            </a:r>
          </a:p>
          <a:p>
            <a:r>
              <a:rPr lang="en-US" altLang="zh-CN" dirty="0"/>
              <a:t>'''</a:t>
            </a:r>
          </a:p>
          <a:p>
            <a:r>
              <a:rPr lang="en-US" altLang="zh-CN" dirty="0"/>
              <a:t>import socket</a:t>
            </a:r>
          </a:p>
          <a:p>
            <a:r>
              <a:rPr lang="en-US" altLang="zh-CN" dirty="0"/>
              <a:t>import sys</a:t>
            </a:r>
          </a:p>
          <a:p>
            <a:r>
              <a:rPr lang="en-US" altLang="zh-CN" dirty="0"/>
              <a:t>s=</a:t>
            </a:r>
            <a:r>
              <a:rPr lang="en-US" altLang="zh-CN" dirty="0" err="1"/>
              <a:t>socket.socket</a:t>
            </a:r>
            <a:r>
              <a:rPr lang="en-US" altLang="zh-CN" dirty="0"/>
              <a:t>(</a:t>
            </a:r>
            <a:r>
              <a:rPr lang="en-US" altLang="zh-CN" dirty="0" err="1"/>
              <a:t>socket.AF_INET,socket.SOCK_DGRAM</a:t>
            </a:r>
            <a:r>
              <a:rPr lang="en-US" altLang="zh-CN" dirty="0"/>
              <a:t>)</a:t>
            </a:r>
          </a:p>
          <a:p>
            <a:r>
              <a:rPr lang="en-US" altLang="zh-CN" dirty="0"/>
              <a:t>#</a:t>
            </a:r>
            <a:r>
              <a:rPr lang="zh-CN" altLang="en-US" dirty="0"/>
              <a:t>假设</a:t>
            </a:r>
            <a:r>
              <a:rPr lang="en-US" altLang="zh-CN" dirty="0"/>
              <a:t>192.168.5.136</a:t>
            </a:r>
            <a:r>
              <a:rPr lang="zh-CN" altLang="en-US" dirty="0"/>
              <a:t>是接收端机器的</a:t>
            </a:r>
            <a:r>
              <a:rPr lang="en-US" altLang="zh-CN" dirty="0"/>
              <a:t>IP</a:t>
            </a:r>
            <a:r>
              <a:rPr lang="zh-CN" altLang="en-US" dirty="0"/>
              <a:t>地址</a:t>
            </a:r>
          </a:p>
          <a:p>
            <a:r>
              <a:rPr lang="en-US" altLang="zh-CN" dirty="0" err="1"/>
              <a:t>s.sendto</a:t>
            </a:r>
            <a:r>
              <a:rPr lang="en-US" altLang="zh-CN" dirty="0"/>
              <a:t>(</a:t>
            </a:r>
            <a:r>
              <a:rPr lang="en-US" altLang="zh-CN" dirty="0" err="1"/>
              <a:t>sys.argv</a:t>
            </a:r>
            <a:r>
              <a:rPr lang="en-US" altLang="zh-CN" dirty="0"/>
              <a:t>[1].encode(),('192.168.5.136',5000))</a:t>
            </a:r>
          </a:p>
          <a:p>
            <a:r>
              <a:rPr lang="en-US" altLang="zh-CN" dirty="0" err="1"/>
              <a:t>s.close</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185</a:t>
            </a:fld>
            <a:endParaRPr lang="zh-CN" altLang="en-US"/>
          </a:p>
        </p:txBody>
      </p:sp>
    </p:spTree>
    <p:extLst>
      <p:ext uri="{BB962C8B-B14F-4D97-AF65-F5344CB8AC3E}">
        <p14:creationId xmlns:p14="http://schemas.microsoft.com/office/powerpoint/2010/main" val="4145589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执行命令可以列出所有内置函数和内置对象：</a:t>
            </a:r>
            <a:r>
              <a:rPr lang="en-US" altLang="zh-CN" dirty="0" err="1"/>
              <a:t>dir</a:t>
            </a:r>
            <a:r>
              <a:rPr lang="en-US" altLang="zh-CN" dirty="0"/>
              <a:t>(__</a:t>
            </a:r>
            <a:r>
              <a:rPr lang="en-US" altLang="zh-CN" dirty="0" err="1"/>
              <a:t>builtins</a:t>
            </a:r>
            <a:r>
              <a:rPr lang="en-US" altLang="zh-CN" dirty="0"/>
              <a:t>__)</a:t>
            </a:r>
          </a:p>
          <a:p>
            <a:r>
              <a:rPr lang="en-US" altLang="zh-CN" dirty="0"/>
              <a:t>['False', 'None', 'True',  '__name__', 'abs', 'bool', '</a:t>
            </a:r>
            <a:r>
              <a:rPr lang="en-US" altLang="zh-CN" dirty="0" err="1"/>
              <a:t>chr</a:t>
            </a:r>
            <a:r>
              <a:rPr lang="en-US" altLang="zh-CN" dirty="0"/>
              <a:t>', '</a:t>
            </a:r>
            <a:r>
              <a:rPr lang="en-US" altLang="zh-CN" dirty="0" err="1"/>
              <a:t>eval</a:t>
            </a:r>
            <a:r>
              <a:rPr lang="en-US" altLang="zh-CN" dirty="0"/>
              <a:t>', 'float', '</a:t>
            </a:r>
            <a:r>
              <a:rPr lang="en-US" altLang="zh-CN" dirty="0" err="1"/>
              <a:t>globals</a:t>
            </a:r>
            <a:r>
              <a:rPr lang="en-US" altLang="zh-CN" dirty="0"/>
              <a:t>', 'hex', 'id', 'input', '</a:t>
            </a:r>
            <a:r>
              <a:rPr lang="en-US" altLang="zh-CN" dirty="0" err="1"/>
              <a:t>int</a:t>
            </a:r>
            <a:r>
              <a:rPr lang="en-US" altLang="zh-CN" dirty="0"/>
              <a:t>', '</a:t>
            </a:r>
            <a:r>
              <a:rPr lang="en-US" altLang="zh-CN" dirty="0" err="1"/>
              <a:t>len</a:t>
            </a:r>
            <a:r>
              <a:rPr lang="en-US" altLang="zh-CN" dirty="0"/>
              <a:t>', 'map', 'max', 'min', '</a:t>
            </a:r>
            <a:r>
              <a:rPr lang="en-US" altLang="zh-CN" dirty="0" err="1"/>
              <a:t>oct</a:t>
            </a:r>
            <a:r>
              <a:rPr lang="en-US" altLang="zh-CN" dirty="0"/>
              <a:t>', 'open', '</a:t>
            </a:r>
            <a:r>
              <a:rPr lang="en-US" altLang="zh-CN" dirty="0" err="1"/>
              <a:t>ord</a:t>
            </a:r>
            <a:r>
              <a:rPr lang="en-US" altLang="zh-CN" dirty="0"/>
              <a:t>', 'pow', 'print', 'range', 'round', 'sorted', '</a:t>
            </a:r>
            <a:r>
              <a:rPr lang="en-US" altLang="zh-CN" dirty="0" err="1"/>
              <a:t>str</a:t>
            </a:r>
            <a:r>
              <a:rPr lang="en-US" altLang="zh-CN" dirty="0"/>
              <a:t>', 'sum', 'type']</a:t>
            </a:r>
          </a:p>
          <a:p>
            <a:r>
              <a:rPr lang="en-US" altLang="zh-CN" dirty="0"/>
              <a:t>math</a:t>
            </a:r>
            <a:r>
              <a:rPr lang="zh-CN" altLang="en-US" dirty="0"/>
              <a:t>模块中定义的函数和对象：</a:t>
            </a:r>
            <a:r>
              <a:rPr lang="en-US" altLang="zh-CN" dirty="0" err="1"/>
              <a:t>dir</a:t>
            </a:r>
            <a:r>
              <a:rPr lang="en-US" altLang="zh-CN" dirty="0"/>
              <a:t>(math)</a:t>
            </a:r>
          </a:p>
          <a:p>
            <a:r>
              <a:rPr lang="en-US" altLang="zh-CN" dirty="0"/>
              <a:t>['__name__', '</a:t>
            </a:r>
            <a:r>
              <a:rPr lang="en-US" altLang="zh-CN" dirty="0" err="1"/>
              <a:t>acos</a:t>
            </a:r>
            <a:r>
              <a:rPr lang="en-US" altLang="zh-CN" dirty="0"/>
              <a:t>', '</a:t>
            </a:r>
            <a:r>
              <a:rPr lang="en-US" altLang="zh-CN" dirty="0" err="1"/>
              <a:t>asin</a:t>
            </a:r>
            <a:r>
              <a:rPr lang="en-US" altLang="zh-CN" dirty="0"/>
              <a:t>', '</a:t>
            </a:r>
            <a:r>
              <a:rPr lang="en-US" altLang="zh-CN" dirty="0" err="1"/>
              <a:t>atan</a:t>
            </a:r>
            <a:r>
              <a:rPr lang="en-US" altLang="zh-CN" dirty="0"/>
              <a:t>', 'cos', 'e', '</a:t>
            </a:r>
            <a:r>
              <a:rPr lang="en-US" altLang="zh-CN" dirty="0" err="1"/>
              <a:t>exp</a:t>
            </a:r>
            <a:r>
              <a:rPr lang="en-US" altLang="zh-CN" dirty="0"/>
              <a:t>', '</a:t>
            </a:r>
            <a:r>
              <a:rPr lang="en-US" altLang="zh-CN" dirty="0" err="1"/>
              <a:t>fabs</a:t>
            </a:r>
            <a:r>
              <a:rPr lang="en-US" altLang="zh-CN" dirty="0"/>
              <a:t>', 'factorial', '</a:t>
            </a:r>
            <a:r>
              <a:rPr lang="en-US" altLang="zh-CN" dirty="0" err="1"/>
              <a:t>gcd</a:t>
            </a:r>
            <a:r>
              <a:rPr lang="en-US" altLang="zh-CN" dirty="0"/>
              <a:t>', 'log', 'log10', 'pi', 'pow', 'sin', '</a:t>
            </a:r>
            <a:r>
              <a:rPr lang="en-US" altLang="zh-CN" dirty="0" err="1"/>
              <a:t>sqrt</a:t>
            </a:r>
            <a:r>
              <a:rPr lang="en-US" altLang="zh-CN" dirty="0"/>
              <a:t>', 'tan']</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a:t>
            </a:fld>
            <a:endParaRPr lang="zh-CN" altLang="en-US"/>
          </a:p>
        </p:txBody>
      </p:sp>
    </p:spTree>
    <p:extLst>
      <p:ext uri="{BB962C8B-B14F-4D97-AF65-F5344CB8AC3E}">
        <p14:creationId xmlns:p14="http://schemas.microsoft.com/office/powerpoint/2010/main" val="12146376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TCP</a:t>
            </a:r>
            <a:r>
              <a:rPr lang="zh-CN" altLang="en-US" dirty="0"/>
              <a:t>通信程序</a:t>
            </a:r>
            <a:r>
              <a:rPr lang="en-US" altLang="zh-CN" dirty="0"/>
              <a:t>——</a:t>
            </a:r>
            <a:r>
              <a:rPr lang="zh-CN" altLang="en-US" dirty="0"/>
              <a:t>机器人聊天</a:t>
            </a:r>
          </a:p>
          <a:p>
            <a:r>
              <a:rPr lang="zh-CN" altLang="en-US" dirty="0"/>
              <a:t>服务器端代码</a:t>
            </a:r>
          </a:p>
          <a:p>
            <a:r>
              <a:rPr lang="en-US" altLang="zh-CN" dirty="0"/>
              <a:t>'''</a:t>
            </a:r>
          </a:p>
          <a:p>
            <a:r>
              <a:rPr lang="en-US" altLang="zh-CN" dirty="0"/>
              <a:t>import socket</a:t>
            </a:r>
          </a:p>
          <a:p>
            <a:endParaRPr lang="en-US" altLang="zh-CN" dirty="0"/>
          </a:p>
          <a:p>
            <a:r>
              <a:rPr lang="en-US" altLang="zh-CN" dirty="0"/>
              <a:t>words={'</a:t>
            </a:r>
            <a:r>
              <a:rPr lang="en-US" altLang="zh-CN" dirty="0" err="1"/>
              <a:t>hello':'Hello</a:t>
            </a:r>
            <a:r>
              <a:rPr lang="en-US" altLang="zh-CN" dirty="0"/>
              <a:t>.',</a:t>
            </a:r>
          </a:p>
          <a:p>
            <a:r>
              <a:rPr lang="en-US" altLang="zh-CN" dirty="0"/>
              <a:t>       'how are you?':'</a:t>
            </a:r>
            <a:r>
              <a:rPr lang="en-US" altLang="zh-CN" dirty="0" err="1"/>
              <a:t>Fine,thank</a:t>
            </a:r>
            <a:r>
              <a:rPr lang="en-US" altLang="zh-CN" dirty="0"/>
              <a:t> you.',</a:t>
            </a:r>
          </a:p>
          <a:p>
            <a:r>
              <a:rPr lang="en-US" altLang="zh-CN" dirty="0"/>
              <a:t>       'how old are you?':'18',</a:t>
            </a:r>
          </a:p>
          <a:p>
            <a:r>
              <a:rPr lang="en-US" altLang="zh-CN" dirty="0"/>
              <a:t>       'what is your name?':'Robot',</a:t>
            </a:r>
          </a:p>
          <a:p>
            <a:r>
              <a:rPr lang="en-US" altLang="zh-CN" dirty="0"/>
              <a:t>       'what\'s your name?':'Robot',</a:t>
            </a:r>
          </a:p>
          <a:p>
            <a:r>
              <a:rPr lang="en-US" altLang="zh-CN" dirty="0"/>
              <a:t>       'where do you study?':'ECUST',</a:t>
            </a:r>
          </a:p>
          <a:p>
            <a:r>
              <a:rPr lang="en-US" altLang="zh-CN" dirty="0"/>
              <a:t>       '</a:t>
            </a:r>
            <a:r>
              <a:rPr lang="en-US" altLang="zh-CN" dirty="0" err="1"/>
              <a:t>bye':'Bye</a:t>
            </a:r>
            <a:r>
              <a:rPr lang="en-US" altLang="zh-CN" dirty="0"/>
              <a:t>'}</a:t>
            </a:r>
          </a:p>
          <a:p>
            <a:r>
              <a:rPr lang="en-US" altLang="zh-CN" dirty="0"/>
              <a:t>HOST=''</a:t>
            </a:r>
          </a:p>
          <a:p>
            <a:r>
              <a:rPr lang="en-US" altLang="zh-CN" dirty="0"/>
              <a:t>PORT=50007</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a:t>#</a:t>
            </a:r>
            <a:r>
              <a:rPr lang="zh-CN" altLang="en-US" dirty="0"/>
              <a:t>绑定</a:t>
            </a:r>
            <a:r>
              <a:rPr lang="en-US" altLang="zh-CN" dirty="0"/>
              <a:t>socket</a:t>
            </a:r>
          </a:p>
          <a:p>
            <a:r>
              <a:rPr lang="en-US" altLang="zh-CN" dirty="0" err="1"/>
              <a:t>s.bind</a:t>
            </a:r>
            <a:r>
              <a:rPr lang="en-US" altLang="zh-CN" dirty="0"/>
              <a:t>((HOST,PORT))</a:t>
            </a:r>
          </a:p>
          <a:p>
            <a:r>
              <a:rPr lang="en-US" altLang="zh-CN" dirty="0"/>
              <a:t>#</a:t>
            </a:r>
            <a:r>
              <a:rPr lang="zh-CN" altLang="en-US" dirty="0"/>
              <a:t>开始监听</a:t>
            </a:r>
          </a:p>
          <a:p>
            <a:r>
              <a:rPr lang="en-US" altLang="zh-CN" dirty="0" err="1"/>
              <a:t>s.listen</a:t>
            </a:r>
            <a:r>
              <a:rPr lang="en-US" altLang="zh-CN" dirty="0"/>
              <a:t>(1)</a:t>
            </a:r>
          </a:p>
          <a:p>
            <a:r>
              <a:rPr lang="en-US" altLang="zh-CN" dirty="0"/>
              <a:t>print('Listening at </a:t>
            </a:r>
            <a:r>
              <a:rPr lang="en-US" altLang="zh-CN" dirty="0" err="1"/>
              <a:t>port:',PORT</a:t>
            </a:r>
            <a:r>
              <a:rPr lang="en-US" altLang="zh-CN" dirty="0"/>
              <a:t>)</a:t>
            </a:r>
          </a:p>
          <a:p>
            <a:r>
              <a:rPr lang="en-US" altLang="zh-CN" dirty="0" err="1"/>
              <a:t>conn,addr</a:t>
            </a:r>
            <a:r>
              <a:rPr lang="en-US" altLang="zh-CN" dirty="0"/>
              <a:t>=</a:t>
            </a:r>
            <a:r>
              <a:rPr lang="en-US" altLang="zh-CN" dirty="0" err="1"/>
              <a:t>s.accept</a:t>
            </a:r>
            <a:r>
              <a:rPr lang="en-US" altLang="zh-CN" dirty="0"/>
              <a:t>()</a:t>
            </a:r>
          </a:p>
          <a:p>
            <a:r>
              <a:rPr lang="en-US" altLang="zh-CN" dirty="0"/>
              <a:t>print('Connected by:',</a:t>
            </a:r>
            <a:r>
              <a:rPr lang="en-US" altLang="zh-CN" dirty="0" err="1"/>
              <a:t>addr</a:t>
            </a:r>
            <a:r>
              <a:rPr lang="en-US" altLang="zh-CN" dirty="0"/>
              <a:t>)</a:t>
            </a:r>
          </a:p>
          <a:p>
            <a:r>
              <a:rPr lang="en-US" altLang="zh-CN" dirty="0"/>
              <a:t>while True:</a:t>
            </a:r>
          </a:p>
          <a:p>
            <a:r>
              <a:rPr lang="en-US" altLang="zh-CN" dirty="0"/>
              <a:t>    data=</a:t>
            </a:r>
            <a:r>
              <a:rPr lang="en-US" altLang="zh-CN" dirty="0" err="1"/>
              <a:t>conn.recv</a:t>
            </a:r>
            <a:r>
              <a:rPr lang="en-US" altLang="zh-CN" dirty="0"/>
              <a:t>(1024)</a:t>
            </a:r>
          </a:p>
          <a:p>
            <a:r>
              <a:rPr lang="en-US" altLang="zh-CN" dirty="0"/>
              <a:t>    data=</a:t>
            </a:r>
            <a:r>
              <a:rPr lang="en-US" altLang="zh-CN" dirty="0" err="1"/>
              <a:t>data.decode</a:t>
            </a:r>
            <a:r>
              <a:rPr lang="en-US" altLang="zh-CN" dirty="0"/>
              <a:t>()</a:t>
            </a:r>
          </a:p>
          <a:p>
            <a:r>
              <a:rPr lang="en-US" altLang="zh-CN" dirty="0"/>
              <a:t>    if not data:</a:t>
            </a:r>
          </a:p>
          <a:p>
            <a:r>
              <a:rPr lang="en-US" altLang="zh-CN" dirty="0"/>
              <a:t>        break</a:t>
            </a:r>
          </a:p>
          <a:p>
            <a:r>
              <a:rPr lang="en-US" altLang="zh-CN" dirty="0"/>
              <a:t>    print('Received </a:t>
            </a:r>
            <a:r>
              <a:rPr lang="en-US" altLang="zh-CN" dirty="0" err="1"/>
              <a:t>message:',data</a:t>
            </a:r>
            <a:r>
              <a:rPr lang="en-US" altLang="zh-CN" dirty="0"/>
              <a:t>)</a:t>
            </a:r>
          </a:p>
          <a:p>
            <a:r>
              <a:rPr lang="en-US" altLang="zh-CN" dirty="0"/>
              <a:t>    </a:t>
            </a:r>
            <a:r>
              <a:rPr lang="en-US" altLang="zh-CN" dirty="0" err="1"/>
              <a:t>conn.sendall</a:t>
            </a:r>
            <a:r>
              <a:rPr lang="en-US" altLang="zh-CN" dirty="0"/>
              <a:t>(</a:t>
            </a:r>
            <a:r>
              <a:rPr lang="en-US" altLang="zh-CN" dirty="0" err="1"/>
              <a:t>words.get</a:t>
            </a:r>
            <a:r>
              <a:rPr lang="en-US" altLang="zh-CN" dirty="0"/>
              <a:t>(</a:t>
            </a:r>
            <a:r>
              <a:rPr lang="en-US" altLang="zh-CN" dirty="0" err="1"/>
              <a:t>data,'Nothing</a:t>
            </a:r>
            <a:r>
              <a:rPr lang="en-US" altLang="zh-CN" dirty="0"/>
              <a:t>').encode())</a:t>
            </a:r>
          </a:p>
          <a:p>
            <a:r>
              <a:rPr lang="en-US" altLang="zh-CN" dirty="0" err="1"/>
              <a:t>conn.close</a:t>
            </a:r>
            <a:r>
              <a:rPr lang="en-US" altLang="zh-CN" dirty="0"/>
              <a:t>()</a:t>
            </a:r>
          </a:p>
          <a:p>
            <a:r>
              <a:rPr lang="en-US" altLang="zh-CN" dirty="0" err="1"/>
              <a:t>s.close</a:t>
            </a:r>
            <a:r>
              <a:rPr lang="en-US" altLang="zh-CN" dirty="0"/>
              <a:t>()</a:t>
            </a:r>
          </a:p>
          <a:p>
            <a:r>
              <a:rPr lang="en-US" altLang="zh-CN" dirty="0"/>
              <a:t>'''</a:t>
            </a:r>
          </a:p>
          <a:p>
            <a:r>
              <a:rPr lang="en-US" altLang="zh-CN" dirty="0"/>
              <a:t>TCP</a:t>
            </a:r>
            <a:r>
              <a:rPr lang="zh-CN" altLang="en-US" dirty="0"/>
              <a:t>通信程序</a:t>
            </a:r>
            <a:r>
              <a:rPr lang="en-US" altLang="zh-CN" dirty="0"/>
              <a:t>——</a:t>
            </a:r>
            <a:r>
              <a:rPr lang="zh-CN" altLang="en-US" dirty="0"/>
              <a:t>机器人聊天</a:t>
            </a:r>
          </a:p>
          <a:p>
            <a:r>
              <a:rPr lang="zh-CN" altLang="en-US" dirty="0"/>
              <a:t>客户端代码</a:t>
            </a:r>
          </a:p>
          <a:p>
            <a:r>
              <a:rPr lang="en-US" altLang="zh-CN" dirty="0"/>
              <a:t>'''</a:t>
            </a:r>
          </a:p>
          <a:p>
            <a:r>
              <a:rPr lang="en-US" altLang="zh-CN" dirty="0"/>
              <a:t>import socket</a:t>
            </a:r>
          </a:p>
          <a:p>
            <a:r>
              <a:rPr lang="en-US" altLang="zh-CN" dirty="0"/>
              <a:t>import sys</a:t>
            </a:r>
          </a:p>
          <a:p>
            <a:endParaRPr lang="en-US" altLang="zh-CN" dirty="0"/>
          </a:p>
          <a:p>
            <a:r>
              <a:rPr lang="en-US" altLang="zh-CN" dirty="0"/>
              <a:t>HOST='127.0.0.1'                    #</a:t>
            </a:r>
            <a:r>
              <a:rPr lang="zh-CN" altLang="en-US" dirty="0"/>
              <a:t>服务器端主机</a:t>
            </a:r>
            <a:r>
              <a:rPr lang="en-US" altLang="zh-CN" dirty="0"/>
              <a:t>IP</a:t>
            </a:r>
            <a:r>
              <a:rPr lang="zh-CN" altLang="en-US" dirty="0"/>
              <a:t>地址</a:t>
            </a:r>
          </a:p>
          <a:p>
            <a:r>
              <a:rPr lang="en-US" altLang="zh-CN" dirty="0"/>
              <a:t>PORT=50007                          #</a:t>
            </a:r>
            <a:r>
              <a:rPr lang="zh-CN" altLang="en-US" dirty="0"/>
              <a:t>服务器端主机端口号</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a:t>try:</a:t>
            </a:r>
          </a:p>
          <a:p>
            <a:r>
              <a:rPr lang="en-US" altLang="zh-CN" dirty="0"/>
              <a:t>    </a:t>
            </a:r>
            <a:r>
              <a:rPr lang="en-US" altLang="zh-CN" dirty="0" err="1"/>
              <a:t>s.connect</a:t>
            </a:r>
            <a:r>
              <a:rPr lang="en-US" altLang="zh-CN" dirty="0"/>
              <a:t>((HOST,PORT))          #</a:t>
            </a:r>
            <a:r>
              <a:rPr lang="zh-CN" altLang="en-US" dirty="0"/>
              <a:t>连接服务器</a:t>
            </a:r>
          </a:p>
          <a:p>
            <a:r>
              <a:rPr lang="en-US" altLang="zh-CN" dirty="0"/>
              <a:t>except Exception as e:</a:t>
            </a:r>
          </a:p>
          <a:p>
            <a:r>
              <a:rPr lang="en-US" altLang="zh-CN" dirty="0"/>
              <a:t>    print('Server not found or not open')</a:t>
            </a:r>
          </a:p>
          <a:p>
            <a:r>
              <a:rPr lang="en-US" altLang="zh-CN" dirty="0"/>
              <a:t>    </a:t>
            </a:r>
            <a:r>
              <a:rPr lang="en-US" altLang="zh-CN" dirty="0" err="1"/>
              <a:t>sys.exit</a:t>
            </a:r>
            <a:r>
              <a:rPr lang="en-US" altLang="zh-CN" dirty="0"/>
              <a:t>()</a:t>
            </a:r>
          </a:p>
          <a:p>
            <a:r>
              <a:rPr lang="en-US" altLang="zh-CN" dirty="0"/>
              <a:t>while True:</a:t>
            </a:r>
          </a:p>
          <a:p>
            <a:r>
              <a:rPr lang="en-US" altLang="zh-CN" dirty="0"/>
              <a:t>    c=input('Input the content you want to send:')</a:t>
            </a:r>
          </a:p>
          <a:p>
            <a:r>
              <a:rPr lang="en-US" altLang="zh-CN" dirty="0"/>
              <a:t>    </a:t>
            </a:r>
            <a:r>
              <a:rPr lang="en-US" altLang="zh-CN" dirty="0" err="1"/>
              <a:t>s.sendall</a:t>
            </a:r>
            <a:r>
              <a:rPr lang="en-US" altLang="zh-CN" dirty="0"/>
              <a:t>(</a:t>
            </a:r>
            <a:r>
              <a:rPr lang="en-US" altLang="zh-CN" dirty="0" err="1"/>
              <a:t>c.encode</a:t>
            </a:r>
            <a:r>
              <a:rPr lang="en-US" altLang="zh-CN" dirty="0"/>
              <a:t>())</a:t>
            </a:r>
          </a:p>
          <a:p>
            <a:r>
              <a:rPr lang="en-US" altLang="zh-CN" dirty="0"/>
              <a:t>    data=</a:t>
            </a:r>
            <a:r>
              <a:rPr lang="en-US" altLang="zh-CN" dirty="0" err="1"/>
              <a:t>s.recv</a:t>
            </a:r>
            <a:r>
              <a:rPr lang="en-US" altLang="zh-CN" dirty="0"/>
              <a:t>(1024)</a:t>
            </a:r>
          </a:p>
          <a:p>
            <a:r>
              <a:rPr lang="en-US" altLang="zh-CN" dirty="0"/>
              <a:t>    data=</a:t>
            </a:r>
            <a:r>
              <a:rPr lang="en-US" altLang="zh-CN" dirty="0" err="1"/>
              <a:t>data.decode</a:t>
            </a:r>
            <a:r>
              <a:rPr lang="en-US" altLang="zh-CN" dirty="0"/>
              <a:t>()</a:t>
            </a:r>
          </a:p>
          <a:p>
            <a:r>
              <a:rPr lang="en-US" altLang="zh-CN" dirty="0"/>
              <a:t>    print('</a:t>
            </a:r>
            <a:r>
              <a:rPr lang="en-US" altLang="zh-CN" dirty="0" err="1"/>
              <a:t>Received:',data</a:t>
            </a:r>
            <a:r>
              <a:rPr lang="en-US" altLang="zh-CN" dirty="0"/>
              <a:t>)</a:t>
            </a:r>
          </a:p>
          <a:p>
            <a:r>
              <a:rPr lang="en-US" altLang="zh-CN" dirty="0"/>
              <a:t>    if </a:t>
            </a:r>
            <a:r>
              <a:rPr lang="en-US" altLang="zh-CN" dirty="0" err="1"/>
              <a:t>c.lower</a:t>
            </a:r>
            <a:r>
              <a:rPr lang="en-US" altLang="zh-CN" dirty="0"/>
              <a:t>()=='bye':</a:t>
            </a:r>
          </a:p>
          <a:p>
            <a:r>
              <a:rPr lang="en-US" altLang="zh-CN" dirty="0"/>
              <a:t>        break</a:t>
            </a:r>
          </a:p>
          <a:p>
            <a:r>
              <a:rPr lang="en-US" altLang="zh-CN" dirty="0" err="1"/>
              <a:t>s.close</a:t>
            </a:r>
            <a:r>
              <a:rPr lang="en-US" altLang="zh-CN" dirty="0"/>
              <a:t>()</a:t>
            </a:r>
          </a:p>
          <a:p>
            <a:endParaRPr lang="en-US" altLang="zh-CN" dirty="0"/>
          </a:p>
          <a:p>
            <a:r>
              <a:rPr lang="en-US" altLang="zh-CN" dirty="0"/>
              <a:t>'''</a:t>
            </a:r>
          </a:p>
          <a:p>
            <a:r>
              <a:rPr lang="zh-CN" altLang="en-US" dirty="0"/>
              <a:t>聊天室服务器端</a:t>
            </a:r>
          </a:p>
          <a:p>
            <a:r>
              <a:rPr lang="zh-CN" altLang="en-US" dirty="0"/>
              <a:t>使用</a:t>
            </a:r>
            <a:r>
              <a:rPr lang="en-US" altLang="zh-CN" dirty="0"/>
              <a:t>socket</a:t>
            </a:r>
            <a:r>
              <a:rPr lang="zh-CN" altLang="en-US" dirty="0"/>
              <a:t>的</a:t>
            </a:r>
            <a:r>
              <a:rPr lang="en-US" altLang="zh-CN" dirty="0"/>
              <a:t>TCP</a:t>
            </a:r>
            <a:r>
              <a:rPr lang="zh-CN" altLang="en-US" dirty="0"/>
              <a:t>协议实现通信，使用多线程操作多个用户</a:t>
            </a:r>
          </a:p>
          <a:p>
            <a:r>
              <a:rPr lang="en-US" altLang="zh-CN" dirty="0"/>
              <a:t>'''</a:t>
            </a:r>
          </a:p>
          <a:p>
            <a:r>
              <a:rPr lang="en-US" altLang="zh-CN" dirty="0"/>
              <a:t>import socket</a:t>
            </a:r>
          </a:p>
          <a:p>
            <a:r>
              <a:rPr lang="en-US" altLang="zh-CN" dirty="0"/>
              <a:t>from threading import Thread</a:t>
            </a:r>
          </a:p>
          <a:p>
            <a:endParaRPr lang="en-US" altLang="zh-CN" dirty="0"/>
          </a:p>
          <a:p>
            <a:r>
              <a:rPr lang="en-US" altLang="zh-CN" dirty="0" err="1"/>
              <a:t>def</a:t>
            </a:r>
            <a:r>
              <a:rPr lang="en-US" altLang="zh-CN" dirty="0"/>
              <a:t> </a:t>
            </a:r>
            <a:r>
              <a:rPr lang="en-US" altLang="zh-CN" dirty="0" err="1"/>
              <a:t>brodcast</a:t>
            </a:r>
            <a:r>
              <a:rPr lang="en-US" altLang="zh-CN" dirty="0"/>
              <a:t>(</a:t>
            </a:r>
            <a:r>
              <a:rPr lang="en-US" altLang="zh-CN" dirty="0" err="1"/>
              <a:t>msg,nikename</a:t>
            </a:r>
            <a:r>
              <a:rPr lang="en-US" altLang="zh-CN" dirty="0"/>
              <a:t>=''):</a:t>
            </a:r>
          </a:p>
          <a:p>
            <a:r>
              <a:rPr lang="en-US" altLang="zh-CN" dirty="0"/>
              <a:t>    for conn in client:</a:t>
            </a:r>
          </a:p>
          <a:p>
            <a:r>
              <a:rPr lang="en-US" altLang="zh-CN" dirty="0"/>
              <a:t>        </a:t>
            </a:r>
            <a:r>
              <a:rPr lang="en-US" altLang="zh-CN" dirty="0" err="1"/>
              <a:t>conn.send</a:t>
            </a:r>
            <a:r>
              <a:rPr lang="en-US" altLang="zh-CN" dirty="0"/>
              <a:t>(bytes(nikename,'utf8')+</a:t>
            </a:r>
            <a:r>
              <a:rPr lang="en-US" altLang="zh-CN" dirty="0" err="1"/>
              <a:t>msg+bytes</a:t>
            </a:r>
            <a:r>
              <a:rPr lang="en-US" altLang="zh-CN" dirty="0"/>
              <a:t>('\n','utf8'))</a:t>
            </a:r>
          </a:p>
          <a:p>
            <a:endParaRPr lang="en-US" altLang="zh-CN" dirty="0"/>
          </a:p>
          <a:p>
            <a:r>
              <a:rPr lang="en-US" altLang="zh-CN" dirty="0" err="1"/>
              <a:t>def</a:t>
            </a:r>
            <a:r>
              <a:rPr lang="en-US" altLang="zh-CN" dirty="0"/>
              <a:t> </a:t>
            </a:r>
            <a:r>
              <a:rPr lang="en-US" altLang="zh-CN" dirty="0" err="1"/>
              <a:t>handle_client_in</a:t>
            </a:r>
            <a:r>
              <a:rPr lang="en-US" altLang="zh-CN" dirty="0"/>
              <a:t>(</a:t>
            </a:r>
            <a:r>
              <a:rPr lang="en-US" altLang="zh-CN" dirty="0" err="1"/>
              <a:t>conn,addr</a:t>
            </a:r>
            <a:r>
              <a:rPr lang="en-US" altLang="zh-CN" dirty="0"/>
              <a:t>):</a:t>
            </a:r>
          </a:p>
          <a:p>
            <a:r>
              <a:rPr lang="en-US" altLang="zh-CN" dirty="0"/>
              <a:t>    </a:t>
            </a:r>
            <a:r>
              <a:rPr lang="en-US" altLang="zh-CN" dirty="0" err="1"/>
              <a:t>nikename</a:t>
            </a:r>
            <a:r>
              <a:rPr lang="en-US" altLang="zh-CN" dirty="0"/>
              <a:t>=</a:t>
            </a:r>
            <a:r>
              <a:rPr lang="en-US" altLang="zh-CN" dirty="0" err="1"/>
              <a:t>conn.recv</a:t>
            </a:r>
            <a:r>
              <a:rPr lang="en-US" altLang="zh-CN" dirty="0"/>
              <a:t>(1024).decode('utf8').strip()</a:t>
            </a:r>
          </a:p>
          <a:p>
            <a:r>
              <a:rPr lang="en-US" altLang="zh-CN" dirty="0"/>
              <a:t>    welcome=f'</a:t>
            </a:r>
            <a:r>
              <a:rPr lang="zh-CN" altLang="en-US" dirty="0"/>
              <a:t>欢迎</a:t>
            </a:r>
            <a:r>
              <a:rPr lang="en-US" altLang="zh-CN" dirty="0"/>
              <a:t>{</a:t>
            </a:r>
            <a:r>
              <a:rPr lang="en-US" altLang="zh-CN" dirty="0" err="1"/>
              <a:t>nikename</a:t>
            </a:r>
            <a:r>
              <a:rPr lang="en-US" altLang="zh-CN" dirty="0"/>
              <a:t>}</a:t>
            </a:r>
            <a:r>
              <a:rPr lang="zh-CN" altLang="en-US" dirty="0"/>
              <a:t>加入聊天室</a:t>
            </a:r>
            <a:r>
              <a:rPr lang="en-US" altLang="zh-CN" dirty="0"/>
              <a:t>'</a:t>
            </a:r>
          </a:p>
          <a:p>
            <a:r>
              <a:rPr lang="en-US" altLang="zh-CN" dirty="0"/>
              <a:t>    client[conn]=</a:t>
            </a:r>
            <a:r>
              <a:rPr lang="en-US" altLang="zh-CN" dirty="0" err="1"/>
              <a:t>nikename</a:t>
            </a:r>
            <a:endParaRPr lang="en-US" altLang="zh-CN" dirty="0"/>
          </a:p>
          <a:p>
            <a:r>
              <a:rPr lang="en-US" altLang="zh-CN" dirty="0"/>
              <a:t>    </a:t>
            </a:r>
            <a:r>
              <a:rPr lang="en-US" altLang="zh-CN" dirty="0" err="1"/>
              <a:t>brodcast</a:t>
            </a:r>
            <a:r>
              <a:rPr lang="en-US" altLang="zh-CN" dirty="0"/>
              <a:t>(bytes(welcome,'utf8'))</a:t>
            </a:r>
          </a:p>
          <a:p>
            <a:r>
              <a:rPr lang="en-US" altLang="zh-CN" dirty="0"/>
              <a:t>    while True:</a:t>
            </a:r>
          </a:p>
          <a:p>
            <a:r>
              <a:rPr lang="en-US" altLang="zh-CN" dirty="0"/>
              <a:t>        try:</a:t>
            </a:r>
          </a:p>
          <a:p>
            <a:r>
              <a:rPr lang="en-US" altLang="zh-CN" dirty="0"/>
              <a:t>            </a:t>
            </a:r>
            <a:r>
              <a:rPr lang="en-US" altLang="zh-CN" dirty="0" err="1"/>
              <a:t>msg</a:t>
            </a:r>
            <a:r>
              <a:rPr lang="en-US" altLang="zh-CN" dirty="0"/>
              <a:t>=</a:t>
            </a:r>
            <a:r>
              <a:rPr lang="en-US" altLang="zh-CN" dirty="0" err="1"/>
              <a:t>conn.recv</a:t>
            </a:r>
            <a:r>
              <a:rPr lang="en-US" altLang="zh-CN" dirty="0"/>
              <a:t>(1024)</a:t>
            </a:r>
          </a:p>
          <a:p>
            <a:r>
              <a:rPr lang="en-US" altLang="zh-CN" dirty="0"/>
              <a:t>            </a:t>
            </a:r>
            <a:r>
              <a:rPr lang="en-US" altLang="zh-CN" dirty="0" err="1"/>
              <a:t>brodcast</a:t>
            </a:r>
            <a:r>
              <a:rPr lang="en-US" altLang="zh-CN" dirty="0"/>
              <a:t>(</a:t>
            </a:r>
            <a:r>
              <a:rPr lang="en-US" altLang="zh-CN" dirty="0" err="1"/>
              <a:t>msg,nikename</a:t>
            </a:r>
            <a:r>
              <a:rPr lang="en-US" altLang="zh-CN" dirty="0"/>
              <a:t>+'</a:t>
            </a:r>
            <a:r>
              <a:rPr lang="zh-CN" altLang="en-US" dirty="0"/>
              <a:t>：</a:t>
            </a:r>
            <a:r>
              <a:rPr lang="en-US" altLang="zh-CN" dirty="0"/>
              <a:t>')</a:t>
            </a:r>
          </a:p>
          <a:p>
            <a:r>
              <a:rPr lang="en-US" altLang="zh-CN" dirty="0"/>
              <a:t>        except:</a:t>
            </a:r>
          </a:p>
          <a:p>
            <a:r>
              <a:rPr lang="en-US" altLang="zh-CN" dirty="0"/>
              <a:t>            </a:t>
            </a:r>
            <a:r>
              <a:rPr lang="en-US" altLang="zh-CN" dirty="0" err="1"/>
              <a:t>conn.close</a:t>
            </a:r>
            <a:r>
              <a:rPr lang="en-US" altLang="zh-CN" dirty="0"/>
              <a:t>()</a:t>
            </a:r>
          </a:p>
          <a:p>
            <a:r>
              <a:rPr lang="en-US" altLang="zh-CN" dirty="0"/>
              <a:t>            del client[conn]</a:t>
            </a:r>
          </a:p>
          <a:p>
            <a:r>
              <a:rPr lang="en-US" altLang="zh-CN" dirty="0"/>
              <a:t>            </a:t>
            </a:r>
            <a:r>
              <a:rPr lang="en-US" altLang="zh-CN" dirty="0" err="1"/>
              <a:t>brodcast</a:t>
            </a:r>
            <a:r>
              <a:rPr lang="en-US" altLang="zh-CN" dirty="0"/>
              <a:t>(bytes(f'{</a:t>
            </a:r>
            <a:r>
              <a:rPr lang="en-US" altLang="zh-CN" dirty="0" err="1"/>
              <a:t>nikename</a:t>
            </a:r>
            <a:r>
              <a:rPr lang="en-US" altLang="zh-CN" dirty="0"/>
              <a:t>}</a:t>
            </a:r>
            <a:r>
              <a:rPr lang="zh-CN" altLang="en-US" dirty="0"/>
              <a:t>离开聊天室</a:t>
            </a:r>
            <a:r>
              <a:rPr lang="en-US" altLang="zh-CN" dirty="0"/>
              <a:t>','utf8'))</a:t>
            </a:r>
          </a:p>
          <a:p>
            <a:endParaRPr lang="en-US" altLang="zh-CN" dirty="0"/>
          </a:p>
          <a:p>
            <a:r>
              <a:rPr lang="en-US" altLang="zh-CN" dirty="0"/>
              <a:t>#</a:t>
            </a:r>
            <a:r>
              <a:rPr lang="zh-CN" altLang="en-US" dirty="0"/>
              <a:t>创建一个</a:t>
            </a:r>
            <a:r>
              <a:rPr lang="en-US" altLang="zh-CN" dirty="0"/>
              <a:t>socket,</a:t>
            </a:r>
            <a:r>
              <a:rPr lang="zh-CN" altLang="en-US" dirty="0"/>
              <a:t>绑定地址和端口号</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err="1"/>
              <a:t>s.bind</a:t>
            </a:r>
            <a:r>
              <a:rPr lang="en-US" altLang="zh-CN" dirty="0"/>
              <a:t>(('',5000))</a:t>
            </a:r>
          </a:p>
          <a:p>
            <a:r>
              <a:rPr lang="en-US" altLang="zh-CN" dirty="0"/>
              <a:t>#</a:t>
            </a:r>
            <a:r>
              <a:rPr lang="zh-CN" altLang="en-US" dirty="0"/>
              <a:t>定义字典存放用户的昵称和地址</a:t>
            </a:r>
          </a:p>
          <a:p>
            <a:r>
              <a:rPr lang="en-US" altLang="zh-CN" dirty="0"/>
              <a:t>client={}</a:t>
            </a:r>
          </a:p>
          <a:p>
            <a:r>
              <a:rPr lang="en-US" altLang="zh-CN" dirty="0"/>
              <a:t>addresses={}</a:t>
            </a:r>
          </a:p>
          <a:p>
            <a:r>
              <a:rPr lang="en-US" altLang="zh-CN" dirty="0"/>
              <a:t>#</a:t>
            </a:r>
            <a:r>
              <a:rPr lang="zh-CN" altLang="en-US" dirty="0"/>
              <a:t>定义服务器可接收的客户数</a:t>
            </a:r>
          </a:p>
          <a:p>
            <a:r>
              <a:rPr lang="en-US" altLang="zh-CN" dirty="0" err="1"/>
              <a:t>accept_num</a:t>
            </a:r>
            <a:r>
              <a:rPr lang="en-US" altLang="zh-CN" dirty="0"/>
              <a:t>=10</a:t>
            </a:r>
          </a:p>
          <a:p>
            <a:endParaRPr lang="en-US" altLang="zh-CN" dirty="0"/>
          </a:p>
          <a:p>
            <a:r>
              <a:rPr lang="en-US" altLang="zh-CN" dirty="0"/>
              <a:t>#</a:t>
            </a:r>
            <a:r>
              <a:rPr lang="zh-CN" altLang="en-US" dirty="0"/>
              <a:t>监听用户连接</a:t>
            </a:r>
          </a:p>
          <a:p>
            <a:r>
              <a:rPr lang="en-US" altLang="zh-CN" dirty="0"/>
              <a:t>if __name__=='__main__':</a:t>
            </a:r>
          </a:p>
          <a:p>
            <a:r>
              <a:rPr lang="en-US" altLang="zh-CN" dirty="0"/>
              <a:t>    </a:t>
            </a:r>
            <a:r>
              <a:rPr lang="en-US" altLang="zh-CN" dirty="0" err="1"/>
              <a:t>s.listen</a:t>
            </a:r>
            <a:r>
              <a:rPr lang="en-US" altLang="zh-CN" dirty="0"/>
              <a:t>(</a:t>
            </a:r>
            <a:r>
              <a:rPr lang="en-US" altLang="zh-CN" dirty="0" err="1"/>
              <a:t>accept_num</a:t>
            </a:r>
            <a:r>
              <a:rPr lang="en-US" altLang="zh-CN" dirty="0"/>
              <a:t>)</a:t>
            </a:r>
          </a:p>
          <a:p>
            <a:r>
              <a:rPr lang="en-US" altLang="zh-CN" dirty="0"/>
              <a:t>    print('</a:t>
            </a:r>
            <a:r>
              <a:rPr lang="zh-CN" altLang="en-US" dirty="0"/>
              <a:t>服务器已经开启，正在监听用户的请求</a:t>
            </a:r>
            <a:r>
              <a:rPr lang="en-US" altLang="zh-CN" dirty="0"/>
              <a:t>...')</a:t>
            </a:r>
          </a:p>
          <a:p>
            <a:r>
              <a:rPr lang="en-US" altLang="zh-CN" dirty="0"/>
              <a:t>    #</a:t>
            </a:r>
            <a:r>
              <a:rPr lang="zh-CN" altLang="en-US" dirty="0"/>
              <a:t>接收用户的连接</a:t>
            </a:r>
          </a:p>
          <a:p>
            <a:r>
              <a:rPr lang="zh-CN" altLang="en-US" dirty="0"/>
              <a:t>    </a:t>
            </a:r>
            <a:r>
              <a:rPr lang="en-US" altLang="zh-CN" dirty="0"/>
              <a:t>while True:</a:t>
            </a:r>
          </a:p>
          <a:p>
            <a:r>
              <a:rPr lang="en-US" altLang="zh-CN" dirty="0"/>
              <a:t>        </a:t>
            </a:r>
            <a:r>
              <a:rPr lang="en-US" altLang="zh-CN" dirty="0" err="1"/>
              <a:t>conn,address</a:t>
            </a:r>
            <a:r>
              <a:rPr lang="en-US" altLang="zh-CN" dirty="0"/>
              <a:t>=</a:t>
            </a:r>
            <a:r>
              <a:rPr lang="en-US" altLang="zh-CN" dirty="0" err="1"/>
              <a:t>s.accept</a:t>
            </a:r>
            <a:r>
              <a:rPr lang="en-US" altLang="zh-CN" dirty="0"/>
              <a:t>()</a:t>
            </a:r>
          </a:p>
          <a:p>
            <a:r>
              <a:rPr lang="en-US" altLang="zh-CN" dirty="0"/>
              <a:t>        print(address,'</a:t>
            </a:r>
            <a:r>
              <a:rPr lang="zh-CN" altLang="en-US" dirty="0"/>
              <a:t>已经建立连接</a:t>
            </a:r>
            <a:r>
              <a:rPr lang="en-US" altLang="zh-CN" dirty="0"/>
              <a:t>')</a:t>
            </a:r>
          </a:p>
          <a:p>
            <a:r>
              <a:rPr lang="en-US" altLang="zh-CN" dirty="0"/>
              <a:t>        </a:t>
            </a:r>
            <a:r>
              <a:rPr lang="en-US" altLang="zh-CN" dirty="0" err="1"/>
              <a:t>conn.send</a:t>
            </a:r>
            <a:r>
              <a:rPr lang="en-US" altLang="zh-CN" dirty="0"/>
              <a:t>('</a:t>
            </a:r>
            <a:r>
              <a:rPr lang="zh-CN" altLang="en-US" dirty="0"/>
              <a:t>欢迎你来到</a:t>
            </a:r>
            <a:r>
              <a:rPr lang="en-US" altLang="zh-CN" dirty="0" err="1"/>
              <a:t>gaojl</a:t>
            </a:r>
            <a:r>
              <a:rPr lang="zh-CN" altLang="en-US" dirty="0"/>
              <a:t>的聊天室，请输入你的昵称进行聊天：</a:t>
            </a:r>
            <a:r>
              <a:rPr lang="en-US" altLang="zh-CN" dirty="0"/>
              <a:t>\</a:t>
            </a:r>
            <a:r>
              <a:rPr lang="en-US" altLang="zh-CN" dirty="0" err="1"/>
              <a:t>n'.encode</a:t>
            </a:r>
            <a:r>
              <a:rPr lang="en-US" altLang="zh-CN" dirty="0"/>
              <a:t>('utf8'))</a:t>
            </a:r>
          </a:p>
          <a:p>
            <a:r>
              <a:rPr lang="en-US" altLang="zh-CN" dirty="0"/>
              <a:t>        addresses[conn]=address</a:t>
            </a:r>
          </a:p>
          <a:p>
            <a:r>
              <a:rPr lang="en-US" altLang="zh-CN" dirty="0"/>
              <a:t>        Thread(target=</a:t>
            </a:r>
            <a:r>
              <a:rPr lang="en-US" altLang="zh-CN" dirty="0" err="1"/>
              <a:t>handle_client_in,args</a:t>
            </a:r>
            <a:r>
              <a:rPr lang="en-US" altLang="zh-CN" dirty="0"/>
              <a:t>=(</a:t>
            </a:r>
            <a:r>
              <a:rPr lang="en-US" altLang="zh-CN" dirty="0" err="1"/>
              <a:t>conn,address</a:t>
            </a:r>
            <a:r>
              <a:rPr lang="en-US" altLang="zh-CN" dirty="0"/>
              <a:t>)).start()</a:t>
            </a:r>
          </a:p>
          <a:p>
            <a:r>
              <a:rPr lang="en-US" altLang="zh-CN" dirty="0"/>
              <a:t>'''</a:t>
            </a:r>
          </a:p>
          <a:p>
            <a:r>
              <a:rPr lang="zh-CN" altLang="en-US" dirty="0"/>
              <a:t>聊天室客户端</a:t>
            </a:r>
          </a:p>
          <a:p>
            <a:r>
              <a:rPr lang="zh-CN" altLang="en-US" dirty="0"/>
              <a:t>使用</a:t>
            </a:r>
            <a:r>
              <a:rPr lang="en-US" altLang="zh-CN" dirty="0"/>
              <a:t>socket</a:t>
            </a:r>
            <a:r>
              <a:rPr lang="zh-CN" altLang="en-US" dirty="0"/>
              <a:t>的</a:t>
            </a:r>
            <a:r>
              <a:rPr lang="en-US" altLang="zh-CN" dirty="0"/>
              <a:t>UDP</a:t>
            </a:r>
            <a:r>
              <a:rPr lang="zh-CN" altLang="en-US" dirty="0"/>
              <a:t>协议实现通信，使用多线程操作多个用户</a:t>
            </a:r>
          </a:p>
          <a:p>
            <a:r>
              <a:rPr lang="en-US" altLang="zh-CN" dirty="0"/>
              <a:t>'''</a:t>
            </a:r>
          </a:p>
          <a:p>
            <a:r>
              <a:rPr lang="en-US" altLang="zh-CN" dirty="0"/>
              <a:t>from </a:t>
            </a:r>
            <a:r>
              <a:rPr lang="en-US" altLang="zh-CN" dirty="0" err="1"/>
              <a:t>tkinter</a:t>
            </a:r>
            <a:r>
              <a:rPr lang="en-US" altLang="zh-CN" dirty="0"/>
              <a:t> import *</a:t>
            </a:r>
          </a:p>
          <a:p>
            <a:r>
              <a:rPr lang="en-US" altLang="zh-CN" dirty="0"/>
              <a:t>import socket</a:t>
            </a:r>
          </a:p>
          <a:p>
            <a:r>
              <a:rPr lang="en-US" altLang="zh-CN" dirty="0"/>
              <a:t>from threading import Thread</a:t>
            </a:r>
          </a:p>
          <a:p>
            <a:endParaRPr lang="en-US" altLang="zh-CN" dirty="0"/>
          </a:p>
          <a:p>
            <a:r>
              <a:rPr lang="en-US" altLang="zh-CN" dirty="0" err="1"/>
              <a:t>def</a:t>
            </a:r>
            <a:r>
              <a:rPr lang="en-US" altLang="zh-CN" dirty="0"/>
              <a:t> send(</a:t>
            </a:r>
            <a:r>
              <a:rPr lang="en-US" altLang="zh-CN" dirty="0" err="1"/>
              <a:t>ev</a:t>
            </a:r>
            <a:r>
              <a:rPr lang="en-US" altLang="zh-CN" dirty="0"/>
              <a:t>=None):</a:t>
            </a:r>
          </a:p>
          <a:p>
            <a:r>
              <a:rPr lang="en-US" altLang="zh-CN" dirty="0"/>
              <a:t>    </a:t>
            </a:r>
            <a:r>
              <a:rPr lang="en-US" altLang="zh-CN" dirty="0" err="1"/>
              <a:t>send_msg</a:t>
            </a:r>
            <a:r>
              <a:rPr lang="en-US" altLang="zh-CN" dirty="0"/>
              <a:t>=</a:t>
            </a:r>
            <a:r>
              <a:rPr lang="en-US" altLang="zh-CN" dirty="0" err="1"/>
              <a:t>text_text.get</a:t>
            </a:r>
            <a:r>
              <a:rPr lang="en-US" altLang="zh-CN" dirty="0"/>
              <a:t>('0.0',END).strip()</a:t>
            </a:r>
          </a:p>
          <a:p>
            <a:r>
              <a:rPr lang="en-US" altLang="zh-CN" dirty="0"/>
              <a:t>    </a:t>
            </a:r>
            <a:r>
              <a:rPr lang="en-US" altLang="zh-CN" dirty="0" err="1"/>
              <a:t>s.send</a:t>
            </a:r>
            <a:r>
              <a:rPr lang="en-US" altLang="zh-CN" dirty="0"/>
              <a:t>(bytes(send_msg,'utf8'))</a:t>
            </a:r>
          </a:p>
          <a:p>
            <a:r>
              <a:rPr lang="en-US" altLang="zh-CN" dirty="0"/>
              <a:t>    </a:t>
            </a:r>
            <a:r>
              <a:rPr lang="en-US" altLang="zh-CN" dirty="0" err="1"/>
              <a:t>text_text.delete</a:t>
            </a:r>
            <a:r>
              <a:rPr lang="en-US" altLang="zh-CN" dirty="0"/>
              <a:t>('0.0',END)</a:t>
            </a:r>
          </a:p>
          <a:p>
            <a:endParaRPr lang="en-US" altLang="zh-CN" dirty="0"/>
          </a:p>
          <a:p>
            <a:r>
              <a:rPr lang="en-US" altLang="zh-CN" dirty="0" err="1"/>
              <a:t>def</a:t>
            </a:r>
            <a:r>
              <a:rPr lang="en-US" altLang="zh-CN" dirty="0"/>
              <a:t> </a:t>
            </a:r>
            <a:r>
              <a:rPr lang="en-US" altLang="zh-CN" dirty="0" err="1"/>
              <a:t>get_msg</a:t>
            </a:r>
            <a:r>
              <a:rPr lang="en-US" altLang="zh-CN" dirty="0"/>
              <a:t>():</a:t>
            </a:r>
          </a:p>
          <a:p>
            <a:r>
              <a:rPr lang="en-US" altLang="zh-CN" dirty="0"/>
              <a:t>    while True:</a:t>
            </a:r>
          </a:p>
          <a:p>
            <a:r>
              <a:rPr lang="en-US" altLang="zh-CN" dirty="0"/>
              <a:t>        try:</a:t>
            </a:r>
          </a:p>
          <a:p>
            <a:r>
              <a:rPr lang="en-US" altLang="zh-CN" dirty="0"/>
              <a:t>            </a:t>
            </a:r>
            <a:r>
              <a:rPr lang="en-US" altLang="zh-CN" dirty="0" err="1"/>
              <a:t>msg</a:t>
            </a:r>
            <a:r>
              <a:rPr lang="en-US" altLang="zh-CN" dirty="0"/>
              <a:t>=</a:t>
            </a:r>
            <a:r>
              <a:rPr lang="en-US" altLang="zh-CN" dirty="0" err="1"/>
              <a:t>s.recv</a:t>
            </a:r>
            <a:r>
              <a:rPr lang="en-US" altLang="zh-CN" dirty="0"/>
              <a:t>(1024).decode('utf8')</a:t>
            </a:r>
          </a:p>
          <a:p>
            <a:r>
              <a:rPr lang="en-US" altLang="zh-CN" dirty="0"/>
              <a:t>            </a:t>
            </a:r>
            <a:r>
              <a:rPr lang="en-US" altLang="zh-CN" dirty="0" err="1"/>
              <a:t>text_message.insert</a:t>
            </a:r>
            <a:r>
              <a:rPr lang="en-US" altLang="zh-CN" dirty="0"/>
              <a:t>(</a:t>
            </a:r>
            <a:r>
              <a:rPr lang="en-US" altLang="zh-CN" dirty="0" err="1"/>
              <a:t>END,msg</a:t>
            </a:r>
            <a:r>
              <a:rPr lang="en-US" altLang="zh-CN" dirty="0"/>
              <a:t>)</a:t>
            </a:r>
          </a:p>
          <a:p>
            <a:r>
              <a:rPr lang="en-US" altLang="zh-CN" dirty="0"/>
              <a:t>        except:</a:t>
            </a:r>
          </a:p>
          <a:p>
            <a:r>
              <a:rPr lang="en-US" altLang="zh-CN" dirty="0"/>
              <a:t>            break</a:t>
            </a:r>
          </a:p>
          <a:p>
            <a:endParaRPr lang="en-US" altLang="zh-CN" dirty="0"/>
          </a:p>
          <a:p>
            <a:r>
              <a:rPr lang="en-US" altLang="zh-CN" dirty="0"/>
              <a:t>root=</a:t>
            </a:r>
            <a:r>
              <a:rPr lang="en-US" altLang="zh-CN" dirty="0" err="1"/>
              <a:t>Tk</a:t>
            </a:r>
            <a:r>
              <a:rPr lang="en-US" altLang="zh-CN" dirty="0"/>
              <a:t>()</a:t>
            </a:r>
          </a:p>
          <a:p>
            <a:r>
              <a:rPr lang="en-US" altLang="zh-CN" dirty="0" err="1"/>
              <a:t>root.title</a:t>
            </a:r>
            <a:r>
              <a:rPr lang="en-US" altLang="zh-CN" dirty="0"/>
              <a:t>('</a:t>
            </a:r>
            <a:r>
              <a:rPr lang="en-US" altLang="zh-CN" dirty="0" err="1"/>
              <a:t>gaojl</a:t>
            </a:r>
            <a:r>
              <a:rPr lang="zh-CN" altLang="en-US" dirty="0"/>
              <a:t>的聊天室</a:t>
            </a:r>
            <a:r>
              <a:rPr lang="en-US" altLang="zh-CN" dirty="0"/>
              <a:t>')</a:t>
            </a:r>
          </a:p>
          <a:p>
            <a:r>
              <a:rPr lang="en-US" altLang="zh-CN" dirty="0" err="1"/>
              <a:t>message_frame</a:t>
            </a:r>
            <a:r>
              <a:rPr lang="en-US" altLang="zh-CN" dirty="0"/>
              <a:t>=Frame(</a:t>
            </a:r>
            <a:r>
              <a:rPr lang="en-US" altLang="zh-CN" dirty="0" err="1"/>
              <a:t>widt</a:t>
            </a:r>
            <a:r>
              <a:rPr lang="en-US" altLang="zh-CN" dirty="0"/>
              <a:t>=480,height=300,bg='white')</a:t>
            </a:r>
          </a:p>
          <a:p>
            <a:r>
              <a:rPr lang="en-US" altLang="zh-CN" dirty="0" err="1"/>
              <a:t>text_frame</a:t>
            </a:r>
            <a:r>
              <a:rPr lang="en-US" altLang="zh-CN" dirty="0"/>
              <a:t>=Frame(width=480,height=100)</a:t>
            </a:r>
          </a:p>
          <a:p>
            <a:r>
              <a:rPr lang="en-US" altLang="zh-CN" dirty="0" err="1"/>
              <a:t>send_frame</a:t>
            </a:r>
            <a:r>
              <a:rPr lang="en-US" altLang="zh-CN" dirty="0"/>
              <a:t>=Frame(width=480,height=30)</a:t>
            </a:r>
          </a:p>
          <a:p>
            <a:r>
              <a:rPr lang="en-US" altLang="zh-CN" dirty="0" err="1"/>
              <a:t>text_message</a:t>
            </a:r>
            <a:r>
              <a:rPr lang="en-US" altLang="zh-CN" dirty="0"/>
              <a:t>=Text(</a:t>
            </a:r>
            <a:r>
              <a:rPr lang="en-US" altLang="zh-CN" dirty="0" err="1"/>
              <a:t>message_frame</a:t>
            </a:r>
            <a:r>
              <a:rPr lang="en-US" altLang="zh-CN" dirty="0"/>
              <a:t>)</a:t>
            </a:r>
          </a:p>
          <a:p>
            <a:r>
              <a:rPr lang="en-US" altLang="zh-CN" dirty="0" err="1"/>
              <a:t>text_text</a:t>
            </a:r>
            <a:r>
              <a:rPr lang="en-US" altLang="zh-CN" dirty="0"/>
              <a:t>=Text(</a:t>
            </a:r>
            <a:r>
              <a:rPr lang="en-US" altLang="zh-CN" dirty="0" err="1"/>
              <a:t>text_frame</a:t>
            </a:r>
            <a:r>
              <a:rPr lang="en-US" altLang="zh-CN" dirty="0"/>
              <a:t>)</a:t>
            </a:r>
          </a:p>
          <a:p>
            <a:r>
              <a:rPr lang="en-US" altLang="zh-CN" dirty="0" err="1"/>
              <a:t>button_send</a:t>
            </a:r>
            <a:r>
              <a:rPr lang="en-US" altLang="zh-CN" dirty="0"/>
              <a:t>=Button(</a:t>
            </a:r>
            <a:r>
              <a:rPr lang="en-US" altLang="zh-CN" dirty="0" err="1"/>
              <a:t>send_frame,text</a:t>
            </a:r>
            <a:r>
              <a:rPr lang="en-US" altLang="zh-CN" dirty="0"/>
              <a:t>='</a:t>
            </a:r>
            <a:r>
              <a:rPr lang="zh-CN" altLang="en-US" dirty="0"/>
              <a:t>发送</a:t>
            </a:r>
            <a:r>
              <a:rPr lang="en-US" altLang="zh-CN" dirty="0"/>
              <a:t>',command=send)</a:t>
            </a:r>
          </a:p>
          <a:p>
            <a:r>
              <a:rPr lang="en-US" altLang="zh-CN" dirty="0" err="1"/>
              <a:t>message_frame.grid</a:t>
            </a:r>
            <a:r>
              <a:rPr lang="en-US" altLang="zh-CN" dirty="0"/>
              <a:t>(row=0,column=0,padx=3,pady=6)</a:t>
            </a:r>
          </a:p>
          <a:p>
            <a:r>
              <a:rPr lang="en-US" altLang="zh-CN" dirty="0" err="1"/>
              <a:t>text_frame.grid</a:t>
            </a:r>
            <a:r>
              <a:rPr lang="en-US" altLang="zh-CN" dirty="0"/>
              <a:t>(row=1,column=0,padx=3,pady=6)</a:t>
            </a:r>
          </a:p>
          <a:p>
            <a:r>
              <a:rPr lang="en-US" altLang="zh-CN" dirty="0" err="1"/>
              <a:t>send_frame.grid</a:t>
            </a:r>
            <a:r>
              <a:rPr lang="en-US" altLang="zh-CN" dirty="0"/>
              <a:t>(row=2,column=0)</a:t>
            </a:r>
          </a:p>
          <a:p>
            <a:r>
              <a:rPr lang="en-US" altLang="zh-CN" dirty="0" err="1"/>
              <a:t>message_frame.grid_propagate</a:t>
            </a:r>
            <a:r>
              <a:rPr lang="en-US" altLang="zh-CN" dirty="0"/>
              <a:t>(0)</a:t>
            </a:r>
          </a:p>
          <a:p>
            <a:r>
              <a:rPr lang="en-US" altLang="zh-CN" dirty="0" err="1"/>
              <a:t>text_frame.grid_propagate</a:t>
            </a:r>
            <a:r>
              <a:rPr lang="en-US" altLang="zh-CN" dirty="0"/>
              <a:t>(0)</a:t>
            </a:r>
          </a:p>
          <a:p>
            <a:r>
              <a:rPr lang="en-US" altLang="zh-CN" dirty="0" err="1"/>
              <a:t>send_frame.grid_propagate</a:t>
            </a:r>
            <a:r>
              <a:rPr lang="en-US" altLang="zh-CN" dirty="0"/>
              <a:t>(0)</a:t>
            </a:r>
          </a:p>
          <a:p>
            <a:r>
              <a:rPr lang="en-US" altLang="zh-CN" dirty="0" err="1"/>
              <a:t>text_message.grid</a:t>
            </a:r>
            <a:r>
              <a:rPr lang="en-US" altLang="zh-CN" dirty="0"/>
              <a:t>()</a:t>
            </a:r>
          </a:p>
          <a:p>
            <a:r>
              <a:rPr lang="en-US" altLang="zh-CN" dirty="0" err="1"/>
              <a:t>text_text.grid</a:t>
            </a:r>
            <a:r>
              <a:rPr lang="en-US" altLang="zh-CN" dirty="0"/>
              <a:t>()</a:t>
            </a:r>
          </a:p>
          <a:p>
            <a:r>
              <a:rPr lang="en-US" altLang="zh-CN" dirty="0" err="1"/>
              <a:t>button_send.grid</a:t>
            </a:r>
            <a:r>
              <a:rPr lang="en-US" altLang="zh-CN" dirty="0"/>
              <a:t>()</a:t>
            </a:r>
          </a:p>
          <a:p>
            <a:r>
              <a:rPr lang="en-US" altLang="zh-CN" dirty="0" err="1"/>
              <a:t>text_text.focus_set</a:t>
            </a:r>
            <a:r>
              <a:rPr lang="en-US" altLang="zh-CN" dirty="0"/>
              <a:t>()</a:t>
            </a:r>
          </a:p>
          <a:p>
            <a:r>
              <a:rPr lang="en-US" altLang="zh-CN" dirty="0" err="1"/>
              <a:t>text_text.bind</a:t>
            </a:r>
            <a:r>
              <a:rPr lang="en-US" altLang="zh-CN" dirty="0"/>
              <a:t>('&lt;Return&gt;',send)</a:t>
            </a:r>
          </a:p>
          <a:p>
            <a:endParaRPr lang="en-US" altLang="zh-CN" dirty="0"/>
          </a:p>
          <a:p>
            <a:r>
              <a:rPr lang="en-US" altLang="zh-CN" dirty="0"/>
              <a:t>#</a:t>
            </a:r>
            <a:r>
              <a:rPr lang="zh-CN" altLang="en-US" dirty="0"/>
              <a:t>创建连接</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err="1"/>
              <a:t>s.connect</a:t>
            </a:r>
            <a:r>
              <a:rPr lang="en-US" altLang="zh-CN" dirty="0"/>
              <a:t>(('127.0.0.1',5000))</a:t>
            </a:r>
          </a:p>
          <a:p>
            <a:r>
              <a:rPr lang="en-US" altLang="zh-CN" dirty="0"/>
              <a:t>#</a:t>
            </a:r>
            <a:r>
              <a:rPr lang="zh-CN" altLang="en-US" dirty="0"/>
              <a:t>创建线程接收服务器发过来的消息</a:t>
            </a:r>
          </a:p>
          <a:p>
            <a:r>
              <a:rPr lang="en-US" altLang="zh-CN" dirty="0" err="1"/>
              <a:t>receive_thread</a:t>
            </a:r>
            <a:r>
              <a:rPr lang="en-US" altLang="zh-CN" dirty="0"/>
              <a:t>=Thread(target=</a:t>
            </a:r>
            <a:r>
              <a:rPr lang="en-US" altLang="zh-CN" dirty="0" err="1"/>
              <a:t>get_msg</a:t>
            </a:r>
            <a:r>
              <a:rPr lang="en-US" altLang="zh-CN" dirty="0"/>
              <a:t>)</a:t>
            </a:r>
          </a:p>
          <a:p>
            <a:r>
              <a:rPr lang="en-US" altLang="zh-CN" dirty="0" err="1"/>
              <a:t>receive_thread.start</a:t>
            </a:r>
            <a:r>
              <a:rPr lang="en-US" altLang="zh-CN" dirty="0"/>
              <a:t>()</a:t>
            </a:r>
          </a:p>
          <a:p>
            <a:endParaRPr lang="en-US" altLang="zh-CN" dirty="0"/>
          </a:p>
          <a:p>
            <a:r>
              <a:rPr lang="en-US" altLang="zh-CN" dirty="0"/>
              <a:t>if __name__=='__main__':</a:t>
            </a:r>
          </a:p>
          <a:p>
            <a:r>
              <a:rPr lang="en-US" altLang="zh-CN" dirty="0"/>
              <a:t>    </a:t>
            </a:r>
            <a:r>
              <a:rPr lang="en-US" altLang="zh-CN" dirty="0" err="1"/>
              <a:t>root.mainloop</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186</a:t>
            </a:fld>
            <a:endParaRPr lang="zh-CN" altLang="en-US"/>
          </a:p>
        </p:txBody>
      </p:sp>
    </p:spTree>
    <p:extLst>
      <p:ext uri="{BB962C8B-B14F-4D97-AF65-F5344CB8AC3E}">
        <p14:creationId xmlns:p14="http://schemas.microsoft.com/office/powerpoint/2010/main" val="27524373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190</a:t>
            </a:fld>
            <a:endParaRPr lang="zh-CN" altLang="en-US"/>
          </a:p>
        </p:txBody>
      </p:sp>
    </p:spTree>
    <p:extLst>
      <p:ext uri="{BB962C8B-B14F-4D97-AF65-F5344CB8AC3E}">
        <p14:creationId xmlns:p14="http://schemas.microsoft.com/office/powerpoint/2010/main" val="21955915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191</a:t>
            </a:fld>
            <a:endParaRPr lang="zh-CN" altLang="en-US"/>
          </a:p>
        </p:txBody>
      </p:sp>
    </p:spTree>
    <p:extLst>
      <p:ext uri="{BB962C8B-B14F-4D97-AF65-F5344CB8AC3E}">
        <p14:creationId xmlns:p14="http://schemas.microsoft.com/office/powerpoint/2010/main" val="18928947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192</a:t>
            </a:fld>
            <a:endParaRPr lang="zh-CN" altLang="en-US"/>
          </a:p>
        </p:txBody>
      </p:sp>
    </p:spTree>
    <p:extLst>
      <p:ext uri="{BB962C8B-B14F-4D97-AF65-F5344CB8AC3E}">
        <p14:creationId xmlns:p14="http://schemas.microsoft.com/office/powerpoint/2010/main" val="1865030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193</a:t>
            </a:fld>
            <a:endParaRPr lang="zh-CN" altLang="en-US"/>
          </a:p>
        </p:txBody>
      </p:sp>
    </p:spTree>
    <p:extLst>
      <p:ext uri="{BB962C8B-B14F-4D97-AF65-F5344CB8AC3E}">
        <p14:creationId xmlns:p14="http://schemas.microsoft.com/office/powerpoint/2010/main" val="15281502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194</a:t>
            </a:fld>
            <a:endParaRPr lang="zh-CN" altLang="en-US"/>
          </a:p>
        </p:txBody>
      </p:sp>
    </p:spTree>
    <p:extLst>
      <p:ext uri="{BB962C8B-B14F-4D97-AF65-F5344CB8AC3E}">
        <p14:creationId xmlns:p14="http://schemas.microsoft.com/office/powerpoint/2010/main" val="817069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195</a:t>
            </a:fld>
            <a:endParaRPr lang="zh-CN" altLang="en-US"/>
          </a:p>
        </p:txBody>
      </p:sp>
    </p:spTree>
    <p:extLst>
      <p:ext uri="{BB962C8B-B14F-4D97-AF65-F5344CB8AC3E}">
        <p14:creationId xmlns:p14="http://schemas.microsoft.com/office/powerpoint/2010/main" val="16735105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197</a:t>
            </a:fld>
            <a:endParaRPr lang="zh-CN" altLang="en-US"/>
          </a:p>
        </p:txBody>
      </p:sp>
    </p:spTree>
    <p:extLst>
      <p:ext uri="{BB962C8B-B14F-4D97-AF65-F5344CB8AC3E}">
        <p14:creationId xmlns:p14="http://schemas.microsoft.com/office/powerpoint/2010/main" val="24425227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198</a:t>
            </a:fld>
            <a:endParaRPr lang="zh-CN" altLang="en-US"/>
          </a:p>
        </p:txBody>
      </p:sp>
    </p:spTree>
    <p:extLst>
      <p:ext uri="{BB962C8B-B14F-4D97-AF65-F5344CB8AC3E}">
        <p14:creationId xmlns:p14="http://schemas.microsoft.com/office/powerpoint/2010/main" val="29816662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199</a:t>
            </a:fld>
            <a:endParaRPr lang="zh-CN" altLang="en-US"/>
          </a:p>
        </p:txBody>
      </p:sp>
    </p:spTree>
    <p:extLst>
      <p:ext uri="{BB962C8B-B14F-4D97-AF65-F5344CB8AC3E}">
        <p14:creationId xmlns:p14="http://schemas.microsoft.com/office/powerpoint/2010/main" val="117874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decimal import *</a:t>
            </a:r>
          </a:p>
          <a:p>
            <a:r>
              <a:rPr lang="en-US" altLang="zh-CN" dirty="0"/>
              <a:t>print(</a:t>
            </a:r>
            <a:r>
              <a:rPr lang="en-US" altLang="zh-CN" dirty="0" err="1"/>
              <a:t>getcontext</a:t>
            </a:r>
            <a:r>
              <a:rPr lang="en-US" altLang="zh-CN" dirty="0"/>
              <a:t>())		#</a:t>
            </a:r>
            <a:r>
              <a:rPr lang="en-US" altLang="zh-CN" sz="1200" b="0" i="0" kern="1200" dirty="0">
                <a:solidFill>
                  <a:schemeClr val="tx1"/>
                </a:solidFill>
                <a:effectLst/>
                <a:latin typeface="+mn-lt"/>
                <a:ea typeface="+mn-ea"/>
                <a:cs typeface="+mn-cs"/>
              </a:rPr>
              <a:t>Context(</a:t>
            </a:r>
            <a:r>
              <a:rPr lang="en-US" altLang="zh-CN" sz="1200" b="0" i="0" kern="1200" dirty="0" err="1">
                <a:solidFill>
                  <a:schemeClr val="tx1"/>
                </a:solidFill>
                <a:effectLst/>
                <a:latin typeface="+mn-lt"/>
                <a:ea typeface="+mn-ea"/>
                <a:cs typeface="+mn-cs"/>
              </a:rPr>
              <a:t>prec</a:t>
            </a:r>
            <a:r>
              <a:rPr lang="en-US" altLang="zh-CN" sz="1200" b="0" i="0" kern="1200" dirty="0">
                <a:solidFill>
                  <a:schemeClr val="tx1"/>
                </a:solidFill>
                <a:effectLst/>
                <a:latin typeface="+mn-lt"/>
                <a:ea typeface="+mn-ea"/>
                <a:cs typeface="+mn-cs"/>
              </a:rPr>
              <a:t>=28, rounding=ROUND_HALF_EVEN, </a:t>
            </a:r>
            <a:r>
              <a:rPr lang="en-US" altLang="zh-CN" sz="1200" b="0" i="0" kern="1200" dirty="0" err="1">
                <a:solidFill>
                  <a:schemeClr val="tx1"/>
                </a:solidFill>
                <a:effectLst/>
                <a:latin typeface="+mn-lt"/>
                <a:ea typeface="+mn-ea"/>
                <a:cs typeface="+mn-cs"/>
              </a:rPr>
              <a:t>Emin</a:t>
            </a:r>
            <a:r>
              <a:rPr lang="en-US" altLang="zh-CN" sz="1200" b="0" i="0" kern="1200" dirty="0">
                <a:solidFill>
                  <a:schemeClr val="tx1"/>
                </a:solidFill>
                <a:effectLst/>
                <a:latin typeface="+mn-lt"/>
                <a:ea typeface="+mn-ea"/>
                <a:cs typeface="+mn-cs"/>
              </a:rPr>
              <a:t>=-999999, </a:t>
            </a:r>
            <a:r>
              <a:rPr lang="en-US" altLang="zh-CN" sz="1200" b="0" i="0" kern="1200" dirty="0" err="1">
                <a:solidFill>
                  <a:schemeClr val="tx1"/>
                </a:solidFill>
                <a:effectLst/>
                <a:latin typeface="+mn-lt"/>
                <a:ea typeface="+mn-ea"/>
                <a:cs typeface="+mn-cs"/>
              </a:rPr>
              <a:t>Emax</a:t>
            </a:r>
            <a:r>
              <a:rPr lang="en-US" altLang="zh-CN" sz="1200" b="0" i="0" kern="1200" dirty="0">
                <a:solidFill>
                  <a:schemeClr val="tx1"/>
                </a:solidFill>
                <a:effectLst/>
                <a:latin typeface="+mn-lt"/>
                <a:ea typeface="+mn-ea"/>
                <a:cs typeface="+mn-cs"/>
              </a:rPr>
              <a:t>=999999, capitals=1, clamp=0, flags=[], traps=[</a:t>
            </a:r>
            <a:r>
              <a:rPr lang="en-US" altLang="zh-CN" sz="1200" b="0" i="0" kern="1200" dirty="0" err="1">
                <a:solidFill>
                  <a:schemeClr val="tx1"/>
                </a:solidFill>
                <a:effectLst/>
                <a:latin typeface="+mn-lt"/>
                <a:ea typeface="+mn-ea"/>
                <a:cs typeface="+mn-cs"/>
              </a:rPr>
              <a:t>InvalidOperation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DivisionByZero</a:t>
            </a:r>
            <a:r>
              <a:rPr lang="en-US" altLang="zh-CN" sz="1200" b="0" i="0" kern="1200" dirty="0">
                <a:solidFill>
                  <a:schemeClr val="tx1"/>
                </a:solidFill>
                <a:effectLst/>
                <a:latin typeface="+mn-lt"/>
                <a:ea typeface="+mn-ea"/>
                <a:cs typeface="+mn-cs"/>
              </a:rPr>
              <a:t>, Overflow])</a:t>
            </a:r>
          </a:p>
          <a:p>
            <a:pPr fontAlgn="base"/>
            <a:r>
              <a:rPr lang="en-US" altLang="zh-CN" sz="1200" b="0" i="0" kern="1200" dirty="0" err="1">
                <a:solidFill>
                  <a:schemeClr val="tx1"/>
                </a:solidFill>
                <a:effectLst/>
                <a:latin typeface="+mn-lt"/>
                <a:ea typeface="+mn-ea"/>
                <a:cs typeface="+mn-cs"/>
              </a:rPr>
              <a:t>getcontext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prec</a:t>
            </a:r>
            <a:r>
              <a:rPr lang="en-US" altLang="zh-CN" sz="1200" b="0" i="0" kern="1200" dirty="0">
                <a:solidFill>
                  <a:schemeClr val="tx1"/>
                </a:solidFill>
                <a:effectLst/>
                <a:latin typeface="+mn-lt"/>
                <a:ea typeface="+mn-ea"/>
                <a:cs typeface="+mn-cs"/>
              </a:rPr>
              <a:t> = 50</a:t>
            </a:r>
          </a:p>
          <a:p>
            <a:pPr fontAlgn="base"/>
            <a:r>
              <a:rPr lang="en-US" altLang="zh-CN" sz="1200" b="0" i="0" kern="1200" dirty="0">
                <a:solidFill>
                  <a:schemeClr val="tx1"/>
                </a:solidFill>
                <a:effectLst/>
                <a:latin typeface="+mn-lt"/>
                <a:ea typeface="+mn-ea"/>
                <a:cs typeface="+mn-cs"/>
              </a:rPr>
              <a:t>b = Decimal(1)/Decimal(3)		#Decimal('0.33333333333333333333333333333333333333333333333333')</a:t>
            </a:r>
          </a:p>
          <a:p>
            <a:pPr fontAlgn="base"/>
            <a:r>
              <a:rPr lang="pt-BR" altLang="zh-CN" sz="1200" b="0" i="0" kern="1200" dirty="0">
                <a:solidFill>
                  <a:schemeClr val="tx1"/>
                </a:solidFill>
                <a:effectLst/>
                <a:latin typeface="+mn-lt"/>
                <a:ea typeface="+mn-ea"/>
                <a:cs typeface="+mn-cs"/>
              </a:rPr>
              <a:t>from decimal import *</a:t>
            </a:r>
          </a:p>
          <a:p>
            <a:pPr fontAlgn="base"/>
            <a:r>
              <a:rPr lang="pt-BR" altLang="zh-CN" sz="1200" b="0" i="0" kern="1200" dirty="0">
                <a:solidFill>
                  <a:schemeClr val="tx1"/>
                </a:solidFill>
                <a:effectLst/>
                <a:latin typeface="+mn-lt"/>
                <a:ea typeface="+mn-ea"/>
                <a:cs typeface="+mn-cs"/>
              </a:rPr>
              <a:t>getcontext().prec=50</a:t>
            </a:r>
          </a:p>
          <a:p>
            <a:pPr fontAlgn="base"/>
            <a:r>
              <a:rPr lang="pt-BR" altLang="zh-CN" sz="1200" b="0" i="0" kern="1200" dirty="0">
                <a:solidFill>
                  <a:schemeClr val="tx1"/>
                </a:solidFill>
                <a:effectLst/>
                <a:latin typeface="+mn-lt"/>
                <a:ea typeface="+mn-ea"/>
                <a:cs typeface="+mn-cs"/>
              </a:rPr>
              <a:t>e,t,n=Decimal(0.0),Decimal(1.0),1</a:t>
            </a:r>
          </a:p>
          <a:p>
            <a:pPr fontAlgn="base"/>
            <a:r>
              <a:rPr lang="pt-BR" altLang="zh-CN" sz="1200" b="0" i="0" kern="1200" dirty="0">
                <a:solidFill>
                  <a:schemeClr val="tx1"/>
                </a:solidFill>
                <a:effectLst/>
                <a:latin typeface="+mn-lt"/>
                <a:ea typeface="+mn-ea"/>
                <a:cs typeface="+mn-cs"/>
              </a:rPr>
              <a:t>while t&gt;Decimal(1e-50):</a:t>
            </a:r>
          </a:p>
          <a:p>
            <a:pPr fontAlgn="base"/>
            <a:r>
              <a:rPr lang="pt-BR" altLang="zh-CN" sz="1200" b="0" i="0" kern="1200" dirty="0">
                <a:solidFill>
                  <a:schemeClr val="tx1"/>
                </a:solidFill>
                <a:effectLst/>
                <a:latin typeface="+mn-lt"/>
                <a:ea typeface="+mn-ea"/>
                <a:cs typeface="+mn-cs"/>
              </a:rPr>
              <a:t>    e=Decimal(e)+Decimal(t)</a:t>
            </a:r>
          </a:p>
          <a:p>
            <a:pPr fontAlgn="base"/>
            <a:r>
              <a:rPr lang="pt-BR" altLang="zh-CN" sz="1200" b="0" i="0" kern="1200" dirty="0">
                <a:solidFill>
                  <a:schemeClr val="tx1"/>
                </a:solidFill>
                <a:effectLst/>
                <a:latin typeface="+mn-lt"/>
                <a:ea typeface="+mn-ea"/>
                <a:cs typeface="+mn-cs"/>
              </a:rPr>
              <a:t>    t=Decimal(t)/Decimal(n)</a:t>
            </a:r>
          </a:p>
          <a:p>
            <a:pPr fontAlgn="base"/>
            <a:r>
              <a:rPr lang="pt-BR" altLang="zh-CN" sz="1200" b="0" i="0" kern="1200" dirty="0">
                <a:solidFill>
                  <a:schemeClr val="tx1"/>
                </a:solidFill>
                <a:effectLst/>
                <a:latin typeface="+mn-lt"/>
                <a:ea typeface="+mn-ea"/>
                <a:cs typeface="+mn-cs"/>
              </a:rPr>
              <a:t>    n+=1</a:t>
            </a:r>
          </a:p>
          <a:p>
            <a:pPr fontAlgn="base"/>
            <a:r>
              <a:rPr lang="pt-BR" altLang="zh-CN" sz="1200" b="0" i="0" kern="1200" dirty="0">
                <a:solidFill>
                  <a:schemeClr val="tx1"/>
                </a:solidFill>
                <a:effectLst/>
                <a:latin typeface="+mn-lt"/>
                <a:ea typeface="+mn-ea"/>
                <a:cs typeface="+mn-cs"/>
              </a:rPr>
              <a:t>print('e=\t\t\t',e)</a:t>
            </a:r>
          </a:p>
          <a:p>
            <a:pPr fontAlgn="base"/>
            <a:r>
              <a:rPr lang="pt-BR" altLang="zh-CN" sz="1200" b="0" i="0" kern="1200" dirty="0">
                <a:solidFill>
                  <a:schemeClr val="tx1"/>
                </a:solidFill>
                <a:effectLst/>
                <a:latin typeface="+mn-lt"/>
                <a:ea typeface="+mn-ea"/>
                <a:cs typeface="+mn-cs"/>
              </a:rPr>
              <a:t>print('</a:t>
            </a:r>
            <a:r>
              <a:rPr lang="zh-CN" altLang="pt-BR" sz="1200" b="0" i="0" kern="1200" dirty="0">
                <a:solidFill>
                  <a:schemeClr val="tx1"/>
                </a:solidFill>
                <a:effectLst/>
                <a:latin typeface="+mn-lt"/>
                <a:ea typeface="+mn-ea"/>
                <a:cs typeface="+mn-cs"/>
              </a:rPr>
              <a:t>百度百科中</a:t>
            </a:r>
            <a:r>
              <a:rPr lang="pt-BR" altLang="zh-CN" sz="1200" b="0" i="0" kern="1200" dirty="0">
                <a:solidFill>
                  <a:schemeClr val="tx1"/>
                </a:solidFill>
                <a:effectLst/>
                <a:latin typeface="+mn-lt"/>
                <a:ea typeface="+mn-ea"/>
                <a:cs typeface="+mn-cs"/>
              </a:rPr>
              <a:t>e</a:t>
            </a:r>
            <a:r>
              <a:rPr lang="zh-CN" altLang="pt-BR" sz="1200" b="0" i="0" kern="1200" dirty="0">
                <a:solidFill>
                  <a:schemeClr val="tx1"/>
                </a:solidFill>
                <a:effectLst/>
                <a:latin typeface="+mn-lt"/>
                <a:ea typeface="+mn-ea"/>
                <a:cs typeface="+mn-cs"/>
              </a:rPr>
              <a:t>的值：</a:t>
            </a:r>
            <a:r>
              <a:rPr lang="pt-BR" altLang="zh-CN" sz="1200" b="0" i="0" kern="1200" dirty="0">
                <a:solidFill>
                  <a:schemeClr val="tx1"/>
                </a:solidFill>
                <a:effectLst/>
                <a:latin typeface="+mn-lt"/>
                <a:ea typeface="+mn-ea"/>
                <a:cs typeface="+mn-cs"/>
              </a:rPr>
              <a:t>\t2.7182818284590452353602874713526624977572470936999595749669676277240766303535475945713821785251664274')</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a:t>
            </a:fld>
            <a:endParaRPr lang="zh-CN" altLang="en-US"/>
          </a:p>
        </p:txBody>
      </p:sp>
    </p:spTree>
    <p:extLst>
      <p:ext uri="{BB962C8B-B14F-4D97-AF65-F5344CB8AC3E}">
        <p14:creationId xmlns:p14="http://schemas.microsoft.com/office/powerpoint/2010/main" val="3611605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200</a:t>
            </a:fld>
            <a:endParaRPr lang="zh-CN" altLang="en-US"/>
          </a:p>
        </p:txBody>
      </p:sp>
    </p:spTree>
    <p:extLst>
      <p:ext uri="{BB962C8B-B14F-4D97-AF65-F5344CB8AC3E}">
        <p14:creationId xmlns:p14="http://schemas.microsoft.com/office/powerpoint/2010/main" val="20060655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208</a:t>
            </a:fld>
            <a:endParaRPr lang="zh-CN" altLang="en-US"/>
          </a:p>
        </p:txBody>
      </p:sp>
    </p:spTree>
    <p:extLst>
      <p:ext uri="{BB962C8B-B14F-4D97-AF65-F5344CB8AC3E}">
        <p14:creationId xmlns:p14="http://schemas.microsoft.com/office/powerpoint/2010/main" val="38257300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209</a:t>
            </a:fld>
            <a:endParaRPr lang="zh-CN" altLang="en-US"/>
          </a:p>
        </p:txBody>
      </p:sp>
    </p:spTree>
    <p:extLst>
      <p:ext uri="{BB962C8B-B14F-4D97-AF65-F5344CB8AC3E}">
        <p14:creationId xmlns:p14="http://schemas.microsoft.com/office/powerpoint/2010/main" val="41045673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210</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211</a:t>
            </a:fld>
            <a:endParaRPr lang="zh-CN" altLang="en-US"/>
          </a:p>
        </p:txBody>
      </p:sp>
    </p:spTree>
    <p:extLst>
      <p:ext uri="{BB962C8B-B14F-4D97-AF65-F5344CB8AC3E}">
        <p14:creationId xmlns:p14="http://schemas.microsoft.com/office/powerpoint/2010/main" val="23066733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212</a:t>
            </a:fld>
            <a:endParaRPr lang="zh-CN" altLang="en-US"/>
          </a:p>
        </p:txBody>
      </p:sp>
    </p:spTree>
    <p:extLst>
      <p:ext uri="{BB962C8B-B14F-4D97-AF65-F5344CB8AC3E}">
        <p14:creationId xmlns:p14="http://schemas.microsoft.com/office/powerpoint/2010/main" val="25138729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213</a:t>
            </a:fld>
            <a:endParaRPr lang="zh-CN" altLang="en-US"/>
          </a:p>
        </p:txBody>
      </p:sp>
    </p:spTree>
    <p:extLst>
      <p:ext uri="{BB962C8B-B14F-4D97-AF65-F5344CB8AC3E}">
        <p14:creationId xmlns:p14="http://schemas.microsoft.com/office/powerpoint/2010/main" val="25363009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214</a:t>
            </a:fld>
            <a:endParaRPr lang="zh-CN" altLang="en-US"/>
          </a:p>
        </p:txBody>
      </p:sp>
    </p:spTree>
    <p:extLst>
      <p:ext uri="{BB962C8B-B14F-4D97-AF65-F5344CB8AC3E}">
        <p14:creationId xmlns:p14="http://schemas.microsoft.com/office/powerpoint/2010/main" val="17982214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plt.rcParams</a:t>
            </a:r>
            <a:r>
              <a:rPr lang="en-US" altLang="zh-CN" dirty="0"/>
              <a:t>['</a:t>
            </a:r>
            <a:r>
              <a:rPr lang="en-US" altLang="zh-CN" dirty="0" err="1"/>
              <a:t>font.sans</a:t>
            </a:r>
            <a:r>
              <a:rPr lang="en-US" altLang="zh-CN" dirty="0"/>
              <a:t>-serif'] = ['</a:t>
            </a:r>
            <a:r>
              <a:rPr lang="en-US" altLang="zh-CN" dirty="0" err="1"/>
              <a:t>SimHei</a:t>
            </a:r>
            <a:r>
              <a:rPr lang="en-US" altLang="zh-CN" dirty="0"/>
              <a:t>']  	# </a:t>
            </a:r>
            <a:r>
              <a:rPr lang="zh-CN" altLang="en-US" dirty="0"/>
              <a:t>黑体</a:t>
            </a:r>
            <a:endParaRPr lang="en-US" altLang="zh-CN" dirty="0"/>
          </a:p>
          <a:p>
            <a:r>
              <a:rPr lang="en-US" altLang="zh-CN" dirty="0" err="1"/>
              <a:t>plt.rcParams</a:t>
            </a:r>
            <a:r>
              <a:rPr lang="en-US" altLang="zh-CN" dirty="0"/>
              <a:t>['</a:t>
            </a:r>
            <a:r>
              <a:rPr lang="en-US" altLang="zh-CN" dirty="0" err="1"/>
              <a:t>axes.unicode_minus</a:t>
            </a:r>
            <a:r>
              <a:rPr lang="en-US" altLang="zh-CN" dirty="0"/>
              <a:t>'] = False    	# </a:t>
            </a:r>
            <a:r>
              <a:rPr lang="zh-CN" altLang="en-US" dirty="0"/>
              <a:t>解决无法显示负号的问题</a:t>
            </a:r>
            <a:endParaRPr lang="en-US" altLang="zh-CN" dirty="0"/>
          </a:p>
          <a:p>
            <a:r>
              <a:rPr lang="en-US" altLang="zh-CN" dirty="0" err="1"/>
              <a:t>sns.set</a:t>
            </a:r>
            <a:r>
              <a:rPr lang="en-US" altLang="zh-CN" dirty="0"/>
              <a:t>(font='</a:t>
            </a:r>
            <a:r>
              <a:rPr lang="en-US" altLang="zh-CN" dirty="0" err="1"/>
              <a:t>SimHei</a:t>
            </a:r>
            <a:r>
              <a:rPr lang="en-US" altLang="zh-CN" dirty="0"/>
              <a:t>')        			# </a:t>
            </a:r>
            <a:r>
              <a:rPr lang="zh-CN" altLang="en-US" dirty="0"/>
              <a:t>解决</a:t>
            </a:r>
            <a:r>
              <a:rPr lang="en-US" altLang="zh-CN" dirty="0" err="1"/>
              <a:t>Seaborn</a:t>
            </a:r>
            <a:r>
              <a:rPr lang="zh-CN" altLang="en-US" dirty="0"/>
              <a:t>中文显示问题</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215</a:t>
            </a:fld>
            <a:endParaRPr lang="zh-CN" altLang="en-US"/>
          </a:p>
        </p:txBody>
      </p:sp>
    </p:spTree>
    <p:extLst>
      <p:ext uri="{BB962C8B-B14F-4D97-AF65-F5344CB8AC3E}">
        <p14:creationId xmlns:p14="http://schemas.microsoft.com/office/powerpoint/2010/main" val="35568883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pyinstaller</a:t>
            </a:r>
            <a:r>
              <a:rPr lang="zh-CN" altLang="en-US" dirty="0"/>
              <a:t>参数：</a:t>
            </a:r>
            <a:endParaRPr lang="en-US" altLang="zh-CN" dirty="0"/>
          </a:p>
          <a:p>
            <a:r>
              <a:rPr lang="en-US" altLang="zh-CN" dirty="0"/>
              <a:t>-F </a:t>
            </a:r>
            <a:r>
              <a:rPr lang="zh-CN" altLang="en-US" dirty="0"/>
              <a:t>表示生成单个可执行文件</a:t>
            </a:r>
          </a:p>
          <a:p>
            <a:r>
              <a:rPr lang="en-US" altLang="zh-CN" dirty="0"/>
              <a:t>-w </a:t>
            </a:r>
            <a:r>
              <a:rPr lang="zh-CN" altLang="en-US" dirty="0"/>
              <a:t>表示去掉控制台窗口，这在</a:t>
            </a:r>
            <a:r>
              <a:rPr lang="en-US" altLang="zh-CN" dirty="0"/>
              <a:t>GUI</a:t>
            </a:r>
            <a:r>
              <a:rPr lang="zh-CN" altLang="en-US" dirty="0"/>
              <a:t>界面时非常有用。不过如果是命令行程序的话那就把这个选项删除吧！</a:t>
            </a:r>
          </a:p>
          <a:p>
            <a:r>
              <a:rPr lang="en-US" altLang="zh-CN" dirty="0"/>
              <a:t>-</a:t>
            </a:r>
            <a:r>
              <a:rPr lang="en-US" altLang="zh-CN" dirty="0" err="1"/>
              <a:t>i</a:t>
            </a:r>
            <a:r>
              <a:rPr lang="en-US" altLang="zh-CN" dirty="0"/>
              <a:t> </a:t>
            </a:r>
            <a:r>
              <a:rPr lang="zh-CN" altLang="en-US" dirty="0"/>
              <a:t>表示可执行文件的图标</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217</a:t>
            </a:fld>
            <a:endParaRPr lang="zh-CN" altLang="en-US"/>
          </a:p>
        </p:txBody>
      </p:sp>
    </p:spTree>
    <p:extLst>
      <p:ext uri="{BB962C8B-B14F-4D97-AF65-F5344CB8AC3E}">
        <p14:creationId xmlns:p14="http://schemas.microsoft.com/office/powerpoint/2010/main" val="196403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92</a:t>
            </a:fld>
            <a:endParaRPr lang="zh-CN" altLang="en-US"/>
          </a:p>
        </p:txBody>
      </p:sp>
    </p:spTree>
    <p:extLst>
      <p:ext uri="{BB962C8B-B14F-4D97-AF65-F5344CB8AC3E}">
        <p14:creationId xmlns:p14="http://schemas.microsoft.com/office/powerpoint/2010/main" val="27570345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pip install pywin32</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219</a:t>
            </a:fld>
            <a:endParaRPr lang="zh-CN" altLang="en-US"/>
          </a:p>
        </p:txBody>
      </p:sp>
    </p:spTree>
    <p:extLst>
      <p:ext uri="{BB962C8B-B14F-4D97-AF65-F5344CB8AC3E}">
        <p14:creationId xmlns:p14="http://schemas.microsoft.com/office/powerpoint/2010/main" val="25269241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pip install pywin32</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220</a:t>
            </a:fld>
            <a:endParaRPr lang="zh-CN" altLang="en-US"/>
          </a:p>
        </p:txBody>
      </p:sp>
    </p:spTree>
    <p:extLst>
      <p:ext uri="{BB962C8B-B14F-4D97-AF65-F5344CB8AC3E}">
        <p14:creationId xmlns:p14="http://schemas.microsoft.com/office/powerpoint/2010/main" val="29306959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一：什么是进程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进程是资源（</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、内存等）分配的基本单位，它是程序执行时的一个实例。</a:t>
            </a:r>
          </a:p>
          <a:p>
            <a:r>
              <a:rPr lang="zh-CN" altLang="en-US" sz="1200" b="0" i="0" kern="1200" dirty="0">
                <a:solidFill>
                  <a:schemeClr val="tx1"/>
                </a:solidFill>
                <a:effectLst/>
                <a:latin typeface="+mn-lt"/>
                <a:ea typeface="+mn-ea"/>
                <a:cs typeface="+mn-cs"/>
              </a:rPr>
              <a:t>　　程序运行时系统就会创建一个进程，并为它分配资源，然后把该进程放入进程就绪队列，</a:t>
            </a:r>
          </a:p>
          <a:p>
            <a:r>
              <a:rPr lang="zh-CN" altLang="en-US" sz="1200" b="0" i="0" kern="1200" dirty="0">
                <a:solidFill>
                  <a:schemeClr val="tx1"/>
                </a:solidFill>
                <a:effectLst/>
                <a:latin typeface="+mn-lt"/>
                <a:ea typeface="+mn-ea"/>
                <a:cs typeface="+mn-cs"/>
              </a:rPr>
              <a:t>　　进程调度器选中它的时候就会为它分配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时间，程序开始真正运行。</a:t>
            </a:r>
          </a:p>
          <a:p>
            <a:r>
              <a:rPr lang="zh-CN" altLang="en-US" sz="1200" b="1" i="0" kern="1200" dirty="0">
                <a:solidFill>
                  <a:schemeClr val="tx1"/>
                </a:solidFill>
                <a:effectLst/>
                <a:latin typeface="+mn-lt"/>
                <a:ea typeface="+mn-ea"/>
                <a:cs typeface="+mn-cs"/>
              </a:rPr>
              <a:t>二：什么是线程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线程是程序执行时的最小单位，它是进程的一个执行流，是</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调度和分派的基本单位。</a:t>
            </a:r>
          </a:p>
          <a:p>
            <a:r>
              <a:rPr lang="zh-CN" altLang="en-US" sz="1200" b="0" i="0" kern="1200" dirty="0">
                <a:solidFill>
                  <a:schemeClr val="tx1"/>
                </a:solidFill>
                <a:effectLst/>
                <a:latin typeface="+mn-lt"/>
                <a:ea typeface="+mn-ea"/>
                <a:cs typeface="+mn-cs"/>
              </a:rPr>
              <a:t>　　一个进程可以由很多个线程组成，线程间共享进程的所有资源，每个线程有自己的堆栈和局部变量。</a:t>
            </a:r>
          </a:p>
          <a:p>
            <a:r>
              <a:rPr lang="zh-CN" altLang="en-US" sz="1200" b="0" i="0" kern="1200" dirty="0">
                <a:solidFill>
                  <a:schemeClr val="tx1"/>
                </a:solidFill>
                <a:effectLst/>
                <a:latin typeface="+mn-lt"/>
                <a:ea typeface="+mn-ea"/>
                <a:cs typeface="+mn-cs"/>
              </a:rPr>
              <a:t>　　线程由</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独立调度执行，在多</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环境下就允许多个线程同时运行。同样多线程也可以实现并发操作，每个请求分配一个线程来处理。</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221</a:t>
            </a:fld>
            <a:endParaRPr lang="zh-CN" altLang="en-US"/>
          </a:p>
        </p:txBody>
      </p:sp>
    </p:spTree>
    <p:extLst>
      <p:ext uri="{BB962C8B-B14F-4D97-AF65-F5344CB8AC3E}">
        <p14:creationId xmlns:p14="http://schemas.microsoft.com/office/powerpoint/2010/main" val="10951580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三：线程和进程各自有什么区别和优劣呢？</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）：进程是资源分配的最小单位，线程是程序执行的最小单位。</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）：进程有自己的独立地址空间，每启动一个进程，系统就会为它分配地址空间，建立数据表来维护代码段、堆栈段和数据段，这种操作非常昂贵。</a:t>
            </a:r>
          </a:p>
          <a:p>
            <a:r>
              <a:rPr lang="zh-CN" altLang="en-US" sz="1200" b="0" i="0" kern="1200" dirty="0">
                <a:solidFill>
                  <a:schemeClr val="tx1"/>
                </a:solidFill>
                <a:effectLst/>
                <a:latin typeface="+mn-lt"/>
                <a:ea typeface="+mn-ea"/>
                <a:cs typeface="+mn-cs"/>
              </a:rPr>
              <a:t>　　　      线程是共享进程中的数据的，使用相同的地址空间，因此</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切换一个线程的花费远比进程要小很多，同时创建一个线程的开销也比进程要小很多。</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）：线程之间的通信更方便，同一进程下的线程共享全局变量、静态变量等数据。</a:t>
            </a:r>
          </a:p>
          <a:p>
            <a:r>
              <a:rPr lang="zh-CN" altLang="en-US" sz="1200" b="0" i="0" kern="1200" dirty="0">
                <a:solidFill>
                  <a:schemeClr val="tx1"/>
                </a:solidFill>
                <a:effectLst/>
                <a:latin typeface="+mn-lt"/>
                <a:ea typeface="+mn-ea"/>
                <a:cs typeface="+mn-cs"/>
              </a:rPr>
              <a:t>　　　　  进程之间的通信需要以通信的方式（</a:t>
            </a:r>
            <a:r>
              <a:rPr lang="en-US" altLang="zh-CN" sz="1200" b="0" i="0" kern="1200" dirty="0">
                <a:solidFill>
                  <a:schemeClr val="tx1"/>
                </a:solidFill>
                <a:effectLst/>
                <a:latin typeface="+mn-lt"/>
                <a:ea typeface="+mn-ea"/>
                <a:cs typeface="+mn-cs"/>
              </a:rPr>
              <a:t>IPC)</a:t>
            </a:r>
            <a:r>
              <a:rPr lang="zh-CN" altLang="en-US" sz="1200" b="0" i="0" kern="1200" dirty="0">
                <a:solidFill>
                  <a:schemeClr val="tx1"/>
                </a:solidFill>
                <a:effectLst/>
                <a:latin typeface="+mn-lt"/>
                <a:ea typeface="+mn-ea"/>
                <a:cs typeface="+mn-cs"/>
              </a:rPr>
              <a:t>进行。不过如何处理好同步与互斥是编写多线程程序的难点。</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）：但是多进程程序更健壮，多线程程序只要有一个线程死掉，整个进程也死掉了，</a:t>
            </a:r>
          </a:p>
          <a:p>
            <a:r>
              <a:rPr lang="zh-CN" altLang="en-US" sz="1200" b="0" i="0" kern="1200" dirty="0">
                <a:solidFill>
                  <a:schemeClr val="tx1"/>
                </a:solidFill>
                <a:effectLst/>
                <a:latin typeface="+mn-lt"/>
                <a:ea typeface="+mn-ea"/>
                <a:cs typeface="+mn-cs"/>
              </a:rPr>
              <a:t>　　　　  而一个进程死掉并不会对另外一个进程造成影响，因为进程有自己独立的地址空间。</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222</a:t>
            </a:fld>
            <a:endParaRPr lang="zh-CN" altLang="en-US"/>
          </a:p>
        </p:txBody>
      </p:sp>
    </p:spTree>
    <p:extLst>
      <p:ext uri="{BB962C8B-B14F-4D97-AF65-F5344CB8AC3E}">
        <p14:creationId xmlns:p14="http://schemas.microsoft.com/office/powerpoint/2010/main" val="9330219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223</a:t>
            </a:fld>
            <a:endParaRPr lang="zh-CN" altLang="en-US"/>
          </a:p>
        </p:txBody>
      </p:sp>
    </p:spTree>
    <p:extLst>
      <p:ext uri="{BB962C8B-B14F-4D97-AF65-F5344CB8AC3E}">
        <p14:creationId xmlns:p14="http://schemas.microsoft.com/office/powerpoint/2010/main" val="396301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通用网络爬虫：又称全网爬虫，其爬行范围和数量巨大，对于爬行速度和存储空间的要求较高</a:t>
            </a:r>
            <a:endParaRPr lang="en-US" altLang="zh-CN" dirty="0"/>
          </a:p>
          <a:p>
            <a:r>
              <a:rPr lang="zh-CN" altLang="en-US" dirty="0"/>
              <a:t>聚集网络爬虫：又称主题网络爬虫，其按照预先定义好的主题，有选择地进行网页爬取</a:t>
            </a:r>
            <a:endParaRPr lang="en-US" altLang="zh-CN" dirty="0"/>
          </a:p>
          <a:p>
            <a:r>
              <a:rPr lang="zh-CN" altLang="en-US" dirty="0"/>
              <a:t>增量式网络爬虫：增量式即增量式更新，其只是在网页更新时爬取更新的内容</a:t>
            </a:r>
            <a:endParaRPr lang="en-US" altLang="zh-CN" dirty="0"/>
          </a:p>
          <a:p>
            <a:r>
              <a:rPr lang="zh-CN" altLang="en-US" dirty="0"/>
              <a:t>深层网络爬虫：用于爬取深层网页（需要用户提交表单才能获得的网页）中的信息</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252</a:t>
            </a:fld>
            <a:endParaRPr lang="zh-CN" altLang="en-US"/>
          </a:p>
        </p:txBody>
      </p:sp>
    </p:spTree>
    <p:extLst>
      <p:ext uri="{BB962C8B-B14F-4D97-AF65-F5344CB8AC3E}">
        <p14:creationId xmlns:p14="http://schemas.microsoft.com/office/powerpoint/2010/main" val="31086070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虚拟环境的退出：</a:t>
            </a:r>
            <a:r>
              <a:rPr lang="en-US" altLang="zh-CN" dirty="0"/>
              <a:t>exit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263</a:t>
            </a:fld>
            <a:endParaRPr lang="zh-CN" altLang="en-US"/>
          </a:p>
        </p:txBody>
      </p:sp>
    </p:spTree>
    <p:extLst>
      <p:ext uri="{BB962C8B-B14F-4D97-AF65-F5344CB8AC3E}">
        <p14:creationId xmlns:p14="http://schemas.microsoft.com/office/powerpoint/2010/main" val="20504486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265</a:t>
            </a:fld>
            <a:endParaRPr lang="zh-CN" altLang="en-US"/>
          </a:p>
        </p:txBody>
      </p:sp>
    </p:spTree>
    <p:extLst>
      <p:ext uri="{BB962C8B-B14F-4D97-AF65-F5344CB8AC3E}">
        <p14:creationId xmlns:p14="http://schemas.microsoft.com/office/powerpoint/2010/main" val="39729359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启用</a:t>
            </a:r>
            <a:r>
              <a:rPr lang="en-US" altLang="zh-CN" dirty="0"/>
              <a:t>IIS</a:t>
            </a:r>
            <a:r>
              <a:rPr lang="zh-CN" altLang="en-US" dirty="0"/>
              <a:t>：控制面板</a:t>
            </a:r>
            <a:r>
              <a:rPr lang="en-US" altLang="zh-CN" dirty="0"/>
              <a:t>/</a:t>
            </a:r>
            <a:r>
              <a:rPr lang="zh-CN" altLang="en-US" dirty="0"/>
              <a:t>程序</a:t>
            </a:r>
            <a:r>
              <a:rPr lang="en-US" altLang="zh-CN" dirty="0"/>
              <a:t>/</a:t>
            </a:r>
            <a:r>
              <a:rPr lang="zh-CN" altLang="en-US" dirty="0"/>
              <a:t>启用或关闭</a:t>
            </a:r>
            <a:r>
              <a:rPr lang="en-US" altLang="zh-CN" dirty="0"/>
              <a:t>Windows</a:t>
            </a:r>
            <a:r>
              <a:rPr lang="zh-CN" altLang="en-US" dirty="0"/>
              <a:t>功能</a:t>
            </a:r>
            <a:r>
              <a:rPr lang="en-US" altLang="zh-CN" dirty="0"/>
              <a:t>/IIS</a:t>
            </a:r>
          </a:p>
          <a:p>
            <a:r>
              <a:rPr lang="en-US" altLang="zh-CN" dirty="0"/>
              <a:t>IIS</a:t>
            </a:r>
            <a:r>
              <a:rPr lang="zh-CN" altLang="en-US" dirty="0"/>
              <a:t>配置：控制面板</a:t>
            </a:r>
            <a:r>
              <a:rPr lang="en-US" altLang="zh-CN" dirty="0"/>
              <a:t>/</a:t>
            </a:r>
            <a:r>
              <a:rPr lang="zh-CN" altLang="en-US" dirty="0"/>
              <a:t>系统和安全</a:t>
            </a:r>
            <a:r>
              <a:rPr lang="en-US" altLang="zh-CN" dirty="0"/>
              <a:t>/</a:t>
            </a:r>
            <a:r>
              <a:rPr lang="zh-CN" altLang="en-US" dirty="0"/>
              <a:t>管理工具</a:t>
            </a:r>
            <a:r>
              <a:rPr lang="en-US" altLang="zh-CN" dirty="0"/>
              <a:t>/IIS</a:t>
            </a:r>
            <a:r>
              <a:rPr lang="zh-CN" altLang="en-US" dirty="0"/>
              <a:t>管理器（此电脑右键</a:t>
            </a:r>
            <a:r>
              <a:rPr lang="en-US" altLang="zh-CN" dirty="0"/>
              <a:t>/</a:t>
            </a:r>
            <a:r>
              <a:rPr lang="zh-CN" altLang="en-US" dirty="0"/>
              <a:t>管理</a:t>
            </a:r>
            <a:r>
              <a:rPr lang="en-US" altLang="zh-CN" dirty="0"/>
              <a:t>/</a:t>
            </a:r>
            <a:r>
              <a:rPr lang="zh-CN" altLang="en-US" dirty="0"/>
              <a:t>服务和应用程序</a:t>
            </a:r>
            <a:r>
              <a:rPr lang="en-US" altLang="zh-CN" dirty="0"/>
              <a:t>/IIS</a:t>
            </a:r>
            <a:r>
              <a:rPr lang="zh-CN" altLang="en-US"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269</a:t>
            </a:fld>
            <a:endParaRPr lang="zh-CN" altLang="en-US"/>
          </a:p>
        </p:txBody>
      </p:sp>
    </p:spTree>
    <p:extLst>
      <p:ext uri="{BB962C8B-B14F-4D97-AF65-F5344CB8AC3E}">
        <p14:creationId xmlns:p14="http://schemas.microsoft.com/office/powerpoint/2010/main" val="18498995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虚拟环境的退出：</a:t>
            </a:r>
            <a:r>
              <a:rPr lang="en-US" altLang="zh-CN" dirty="0"/>
              <a:t>exit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273</a:t>
            </a:fld>
            <a:endParaRPr lang="zh-CN" altLang="en-US"/>
          </a:p>
        </p:txBody>
      </p:sp>
    </p:spTree>
    <p:extLst>
      <p:ext uri="{BB962C8B-B14F-4D97-AF65-F5344CB8AC3E}">
        <p14:creationId xmlns:p14="http://schemas.microsoft.com/office/powerpoint/2010/main" val="293836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93</a:t>
            </a:fld>
            <a:endParaRPr lang="zh-CN" altLang="en-US"/>
          </a:p>
        </p:txBody>
      </p:sp>
    </p:spTree>
    <p:extLst>
      <p:ext uri="{BB962C8B-B14F-4D97-AF65-F5344CB8AC3E}">
        <p14:creationId xmlns:p14="http://schemas.microsoft.com/office/powerpoint/2010/main" val="24485399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276</a:t>
            </a:fld>
            <a:endParaRPr lang="zh-CN" altLang="en-US"/>
          </a:p>
        </p:txBody>
      </p:sp>
    </p:spTree>
    <p:extLst>
      <p:ext uri="{BB962C8B-B14F-4D97-AF65-F5344CB8AC3E}">
        <p14:creationId xmlns:p14="http://schemas.microsoft.com/office/powerpoint/2010/main" val="19638716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277</a:t>
            </a:fld>
            <a:endParaRPr lang="zh-CN" altLang="en-US"/>
          </a:p>
        </p:txBody>
      </p:sp>
    </p:spTree>
    <p:extLst>
      <p:ext uri="{BB962C8B-B14F-4D97-AF65-F5344CB8AC3E}">
        <p14:creationId xmlns:p14="http://schemas.microsoft.com/office/powerpoint/2010/main" val="7565602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278</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279</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280</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281</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282</a:t>
            </a:fld>
            <a:endParaRPr lang="zh-CN" altLang="en-US"/>
          </a:p>
        </p:txBody>
      </p:sp>
    </p:spTree>
    <p:extLst>
      <p:ext uri="{BB962C8B-B14F-4D97-AF65-F5344CB8AC3E}">
        <p14:creationId xmlns:p14="http://schemas.microsoft.com/office/powerpoint/2010/main" val="11128105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283</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284</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285</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hyperlink" Target="ex21/ex07_01_Exception_handling.py"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hyperlink" Target="ex21/ex08_01_Car_class.py"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ex21/ex08_02_Person_class.py"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hyperlink" Target="ex21/ex08_03_Array_class.py"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hyperlink" Target="ex21/ex09_01_UDP_communication_receiver.py"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ex21/ex09_01_UDP_communication_Sender.py" TargetMode="External"/></Relationships>
</file>

<file path=ppt/slides/_rels/slide186.xml.rels><?xml version="1.0" encoding="UTF-8" standalone="yes"?>
<Relationships xmlns="http://schemas.openxmlformats.org/package/2006/relationships"><Relationship Id="rId3" Type="http://schemas.openxmlformats.org/officeDocument/2006/relationships/hyperlink" Target="ex21/ex09_02_TCP_communication_server.py"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ex21/ex09_03_Chatroom_client.pyw" TargetMode="External"/><Relationship Id="rId5" Type="http://schemas.openxmlformats.org/officeDocument/2006/relationships/hyperlink" Target="ex21/ex09_03_Chatroom_server.py" TargetMode="External"/><Relationship Id="rId4" Type="http://schemas.openxmlformats.org/officeDocument/2006/relationships/hyperlink" Target="ex21/ex09_02_TCP_communication_client.py" TargetMode="External"/></Relationships>
</file>

<file path=ppt/slides/_rels/slide1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hyperlink" Target="ex21/ex10_03_Image_filtering.py"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ex21/ex10_03_Image_measure.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slide" Target="slide232.xml"/><Relationship Id="rId2" Type="http://schemas.openxmlformats.org/officeDocument/2006/relationships/slide" Target="slide226.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23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hyperlink" Target="ex/&#25991;&#26412;&#32534;&#36753;&#22120;.pyw" TargetMode="External"/><Relationship Id="rId2" Type="http://schemas.openxmlformats.org/officeDocument/2006/relationships/hyperlink" Target="ex/&#30331;&#24405;&#39564;&#35777;/&#30331;&#24405;&#39564;&#35777;.pyw" TargetMode="External"/><Relationship Id="rId1" Type="http://schemas.openxmlformats.org/officeDocument/2006/relationships/slideLayout" Target="../slideLayouts/slideLayout2.xml"/><Relationship Id="rId4" Type="http://schemas.openxmlformats.org/officeDocument/2006/relationships/hyperlink" Target="ex/&#30011;&#22270;&#31243;&#24207;.pyw" TargetMode="External"/></Relationships>
</file>

<file path=ppt/slides/_rels/slide231.xml.rels><?xml version="1.0" encoding="UTF-8" standalone="yes"?>
<Relationships xmlns="http://schemas.openxmlformats.org/package/2006/relationships"><Relationship Id="rId2" Type="http://schemas.openxmlformats.org/officeDocument/2006/relationships/hyperlink" Target="ex/&#30331;&#24405;&#39564;&#35777;/&#30331;&#24405;&#39564;&#35777;(wxPython).pyw"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hyperlink" Target="https://www.qt.io/download" TargetMode="Externa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hyperlink" Target="http://dev.mysql.com/downloads/mysql/"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hyperlink" Target="ex/&#25968;&#25454;&#24211;&#32534;&#31243;/&#25968;&#25454;&#24211;&#32534;&#31243;02.pyw" TargetMode="External"/><Relationship Id="rId2" Type="http://schemas.openxmlformats.org/officeDocument/2006/relationships/hyperlink" Target="ex/&#25968;&#25454;&#24211;&#32534;&#31243;/&#30331;&#24405;&#39564;&#35777;(&#25968;&#25454;&#24211;).py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3" Type="http://schemas.openxmlformats.org/officeDocument/2006/relationships/slide" Target="slide254.xml"/><Relationship Id="rId2" Type="http://schemas.openxmlformats.org/officeDocument/2006/relationships/slide" Target="slide251.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60.xml"/><Relationship Id="rId4" Type="http://schemas.openxmlformats.org/officeDocument/2006/relationships/slide" Target="slide259.xml"/></Relationships>
</file>

<file path=ppt/slides/_rels/slide251.xml.rels><?xml version="1.0" encoding="UTF-8" standalone="yes"?>
<Relationships xmlns="http://schemas.openxmlformats.org/package/2006/relationships"><Relationship Id="rId2" Type="http://schemas.openxmlformats.org/officeDocument/2006/relationships/slide" Target="slide330.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hyperlink" Target="ex/crawler/ex03&#29228;&#21462;&#22270;&#29255;(&#27773;&#36710;).py" TargetMode="Externa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hyperlink" Target="ex/crawler/ex04&#27169;&#25311;&#27983;&#35272;&#22120;&#29228;&#21462;&#32593;&#39029;.py" TargetMode="External"/><Relationship Id="rId2" Type="http://schemas.openxmlformats.org/officeDocument/2006/relationships/slide" Target="slide329.xml"/><Relationship Id="rId1" Type="http://schemas.openxmlformats.org/officeDocument/2006/relationships/slideLayout" Target="../slideLayouts/slideLayout2.xml"/><Relationship Id="rId4" Type="http://schemas.openxmlformats.org/officeDocument/2006/relationships/hyperlink" Target="ex/crawler/ex04a&#29228;&#21462;&#22270;&#29255;(&#20140;&#19996;&#25163;&#26426;).py" TargetMode="Externa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slide" Target="slide331.xml"/><Relationship Id="rId2" Type="http://schemas.openxmlformats.org/officeDocument/2006/relationships/slide" Target="slide330.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3.xml"/><Relationship Id="rId13" Type="http://schemas.openxmlformats.org/officeDocument/2006/relationships/slide" Target="slide224.xml"/><Relationship Id="rId18" Type="http://schemas.openxmlformats.org/officeDocument/2006/relationships/slide" Target="slide321.xml"/><Relationship Id="rId3" Type="http://schemas.openxmlformats.org/officeDocument/2006/relationships/slide" Target="slide22.xml"/><Relationship Id="rId7" Type="http://schemas.openxmlformats.org/officeDocument/2006/relationships/slide" Target="slide152.xml"/><Relationship Id="rId12" Type="http://schemas.openxmlformats.org/officeDocument/2006/relationships/slide" Target="slide216.xml"/><Relationship Id="rId17" Type="http://schemas.openxmlformats.org/officeDocument/2006/relationships/slide" Target="slide270.xml"/><Relationship Id="rId2" Type="http://schemas.openxmlformats.org/officeDocument/2006/relationships/slide" Target="slide4.xml"/><Relationship Id="rId16" Type="http://schemas.openxmlformats.org/officeDocument/2006/relationships/slide" Target="slide261.xml"/><Relationship Id="rId1" Type="http://schemas.openxmlformats.org/officeDocument/2006/relationships/slideLayout" Target="../slideLayouts/slideLayout2.xml"/><Relationship Id="rId6" Type="http://schemas.openxmlformats.org/officeDocument/2006/relationships/slide" Target="slide123.xml"/><Relationship Id="rId11" Type="http://schemas.openxmlformats.org/officeDocument/2006/relationships/slide" Target="slide187.xml"/><Relationship Id="rId5" Type="http://schemas.openxmlformats.org/officeDocument/2006/relationships/slide" Target="slide106.xml"/><Relationship Id="rId15" Type="http://schemas.openxmlformats.org/officeDocument/2006/relationships/slide" Target="slide250.xml"/><Relationship Id="rId10" Type="http://schemas.openxmlformats.org/officeDocument/2006/relationships/slide" Target="slide181.xml"/><Relationship Id="rId19" Type="http://schemas.openxmlformats.org/officeDocument/2006/relationships/slide" Target="slide323.xml"/><Relationship Id="rId4" Type="http://schemas.openxmlformats.org/officeDocument/2006/relationships/slide" Target="slide53.xml"/><Relationship Id="rId9" Type="http://schemas.openxmlformats.org/officeDocument/2006/relationships/slide" Target="slide168.xml"/><Relationship Id="rId14" Type="http://schemas.openxmlformats.org/officeDocument/2006/relationships/slide" Target="slide2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3" Type="http://schemas.openxmlformats.org/officeDocument/2006/relationships/slide" Target="slide258.xml"/><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slide" Target="slide268.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slide" Target="slide268.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 Id="rId9" Type="http://schemas.openxmlformats.org/officeDocument/2006/relationships/slide" Target="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3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18C6F2-EB90-4698-8F2A-56391B15ED6C}"/>
              </a:ext>
            </a:extLst>
          </p:cNvPr>
          <p:cNvSpPr>
            <a:spLocks noGrp="1"/>
          </p:cNvSpPr>
          <p:nvPr>
            <p:ph type="ctrTitle"/>
          </p:nvPr>
        </p:nvSpPr>
        <p:spPr/>
        <p:txBody>
          <a:bodyPr/>
          <a:lstStyle/>
          <a:p>
            <a:r>
              <a:rPr lang="en-US" altLang="zh-CN" dirty="0"/>
              <a:t>Python</a:t>
            </a:r>
            <a:r>
              <a:rPr lang="zh-CN" altLang="en-US" dirty="0"/>
              <a:t>程序设计</a:t>
            </a:r>
          </a:p>
        </p:txBody>
      </p:sp>
      <p:sp>
        <p:nvSpPr>
          <p:cNvPr id="3" name="副标题 2">
            <a:extLst>
              <a:ext uri="{FF2B5EF4-FFF2-40B4-BE49-F238E27FC236}">
                <a16:creationId xmlns:a16="http://schemas.microsoft.com/office/drawing/2014/main" xmlns="" id="{E8FCF43F-9D5C-46B3-A625-368B50916BE8}"/>
              </a:ext>
            </a:extLst>
          </p:cNvPr>
          <p:cNvSpPr>
            <a:spLocks noGrp="1"/>
          </p:cNvSpPr>
          <p:nvPr>
            <p:ph type="subTitle" idx="1"/>
          </p:nvPr>
        </p:nvSpPr>
        <p:spPr>
          <a:xfrm>
            <a:off x="1507067" y="4050833"/>
            <a:ext cx="7766936" cy="1646302"/>
          </a:xfrm>
        </p:spPr>
        <p:txBody>
          <a:bodyPr>
            <a:normAutofit/>
          </a:bodyPr>
          <a:lstStyle/>
          <a:p>
            <a:r>
              <a:rPr lang="zh-CN" altLang="en-US" dirty="0"/>
              <a:t>高建良</a:t>
            </a:r>
            <a:endParaRPr lang="en-US" altLang="zh-CN" dirty="0"/>
          </a:p>
          <a:p>
            <a:r>
              <a:rPr lang="en-US" altLang="zh-CN" dirty="0"/>
              <a:t>Email:gaojl0@163.com</a:t>
            </a:r>
          </a:p>
          <a:p>
            <a:r>
              <a:rPr lang="en-US" altLang="zh-CN" dirty="0"/>
              <a:t>QQ:260341151</a:t>
            </a:r>
          </a:p>
          <a:p>
            <a:r>
              <a:rPr lang="zh-CN" altLang="en-US" dirty="0"/>
              <a:t>微博</a:t>
            </a:r>
            <a:r>
              <a:rPr lang="en-US" altLang="zh-CN" dirty="0"/>
              <a:t>:gaojl2013</a:t>
            </a:r>
            <a:endParaRPr lang="zh-CN" altLang="en-US" dirty="0"/>
          </a:p>
        </p:txBody>
      </p:sp>
    </p:spTree>
    <p:extLst>
      <p:ext uri="{BB962C8B-B14F-4D97-AF65-F5344CB8AC3E}">
        <p14:creationId xmlns:p14="http://schemas.microsoft.com/office/powerpoint/2010/main" val="352507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1.4.1	Python</a:t>
            </a:r>
            <a:r>
              <a:rPr lang="zh-CN" altLang="en-US" dirty="0"/>
              <a:t>对象模型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Python</a:t>
            </a:r>
            <a:r>
              <a:rPr lang="zh-CN" altLang="en-US" sz="2000" dirty="0"/>
              <a:t>中的一切都是对象</a:t>
            </a:r>
          </a:p>
          <a:p>
            <a:r>
              <a:rPr lang="zh-CN" altLang="en-US" sz="2000" dirty="0"/>
              <a:t>内置对象：各类数据、内置函数</a:t>
            </a:r>
          </a:p>
          <a:p>
            <a:r>
              <a:rPr lang="zh-CN" altLang="en-US" sz="2000" dirty="0"/>
              <a:t>需要导入后才能使用的对象</a:t>
            </a:r>
          </a:p>
        </p:txBody>
      </p:sp>
    </p:spTree>
    <p:extLst>
      <p:ext uri="{BB962C8B-B14F-4D97-AF65-F5344CB8AC3E}">
        <p14:creationId xmlns:p14="http://schemas.microsoft.com/office/powerpoint/2010/main" val="225921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a:t>
            </a:r>
            <a:r>
              <a:rPr lang="en-US" altLang="zh-CN" sz="1800" dirty="0"/>
              <a:t> &amp; </a:t>
            </a:r>
            <a:r>
              <a:rPr lang="en-US" altLang="zh-CN" sz="1800" dirty="0" err="1"/>
              <a:t>b_set</a:t>
            </a:r>
            <a:r>
              <a:rPr lang="en-US" altLang="zh-CN" sz="1800" dirty="0"/>
              <a:t>							#</a:t>
            </a:r>
            <a:r>
              <a:rPr lang="zh-CN" altLang="en-US" sz="1800" dirty="0"/>
              <a:t>交集，</a:t>
            </a:r>
            <a:r>
              <a:rPr lang="en-US" altLang="zh-CN" sz="1800" dirty="0"/>
              <a:t>{0, 3, 4, 5, 6}</a:t>
            </a:r>
          </a:p>
          <a:p>
            <a:pPr marL="457200" lvl="1" indent="0">
              <a:buNone/>
            </a:pPr>
            <a:r>
              <a:rPr lang="en-US" altLang="zh-CN" sz="1800" dirty="0" err="1"/>
              <a:t>a_set.intersection</a:t>
            </a:r>
            <a:r>
              <a:rPr lang="en-US" altLang="zh-CN" sz="1800" dirty="0"/>
              <a:t>(</a:t>
            </a:r>
            <a:r>
              <a:rPr lang="en-US" altLang="zh-CN" sz="1800" dirty="0" err="1"/>
              <a:t>b_set</a:t>
            </a:r>
            <a:r>
              <a:rPr lang="en-US" altLang="zh-CN" sz="1800" dirty="0"/>
              <a:t>)					#</a:t>
            </a:r>
            <a:r>
              <a:rPr lang="zh-CN" altLang="en-US" sz="1800" dirty="0"/>
              <a:t>交集，</a:t>
            </a:r>
            <a:r>
              <a:rPr lang="en-US" altLang="zh-CN" sz="1800" dirty="0"/>
              <a:t>{0, 3, 4, 5, 6}</a:t>
            </a:r>
          </a:p>
        </p:txBody>
      </p:sp>
    </p:spTree>
    <p:extLst>
      <p:ext uri="{BB962C8B-B14F-4D97-AF65-F5344CB8AC3E}">
        <p14:creationId xmlns:p14="http://schemas.microsoft.com/office/powerpoint/2010/main" val="37911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a_set|b_set</a:t>
            </a:r>
            <a:r>
              <a:rPr lang="en-US" altLang="zh-CN" sz="1800" dirty="0"/>
              <a:t>							#</a:t>
            </a:r>
            <a:r>
              <a:rPr lang="zh-CN" altLang="en-US" sz="1800" dirty="0"/>
              <a:t>并集，</a:t>
            </a:r>
            <a:r>
              <a:rPr lang="en-US" altLang="zh-CN" sz="1800" dirty="0"/>
              <a:t>{0, 1, 2, 3, 4, 5, 6, 7, 8, 9}</a:t>
            </a:r>
          </a:p>
          <a:p>
            <a:pPr marL="457200" lvl="1" indent="0">
              <a:buNone/>
            </a:pPr>
            <a:r>
              <a:rPr lang="en-US" altLang="zh-CN" sz="1800" dirty="0" err="1"/>
              <a:t>a_set.union</a:t>
            </a:r>
            <a:r>
              <a:rPr lang="en-US" altLang="zh-CN" sz="1800" dirty="0"/>
              <a:t>(</a:t>
            </a:r>
            <a:r>
              <a:rPr lang="en-US" altLang="zh-CN" sz="1800" dirty="0" err="1"/>
              <a:t>b_set</a:t>
            </a:r>
            <a:r>
              <a:rPr lang="en-US" altLang="zh-CN" sz="1800" dirty="0"/>
              <a:t>)					#</a:t>
            </a:r>
            <a:r>
              <a:rPr lang="zh-CN" altLang="en-US" sz="1800" dirty="0"/>
              <a:t>并集，</a:t>
            </a:r>
            <a:r>
              <a:rPr lang="en-US" altLang="zh-CN" sz="1800" dirty="0"/>
              <a:t>{0, 1, 2, 3, 4, 5, 6, 7, 8, 9}</a:t>
            </a:r>
          </a:p>
        </p:txBody>
      </p:sp>
    </p:spTree>
    <p:extLst>
      <p:ext uri="{BB962C8B-B14F-4D97-AF65-F5344CB8AC3E}">
        <p14:creationId xmlns:p14="http://schemas.microsoft.com/office/powerpoint/2010/main" val="359513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a_set-b_set</a:t>
            </a:r>
            <a:r>
              <a:rPr lang="en-US" altLang="zh-CN" sz="1800" dirty="0"/>
              <a:t>							#</a:t>
            </a:r>
            <a:r>
              <a:rPr lang="zh-CN" altLang="en-US" sz="1800" dirty="0"/>
              <a:t>差集，</a:t>
            </a:r>
            <a:r>
              <a:rPr lang="en-US" altLang="zh-CN" sz="1800" dirty="0"/>
              <a:t>{1, 2}</a:t>
            </a:r>
          </a:p>
          <a:p>
            <a:pPr marL="457200" lvl="1" indent="0">
              <a:buNone/>
            </a:pPr>
            <a:r>
              <a:rPr lang="en-US" altLang="zh-CN" sz="1800" dirty="0" err="1"/>
              <a:t>a_set.difference</a:t>
            </a:r>
            <a:r>
              <a:rPr lang="en-US" altLang="zh-CN" sz="1800" dirty="0"/>
              <a:t>(</a:t>
            </a:r>
            <a:r>
              <a:rPr lang="en-US" altLang="zh-CN" sz="1800" dirty="0" err="1"/>
              <a:t>b_set</a:t>
            </a:r>
            <a:r>
              <a:rPr lang="en-US" altLang="zh-CN" sz="1800" dirty="0"/>
              <a:t>)				#</a:t>
            </a:r>
            <a:r>
              <a:rPr lang="zh-CN" altLang="en-US" sz="1800" dirty="0"/>
              <a:t>差集，</a:t>
            </a:r>
            <a:r>
              <a:rPr lang="en-US" altLang="zh-CN" sz="1800" dirty="0"/>
              <a:t>{1, 2}</a:t>
            </a:r>
          </a:p>
        </p:txBody>
      </p:sp>
    </p:spTree>
    <p:extLst>
      <p:ext uri="{BB962C8B-B14F-4D97-AF65-F5344CB8AC3E}">
        <p14:creationId xmlns:p14="http://schemas.microsoft.com/office/powerpoint/2010/main" val="399177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a:t>
            </a:r>
            <a:r>
              <a:rPr lang="en-US" altLang="zh-CN" sz="1800" dirty="0"/>
              <a:t> ^ </a:t>
            </a:r>
            <a:r>
              <a:rPr lang="en-US" altLang="zh-CN" sz="1800" dirty="0" err="1"/>
              <a:t>b_set</a:t>
            </a:r>
            <a:r>
              <a:rPr lang="en-US" altLang="zh-CN" sz="1800" dirty="0"/>
              <a:t>								#</a:t>
            </a:r>
            <a:r>
              <a:rPr lang="zh-CN" altLang="en-US" sz="1800" dirty="0"/>
              <a:t>对称差，</a:t>
            </a:r>
            <a:r>
              <a:rPr lang="en-US" altLang="zh-CN" sz="1800" dirty="0"/>
              <a:t>{1, 2, 7, 8, 9}</a:t>
            </a:r>
          </a:p>
          <a:p>
            <a:pPr marL="457200" lvl="1" indent="0">
              <a:buNone/>
            </a:pPr>
            <a:r>
              <a:rPr lang="en-US" altLang="zh-CN" sz="1800" dirty="0" err="1"/>
              <a:t>a_set.symmetric_difference</a:t>
            </a:r>
            <a:r>
              <a:rPr lang="en-US" altLang="zh-CN" sz="1800" dirty="0"/>
              <a:t>(</a:t>
            </a:r>
            <a:r>
              <a:rPr lang="en-US" altLang="zh-CN" sz="1800" dirty="0" err="1"/>
              <a:t>b_set</a:t>
            </a:r>
            <a:r>
              <a:rPr lang="en-US" altLang="zh-CN" sz="1800" dirty="0"/>
              <a:t>)			#</a:t>
            </a:r>
            <a:r>
              <a:rPr lang="zh-CN" altLang="en-US" sz="1800" dirty="0"/>
              <a:t>对称差，</a:t>
            </a:r>
            <a:r>
              <a:rPr lang="en-US" altLang="zh-CN" sz="1800" dirty="0"/>
              <a:t>{1, 2, 7, 8, 9}</a:t>
            </a:r>
          </a:p>
        </p:txBody>
      </p:sp>
    </p:spTree>
    <p:extLst>
      <p:ext uri="{BB962C8B-B14F-4D97-AF65-F5344CB8AC3E}">
        <p14:creationId xmlns:p14="http://schemas.microsoft.com/office/powerpoint/2010/main" val="38480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a:t>
            </a:r>
            <a:r>
              <a:rPr lang="en-US" altLang="zh-CN" sz="1800" dirty="0"/>
              <a:t> &lt; </a:t>
            </a:r>
            <a:r>
              <a:rPr lang="en-US" altLang="zh-CN" sz="1800" dirty="0" err="1"/>
              <a:t>b_set</a:t>
            </a:r>
            <a:r>
              <a:rPr lang="en-US" altLang="zh-CN" sz="1800" dirty="0"/>
              <a:t>							#</a:t>
            </a:r>
            <a:r>
              <a:rPr lang="en-US" altLang="zh-CN" sz="1800" dirty="0" err="1"/>
              <a:t>b_set</a:t>
            </a:r>
            <a:r>
              <a:rPr lang="zh-CN" altLang="en-US" sz="1800" dirty="0"/>
              <a:t>是否包含</a:t>
            </a:r>
            <a:r>
              <a:rPr lang="en-US" altLang="zh-CN" sz="1800" dirty="0" err="1"/>
              <a:t>a_set</a:t>
            </a:r>
            <a:r>
              <a:rPr lang="zh-CN" altLang="en-US" sz="1800" dirty="0"/>
              <a:t>，</a:t>
            </a:r>
            <a:r>
              <a:rPr lang="en-US" altLang="zh-CN" sz="1800" dirty="0"/>
              <a:t>False</a:t>
            </a:r>
          </a:p>
          <a:p>
            <a:pPr marL="457200" lvl="1" indent="0">
              <a:buNone/>
            </a:pPr>
            <a:r>
              <a:rPr lang="en-US" altLang="zh-CN" sz="1800" dirty="0" err="1"/>
              <a:t>a_set</a:t>
            </a:r>
            <a:r>
              <a:rPr lang="en-US" altLang="zh-CN" sz="1800" dirty="0"/>
              <a:t> &gt; </a:t>
            </a:r>
            <a:r>
              <a:rPr lang="en-US" altLang="zh-CN" sz="1800" dirty="0" err="1"/>
              <a:t>b_set</a:t>
            </a:r>
            <a:r>
              <a:rPr lang="en-US" altLang="zh-CN" sz="1800" dirty="0"/>
              <a:t>							#</a:t>
            </a:r>
            <a:r>
              <a:rPr lang="en-US" altLang="zh-CN" sz="1800" dirty="0" err="1"/>
              <a:t>a_set</a:t>
            </a:r>
            <a:r>
              <a:rPr lang="zh-CN" altLang="en-US" sz="1800" dirty="0"/>
              <a:t>是否包含</a:t>
            </a:r>
            <a:r>
              <a:rPr lang="en-US" altLang="zh-CN" sz="1800" dirty="0" err="1"/>
              <a:t>b_set</a:t>
            </a:r>
            <a:r>
              <a:rPr lang="zh-CN" altLang="en-US" sz="1800" dirty="0"/>
              <a:t>，</a:t>
            </a:r>
            <a:r>
              <a:rPr lang="en-US" altLang="zh-CN" sz="1800" dirty="0"/>
              <a:t>False</a:t>
            </a:r>
          </a:p>
          <a:p>
            <a:pPr marL="457200" lvl="1" indent="0">
              <a:buNone/>
            </a:pPr>
            <a:r>
              <a:rPr lang="en-US" altLang="zh-CN" sz="1800" dirty="0" err="1"/>
              <a:t>a_set</a:t>
            </a:r>
            <a:r>
              <a:rPr lang="en-US" altLang="zh-CN" sz="1800" dirty="0"/>
              <a:t>. </a:t>
            </a:r>
            <a:r>
              <a:rPr lang="en-US" altLang="zh-CN" sz="1800" dirty="0" err="1"/>
              <a:t>issubset</a:t>
            </a:r>
            <a:r>
              <a:rPr lang="en-US" altLang="zh-CN" sz="1800" dirty="0"/>
              <a:t>(</a:t>
            </a:r>
            <a:r>
              <a:rPr lang="en-US" altLang="zh-CN" sz="1800" dirty="0" err="1"/>
              <a:t>b_set</a:t>
            </a:r>
            <a:r>
              <a:rPr lang="en-US" altLang="zh-CN" sz="1800" dirty="0"/>
              <a:t>)					#</a:t>
            </a:r>
            <a:r>
              <a:rPr lang="en-US" altLang="zh-CN" sz="1800" dirty="0" err="1"/>
              <a:t>a_set</a:t>
            </a:r>
            <a:r>
              <a:rPr lang="zh-CN" altLang="en-US" sz="1800" dirty="0"/>
              <a:t>是否是</a:t>
            </a:r>
            <a:r>
              <a:rPr lang="en-US" altLang="zh-CN" sz="1800" dirty="0" err="1"/>
              <a:t>b_set</a:t>
            </a:r>
            <a:r>
              <a:rPr lang="zh-CN" altLang="en-US" sz="1800" dirty="0"/>
              <a:t>的子集，</a:t>
            </a:r>
            <a:r>
              <a:rPr lang="en-US" altLang="zh-CN" sz="1800" dirty="0"/>
              <a:t>False</a:t>
            </a:r>
          </a:p>
        </p:txBody>
      </p:sp>
    </p:spTree>
    <p:extLst>
      <p:ext uri="{BB962C8B-B14F-4D97-AF65-F5344CB8AC3E}">
        <p14:creationId xmlns:p14="http://schemas.microsoft.com/office/powerpoint/2010/main" val="213012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dirty="0"/>
              <a:t>第</a:t>
            </a:r>
            <a:r>
              <a:rPr lang="en-US" altLang="zh-CN" dirty="0"/>
              <a:t>3</a:t>
            </a:r>
            <a:r>
              <a:rPr lang="zh-CN" altLang="en-US" dirty="0"/>
              <a:t>章	小结</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400" dirty="0"/>
              <a:t>列表、字符串、元组属于有序序列，支持双向索引；字典和集合属于无序序列，集合不支持使用下标的方式来访问其中的元素，可以使用字典的“键”作为下标来访问字典中的“值”</a:t>
            </a:r>
          </a:p>
          <a:p>
            <a:r>
              <a:rPr lang="zh-CN" altLang="en-US" sz="2400" dirty="0"/>
              <a:t>列表、字典、集合属于可变序列，元组、字符串属于不可变序列</a:t>
            </a:r>
          </a:p>
          <a:p>
            <a:r>
              <a:rPr lang="zh-CN" altLang="en-US" sz="2400" dirty="0"/>
              <a:t>同一个列表、元组或集合中元素的数据类型可以各不相同</a:t>
            </a:r>
          </a:p>
          <a:p>
            <a:r>
              <a:rPr lang="zh-CN" altLang="en-US" sz="2400" dirty="0"/>
              <a:t>字典中的“键”不允许重复，“值”是可以重复的；集合中的所有元素不允许重复</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25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4</a:t>
            </a:r>
            <a:r>
              <a:rPr lang="zh-CN" altLang="en-US" sz="3600"/>
              <a:t>章	函数设计与使用</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4.1	</a:t>
            </a:r>
            <a:r>
              <a:rPr lang="zh-CN" altLang="en-US" sz="2400" dirty="0"/>
              <a:t>函数定义与调用</a:t>
            </a:r>
          </a:p>
          <a:p>
            <a:r>
              <a:rPr lang="en-US" altLang="zh-CN" sz="2400" dirty="0"/>
              <a:t>4.2	</a:t>
            </a:r>
            <a:r>
              <a:rPr lang="zh-CN" altLang="en-US" sz="2400" dirty="0"/>
              <a:t>形参与实参</a:t>
            </a:r>
          </a:p>
          <a:p>
            <a:r>
              <a:rPr lang="en-US" altLang="zh-CN" sz="2400" dirty="0"/>
              <a:t>4.3	</a:t>
            </a:r>
            <a:r>
              <a:rPr lang="zh-CN" altLang="en-US" sz="2400" dirty="0"/>
              <a:t>参数类型</a:t>
            </a:r>
          </a:p>
          <a:p>
            <a:r>
              <a:rPr lang="en-US" altLang="zh-CN" sz="2400" dirty="0"/>
              <a:t>4.4	return</a:t>
            </a:r>
            <a:r>
              <a:rPr lang="zh-CN" altLang="en-US" sz="2400" dirty="0"/>
              <a:t>语句</a:t>
            </a:r>
          </a:p>
          <a:p>
            <a:r>
              <a:rPr lang="en-US" altLang="zh-CN" sz="2400" dirty="0"/>
              <a:t>4.5	</a:t>
            </a:r>
            <a:r>
              <a:rPr lang="zh-CN" altLang="en-US" sz="2400" dirty="0"/>
              <a:t>变量作用域</a:t>
            </a:r>
          </a:p>
          <a:p>
            <a:r>
              <a:rPr lang="en-US" altLang="zh-CN" sz="2400" dirty="0"/>
              <a:t>4.6	lambda</a:t>
            </a:r>
            <a:r>
              <a:rPr lang="zh-CN" altLang="en-US" sz="2400" dirty="0"/>
              <a:t>表达式</a:t>
            </a:r>
          </a:p>
          <a:p>
            <a:r>
              <a:rPr lang="en-US" altLang="zh-CN" sz="2400" dirty="0"/>
              <a:t>4.7	</a:t>
            </a:r>
            <a:r>
              <a:rPr lang="zh-CN" altLang="en-US" sz="2400" dirty="0"/>
              <a:t>案例精选</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52195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4.1	</a:t>
            </a:r>
            <a:r>
              <a:rPr lang="zh-CN" altLang="en-US" dirty="0"/>
              <a:t>函数定义与调用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定义函数形式：</a:t>
            </a:r>
          </a:p>
          <a:p>
            <a:pPr marL="457200" lvl="1" indent="0">
              <a:buNone/>
            </a:pPr>
            <a:r>
              <a:rPr lang="en-US" altLang="zh-CN" sz="2200" dirty="0" err="1"/>
              <a:t>def</a:t>
            </a:r>
            <a:r>
              <a:rPr lang="en-US" altLang="zh-CN" sz="2200" dirty="0"/>
              <a:t> </a:t>
            </a:r>
            <a:r>
              <a:rPr lang="zh-CN" altLang="en-US" sz="2200" dirty="0"/>
              <a:t>函数名</a:t>
            </a:r>
            <a:r>
              <a:rPr lang="en-US" altLang="zh-CN" sz="2200" dirty="0"/>
              <a:t>([&lt;</a:t>
            </a:r>
            <a:r>
              <a:rPr lang="zh-CN" altLang="en-US" sz="2200" dirty="0"/>
              <a:t>形式参数列表</a:t>
            </a:r>
            <a:r>
              <a:rPr lang="en-US" altLang="zh-CN" sz="2200" dirty="0"/>
              <a:t>&gt;]):</a:t>
            </a:r>
          </a:p>
          <a:p>
            <a:pPr marL="457200" lvl="1" indent="0">
              <a:spcBef>
                <a:spcPts val="300"/>
              </a:spcBef>
              <a:buNone/>
            </a:pPr>
            <a:r>
              <a:rPr lang="en-US" altLang="zh-CN" sz="2200" dirty="0"/>
              <a:t>	'''</a:t>
            </a:r>
            <a:r>
              <a:rPr lang="zh-CN" altLang="en-US" sz="2200" dirty="0"/>
              <a:t>注释</a:t>
            </a:r>
            <a:r>
              <a:rPr lang="en-US" altLang="zh-CN" sz="2200" dirty="0"/>
              <a:t>'''</a:t>
            </a:r>
            <a:endParaRPr lang="zh-CN" altLang="en-US" sz="2200" dirty="0"/>
          </a:p>
          <a:p>
            <a:pPr marL="457200" lvl="1" indent="0">
              <a:spcBef>
                <a:spcPts val="300"/>
              </a:spcBef>
              <a:buNone/>
            </a:pPr>
            <a:r>
              <a:rPr lang="zh-CN" altLang="en-US" sz="2200" dirty="0"/>
              <a:t>	函数体</a:t>
            </a:r>
          </a:p>
        </p:txBody>
      </p:sp>
    </p:spTree>
    <p:extLst>
      <p:ext uri="{BB962C8B-B14F-4D97-AF65-F5344CB8AC3E}">
        <p14:creationId xmlns:p14="http://schemas.microsoft.com/office/powerpoint/2010/main" val="86879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4.1	</a:t>
            </a:r>
            <a:r>
              <a:rPr lang="zh-CN" altLang="en-US" dirty="0"/>
              <a:t>函数定义与调用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例：</a:t>
            </a:r>
          </a:p>
          <a:p>
            <a:pPr marL="457200" lvl="1" indent="0">
              <a:buNone/>
            </a:pPr>
            <a:r>
              <a:rPr lang="en-US" altLang="zh-CN" sz="2200" dirty="0" err="1"/>
              <a:t>def</a:t>
            </a:r>
            <a:r>
              <a:rPr lang="en-US" altLang="zh-CN" sz="2200" dirty="0"/>
              <a:t> </a:t>
            </a:r>
            <a:r>
              <a:rPr lang="en-US" altLang="zh-CN" sz="2200" dirty="0" err="1"/>
              <a:t>fac</a:t>
            </a:r>
            <a:r>
              <a:rPr lang="en-US" altLang="zh-CN" sz="2200" dirty="0"/>
              <a:t>(n):</a:t>
            </a:r>
          </a:p>
          <a:p>
            <a:pPr marL="457200" lvl="1" indent="0">
              <a:spcBef>
                <a:spcPts val="300"/>
              </a:spcBef>
              <a:buNone/>
            </a:pPr>
            <a:r>
              <a:rPr lang="en-US" altLang="zh-CN" sz="2200" dirty="0"/>
              <a:t>	'''</a:t>
            </a:r>
            <a:r>
              <a:rPr lang="zh-CN" altLang="en-US" sz="2200" dirty="0"/>
              <a:t>求整数</a:t>
            </a:r>
            <a:r>
              <a:rPr lang="en-US" altLang="zh-CN" sz="2200" dirty="0"/>
              <a:t>n(n&gt;=0)</a:t>
            </a:r>
            <a:r>
              <a:rPr lang="zh-CN" altLang="en-US" sz="2200" dirty="0"/>
              <a:t>的阶乘</a:t>
            </a:r>
            <a:r>
              <a:rPr lang="en-US" altLang="zh-CN" sz="2200" dirty="0"/>
              <a:t>'''</a:t>
            </a:r>
            <a:endParaRPr lang="zh-CN" altLang="en-US" sz="2200" dirty="0"/>
          </a:p>
          <a:p>
            <a:pPr marL="457200" lvl="1" indent="0">
              <a:spcBef>
                <a:spcPts val="300"/>
              </a:spcBef>
              <a:buNone/>
            </a:pPr>
            <a:r>
              <a:rPr lang="zh-CN" altLang="en-US" sz="2200" dirty="0"/>
              <a:t>	</a:t>
            </a:r>
            <a:r>
              <a:rPr lang="en-US" altLang="zh-CN" sz="2200" dirty="0"/>
              <a:t>n1=1</a:t>
            </a:r>
          </a:p>
          <a:p>
            <a:pPr marL="457200" lvl="1" indent="0">
              <a:spcBef>
                <a:spcPts val="300"/>
              </a:spcBef>
              <a:buNone/>
            </a:pPr>
            <a:r>
              <a:rPr lang="en-US" altLang="zh-CN" sz="2200" dirty="0"/>
              <a:t>	for </a:t>
            </a:r>
            <a:r>
              <a:rPr lang="en-US" altLang="zh-CN" sz="2200" dirty="0" err="1"/>
              <a:t>i</a:t>
            </a:r>
            <a:r>
              <a:rPr lang="en-US" altLang="zh-CN" sz="2200" dirty="0"/>
              <a:t> in range(1,n+1):</a:t>
            </a:r>
          </a:p>
          <a:p>
            <a:pPr marL="457200" lvl="1" indent="0">
              <a:spcBef>
                <a:spcPts val="300"/>
              </a:spcBef>
              <a:buNone/>
            </a:pPr>
            <a:r>
              <a:rPr lang="en-US" altLang="zh-CN" sz="2200" dirty="0"/>
              <a:t>		n1=n1*</a:t>
            </a:r>
            <a:r>
              <a:rPr lang="en-US" altLang="zh-CN" sz="2200" dirty="0" err="1"/>
              <a:t>i</a:t>
            </a:r>
            <a:endParaRPr lang="en-US" altLang="zh-CN" sz="2200" dirty="0"/>
          </a:p>
          <a:p>
            <a:pPr marL="457200" lvl="1" indent="0">
              <a:spcBef>
                <a:spcPts val="300"/>
              </a:spcBef>
              <a:buNone/>
            </a:pPr>
            <a:r>
              <a:rPr lang="en-US" altLang="zh-CN" sz="2200" dirty="0"/>
              <a:t>	return n1</a:t>
            </a:r>
          </a:p>
        </p:txBody>
      </p:sp>
    </p:spTree>
    <p:extLst>
      <p:ext uri="{BB962C8B-B14F-4D97-AF65-F5344CB8AC3E}">
        <p14:creationId xmlns:p14="http://schemas.microsoft.com/office/powerpoint/2010/main" val="89451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4.1	</a:t>
            </a:r>
            <a:r>
              <a:rPr lang="zh-CN" altLang="en-US" dirty="0"/>
              <a:t>函数定义与调用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调用函数形式：</a:t>
            </a:r>
          </a:p>
          <a:p>
            <a:pPr marL="457200" lvl="1" indent="0">
              <a:buNone/>
            </a:pPr>
            <a:r>
              <a:rPr lang="zh-CN" altLang="en-US" sz="2200" dirty="0"/>
              <a:t>函数名</a:t>
            </a:r>
            <a:r>
              <a:rPr lang="en-US" altLang="zh-CN" sz="2200" dirty="0"/>
              <a:t>([&lt;</a:t>
            </a:r>
            <a:r>
              <a:rPr lang="zh-CN" altLang="en-US" sz="2200" dirty="0"/>
              <a:t>实在参数列表</a:t>
            </a:r>
            <a:r>
              <a:rPr lang="en-US" altLang="zh-CN" sz="2200" dirty="0"/>
              <a:t>&gt;])</a:t>
            </a:r>
          </a:p>
          <a:p>
            <a:r>
              <a:rPr lang="zh-CN" altLang="en-US" sz="2400" dirty="0"/>
              <a:t>例：</a:t>
            </a:r>
          </a:p>
          <a:p>
            <a:pPr marL="457200" lvl="1" indent="0">
              <a:buNone/>
            </a:pPr>
            <a:r>
              <a:rPr lang="en-US" altLang="zh-CN" sz="2200" dirty="0" err="1"/>
              <a:t>fac</a:t>
            </a:r>
            <a:r>
              <a:rPr lang="en-US" altLang="zh-CN" sz="2200" dirty="0"/>
              <a:t>(100)</a:t>
            </a:r>
          </a:p>
        </p:txBody>
      </p:sp>
    </p:spTree>
    <p:extLst>
      <p:ext uri="{BB962C8B-B14F-4D97-AF65-F5344CB8AC3E}">
        <p14:creationId xmlns:p14="http://schemas.microsoft.com/office/powerpoint/2010/main" val="11899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1.4.2	Python</a:t>
            </a:r>
            <a:r>
              <a:rPr lang="zh-CN" altLang="en-US" dirty="0"/>
              <a:t>变量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直接赋值即可创建各种类型的变量</a:t>
            </a:r>
          </a:p>
          <a:p>
            <a:r>
              <a:rPr lang="en-US" altLang="zh-CN" sz="2000" dirty="0"/>
              <a:t>Python</a:t>
            </a:r>
            <a:r>
              <a:rPr lang="zh-CN" altLang="en-US" sz="2000" dirty="0"/>
              <a:t>解释器会根据赋值或运算来自动推断变量类型</a:t>
            </a:r>
          </a:p>
          <a:p>
            <a:r>
              <a:rPr lang="zh-CN" altLang="en-US" sz="2000" dirty="0"/>
              <a:t>每种类型支持的运算不完全一样</a:t>
            </a:r>
          </a:p>
          <a:p>
            <a:r>
              <a:rPr lang="zh-CN" altLang="en-US" sz="2000" dirty="0"/>
              <a:t>同一个运算符对于不同类型数据操作含义和计算结果也可能不一样</a:t>
            </a:r>
          </a:p>
          <a:p>
            <a:r>
              <a:rPr lang="zh-CN" altLang="en-US" sz="2000" dirty="0"/>
              <a:t>动态类型</a:t>
            </a:r>
          </a:p>
          <a:p>
            <a:r>
              <a:rPr lang="zh-CN" altLang="en-US" sz="2000" dirty="0"/>
              <a:t>例：</a:t>
            </a:r>
          </a:p>
          <a:p>
            <a:pPr marL="457200" lvl="1" indent="0">
              <a:spcBef>
                <a:spcPts val="300"/>
              </a:spcBef>
              <a:buNone/>
            </a:pPr>
            <a:r>
              <a:rPr lang="en-US" altLang="zh-CN" sz="1800" dirty="0"/>
              <a:t>&gt;&gt;&gt;x=3</a:t>
            </a:r>
          </a:p>
          <a:p>
            <a:pPr marL="457200" lvl="1" indent="0">
              <a:spcBef>
                <a:spcPts val="300"/>
              </a:spcBef>
              <a:buNone/>
            </a:pPr>
            <a:r>
              <a:rPr lang="en-US" altLang="zh-CN" sz="1800" dirty="0"/>
              <a:t>&gt;&gt;&gt;x="Hello world."</a:t>
            </a:r>
          </a:p>
          <a:p>
            <a:pPr marL="457200" lvl="1" indent="0">
              <a:spcBef>
                <a:spcPts val="300"/>
              </a:spcBef>
              <a:buNone/>
            </a:pPr>
            <a:r>
              <a:rPr lang="en-US" altLang="zh-CN" sz="1800" dirty="0"/>
              <a:t>&gt;&gt;&gt;x=[1,2,3]</a:t>
            </a:r>
          </a:p>
          <a:p>
            <a:pPr marL="457200" lvl="1" indent="0">
              <a:spcBef>
                <a:spcPts val="300"/>
              </a:spcBef>
              <a:buNone/>
            </a:pPr>
            <a:r>
              <a:rPr lang="en-US" altLang="zh-CN" sz="1800" dirty="0"/>
              <a:t>&gt;&gt;&gt;type(x)</a:t>
            </a:r>
          </a:p>
        </p:txBody>
      </p:sp>
    </p:spTree>
    <p:extLst>
      <p:ext uri="{BB962C8B-B14F-4D97-AF65-F5344CB8AC3E}">
        <p14:creationId xmlns:p14="http://schemas.microsoft.com/office/powerpoint/2010/main" val="25783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4.2	</a:t>
            </a:r>
            <a:r>
              <a:rPr lang="zh-CN" altLang="en-US" dirty="0"/>
              <a:t>形参与实参</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定义函数时的参数称为形式参数（简称形参）；调用函数时的参数称为实在参数（简称实参）</a:t>
            </a:r>
          </a:p>
          <a:p>
            <a:r>
              <a:rPr lang="zh-CN" altLang="en-US" sz="2400" dirty="0"/>
              <a:t>一般类型的数据作为参数相当于传值调用，可变类型的序列作为参数相当于传地址调用</a:t>
            </a:r>
          </a:p>
        </p:txBody>
      </p:sp>
    </p:spTree>
    <p:extLst>
      <p:ext uri="{BB962C8B-B14F-4D97-AF65-F5344CB8AC3E}">
        <p14:creationId xmlns:p14="http://schemas.microsoft.com/office/powerpoint/2010/main" val="191977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4.3	</a:t>
            </a:r>
            <a:r>
              <a:rPr lang="zh-CN" altLang="en-US" dirty="0"/>
              <a:t>参数类型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定义函数时不需要指定参数的类型和返回值的类型</a:t>
            </a:r>
          </a:p>
          <a:p>
            <a:r>
              <a:rPr lang="zh-CN" altLang="en-US" sz="2400" dirty="0"/>
              <a:t>普通参数、默认值参数、关键参数、可变长度参数</a:t>
            </a:r>
          </a:p>
        </p:txBody>
      </p:sp>
    </p:spTree>
    <p:extLst>
      <p:ext uri="{BB962C8B-B14F-4D97-AF65-F5344CB8AC3E}">
        <p14:creationId xmlns:p14="http://schemas.microsoft.com/office/powerpoint/2010/main" val="8025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4.3.1	</a:t>
            </a:r>
            <a:r>
              <a:rPr lang="zh-CN" altLang="en-US" dirty="0"/>
              <a:t>默认值参数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形式：</a:t>
            </a:r>
          </a:p>
          <a:p>
            <a:pPr marL="457200" lvl="1" indent="0">
              <a:buNone/>
            </a:pPr>
            <a:r>
              <a:rPr lang="en-US" altLang="zh-CN" sz="1800" dirty="0" err="1"/>
              <a:t>def</a:t>
            </a:r>
            <a:r>
              <a:rPr lang="en-US" altLang="zh-CN" sz="1800" dirty="0"/>
              <a:t> </a:t>
            </a:r>
            <a:r>
              <a:rPr lang="zh-CN" altLang="en-US" sz="1800" dirty="0"/>
              <a:t>函数名</a:t>
            </a:r>
            <a:r>
              <a:rPr lang="en-US" altLang="zh-CN" sz="1800" dirty="0"/>
              <a:t>(…&lt;</a:t>
            </a:r>
            <a:r>
              <a:rPr lang="zh-CN" altLang="en-US" sz="1800" dirty="0"/>
              <a:t>形参名</a:t>
            </a:r>
            <a:r>
              <a:rPr lang="en-US" altLang="zh-CN" sz="1800" dirty="0"/>
              <a:t>&gt;=&lt;</a:t>
            </a:r>
            <a:r>
              <a:rPr lang="zh-CN" altLang="en-US" sz="1800" dirty="0"/>
              <a:t>默认值</a:t>
            </a:r>
            <a:r>
              <a:rPr lang="en-US" altLang="zh-CN" sz="1800" dirty="0"/>
              <a:t>&gt;):			#</a:t>
            </a:r>
            <a:r>
              <a:rPr lang="zh-CN" altLang="en-US" sz="1800" dirty="0"/>
              <a:t>默认值参数必须在最右端</a:t>
            </a:r>
          </a:p>
          <a:p>
            <a:pPr marL="457200" lvl="1" indent="0">
              <a:spcBef>
                <a:spcPts val="300"/>
              </a:spcBef>
              <a:buNone/>
            </a:pPr>
            <a:r>
              <a:rPr lang="zh-CN" altLang="en-US" sz="1800" dirty="0"/>
              <a:t>	</a:t>
            </a:r>
            <a:r>
              <a:rPr lang="en-US" altLang="zh-CN" sz="1800" dirty="0"/>
              <a:t>'''</a:t>
            </a:r>
            <a:r>
              <a:rPr lang="zh-CN" altLang="en-US" sz="1800" dirty="0"/>
              <a:t>注释</a:t>
            </a:r>
            <a:r>
              <a:rPr lang="en-US" altLang="zh-CN" sz="1800" dirty="0"/>
              <a:t>'''</a:t>
            </a:r>
            <a:endParaRPr lang="zh-CN" altLang="en-US" sz="1800" dirty="0"/>
          </a:p>
          <a:p>
            <a:pPr marL="457200" lvl="1" indent="0">
              <a:spcBef>
                <a:spcPts val="300"/>
              </a:spcBef>
              <a:buNone/>
            </a:pPr>
            <a:r>
              <a:rPr lang="zh-CN" altLang="en-US" sz="1800" dirty="0"/>
              <a:t>	函数体</a:t>
            </a:r>
          </a:p>
          <a:p>
            <a:r>
              <a:rPr lang="zh-CN" altLang="en-US" sz="2000" dirty="0"/>
              <a:t>例：</a:t>
            </a:r>
          </a:p>
          <a:p>
            <a:pPr marL="457200" lvl="1" indent="0">
              <a:buNone/>
            </a:pPr>
            <a:r>
              <a:rPr lang="en-US" altLang="zh-CN" sz="1800" dirty="0" err="1"/>
              <a:t>def</a:t>
            </a:r>
            <a:r>
              <a:rPr lang="en-US" altLang="zh-CN" sz="1800" dirty="0"/>
              <a:t> say(message='</a:t>
            </a:r>
            <a:r>
              <a:rPr lang="en-US" altLang="zh-CN" sz="1800" dirty="0" err="1"/>
              <a:t>Hi',times</a:t>
            </a:r>
            <a:r>
              <a:rPr lang="en-US" altLang="zh-CN" sz="1800" dirty="0"/>
              <a:t>=2):</a:t>
            </a:r>
          </a:p>
          <a:p>
            <a:pPr marL="457200" lvl="1" indent="0">
              <a:spcBef>
                <a:spcPts val="300"/>
              </a:spcBef>
              <a:buNone/>
            </a:pPr>
            <a:r>
              <a:rPr lang="en-US" altLang="zh-CN" sz="1800" dirty="0"/>
              <a:t>	print((message+' ')*times)</a:t>
            </a:r>
          </a:p>
          <a:p>
            <a:pPr marL="457200" lvl="1" indent="0">
              <a:spcBef>
                <a:spcPts val="300"/>
              </a:spcBef>
              <a:buNone/>
            </a:pPr>
            <a:r>
              <a:rPr lang="en-US" altLang="zh-CN" sz="1800" dirty="0" err="1"/>
              <a:t>say.__defaults</a:t>
            </a:r>
            <a:r>
              <a:rPr lang="en-US" altLang="zh-CN" sz="1800" dirty="0"/>
              <a:t>__							#('Hi',2)</a:t>
            </a:r>
          </a:p>
          <a:p>
            <a:pPr marL="457200" lvl="1" indent="0">
              <a:spcBef>
                <a:spcPts val="300"/>
              </a:spcBef>
              <a:buNone/>
            </a:pPr>
            <a:r>
              <a:rPr lang="en-US" altLang="zh-CN" sz="1800" dirty="0"/>
              <a:t>say()									#Hi </a:t>
            </a:r>
            <a:r>
              <a:rPr lang="en-US" altLang="zh-CN" sz="1800" dirty="0" err="1"/>
              <a:t>Hi</a:t>
            </a:r>
            <a:endParaRPr lang="en-US" altLang="zh-CN" sz="1800" dirty="0"/>
          </a:p>
          <a:p>
            <a:pPr marL="457200" lvl="1" indent="0">
              <a:spcBef>
                <a:spcPts val="300"/>
              </a:spcBef>
              <a:buNone/>
            </a:pPr>
            <a:r>
              <a:rPr lang="en-US" altLang="zh-CN" sz="1800" dirty="0"/>
              <a:t>say('Hello')								#Hello </a:t>
            </a:r>
            <a:r>
              <a:rPr lang="en-US" altLang="zh-CN" sz="1800" dirty="0" err="1"/>
              <a:t>Hello</a:t>
            </a:r>
            <a:endParaRPr lang="en-US" altLang="zh-CN" sz="1800" dirty="0"/>
          </a:p>
          <a:p>
            <a:pPr marL="457200" lvl="1" indent="0">
              <a:spcBef>
                <a:spcPts val="300"/>
              </a:spcBef>
              <a:buNone/>
            </a:pPr>
            <a:r>
              <a:rPr lang="en-US" altLang="zh-CN" sz="1800" dirty="0"/>
              <a:t>say('Hello',3)								#Hello </a:t>
            </a:r>
            <a:r>
              <a:rPr lang="en-US" altLang="zh-CN" sz="1800" dirty="0" err="1"/>
              <a:t>Hello</a:t>
            </a:r>
            <a:r>
              <a:rPr lang="en-US" altLang="zh-CN" sz="1800" dirty="0"/>
              <a:t> </a:t>
            </a:r>
            <a:r>
              <a:rPr lang="en-US" altLang="zh-CN" sz="1800" dirty="0" err="1"/>
              <a:t>Hello</a:t>
            </a:r>
            <a:r>
              <a:rPr lang="en-US" altLang="zh-CN" sz="1800" dirty="0"/>
              <a:t> </a:t>
            </a:r>
          </a:p>
        </p:txBody>
      </p:sp>
    </p:spTree>
    <p:extLst>
      <p:ext uri="{BB962C8B-B14F-4D97-AF65-F5344CB8AC3E}">
        <p14:creationId xmlns:p14="http://schemas.microsoft.com/office/powerpoint/2010/main" val="270079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4.3.2	</a:t>
            </a:r>
            <a:r>
              <a:rPr lang="zh-CN" altLang="en-US" dirty="0"/>
              <a:t>关键参数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p>
          <a:p>
            <a:pPr marL="457200" lvl="1" indent="0">
              <a:buNone/>
            </a:pPr>
            <a:r>
              <a:rPr lang="en-US" altLang="zh-CN" sz="1800" dirty="0" err="1"/>
              <a:t>def</a:t>
            </a:r>
            <a:r>
              <a:rPr lang="en-US" altLang="zh-CN" sz="1800" dirty="0"/>
              <a:t> demo(</a:t>
            </a:r>
            <a:r>
              <a:rPr lang="en-US" altLang="zh-CN" sz="1800" dirty="0" err="1"/>
              <a:t>a,b,c</a:t>
            </a:r>
            <a:r>
              <a:rPr lang="en-US" altLang="zh-CN" sz="1800" dirty="0"/>
              <a:t>=5):</a:t>
            </a:r>
          </a:p>
          <a:p>
            <a:pPr marL="457200" lvl="1" indent="0">
              <a:spcBef>
                <a:spcPts val="300"/>
              </a:spcBef>
              <a:buNone/>
            </a:pPr>
            <a:r>
              <a:rPr lang="en-US" altLang="zh-CN" sz="1800" dirty="0"/>
              <a:t>	print(</a:t>
            </a:r>
            <a:r>
              <a:rPr lang="en-US" altLang="zh-CN" sz="1800" dirty="0" err="1"/>
              <a:t>a,b,c</a:t>
            </a:r>
            <a:r>
              <a:rPr lang="en-US" altLang="zh-CN" sz="1800" dirty="0"/>
              <a:t>)</a:t>
            </a:r>
          </a:p>
          <a:p>
            <a:pPr marL="457200" lvl="1" indent="0">
              <a:spcBef>
                <a:spcPts val="300"/>
              </a:spcBef>
              <a:buNone/>
            </a:pPr>
            <a:r>
              <a:rPr lang="en-US" altLang="zh-CN" sz="1800" dirty="0"/>
              <a:t>demo(c=8,a=9,b=0)						#9 0 8</a:t>
            </a:r>
          </a:p>
        </p:txBody>
      </p:sp>
    </p:spTree>
    <p:extLst>
      <p:ext uri="{BB962C8B-B14F-4D97-AF65-F5344CB8AC3E}">
        <p14:creationId xmlns:p14="http://schemas.microsoft.com/office/powerpoint/2010/main" val="22355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4.3.3	</a:t>
            </a:r>
            <a:r>
              <a:rPr lang="zh-CN" altLang="en-US" dirty="0"/>
              <a:t>可变长度参数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p>
          <a:p>
            <a:pPr marL="457200" lvl="1" indent="0">
              <a:buNone/>
            </a:pPr>
            <a:r>
              <a:rPr lang="en-US" altLang="zh-CN" sz="1800" dirty="0" err="1"/>
              <a:t>def</a:t>
            </a:r>
            <a:r>
              <a:rPr lang="en-US" altLang="zh-CN" sz="1800" dirty="0"/>
              <a:t> demo(*p):</a:t>
            </a:r>
          </a:p>
          <a:p>
            <a:pPr marL="457200" lvl="1" indent="0">
              <a:spcBef>
                <a:spcPts val="300"/>
              </a:spcBef>
              <a:buNone/>
            </a:pPr>
            <a:r>
              <a:rPr lang="en-US" altLang="zh-CN" sz="1800" dirty="0"/>
              <a:t>	print(p)</a:t>
            </a:r>
          </a:p>
          <a:p>
            <a:pPr marL="457200" lvl="1" indent="0">
              <a:spcBef>
                <a:spcPts val="300"/>
              </a:spcBef>
              <a:buNone/>
            </a:pPr>
            <a:r>
              <a:rPr lang="en-US" altLang="zh-CN" sz="1800" dirty="0"/>
              <a:t>demo(1,2,3)								#(1,2,3)</a:t>
            </a:r>
          </a:p>
          <a:p>
            <a:pPr marL="457200" lvl="1" indent="0">
              <a:spcBef>
                <a:spcPts val="300"/>
              </a:spcBef>
              <a:buNone/>
            </a:pPr>
            <a:r>
              <a:rPr lang="en-US" altLang="zh-CN" sz="1800" dirty="0" err="1"/>
              <a:t>def</a:t>
            </a:r>
            <a:r>
              <a:rPr lang="en-US" altLang="zh-CN" sz="1800" dirty="0"/>
              <a:t> demo(**p):</a:t>
            </a:r>
          </a:p>
          <a:p>
            <a:pPr marL="457200" lvl="1" indent="0">
              <a:spcBef>
                <a:spcPts val="300"/>
              </a:spcBef>
              <a:buNone/>
            </a:pPr>
            <a:r>
              <a:rPr lang="en-US" altLang="zh-CN" sz="1800" dirty="0"/>
              <a:t>	for item in </a:t>
            </a:r>
            <a:r>
              <a:rPr lang="en-US" altLang="zh-CN" sz="1800" dirty="0" err="1"/>
              <a:t>p.items</a:t>
            </a:r>
            <a:r>
              <a:rPr lang="en-US" altLang="zh-CN" sz="1800" dirty="0"/>
              <a:t>():</a:t>
            </a:r>
          </a:p>
          <a:p>
            <a:pPr marL="457200" lvl="1" indent="0">
              <a:spcBef>
                <a:spcPts val="300"/>
              </a:spcBef>
              <a:buNone/>
            </a:pPr>
            <a:r>
              <a:rPr lang="en-US" altLang="zh-CN" sz="1800" dirty="0"/>
              <a:t>		print(item)</a:t>
            </a:r>
          </a:p>
          <a:p>
            <a:pPr marL="457200" lvl="1" indent="0">
              <a:spcBef>
                <a:spcPts val="300"/>
              </a:spcBef>
              <a:buNone/>
            </a:pPr>
            <a:r>
              <a:rPr lang="en-US" altLang="zh-CN" sz="1800" dirty="0"/>
              <a:t>demo(a=1,b=2,c=3)</a:t>
            </a:r>
          </a:p>
          <a:p>
            <a:pPr marL="457200" lvl="1" indent="0">
              <a:spcBef>
                <a:spcPts val="300"/>
              </a:spcBef>
              <a:buNone/>
            </a:pPr>
            <a:r>
              <a:rPr lang="en-US" altLang="zh-CN" sz="1800" dirty="0"/>
              <a:t>#('a', 1)</a:t>
            </a:r>
          </a:p>
          <a:p>
            <a:pPr marL="457200" lvl="1" indent="0">
              <a:spcBef>
                <a:spcPts val="300"/>
              </a:spcBef>
              <a:buNone/>
            </a:pPr>
            <a:r>
              <a:rPr lang="en-US" altLang="zh-CN" sz="1800" dirty="0"/>
              <a:t>#('b', 2)</a:t>
            </a:r>
          </a:p>
          <a:p>
            <a:pPr marL="457200" lvl="1" indent="0">
              <a:spcBef>
                <a:spcPts val="300"/>
              </a:spcBef>
              <a:buNone/>
            </a:pPr>
            <a:r>
              <a:rPr lang="en-US" altLang="zh-CN" sz="1800" dirty="0"/>
              <a:t>#('c', 3)</a:t>
            </a:r>
          </a:p>
        </p:txBody>
      </p:sp>
    </p:spTree>
    <p:extLst>
      <p:ext uri="{BB962C8B-B14F-4D97-AF65-F5344CB8AC3E}">
        <p14:creationId xmlns:p14="http://schemas.microsoft.com/office/powerpoint/2010/main" val="203658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4.4	return</a:t>
            </a:r>
            <a:r>
              <a:rPr lang="zh-CN" altLang="en-US" dirty="0"/>
              <a:t>语句</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return</a:t>
            </a:r>
            <a:r>
              <a:rPr lang="zh-CN" altLang="en-US" sz="2400" dirty="0"/>
              <a:t>语句用于函数体，可以结束函数的运行并返回</a:t>
            </a:r>
            <a:r>
              <a:rPr lang="en-US" altLang="zh-CN" sz="2400" dirty="0"/>
              <a:t>return</a:t>
            </a:r>
            <a:r>
              <a:rPr lang="zh-CN" altLang="en-US" sz="2400" dirty="0"/>
              <a:t>后的表达式</a:t>
            </a:r>
            <a:endParaRPr lang="en-US" altLang="zh-CN" sz="2400" dirty="0"/>
          </a:p>
          <a:p>
            <a:r>
              <a:rPr lang="zh-CN" altLang="en-US" sz="2400" dirty="0"/>
              <a:t>没有</a:t>
            </a:r>
            <a:r>
              <a:rPr lang="en-US" altLang="zh-CN" sz="2400" dirty="0"/>
              <a:t>return</a:t>
            </a:r>
            <a:r>
              <a:rPr lang="zh-CN" altLang="en-US" sz="2400" dirty="0"/>
              <a:t>语句的函数，或者</a:t>
            </a:r>
            <a:r>
              <a:rPr lang="en-US" altLang="zh-CN" sz="2400" dirty="0"/>
              <a:t>return</a:t>
            </a:r>
            <a:r>
              <a:rPr lang="zh-CN" altLang="en-US" sz="2400" dirty="0"/>
              <a:t>语句后没有表达式的函数，其返回值为</a:t>
            </a:r>
            <a:r>
              <a:rPr lang="en-US" altLang="zh-CN" sz="2400" dirty="0"/>
              <a:t>None</a:t>
            </a:r>
          </a:p>
          <a:p>
            <a:r>
              <a:rPr lang="zh-CN" altLang="en-US" sz="2400" dirty="0"/>
              <a:t>任何函数都可以作为表达式的一份子，也可以作为独立语句调用</a:t>
            </a:r>
          </a:p>
        </p:txBody>
      </p:sp>
    </p:spTree>
    <p:extLst>
      <p:ext uri="{BB962C8B-B14F-4D97-AF65-F5344CB8AC3E}">
        <p14:creationId xmlns:p14="http://schemas.microsoft.com/office/powerpoint/2010/main" val="33860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4.5	</a:t>
            </a:r>
            <a:r>
              <a:rPr lang="zh-CN" altLang="en-US" dirty="0"/>
              <a:t>变量作用域</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变量起作用的代码范围称为变量的作用域，不同作用域内同名变量之间互不影响</a:t>
            </a:r>
          </a:p>
          <a:p>
            <a:r>
              <a:rPr lang="zh-CN" altLang="en-US" sz="2400" dirty="0"/>
              <a:t>函数内部定义的变量一般为局部变量，而不属于任何函数的变量一般为全局变量</a:t>
            </a:r>
          </a:p>
          <a:p>
            <a:r>
              <a:rPr lang="zh-CN" altLang="en-US" sz="2400" dirty="0"/>
              <a:t>局部变量的引用速度比全局变量快，应优先考虑使用</a:t>
            </a:r>
          </a:p>
          <a:p>
            <a:r>
              <a:rPr lang="zh-CN" altLang="en-US" sz="2400" dirty="0"/>
              <a:t>尽量避免使用全局变量</a:t>
            </a:r>
          </a:p>
        </p:txBody>
      </p:sp>
    </p:spTree>
    <p:extLst>
      <p:ext uri="{BB962C8B-B14F-4D97-AF65-F5344CB8AC3E}">
        <p14:creationId xmlns:p14="http://schemas.microsoft.com/office/powerpoint/2010/main" val="39640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4.5	</a:t>
            </a:r>
            <a:r>
              <a:rPr lang="zh-CN" altLang="en-US" dirty="0"/>
              <a:t>变量作用域</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73066" cy="3880773"/>
          </a:xfrm>
        </p:spPr>
        <p:txBody>
          <a:bodyPr>
            <a:normAutofit/>
          </a:bodyPr>
          <a:lstStyle/>
          <a:p>
            <a:r>
              <a:rPr lang="zh-CN" altLang="en-US" sz="2400" dirty="0"/>
              <a:t>一个变量已经在函数外定义，如果在函数内需要使用这个变量 ，并将改变变量的结果反映到函数之外，可以在函数内用</a:t>
            </a:r>
            <a:r>
              <a:rPr lang="en-US" altLang="zh-CN" sz="2400" dirty="0"/>
              <a:t>global</a:t>
            </a:r>
            <a:r>
              <a:rPr lang="zh-CN" altLang="en-US" sz="2400" dirty="0"/>
              <a:t>声明这个变量</a:t>
            </a:r>
          </a:p>
          <a:p>
            <a:r>
              <a:rPr lang="zh-CN" altLang="en-US" sz="2400" dirty="0"/>
              <a:t>在函数内部直接使用</a:t>
            </a:r>
            <a:r>
              <a:rPr lang="en-US" altLang="zh-CN" sz="2400" dirty="0"/>
              <a:t>global</a:t>
            </a:r>
            <a:r>
              <a:rPr lang="zh-CN" altLang="en-US" sz="2400" dirty="0"/>
              <a:t>关键字可以将一个变量声明为全局变量</a:t>
            </a:r>
          </a:p>
          <a:p>
            <a:r>
              <a:rPr lang="zh-CN" altLang="en-US" sz="2400" dirty="0"/>
              <a:t>如果需要引用文件</a:t>
            </a:r>
            <a:r>
              <a:rPr lang="en-US" altLang="zh-CN" sz="2400" dirty="0"/>
              <a:t>A.py</a:t>
            </a:r>
            <a:r>
              <a:rPr lang="zh-CN" altLang="en-US" sz="2400" dirty="0"/>
              <a:t>中的全局变量</a:t>
            </a:r>
            <a:r>
              <a:rPr lang="en-US" altLang="zh-CN" sz="2400" dirty="0"/>
              <a:t>x</a:t>
            </a:r>
            <a:r>
              <a:rPr lang="zh-CN" altLang="en-US" sz="2400" dirty="0"/>
              <a:t>，可以使用下面的方法：</a:t>
            </a:r>
          </a:p>
          <a:p>
            <a:pPr marL="457200" lvl="1" indent="0">
              <a:buNone/>
            </a:pPr>
            <a:r>
              <a:rPr lang="en-US" altLang="zh-CN" sz="2200" dirty="0"/>
              <a:t>import A</a:t>
            </a:r>
          </a:p>
          <a:p>
            <a:pPr marL="457200" lvl="1" indent="0">
              <a:buNone/>
            </a:pPr>
            <a:r>
              <a:rPr lang="en-US" altLang="zh-CN" sz="2200" dirty="0" err="1"/>
              <a:t>A.x</a:t>
            </a:r>
            <a:r>
              <a:rPr lang="en-US" altLang="zh-CN" sz="2200" dirty="0"/>
              <a:t>=1</a:t>
            </a:r>
          </a:p>
        </p:txBody>
      </p:sp>
    </p:spTree>
    <p:extLst>
      <p:ext uri="{BB962C8B-B14F-4D97-AF65-F5344CB8AC3E}">
        <p14:creationId xmlns:p14="http://schemas.microsoft.com/office/powerpoint/2010/main" val="13901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4.6	lambda</a:t>
            </a:r>
            <a:r>
              <a:rPr lang="zh-CN" altLang="en-US" dirty="0"/>
              <a:t>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例：</a:t>
            </a:r>
          </a:p>
          <a:p>
            <a:pPr marL="457200" lvl="1" indent="0">
              <a:buNone/>
            </a:pPr>
            <a:r>
              <a:rPr lang="en-US" altLang="zh-CN" sz="2200" dirty="0"/>
              <a:t>f=lambda </a:t>
            </a:r>
            <a:r>
              <a:rPr lang="en-US" altLang="zh-CN" sz="2200" dirty="0" err="1"/>
              <a:t>x,y,z:x+y+z</a:t>
            </a:r>
            <a:endParaRPr lang="en-US" altLang="zh-CN" sz="2200" dirty="0"/>
          </a:p>
          <a:p>
            <a:pPr marL="457200" lvl="1" indent="0">
              <a:spcBef>
                <a:spcPts val="300"/>
              </a:spcBef>
              <a:buNone/>
            </a:pPr>
            <a:r>
              <a:rPr lang="en-US" altLang="zh-CN" sz="2200" dirty="0"/>
              <a:t>print(f(1,2,3))								#6</a:t>
            </a:r>
          </a:p>
          <a:p>
            <a:pPr marL="457200" lvl="1" indent="0">
              <a:spcBef>
                <a:spcPts val="300"/>
              </a:spcBef>
              <a:buNone/>
            </a:pPr>
            <a:r>
              <a:rPr lang="en-US" altLang="zh-CN" sz="2200" dirty="0"/>
              <a:t>f=lambda </a:t>
            </a:r>
            <a:r>
              <a:rPr lang="en-US" altLang="zh-CN" sz="2200" dirty="0" err="1"/>
              <a:t>x,y</a:t>
            </a:r>
            <a:r>
              <a:rPr lang="en-US" altLang="zh-CN" sz="2200" dirty="0"/>
              <a:t>=2,z=3:x+y+z</a:t>
            </a:r>
          </a:p>
          <a:p>
            <a:pPr marL="457200" lvl="1" indent="0">
              <a:spcBef>
                <a:spcPts val="300"/>
              </a:spcBef>
              <a:buNone/>
            </a:pPr>
            <a:r>
              <a:rPr lang="en-US" altLang="zh-CN" sz="2200" dirty="0"/>
              <a:t>print(f(4))									#9</a:t>
            </a:r>
          </a:p>
          <a:p>
            <a:pPr marL="457200" lvl="1" indent="0">
              <a:spcBef>
                <a:spcPts val="300"/>
              </a:spcBef>
              <a:buNone/>
            </a:pPr>
            <a:r>
              <a:rPr lang="en-US" altLang="zh-CN" sz="2200" dirty="0"/>
              <a:t>print(f(4,z=5,y=6))						#15</a:t>
            </a:r>
          </a:p>
          <a:p>
            <a:pPr marL="457200" lvl="1" indent="0">
              <a:spcBef>
                <a:spcPts val="300"/>
              </a:spcBef>
              <a:buNone/>
            </a:pPr>
            <a:r>
              <a:rPr lang="en-US" altLang="zh-CN" sz="2200" dirty="0"/>
              <a:t>f=[(lambda x:x**2),(lambda x:x**3),(lambda x:x**4)]</a:t>
            </a:r>
          </a:p>
          <a:p>
            <a:pPr marL="457200" lvl="1" indent="0">
              <a:spcBef>
                <a:spcPts val="300"/>
              </a:spcBef>
              <a:buNone/>
            </a:pPr>
            <a:r>
              <a:rPr lang="en-US" altLang="zh-CN" sz="2200" dirty="0"/>
              <a:t>print(f[1](2))								#8</a:t>
            </a:r>
          </a:p>
        </p:txBody>
      </p:sp>
    </p:spTree>
    <p:extLst>
      <p:ext uri="{BB962C8B-B14F-4D97-AF65-F5344CB8AC3E}">
        <p14:creationId xmlns:p14="http://schemas.microsoft.com/office/powerpoint/2010/main" val="37936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4.6	lambda</a:t>
            </a:r>
            <a:r>
              <a:rPr lang="zh-CN" altLang="en-US" dirty="0"/>
              <a:t>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例：</a:t>
            </a:r>
          </a:p>
          <a:p>
            <a:pPr marL="457200" lvl="1" indent="0">
              <a:buNone/>
            </a:pPr>
            <a:r>
              <a:rPr lang="en-US" altLang="zh-CN" sz="2200" dirty="0" err="1"/>
              <a:t>a_list</a:t>
            </a:r>
            <a:r>
              <a:rPr lang="en-US" altLang="zh-CN" sz="2200" dirty="0"/>
              <a:t>=[1,2,3,4,5]</a:t>
            </a:r>
          </a:p>
          <a:p>
            <a:pPr marL="457200" lvl="1" indent="0">
              <a:spcBef>
                <a:spcPts val="300"/>
              </a:spcBef>
              <a:buNone/>
            </a:pPr>
            <a:r>
              <a:rPr lang="en-US" altLang="zh-CN" sz="2200" dirty="0"/>
              <a:t>list(map((lambda x:x*10),a_list))			#[10, 20, 30, 40, 50]</a:t>
            </a:r>
          </a:p>
          <a:p>
            <a:pPr marL="457200" lvl="1" indent="0">
              <a:spcBef>
                <a:spcPts val="300"/>
              </a:spcBef>
              <a:buNone/>
            </a:pPr>
            <a:r>
              <a:rPr lang="en-US" altLang="zh-CN" sz="2200" dirty="0" err="1"/>
              <a:t>a_dict</a:t>
            </a:r>
            <a:r>
              <a:rPr lang="en-US" altLang="zh-CN" sz="2200" dirty="0"/>
              <a:t>={'gao':97,'wang':90,'peng':88}</a:t>
            </a:r>
          </a:p>
          <a:p>
            <a:pPr marL="457200" lvl="1" indent="0">
              <a:spcBef>
                <a:spcPts val="300"/>
              </a:spcBef>
              <a:buNone/>
            </a:pPr>
            <a:r>
              <a:rPr lang="en-US" altLang="zh-CN" sz="2200" dirty="0" err="1"/>
              <a:t>b_list</a:t>
            </a:r>
            <a:r>
              <a:rPr lang="en-US" altLang="zh-CN" sz="2200" dirty="0"/>
              <a:t>=sorted(</a:t>
            </a:r>
            <a:r>
              <a:rPr lang="en-US" altLang="zh-CN" sz="2200" dirty="0" err="1"/>
              <a:t>a_dict</a:t>
            </a:r>
            <a:r>
              <a:rPr lang="en-US" altLang="zh-CN" sz="2200" dirty="0"/>
              <a:t>)						#['</a:t>
            </a:r>
            <a:r>
              <a:rPr lang="en-US" altLang="zh-CN" sz="2200" dirty="0" err="1"/>
              <a:t>gao</a:t>
            </a:r>
            <a:r>
              <a:rPr lang="en-US" altLang="zh-CN" sz="2200" dirty="0"/>
              <a:t>', '</a:t>
            </a:r>
            <a:r>
              <a:rPr lang="en-US" altLang="zh-CN" sz="2200" dirty="0" err="1"/>
              <a:t>peng</a:t>
            </a:r>
            <a:r>
              <a:rPr lang="en-US" altLang="zh-CN" sz="2200" dirty="0"/>
              <a:t>', '</a:t>
            </a:r>
            <a:r>
              <a:rPr lang="en-US" altLang="zh-CN" sz="2200" dirty="0" err="1"/>
              <a:t>wang</a:t>
            </a:r>
            <a:r>
              <a:rPr lang="en-US" altLang="zh-CN" sz="2200" dirty="0"/>
              <a:t>']</a:t>
            </a:r>
          </a:p>
          <a:p>
            <a:pPr marL="457200" lvl="1" indent="0">
              <a:spcBef>
                <a:spcPts val="300"/>
              </a:spcBef>
              <a:buNone/>
            </a:pPr>
            <a:r>
              <a:rPr lang="en-US" altLang="zh-CN" sz="2200" dirty="0" err="1"/>
              <a:t>c_list</a:t>
            </a:r>
            <a:r>
              <a:rPr lang="en-US" altLang="zh-CN" sz="2200" dirty="0"/>
              <a:t>=sorted(</a:t>
            </a:r>
            <a:r>
              <a:rPr lang="en-US" altLang="zh-CN" sz="2200" dirty="0" err="1"/>
              <a:t>a_dict.values</a:t>
            </a:r>
            <a:r>
              <a:rPr lang="en-US" altLang="zh-CN" sz="2200" dirty="0"/>
              <a:t>()) 			#[88, 90, 97]</a:t>
            </a:r>
          </a:p>
          <a:p>
            <a:pPr marL="457200" lvl="1" indent="0">
              <a:spcBef>
                <a:spcPts val="300"/>
              </a:spcBef>
              <a:buNone/>
            </a:pPr>
            <a:r>
              <a:rPr lang="en-US" altLang="zh-CN" sz="2200" dirty="0" err="1"/>
              <a:t>d_list</a:t>
            </a:r>
            <a:r>
              <a:rPr lang="en-US" altLang="zh-CN" sz="2200" dirty="0"/>
              <a:t>=sorted(</a:t>
            </a:r>
            <a:r>
              <a:rPr lang="en-US" altLang="zh-CN" sz="2200" dirty="0" err="1"/>
              <a:t>a_dict.items</a:t>
            </a:r>
            <a:r>
              <a:rPr lang="en-US" altLang="zh-CN" sz="2200" dirty="0"/>
              <a:t>(),key=lambda x:x[1])</a:t>
            </a:r>
          </a:p>
          <a:p>
            <a:pPr marL="457200" lvl="1" indent="0">
              <a:spcBef>
                <a:spcPts val="300"/>
              </a:spcBef>
              <a:buNone/>
            </a:pPr>
            <a:r>
              <a:rPr lang="en-US" altLang="zh-CN" sz="2200" dirty="0"/>
              <a:t># [('</a:t>
            </a:r>
            <a:r>
              <a:rPr lang="en-US" altLang="zh-CN" sz="2200" dirty="0" err="1"/>
              <a:t>peng</a:t>
            </a:r>
            <a:r>
              <a:rPr lang="en-US" altLang="zh-CN" sz="2200" dirty="0"/>
              <a:t>', 88), ('</a:t>
            </a:r>
            <a:r>
              <a:rPr lang="en-US" altLang="zh-CN" sz="2200" dirty="0" err="1"/>
              <a:t>wang</a:t>
            </a:r>
            <a:r>
              <a:rPr lang="en-US" altLang="zh-CN" sz="2200" dirty="0"/>
              <a:t>', 90), ('</a:t>
            </a:r>
            <a:r>
              <a:rPr lang="en-US" altLang="zh-CN" sz="2200" dirty="0" err="1"/>
              <a:t>gao</a:t>
            </a:r>
            <a:r>
              <a:rPr lang="en-US" altLang="zh-CN" sz="2200" dirty="0"/>
              <a:t>', 97)]</a:t>
            </a:r>
          </a:p>
        </p:txBody>
      </p:sp>
    </p:spTree>
    <p:extLst>
      <p:ext uri="{BB962C8B-B14F-4D97-AF65-F5344CB8AC3E}">
        <p14:creationId xmlns:p14="http://schemas.microsoft.com/office/powerpoint/2010/main" val="32713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1.4.2	Python</a:t>
            </a:r>
            <a:r>
              <a:rPr lang="zh-CN" altLang="en-US" dirty="0"/>
              <a:t>变量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变量命名规则：</a:t>
            </a:r>
            <a:endParaRPr lang="en-US" altLang="zh-CN" sz="2000" dirty="0"/>
          </a:p>
          <a:p>
            <a:pPr marL="457200" lvl="1" indent="0">
              <a:spcBef>
                <a:spcPts val="300"/>
              </a:spcBef>
              <a:buNone/>
            </a:pPr>
            <a:r>
              <a:rPr lang="zh-CN" altLang="en-US" sz="1800" dirty="0"/>
              <a:t>字母或下划线开头（下划线开头的变量有特殊含义）</a:t>
            </a:r>
            <a:endParaRPr lang="en-US" altLang="zh-CN" sz="1800" dirty="0"/>
          </a:p>
          <a:p>
            <a:pPr marL="457200" lvl="1" indent="0">
              <a:spcBef>
                <a:spcPts val="300"/>
              </a:spcBef>
              <a:buNone/>
            </a:pPr>
            <a:r>
              <a:rPr lang="zh-CN" altLang="en-US" sz="1800" dirty="0"/>
              <a:t>不能有空格或标点符号</a:t>
            </a:r>
            <a:endParaRPr lang="en-US" altLang="zh-CN" sz="1800" dirty="0"/>
          </a:p>
          <a:p>
            <a:pPr marL="457200" lvl="1" indent="0">
              <a:spcBef>
                <a:spcPts val="300"/>
              </a:spcBef>
              <a:buNone/>
            </a:pPr>
            <a:r>
              <a:rPr lang="zh-CN" altLang="en-US" sz="1800" dirty="0"/>
              <a:t>不能与关键字同名</a:t>
            </a:r>
            <a:endParaRPr lang="en-US" altLang="zh-CN" sz="1800" dirty="0"/>
          </a:p>
          <a:p>
            <a:pPr marL="457200" lvl="1" indent="0">
              <a:spcBef>
                <a:spcPts val="300"/>
              </a:spcBef>
              <a:buNone/>
            </a:pPr>
            <a:r>
              <a:rPr lang="zh-CN" altLang="en-US" sz="1800" dirty="0"/>
              <a:t>尽量不要与内置名称相同</a:t>
            </a:r>
            <a:endParaRPr lang="en-US" altLang="zh-CN" sz="1800" dirty="0"/>
          </a:p>
          <a:p>
            <a:pPr marL="457200" lvl="1" indent="0">
              <a:spcBef>
                <a:spcPts val="300"/>
              </a:spcBef>
              <a:buNone/>
            </a:pPr>
            <a:r>
              <a:rPr lang="zh-CN" altLang="en-US" sz="1800" dirty="0"/>
              <a:t>大小写敏感</a:t>
            </a:r>
            <a:endParaRPr lang="en-US" altLang="zh-CN" sz="1800" dirty="0"/>
          </a:p>
          <a:p>
            <a:pPr marL="457200" lvl="1" indent="0">
              <a:spcBef>
                <a:spcPts val="300"/>
              </a:spcBef>
              <a:buNone/>
            </a:pPr>
            <a:r>
              <a:rPr lang="zh-CN" altLang="en-US" sz="1800" dirty="0"/>
              <a:t>取有意义的名称</a:t>
            </a:r>
            <a:endParaRPr lang="en-US" altLang="zh-CN" sz="1800" dirty="0"/>
          </a:p>
        </p:txBody>
      </p:sp>
    </p:spTree>
    <p:extLst>
      <p:ext uri="{BB962C8B-B14F-4D97-AF65-F5344CB8AC3E}">
        <p14:creationId xmlns:p14="http://schemas.microsoft.com/office/powerpoint/2010/main" val="374725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4.7	</a:t>
            </a:r>
            <a:r>
              <a:rPr lang="zh-CN" altLang="en-US" dirty="0"/>
              <a:t>案例精选</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编写函数，求整数</a:t>
            </a:r>
            <a:r>
              <a:rPr lang="en-US" altLang="zh-CN" sz="2400" dirty="0"/>
              <a:t>(&gt;=0)</a:t>
            </a:r>
            <a:r>
              <a:rPr lang="zh-CN" altLang="en-US" sz="2400" dirty="0"/>
              <a:t>的阶乘</a:t>
            </a:r>
            <a:endParaRPr lang="en-US" altLang="zh-CN" sz="2400" dirty="0"/>
          </a:p>
          <a:p>
            <a:r>
              <a:rPr lang="zh-CN" altLang="en-US" sz="2400" dirty="0"/>
              <a:t>编写函数，判别正整数是否素数</a:t>
            </a:r>
            <a:endParaRPr lang="en-US" altLang="zh-CN" sz="2400" dirty="0"/>
          </a:p>
          <a:p>
            <a:r>
              <a:rPr lang="zh-CN" altLang="en-US" sz="2400" dirty="0"/>
              <a:t>使用两分法求方程在（</a:t>
            </a:r>
            <a:r>
              <a:rPr lang="en-US" altLang="zh-CN" sz="2400" dirty="0"/>
              <a:t>-10</a:t>
            </a:r>
            <a:r>
              <a:rPr lang="zh-CN" altLang="en-US" sz="2400" dirty="0"/>
              <a:t>，</a:t>
            </a:r>
            <a:r>
              <a:rPr lang="en-US" altLang="zh-CN" sz="2400" dirty="0"/>
              <a:t>10</a:t>
            </a:r>
            <a:r>
              <a:rPr lang="zh-CN" altLang="en-US" sz="2400" dirty="0"/>
              <a:t>）之间的根：</a:t>
            </a:r>
            <a:r>
              <a:rPr lang="en-US" altLang="zh-CN" sz="2400" dirty="0"/>
              <a:t>2x^3-4x^2+3x-6=0</a:t>
            </a:r>
          </a:p>
          <a:p>
            <a:r>
              <a:rPr lang="zh-CN" altLang="en-US" sz="2400" dirty="0"/>
              <a:t>编写函数，接收一个整数</a:t>
            </a:r>
            <a:r>
              <a:rPr lang="en-US" altLang="zh-CN" sz="2400" dirty="0"/>
              <a:t>t</a:t>
            </a:r>
            <a:r>
              <a:rPr lang="zh-CN" altLang="en-US" sz="2400" dirty="0"/>
              <a:t>为参数，打印杨辉三角形的前</a:t>
            </a:r>
            <a:r>
              <a:rPr lang="en-US" altLang="zh-CN" sz="2400" dirty="0"/>
              <a:t>t</a:t>
            </a:r>
            <a:r>
              <a:rPr lang="zh-CN" altLang="en-US" sz="2400" dirty="0"/>
              <a:t>行</a:t>
            </a:r>
          </a:p>
          <a:p>
            <a:r>
              <a:rPr lang="zh-CN" altLang="en-US" sz="2400" dirty="0"/>
              <a:t>编写函数，接收一个正偶数为参数，输出两个素数，并且这两个素数之和等于原来的正偶数。如果存在多组符合条件的素数，则全部输出</a:t>
            </a:r>
            <a:endParaRPr lang="en-US" altLang="zh-CN" sz="2400" dirty="0"/>
          </a:p>
        </p:txBody>
      </p:sp>
    </p:spTree>
    <p:extLst>
      <p:ext uri="{BB962C8B-B14F-4D97-AF65-F5344CB8AC3E}">
        <p14:creationId xmlns:p14="http://schemas.microsoft.com/office/powerpoint/2010/main" val="233499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4.7	</a:t>
            </a:r>
            <a:r>
              <a:rPr lang="zh-CN" altLang="en-US" dirty="0"/>
              <a:t>案例精选</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编写函数，接收两个正整数作为参数，返回一个元组，其中第一个元素为最大公约数，第二个元素为最小公倍数</a:t>
            </a:r>
          </a:p>
          <a:p>
            <a:r>
              <a:rPr lang="zh-CN" altLang="en-US" sz="2400" dirty="0"/>
              <a:t>编写函数计算任意位数的黑洞数。黑洞数是指这样的整数：由这个数字每位上的数字组成的最大数减去每位数字组成的最小数仍然得到这个数自身。例如，</a:t>
            </a:r>
            <a:r>
              <a:rPr lang="en-US" altLang="zh-CN" sz="2400" dirty="0"/>
              <a:t>3</a:t>
            </a:r>
            <a:r>
              <a:rPr lang="zh-CN" altLang="en-US" sz="2400" dirty="0"/>
              <a:t>位黑洞数是</a:t>
            </a:r>
            <a:r>
              <a:rPr lang="en-US" altLang="zh-CN" sz="2400" dirty="0"/>
              <a:t>495</a:t>
            </a:r>
            <a:r>
              <a:rPr lang="zh-CN" altLang="en-US" sz="2400" dirty="0"/>
              <a:t>，</a:t>
            </a:r>
            <a:r>
              <a:rPr lang="en-US" altLang="zh-CN" sz="2400" dirty="0"/>
              <a:t>4</a:t>
            </a:r>
            <a:r>
              <a:rPr lang="zh-CN" altLang="en-US" sz="2400" dirty="0"/>
              <a:t>位黑洞数是</a:t>
            </a:r>
            <a:r>
              <a:rPr lang="en-US" altLang="zh-CN" sz="2400" dirty="0"/>
              <a:t>6174</a:t>
            </a:r>
            <a:r>
              <a:rPr lang="zh-CN" altLang="en-US" sz="2400" dirty="0"/>
              <a:t>，等等</a:t>
            </a:r>
          </a:p>
        </p:txBody>
      </p:sp>
    </p:spTree>
    <p:extLst>
      <p:ext uri="{BB962C8B-B14F-4D97-AF65-F5344CB8AC3E}">
        <p14:creationId xmlns:p14="http://schemas.microsoft.com/office/powerpoint/2010/main" val="285615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4.7	</a:t>
            </a:r>
            <a:r>
              <a:rPr lang="zh-CN" altLang="en-US" dirty="0"/>
              <a:t>案例精选</a:t>
            </a:r>
          </a:p>
        </p:txBody>
      </p:sp>
      <p:sp>
        <p:nvSpPr>
          <p:cNvPr id="3" name="内容占位符 2"/>
          <p:cNvSpPr>
            <a:spLocks noGrp="1"/>
          </p:cNvSpPr>
          <p:nvPr>
            <p:ph idx="1"/>
          </p:nvPr>
        </p:nvSpPr>
        <p:spPr>
          <a:xfrm>
            <a:off x="677334" y="2160589"/>
            <a:ext cx="9106746" cy="3880773"/>
          </a:xfrm>
        </p:spPr>
        <p:txBody>
          <a:bodyPr/>
          <a:lstStyle/>
          <a:p>
            <a:r>
              <a:rPr lang="zh-CN" altLang="en-US" dirty="0"/>
              <a:t>汉诺塔（又称河内塔）问题是源于印度一个古老传说的益智玩具。大梵天创造世界的时候做了三根金刚石柱子，在一根柱子上从下往上按照大小顺序摞着</a:t>
            </a:r>
            <a:r>
              <a:rPr lang="en-US" altLang="zh-CN" dirty="0"/>
              <a:t>64</a:t>
            </a:r>
            <a:r>
              <a:rPr lang="zh-CN" altLang="en-US" dirty="0"/>
              <a:t>片黄金圆盘。大梵天命令婆罗门把圆盘从下面开始按大小顺序重新摆放在另一根柱子上。并且规定，在小圆盘上不能放大圆盘，在三根柱子之间一次只能移动一个圆盘。编写函数，实现数据排序</a:t>
            </a:r>
            <a:endParaRPr lang="en-US" altLang="zh-CN" dirty="0"/>
          </a:p>
        </p:txBody>
      </p:sp>
      <p:pic>
        <p:nvPicPr>
          <p:cNvPr id="4098" name="Picture 2" descr="https://gss1.bdstatic.com/-vo3dSag_xI4khGkpoWK1HF6hhy/baike/w%3D268%3Bg%3D0/sign=3e68a5859245d688a302b5a29cf91a23/2934349b033b5bb5347f4c4836d3d539b700bc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302" y="3718851"/>
            <a:ext cx="2552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5</a:t>
            </a:r>
            <a:r>
              <a:rPr lang="zh-CN" altLang="en-US" sz="3600" dirty="0"/>
              <a:t>章	</a:t>
            </a:r>
            <a:r>
              <a:rPr lang="zh-CN" altLang="en-US" dirty="0"/>
              <a:t>字符串与正则表达式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52746" cy="3880773"/>
          </a:xfrm>
        </p:spPr>
        <p:txBody>
          <a:bodyPr>
            <a:normAutofit/>
          </a:bodyPr>
          <a:lstStyle/>
          <a:p>
            <a:r>
              <a:rPr lang="en-US" altLang="zh-CN" sz="2000" dirty="0"/>
              <a:t>ASCII</a:t>
            </a:r>
            <a:r>
              <a:rPr lang="zh-CN" altLang="en-US" sz="2000" dirty="0"/>
              <a:t>码：美国标准信息交换码，使用一个字节对西文字符进行编码</a:t>
            </a:r>
          </a:p>
          <a:p>
            <a:r>
              <a:rPr lang="en-US" altLang="zh-CN" sz="2000" dirty="0"/>
              <a:t>GB2312</a:t>
            </a:r>
            <a:r>
              <a:rPr lang="zh-CN" altLang="en-US" sz="2000" dirty="0"/>
              <a:t>：中国制定的中文编码标准，使用一个字节表示西文，二个字节表示中文，共收录</a:t>
            </a:r>
            <a:r>
              <a:rPr lang="en-US" altLang="zh-CN" sz="2000" dirty="0"/>
              <a:t>682</a:t>
            </a:r>
            <a:r>
              <a:rPr lang="zh-CN" altLang="en-US" sz="2000" dirty="0"/>
              <a:t>个符号、</a:t>
            </a:r>
            <a:r>
              <a:rPr lang="en-US" altLang="zh-CN" sz="2000" dirty="0"/>
              <a:t>6763</a:t>
            </a:r>
            <a:r>
              <a:rPr lang="zh-CN" altLang="en-US" sz="2000" dirty="0"/>
              <a:t>个简体汉字</a:t>
            </a:r>
          </a:p>
          <a:p>
            <a:r>
              <a:rPr lang="en-US" altLang="zh-CN" sz="2000" dirty="0"/>
              <a:t>GBK</a:t>
            </a:r>
            <a:r>
              <a:rPr lang="zh-CN" altLang="en-US" sz="2000" dirty="0"/>
              <a:t>：汉字国标扩展码，基本上采用了原来</a:t>
            </a:r>
            <a:r>
              <a:rPr lang="en-US" altLang="zh-CN" sz="2000" dirty="0"/>
              <a:t>GB2312-80</a:t>
            </a:r>
            <a:r>
              <a:rPr lang="zh-CN" altLang="en-US" sz="2000" dirty="0"/>
              <a:t>所有的汉字及码位，共收录了</a:t>
            </a:r>
            <a:r>
              <a:rPr lang="en-US" altLang="zh-CN" sz="2000" dirty="0"/>
              <a:t>883</a:t>
            </a:r>
            <a:r>
              <a:rPr lang="zh-CN" altLang="en-US" sz="2000" dirty="0"/>
              <a:t>个符号， </a:t>
            </a:r>
            <a:r>
              <a:rPr lang="en-US" altLang="zh-CN" sz="2000" dirty="0"/>
              <a:t>21003</a:t>
            </a:r>
            <a:r>
              <a:rPr lang="zh-CN" altLang="en-US" sz="2000" dirty="0"/>
              <a:t>个简、繁体汉字</a:t>
            </a:r>
          </a:p>
          <a:p>
            <a:r>
              <a:rPr lang="en-US" altLang="zh-CN" sz="2000" dirty="0"/>
              <a:t>UTF-8</a:t>
            </a:r>
            <a:r>
              <a:rPr lang="zh-CN" altLang="en-US" sz="2000" dirty="0"/>
              <a:t>：国际通用的编码，使用一个字节表示西文，使用三个字节表示中文及其他语言文字，对全世界所有国家需要用到的字符进行编码</a:t>
            </a:r>
          </a:p>
          <a:p>
            <a:r>
              <a:rPr lang="en-US" altLang="zh-CN" sz="2000" dirty="0"/>
              <a:t>Python 3.x</a:t>
            </a:r>
            <a:r>
              <a:rPr lang="zh-CN" altLang="en-US" sz="2000" dirty="0"/>
              <a:t>完全支持中文，无论是西文还是中文，都按一个字符对待和处理</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314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5</a:t>
            </a:r>
            <a:r>
              <a:rPr lang="zh-CN" altLang="en-US" sz="3600" dirty="0"/>
              <a:t>章	</a:t>
            </a:r>
            <a:r>
              <a:rPr lang="zh-CN" altLang="en-US" dirty="0"/>
              <a:t>字符串与正则表达式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5.1	</a:t>
            </a:r>
            <a:r>
              <a:rPr lang="zh-CN" altLang="en-US" sz="2400" dirty="0"/>
              <a:t>字符串</a:t>
            </a:r>
          </a:p>
          <a:p>
            <a:r>
              <a:rPr lang="en-US" altLang="zh-CN" sz="2400" dirty="0"/>
              <a:t>5.2	</a:t>
            </a:r>
            <a:r>
              <a:rPr lang="zh-CN" altLang="en-US" sz="2400" dirty="0"/>
              <a:t>正则表达式</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19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	</a:t>
            </a:r>
            <a:r>
              <a:rPr lang="zh-CN" altLang="en-US" dirty="0"/>
              <a:t>字符串</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字符串属于不可变序列类型，使用单引号、双引号、三单引号或三双引号作为界定符，不同界定符之间可以互相嵌套</a:t>
            </a:r>
          </a:p>
          <a:p>
            <a:r>
              <a:rPr lang="zh-CN" altLang="en-US" sz="2400" dirty="0"/>
              <a:t>支持序列通用方法，包括比较、计算长度、元素访问、切片等</a:t>
            </a:r>
          </a:p>
          <a:p>
            <a:r>
              <a:rPr lang="zh-CN" altLang="en-US" sz="2400" dirty="0"/>
              <a:t>支持一些特有的操作方法，包括格式化操作、字符串查找、字符串替换等</a:t>
            </a:r>
          </a:p>
          <a:p>
            <a:r>
              <a:rPr lang="zh-CN" altLang="en-US" sz="2400" dirty="0"/>
              <a:t>不支持元素增加、修改与删除等操作</a:t>
            </a:r>
          </a:p>
          <a:p>
            <a:r>
              <a:rPr lang="en-US" altLang="zh-CN" sz="2400" dirty="0"/>
              <a:t>Python 3.x</a:t>
            </a:r>
            <a:r>
              <a:rPr lang="zh-CN" altLang="en-US" sz="2400" dirty="0"/>
              <a:t>中字符串类型为</a:t>
            </a:r>
            <a:r>
              <a:rPr lang="en-US" altLang="zh-CN" sz="2400" dirty="0" err="1"/>
              <a:t>str</a:t>
            </a:r>
            <a:r>
              <a:rPr lang="zh-CN" altLang="en-US" sz="2400" dirty="0"/>
              <a:t>类型</a:t>
            </a:r>
          </a:p>
          <a:p>
            <a:r>
              <a:rPr lang="en-US" altLang="zh-CN" sz="2400" dirty="0"/>
              <a:t>Python 3.x</a:t>
            </a:r>
            <a:r>
              <a:rPr lang="zh-CN" altLang="en-US" sz="2400" dirty="0"/>
              <a:t>中，程序源文件默认为</a:t>
            </a:r>
            <a:r>
              <a:rPr lang="en-US" altLang="zh-CN" sz="2400" dirty="0"/>
              <a:t>UTF-8</a:t>
            </a:r>
            <a:r>
              <a:rPr lang="zh-CN" altLang="en-US" sz="2400" dirty="0"/>
              <a:t>编码</a:t>
            </a:r>
          </a:p>
        </p:txBody>
      </p:sp>
    </p:spTree>
    <p:extLst>
      <p:ext uri="{BB962C8B-B14F-4D97-AF65-F5344CB8AC3E}">
        <p14:creationId xmlns:p14="http://schemas.microsoft.com/office/powerpoint/2010/main" val="26387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5.1.1	</a:t>
            </a:r>
            <a:r>
              <a:rPr lang="zh-CN" altLang="en-US" dirty="0"/>
              <a:t>字符串格式化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形式：</a:t>
            </a:r>
          </a:p>
          <a:p>
            <a:pPr marL="457200" lvl="1" indent="0">
              <a:buNone/>
            </a:pPr>
            <a:r>
              <a:rPr lang="en-US" altLang="zh-CN" sz="1800" dirty="0"/>
              <a:t>'%[-][+][0][m][.n]</a:t>
            </a:r>
            <a:r>
              <a:rPr lang="zh-CN" altLang="en-US" sz="1800" dirty="0"/>
              <a:t>格式字符</a:t>
            </a:r>
            <a:r>
              <a:rPr lang="en-US" altLang="zh-CN" sz="1800" dirty="0"/>
              <a:t>'%</a:t>
            </a:r>
            <a:r>
              <a:rPr lang="zh-CN" altLang="en-US" sz="1800" dirty="0"/>
              <a:t>表达式</a:t>
            </a:r>
          </a:p>
          <a:p>
            <a:r>
              <a:rPr lang="zh-CN" altLang="en-US" sz="2000" dirty="0"/>
              <a:t>例：</a:t>
            </a:r>
          </a:p>
          <a:p>
            <a:pPr marL="457200" lvl="1" indent="0">
              <a:buNone/>
            </a:pPr>
            <a:r>
              <a:rPr lang="en-US" altLang="zh-CN" sz="1800" dirty="0"/>
              <a:t>'%5d'%3									#'    3'</a:t>
            </a:r>
          </a:p>
          <a:p>
            <a:pPr marL="457200" lvl="1" indent="0">
              <a:buNone/>
            </a:pPr>
            <a:r>
              <a:rPr lang="en-US" altLang="zh-CN" sz="1800" dirty="0"/>
              <a:t>'%.4f'%3.14159							#'3.1416'</a:t>
            </a:r>
          </a:p>
          <a:p>
            <a:pPr marL="457200" lvl="1" indent="0">
              <a:buNone/>
            </a:pPr>
            <a:r>
              <a:rPr lang="en-US" altLang="zh-CN" sz="1800" dirty="0"/>
              <a:t>"%c"%65									#'A'</a:t>
            </a:r>
          </a:p>
          <a:p>
            <a:pPr marL="457200" lvl="1" indent="0">
              <a:buNone/>
            </a:pPr>
            <a:r>
              <a:rPr lang="en-US" altLang="zh-CN" sz="1800" dirty="0"/>
              <a:t>"%s"%65									#'65'</a:t>
            </a:r>
          </a:p>
          <a:p>
            <a:pPr marL="457200" lvl="1" indent="0">
              <a:buNone/>
            </a:pPr>
            <a:r>
              <a:rPr lang="en-US" altLang="zh-CN" sz="1800" dirty="0">
                <a:solidFill>
                  <a:srgbClr val="FF0000"/>
                </a:solidFill>
              </a:rPr>
              <a:t>'%d'%'123'									#</a:t>
            </a:r>
            <a:r>
              <a:rPr lang="zh-CN" altLang="en-US" sz="1800" dirty="0">
                <a:solidFill>
                  <a:srgbClr val="FF0000"/>
                </a:solidFill>
              </a:rPr>
              <a:t>错误</a:t>
            </a:r>
          </a:p>
          <a:p>
            <a:pPr marL="457200" lvl="1" indent="0">
              <a:buNone/>
            </a:pPr>
            <a:r>
              <a:rPr lang="en-US" altLang="zh-CN" sz="1800" dirty="0"/>
              <a:t>x='%s'%[1,2,3]							#'[1, 2, 3]'</a:t>
            </a:r>
          </a:p>
          <a:p>
            <a:pPr marL="457200" lvl="1" indent="0">
              <a:buNone/>
            </a:pPr>
            <a:r>
              <a:rPr lang="en-US" altLang="zh-CN" sz="1800" dirty="0"/>
              <a:t>x=</a:t>
            </a:r>
            <a:r>
              <a:rPr lang="en-US" altLang="zh-CN" sz="1800" dirty="0" err="1"/>
              <a:t>str</a:t>
            </a:r>
            <a:r>
              <a:rPr lang="en-US" altLang="zh-CN" sz="1800" dirty="0"/>
              <a:t>([1,2,3]) 							#'[1, 2, 3]'</a:t>
            </a:r>
          </a:p>
        </p:txBody>
      </p:sp>
    </p:spTree>
    <p:extLst>
      <p:ext uri="{BB962C8B-B14F-4D97-AF65-F5344CB8AC3E}">
        <p14:creationId xmlns:p14="http://schemas.microsoft.com/office/powerpoint/2010/main" val="341469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5.1.1	</a:t>
            </a:r>
            <a:r>
              <a:rPr lang="zh-CN" altLang="en-US" dirty="0"/>
              <a:t>字符串格式化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a:t>
            </a:r>
            <a:r>
              <a:rPr lang="en-US" altLang="zh-CN" sz="2000" dirty="0"/>
              <a:t>format()</a:t>
            </a:r>
            <a:r>
              <a:rPr lang="zh-CN" altLang="en-US" sz="2000" dirty="0"/>
              <a:t>方法进行格式化</a:t>
            </a:r>
            <a:endParaRPr lang="en-US" altLang="zh-CN" sz="2000" dirty="0"/>
          </a:p>
          <a:p>
            <a:r>
              <a:rPr lang="zh-CN" altLang="en-US" sz="2000" dirty="0"/>
              <a:t>例：</a:t>
            </a:r>
          </a:p>
          <a:p>
            <a:pPr marL="457200" lvl="1" indent="0">
              <a:buNone/>
            </a:pPr>
            <a:r>
              <a:rPr lang="en-US" altLang="zh-CN" sz="1800" dirty="0"/>
              <a:t>x='The number {0:,} in hex is:{0:#x},the number {1} in </a:t>
            </a:r>
            <a:r>
              <a:rPr lang="en-US" altLang="zh-CN" sz="1800" dirty="0" err="1"/>
              <a:t>oct</a:t>
            </a:r>
            <a:r>
              <a:rPr lang="en-US" altLang="zh-CN" sz="1800" dirty="0"/>
              <a:t> is {1:#o}'.format(5555,55)</a:t>
            </a:r>
          </a:p>
          <a:p>
            <a:pPr marL="457200" lvl="1" indent="0">
              <a:buNone/>
            </a:pPr>
            <a:r>
              <a:rPr lang="en-US" altLang="zh-CN" sz="1800" dirty="0"/>
              <a:t>#'The number 5,555 in hex is:0x15b3,the number 55 in </a:t>
            </a:r>
            <a:r>
              <a:rPr lang="en-US" altLang="zh-CN" sz="1800" dirty="0" err="1"/>
              <a:t>oct</a:t>
            </a:r>
            <a:r>
              <a:rPr lang="en-US" altLang="zh-CN" sz="1800" dirty="0"/>
              <a:t> is 0o67'</a:t>
            </a:r>
          </a:p>
          <a:p>
            <a:pPr marL="457200" lvl="1" indent="0">
              <a:buNone/>
            </a:pPr>
            <a:r>
              <a:rPr lang="en-US" altLang="zh-CN" sz="1800" dirty="0"/>
              <a:t>print('The number {1:,} in hex is:{1:#x},the number {0} in </a:t>
            </a:r>
            <a:r>
              <a:rPr lang="en-US" altLang="zh-CN" sz="1800" dirty="0" err="1"/>
              <a:t>oct</a:t>
            </a:r>
            <a:r>
              <a:rPr lang="en-US" altLang="zh-CN" sz="1800" dirty="0"/>
              <a:t> is {0:#o}'.format(5555,55))</a:t>
            </a:r>
          </a:p>
          <a:p>
            <a:pPr marL="457200" lvl="1" indent="0">
              <a:buNone/>
            </a:pPr>
            <a:r>
              <a:rPr lang="en-US" altLang="zh-CN" sz="1800" dirty="0"/>
              <a:t>#The number 55 in hex is:0x37,the number 5555 in </a:t>
            </a:r>
            <a:r>
              <a:rPr lang="en-US" altLang="zh-CN" sz="1800" dirty="0" err="1"/>
              <a:t>oct</a:t>
            </a:r>
            <a:r>
              <a:rPr lang="en-US" altLang="zh-CN" sz="1800" dirty="0"/>
              <a:t> is 0o12663</a:t>
            </a:r>
          </a:p>
          <a:p>
            <a:pPr marL="457200" lvl="1" indent="0">
              <a:buNone/>
            </a:pPr>
            <a:r>
              <a:rPr lang="en-US" altLang="zh-CN" sz="1800" dirty="0"/>
              <a:t>print(‘my name is {name:&gt;10},my age is {age}'.format(name='</a:t>
            </a:r>
            <a:r>
              <a:rPr lang="en-US" altLang="zh-CN" sz="1800" dirty="0" err="1"/>
              <a:t>gaojl</a:t>
            </a:r>
            <a:r>
              <a:rPr lang="en-US" altLang="zh-CN" sz="1800" dirty="0"/>
              <a:t>',age=22))</a:t>
            </a:r>
          </a:p>
          <a:p>
            <a:pPr marL="457200" lvl="1" indent="0">
              <a:buNone/>
            </a:pPr>
            <a:r>
              <a:rPr lang="en-US" altLang="zh-CN" sz="1800" dirty="0"/>
              <a:t>#my name is      </a:t>
            </a:r>
            <a:r>
              <a:rPr lang="en-US" altLang="zh-CN" sz="1800" dirty="0" err="1"/>
              <a:t>gaojl,my</a:t>
            </a:r>
            <a:r>
              <a:rPr lang="en-US" altLang="zh-CN" sz="1800" dirty="0"/>
              <a:t> age is 22</a:t>
            </a:r>
          </a:p>
        </p:txBody>
      </p:sp>
    </p:spTree>
    <p:extLst>
      <p:ext uri="{BB962C8B-B14F-4D97-AF65-F5344CB8AC3E}">
        <p14:creationId xmlns:p14="http://schemas.microsoft.com/office/powerpoint/2010/main" val="18409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字符串常用方法</a:t>
            </a:r>
          </a:p>
          <a:p>
            <a:pPr marL="457200" lvl="1" indent="0">
              <a:buNone/>
            </a:pPr>
            <a:r>
              <a:rPr lang="en-US" altLang="zh-CN" sz="1800" dirty="0"/>
              <a:t>find()</a:t>
            </a:r>
            <a:r>
              <a:rPr lang="zh-CN" altLang="en-US" sz="1800" dirty="0"/>
              <a:t>、</a:t>
            </a:r>
            <a:r>
              <a:rPr lang="en-US" altLang="zh-CN" sz="1800" dirty="0" err="1"/>
              <a:t>rfind</a:t>
            </a:r>
            <a:r>
              <a:rPr lang="en-US" altLang="zh-CN" sz="1800" dirty="0"/>
              <a:t>()</a:t>
            </a:r>
            <a:r>
              <a:rPr lang="zh-CN" altLang="en-US" sz="1800" dirty="0"/>
              <a:t>、</a:t>
            </a:r>
            <a:r>
              <a:rPr lang="en-US" altLang="zh-CN" sz="1800" dirty="0"/>
              <a:t>index()</a:t>
            </a:r>
            <a:r>
              <a:rPr lang="zh-CN" altLang="en-US" sz="1800" dirty="0"/>
              <a:t>、</a:t>
            </a:r>
            <a:r>
              <a:rPr lang="en-US" altLang="zh-CN" sz="1800" dirty="0" err="1"/>
              <a:t>rindex</a:t>
            </a:r>
            <a:r>
              <a:rPr lang="en-US" altLang="zh-CN" sz="1800" dirty="0"/>
              <a:t>()</a:t>
            </a:r>
            <a:r>
              <a:rPr lang="zh-CN" altLang="en-US" sz="1800" dirty="0"/>
              <a:t>、</a:t>
            </a:r>
            <a:r>
              <a:rPr lang="en-US" altLang="zh-CN" sz="1800" dirty="0"/>
              <a:t>count()</a:t>
            </a:r>
          </a:p>
          <a:p>
            <a:pPr marL="457200" lvl="1" indent="0">
              <a:buNone/>
            </a:pPr>
            <a:r>
              <a:rPr lang="en-US" altLang="zh-CN" sz="1800" dirty="0"/>
              <a:t>split()</a:t>
            </a:r>
            <a:r>
              <a:rPr lang="zh-CN" altLang="en-US" sz="1800" dirty="0"/>
              <a:t>、</a:t>
            </a:r>
            <a:r>
              <a:rPr lang="en-US" altLang="zh-CN" sz="1800" dirty="0" err="1"/>
              <a:t>rsplit</a:t>
            </a:r>
            <a:r>
              <a:rPr lang="en-US" altLang="zh-CN" sz="1800" dirty="0"/>
              <a:t>()</a:t>
            </a:r>
            <a:r>
              <a:rPr lang="zh-CN" altLang="en-US" sz="1800" dirty="0"/>
              <a:t>、</a:t>
            </a:r>
            <a:r>
              <a:rPr lang="en-US" altLang="zh-CN" sz="1800" dirty="0"/>
              <a:t>partition()</a:t>
            </a:r>
            <a:r>
              <a:rPr lang="zh-CN" altLang="en-US" sz="1800" dirty="0"/>
              <a:t>、</a:t>
            </a:r>
            <a:r>
              <a:rPr lang="en-US" altLang="zh-CN" sz="1800" dirty="0" err="1"/>
              <a:t>rpartition</a:t>
            </a:r>
            <a:r>
              <a:rPr lang="en-US" altLang="zh-CN" sz="1800" dirty="0"/>
              <a:t>()</a:t>
            </a:r>
          </a:p>
          <a:p>
            <a:pPr marL="457200" lvl="1" indent="0">
              <a:buNone/>
            </a:pPr>
            <a:r>
              <a:rPr lang="en-US" altLang="zh-CN" sz="1800" dirty="0"/>
              <a:t>join()</a:t>
            </a:r>
          </a:p>
          <a:p>
            <a:pPr marL="457200" lvl="1" indent="0">
              <a:buNone/>
            </a:pPr>
            <a:r>
              <a:rPr lang="en-US" altLang="zh-CN" sz="1800" dirty="0"/>
              <a:t>lower()</a:t>
            </a:r>
            <a:r>
              <a:rPr lang="zh-CN" altLang="en-US" sz="1800" dirty="0"/>
              <a:t>、</a:t>
            </a:r>
            <a:r>
              <a:rPr lang="en-US" altLang="zh-CN" sz="1800" dirty="0"/>
              <a:t>upper()</a:t>
            </a:r>
            <a:r>
              <a:rPr lang="zh-CN" altLang="en-US" sz="1800" dirty="0"/>
              <a:t>、</a:t>
            </a:r>
            <a:r>
              <a:rPr lang="en-US" altLang="zh-CN" sz="1800" dirty="0"/>
              <a:t>capitalize()</a:t>
            </a:r>
            <a:r>
              <a:rPr lang="zh-CN" altLang="en-US" sz="1800" dirty="0"/>
              <a:t>、</a:t>
            </a:r>
            <a:r>
              <a:rPr lang="en-US" altLang="zh-CN" sz="1800" dirty="0"/>
              <a:t>title()</a:t>
            </a:r>
            <a:r>
              <a:rPr lang="zh-CN" altLang="en-US" sz="1800" dirty="0"/>
              <a:t>、</a:t>
            </a:r>
            <a:r>
              <a:rPr lang="en-US" altLang="zh-CN" sz="1800" dirty="0" err="1"/>
              <a:t>swapcase</a:t>
            </a:r>
            <a:r>
              <a:rPr lang="en-US" altLang="zh-CN" sz="1800" dirty="0"/>
              <a:t>()</a:t>
            </a:r>
          </a:p>
          <a:p>
            <a:pPr marL="457200" lvl="1" indent="0">
              <a:buNone/>
            </a:pPr>
            <a:r>
              <a:rPr lang="en-US" altLang="zh-CN" sz="1800" dirty="0"/>
              <a:t>replace()</a:t>
            </a:r>
          </a:p>
        </p:txBody>
      </p:sp>
    </p:spTree>
    <p:extLst>
      <p:ext uri="{BB962C8B-B14F-4D97-AF65-F5344CB8AC3E}">
        <p14:creationId xmlns:p14="http://schemas.microsoft.com/office/powerpoint/2010/main" val="15179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字符串常用方法</a:t>
            </a:r>
          </a:p>
          <a:p>
            <a:pPr marL="457200" lvl="1" indent="0">
              <a:buNone/>
            </a:pPr>
            <a:r>
              <a:rPr lang="en-US" altLang="zh-CN" sz="1800" dirty="0" err="1"/>
              <a:t>maketrans</a:t>
            </a:r>
            <a:r>
              <a:rPr lang="en-US" altLang="zh-CN" sz="1800" dirty="0"/>
              <a:t>()</a:t>
            </a:r>
            <a:r>
              <a:rPr lang="zh-CN" altLang="en-US" sz="1800" dirty="0"/>
              <a:t>、</a:t>
            </a:r>
            <a:r>
              <a:rPr lang="en-US" altLang="zh-CN" sz="1800" dirty="0"/>
              <a:t>translate()</a:t>
            </a:r>
          </a:p>
          <a:p>
            <a:pPr marL="457200" lvl="1" indent="0">
              <a:buNone/>
            </a:pPr>
            <a:r>
              <a:rPr lang="en-US" altLang="zh-CN" sz="1800" dirty="0"/>
              <a:t>strip()</a:t>
            </a:r>
            <a:r>
              <a:rPr lang="zh-CN" altLang="en-US" sz="1800" dirty="0"/>
              <a:t>、</a:t>
            </a:r>
            <a:r>
              <a:rPr lang="en-US" altLang="zh-CN" sz="1800" dirty="0" err="1"/>
              <a:t>rstrip</a:t>
            </a:r>
            <a:r>
              <a:rPr lang="en-US" altLang="zh-CN" sz="1800" dirty="0"/>
              <a:t>()</a:t>
            </a:r>
            <a:r>
              <a:rPr lang="zh-CN" altLang="en-US" sz="1800" dirty="0"/>
              <a:t>、</a:t>
            </a:r>
            <a:r>
              <a:rPr lang="en-US" altLang="zh-CN" sz="1800" dirty="0" err="1"/>
              <a:t>lstrip</a:t>
            </a:r>
            <a:r>
              <a:rPr lang="en-US" altLang="zh-CN" sz="1800" dirty="0"/>
              <a:t>()</a:t>
            </a:r>
          </a:p>
          <a:p>
            <a:pPr marL="457200" lvl="1" indent="0">
              <a:buNone/>
            </a:pPr>
            <a:r>
              <a:rPr lang="en-US" altLang="zh-CN" sz="1800" dirty="0" err="1"/>
              <a:t>eval</a:t>
            </a:r>
            <a:r>
              <a:rPr lang="en-US" altLang="zh-CN" sz="1800" dirty="0"/>
              <a:t>()</a:t>
            </a:r>
          </a:p>
          <a:p>
            <a:pPr marL="457200" lvl="1" indent="0">
              <a:buNone/>
            </a:pPr>
            <a:r>
              <a:rPr lang="zh-CN" altLang="en-US" sz="1800" dirty="0"/>
              <a:t>关键字</a:t>
            </a:r>
            <a:r>
              <a:rPr lang="en-US" altLang="zh-CN" sz="1800" dirty="0"/>
              <a:t>in</a:t>
            </a:r>
          </a:p>
          <a:p>
            <a:pPr marL="457200" lvl="1" indent="0">
              <a:buNone/>
            </a:pPr>
            <a:r>
              <a:rPr lang="en-US" altLang="zh-CN" sz="1800" dirty="0" err="1"/>
              <a:t>startswith</a:t>
            </a:r>
            <a:r>
              <a:rPr lang="en-US" altLang="zh-CN" sz="1800" dirty="0"/>
              <a:t>()</a:t>
            </a:r>
            <a:r>
              <a:rPr lang="zh-CN" altLang="en-US" sz="1800" dirty="0"/>
              <a:t>、</a:t>
            </a:r>
            <a:r>
              <a:rPr lang="en-US" altLang="zh-CN" sz="1800" dirty="0" err="1"/>
              <a:t>endswith</a:t>
            </a:r>
            <a:r>
              <a:rPr lang="en-US" altLang="zh-CN" sz="1800" dirty="0"/>
              <a:t>()</a:t>
            </a:r>
          </a:p>
          <a:p>
            <a:pPr marL="457200" lvl="1" indent="0">
              <a:buNone/>
            </a:pPr>
            <a:r>
              <a:rPr lang="en-US" altLang="zh-CN" sz="1800" dirty="0" err="1"/>
              <a:t>isalnum</a:t>
            </a:r>
            <a:r>
              <a:rPr lang="en-US" altLang="zh-CN" sz="1800" dirty="0"/>
              <a:t>()</a:t>
            </a:r>
            <a:r>
              <a:rPr lang="zh-CN" altLang="en-US" sz="1800" dirty="0"/>
              <a:t>、</a:t>
            </a:r>
            <a:r>
              <a:rPr lang="en-US" altLang="zh-CN" sz="1800" dirty="0" err="1"/>
              <a:t>isalpha</a:t>
            </a:r>
            <a:r>
              <a:rPr lang="en-US" altLang="zh-CN" sz="1800" dirty="0"/>
              <a:t>()</a:t>
            </a:r>
            <a:r>
              <a:rPr lang="zh-CN" altLang="en-US" sz="1800" dirty="0"/>
              <a:t>、</a:t>
            </a:r>
            <a:r>
              <a:rPr lang="en-US" altLang="zh-CN" sz="1800" dirty="0" err="1"/>
              <a:t>isdigit</a:t>
            </a:r>
            <a:r>
              <a:rPr lang="en-US" altLang="zh-CN" sz="1800" dirty="0"/>
              <a:t>()</a:t>
            </a:r>
            <a:r>
              <a:rPr lang="zh-CN" altLang="en-US" sz="1800" dirty="0"/>
              <a:t>、</a:t>
            </a:r>
            <a:r>
              <a:rPr lang="en-US" altLang="zh-CN" sz="1800" dirty="0" err="1"/>
              <a:t>isspace</a:t>
            </a:r>
            <a:r>
              <a:rPr lang="en-US" altLang="zh-CN" sz="1800" dirty="0"/>
              <a:t>()</a:t>
            </a:r>
            <a:r>
              <a:rPr lang="zh-CN" altLang="en-US" sz="1800" dirty="0"/>
              <a:t>、</a:t>
            </a:r>
            <a:r>
              <a:rPr lang="en-US" altLang="zh-CN" sz="1800" dirty="0" err="1"/>
              <a:t>isuper</a:t>
            </a:r>
            <a:r>
              <a:rPr lang="en-US" altLang="zh-CN" sz="1800" dirty="0"/>
              <a:t>()</a:t>
            </a:r>
            <a:r>
              <a:rPr lang="zh-CN" altLang="en-US" sz="1800" dirty="0"/>
              <a:t>、</a:t>
            </a:r>
            <a:r>
              <a:rPr lang="en-US" altLang="zh-CN" sz="1800" dirty="0" err="1"/>
              <a:t>islower</a:t>
            </a:r>
            <a:r>
              <a:rPr lang="en-US" altLang="zh-CN" sz="1800" dirty="0"/>
              <a:t>()</a:t>
            </a:r>
          </a:p>
          <a:p>
            <a:pPr marL="457200" lvl="1" indent="0">
              <a:buNone/>
            </a:pPr>
            <a:r>
              <a:rPr lang="en-US" altLang="zh-CN" sz="1800" dirty="0"/>
              <a:t>center()</a:t>
            </a:r>
            <a:r>
              <a:rPr lang="zh-CN" altLang="en-US" sz="1800" dirty="0"/>
              <a:t>、</a:t>
            </a:r>
            <a:r>
              <a:rPr lang="en-US" altLang="zh-CN" sz="1800" dirty="0" err="1"/>
              <a:t>ljust</a:t>
            </a:r>
            <a:r>
              <a:rPr lang="en-US" altLang="zh-CN" sz="1800" dirty="0"/>
              <a:t>()</a:t>
            </a:r>
            <a:r>
              <a:rPr lang="zh-CN" altLang="en-US" sz="1800" dirty="0"/>
              <a:t>、</a:t>
            </a:r>
            <a:r>
              <a:rPr lang="en-US" altLang="zh-CN" sz="1800" dirty="0" err="1"/>
              <a:t>rjust</a:t>
            </a:r>
            <a:r>
              <a:rPr lang="en-US" altLang="zh-CN" sz="1800" dirty="0"/>
              <a:t>()</a:t>
            </a:r>
          </a:p>
        </p:txBody>
      </p:sp>
    </p:spTree>
    <p:extLst>
      <p:ext uri="{BB962C8B-B14F-4D97-AF65-F5344CB8AC3E}">
        <p14:creationId xmlns:p14="http://schemas.microsoft.com/office/powerpoint/2010/main" val="136051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1.4.3	</a:t>
            </a:r>
            <a:r>
              <a:rPr lang="zh-CN" altLang="en-US" dirty="0"/>
              <a:t>数字</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不可变对象</a:t>
            </a:r>
          </a:p>
          <a:p>
            <a:r>
              <a:rPr lang="zh-CN" altLang="en-US" sz="2000" dirty="0"/>
              <a:t>整数、浮点数、复数</a:t>
            </a:r>
          </a:p>
          <a:p>
            <a:r>
              <a:rPr lang="zh-CN" altLang="en-US" sz="2000" dirty="0"/>
              <a:t>整数可以任意大</a:t>
            </a:r>
          </a:p>
          <a:p>
            <a:r>
              <a:rPr lang="zh-CN" altLang="en-US" sz="2000" dirty="0"/>
              <a:t>例：</a:t>
            </a:r>
          </a:p>
          <a:p>
            <a:pPr marL="457200" lvl="1" indent="0">
              <a:spcBef>
                <a:spcPts val="300"/>
              </a:spcBef>
              <a:buNone/>
            </a:pPr>
            <a:r>
              <a:rPr lang="en-US" altLang="zh-CN" sz="1800" dirty="0"/>
              <a:t>0</a:t>
            </a:r>
            <a:r>
              <a:rPr lang="zh-CN" altLang="en-US" sz="1800" dirty="0"/>
              <a:t>、</a:t>
            </a:r>
            <a:r>
              <a:rPr lang="en-US" altLang="zh-CN" sz="1800" dirty="0"/>
              <a:t>-1</a:t>
            </a:r>
            <a:r>
              <a:rPr lang="zh-CN" altLang="en-US" sz="1800" dirty="0"/>
              <a:t>、</a:t>
            </a:r>
            <a:r>
              <a:rPr lang="en-US" altLang="zh-CN" sz="1800" dirty="0"/>
              <a:t>9</a:t>
            </a:r>
            <a:r>
              <a:rPr lang="zh-CN" altLang="en-US" sz="1800" dirty="0"/>
              <a:t>、</a:t>
            </a:r>
            <a:r>
              <a:rPr lang="en-US" altLang="zh-CN" sz="1800" dirty="0"/>
              <a:t>0x10</a:t>
            </a:r>
            <a:r>
              <a:rPr lang="zh-CN" altLang="en-US" sz="1800" dirty="0"/>
              <a:t>、</a:t>
            </a:r>
            <a:r>
              <a:rPr lang="en-US" altLang="zh-CN" sz="1800" dirty="0"/>
              <a:t>0xfa</a:t>
            </a:r>
            <a:r>
              <a:rPr lang="zh-CN" altLang="en-US" sz="1800" dirty="0"/>
              <a:t>、</a:t>
            </a:r>
            <a:r>
              <a:rPr lang="en-US" altLang="zh-CN" sz="1800" dirty="0"/>
              <a:t>0o35</a:t>
            </a:r>
            <a:r>
              <a:rPr lang="zh-CN" altLang="en-US" sz="1800" dirty="0"/>
              <a:t>、</a:t>
            </a:r>
            <a:r>
              <a:rPr lang="en-US" altLang="zh-CN" sz="1800" dirty="0"/>
              <a:t>0o11</a:t>
            </a:r>
            <a:r>
              <a:rPr lang="zh-CN" altLang="en-US" sz="1800" dirty="0"/>
              <a:t>、</a:t>
            </a:r>
            <a:r>
              <a:rPr lang="en-US" altLang="zh-CN" sz="1800" dirty="0"/>
              <a:t>0b101</a:t>
            </a:r>
          </a:p>
          <a:p>
            <a:pPr marL="457200" lvl="1" indent="0">
              <a:spcBef>
                <a:spcPts val="300"/>
              </a:spcBef>
              <a:buNone/>
            </a:pPr>
            <a:r>
              <a:rPr lang="en-US" altLang="zh-CN" sz="1800" dirty="0"/>
              <a:t>1.23</a:t>
            </a:r>
            <a:r>
              <a:rPr lang="zh-CN" altLang="en-US" sz="1800" dirty="0"/>
              <a:t>、</a:t>
            </a:r>
            <a:r>
              <a:rPr lang="en-US" altLang="zh-CN" sz="1800" dirty="0"/>
              <a:t>15.0</a:t>
            </a:r>
            <a:r>
              <a:rPr lang="zh-CN" altLang="en-US" sz="1800" dirty="0"/>
              <a:t>、</a:t>
            </a:r>
            <a:r>
              <a:rPr lang="en-US" altLang="zh-CN" sz="1800" dirty="0"/>
              <a:t>.3</a:t>
            </a:r>
            <a:r>
              <a:rPr lang="zh-CN" altLang="en-US" sz="1800" dirty="0"/>
              <a:t>、</a:t>
            </a:r>
            <a:r>
              <a:rPr lang="en-US" altLang="zh-CN" sz="1800" dirty="0"/>
              <a:t>1.2e2</a:t>
            </a:r>
            <a:r>
              <a:rPr lang="zh-CN" altLang="en-US" sz="1800" dirty="0"/>
              <a:t>、</a:t>
            </a:r>
            <a:r>
              <a:rPr lang="en-US" altLang="zh-CN" sz="1800" dirty="0"/>
              <a:t>15e-2</a:t>
            </a:r>
          </a:p>
          <a:p>
            <a:pPr marL="457200" lvl="1" indent="0">
              <a:spcBef>
                <a:spcPts val="300"/>
              </a:spcBef>
              <a:buNone/>
            </a:pPr>
            <a:r>
              <a:rPr lang="en-US" altLang="zh-CN" sz="1800" dirty="0"/>
              <a:t>3+4j</a:t>
            </a:r>
            <a:r>
              <a:rPr lang="zh-CN" altLang="en-US" sz="1800" dirty="0"/>
              <a:t>、</a:t>
            </a:r>
            <a:r>
              <a:rPr lang="en-US" altLang="zh-CN" sz="1800" dirty="0"/>
              <a:t>5+6J</a:t>
            </a:r>
          </a:p>
        </p:txBody>
      </p:sp>
    </p:spTree>
    <p:extLst>
      <p:ext uri="{BB962C8B-B14F-4D97-AF65-F5344CB8AC3E}">
        <p14:creationId xmlns:p14="http://schemas.microsoft.com/office/powerpoint/2010/main" val="27186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find()</a:t>
            </a:r>
            <a:r>
              <a:rPr lang="zh-CN" altLang="en-US" sz="2000" dirty="0"/>
              <a:t>、</a:t>
            </a:r>
            <a:r>
              <a:rPr lang="en-US" altLang="zh-CN" sz="2000" dirty="0" err="1"/>
              <a:t>rfind</a:t>
            </a:r>
            <a:r>
              <a:rPr lang="en-US" altLang="zh-CN" sz="2000" dirty="0"/>
              <a:t>()</a:t>
            </a:r>
            <a:r>
              <a:rPr lang="zh-CN" altLang="en-US" sz="2000" dirty="0"/>
              <a:t>、</a:t>
            </a:r>
            <a:r>
              <a:rPr lang="en-US" altLang="zh-CN" sz="2000" dirty="0"/>
              <a:t>index()</a:t>
            </a:r>
            <a:r>
              <a:rPr lang="zh-CN" altLang="en-US" sz="2000" dirty="0"/>
              <a:t>、</a:t>
            </a:r>
            <a:r>
              <a:rPr lang="en-US" altLang="zh-CN" sz="2000" dirty="0" err="1"/>
              <a:t>rindex</a:t>
            </a:r>
            <a:r>
              <a:rPr lang="en-US" altLang="zh-CN" sz="2000" dirty="0"/>
              <a:t>()</a:t>
            </a:r>
            <a:r>
              <a:rPr lang="zh-CN" altLang="en-US" sz="2000" dirty="0"/>
              <a:t>、</a:t>
            </a:r>
            <a:r>
              <a:rPr lang="en-US" altLang="zh-CN" sz="2000" dirty="0"/>
              <a:t>count()</a:t>
            </a:r>
          </a:p>
          <a:p>
            <a:pPr marL="457200" lvl="1" indent="0">
              <a:buNone/>
            </a:pPr>
            <a:r>
              <a:rPr lang="en-US" altLang="zh-CN" sz="1800" dirty="0"/>
              <a:t>s='</a:t>
            </a:r>
            <a:r>
              <a:rPr lang="en-US" altLang="zh-CN" sz="1800" dirty="0" err="1"/>
              <a:t>apple,peach,banana,peach,pear</a:t>
            </a:r>
            <a:r>
              <a:rPr lang="en-US" altLang="zh-CN" sz="1800" dirty="0"/>
              <a:t>'</a:t>
            </a:r>
          </a:p>
          <a:p>
            <a:pPr marL="457200" lvl="1" indent="0">
              <a:buNone/>
            </a:pPr>
            <a:r>
              <a:rPr lang="en-US" altLang="zh-CN" sz="1800" dirty="0" err="1"/>
              <a:t>s.find</a:t>
            </a:r>
            <a:r>
              <a:rPr lang="en-US" altLang="zh-CN" sz="1800" dirty="0"/>
              <a:t>('peach')							#6</a:t>
            </a:r>
          </a:p>
          <a:p>
            <a:pPr marL="457200" lvl="1" indent="0">
              <a:buNone/>
            </a:pPr>
            <a:r>
              <a:rPr lang="en-US" altLang="zh-CN" sz="1800" dirty="0" err="1"/>
              <a:t>s.find</a:t>
            </a:r>
            <a:r>
              <a:rPr lang="en-US" altLang="zh-CN" sz="1800" dirty="0"/>
              <a:t>('peach',7)							#19</a:t>
            </a:r>
          </a:p>
          <a:p>
            <a:pPr marL="457200" lvl="1" indent="0">
              <a:buNone/>
            </a:pPr>
            <a:r>
              <a:rPr lang="en-US" altLang="zh-CN" sz="1800" dirty="0" err="1"/>
              <a:t>s.find</a:t>
            </a:r>
            <a:r>
              <a:rPr lang="en-US" altLang="zh-CN" sz="1800" dirty="0"/>
              <a:t>('peach',7,20)						#-1</a:t>
            </a:r>
          </a:p>
          <a:p>
            <a:pPr marL="457200" lvl="1" indent="0">
              <a:buNone/>
            </a:pPr>
            <a:r>
              <a:rPr lang="en-US" altLang="zh-CN" sz="1800" dirty="0" err="1"/>
              <a:t>s.rfind</a:t>
            </a:r>
            <a:r>
              <a:rPr lang="en-US" altLang="zh-CN" sz="1800" dirty="0"/>
              <a:t>('p')								#25</a:t>
            </a:r>
          </a:p>
        </p:txBody>
      </p:sp>
    </p:spTree>
    <p:extLst>
      <p:ext uri="{BB962C8B-B14F-4D97-AF65-F5344CB8AC3E}">
        <p14:creationId xmlns:p14="http://schemas.microsoft.com/office/powerpoint/2010/main" val="211554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find()</a:t>
            </a:r>
            <a:r>
              <a:rPr lang="zh-CN" altLang="en-US" sz="2000" dirty="0"/>
              <a:t>、</a:t>
            </a:r>
            <a:r>
              <a:rPr lang="en-US" altLang="zh-CN" sz="2000" dirty="0" err="1"/>
              <a:t>rfind</a:t>
            </a:r>
            <a:r>
              <a:rPr lang="en-US" altLang="zh-CN" sz="2000" dirty="0"/>
              <a:t>()</a:t>
            </a:r>
            <a:r>
              <a:rPr lang="zh-CN" altLang="en-US" sz="2000" dirty="0"/>
              <a:t>、</a:t>
            </a:r>
            <a:r>
              <a:rPr lang="en-US" altLang="zh-CN" sz="2000" dirty="0"/>
              <a:t>index()</a:t>
            </a:r>
            <a:r>
              <a:rPr lang="zh-CN" altLang="en-US" sz="2000" dirty="0"/>
              <a:t>、</a:t>
            </a:r>
            <a:r>
              <a:rPr lang="en-US" altLang="zh-CN" sz="2000" dirty="0" err="1"/>
              <a:t>rindex</a:t>
            </a:r>
            <a:r>
              <a:rPr lang="en-US" altLang="zh-CN" sz="2000" dirty="0"/>
              <a:t>()</a:t>
            </a:r>
            <a:r>
              <a:rPr lang="zh-CN" altLang="en-US" sz="2000" dirty="0"/>
              <a:t>、</a:t>
            </a:r>
            <a:r>
              <a:rPr lang="en-US" altLang="zh-CN" sz="2000" dirty="0"/>
              <a:t>count()</a:t>
            </a:r>
          </a:p>
          <a:p>
            <a:pPr marL="457200" lvl="1" indent="0">
              <a:buNone/>
            </a:pPr>
            <a:r>
              <a:rPr lang="en-US" altLang="zh-CN" sz="1800" dirty="0"/>
              <a:t>s='</a:t>
            </a:r>
            <a:r>
              <a:rPr lang="en-US" altLang="zh-CN" sz="1800" dirty="0" err="1"/>
              <a:t>apple,peach,banana,peach,pear</a:t>
            </a:r>
            <a:r>
              <a:rPr lang="en-US" altLang="zh-CN" sz="1800" dirty="0"/>
              <a:t>'</a:t>
            </a:r>
          </a:p>
          <a:p>
            <a:pPr marL="457200" lvl="1" indent="0">
              <a:buNone/>
            </a:pPr>
            <a:r>
              <a:rPr lang="en-US" altLang="zh-CN" sz="1800" dirty="0" err="1"/>
              <a:t>s.index</a:t>
            </a:r>
            <a:r>
              <a:rPr lang="en-US" altLang="zh-CN" sz="1800" dirty="0"/>
              <a:t>('p')								#1</a:t>
            </a:r>
          </a:p>
          <a:p>
            <a:pPr marL="457200" lvl="1" indent="0">
              <a:buNone/>
            </a:pPr>
            <a:r>
              <a:rPr lang="en-US" altLang="zh-CN" sz="1800" dirty="0" err="1"/>
              <a:t>s.index</a:t>
            </a:r>
            <a:r>
              <a:rPr lang="en-US" altLang="zh-CN" sz="1800" dirty="0"/>
              <a:t>('pea')								#6</a:t>
            </a:r>
          </a:p>
          <a:p>
            <a:pPr marL="457200" lvl="1" indent="0">
              <a:buNone/>
            </a:pPr>
            <a:r>
              <a:rPr lang="en-US" altLang="zh-CN" sz="1800" dirty="0" err="1"/>
              <a:t>s.rindex</a:t>
            </a:r>
            <a:r>
              <a:rPr lang="en-US" altLang="zh-CN" sz="1800" dirty="0"/>
              <a:t>('pea')							#25</a:t>
            </a:r>
          </a:p>
          <a:p>
            <a:pPr marL="457200" lvl="1" indent="0">
              <a:buNone/>
            </a:pPr>
            <a:r>
              <a:rPr lang="en-US" altLang="zh-CN" sz="1800" dirty="0" err="1">
                <a:solidFill>
                  <a:srgbClr val="FF0000"/>
                </a:solidFill>
              </a:rPr>
              <a:t>s.index</a:t>
            </a:r>
            <a:r>
              <a:rPr lang="en-US" altLang="zh-CN" sz="1800" dirty="0">
                <a:solidFill>
                  <a:srgbClr val="FF0000"/>
                </a:solidFill>
              </a:rPr>
              <a:t>('</a:t>
            </a:r>
            <a:r>
              <a:rPr lang="en-US" altLang="zh-CN" sz="1800" dirty="0" err="1">
                <a:solidFill>
                  <a:srgbClr val="FF0000"/>
                </a:solidFill>
              </a:rPr>
              <a:t>ppp</a:t>
            </a:r>
            <a:r>
              <a:rPr lang="en-US" altLang="zh-CN" sz="1800" dirty="0">
                <a:solidFill>
                  <a:srgbClr val="FF0000"/>
                </a:solidFill>
              </a:rPr>
              <a:t>')								#</a:t>
            </a:r>
            <a:r>
              <a:rPr lang="zh-CN" altLang="en-US" sz="1800" dirty="0">
                <a:solidFill>
                  <a:srgbClr val="FF0000"/>
                </a:solidFill>
              </a:rPr>
              <a:t>错误</a:t>
            </a:r>
          </a:p>
          <a:p>
            <a:pPr marL="457200" lvl="1" indent="0">
              <a:buNone/>
            </a:pPr>
            <a:r>
              <a:rPr lang="en-US" altLang="zh-CN" sz="1800" dirty="0" err="1"/>
              <a:t>s.count</a:t>
            </a:r>
            <a:r>
              <a:rPr lang="en-US" altLang="zh-CN" sz="1800" dirty="0"/>
              <a:t>('p')								#5</a:t>
            </a:r>
          </a:p>
          <a:p>
            <a:pPr marL="457200" lvl="1" indent="0">
              <a:buNone/>
            </a:pPr>
            <a:r>
              <a:rPr lang="en-US" altLang="zh-CN" sz="1800" dirty="0" err="1"/>
              <a:t>s.count</a:t>
            </a:r>
            <a:r>
              <a:rPr lang="en-US" altLang="zh-CN" sz="1800" dirty="0"/>
              <a:t>('pp')								#1</a:t>
            </a:r>
          </a:p>
          <a:p>
            <a:pPr marL="457200" lvl="1" indent="0">
              <a:buNone/>
            </a:pPr>
            <a:r>
              <a:rPr lang="en-US" altLang="zh-CN" sz="1800" dirty="0" err="1"/>
              <a:t>s.count</a:t>
            </a:r>
            <a:r>
              <a:rPr lang="en-US" altLang="zh-CN" sz="1800" dirty="0"/>
              <a:t>('</a:t>
            </a:r>
            <a:r>
              <a:rPr lang="en-US" altLang="zh-CN" sz="1800" dirty="0" err="1"/>
              <a:t>ppp</a:t>
            </a:r>
            <a:r>
              <a:rPr lang="en-US" altLang="zh-CN" sz="1800" dirty="0"/>
              <a:t>')							#0</a:t>
            </a:r>
          </a:p>
        </p:txBody>
      </p:sp>
    </p:spTree>
    <p:extLst>
      <p:ext uri="{BB962C8B-B14F-4D97-AF65-F5344CB8AC3E}">
        <p14:creationId xmlns:p14="http://schemas.microsoft.com/office/powerpoint/2010/main" val="2423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split()</a:t>
            </a:r>
          </a:p>
          <a:p>
            <a:pPr marL="457200" lvl="1" indent="0">
              <a:buNone/>
            </a:pPr>
            <a:r>
              <a:rPr lang="en-US" altLang="zh-CN" sz="1800" dirty="0"/>
              <a:t>s='</a:t>
            </a:r>
            <a:r>
              <a:rPr lang="en-US" altLang="zh-CN" sz="1800" dirty="0" err="1"/>
              <a:t>apple,peach,banana,peach,pear</a:t>
            </a:r>
            <a:r>
              <a:rPr lang="en-US" altLang="zh-CN" sz="1800" dirty="0"/>
              <a:t>'</a:t>
            </a:r>
          </a:p>
          <a:p>
            <a:pPr marL="457200" lvl="1" indent="0">
              <a:buNone/>
            </a:pPr>
            <a:r>
              <a:rPr lang="en-US" altLang="zh-CN" sz="1800" dirty="0" err="1"/>
              <a:t>s.split</a:t>
            </a:r>
            <a:r>
              <a:rPr lang="en-US" altLang="zh-CN" sz="1800" dirty="0"/>
              <a:t>(',')						#['apple', 'peach', 'banana', 'peach', 'pear']</a:t>
            </a:r>
          </a:p>
          <a:p>
            <a:pPr marL="457200" lvl="1" indent="0">
              <a:buNone/>
            </a:pPr>
            <a:r>
              <a:rPr lang="en-US" altLang="zh-CN" sz="1800" dirty="0"/>
              <a:t>s='2014-10-31'</a:t>
            </a:r>
          </a:p>
          <a:p>
            <a:pPr marL="457200" lvl="1" indent="0">
              <a:buNone/>
            </a:pPr>
            <a:r>
              <a:rPr lang="en-US" altLang="zh-CN" sz="1800" dirty="0"/>
              <a:t>list(map(</a:t>
            </a:r>
            <a:r>
              <a:rPr lang="en-US" altLang="zh-CN" sz="1800" dirty="0" err="1"/>
              <a:t>int,s.split</a:t>
            </a:r>
            <a:r>
              <a:rPr lang="en-US" altLang="zh-CN" sz="1800" dirty="0"/>
              <a:t>('-')))			#[2014, 10, 31]</a:t>
            </a:r>
          </a:p>
          <a:p>
            <a:pPr marL="457200" lvl="1" indent="0">
              <a:buNone/>
            </a:pPr>
            <a:r>
              <a:rPr lang="en-US" altLang="zh-CN" sz="1800" dirty="0"/>
              <a:t>s='\</a:t>
            </a:r>
            <a:r>
              <a:rPr lang="en-US" altLang="zh-CN" sz="1800" dirty="0" err="1"/>
              <a:t>nhello</a:t>
            </a:r>
            <a:r>
              <a:rPr lang="en-US" altLang="zh-CN" sz="1800" dirty="0"/>
              <a:t>\t\</a:t>
            </a:r>
            <a:r>
              <a:rPr lang="en-US" altLang="zh-CN" sz="1800" dirty="0" err="1"/>
              <a:t>tworld</a:t>
            </a:r>
            <a:r>
              <a:rPr lang="en-US" altLang="zh-CN" sz="1800" dirty="0"/>
              <a:t>\n\</a:t>
            </a:r>
            <a:r>
              <a:rPr lang="en-US" altLang="zh-CN" sz="1800" dirty="0" err="1"/>
              <a:t>nMy</a:t>
            </a:r>
            <a:r>
              <a:rPr lang="en-US" altLang="zh-CN" sz="1800" dirty="0"/>
              <a:t> name\tis </a:t>
            </a:r>
            <a:r>
              <a:rPr lang="en-US" altLang="zh-CN" sz="1800" dirty="0" err="1"/>
              <a:t>gao</a:t>
            </a:r>
            <a:r>
              <a:rPr lang="en-US" altLang="zh-CN" sz="1800" dirty="0"/>
              <a:t>   '</a:t>
            </a:r>
          </a:p>
          <a:p>
            <a:pPr marL="457200" lvl="1" indent="0">
              <a:buNone/>
            </a:pPr>
            <a:r>
              <a:rPr lang="en-US" altLang="zh-CN" sz="1800" dirty="0" err="1"/>
              <a:t>s.split</a:t>
            </a:r>
            <a:r>
              <a:rPr lang="en-US" altLang="zh-CN" sz="1800" dirty="0"/>
              <a:t>()							#['hello', 'world', 'My', 'name', 'is', '</a:t>
            </a:r>
            <a:r>
              <a:rPr lang="en-US" altLang="zh-CN" sz="1800" dirty="0" err="1"/>
              <a:t>gao</a:t>
            </a:r>
            <a:r>
              <a:rPr lang="en-US" altLang="zh-CN" sz="1800" dirty="0"/>
              <a:t>']</a:t>
            </a:r>
          </a:p>
          <a:p>
            <a:pPr marL="457200" lvl="1" indent="0">
              <a:buNone/>
            </a:pPr>
            <a:r>
              <a:rPr lang="en-US" altLang="zh-CN" sz="1800" dirty="0" err="1"/>
              <a:t>s.split</a:t>
            </a:r>
            <a:r>
              <a:rPr lang="en-US" altLang="zh-CN" sz="1800" dirty="0"/>
              <a:t>(None,2)					#['hello', 'world', 'My name\tis </a:t>
            </a:r>
            <a:r>
              <a:rPr lang="en-US" altLang="zh-CN" sz="1800" dirty="0" err="1"/>
              <a:t>gao</a:t>
            </a:r>
            <a:r>
              <a:rPr lang="en-US" altLang="zh-CN" sz="1800" dirty="0"/>
              <a:t>   ']</a:t>
            </a:r>
          </a:p>
        </p:txBody>
      </p:sp>
    </p:spTree>
    <p:extLst>
      <p:ext uri="{BB962C8B-B14F-4D97-AF65-F5344CB8AC3E}">
        <p14:creationId xmlns:p14="http://schemas.microsoft.com/office/powerpoint/2010/main" val="18297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join()</a:t>
            </a:r>
          </a:p>
          <a:p>
            <a:pPr marL="457200" lvl="1" indent="0">
              <a:buNone/>
            </a:pPr>
            <a:r>
              <a:rPr lang="en-US" altLang="zh-CN" sz="1800" dirty="0"/>
              <a:t>li==['</a:t>
            </a:r>
            <a:r>
              <a:rPr lang="en-US" altLang="zh-CN" sz="1800" dirty="0" err="1"/>
              <a:t>apple','peach','banana','pear</a:t>
            </a:r>
            <a:r>
              <a:rPr lang="en-US" altLang="zh-CN" sz="1800" dirty="0"/>
              <a:t>']</a:t>
            </a:r>
          </a:p>
          <a:p>
            <a:pPr marL="457200" lvl="1" indent="0">
              <a:buNone/>
            </a:pPr>
            <a:r>
              <a:rPr lang="en-US" altLang="zh-CN" sz="1800" dirty="0"/>
              <a:t>s=','.join(li)							#'</a:t>
            </a:r>
            <a:r>
              <a:rPr lang="en-US" altLang="zh-CN" sz="1800" dirty="0" err="1"/>
              <a:t>apple,peach,banana,pear</a:t>
            </a:r>
            <a:r>
              <a:rPr lang="en-US" altLang="zh-CN" sz="1800" dirty="0"/>
              <a:t>'</a:t>
            </a:r>
          </a:p>
        </p:txBody>
      </p:sp>
    </p:spTree>
    <p:extLst>
      <p:ext uri="{BB962C8B-B14F-4D97-AF65-F5344CB8AC3E}">
        <p14:creationId xmlns:p14="http://schemas.microsoft.com/office/powerpoint/2010/main" val="3823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lower()</a:t>
            </a:r>
            <a:r>
              <a:rPr lang="zh-CN" altLang="en-US" sz="2000" dirty="0"/>
              <a:t>、</a:t>
            </a:r>
            <a:r>
              <a:rPr lang="en-US" altLang="zh-CN" sz="2000" dirty="0"/>
              <a:t>upper()</a:t>
            </a:r>
            <a:r>
              <a:rPr lang="zh-CN" altLang="en-US" sz="2000" dirty="0"/>
              <a:t>、</a:t>
            </a:r>
            <a:r>
              <a:rPr lang="en-US" altLang="zh-CN" sz="2000" dirty="0"/>
              <a:t>capitalize()</a:t>
            </a:r>
            <a:r>
              <a:rPr lang="zh-CN" altLang="en-US" sz="2000" dirty="0"/>
              <a:t>、</a:t>
            </a:r>
            <a:r>
              <a:rPr lang="en-US" altLang="zh-CN" sz="2000" dirty="0"/>
              <a:t>title()</a:t>
            </a:r>
            <a:r>
              <a:rPr lang="zh-CN" altLang="en-US" sz="2000" dirty="0"/>
              <a:t>、</a:t>
            </a:r>
            <a:r>
              <a:rPr lang="en-US" altLang="zh-CN" sz="2000" dirty="0" err="1"/>
              <a:t>swapcase</a:t>
            </a:r>
            <a:r>
              <a:rPr lang="en-US" altLang="zh-CN" sz="2000" dirty="0"/>
              <a:t>()</a:t>
            </a:r>
          </a:p>
          <a:p>
            <a:pPr marL="457200" lvl="1" indent="0">
              <a:buNone/>
            </a:pPr>
            <a:r>
              <a:rPr lang="en-US" altLang="zh-CN" sz="1800" dirty="0"/>
              <a:t>'What is Your </a:t>
            </a:r>
            <a:r>
              <a:rPr lang="en-US" altLang="zh-CN" sz="1800" dirty="0" err="1"/>
              <a:t>Name?'.lower</a:t>
            </a:r>
            <a:r>
              <a:rPr lang="en-US" altLang="zh-CN" sz="1800" dirty="0"/>
              <a:t>()				#'what is your name?'</a:t>
            </a:r>
          </a:p>
          <a:p>
            <a:pPr marL="457200" lvl="1" indent="0">
              <a:buNone/>
            </a:pPr>
            <a:r>
              <a:rPr lang="en-US" altLang="zh-CN" sz="1800" dirty="0"/>
              <a:t>'What is Your Name?'. upper()				#'WHAT IS YOUR NAME?'</a:t>
            </a:r>
          </a:p>
          <a:p>
            <a:pPr marL="457200" lvl="1" indent="0">
              <a:buNone/>
            </a:pPr>
            <a:r>
              <a:rPr lang="en-US" altLang="zh-CN" sz="1800" dirty="0"/>
              <a:t>'what is your </a:t>
            </a:r>
            <a:r>
              <a:rPr lang="en-US" altLang="zh-CN" sz="1800" dirty="0" err="1"/>
              <a:t>name?'.capitalize</a:t>
            </a:r>
            <a:r>
              <a:rPr lang="en-US" altLang="zh-CN" sz="1800" dirty="0"/>
              <a:t>()			#'What is your name?'</a:t>
            </a:r>
          </a:p>
          <a:p>
            <a:pPr marL="457200" lvl="1" indent="0">
              <a:buNone/>
            </a:pPr>
            <a:r>
              <a:rPr lang="en-US" altLang="zh-CN" sz="1800" dirty="0"/>
              <a:t>'what is your </a:t>
            </a:r>
            <a:r>
              <a:rPr lang="en-US" altLang="zh-CN" sz="1800" dirty="0" err="1"/>
              <a:t>name?'.title</a:t>
            </a:r>
            <a:r>
              <a:rPr lang="en-US" altLang="zh-CN" sz="1800" dirty="0"/>
              <a:t>()					#'What Is Your Name?'</a:t>
            </a:r>
          </a:p>
          <a:p>
            <a:pPr marL="457200" lvl="1" indent="0">
              <a:buNone/>
            </a:pPr>
            <a:r>
              <a:rPr lang="en-US" altLang="zh-CN" sz="1800" dirty="0"/>
              <a:t>'What is Your Name?'.</a:t>
            </a:r>
            <a:r>
              <a:rPr lang="en-US" altLang="zh-CN" sz="1800" dirty="0" err="1"/>
              <a:t>swapcase</a:t>
            </a:r>
            <a:r>
              <a:rPr lang="en-US" altLang="zh-CN" sz="1800" dirty="0"/>
              <a:t>()			#'</a:t>
            </a:r>
            <a:r>
              <a:rPr lang="en-US" altLang="zh-CN" sz="1800" dirty="0" err="1"/>
              <a:t>wHAT</a:t>
            </a:r>
            <a:r>
              <a:rPr lang="en-US" altLang="zh-CN" sz="1800" dirty="0"/>
              <a:t> IS </a:t>
            </a:r>
            <a:r>
              <a:rPr lang="en-US" altLang="zh-CN" sz="1800" dirty="0" err="1"/>
              <a:t>yOUR</a:t>
            </a:r>
            <a:r>
              <a:rPr lang="en-US" altLang="zh-CN" sz="1800" dirty="0"/>
              <a:t> </a:t>
            </a:r>
            <a:r>
              <a:rPr lang="en-US" altLang="zh-CN" sz="1800" dirty="0" err="1"/>
              <a:t>nAME</a:t>
            </a:r>
            <a:r>
              <a:rPr lang="en-US" altLang="zh-CN" sz="1800" dirty="0"/>
              <a:t>?'</a:t>
            </a:r>
          </a:p>
        </p:txBody>
      </p:sp>
    </p:spTree>
    <p:extLst>
      <p:ext uri="{BB962C8B-B14F-4D97-AF65-F5344CB8AC3E}">
        <p14:creationId xmlns:p14="http://schemas.microsoft.com/office/powerpoint/2010/main" val="2760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replace()</a:t>
            </a:r>
          </a:p>
          <a:p>
            <a:pPr marL="457200" lvl="1" indent="0">
              <a:buNone/>
            </a:pPr>
            <a:r>
              <a:rPr lang="en-US" altLang="zh-CN" sz="1800" dirty="0"/>
              <a:t>'</a:t>
            </a:r>
            <a:r>
              <a:rPr lang="zh-CN" altLang="en-US" sz="1800" dirty="0"/>
              <a:t>中国，中国</a:t>
            </a:r>
            <a:r>
              <a:rPr lang="en-US" altLang="zh-CN" sz="1800" dirty="0"/>
              <a:t>'.replace('</a:t>
            </a:r>
            <a:r>
              <a:rPr lang="zh-CN" altLang="en-US" sz="1800" dirty="0"/>
              <a:t>中国</a:t>
            </a:r>
            <a:r>
              <a:rPr lang="en-US" altLang="zh-CN" sz="1800" dirty="0"/>
              <a:t>','</a:t>
            </a:r>
            <a:r>
              <a:rPr lang="zh-CN" altLang="en-US" sz="1800" dirty="0"/>
              <a:t>中华人民共和国</a:t>
            </a:r>
            <a:r>
              <a:rPr lang="en-US" altLang="zh-CN" sz="1800" dirty="0"/>
              <a:t>')</a:t>
            </a:r>
          </a:p>
          <a:p>
            <a:pPr marL="457200" lvl="1" indent="0">
              <a:buNone/>
            </a:pPr>
            <a:r>
              <a:rPr lang="en-US" altLang="zh-CN" sz="1800" dirty="0"/>
              <a:t>#'</a:t>
            </a:r>
            <a:r>
              <a:rPr lang="zh-CN" altLang="en-US" sz="1800" dirty="0"/>
              <a:t>中华人民共和国，中华人民共和国</a:t>
            </a:r>
            <a:r>
              <a:rPr lang="en-US" altLang="zh-CN" sz="1800" dirty="0"/>
              <a:t>'</a:t>
            </a:r>
          </a:p>
        </p:txBody>
      </p:sp>
    </p:spTree>
    <p:extLst>
      <p:ext uri="{BB962C8B-B14F-4D97-AF65-F5344CB8AC3E}">
        <p14:creationId xmlns:p14="http://schemas.microsoft.com/office/powerpoint/2010/main" val="146275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err="1"/>
              <a:t>maketrans</a:t>
            </a:r>
            <a:r>
              <a:rPr lang="en-US" altLang="zh-CN" sz="2000" dirty="0"/>
              <a:t>()</a:t>
            </a:r>
            <a:r>
              <a:rPr lang="zh-CN" altLang="en-US" sz="2000" dirty="0"/>
              <a:t>、</a:t>
            </a:r>
            <a:r>
              <a:rPr lang="en-US" altLang="zh-CN" sz="2000" dirty="0"/>
              <a:t>translate()</a:t>
            </a:r>
          </a:p>
          <a:p>
            <a:pPr marL="457200" lvl="1" indent="0">
              <a:buNone/>
            </a:pPr>
            <a:r>
              <a:rPr lang="en-US" altLang="zh-CN" sz="1800" dirty="0"/>
              <a:t>table=''.</a:t>
            </a:r>
            <a:r>
              <a:rPr lang="en-US" altLang="zh-CN" sz="1800" dirty="0" err="1"/>
              <a:t>maketrans</a:t>
            </a:r>
            <a:r>
              <a:rPr lang="en-US" altLang="zh-CN" sz="1800" dirty="0"/>
              <a:t>('abcdef123','uvwxyz@#$')	       </a:t>
            </a:r>
          </a:p>
          <a:p>
            <a:pPr marL="457200" lvl="1" indent="0">
              <a:buNone/>
            </a:pPr>
            <a:r>
              <a:rPr lang="en-US" altLang="zh-CN" sz="1800" dirty="0"/>
              <a:t>'I am a </a:t>
            </a:r>
            <a:r>
              <a:rPr lang="en-US" altLang="zh-CN" sz="1800" dirty="0" err="1"/>
              <a:t>student.'.translate</a:t>
            </a:r>
            <a:r>
              <a:rPr lang="en-US" altLang="zh-CN" sz="1800" dirty="0"/>
              <a:t>(table)				# 'I um u </a:t>
            </a:r>
            <a:r>
              <a:rPr lang="en-US" altLang="zh-CN" sz="1800" dirty="0" err="1"/>
              <a:t>stuxynt</a:t>
            </a:r>
            <a:r>
              <a:rPr lang="en-US" altLang="zh-CN" sz="1800" dirty="0"/>
              <a:t>.'</a:t>
            </a:r>
          </a:p>
        </p:txBody>
      </p:sp>
    </p:spTree>
    <p:extLst>
      <p:ext uri="{BB962C8B-B14F-4D97-AF65-F5344CB8AC3E}">
        <p14:creationId xmlns:p14="http://schemas.microsoft.com/office/powerpoint/2010/main" val="387256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strip()</a:t>
            </a:r>
            <a:r>
              <a:rPr lang="zh-CN" altLang="en-US" sz="2000" dirty="0"/>
              <a:t>、</a:t>
            </a:r>
            <a:r>
              <a:rPr lang="en-US" altLang="zh-CN" sz="2000" dirty="0" err="1"/>
              <a:t>rstrip</a:t>
            </a:r>
            <a:r>
              <a:rPr lang="en-US" altLang="zh-CN" sz="2000" dirty="0"/>
              <a:t>()</a:t>
            </a:r>
            <a:r>
              <a:rPr lang="zh-CN" altLang="en-US" sz="2000" dirty="0"/>
              <a:t>、</a:t>
            </a:r>
            <a:r>
              <a:rPr lang="en-US" altLang="zh-CN" sz="2000" dirty="0" err="1"/>
              <a:t>lstrip</a:t>
            </a:r>
            <a:r>
              <a:rPr lang="en-US" altLang="zh-CN" sz="2000" dirty="0"/>
              <a:t>()</a:t>
            </a:r>
          </a:p>
          <a:p>
            <a:pPr marL="457200" lvl="1" indent="0">
              <a:buNone/>
            </a:pPr>
            <a:r>
              <a:rPr lang="en-US" altLang="zh-CN" sz="1800" dirty="0"/>
              <a:t>'  </a:t>
            </a:r>
            <a:r>
              <a:rPr lang="en-US" altLang="zh-CN" sz="1800" dirty="0" err="1"/>
              <a:t>abc</a:t>
            </a:r>
            <a:r>
              <a:rPr lang="en-US" altLang="zh-CN" sz="1800" dirty="0"/>
              <a:t> '.strip()								#'</a:t>
            </a:r>
            <a:r>
              <a:rPr lang="en-US" altLang="zh-CN" sz="1800" dirty="0" err="1"/>
              <a:t>abc</a:t>
            </a:r>
            <a:r>
              <a:rPr lang="en-US" altLang="zh-CN" sz="1800" dirty="0"/>
              <a:t>'</a:t>
            </a:r>
          </a:p>
          <a:p>
            <a:pPr marL="457200" lvl="1" indent="0">
              <a:buNone/>
            </a:pPr>
            <a:r>
              <a:rPr lang="en-US" altLang="zh-CN" sz="1800" dirty="0"/>
              <a:t>'  </a:t>
            </a:r>
            <a:r>
              <a:rPr lang="en-US" altLang="zh-CN" sz="1800" dirty="0" err="1"/>
              <a:t>abc</a:t>
            </a:r>
            <a:r>
              <a:rPr lang="en-US" altLang="zh-CN" sz="1800" dirty="0"/>
              <a:t> '.</a:t>
            </a:r>
            <a:r>
              <a:rPr lang="en-US" altLang="zh-CN" sz="1800" dirty="0" err="1"/>
              <a:t>rstrip</a:t>
            </a:r>
            <a:r>
              <a:rPr lang="en-US" altLang="zh-CN" sz="1800" dirty="0"/>
              <a:t>()							#'  </a:t>
            </a:r>
            <a:r>
              <a:rPr lang="en-US" altLang="zh-CN" sz="1800" dirty="0" err="1"/>
              <a:t>abc</a:t>
            </a:r>
            <a:r>
              <a:rPr lang="en-US" altLang="zh-CN" sz="1800" dirty="0"/>
              <a:t>'</a:t>
            </a:r>
          </a:p>
          <a:p>
            <a:pPr marL="457200" lvl="1" indent="0">
              <a:buNone/>
            </a:pPr>
            <a:r>
              <a:rPr lang="en-US" altLang="zh-CN" sz="1800" dirty="0"/>
              <a:t>'  </a:t>
            </a:r>
            <a:r>
              <a:rPr lang="en-US" altLang="zh-CN" sz="1800" dirty="0" err="1"/>
              <a:t>abc</a:t>
            </a:r>
            <a:r>
              <a:rPr lang="en-US" altLang="zh-CN" sz="1800" dirty="0"/>
              <a:t> '.</a:t>
            </a:r>
            <a:r>
              <a:rPr lang="en-US" altLang="zh-CN" sz="1800" dirty="0" err="1"/>
              <a:t>lstrip</a:t>
            </a:r>
            <a:r>
              <a:rPr lang="en-US" altLang="zh-CN" sz="1800" dirty="0"/>
              <a:t>()							#'</a:t>
            </a:r>
            <a:r>
              <a:rPr lang="en-US" altLang="zh-CN" sz="1800" dirty="0" err="1"/>
              <a:t>abc</a:t>
            </a:r>
            <a:r>
              <a:rPr lang="en-US" altLang="zh-CN" sz="1800" dirty="0"/>
              <a:t> '</a:t>
            </a:r>
          </a:p>
          <a:p>
            <a:pPr marL="457200" lvl="1" indent="0">
              <a:buNone/>
            </a:pPr>
            <a:r>
              <a:rPr lang="en-US" altLang="zh-CN" sz="1800" dirty="0"/>
              <a:t>'\</a:t>
            </a:r>
            <a:r>
              <a:rPr lang="en-US" altLang="zh-CN" sz="1800" dirty="0" err="1"/>
              <a:t>nhello</a:t>
            </a:r>
            <a:r>
              <a:rPr lang="en-US" altLang="zh-CN" sz="1800" dirty="0"/>
              <a:t>\</a:t>
            </a:r>
            <a:r>
              <a:rPr lang="en-US" altLang="zh-CN" sz="1800" dirty="0" err="1"/>
              <a:t>nworld</a:t>
            </a:r>
            <a:r>
              <a:rPr lang="en-US" altLang="zh-CN" sz="1800" dirty="0"/>
              <a:t>  \</a:t>
            </a:r>
            <a:r>
              <a:rPr lang="en-US" altLang="zh-CN" sz="1800" dirty="0" err="1"/>
              <a:t>n'.strip</a:t>
            </a:r>
            <a:r>
              <a:rPr lang="en-US" altLang="zh-CN" sz="1800" dirty="0"/>
              <a:t>()					#'hello\</a:t>
            </a:r>
            <a:r>
              <a:rPr lang="en-US" altLang="zh-CN" sz="1800" dirty="0" err="1"/>
              <a:t>nworld</a:t>
            </a:r>
            <a:r>
              <a:rPr lang="en-US" altLang="zh-CN" sz="1800" dirty="0"/>
              <a:t>'</a:t>
            </a:r>
          </a:p>
          <a:p>
            <a:pPr marL="457200" lvl="1" indent="0">
              <a:buNone/>
            </a:pPr>
            <a:r>
              <a:rPr lang="en-US" altLang="zh-CN" sz="1800" dirty="0"/>
              <a:t>'</a:t>
            </a:r>
            <a:r>
              <a:rPr lang="en-US" altLang="zh-CN" sz="1800" dirty="0" err="1"/>
              <a:t>abcdabcaba</a:t>
            </a:r>
            <a:r>
              <a:rPr lang="en-US" altLang="zh-CN" sz="1800" dirty="0"/>
              <a:t>'.strip('a')						#'</a:t>
            </a:r>
            <a:r>
              <a:rPr lang="en-US" altLang="zh-CN" sz="1800" dirty="0" err="1"/>
              <a:t>bcdabcab</a:t>
            </a:r>
            <a:r>
              <a:rPr lang="en-US" altLang="zh-CN" sz="1800" dirty="0"/>
              <a:t>'</a:t>
            </a:r>
          </a:p>
        </p:txBody>
      </p:sp>
    </p:spTree>
    <p:extLst>
      <p:ext uri="{BB962C8B-B14F-4D97-AF65-F5344CB8AC3E}">
        <p14:creationId xmlns:p14="http://schemas.microsoft.com/office/powerpoint/2010/main" val="188859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err="1"/>
              <a:t>eval</a:t>
            </a:r>
            <a:r>
              <a:rPr lang="en-US" altLang="zh-CN" sz="2000" dirty="0"/>
              <a:t>()</a:t>
            </a:r>
          </a:p>
          <a:p>
            <a:pPr marL="457200" lvl="1" indent="0">
              <a:buNone/>
            </a:pPr>
            <a:r>
              <a:rPr lang="en-US" altLang="zh-CN" sz="1800" dirty="0" err="1"/>
              <a:t>eval</a:t>
            </a:r>
            <a:r>
              <a:rPr lang="en-US" altLang="zh-CN" sz="1800" dirty="0"/>
              <a:t>('3+4')								#7</a:t>
            </a:r>
          </a:p>
          <a:p>
            <a:pPr marL="457200" lvl="1" indent="0">
              <a:buNone/>
            </a:pPr>
            <a:r>
              <a:rPr lang="en-US" altLang="zh-CN" sz="1800" dirty="0" err="1"/>
              <a:t>a,b</a:t>
            </a:r>
            <a:r>
              <a:rPr lang="en-US" altLang="zh-CN" sz="1800" dirty="0"/>
              <a:t>=3,5</a:t>
            </a:r>
          </a:p>
          <a:p>
            <a:pPr marL="457200" lvl="1" indent="0">
              <a:buNone/>
            </a:pPr>
            <a:r>
              <a:rPr lang="en-US" altLang="zh-CN" sz="1800" dirty="0" err="1"/>
              <a:t>eval</a:t>
            </a:r>
            <a:r>
              <a:rPr lang="en-US" altLang="zh-CN" sz="1800" dirty="0"/>
              <a:t>('</a:t>
            </a:r>
            <a:r>
              <a:rPr lang="en-US" altLang="zh-CN" sz="1800" dirty="0" err="1"/>
              <a:t>a+b</a:t>
            </a:r>
            <a:r>
              <a:rPr lang="en-US" altLang="zh-CN" sz="1800" dirty="0"/>
              <a:t>')								#8</a:t>
            </a:r>
          </a:p>
          <a:p>
            <a:pPr marL="457200" lvl="1" indent="0">
              <a:buNone/>
            </a:pPr>
            <a:r>
              <a:rPr lang="en-US" altLang="zh-CN" sz="1800" dirty="0" err="1"/>
              <a:t>eval</a:t>
            </a:r>
            <a:r>
              <a:rPr lang="en-US" altLang="zh-CN" sz="1800" dirty="0"/>
              <a:t>('</a:t>
            </a:r>
            <a:r>
              <a:rPr lang="en-US" altLang="zh-CN" sz="1800" dirty="0" err="1"/>
              <a:t>math.sqrt</a:t>
            </a:r>
            <a:r>
              <a:rPr lang="en-US" altLang="zh-CN" sz="1800" dirty="0"/>
              <a:t>(3)')						#1.7320508075688772</a:t>
            </a:r>
          </a:p>
          <a:p>
            <a:pPr marL="457200" lvl="1" indent="0">
              <a:buNone/>
            </a:pPr>
            <a:r>
              <a:rPr lang="en-US" altLang="zh-CN" sz="1800" dirty="0" err="1"/>
              <a:t>eval</a:t>
            </a:r>
            <a:r>
              <a:rPr lang="en-US" altLang="zh-CN" sz="1800" dirty="0"/>
              <a:t>('aa')									#</a:t>
            </a:r>
            <a:r>
              <a:rPr lang="zh-CN" altLang="en-US" sz="1800" dirty="0"/>
              <a:t>错误</a:t>
            </a:r>
          </a:p>
          <a:p>
            <a:pPr marL="457200" lvl="1" indent="0">
              <a:buNone/>
            </a:pPr>
            <a:r>
              <a:rPr lang="en-US" altLang="zh-CN" sz="1800" dirty="0" err="1"/>
              <a:t>eval</a:t>
            </a:r>
            <a:r>
              <a:rPr lang="en-US" altLang="zh-CN" sz="1800" dirty="0"/>
              <a:t>("__import__('</a:t>
            </a:r>
            <a:r>
              <a:rPr lang="en-US" altLang="zh-CN" sz="1800" dirty="0" err="1"/>
              <a:t>os</a:t>
            </a:r>
            <a:r>
              <a:rPr lang="en-US" altLang="zh-CN" sz="1800" dirty="0"/>
              <a:t>').</a:t>
            </a:r>
            <a:r>
              <a:rPr lang="en-US" altLang="zh-CN" sz="1800" dirty="0" err="1"/>
              <a:t>startfile</a:t>
            </a:r>
            <a:r>
              <a:rPr lang="en-US" altLang="zh-CN" sz="1800" dirty="0"/>
              <a:t>(</a:t>
            </a:r>
            <a:r>
              <a:rPr lang="en-US" altLang="zh-CN" sz="1800" dirty="0" err="1"/>
              <a:t>r'C</a:t>
            </a:r>
            <a:r>
              <a:rPr lang="en-US" altLang="zh-CN" sz="1800" dirty="0"/>
              <a:t>:\\Windows\\notepad.exe')")</a:t>
            </a:r>
          </a:p>
          <a:p>
            <a:pPr marL="457200" lvl="1" indent="0">
              <a:buNone/>
            </a:pPr>
            <a:r>
              <a:rPr lang="en-US" altLang="zh-CN" sz="1800" dirty="0" err="1"/>
              <a:t>eval</a:t>
            </a:r>
            <a:r>
              <a:rPr lang="en-US" altLang="zh-CN" sz="1800" dirty="0"/>
              <a:t>("__import__('</a:t>
            </a:r>
            <a:r>
              <a:rPr lang="en-US" altLang="zh-CN" sz="1800" dirty="0" err="1"/>
              <a:t>os</a:t>
            </a:r>
            <a:r>
              <a:rPr lang="en-US" altLang="zh-CN" sz="1800" dirty="0"/>
              <a:t>').system(</a:t>
            </a:r>
            <a:r>
              <a:rPr lang="en-US" altLang="zh-CN" sz="1800" dirty="0" err="1"/>
              <a:t>r'md</a:t>
            </a:r>
            <a:r>
              <a:rPr lang="en-US" altLang="zh-CN" sz="1800" dirty="0"/>
              <a:t> D:\\try')")</a:t>
            </a:r>
          </a:p>
        </p:txBody>
      </p:sp>
    </p:spTree>
    <p:extLst>
      <p:ext uri="{BB962C8B-B14F-4D97-AF65-F5344CB8AC3E}">
        <p14:creationId xmlns:p14="http://schemas.microsoft.com/office/powerpoint/2010/main" val="4518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关键字</a:t>
            </a:r>
            <a:r>
              <a:rPr lang="en-US" altLang="zh-CN" sz="2000" dirty="0"/>
              <a:t>in</a:t>
            </a:r>
          </a:p>
          <a:p>
            <a:pPr marL="457200" lvl="1" indent="0">
              <a:buNone/>
            </a:pPr>
            <a:r>
              <a:rPr lang="en-US" altLang="zh-CN" sz="1800" dirty="0"/>
              <a:t>'a' in '</a:t>
            </a:r>
            <a:r>
              <a:rPr lang="en-US" altLang="zh-CN" sz="1800" dirty="0" err="1"/>
              <a:t>abcde</a:t>
            </a:r>
            <a:r>
              <a:rPr lang="en-US" altLang="zh-CN" sz="1800" dirty="0"/>
              <a:t>'							#True</a:t>
            </a:r>
          </a:p>
          <a:p>
            <a:pPr marL="457200" lvl="1" indent="0">
              <a:buNone/>
            </a:pPr>
            <a:r>
              <a:rPr lang="en-US" altLang="zh-CN" sz="1800" dirty="0"/>
              <a:t>'ab' in '</a:t>
            </a:r>
            <a:r>
              <a:rPr lang="en-US" altLang="zh-CN" sz="1800" dirty="0" err="1"/>
              <a:t>abcde</a:t>
            </a:r>
            <a:r>
              <a:rPr lang="en-US" altLang="zh-CN" sz="1800" dirty="0"/>
              <a:t>'							#True</a:t>
            </a:r>
          </a:p>
          <a:p>
            <a:pPr marL="457200" lvl="1" indent="0">
              <a:buNone/>
            </a:pPr>
            <a:r>
              <a:rPr lang="en-US" altLang="zh-CN" sz="1800" dirty="0"/>
              <a:t>'j' in '</a:t>
            </a:r>
            <a:r>
              <a:rPr lang="en-US" altLang="zh-CN" sz="1800" dirty="0" err="1"/>
              <a:t>abcde</a:t>
            </a:r>
            <a:r>
              <a:rPr lang="en-US" altLang="zh-CN" sz="1800" dirty="0"/>
              <a:t>'							#False</a:t>
            </a:r>
          </a:p>
        </p:txBody>
      </p:sp>
    </p:spTree>
    <p:extLst>
      <p:ext uri="{BB962C8B-B14F-4D97-AF65-F5344CB8AC3E}">
        <p14:creationId xmlns:p14="http://schemas.microsoft.com/office/powerpoint/2010/main" val="319254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1.4.4	</a:t>
            </a:r>
            <a:r>
              <a:rPr lang="zh-CN" altLang="en-US" dirty="0"/>
              <a:t>字符串</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字符串属于不可变序列，一般使用单引号、双引号或三引号进行界定，可以互相嵌套，用来表示复杂字符串</a:t>
            </a:r>
          </a:p>
          <a:p>
            <a:r>
              <a:rPr lang="zh-CN" altLang="en-US" sz="2000" dirty="0"/>
              <a:t>一对三单引号或三双引号表示的字符串支持换行，支持排版格式较为复杂的字符串，也可以在程序中表示较长的注释</a:t>
            </a:r>
          </a:p>
          <a:p>
            <a:r>
              <a:rPr lang="en-US" altLang="zh-CN" sz="2000" dirty="0"/>
              <a:t>Python</a:t>
            </a:r>
            <a:r>
              <a:rPr lang="zh-CN" altLang="en-US" sz="2000" dirty="0"/>
              <a:t>支持转义字符</a:t>
            </a:r>
            <a:endParaRPr lang="en-US" altLang="zh-CN" sz="2000" dirty="0"/>
          </a:p>
          <a:p>
            <a:r>
              <a:rPr lang="zh-CN" altLang="en-US" sz="2000" dirty="0"/>
              <a:t>例：</a:t>
            </a:r>
          </a:p>
          <a:p>
            <a:pPr marL="457200" lvl="1" indent="0">
              <a:spcBef>
                <a:spcPts val="300"/>
              </a:spcBef>
              <a:buNone/>
            </a:pPr>
            <a:r>
              <a:rPr lang="en-US" altLang="zh-CN" sz="1800" dirty="0"/>
              <a:t>'</a:t>
            </a:r>
            <a:r>
              <a:rPr lang="en-US" altLang="zh-CN" sz="1800" dirty="0" err="1"/>
              <a:t>abc</a:t>
            </a:r>
            <a:r>
              <a:rPr lang="en-US" altLang="zh-CN" sz="1800" dirty="0"/>
              <a:t>'</a:t>
            </a:r>
            <a:r>
              <a:rPr lang="zh-CN" altLang="en-US" sz="1800" dirty="0"/>
              <a:t>、</a:t>
            </a:r>
            <a:r>
              <a:rPr lang="en-US" altLang="zh-CN" sz="1800" dirty="0"/>
              <a:t>"Python"</a:t>
            </a:r>
            <a:r>
              <a:rPr lang="zh-CN" altLang="en-US" sz="1800" dirty="0"/>
              <a:t>、</a:t>
            </a:r>
            <a:r>
              <a:rPr lang="en-US" altLang="zh-CN" sz="1800" dirty="0"/>
              <a:t>'''Tom </a:t>
            </a:r>
            <a:r>
              <a:rPr lang="en-US" altLang="zh-CN" sz="1800" dirty="0" err="1"/>
              <a:t>said,"Let's</a:t>
            </a:r>
            <a:r>
              <a:rPr lang="en-US" altLang="zh-CN" sz="1800" dirty="0"/>
              <a:t> go"'''</a:t>
            </a:r>
            <a:r>
              <a:rPr lang="zh-CN" altLang="en-US" sz="1800" dirty="0"/>
              <a:t>、</a:t>
            </a:r>
            <a:r>
              <a:rPr lang="en-US" altLang="zh-CN" sz="1800" dirty="0"/>
              <a:t>""</a:t>
            </a:r>
            <a:endParaRPr lang="zh-CN" altLang="en-US" sz="1800" dirty="0"/>
          </a:p>
          <a:p>
            <a:pPr marL="457200" lvl="1" indent="0">
              <a:spcBef>
                <a:spcPts val="300"/>
              </a:spcBef>
              <a:buNone/>
            </a:pPr>
            <a:r>
              <a:rPr lang="en-US" altLang="zh-CN" sz="1800" dirty="0"/>
              <a:t>'abc'+'123'</a:t>
            </a:r>
            <a:r>
              <a:rPr lang="zh-CN" altLang="en-US" sz="1800" dirty="0"/>
              <a:t>、</a:t>
            </a:r>
            <a:r>
              <a:rPr lang="en-US" altLang="zh-CN" sz="1800" dirty="0"/>
              <a:t>'Hello World!\n'</a:t>
            </a:r>
          </a:p>
        </p:txBody>
      </p:sp>
    </p:spTree>
    <p:extLst>
      <p:ext uri="{BB962C8B-B14F-4D97-AF65-F5344CB8AC3E}">
        <p14:creationId xmlns:p14="http://schemas.microsoft.com/office/powerpoint/2010/main" val="273448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err="1"/>
              <a:t>startswith</a:t>
            </a:r>
            <a:r>
              <a:rPr lang="en-US" altLang="zh-CN" sz="2000" dirty="0"/>
              <a:t>()</a:t>
            </a:r>
            <a:r>
              <a:rPr lang="zh-CN" altLang="en-US" sz="2000" dirty="0"/>
              <a:t>、</a:t>
            </a:r>
            <a:r>
              <a:rPr lang="en-US" altLang="zh-CN" sz="2000" dirty="0" err="1"/>
              <a:t>endswith</a:t>
            </a:r>
            <a:r>
              <a:rPr lang="en-US" altLang="zh-CN" sz="2000" dirty="0"/>
              <a:t>()</a:t>
            </a:r>
          </a:p>
          <a:p>
            <a:pPr marL="457200" lvl="1" indent="0">
              <a:buNone/>
            </a:pPr>
            <a:r>
              <a:rPr lang="en-US" altLang="zh-CN" sz="1800" dirty="0"/>
              <a:t>'Beautiful'.</a:t>
            </a:r>
            <a:r>
              <a:rPr lang="en-US" altLang="zh-CN" sz="1800" dirty="0" err="1"/>
              <a:t>startswith</a:t>
            </a:r>
            <a:r>
              <a:rPr lang="en-US" altLang="zh-CN" sz="1800" dirty="0"/>
              <a:t>('Be')				#True</a:t>
            </a:r>
          </a:p>
          <a:p>
            <a:pPr marL="457200" lvl="1" indent="0">
              <a:buNone/>
            </a:pPr>
            <a:r>
              <a:rPr lang="en-US" altLang="zh-CN" sz="1800" dirty="0"/>
              <a:t>'Beautiful'.</a:t>
            </a:r>
            <a:r>
              <a:rPr lang="en-US" altLang="zh-CN" sz="1800" dirty="0" err="1"/>
              <a:t>startswith</a:t>
            </a:r>
            <a:r>
              <a:rPr lang="en-US" altLang="zh-CN" sz="1800" dirty="0"/>
              <a:t>('Be',5)			#False</a:t>
            </a:r>
          </a:p>
          <a:p>
            <a:pPr marL="457200" lvl="1" indent="0">
              <a:buNone/>
            </a:pPr>
            <a:r>
              <a:rPr lang="en-US" altLang="zh-CN" sz="1800" dirty="0"/>
              <a:t>'Beautiful'.</a:t>
            </a:r>
            <a:r>
              <a:rPr lang="en-US" altLang="zh-CN" sz="1800" dirty="0" err="1"/>
              <a:t>startswith</a:t>
            </a:r>
            <a:r>
              <a:rPr lang="en-US" altLang="zh-CN" sz="1800" dirty="0"/>
              <a:t>('Be',0,5)			#True</a:t>
            </a:r>
          </a:p>
          <a:p>
            <a:pPr marL="457200" lvl="1" indent="0">
              <a:buNone/>
            </a:pPr>
            <a:r>
              <a:rPr lang="en-US" altLang="zh-CN" sz="1800" dirty="0"/>
              <a:t>'Beautiful'.</a:t>
            </a:r>
            <a:r>
              <a:rPr lang="en-US" altLang="zh-CN" sz="1800" dirty="0" err="1"/>
              <a:t>endswith</a:t>
            </a:r>
            <a:r>
              <a:rPr lang="en-US" altLang="zh-CN" sz="1800" dirty="0"/>
              <a:t>('</a:t>
            </a:r>
            <a:r>
              <a:rPr lang="en-US" altLang="zh-CN" sz="1800" dirty="0" err="1"/>
              <a:t>ful</a:t>
            </a:r>
            <a:r>
              <a:rPr lang="en-US" altLang="zh-CN" sz="1800" dirty="0"/>
              <a:t>')				#True</a:t>
            </a:r>
          </a:p>
          <a:p>
            <a:pPr marL="457200" lvl="1" indent="0">
              <a:buNone/>
            </a:pPr>
            <a:r>
              <a:rPr lang="en-US" altLang="zh-CN" sz="1800" dirty="0"/>
              <a:t>[filename for filename in </a:t>
            </a:r>
            <a:r>
              <a:rPr lang="en-US" altLang="zh-CN" sz="1800" dirty="0" err="1"/>
              <a:t>os.listdir</a:t>
            </a:r>
            <a:r>
              <a:rPr lang="en-US" altLang="zh-CN" sz="1800" dirty="0"/>
              <a:t>(</a:t>
            </a:r>
            <a:r>
              <a:rPr lang="en-US" altLang="zh-CN" sz="1800" dirty="0" err="1"/>
              <a:t>r'D</a:t>
            </a:r>
            <a:r>
              <a:rPr lang="en-US" altLang="zh-CN" sz="1800" dirty="0"/>
              <a:t>:\\') if 	</a:t>
            </a:r>
            <a:r>
              <a:rPr lang="en-US" altLang="zh-CN" sz="1800" dirty="0" err="1"/>
              <a:t>filename.endswith</a:t>
            </a:r>
            <a:r>
              <a:rPr lang="en-US" altLang="zh-CN" sz="1800" dirty="0"/>
              <a:t>(('.bmp','.jpg','.gif'))]</a:t>
            </a:r>
          </a:p>
        </p:txBody>
      </p:sp>
    </p:spTree>
    <p:extLst>
      <p:ext uri="{BB962C8B-B14F-4D97-AF65-F5344CB8AC3E}">
        <p14:creationId xmlns:p14="http://schemas.microsoft.com/office/powerpoint/2010/main" val="35010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err="1"/>
              <a:t>isalnum</a:t>
            </a:r>
            <a:r>
              <a:rPr lang="en-US" altLang="zh-CN" sz="2000" dirty="0"/>
              <a:t>()</a:t>
            </a:r>
            <a:r>
              <a:rPr lang="zh-CN" altLang="en-US" sz="2000" dirty="0"/>
              <a:t>、</a:t>
            </a:r>
            <a:r>
              <a:rPr lang="en-US" altLang="zh-CN" sz="2000" dirty="0" err="1"/>
              <a:t>isalpha</a:t>
            </a:r>
            <a:r>
              <a:rPr lang="en-US" altLang="zh-CN" sz="2000" dirty="0"/>
              <a:t>()</a:t>
            </a:r>
            <a:r>
              <a:rPr lang="zh-CN" altLang="en-US" sz="2000" dirty="0"/>
              <a:t>、</a:t>
            </a:r>
            <a:r>
              <a:rPr lang="en-US" altLang="zh-CN" sz="2000" dirty="0" err="1"/>
              <a:t>isdigit</a:t>
            </a:r>
            <a:r>
              <a:rPr lang="en-US" altLang="zh-CN" sz="2000" dirty="0"/>
              <a:t>()</a:t>
            </a:r>
            <a:r>
              <a:rPr lang="zh-CN" altLang="en-US" sz="2000" dirty="0"/>
              <a:t>、</a:t>
            </a:r>
            <a:r>
              <a:rPr lang="en-US" altLang="zh-CN" sz="2000" dirty="0" err="1"/>
              <a:t>isspace</a:t>
            </a:r>
            <a:r>
              <a:rPr lang="en-US" altLang="zh-CN" sz="2000" dirty="0"/>
              <a:t>()</a:t>
            </a:r>
            <a:r>
              <a:rPr lang="zh-CN" altLang="en-US" sz="2000" dirty="0"/>
              <a:t>、</a:t>
            </a:r>
            <a:r>
              <a:rPr lang="en-US" altLang="zh-CN" sz="2000" dirty="0" err="1"/>
              <a:t>isuper</a:t>
            </a:r>
            <a:r>
              <a:rPr lang="en-US" altLang="zh-CN" sz="2000" dirty="0"/>
              <a:t>()</a:t>
            </a:r>
            <a:r>
              <a:rPr lang="zh-CN" altLang="en-US" sz="2000" dirty="0"/>
              <a:t>、</a:t>
            </a:r>
            <a:r>
              <a:rPr lang="en-US" altLang="zh-CN" sz="2000" dirty="0" err="1"/>
              <a:t>islower</a:t>
            </a:r>
            <a:r>
              <a:rPr lang="en-US" altLang="zh-CN" sz="2000" dirty="0"/>
              <a:t>()</a:t>
            </a:r>
          </a:p>
          <a:p>
            <a:pPr marL="457200" lvl="1" indent="0">
              <a:buNone/>
            </a:pPr>
            <a:r>
              <a:rPr lang="en-US" altLang="zh-CN" sz="1800" dirty="0"/>
              <a:t>'123abcd'.isalnum()						#True</a:t>
            </a:r>
          </a:p>
          <a:p>
            <a:pPr marL="457200" lvl="1" indent="0">
              <a:buNone/>
            </a:pPr>
            <a:r>
              <a:rPr lang="en-US" altLang="zh-CN" sz="1800" dirty="0"/>
              <a:t>'123abcd'.isalpha()						#False</a:t>
            </a:r>
          </a:p>
          <a:p>
            <a:pPr marL="457200" lvl="1" indent="0">
              <a:buNone/>
            </a:pPr>
            <a:r>
              <a:rPr lang="en-US" altLang="zh-CN" sz="1800" dirty="0"/>
              <a:t>'123abcd'.isdigit()							#False</a:t>
            </a:r>
          </a:p>
        </p:txBody>
      </p:sp>
    </p:spTree>
    <p:extLst>
      <p:ext uri="{BB962C8B-B14F-4D97-AF65-F5344CB8AC3E}">
        <p14:creationId xmlns:p14="http://schemas.microsoft.com/office/powerpoint/2010/main" val="377063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a:t>center()</a:t>
            </a:r>
            <a:r>
              <a:rPr lang="zh-CN" altLang="en-US" sz="2000" dirty="0"/>
              <a:t>、</a:t>
            </a:r>
            <a:r>
              <a:rPr lang="en-US" altLang="zh-CN" sz="2000" dirty="0" err="1"/>
              <a:t>ljust</a:t>
            </a:r>
            <a:r>
              <a:rPr lang="en-US" altLang="zh-CN" sz="2000" dirty="0"/>
              <a:t>()</a:t>
            </a:r>
            <a:r>
              <a:rPr lang="zh-CN" altLang="en-US" sz="2000" dirty="0"/>
              <a:t>、</a:t>
            </a:r>
            <a:r>
              <a:rPr lang="en-US" altLang="zh-CN" sz="2000" dirty="0" err="1"/>
              <a:t>rjust</a:t>
            </a:r>
            <a:r>
              <a:rPr lang="en-US" altLang="zh-CN" sz="2000" dirty="0"/>
              <a:t>()</a:t>
            </a:r>
          </a:p>
          <a:p>
            <a:pPr marL="457200" lvl="1" indent="0">
              <a:buNone/>
            </a:pPr>
            <a:r>
              <a:rPr lang="en-US" altLang="zh-CN" sz="1800" dirty="0"/>
              <a:t>'Hello </a:t>
            </a:r>
            <a:r>
              <a:rPr lang="en-US" altLang="zh-CN" sz="1800" dirty="0" err="1"/>
              <a:t>world!'.center</a:t>
            </a:r>
            <a:r>
              <a:rPr lang="en-US" altLang="zh-CN" sz="1800" dirty="0"/>
              <a:t>(20)					#'    Hello world!    '</a:t>
            </a:r>
          </a:p>
          <a:p>
            <a:pPr marL="457200" lvl="1" indent="0">
              <a:buNone/>
            </a:pPr>
            <a:r>
              <a:rPr lang="en-US" altLang="zh-CN" sz="1800" dirty="0"/>
              <a:t>'Hello </a:t>
            </a:r>
            <a:r>
              <a:rPr lang="en-US" altLang="zh-CN" sz="1800" dirty="0" err="1"/>
              <a:t>world!'.center</a:t>
            </a:r>
            <a:r>
              <a:rPr lang="en-US" altLang="zh-CN" sz="1800" dirty="0"/>
              <a:t>(20,'-')					#'----Hello world!----'</a:t>
            </a:r>
          </a:p>
          <a:p>
            <a:pPr marL="457200" lvl="1" indent="0">
              <a:buNone/>
            </a:pPr>
            <a:r>
              <a:rPr lang="en-US" altLang="zh-CN" sz="1800" dirty="0"/>
              <a:t>'Hello world!'.</a:t>
            </a:r>
            <a:r>
              <a:rPr lang="en-US" altLang="zh-CN" sz="1800" dirty="0" err="1"/>
              <a:t>rjust</a:t>
            </a:r>
            <a:r>
              <a:rPr lang="en-US" altLang="zh-CN" sz="1800" dirty="0"/>
              <a:t>(20,'-')					#'--------Hello world!'</a:t>
            </a:r>
          </a:p>
        </p:txBody>
      </p:sp>
    </p:spTree>
    <p:extLst>
      <p:ext uri="{BB962C8B-B14F-4D97-AF65-F5344CB8AC3E}">
        <p14:creationId xmlns:p14="http://schemas.microsoft.com/office/powerpoint/2010/main" val="3208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5.1.3	</a:t>
            </a:r>
            <a:r>
              <a:rPr lang="zh-CN" altLang="en-US" dirty="0"/>
              <a:t>字符串常量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字符串常量：</a:t>
            </a:r>
            <a:endParaRPr lang="en-US" altLang="zh-CN" sz="2000" dirty="0"/>
          </a:p>
          <a:p>
            <a:pPr marL="457200" lvl="1" indent="0">
              <a:buNone/>
            </a:pPr>
            <a:r>
              <a:rPr lang="pt-BR" altLang="zh-CN" sz="1800" dirty="0"/>
              <a:t>import string</a:t>
            </a:r>
          </a:p>
          <a:p>
            <a:pPr marL="457200" lvl="1" indent="0">
              <a:buNone/>
            </a:pPr>
            <a:r>
              <a:rPr lang="pt-BR" altLang="zh-CN" sz="1800" dirty="0"/>
              <a:t>string.digits							#'0123456789'</a:t>
            </a:r>
          </a:p>
          <a:p>
            <a:pPr marL="457200" lvl="1" indent="0">
              <a:buNone/>
            </a:pPr>
            <a:r>
              <a:rPr lang="pt-BR" altLang="zh-CN" sz="1800" dirty="0"/>
              <a:t>string.ascii_letters</a:t>
            </a:r>
          </a:p>
          <a:p>
            <a:pPr marL="457200" lvl="1" indent="0">
              <a:buNone/>
            </a:pPr>
            <a:r>
              <a:rPr lang="pt-BR" altLang="zh-CN" sz="1800" dirty="0"/>
              <a:t>#'abcdefghijklmnopqrstuvwxyzABCDEFGHIJKLMNOPQRSTUVWXYZ'</a:t>
            </a:r>
          </a:p>
          <a:p>
            <a:pPr marL="457200" lvl="1" indent="0">
              <a:buNone/>
            </a:pPr>
            <a:r>
              <a:rPr lang="pt-BR" altLang="zh-CN" sz="1800" dirty="0"/>
              <a:t>string.ascii_lowercase					#'abcdefghijklmnopqrstuvwxyz'</a:t>
            </a:r>
          </a:p>
          <a:p>
            <a:pPr marL="457200" lvl="1" indent="0">
              <a:buNone/>
            </a:pPr>
            <a:r>
              <a:rPr lang="pt-BR" altLang="zh-CN" sz="1800" dirty="0"/>
              <a:t>string.ascii_uppercase					#'ABCDEFGHIJKLMNOPQRSTUVWXYZ'</a:t>
            </a:r>
          </a:p>
        </p:txBody>
      </p:sp>
    </p:spTree>
    <p:extLst>
      <p:ext uri="{BB962C8B-B14F-4D97-AF65-F5344CB8AC3E}">
        <p14:creationId xmlns:p14="http://schemas.microsoft.com/office/powerpoint/2010/main" val="4810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5.1.3	</a:t>
            </a:r>
            <a:r>
              <a:rPr lang="zh-CN" altLang="en-US" dirty="0"/>
              <a:t>字符串常量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字符串常量：</a:t>
            </a:r>
            <a:endParaRPr lang="en-US" altLang="zh-CN" sz="2000" dirty="0"/>
          </a:p>
          <a:p>
            <a:pPr marL="457200" lvl="1" indent="0">
              <a:buNone/>
            </a:pPr>
            <a:r>
              <a:rPr lang="pt-BR" altLang="zh-CN" sz="1800" dirty="0"/>
              <a:t>import string</a:t>
            </a:r>
          </a:p>
          <a:p>
            <a:pPr marL="457200" lvl="1" indent="0">
              <a:buNone/>
            </a:pPr>
            <a:r>
              <a:rPr lang="pt-BR" altLang="zh-CN" sz="1800" dirty="0"/>
              <a:t>string.printable</a:t>
            </a:r>
          </a:p>
          <a:p>
            <a:pPr marL="457200" lvl="1" indent="0">
              <a:buNone/>
            </a:pPr>
            <a:r>
              <a:rPr lang="pt-BR" altLang="zh-CN" sz="1800" dirty="0"/>
              <a:t>#'0123456789abcdefghijklmnopqrstuvwxyzABCDEFGHIJKLMNOPQRSTUVWXYZ!"#$%&amp;\'()*+,-./:;&lt;=&gt;?@[\\]^_`{|}~ \t\n\r\x0b\x0c'</a:t>
            </a:r>
          </a:p>
        </p:txBody>
      </p:sp>
    </p:spTree>
    <p:extLst>
      <p:ext uri="{BB962C8B-B14F-4D97-AF65-F5344CB8AC3E}">
        <p14:creationId xmlns:p14="http://schemas.microsoft.com/office/powerpoint/2010/main" val="41190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	</a:t>
            </a:r>
            <a:r>
              <a:rPr lang="zh-CN" altLang="en-US" dirty="0"/>
              <a:t>正则表达式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正则表达式是字符串处理的有力工具和技术，正则表达式使用预定义的特定模式去匹配一类具有共同特征的字符串，主要用于字符串处理，可以快速、准确地完成复杂的查找、替换等处理要求</a:t>
            </a:r>
          </a:p>
          <a:p>
            <a:r>
              <a:rPr lang="zh-CN" altLang="en-US" sz="2400" dirty="0"/>
              <a:t>正则表达式是一种文本模式，包括普通字符（例如，</a:t>
            </a:r>
            <a:r>
              <a:rPr lang="en-US" altLang="zh-CN" sz="2400" dirty="0"/>
              <a:t>a </a:t>
            </a:r>
            <a:r>
              <a:rPr lang="zh-CN" altLang="en-US" sz="2400" dirty="0"/>
              <a:t>到 </a:t>
            </a:r>
            <a:r>
              <a:rPr lang="en-US" altLang="zh-CN" sz="2400" dirty="0"/>
              <a:t>z </a:t>
            </a:r>
            <a:r>
              <a:rPr lang="zh-CN" altLang="en-US" sz="2400" dirty="0"/>
              <a:t>之间的字母）和特殊字符（称为“元字符”）</a:t>
            </a:r>
            <a:endParaRPr lang="en-US" altLang="zh-CN" sz="2400" dirty="0"/>
          </a:p>
          <a:p>
            <a:r>
              <a:rPr lang="en-US" altLang="zh-CN" sz="2400" dirty="0"/>
              <a:t>re</a:t>
            </a:r>
            <a:r>
              <a:rPr lang="zh-CN" altLang="en-US" sz="2400" dirty="0"/>
              <a:t>模块提供了正则表达式操作所需要的功能</a:t>
            </a:r>
          </a:p>
        </p:txBody>
      </p:sp>
    </p:spTree>
    <p:extLst>
      <p:ext uri="{BB962C8B-B14F-4D97-AF65-F5344CB8AC3E}">
        <p14:creationId xmlns:p14="http://schemas.microsoft.com/office/powerpoint/2010/main" val="35269832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5.2.1	</a:t>
            </a:r>
            <a:r>
              <a:rPr lang="zh-CN" altLang="en-US" dirty="0"/>
              <a:t>正则表达式语法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正则表达式由普通字符和元字符及其不同组合来构成，通过巧妙地构造正则表达式可以匹配任意字符串，并完成复杂的字符串处理任务</a:t>
            </a:r>
            <a:endParaRPr lang="en-US" altLang="zh-CN" sz="2000" dirty="0"/>
          </a:p>
          <a:p>
            <a:r>
              <a:rPr lang="zh-CN" altLang="en-US" sz="1800" dirty="0"/>
              <a:t>常见的元字符有：</a:t>
            </a:r>
            <a:endParaRPr lang="en-US" altLang="zh-CN" sz="1800" dirty="0"/>
          </a:p>
          <a:p>
            <a:pPr marL="457200" lvl="1" indent="0">
              <a:buNone/>
            </a:pPr>
            <a:r>
              <a:rPr lang="en-US" altLang="zh-CN" dirty="0"/>
              <a:t>\d(\D)</a:t>
            </a:r>
            <a:r>
              <a:rPr lang="zh-CN" altLang="en-US" dirty="0"/>
              <a:t>：匹配匹配任何数字，相当于</a:t>
            </a:r>
            <a:r>
              <a:rPr lang="en-US" altLang="zh-CN" dirty="0"/>
              <a:t>[0-9]</a:t>
            </a:r>
            <a:r>
              <a:rPr lang="zh-CN" altLang="en-US" dirty="0"/>
              <a:t>（含义相反，相当于</a:t>
            </a:r>
            <a:r>
              <a:rPr lang="en-US" altLang="zh-CN" dirty="0"/>
              <a:t>[^0-9]</a:t>
            </a:r>
            <a:r>
              <a:rPr lang="zh-CN" altLang="en-US" dirty="0"/>
              <a:t>）</a:t>
            </a:r>
            <a:endParaRPr lang="en-US" altLang="zh-CN" dirty="0"/>
          </a:p>
          <a:p>
            <a:pPr marL="457200" lvl="1" indent="0">
              <a:buNone/>
            </a:pPr>
            <a:r>
              <a:rPr lang="en-US" altLang="zh-CN" dirty="0"/>
              <a:t>\w(\W)</a:t>
            </a:r>
            <a:r>
              <a:rPr lang="zh-CN" altLang="en-US" dirty="0"/>
              <a:t>：匹配任何字母、数字及下划线，相当于</a:t>
            </a:r>
            <a:r>
              <a:rPr lang="en-US" altLang="zh-CN" dirty="0"/>
              <a:t>[a-zA-Z0-9_]</a:t>
            </a:r>
          </a:p>
          <a:p>
            <a:pPr marL="457200" lvl="1" indent="0">
              <a:buNone/>
            </a:pPr>
            <a:r>
              <a:rPr lang="en-US" altLang="zh-CN" dirty="0"/>
              <a:t>\s(\S)</a:t>
            </a:r>
            <a:r>
              <a:rPr lang="zh-CN" altLang="en-US" dirty="0"/>
              <a:t>：匹配任何空白字符，包括空格、换页符、换行符、制表符等，与</a:t>
            </a:r>
            <a:r>
              <a:rPr lang="en-US" altLang="zh-CN" dirty="0"/>
              <a:t>[ \f\n\r\t]</a:t>
            </a:r>
          </a:p>
          <a:p>
            <a:pPr marL="457200" lvl="1" indent="0">
              <a:buNone/>
            </a:pPr>
            <a:r>
              <a:rPr lang="en-US" altLang="zh-CN" dirty="0"/>
              <a:t>()</a:t>
            </a:r>
            <a:r>
              <a:rPr lang="zh-CN" altLang="en-US" dirty="0"/>
              <a:t>：将位于</a:t>
            </a:r>
            <a:r>
              <a:rPr lang="en-US" altLang="zh-CN" dirty="0"/>
              <a:t>()</a:t>
            </a:r>
            <a:r>
              <a:rPr lang="zh-CN" altLang="en-US" dirty="0"/>
              <a:t>内的内容作为一个整体来对待</a:t>
            </a:r>
            <a:endParaRPr lang="en-US" altLang="zh-CN" dirty="0"/>
          </a:p>
          <a:p>
            <a:pPr marL="457200" lvl="1" indent="0">
              <a:buNone/>
            </a:pPr>
            <a:r>
              <a:rPr lang="en-US" altLang="zh-CN" dirty="0"/>
              <a:t>{}</a:t>
            </a:r>
            <a:r>
              <a:rPr lang="zh-CN" altLang="en-US" dirty="0"/>
              <a:t>：按</a:t>
            </a:r>
            <a:r>
              <a:rPr lang="en-US" altLang="zh-CN" dirty="0"/>
              <a:t>{}</a:t>
            </a:r>
            <a:r>
              <a:rPr lang="zh-CN" altLang="en-US" dirty="0"/>
              <a:t>中指定的次数进行匹配，例如，</a:t>
            </a:r>
            <a:r>
              <a:rPr lang="en-US" altLang="zh-CN" dirty="0"/>
              <a:t>{3,8}</a:t>
            </a:r>
            <a:r>
              <a:rPr lang="zh-CN" altLang="en-US" dirty="0"/>
              <a:t>表示前面的字符或模式至少重复</a:t>
            </a:r>
            <a:r>
              <a:rPr lang="en-US" altLang="zh-CN" dirty="0"/>
              <a:t>3</a:t>
            </a:r>
            <a:r>
              <a:rPr lang="zh-CN" altLang="en-US" dirty="0"/>
              <a:t>次而最多重复</a:t>
            </a:r>
            <a:r>
              <a:rPr lang="en-US" altLang="zh-CN" dirty="0"/>
              <a:t>8</a:t>
            </a:r>
            <a:r>
              <a:rPr lang="zh-CN" altLang="en-US" dirty="0"/>
              <a:t>次</a:t>
            </a:r>
            <a:endParaRPr lang="en-US" altLang="zh-CN" dirty="0"/>
          </a:p>
          <a:p>
            <a:pPr marL="457200" lvl="1" indent="0">
              <a:buNone/>
            </a:pPr>
            <a:r>
              <a:rPr lang="en-US" altLang="zh-CN" dirty="0"/>
              <a:t>[]</a:t>
            </a:r>
            <a:r>
              <a:rPr lang="zh-CN" altLang="en-US" dirty="0"/>
              <a:t>：匹配位于</a:t>
            </a:r>
            <a:r>
              <a:rPr lang="en-US" altLang="zh-CN" dirty="0"/>
              <a:t>[]</a:t>
            </a:r>
            <a:r>
              <a:rPr lang="zh-CN" altLang="en-US" dirty="0"/>
              <a:t>中的任意一个字符，例如，</a:t>
            </a:r>
            <a:r>
              <a:rPr lang="en-US" altLang="zh-CN" dirty="0"/>
              <a:t>[a-z]</a:t>
            </a:r>
            <a:r>
              <a:rPr lang="zh-CN" altLang="en-US" dirty="0"/>
              <a:t>、</a:t>
            </a:r>
            <a:r>
              <a:rPr lang="en-US" altLang="zh-CN" dirty="0"/>
              <a:t>[^xyz]</a:t>
            </a:r>
          </a:p>
        </p:txBody>
      </p:sp>
    </p:spTree>
    <p:extLst>
      <p:ext uri="{BB962C8B-B14F-4D97-AF65-F5344CB8AC3E}">
        <p14:creationId xmlns:p14="http://schemas.microsoft.com/office/powerpoint/2010/main" val="21461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5.2.1	</a:t>
            </a:r>
            <a:r>
              <a:rPr lang="zh-CN" altLang="en-US" dirty="0"/>
              <a:t>正则表达式语法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正则表达式由普通字符和元字符及其不同组合来构成，通过巧妙地构造正则表达式可以匹配任意字符串，并完成复杂的字符串处理任务</a:t>
            </a:r>
            <a:endParaRPr lang="en-US" altLang="zh-CN" sz="2000" dirty="0"/>
          </a:p>
          <a:p>
            <a:r>
              <a:rPr lang="zh-CN" altLang="en-US" sz="1800" dirty="0"/>
              <a:t>常见的元字符有：</a:t>
            </a:r>
            <a:endParaRPr lang="en-US" altLang="zh-CN" sz="1800" dirty="0"/>
          </a:p>
          <a:p>
            <a:pPr marL="457200" lvl="1" indent="0">
              <a:buNone/>
            </a:pPr>
            <a:r>
              <a:rPr lang="en-US" altLang="zh-CN" dirty="0"/>
              <a:t>.</a:t>
            </a:r>
            <a:r>
              <a:rPr lang="zh-CN" altLang="en-US" dirty="0"/>
              <a:t>：匹配除换行符之外的任意单个字符</a:t>
            </a:r>
            <a:endParaRPr lang="en-US" altLang="zh-CN" dirty="0"/>
          </a:p>
          <a:p>
            <a:pPr marL="457200" lvl="1" indent="0">
              <a:buNone/>
            </a:pPr>
            <a:r>
              <a:rPr lang="en-US" altLang="zh-CN" dirty="0"/>
              <a:t>*</a:t>
            </a:r>
            <a:r>
              <a:rPr lang="zh-CN" altLang="en-US" dirty="0"/>
              <a:t>：匹配位于</a:t>
            </a:r>
            <a:r>
              <a:rPr lang="en-US" altLang="zh-CN" dirty="0"/>
              <a:t>*</a:t>
            </a:r>
            <a:r>
              <a:rPr lang="zh-CN" altLang="en-US" dirty="0"/>
              <a:t>之前的字符或子模式的</a:t>
            </a:r>
            <a:r>
              <a:rPr lang="en-US" altLang="zh-CN" dirty="0"/>
              <a:t>0</a:t>
            </a:r>
            <a:r>
              <a:rPr lang="zh-CN" altLang="en-US" dirty="0"/>
              <a:t>次或多次出现</a:t>
            </a:r>
            <a:endParaRPr lang="en-US" altLang="zh-CN" dirty="0"/>
          </a:p>
          <a:p>
            <a:pPr marL="457200" lvl="1" indent="0">
              <a:buNone/>
            </a:pPr>
            <a:r>
              <a:rPr lang="en-US" altLang="zh-CN" dirty="0"/>
              <a:t>+</a:t>
            </a:r>
            <a:r>
              <a:rPr lang="zh-CN" altLang="en-US" dirty="0"/>
              <a:t>：匹配位于</a:t>
            </a:r>
            <a:r>
              <a:rPr lang="en-US" altLang="zh-CN" dirty="0"/>
              <a:t>+</a:t>
            </a:r>
            <a:r>
              <a:rPr lang="zh-CN" altLang="en-US" dirty="0"/>
              <a:t>之前的字符或子模式的</a:t>
            </a:r>
            <a:r>
              <a:rPr lang="en-US" altLang="zh-CN" dirty="0"/>
              <a:t>1</a:t>
            </a:r>
            <a:r>
              <a:rPr lang="zh-CN" altLang="en-US" dirty="0"/>
              <a:t>次或多次出现</a:t>
            </a:r>
            <a:endParaRPr lang="en-US" altLang="zh-CN" dirty="0"/>
          </a:p>
          <a:p>
            <a:pPr marL="457200" lvl="1" indent="0">
              <a:buNone/>
            </a:pPr>
            <a:r>
              <a:rPr lang="pt-BR" altLang="zh-CN" dirty="0"/>
              <a:t>-</a:t>
            </a:r>
            <a:r>
              <a:rPr lang="zh-CN" altLang="en-US" dirty="0"/>
              <a:t>：在</a:t>
            </a:r>
            <a:r>
              <a:rPr lang="en-US" altLang="zh-CN" dirty="0"/>
              <a:t>[]</a:t>
            </a:r>
            <a:r>
              <a:rPr lang="zh-CN" altLang="en-US" dirty="0"/>
              <a:t>之内用来表示范围</a:t>
            </a:r>
            <a:endParaRPr lang="en-US" altLang="zh-CN" dirty="0"/>
          </a:p>
          <a:p>
            <a:pPr marL="457200" lvl="1" indent="0">
              <a:buNone/>
            </a:pPr>
            <a:r>
              <a:rPr lang="en-US" altLang="zh-CN" dirty="0"/>
              <a:t>^</a:t>
            </a:r>
            <a:r>
              <a:rPr lang="zh-CN" altLang="en-US" dirty="0"/>
              <a:t>：匹配以</a:t>
            </a:r>
            <a:r>
              <a:rPr lang="en-US" altLang="zh-CN" dirty="0"/>
              <a:t>^</a:t>
            </a:r>
            <a:r>
              <a:rPr lang="zh-CN" altLang="en-US" dirty="0"/>
              <a:t>后面的字符或模式开头的字符串</a:t>
            </a:r>
            <a:endParaRPr lang="en-US" altLang="zh-CN" dirty="0"/>
          </a:p>
          <a:p>
            <a:pPr marL="457200" lvl="1" indent="0">
              <a:buNone/>
            </a:pPr>
            <a:r>
              <a:rPr lang="en-US" altLang="zh-CN" dirty="0"/>
              <a:t>$</a:t>
            </a:r>
            <a:r>
              <a:rPr lang="zh-CN" altLang="en-US" dirty="0"/>
              <a:t>：匹配以</a:t>
            </a:r>
            <a:r>
              <a:rPr lang="en-US" altLang="zh-CN" dirty="0"/>
              <a:t>$</a:t>
            </a:r>
            <a:r>
              <a:rPr lang="zh-CN" altLang="en-US" dirty="0"/>
              <a:t>前面的字符或模式结束的字符串</a:t>
            </a:r>
            <a:endParaRPr lang="en-US" altLang="zh-CN" dirty="0"/>
          </a:p>
          <a:p>
            <a:pPr marL="457200" lvl="1" indent="0">
              <a:buNone/>
            </a:pPr>
            <a:r>
              <a:rPr lang="en-US" altLang="zh-CN" dirty="0"/>
              <a:t>?</a:t>
            </a:r>
            <a:r>
              <a:rPr lang="zh-CN" altLang="en-US" dirty="0"/>
              <a:t>：匹配位于</a:t>
            </a:r>
            <a:r>
              <a:rPr lang="en-US" altLang="zh-CN" dirty="0"/>
              <a:t>?</a:t>
            </a:r>
            <a:r>
              <a:rPr lang="zh-CN" altLang="en-US" dirty="0"/>
              <a:t>之前的</a:t>
            </a:r>
            <a:r>
              <a:rPr lang="en-US" altLang="zh-CN" dirty="0"/>
              <a:t>0</a:t>
            </a:r>
            <a:r>
              <a:rPr lang="zh-CN" altLang="en-US" dirty="0"/>
              <a:t>次或</a:t>
            </a:r>
            <a:r>
              <a:rPr lang="en-US" altLang="zh-CN" dirty="0"/>
              <a:t>1</a:t>
            </a:r>
            <a:r>
              <a:rPr lang="zh-CN" altLang="en-US" dirty="0"/>
              <a:t>个字符或子模式；紧随任何其他限定符，表示“非贪心”匹配模式</a:t>
            </a:r>
            <a:endParaRPr lang="pt-BR" altLang="zh-CN" dirty="0"/>
          </a:p>
        </p:txBody>
      </p:sp>
    </p:spTree>
    <p:extLst>
      <p:ext uri="{BB962C8B-B14F-4D97-AF65-F5344CB8AC3E}">
        <p14:creationId xmlns:p14="http://schemas.microsoft.com/office/powerpoint/2010/main" val="368093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a:t>re</a:t>
            </a:r>
            <a:r>
              <a:rPr lang="zh-CN" altLang="en-US" sz="2000" dirty="0"/>
              <a:t>模块主要方法</a:t>
            </a:r>
            <a:endParaRPr lang="en-US" altLang="zh-CN" sz="2000" dirty="0"/>
          </a:p>
          <a:p>
            <a:pPr marL="457200" lvl="1" indent="0">
              <a:buNone/>
            </a:pPr>
            <a:r>
              <a:rPr lang="pt-BR" altLang="zh-CN" sz="1800" dirty="0"/>
              <a:t>compile(pattern[,flags])					#</a:t>
            </a:r>
            <a:r>
              <a:rPr lang="zh-CN" altLang="en-US" sz="1800" dirty="0"/>
              <a:t>创建模式对象</a:t>
            </a:r>
          </a:p>
          <a:p>
            <a:pPr marL="457200" lvl="1" indent="0">
              <a:buNone/>
            </a:pPr>
            <a:r>
              <a:rPr lang="pt-BR" altLang="zh-CN" sz="1800" dirty="0"/>
              <a:t>search(pattern,string[,flags])				#</a:t>
            </a:r>
            <a:r>
              <a:rPr lang="zh-CN" altLang="en-US" sz="1800" dirty="0"/>
              <a:t>在字符串中寻找模式</a:t>
            </a:r>
          </a:p>
          <a:p>
            <a:pPr marL="457200" lvl="1" indent="0">
              <a:buNone/>
            </a:pPr>
            <a:r>
              <a:rPr lang="pt-BR" altLang="zh-CN" sz="1800" dirty="0"/>
              <a:t>match(pattern,string[,flags])				#</a:t>
            </a:r>
            <a:r>
              <a:rPr lang="zh-CN" altLang="en-US" sz="1800" dirty="0"/>
              <a:t>匹配模式</a:t>
            </a:r>
          </a:p>
          <a:p>
            <a:pPr marL="457200" lvl="1" indent="0">
              <a:buNone/>
            </a:pPr>
            <a:r>
              <a:rPr lang="pt-BR" altLang="zh-CN" sz="1800" dirty="0"/>
              <a:t>findall(pattern,string[,flags])				#</a:t>
            </a:r>
            <a:r>
              <a:rPr lang="zh-CN" altLang="en-US" sz="1800" dirty="0"/>
              <a:t>列出字符串中模式的所有匹配项</a:t>
            </a:r>
          </a:p>
          <a:p>
            <a:pPr marL="457200" lvl="1" indent="0">
              <a:buNone/>
            </a:pPr>
            <a:r>
              <a:rPr lang="pt-BR" altLang="zh-CN" sz="1800" dirty="0"/>
              <a:t>split(pattern,string[,maxsplit=0])			#</a:t>
            </a:r>
            <a:r>
              <a:rPr lang="zh-CN" altLang="en-US" sz="1800" dirty="0"/>
              <a:t>根据模式匹配项分割字符串</a:t>
            </a:r>
          </a:p>
          <a:p>
            <a:pPr marL="457200" lvl="1" indent="0">
              <a:buNone/>
            </a:pPr>
            <a:r>
              <a:rPr lang="pt-BR" altLang="zh-CN" sz="1800" dirty="0"/>
              <a:t>sub(pattern,repl,string[,count=0)			#</a:t>
            </a:r>
            <a:r>
              <a:rPr lang="zh-CN" altLang="en-US" sz="1800" dirty="0"/>
              <a:t>将字符串中所有模式匹配项用</a:t>
            </a:r>
            <a:r>
              <a:rPr lang="pt-BR" altLang="zh-CN" sz="1800" dirty="0"/>
              <a:t>repl</a:t>
            </a:r>
            <a:r>
              <a:rPr lang="zh-CN" altLang="en-US" sz="1800" dirty="0"/>
              <a:t>替换</a:t>
            </a:r>
          </a:p>
        </p:txBody>
      </p:sp>
    </p:spTree>
    <p:extLst>
      <p:ext uri="{BB962C8B-B14F-4D97-AF65-F5344CB8AC3E}">
        <p14:creationId xmlns:p14="http://schemas.microsoft.com/office/powerpoint/2010/main" val="28192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例：</a:t>
            </a:r>
            <a:endParaRPr lang="en-US" altLang="zh-CN" sz="2000" dirty="0"/>
          </a:p>
          <a:p>
            <a:pPr marL="457200" lvl="1" indent="0">
              <a:buNone/>
            </a:pPr>
            <a:r>
              <a:rPr lang="pt-BR" altLang="zh-CN" sz="1800" dirty="0"/>
              <a:t>'I am a student.'.split(' ')		 			#['I', 'am', 'a', 'student.']</a:t>
            </a:r>
          </a:p>
          <a:p>
            <a:pPr marL="457200" lvl="1" indent="0">
              <a:buNone/>
            </a:pPr>
            <a:r>
              <a:rPr lang="pt-BR" altLang="zh-CN" sz="1800" dirty="0"/>
              <a:t>re.split(' ','I am a student.')		 		#['I', 'am', 'a', 'student.']</a:t>
            </a:r>
          </a:p>
          <a:p>
            <a:pPr marL="457200" lvl="1" indent="0">
              <a:buNone/>
            </a:pPr>
            <a:r>
              <a:rPr lang="pt-BR" altLang="zh-CN" sz="1800" dirty="0"/>
              <a:t>re.split('\d','abc1bbb2fds34ddd')			#['abc', 'bbb', 'fds', '', 'ddd']</a:t>
            </a:r>
          </a:p>
          <a:p>
            <a:pPr marL="457200" lvl="1" indent="0">
              <a:buNone/>
            </a:pPr>
            <a:r>
              <a:rPr lang="pt-BR" altLang="zh-CN" sz="1800" dirty="0"/>
              <a:t>re.split('[ |,|.|?]','Hi,Tom. Are you ready?')</a:t>
            </a:r>
          </a:p>
          <a:p>
            <a:pPr marL="457200" lvl="1" indent="0">
              <a:buNone/>
            </a:pPr>
            <a:r>
              <a:rPr lang="pt-BR" altLang="zh-CN" sz="1800" dirty="0"/>
              <a:t>#['Hi', 'Tom', '', 'Are', 'you', 'ready', '']</a:t>
            </a:r>
          </a:p>
          <a:p>
            <a:pPr marL="457200" lvl="1" indent="0">
              <a:buNone/>
            </a:pPr>
            <a:r>
              <a:rPr lang="pt-BR" altLang="zh-CN" sz="1800" dirty="0"/>
              <a:t>p=re.compile('[ |,|.|?]')</a:t>
            </a:r>
          </a:p>
          <a:p>
            <a:pPr marL="457200" lvl="1" indent="0">
              <a:buNone/>
            </a:pPr>
            <a:r>
              <a:rPr lang="pt-BR" altLang="zh-CN" sz="1800" dirty="0"/>
              <a:t>p.split('Hi,Tom. Are you ready?')</a:t>
            </a:r>
          </a:p>
        </p:txBody>
      </p:sp>
    </p:spTree>
    <p:extLst>
      <p:ext uri="{BB962C8B-B14F-4D97-AF65-F5344CB8AC3E}">
        <p14:creationId xmlns:p14="http://schemas.microsoft.com/office/powerpoint/2010/main" val="257474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1.4.5	</a:t>
            </a:r>
            <a:r>
              <a:rPr lang="zh-CN" altLang="en-US" dirty="0"/>
              <a:t>运算符与表达式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35626" cy="3880773"/>
          </a:xfrm>
        </p:spPr>
        <p:txBody>
          <a:bodyPr>
            <a:normAutofit/>
          </a:bodyPr>
          <a:lstStyle/>
          <a:p>
            <a:r>
              <a:rPr lang="zh-CN" altLang="en-US" sz="2000" dirty="0"/>
              <a:t>算术运算符、关系运算符、逻辑运算符、位运算符</a:t>
            </a:r>
          </a:p>
          <a:p>
            <a:r>
              <a:rPr lang="zh-CN" altLang="en-US" sz="2000" dirty="0"/>
              <a:t>成员测试运算符、集合运算符、同一性测试运算符</a:t>
            </a:r>
          </a:p>
          <a:p>
            <a:r>
              <a:rPr lang="zh-CN" altLang="en-US" sz="2000" dirty="0"/>
              <a:t>例：</a:t>
            </a:r>
          </a:p>
          <a:p>
            <a:pPr marL="457200" lvl="1" indent="0">
              <a:spcBef>
                <a:spcPts val="300"/>
              </a:spcBef>
              <a:buNone/>
            </a:pPr>
            <a:r>
              <a:rPr lang="en-US" altLang="zh-CN" sz="1800" dirty="0"/>
              <a:t>3/5=&gt;0.6</a:t>
            </a:r>
            <a:r>
              <a:rPr lang="zh-CN" altLang="en-US" sz="1800" dirty="0"/>
              <a:t>、</a:t>
            </a:r>
            <a:r>
              <a:rPr lang="en-US" altLang="zh-CN" sz="1800" dirty="0"/>
              <a:t>3//5=&gt;0</a:t>
            </a:r>
            <a:r>
              <a:rPr lang="zh-CN" altLang="en-US" sz="1800" dirty="0"/>
              <a:t>、</a:t>
            </a:r>
            <a:r>
              <a:rPr lang="en-US" altLang="zh-CN" sz="1800" dirty="0"/>
              <a:t>3.0//5=&gt;0.0</a:t>
            </a:r>
            <a:r>
              <a:rPr lang="zh-CN" altLang="en-US" sz="1800" dirty="0"/>
              <a:t>、</a:t>
            </a:r>
            <a:r>
              <a:rPr lang="en-US" altLang="zh-CN" sz="1800" dirty="0"/>
              <a:t>-5//4=&gt;-2</a:t>
            </a:r>
            <a:r>
              <a:rPr lang="zh-CN" altLang="en-US" sz="1800" dirty="0"/>
              <a:t>、</a:t>
            </a:r>
            <a:r>
              <a:rPr lang="en-US" altLang="zh-CN" sz="1800" dirty="0"/>
              <a:t>3.1%2=&gt;1.1</a:t>
            </a:r>
            <a:r>
              <a:rPr lang="zh-CN" altLang="en-US" sz="1800" dirty="0"/>
              <a:t>、</a:t>
            </a:r>
            <a:r>
              <a:rPr lang="en-US" altLang="zh-CN" sz="1800" dirty="0"/>
              <a:t>-5%4=&gt;3</a:t>
            </a:r>
            <a:r>
              <a:rPr lang="zh-CN" altLang="en-US" sz="1800" dirty="0"/>
              <a:t>、</a:t>
            </a:r>
            <a:r>
              <a:rPr lang="en-US" altLang="zh-CN" sz="1800" dirty="0"/>
              <a:t>5%-4=&gt;-3</a:t>
            </a:r>
          </a:p>
          <a:p>
            <a:pPr marL="457200" lvl="1" indent="0">
              <a:spcBef>
                <a:spcPts val="300"/>
              </a:spcBef>
              <a:buNone/>
            </a:pPr>
            <a:r>
              <a:rPr lang="en-US" altLang="zh-CN" sz="1800" dirty="0"/>
              <a:t>3*2=&gt;6</a:t>
            </a:r>
            <a:r>
              <a:rPr lang="zh-CN" altLang="en-US" sz="1800" dirty="0"/>
              <a:t>、</a:t>
            </a:r>
            <a:r>
              <a:rPr lang="en-US" altLang="zh-CN" sz="1800" dirty="0"/>
              <a:t>3*2.0=&gt;6.0</a:t>
            </a:r>
            <a:r>
              <a:rPr lang="zh-CN" altLang="en-US" sz="1800" dirty="0"/>
              <a:t>、</a:t>
            </a:r>
            <a:r>
              <a:rPr lang="en-US" altLang="zh-CN" sz="1800" dirty="0"/>
              <a:t>(3+4j)*2=&gt;(6+8j)</a:t>
            </a:r>
            <a:r>
              <a:rPr lang="zh-CN" altLang="en-US" sz="1800" dirty="0"/>
              <a:t>、</a:t>
            </a:r>
            <a:r>
              <a:rPr lang="en-US" altLang="zh-CN" sz="1800" dirty="0"/>
              <a:t>(2+3j)*(4+5j)=&gt;(-7+22j)</a:t>
            </a:r>
          </a:p>
          <a:p>
            <a:pPr marL="457200" lvl="1" indent="0">
              <a:spcBef>
                <a:spcPts val="300"/>
              </a:spcBef>
              <a:buNone/>
            </a:pPr>
            <a:r>
              <a:rPr lang="en-US" altLang="zh-CN" sz="1800" dirty="0"/>
              <a:t>1&lt;3&lt;5&lt;=&gt;1&lt;3 and 3&lt;5</a:t>
            </a:r>
            <a:r>
              <a:rPr lang="zh-CN" altLang="en-US" sz="1800" dirty="0"/>
              <a:t>、</a:t>
            </a:r>
            <a:r>
              <a:rPr lang="en-US" altLang="zh-CN" sz="1800" dirty="0"/>
              <a:t>'Hello'&gt;'world'=&gt;False</a:t>
            </a:r>
            <a:r>
              <a:rPr lang="zh-CN" altLang="en-US" sz="1800" dirty="0"/>
              <a:t>、</a:t>
            </a:r>
            <a:r>
              <a:rPr lang="en-US" altLang="zh-CN" sz="1800" dirty="0"/>
              <a:t>[1,2,3]&lt;[1,2,5]=&gt;True</a:t>
            </a:r>
            <a:r>
              <a:rPr lang="zh-CN" altLang="en-US" sz="1800" dirty="0"/>
              <a:t>、</a:t>
            </a:r>
            <a:r>
              <a:rPr lang="en-US" altLang="zh-CN" sz="1800" dirty="0"/>
              <a:t>x==y</a:t>
            </a:r>
          </a:p>
          <a:p>
            <a:pPr marL="457200" lvl="1" indent="0">
              <a:spcBef>
                <a:spcPts val="300"/>
              </a:spcBef>
              <a:buNone/>
            </a:pPr>
            <a:r>
              <a:rPr lang="en-US" altLang="zh-CN" sz="1800" dirty="0"/>
              <a:t>"ab"*3=&gt;'</a:t>
            </a:r>
            <a:r>
              <a:rPr lang="en-US" altLang="zh-CN" sz="1800" dirty="0" err="1"/>
              <a:t>ababab</a:t>
            </a:r>
            <a:r>
              <a:rPr lang="en-US" altLang="zh-CN" sz="1800" dirty="0"/>
              <a:t>'</a:t>
            </a:r>
            <a:r>
              <a:rPr lang="zh-CN" altLang="en-US" sz="1800" dirty="0"/>
              <a:t>、</a:t>
            </a:r>
            <a:r>
              <a:rPr lang="en-US" altLang="zh-CN" sz="1800" dirty="0"/>
              <a:t>[1,2,3]*3=&gt;[1,2,3,1,2,3,1,2,3]</a:t>
            </a:r>
            <a:r>
              <a:rPr lang="zh-CN" altLang="en-US" sz="1800" dirty="0"/>
              <a:t>、</a:t>
            </a:r>
            <a:r>
              <a:rPr lang="en-US" altLang="zh-CN" sz="1800" dirty="0"/>
              <a:t>(1,2,3)*3=&gt;(1,2,3,1,2,3,1,2,3)</a:t>
            </a:r>
          </a:p>
          <a:p>
            <a:pPr marL="457200" lvl="1" indent="0">
              <a:spcBef>
                <a:spcPts val="300"/>
              </a:spcBef>
              <a:buNone/>
            </a:pPr>
            <a:r>
              <a:rPr lang="en-US" altLang="zh-CN" sz="1800" dirty="0"/>
              <a:t>[1,2,3]+[3,4,5]=&gt;[1,2,3,3,4,5]</a:t>
            </a:r>
            <a:r>
              <a:rPr lang="zh-CN" altLang="en-US" sz="1800" dirty="0"/>
              <a:t>、</a:t>
            </a:r>
            <a:r>
              <a:rPr lang="en-US" altLang="zh-CN" sz="1800" dirty="0"/>
              <a:t>"Hello"+" "+"world"=&gt;"Hello world"</a:t>
            </a:r>
          </a:p>
          <a:p>
            <a:pPr marL="457200" lvl="1" indent="0">
              <a:spcBef>
                <a:spcPts val="300"/>
              </a:spcBef>
              <a:buNone/>
            </a:pPr>
            <a:r>
              <a:rPr lang="en-US" altLang="zh-CN" sz="1800" dirty="0"/>
              <a:t>'a' in ('</a:t>
            </a:r>
            <a:r>
              <a:rPr lang="en-US" altLang="zh-CN" sz="1800" dirty="0" err="1"/>
              <a:t>a','b</a:t>
            </a:r>
            <a:r>
              <a:rPr lang="en-US" altLang="zh-CN" sz="1800" dirty="0"/>
              <a:t>')=&gt;True</a:t>
            </a:r>
          </a:p>
          <a:p>
            <a:pPr marL="457200" lvl="1" indent="0">
              <a:spcBef>
                <a:spcPts val="300"/>
              </a:spcBef>
              <a:buNone/>
            </a:pPr>
            <a:r>
              <a:rPr lang="en-US" altLang="zh-CN" sz="1800" dirty="0"/>
              <a:t>3&lt;&lt;2=&gt;12</a:t>
            </a:r>
            <a:r>
              <a:rPr lang="zh-CN" altLang="en-US" sz="1800" dirty="0"/>
              <a:t>、</a:t>
            </a:r>
            <a:r>
              <a:rPr lang="en-US" altLang="zh-CN" sz="1800" dirty="0"/>
              <a:t>11&gt;&gt;2=&gt;2</a:t>
            </a:r>
            <a:r>
              <a:rPr lang="zh-CN" altLang="en-US" sz="1800" dirty="0"/>
              <a:t>、</a:t>
            </a:r>
            <a:r>
              <a:rPr lang="en-US" altLang="zh-CN" sz="1800" dirty="0"/>
              <a:t>3&amp;7=&gt;3</a:t>
            </a:r>
            <a:r>
              <a:rPr lang="zh-CN" altLang="en-US" sz="1800" dirty="0"/>
              <a:t>、</a:t>
            </a:r>
            <a:r>
              <a:rPr lang="en-US" altLang="zh-CN" sz="1800" dirty="0"/>
              <a:t>3|7=&gt;7</a:t>
            </a:r>
            <a:r>
              <a:rPr lang="zh-CN" altLang="en-US" sz="1800" dirty="0"/>
              <a:t>、</a:t>
            </a:r>
            <a:r>
              <a:rPr lang="en-US" altLang="zh-CN" sz="1800" dirty="0"/>
              <a:t>3^5=&gt;6</a:t>
            </a:r>
          </a:p>
          <a:p>
            <a:pPr marL="457200" lvl="1" indent="0">
              <a:spcBef>
                <a:spcPts val="300"/>
              </a:spcBef>
              <a:buNone/>
            </a:pPr>
            <a:r>
              <a:rPr lang="en-US" altLang="zh-CN" sz="1800" dirty="0"/>
              <a:t>3&lt;5 and a&gt;3=&gt;</a:t>
            </a:r>
            <a:r>
              <a:rPr lang="zh-CN" altLang="en-US" sz="1800" dirty="0"/>
              <a:t>出错，</a:t>
            </a:r>
            <a:r>
              <a:rPr lang="en-US" altLang="zh-CN" sz="1800" dirty="0"/>
              <a:t>a</a:t>
            </a:r>
            <a:r>
              <a:rPr lang="zh-CN" altLang="en-US" sz="1800" dirty="0"/>
              <a:t>没有定义、</a:t>
            </a:r>
            <a:r>
              <a:rPr lang="en-US" altLang="zh-CN" sz="1800" dirty="0"/>
              <a:t>3&gt;5 and a&gt;3=&gt;False</a:t>
            </a:r>
            <a:r>
              <a:rPr lang="zh-CN" altLang="en-US" sz="1800" dirty="0"/>
              <a:t>、</a:t>
            </a:r>
            <a:r>
              <a:rPr lang="en-US" altLang="zh-CN" sz="1800" dirty="0"/>
              <a:t>not 0=&gt;True</a:t>
            </a:r>
          </a:p>
        </p:txBody>
      </p:sp>
    </p:spTree>
    <p:extLst>
      <p:ext uri="{BB962C8B-B14F-4D97-AF65-F5344CB8AC3E}">
        <p14:creationId xmlns:p14="http://schemas.microsoft.com/office/powerpoint/2010/main" val="37540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例：</a:t>
            </a:r>
            <a:endParaRPr lang="en-US" altLang="zh-CN" sz="2000" dirty="0"/>
          </a:p>
          <a:p>
            <a:pPr marL="457200" lvl="1" indent="0">
              <a:buNone/>
            </a:pPr>
            <a:r>
              <a:rPr lang="pt-BR" altLang="zh-CN" sz="1800" dirty="0"/>
              <a:t>re.findall('\d','abc1bbb2fds3ddd4')					#['1', '2', '3', '4’]</a:t>
            </a:r>
          </a:p>
          <a:p>
            <a:pPr marL="457200" lvl="1" indent="0">
              <a:buNone/>
            </a:pPr>
            <a:r>
              <a:rPr lang="pt-BR" altLang="zh-CN" sz="1800" dirty="0"/>
              <a:t>re.findall('[P|p]ython','Python,python,PYTHON')		#['Python', 'python’]</a:t>
            </a:r>
          </a:p>
          <a:p>
            <a:pPr marL="457200" lvl="1" indent="0">
              <a:buNone/>
            </a:pPr>
            <a:r>
              <a:rPr lang="pt-BR" altLang="zh-CN" sz="1800" dirty="0"/>
              <a:t>p=re.compile('[P|p]ython')</a:t>
            </a:r>
          </a:p>
          <a:p>
            <a:pPr marL="457200" lvl="1" indent="0">
              <a:buNone/>
            </a:pPr>
            <a:r>
              <a:rPr lang="pt-BR" altLang="zh-CN" sz="1800" dirty="0"/>
              <a:t>p.findall('Python,python,PYTHON')</a:t>
            </a:r>
          </a:p>
          <a:p>
            <a:pPr marL="457200" lvl="1" indent="0">
              <a:buNone/>
            </a:pPr>
            <a:r>
              <a:rPr lang="pt-BR" altLang="zh-CN" sz="1800" dirty="0"/>
              <a:t>re.match('^\d{1,3}\.\d{1,3}\.\d{1,3}\.\d{1,3}$','202.120.111.8')</a:t>
            </a:r>
          </a:p>
          <a:p>
            <a:pPr marL="457200" lvl="1" indent="0">
              <a:buNone/>
            </a:pPr>
            <a:r>
              <a:rPr lang="pt-BR" altLang="zh-CN" sz="1800" dirty="0"/>
              <a:t>re.match('\d{1,3}\.\d{1,3}\.\d{1,3}\.\d{1,3}', 'http://202.120.111.8')</a:t>
            </a:r>
          </a:p>
          <a:p>
            <a:pPr marL="457200" lvl="1" indent="0">
              <a:buNone/>
            </a:pPr>
            <a:r>
              <a:rPr lang="pt-BR" altLang="zh-CN" sz="1800" dirty="0"/>
              <a:t>re.search('\d{1,3}\.\d{1,3}\.\d{1,3}\.\d{1,3}', 'http://202.120.111.8')</a:t>
            </a:r>
          </a:p>
          <a:p>
            <a:pPr marL="457200" lvl="1" indent="0">
              <a:buNone/>
            </a:pPr>
            <a:r>
              <a:rPr lang="pt-BR" altLang="zh-CN" sz="1800" dirty="0"/>
              <a:t>re.sub('gaojl','</a:t>
            </a:r>
            <a:r>
              <a:rPr lang="zh-CN" altLang="en-US" sz="1800" dirty="0"/>
              <a:t>高建良</a:t>
            </a:r>
            <a:r>
              <a:rPr lang="en-US" altLang="zh-CN" sz="1800" dirty="0"/>
              <a:t>','</a:t>
            </a:r>
            <a:r>
              <a:rPr lang="pt-BR" altLang="zh-CN" sz="1800" dirty="0"/>
              <a:t>I am gaojl!gaojl!!gaojl!!!')</a:t>
            </a:r>
          </a:p>
        </p:txBody>
      </p:sp>
    </p:spTree>
    <p:extLst>
      <p:ext uri="{BB962C8B-B14F-4D97-AF65-F5344CB8AC3E}">
        <p14:creationId xmlns:p14="http://schemas.microsoft.com/office/powerpoint/2010/main" val="14025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584266" cy="4067491"/>
          </a:xfrm>
        </p:spPr>
        <p:txBody>
          <a:bodyPr>
            <a:normAutofit/>
          </a:bodyPr>
          <a:lstStyle/>
          <a:p>
            <a:r>
              <a:rPr lang="zh-CN" altLang="en-US" sz="2000" dirty="0"/>
              <a:t>例：</a:t>
            </a:r>
            <a:endParaRPr lang="en-US" altLang="zh-CN" sz="2000" dirty="0"/>
          </a:p>
          <a:p>
            <a:pPr marL="457200" lvl="1" indent="0">
              <a:buNone/>
            </a:pPr>
            <a:r>
              <a:rPr lang="pt-BR" altLang="zh-CN" sz="1800" dirty="0"/>
              <a:t>'^(\-)?\d+(\.\d{1,2})?$'					#</a:t>
            </a:r>
            <a:r>
              <a:rPr lang="zh-CN" altLang="en-US" sz="1800" dirty="0"/>
              <a:t>检查给定字符串是否为最多带有</a:t>
            </a:r>
            <a:r>
              <a:rPr lang="en-US" altLang="zh-CN" sz="1800" dirty="0"/>
              <a:t>2</a:t>
            </a:r>
            <a:r>
              <a:rPr lang="zh-CN" altLang="en-US" sz="1800" dirty="0"/>
              <a:t>位小数的实数</a:t>
            </a:r>
            <a:endParaRPr lang="pt-BR" altLang="zh-CN" sz="1800" dirty="0"/>
          </a:p>
          <a:p>
            <a:pPr marL="457200" lvl="1" indent="0">
              <a:buNone/>
            </a:pPr>
            <a:r>
              <a:rPr lang="pt-BR" altLang="zh-CN" sz="1800" dirty="0"/>
              <a:t>'^\d{1,3}\.\d{1,3}\.\d{1,3}\.\d{1,3}$'		#</a:t>
            </a:r>
            <a:r>
              <a:rPr lang="zh-CN" altLang="en-US" sz="1800" dirty="0"/>
              <a:t>检查给定字符串是否为合法</a:t>
            </a:r>
            <a:r>
              <a:rPr lang="en-US" altLang="zh-CN" sz="1800" dirty="0"/>
              <a:t>IP</a:t>
            </a:r>
            <a:endParaRPr lang="pt-BR" altLang="zh-CN" sz="1800" dirty="0"/>
          </a:p>
          <a:p>
            <a:pPr marL="457200" lvl="1" indent="0">
              <a:buNone/>
            </a:pPr>
            <a:r>
              <a:rPr lang="pt-BR" altLang="zh-CN" sz="1800" dirty="0"/>
              <a:t>'^\w+@(\w+\.)+\w$'					#</a:t>
            </a:r>
            <a:r>
              <a:rPr lang="zh-CN" altLang="en-US" sz="1800" dirty="0"/>
              <a:t>检查给定字符串是否为合法电子邮件地址</a:t>
            </a:r>
            <a:endParaRPr lang="pt-BR" altLang="zh-CN" sz="1800" dirty="0"/>
          </a:p>
          <a:p>
            <a:pPr marL="457200" lvl="1" indent="0">
              <a:buNone/>
            </a:pPr>
            <a:r>
              <a:rPr lang="en-US" altLang="zh-CN" sz="1800" dirty="0"/>
              <a:t>'[\u4e00-\u9fa5]'</a:t>
            </a:r>
            <a:r>
              <a:rPr lang="pt-BR" altLang="zh-CN" sz="1800" dirty="0"/>
              <a:t>						#</a:t>
            </a:r>
            <a:r>
              <a:rPr lang="zh-CN" altLang="en-US" sz="1800" dirty="0"/>
              <a:t>匹配给定字符串占的常用汉字</a:t>
            </a:r>
            <a:endParaRPr lang="pt-BR" altLang="zh-CN" sz="1800" dirty="0"/>
          </a:p>
          <a:p>
            <a:pPr marL="457200" lvl="1" indent="0">
              <a:buNone/>
            </a:pPr>
            <a:r>
              <a:rPr lang="pt-BR" altLang="zh-CN" sz="1800" dirty="0"/>
              <a:t>'^(13[4-9]\d{8})|15[01289]\d{8}$'		#</a:t>
            </a:r>
            <a:r>
              <a:rPr lang="zh-CN" altLang="en-US" sz="1800" dirty="0"/>
              <a:t>检查给定字符串是否为移动手机号码</a:t>
            </a:r>
            <a:endParaRPr lang="en-US" altLang="zh-CN" sz="1800" dirty="0"/>
          </a:p>
          <a:p>
            <a:pPr marL="457200" lvl="1" indent="0">
              <a:buNone/>
            </a:pPr>
            <a:r>
              <a:rPr lang="en-US" altLang="zh-CN" sz="1800" dirty="0"/>
              <a:t>'&lt;</a:t>
            </a:r>
            <a:r>
              <a:rPr lang="en-US" altLang="zh-CN" sz="1800" dirty="0" err="1"/>
              <a:t>img</a:t>
            </a:r>
            <a:r>
              <a:rPr lang="en-US" altLang="zh-CN" sz="1800" dirty="0"/>
              <a:t> </a:t>
            </a:r>
            <a:r>
              <a:rPr lang="en-US" altLang="zh-CN" sz="1800" dirty="0" err="1"/>
              <a:t>src</a:t>
            </a:r>
            <a:r>
              <a:rPr lang="en-US" altLang="zh-CN" sz="1800" dirty="0"/>
              <a:t>="https://(.+\.jpg)" width="220" height="165"'</a:t>
            </a:r>
            <a:endParaRPr lang="pt-BR" altLang="zh-CN" sz="1800" dirty="0"/>
          </a:p>
        </p:txBody>
      </p:sp>
    </p:spTree>
    <p:extLst>
      <p:ext uri="{BB962C8B-B14F-4D97-AF65-F5344CB8AC3E}">
        <p14:creationId xmlns:p14="http://schemas.microsoft.com/office/powerpoint/2010/main" val="424201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6</a:t>
            </a:r>
            <a:r>
              <a:rPr lang="zh-CN" altLang="en-US" sz="3600" dirty="0"/>
              <a:t>章	文件操作</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为了长期保存数据以便重复使用、修改和共享，必须将数据以文件的形式存储到外部存储介质或云盘中</a:t>
            </a:r>
          </a:p>
          <a:p>
            <a:r>
              <a:rPr lang="zh-CN" altLang="en-US" sz="2400" dirty="0"/>
              <a:t>应用程序的配置信息也是使用文件来存储的，图形、图像、音频、视频、可执行文件等也都是以文件的形式存储的</a:t>
            </a:r>
          </a:p>
          <a:p>
            <a:r>
              <a:rPr lang="zh-CN" altLang="en-US" sz="2400" dirty="0"/>
              <a:t>按文件中数据的组织形式可以把文件分为文本文件和二进制文件两大类</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523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6</a:t>
            </a:r>
            <a:r>
              <a:rPr lang="zh-CN" altLang="en-US" sz="3600" dirty="0"/>
              <a:t>章	文件操作</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6.1	</a:t>
            </a:r>
            <a:r>
              <a:rPr lang="zh-CN" altLang="en-US" sz="2400" dirty="0"/>
              <a:t>文件对象</a:t>
            </a:r>
          </a:p>
          <a:p>
            <a:r>
              <a:rPr lang="en-US" altLang="zh-CN" sz="2400" dirty="0"/>
              <a:t>6.2	</a:t>
            </a:r>
            <a:r>
              <a:rPr lang="zh-CN" altLang="en-US" sz="2400" dirty="0"/>
              <a:t>文件的读取、写入、追加</a:t>
            </a:r>
            <a:endParaRPr lang="en-US" altLang="zh-CN" sz="2400" dirty="0"/>
          </a:p>
          <a:p>
            <a:r>
              <a:rPr lang="en-US" altLang="zh-CN" sz="2400" dirty="0"/>
              <a:t>6.3	</a:t>
            </a:r>
            <a:r>
              <a:rPr lang="zh-CN" altLang="en-US" sz="2400" dirty="0"/>
              <a:t>文本文件操作案例</a:t>
            </a:r>
          </a:p>
          <a:p>
            <a:r>
              <a:rPr lang="en-US" altLang="zh-CN" sz="2400" dirty="0"/>
              <a:t>6.4	</a:t>
            </a:r>
            <a:r>
              <a:rPr lang="zh-CN" altLang="en-US" sz="2400" dirty="0"/>
              <a:t>文件、文件夹操作</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956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6.1	</a:t>
            </a:r>
            <a:r>
              <a:rPr lang="zh-CN" altLang="en-US" sz="3600" dirty="0"/>
              <a:t>文件对象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无论是文本文件还是二进制文件，其操作流程基本都是一致的，即：首先打开文件并创建文件对象，然后通过该文件对象对文件内容进行读取、写入、删除、修改等操作，最后关闭并保存文件内容</a:t>
            </a:r>
          </a:p>
        </p:txBody>
      </p:sp>
    </p:spTree>
    <p:extLst>
      <p:ext uri="{BB962C8B-B14F-4D97-AF65-F5344CB8AC3E}">
        <p14:creationId xmlns:p14="http://schemas.microsoft.com/office/powerpoint/2010/main" val="21525633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6.1	</a:t>
            </a:r>
            <a:r>
              <a:rPr lang="zh-CN" altLang="en-US" sz="3600" dirty="0"/>
              <a:t>文件对象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Python</a:t>
            </a:r>
            <a:r>
              <a:rPr lang="zh-CN" altLang="en-US" sz="2400" dirty="0"/>
              <a:t>内置了文件对象，通过</a:t>
            </a:r>
            <a:r>
              <a:rPr lang="en-US" altLang="zh-CN" sz="2400" dirty="0"/>
              <a:t>open()</a:t>
            </a:r>
            <a:r>
              <a:rPr lang="zh-CN" altLang="en-US" sz="2400" dirty="0"/>
              <a:t>函数即可以指定模式打开指定文件并创建文件对象</a:t>
            </a:r>
          </a:p>
          <a:p>
            <a:r>
              <a:rPr lang="zh-CN" altLang="en-US" sz="2400" dirty="0"/>
              <a:t>形式：</a:t>
            </a:r>
          </a:p>
          <a:p>
            <a:pPr marL="457200" lvl="1" indent="0">
              <a:buNone/>
            </a:pPr>
            <a:r>
              <a:rPr lang="en-US" altLang="zh-CN" sz="2200" dirty="0"/>
              <a:t>1</a:t>
            </a:r>
            <a:r>
              <a:rPr lang="zh-CN" altLang="en-US" sz="2200" dirty="0"/>
              <a:t>、	</a:t>
            </a:r>
            <a:r>
              <a:rPr lang="en-US" altLang="zh-CN" sz="2200" dirty="0"/>
              <a:t>&lt;</a:t>
            </a:r>
            <a:r>
              <a:rPr lang="zh-CN" altLang="en-US" sz="2200" dirty="0"/>
              <a:t>文件对象名</a:t>
            </a:r>
            <a:r>
              <a:rPr lang="en-US" altLang="zh-CN" sz="2200" dirty="0"/>
              <a:t>&gt;=open(&lt;</a:t>
            </a:r>
            <a:r>
              <a:rPr lang="zh-CN" altLang="en-US" sz="2200" dirty="0"/>
              <a:t>文件名</a:t>
            </a:r>
            <a:r>
              <a:rPr lang="en-US" altLang="zh-CN" sz="2200" dirty="0"/>
              <a:t>&gt;[,&lt;</a:t>
            </a:r>
            <a:r>
              <a:rPr lang="zh-CN" altLang="en-US" sz="2200" dirty="0"/>
              <a:t>打开模式</a:t>
            </a:r>
            <a:r>
              <a:rPr lang="en-US" altLang="zh-CN" sz="2200" dirty="0"/>
              <a:t>&gt;[,&lt;</a:t>
            </a:r>
            <a:r>
              <a:rPr lang="zh-CN" altLang="en-US" sz="2200" dirty="0"/>
              <a:t>缓冲区</a:t>
            </a:r>
            <a:r>
              <a:rPr lang="en-US" altLang="zh-CN" sz="2200" dirty="0"/>
              <a:t>&gt;]])</a:t>
            </a:r>
          </a:p>
          <a:p>
            <a:pPr marL="457200" lvl="1" indent="0">
              <a:buNone/>
            </a:pPr>
            <a:r>
              <a:rPr lang="en-US" altLang="zh-CN" sz="2200" dirty="0"/>
              <a:t>2</a:t>
            </a:r>
            <a:r>
              <a:rPr lang="zh-CN" altLang="en-US" sz="2200" dirty="0"/>
              <a:t>、</a:t>
            </a:r>
            <a:r>
              <a:rPr lang="en-US" altLang="zh-CN" sz="2200" dirty="0"/>
              <a:t>	with open(&lt;</a:t>
            </a:r>
            <a:r>
              <a:rPr lang="zh-CN" altLang="en-US" sz="2200" dirty="0"/>
              <a:t>文件名</a:t>
            </a:r>
            <a:r>
              <a:rPr lang="en-US" altLang="zh-CN" sz="2200" dirty="0"/>
              <a:t>&gt;[,&lt;</a:t>
            </a:r>
            <a:r>
              <a:rPr lang="zh-CN" altLang="en-US" sz="2200" dirty="0"/>
              <a:t>打开模式</a:t>
            </a:r>
            <a:r>
              <a:rPr lang="en-US" altLang="zh-CN" sz="2200" dirty="0"/>
              <a:t>&gt;]) as &lt;</a:t>
            </a:r>
            <a:r>
              <a:rPr lang="zh-CN" altLang="en-US" sz="2200" dirty="0"/>
              <a:t>文件对象名</a:t>
            </a:r>
            <a:r>
              <a:rPr lang="en-US" altLang="zh-CN" sz="2200" dirty="0"/>
              <a:t>&gt;:</a:t>
            </a:r>
          </a:p>
          <a:p>
            <a:pPr marL="457200" lvl="1" indent="0">
              <a:buNone/>
            </a:pPr>
            <a:r>
              <a:rPr lang="en-US" altLang="zh-CN" sz="2200" dirty="0"/>
              <a:t>3</a:t>
            </a:r>
            <a:r>
              <a:rPr lang="zh-CN" altLang="en-US" sz="2200" dirty="0"/>
              <a:t>、</a:t>
            </a:r>
            <a:r>
              <a:rPr lang="en-US" altLang="zh-CN" sz="2200" dirty="0"/>
              <a:t>&lt;</a:t>
            </a:r>
            <a:r>
              <a:rPr lang="zh-CN" altLang="en-US" sz="2200" dirty="0"/>
              <a:t>列表对象名</a:t>
            </a:r>
            <a:r>
              <a:rPr lang="en-US" altLang="zh-CN" sz="2200" dirty="0"/>
              <a:t>&gt;=list(open(&lt;</a:t>
            </a:r>
            <a:r>
              <a:rPr lang="zh-CN" altLang="en-US" sz="2200" dirty="0"/>
              <a:t>文件名</a:t>
            </a:r>
            <a:r>
              <a:rPr lang="en-US" altLang="zh-CN" sz="2200" dirty="0"/>
              <a:t>&gt;[,'r']))</a:t>
            </a:r>
          </a:p>
        </p:txBody>
      </p:sp>
    </p:spTree>
    <p:extLst>
      <p:ext uri="{BB962C8B-B14F-4D97-AF65-F5344CB8AC3E}">
        <p14:creationId xmlns:p14="http://schemas.microsoft.com/office/powerpoint/2010/main" val="22422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6.1	</a:t>
            </a:r>
            <a:r>
              <a:rPr lang="zh-CN" altLang="en-US" sz="3600" dirty="0"/>
              <a:t>文件对象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当对文件内容操作完以后，一定要关闭文件，以保证所做的任何修改都得到保存</a:t>
            </a:r>
          </a:p>
          <a:p>
            <a:r>
              <a:rPr lang="zh-CN" altLang="en-US" sz="2400" dirty="0"/>
              <a:t>形式：</a:t>
            </a:r>
          </a:p>
          <a:p>
            <a:pPr marL="457200" lvl="1" indent="0">
              <a:buNone/>
            </a:pPr>
            <a:r>
              <a:rPr lang="zh-CN" altLang="en-US" sz="2200" dirty="0"/>
              <a:t>		</a:t>
            </a:r>
            <a:r>
              <a:rPr lang="en-US" altLang="zh-CN" sz="2200" dirty="0"/>
              <a:t>&lt;</a:t>
            </a:r>
            <a:r>
              <a:rPr lang="zh-CN" altLang="en-US" sz="2200" dirty="0"/>
              <a:t>文件对象名</a:t>
            </a:r>
            <a:r>
              <a:rPr lang="en-US" altLang="zh-CN" sz="2200" dirty="0"/>
              <a:t>&gt;.close()</a:t>
            </a:r>
          </a:p>
        </p:txBody>
      </p:sp>
    </p:spTree>
    <p:extLst>
      <p:ext uri="{BB962C8B-B14F-4D97-AF65-F5344CB8AC3E}">
        <p14:creationId xmlns:p14="http://schemas.microsoft.com/office/powerpoint/2010/main" val="21209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6.2	</a:t>
            </a:r>
            <a:r>
              <a:rPr lang="zh-CN" altLang="en-US" dirty="0"/>
              <a:t>文件的读取、写入、追加</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Autofit/>
          </a:bodyPr>
          <a:lstStyle/>
          <a:p>
            <a:r>
              <a:rPr lang="zh-CN" altLang="en-US" sz="2000" dirty="0"/>
              <a:t>向文本文件中写入内容</a:t>
            </a:r>
            <a:endParaRPr lang="en-US" altLang="zh-CN" sz="2000" dirty="0"/>
          </a:p>
          <a:p>
            <a:pPr marL="457200" lvl="1" indent="0">
              <a:buNone/>
            </a:pPr>
            <a:r>
              <a:rPr lang="en-US" altLang="zh-CN" sz="1800" dirty="0"/>
              <a:t>f=open('</a:t>
            </a:r>
            <a:r>
              <a:rPr lang="en-US" altLang="zh-CN" sz="1800" dirty="0" err="1"/>
              <a:t>a.txt','r</a:t>
            </a:r>
            <a:r>
              <a:rPr lang="en-US" altLang="zh-CN" sz="1800" dirty="0"/>
              <a:t>')</a:t>
            </a:r>
          </a:p>
          <a:p>
            <a:pPr marL="457200" lvl="1" indent="0">
              <a:spcBef>
                <a:spcPts val="300"/>
              </a:spcBef>
              <a:buNone/>
            </a:pPr>
            <a:r>
              <a:rPr lang="en-US" altLang="zh-CN" sz="1800" dirty="0" err="1"/>
              <a:t>f.read</a:t>
            </a:r>
            <a:r>
              <a:rPr lang="en-US" altLang="zh-CN" sz="1800" dirty="0"/>
              <a:t>()				#</a:t>
            </a:r>
            <a:r>
              <a:rPr lang="zh-CN" altLang="en-US" sz="1800" dirty="0"/>
              <a:t>读取当前位置开始到尾部的字符</a:t>
            </a:r>
          </a:p>
          <a:p>
            <a:pPr marL="457200" lvl="1" indent="0">
              <a:spcBef>
                <a:spcPts val="300"/>
              </a:spcBef>
              <a:buNone/>
            </a:pPr>
            <a:r>
              <a:rPr lang="en-US" altLang="zh-CN" sz="1800" dirty="0" err="1"/>
              <a:t>f.seek</a:t>
            </a:r>
            <a:r>
              <a:rPr lang="en-US" altLang="zh-CN" sz="1800" dirty="0"/>
              <a:t>(0)			#</a:t>
            </a:r>
            <a:r>
              <a:rPr lang="zh-CN" altLang="en-US" sz="1800" dirty="0"/>
              <a:t>参数的单位为字节</a:t>
            </a:r>
          </a:p>
          <a:p>
            <a:pPr marL="457200" lvl="1" indent="0">
              <a:spcBef>
                <a:spcPts val="300"/>
              </a:spcBef>
              <a:buNone/>
            </a:pPr>
            <a:r>
              <a:rPr lang="en-US" altLang="zh-CN" sz="1800" dirty="0" err="1"/>
              <a:t>f.read</a:t>
            </a:r>
            <a:r>
              <a:rPr lang="en-US" altLang="zh-CN" sz="1800" dirty="0"/>
              <a:t>(4)			#</a:t>
            </a:r>
            <a:r>
              <a:rPr lang="zh-CN" altLang="en-US" sz="1800" dirty="0"/>
              <a:t>读取</a:t>
            </a:r>
            <a:r>
              <a:rPr lang="en-US" altLang="zh-CN" sz="1800" dirty="0"/>
              <a:t>4</a:t>
            </a:r>
            <a:r>
              <a:rPr lang="zh-CN" altLang="en-US" sz="1800" dirty="0"/>
              <a:t>个字符</a:t>
            </a:r>
          </a:p>
          <a:p>
            <a:pPr marL="457200" lvl="1" indent="0">
              <a:spcBef>
                <a:spcPts val="300"/>
              </a:spcBef>
              <a:buNone/>
            </a:pPr>
            <a:r>
              <a:rPr lang="en-US" altLang="zh-CN" sz="1800" dirty="0" err="1"/>
              <a:t>f.readline</a:t>
            </a:r>
            <a:r>
              <a:rPr lang="en-US" altLang="zh-CN" sz="1800" dirty="0"/>
              <a:t>()			#</a:t>
            </a:r>
            <a:r>
              <a:rPr lang="zh-CN" altLang="en-US" sz="1800" dirty="0"/>
              <a:t>读取当前位置开始的一行</a:t>
            </a:r>
          </a:p>
          <a:p>
            <a:pPr marL="457200" lvl="1" indent="0">
              <a:spcBef>
                <a:spcPts val="300"/>
              </a:spcBef>
              <a:buNone/>
            </a:pPr>
            <a:r>
              <a:rPr lang="en-US" altLang="zh-CN" sz="1800" dirty="0" err="1"/>
              <a:t>f.readlines</a:t>
            </a:r>
            <a:r>
              <a:rPr lang="en-US" altLang="zh-CN" sz="1800" dirty="0"/>
              <a:t>()			#</a:t>
            </a:r>
            <a:r>
              <a:rPr lang="zh-CN" altLang="en-US" sz="1800" dirty="0"/>
              <a:t>读取当前位置开始到尾部的每一行，返回一个列表</a:t>
            </a:r>
          </a:p>
          <a:p>
            <a:pPr marL="457200" lvl="1" indent="0">
              <a:spcBef>
                <a:spcPts val="300"/>
              </a:spcBef>
              <a:buNone/>
            </a:pPr>
            <a:r>
              <a:rPr lang="en-US" altLang="zh-CN" sz="1800" dirty="0"/>
              <a:t>for line in f:			#</a:t>
            </a:r>
            <a:r>
              <a:rPr lang="zh-CN" altLang="en-US" sz="1800" dirty="0"/>
              <a:t>对文件当前位置开始的每一行进行遍历</a:t>
            </a:r>
          </a:p>
          <a:p>
            <a:pPr marL="457200" lvl="1" indent="0">
              <a:spcBef>
                <a:spcPts val="300"/>
              </a:spcBef>
              <a:buNone/>
            </a:pPr>
            <a:r>
              <a:rPr lang="en-US" altLang="zh-CN" sz="1800" dirty="0" err="1"/>
              <a:t>f.close</a:t>
            </a:r>
            <a:r>
              <a:rPr lang="en-US" altLang="zh-CN" sz="1800" dirty="0"/>
              <a:t>()</a:t>
            </a:r>
          </a:p>
          <a:p>
            <a:pPr marL="457200" lvl="1" indent="0">
              <a:spcBef>
                <a:spcPts val="300"/>
              </a:spcBef>
              <a:buNone/>
            </a:pPr>
            <a:r>
              <a:rPr lang="en-US" altLang="zh-CN" sz="1800" dirty="0"/>
              <a:t>list1=list(open('a.txt'))</a:t>
            </a:r>
          </a:p>
          <a:p>
            <a:pPr marL="457200" lvl="1" indent="0">
              <a:spcBef>
                <a:spcPts val="300"/>
              </a:spcBef>
              <a:buNone/>
            </a:pPr>
            <a:r>
              <a:rPr lang="en-US" altLang="zh-CN" sz="1800" dirty="0"/>
              <a:t>#</a:t>
            </a:r>
            <a:r>
              <a:rPr lang="zh-CN" altLang="en-US" sz="1800" dirty="0"/>
              <a:t>将一个文件中的数据读入一个列表中，一行一个字符串元素，不需要关闭文件</a:t>
            </a:r>
            <a:endParaRPr lang="en-US" altLang="zh-CN" sz="1800" dirty="0"/>
          </a:p>
        </p:txBody>
      </p:sp>
    </p:spTree>
    <p:extLst>
      <p:ext uri="{BB962C8B-B14F-4D97-AF65-F5344CB8AC3E}">
        <p14:creationId xmlns:p14="http://schemas.microsoft.com/office/powerpoint/2010/main" val="28053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6.2	</a:t>
            </a:r>
            <a:r>
              <a:rPr lang="zh-CN" altLang="en-US" dirty="0"/>
              <a:t>文件的读取、写入、追加</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Autofit/>
          </a:bodyPr>
          <a:lstStyle/>
          <a:p>
            <a:r>
              <a:rPr lang="zh-CN" altLang="en-US" sz="2000" dirty="0"/>
              <a:t>将数据写入文件中</a:t>
            </a:r>
            <a:endParaRPr lang="en-US" altLang="zh-CN" sz="2000" dirty="0"/>
          </a:p>
          <a:p>
            <a:pPr marL="457200" lvl="1" indent="0">
              <a:buNone/>
            </a:pPr>
            <a:r>
              <a:rPr lang="en-US" altLang="zh-CN" sz="2000" dirty="0"/>
              <a:t>f=open('</a:t>
            </a:r>
            <a:r>
              <a:rPr lang="en-US" altLang="zh-CN" sz="2000" dirty="0" err="1"/>
              <a:t>a.txt','w</a:t>
            </a:r>
            <a:r>
              <a:rPr lang="en-US" altLang="zh-CN" sz="2000" dirty="0"/>
              <a:t>')</a:t>
            </a:r>
          </a:p>
          <a:p>
            <a:pPr marL="457200" lvl="1" indent="0">
              <a:buNone/>
            </a:pPr>
            <a:r>
              <a:rPr lang="en-US" altLang="zh-CN" sz="2000" dirty="0" err="1"/>
              <a:t>f.write</a:t>
            </a:r>
            <a:r>
              <a:rPr lang="en-US" altLang="zh-CN" sz="2000" dirty="0"/>
              <a:t>('</a:t>
            </a:r>
            <a:r>
              <a:rPr lang="zh-CN" altLang="en-US" sz="2000" dirty="0"/>
              <a:t>床前明月光</a:t>
            </a:r>
            <a:r>
              <a:rPr lang="en-US" altLang="zh-CN" sz="2000" dirty="0"/>
              <a:t>\n</a:t>
            </a:r>
            <a:r>
              <a:rPr lang="zh-CN" altLang="en-US" sz="2000" dirty="0"/>
              <a:t>疑是地上霜</a:t>
            </a:r>
            <a:r>
              <a:rPr lang="en-US" altLang="zh-CN" sz="2000" dirty="0"/>
              <a:t>\n</a:t>
            </a:r>
            <a:r>
              <a:rPr lang="zh-CN" altLang="en-US" sz="2000" dirty="0"/>
              <a:t>举头望明月</a:t>
            </a:r>
            <a:r>
              <a:rPr lang="en-US" altLang="zh-CN" sz="2000" dirty="0"/>
              <a:t>\n</a:t>
            </a:r>
            <a:r>
              <a:rPr lang="zh-CN" altLang="en-US" sz="2000" dirty="0"/>
              <a:t>低头思故乡</a:t>
            </a:r>
            <a:r>
              <a:rPr lang="en-US" altLang="zh-CN" sz="2000" dirty="0"/>
              <a:t>\n')</a:t>
            </a:r>
          </a:p>
          <a:p>
            <a:pPr marL="457200" lvl="1" indent="0">
              <a:buNone/>
            </a:pPr>
            <a:r>
              <a:rPr lang="en-US" altLang="zh-CN" sz="2000" dirty="0" err="1"/>
              <a:t>f.close</a:t>
            </a:r>
            <a:r>
              <a:rPr lang="en-US" altLang="zh-CN" sz="2000" dirty="0"/>
              <a:t>()</a:t>
            </a:r>
          </a:p>
        </p:txBody>
      </p:sp>
    </p:spTree>
    <p:extLst>
      <p:ext uri="{BB962C8B-B14F-4D97-AF65-F5344CB8AC3E}">
        <p14:creationId xmlns:p14="http://schemas.microsoft.com/office/powerpoint/2010/main" val="5675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6.2	</a:t>
            </a:r>
            <a:r>
              <a:rPr lang="zh-CN" altLang="en-US" dirty="0"/>
              <a:t>文件的读取、写入、追加</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Autofit/>
          </a:bodyPr>
          <a:lstStyle/>
          <a:p>
            <a:r>
              <a:rPr lang="zh-CN" altLang="en-US" sz="2000" dirty="0"/>
              <a:t>将数据追加到文件末尾</a:t>
            </a:r>
          </a:p>
          <a:p>
            <a:pPr marL="457200" lvl="1" indent="0">
              <a:buNone/>
            </a:pPr>
            <a:r>
              <a:rPr lang="en-US" altLang="zh-CN" sz="2000" dirty="0"/>
              <a:t>f=open('</a:t>
            </a:r>
            <a:r>
              <a:rPr lang="en-US" altLang="zh-CN" sz="2000" dirty="0" err="1"/>
              <a:t>a.txt','a</a:t>
            </a:r>
            <a:r>
              <a:rPr lang="en-US" altLang="zh-CN" sz="2000" dirty="0"/>
              <a:t>')</a:t>
            </a:r>
          </a:p>
          <a:p>
            <a:pPr marL="457200" lvl="1" indent="0">
              <a:buNone/>
            </a:pPr>
            <a:r>
              <a:rPr lang="en-US" altLang="zh-CN" sz="2000" dirty="0" err="1"/>
              <a:t>f.write</a:t>
            </a:r>
            <a:r>
              <a:rPr lang="en-US" altLang="zh-CN" sz="2000" dirty="0"/>
              <a:t>('——</a:t>
            </a:r>
            <a:r>
              <a:rPr lang="zh-CN" altLang="en-US" sz="2000" dirty="0"/>
              <a:t>李白：静夜思</a:t>
            </a:r>
            <a:r>
              <a:rPr lang="en-US" altLang="zh-CN" sz="2000" dirty="0"/>
              <a:t>')</a:t>
            </a:r>
          </a:p>
          <a:p>
            <a:pPr marL="457200" lvl="1" indent="0">
              <a:buNone/>
            </a:pPr>
            <a:r>
              <a:rPr lang="en-US" altLang="zh-CN" sz="2000" dirty="0" err="1"/>
              <a:t>f.close</a:t>
            </a:r>
            <a:r>
              <a:rPr lang="en-US" altLang="zh-CN" sz="2000" dirty="0"/>
              <a:t>()</a:t>
            </a:r>
          </a:p>
        </p:txBody>
      </p:sp>
    </p:spTree>
    <p:extLst>
      <p:ext uri="{BB962C8B-B14F-4D97-AF65-F5344CB8AC3E}">
        <p14:creationId xmlns:p14="http://schemas.microsoft.com/office/powerpoint/2010/main" val="19286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1.4.6	</a:t>
            </a:r>
            <a:r>
              <a:rPr lang="zh-CN" altLang="en-US" dirty="0"/>
              <a:t>常用内置函数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7735146" cy="3880773"/>
          </a:xfrm>
        </p:spPr>
        <p:txBody>
          <a:bodyPr>
            <a:normAutofit/>
          </a:bodyPr>
          <a:lstStyle/>
          <a:p>
            <a:r>
              <a:rPr lang="zh-CN" altLang="en-US" sz="2000" dirty="0"/>
              <a:t>执行命令可以列出所有内置函数和内置对象：</a:t>
            </a:r>
            <a:r>
              <a:rPr lang="en-US" altLang="zh-CN" sz="2000" dirty="0" err="1"/>
              <a:t>dir</a:t>
            </a:r>
            <a:r>
              <a:rPr lang="en-US" altLang="zh-CN" sz="2000" dirty="0"/>
              <a:t>(__</a:t>
            </a:r>
            <a:r>
              <a:rPr lang="en-US" altLang="zh-CN" sz="2000" dirty="0" err="1"/>
              <a:t>builtins</a:t>
            </a:r>
            <a:r>
              <a:rPr lang="en-US" altLang="zh-CN" sz="2000" dirty="0"/>
              <a:t>__)</a:t>
            </a:r>
          </a:p>
          <a:p>
            <a:r>
              <a:rPr lang="zh-CN" altLang="en-US" sz="2000" dirty="0"/>
              <a:t>例：</a:t>
            </a:r>
          </a:p>
          <a:p>
            <a:pPr marL="457200" lvl="1" indent="0">
              <a:buNone/>
            </a:pPr>
            <a:r>
              <a:rPr lang="en-US" altLang="zh-CN" sz="1800" dirty="0" err="1"/>
              <a:t>int</a:t>
            </a:r>
            <a:r>
              <a:rPr lang="en-US" altLang="zh-CN" sz="1800" dirty="0"/>
              <a:t>(-3.2)</a:t>
            </a:r>
            <a:r>
              <a:rPr lang="zh-CN" altLang="en-US" sz="1800" dirty="0"/>
              <a:t>、</a:t>
            </a:r>
            <a:r>
              <a:rPr lang="en-US" altLang="zh-CN" sz="1800" dirty="0"/>
              <a:t>float('3.5')</a:t>
            </a:r>
            <a:r>
              <a:rPr lang="zh-CN" altLang="en-US" sz="1800" dirty="0"/>
              <a:t>、</a:t>
            </a:r>
            <a:r>
              <a:rPr lang="en-US" altLang="zh-CN" sz="1800" dirty="0" err="1"/>
              <a:t>ord</a:t>
            </a:r>
            <a:r>
              <a:rPr lang="en-US" altLang="zh-CN" sz="1800" dirty="0"/>
              <a:t>('a')</a:t>
            </a:r>
            <a:r>
              <a:rPr lang="zh-CN" altLang="en-US" sz="1800" dirty="0"/>
              <a:t>、</a:t>
            </a:r>
            <a:r>
              <a:rPr lang="en-US" altLang="zh-CN" sz="1800" dirty="0" err="1"/>
              <a:t>chr</a:t>
            </a:r>
            <a:r>
              <a:rPr lang="en-US" altLang="zh-CN" sz="1800" dirty="0"/>
              <a:t>(65)</a:t>
            </a:r>
            <a:r>
              <a:rPr lang="zh-CN" altLang="en-US" sz="1800" dirty="0"/>
              <a:t>、</a:t>
            </a:r>
            <a:r>
              <a:rPr lang="en-US" altLang="zh-CN" sz="1800" dirty="0"/>
              <a:t>max(a)</a:t>
            </a:r>
            <a:r>
              <a:rPr lang="zh-CN" altLang="en-US" sz="1800" dirty="0"/>
              <a:t>、</a:t>
            </a:r>
            <a:r>
              <a:rPr lang="en-US" altLang="zh-CN" sz="1800" dirty="0"/>
              <a:t>sum(a)</a:t>
            </a:r>
            <a:r>
              <a:rPr lang="zh-CN" altLang="en-US" sz="1800" dirty="0"/>
              <a:t>、</a:t>
            </a:r>
            <a:r>
              <a:rPr lang="en-US" altLang="zh-CN" sz="1800" dirty="0" err="1"/>
              <a:t>len</a:t>
            </a:r>
            <a:r>
              <a:rPr lang="en-US" altLang="zh-CN" sz="1800" dirty="0"/>
              <a:t>(a)</a:t>
            </a:r>
          </a:p>
          <a:p>
            <a:pPr marL="457200" lvl="1" indent="0">
              <a:buNone/>
            </a:pPr>
            <a:r>
              <a:rPr lang="en-US" altLang="zh-CN" sz="1800" dirty="0" err="1"/>
              <a:t>dir</a:t>
            </a:r>
            <a:r>
              <a:rPr lang="en-US" altLang="zh-CN" sz="1800" dirty="0"/>
              <a:t>(math)</a:t>
            </a:r>
            <a:r>
              <a:rPr lang="zh-CN" altLang="en-US" sz="1800" dirty="0"/>
              <a:t>、</a:t>
            </a:r>
            <a:r>
              <a:rPr lang="en-US" altLang="zh-CN" sz="1800" dirty="0"/>
              <a:t>help(</a:t>
            </a:r>
            <a:r>
              <a:rPr lang="en-US" altLang="zh-CN" sz="1800" dirty="0" err="1"/>
              <a:t>math.sqrt</a:t>
            </a:r>
            <a:r>
              <a:rPr lang="en-US" altLang="zh-CN" sz="1800" dirty="0"/>
              <a:t>)</a:t>
            </a:r>
            <a:r>
              <a:rPr lang="zh-CN" altLang="en-US" sz="1800" dirty="0"/>
              <a:t>、</a:t>
            </a:r>
            <a:r>
              <a:rPr lang="en-US" altLang="zh-CN" sz="1800" dirty="0" err="1"/>
              <a:t>dir</a:t>
            </a:r>
            <a:r>
              <a:rPr lang="en-US" altLang="zh-CN" sz="1800" dirty="0"/>
              <a:t>(3+4j)</a:t>
            </a:r>
            <a:r>
              <a:rPr lang="zh-CN" altLang="en-US" sz="1800" dirty="0"/>
              <a:t>、</a:t>
            </a:r>
            <a:r>
              <a:rPr lang="en-US" altLang="zh-CN" sz="1800" dirty="0" err="1"/>
              <a:t>dir</a:t>
            </a:r>
            <a:r>
              <a:rPr lang="en-US" altLang="zh-CN" sz="1800" dirty="0"/>
              <a:t>('')</a:t>
            </a:r>
          </a:p>
          <a:p>
            <a:pPr marL="457200" lvl="1" indent="0">
              <a:buNone/>
            </a:pPr>
            <a:r>
              <a:rPr lang="en-US" altLang="zh-CN" sz="1800" dirty="0"/>
              <a:t>bin(5)=&gt; '0b101'</a:t>
            </a:r>
            <a:r>
              <a:rPr lang="zh-CN" altLang="en-US" sz="1800" dirty="0"/>
              <a:t>、</a:t>
            </a:r>
            <a:r>
              <a:rPr lang="en-US" altLang="zh-CN" sz="1800" dirty="0" err="1"/>
              <a:t>oct</a:t>
            </a:r>
            <a:r>
              <a:rPr lang="en-US" altLang="zh-CN" sz="1800" dirty="0"/>
              <a:t>(55)</a:t>
            </a:r>
            <a:r>
              <a:rPr lang="zh-CN" altLang="en-US" sz="1800" dirty="0"/>
              <a:t>、</a:t>
            </a:r>
            <a:r>
              <a:rPr lang="en-US" altLang="zh-CN" sz="1800" dirty="0"/>
              <a:t>hex(555)</a:t>
            </a:r>
          </a:p>
        </p:txBody>
      </p:sp>
    </p:spTree>
    <p:extLst>
      <p:ext uri="{BB962C8B-B14F-4D97-AF65-F5344CB8AC3E}">
        <p14:creationId xmlns:p14="http://schemas.microsoft.com/office/powerpoint/2010/main" val="369586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6.3	</a:t>
            </a:r>
            <a:r>
              <a:rPr lang="zh-CN" altLang="en-US" sz="3600" dirty="0"/>
              <a:t>文本文件操作案例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成绩转换</a:t>
            </a:r>
            <a:endParaRPr lang="en-US" altLang="zh-CN" sz="2400" dirty="0"/>
          </a:p>
          <a:p>
            <a:r>
              <a:rPr lang="zh-CN" altLang="en-US" sz="2400" dirty="0"/>
              <a:t>词频分析</a:t>
            </a:r>
            <a:endParaRPr lang="en-US" altLang="zh-CN" sz="2400" dirty="0"/>
          </a:p>
          <a:p>
            <a:r>
              <a:rPr lang="zh-CN" altLang="en-US" sz="2400" dirty="0"/>
              <a:t>把文本文件转换成</a:t>
            </a:r>
            <a:r>
              <a:rPr lang="en-US" altLang="zh-CN" sz="2400" dirty="0"/>
              <a:t>Excel</a:t>
            </a:r>
            <a:r>
              <a:rPr lang="zh-CN" altLang="en-US" sz="2400" dirty="0"/>
              <a:t>文件</a:t>
            </a:r>
            <a:endParaRPr lang="en-US" altLang="zh-CN" sz="2400" dirty="0"/>
          </a:p>
          <a:p>
            <a:r>
              <a:rPr lang="zh-CN" altLang="en-US" sz="2400" dirty="0"/>
              <a:t>提取</a:t>
            </a:r>
            <a:r>
              <a:rPr lang="en-US" altLang="zh-CN" sz="2400" dirty="0" err="1"/>
              <a:t>docx</a:t>
            </a:r>
            <a:r>
              <a:rPr lang="zh-CN" altLang="en-US" sz="2400" dirty="0"/>
              <a:t>文档中的文本</a:t>
            </a:r>
            <a:endParaRPr lang="en-US" altLang="zh-CN" sz="2400" dirty="0"/>
          </a:p>
          <a:p>
            <a:r>
              <a:rPr lang="zh-CN" altLang="en-US" sz="2400" dirty="0"/>
              <a:t>压缩及解压缩文件</a:t>
            </a:r>
            <a:endParaRPr lang="en-US" altLang="zh-CN" sz="2400" dirty="0"/>
          </a:p>
        </p:txBody>
      </p:sp>
    </p:spTree>
    <p:extLst>
      <p:ext uri="{BB962C8B-B14F-4D97-AF65-F5344CB8AC3E}">
        <p14:creationId xmlns:p14="http://schemas.microsoft.com/office/powerpoint/2010/main" val="3492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6.4	</a:t>
            </a:r>
            <a:r>
              <a:rPr lang="zh-CN" altLang="en-US" sz="3600" dirty="0"/>
              <a:t>文件、文件夹操作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err="1"/>
              <a:t>os</a:t>
            </a:r>
            <a:r>
              <a:rPr lang="zh-CN" altLang="en-US" sz="2000" dirty="0"/>
              <a:t>模块</a:t>
            </a:r>
            <a:endParaRPr lang="en-US" altLang="zh-CN" sz="2000" dirty="0"/>
          </a:p>
          <a:p>
            <a:pPr marL="457200" lvl="1" indent="0">
              <a:buNone/>
            </a:pPr>
            <a:r>
              <a:rPr lang="en-US" altLang="zh-CN" sz="2000" dirty="0" err="1"/>
              <a:t>os.getcwd</a:t>
            </a:r>
            <a:r>
              <a:rPr lang="en-US" altLang="zh-CN" sz="2000" dirty="0"/>
              <a:t>()								#</a:t>
            </a:r>
            <a:r>
              <a:rPr lang="zh-CN" altLang="en-US" sz="2000" dirty="0"/>
              <a:t>当前的工作目录</a:t>
            </a:r>
            <a:endParaRPr lang="en-US" altLang="zh-CN" sz="2000" dirty="0"/>
          </a:p>
          <a:p>
            <a:pPr marL="457200" lvl="1" indent="0">
              <a:spcBef>
                <a:spcPts val="300"/>
              </a:spcBef>
              <a:buNone/>
            </a:pPr>
            <a:r>
              <a:rPr lang="en-US" altLang="zh-CN" sz="2000" dirty="0" err="1"/>
              <a:t>os.mkdir</a:t>
            </a:r>
            <a:r>
              <a:rPr lang="en-US" altLang="zh-CN" sz="2000" dirty="0"/>
              <a:t>(</a:t>
            </a:r>
            <a:r>
              <a:rPr lang="en-US" altLang="zh-CN" sz="2000" dirty="0" err="1"/>
              <a:t>os.getcwd</a:t>
            </a:r>
            <a:r>
              <a:rPr lang="en-US" altLang="zh-CN" sz="2000" dirty="0"/>
              <a:t>()+'\\temp')			#</a:t>
            </a:r>
            <a:r>
              <a:rPr lang="zh-CN" altLang="en-US" sz="2000" dirty="0"/>
              <a:t>创建目录</a:t>
            </a:r>
            <a:endParaRPr lang="en-US" altLang="zh-CN" sz="2000" dirty="0"/>
          </a:p>
          <a:p>
            <a:pPr marL="457200" lvl="1" indent="0">
              <a:spcBef>
                <a:spcPts val="300"/>
              </a:spcBef>
              <a:buNone/>
            </a:pPr>
            <a:r>
              <a:rPr lang="en-US" altLang="zh-CN" sz="2000" dirty="0" err="1"/>
              <a:t>os.chdir</a:t>
            </a:r>
            <a:r>
              <a:rPr lang="en-US" altLang="zh-CN" sz="2000" dirty="0"/>
              <a:t>(</a:t>
            </a:r>
            <a:r>
              <a:rPr lang="en-US" altLang="zh-CN" sz="2000" dirty="0" err="1"/>
              <a:t>os.getcwd</a:t>
            </a:r>
            <a:r>
              <a:rPr lang="en-US" altLang="zh-CN" sz="2000" dirty="0"/>
              <a:t>()+'\\temp')			#</a:t>
            </a:r>
            <a:r>
              <a:rPr lang="zh-CN" altLang="en-US" sz="2000" dirty="0"/>
              <a:t>改变目录</a:t>
            </a:r>
            <a:endParaRPr lang="en-US" altLang="zh-CN" sz="2000" dirty="0"/>
          </a:p>
          <a:p>
            <a:pPr marL="457200" lvl="1" indent="0">
              <a:spcBef>
                <a:spcPts val="300"/>
              </a:spcBef>
              <a:buNone/>
            </a:pPr>
            <a:r>
              <a:rPr lang="en-US" altLang="zh-CN" sz="2000" dirty="0" err="1"/>
              <a:t>os.chdir</a:t>
            </a:r>
            <a:r>
              <a:rPr lang="en-US" altLang="zh-CN" sz="2000" dirty="0"/>
              <a:t>('..')								#</a:t>
            </a:r>
            <a:r>
              <a:rPr lang="zh-CN" altLang="en-US" sz="2000" dirty="0"/>
              <a:t>返回上级目录</a:t>
            </a:r>
            <a:endParaRPr lang="en-US" altLang="zh-CN" sz="2000" dirty="0"/>
          </a:p>
          <a:p>
            <a:pPr marL="457200" lvl="1" indent="0">
              <a:spcBef>
                <a:spcPts val="300"/>
              </a:spcBef>
              <a:buNone/>
            </a:pPr>
            <a:r>
              <a:rPr lang="en-US" altLang="zh-CN" sz="2000" dirty="0" err="1"/>
              <a:t>os.rmdir</a:t>
            </a:r>
            <a:r>
              <a:rPr lang="en-US" altLang="zh-CN" sz="2000" dirty="0"/>
              <a:t>('temp')							#</a:t>
            </a:r>
            <a:r>
              <a:rPr lang="zh-CN" altLang="en-US" sz="2000" dirty="0"/>
              <a:t>删除目录</a:t>
            </a:r>
            <a:endParaRPr lang="en-US" altLang="zh-CN" sz="2000" dirty="0"/>
          </a:p>
          <a:p>
            <a:pPr marL="457200" lvl="1" indent="0">
              <a:spcBef>
                <a:spcPts val="300"/>
              </a:spcBef>
              <a:buNone/>
            </a:pPr>
            <a:r>
              <a:rPr lang="en-US" altLang="zh-CN" sz="2000" dirty="0" err="1"/>
              <a:t>os.rename</a:t>
            </a:r>
            <a:r>
              <a:rPr lang="en-US" altLang="zh-CN" sz="2000" dirty="0"/>
              <a:t>('C:\\</a:t>
            </a:r>
            <a:r>
              <a:rPr lang="en-US" altLang="zh-CN" sz="2000" dirty="0" err="1"/>
              <a:t>dfg.txt','D</a:t>
            </a:r>
            <a:r>
              <a:rPr lang="en-US" altLang="zh-CN" sz="2000" dirty="0"/>
              <a:t>:\\test.txt')	#</a:t>
            </a:r>
            <a:r>
              <a:rPr lang="zh-CN" altLang="en-US" sz="2000" dirty="0"/>
              <a:t>文件改名和移动</a:t>
            </a:r>
            <a:endParaRPr lang="en-US" altLang="zh-CN" sz="2000" dirty="0"/>
          </a:p>
          <a:p>
            <a:pPr marL="457200" lvl="1" indent="0">
              <a:spcBef>
                <a:spcPts val="300"/>
              </a:spcBef>
              <a:buNone/>
            </a:pPr>
            <a:r>
              <a:rPr lang="en-US" altLang="zh-CN" sz="2000" dirty="0"/>
              <a:t>[</a:t>
            </a:r>
            <a:r>
              <a:rPr lang="en-US" altLang="zh-CN" sz="2000" dirty="0" err="1"/>
              <a:t>fname</a:t>
            </a:r>
            <a:r>
              <a:rPr lang="en-US" altLang="zh-CN" sz="2000" dirty="0"/>
              <a:t> for </a:t>
            </a:r>
            <a:r>
              <a:rPr lang="en-US" altLang="zh-CN" sz="2000" dirty="0" err="1"/>
              <a:t>fname</a:t>
            </a:r>
            <a:r>
              <a:rPr lang="en-US" altLang="zh-CN" sz="2000" dirty="0"/>
              <a:t> in </a:t>
            </a:r>
            <a:r>
              <a:rPr lang="en-US" altLang="zh-CN" sz="2000" dirty="0" err="1"/>
              <a:t>os.listdir</a:t>
            </a:r>
            <a:r>
              <a:rPr lang="en-US" altLang="zh-CN" sz="2000" dirty="0"/>
              <a:t>('.') if </a:t>
            </a:r>
            <a:r>
              <a:rPr lang="en-US" altLang="zh-CN" sz="2000" dirty="0" err="1"/>
              <a:t>fname.endswith</a:t>
            </a:r>
            <a:r>
              <a:rPr lang="en-US" altLang="zh-CN" sz="2000" dirty="0"/>
              <a:t>(('.</a:t>
            </a:r>
            <a:r>
              <a:rPr lang="en-US" altLang="zh-CN" sz="2000" dirty="0" err="1"/>
              <a:t>pyw</a:t>
            </a:r>
            <a:r>
              <a:rPr lang="en-US" altLang="zh-CN" sz="2000" dirty="0"/>
              <a:t>','.</a:t>
            </a:r>
            <a:r>
              <a:rPr lang="en-US" altLang="zh-CN" sz="2000" dirty="0" err="1"/>
              <a:t>py</a:t>
            </a:r>
            <a:r>
              <a:rPr lang="en-US" altLang="zh-CN" sz="2000" dirty="0"/>
              <a:t>'))]</a:t>
            </a:r>
          </a:p>
          <a:p>
            <a:r>
              <a:rPr lang="en-US" altLang="zh-CN" sz="2000" dirty="0" err="1"/>
              <a:t>os.path</a:t>
            </a:r>
            <a:r>
              <a:rPr lang="zh-CN" altLang="en-US" sz="2000" dirty="0"/>
              <a:t>模块</a:t>
            </a:r>
            <a:endParaRPr lang="en-US" altLang="zh-CN" sz="2000" dirty="0"/>
          </a:p>
        </p:txBody>
      </p:sp>
    </p:spTree>
    <p:extLst>
      <p:ext uri="{BB962C8B-B14F-4D97-AF65-F5344CB8AC3E}">
        <p14:creationId xmlns:p14="http://schemas.microsoft.com/office/powerpoint/2010/main" val="175910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6.4	</a:t>
            </a:r>
            <a:r>
              <a:rPr lang="zh-CN" altLang="en-US" sz="3600" dirty="0"/>
              <a:t>文件、文件夹操作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err="1"/>
              <a:t>os</a:t>
            </a:r>
            <a:r>
              <a:rPr lang="zh-CN" altLang="en-US" sz="2000" dirty="0"/>
              <a:t>模块</a:t>
            </a:r>
            <a:endParaRPr lang="en-US" altLang="zh-CN" sz="2000" dirty="0"/>
          </a:p>
          <a:p>
            <a:r>
              <a:rPr lang="en-US" altLang="zh-CN" sz="2000" dirty="0" err="1"/>
              <a:t>os.path</a:t>
            </a:r>
            <a:r>
              <a:rPr lang="zh-CN" altLang="en-US" sz="2000" dirty="0"/>
              <a:t>模块</a:t>
            </a:r>
            <a:endParaRPr lang="en-US" altLang="zh-CN" sz="2000" dirty="0"/>
          </a:p>
          <a:p>
            <a:pPr marL="457200" lvl="1" indent="0">
              <a:buNone/>
            </a:pPr>
            <a:r>
              <a:rPr lang="en-US" altLang="zh-CN" sz="1800" dirty="0" err="1"/>
              <a:t>os.path.dirname</a:t>
            </a:r>
            <a:r>
              <a:rPr lang="en-US" altLang="zh-CN" sz="1800" dirty="0"/>
              <a:t>(filename)				#</a:t>
            </a:r>
            <a:r>
              <a:rPr lang="zh-CN" altLang="en-US" sz="1800" dirty="0"/>
              <a:t>返回文件所在的文件夹名</a:t>
            </a:r>
            <a:endParaRPr lang="en-US" altLang="zh-CN" sz="1800" dirty="0"/>
          </a:p>
          <a:p>
            <a:pPr marL="457200" lvl="1" indent="0">
              <a:spcBef>
                <a:spcPts val="300"/>
              </a:spcBef>
              <a:buNone/>
            </a:pPr>
            <a:r>
              <a:rPr lang="en-US" altLang="zh-CN" sz="1800" dirty="0" err="1"/>
              <a:t>os.path.split</a:t>
            </a:r>
            <a:r>
              <a:rPr lang="en-US" altLang="zh-CN" sz="1800" dirty="0"/>
              <a:t>(filename)					#</a:t>
            </a:r>
            <a:r>
              <a:rPr lang="zh-CN" altLang="en-US" sz="1800" dirty="0"/>
              <a:t>切分文件路径和文件名</a:t>
            </a:r>
            <a:endParaRPr lang="en-US" altLang="zh-CN" sz="1800" dirty="0"/>
          </a:p>
        </p:txBody>
      </p:sp>
    </p:spTree>
    <p:extLst>
      <p:ext uri="{BB962C8B-B14F-4D97-AF65-F5344CB8AC3E}">
        <p14:creationId xmlns:p14="http://schemas.microsoft.com/office/powerpoint/2010/main" val="9892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62906" cy="3880773"/>
          </a:xfrm>
        </p:spPr>
        <p:txBody>
          <a:bodyPr>
            <a:normAutofit/>
          </a:bodyPr>
          <a:lstStyle/>
          <a:p>
            <a:r>
              <a:rPr lang="zh-CN" altLang="en-US" sz="2400" dirty="0"/>
              <a:t>异常是指程序运行时引发的错误</a:t>
            </a:r>
            <a:endParaRPr lang="en-US" altLang="zh-CN" sz="2400" dirty="0"/>
          </a:p>
          <a:p>
            <a:r>
              <a:rPr lang="zh-CN" altLang="en-US" sz="2400" dirty="0"/>
              <a:t>引发错误的原因有很多：除</a:t>
            </a:r>
            <a:r>
              <a:rPr lang="en-US" altLang="zh-CN" sz="2400" dirty="0"/>
              <a:t>0</a:t>
            </a:r>
            <a:r>
              <a:rPr lang="zh-CN" altLang="en-US" sz="2400" dirty="0"/>
              <a:t>、下标越界、文件不存在、网络异常、类型错误、名字错误、字典键错误、磁盘空间不足等</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051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t>异常处理是指因为程序执行过程中出错而在正常控制流之外采取的行为</a:t>
            </a:r>
            <a:endParaRPr lang="en-US" altLang="zh-CN" sz="2400" dirty="0"/>
          </a:p>
          <a:p>
            <a:r>
              <a:rPr lang="zh-CN" altLang="en-US" sz="2400" dirty="0"/>
              <a:t>合理使用异常处理结构可以使得程序更加健壮，具有更强的容错性</a:t>
            </a:r>
            <a:endParaRPr lang="en-US" altLang="zh-CN" sz="2400" dirty="0"/>
          </a:p>
          <a:p>
            <a:r>
              <a:rPr lang="zh-CN" altLang="en-US" sz="2400" dirty="0"/>
              <a:t>使用异常处理也可以为用户提供更加友好的提示</a:t>
            </a:r>
            <a:endParaRPr lang="en-US" altLang="zh-CN" sz="2400" dirty="0"/>
          </a:p>
        </p:txBody>
      </p:sp>
    </p:spTree>
    <p:extLst>
      <p:ext uri="{BB962C8B-B14F-4D97-AF65-F5344CB8AC3E}">
        <p14:creationId xmlns:p14="http://schemas.microsoft.com/office/powerpoint/2010/main" val="351566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t>当程序执行过程中出现错误时</a:t>
            </a:r>
            <a:r>
              <a:rPr lang="en-US" altLang="zh-CN" sz="2400" dirty="0"/>
              <a:t>Python</a:t>
            </a:r>
            <a:r>
              <a:rPr lang="zh-CN" altLang="en-US" sz="2400" dirty="0"/>
              <a:t>会自动引发异常，程序员也可以通过</a:t>
            </a:r>
            <a:r>
              <a:rPr lang="en-US" altLang="zh-CN" sz="2400" dirty="0"/>
              <a:t>raise</a:t>
            </a:r>
            <a:r>
              <a:rPr lang="zh-CN" altLang="en-US" sz="2400" dirty="0"/>
              <a:t>语句显式地引发异常</a:t>
            </a:r>
            <a:endParaRPr lang="en-US" altLang="zh-CN" sz="2400" dirty="0"/>
          </a:p>
          <a:p>
            <a:r>
              <a:rPr lang="zh-CN" altLang="en-US" sz="2400" dirty="0"/>
              <a:t>程序出现异常或错误之后是否能够调试程序并快速定位和解决存在的问题也是程序员综合水平和能力的重要体现方式之一</a:t>
            </a:r>
            <a:endParaRPr lang="en-US" altLang="zh-CN" sz="2400" dirty="0"/>
          </a:p>
          <a:p>
            <a:r>
              <a:rPr lang="zh-CN" altLang="en-US" sz="2400" dirty="0"/>
              <a:t>尽管异常处理机制非常重要也非常有效，但不建议使用异常来代替常规的检查，在编程时应避免过多依赖于异常处理机制来提高程序健壮性</a:t>
            </a:r>
          </a:p>
        </p:txBody>
      </p:sp>
    </p:spTree>
    <p:extLst>
      <p:ext uri="{BB962C8B-B14F-4D97-AF65-F5344CB8AC3E}">
        <p14:creationId xmlns:p14="http://schemas.microsoft.com/office/powerpoint/2010/main" val="373126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t>异常处理结构：</a:t>
            </a:r>
            <a:endParaRPr lang="en-US" altLang="zh-CN" sz="2400" dirty="0"/>
          </a:p>
          <a:p>
            <a:pPr lvl="1">
              <a:buFont typeface="Wingdings" panose="05000000000000000000" pitchFamily="2" charset="2"/>
              <a:buChar char="l"/>
            </a:pPr>
            <a:r>
              <a:rPr lang="en-US" altLang="zh-CN" sz="2200" dirty="0"/>
              <a:t>try…except</a:t>
            </a:r>
            <a:r>
              <a:rPr lang="zh-CN" altLang="en-US" sz="2200" dirty="0"/>
              <a:t>结构</a:t>
            </a:r>
            <a:endParaRPr lang="en-US" altLang="zh-CN" sz="2200" dirty="0"/>
          </a:p>
          <a:p>
            <a:pPr lvl="1">
              <a:buFont typeface="Wingdings" panose="05000000000000000000" pitchFamily="2" charset="2"/>
              <a:buChar char="l"/>
            </a:pPr>
            <a:r>
              <a:rPr lang="en-US" altLang="zh-CN" sz="2200" dirty="0"/>
              <a:t>try…except…else</a:t>
            </a:r>
            <a:r>
              <a:rPr lang="zh-CN" altLang="en-US" sz="2200" dirty="0"/>
              <a:t>结构</a:t>
            </a:r>
            <a:endParaRPr lang="en-US" altLang="zh-CN" sz="2200" dirty="0"/>
          </a:p>
          <a:p>
            <a:pPr lvl="1">
              <a:buFont typeface="Wingdings" panose="05000000000000000000" pitchFamily="2" charset="2"/>
              <a:buChar char="l"/>
            </a:pPr>
            <a:r>
              <a:rPr lang="zh-CN" altLang="en-US" sz="2200" dirty="0"/>
              <a:t>带有多个</a:t>
            </a:r>
            <a:r>
              <a:rPr lang="en-US" altLang="zh-CN" sz="2200" dirty="0"/>
              <a:t>except</a:t>
            </a:r>
            <a:r>
              <a:rPr lang="zh-CN" altLang="en-US" sz="2200" dirty="0"/>
              <a:t>的</a:t>
            </a:r>
            <a:r>
              <a:rPr lang="en-US" altLang="zh-CN" sz="2200" dirty="0"/>
              <a:t>try</a:t>
            </a:r>
            <a:r>
              <a:rPr lang="zh-CN" altLang="en-US" sz="2200" dirty="0"/>
              <a:t>结构</a:t>
            </a:r>
            <a:endParaRPr lang="en-US" altLang="zh-CN" sz="2200" dirty="0"/>
          </a:p>
          <a:p>
            <a:pPr lvl="1">
              <a:buFont typeface="Wingdings" panose="05000000000000000000" pitchFamily="2" charset="2"/>
              <a:buChar char="l"/>
            </a:pPr>
            <a:r>
              <a:rPr lang="en-US" altLang="zh-CN" sz="2200" dirty="0"/>
              <a:t>try…except…finally</a:t>
            </a:r>
            <a:r>
              <a:rPr lang="zh-CN" altLang="en-US" sz="2200" dirty="0"/>
              <a:t>结构</a:t>
            </a:r>
            <a:endParaRPr lang="en-US" altLang="zh-CN" sz="2200" dirty="0"/>
          </a:p>
        </p:txBody>
      </p:sp>
    </p:spTree>
    <p:extLst>
      <p:ext uri="{BB962C8B-B14F-4D97-AF65-F5344CB8AC3E}">
        <p14:creationId xmlns:p14="http://schemas.microsoft.com/office/powerpoint/2010/main" val="343046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hlinkClick r:id="rId3" action="ppaction://hlinkfile"/>
              </a:rPr>
              <a:t>实例：</a:t>
            </a:r>
            <a:endParaRPr lang="zh-CN" altLang="en-US" sz="2400" dirty="0"/>
          </a:p>
        </p:txBody>
      </p:sp>
      <p:sp>
        <p:nvSpPr>
          <p:cNvPr id="4" name="动作按钮: 转到主页 3">
            <a:hlinkClick r:id="rId4"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47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面向对象程序设计（</a:t>
            </a:r>
            <a:r>
              <a:rPr lang="en-US" altLang="zh-CN" sz="2400" dirty="0"/>
              <a:t>OOP</a:t>
            </a:r>
            <a:r>
              <a:rPr lang="zh-CN" altLang="en-US" sz="2400" dirty="0"/>
              <a:t>）的思想主要针对大型软件设计而提出，使得软件设计更加灵活，能够很好地支持代码复用和设计复用，使得代码具有更好的可读性和可扩展性</a:t>
            </a:r>
          </a:p>
          <a:p>
            <a:r>
              <a:rPr lang="zh-CN" altLang="en-US" sz="2400" dirty="0"/>
              <a:t>面向对象程序设计的一条基本原则是计算机程序由多个能够起到子程序作用的单元或对象组合而成，这大大地降低了软件开发的难度，使得编程就像搭积木一样简单</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62377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83226" cy="3880773"/>
          </a:xfrm>
        </p:spPr>
        <p:txBody>
          <a:bodyPr>
            <a:normAutofit/>
          </a:bodyPr>
          <a:lstStyle/>
          <a:p>
            <a:r>
              <a:rPr lang="zh-CN" altLang="en-US" sz="2400" dirty="0"/>
              <a:t>面向对象程序设计的一个关键性观念是将数据以及对数据的操作封装在一起，组成一个相互依存、不可分割的整体，即</a:t>
            </a:r>
            <a:r>
              <a:rPr lang="zh-CN" altLang="en-US" sz="2400" dirty="0">
                <a:solidFill>
                  <a:srgbClr val="FF0000"/>
                </a:solidFill>
              </a:rPr>
              <a:t>对象</a:t>
            </a:r>
          </a:p>
          <a:p>
            <a:r>
              <a:rPr lang="zh-CN" altLang="en-US" sz="2400" dirty="0"/>
              <a:t>对于相同类型的对象进行分类、抽象后，得出共同的特征而形成了</a:t>
            </a:r>
            <a:r>
              <a:rPr lang="zh-CN" altLang="en-US" sz="2400" dirty="0">
                <a:solidFill>
                  <a:srgbClr val="FF0000"/>
                </a:solidFill>
              </a:rPr>
              <a:t>类</a:t>
            </a:r>
            <a:endParaRPr lang="en-US" altLang="zh-CN" sz="2400" dirty="0">
              <a:solidFill>
                <a:srgbClr val="FF0000"/>
              </a:solidFill>
            </a:endParaRPr>
          </a:p>
          <a:p>
            <a:r>
              <a:rPr lang="zh-CN" altLang="en-US" sz="2400" dirty="0"/>
              <a:t>面向对象程序设计（</a:t>
            </a:r>
            <a:r>
              <a:rPr lang="en-US" altLang="zh-CN" sz="2400" dirty="0"/>
              <a:t>OOP</a:t>
            </a:r>
            <a:r>
              <a:rPr lang="zh-CN" altLang="en-US" sz="2400" dirty="0"/>
              <a:t>）三个基本要素：封装、继承、多态</a:t>
            </a:r>
            <a:endParaRPr lang="en-US" altLang="zh-CN" sz="2400" dirty="0"/>
          </a:p>
        </p:txBody>
      </p:sp>
    </p:spTree>
    <p:extLst>
      <p:ext uri="{BB962C8B-B14F-4D97-AF65-F5344CB8AC3E}">
        <p14:creationId xmlns:p14="http://schemas.microsoft.com/office/powerpoint/2010/main" val="177488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1.4.7	</a:t>
            </a:r>
            <a:r>
              <a:rPr lang="zh-CN" altLang="en-US" dirty="0"/>
              <a:t>基本输入输出</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使用内置函数</a:t>
            </a:r>
            <a:r>
              <a:rPr lang="en-US" altLang="zh-CN" sz="2000" dirty="0"/>
              <a:t>input()</a:t>
            </a:r>
            <a:r>
              <a:rPr lang="zh-CN" altLang="en-US" sz="2000" dirty="0"/>
              <a:t>可以接收用户的键盘输入，返回结果为字符串</a:t>
            </a:r>
          </a:p>
          <a:p>
            <a:r>
              <a:rPr lang="zh-CN" altLang="en-US" sz="2000" dirty="0"/>
              <a:t>使用内置函数</a:t>
            </a:r>
            <a:r>
              <a:rPr lang="en-US" altLang="zh-CN" sz="2000" dirty="0"/>
              <a:t>print()</a:t>
            </a:r>
            <a:r>
              <a:rPr lang="zh-CN" altLang="en-US" sz="2000" dirty="0"/>
              <a:t>可以输出数据到</a:t>
            </a:r>
            <a:r>
              <a:rPr lang="en-US" altLang="zh-CN" sz="2000" dirty="0"/>
              <a:t>IDLE</a:t>
            </a:r>
            <a:r>
              <a:rPr lang="zh-CN" altLang="en-US" sz="2000" dirty="0"/>
              <a:t>或者标准控制台，也可以重定向到指定文件等</a:t>
            </a:r>
          </a:p>
          <a:p>
            <a:r>
              <a:rPr lang="zh-CN" altLang="en-US" sz="2000" dirty="0"/>
              <a:t>例：</a:t>
            </a:r>
          </a:p>
          <a:p>
            <a:pPr marL="457200" lvl="1" indent="0">
              <a:spcBef>
                <a:spcPts val="300"/>
              </a:spcBef>
              <a:buNone/>
            </a:pPr>
            <a:r>
              <a:rPr lang="en-US" altLang="zh-CN" sz="1800" dirty="0"/>
              <a:t>&gt;&gt;&gt;x=input(‘Please input:’)</a:t>
            </a:r>
          </a:p>
          <a:p>
            <a:pPr marL="457200" lvl="1" indent="0">
              <a:spcBef>
                <a:spcPts val="300"/>
              </a:spcBef>
              <a:buNone/>
            </a:pPr>
            <a:r>
              <a:rPr lang="en-US" altLang="zh-CN" sz="1800" dirty="0"/>
              <a:t>Please input:3</a:t>
            </a:r>
          </a:p>
          <a:p>
            <a:pPr marL="457200" lvl="1" indent="0">
              <a:spcBef>
                <a:spcPts val="300"/>
              </a:spcBef>
              <a:buNone/>
            </a:pPr>
            <a:r>
              <a:rPr lang="en-US" altLang="zh-CN" sz="1800" dirty="0"/>
              <a:t>&gt;&gt;&gt;print(type(x))</a:t>
            </a:r>
          </a:p>
          <a:p>
            <a:pPr marL="457200" lvl="1" indent="0">
              <a:spcBef>
                <a:spcPts val="300"/>
              </a:spcBef>
              <a:buNone/>
            </a:pPr>
            <a:r>
              <a:rPr lang="en-US" altLang="zh-CN" sz="1800" dirty="0"/>
              <a:t>&lt;class ’</a:t>
            </a:r>
            <a:r>
              <a:rPr lang="en-US" altLang="zh-CN" sz="1800" dirty="0" err="1"/>
              <a:t>str</a:t>
            </a:r>
            <a:r>
              <a:rPr lang="en-US" altLang="zh-CN" sz="1800" dirty="0"/>
              <a:t>’&gt;</a:t>
            </a:r>
          </a:p>
        </p:txBody>
      </p:sp>
    </p:spTree>
    <p:extLst>
      <p:ext uri="{BB962C8B-B14F-4D97-AF65-F5344CB8AC3E}">
        <p14:creationId xmlns:p14="http://schemas.microsoft.com/office/powerpoint/2010/main" val="321134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Python</a:t>
            </a:r>
            <a:r>
              <a:rPr lang="zh-CN" altLang="en-US" sz="2400" dirty="0"/>
              <a:t>完全采用了面向对象程序设计的思想，是真正面向对象的高级动态编程语言，完全支持面向对象的基本功能</a:t>
            </a:r>
            <a:endParaRPr lang="en-US" altLang="zh-CN" sz="2400" dirty="0"/>
          </a:p>
          <a:p>
            <a:r>
              <a:rPr lang="en-US" altLang="zh-CN" sz="2400" dirty="0"/>
              <a:t>Python</a:t>
            </a:r>
            <a:r>
              <a:rPr lang="zh-CN" altLang="en-US" sz="2400" dirty="0"/>
              <a:t>中的一切内容都可以称为对象，而不一定必须是某个类的实例</a:t>
            </a:r>
          </a:p>
        </p:txBody>
      </p:sp>
    </p:spTree>
    <p:extLst>
      <p:ext uri="{BB962C8B-B14F-4D97-AF65-F5344CB8AC3E}">
        <p14:creationId xmlns:p14="http://schemas.microsoft.com/office/powerpoint/2010/main" val="11902681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8.1	</a:t>
            </a:r>
            <a:r>
              <a:rPr lang="zh-CN" altLang="en-US" sz="2400" dirty="0"/>
              <a:t>类的定义与使用</a:t>
            </a:r>
            <a:endParaRPr lang="en-US" altLang="zh-CN" sz="2400" dirty="0"/>
          </a:p>
          <a:p>
            <a:r>
              <a:rPr lang="en-US" altLang="zh-CN" sz="2400" dirty="0"/>
              <a:t>8.2	</a:t>
            </a:r>
            <a:r>
              <a:rPr lang="zh-CN" altLang="en-US" sz="2400" dirty="0"/>
              <a:t>属性</a:t>
            </a:r>
            <a:endParaRPr lang="en-US" altLang="zh-CN" sz="2400" dirty="0"/>
          </a:p>
          <a:p>
            <a:r>
              <a:rPr lang="en-US" altLang="zh-CN" sz="2400" dirty="0"/>
              <a:t>8.3	</a:t>
            </a:r>
            <a:r>
              <a:rPr lang="zh-CN" altLang="en-US" sz="2400" dirty="0"/>
              <a:t>方法</a:t>
            </a:r>
            <a:endParaRPr lang="en-US" altLang="zh-CN" sz="2400" dirty="0"/>
          </a:p>
          <a:p>
            <a:r>
              <a:rPr lang="en-US" altLang="zh-CN" sz="2400" dirty="0"/>
              <a:t>8.4	</a:t>
            </a:r>
            <a:r>
              <a:rPr lang="zh-CN" altLang="en-US" sz="2400" dirty="0"/>
              <a:t>继承机制</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6086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类定义形式：</a:t>
            </a:r>
            <a:endParaRPr lang="en-US" altLang="zh-CN" sz="2400" dirty="0"/>
          </a:p>
          <a:p>
            <a:pPr marL="0" indent="0">
              <a:buNone/>
            </a:pPr>
            <a:r>
              <a:rPr lang="en-US" altLang="zh-CN" sz="2000" dirty="0"/>
              <a:t>		class &lt;</a:t>
            </a:r>
            <a:r>
              <a:rPr lang="zh-CN" altLang="en-US" sz="2000" dirty="0"/>
              <a:t>类名</a:t>
            </a:r>
            <a:r>
              <a:rPr lang="en-US" altLang="zh-CN" sz="2000" dirty="0"/>
              <a:t>&gt;[(&lt;</a:t>
            </a:r>
            <a:r>
              <a:rPr lang="zh-CN" altLang="en-US" sz="2000" dirty="0"/>
              <a:t>参数</a:t>
            </a:r>
            <a:r>
              <a:rPr lang="en-US" altLang="zh-CN" sz="2000" dirty="0"/>
              <a:t>&gt;)]:</a:t>
            </a:r>
          </a:p>
          <a:p>
            <a:pPr marL="0" indent="0">
              <a:buNone/>
            </a:pPr>
            <a:r>
              <a:rPr lang="en-US" altLang="zh-CN" sz="2000" dirty="0"/>
              <a:t>			&lt;</a:t>
            </a:r>
            <a:r>
              <a:rPr lang="zh-CN" altLang="en-US" sz="2000" dirty="0"/>
              <a:t>类的内容实现</a:t>
            </a:r>
            <a:r>
              <a:rPr lang="en-US" altLang="zh-CN" sz="2000" dirty="0"/>
              <a:t>&gt;</a:t>
            </a:r>
          </a:p>
          <a:p>
            <a:r>
              <a:rPr lang="zh-CN" altLang="en-US" sz="2400" dirty="0">
                <a:hlinkClick r:id="rId3" action="ppaction://hlinkfile"/>
              </a:rPr>
              <a:t>例：</a:t>
            </a:r>
            <a:endParaRPr lang="en-US" altLang="zh-CN" sz="2400" dirty="0"/>
          </a:p>
        </p:txBody>
      </p:sp>
    </p:spTree>
    <p:extLst>
      <p:ext uri="{BB962C8B-B14F-4D97-AF65-F5344CB8AC3E}">
        <p14:creationId xmlns:p14="http://schemas.microsoft.com/office/powerpoint/2010/main" val="31918386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类的成员：数据成员（属性）、成员函数（方法）</a:t>
            </a:r>
          </a:p>
          <a:p>
            <a:r>
              <a:rPr lang="zh-CN" altLang="en-US" sz="2400" dirty="0"/>
              <a:t>用变量形式表示的对象属性称为数据成员（属性）</a:t>
            </a:r>
          </a:p>
          <a:p>
            <a:r>
              <a:rPr lang="zh-CN" altLang="en-US" sz="2400" dirty="0"/>
              <a:t>用函数形式表示的对象行为称为成员函数或（方法）</a:t>
            </a:r>
          </a:p>
        </p:txBody>
      </p:sp>
    </p:spTree>
    <p:extLst>
      <p:ext uri="{BB962C8B-B14F-4D97-AF65-F5344CB8AC3E}">
        <p14:creationId xmlns:p14="http://schemas.microsoft.com/office/powerpoint/2010/main" val="34328828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创建类的实例：</a:t>
            </a:r>
            <a:endParaRPr lang="en-US" altLang="zh-CN" sz="2400" dirty="0"/>
          </a:p>
          <a:p>
            <a:pPr marL="0" indent="0">
              <a:buNone/>
            </a:pPr>
            <a:r>
              <a:rPr lang="en-US" altLang="zh-CN" sz="2000" dirty="0"/>
              <a:t>		&lt;</a:t>
            </a:r>
            <a:r>
              <a:rPr lang="zh-CN" altLang="en-US" sz="2000" dirty="0"/>
              <a:t>对象名</a:t>
            </a:r>
            <a:r>
              <a:rPr lang="en-US" altLang="zh-CN" sz="2000" dirty="0"/>
              <a:t>&gt;=&lt;</a:t>
            </a:r>
            <a:r>
              <a:rPr lang="zh-CN" altLang="en-US" sz="2000" dirty="0"/>
              <a:t>类名</a:t>
            </a:r>
            <a:r>
              <a:rPr lang="en-US" altLang="zh-CN" sz="2000" dirty="0"/>
              <a:t>&gt;()</a:t>
            </a:r>
          </a:p>
        </p:txBody>
      </p:sp>
    </p:spTree>
    <p:extLst>
      <p:ext uri="{BB962C8B-B14F-4D97-AF65-F5344CB8AC3E}">
        <p14:creationId xmlns:p14="http://schemas.microsoft.com/office/powerpoint/2010/main" val="30515661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访问成员：</a:t>
            </a:r>
            <a:endParaRPr lang="en-US" altLang="zh-CN" sz="2400" dirty="0"/>
          </a:p>
          <a:p>
            <a:pPr marL="0" indent="0">
              <a:buNone/>
            </a:pPr>
            <a:r>
              <a:rPr lang="en-US" altLang="zh-CN" sz="2000" dirty="0"/>
              <a:t>		&lt;</a:t>
            </a:r>
            <a:r>
              <a:rPr lang="zh-CN" altLang="en-US" sz="2000" dirty="0"/>
              <a:t>对象名</a:t>
            </a:r>
            <a:r>
              <a:rPr lang="en-US" altLang="zh-CN" sz="2000" dirty="0"/>
              <a:t>&gt;.&lt;</a:t>
            </a:r>
            <a:r>
              <a:rPr lang="zh-CN" altLang="en-US" sz="2000" dirty="0"/>
              <a:t>公有属性名</a:t>
            </a:r>
            <a:r>
              <a:rPr lang="en-US" altLang="zh-CN" sz="2000" dirty="0"/>
              <a:t>&gt;</a:t>
            </a:r>
            <a:r>
              <a:rPr lang="zh-CN" altLang="en-US" sz="2000" dirty="0"/>
              <a:t>或</a:t>
            </a:r>
            <a:r>
              <a:rPr lang="en-US" altLang="zh-CN" sz="2000" dirty="0"/>
              <a:t>&lt;</a:t>
            </a:r>
            <a:r>
              <a:rPr lang="zh-CN" altLang="en-US" sz="2000" dirty="0"/>
              <a:t>对象名</a:t>
            </a:r>
            <a:r>
              <a:rPr lang="en-US" altLang="zh-CN" sz="2000" dirty="0"/>
              <a:t>&gt;.&lt;</a:t>
            </a:r>
            <a:r>
              <a:rPr lang="zh-CN" altLang="en-US" sz="2000" dirty="0"/>
              <a:t>公有方法名</a:t>
            </a:r>
            <a:r>
              <a:rPr lang="en-US" altLang="zh-CN" sz="2000" dirty="0"/>
              <a:t>&gt;()</a:t>
            </a:r>
          </a:p>
          <a:p>
            <a:pPr marL="0" indent="0">
              <a:buNone/>
            </a:pPr>
            <a:r>
              <a:rPr lang="en-US" altLang="zh-CN" sz="2000" dirty="0"/>
              <a:t>		&lt;</a:t>
            </a:r>
            <a:r>
              <a:rPr lang="zh-CN" altLang="en-US" sz="2000" dirty="0"/>
              <a:t>类名</a:t>
            </a:r>
            <a:r>
              <a:rPr lang="en-US" altLang="zh-CN" sz="2000" dirty="0"/>
              <a:t>&gt;.&lt;</a:t>
            </a:r>
            <a:r>
              <a:rPr lang="zh-CN" altLang="en-US" sz="2000" dirty="0"/>
              <a:t>类属性名</a:t>
            </a:r>
            <a:r>
              <a:rPr lang="en-US" altLang="zh-CN" sz="2000" dirty="0"/>
              <a:t>&gt;</a:t>
            </a:r>
            <a:r>
              <a:rPr lang="zh-CN" altLang="en-US" sz="2000" dirty="0"/>
              <a:t>或</a:t>
            </a:r>
            <a:r>
              <a:rPr lang="en-US" altLang="zh-CN" sz="2000" dirty="0"/>
              <a:t>&lt;</a:t>
            </a:r>
            <a:r>
              <a:rPr lang="zh-CN" altLang="en-US" sz="2000" dirty="0"/>
              <a:t>类名</a:t>
            </a:r>
            <a:r>
              <a:rPr lang="en-US" altLang="zh-CN" sz="2000" dirty="0"/>
              <a:t>&gt;.&lt;</a:t>
            </a:r>
            <a:r>
              <a:rPr lang="zh-CN" altLang="en-US" sz="2000" dirty="0"/>
              <a:t>公有方法名</a:t>
            </a:r>
            <a:r>
              <a:rPr lang="en-US" altLang="zh-CN" sz="2000" dirty="0"/>
              <a:t>&gt;(&lt;</a:t>
            </a:r>
            <a:r>
              <a:rPr lang="zh-CN" altLang="en-US" sz="2000" dirty="0"/>
              <a:t>对象名</a:t>
            </a:r>
            <a:r>
              <a:rPr lang="en-US" altLang="zh-CN" sz="2000" dirty="0"/>
              <a:t>&gt;)</a:t>
            </a:r>
          </a:p>
        </p:txBody>
      </p:sp>
    </p:spTree>
    <p:extLst>
      <p:ext uri="{BB962C8B-B14F-4D97-AF65-F5344CB8AC3E}">
        <p14:creationId xmlns:p14="http://schemas.microsoft.com/office/powerpoint/2010/main" val="24389384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8.2	</a:t>
            </a:r>
            <a:r>
              <a:rPr lang="zh-CN" altLang="en-US" sz="3600" dirty="0"/>
              <a:t>属性</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latin typeface="+mn-ea"/>
              </a:rPr>
              <a:t>类数据成员（属性）是在类中所有方法之外定义的数据成员</a:t>
            </a:r>
            <a:endParaRPr lang="en-US" altLang="zh-CN" sz="2400" dirty="0">
              <a:latin typeface="+mn-ea"/>
            </a:endParaRPr>
          </a:p>
          <a:p>
            <a:r>
              <a:rPr lang="zh-CN" altLang="en-US" sz="2400" dirty="0">
                <a:latin typeface="+mn-ea"/>
              </a:rPr>
              <a:t>实例数据成员（属性）一般是指在构造函数</a:t>
            </a:r>
            <a:r>
              <a:rPr lang="en-US" altLang="zh-CN" sz="2400" dirty="0">
                <a:latin typeface="+mn-ea"/>
              </a:rPr>
              <a:t>__</a:t>
            </a:r>
            <a:r>
              <a:rPr lang="en-US" altLang="zh-CN" sz="2400" dirty="0" err="1">
                <a:latin typeface="+mn-ea"/>
              </a:rPr>
              <a:t>init</a:t>
            </a:r>
            <a:r>
              <a:rPr lang="en-US" altLang="zh-CN" sz="2400" dirty="0">
                <a:latin typeface="+mn-ea"/>
              </a:rPr>
              <a:t>__()</a:t>
            </a:r>
            <a:r>
              <a:rPr lang="zh-CN" altLang="en-US" sz="2400" dirty="0">
                <a:latin typeface="+mn-ea"/>
              </a:rPr>
              <a:t>中定义的，定义和使用时必须以</a:t>
            </a:r>
            <a:r>
              <a:rPr lang="en-US" altLang="zh-CN" sz="2400" dirty="0">
                <a:latin typeface="+mn-ea"/>
              </a:rPr>
              <a:t>self</a:t>
            </a:r>
            <a:r>
              <a:rPr lang="zh-CN" altLang="en-US" sz="2400" dirty="0">
                <a:latin typeface="+mn-ea"/>
              </a:rPr>
              <a:t>作为前缀</a:t>
            </a:r>
            <a:endParaRPr lang="en-US" altLang="zh-CN" sz="2400" dirty="0">
              <a:latin typeface="+mn-ea"/>
            </a:endParaRPr>
          </a:p>
          <a:p>
            <a:r>
              <a:rPr lang="zh-CN" altLang="en-US" sz="2400" dirty="0">
                <a:latin typeface="+mn-ea"/>
              </a:rPr>
              <a:t>类属性属于类，可以通过类名或对象名</a:t>
            </a:r>
            <a:r>
              <a:rPr lang="en-US" altLang="zh-CN" sz="2400" dirty="0">
                <a:latin typeface="+mn-ea"/>
              </a:rPr>
              <a:t>.</a:t>
            </a:r>
            <a:r>
              <a:rPr lang="zh-CN" altLang="en-US" sz="2400" dirty="0">
                <a:latin typeface="+mn-ea"/>
              </a:rPr>
              <a:t>属性名访问，实例属性属于实例（对象），只能通过对象名</a:t>
            </a:r>
            <a:r>
              <a:rPr lang="en-US" altLang="zh-CN" sz="2400" dirty="0">
                <a:latin typeface="+mn-ea"/>
              </a:rPr>
              <a:t>.</a:t>
            </a:r>
            <a:r>
              <a:rPr lang="zh-CN" altLang="en-US" sz="2400" dirty="0">
                <a:latin typeface="+mn-ea"/>
              </a:rPr>
              <a:t>属性名访问</a:t>
            </a:r>
            <a:endParaRPr lang="en-US" altLang="zh-CN" sz="2400" dirty="0">
              <a:latin typeface="+mn-ea"/>
            </a:endParaRPr>
          </a:p>
          <a:p>
            <a:r>
              <a:rPr lang="zh-CN" altLang="en-US" sz="2400" dirty="0">
                <a:latin typeface="+mn-ea"/>
              </a:rPr>
              <a:t>在</a:t>
            </a:r>
            <a:r>
              <a:rPr lang="en-US" altLang="zh-CN" sz="2400" dirty="0">
                <a:latin typeface="+mn-ea"/>
              </a:rPr>
              <a:t>Python</a:t>
            </a:r>
            <a:r>
              <a:rPr lang="zh-CN" altLang="en-US" sz="2400" dirty="0">
                <a:latin typeface="+mn-ea"/>
              </a:rPr>
              <a:t>中可以动态地为类和对象增加数据成员</a:t>
            </a:r>
            <a:endParaRPr lang="en-US" altLang="zh-CN" sz="2400" dirty="0">
              <a:latin typeface="+mn-ea"/>
            </a:endParaRPr>
          </a:p>
        </p:txBody>
      </p:sp>
    </p:spTree>
    <p:extLst>
      <p:ext uri="{BB962C8B-B14F-4D97-AF65-F5344CB8AC3E}">
        <p14:creationId xmlns:p14="http://schemas.microsoft.com/office/powerpoint/2010/main" val="375469772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8.2	</a:t>
            </a:r>
            <a:r>
              <a:rPr lang="zh-CN" altLang="en-US" sz="3600" dirty="0"/>
              <a:t>属性</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在定义类的属性时，如果属性名以两个下划线“</a:t>
            </a:r>
            <a:r>
              <a:rPr lang="en-US" altLang="zh-CN" sz="2400" dirty="0"/>
              <a:t>__</a:t>
            </a:r>
            <a:r>
              <a:rPr lang="zh-CN" altLang="en-US" sz="2400" dirty="0"/>
              <a:t>”开头则表示是私有属性</a:t>
            </a:r>
            <a:endParaRPr lang="en-US" altLang="zh-CN" sz="2400" dirty="0"/>
          </a:p>
          <a:p>
            <a:r>
              <a:rPr lang="zh-CN" altLang="en-US" sz="2400" dirty="0"/>
              <a:t>私有属性在类的外部不能直接访问，需要通过调用对象的公有方法来访问</a:t>
            </a:r>
            <a:endParaRPr lang="en-US" altLang="zh-CN" sz="2400" dirty="0"/>
          </a:p>
          <a:p>
            <a:r>
              <a:rPr lang="zh-CN" altLang="en-US" sz="2400" dirty="0"/>
              <a:t>公有属性既可以在类的内部访问，也可以在外部程序中访问</a:t>
            </a:r>
            <a:endParaRPr lang="en-US" altLang="zh-CN" sz="2400" dirty="0"/>
          </a:p>
          <a:p>
            <a:r>
              <a:rPr lang="zh-CN" altLang="en-US" sz="2400" dirty="0">
                <a:hlinkClick r:id="rId3" action="ppaction://hlinkfile"/>
              </a:rPr>
              <a:t>例：</a:t>
            </a:r>
            <a:endParaRPr lang="en-US" altLang="zh-CN" sz="2400" dirty="0"/>
          </a:p>
        </p:txBody>
      </p:sp>
    </p:spTree>
    <p:extLst>
      <p:ext uri="{BB962C8B-B14F-4D97-AF65-F5344CB8AC3E}">
        <p14:creationId xmlns:p14="http://schemas.microsoft.com/office/powerpoint/2010/main" val="261580564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8.3	</a:t>
            </a:r>
            <a:r>
              <a:rPr lang="zh-CN" altLang="en-US" sz="3600" dirty="0"/>
              <a:t>方法</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latin typeface="+mn-ea"/>
              </a:rPr>
              <a:t>类的所有方法都必须至少有一个名为</a:t>
            </a:r>
            <a:r>
              <a:rPr lang="en-US" altLang="zh-CN" sz="2400" dirty="0">
                <a:latin typeface="+mn-ea"/>
              </a:rPr>
              <a:t>self</a:t>
            </a:r>
            <a:r>
              <a:rPr lang="zh-CN" altLang="en-US" sz="2400" dirty="0">
                <a:latin typeface="+mn-ea"/>
              </a:rPr>
              <a:t>的参数，并且是方法的第一个形参，</a:t>
            </a:r>
            <a:r>
              <a:rPr lang="en-US" altLang="zh-CN" sz="2400" dirty="0">
                <a:latin typeface="+mn-ea"/>
              </a:rPr>
              <a:t>self</a:t>
            </a:r>
            <a:r>
              <a:rPr lang="zh-CN" altLang="en-US" sz="2400" dirty="0">
                <a:latin typeface="+mn-ea"/>
              </a:rPr>
              <a:t>代表对象本身</a:t>
            </a:r>
            <a:endParaRPr lang="en-US" altLang="zh-CN" sz="2400" dirty="0">
              <a:latin typeface="+mn-ea"/>
            </a:endParaRPr>
          </a:p>
        </p:txBody>
      </p:sp>
    </p:spTree>
    <p:extLst>
      <p:ext uri="{BB962C8B-B14F-4D97-AF65-F5344CB8AC3E}">
        <p14:creationId xmlns:p14="http://schemas.microsoft.com/office/powerpoint/2010/main" val="25354948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8.3	</a:t>
            </a:r>
            <a:r>
              <a:rPr lang="zh-CN" altLang="en-US" sz="3600" dirty="0"/>
              <a:t>方法</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在类中定义的方法大致可以分为：公有方法、私有方法、静态方法和类方法</a:t>
            </a:r>
            <a:endParaRPr lang="en-US" altLang="zh-CN" sz="2400" dirty="0"/>
          </a:p>
          <a:p>
            <a:r>
              <a:rPr lang="zh-CN" altLang="en-US" sz="2400" dirty="0"/>
              <a:t>在定义类的方法时，如果方法名以两个下划线“</a:t>
            </a:r>
            <a:r>
              <a:rPr lang="en-US" altLang="zh-CN" sz="2400" dirty="0"/>
              <a:t>__</a:t>
            </a:r>
            <a:r>
              <a:rPr lang="zh-CN" altLang="en-US" sz="2400" dirty="0"/>
              <a:t>”开头则表示是私有方法</a:t>
            </a:r>
            <a:endParaRPr lang="en-US" altLang="zh-CN" sz="2400" dirty="0"/>
          </a:p>
          <a:p>
            <a:r>
              <a:rPr lang="zh-CN" altLang="en-US" sz="2400" dirty="0"/>
              <a:t>私有方法在类的外部不能直接访问，需要通过调用对象的公有方法来访问</a:t>
            </a:r>
            <a:endParaRPr lang="en-US" altLang="zh-CN" sz="2400" dirty="0"/>
          </a:p>
          <a:p>
            <a:r>
              <a:rPr lang="zh-CN" altLang="en-US" sz="2400" dirty="0"/>
              <a:t>公有方法既可以在类的内部访问，也可以在外部程序中访问</a:t>
            </a:r>
            <a:endParaRPr lang="en-US" altLang="zh-CN" sz="2400" dirty="0"/>
          </a:p>
        </p:txBody>
      </p:sp>
    </p:spTree>
    <p:extLst>
      <p:ext uri="{BB962C8B-B14F-4D97-AF65-F5344CB8AC3E}">
        <p14:creationId xmlns:p14="http://schemas.microsoft.com/office/powerpoint/2010/main" val="78259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1.4.7	</a:t>
            </a:r>
            <a:r>
              <a:rPr lang="zh-CN" altLang="en-US" dirty="0"/>
              <a:t>基本输入输出</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使用内置函数</a:t>
            </a:r>
            <a:r>
              <a:rPr lang="en-US" altLang="zh-CN" sz="2000" dirty="0"/>
              <a:t>input()</a:t>
            </a:r>
            <a:r>
              <a:rPr lang="zh-CN" altLang="en-US" sz="2000" dirty="0"/>
              <a:t>可以接收用户的键盘输入，返回结果为字符串</a:t>
            </a:r>
          </a:p>
          <a:p>
            <a:r>
              <a:rPr lang="zh-CN" altLang="en-US" sz="2000" dirty="0"/>
              <a:t>使用内置函数</a:t>
            </a:r>
            <a:r>
              <a:rPr lang="en-US" altLang="zh-CN" sz="2000" dirty="0"/>
              <a:t>print()</a:t>
            </a:r>
            <a:r>
              <a:rPr lang="zh-CN" altLang="en-US" sz="2000" dirty="0"/>
              <a:t>可以输出数据到</a:t>
            </a:r>
            <a:r>
              <a:rPr lang="en-US" altLang="zh-CN" sz="2000" dirty="0"/>
              <a:t>IDLE</a:t>
            </a:r>
            <a:r>
              <a:rPr lang="zh-CN" altLang="en-US" sz="2000" dirty="0"/>
              <a:t>或者标准控制台，也可以重定向到指定文件等</a:t>
            </a:r>
          </a:p>
          <a:p>
            <a:r>
              <a:rPr lang="zh-CN" altLang="en-US" sz="2000" dirty="0"/>
              <a:t>例：</a:t>
            </a:r>
          </a:p>
          <a:p>
            <a:pPr marL="457200" lvl="1" indent="0">
              <a:spcBef>
                <a:spcPts val="300"/>
              </a:spcBef>
              <a:buNone/>
            </a:pPr>
            <a:r>
              <a:rPr lang="en-US" altLang="zh-CN" sz="1800" dirty="0"/>
              <a:t>&gt;&gt;&gt; for </a:t>
            </a:r>
            <a:r>
              <a:rPr lang="en-US" altLang="zh-CN" sz="1800" dirty="0" err="1"/>
              <a:t>i</a:t>
            </a:r>
            <a:r>
              <a:rPr lang="en-US" altLang="zh-CN" sz="1800" dirty="0"/>
              <a:t> in range(10,20):</a:t>
            </a:r>
          </a:p>
          <a:p>
            <a:pPr marL="457200" lvl="1" indent="0">
              <a:spcBef>
                <a:spcPts val="300"/>
              </a:spcBef>
              <a:buNone/>
            </a:pPr>
            <a:r>
              <a:rPr lang="en-US" altLang="zh-CN" sz="1800" dirty="0"/>
              <a:t>		print(</a:t>
            </a:r>
            <a:r>
              <a:rPr lang="en-US" altLang="zh-CN" sz="1800" dirty="0" err="1"/>
              <a:t>i,end</a:t>
            </a:r>
            <a:r>
              <a:rPr lang="en-US" altLang="zh-CN" sz="1800" dirty="0"/>
              <a:t>=" ")</a:t>
            </a:r>
          </a:p>
          <a:p>
            <a:pPr marL="457200" lvl="1" indent="0">
              <a:spcBef>
                <a:spcPts val="300"/>
              </a:spcBef>
              <a:buNone/>
            </a:pPr>
            <a:r>
              <a:rPr lang="en-US" altLang="zh-CN" sz="1800" dirty="0"/>
              <a:t>	10 11 12 13 14 15 16 17 18 19 </a:t>
            </a:r>
          </a:p>
          <a:p>
            <a:pPr marL="457200" lvl="1" indent="0">
              <a:spcBef>
                <a:spcPts val="300"/>
              </a:spcBef>
              <a:buNone/>
            </a:pPr>
            <a:r>
              <a:rPr lang="en-US" altLang="zh-CN" sz="1800" dirty="0"/>
              <a:t>&gt;&gt;&gt; </a:t>
            </a:r>
            <a:r>
              <a:rPr lang="en-US" altLang="zh-CN" sz="1800" dirty="0" err="1"/>
              <a:t>fp</a:t>
            </a:r>
            <a:r>
              <a:rPr lang="en-US" altLang="zh-CN" sz="1800" dirty="0"/>
              <a:t>=open(</a:t>
            </a:r>
            <a:r>
              <a:rPr lang="en-US" altLang="zh-CN" sz="1800" dirty="0" err="1"/>
              <a:t>r'D</a:t>
            </a:r>
            <a:r>
              <a:rPr lang="en-US" altLang="zh-CN" sz="1800" dirty="0"/>
              <a:t>:\</a:t>
            </a:r>
            <a:r>
              <a:rPr lang="en-US" altLang="zh-CN" sz="1800" dirty="0" err="1"/>
              <a:t>mytest.txt','a</a:t>
            </a:r>
            <a:r>
              <a:rPr lang="en-US" altLang="zh-CN" sz="1800" dirty="0"/>
              <a:t>+')</a:t>
            </a:r>
          </a:p>
          <a:p>
            <a:pPr marL="457200" lvl="1" indent="0">
              <a:spcBef>
                <a:spcPts val="300"/>
              </a:spcBef>
              <a:buNone/>
            </a:pPr>
            <a:r>
              <a:rPr lang="en-US" altLang="zh-CN" sz="1800" dirty="0"/>
              <a:t>&gt;&gt;&gt; print("</a:t>
            </a:r>
            <a:r>
              <a:rPr lang="en-US" altLang="zh-CN" sz="1800" dirty="0" err="1"/>
              <a:t>Hello,world!",file</a:t>
            </a:r>
            <a:r>
              <a:rPr lang="en-US" altLang="zh-CN" sz="1800" dirty="0"/>
              <a:t>=</a:t>
            </a:r>
            <a:r>
              <a:rPr lang="en-US" altLang="zh-CN" sz="1800" dirty="0" err="1"/>
              <a:t>fp</a:t>
            </a:r>
            <a:r>
              <a:rPr lang="en-US" altLang="zh-CN" sz="1800" dirty="0"/>
              <a:t>)</a:t>
            </a:r>
          </a:p>
          <a:p>
            <a:pPr marL="457200" lvl="1" indent="0">
              <a:spcBef>
                <a:spcPts val="300"/>
              </a:spcBef>
              <a:buNone/>
            </a:pPr>
            <a:r>
              <a:rPr lang="en-US" altLang="zh-CN" sz="1800" dirty="0"/>
              <a:t>&gt;&gt;&gt; </a:t>
            </a:r>
            <a:r>
              <a:rPr lang="en-US" altLang="zh-CN" sz="1800" dirty="0" err="1"/>
              <a:t>fp.close</a:t>
            </a:r>
            <a:r>
              <a:rPr lang="en-US" altLang="zh-CN" sz="1800" dirty="0"/>
              <a:t>()</a:t>
            </a:r>
          </a:p>
        </p:txBody>
      </p:sp>
    </p:spTree>
    <p:extLst>
      <p:ext uri="{BB962C8B-B14F-4D97-AF65-F5344CB8AC3E}">
        <p14:creationId xmlns:p14="http://schemas.microsoft.com/office/powerpoint/2010/main" val="203036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8.4	</a:t>
            </a:r>
            <a:r>
              <a:rPr lang="zh-CN" altLang="en-US" sz="3600" dirty="0"/>
              <a:t>继承机制</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继承是为代码复用和设计复用而设计的，是面向对象程序设计的重要特征之一</a:t>
            </a:r>
            <a:endParaRPr lang="en-US" altLang="zh-CN" sz="2400" dirty="0"/>
          </a:p>
          <a:p>
            <a:r>
              <a:rPr lang="zh-CN" altLang="en-US" sz="2400" dirty="0"/>
              <a:t>在继承关系中，已有的类称为父类或基类，在基类基础上创建的类称为子类或派生类</a:t>
            </a:r>
            <a:endParaRPr lang="en-US" altLang="zh-CN" sz="2400" dirty="0"/>
          </a:p>
          <a:p>
            <a:r>
              <a:rPr lang="zh-CN" altLang="en-US" sz="2400" dirty="0"/>
              <a:t>派生类可以继承基类的公有成员，不能继承基类的私有成员</a:t>
            </a:r>
            <a:endParaRPr lang="en-US" altLang="zh-CN" sz="2400" dirty="0"/>
          </a:p>
          <a:p>
            <a:r>
              <a:rPr lang="zh-CN" altLang="en-US" sz="2400" dirty="0">
                <a:hlinkClick r:id="rId3" action="ppaction://hlinkfile"/>
              </a:rPr>
              <a:t>例：</a:t>
            </a:r>
            <a:endParaRPr lang="zh-CN" altLang="en-US" sz="2400" dirty="0"/>
          </a:p>
        </p:txBody>
      </p:sp>
      <p:sp>
        <p:nvSpPr>
          <p:cNvPr id="5" name="动作按钮: 转到主页 4">
            <a:hlinkClick r:id="rId4" action="ppaction://hlinksldjump" highlightClick="1"/>
            <a:extLst>
              <a:ext uri="{FF2B5EF4-FFF2-40B4-BE49-F238E27FC236}">
                <a16:creationId xmlns:a16="http://schemas.microsoft.com/office/drawing/2014/main" xmlns="" id="{0420D533-591C-497C-B6C6-4CDBFBDF8E00}"/>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140150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9</a:t>
            </a:r>
            <a:r>
              <a:rPr lang="zh-CN" altLang="en-US" sz="3600" dirty="0"/>
              <a:t>章	</a:t>
            </a:r>
            <a:r>
              <a:rPr lang="zh-CN" altLang="en-US" dirty="0"/>
              <a:t>网络程序设计</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Socket</a:t>
            </a:r>
            <a:r>
              <a:rPr lang="zh-CN" altLang="en-US" sz="2400" dirty="0"/>
              <a:t>是计算机之间进行网络通信的一套程序接口，是网络通信的基础，相当于在发送端和接收端之间建立了一个管道来实现数据和命令的相互传递</a:t>
            </a:r>
            <a:endParaRPr lang="en-US" altLang="zh-CN" sz="2400" dirty="0"/>
          </a:p>
          <a:p>
            <a:r>
              <a:rPr lang="en-US" altLang="zh-CN" sz="2400" dirty="0"/>
              <a:t>Python</a:t>
            </a:r>
            <a:r>
              <a:rPr lang="zh-CN" altLang="en-US" sz="2400" dirty="0"/>
              <a:t>提供了</a:t>
            </a:r>
            <a:r>
              <a:rPr lang="en-US" altLang="zh-CN" sz="2400" dirty="0"/>
              <a:t>socket</a:t>
            </a:r>
            <a:r>
              <a:rPr lang="zh-CN" altLang="en-US" sz="2400" dirty="0"/>
              <a:t>模块，对</a:t>
            </a:r>
            <a:r>
              <a:rPr lang="en-US" altLang="zh-CN" sz="2400" dirty="0"/>
              <a:t>Socket</a:t>
            </a:r>
            <a:r>
              <a:rPr lang="zh-CN" altLang="en-US" sz="2400" dirty="0"/>
              <a:t>进行了二次封装，支持</a:t>
            </a:r>
            <a:r>
              <a:rPr lang="en-US" altLang="zh-CN" sz="2400" dirty="0"/>
              <a:t>Socket</a:t>
            </a:r>
            <a:r>
              <a:rPr lang="zh-CN" altLang="en-US" sz="2400" dirty="0"/>
              <a:t>接口的访问，大幅度简化了程序的开发步骤，提高了开发效率</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667574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9</a:t>
            </a:r>
            <a:r>
              <a:rPr lang="zh-CN" altLang="en-US" sz="3600" dirty="0"/>
              <a:t>章	</a:t>
            </a:r>
            <a:r>
              <a:rPr lang="zh-CN" altLang="en-US" dirty="0"/>
              <a:t>网络程序设计</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9.1	</a:t>
            </a:r>
            <a:r>
              <a:rPr lang="zh-CN" altLang="en-US" sz="2400" dirty="0"/>
              <a:t>计算机网络基础知识</a:t>
            </a:r>
            <a:endParaRPr lang="en-US" altLang="zh-CN" sz="2400" dirty="0"/>
          </a:p>
          <a:p>
            <a:r>
              <a:rPr lang="en-US" altLang="zh-CN" sz="2400" dirty="0"/>
              <a:t>9.2	UDP</a:t>
            </a:r>
            <a:r>
              <a:rPr lang="zh-CN" altLang="en-US" sz="2400" dirty="0"/>
              <a:t>和</a:t>
            </a:r>
            <a:r>
              <a:rPr lang="en-US" altLang="zh-CN" sz="2400" dirty="0"/>
              <a:t>TCP</a:t>
            </a:r>
            <a:r>
              <a:rPr lang="zh-CN" altLang="en-US" sz="2400"/>
              <a:t>编程</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4020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9.1	</a:t>
            </a:r>
            <a:r>
              <a:rPr lang="zh-CN" altLang="en-US" dirty="0"/>
              <a:t>计算机网络基础知识</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791786" cy="3880773"/>
          </a:xfrm>
        </p:spPr>
        <p:txBody>
          <a:bodyPr>
            <a:noAutofit/>
          </a:bodyPr>
          <a:lstStyle/>
          <a:p>
            <a:r>
              <a:rPr lang="zh-CN" altLang="en-US" sz="2000" dirty="0"/>
              <a:t>网络体系结构：</a:t>
            </a:r>
            <a:r>
              <a:rPr lang="en-US" altLang="zh-CN" sz="2000" dirty="0"/>
              <a:t>ISO/OSI</a:t>
            </a:r>
            <a:r>
              <a:rPr lang="zh-CN" altLang="en-US" sz="2000" dirty="0"/>
              <a:t>七层参考模型、</a:t>
            </a:r>
            <a:r>
              <a:rPr lang="en-US" altLang="zh-CN" sz="2000" dirty="0"/>
              <a:t>TCP/IP</a:t>
            </a:r>
            <a:r>
              <a:rPr lang="zh-CN" altLang="en-US" sz="2000" dirty="0"/>
              <a:t>协议族</a:t>
            </a:r>
            <a:endParaRPr lang="en-US" altLang="zh-CN" sz="2000" dirty="0"/>
          </a:p>
          <a:p>
            <a:r>
              <a:rPr lang="zh-CN" altLang="en-US" sz="2000" dirty="0"/>
              <a:t>网络协议：计算机网络中进行数据交换而建立的规则、标准或约定的集合</a:t>
            </a:r>
            <a:endParaRPr lang="en-US" altLang="zh-CN" sz="2000" dirty="0"/>
          </a:p>
          <a:p>
            <a:r>
              <a:rPr lang="zh-CN" altLang="en-US" sz="2000" dirty="0"/>
              <a:t>应用层协议：直接与最终用户进行交互，定义了运行在不同终端系统上的应用程序如何相互传递报文，包括</a:t>
            </a:r>
            <a:r>
              <a:rPr lang="en-US" altLang="zh-CN" sz="2000" dirty="0"/>
              <a:t>DNS</a:t>
            </a:r>
            <a:r>
              <a:rPr lang="zh-CN" altLang="en-US" sz="2000" dirty="0"/>
              <a:t>、</a:t>
            </a:r>
            <a:r>
              <a:rPr lang="en-US" altLang="zh-CN" sz="2000" dirty="0"/>
              <a:t>FTP</a:t>
            </a:r>
            <a:r>
              <a:rPr lang="zh-CN" altLang="en-US" sz="2000" dirty="0"/>
              <a:t>、</a:t>
            </a:r>
            <a:r>
              <a:rPr lang="en-US" altLang="zh-CN" sz="2000" dirty="0"/>
              <a:t>HTTP</a:t>
            </a:r>
            <a:r>
              <a:rPr lang="zh-CN" altLang="en-US" sz="2000" dirty="0"/>
              <a:t>、</a:t>
            </a:r>
            <a:r>
              <a:rPr lang="en-US" altLang="zh-CN" sz="2000" dirty="0"/>
              <a:t>SMTP</a:t>
            </a:r>
            <a:r>
              <a:rPr lang="zh-CN" altLang="en-US" sz="2000" dirty="0"/>
              <a:t>、</a:t>
            </a:r>
            <a:r>
              <a:rPr lang="en-US" altLang="zh-CN" sz="2000" dirty="0"/>
              <a:t>TELNET</a:t>
            </a:r>
            <a:r>
              <a:rPr lang="zh-CN" altLang="en-US" sz="2000" dirty="0"/>
              <a:t>等</a:t>
            </a:r>
            <a:endParaRPr lang="en-US" altLang="zh-CN" sz="2000" dirty="0"/>
          </a:p>
          <a:p>
            <a:r>
              <a:rPr lang="zh-CN" altLang="en-US" sz="2000" dirty="0"/>
              <a:t>传输层协议：包括</a:t>
            </a:r>
            <a:r>
              <a:rPr lang="en-US" altLang="zh-CN" sz="2000" dirty="0"/>
              <a:t>TCP</a:t>
            </a:r>
            <a:r>
              <a:rPr lang="zh-CN" altLang="en-US" sz="2000" dirty="0"/>
              <a:t>和</a:t>
            </a:r>
            <a:r>
              <a:rPr lang="en-US" altLang="zh-CN" sz="2000" dirty="0"/>
              <a:t>UDP</a:t>
            </a:r>
            <a:r>
              <a:rPr lang="zh-CN" altLang="en-US" sz="2000" dirty="0"/>
              <a:t>两个协议，其中</a:t>
            </a:r>
            <a:r>
              <a:rPr lang="en-US" altLang="zh-CN" sz="2000" dirty="0"/>
              <a:t>TCP</a:t>
            </a:r>
            <a:r>
              <a:rPr lang="zh-CN" altLang="en-US" sz="2000" dirty="0"/>
              <a:t>是面向连接的，具有质量保证的可靠传输协议，开销较大；</a:t>
            </a:r>
            <a:r>
              <a:rPr lang="en-US" altLang="zh-CN" sz="2000" dirty="0"/>
              <a:t>UDP</a:t>
            </a:r>
            <a:r>
              <a:rPr lang="zh-CN" altLang="en-US" sz="2000" dirty="0"/>
              <a:t>是尽最大能力传输的无连接协议，开销小</a:t>
            </a:r>
            <a:endParaRPr lang="en-US" altLang="zh-CN" sz="2000" dirty="0"/>
          </a:p>
          <a:p>
            <a:r>
              <a:rPr lang="en-US" altLang="zh-CN" sz="2000" dirty="0"/>
              <a:t>IP</a:t>
            </a:r>
            <a:r>
              <a:rPr lang="zh-CN" altLang="en-US" sz="2000" dirty="0"/>
              <a:t>地址</a:t>
            </a:r>
            <a:endParaRPr lang="en-US" altLang="zh-CN" sz="2000" dirty="0"/>
          </a:p>
          <a:p>
            <a:r>
              <a:rPr lang="en-US" altLang="zh-CN" sz="2000" dirty="0"/>
              <a:t>MAC</a:t>
            </a:r>
            <a:r>
              <a:rPr lang="zh-CN" altLang="en-US" sz="2000" dirty="0"/>
              <a:t>地址</a:t>
            </a:r>
            <a:endParaRPr lang="en-US" altLang="zh-CN" sz="2000" dirty="0"/>
          </a:p>
        </p:txBody>
      </p:sp>
    </p:spTree>
    <p:extLst>
      <p:ext uri="{BB962C8B-B14F-4D97-AF65-F5344CB8AC3E}">
        <p14:creationId xmlns:p14="http://schemas.microsoft.com/office/powerpoint/2010/main" val="1251789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9.2	</a:t>
            </a:r>
            <a:r>
              <a:rPr lang="en-US" altLang="zh-CN" dirty="0"/>
              <a:t>UDP</a:t>
            </a:r>
            <a:r>
              <a:rPr lang="zh-CN" altLang="en-US" dirty="0"/>
              <a:t>和</a:t>
            </a:r>
            <a:r>
              <a:rPr lang="en-US" altLang="zh-CN" dirty="0"/>
              <a:t>TCP</a:t>
            </a:r>
            <a:r>
              <a:rPr lang="zh-CN" altLang="en-US" dirty="0"/>
              <a:t>编程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UDP</a:t>
            </a:r>
            <a:r>
              <a:rPr lang="zh-CN" altLang="en-US" sz="2400" dirty="0"/>
              <a:t>和</a:t>
            </a:r>
            <a:r>
              <a:rPr lang="en-US" altLang="zh-CN" sz="2400" dirty="0"/>
              <a:t>TCP</a:t>
            </a:r>
            <a:r>
              <a:rPr lang="zh-CN" altLang="en-US" sz="2400" dirty="0"/>
              <a:t>是网络体系结构中传输层运行的两大重要协议</a:t>
            </a:r>
            <a:endParaRPr lang="en-US" altLang="zh-CN" sz="2400" dirty="0"/>
          </a:p>
          <a:p>
            <a:r>
              <a:rPr lang="en-US" altLang="zh-CN" sz="2400" dirty="0"/>
              <a:t>TCP</a:t>
            </a:r>
            <a:r>
              <a:rPr lang="zh-CN" altLang="en-US" sz="2400" dirty="0"/>
              <a:t>适用于对效率要求相对低而对准确性要求相对高的场合，例如文件传输、电子邮件等</a:t>
            </a:r>
            <a:endParaRPr lang="en-US" altLang="zh-CN" sz="2400" dirty="0"/>
          </a:p>
          <a:p>
            <a:r>
              <a:rPr lang="en-US" altLang="zh-CN" sz="2400" dirty="0"/>
              <a:t>UDP</a:t>
            </a:r>
            <a:r>
              <a:rPr lang="zh-CN" altLang="en-US" sz="2400" dirty="0"/>
              <a:t>适用于对效率要求相对高，对准确性要求相对低的场合，例如视频在线点播、网络语音通话等</a:t>
            </a:r>
            <a:endParaRPr lang="en-US" altLang="zh-CN" sz="2400" dirty="0"/>
          </a:p>
          <a:p>
            <a:r>
              <a:rPr lang="zh-CN" altLang="en-US" sz="2400" dirty="0"/>
              <a:t>在</a:t>
            </a:r>
            <a:r>
              <a:rPr lang="en-US" altLang="zh-CN" sz="2400" dirty="0"/>
              <a:t>Python</a:t>
            </a:r>
            <a:r>
              <a:rPr lang="zh-CN" altLang="en-US" sz="2400" dirty="0"/>
              <a:t>中，主要使用</a:t>
            </a:r>
            <a:r>
              <a:rPr lang="en-US" altLang="zh-CN" sz="2400" dirty="0"/>
              <a:t>socket</a:t>
            </a:r>
            <a:r>
              <a:rPr lang="zh-CN" altLang="en-US" sz="2400" dirty="0"/>
              <a:t>模块来支持</a:t>
            </a:r>
            <a:r>
              <a:rPr lang="en-US" altLang="zh-CN" sz="2400" dirty="0"/>
              <a:t>TCP</a:t>
            </a:r>
            <a:r>
              <a:rPr lang="zh-CN" altLang="en-US" sz="2400" dirty="0"/>
              <a:t>和</a:t>
            </a:r>
            <a:r>
              <a:rPr lang="en-US" altLang="zh-CN" sz="2400" dirty="0"/>
              <a:t>UDP</a:t>
            </a:r>
            <a:r>
              <a:rPr lang="zh-CN" altLang="en-US" sz="2400" dirty="0"/>
              <a:t>编程</a:t>
            </a:r>
            <a:endParaRPr lang="en-US" altLang="zh-CN" sz="2400" dirty="0"/>
          </a:p>
        </p:txBody>
      </p:sp>
    </p:spTree>
    <p:extLst>
      <p:ext uri="{BB962C8B-B14F-4D97-AF65-F5344CB8AC3E}">
        <p14:creationId xmlns:p14="http://schemas.microsoft.com/office/powerpoint/2010/main" val="64671754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9.2.1	UDP</a:t>
            </a:r>
            <a:r>
              <a:rPr lang="zh-CN" altLang="en-US" dirty="0"/>
              <a:t>编程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584266" cy="4067491"/>
          </a:xfrm>
        </p:spPr>
        <p:txBody>
          <a:bodyPr>
            <a:normAutofit/>
          </a:bodyPr>
          <a:lstStyle/>
          <a:p>
            <a:r>
              <a:rPr lang="en-US" altLang="zh-CN" sz="2000" dirty="0"/>
              <a:t>UDP</a:t>
            </a:r>
            <a:r>
              <a:rPr lang="zh-CN" altLang="en-US" sz="2000" dirty="0"/>
              <a:t>属于无连接协议，在</a:t>
            </a:r>
            <a:r>
              <a:rPr lang="en-US" altLang="zh-CN" sz="2000" dirty="0"/>
              <a:t>UDP</a:t>
            </a:r>
            <a:r>
              <a:rPr lang="zh-CN" altLang="en-US" sz="2000" dirty="0"/>
              <a:t>编程时不需要首先建立连接，而是直接向接收方发送信息</a:t>
            </a:r>
            <a:endParaRPr lang="en-US" altLang="zh-CN" sz="2000" dirty="0"/>
          </a:p>
          <a:p>
            <a:r>
              <a:rPr lang="en-US" altLang="zh-CN" sz="2000" dirty="0"/>
              <a:t>UDP</a:t>
            </a:r>
            <a:r>
              <a:rPr lang="zh-CN" altLang="en-US" sz="2000" dirty="0"/>
              <a:t>编程经常用到的</a:t>
            </a:r>
            <a:r>
              <a:rPr lang="en-US" altLang="zh-CN" sz="2000" dirty="0"/>
              <a:t>socket</a:t>
            </a:r>
            <a:r>
              <a:rPr lang="zh-CN" altLang="en-US" sz="2000" dirty="0"/>
              <a:t>模块方法有三个：</a:t>
            </a:r>
            <a:r>
              <a:rPr lang="en-US" altLang="zh-CN" sz="2000" dirty="0"/>
              <a:t>socket()</a:t>
            </a:r>
            <a:r>
              <a:rPr lang="zh-CN" altLang="en-US" sz="2000" dirty="0"/>
              <a:t>、</a:t>
            </a:r>
            <a:r>
              <a:rPr lang="en-US" altLang="zh-CN" sz="2000" dirty="0" err="1"/>
              <a:t>sendto</a:t>
            </a:r>
            <a:r>
              <a:rPr lang="en-US" altLang="zh-CN" sz="2000" dirty="0"/>
              <a:t>()</a:t>
            </a:r>
            <a:r>
              <a:rPr lang="zh-CN" altLang="en-US" sz="2000" dirty="0"/>
              <a:t>、</a:t>
            </a:r>
            <a:r>
              <a:rPr lang="en-US" altLang="zh-CN" sz="2000" dirty="0" err="1"/>
              <a:t>recvfrom</a:t>
            </a:r>
            <a:r>
              <a:rPr lang="en-US" altLang="zh-CN" sz="2000" dirty="0"/>
              <a:t>()</a:t>
            </a:r>
          </a:p>
          <a:p>
            <a:r>
              <a:rPr lang="zh-CN" altLang="en-US" sz="2000" dirty="0"/>
              <a:t>例：</a:t>
            </a:r>
            <a:r>
              <a:rPr lang="en-US" altLang="zh-CN" sz="2000" dirty="0"/>
              <a:t>UDP</a:t>
            </a:r>
            <a:r>
              <a:rPr lang="zh-CN" altLang="en-US" sz="2000" dirty="0"/>
              <a:t>通信程序（分</a:t>
            </a:r>
            <a:r>
              <a:rPr lang="zh-CN" altLang="en-US" sz="2000" dirty="0">
                <a:hlinkClick r:id="rId3" action="ppaction://hlinkfile"/>
              </a:rPr>
              <a:t>接收端程序</a:t>
            </a:r>
            <a:r>
              <a:rPr lang="zh-CN" altLang="en-US" sz="2000" dirty="0"/>
              <a:t>和</a:t>
            </a:r>
            <a:r>
              <a:rPr lang="zh-CN" altLang="en-US" sz="2000" dirty="0">
                <a:hlinkClick r:id="rId4" action="ppaction://hlinkfile"/>
              </a:rPr>
              <a:t>发送端程序</a:t>
            </a:r>
            <a:r>
              <a:rPr lang="zh-CN" altLang="en-US" sz="2000" dirty="0"/>
              <a:t>）</a:t>
            </a:r>
            <a:endParaRPr lang="en-US" altLang="zh-CN" sz="2000" dirty="0"/>
          </a:p>
        </p:txBody>
      </p:sp>
    </p:spTree>
    <p:extLst>
      <p:ext uri="{BB962C8B-B14F-4D97-AF65-F5344CB8AC3E}">
        <p14:creationId xmlns:p14="http://schemas.microsoft.com/office/powerpoint/2010/main" val="4681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9.2.2	TCP</a:t>
            </a:r>
            <a:r>
              <a:rPr lang="zh-CN" altLang="en-US" dirty="0"/>
              <a:t>编程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584266" cy="4067491"/>
          </a:xfrm>
        </p:spPr>
        <p:txBody>
          <a:bodyPr>
            <a:normAutofit/>
          </a:bodyPr>
          <a:lstStyle/>
          <a:p>
            <a:r>
              <a:rPr lang="en-US" altLang="zh-CN" sz="2000" dirty="0"/>
              <a:t>TCP</a:t>
            </a:r>
            <a:r>
              <a:rPr lang="zh-CN" altLang="en-US" sz="2000" dirty="0"/>
              <a:t>一般用于要求可靠数据传输的场合；使用</a:t>
            </a:r>
            <a:r>
              <a:rPr lang="en-US" altLang="zh-CN" sz="2000" dirty="0"/>
              <a:t>TCP</a:t>
            </a:r>
            <a:r>
              <a:rPr lang="zh-CN" altLang="en-US" sz="2000" dirty="0"/>
              <a:t>协议进行通信需要首先在客户端和服务器端之间建立连接，并且要在通信结束后关闭连接以释放资源</a:t>
            </a:r>
            <a:endParaRPr lang="en-US" altLang="zh-CN" sz="2000" dirty="0"/>
          </a:p>
          <a:p>
            <a:r>
              <a:rPr lang="en-US" altLang="zh-CN" sz="2000" dirty="0"/>
              <a:t>TCP</a:t>
            </a:r>
            <a:r>
              <a:rPr lang="zh-CN" altLang="en-US" sz="2000" dirty="0"/>
              <a:t>编程经常用到的</a:t>
            </a:r>
            <a:r>
              <a:rPr lang="en-US" altLang="zh-CN" sz="2000" dirty="0"/>
              <a:t>socket</a:t>
            </a:r>
            <a:r>
              <a:rPr lang="zh-CN" altLang="en-US" sz="2000" dirty="0"/>
              <a:t>模块方法有六个：</a:t>
            </a:r>
            <a:r>
              <a:rPr lang="en-US" altLang="zh-CN" sz="2000" dirty="0"/>
              <a:t>connect()</a:t>
            </a:r>
            <a:r>
              <a:rPr lang="zh-CN" altLang="en-US" sz="2000" dirty="0"/>
              <a:t>、</a:t>
            </a:r>
            <a:r>
              <a:rPr lang="en-US" altLang="zh-CN" sz="2000" dirty="0"/>
              <a:t>send()</a:t>
            </a:r>
            <a:r>
              <a:rPr lang="zh-CN" altLang="en-US" sz="2000" dirty="0"/>
              <a:t>、</a:t>
            </a:r>
            <a:r>
              <a:rPr lang="en-US" altLang="zh-CN" sz="2000" dirty="0" err="1"/>
              <a:t>recv</a:t>
            </a:r>
            <a:r>
              <a:rPr lang="en-US" altLang="zh-CN" sz="2000" dirty="0"/>
              <a:t>()</a:t>
            </a:r>
            <a:r>
              <a:rPr lang="zh-CN" altLang="en-US" sz="2000" dirty="0"/>
              <a:t>、</a:t>
            </a:r>
            <a:r>
              <a:rPr lang="en-US" altLang="zh-CN" sz="2000" dirty="0"/>
              <a:t>bind()</a:t>
            </a:r>
            <a:r>
              <a:rPr lang="zh-CN" altLang="en-US" sz="2000" dirty="0"/>
              <a:t>、</a:t>
            </a:r>
            <a:r>
              <a:rPr lang="en-US" altLang="zh-CN" sz="2000" dirty="0"/>
              <a:t>listen()</a:t>
            </a:r>
            <a:r>
              <a:rPr lang="zh-CN" altLang="en-US" sz="2000" dirty="0"/>
              <a:t>、</a:t>
            </a:r>
            <a:r>
              <a:rPr lang="en-US" altLang="zh-CN" sz="2000" dirty="0"/>
              <a:t>accept()</a:t>
            </a:r>
          </a:p>
          <a:p>
            <a:r>
              <a:rPr lang="zh-CN" altLang="en-US" sz="2000" dirty="0"/>
              <a:t>例：</a:t>
            </a:r>
            <a:r>
              <a:rPr lang="en-US" altLang="zh-CN" sz="2000" dirty="0"/>
              <a:t>TCP</a:t>
            </a:r>
            <a:r>
              <a:rPr lang="zh-CN" altLang="en-US" sz="2000" dirty="0"/>
              <a:t>通信程序（分</a:t>
            </a:r>
            <a:r>
              <a:rPr lang="zh-CN" altLang="en-US" sz="2000" dirty="0">
                <a:hlinkClick r:id="rId3" action="ppaction://hlinkfile"/>
              </a:rPr>
              <a:t>服务器端程序</a:t>
            </a:r>
            <a:r>
              <a:rPr lang="zh-CN" altLang="en-US" sz="2000" dirty="0"/>
              <a:t>和</a:t>
            </a:r>
            <a:r>
              <a:rPr lang="zh-CN" altLang="en-US" sz="2000" dirty="0">
                <a:hlinkClick r:id="rId4" action="ppaction://hlinkfile"/>
              </a:rPr>
              <a:t>客户端程序</a:t>
            </a:r>
            <a:r>
              <a:rPr lang="zh-CN" altLang="en-US" sz="2000" dirty="0"/>
              <a:t>）</a:t>
            </a:r>
            <a:endParaRPr lang="en-US" altLang="zh-CN" sz="2000" dirty="0"/>
          </a:p>
          <a:p>
            <a:r>
              <a:rPr lang="zh-CN" altLang="en-US" sz="2000" dirty="0"/>
              <a:t>例：聊天室（分</a:t>
            </a:r>
            <a:r>
              <a:rPr lang="zh-CN" altLang="en-US" sz="2000" dirty="0">
                <a:hlinkClick r:id="rId5" action="ppaction://hlinkfile"/>
              </a:rPr>
              <a:t>服务器端程序</a:t>
            </a:r>
            <a:r>
              <a:rPr lang="zh-CN" altLang="en-US" sz="2000" dirty="0"/>
              <a:t>和</a:t>
            </a:r>
            <a:r>
              <a:rPr lang="zh-CN" altLang="en-US" sz="2000" dirty="0">
                <a:hlinkClick r:id="rId6" action="ppaction://hlinkfile"/>
              </a:rPr>
              <a:t>客户端程序</a:t>
            </a:r>
            <a:r>
              <a:rPr lang="zh-CN" altLang="en-US" sz="2000" dirty="0"/>
              <a:t>）</a:t>
            </a:r>
            <a:endParaRPr lang="en-US" altLang="zh-CN" sz="2000" dirty="0"/>
          </a:p>
        </p:txBody>
      </p:sp>
    </p:spTree>
    <p:extLst>
      <p:ext uri="{BB962C8B-B14F-4D97-AF65-F5344CB8AC3E}">
        <p14:creationId xmlns:p14="http://schemas.microsoft.com/office/powerpoint/2010/main" val="30846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10</a:t>
            </a:r>
            <a:r>
              <a:rPr lang="zh-CN" altLang="en-US" sz="3600" dirty="0"/>
              <a:t>章	</a:t>
            </a:r>
            <a:r>
              <a:rPr lang="zh-CN" altLang="en-US" dirty="0"/>
              <a:t>数据分析及可视化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10.1	</a:t>
            </a:r>
            <a:r>
              <a:rPr lang="zh-CN" altLang="en-US" sz="2400" dirty="0"/>
              <a:t>数据分析基础</a:t>
            </a:r>
            <a:endParaRPr lang="en-US" altLang="zh-CN" sz="2400" dirty="0"/>
          </a:p>
          <a:p>
            <a:r>
              <a:rPr lang="en-US" altLang="zh-CN" sz="2400" dirty="0"/>
              <a:t>10.2	</a:t>
            </a:r>
            <a:r>
              <a:rPr lang="zh-CN" altLang="en-US" sz="2400" dirty="0"/>
              <a:t>数组计算模块</a:t>
            </a:r>
            <a:r>
              <a:rPr lang="en-US" altLang="zh-CN" sz="2400" dirty="0" err="1"/>
              <a:t>NumPy</a:t>
            </a:r>
            <a:endParaRPr lang="en-US" altLang="zh-CN" sz="2400" dirty="0"/>
          </a:p>
          <a:p>
            <a:r>
              <a:rPr lang="en-US" altLang="zh-CN" sz="2400" dirty="0"/>
              <a:t>10.3	</a:t>
            </a:r>
            <a:r>
              <a:rPr lang="zh-CN" altLang="en-US" sz="2400" dirty="0"/>
              <a:t>科学计算模块</a:t>
            </a:r>
            <a:r>
              <a:rPr lang="en-US" altLang="zh-CN" sz="2400" dirty="0" err="1"/>
              <a:t>SciPy</a:t>
            </a:r>
            <a:endParaRPr lang="en-US" altLang="zh-CN" sz="2400" dirty="0"/>
          </a:p>
          <a:p>
            <a:r>
              <a:rPr lang="en-US" altLang="zh-CN" sz="2400" dirty="0"/>
              <a:t>10.4	</a:t>
            </a:r>
            <a:r>
              <a:rPr lang="zh-CN" altLang="en-US" sz="2400" dirty="0"/>
              <a:t>数据分析模块</a:t>
            </a:r>
            <a:r>
              <a:rPr lang="en-US" altLang="zh-CN" sz="2400" dirty="0"/>
              <a:t>Pandas</a:t>
            </a:r>
          </a:p>
          <a:p>
            <a:r>
              <a:rPr lang="en-US" altLang="zh-CN" sz="2400" dirty="0"/>
              <a:t>10.5	</a:t>
            </a:r>
            <a:r>
              <a:rPr lang="zh-CN" altLang="en-US" sz="2400" dirty="0"/>
              <a:t>绘图模块</a:t>
            </a:r>
            <a:r>
              <a:rPr lang="en-US" altLang="zh-CN" sz="2400" dirty="0" err="1"/>
              <a:t>Matplotlib</a:t>
            </a:r>
            <a:endParaRPr lang="en-US" altLang="zh-CN" sz="2400" dirty="0"/>
          </a:p>
          <a:p>
            <a:r>
              <a:rPr lang="en-US" altLang="zh-CN" sz="2400" dirty="0"/>
              <a:t>10.6	</a:t>
            </a:r>
            <a:r>
              <a:rPr lang="zh-CN" altLang="en-US" sz="2400" dirty="0"/>
              <a:t>绘图模块</a:t>
            </a:r>
            <a:r>
              <a:rPr lang="en-US" altLang="zh-CN" sz="2400" dirty="0" err="1"/>
              <a:t>Seaborn</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18359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10.1		</a:t>
            </a:r>
            <a:r>
              <a:rPr lang="zh-CN" altLang="en-US" sz="3600" dirty="0"/>
              <a:t>数据分析基础</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数据分析的本质，是通过总结数据的规律，解决业务问题，以帮助在实际工作中的管理者做出判断和决策</a:t>
            </a:r>
            <a:endParaRPr lang="en-US" altLang="zh-CN" sz="2400" dirty="0"/>
          </a:p>
          <a:p>
            <a:r>
              <a:rPr lang="zh-CN" altLang="en-US" sz="2400" dirty="0"/>
              <a:t>数据分析的重要性：沃尔玛的啤酒和纸尿裤</a:t>
            </a:r>
            <a:endParaRPr lang="en-US" altLang="zh-CN" sz="2400" dirty="0"/>
          </a:p>
          <a:p>
            <a:r>
              <a:rPr lang="zh-CN" altLang="en-US" sz="2400" dirty="0"/>
              <a:t>数据分析流程：获取数据、数据处理、数据分析、验证结果、结果呈现、数据应用</a:t>
            </a:r>
            <a:endParaRPr lang="en-US" altLang="zh-CN" sz="2400" dirty="0"/>
          </a:p>
        </p:txBody>
      </p:sp>
    </p:spTree>
    <p:extLst>
      <p:ext uri="{BB962C8B-B14F-4D97-AF65-F5344CB8AC3E}">
        <p14:creationId xmlns:p14="http://schemas.microsoft.com/office/powerpoint/2010/main" val="22323376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		</a:t>
            </a:r>
            <a:r>
              <a:rPr lang="zh-CN" altLang="en-US" dirty="0"/>
              <a:t>数组计算模块</a:t>
            </a:r>
            <a:r>
              <a:rPr lang="en-US" altLang="zh-CN" dirty="0" err="1"/>
              <a:t>NumPy</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数据分析的三剑客之一，主要用于数组计算、矩阵运算和科学计算</a:t>
            </a:r>
            <a:endParaRPr lang="en-US" altLang="zh-CN" sz="2400" dirty="0"/>
          </a:p>
          <a:p>
            <a:r>
              <a:rPr lang="zh-CN" altLang="en-US" sz="2400" dirty="0"/>
              <a:t>通过</a:t>
            </a:r>
            <a:r>
              <a:rPr lang="en-US" altLang="zh-CN" sz="2400" dirty="0"/>
              <a:t>C</a:t>
            </a:r>
            <a:r>
              <a:rPr lang="zh-CN" altLang="en-US" sz="2400" dirty="0"/>
              <a:t>语言实现，运算速度非常快</a:t>
            </a:r>
            <a:endParaRPr lang="en-US" altLang="zh-CN" sz="2400" dirty="0"/>
          </a:p>
        </p:txBody>
      </p:sp>
    </p:spTree>
    <p:extLst>
      <p:ext uri="{BB962C8B-B14F-4D97-AF65-F5344CB8AC3E}">
        <p14:creationId xmlns:p14="http://schemas.microsoft.com/office/powerpoint/2010/main" val="240912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1.4.8	</a:t>
            </a:r>
            <a:r>
              <a:rPr lang="zh-CN" altLang="en-US" dirty="0"/>
              <a:t>模块导入与使用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import &lt;</a:t>
            </a:r>
            <a:r>
              <a:rPr lang="zh-CN" altLang="en-US" sz="2000" dirty="0"/>
              <a:t>模块名</a:t>
            </a:r>
            <a:r>
              <a:rPr lang="en-US" altLang="zh-CN" sz="2000" dirty="0"/>
              <a:t>&gt; [as &lt;</a:t>
            </a:r>
            <a:r>
              <a:rPr lang="zh-CN" altLang="en-US" sz="2000" dirty="0"/>
              <a:t>别名</a:t>
            </a:r>
            <a:r>
              <a:rPr lang="en-US" altLang="zh-CN" sz="2000" dirty="0"/>
              <a:t>&gt;]</a:t>
            </a:r>
          </a:p>
          <a:p>
            <a:r>
              <a:rPr lang="en-US" altLang="zh-CN" sz="2000" dirty="0"/>
              <a:t>from &lt;</a:t>
            </a:r>
            <a:r>
              <a:rPr lang="zh-CN" altLang="en-US" sz="2000" dirty="0"/>
              <a:t>模块名</a:t>
            </a:r>
            <a:r>
              <a:rPr lang="en-US" altLang="zh-CN" sz="2000" dirty="0"/>
              <a:t>&gt; import &lt;</a:t>
            </a:r>
            <a:r>
              <a:rPr lang="zh-CN" altLang="en-US" sz="2000" dirty="0"/>
              <a:t>对象名</a:t>
            </a:r>
            <a:r>
              <a:rPr lang="en-US" altLang="zh-CN" sz="2000" dirty="0"/>
              <a:t>&gt; [as &lt;</a:t>
            </a:r>
            <a:r>
              <a:rPr lang="zh-CN" altLang="en-US" sz="2000" dirty="0"/>
              <a:t>别名</a:t>
            </a:r>
            <a:r>
              <a:rPr lang="en-US" altLang="zh-CN" sz="2000" dirty="0"/>
              <a:t>&gt;]</a:t>
            </a:r>
          </a:p>
          <a:p>
            <a:r>
              <a:rPr lang="zh-CN" altLang="en-US" sz="2000" dirty="0"/>
              <a:t>例：</a:t>
            </a:r>
          </a:p>
          <a:p>
            <a:pPr marL="457200" lvl="1" indent="0">
              <a:spcBef>
                <a:spcPts val="300"/>
              </a:spcBef>
              <a:buNone/>
            </a:pPr>
            <a:r>
              <a:rPr lang="en-US" altLang="zh-CN" sz="1800" dirty="0"/>
              <a:t>&gt;&gt;&gt;import math</a:t>
            </a:r>
          </a:p>
          <a:p>
            <a:pPr marL="457200" lvl="1" indent="0">
              <a:spcBef>
                <a:spcPts val="300"/>
              </a:spcBef>
              <a:buNone/>
            </a:pPr>
            <a:r>
              <a:rPr lang="en-US" altLang="zh-CN" sz="1800" dirty="0"/>
              <a:t>&gt;&gt;&gt;</a:t>
            </a:r>
            <a:r>
              <a:rPr lang="en-US" altLang="zh-CN" sz="1800" dirty="0" err="1"/>
              <a:t>math.sin</a:t>
            </a:r>
            <a:r>
              <a:rPr lang="en-US" altLang="zh-CN" sz="1800" dirty="0"/>
              <a:t>(0.5)					#</a:t>
            </a:r>
            <a:r>
              <a:rPr lang="zh-CN" altLang="en-US" sz="1800" dirty="0"/>
              <a:t>求</a:t>
            </a:r>
            <a:r>
              <a:rPr lang="en-US" altLang="zh-CN" sz="1800" dirty="0"/>
              <a:t>0.5</a:t>
            </a:r>
            <a:r>
              <a:rPr lang="zh-CN" altLang="en-US" sz="1800" dirty="0"/>
              <a:t>的正弦</a:t>
            </a:r>
          </a:p>
          <a:p>
            <a:pPr marL="457200" lvl="1" indent="0">
              <a:spcBef>
                <a:spcPts val="300"/>
              </a:spcBef>
              <a:buNone/>
            </a:pPr>
            <a:r>
              <a:rPr lang="en-US" altLang="zh-CN" sz="1800" dirty="0"/>
              <a:t>&gt;&gt;&gt;import random as </a:t>
            </a:r>
            <a:r>
              <a:rPr lang="en-US" altLang="zh-CN" sz="1800" dirty="0" err="1"/>
              <a:t>rd</a:t>
            </a:r>
            <a:endParaRPr lang="en-US" altLang="zh-CN" sz="1800" dirty="0"/>
          </a:p>
          <a:p>
            <a:pPr marL="457200" lvl="1" indent="0">
              <a:spcBef>
                <a:spcPts val="300"/>
              </a:spcBef>
              <a:buNone/>
            </a:pPr>
            <a:r>
              <a:rPr lang="en-US" altLang="zh-CN" sz="1800" dirty="0"/>
              <a:t>&gt;&gt;&gt;x=</a:t>
            </a:r>
            <a:r>
              <a:rPr lang="en-US" altLang="zh-CN" sz="1800" dirty="0" err="1"/>
              <a:t>rd.random</a:t>
            </a:r>
            <a:r>
              <a:rPr lang="en-US" altLang="zh-CN" sz="1800" dirty="0"/>
              <a:t>()					#</a:t>
            </a:r>
            <a:r>
              <a:rPr lang="zh-CN" altLang="en-US" sz="1800" dirty="0"/>
              <a:t>获得</a:t>
            </a:r>
            <a:r>
              <a:rPr lang="en-US" altLang="zh-CN" sz="1800" dirty="0"/>
              <a:t>[0,1)</a:t>
            </a:r>
            <a:r>
              <a:rPr lang="zh-CN" altLang="en-US" sz="1800" dirty="0"/>
              <a:t>内的随机小数</a:t>
            </a:r>
          </a:p>
          <a:p>
            <a:pPr marL="457200" lvl="1" indent="0">
              <a:spcBef>
                <a:spcPts val="300"/>
              </a:spcBef>
              <a:buNone/>
            </a:pPr>
            <a:r>
              <a:rPr lang="en-US" altLang="zh-CN" sz="1800" dirty="0"/>
              <a:t>&gt;&gt;&gt;y=</a:t>
            </a:r>
            <a:r>
              <a:rPr lang="en-US" altLang="zh-CN" sz="1800" dirty="0" err="1"/>
              <a:t>rd.randint</a:t>
            </a:r>
            <a:r>
              <a:rPr lang="en-US" altLang="zh-CN" sz="1800" dirty="0"/>
              <a:t>(1,100)				#</a:t>
            </a:r>
            <a:r>
              <a:rPr lang="zh-CN" altLang="en-US" sz="1800" dirty="0"/>
              <a:t>获得</a:t>
            </a:r>
            <a:r>
              <a:rPr lang="en-US" altLang="zh-CN" sz="1800" dirty="0"/>
              <a:t>[1,100]</a:t>
            </a:r>
            <a:r>
              <a:rPr lang="zh-CN" altLang="en-US" sz="1800" dirty="0"/>
              <a:t>区间上的随机整数</a:t>
            </a:r>
          </a:p>
          <a:p>
            <a:pPr marL="457200" lvl="1" indent="0">
              <a:spcBef>
                <a:spcPts val="300"/>
              </a:spcBef>
              <a:buNone/>
            </a:pPr>
            <a:r>
              <a:rPr lang="en-US" altLang="zh-CN" sz="1800" dirty="0"/>
              <a:t>&gt;&gt;&gt;from math import </a:t>
            </a:r>
            <a:r>
              <a:rPr lang="en-US" altLang="zh-CN" sz="1800" dirty="0" err="1"/>
              <a:t>sqrt</a:t>
            </a:r>
            <a:endParaRPr lang="en-US" altLang="zh-CN" sz="1800" dirty="0"/>
          </a:p>
          <a:p>
            <a:pPr marL="457200" lvl="1" indent="0">
              <a:spcBef>
                <a:spcPts val="300"/>
              </a:spcBef>
              <a:buNone/>
            </a:pPr>
            <a:r>
              <a:rPr lang="en-US" altLang="zh-CN" sz="1800" dirty="0"/>
              <a:t>&gt;&gt;&gt;</a:t>
            </a:r>
            <a:r>
              <a:rPr lang="en-US" altLang="zh-CN" sz="1800" dirty="0" err="1"/>
              <a:t>sqrt</a:t>
            </a:r>
            <a:r>
              <a:rPr lang="en-US" altLang="zh-CN" sz="1800" dirty="0"/>
              <a:t>(3)						#</a:t>
            </a:r>
            <a:r>
              <a:rPr lang="zh-CN" altLang="en-US" sz="1800" dirty="0"/>
              <a:t>求</a:t>
            </a:r>
            <a:r>
              <a:rPr lang="en-US" altLang="zh-CN" sz="1800" dirty="0"/>
              <a:t>3</a:t>
            </a:r>
            <a:r>
              <a:rPr lang="zh-CN" altLang="en-US" sz="1800" dirty="0"/>
              <a:t>的平方根</a:t>
            </a:r>
          </a:p>
          <a:p>
            <a:pPr marL="457200" lvl="1" indent="0">
              <a:spcBef>
                <a:spcPts val="300"/>
              </a:spcBef>
              <a:buNone/>
            </a:pPr>
            <a:r>
              <a:rPr lang="en-US" altLang="zh-CN" sz="1800" dirty="0"/>
              <a:t>&gt;&gt;&gt;from math import *</a:t>
            </a:r>
          </a:p>
        </p:txBody>
      </p:sp>
    </p:spTree>
    <p:extLst>
      <p:ext uri="{BB962C8B-B14F-4D97-AF65-F5344CB8AC3E}">
        <p14:creationId xmlns:p14="http://schemas.microsoft.com/office/powerpoint/2010/main" val="12999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10.2.1	</a:t>
            </a:r>
            <a:r>
              <a:rPr lang="zh-CN" altLang="en-US" dirty="0"/>
              <a:t>数组应用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np.array</a:t>
            </a:r>
            <a:r>
              <a:rPr lang="en-US" altLang="zh-CN" sz="2200" dirty="0"/>
              <a:t>((1,2,3,4,5))				#</a:t>
            </a:r>
            <a:r>
              <a:rPr lang="zh-CN" altLang="en-US" sz="2200" dirty="0"/>
              <a:t>创建一维数组</a:t>
            </a:r>
            <a:endParaRPr lang="en-US" altLang="zh-CN" sz="2200" dirty="0"/>
          </a:p>
          <a:p>
            <a:pPr marL="457200" lvl="1" indent="0">
              <a:spcBef>
                <a:spcPts val="300"/>
              </a:spcBef>
              <a:buNone/>
            </a:pPr>
            <a:r>
              <a:rPr lang="en-US" altLang="zh-CN" sz="2200" dirty="0" err="1"/>
              <a:t>np.array</a:t>
            </a:r>
            <a:r>
              <a:rPr lang="en-US" altLang="zh-CN" sz="2200" dirty="0"/>
              <a:t>([[1,2,3],[4,5,6]]) 			#</a:t>
            </a:r>
            <a:r>
              <a:rPr lang="zh-CN" altLang="en-US" sz="2200" dirty="0"/>
              <a:t>创建二维数组</a:t>
            </a:r>
            <a:endParaRPr lang="en-US" altLang="zh-CN" sz="2200" dirty="0"/>
          </a:p>
          <a:p>
            <a:pPr marL="457200" lvl="1" indent="0">
              <a:spcBef>
                <a:spcPts val="300"/>
              </a:spcBef>
              <a:buNone/>
            </a:pPr>
            <a:r>
              <a:rPr lang="en-US" altLang="zh-CN" sz="2200" dirty="0" err="1"/>
              <a:t>np.zeros</a:t>
            </a:r>
            <a:r>
              <a:rPr lang="en-US" altLang="zh-CN" sz="2200" dirty="0"/>
              <a:t>((3,3))						#</a:t>
            </a:r>
            <a:r>
              <a:rPr lang="zh-CN" altLang="en-US" sz="2200" dirty="0"/>
              <a:t>创建全</a:t>
            </a:r>
            <a:r>
              <a:rPr lang="en-US" altLang="zh-CN" sz="2200" dirty="0"/>
              <a:t>0</a:t>
            </a:r>
            <a:r>
              <a:rPr lang="zh-CN" altLang="en-US" sz="2200" dirty="0"/>
              <a:t>二维数组</a:t>
            </a:r>
            <a:endParaRPr lang="en-US" altLang="zh-CN" sz="2200" dirty="0"/>
          </a:p>
          <a:p>
            <a:pPr marL="457200" lvl="1" indent="0">
              <a:spcBef>
                <a:spcPts val="300"/>
              </a:spcBef>
              <a:buNone/>
            </a:pPr>
            <a:r>
              <a:rPr lang="en-US" altLang="zh-CN" sz="2200" dirty="0"/>
              <a:t>x*2										#array([2,4,6,8,10])</a:t>
            </a:r>
          </a:p>
          <a:p>
            <a:pPr marL="457200" lvl="1" indent="0">
              <a:spcBef>
                <a:spcPts val="300"/>
              </a:spcBef>
              <a:buNone/>
            </a:pPr>
            <a:r>
              <a:rPr lang="en-US" altLang="zh-CN" sz="2200" dirty="0" err="1"/>
              <a:t>x+x</a:t>
            </a:r>
            <a:r>
              <a:rPr lang="en-US" altLang="zh-CN" sz="2200" dirty="0"/>
              <a:t>										#array([2,4,6,8,10])</a:t>
            </a:r>
          </a:p>
          <a:p>
            <a:pPr marL="457200" lvl="1" indent="0">
              <a:spcBef>
                <a:spcPts val="300"/>
              </a:spcBef>
              <a:buNone/>
            </a:pPr>
            <a:r>
              <a:rPr lang="en-US" altLang="zh-CN" sz="2200" dirty="0"/>
              <a:t>x*x										#array([1,4,9,16,25])</a:t>
            </a:r>
          </a:p>
          <a:p>
            <a:pPr marL="457200" lvl="1" indent="0">
              <a:spcBef>
                <a:spcPts val="300"/>
              </a:spcBef>
              <a:buNone/>
            </a:pPr>
            <a:r>
              <a:rPr lang="en-US" altLang="zh-CN" sz="2200" dirty="0"/>
              <a:t>x[2]=6 									#array([1,2,6,4,5])</a:t>
            </a:r>
          </a:p>
          <a:p>
            <a:pPr marL="457200" lvl="1" indent="0">
              <a:spcBef>
                <a:spcPts val="300"/>
              </a:spcBef>
              <a:buNone/>
            </a:pPr>
            <a:r>
              <a:rPr lang="en-US" altLang="zh-CN" sz="2200" dirty="0"/>
              <a:t>x[</a:t>
            </a:r>
            <a:r>
              <a:rPr lang="en-US" altLang="zh-CN" sz="2200" dirty="0" err="1"/>
              <a:t>np.array</a:t>
            </a:r>
            <a:r>
              <a:rPr lang="en-US" altLang="zh-CN" sz="2200" dirty="0"/>
              <a:t>((1,3))]						#array([2,4])</a:t>
            </a:r>
          </a:p>
          <a:p>
            <a:pPr marL="457200" lvl="1" indent="0">
              <a:spcBef>
                <a:spcPts val="300"/>
              </a:spcBef>
              <a:buNone/>
            </a:pPr>
            <a:endParaRPr lang="en-US" altLang="zh-CN" sz="2200" dirty="0"/>
          </a:p>
        </p:txBody>
      </p:sp>
    </p:spTree>
    <p:extLst>
      <p:ext uri="{BB962C8B-B14F-4D97-AF65-F5344CB8AC3E}">
        <p14:creationId xmlns:p14="http://schemas.microsoft.com/office/powerpoint/2010/main" val="19626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10.2.1	</a:t>
            </a:r>
            <a:r>
              <a:rPr lang="zh-CN" altLang="en-US" dirty="0"/>
              <a:t>数组应用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np.arrange</a:t>
            </a:r>
            <a:r>
              <a:rPr lang="en-US" altLang="zh-CN" sz="2200" dirty="0"/>
              <a:t>(10)						#</a:t>
            </a:r>
            <a:r>
              <a:rPr lang="zh-CN" altLang="en-US" sz="2200" dirty="0"/>
              <a:t>创建一维数组</a:t>
            </a:r>
            <a:endParaRPr lang="en-US" altLang="zh-CN" sz="2200" dirty="0"/>
          </a:p>
          <a:p>
            <a:pPr marL="457200" lvl="1" indent="0">
              <a:spcBef>
                <a:spcPts val="300"/>
              </a:spcBef>
              <a:buNone/>
            </a:pPr>
            <a:r>
              <a:rPr lang="en-US" altLang="zh-CN" sz="2200" dirty="0" err="1"/>
              <a:t>np.sin</a:t>
            </a:r>
            <a:r>
              <a:rPr lang="en-US" altLang="zh-CN" sz="2200" dirty="0"/>
              <a:t>(x)</a:t>
            </a:r>
          </a:p>
          <a:p>
            <a:pPr marL="457200" lvl="1" indent="0">
              <a:spcBef>
                <a:spcPts val="300"/>
              </a:spcBef>
              <a:buNone/>
            </a:pPr>
            <a:r>
              <a:rPr lang="en-US" altLang="zh-CN" sz="2200" dirty="0"/>
              <a:t>x[::-1]</a:t>
            </a:r>
          </a:p>
          <a:p>
            <a:pPr marL="457200" lvl="1" indent="0">
              <a:spcBef>
                <a:spcPts val="300"/>
              </a:spcBef>
              <a:buNone/>
            </a:pPr>
            <a:r>
              <a:rPr lang="en-US" altLang="zh-CN" sz="2200" dirty="0"/>
              <a:t>y=</a:t>
            </a:r>
            <a:r>
              <a:rPr lang="en-US" altLang="zh-CN" sz="2200" dirty="0" err="1"/>
              <a:t>np.array</a:t>
            </a:r>
            <a:r>
              <a:rPr lang="en-US" altLang="zh-CN" sz="2200" dirty="0"/>
              <a:t>((1,2,3),(4,5,6),(7,8,9))	#</a:t>
            </a:r>
            <a:r>
              <a:rPr lang="zh-CN" altLang="en-US" sz="2200" dirty="0"/>
              <a:t>创建二维数组</a:t>
            </a:r>
            <a:endParaRPr lang="en-US" altLang="zh-CN" sz="2200" dirty="0"/>
          </a:p>
          <a:p>
            <a:pPr marL="457200" lvl="1" indent="0">
              <a:spcBef>
                <a:spcPts val="300"/>
              </a:spcBef>
              <a:buNone/>
            </a:pPr>
            <a:r>
              <a:rPr lang="en-US" altLang="zh-CN" sz="2200" dirty="0"/>
              <a:t>y[1,1:3]								#array([5,6])</a:t>
            </a:r>
          </a:p>
          <a:p>
            <a:pPr marL="457200" lvl="1" indent="0">
              <a:spcBef>
                <a:spcPts val="300"/>
              </a:spcBef>
              <a:buNone/>
            </a:pPr>
            <a:r>
              <a:rPr lang="en-US" altLang="zh-CN" sz="2200" dirty="0" err="1"/>
              <a:t>y.T</a:t>
            </a:r>
            <a:r>
              <a:rPr lang="en-US" altLang="zh-CN" sz="2200" dirty="0"/>
              <a:t>										#</a:t>
            </a:r>
            <a:r>
              <a:rPr lang="zh-CN" altLang="en-US" sz="2200" dirty="0"/>
              <a:t>转置</a:t>
            </a:r>
            <a:endParaRPr lang="en-US" altLang="zh-CN" sz="2200" dirty="0"/>
          </a:p>
          <a:p>
            <a:pPr marL="457200" lvl="1" indent="0">
              <a:spcBef>
                <a:spcPts val="300"/>
              </a:spcBef>
              <a:buNone/>
            </a:pPr>
            <a:r>
              <a:rPr lang="en-US" altLang="zh-CN" sz="2200" dirty="0" err="1"/>
              <a:t>x.T</a:t>
            </a:r>
            <a:r>
              <a:rPr lang="en-US" altLang="zh-CN" sz="2200" dirty="0"/>
              <a:t>										#</a:t>
            </a:r>
            <a:r>
              <a:rPr lang="zh-CN" altLang="en-US" sz="2200" dirty="0"/>
              <a:t>转置</a:t>
            </a:r>
            <a:r>
              <a:rPr lang="en-US" altLang="zh-CN" sz="2200" dirty="0"/>
              <a:t>(</a:t>
            </a:r>
            <a:r>
              <a:rPr lang="zh-CN" altLang="en-US" sz="2200" dirty="0"/>
              <a:t>一维数组转置不变</a:t>
            </a:r>
            <a:r>
              <a:rPr lang="en-US" altLang="zh-CN" sz="2200" dirty="0"/>
              <a:t>)</a:t>
            </a:r>
          </a:p>
          <a:p>
            <a:pPr marL="457200" lvl="1" indent="0">
              <a:spcBef>
                <a:spcPts val="300"/>
              </a:spcBef>
              <a:buNone/>
            </a:pPr>
            <a:r>
              <a:rPr lang="en-US" altLang="zh-CN" sz="2200" dirty="0" err="1"/>
              <a:t>x.shape</a:t>
            </a:r>
            <a:r>
              <a:rPr lang="en-US" altLang="zh-CN" sz="2200" dirty="0"/>
              <a:t>=2,5							#</a:t>
            </a:r>
            <a:r>
              <a:rPr lang="zh-CN" altLang="en-US" sz="2200" dirty="0"/>
              <a:t>将</a:t>
            </a:r>
            <a:r>
              <a:rPr lang="en-US" altLang="zh-CN" sz="2200" dirty="0"/>
              <a:t>x</a:t>
            </a:r>
            <a:r>
              <a:rPr lang="zh-CN" altLang="en-US" sz="2200" dirty="0"/>
              <a:t>改为</a:t>
            </a:r>
            <a:r>
              <a:rPr lang="en-US" altLang="zh-CN" sz="2200" dirty="0"/>
              <a:t>2</a:t>
            </a:r>
            <a:r>
              <a:rPr lang="zh-CN" altLang="en-US" sz="2200" dirty="0"/>
              <a:t>行</a:t>
            </a:r>
            <a:r>
              <a:rPr lang="en-US" altLang="zh-CN" sz="2200" dirty="0"/>
              <a:t>5</a:t>
            </a:r>
            <a:r>
              <a:rPr lang="zh-CN" altLang="en-US" sz="2200" dirty="0"/>
              <a:t>列的二维数组</a:t>
            </a:r>
            <a:endParaRPr lang="en-US" altLang="zh-CN" sz="2200" dirty="0"/>
          </a:p>
          <a:p>
            <a:pPr marL="457200" lvl="1" indent="0">
              <a:spcBef>
                <a:spcPts val="300"/>
              </a:spcBef>
              <a:buNone/>
            </a:pPr>
            <a:endParaRPr lang="en-US" altLang="zh-CN" sz="2200" dirty="0"/>
          </a:p>
        </p:txBody>
      </p:sp>
    </p:spTree>
    <p:extLst>
      <p:ext uri="{BB962C8B-B14F-4D97-AF65-F5344CB8AC3E}">
        <p14:creationId xmlns:p14="http://schemas.microsoft.com/office/powerpoint/2010/main" val="262405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10.2.2	</a:t>
            </a:r>
            <a:r>
              <a:rPr lang="zh-CN" altLang="en-US" dirty="0"/>
              <a:t>矩阵应用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np.matrix</a:t>
            </a:r>
            <a:r>
              <a:rPr lang="en-US" altLang="zh-CN" sz="2200" dirty="0"/>
              <a:t>([3,5,7]) 				#</a:t>
            </a:r>
            <a:r>
              <a:rPr lang="zh-CN" altLang="en-US" sz="2200" dirty="0"/>
              <a:t>创建矩阵</a:t>
            </a:r>
            <a:endParaRPr lang="en-US" altLang="zh-CN" sz="2200" dirty="0"/>
          </a:p>
          <a:p>
            <a:pPr marL="457200" lvl="1" indent="0">
              <a:spcBef>
                <a:spcPts val="300"/>
              </a:spcBef>
              <a:buNone/>
            </a:pPr>
            <a:r>
              <a:rPr lang="en-US" altLang="zh-CN" sz="2200" dirty="0" err="1"/>
              <a:t>x.T</a:t>
            </a:r>
            <a:endParaRPr lang="en-US" altLang="zh-CN" sz="2200" dirty="0"/>
          </a:p>
          <a:p>
            <a:pPr marL="457200" lvl="1" indent="0">
              <a:spcBef>
                <a:spcPts val="300"/>
              </a:spcBef>
              <a:buNone/>
            </a:pPr>
            <a:r>
              <a:rPr lang="en-US" altLang="zh-CN" sz="2200" dirty="0" err="1"/>
              <a:t>x.shape</a:t>
            </a:r>
            <a:r>
              <a:rPr lang="en-US" altLang="zh-CN" sz="2200" dirty="0"/>
              <a:t>							#(1,3)</a:t>
            </a:r>
            <a:r>
              <a:rPr lang="zh-CN" altLang="en-US" sz="2200" dirty="0"/>
              <a:t>，矩阵形状</a:t>
            </a:r>
            <a:endParaRPr lang="en-US" altLang="zh-CN" sz="2200" dirty="0"/>
          </a:p>
          <a:p>
            <a:pPr marL="457200" lvl="1" indent="0">
              <a:spcBef>
                <a:spcPts val="300"/>
              </a:spcBef>
              <a:buNone/>
            </a:pPr>
            <a:r>
              <a:rPr lang="en-US" altLang="zh-CN" sz="2200" dirty="0" err="1"/>
              <a:t>x.size</a:t>
            </a:r>
            <a:r>
              <a:rPr lang="en-US" altLang="zh-CN" sz="2200" dirty="0"/>
              <a:t>								#3</a:t>
            </a:r>
          </a:p>
          <a:p>
            <a:pPr marL="457200" lvl="1" indent="0">
              <a:spcBef>
                <a:spcPts val="300"/>
              </a:spcBef>
              <a:buNone/>
            </a:pPr>
            <a:r>
              <a:rPr lang="en-US" altLang="zh-CN" sz="2200" dirty="0"/>
              <a:t>y=</a:t>
            </a:r>
            <a:r>
              <a:rPr lang="en-US" altLang="zh-CN" sz="2200" dirty="0" err="1"/>
              <a:t>np.matrix</a:t>
            </a:r>
            <a:r>
              <a:rPr lang="en-US" altLang="zh-CN" sz="2200" dirty="0"/>
              <a:t>((1,2,3))</a:t>
            </a:r>
          </a:p>
          <a:p>
            <a:pPr marL="457200" lvl="1" indent="0">
              <a:spcBef>
                <a:spcPts val="300"/>
              </a:spcBef>
              <a:buNone/>
            </a:pPr>
            <a:r>
              <a:rPr lang="en-US" altLang="zh-CN" sz="2200" dirty="0"/>
              <a:t>x*</a:t>
            </a:r>
            <a:r>
              <a:rPr lang="en-US" altLang="zh-CN" sz="2200" dirty="0" err="1"/>
              <a:t>y.T</a:t>
            </a:r>
            <a:r>
              <a:rPr lang="zh-CN" altLang="en-US" sz="2200" dirty="0"/>
              <a:t>或者</a:t>
            </a:r>
            <a:r>
              <a:rPr lang="en-US" altLang="zh-CN" sz="2200" dirty="0" err="1"/>
              <a:t>x.T</a:t>
            </a:r>
            <a:r>
              <a:rPr lang="en-US" altLang="zh-CN" sz="2200" dirty="0"/>
              <a:t>*y						#matrix([34])</a:t>
            </a:r>
            <a:r>
              <a:rPr lang="zh-CN" altLang="en-US" sz="2200" dirty="0"/>
              <a:t>或者</a:t>
            </a:r>
            <a:r>
              <a:rPr lang="en-US" altLang="zh-CN" sz="2200" dirty="0"/>
              <a:t>3*3</a:t>
            </a:r>
            <a:r>
              <a:rPr lang="zh-CN" altLang="en-US" sz="2200" dirty="0"/>
              <a:t>矩阵</a:t>
            </a:r>
            <a:endParaRPr lang="en-US" altLang="zh-CN" sz="2200" dirty="0"/>
          </a:p>
          <a:p>
            <a:pPr marL="457200" lvl="1" indent="0">
              <a:spcBef>
                <a:spcPts val="300"/>
              </a:spcBef>
              <a:buNone/>
            </a:pPr>
            <a:r>
              <a:rPr lang="en-US" altLang="zh-CN" sz="2200" dirty="0" err="1"/>
              <a:t>x.sum</a:t>
            </a:r>
            <a:r>
              <a:rPr lang="en-US" altLang="zh-CN" sz="2200" dirty="0"/>
              <a:t>()							#15</a:t>
            </a:r>
          </a:p>
        </p:txBody>
      </p:sp>
    </p:spTree>
    <p:extLst>
      <p:ext uri="{BB962C8B-B14F-4D97-AF65-F5344CB8AC3E}">
        <p14:creationId xmlns:p14="http://schemas.microsoft.com/office/powerpoint/2010/main" val="398513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buNone/>
            </a:pPr>
            <a:r>
              <a:rPr lang="en-US" altLang="zh-CN" sz="2200" dirty="0"/>
              <a:t>p1=np.poly1d([1,2,3,4])            		#</a:t>
            </a:r>
            <a:r>
              <a:rPr lang="zh-CN" altLang="en-US" sz="2200" dirty="0"/>
              <a:t>相当于</a:t>
            </a:r>
            <a:r>
              <a:rPr lang="en-US" altLang="zh-CN" sz="2200" dirty="0"/>
              <a:t>1*x**3+2*x**2+3*x+4</a:t>
            </a:r>
          </a:p>
          <a:p>
            <a:pPr marL="457200" lvl="1" indent="0">
              <a:buNone/>
            </a:pPr>
            <a:r>
              <a:rPr lang="en-US" altLang="zh-CN" sz="2200" dirty="0"/>
              <a:t>print(p1)</a:t>
            </a:r>
          </a:p>
          <a:p>
            <a:pPr marL="457200" lvl="1" indent="0">
              <a:buNone/>
            </a:pPr>
            <a:r>
              <a:rPr lang="en-US" altLang="zh-CN" sz="2200" dirty="0"/>
              <a:t>print(p1(0))</a:t>
            </a:r>
          </a:p>
          <a:p>
            <a:pPr marL="457200" lvl="1" indent="0">
              <a:buNone/>
            </a:pPr>
            <a:r>
              <a:rPr lang="en-US" altLang="zh-CN" sz="2200" dirty="0"/>
              <a:t>print(p1.c)                                     	#</a:t>
            </a:r>
            <a:r>
              <a:rPr lang="zh-CN" altLang="en-US" sz="2200" dirty="0"/>
              <a:t>查看多项式的系数</a:t>
            </a:r>
          </a:p>
          <a:p>
            <a:pPr marL="457200" lvl="1" indent="0">
              <a:buNone/>
            </a:pPr>
            <a:r>
              <a:rPr lang="en-US" altLang="zh-CN" sz="2200" dirty="0"/>
              <a:t>print(p1.r)</a:t>
            </a:r>
          </a:p>
          <a:p>
            <a:pPr marL="457200" lvl="1" indent="0">
              <a:buNone/>
            </a:pPr>
            <a:r>
              <a:rPr lang="en-US" altLang="zh-CN" sz="2200" dirty="0"/>
              <a:t>p1.c[0]=5                                       	#</a:t>
            </a:r>
            <a:r>
              <a:rPr lang="zh-CN" altLang="en-US" sz="2200" dirty="0"/>
              <a:t>修改多项式的系数</a:t>
            </a:r>
          </a:p>
        </p:txBody>
      </p:sp>
    </p:spTree>
    <p:extLst>
      <p:ext uri="{BB962C8B-B14F-4D97-AF65-F5344CB8AC3E}">
        <p14:creationId xmlns:p14="http://schemas.microsoft.com/office/powerpoint/2010/main" val="90123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buNone/>
            </a:pPr>
            <a:r>
              <a:rPr lang="en-US" altLang="zh-CN" sz="2200" dirty="0"/>
              <a:t>p2=np.poly1d([1,2,3,4],True)           	#</a:t>
            </a:r>
            <a:r>
              <a:rPr lang="zh-CN" altLang="en-US" sz="2200" dirty="0"/>
              <a:t>相当于</a:t>
            </a:r>
            <a:r>
              <a:rPr lang="en-US" altLang="zh-CN" sz="2200" dirty="0"/>
              <a:t>(x-1)*(x-2)*(x-3)*(x-4)</a:t>
            </a:r>
          </a:p>
          <a:p>
            <a:pPr marL="457200" lvl="1" indent="0">
              <a:buNone/>
            </a:pPr>
            <a:r>
              <a:rPr lang="en-US" altLang="zh-CN" sz="2200" dirty="0"/>
              <a:t>print(p2)</a:t>
            </a:r>
          </a:p>
          <a:p>
            <a:pPr marL="457200" lvl="1" indent="0">
              <a:buNone/>
            </a:pPr>
            <a:r>
              <a:rPr lang="en-US" altLang="zh-CN" sz="2200" dirty="0"/>
              <a:t>print(p2(0))</a:t>
            </a:r>
          </a:p>
          <a:p>
            <a:pPr marL="457200" lvl="1" indent="0">
              <a:buNone/>
            </a:pPr>
            <a:r>
              <a:rPr lang="en-US" altLang="zh-CN" sz="2200" dirty="0"/>
              <a:t>print(p2.r)</a:t>
            </a:r>
          </a:p>
        </p:txBody>
      </p:sp>
    </p:spTree>
    <p:extLst>
      <p:ext uri="{BB962C8B-B14F-4D97-AF65-F5344CB8AC3E}">
        <p14:creationId xmlns:p14="http://schemas.microsoft.com/office/powerpoint/2010/main" val="384990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buNone/>
            </a:pPr>
            <a:r>
              <a:rPr lang="en-US" altLang="zh-CN" sz="2200" dirty="0"/>
              <a:t>p1=np.poly1d([1,2,3,4])           	#</a:t>
            </a:r>
            <a:r>
              <a:rPr lang="zh-CN" altLang="en-US" sz="2200" dirty="0"/>
              <a:t>相当于</a:t>
            </a:r>
            <a:r>
              <a:rPr lang="en-US" altLang="zh-CN" sz="2200" dirty="0"/>
              <a:t>1*x**3+2*x**2+3*x+4</a:t>
            </a:r>
          </a:p>
          <a:p>
            <a:pPr marL="457200" lvl="1" indent="0">
              <a:buNone/>
            </a:pPr>
            <a:r>
              <a:rPr lang="en-US" altLang="zh-CN" sz="2200" dirty="0"/>
              <a:t>p2=np.poly1d([1,2,3,4],True)      #</a:t>
            </a:r>
            <a:r>
              <a:rPr lang="zh-CN" altLang="en-US" sz="2200" dirty="0"/>
              <a:t>相当于</a:t>
            </a:r>
            <a:r>
              <a:rPr lang="en-US" altLang="zh-CN" sz="2200" dirty="0"/>
              <a:t>(x-1)*(x-2)*(x-3)*(x-4)</a:t>
            </a:r>
          </a:p>
          <a:p>
            <a:pPr marL="457200" lvl="1" indent="0">
              <a:buNone/>
            </a:pPr>
            <a:r>
              <a:rPr lang="en-US" altLang="zh-CN" sz="2200" dirty="0"/>
              <a:t>print(p1*p2)                               #</a:t>
            </a:r>
            <a:r>
              <a:rPr lang="zh-CN" altLang="en-US" sz="2200" dirty="0"/>
              <a:t>多项式运算</a:t>
            </a:r>
          </a:p>
          <a:p>
            <a:pPr marL="457200" lvl="1" indent="0">
              <a:buNone/>
            </a:pPr>
            <a:r>
              <a:rPr lang="en-US" altLang="zh-CN" sz="2200" dirty="0"/>
              <a:t>print((p1*p2).order)                   #</a:t>
            </a:r>
            <a:r>
              <a:rPr lang="zh-CN" altLang="en-US" sz="2200" dirty="0"/>
              <a:t>多项式的最高阶</a:t>
            </a:r>
          </a:p>
          <a:p>
            <a:pPr marL="457200" lvl="1" indent="0">
              <a:buNone/>
            </a:pPr>
            <a:r>
              <a:rPr lang="en-US" altLang="zh-CN" sz="2200" dirty="0"/>
              <a:t>print((p1**2).</a:t>
            </a:r>
            <a:r>
              <a:rPr lang="en-US" altLang="zh-CN" sz="2200" dirty="0" err="1"/>
              <a:t>deriv</a:t>
            </a:r>
            <a:r>
              <a:rPr lang="en-US" altLang="zh-CN" sz="2200" dirty="0"/>
              <a:t>(2))              	#</a:t>
            </a:r>
            <a:r>
              <a:rPr lang="zh-CN" altLang="en-US" sz="2200" dirty="0"/>
              <a:t>多项式二级导数</a:t>
            </a:r>
          </a:p>
          <a:p>
            <a:pPr marL="457200" lvl="1" indent="0">
              <a:buNone/>
            </a:pPr>
            <a:r>
              <a:rPr lang="en-US" altLang="zh-CN" sz="2200" dirty="0"/>
              <a:t>print(p1.integ(m=1,k=0))           	#</a:t>
            </a:r>
            <a:r>
              <a:rPr lang="zh-CN" altLang="en-US" sz="2200" dirty="0"/>
              <a:t>多项式一重不定积分，常数项为</a:t>
            </a:r>
            <a:r>
              <a:rPr lang="en-US" altLang="zh-CN" sz="2200" dirty="0"/>
              <a:t>0</a:t>
            </a:r>
          </a:p>
        </p:txBody>
      </p:sp>
    </p:spTree>
    <p:extLst>
      <p:ext uri="{BB962C8B-B14F-4D97-AF65-F5344CB8AC3E}">
        <p14:creationId xmlns:p14="http://schemas.microsoft.com/office/powerpoint/2010/main" val="31000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10.3		</a:t>
            </a:r>
            <a:r>
              <a:rPr lang="zh-CN" altLang="en-US" dirty="0"/>
              <a:t>科学计算模块</a:t>
            </a:r>
            <a:r>
              <a:rPr lang="en-US" altLang="zh-CN" dirty="0" err="1"/>
              <a:t>SciPy</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专门为科学计算和工程应用设计的</a:t>
            </a:r>
            <a:r>
              <a:rPr lang="en-US" altLang="zh-CN" sz="2400" dirty="0"/>
              <a:t>Python</a:t>
            </a:r>
            <a:r>
              <a:rPr lang="zh-CN" altLang="en-US" sz="2400" dirty="0"/>
              <a:t>工具包，在</a:t>
            </a:r>
            <a:r>
              <a:rPr lang="en-US" altLang="zh-CN" sz="2400" dirty="0" err="1"/>
              <a:t>numpy</a:t>
            </a:r>
            <a:r>
              <a:rPr lang="zh-CN" altLang="en-US" sz="2400" dirty="0"/>
              <a:t>的基础上增加了大量用于科学计算和工程计算的模块，包括统计、优化、整合、线性代数、常微分方程数值求解、信号处理、图像处理、稀疏矩阵等</a:t>
            </a:r>
            <a:endParaRPr lang="en-US" altLang="zh-CN" sz="2400" dirty="0"/>
          </a:p>
        </p:txBody>
      </p:sp>
    </p:spTree>
    <p:extLst>
      <p:ext uri="{BB962C8B-B14F-4D97-AF65-F5344CB8AC3E}">
        <p14:creationId xmlns:p14="http://schemas.microsoft.com/office/powerpoint/2010/main" val="85149653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10.3.1	</a:t>
            </a:r>
            <a:r>
              <a:rPr lang="zh-CN" altLang="en-US" dirty="0"/>
              <a:t>常用常数与单位模块</a:t>
            </a:r>
            <a:r>
              <a:rPr lang="en-US" altLang="zh-CN" dirty="0"/>
              <a:t>constants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from </a:t>
            </a:r>
            <a:r>
              <a:rPr lang="en-US" altLang="zh-CN" sz="2200" dirty="0" err="1"/>
              <a:t>scipy</a:t>
            </a:r>
            <a:r>
              <a:rPr lang="en-US" altLang="zh-CN" sz="2200" dirty="0"/>
              <a:t> import </a:t>
            </a:r>
            <a:r>
              <a:rPr lang="en-US" altLang="zh-CN" sz="2200" dirty="0" err="1"/>
              <a:t>constans</a:t>
            </a:r>
            <a:r>
              <a:rPr lang="en-US" altLang="zh-CN" sz="2200" dirty="0"/>
              <a:t> as C</a:t>
            </a:r>
          </a:p>
          <a:p>
            <a:pPr marL="457200" lvl="1" indent="0">
              <a:spcBef>
                <a:spcPts val="300"/>
              </a:spcBef>
              <a:buNone/>
            </a:pPr>
            <a:r>
              <a:rPr lang="en-US" altLang="zh-CN" sz="2200" dirty="0" err="1"/>
              <a:t>C.pi</a:t>
            </a:r>
            <a:r>
              <a:rPr lang="en-US" altLang="zh-CN" sz="2200" dirty="0"/>
              <a:t>(</a:t>
            </a:r>
            <a:r>
              <a:rPr lang="zh-CN" altLang="en-US" sz="2200" dirty="0"/>
              <a:t>圆周率</a:t>
            </a:r>
            <a:r>
              <a:rPr lang="en-US" altLang="zh-CN" sz="2200" dirty="0"/>
              <a:t>)</a:t>
            </a:r>
            <a:r>
              <a:rPr lang="zh-CN" altLang="en-US" sz="2200" dirty="0"/>
              <a:t>、</a:t>
            </a:r>
            <a:r>
              <a:rPr lang="en-US" altLang="zh-CN" sz="2200" dirty="0" err="1"/>
              <a:t>C.golden</a:t>
            </a:r>
            <a:r>
              <a:rPr lang="en-US" altLang="zh-CN" sz="2200" dirty="0"/>
              <a:t>(</a:t>
            </a:r>
            <a:r>
              <a:rPr lang="zh-CN" altLang="en-US" sz="2200" dirty="0"/>
              <a:t>黄金比例</a:t>
            </a:r>
            <a:r>
              <a:rPr lang="en-US" altLang="zh-CN" sz="2200" dirty="0"/>
              <a:t>)</a:t>
            </a:r>
            <a:r>
              <a:rPr lang="zh-CN" altLang="en-US" sz="2200" dirty="0"/>
              <a:t>、</a:t>
            </a:r>
            <a:r>
              <a:rPr lang="en-US" altLang="zh-CN" sz="2200" dirty="0" err="1"/>
              <a:t>C.c</a:t>
            </a:r>
            <a:r>
              <a:rPr lang="en-US" altLang="zh-CN" sz="2200" dirty="0"/>
              <a:t>(</a:t>
            </a:r>
            <a:r>
              <a:rPr lang="zh-CN" altLang="en-US" sz="2200" dirty="0"/>
              <a:t>真空中的光速</a:t>
            </a:r>
            <a:r>
              <a:rPr lang="en-US" altLang="zh-CN" sz="2200" dirty="0"/>
              <a:t>)</a:t>
            </a:r>
            <a:r>
              <a:rPr lang="zh-CN" altLang="en-US" sz="2200" dirty="0"/>
              <a:t>、</a:t>
            </a:r>
            <a:r>
              <a:rPr lang="en-US" altLang="zh-CN" sz="2200" dirty="0" err="1"/>
              <a:t>C.h</a:t>
            </a:r>
            <a:r>
              <a:rPr lang="en-US" altLang="zh-CN" sz="2200" dirty="0"/>
              <a:t>(</a:t>
            </a:r>
            <a:r>
              <a:rPr lang="zh-CN" altLang="en-US" sz="2200" dirty="0"/>
              <a:t>普朗克常数</a:t>
            </a:r>
            <a:r>
              <a:rPr lang="en-US" altLang="zh-CN" sz="2200" dirty="0"/>
              <a:t>)</a:t>
            </a:r>
            <a:r>
              <a:rPr lang="zh-CN" altLang="en-US" sz="2200" dirty="0"/>
              <a:t>、</a:t>
            </a:r>
            <a:r>
              <a:rPr lang="en-US" altLang="zh-CN" sz="2200" dirty="0" err="1"/>
              <a:t>C.mile</a:t>
            </a:r>
            <a:r>
              <a:rPr lang="en-US" altLang="zh-CN" sz="2200" dirty="0"/>
              <a:t>(</a:t>
            </a:r>
            <a:r>
              <a:rPr lang="zh-CN" altLang="en-US" sz="2200" dirty="0"/>
              <a:t>一英里多少米</a:t>
            </a:r>
            <a:r>
              <a:rPr lang="en-US" altLang="zh-CN" sz="2200" dirty="0"/>
              <a:t>)</a:t>
            </a:r>
            <a:r>
              <a:rPr lang="zh-CN" altLang="en-US" sz="2200" dirty="0"/>
              <a:t>、</a:t>
            </a:r>
            <a:r>
              <a:rPr lang="en-US" altLang="zh-CN" sz="2200" dirty="0" err="1"/>
              <a:t>C.degree</a:t>
            </a:r>
            <a:r>
              <a:rPr lang="en-US" altLang="zh-CN" sz="2200" dirty="0"/>
              <a:t>(</a:t>
            </a:r>
            <a:r>
              <a:rPr lang="zh-CN" altLang="en-US" sz="2200" dirty="0"/>
              <a:t>一度多少弧度</a:t>
            </a:r>
            <a:r>
              <a:rPr lang="en-US" altLang="zh-CN" sz="2200" dirty="0"/>
              <a:t>)</a:t>
            </a:r>
            <a:r>
              <a:rPr lang="zh-CN" altLang="en-US" sz="2200" dirty="0"/>
              <a:t>、</a:t>
            </a:r>
            <a:r>
              <a:rPr lang="en-US" altLang="zh-CN" sz="2200" dirty="0" err="1"/>
              <a:t>C.g</a:t>
            </a:r>
            <a:r>
              <a:rPr lang="en-US" altLang="zh-CN" sz="2200" dirty="0"/>
              <a:t>(</a:t>
            </a:r>
            <a:r>
              <a:rPr lang="zh-CN" altLang="en-US" sz="2200" dirty="0"/>
              <a:t>标准重力加速度</a:t>
            </a:r>
            <a:r>
              <a:rPr lang="en-US" altLang="zh-CN" sz="2200" dirty="0"/>
              <a:t>)</a:t>
            </a:r>
            <a:r>
              <a:rPr lang="zh-CN" altLang="en-US" sz="2200" dirty="0"/>
              <a:t>等</a:t>
            </a:r>
            <a:endParaRPr lang="en-US" altLang="zh-CN" sz="2200" dirty="0"/>
          </a:p>
        </p:txBody>
      </p:sp>
    </p:spTree>
    <p:extLst>
      <p:ext uri="{BB962C8B-B14F-4D97-AF65-F5344CB8AC3E}">
        <p14:creationId xmlns:p14="http://schemas.microsoft.com/office/powerpoint/2010/main" val="2089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10.3.2	</a:t>
            </a:r>
            <a:r>
              <a:rPr lang="zh-CN" altLang="en-US" dirty="0"/>
              <a:t>特殊函数模块</a:t>
            </a:r>
            <a:r>
              <a:rPr lang="en-US" altLang="zh-CN" dirty="0"/>
              <a:t>special</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from </a:t>
            </a:r>
            <a:r>
              <a:rPr lang="en-US" altLang="zh-CN" sz="2200" dirty="0" err="1"/>
              <a:t>scipy</a:t>
            </a:r>
            <a:r>
              <a:rPr lang="en-US" altLang="zh-CN" sz="2200" dirty="0"/>
              <a:t> import special as S</a:t>
            </a:r>
          </a:p>
          <a:p>
            <a:pPr marL="457200" lvl="1" indent="0">
              <a:spcBef>
                <a:spcPts val="300"/>
              </a:spcBef>
              <a:buNone/>
            </a:pPr>
            <a:r>
              <a:rPr lang="en-US" altLang="zh-CN" sz="2200" dirty="0" err="1"/>
              <a:t>S.cbrt</a:t>
            </a:r>
            <a:r>
              <a:rPr lang="en-US" altLang="zh-CN" sz="2200" dirty="0"/>
              <a:t>(8)(2.0</a:t>
            </a:r>
            <a:r>
              <a:rPr lang="zh-CN" altLang="en-US" sz="2200" dirty="0"/>
              <a:t>，立方根</a:t>
            </a:r>
            <a:r>
              <a:rPr lang="en-US" altLang="zh-CN" sz="2200" dirty="0"/>
              <a:t>)</a:t>
            </a:r>
            <a:r>
              <a:rPr lang="zh-CN" altLang="en-US" sz="2200" dirty="0"/>
              <a:t>、</a:t>
            </a:r>
            <a:r>
              <a:rPr lang="en-US" altLang="zh-CN" sz="2200" dirty="0"/>
              <a:t>S.exp10(3)(10**3)</a:t>
            </a:r>
            <a:r>
              <a:rPr lang="zh-CN" altLang="en-US" sz="2200" dirty="0"/>
              <a:t>、</a:t>
            </a:r>
            <a:r>
              <a:rPr lang="en-US" altLang="zh-CN" sz="2200" dirty="0" err="1"/>
              <a:t>S.sindg</a:t>
            </a:r>
            <a:r>
              <a:rPr lang="en-US" altLang="zh-CN" sz="2200" dirty="0"/>
              <a:t>(90)(1.0</a:t>
            </a:r>
            <a:r>
              <a:rPr lang="zh-CN" altLang="en-US" sz="2200" dirty="0"/>
              <a:t>，正弦函数，参数为角度</a:t>
            </a:r>
            <a:r>
              <a:rPr lang="en-US" altLang="zh-CN" sz="2200" dirty="0"/>
              <a:t>)</a:t>
            </a:r>
            <a:r>
              <a:rPr lang="zh-CN" altLang="en-US" sz="2200" dirty="0"/>
              <a:t>、</a:t>
            </a:r>
            <a:r>
              <a:rPr lang="en-US" altLang="zh-CN" sz="2200" dirty="0" err="1"/>
              <a:t>S.round</a:t>
            </a:r>
            <a:r>
              <a:rPr lang="en-US" altLang="zh-CN" sz="2200" dirty="0"/>
              <a:t>(3.1)(3.0</a:t>
            </a:r>
            <a:r>
              <a:rPr lang="zh-CN" altLang="en-US" sz="2200" dirty="0"/>
              <a:t>，四舍五入函数</a:t>
            </a:r>
            <a:r>
              <a:rPr lang="en-US" altLang="zh-CN" sz="2200" dirty="0"/>
              <a:t>)</a:t>
            </a:r>
            <a:r>
              <a:rPr lang="zh-CN" altLang="en-US" sz="2200" dirty="0"/>
              <a:t>、</a:t>
            </a:r>
            <a:r>
              <a:rPr lang="en-US" altLang="zh-CN" sz="2200" dirty="0" err="1"/>
              <a:t>S.comb</a:t>
            </a:r>
            <a:r>
              <a:rPr lang="en-US" altLang="zh-CN" sz="2200" dirty="0"/>
              <a:t>(5,3)(10.0</a:t>
            </a:r>
            <a:r>
              <a:rPr lang="zh-CN" altLang="en-US" sz="2200" dirty="0"/>
              <a:t>，组合数</a:t>
            </a:r>
            <a:r>
              <a:rPr lang="en-US" altLang="zh-CN" sz="2200" dirty="0"/>
              <a:t>)</a:t>
            </a:r>
            <a:r>
              <a:rPr lang="zh-CN" altLang="en-US" sz="2200" dirty="0"/>
              <a:t>、</a:t>
            </a:r>
            <a:r>
              <a:rPr lang="en-US" altLang="zh-CN" sz="2200" dirty="0" err="1"/>
              <a:t>S.perm</a:t>
            </a:r>
            <a:r>
              <a:rPr lang="en-US" altLang="zh-CN" sz="2200" dirty="0"/>
              <a:t>(5,3)(60.0</a:t>
            </a:r>
            <a:r>
              <a:rPr lang="zh-CN" altLang="en-US" sz="2200" dirty="0"/>
              <a:t>，排列数</a:t>
            </a:r>
            <a:r>
              <a:rPr lang="en-US" altLang="zh-CN" sz="2200" dirty="0"/>
              <a:t>)</a:t>
            </a:r>
            <a:r>
              <a:rPr lang="zh-CN" altLang="en-US" sz="2200" dirty="0"/>
              <a:t>等</a:t>
            </a:r>
            <a:endParaRPr lang="en-US" altLang="zh-CN" sz="2200" dirty="0"/>
          </a:p>
        </p:txBody>
      </p:sp>
    </p:spTree>
    <p:extLst>
      <p:ext uri="{BB962C8B-B14F-4D97-AF65-F5344CB8AC3E}">
        <p14:creationId xmlns:p14="http://schemas.microsoft.com/office/powerpoint/2010/main" val="147338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10.3.3	</a:t>
            </a:r>
            <a:r>
              <a:rPr lang="zh-CN" altLang="en-US" dirty="0"/>
              <a:t>图像处理模块</a:t>
            </a:r>
            <a:r>
              <a:rPr lang="en-US" altLang="zh-CN" dirty="0" err="1"/>
              <a:t>ndimage</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zh-CN" altLang="en-US" sz="2200" dirty="0">
                <a:hlinkClick r:id="rId3" action="ppaction://hlinkfile"/>
              </a:rPr>
              <a:t>图像滤波</a:t>
            </a:r>
            <a:endParaRPr lang="en-US" altLang="zh-CN" sz="2200" dirty="0"/>
          </a:p>
          <a:p>
            <a:pPr marL="457200" lvl="1" indent="0">
              <a:spcBef>
                <a:spcPts val="300"/>
              </a:spcBef>
              <a:buNone/>
            </a:pPr>
            <a:r>
              <a:rPr lang="zh-CN" altLang="en-US" sz="2200" dirty="0">
                <a:hlinkClick r:id="rId4" action="ppaction://hlinkfile"/>
              </a:rPr>
              <a:t>图像测量</a:t>
            </a:r>
            <a:endParaRPr lang="en-US" altLang="zh-CN" sz="2200" dirty="0"/>
          </a:p>
        </p:txBody>
      </p:sp>
    </p:spTree>
    <p:extLst>
      <p:ext uri="{BB962C8B-B14F-4D97-AF65-F5344CB8AC3E}">
        <p14:creationId xmlns:p14="http://schemas.microsoft.com/office/powerpoint/2010/main" val="410004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关于本程序的学习</a:t>
            </a:r>
          </a:p>
        </p:txBody>
      </p:sp>
      <p:sp>
        <p:nvSpPr>
          <p:cNvPr id="3" name="内容占位符 2"/>
          <p:cNvSpPr>
            <a:spLocks noGrp="1"/>
          </p:cNvSpPr>
          <p:nvPr>
            <p:ph idx="1"/>
          </p:nvPr>
        </p:nvSpPr>
        <p:spPr/>
        <p:txBody>
          <a:bodyPr>
            <a:normAutofit/>
          </a:bodyPr>
          <a:lstStyle/>
          <a:p>
            <a:r>
              <a:rPr lang="zh-CN" altLang="en-US" sz="2000" dirty="0"/>
              <a:t>为什么要学本课程</a:t>
            </a:r>
            <a:endParaRPr lang="en-US" altLang="zh-CN" sz="2000" dirty="0"/>
          </a:p>
          <a:p>
            <a:r>
              <a:rPr lang="zh-CN" altLang="en-US" sz="2000" dirty="0"/>
              <a:t>怎么来学习本课程</a:t>
            </a:r>
          </a:p>
        </p:txBody>
      </p:sp>
    </p:spTree>
    <p:extLst>
      <p:ext uri="{BB962C8B-B14F-4D97-AF65-F5344CB8AC3E}">
        <p14:creationId xmlns:p14="http://schemas.microsoft.com/office/powerpoint/2010/main" val="3830046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1.5	Python</a:t>
            </a:r>
            <a:r>
              <a:rPr lang="zh-CN" altLang="en-US" dirty="0"/>
              <a:t>代码编写规范</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缩进即语法</a:t>
            </a:r>
          </a:p>
          <a:p>
            <a:r>
              <a:rPr lang="zh-CN" altLang="en-US" sz="2400" dirty="0"/>
              <a:t>注释：</a:t>
            </a:r>
            <a:r>
              <a:rPr lang="en-US" altLang="zh-CN" sz="2400" dirty="0"/>
              <a:t>#</a:t>
            </a:r>
            <a:r>
              <a:rPr lang="zh-CN" altLang="en-US" sz="2400" dirty="0"/>
              <a:t>号或一对三单引号</a:t>
            </a:r>
          </a:p>
          <a:p>
            <a:r>
              <a:rPr lang="zh-CN" altLang="en-US" sz="2400" dirty="0"/>
              <a:t>每个</a:t>
            </a:r>
            <a:r>
              <a:rPr lang="en-US" altLang="zh-CN" sz="2400" dirty="0"/>
              <a:t>import</a:t>
            </a:r>
            <a:r>
              <a:rPr lang="zh-CN" altLang="en-US" sz="2400" dirty="0"/>
              <a:t>语句只导入一个模块</a:t>
            </a:r>
          </a:p>
          <a:p>
            <a:r>
              <a:rPr lang="zh-CN" altLang="en-US" sz="2400" dirty="0"/>
              <a:t>如果一行语句太长，行尾使用续行符“</a:t>
            </a:r>
            <a:r>
              <a:rPr lang="en-US" altLang="zh-CN" sz="2400" dirty="0"/>
              <a:t>\”</a:t>
            </a:r>
            <a:r>
              <a:rPr lang="zh-CN" altLang="en-US" sz="2400" dirty="0"/>
              <a:t>来表示下面紧接的一行仍属于当前语句，一般建议使用括号来包含多行内容</a:t>
            </a:r>
          </a:p>
          <a:p>
            <a:r>
              <a:rPr lang="zh-CN" altLang="en-US" sz="2400" dirty="0"/>
              <a:t>使用必要的空格与空行增加代码的可读性</a:t>
            </a:r>
          </a:p>
          <a:p>
            <a:r>
              <a:rPr lang="zh-CN" altLang="en-US" sz="2400" dirty="0"/>
              <a:t>适当使用异常处理结构提高程序容错性和健壮性</a:t>
            </a:r>
          </a:p>
          <a:p>
            <a:r>
              <a:rPr lang="zh-CN" altLang="en-US" sz="2400" dirty="0"/>
              <a:t>软件应具有较强的可测试性，测试与开发齐头并进</a:t>
            </a:r>
          </a:p>
        </p:txBody>
      </p:sp>
    </p:spTree>
    <p:extLst>
      <p:ext uri="{BB962C8B-B14F-4D97-AF65-F5344CB8AC3E}">
        <p14:creationId xmlns:p14="http://schemas.microsoft.com/office/powerpoint/2010/main" val="27027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10.3.4	</a:t>
            </a:r>
            <a:r>
              <a:rPr lang="zh-CN" altLang="en-US" dirty="0"/>
              <a:t>多项式应用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p:txBody>
      </p:sp>
    </p:spTree>
    <p:extLst>
      <p:ext uri="{BB962C8B-B14F-4D97-AF65-F5344CB8AC3E}">
        <p14:creationId xmlns:p14="http://schemas.microsoft.com/office/powerpoint/2010/main" val="81719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基于</a:t>
            </a:r>
            <a:r>
              <a:rPr lang="en-US" altLang="zh-CN" sz="2400" dirty="0" err="1"/>
              <a:t>numpy</a:t>
            </a:r>
            <a:r>
              <a:rPr lang="zh-CN" altLang="en-US" sz="2400" dirty="0"/>
              <a:t>的数据分析模块</a:t>
            </a:r>
            <a:endParaRPr lang="en-US" altLang="zh-CN" sz="2400" dirty="0"/>
          </a:p>
          <a:p>
            <a:r>
              <a:rPr lang="zh-CN" altLang="en-US" sz="2400" dirty="0"/>
              <a:t>提供了大量标准数据模型</a:t>
            </a:r>
            <a:endParaRPr lang="en-US" altLang="zh-CN" sz="2400" dirty="0"/>
          </a:p>
          <a:p>
            <a:r>
              <a:rPr lang="zh-CN" altLang="en-US" sz="2400" dirty="0"/>
              <a:t>提供了高效操作大型数据集所需要的工具</a:t>
            </a:r>
            <a:endParaRPr lang="en-US" altLang="zh-CN" sz="2400" dirty="0"/>
          </a:p>
          <a:p>
            <a:r>
              <a:rPr lang="zh-CN" altLang="en-US" sz="2400" dirty="0"/>
              <a:t>主要提供了</a:t>
            </a:r>
            <a:r>
              <a:rPr lang="en-US" altLang="zh-CN" sz="2400" dirty="0"/>
              <a:t>3</a:t>
            </a:r>
            <a:r>
              <a:rPr lang="zh-CN" altLang="en-US" sz="2400" dirty="0"/>
              <a:t>种数据结构：</a:t>
            </a:r>
            <a:r>
              <a:rPr lang="en-US" altLang="zh-CN" sz="2400" dirty="0"/>
              <a:t>Series(</a:t>
            </a:r>
            <a:r>
              <a:rPr lang="zh-CN" altLang="en-US" sz="2400" dirty="0"/>
              <a:t>带标签的一维数据</a:t>
            </a:r>
            <a:r>
              <a:rPr lang="en-US" altLang="zh-CN" sz="2400" dirty="0"/>
              <a:t>)</a:t>
            </a:r>
            <a:r>
              <a:rPr lang="zh-CN" altLang="en-US" sz="2400" dirty="0"/>
              <a:t>、</a:t>
            </a:r>
            <a:r>
              <a:rPr lang="en-US" altLang="zh-CN" sz="2400" dirty="0" err="1"/>
              <a:t>DateFrame</a:t>
            </a:r>
            <a:r>
              <a:rPr lang="en-US" altLang="zh-CN" sz="2400" dirty="0"/>
              <a:t>(</a:t>
            </a:r>
            <a:r>
              <a:rPr lang="zh-CN" altLang="en-US" sz="2400" dirty="0"/>
              <a:t>带标签且大小可变的二维表格结构</a:t>
            </a:r>
            <a:r>
              <a:rPr lang="en-US" altLang="zh-CN" sz="2400" dirty="0"/>
              <a:t>)</a:t>
            </a:r>
            <a:r>
              <a:rPr lang="zh-CN" altLang="en-US" sz="2400" dirty="0"/>
              <a:t>、</a:t>
            </a:r>
            <a:r>
              <a:rPr lang="en-US" altLang="zh-CN" sz="2400" dirty="0"/>
              <a:t>Panel(</a:t>
            </a:r>
            <a:r>
              <a:rPr lang="zh-CN" altLang="en-US" sz="2400" dirty="0"/>
              <a:t>带标签且大小可变的三维数组</a:t>
            </a:r>
            <a:r>
              <a:rPr lang="en-US" altLang="zh-CN" sz="2400" dirty="0"/>
              <a:t>)</a:t>
            </a:r>
          </a:p>
        </p:txBody>
      </p:sp>
    </p:spTree>
    <p:extLst>
      <p:ext uri="{BB962C8B-B14F-4D97-AF65-F5344CB8AC3E}">
        <p14:creationId xmlns:p14="http://schemas.microsoft.com/office/powerpoint/2010/main" val="27356576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a:t>
            </a:r>
            <a:r>
              <a:rPr lang="zh-CN" altLang="en-US" sz="2200" dirty="0"/>
              <a:t>生成一维数组</a:t>
            </a:r>
            <a:endParaRPr lang="en-US" altLang="zh-CN" sz="2200" dirty="0"/>
          </a:p>
          <a:p>
            <a:pPr marL="457200" lvl="1" indent="0">
              <a:spcBef>
                <a:spcPts val="300"/>
              </a:spcBef>
              <a:buNone/>
            </a:pPr>
            <a:r>
              <a:rPr lang="en-US" altLang="zh-CN" sz="2200" dirty="0"/>
              <a:t>x=</a:t>
            </a:r>
            <a:r>
              <a:rPr lang="en-US" altLang="zh-CN" sz="2200" dirty="0" err="1"/>
              <a:t>pd.Series</a:t>
            </a:r>
            <a:r>
              <a:rPr lang="en-US" altLang="zh-CN" sz="2200" dirty="0"/>
              <a:t>([1,3,5])</a:t>
            </a:r>
          </a:p>
          <a:p>
            <a:pPr marL="457200" lvl="1" indent="0">
              <a:spcBef>
                <a:spcPts val="300"/>
              </a:spcBef>
              <a:buNone/>
            </a:pPr>
            <a:r>
              <a:rPr lang="en-US" altLang="zh-CN" sz="2200" dirty="0"/>
              <a:t>#</a:t>
            </a:r>
            <a:r>
              <a:rPr lang="zh-CN" altLang="en-US" sz="2200" dirty="0"/>
              <a:t>生成二维数组</a:t>
            </a:r>
            <a:endParaRPr lang="en-US" altLang="zh-CN" sz="2200" dirty="0"/>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p:txBody>
      </p:sp>
    </p:spTree>
    <p:extLst>
      <p:ext uri="{BB962C8B-B14F-4D97-AF65-F5344CB8AC3E}">
        <p14:creationId xmlns:p14="http://schemas.microsoft.com/office/powerpoint/2010/main" val="184263831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df.head</a:t>
            </a:r>
            <a:r>
              <a:rPr lang="en-US" altLang="zh-CN" sz="2200" dirty="0"/>
              <a:t>(3)						#</a:t>
            </a:r>
            <a:r>
              <a:rPr lang="zh-CN" altLang="en-US" sz="2200" dirty="0"/>
              <a:t>前</a:t>
            </a:r>
            <a:r>
              <a:rPr lang="en-US" altLang="zh-CN" sz="2200" dirty="0"/>
              <a:t>3</a:t>
            </a:r>
            <a:r>
              <a:rPr lang="zh-CN" altLang="en-US" sz="2200" dirty="0"/>
              <a:t>行</a:t>
            </a:r>
            <a:endParaRPr lang="en-US" altLang="zh-CN" sz="2200" dirty="0"/>
          </a:p>
          <a:p>
            <a:pPr marL="457200" lvl="1" indent="0">
              <a:spcBef>
                <a:spcPts val="300"/>
              </a:spcBef>
              <a:buNone/>
            </a:pPr>
            <a:r>
              <a:rPr lang="en-US" altLang="zh-CN" sz="2200" dirty="0" err="1"/>
              <a:t>df.head</a:t>
            </a:r>
            <a:r>
              <a:rPr lang="en-US" altLang="zh-CN" sz="2200" dirty="0"/>
              <a:t>()						#</a:t>
            </a:r>
            <a:r>
              <a:rPr lang="zh-CN" altLang="en-US" sz="2200" dirty="0"/>
              <a:t>前</a:t>
            </a:r>
            <a:r>
              <a:rPr lang="en-US" altLang="zh-CN" sz="2200" dirty="0"/>
              <a:t>5</a:t>
            </a:r>
            <a:r>
              <a:rPr lang="zh-CN" altLang="en-US" sz="2200" dirty="0"/>
              <a:t>行</a:t>
            </a:r>
            <a:endParaRPr lang="en-US" altLang="zh-CN" sz="2200" dirty="0"/>
          </a:p>
          <a:p>
            <a:pPr marL="457200" lvl="1" indent="0">
              <a:spcBef>
                <a:spcPts val="300"/>
              </a:spcBef>
              <a:buNone/>
            </a:pPr>
            <a:r>
              <a:rPr lang="en-US" altLang="zh-CN" sz="2200" dirty="0" err="1"/>
              <a:t>df.tail</a:t>
            </a:r>
            <a:r>
              <a:rPr lang="en-US" altLang="zh-CN" sz="2200" dirty="0"/>
              <a:t>(2)						#</a:t>
            </a:r>
            <a:r>
              <a:rPr lang="zh-CN" altLang="en-US" sz="2200" dirty="0"/>
              <a:t>后</a:t>
            </a:r>
            <a:r>
              <a:rPr lang="en-US" altLang="zh-CN" sz="2200" dirty="0"/>
              <a:t>2</a:t>
            </a:r>
            <a:r>
              <a:rPr lang="zh-CN" altLang="en-US" sz="2200" dirty="0"/>
              <a:t>行</a:t>
            </a:r>
            <a:endParaRPr lang="en-US" altLang="zh-CN" sz="2200" dirty="0"/>
          </a:p>
          <a:p>
            <a:pPr marL="457200" lvl="1" indent="0">
              <a:spcBef>
                <a:spcPts val="300"/>
              </a:spcBef>
              <a:buNone/>
            </a:pPr>
            <a:r>
              <a:rPr lang="en-US" altLang="zh-CN" sz="2200" dirty="0" err="1"/>
              <a:t>df.describe</a:t>
            </a:r>
            <a:r>
              <a:rPr lang="en-US" altLang="zh-CN" sz="2200" dirty="0"/>
              <a:t>()					#</a:t>
            </a:r>
            <a:r>
              <a:rPr lang="zh-CN" altLang="en-US" sz="2200" dirty="0"/>
              <a:t>平均值、标准差、最大</a:t>
            </a:r>
            <a:r>
              <a:rPr lang="en-US" altLang="zh-CN" sz="2200" dirty="0"/>
              <a:t>(</a:t>
            </a:r>
            <a:r>
              <a:rPr lang="zh-CN" altLang="en-US" sz="2200" dirty="0"/>
              <a:t>小</a:t>
            </a:r>
            <a:r>
              <a:rPr lang="en-US" altLang="zh-CN" sz="2200" dirty="0"/>
              <a:t>)</a:t>
            </a:r>
            <a:r>
              <a:rPr lang="zh-CN" altLang="en-US" sz="2200" dirty="0"/>
              <a:t>值等</a:t>
            </a:r>
            <a:endParaRPr lang="en-US" altLang="zh-CN" sz="2200" dirty="0"/>
          </a:p>
        </p:txBody>
      </p:sp>
    </p:spTree>
    <p:extLst>
      <p:ext uri="{BB962C8B-B14F-4D97-AF65-F5344CB8AC3E}">
        <p14:creationId xmlns:p14="http://schemas.microsoft.com/office/powerpoint/2010/main" val="240814108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73066"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df.sort_index</a:t>
            </a:r>
            <a:r>
              <a:rPr lang="en-US" altLang="zh-CN" sz="2200" dirty="0"/>
              <a:t>(axis=0,ascending=False)		#</a:t>
            </a:r>
            <a:r>
              <a:rPr lang="zh-CN" altLang="en-US" sz="2200" dirty="0"/>
              <a:t>对轴排序</a:t>
            </a:r>
            <a:endParaRPr lang="en-US" altLang="zh-CN" sz="2200" dirty="0"/>
          </a:p>
          <a:p>
            <a:pPr marL="457200" lvl="1" indent="0">
              <a:spcBef>
                <a:spcPts val="300"/>
              </a:spcBef>
              <a:buNone/>
            </a:pPr>
            <a:r>
              <a:rPr lang="en-US" altLang="zh-CN" sz="2200" dirty="0" err="1"/>
              <a:t>df.sort_values</a:t>
            </a:r>
            <a:r>
              <a:rPr lang="en-US" altLang="zh-CN" sz="2200" dirty="0"/>
              <a:t>(by='A')							#</a:t>
            </a:r>
            <a:r>
              <a:rPr lang="zh-CN" altLang="en-US" sz="2200" dirty="0"/>
              <a:t>按</a:t>
            </a:r>
            <a:r>
              <a:rPr lang="en-US" altLang="zh-CN" sz="2200" dirty="0"/>
              <a:t>A</a:t>
            </a:r>
            <a:r>
              <a:rPr lang="zh-CN" altLang="en-US" sz="2200" dirty="0"/>
              <a:t>列值对数据排序</a:t>
            </a:r>
            <a:endParaRPr lang="en-US" altLang="zh-CN" sz="2200" dirty="0"/>
          </a:p>
        </p:txBody>
      </p:sp>
    </p:spTree>
    <p:extLst>
      <p:ext uri="{BB962C8B-B14F-4D97-AF65-F5344CB8AC3E}">
        <p14:creationId xmlns:p14="http://schemas.microsoft.com/office/powerpoint/2010/main" val="385596645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73066"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a:t>
            </a:r>
            <a:r>
              <a:rPr lang="en-US" altLang="zh-CN" sz="2200" dirty="0"/>
              <a:t>['B']											#</a:t>
            </a:r>
            <a:r>
              <a:rPr lang="zh-CN" altLang="en-US" sz="2200" dirty="0"/>
              <a:t>选择列</a:t>
            </a:r>
            <a:endParaRPr lang="en-US" altLang="zh-CN" sz="2200" dirty="0"/>
          </a:p>
          <a:p>
            <a:pPr marL="457200" lvl="1" indent="0">
              <a:spcBef>
                <a:spcPts val="300"/>
              </a:spcBef>
              <a:buNone/>
            </a:pPr>
            <a:r>
              <a:rPr lang="en-US" altLang="zh-CN" sz="2200" dirty="0" err="1"/>
              <a:t>df</a:t>
            </a:r>
            <a:r>
              <a:rPr lang="en-US" altLang="zh-CN" sz="2200" dirty="0"/>
              <a:t>[2:5]											#</a:t>
            </a:r>
            <a:r>
              <a:rPr lang="zh-CN" altLang="en-US" sz="2200" dirty="0"/>
              <a:t>使用切片选择多行</a:t>
            </a:r>
            <a:endParaRPr lang="en-US" altLang="zh-CN" sz="2200" dirty="0"/>
          </a:p>
          <a:p>
            <a:pPr marL="457200" lvl="1" indent="0">
              <a:spcBef>
                <a:spcPts val="300"/>
              </a:spcBef>
              <a:buNone/>
            </a:pPr>
            <a:r>
              <a:rPr lang="en-US" altLang="zh-CN" sz="2200" dirty="0" err="1"/>
              <a:t>df.loc</a:t>
            </a:r>
            <a:r>
              <a:rPr lang="en-US" altLang="zh-CN" sz="2200" dirty="0"/>
              <a:t>[['2021-03-31','2021-05-31'],['A','C']]	#</a:t>
            </a:r>
            <a:r>
              <a:rPr lang="zh-CN" altLang="en-US" sz="2200" dirty="0"/>
              <a:t>选择多行多列</a:t>
            </a:r>
            <a:endParaRPr lang="en-US" altLang="zh-CN" sz="2200" dirty="0"/>
          </a:p>
          <a:p>
            <a:pPr marL="457200" lvl="1" indent="0">
              <a:spcBef>
                <a:spcPts val="300"/>
              </a:spcBef>
              <a:buNone/>
            </a:pPr>
            <a:r>
              <a:rPr lang="en-US" altLang="zh-CN" sz="2200" dirty="0" err="1"/>
              <a:t>df.iloc</a:t>
            </a:r>
            <a:r>
              <a:rPr lang="en-US" altLang="zh-CN" sz="2200" dirty="0"/>
              <a:t>[2:7:2,[0,2]] 							#</a:t>
            </a:r>
            <a:r>
              <a:rPr lang="zh-CN" altLang="en-US" sz="2200" dirty="0"/>
              <a:t>选择多行多列</a:t>
            </a:r>
            <a:endParaRPr lang="en-US" altLang="zh-CN" sz="2200" dirty="0"/>
          </a:p>
        </p:txBody>
      </p:sp>
    </p:spTree>
    <p:extLst>
      <p:ext uri="{BB962C8B-B14F-4D97-AF65-F5344CB8AC3E}">
        <p14:creationId xmlns:p14="http://schemas.microsoft.com/office/powerpoint/2010/main" val="194120201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62906"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import </a:t>
            </a:r>
            <a:r>
              <a:rPr lang="en-US" altLang="zh-CN" sz="2200" dirty="0" err="1"/>
              <a:t>matplotlib.pyplot</a:t>
            </a:r>
            <a:r>
              <a:rPr lang="en-US" altLang="zh-CN" sz="2200" dirty="0"/>
              <a:t> as </a:t>
            </a:r>
            <a:r>
              <a:rPr lang="en-US" altLang="zh-CN" sz="2200" dirty="0" err="1"/>
              <a:t>plt</a:t>
            </a:r>
            <a:endParaRPr lang="en-US" altLang="zh-CN" sz="2200" dirty="0"/>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df.plot</a:t>
            </a:r>
            <a:r>
              <a:rPr lang="en-US" altLang="zh-CN" sz="2200" dirty="0"/>
              <a:t>()</a:t>
            </a:r>
          </a:p>
          <a:p>
            <a:pPr marL="457200" lvl="1" indent="0">
              <a:spcBef>
                <a:spcPts val="300"/>
              </a:spcBef>
              <a:buNone/>
            </a:pPr>
            <a:r>
              <a:rPr lang="en-US" altLang="zh-CN" sz="2200" dirty="0" err="1"/>
              <a:t>plt.show</a:t>
            </a:r>
            <a:r>
              <a:rPr lang="en-US" altLang="zh-CN" sz="2200" dirty="0"/>
              <a:t>()</a:t>
            </a:r>
          </a:p>
          <a:p>
            <a:pPr marL="457200" lvl="1" indent="0">
              <a:spcBef>
                <a:spcPts val="300"/>
              </a:spcBef>
              <a:buNone/>
            </a:pPr>
            <a:r>
              <a:rPr lang="en-US" altLang="zh-CN" sz="2200" dirty="0" err="1"/>
              <a:t>df.to_excel</a:t>
            </a:r>
            <a:r>
              <a:rPr lang="en-US" altLang="zh-CN" sz="2200" dirty="0"/>
              <a:t>('d:\\0\\df.</a:t>
            </a:r>
            <a:r>
              <a:rPr lang="en-US" altLang="zh-CN" sz="2200" dirty="0" err="1"/>
              <a:t>xlsx</a:t>
            </a:r>
            <a:r>
              <a:rPr lang="en-US" altLang="zh-CN" sz="2200" dirty="0"/>
              <a:t>',</a:t>
            </a:r>
            <a:r>
              <a:rPr lang="en-US" altLang="zh-CN" sz="2200" dirty="0" err="1"/>
              <a:t>sheet_name</a:t>
            </a:r>
            <a:r>
              <a:rPr lang="en-US" altLang="zh-CN" sz="2200" dirty="0"/>
              <a:t>='</a:t>
            </a:r>
            <a:r>
              <a:rPr lang="en-US" altLang="zh-CN" sz="2200" dirty="0" err="1"/>
              <a:t>df</a:t>
            </a:r>
            <a:r>
              <a:rPr lang="en-US" altLang="zh-CN" sz="2200" dirty="0"/>
              <a:t>')</a:t>
            </a:r>
          </a:p>
        </p:txBody>
      </p:sp>
    </p:spTree>
    <p:extLst>
      <p:ext uri="{BB962C8B-B14F-4D97-AF65-F5344CB8AC3E}">
        <p14:creationId xmlns:p14="http://schemas.microsoft.com/office/powerpoint/2010/main" val="384077634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		</a:t>
            </a:r>
            <a:r>
              <a:rPr lang="zh-CN" altLang="en-US" dirty="0"/>
              <a:t>绘图模块</a:t>
            </a:r>
            <a:r>
              <a:rPr lang="en-US" altLang="zh-CN" dirty="0" err="1"/>
              <a:t>Matplotlib</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err="1"/>
              <a:t>Matplotlib</a:t>
            </a:r>
            <a:r>
              <a:rPr lang="zh-CN" altLang="en-US" sz="2400" dirty="0"/>
              <a:t>是一个</a:t>
            </a:r>
            <a:r>
              <a:rPr lang="en-US" altLang="zh-CN" sz="2400" dirty="0"/>
              <a:t>Python</a:t>
            </a:r>
            <a:r>
              <a:rPr lang="zh-CN" altLang="en-US" sz="2400" dirty="0"/>
              <a:t>绘图库，常用于数据可视化</a:t>
            </a:r>
            <a:endParaRPr lang="en-US" altLang="zh-CN" sz="2400" dirty="0"/>
          </a:p>
          <a:p>
            <a:r>
              <a:rPr lang="zh-CN" altLang="en-US" sz="2400" dirty="0"/>
              <a:t>支持</a:t>
            </a:r>
            <a:r>
              <a:rPr lang="en-US" altLang="zh-CN" sz="2400" dirty="0"/>
              <a:t>2D</a:t>
            </a:r>
            <a:r>
              <a:rPr lang="zh-CN" altLang="en-US" sz="2400" dirty="0"/>
              <a:t>图形、</a:t>
            </a:r>
            <a:r>
              <a:rPr lang="en-US" altLang="zh-CN" sz="2400" dirty="0"/>
              <a:t>3D</a:t>
            </a:r>
            <a:r>
              <a:rPr lang="zh-CN" altLang="en-US" sz="2400" dirty="0"/>
              <a:t>图形、交互式图表、动态图表等</a:t>
            </a:r>
            <a:endParaRPr lang="en-US" altLang="zh-CN" sz="2400" dirty="0"/>
          </a:p>
          <a:p>
            <a:r>
              <a:rPr lang="zh-CN" altLang="en-US" sz="2400" dirty="0"/>
              <a:t>可以绘制包括线图、柱形图、直方图、饼状图、散点图、误差线图等多种形式的图形</a:t>
            </a:r>
            <a:endParaRPr lang="en-US" altLang="zh-CN" sz="2400" dirty="0"/>
          </a:p>
          <a:p>
            <a:r>
              <a:rPr lang="zh-CN" altLang="en-US" sz="2400" dirty="0"/>
              <a:t>图形质量可满足出版要求</a:t>
            </a:r>
            <a:endParaRPr lang="en-US" altLang="zh-CN" sz="2400" dirty="0"/>
          </a:p>
          <a:p>
            <a:r>
              <a:rPr lang="zh-CN" altLang="en-US" sz="2400" dirty="0"/>
              <a:t>支持跨平台，支持多种格式图形文件</a:t>
            </a:r>
            <a:endParaRPr lang="en-US" altLang="zh-CN" sz="2400" dirty="0"/>
          </a:p>
          <a:p>
            <a:r>
              <a:rPr lang="zh-CN" altLang="en-US" sz="2400" dirty="0"/>
              <a:t>支持中文显示</a:t>
            </a:r>
            <a:r>
              <a:rPr lang="en-US" altLang="zh-CN" sz="2400" dirty="0"/>
              <a:t>(</a:t>
            </a:r>
            <a:r>
              <a:rPr lang="en-US" altLang="zh-CN" sz="2400" dirty="0" err="1"/>
              <a:t>mpl.rcParams</a:t>
            </a:r>
            <a:r>
              <a:rPr lang="en-US" altLang="zh-CN" sz="2400" dirty="0"/>
              <a:t>['</a:t>
            </a:r>
            <a:r>
              <a:rPr lang="en-US" altLang="zh-CN" sz="2400" dirty="0" err="1"/>
              <a:t>font.sans</a:t>
            </a:r>
            <a:r>
              <a:rPr lang="en-US" altLang="zh-CN" sz="2400" dirty="0"/>
              <a:t>-serif']=['</a:t>
            </a:r>
            <a:r>
              <a:rPr lang="en-US" altLang="zh-CN" sz="2400" dirty="0" err="1"/>
              <a:t>SimHei</a:t>
            </a:r>
            <a:r>
              <a:rPr lang="en-US" altLang="zh-CN" sz="2400" dirty="0"/>
              <a:t>'])</a:t>
            </a:r>
          </a:p>
          <a:p>
            <a:r>
              <a:rPr lang="zh-CN" altLang="en-US" sz="2400" dirty="0"/>
              <a:t>支持负号显示</a:t>
            </a:r>
            <a:r>
              <a:rPr lang="en-US" altLang="zh-CN" sz="2400" dirty="0"/>
              <a:t>(</a:t>
            </a:r>
            <a:r>
              <a:rPr lang="en-US" altLang="zh-CN" sz="2400" dirty="0" err="1"/>
              <a:t>mpl.rcParams</a:t>
            </a:r>
            <a:r>
              <a:rPr lang="en-US" altLang="zh-CN" sz="2400" dirty="0"/>
              <a:t>['</a:t>
            </a:r>
            <a:r>
              <a:rPr lang="en-US" altLang="zh-CN" sz="2400" dirty="0" err="1"/>
              <a:t>axes.unicode_minus</a:t>
            </a:r>
            <a:r>
              <a:rPr lang="en-US" altLang="zh-CN" sz="2400" dirty="0"/>
              <a:t>']=False</a:t>
            </a:r>
          </a:p>
        </p:txBody>
      </p:sp>
    </p:spTree>
    <p:extLst>
      <p:ext uri="{BB962C8B-B14F-4D97-AF65-F5344CB8AC3E}">
        <p14:creationId xmlns:p14="http://schemas.microsoft.com/office/powerpoint/2010/main" val="405097000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10.5.1	</a:t>
            </a:r>
            <a:r>
              <a:rPr lang="en-US" altLang="zh-CN" dirty="0" err="1"/>
              <a:t>Matplotlib</a:t>
            </a:r>
            <a:r>
              <a:rPr lang="en-US" altLang="zh-CN" dirty="0"/>
              <a:t>——2D</a:t>
            </a:r>
            <a:r>
              <a:rPr lang="zh-CN" altLang="en-US" dirty="0"/>
              <a:t>图表的绘制</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563946" cy="4067491"/>
          </a:xfrm>
        </p:spPr>
        <p:txBody>
          <a:bodyPr>
            <a:normAutofit/>
          </a:bodyPr>
          <a:lstStyle/>
          <a:p>
            <a:r>
              <a:rPr lang="en-US" altLang="zh-CN" sz="2400" dirty="0"/>
              <a:t>2D</a:t>
            </a:r>
            <a:r>
              <a:rPr lang="zh-CN" altLang="en-US" sz="2400" dirty="0"/>
              <a:t>图表</a:t>
            </a:r>
            <a:endParaRPr lang="en-US" altLang="zh-CN" sz="2400" dirty="0"/>
          </a:p>
          <a:p>
            <a:pPr marL="457200" lvl="1" indent="0">
              <a:buNone/>
            </a:pPr>
            <a:r>
              <a:rPr lang="zh-CN" altLang="en-US" sz="2200" dirty="0"/>
              <a:t>线图</a:t>
            </a:r>
            <a:r>
              <a:rPr lang="en-US" altLang="zh-CN" sz="2200" dirty="0"/>
              <a:t>(plot)</a:t>
            </a:r>
            <a:r>
              <a:rPr lang="zh-CN" altLang="en-US" sz="2200" dirty="0"/>
              <a:t>、散点图</a:t>
            </a:r>
            <a:r>
              <a:rPr lang="en-US" altLang="zh-CN" sz="2200" dirty="0"/>
              <a:t>(scatter)</a:t>
            </a:r>
            <a:r>
              <a:rPr lang="zh-CN" altLang="en-US" sz="2200" dirty="0"/>
              <a:t>、柱形图</a:t>
            </a:r>
            <a:r>
              <a:rPr lang="en-US" altLang="zh-CN" sz="2200" dirty="0"/>
              <a:t>(bar)</a:t>
            </a:r>
            <a:r>
              <a:rPr lang="zh-CN" altLang="en-US" sz="2200" dirty="0"/>
              <a:t>、条形图</a:t>
            </a:r>
            <a:r>
              <a:rPr lang="en-US" altLang="zh-CN" sz="2200" dirty="0"/>
              <a:t>(</a:t>
            </a:r>
            <a:r>
              <a:rPr lang="en-US" altLang="zh-CN" sz="2200" dirty="0" err="1"/>
              <a:t>barh</a:t>
            </a:r>
            <a:r>
              <a:rPr lang="en-US" altLang="zh-CN" sz="2200" dirty="0"/>
              <a:t>)</a:t>
            </a:r>
            <a:r>
              <a:rPr lang="zh-CN" altLang="en-US" sz="2200" dirty="0"/>
              <a:t>、直方图</a:t>
            </a:r>
            <a:r>
              <a:rPr lang="en-US" altLang="zh-CN" sz="2200" dirty="0"/>
              <a:t>(</a:t>
            </a:r>
            <a:r>
              <a:rPr lang="en-US" altLang="zh-CN" sz="2200" dirty="0" err="1"/>
              <a:t>hist</a:t>
            </a:r>
            <a:r>
              <a:rPr lang="en-US" altLang="zh-CN" sz="2200" dirty="0"/>
              <a:t>)</a:t>
            </a:r>
            <a:r>
              <a:rPr lang="zh-CN" altLang="en-US" sz="2200" dirty="0"/>
              <a:t>、面积图、饼形图</a:t>
            </a:r>
            <a:r>
              <a:rPr lang="en-US" altLang="zh-CN" sz="2200" dirty="0"/>
              <a:t>(pie)</a:t>
            </a:r>
            <a:r>
              <a:rPr lang="zh-CN" altLang="en-US" sz="2200" dirty="0"/>
              <a:t>、极线图</a:t>
            </a:r>
            <a:r>
              <a:rPr lang="en-US" altLang="zh-CN" sz="2200" dirty="0"/>
              <a:t>(polar)</a:t>
            </a:r>
            <a:r>
              <a:rPr lang="zh-CN" altLang="en-US" sz="2200"/>
              <a:t>、气泡图、环形</a:t>
            </a:r>
            <a:r>
              <a:rPr lang="zh-CN" altLang="en-US" sz="2200" dirty="0"/>
              <a:t>图、热力图、箱形图</a:t>
            </a:r>
            <a:endParaRPr lang="en-US" altLang="zh-CN" sz="2200" dirty="0"/>
          </a:p>
          <a:p>
            <a:pPr marL="400050"/>
            <a:r>
              <a:rPr lang="zh-CN" altLang="en-US" sz="2400" dirty="0"/>
              <a:t>常见参数</a:t>
            </a:r>
            <a:endParaRPr lang="en-US" altLang="zh-CN" sz="2400" dirty="0"/>
          </a:p>
          <a:p>
            <a:pPr marL="514350" lvl="1" indent="0">
              <a:buNone/>
            </a:pPr>
            <a:r>
              <a:rPr lang="en-US" altLang="zh-CN" sz="2200" dirty="0" err="1"/>
              <a:t>x,y,ls,lw,label,c</a:t>
            </a:r>
            <a:r>
              <a:rPr lang="en-US" altLang="zh-CN" sz="2200" dirty="0"/>
              <a:t>[</a:t>
            </a:r>
            <a:r>
              <a:rPr lang="en-US" altLang="zh-CN" sz="2200" dirty="0" err="1"/>
              <a:t>olor</a:t>
            </a:r>
            <a:r>
              <a:rPr lang="en-US" altLang="zh-CN" sz="2200" dirty="0"/>
              <a:t>]</a:t>
            </a:r>
          </a:p>
          <a:p>
            <a:pPr marL="400050"/>
            <a:r>
              <a:rPr lang="zh-CN" altLang="en-US" sz="2400" dirty="0"/>
              <a:t>相关函数</a:t>
            </a:r>
            <a:endParaRPr lang="en-US" altLang="zh-CN" sz="2400" dirty="0"/>
          </a:p>
          <a:p>
            <a:pPr marL="514350" lvl="1" indent="0">
              <a:buNone/>
            </a:pPr>
            <a:r>
              <a:rPr lang="en-US" altLang="zh-CN" sz="2200" dirty="0"/>
              <a:t>title</a:t>
            </a:r>
            <a:r>
              <a:rPr lang="zh-CN" altLang="en-US" sz="2200" dirty="0"/>
              <a:t>、</a:t>
            </a:r>
            <a:r>
              <a:rPr lang="en-US" altLang="zh-CN" sz="2200" dirty="0" err="1"/>
              <a:t>xlabel</a:t>
            </a:r>
            <a:r>
              <a:rPr lang="zh-CN" altLang="en-US" sz="2200" dirty="0"/>
              <a:t>、</a:t>
            </a:r>
            <a:r>
              <a:rPr lang="en-US" altLang="zh-CN" sz="2200" dirty="0" err="1"/>
              <a:t>xlim</a:t>
            </a:r>
            <a:r>
              <a:rPr lang="zh-CN" altLang="en-US" sz="2200" dirty="0"/>
              <a:t>、</a:t>
            </a:r>
            <a:r>
              <a:rPr lang="en-US" altLang="zh-CN" sz="2200" dirty="0"/>
              <a:t>grid</a:t>
            </a:r>
            <a:r>
              <a:rPr lang="zh-CN" altLang="en-US" sz="2200" dirty="0"/>
              <a:t>、</a:t>
            </a:r>
            <a:r>
              <a:rPr lang="en-US" altLang="zh-CN" sz="2200" dirty="0" err="1"/>
              <a:t>axhline</a:t>
            </a:r>
            <a:r>
              <a:rPr lang="zh-CN" altLang="en-US" sz="2200" dirty="0"/>
              <a:t>、</a:t>
            </a:r>
            <a:r>
              <a:rPr lang="en-US" altLang="zh-CN" sz="2200" dirty="0" err="1"/>
              <a:t>axhspan</a:t>
            </a:r>
            <a:r>
              <a:rPr lang="zh-CN" altLang="en-US" sz="2200" dirty="0"/>
              <a:t>、</a:t>
            </a:r>
            <a:r>
              <a:rPr lang="en-US" altLang="zh-CN" sz="2200" dirty="0"/>
              <a:t>annotate</a:t>
            </a:r>
            <a:r>
              <a:rPr lang="zh-CN" altLang="en-US" sz="2200" dirty="0"/>
              <a:t>、</a:t>
            </a:r>
            <a:r>
              <a:rPr lang="en-US" altLang="zh-CN" sz="2200" dirty="0"/>
              <a:t>text</a:t>
            </a:r>
            <a:r>
              <a:rPr lang="zh-CN" altLang="en-US" sz="2200" dirty="0"/>
              <a:t>、</a:t>
            </a:r>
            <a:r>
              <a:rPr lang="en-US" altLang="zh-CN" sz="2200" dirty="0"/>
              <a:t>legend</a:t>
            </a:r>
          </a:p>
          <a:p>
            <a:pPr marL="400050"/>
            <a:endParaRPr lang="zh-CN" altLang="en-US" sz="2400" dirty="0"/>
          </a:p>
        </p:txBody>
      </p:sp>
    </p:spTree>
    <p:extLst>
      <p:ext uri="{BB962C8B-B14F-4D97-AF65-F5344CB8AC3E}">
        <p14:creationId xmlns:p14="http://schemas.microsoft.com/office/powerpoint/2010/main" val="29731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10.5.2	</a:t>
            </a:r>
            <a:r>
              <a:rPr lang="en-US" altLang="zh-CN" dirty="0" err="1"/>
              <a:t>Matplotlib</a:t>
            </a:r>
            <a:r>
              <a:rPr lang="en-US" altLang="zh-CN" dirty="0"/>
              <a:t>——3D</a:t>
            </a:r>
            <a:r>
              <a:rPr lang="zh-CN" altLang="en-US" dirty="0"/>
              <a:t>图表的绘制</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400" dirty="0"/>
              <a:t>3D</a:t>
            </a:r>
            <a:r>
              <a:rPr lang="zh-CN" altLang="en-US" sz="2400" dirty="0"/>
              <a:t>图表</a:t>
            </a:r>
            <a:endParaRPr lang="en-US" altLang="zh-CN" sz="2400" dirty="0"/>
          </a:p>
          <a:p>
            <a:pPr marL="457200" lvl="1" indent="0">
              <a:buNone/>
            </a:pPr>
            <a:r>
              <a:rPr lang="en-US" altLang="zh-CN" sz="2200" dirty="0"/>
              <a:t>3D</a:t>
            </a:r>
            <a:r>
              <a:rPr lang="zh-CN" altLang="en-US" sz="2200" dirty="0"/>
              <a:t>曲线图、</a:t>
            </a:r>
            <a:r>
              <a:rPr lang="en-US" altLang="zh-CN" sz="2200" dirty="0"/>
              <a:t>3D</a:t>
            </a:r>
            <a:r>
              <a:rPr lang="zh-CN" altLang="en-US" sz="2200" dirty="0"/>
              <a:t>柱形图、</a:t>
            </a:r>
            <a:r>
              <a:rPr lang="en-US" altLang="zh-CN" sz="2200" dirty="0"/>
              <a:t>3D</a:t>
            </a:r>
            <a:r>
              <a:rPr lang="zh-CN" altLang="en-US" sz="2200" dirty="0"/>
              <a:t>曲面图</a:t>
            </a:r>
          </a:p>
        </p:txBody>
      </p:sp>
    </p:spTree>
    <p:extLst>
      <p:ext uri="{BB962C8B-B14F-4D97-AF65-F5344CB8AC3E}">
        <p14:creationId xmlns:p14="http://schemas.microsoft.com/office/powerpoint/2010/main" val="8508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	Python</a:t>
            </a:r>
            <a:r>
              <a:rPr lang="zh-CN" altLang="en-US" dirty="0"/>
              <a:t>文件名</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err="1"/>
              <a:t>py:Python</a:t>
            </a:r>
            <a:r>
              <a:rPr lang="zh-CN" altLang="en-US" sz="2400" dirty="0"/>
              <a:t>源文件，由</a:t>
            </a:r>
            <a:r>
              <a:rPr lang="en-US" altLang="zh-CN" sz="2400" dirty="0"/>
              <a:t>Python</a:t>
            </a:r>
            <a:r>
              <a:rPr lang="zh-CN" altLang="en-US" sz="2400" dirty="0"/>
              <a:t>解释器负责执行</a:t>
            </a:r>
          </a:p>
          <a:p>
            <a:r>
              <a:rPr lang="en-US" altLang="zh-CN" sz="2400" dirty="0" err="1"/>
              <a:t>pyw:Python</a:t>
            </a:r>
            <a:r>
              <a:rPr lang="zh-CN" altLang="en-US" sz="2400" dirty="0"/>
              <a:t>源文件，常用于图形界面程序文件</a:t>
            </a:r>
            <a:endParaRPr lang="en-US" altLang="zh-CN" sz="2400" dirty="0"/>
          </a:p>
          <a:p>
            <a:r>
              <a:rPr lang="zh-CN" altLang="en-US" sz="2400" dirty="0"/>
              <a:t>例：已知三角形三条边的边长，求三角形的面积</a:t>
            </a:r>
            <a:endParaRPr lang="en-US" altLang="zh-CN" sz="2400" dirty="0"/>
          </a:p>
        </p:txBody>
      </p:sp>
    </p:spTree>
    <p:extLst>
      <p:ext uri="{BB962C8B-B14F-4D97-AF65-F5344CB8AC3E}">
        <p14:creationId xmlns:p14="http://schemas.microsoft.com/office/powerpoint/2010/main" val="36698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10.5.3	</a:t>
            </a:r>
            <a:r>
              <a:rPr lang="en-US" altLang="zh-CN" dirty="0" err="1"/>
              <a:t>Matplotlib</a:t>
            </a:r>
            <a:r>
              <a:rPr lang="en-US" altLang="zh-CN" dirty="0"/>
              <a:t>——</a:t>
            </a:r>
            <a:r>
              <a:rPr lang="zh-CN" altLang="en-US" dirty="0"/>
              <a:t>多个子图表的绘制</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err="1"/>
              <a:t>matplotlib</a:t>
            </a:r>
            <a:r>
              <a:rPr lang="zh-CN" altLang="en-US" sz="2200"/>
              <a:t>可以绘制</a:t>
            </a:r>
            <a:r>
              <a:rPr lang="zh-CN" altLang="en-US" sz="2200" dirty="0"/>
              <a:t>多个子图表</a:t>
            </a:r>
          </a:p>
          <a:p>
            <a:r>
              <a:rPr lang="zh-CN" altLang="en-US" sz="2200" dirty="0"/>
              <a:t>三种方法：</a:t>
            </a:r>
            <a:r>
              <a:rPr lang="en-US" altLang="zh-CN" sz="2200" dirty="0"/>
              <a:t>subplot()</a:t>
            </a:r>
            <a:r>
              <a:rPr lang="zh-CN" altLang="en-US" sz="2200" dirty="0"/>
              <a:t>、</a:t>
            </a:r>
            <a:r>
              <a:rPr lang="en-US" altLang="zh-CN" sz="2200" dirty="0"/>
              <a:t>subplots()</a:t>
            </a:r>
            <a:r>
              <a:rPr lang="zh-CN" altLang="en-US" sz="2200" dirty="0"/>
              <a:t>、</a:t>
            </a:r>
            <a:r>
              <a:rPr lang="en-US" altLang="zh-CN" sz="2200" dirty="0" err="1"/>
              <a:t>add_subplot</a:t>
            </a:r>
            <a:r>
              <a:rPr lang="en-US" altLang="zh-CN" sz="2200" dirty="0"/>
              <a:t>()</a:t>
            </a:r>
            <a:endParaRPr lang="zh-CN" altLang="en-US" sz="2200" dirty="0"/>
          </a:p>
        </p:txBody>
      </p:sp>
    </p:spTree>
    <p:extLst>
      <p:ext uri="{BB962C8B-B14F-4D97-AF65-F5344CB8AC3E}">
        <p14:creationId xmlns:p14="http://schemas.microsoft.com/office/powerpoint/2010/main" val="236910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10.5.4	</a:t>
            </a:r>
            <a:r>
              <a:rPr lang="en-US" altLang="zh-CN" dirty="0" err="1"/>
              <a:t>Matplotlib</a:t>
            </a:r>
            <a:r>
              <a:rPr lang="en-US" altLang="zh-CN" dirty="0"/>
              <a:t>——</a:t>
            </a:r>
            <a:r>
              <a:rPr lang="zh-CN" altLang="en-US" dirty="0"/>
              <a:t>交互式图表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err="1"/>
              <a:t>matplotlib</a:t>
            </a:r>
            <a:r>
              <a:rPr lang="zh-CN" altLang="en-US" sz="2200" dirty="0"/>
              <a:t>子模块</a:t>
            </a:r>
            <a:r>
              <a:rPr lang="en-US" altLang="zh-CN" sz="2200" dirty="0"/>
              <a:t>widgets</a:t>
            </a:r>
            <a:r>
              <a:rPr lang="zh-CN" altLang="en-US" sz="2200"/>
              <a:t>支持交互式图表绘制</a:t>
            </a:r>
            <a:endParaRPr lang="zh-CN" altLang="en-US" sz="2200" dirty="0"/>
          </a:p>
          <a:p>
            <a:r>
              <a:rPr lang="zh-CN" altLang="en-US" sz="2200" dirty="0"/>
              <a:t>常用函数和类：</a:t>
            </a:r>
            <a:r>
              <a:rPr lang="en-US" altLang="zh-CN" sz="2200" dirty="0"/>
              <a:t>Button()</a:t>
            </a:r>
            <a:r>
              <a:rPr lang="zh-CN" altLang="en-US" sz="2200" dirty="0"/>
              <a:t>、</a:t>
            </a:r>
            <a:r>
              <a:rPr lang="en-US" altLang="zh-CN" sz="2200" dirty="0"/>
              <a:t>Slider()</a:t>
            </a:r>
            <a:r>
              <a:rPr lang="zh-CN" altLang="en-US" sz="2200" dirty="0"/>
              <a:t>、</a:t>
            </a:r>
            <a:r>
              <a:rPr lang="en-US" altLang="zh-CN" sz="2200" dirty="0" err="1"/>
              <a:t>RadioButtons</a:t>
            </a:r>
            <a:r>
              <a:rPr lang="en-US" altLang="zh-CN" sz="2200" dirty="0"/>
              <a:t>()</a:t>
            </a:r>
            <a:r>
              <a:rPr lang="zh-CN" altLang="en-US" sz="2200" dirty="0"/>
              <a:t>、</a:t>
            </a:r>
            <a:r>
              <a:rPr lang="en-US" altLang="zh-CN" sz="2200" dirty="0" err="1"/>
              <a:t>CheckButtons</a:t>
            </a:r>
            <a:r>
              <a:rPr lang="en-US" altLang="zh-CN" sz="2200" dirty="0"/>
              <a:t>()</a:t>
            </a:r>
            <a:r>
              <a:rPr lang="zh-CN" altLang="en-US" sz="2200" dirty="0"/>
              <a:t>、</a:t>
            </a:r>
            <a:r>
              <a:rPr lang="en-US" altLang="zh-CN" sz="2200" dirty="0"/>
              <a:t>Cursor()</a:t>
            </a:r>
            <a:r>
              <a:rPr lang="zh-CN" altLang="en-US" sz="2200" dirty="0"/>
              <a:t>、</a:t>
            </a:r>
            <a:r>
              <a:rPr lang="en-US" altLang="zh-CN" sz="2200" dirty="0" err="1"/>
              <a:t>SpanSelector</a:t>
            </a:r>
            <a:r>
              <a:rPr lang="en-US" altLang="zh-CN" sz="2200" dirty="0"/>
              <a:t>()</a:t>
            </a:r>
            <a:endParaRPr lang="zh-CN" altLang="en-US" sz="2200" dirty="0"/>
          </a:p>
        </p:txBody>
      </p:sp>
    </p:spTree>
    <p:extLst>
      <p:ext uri="{BB962C8B-B14F-4D97-AF65-F5344CB8AC3E}">
        <p14:creationId xmlns:p14="http://schemas.microsoft.com/office/powerpoint/2010/main" val="51753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10.5.5	</a:t>
            </a:r>
            <a:r>
              <a:rPr lang="en-US" altLang="zh-CN" dirty="0" err="1"/>
              <a:t>Matplotlib</a:t>
            </a:r>
            <a:r>
              <a:rPr lang="en-US" altLang="zh-CN" dirty="0"/>
              <a:t>——2D</a:t>
            </a:r>
            <a:r>
              <a:rPr lang="zh-CN" altLang="en-US" dirty="0"/>
              <a:t>动画的绘制</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使用</a:t>
            </a:r>
            <a:r>
              <a:rPr lang="en-US" altLang="zh-CN" sz="2200" dirty="0" err="1"/>
              <a:t>matplotlib</a:t>
            </a:r>
            <a:r>
              <a:rPr lang="zh-CN" altLang="en-US" sz="2200" dirty="0"/>
              <a:t>子模块</a:t>
            </a:r>
            <a:r>
              <a:rPr lang="en-US" altLang="zh-CN" sz="2200" dirty="0"/>
              <a:t>animation</a:t>
            </a:r>
            <a:r>
              <a:rPr lang="zh-CN" altLang="en-US" sz="2200" dirty="0"/>
              <a:t>可以绘制</a:t>
            </a:r>
            <a:r>
              <a:rPr lang="en-US" altLang="zh-CN" sz="2200" dirty="0"/>
              <a:t>2D</a:t>
            </a:r>
            <a:r>
              <a:rPr lang="zh-CN" altLang="en-US" sz="2200" dirty="0"/>
              <a:t>动画</a:t>
            </a:r>
          </a:p>
        </p:txBody>
      </p:sp>
    </p:spTree>
    <p:extLst>
      <p:ext uri="{BB962C8B-B14F-4D97-AF65-F5344CB8AC3E}">
        <p14:creationId xmlns:p14="http://schemas.microsoft.com/office/powerpoint/2010/main" val="140224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10.5.5	</a:t>
            </a:r>
            <a:r>
              <a:rPr lang="en-US" altLang="zh-CN" dirty="0" err="1"/>
              <a:t>Matplotlib</a:t>
            </a:r>
            <a:r>
              <a:rPr lang="en-US" altLang="zh-CN" dirty="0"/>
              <a:t>——2D</a:t>
            </a:r>
            <a:r>
              <a:rPr lang="zh-CN" altLang="en-US" dirty="0"/>
              <a:t>动画的绘制</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err="1"/>
              <a:t>mplfinance</a:t>
            </a:r>
            <a:r>
              <a:rPr lang="zh-CN" altLang="en-US" sz="2200" dirty="0"/>
              <a:t>是专用于金融数据的可视化分析模块，是基于</a:t>
            </a:r>
            <a:r>
              <a:rPr lang="en-US" altLang="zh-CN" sz="2200" dirty="0" err="1"/>
              <a:t>matplotlib</a:t>
            </a:r>
            <a:r>
              <a:rPr lang="zh-CN" altLang="en-US" sz="2200" dirty="0"/>
              <a:t>和</a:t>
            </a:r>
            <a:r>
              <a:rPr lang="en-US" altLang="zh-CN" sz="2200" dirty="0"/>
              <a:t>pandas</a:t>
            </a:r>
            <a:r>
              <a:rPr lang="zh-CN" altLang="en-US" sz="2200" dirty="0"/>
              <a:t>的实用模块程序</a:t>
            </a:r>
          </a:p>
          <a:p>
            <a:r>
              <a:rPr lang="en-US" altLang="zh-CN" sz="2200" dirty="0" err="1"/>
              <a:t>mplfinance</a:t>
            </a:r>
            <a:r>
              <a:rPr lang="zh-CN" altLang="en-US" sz="2200" dirty="0"/>
              <a:t>使用非常方便，绘制均线通过设置关键字参数即可解决；自动剔除停盘时间段的空白，时间坐标都是自动完成的，比如显示的是当天</a:t>
            </a:r>
            <a:r>
              <a:rPr lang="en-US" altLang="zh-CN" sz="2200" dirty="0"/>
              <a:t>k</a:t>
            </a:r>
            <a:r>
              <a:rPr lang="zh-CN" altLang="en-US" sz="2200" dirty="0"/>
              <a:t>线就只显示时间，跨天就自动带上日期，跨年就自动带上年份</a:t>
            </a:r>
          </a:p>
          <a:p>
            <a:r>
              <a:rPr lang="en-US" altLang="zh-CN" sz="2200" dirty="0" err="1"/>
              <a:t>mpf.plot</a:t>
            </a:r>
            <a:r>
              <a:rPr lang="zh-CN" altLang="en-US" sz="2200" dirty="0"/>
              <a:t>函数的参数的类型必须是</a:t>
            </a:r>
            <a:r>
              <a:rPr lang="en-US" altLang="zh-CN" sz="2200" dirty="0" err="1"/>
              <a:t>pandas.DataFrame</a:t>
            </a:r>
            <a:r>
              <a:rPr lang="zh-CN" altLang="en-US" sz="2200" dirty="0"/>
              <a:t>数据类型，且行索引，对所包含的列名也有要求，必须包含’</a:t>
            </a:r>
            <a:r>
              <a:rPr lang="en-US" altLang="zh-CN" sz="2200" dirty="0"/>
              <a:t>Open’, ‘High’, ‘Low’ </a:t>
            </a:r>
            <a:r>
              <a:rPr lang="zh-CN" altLang="en-US" sz="2200" dirty="0"/>
              <a:t>和 ‘</a:t>
            </a:r>
            <a:r>
              <a:rPr lang="en-US" altLang="zh-CN" sz="2200" dirty="0"/>
              <a:t>Close’ </a:t>
            </a:r>
            <a:r>
              <a:rPr lang="zh-CN" altLang="en-US" sz="2200" dirty="0"/>
              <a:t>数据（注意</a:t>
            </a:r>
            <a:r>
              <a:rPr lang="en-US" altLang="zh-CN" sz="2200" dirty="0"/>
              <a:t>:</a:t>
            </a:r>
            <a:r>
              <a:rPr lang="zh-CN" altLang="en-US" sz="2200" dirty="0"/>
              <a:t>首字母是大写的），而且行索引必须是</a:t>
            </a:r>
            <a:r>
              <a:rPr lang="en-US" altLang="zh-CN" sz="2200" dirty="0" err="1"/>
              <a:t>pandas.DatetimeIndex</a:t>
            </a:r>
            <a:r>
              <a:rPr lang="zh-CN" altLang="en-US" sz="2200" dirty="0"/>
              <a:t>，行索引的名称必须是’</a:t>
            </a:r>
            <a:r>
              <a:rPr lang="en-US" altLang="zh-CN" sz="2200" dirty="0"/>
              <a:t>Date‘(</a:t>
            </a:r>
            <a:r>
              <a:rPr lang="zh-CN" altLang="en-US" sz="2200" dirty="0"/>
              <a:t>同理注意首字母大写</a:t>
            </a:r>
            <a:r>
              <a:rPr lang="en-US" altLang="zh-CN" sz="2200" dirty="0"/>
              <a:t>)</a:t>
            </a:r>
            <a:r>
              <a:rPr lang="zh-CN" altLang="en-US" sz="2200" dirty="0"/>
              <a:t>，此外还有一列（可选项）是’</a:t>
            </a:r>
            <a:r>
              <a:rPr lang="en-US" altLang="zh-CN" sz="2200" dirty="0"/>
              <a:t>Volume’</a:t>
            </a:r>
            <a:endParaRPr lang="zh-CN" altLang="en-US" sz="2200" dirty="0"/>
          </a:p>
        </p:txBody>
      </p:sp>
    </p:spTree>
    <p:extLst>
      <p:ext uri="{BB962C8B-B14F-4D97-AF65-F5344CB8AC3E}">
        <p14:creationId xmlns:p14="http://schemas.microsoft.com/office/powerpoint/2010/main" val="407488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10.5.6	</a:t>
            </a:r>
            <a:r>
              <a:rPr lang="en-US" altLang="zh-CN" dirty="0" err="1"/>
              <a:t>Matplotlib</a:t>
            </a:r>
            <a:r>
              <a:rPr lang="en-US" altLang="zh-CN" dirty="0"/>
              <a:t>——</a:t>
            </a:r>
            <a:r>
              <a:rPr lang="zh-CN" altLang="en-US" dirty="0"/>
              <a:t>应用实例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化学数据分析</a:t>
            </a:r>
            <a:endParaRPr lang="en-US" altLang="zh-CN" sz="2200" dirty="0"/>
          </a:p>
          <a:p>
            <a:r>
              <a:rPr lang="zh-CN" altLang="en-US" sz="2200" dirty="0"/>
              <a:t>股票实时分时曲线</a:t>
            </a:r>
            <a:endParaRPr lang="en-US" altLang="zh-CN" sz="2200" dirty="0"/>
          </a:p>
          <a:p>
            <a:r>
              <a:rPr lang="zh-CN" altLang="en-US" sz="2200" dirty="0"/>
              <a:t>股票</a:t>
            </a:r>
            <a:r>
              <a:rPr lang="en-US" altLang="zh-CN" sz="2200" dirty="0"/>
              <a:t>K</a:t>
            </a:r>
            <a:r>
              <a:rPr lang="zh-CN" altLang="en-US" sz="2200" dirty="0"/>
              <a:t>线图</a:t>
            </a:r>
            <a:endParaRPr lang="en-US" altLang="zh-CN" sz="2200" dirty="0"/>
          </a:p>
          <a:p>
            <a:r>
              <a:rPr lang="zh-CN" altLang="en-US" sz="2200" dirty="0"/>
              <a:t>等高线图</a:t>
            </a:r>
            <a:endParaRPr lang="en-US" altLang="zh-CN" sz="2200" dirty="0"/>
          </a:p>
          <a:p>
            <a:r>
              <a:rPr lang="zh-CN" altLang="en-US" sz="2200" dirty="0"/>
              <a:t>随机漫步</a:t>
            </a:r>
          </a:p>
        </p:txBody>
      </p:sp>
    </p:spTree>
    <p:extLst>
      <p:ext uri="{BB962C8B-B14F-4D97-AF65-F5344CB8AC3E}">
        <p14:creationId xmlns:p14="http://schemas.microsoft.com/office/powerpoint/2010/main" val="400678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10.6		</a:t>
            </a:r>
            <a:r>
              <a:rPr lang="zh-CN" altLang="en-US" dirty="0"/>
              <a:t>绘图模块</a:t>
            </a:r>
            <a:r>
              <a:rPr lang="en-US" altLang="zh-CN" dirty="0" err="1"/>
              <a:t>Seaborn</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err="1"/>
              <a:t>seaborn</a:t>
            </a:r>
            <a:r>
              <a:rPr lang="zh-CN" altLang="en-US" sz="2400" dirty="0"/>
              <a:t>是</a:t>
            </a:r>
            <a:r>
              <a:rPr lang="en-US" altLang="zh-CN" sz="2400" dirty="0"/>
              <a:t>python</a:t>
            </a:r>
            <a:r>
              <a:rPr lang="zh-CN" altLang="en-US" sz="2400" dirty="0"/>
              <a:t>的一个可视化模块，是在</a:t>
            </a:r>
            <a:r>
              <a:rPr lang="en-US" altLang="zh-CN" sz="2400" dirty="0" err="1"/>
              <a:t>matplotlib</a:t>
            </a:r>
            <a:r>
              <a:rPr lang="zh-CN" altLang="en-US" sz="2400" dirty="0"/>
              <a:t>的基础上进行封装的，能很好地支持</a:t>
            </a:r>
            <a:r>
              <a:rPr lang="en-US" altLang="zh-CN" sz="2400" dirty="0"/>
              <a:t>pandas</a:t>
            </a:r>
            <a:r>
              <a:rPr lang="zh-CN" altLang="en-US" sz="2400" dirty="0"/>
              <a:t>中的</a:t>
            </a:r>
            <a:r>
              <a:rPr lang="en-US" altLang="zh-CN" sz="2400" dirty="0" err="1"/>
              <a:t>DataFrame</a:t>
            </a:r>
            <a:endParaRPr lang="en-US" altLang="zh-CN" sz="2400" dirty="0"/>
          </a:p>
          <a:p>
            <a:r>
              <a:rPr lang="zh-CN" altLang="en-US" sz="2400" dirty="0"/>
              <a:t>提供了一个高级界面来绘制有吸引力的统计图形</a:t>
            </a:r>
            <a:endParaRPr lang="en-US" altLang="zh-CN" sz="2400" dirty="0"/>
          </a:p>
          <a:p>
            <a:r>
              <a:rPr lang="zh-CN" altLang="en-US" sz="2400" dirty="0"/>
              <a:t>作图更加容易，不需要经过大量的调整就能使图表变得非常精致</a:t>
            </a:r>
            <a:endParaRPr lang="en-US" altLang="zh-CN" sz="2400" dirty="0"/>
          </a:p>
        </p:txBody>
      </p:sp>
    </p:spTree>
    <p:extLst>
      <p:ext uri="{BB962C8B-B14F-4D97-AF65-F5344CB8AC3E}">
        <p14:creationId xmlns:p14="http://schemas.microsoft.com/office/powerpoint/2010/main" val="53523840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a:t>
            </a:r>
            <a:r>
              <a:rPr lang="en-US" altLang="zh-CN" dirty="0"/>
              <a:t>Windows</a:t>
            </a:r>
            <a:r>
              <a:rPr lang="zh-CN" altLang="en-US" dirty="0"/>
              <a:t>系统编程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11.1	</a:t>
            </a:r>
            <a:r>
              <a:rPr lang="zh-CN" altLang="en-US" sz="2400" dirty="0"/>
              <a:t>创建可执行文件</a:t>
            </a:r>
            <a:endParaRPr lang="en-US" altLang="zh-CN" sz="2400" dirty="0"/>
          </a:p>
          <a:p>
            <a:r>
              <a:rPr lang="en-US" altLang="zh-CN" sz="2400" dirty="0"/>
              <a:t>11.2	</a:t>
            </a:r>
            <a:r>
              <a:rPr lang="zh-CN" altLang="en-US" sz="2400" dirty="0"/>
              <a:t>调用外部程序</a:t>
            </a:r>
            <a:endParaRPr lang="en-US" altLang="zh-CN" sz="2400" dirty="0"/>
          </a:p>
          <a:p>
            <a:r>
              <a:rPr lang="en-US" altLang="zh-CN" sz="2400" dirty="0"/>
              <a:t>11.3	</a:t>
            </a:r>
            <a:r>
              <a:rPr lang="zh-CN" altLang="en-US" sz="2400" dirty="0"/>
              <a:t>多线程与多进程编程</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620121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11.1	</a:t>
            </a:r>
            <a:r>
              <a:rPr lang="zh-CN" altLang="en-US" dirty="0"/>
              <a:t>创建可执行文件</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使用</a:t>
            </a:r>
            <a:r>
              <a:rPr lang="en-US" altLang="zh-CN" sz="2400" dirty="0" err="1"/>
              <a:t>pyinstaller</a:t>
            </a:r>
            <a:endParaRPr lang="en-US" altLang="zh-CN" sz="2400" dirty="0"/>
          </a:p>
          <a:p>
            <a:pPr marL="457200" lvl="1" indent="0">
              <a:buNone/>
            </a:pPr>
            <a:r>
              <a:rPr lang="en-US" altLang="zh-CN" sz="2200" dirty="0" err="1"/>
              <a:t>pyinstaller</a:t>
            </a:r>
            <a:r>
              <a:rPr lang="en-US" altLang="zh-CN" sz="2200" dirty="0"/>
              <a:t> –F –w &lt;</a:t>
            </a:r>
            <a:r>
              <a:rPr lang="zh-CN" altLang="en-US" sz="2200" dirty="0"/>
              <a:t>需要打包的程序文件</a:t>
            </a:r>
            <a:r>
              <a:rPr lang="en-US" altLang="zh-CN" sz="2200" dirty="0"/>
              <a:t>&gt;</a:t>
            </a:r>
          </a:p>
          <a:p>
            <a:r>
              <a:rPr lang="zh-CN" altLang="en-US" sz="2400" dirty="0"/>
              <a:t>使用</a:t>
            </a:r>
            <a:r>
              <a:rPr lang="en-US" altLang="zh-CN" sz="2400" dirty="0"/>
              <a:t>py2exe</a:t>
            </a:r>
          </a:p>
          <a:p>
            <a:pPr marL="457200" lvl="1" indent="0">
              <a:buNone/>
            </a:pPr>
            <a:r>
              <a:rPr lang="zh-CN" altLang="en-US" sz="2000" dirty="0"/>
              <a:t>创建</a:t>
            </a:r>
            <a:r>
              <a:rPr lang="en-US" altLang="zh-CN" sz="2000" dirty="0"/>
              <a:t>python</a:t>
            </a:r>
            <a:r>
              <a:rPr lang="zh-CN" altLang="en-US" sz="2000" dirty="0"/>
              <a:t>文件，内容如下：</a:t>
            </a:r>
            <a:endParaRPr lang="en-US" altLang="zh-CN" sz="2000" dirty="0"/>
          </a:p>
          <a:p>
            <a:pPr marL="457200" lvl="1" indent="0">
              <a:spcBef>
                <a:spcPts val="300"/>
              </a:spcBef>
              <a:buNone/>
            </a:pPr>
            <a:r>
              <a:rPr lang="en-US" altLang="zh-CN" sz="2000" dirty="0"/>
              <a:t>import py2exe</a:t>
            </a:r>
          </a:p>
          <a:p>
            <a:pPr marL="457200" lvl="1" indent="0">
              <a:spcBef>
                <a:spcPts val="300"/>
              </a:spcBef>
              <a:buNone/>
            </a:pPr>
            <a:r>
              <a:rPr lang="en-US" altLang="zh-CN" sz="2000" dirty="0"/>
              <a:t>Import </a:t>
            </a:r>
            <a:r>
              <a:rPr lang="en-US" altLang="zh-CN" sz="2000" dirty="0" err="1"/>
              <a:t>distutils</a:t>
            </a:r>
            <a:endParaRPr lang="en-US" altLang="zh-CN" sz="2000" dirty="0"/>
          </a:p>
          <a:p>
            <a:pPr marL="457200" lvl="1" indent="0">
              <a:spcBef>
                <a:spcPts val="300"/>
              </a:spcBef>
              <a:buNone/>
            </a:pPr>
            <a:r>
              <a:rPr lang="en-US" altLang="zh-CN" sz="2000" dirty="0" err="1"/>
              <a:t>distutils.core.setup</a:t>
            </a:r>
            <a:r>
              <a:rPr lang="en-US" altLang="zh-CN" sz="2000" dirty="0"/>
              <a:t>(console=[‘&lt;</a:t>
            </a:r>
            <a:r>
              <a:rPr lang="zh-CN" altLang="en-US" sz="2000" dirty="0"/>
              <a:t>需要打包的程序文件</a:t>
            </a:r>
            <a:r>
              <a:rPr lang="en-US" altLang="zh-CN" sz="2000" dirty="0"/>
              <a:t>&gt;’])</a:t>
            </a:r>
          </a:p>
          <a:p>
            <a:pPr marL="457200" lvl="1" indent="0">
              <a:buNone/>
            </a:pPr>
            <a:r>
              <a:rPr lang="zh-CN" altLang="en-US" sz="2000" dirty="0"/>
              <a:t>在命令提示符下执行如下命令：</a:t>
            </a:r>
            <a:endParaRPr lang="en-US" altLang="zh-CN" sz="2000" dirty="0"/>
          </a:p>
          <a:p>
            <a:pPr marL="457200" lvl="1" indent="0">
              <a:spcBef>
                <a:spcPts val="300"/>
              </a:spcBef>
              <a:buNone/>
            </a:pPr>
            <a:r>
              <a:rPr lang="en-US" altLang="zh-CN" sz="2000" dirty="0"/>
              <a:t>python &lt;</a:t>
            </a:r>
            <a:r>
              <a:rPr lang="zh-CN" altLang="en-US" sz="2000" dirty="0"/>
              <a:t>上述文件名</a:t>
            </a:r>
            <a:r>
              <a:rPr lang="en-US" altLang="zh-CN" sz="2000" dirty="0"/>
              <a:t>&gt; py2exe</a:t>
            </a:r>
          </a:p>
        </p:txBody>
      </p:sp>
    </p:spTree>
    <p:extLst>
      <p:ext uri="{BB962C8B-B14F-4D97-AF65-F5344CB8AC3E}">
        <p14:creationId xmlns:p14="http://schemas.microsoft.com/office/powerpoint/2010/main" val="157791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11.2	</a:t>
            </a:r>
            <a:r>
              <a:rPr lang="zh-CN" altLang="en-US" dirty="0"/>
              <a:t>调用外部程序</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200" dirty="0" err="1"/>
              <a:t>os.system</a:t>
            </a:r>
            <a:r>
              <a:rPr lang="en-US" altLang="zh-CN" sz="2200" dirty="0"/>
              <a:t>()</a:t>
            </a:r>
          </a:p>
          <a:p>
            <a:pPr marL="457200" lvl="1" indent="0">
              <a:buNone/>
            </a:pPr>
            <a:r>
              <a:rPr lang="en-US" altLang="zh-CN" sz="2000" dirty="0" err="1"/>
              <a:t>os.system</a:t>
            </a:r>
            <a:r>
              <a:rPr lang="en-US" altLang="zh-CN" sz="2000" dirty="0"/>
              <a:t>(‘notepad d:\\test.txt’)</a:t>
            </a:r>
          </a:p>
          <a:p>
            <a:r>
              <a:rPr lang="en-US" altLang="zh-CN" sz="2200" dirty="0" err="1"/>
              <a:t>os.popen</a:t>
            </a:r>
            <a:r>
              <a:rPr lang="en-US" altLang="zh-CN" sz="2200" dirty="0"/>
              <a:t>()</a:t>
            </a:r>
          </a:p>
          <a:p>
            <a:pPr marL="457200" lvl="1" indent="0">
              <a:buNone/>
            </a:pPr>
            <a:r>
              <a:rPr lang="en-US" altLang="zh-CN" sz="2000" dirty="0" err="1"/>
              <a:t>os.popen</a:t>
            </a:r>
            <a:r>
              <a:rPr lang="en-US" altLang="zh-CN" sz="2000" dirty="0"/>
              <a:t>(</a:t>
            </a:r>
            <a:r>
              <a:rPr lang="en-US" altLang="zh-CN" sz="2000" dirty="0" err="1"/>
              <a:t>r'notepad</a:t>
            </a:r>
            <a:r>
              <a:rPr lang="en-US" altLang="zh-CN" sz="2000" dirty="0"/>
              <a:t> d:\test.txt’)</a:t>
            </a:r>
          </a:p>
          <a:p>
            <a:r>
              <a:rPr lang="en-US" altLang="zh-CN" sz="2200" dirty="0" err="1"/>
              <a:t>os.startfile</a:t>
            </a:r>
            <a:r>
              <a:rPr lang="en-US" altLang="zh-CN" sz="2200" dirty="0"/>
              <a:t>()</a:t>
            </a:r>
          </a:p>
          <a:p>
            <a:pPr marL="457200" lvl="1" indent="0">
              <a:buNone/>
            </a:pPr>
            <a:r>
              <a:rPr lang="en-US" altLang="zh-CN" sz="2000" dirty="0" err="1"/>
              <a:t>os.startfile</a:t>
            </a:r>
            <a:r>
              <a:rPr lang="en-US" altLang="zh-CN" sz="2000" dirty="0"/>
              <a:t>('d:\\test.jpg')</a:t>
            </a:r>
          </a:p>
        </p:txBody>
      </p:sp>
    </p:spTree>
    <p:extLst>
      <p:ext uri="{BB962C8B-B14F-4D97-AF65-F5344CB8AC3E}">
        <p14:creationId xmlns:p14="http://schemas.microsoft.com/office/powerpoint/2010/main" val="618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11.2	</a:t>
            </a:r>
            <a:r>
              <a:rPr lang="zh-CN" altLang="en-US" dirty="0"/>
              <a:t>调用外部程序</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200" dirty="0"/>
              <a:t>win32api.ShellExecute()</a:t>
            </a:r>
          </a:p>
          <a:p>
            <a:pPr marL="457200" lvl="1" indent="0">
              <a:buNone/>
            </a:pPr>
            <a:r>
              <a:rPr lang="en-US" altLang="zh-CN" sz="2000" dirty="0"/>
              <a:t>win32api.ShellExecute(0,’open’,’notepad.exe’,’’,’’,0)</a:t>
            </a:r>
          </a:p>
          <a:p>
            <a:pPr marL="457200" lvl="1" indent="0">
              <a:buNone/>
            </a:pPr>
            <a:r>
              <a:rPr lang="en-US" altLang="zh-CN" sz="2000" dirty="0"/>
              <a:t>win32api.ShellExecute(0,’open’,’www.python.org’,’’,’’,1)</a:t>
            </a:r>
          </a:p>
          <a:p>
            <a:pPr marL="457200" lvl="1" indent="0">
              <a:buNone/>
            </a:pPr>
            <a:r>
              <a:rPr lang="en-US" altLang="zh-CN" sz="2000" dirty="0"/>
              <a:t>win32api.ShellExecute(0,’open’,r’d:\test.jpg’,’’,’’,1</a:t>
            </a:r>
          </a:p>
        </p:txBody>
      </p:sp>
    </p:spTree>
    <p:extLst>
      <p:ext uri="{BB962C8B-B14F-4D97-AF65-F5344CB8AC3E}">
        <p14:creationId xmlns:p14="http://schemas.microsoft.com/office/powerpoint/2010/main" val="38839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2</a:t>
            </a:r>
            <a:r>
              <a:rPr lang="zh-CN" altLang="en-US" sz="3600" dirty="0"/>
              <a:t>章	选择与循环</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2.1	</a:t>
            </a:r>
            <a:r>
              <a:rPr lang="zh-CN" altLang="en-US" sz="2400" dirty="0"/>
              <a:t>条件表达式</a:t>
            </a:r>
          </a:p>
          <a:p>
            <a:r>
              <a:rPr lang="en-US" altLang="zh-CN" sz="2400" dirty="0"/>
              <a:t>2.2	</a:t>
            </a:r>
            <a:r>
              <a:rPr lang="zh-CN" altLang="en-US" sz="2400" dirty="0"/>
              <a:t>选择结构</a:t>
            </a:r>
          </a:p>
          <a:p>
            <a:r>
              <a:rPr lang="en-US" altLang="zh-CN" sz="2400" dirty="0"/>
              <a:t>2.3	</a:t>
            </a:r>
            <a:r>
              <a:rPr lang="zh-CN" altLang="en-US" sz="2400" dirty="0"/>
              <a:t>循环结构</a:t>
            </a:r>
          </a:p>
          <a:p>
            <a:r>
              <a:rPr lang="en-US" altLang="zh-CN" sz="2400" dirty="0"/>
              <a:t>2.4	</a:t>
            </a:r>
            <a:r>
              <a:rPr lang="zh-CN" altLang="en-US" sz="2400" dirty="0"/>
              <a:t>案例精选</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584372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11.2	</a:t>
            </a:r>
            <a:r>
              <a:rPr lang="zh-CN" altLang="en-US" dirty="0"/>
              <a:t>调用外部程序</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615242" cy="3880773"/>
          </a:xfrm>
        </p:spPr>
        <p:txBody>
          <a:bodyPr>
            <a:normAutofit/>
          </a:bodyPr>
          <a:lstStyle/>
          <a:p>
            <a:r>
              <a:rPr lang="zh-CN" altLang="en-US" sz="2200" dirty="0"/>
              <a:t>通过</a:t>
            </a:r>
            <a:r>
              <a:rPr lang="en-US" altLang="zh-CN" sz="2200" dirty="0" err="1"/>
              <a:t>ctypes</a:t>
            </a:r>
            <a:r>
              <a:rPr lang="zh-CN" altLang="en-US" sz="2200" dirty="0"/>
              <a:t>的</a:t>
            </a:r>
            <a:r>
              <a:rPr lang="en-US" altLang="zh-CN" sz="2200" dirty="0" err="1"/>
              <a:t>cdll</a:t>
            </a:r>
            <a:r>
              <a:rPr lang="zh-CN" altLang="en-US" sz="2200" dirty="0"/>
              <a:t>调用</a:t>
            </a:r>
            <a:r>
              <a:rPr lang="en-US" altLang="zh-CN" sz="2200" dirty="0"/>
              <a:t>C</a:t>
            </a:r>
            <a:r>
              <a:rPr lang="zh-CN" altLang="en-US" sz="2200" dirty="0"/>
              <a:t>函数库</a:t>
            </a:r>
            <a:r>
              <a:rPr lang="en-US" altLang="zh-CN" sz="2200" dirty="0" err="1"/>
              <a:t>msvcrt</a:t>
            </a:r>
            <a:r>
              <a:rPr lang="zh-CN" altLang="en-US" sz="2200" dirty="0"/>
              <a:t>中的函数</a:t>
            </a:r>
            <a:endParaRPr lang="en-US" altLang="zh-CN" sz="2200" dirty="0"/>
          </a:p>
          <a:p>
            <a:pPr marL="457200" lvl="1" indent="0">
              <a:buNone/>
            </a:pPr>
            <a:r>
              <a:rPr lang="en-US" altLang="zh-CN" sz="2000" dirty="0" err="1"/>
              <a:t>ctypes.cdll.msvcrt.wprintf</a:t>
            </a:r>
            <a:r>
              <a:rPr lang="en-US" altLang="zh-CN" sz="2000" dirty="0"/>
              <a:t>('Hello world!')</a:t>
            </a:r>
          </a:p>
          <a:p>
            <a:r>
              <a:rPr lang="zh-CN" altLang="en-US" sz="2200" dirty="0"/>
              <a:t>通过</a:t>
            </a:r>
            <a:r>
              <a:rPr lang="en-US" altLang="zh-CN" sz="2200" dirty="0" err="1"/>
              <a:t>ctypes</a:t>
            </a:r>
            <a:r>
              <a:rPr lang="zh-CN" altLang="en-US" sz="2200" dirty="0"/>
              <a:t>的</a:t>
            </a:r>
            <a:r>
              <a:rPr lang="en-US" altLang="zh-CN" sz="2200" dirty="0" err="1"/>
              <a:t>windll</a:t>
            </a:r>
            <a:r>
              <a:rPr lang="zh-CN" altLang="en-US" sz="2200" dirty="0"/>
              <a:t>来调用动态链接库代码</a:t>
            </a:r>
            <a:endParaRPr lang="en-US" altLang="zh-CN" sz="2200" dirty="0"/>
          </a:p>
          <a:p>
            <a:pPr marL="457200" lvl="1" indent="0">
              <a:buNone/>
            </a:pPr>
            <a:r>
              <a:rPr lang="en-US" altLang="zh-CN" sz="2000" dirty="0"/>
              <a:t>import </a:t>
            </a:r>
            <a:r>
              <a:rPr lang="en-US" altLang="zh-CN" sz="2000" dirty="0" err="1"/>
              <a:t>ctypes</a:t>
            </a:r>
            <a:endParaRPr lang="en-US" altLang="zh-CN" sz="2000" dirty="0"/>
          </a:p>
          <a:p>
            <a:pPr marL="457200" lvl="1" indent="0">
              <a:spcBef>
                <a:spcPts val="300"/>
              </a:spcBef>
              <a:buNone/>
            </a:pPr>
            <a:r>
              <a:rPr lang="en-US" altLang="zh-CN" sz="2000" dirty="0"/>
              <a:t>user32=</a:t>
            </a:r>
            <a:r>
              <a:rPr lang="en-US" altLang="zh-CN" sz="2000" dirty="0" err="1"/>
              <a:t>ctypes.windll.LoadLibrary</a:t>
            </a:r>
            <a:r>
              <a:rPr lang="en-US" altLang="zh-CN" sz="2000" dirty="0"/>
              <a:t>('user32.dll')</a:t>
            </a:r>
          </a:p>
          <a:p>
            <a:pPr marL="457200" lvl="1" indent="0">
              <a:spcBef>
                <a:spcPts val="300"/>
              </a:spcBef>
              <a:buNone/>
            </a:pPr>
            <a:r>
              <a:rPr lang="en-US" altLang="zh-CN" sz="2000" dirty="0"/>
              <a:t>user32.MessageBoxA(0,str.encode('Hello world!'),'Python </a:t>
            </a:r>
            <a:r>
              <a:rPr lang="en-US" altLang="zh-CN" sz="2000" dirty="0" err="1"/>
              <a:t>ctypes</a:t>
            </a:r>
            <a:r>
              <a:rPr lang="en-US" altLang="zh-CN" sz="2000" dirty="0"/>
              <a:t>'.encode(),0)</a:t>
            </a:r>
          </a:p>
        </p:txBody>
      </p:sp>
    </p:spTree>
    <p:extLst>
      <p:ext uri="{BB962C8B-B14F-4D97-AF65-F5344CB8AC3E}">
        <p14:creationId xmlns:p14="http://schemas.microsoft.com/office/powerpoint/2010/main" val="30760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11.3	</a:t>
            </a:r>
            <a:r>
              <a:rPr lang="zh-CN" altLang="en-US" dirty="0"/>
              <a:t>多线程与多进程编程</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200" dirty="0"/>
              <a:t>threading</a:t>
            </a:r>
            <a:r>
              <a:rPr lang="zh-CN" altLang="en-US" sz="2200" dirty="0"/>
              <a:t>模块处理线程</a:t>
            </a:r>
            <a:endParaRPr lang="en-US" altLang="zh-CN" sz="2200" dirty="0"/>
          </a:p>
          <a:p>
            <a:pPr marL="457200" lvl="1" indent="0">
              <a:buNone/>
            </a:pPr>
            <a:r>
              <a:rPr lang="en-US" altLang="zh-CN" sz="2000" dirty="0"/>
              <a:t>import threading</a:t>
            </a:r>
          </a:p>
          <a:p>
            <a:pPr marL="457200" lvl="1" indent="0">
              <a:buNone/>
            </a:pPr>
            <a:r>
              <a:rPr lang="en-US" altLang="zh-CN" sz="2000" dirty="0" err="1"/>
              <a:t>threading.stack_size</a:t>
            </a:r>
            <a:r>
              <a:rPr lang="en-US" altLang="zh-CN" sz="2000" dirty="0"/>
              <a:t>()					#</a:t>
            </a:r>
            <a:r>
              <a:rPr lang="zh-CN" altLang="en-US" sz="2000" dirty="0"/>
              <a:t>查看当前线程栈的大小</a:t>
            </a:r>
            <a:endParaRPr lang="en-US" altLang="zh-CN" sz="2000" dirty="0"/>
          </a:p>
          <a:p>
            <a:pPr marL="457200" lvl="1" indent="0">
              <a:buNone/>
            </a:pPr>
            <a:r>
              <a:rPr lang="en-US" altLang="zh-CN" sz="2000" dirty="0" err="1"/>
              <a:t>threading.stack_size</a:t>
            </a:r>
            <a:r>
              <a:rPr lang="en-US" altLang="zh-CN" sz="2000" dirty="0"/>
              <a:t>(64*1024)			#</a:t>
            </a:r>
            <a:r>
              <a:rPr lang="zh-CN" altLang="en-US" sz="2000" dirty="0"/>
              <a:t>设置当前线程栈的大小</a:t>
            </a:r>
            <a:endParaRPr lang="en-US" altLang="zh-CN" sz="2000" dirty="0"/>
          </a:p>
          <a:p>
            <a:pPr marL="457200" lvl="1" indent="0">
              <a:buNone/>
            </a:pPr>
            <a:r>
              <a:rPr lang="en-US" altLang="zh-CN" sz="2000" dirty="0" err="1"/>
              <a:t>threading.active_count</a:t>
            </a:r>
            <a:r>
              <a:rPr lang="en-US" altLang="zh-CN" sz="2000" dirty="0"/>
              <a:t>()				#</a:t>
            </a:r>
            <a:r>
              <a:rPr lang="zh-CN" altLang="en-US" sz="2000" dirty="0"/>
              <a:t>当前活动线程数量</a:t>
            </a:r>
            <a:endParaRPr lang="en-US" altLang="zh-CN" sz="2000" dirty="0"/>
          </a:p>
          <a:p>
            <a:pPr marL="457200" lvl="1" indent="0">
              <a:buNone/>
            </a:pPr>
            <a:r>
              <a:rPr lang="en-US" altLang="zh-CN" sz="2000" dirty="0" err="1"/>
              <a:t>threading.current_thread</a:t>
            </a:r>
            <a:r>
              <a:rPr lang="en-US" altLang="zh-CN" sz="2000" dirty="0"/>
              <a:t>()				#</a:t>
            </a:r>
            <a:r>
              <a:rPr lang="zh-CN" altLang="en-US" sz="2000" dirty="0"/>
              <a:t>查看当前线程对象</a:t>
            </a:r>
            <a:endParaRPr lang="en-US" altLang="zh-CN" sz="2000" dirty="0"/>
          </a:p>
          <a:p>
            <a:pPr marL="457200" lvl="1" indent="0">
              <a:buNone/>
            </a:pPr>
            <a:r>
              <a:rPr lang="en-US" altLang="zh-CN" sz="2000" dirty="0" err="1"/>
              <a:t>threading_enumerate</a:t>
            </a:r>
            <a:r>
              <a:rPr lang="en-US" altLang="zh-CN" sz="2000" dirty="0"/>
              <a:t>()					#</a:t>
            </a:r>
            <a:r>
              <a:rPr lang="zh-CN" altLang="en-US" sz="2000" dirty="0"/>
              <a:t>当前活动线程对象列表</a:t>
            </a:r>
            <a:endParaRPr lang="en-US" altLang="zh-CN" sz="2000" dirty="0"/>
          </a:p>
        </p:txBody>
      </p:sp>
    </p:spTree>
    <p:extLst>
      <p:ext uri="{BB962C8B-B14F-4D97-AF65-F5344CB8AC3E}">
        <p14:creationId xmlns:p14="http://schemas.microsoft.com/office/powerpoint/2010/main" val="362357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11.3	</a:t>
            </a:r>
            <a:r>
              <a:rPr lang="zh-CN" altLang="en-US" dirty="0"/>
              <a:t>多线程与多进程编程</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200" dirty="0"/>
              <a:t>Thread</a:t>
            </a:r>
            <a:r>
              <a:rPr lang="zh-CN" altLang="en-US" sz="2200" dirty="0"/>
              <a:t>是</a:t>
            </a:r>
            <a:r>
              <a:rPr lang="en-US" altLang="zh-CN" sz="2200" dirty="0"/>
              <a:t>threading</a:t>
            </a:r>
            <a:r>
              <a:rPr lang="zh-CN" altLang="en-US" sz="2200" dirty="0"/>
              <a:t>模块的最重要也是最基本的一个类，可以通过该类创建线程并控制线程的运行</a:t>
            </a:r>
            <a:endParaRPr lang="en-US" altLang="zh-CN" sz="2200" dirty="0"/>
          </a:p>
        </p:txBody>
      </p:sp>
    </p:spTree>
    <p:extLst>
      <p:ext uri="{BB962C8B-B14F-4D97-AF65-F5344CB8AC3E}">
        <p14:creationId xmlns:p14="http://schemas.microsoft.com/office/powerpoint/2010/main" val="25312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11.3	</a:t>
            </a:r>
            <a:r>
              <a:rPr lang="zh-CN" altLang="en-US" dirty="0"/>
              <a:t>多线程与多进程编程</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200" dirty="0"/>
              <a:t>Process</a:t>
            </a:r>
            <a:r>
              <a:rPr lang="zh-CN" altLang="en-US" sz="2200" dirty="0"/>
              <a:t>是</a:t>
            </a:r>
            <a:r>
              <a:rPr lang="en-US" altLang="zh-CN" sz="2200" dirty="0"/>
              <a:t>multiprocessing</a:t>
            </a:r>
            <a:r>
              <a:rPr lang="zh-CN" altLang="en-US" sz="2200" dirty="0"/>
              <a:t>模块的最重要也是最基本的一个类，可以通过该类创建进程并控制进程的运行</a:t>
            </a:r>
            <a:endParaRPr lang="en-US" altLang="zh-CN" sz="2200" dirty="0"/>
          </a:p>
        </p:txBody>
      </p:sp>
      <p:sp>
        <p:nvSpPr>
          <p:cNvPr id="4" name="动作按钮: 转到主页 3">
            <a:hlinkClick r:id="rId3"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84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12</a:t>
            </a:r>
            <a:r>
              <a:rPr lang="zh-CN" altLang="en-US" sz="3600" dirty="0"/>
              <a:t>章	</a:t>
            </a:r>
            <a:r>
              <a:rPr lang="en-US" altLang="zh-CN" sz="3600" dirty="0"/>
              <a:t>GUI</a:t>
            </a:r>
            <a:r>
              <a:rPr lang="zh-CN" altLang="en-US" sz="3600" dirty="0"/>
              <a:t>编程</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常用的图形化用户界面</a:t>
            </a:r>
            <a:r>
              <a:rPr lang="en-US" altLang="zh-CN" sz="2400" dirty="0"/>
              <a:t>(GUI)</a:t>
            </a:r>
            <a:r>
              <a:rPr lang="zh-CN" altLang="en-US" sz="2400" dirty="0"/>
              <a:t>工具：</a:t>
            </a:r>
            <a:r>
              <a:rPr lang="en-US" altLang="zh-CN" sz="2400" dirty="0"/>
              <a:t>Python</a:t>
            </a:r>
            <a:r>
              <a:rPr lang="zh-CN" altLang="en-US" sz="2400" dirty="0"/>
              <a:t>自带的标准库</a:t>
            </a:r>
            <a:r>
              <a:rPr lang="en-US" altLang="zh-CN" sz="2400" dirty="0" err="1"/>
              <a:t>tkinter</a:t>
            </a:r>
            <a:r>
              <a:rPr lang="zh-CN" altLang="en-US" sz="2400" dirty="0"/>
              <a:t>、第三方库</a:t>
            </a:r>
            <a:r>
              <a:rPr lang="en-US" altLang="zh-CN" sz="2400" dirty="0" err="1"/>
              <a:t>PyQt</a:t>
            </a:r>
            <a:r>
              <a:rPr lang="zh-CN" altLang="en-US" sz="2400" dirty="0"/>
              <a:t>、</a:t>
            </a:r>
            <a:r>
              <a:rPr lang="en-US" altLang="zh-CN" sz="2400" dirty="0" err="1"/>
              <a:t>wxPython</a:t>
            </a:r>
            <a:r>
              <a:rPr lang="zh-CN" altLang="en-US" sz="2400" dirty="0"/>
              <a:t>、</a:t>
            </a:r>
            <a:r>
              <a:rPr lang="en-US" altLang="zh-CN" sz="2400" dirty="0"/>
              <a:t>win32gui</a:t>
            </a:r>
            <a:r>
              <a:rPr lang="zh-CN" altLang="en-US" sz="2400" dirty="0"/>
              <a:t>等</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747661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12</a:t>
            </a:r>
            <a:r>
              <a:rPr lang="zh-CN" altLang="en-US" sz="3600" dirty="0"/>
              <a:t>章	</a:t>
            </a:r>
            <a:r>
              <a:rPr lang="en-US" altLang="zh-CN" sz="3600" dirty="0"/>
              <a:t>GUI</a:t>
            </a:r>
            <a:r>
              <a:rPr lang="zh-CN" altLang="en-US" sz="3600" dirty="0"/>
              <a:t>编程</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hlinkClick r:id="rId2" action="ppaction://hlinksldjump"/>
              </a:rPr>
              <a:t>12.1	</a:t>
            </a:r>
            <a:r>
              <a:rPr lang="en-US" altLang="zh-CN" sz="2400" dirty="0" err="1">
                <a:hlinkClick r:id="rId2" action="ppaction://hlinksldjump"/>
              </a:rPr>
              <a:t>tkinter</a:t>
            </a:r>
            <a:endParaRPr lang="en-US" altLang="zh-CN" sz="2400" dirty="0"/>
          </a:p>
          <a:p>
            <a:r>
              <a:rPr lang="en-US" altLang="zh-CN" sz="2400" dirty="0">
                <a:hlinkClick r:id="rId3" action="ppaction://hlinksldjump"/>
              </a:rPr>
              <a:t>12.2	</a:t>
            </a:r>
            <a:r>
              <a:rPr lang="en-US" altLang="zh-CN" sz="2400" dirty="0" err="1">
                <a:hlinkClick r:id="rId3" action="ppaction://hlinksldjump"/>
              </a:rPr>
              <a:t>wxPython</a:t>
            </a:r>
            <a:endParaRPr lang="en-US" altLang="zh-CN" sz="2400" dirty="0"/>
          </a:p>
          <a:p>
            <a:r>
              <a:rPr lang="en-US" altLang="zh-CN" sz="2400" dirty="0">
                <a:hlinkClick r:id="rId3" action="ppaction://hlinksldjump"/>
              </a:rPr>
              <a:t>12.3	</a:t>
            </a:r>
            <a:r>
              <a:rPr lang="en-US" altLang="zh-CN" sz="2400" dirty="0" err="1">
                <a:hlinkClick r:id="rId3" action="ppaction://hlinksldjump"/>
              </a:rPr>
              <a:t>PyQt</a:t>
            </a:r>
            <a:endParaRPr lang="en-US" altLang="zh-CN" sz="2400" dirty="0"/>
          </a:p>
          <a:p>
            <a:r>
              <a:rPr lang="en-US" altLang="zh-CN" sz="2400" dirty="0">
                <a:hlinkClick r:id="rId4" action="ppaction://hlinksldjump"/>
              </a:rPr>
              <a:t>12.4	win32gui</a:t>
            </a:r>
            <a:endParaRPr lang="en-US" altLang="zh-CN" sz="2400" dirty="0"/>
          </a:p>
        </p:txBody>
      </p:sp>
      <p:sp>
        <p:nvSpPr>
          <p:cNvPr id="4" name="动作按钮: 转到主页 3">
            <a:hlinkClick r:id="rId5"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937497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根窗体：</a:t>
            </a:r>
            <a:r>
              <a:rPr lang="en-US" altLang="zh-CN" sz="2400" dirty="0" err="1"/>
              <a:t>tkinter.Tk</a:t>
            </a:r>
            <a:r>
              <a:rPr lang="en-US" altLang="zh-CN" sz="2400" dirty="0"/>
              <a:t>()</a:t>
            </a:r>
          </a:p>
          <a:p>
            <a:r>
              <a:rPr lang="zh-CN" altLang="en-US" sz="2400" dirty="0"/>
              <a:t>窗体属性：</a:t>
            </a:r>
            <a:endParaRPr lang="en-US" altLang="zh-CN" sz="2400" dirty="0"/>
          </a:p>
          <a:p>
            <a:pPr marL="457200" lvl="1" indent="0">
              <a:buNone/>
            </a:pPr>
            <a:r>
              <a:rPr lang="en-US" altLang="zh-CN" sz="2200" dirty="0" err="1"/>
              <a:t>root.title</a:t>
            </a:r>
            <a:r>
              <a:rPr lang="en-US" altLang="zh-CN" sz="2200" dirty="0"/>
              <a:t>(‘Login’)</a:t>
            </a:r>
          </a:p>
          <a:p>
            <a:pPr marL="457200" lvl="1" indent="0">
              <a:buNone/>
            </a:pPr>
            <a:r>
              <a:rPr lang="en-US" altLang="zh-CN" sz="2200" dirty="0" err="1"/>
              <a:t>root.geometry</a:t>
            </a:r>
            <a:r>
              <a:rPr lang="en-US" altLang="zh-CN" sz="2200" dirty="0"/>
              <a:t>(‘200x100+300+200’)</a:t>
            </a:r>
          </a:p>
          <a:p>
            <a:pPr marL="457200" lvl="1" indent="0">
              <a:buNone/>
            </a:pPr>
            <a:r>
              <a:rPr lang="en-US" altLang="zh-CN" sz="2200" dirty="0" err="1"/>
              <a:t>root.resizable</a:t>
            </a:r>
            <a:r>
              <a:rPr lang="en-US" altLang="zh-CN" sz="2200" dirty="0"/>
              <a:t>(</a:t>
            </a:r>
            <a:r>
              <a:rPr lang="en-US" altLang="zh-CN" sz="2200" dirty="0" err="1"/>
              <a:t>False,False</a:t>
            </a:r>
            <a:r>
              <a:rPr lang="en-US" altLang="zh-CN" sz="2200" dirty="0"/>
              <a:t>)</a:t>
            </a:r>
          </a:p>
        </p:txBody>
      </p:sp>
    </p:spTree>
    <p:extLst>
      <p:ext uri="{BB962C8B-B14F-4D97-AF65-F5344CB8AC3E}">
        <p14:creationId xmlns:p14="http://schemas.microsoft.com/office/powerpoint/2010/main" val="248368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常用控件：</a:t>
            </a:r>
            <a:endParaRPr lang="en-US" altLang="zh-CN" sz="2400" dirty="0"/>
          </a:p>
          <a:p>
            <a:pPr marL="457200" lvl="1" indent="0">
              <a:buNone/>
            </a:pPr>
            <a:r>
              <a:rPr lang="zh-CN" altLang="en-US" sz="2200" dirty="0"/>
              <a:t>标签</a:t>
            </a:r>
            <a:r>
              <a:rPr lang="en-US" altLang="zh-CN" sz="2200" dirty="0"/>
              <a:t>(Label)</a:t>
            </a:r>
            <a:r>
              <a:rPr lang="zh-CN" altLang="en-US" sz="2200" dirty="0"/>
              <a:t>、文本框</a:t>
            </a:r>
            <a:r>
              <a:rPr lang="en-US" altLang="zh-CN" sz="2200" dirty="0"/>
              <a:t>(Text)</a:t>
            </a:r>
            <a:r>
              <a:rPr lang="zh-CN" altLang="en-US" sz="2200" dirty="0"/>
              <a:t>、输入框</a:t>
            </a:r>
            <a:r>
              <a:rPr lang="en-US" altLang="zh-CN" sz="2200" dirty="0"/>
              <a:t>(Entry)</a:t>
            </a:r>
            <a:r>
              <a:rPr lang="zh-CN" altLang="en-US" sz="2200" dirty="0"/>
              <a:t>、按钮</a:t>
            </a:r>
            <a:r>
              <a:rPr lang="en-US" altLang="zh-CN" sz="2200" dirty="0"/>
              <a:t>(Button)</a:t>
            </a:r>
            <a:r>
              <a:rPr lang="zh-CN" altLang="en-US" sz="2200" dirty="0"/>
              <a:t>、单选按钮</a:t>
            </a:r>
            <a:r>
              <a:rPr lang="en-US" altLang="zh-CN" sz="2200" dirty="0"/>
              <a:t>(</a:t>
            </a:r>
            <a:r>
              <a:rPr lang="en-US" altLang="zh-CN" sz="2200" dirty="0" err="1"/>
              <a:t>Radiobutton</a:t>
            </a:r>
            <a:r>
              <a:rPr lang="en-US" altLang="zh-CN" sz="2200" dirty="0"/>
              <a:t>)</a:t>
            </a:r>
            <a:r>
              <a:rPr lang="zh-CN" altLang="en-US" sz="2200" dirty="0"/>
              <a:t>、复选框</a:t>
            </a:r>
            <a:r>
              <a:rPr lang="en-US" altLang="zh-CN" sz="2200" dirty="0"/>
              <a:t>(</a:t>
            </a:r>
            <a:r>
              <a:rPr lang="en-US" altLang="zh-CN" sz="2200" dirty="0" err="1"/>
              <a:t>Checkbutton</a:t>
            </a:r>
            <a:r>
              <a:rPr lang="en-US" altLang="zh-CN" sz="2200" dirty="0"/>
              <a:t>)</a:t>
            </a:r>
            <a:r>
              <a:rPr lang="zh-CN" altLang="en-US" sz="2200" dirty="0"/>
              <a:t>、列表框</a:t>
            </a:r>
            <a:r>
              <a:rPr lang="en-US" altLang="zh-CN" sz="2200" dirty="0"/>
              <a:t>(</a:t>
            </a:r>
            <a:r>
              <a:rPr lang="en-US" altLang="zh-CN" sz="2200" dirty="0" err="1"/>
              <a:t>Listbox</a:t>
            </a:r>
            <a:r>
              <a:rPr lang="en-US" altLang="zh-CN" sz="2200" dirty="0"/>
              <a:t>)</a:t>
            </a:r>
            <a:r>
              <a:rPr lang="zh-CN" altLang="en-US" sz="2200" dirty="0"/>
              <a:t>、组合框</a:t>
            </a:r>
            <a:r>
              <a:rPr lang="en-US" altLang="zh-CN" sz="2200" dirty="0"/>
              <a:t>(</a:t>
            </a:r>
            <a:r>
              <a:rPr lang="en-US" altLang="zh-CN" sz="2200" dirty="0" err="1"/>
              <a:t>Combobox</a:t>
            </a:r>
            <a:r>
              <a:rPr lang="en-US" altLang="zh-CN" sz="2200" dirty="0"/>
              <a:t>)</a:t>
            </a:r>
            <a:r>
              <a:rPr lang="zh-CN" altLang="en-US" sz="2200" dirty="0"/>
              <a:t>、滑块</a:t>
            </a:r>
            <a:r>
              <a:rPr lang="en-US" altLang="zh-CN" sz="2200" dirty="0"/>
              <a:t>(Scale)</a:t>
            </a:r>
            <a:r>
              <a:rPr lang="zh-CN" altLang="en-US" sz="2200" dirty="0"/>
              <a:t>、菜单</a:t>
            </a:r>
            <a:r>
              <a:rPr lang="en-US" altLang="zh-CN" sz="2200" dirty="0"/>
              <a:t>(Menu)</a:t>
            </a:r>
            <a:r>
              <a:rPr lang="zh-CN" altLang="en-US" sz="2200" dirty="0"/>
              <a:t>、子窗体</a:t>
            </a:r>
            <a:r>
              <a:rPr lang="en-US" altLang="zh-CN" sz="2200" dirty="0"/>
              <a:t>(</a:t>
            </a:r>
            <a:r>
              <a:rPr lang="en-US" altLang="zh-CN" sz="2200" dirty="0" err="1"/>
              <a:t>Toplevel</a:t>
            </a:r>
            <a:r>
              <a:rPr lang="en-US" altLang="zh-CN" sz="2200" dirty="0"/>
              <a:t>)</a:t>
            </a:r>
            <a:r>
              <a:rPr lang="zh-CN" altLang="en-US" sz="2200" dirty="0"/>
              <a:t>、模式对话框</a:t>
            </a:r>
            <a:r>
              <a:rPr lang="en-US" altLang="zh-CN" sz="2200" dirty="0"/>
              <a:t>(</a:t>
            </a:r>
            <a:r>
              <a:rPr lang="en-US" altLang="zh-CN" sz="2200" dirty="0" err="1"/>
              <a:t>tkinter.messagebox</a:t>
            </a:r>
            <a:r>
              <a:rPr lang="en-US" altLang="zh-CN" sz="2200" dirty="0"/>
              <a:t>)</a:t>
            </a:r>
          </a:p>
          <a:p>
            <a:r>
              <a:rPr lang="zh-CN" altLang="en-US" sz="2400" dirty="0"/>
              <a:t>控件常用属性：</a:t>
            </a:r>
            <a:endParaRPr lang="en-US" altLang="zh-CN" sz="2400" dirty="0"/>
          </a:p>
          <a:p>
            <a:pPr marL="457200" lvl="1" indent="0">
              <a:buNone/>
            </a:pPr>
            <a:r>
              <a:rPr lang="en-US" altLang="zh-CN" sz="2200" dirty="0"/>
              <a:t>text</a:t>
            </a:r>
            <a:r>
              <a:rPr lang="zh-CN" altLang="en-US" sz="2200" dirty="0"/>
              <a:t>、</a:t>
            </a:r>
            <a:r>
              <a:rPr lang="en-US" altLang="zh-CN" sz="2200" dirty="0"/>
              <a:t>width</a:t>
            </a:r>
            <a:r>
              <a:rPr lang="zh-CN" altLang="en-US" sz="2200" dirty="0"/>
              <a:t>、</a:t>
            </a:r>
            <a:r>
              <a:rPr lang="en-US" altLang="zh-CN" sz="2200" dirty="0" err="1"/>
              <a:t>height,textvariable</a:t>
            </a:r>
            <a:r>
              <a:rPr lang="zh-CN" altLang="en-US" sz="2200" dirty="0"/>
              <a:t>、</a:t>
            </a:r>
            <a:r>
              <a:rPr lang="en-US" altLang="zh-CN" sz="2200" dirty="0"/>
              <a:t>command</a:t>
            </a:r>
            <a:r>
              <a:rPr lang="zh-CN" altLang="en-US" sz="2200" dirty="0"/>
              <a:t>、</a:t>
            </a:r>
            <a:r>
              <a:rPr lang="en-US" altLang="zh-CN" sz="2200" dirty="0"/>
              <a:t>show</a:t>
            </a:r>
            <a:r>
              <a:rPr lang="zh-CN" altLang="en-US" sz="2200" dirty="0"/>
              <a:t>等</a:t>
            </a:r>
            <a:endParaRPr lang="en-US" altLang="zh-CN" sz="2200" dirty="0"/>
          </a:p>
        </p:txBody>
      </p:sp>
    </p:spTree>
    <p:extLst>
      <p:ext uri="{BB962C8B-B14F-4D97-AF65-F5344CB8AC3E}">
        <p14:creationId xmlns:p14="http://schemas.microsoft.com/office/powerpoint/2010/main" val="11826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控件布局：</a:t>
            </a:r>
            <a:endParaRPr lang="en-US" altLang="zh-CN" sz="2400" dirty="0"/>
          </a:p>
          <a:p>
            <a:pPr marL="457200" lvl="1" indent="0">
              <a:buNone/>
            </a:pPr>
            <a:r>
              <a:rPr lang="en-US" altLang="zh-CN" sz="2200" dirty="0"/>
              <a:t>pack()</a:t>
            </a:r>
            <a:r>
              <a:rPr lang="zh-CN" altLang="en-US" sz="2200" dirty="0"/>
              <a:t>、</a:t>
            </a:r>
            <a:r>
              <a:rPr lang="en-US" altLang="zh-CN" sz="2200" dirty="0"/>
              <a:t>grid()</a:t>
            </a:r>
            <a:r>
              <a:rPr lang="zh-CN" altLang="en-US" sz="2200" dirty="0"/>
              <a:t>、</a:t>
            </a:r>
            <a:r>
              <a:rPr lang="en-US" altLang="zh-CN" sz="2200" dirty="0"/>
              <a:t>place()</a:t>
            </a:r>
          </a:p>
          <a:p>
            <a:r>
              <a:rPr lang="zh-CN" altLang="en-US" sz="2400" dirty="0"/>
              <a:t>例：</a:t>
            </a:r>
            <a:endParaRPr lang="en-US" altLang="zh-CN" sz="2400" dirty="0"/>
          </a:p>
          <a:p>
            <a:pPr marL="457200" lvl="1" indent="0">
              <a:buNone/>
            </a:pPr>
            <a:r>
              <a:rPr lang="en-US" altLang="zh-CN" sz="2200" dirty="0" err="1"/>
              <a:t>labelName.place</a:t>
            </a:r>
            <a:r>
              <a:rPr lang="en-US" altLang="zh-CN" sz="2200" dirty="0"/>
              <a:t>(x=10,y=10)</a:t>
            </a:r>
          </a:p>
        </p:txBody>
      </p:sp>
    </p:spTree>
    <p:extLst>
      <p:ext uri="{BB962C8B-B14F-4D97-AF65-F5344CB8AC3E}">
        <p14:creationId xmlns:p14="http://schemas.microsoft.com/office/powerpoint/2010/main" val="106444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绑定事件：</a:t>
            </a:r>
            <a:r>
              <a:rPr lang="en-US" altLang="zh-CN" sz="2400" dirty="0"/>
              <a:t>&lt;</a:t>
            </a:r>
            <a:r>
              <a:rPr lang="zh-CN" altLang="en-US" sz="2400" dirty="0"/>
              <a:t>控件</a:t>
            </a:r>
            <a:r>
              <a:rPr lang="en-US" altLang="zh-CN" sz="2400" dirty="0"/>
              <a:t>&gt;.bind(&lt;</a:t>
            </a:r>
            <a:r>
              <a:rPr lang="zh-CN" altLang="en-US" sz="2400" dirty="0"/>
              <a:t>事件代码</a:t>
            </a:r>
            <a:r>
              <a:rPr lang="en-US" altLang="zh-CN" sz="2400" dirty="0"/>
              <a:t>&gt;,&lt;</a:t>
            </a:r>
            <a:r>
              <a:rPr lang="zh-CN" altLang="en-US" sz="2400" dirty="0"/>
              <a:t>函数名</a:t>
            </a:r>
            <a:r>
              <a:rPr lang="en-US" altLang="zh-CN" sz="2400" dirty="0"/>
              <a:t>&gt;)</a:t>
            </a:r>
          </a:p>
          <a:p>
            <a:r>
              <a:rPr lang="zh-CN" altLang="en-US" sz="2400" dirty="0"/>
              <a:t>事件响应：</a:t>
            </a:r>
            <a:endParaRPr lang="en-US" altLang="zh-CN" sz="2400" dirty="0"/>
          </a:p>
          <a:p>
            <a:pPr marL="457200" lvl="1" indent="0">
              <a:buNone/>
            </a:pPr>
            <a:r>
              <a:rPr lang="zh-CN" altLang="en-US" sz="2000" dirty="0"/>
              <a:t>单击鼠标左键</a:t>
            </a:r>
            <a:r>
              <a:rPr lang="en-US" altLang="zh-CN" sz="2000" dirty="0"/>
              <a:t>(&lt;Button-1&gt;|&lt;1&gt;)</a:t>
            </a:r>
          </a:p>
          <a:p>
            <a:pPr marL="457200" lvl="1" indent="0">
              <a:buNone/>
            </a:pPr>
            <a:r>
              <a:rPr lang="zh-CN" altLang="en-US" sz="2000" dirty="0"/>
              <a:t>释放鼠标左键</a:t>
            </a:r>
            <a:r>
              <a:rPr lang="en-US" altLang="zh-CN" sz="2000" dirty="0"/>
              <a:t>(&lt;ButtonRelease-1&gt;)</a:t>
            </a:r>
          </a:p>
          <a:p>
            <a:pPr marL="457200" lvl="1" indent="0">
              <a:buNone/>
            </a:pPr>
            <a:r>
              <a:rPr lang="zh-CN" altLang="en-US" sz="2000" dirty="0"/>
              <a:t>拖动鼠标左键</a:t>
            </a:r>
            <a:r>
              <a:rPr lang="en-US" altLang="zh-CN" sz="2000" dirty="0"/>
              <a:t>(&lt;B1-Motion&gt;)</a:t>
            </a:r>
          </a:p>
          <a:p>
            <a:pPr marL="457200" lvl="1" indent="0">
              <a:buNone/>
            </a:pPr>
            <a:r>
              <a:rPr lang="zh-CN" altLang="en-US" sz="2000" dirty="0"/>
              <a:t>双击鼠标左键</a:t>
            </a:r>
            <a:r>
              <a:rPr lang="en-US" altLang="zh-CN" sz="2000" dirty="0"/>
              <a:t>(&lt;Double-Button-1&gt;)</a:t>
            </a:r>
          </a:p>
          <a:p>
            <a:pPr marL="457200" lvl="1" indent="0">
              <a:buNone/>
            </a:pPr>
            <a:r>
              <a:rPr lang="zh-CN" altLang="en-US" sz="2000" dirty="0"/>
              <a:t>获得焦点</a:t>
            </a:r>
            <a:r>
              <a:rPr lang="en-US" altLang="zh-CN" sz="2000" dirty="0"/>
              <a:t>(&lt;</a:t>
            </a:r>
            <a:r>
              <a:rPr lang="en-US" altLang="zh-CN" sz="2000" dirty="0" err="1"/>
              <a:t>FocusIn</a:t>
            </a:r>
            <a:r>
              <a:rPr lang="en-US" altLang="zh-CN" sz="2000" dirty="0"/>
              <a:t>&gt;)</a:t>
            </a:r>
          </a:p>
        </p:txBody>
      </p:sp>
    </p:spTree>
    <p:extLst>
      <p:ext uri="{BB962C8B-B14F-4D97-AF65-F5344CB8AC3E}">
        <p14:creationId xmlns:p14="http://schemas.microsoft.com/office/powerpoint/2010/main" val="106708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2.1	</a:t>
            </a:r>
            <a:r>
              <a:rPr lang="zh-CN" altLang="en-US" dirty="0"/>
              <a:t>条件表达式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801946" cy="3880773"/>
          </a:xfrm>
        </p:spPr>
        <p:txBody>
          <a:bodyPr>
            <a:normAutofit/>
          </a:bodyPr>
          <a:lstStyle/>
          <a:p>
            <a:r>
              <a:rPr lang="zh-CN" altLang="en-US" sz="2400" dirty="0"/>
              <a:t>在</a:t>
            </a:r>
            <a:r>
              <a:rPr lang="en-US" altLang="zh-CN" sz="2400" dirty="0"/>
              <a:t>Python</a:t>
            </a:r>
            <a:r>
              <a:rPr lang="zh-CN" altLang="en-US" sz="2400" dirty="0"/>
              <a:t>中，单个常量、变量或者任意合法表达式都可以作为条件表达式</a:t>
            </a:r>
          </a:p>
          <a:p>
            <a:r>
              <a:rPr lang="zh-CN" altLang="en-US" sz="2400" dirty="0"/>
              <a:t>条件表达式的值为</a:t>
            </a:r>
            <a:r>
              <a:rPr lang="en-US" altLang="zh-CN" sz="2400" dirty="0"/>
              <a:t>False</a:t>
            </a:r>
            <a:r>
              <a:rPr lang="zh-CN" altLang="en-US" sz="2400" dirty="0"/>
              <a:t>、</a:t>
            </a:r>
            <a:r>
              <a:rPr lang="en-US" altLang="zh-CN" sz="2400" dirty="0"/>
              <a:t>0</a:t>
            </a:r>
            <a:r>
              <a:rPr lang="zh-CN" altLang="en-US" sz="2400" dirty="0"/>
              <a:t>（包括</a:t>
            </a:r>
            <a:r>
              <a:rPr lang="en-US" altLang="zh-CN" sz="2400" dirty="0"/>
              <a:t>0.0</a:t>
            </a:r>
            <a:r>
              <a:rPr lang="zh-CN" altLang="en-US" sz="2400" dirty="0"/>
              <a:t>、</a:t>
            </a:r>
            <a:r>
              <a:rPr lang="en-US" altLang="zh-CN" sz="2400" dirty="0"/>
              <a:t>0j</a:t>
            </a:r>
            <a:r>
              <a:rPr lang="zh-CN" altLang="en-US" sz="2400" dirty="0"/>
              <a:t>等）、空值</a:t>
            </a:r>
            <a:r>
              <a:rPr lang="en-US" altLang="zh-CN" sz="2400" dirty="0"/>
              <a:t>None</a:t>
            </a:r>
            <a:r>
              <a:rPr lang="zh-CN" altLang="en-US" sz="2400" dirty="0"/>
              <a:t>、空列表、空元组、空集合、空字典、空字符串、空</a:t>
            </a:r>
            <a:r>
              <a:rPr lang="en-US" altLang="zh-CN" sz="2400" dirty="0"/>
              <a:t>range</a:t>
            </a:r>
            <a:r>
              <a:rPr lang="zh-CN" altLang="en-US" sz="2400" dirty="0"/>
              <a:t>对象或其他空迭代对象，则表示条件不成立，否则表示条件成立。</a:t>
            </a:r>
          </a:p>
          <a:p>
            <a:pPr marL="457200" lvl="1" indent="0">
              <a:buNone/>
            </a:pPr>
            <a:r>
              <a:rPr lang="en-US" altLang="zh-CN" sz="2200" dirty="0"/>
              <a:t>x&lt;y&lt;z		=&gt;			x&lt;y and y&lt;z</a:t>
            </a:r>
          </a:p>
          <a:p>
            <a:endParaRPr lang="zh-CN" altLang="en-US" sz="2400" dirty="0"/>
          </a:p>
        </p:txBody>
      </p:sp>
    </p:spTree>
    <p:extLst>
      <p:ext uri="{BB962C8B-B14F-4D97-AF65-F5344CB8AC3E}">
        <p14:creationId xmlns:p14="http://schemas.microsoft.com/office/powerpoint/2010/main" val="155241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案例</a:t>
            </a:r>
            <a:r>
              <a:rPr lang="en-US" altLang="zh-CN" sz="2400" dirty="0"/>
              <a:t>1</a:t>
            </a:r>
            <a:r>
              <a:rPr lang="zh-CN" altLang="en-US" sz="2400" dirty="0"/>
              <a:t>：</a:t>
            </a:r>
            <a:r>
              <a:rPr lang="zh-CN" altLang="en-US" sz="2400" dirty="0">
                <a:hlinkClick r:id="rId2" action="ppaction://hlinkfile"/>
              </a:rPr>
              <a:t>登录验证</a:t>
            </a:r>
            <a:endParaRPr lang="en-US" altLang="zh-CN" sz="2400" dirty="0"/>
          </a:p>
          <a:p>
            <a:r>
              <a:rPr lang="zh-CN" altLang="en-US" sz="2400" dirty="0"/>
              <a:t>案例</a:t>
            </a:r>
            <a:r>
              <a:rPr lang="en-US" altLang="zh-CN" sz="2400" dirty="0"/>
              <a:t>2</a:t>
            </a:r>
            <a:r>
              <a:rPr lang="zh-CN" altLang="en-US" sz="2400" dirty="0"/>
              <a:t>：</a:t>
            </a:r>
            <a:r>
              <a:rPr lang="zh-CN" altLang="en-US" sz="2400" dirty="0">
                <a:hlinkClick r:id="rId3" action="ppaction://hlinkfile"/>
              </a:rPr>
              <a:t>文本编辑器</a:t>
            </a:r>
            <a:endParaRPr lang="en-US" altLang="zh-CN" sz="2400" dirty="0"/>
          </a:p>
          <a:p>
            <a:r>
              <a:rPr lang="zh-CN" altLang="en-US" sz="2400" dirty="0"/>
              <a:t>案例</a:t>
            </a:r>
            <a:r>
              <a:rPr lang="en-US" altLang="zh-CN" sz="2400" dirty="0"/>
              <a:t>3</a:t>
            </a:r>
            <a:r>
              <a:rPr lang="zh-CN" altLang="en-US" sz="2400" dirty="0"/>
              <a:t>：</a:t>
            </a:r>
            <a:r>
              <a:rPr lang="zh-CN" altLang="en-US" sz="2400" dirty="0">
                <a:hlinkClick r:id="rId4" action="ppaction://hlinkfile"/>
              </a:rPr>
              <a:t>绘图程序</a:t>
            </a:r>
            <a:endParaRPr lang="en-US" altLang="zh-CN" sz="2000" dirty="0"/>
          </a:p>
        </p:txBody>
      </p:sp>
    </p:spTree>
    <p:extLst>
      <p:ext uri="{BB962C8B-B14F-4D97-AF65-F5344CB8AC3E}">
        <p14:creationId xmlns:p14="http://schemas.microsoft.com/office/powerpoint/2010/main" val="75510932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12.2		</a:t>
            </a:r>
            <a:r>
              <a:rPr lang="en-US" altLang="zh-CN" sz="3600" dirty="0" err="1"/>
              <a:t>wxPython</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hlinkClick r:id="rId2" action="ppaction://hlinkfile"/>
              </a:rPr>
              <a:t>案例</a:t>
            </a:r>
            <a:endParaRPr lang="en-US" altLang="zh-CN" sz="2400" dirty="0"/>
          </a:p>
        </p:txBody>
      </p:sp>
    </p:spTree>
    <p:extLst>
      <p:ext uri="{BB962C8B-B14F-4D97-AF65-F5344CB8AC3E}">
        <p14:creationId xmlns:p14="http://schemas.microsoft.com/office/powerpoint/2010/main" val="51577179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12.3		</a:t>
            </a:r>
            <a:r>
              <a:rPr lang="en-US" altLang="zh-CN" sz="3600" dirty="0" err="1"/>
              <a:t>PyQt</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Qt</a:t>
            </a:r>
            <a:r>
              <a:rPr lang="zh-CN" altLang="en-US" sz="2400" dirty="0"/>
              <a:t>是</a:t>
            </a:r>
            <a:r>
              <a:rPr lang="en-US" altLang="zh-CN" sz="2400" dirty="0"/>
              <a:t>Python</a:t>
            </a:r>
            <a:r>
              <a:rPr lang="zh-CN" altLang="en-US" sz="2400" dirty="0"/>
              <a:t>开发窗体的工具之一，它不仅与</a:t>
            </a:r>
            <a:r>
              <a:rPr lang="en-US" altLang="zh-CN" sz="2400" dirty="0"/>
              <a:t>Python</a:t>
            </a:r>
            <a:r>
              <a:rPr lang="zh-CN" altLang="en-US" sz="2400" dirty="0"/>
              <a:t>有着良好的兼容性，还可以通过可视化操作进行窗体设计</a:t>
            </a:r>
            <a:endParaRPr lang="en-US" altLang="zh-CN" sz="2400" dirty="0"/>
          </a:p>
          <a:p>
            <a:r>
              <a:rPr lang="zh-CN" altLang="en-US" sz="2400" dirty="0"/>
              <a:t>可在官方网站</a:t>
            </a:r>
            <a:r>
              <a:rPr lang="en-US" altLang="zh-CN" sz="2400" dirty="0">
                <a:hlinkClick r:id="rId2"/>
              </a:rPr>
              <a:t>https://www.qt.io/download</a:t>
            </a:r>
            <a:r>
              <a:rPr lang="zh-CN" altLang="en-US" sz="2400" dirty="0"/>
              <a:t>上下载</a:t>
            </a:r>
            <a:endParaRPr lang="en-US" altLang="zh-CN" sz="2400" dirty="0"/>
          </a:p>
          <a:p>
            <a:r>
              <a:rPr lang="zh-CN" altLang="en-US" sz="2400" dirty="0"/>
              <a:t>在</a:t>
            </a:r>
            <a:r>
              <a:rPr lang="en-US" altLang="zh-CN" sz="2400" dirty="0"/>
              <a:t>Python</a:t>
            </a:r>
            <a:r>
              <a:rPr lang="zh-CN" altLang="en-US" sz="2400" dirty="0"/>
              <a:t>中安装</a:t>
            </a:r>
            <a:r>
              <a:rPr lang="en-US" altLang="zh-CN" sz="2400" dirty="0"/>
              <a:t>PyQt5</a:t>
            </a:r>
            <a:r>
              <a:rPr lang="zh-CN" altLang="en-US" sz="2400" dirty="0"/>
              <a:t>模块：</a:t>
            </a:r>
            <a:r>
              <a:rPr lang="en-US" altLang="zh-CN" sz="2400" dirty="0"/>
              <a:t>pip install pyqt5</a:t>
            </a:r>
            <a:endParaRPr lang="en-US" altLang="zh-CN" sz="2000" dirty="0"/>
          </a:p>
        </p:txBody>
      </p:sp>
    </p:spTree>
    <p:extLst>
      <p:ext uri="{BB962C8B-B14F-4D97-AF65-F5344CB8AC3E}">
        <p14:creationId xmlns:p14="http://schemas.microsoft.com/office/powerpoint/2010/main" val="98929202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12.4		win32gui</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endParaRPr lang="en-US" altLang="zh-CN" sz="20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019235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13</a:t>
            </a:r>
            <a:r>
              <a:rPr lang="zh-CN" altLang="en-US" sz="3600" dirty="0"/>
              <a:t>章	</a:t>
            </a:r>
            <a:r>
              <a:rPr lang="zh-CN" altLang="en-US" dirty="0"/>
              <a:t>数据库编程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13.1	</a:t>
            </a:r>
            <a:r>
              <a:rPr lang="zh-CN" altLang="en-US" sz="2400" dirty="0"/>
              <a:t>数据库类型</a:t>
            </a:r>
            <a:endParaRPr lang="en-US" altLang="zh-CN" sz="2400" dirty="0"/>
          </a:p>
          <a:p>
            <a:r>
              <a:rPr lang="en-US" altLang="zh-CN" sz="2400" dirty="0"/>
              <a:t>13.2	</a:t>
            </a:r>
            <a:r>
              <a:rPr lang="zh-CN" altLang="en-US" sz="2400" dirty="0"/>
              <a:t>连接数据库</a:t>
            </a:r>
            <a:endParaRPr lang="en-US" altLang="zh-CN" sz="2400" dirty="0"/>
          </a:p>
          <a:p>
            <a:r>
              <a:rPr lang="en-US" altLang="zh-CN" sz="2400" dirty="0"/>
              <a:t>13.3	</a:t>
            </a:r>
            <a:r>
              <a:rPr lang="zh-CN" altLang="en-US" sz="2400" dirty="0"/>
              <a:t>数据库操作</a:t>
            </a:r>
            <a:endParaRPr lang="en-US" altLang="zh-CN" sz="2400" dirty="0"/>
          </a:p>
          <a:p>
            <a:r>
              <a:rPr lang="en-US" altLang="zh-CN" sz="2400" dirty="0"/>
              <a:t>13.4	</a:t>
            </a:r>
            <a:r>
              <a:rPr lang="zh-CN" altLang="en-US" sz="2400" dirty="0"/>
              <a:t>案例</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90100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SQLite</a:t>
            </a:r>
          </a:p>
          <a:p>
            <a:r>
              <a:rPr lang="en-US" altLang="zh-CN" sz="2000" dirty="0"/>
              <a:t>Access</a:t>
            </a:r>
          </a:p>
          <a:p>
            <a:r>
              <a:rPr lang="en-US" altLang="zh-CN" sz="2000" dirty="0"/>
              <a:t>MySQL</a:t>
            </a:r>
          </a:p>
          <a:p>
            <a:r>
              <a:rPr lang="en-US" altLang="zh-CN" sz="2000" dirty="0"/>
              <a:t>MS SQL Server</a:t>
            </a:r>
          </a:p>
          <a:p>
            <a:r>
              <a:rPr lang="en-US" altLang="zh-CN" sz="2000" dirty="0"/>
              <a:t>Oracle</a:t>
            </a:r>
          </a:p>
        </p:txBody>
      </p:sp>
    </p:spTree>
    <p:extLst>
      <p:ext uri="{BB962C8B-B14F-4D97-AF65-F5344CB8AC3E}">
        <p14:creationId xmlns:p14="http://schemas.microsoft.com/office/powerpoint/2010/main" val="25035709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——SQLite</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内嵌在</a:t>
            </a:r>
            <a:r>
              <a:rPr lang="en-US" altLang="zh-CN" sz="2400" dirty="0"/>
              <a:t>Python</a:t>
            </a:r>
            <a:r>
              <a:rPr lang="zh-CN" altLang="en-US" sz="2400" dirty="0"/>
              <a:t>中的开源的关系型数据库管理系统</a:t>
            </a:r>
            <a:endParaRPr lang="en-US" altLang="zh-CN" sz="2400" dirty="0"/>
          </a:p>
          <a:p>
            <a:r>
              <a:rPr lang="zh-CN" altLang="en-US" sz="2400" dirty="0"/>
              <a:t>轻量级、基于磁盘文件的数据库管理系统</a:t>
            </a:r>
            <a:endParaRPr lang="en-US" altLang="zh-CN" sz="2400" dirty="0"/>
          </a:p>
          <a:p>
            <a:r>
              <a:rPr lang="zh-CN" altLang="en-US" sz="2400" dirty="0"/>
              <a:t>支持使用</a:t>
            </a:r>
            <a:r>
              <a:rPr lang="en-US" altLang="zh-CN" sz="2400" dirty="0"/>
              <a:t>SQL</a:t>
            </a:r>
            <a:r>
              <a:rPr lang="zh-CN" altLang="en-US" sz="2400" dirty="0"/>
              <a:t>语句来访问数据库</a:t>
            </a:r>
            <a:endParaRPr lang="en-US" altLang="zh-CN" sz="2400" dirty="0"/>
          </a:p>
          <a:p>
            <a:r>
              <a:rPr lang="zh-CN" altLang="en-US" sz="2400" dirty="0"/>
              <a:t>可使用</a:t>
            </a:r>
            <a:r>
              <a:rPr lang="en-US" altLang="zh-CN" sz="2400" dirty="0" err="1"/>
              <a:t>SQLiteManager</a:t>
            </a:r>
            <a:r>
              <a:rPr lang="zh-CN" altLang="en-US" sz="2400" dirty="0"/>
              <a:t>、</a:t>
            </a:r>
            <a:r>
              <a:rPr lang="en-US" altLang="zh-CN" sz="2400" dirty="0"/>
              <a:t>SQLite Database Browser</a:t>
            </a:r>
            <a:r>
              <a:rPr lang="zh-CN" altLang="en-US" sz="2400" dirty="0"/>
              <a:t>等可视化管理工具</a:t>
            </a:r>
            <a:endParaRPr lang="en-US" altLang="zh-CN" sz="2400" dirty="0"/>
          </a:p>
          <a:p>
            <a:endParaRPr lang="en-US" altLang="zh-CN" sz="2400" dirty="0"/>
          </a:p>
        </p:txBody>
      </p:sp>
    </p:spTree>
    <p:extLst>
      <p:ext uri="{BB962C8B-B14F-4D97-AF65-F5344CB8AC3E}">
        <p14:creationId xmlns:p14="http://schemas.microsoft.com/office/powerpoint/2010/main" val="340907787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——Access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关系型数据库管理系统、</a:t>
            </a:r>
            <a:r>
              <a:rPr lang="en-US" altLang="zh-CN" sz="2400" dirty="0"/>
              <a:t>Office</a:t>
            </a:r>
            <a:r>
              <a:rPr lang="zh-CN" altLang="en-US" sz="2400" dirty="0"/>
              <a:t>办公套装软件的组件</a:t>
            </a:r>
            <a:endParaRPr lang="en-US" altLang="zh-CN" sz="2400" dirty="0"/>
          </a:p>
          <a:p>
            <a:r>
              <a:rPr lang="zh-CN" altLang="en-US" sz="2400" dirty="0"/>
              <a:t>基于磁盘文件的数据库管理系统</a:t>
            </a:r>
            <a:endParaRPr lang="en-US" altLang="zh-CN" sz="2400" dirty="0"/>
          </a:p>
          <a:p>
            <a:r>
              <a:rPr lang="zh-CN" altLang="en-US" sz="2400" dirty="0"/>
              <a:t>支持使用</a:t>
            </a:r>
            <a:r>
              <a:rPr lang="en-US" altLang="zh-CN" sz="2400" dirty="0"/>
              <a:t>SQL</a:t>
            </a:r>
            <a:r>
              <a:rPr lang="zh-CN" altLang="en-US" sz="2400" dirty="0"/>
              <a:t>语句来访问数据库</a:t>
            </a:r>
            <a:endParaRPr lang="en-US" altLang="zh-CN" sz="2400" dirty="0"/>
          </a:p>
        </p:txBody>
      </p:sp>
    </p:spTree>
    <p:extLst>
      <p:ext uri="{BB962C8B-B14F-4D97-AF65-F5344CB8AC3E}">
        <p14:creationId xmlns:p14="http://schemas.microsoft.com/office/powerpoint/2010/main" val="10398655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——MySQL</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关系型数据库管理系统、</a:t>
            </a:r>
            <a:r>
              <a:rPr lang="zh-CN" altLang="en-US" sz="2400" b="0" i="0" dirty="0">
                <a:solidFill>
                  <a:srgbClr val="333333"/>
                </a:solidFill>
                <a:effectLst/>
                <a:latin typeface="Helvetica Neue"/>
              </a:rPr>
              <a:t>隶属于 </a:t>
            </a:r>
            <a:r>
              <a:rPr lang="en-US" altLang="zh-CN" sz="2400" b="0" i="0" dirty="0">
                <a:solidFill>
                  <a:srgbClr val="333333"/>
                </a:solidFill>
                <a:effectLst/>
                <a:latin typeface="Helvetica Neue"/>
              </a:rPr>
              <a:t>Oracle</a:t>
            </a:r>
            <a:r>
              <a:rPr lang="zh-CN" altLang="en-US" sz="2400" b="0" i="0" dirty="0">
                <a:solidFill>
                  <a:srgbClr val="333333"/>
                </a:solidFill>
                <a:effectLst/>
                <a:latin typeface="Helvetica Neue"/>
              </a:rPr>
              <a:t>公司</a:t>
            </a:r>
            <a:endParaRPr lang="en-US" altLang="zh-CN" sz="2400" dirty="0"/>
          </a:p>
          <a:p>
            <a:r>
              <a:rPr lang="zh-CN" altLang="en-US" sz="2400" b="0" i="0" dirty="0">
                <a:solidFill>
                  <a:srgbClr val="333333"/>
                </a:solidFill>
                <a:effectLst/>
                <a:latin typeface="Helvetica Neue"/>
              </a:rPr>
              <a:t>支持大型的数据库</a:t>
            </a:r>
            <a:endParaRPr lang="en-US" altLang="zh-CN" sz="2400" dirty="0"/>
          </a:p>
          <a:p>
            <a:r>
              <a:rPr lang="zh-CN" altLang="en-US" sz="2400" dirty="0"/>
              <a:t>支持使用</a:t>
            </a:r>
            <a:r>
              <a:rPr lang="en-US" altLang="zh-CN" sz="2400" dirty="0"/>
              <a:t>SQL</a:t>
            </a:r>
            <a:r>
              <a:rPr lang="zh-CN" altLang="en-US" sz="2400" dirty="0"/>
              <a:t>语句来访问数据库</a:t>
            </a:r>
            <a:endParaRPr lang="en-US" altLang="zh-CN" sz="2400" dirty="0"/>
          </a:p>
          <a:p>
            <a:r>
              <a:rPr lang="zh-CN" altLang="en-US" sz="2400" b="0" i="0" dirty="0">
                <a:solidFill>
                  <a:srgbClr val="333333"/>
                </a:solidFill>
                <a:effectLst/>
                <a:latin typeface="Helvetica Neue"/>
              </a:rPr>
              <a:t>可以运行于多个操作系统上，并且支持多种语言</a:t>
            </a:r>
            <a:endParaRPr lang="en-US" altLang="zh-CN" sz="2400" b="0" i="0" dirty="0">
              <a:solidFill>
                <a:srgbClr val="333333"/>
              </a:solidFill>
              <a:effectLst/>
              <a:latin typeface="Helvetica Neue"/>
            </a:endParaRPr>
          </a:p>
          <a:p>
            <a:r>
              <a:rPr lang="zh-CN" altLang="en-US" sz="2400" dirty="0"/>
              <a:t>社区版完全免费，目前最新版本为</a:t>
            </a:r>
            <a:r>
              <a:rPr lang="en-US" altLang="zh-CN" sz="2400" dirty="0"/>
              <a:t>8.0.22.0</a:t>
            </a:r>
          </a:p>
          <a:p>
            <a:r>
              <a:rPr lang="zh-CN" altLang="en-US" sz="2400" dirty="0"/>
              <a:t>下载地址：</a:t>
            </a:r>
            <a:r>
              <a:rPr lang="en-US" altLang="zh-CN" sz="2400" dirty="0">
                <a:hlinkClick r:id="rId2"/>
              </a:rPr>
              <a:t>http://dev.mysql.com/downloads/mysql/#downloads</a:t>
            </a:r>
            <a:endParaRPr lang="en-US" altLang="zh-CN" sz="2400" dirty="0"/>
          </a:p>
          <a:p>
            <a:r>
              <a:rPr lang="zh-CN" altLang="en-US" sz="2400" dirty="0"/>
              <a:t>管理工具：</a:t>
            </a:r>
            <a:r>
              <a:rPr lang="en-US" altLang="zh-CN" sz="2400" dirty="0"/>
              <a:t>MySQL Workbench</a:t>
            </a:r>
            <a:r>
              <a:rPr lang="zh-CN" altLang="en-US" sz="2400" dirty="0"/>
              <a:t>等</a:t>
            </a:r>
            <a:endParaRPr lang="en-US" altLang="zh-CN" sz="2400" dirty="0"/>
          </a:p>
        </p:txBody>
      </p:sp>
    </p:spTree>
    <p:extLst>
      <p:ext uri="{BB962C8B-B14F-4D97-AF65-F5344CB8AC3E}">
        <p14:creationId xmlns:p14="http://schemas.microsoft.com/office/powerpoint/2010/main" val="289326432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——MS SQL Server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大型关系型数据库管理系统、</a:t>
            </a:r>
            <a:r>
              <a:rPr lang="zh-CN" altLang="en-US" sz="2400" b="0" i="0" dirty="0">
                <a:solidFill>
                  <a:srgbClr val="333333"/>
                </a:solidFill>
                <a:effectLst/>
                <a:latin typeface="Helvetica Neue"/>
              </a:rPr>
              <a:t>隶属于 </a:t>
            </a:r>
            <a:r>
              <a:rPr lang="en-US" altLang="zh-CN" sz="2400" b="0" i="0" dirty="0">
                <a:solidFill>
                  <a:srgbClr val="333333"/>
                </a:solidFill>
                <a:effectLst/>
                <a:latin typeface="Helvetica Neue"/>
              </a:rPr>
              <a:t>Microsoft</a:t>
            </a:r>
            <a:r>
              <a:rPr lang="zh-CN" altLang="en-US" sz="2400" b="0" i="0" dirty="0">
                <a:solidFill>
                  <a:srgbClr val="333333"/>
                </a:solidFill>
                <a:effectLst/>
                <a:latin typeface="Helvetica Neue"/>
              </a:rPr>
              <a:t>公司</a:t>
            </a:r>
            <a:endParaRPr lang="en-US" altLang="zh-CN" sz="2400" dirty="0"/>
          </a:p>
        </p:txBody>
      </p:sp>
    </p:spTree>
    <p:extLst>
      <p:ext uri="{BB962C8B-B14F-4D97-AF65-F5344CB8AC3E}">
        <p14:creationId xmlns:p14="http://schemas.microsoft.com/office/powerpoint/2010/main" val="5636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	</a:t>
            </a:r>
            <a:r>
              <a:rPr lang="zh-CN" altLang="en-US" dirty="0"/>
              <a:t>选择结构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选择结构通过判断某些特定条件是否满足来决定下一步的执行流程</a:t>
            </a:r>
          </a:p>
          <a:p>
            <a:r>
              <a:rPr lang="zh-CN" altLang="en-US" sz="2400" dirty="0"/>
              <a:t>有单分支选择结构、双分支选择结构、多分支选择结构</a:t>
            </a:r>
          </a:p>
        </p:txBody>
      </p:sp>
    </p:spTree>
    <p:extLst>
      <p:ext uri="{BB962C8B-B14F-4D97-AF65-F5344CB8AC3E}">
        <p14:creationId xmlns:p14="http://schemas.microsoft.com/office/powerpoint/2010/main" val="32413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——SQLite</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sqlite3</a:t>
            </a:r>
          </a:p>
          <a:p>
            <a:pPr marL="0" indent="0">
              <a:buNone/>
            </a:pPr>
            <a:r>
              <a:rPr lang="en-US" altLang="zh-CN" sz="2400" dirty="0"/>
              <a:t>conn=sqlite3.connect("</a:t>
            </a:r>
            <a:r>
              <a:rPr lang="en-US" altLang="zh-CN" sz="2400" dirty="0" err="1"/>
              <a:t>Users.sqlite</a:t>
            </a:r>
            <a:r>
              <a:rPr lang="en-US" altLang="zh-CN" sz="2400" dirty="0"/>
              <a:t>")</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853304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pyodbc</a:t>
            </a:r>
            <a:endParaRPr lang="en-US" altLang="zh-CN" sz="2400" dirty="0"/>
          </a:p>
          <a:p>
            <a:pPr marL="0" indent="0">
              <a:buNone/>
            </a:pPr>
            <a:r>
              <a:rPr lang="en-US" altLang="zh-CN" sz="2400" dirty="0"/>
              <a:t>conn=</a:t>
            </a:r>
            <a:r>
              <a:rPr lang="en-US" altLang="zh-CN" sz="2400" dirty="0" err="1"/>
              <a:t>pyodbc.connect</a:t>
            </a:r>
            <a:r>
              <a:rPr lang="en-US" altLang="zh-CN" sz="2400" dirty="0"/>
              <a:t>("driver={Microsoft Access Driver (*.</a:t>
            </a:r>
            <a:r>
              <a:rPr lang="en-US" altLang="zh-CN" sz="2400" dirty="0" err="1"/>
              <a:t>mdb</a:t>
            </a:r>
            <a:r>
              <a:rPr lang="en-US" altLang="zh-CN" sz="2400" dirty="0"/>
              <a:t>)};</a:t>
            </a:r>
            <a:r>
              <a:rPr lang="en-US" altLang="zh-CN" sz="2400" dirty="0" err="1"/>
              <a:t>dbq</a:t>
            </a:r>
            <a:r>
              <a:rPr lang="en-US" altLang="zh-CN" sz="2400" dirty="0"/>
              <a:t>=Users.mdb")</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194708234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pyodbc</a:t>
            </a:r>
            <a:endParaRPr lang="en-US" altLang="zh-CN" sz="2400" dirty="0"/>
          </a:p>
          <a:p>
            <a:pPr marL="0" indent="0">
              <a:buNone/>
            </a:pPr>
            <a:r>
              <a:rPr lang="en-US" altLang="zh-CN" sz="2400" dirty="0"/>
              <a:t>conn=</a:t>
            </a:r>
            <a:r>
              <a:rPr lang="en-US" altLang="zh-CN" sz="2400" dirty="0" err="1"/>
              <a:t>pyodbc.connect</a:t>
            </a:r>
            <a:r>
              <a:rPr lang="en-US" altLang="zh-CN" sz="2400" dirty="0"/>
              <a:t>("driver={Microsoft Access Driver (*.</a:t>
            </a:r>
            <a:r>
              <a:rPr lang="en-US" altLang="zh-CN" sz="2400" dirty="0" err="1"/>
              <a:t>mdb</a:t>
            </a:r>
            <a:r>
              <a:rPr lang="en-US" altLang="zh-CN" sz="2400" dirty="0"/>
              <a:t>, *.</a:t>
            </a:r>
            <a:r>
              <a:rPr lang="en-US" altLang="zh-CN" sz="2400" dirty="0" err="1"/>
              <a:t>accdb</a:t>
            </a:r>
            <a:r>
              <a:rPr lang="en-US" altLang="zh-CN" sz="2400" dirty="0"/>
              <a:t>)};</a:t>
            </a:r>
            <a:r>
              <a:rPr lang="en-US" altLang="zh-CN" sz="2400" dirty="0" err="1"/>
              <a:t>dbq</a:t>
            </a:r>
            <a:r>
              <a:rPr lang="en-US" altLang="zh-CN" sz="2400" dirty="0"/>
              <a:t>=Users.accdb") </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27242043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pyodbc</a:t>
            </a:r>
            <a:endParaRPr lang="en-US" altLang="zh-CN" sz="2400" dirty="0"/>
          </a:p>
          <a:p>
            <a:pPr marL="0" indent="0">
              <a:buNone/>
            </a:pPr>
            <a:r>
              <a:rPr lang="en-US" altLang="zh-CN" sz="2400" dirty="0"/>
              <a:t>conn=</a:t>
            </a:r>
            <a:r>
              <a:rPr lang="en-US" altLang="zh-CN" sz="2400" dirty="0" err="1"/>
              <a:t>pyodbc.connect</a:t>
            </a:r>
            <a:r>
              <a:rPr lang="en-US" altLang="zh-CN" sz="2400" dirty="0"/>
              <a:t>("DSN=Users")</a:t>
            </a:r>
          </a:p>
          <a:p>
            <a:pPr marL="0" indent="0">
              <a:buNone/>
            </a:pPr>
            <a:r>
              <a:rPr lang="en-US" altLang="zh-CN" sz="2400" dirty="0"/>
              <a:t>#</a:t>
            </a:r>
            <a:r>
              <a:rPr lang="zh-CN" altLang="en-US" sz="2400" dirty="0"/>
              <a:t>需要事先创建</a:t>
            </a:r>
            <a:r>
              <a:rPr lang="en-US" altLang="zh-CN" sz="2400" dirty="0"/>
              <a:t>ODBC</a:t>
            </a:r>
            <a:r>
              <a:rPr lang="zh-CN" altLang="en-US" sz="2400" dirty="0"/>
              <a:t>数据源</a:t>
            </a:r>
            <a:r>
              <a:rPr lang="en-US" altLang="zh-CN" sz="2400" dirty="0"/>
              <a:t>Users</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267045734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win32com.client</a:t>
            </a:r>
          </a:p>
          <a:p>
            <a:pPr marL="0" indent="0">
              <a:buNone/>
            </a:pPr>
            <a:r>
              <a:rPr lang="en-US" altLang="zh-CN" sz="2400" dirty="0"/>
              <a:t>conn=win32com.client.Dispatch("</a:t>
            </a:r>
            <a:r>
              <a:rPr lang="en-US" altLang="zh-CN" sz="2400" dirty="0" err="1"/>
              <a:t>ADODB.Connection</a:t>
            </a:r>
            <a:r>
              <a:rPr lang="en-US" altLang="zh-CN" sz="2400" dirty="0"/>
              <a:t>") </a:t>
            </a:r>
          </a:p>
          <a:p>
            <a:pPr marL="0" indent="0">
              <a:buNone/>
            </a:pPr>
            <a:r>
              <a:rPr lang="en-US" altLang="zh-CN" sz="2400" dirty="0" err="1"/>
              <a:t>conn.Open</a:t>
            </a:r>
            <a:r>
              <a:rPr lang="en-US" altLang="zh-CN" sz="2400" dirty="0"/>
              <a:t>("provider=Microsoft.ACE.OLEDB.12.0;data source=Users.mdb;") </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98589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win32com.client</a:t>
            </a:r>
          </a:p>
          <a:p>
            <a:pPr marL="0" indent="0">
              <a:buNone/>
            </a:pPr>
            <a:r>
              <a:rPr lang="en-US" altLang="zh-CN" sz="2400" dirty="0"/>
              <a:t>conn=win32com.client.Dispatch("</a:t>
            </a:r>
            <a:r>
              <a:rPr lang="en-US" altLang="zh-CN" sz="2400" dirty="0" err="1"/>
              <a:t>ADODB.Connection</a:t>
            </a:r>
            <a:r>
              <a:rPr lang="en-US" altLang="zh-CN" sz="2400" dirty="0"/>
              <a:t>") </a:t>
            </a:r>
          </a:p>
          <a:p>
            <a:pPr marL="0" indent="0">
              <a:buNone/>
            </a:pPr>
            <a:r>
              <a:rPr lang="en-US" altLang="zh-CN" sz="2400" dirty="0" err="1"/>
              <a:t>conn.Open</a:t>
            </a:r>
            <a:r>
              <a:rPr lang="en-US" altLang="zh-CN" sz="2400" dirty="0"/>
              <a:t>("provider=Microsoft.ACE.OLEDB.12.0;data source=Users.accdb;") </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18683373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——MySQL</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pymysql</a:t>
            </a:r>
            <a:endParaRPr lang="en-US" altLang="zh-CN" sz="2400" dirty="0"/>
          </a:p>
          <a:p>
            <a:pPr marL="0" indent="0">
              <a:buNone/>
            </a:pPr>
            <a:r>
              <a:rPr lang="en-US" altLang="zh-CN" sz="2400" dirty="0"/>
              <a:t>conn=</a:t>
            </a:r>
            <a:r>
              <a:rPr lang="en-US" altLang="zh-CN" sz="2400" dirty="0" err="1"/>
              <a:t>pymysql.connect</a:t>
            </a:r>
            <a:r>
              <a:rPr lang="en-US" altLang="zh-CN" sz="2400" dirty="0"/>
              <a:t>(host="127.0.0.1",port=3306,user="</a:t>
            </a:r>
            <a:r>
              <a:rPr lang="en-US" altLang="zh-CN" sz="2400" dirty="0" err="1"/>
              <a:t>root",password</a:t>
            </a:r>
            <a:r>
              <a:rPr lang="en-US" altLang="zh-CN" sz="2400" dirty="0"/>
              <a:t>="123456",db="</a:t>
            </a:r>
            <a:r>
              <a:rPr lang="en-US" altLang="zh-CN" sz="2400" dirty="0" err="1"/>
              <a:t>users",charset</a:t>
            </a:r>
            <a:r>
              <a:rPr lang="en-US" altLang="zh-CN" sz="2400" dirty="0"/>
              <a:t>="utf8") </a:t>
            </a:r>
          </a:p>
          <a:p>
            <a:pPr marL="0" indent="0">
              <a:spcBef>
                <a:spcPts val="1200"/>
              </a:spcBef>
              <a:buNone/>
            </a:pPr>
            <a:r>
              <a:rPr lang="en-US" altLang="zh-CN" sz="2400" dirty="0"/>
              <a:t>'''</a:t>
            </a:r>
          </a:p>
          <a:p>
            <a:pPr marL="0" indent="0">
              <a:spcBef>
                <a:spcPts val="0"/>
              </a:spcBef>
              <a:buNone/>
            </a:pPr>
            <a:r>
              <a:rPr lang="en-US" altLang="zh-CN" sz="2400" dirty="0"/>
              <a:t>conn=</a:t>
            </a:r>
            <a:r>
              <a:rPr lang="en-US" altLang="zh-CN" sz="2400" dirty="0" err="1"/>
              <a:t>pymysql.connect</a:t>
            </a:r>
            <a:r>
              <a:rPr lang="en-US" altLang="zh-CN" sz="2400" dirty="0"/>
              <a:t>(host="127.0.0.1",port=3306,user="</a:t>
            </a:r>
            <a:r>
              <a:rPr lang="en-US" altLang="zh-CN" sz="2400" dirty="0" err="1"/>
              <a:t>root",password</a:t>
            </a:r>
            <a:r>
              <a:rPr lang="en-US" altLang="zh-CN" sz="2400" dirty="0"/>
              <a:t>="123456",charset="utf8") </a:t>
            </a:r>
          </a:p>
          <a:p>
            <a:pPr marL="0" indent="0">
              <a:spcBef>
                <a:spcPts val="0"/>
              </a:spcBef>
              <a:buNone/>
            </a:pPr>
            <a:r>
              <a:rPr lang="en-US" altLang="zh-CN" sz="2400" dirty="0" err="1"/>
              <a:t>conn.select_db</a:t>
            </a:r>
            <a:r>
              <a:rPr lang="en-US" altLang="zh-CN" sz="2400" dirty="0"/>
              <a:t>('users')</a:t>
            </a:r>
          </a:p>
          <a:p>
            <a:pPr marL="0" indent="0">
              <a:spcBef>
                <a:spcPts val="0"/>
              </a:spcBef>
              <a:buNone/>
            </a:pPr>
            <a:r>
              <a:rPr lang="en-US" altLang="zh-CN" sz="2400" dirty="0"/>
              <a:t>'''</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24618172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——MS SQL Server</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pymssql</a:t>
            </a:r>
            <a:endParaRPr lang="en-US" altLang="zh-CN" sz="2400" dirty="0"/>
          </a:p>
          <a:p>
            <a:pPr marL="0" indent="0">
              <a:buNone/>
            </a:pPr>
            <a:r>
              <a:rPr lang="en-US" altLang="zh-CN" sz="2400" dirty="0"/>
              <a:t>conn=</a:t>
            </a:r>
            <a:r>
              <a:rPr lang="en-US" altLang="zh-CN" sz="2400" dirty="0" err="1"/>
              <a:t>pymssql.connect</a:t>
            </a:r>
            <a:r>
              <a:rPr lang="en-US" altLang="zh-CN" sz="2400" dirty="0"/>
              <a:t>(host="127.0.0.1", database="users", user="</a:t>
            </a:r>
            <a:r>
              <a:rPr lang="en-US" altLang="zh-CN" sz="2400" dirty="0" err="1"/>
              <a:t>root",password</a:t>
            </a:r>
            <a:r>
              <a:rPr lang="en-US" altLang="zh-CN" sz="2400" dirty="0"/>
              <a:t>="123456)</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10088173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13.3		</a:t>
            </a:r>
            <a:r>
              <a:rPr lang="zh-CN" altLang="en-US" sz="3600" dirty="0"/>
              <a:t>数据库操作</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pPr marL="0" indent="0">
              <a:buNone/>
            </a:pPr>
            <a:r>
              <a:rPr lang="en-US" altLang="zh-CN" sz="2400" dirty="0"/>
              <a:t>cs=</a:t>
            </a:r>
            <a:r>
              <a:rPr lang="en-US" altLang="zh-CN" sz="2400" dirty="0" err="1"/>
              <a:t>conn.cursor</a:t>
            </a:r>
            <a:r>
              <a:rPr lang="en-US" altLang="zh-CN" sz="2400" dirty="0"/>
              <a:t>()</a:t>
            </a:r>
          </a:p>
          <a:p>
            <a:pPr marL="0" indent="0">
              <a:buNone/>
            </a:pPr>
            <a:r>
              <a:rPr lang="en-US" altLang="zh-CN" sz="2400" dirty="0" err="1"/>
              <a:t>cs.execute</a:t>
            </a:r>
            <a:r>
              <a:rPr lang="en-US" altLang="zh-CN" sz="2400" dirty="0"/>
              <a:t>("select * from </a:t>
            </a:r>
            <a:r>
              <a:rPr lang="en-US" altLang="zh-CN" sz="2400" dirty="0" err="1"/>
              <a:t>UserInfo</a:t>
            </a:r>
            <a:r>
              <a:rPr lang="en-US" altLang="zh-CN" sz="2400" dirty="0"/>
              <a:t>")</a:t>
            </a:r>
          </a:p>
          <a:p>
            <a:pPr marL="0" indent="0">
              <a:buNone/>
            </a:pPr>
            <a:r>
              <a:rPr lang="en-US" altLang="zh-CN" sz="2400" dirty="0" err="1"/>
              <a:t>rs</a:t>
            </a:r>
            <a:r>
              <a:rPr lang="en-US" altLang="zh-CN" sz="2400" dirty="0"/>
              <a:t>=</a:t>
            </a:r>
            <a:r>
              <a:rPr lang="en-US" altLang="zh-CN" sz="2400" dirty="0" err="1"/>
              <a:t>cs.fetchall</a:t>
            </a:r>
            <a:r>
              <a:rPr lang="en-US" altLang="zh-CN" sz="2400" dirty="0"/>
              <a:t>()				#fetchone()</a:t>
            </a:r>
          </a:p>
        </p:txBody>
      </p:sp>
    </p:spTree>
    <p:extLst>
      <p:ext uri="{BB962C8B-B14F-4D97-AF65-F5344CB8AC3E}">
        <p14:creationId xmlns:p14="http://schemas.microsoft.com/office/powerpoint/2010/main" val="1247878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13.4		</a:t>
            </a:r>
            <a:r>
              <a:rPr lang="zh-CN" altLang="en-US" sz="3600" dirty="0"/>
              <a:t>案例</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案例</a:t>
            </a:r>
            <a:r>
              <a:rPr lang="en-US" altLang="zh-CN" sz="2400" dirty="0"/>
              <a:t>1</a:t>
            </a:r>
            <a:r>
              <a:rPr lang="zh-CN" altLang="en-US" sz="2400" dirty="0"/>
              <a:t>：</a:t>
            </a:r>
            <a:r>
              <a:rPr lang="zh-CN" altLang="en-US" sz="2400" dirty="0">
                <a:hlinkClick r:id="rId2" action="ppaction://hlinkfile"/>
              </a:rPr>
              <a:t>登录验证</a:t>
            </a:r>
            <a:r>
              <a:rPr lang="en-US" altLang="zh-CN" sz="2400" dirty="0">
                <a:hlinkClick r:id="rId2" action="ppaction://hlinkfile"/>
              </a:rPr>
              <a:t>(</a:t>
            </a:r>
            <a:r>
              <a:rPr lang="zh-CN" altLang="en-US" sz="2400" dirty="0">
                <a:hlinkClick r:id="rId2" action="ppaction://hlinkfile"/>
              </a:rPr>
              <a:t>数据库</a:t>
            </a:r>
            <a:r>
              <a:rPr lang="en-US" altLang="zh-CN" sz="2400" dirty="0">
                <a:hlinkClick r:id="rId2" action="ppaction://hlinkfile"/>
              </a:rPr>
              <a:t>)</a:t>
            </a:r>
            <a:endParaRPr lang="en-US" altLang="zh-CN" sz="2400" dirty="0"/>
          </a:p>
          <a:p>
            <a:r>
              <a:rPr lang="zh-CN" altLang="en-US" sz="2400" dirty="0"/>
              <a:t>案例</a:t>
            </a:r>
            <a:r>
              <a:rPr lang="en-US" altLang="zh-CN" sz="2400" dirty="0"/>
              <a:t>2</a:t>
            </a:r>
            <a:r>
              <a:rPr lang="zh-CN" altLang="en-US" sz="2400" dirty="0"/>
              <a:t>：</a:t>
            </a:r>
            <a:r>
              <a:rPr lang="zh-CN" altLang="en-US" sz="2400" dirty="0">
                <a:hlinkClick r:id="rId3" action="ppaction://hlinkfile"/>
              </a:rPr>
              <a:t>数据库编程示例</a:t>
            </a:r>
            <a:endParaRPr lang="en-US" altLang="zh-CN" sz="2400" dirty="0"/>
          </a:p>
          <a:p>
            <a:r>
              <a:rPr lang="zh-CN" altLang="en-US" sz="2400" dirty="0"/>
              <a:t>案例</a:t>
            </a:r>
            <a:r>
              <a:rPr lang="en-US" altLang="zh-CN" sz="2400" dirty="0"/>
              <a:t>3</a:t>
            </a:r>
            <a:r>
              <a:rPr lang="zh-CN" altLang="en-US" sz="2400" dirty="0"/>
              <a:t>：</a:t>
            </a:r>
            <a:endParaRPr lang="en-US" altLang="zh-CN" sz="2000" dirty="0"/>
          </a:p>
        </p:txBody>
      </p:sp>
    </p:spTree>
    <p:extLst>
      <p:ext uri="{BB962C8B-B14F-4D97-AF65-F5344CB8AC3E}">
        <p14:creationId xmlns:p14="http://schemas.microsoft.com/office/powerpoint/2010/main" val="3328892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2.2.1	</a:t>
            </a:r>
            <a:r>
              <a:rPr lang="zh-CN" altLang="en-US" dirty="0"/>
              <a:t>单分支选择结构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a:t>
            </a:r>
          </a:p>
          <a:p>
            <a:pPr marL="457200" lvl="1" indent="0">
              <a:spcBef>
                <a:spcPts val="300"/>
              </a:spcBef>
              <a:buNone/>
            </a:pPr>
            <a:r>
              <a:rPr lang="en-US" altLang="zh-CN" sz="1800" dirty="0"/>
              <a:t>	</a:t>
            </a:r>
            <a:r>
              <a:rPr lang="zh-CN" altLang="en-US" sz="1800" dirty="0"/>
              <a:t>语句块</a:t>
            </a:r>
          </a:p>
          <a:p>
            <a:r>
              <a:rPr lang="zh-CN" altLang="en-US" sz="2000" dirty="0"/>
              <a:t>例：</a:t>
            </a:r>
          </a:p>
          <a:p>
            <a:pPr marL="457200" lvl="1" indent="0">
              <a:spcBef>
                <a:spcPts val="300"/>
              </a:spcBef>
              <a:buNone/>
            </a:pPr>
            <a:r>
              <a:rPr lang="en-US" altLang="zh-CN" sz="1800" dirty="0"/>
              <a:t>x=input(‘Input two numbers:’)</a:t>
            </a:r>
          </a:p>
          <a:p>
            <a:pPr marL="457200" lvl="1" indent="0">
              <a:spcBef>
                <a:spcPts val="300"/>
              </a:spcBef>
              <a:buNone/>
            </a:pPr>
            <a:r>
              <a:rPr lang="en-US" altLang="zh-CN" sz="1800" dirty="0" err="1"/>
              <a:t>a,b</a:t>
            </a:r>
            <a:r>
              <a:rPr lang="en-US" altLang="zh-CN" sz="1800" dirty="0"/>
              <a:t>=map(</a:t>
            </a:r>
            <a:r>
              <a:rPr lang="en-US" altLang="zh-CN" sz="1800" dirty="0" err="1"/>
              <a:t>int,x.split</a:t>
            </a:r>
            <a:r>
              <a:rPr lang="en-US" altLang="zh-CN" sz="1800" dirty="0"/>
              <a:t>())</a:t>
            </a:r>
          </a:p>
          <a:p>
            <a:pPr marL="457200" lvl="1" indent="0">
              <a:spcBef>
                <a:spcPts val="300"/>
              </a:spcBef>
              <a:buNone/>
            </a:pPr>
            <a:r>
              <a:rPr lang="en-US" altLang="zh-CN" sz="1800" dirty="0"/>
              <a:t>if a&gt;b:</a:t>
            </a:r>
          </a:p>
          <a:p>
            <a:pPr marL="457200" lvl="1" indent="0">
              <a:spcBef>
                <a:spcPts val="300"/>
              </a:spcBef>
              <a:buNone/>
            </a:pPr>
            <a:r>
              <a:rPr lang="en-US" altLang="zh-CN" sz="1800" dirty="0"/>
              <a:t>	</a:t>
            </a:r>
            <a:r>
              <a:rPr lang="en-US" altLang="zh-CN" sz="1800" dirty="0" err="1"/>
              <a:t>a,b</a:t>
            </a:r>
            <a:r>
              <a:rPr lang="en-US" altLang="zh-CN" sz="1800" dirty="0"/>
              <a:t>=</a:t>
            </a:r>
            <a:r>
              <a:rPr lang="en-US" altLang="zh-CN" sz="1800" dirty="0" err="1"/>
              <a:t>b,a</a:t>
            </a:r>
            <a:endParaRPr lang="en-US" altLang="zh-CN" sz="1800" dirty="0"/>
          </a:p>
          <a:p>
            <a:pPr marL="457200" lvl="1" indent="0">
              <a:spcBef>
                <a:spcPts val="300"/>
              </a:spcBef>
              <a:buNone/>
            </a:pPr>
            <a:r>
              <a:rPr lang="en-US" altLang="zh-CN" sz="1800" dirty="0"/>
              <a:t>print(</a:t>
            </a:r>
            <a:r>
              <a:rPr lang="en-US" altLang="zh-CN" sz="1800" dirty="0" err="1"/>
              <a:t>a,b</a:t>
            </a:r>
            <a:r>
              <a:rPr lang="en-US" altLang="zh-CN" sz="1800" dirty="0"/>
              <a:t>)</a:t>
            </a:r>
          </a:p>
        </p:txBody>
      </p:sp>
    </p:spTree>
    <p:extLst>
      <p:ext uri="{BB962C8B-B14F-4D97-AF65-F5344CB8AC3E}">
        <p14:creationId xmlns:p14="http://schemas.microsoft.com/office/powerpoint/2010/main" val="5927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14</a:t>
            </a:r>
            <a:r>
              <a:rPr lang="zh-CN" altLang="en-US" sz="3600" dirty="0"/>
              <a:t>章	网络爬虫</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hlinkClick r:id="rId2" action="ppaction://hlinksldjump"/>
              </a:rPr>
              <a:t>14.1	</a:t>
            </a:r>
            <a:r>
              <a:rPr lang="zh-CN" altLang="en-US" sz="2400" dirty="0">
                <a:hlinkClick r:id="rId2" action="ppaction://hlinksldjump"/>
              </a:rPr>
              <a:t>网络爬虫基础</a:t>
            </a:r>
            <a:endParaRPr lang="en-US" altLang="zh-CN" sz="2400" dirty="0"/>
          </a:p>
          <a:p>
            <a:r>
              <a:rPr lang="en-US" altLang="zh-CN" sz="2400" dirty="0">
                <a:hlinkClick r:id="rId3" action="ppaction://hlinksldjump"/>
              </a:rPr>
              <a:t>14.2	</a:t>
            </a:r>
            <a:r>
              <a:rPr lang="zh-CN" altLang="en-US" sz="2400" dirty="0">
                <a:hlinkClick r:id="rId3" action="ppaction://hlinksldjump"/>
              </a:rPr>
              <a:t>网络爬虫的常用技术</a:t>
            </a:r>
            <a:endParaRPr lang="en-US" altLang="zh-CN" sz="2400" dirty="0"/>
          </a:p>
          <a:p>
            <a:r>
              <a:rPr lang="en-US" altLang="zh-CN" sz="2400" dirty="0">
                <a:hlinkClick r:id="rId4" action="ppaction://hlinksldjump"/>
              </a:rPr>
              <a:t>14.3	</a:t>
            </a:r>
            <a:r>
              <a:rPr lang="zh-CN" altLang="en-US" sz="2400" dirty="0">
                <a:hlinkClick r:id="rId4" action="ppaction://hlinksldjump"/>
              </a:rPr>
              <a:t>网络爬虫开发常用框架</a:t>
            </a:r>
            <a:endParaRPr lang="en-US" altLang="zh-CN" sz="2400" dirty="0"/>
          </a:p>
          <a:p>
            <a:r>
              <a:rPr lang="en-US" altLang="zh-CN" sz="2400" dirty="0">
                <a:hlinkClick r:id="rId5" action="ppaction://hlinksldjump"/>
              </a:rPr>
              <a:t>14.4	Scrapy</a:t>
            </a:r>
            <a:r>
              <a:rPr lang="zh-CN" altLang="en-US" sz="2400" dirty="0">
                <a:hlinkClick r:id="rId5" action="ppaction://hlinksldjump"/>
              </a:rPr>
              <a:t>爬虫框架的使用</a:t>
            </a:r>
            <a:endParaRPr lang="en-US" altLang="zh-CN" sz="2400" dirty="0"/>
          </a:p>
        </p:txBody>
      </p:sp>
      <p:sp>
        <p:nvSpPr>
          <p:cNvPr id="4" name="动作按钮: 转到主页 3">
            <a:hlinkClick r:id="rId6"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922133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14.1	</a:t>
            </a:r>
            <a:r>
              <a:rPr lang="zh-CN" altLang="en-US" sz="3200" dirty="0"/>
              <a:t>网络爬虫基础</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网络爬虫是指按照一定规则自动抓取网络信息的程序或脚本</a:t>
            </a:r>
            <a:endParaRPr lang="en-US" altLang="zh-CN" sz="2400" dirty="0"/>
          </a:p>
          <a:p>
            <a:r>
              <a:rPr lang="zh-CN" altLang="en-US" sz="2400" dirty="0"/>
              <a:t>简单爬虫程序的基本步骤：</a:t>
            </a:r>
            <a:endParaRPr lang="en-US" altLang="zh-CN" sz="2400" dirty="0"/>
          </a:p>
          <a:p>
            <a:pPr marL="914400" lvl="1" indent="-457200">
              <a:spcBef>
                <a:spcPts val="0"/>
              </a:spcBef>
              <a:buFont typeface="+mj-lt"/>
              <a:buAutoNum type="arabicPeriod"/>
            </a:pPr>
            <a:r>
              <a:rPr lang="zh-CN" altLang="en-US" sz="2200" dirty="0">
                <a:hlinkClick r:id="" action="ppaction://noaction"/>
              </a:rPr>
              <a:t>获取网页源代码</a:t>
            </a:r>
            <a:endParaRPr lang="en-US" altLang="zh-CN" sz="2200" dirty="0"/>
          </a:p>
          <a:p>
            <a:pPr marL="914400" lvl="1" indent="-457200">
              <a:spcBef>
                <a:spcPts val="0"/>
              </a:spcBef>
              <a:buFont typeface="+mj-lt"/>
              <a:buAutoNum type="arabicPeriod"/>
            </a:pPr>
            <a:r>
              <a:rPr lang="zh-CN" altLang="en-US" sz="2200" dirty="0"/>
              <a:t>根据关注目标所在链接的特点写出正则表达式</a:t>
            </a:r>
            <a:endParaRPr lang="en-US" altLang="zh-CN" sz="2200" dirty="0"/>
          </a:p>
          <a:p>
            <a:pPr marL="914400" lvl="1" indent="-457200">
              <a:spcBef>
                <a:spcPts val="0"/>
              </a:spcBef>
              <a:buFont typeface="+mj-lt"/>
              <a:buAutoNum type="arabicPeriod"/>
            </a:pPr>
            <a:r>
              <a:rPr lang="zh-CN" altLang="en-US" sz="2200" dirty="0"/>
              <a:t>用正则表达式匹配获取目标链接</a:t>
            </a:r>
            <a:endParaRPr lang="en-US" altLang="zh-CN" sz="2200" dirty="0"/>
          </a:p>
          <a:p>
            <a:pPr marL="914400" lvl="1" indent="-457200">
              <a:spcBef>
                <a:spcPts val="0"/>
              </a:spcBef>
              <a:buFont typeface="+mj-lt"/>
              <a:buAutoNum type="arabicPeriod"/>
            </a:pPr>
            <a:r>
              <a:rPr lang="zh-CN" altLang="en-US" sz="2200" dirty="0"/>
              <a:t>用循环结构遍历目标链接并</a:t>
            </a:r>
            <a:r>
              <a:rPr lang="zh-CN" altLang="en-US" sz="2200" dirty="0">
                <a:hlinkClick r:id="rId2" action="ppaction://hlinksldjump"/>
              </a:rPr>
              <a:t>自动下载信息</a:t>
            </a:r>
            <a:endParaRPr lang="zh-CN" altLang="en-US" sz="2200" dirty="0"/>
          </a:p>
        </p:txBody>
      </p:sp>
    </p:spTree>
    <p:extLst>
      <p:ext uri="{BB962C8B-B14F-4D97-AF65-F5344CB8AC3E}">
        <p14:creationId xmlns:p14="http://schemas.microsoft.com/office/powerpoint/2010/main" val="25580246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14.1	</a:t>
            </a:r>
            <a:r>
              <a:rPr lang="zh-CN" altLang="en-US" sz="3200" dirty="0"/>
              <a:t>网络爬虫基础</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网络爬虫按照实现的技术和结构可以分为：</a:t>
            </a:r>
            <a:endParaRPr lang="en-US" altLang="zh-CN" sz="2400" dirty="0"/>
          </a:p>
          <a:p>
            <a:pPr lvl="1">
              <a:buFont typeface="Wingdings" panose="05000000000000000000" pitchFamily="2" charset="2"/>
              <a:buChar char="l"/>
            </a:pPr>
            <a:r>
              <a:rPr lang="zh-CN" altLang="en-US" sz="2200" dirty="0"/>
              <a:t>通用网络爬虫</a:t>
            </a:r>
            <a:endParaRPr lang="en-US" altLang="zh-CN" sz="2200" dirty="0"/>
          </a:p>
          <a:p>
            <a:pPr lvl="1">
              <a:buFont typeface="Wingdings" panose="05000000000000000000" pitchFamily="2" charset="2"/>
              <a:buChar char="l"/>
            </a:pPr>
            <a:r>
              <a:rPr lang="zh-CN" altLang="en-US" sz="2200" dirty="0"/>
              <a:t>聚集网络爬虫</a:t>
            </a:r>
            <a:endParaRPr lang="en-US" altLang="zh-CN" sz="2200" dirty="0"/>
          </a:p>
          <a:p>
            <a:pPr lvl="1">
              <a:buFont typeface="Wingdings" panose="05000000000000000000" pitchFamily="2" charset="2"/>
              <a:buChar char="l"/>
            </a:pPr>
            <a:r>
              <a:rPr lang="zh-CN" altLang="en-US" sz="2200" dirty="0"/>
              <a:t>增量式网络爬虫</a:t>
            </a:r>
            <a:endParaRPr lang="en-US" altLang="zh-CN" sz="2200" dirty="0"/>
          </a:p>
          <a:p>
            <a:pPr lvl="1">
              <a:buFont typeface="Wingdings" panose="05000000000000000000" pitchFamily="2" charset="2"/>
              <a:buChar char="l"/>
            </a:pPr>
            <a:r>
              <a:rPr lang="zh-CN" altLang="en-US" sz="2200" dirty="0"/>
              <a:t>深层网络爬虫</a:t>
            </a:r>
            <a:endParaRPr lang="en-US" altLang="zh-CN" sz="2200" dirty="0"/>
          </a:p>
        </p:txBody>
      </p:sp>
    </p:spTree>
    <p:extLst>
      <p:ext uri="{BB962C8B-B14F-4D97-AF65-F5344CB8AC3E}">
        <p14:creationId xmlns:p14="http://schemas.microsoft.com/office/powerpoint/2010/main" val="649365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爬取单个文件：</a:t>
            </a:r>
            <a:endParaRPr lang="en-US" altLang="zh-CN" sz="2400" dirty="0"/>
          </a:p>
          <a:p>
            <a:pPr marL="857250" lvl="2" indent="0">
              <a:buNone/>
            </a:pPr>
            <a:r>
              <a:rPr lang="fr-FR" altLang="zh-CN" sz="2000" dirty="0"/>
              <a:t>import urllib.request</a:t>
            </a:r>
          </a:p>
          <a:p>
            <a:pPr marL="857250" lvl="2" indent="0">
              <a:buNone/>
            </a:pPr>
            <a:r>
              <a:rPr lang="fr-FR" altLang="zh-CN" sz="2000" dirty="0"/>
              <a:t>#</a:t>
            </a:r>
            <a:r>
              <a:rPr lang="zh-CN" altLang="fr-FR" sz="2000" dirty="0"/>
              <a:t>使用</a:t>
            </a:r>
            <a:r>
              <a:rPr lang="fr-FR" altLang="zh-CN" sz="2000" dirty="0"/>
              <a:t>urlretrieve</a:t>
            </a:r>
            <a:r>
              <a:rPr lang="zh-CN" altLang="fr-FR" sz="2000" dirty="0"/>
              <a:t>模块实现爬取网页</a:t>
            </a:r>
          </a:p>
          <a:p>
            <a:pPr marL="857250" lvl="2" indent="0">
              <a:buNone/>
            </a:pPr>
            <a:r>
              <a:rPr lang="fr-FR" altLang="zh-CN" sz="2000" dirty="0"/>
              <a:t>f=urllib.request.urlretrieve('http://www.baidu.com',filename='1.html')</a:t>
            </a:r>
          </a:p>
          <a:p>
            <a:pPr marL="857250" lvl="2" indent="0">
              <a:buNone/>
            </a:pPr>
            <a:r>
              <a:rPr lang="fr-FR" altLang="zh-CN" sz="2000" dirty="0"/>
              <a:t>f=urllib.request.urlretrieve('http://www.baidu.com/img/PCtm_d9c8750bed0b3c7d089fa7d55720d6cf.png',filename='1.png')</a:t>
            </a:r>
            <a:endParaRPr lang="en-US" altLang="zh-CN" sz="2000" dirty="0"/>
          </a:p>
        </p:txBody>
      </p:sp>
    </p:spTree>
    <p:extLst>
      <p:ext uri="{BB962C8B-B14F-4D97-AF65-F5344CB8AC3E}">
        <p14:creationId xmlns:p14="http://schemas.microsoft.com/office/powerpoint/2010/main" val="394865687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爬取单个文件：</a:t>
            </a:r>
            <a:endParaRPr lang="en-US" altLang="zh-CN" sz="2400" dirty="0"/>
          </a:p>
          <a:p>
            <a:pPr marL="857250" lvl="2" indent="0">
              <a:buNone/>
            </a:pPr>
            <a:r>
              <a:rPr lang="fr-FR" altLang="zh-CN" sz="2000" dirty="0"/>
              <a:t>import urllib.request</a:t>
            </a:r>
          </a:p>
          <a:p>
            <a:pPr marL="857250" lvl="2" indent="0">
              <a:buNone/>
            </a:pPr>
            <a:r>
              <a:rPr lang="fr-FR" altLang="zh-CN" sz="2000" dirty="0"/>
              <a:t>#</a:t>
            </a:r>
            <a:r>
              <a:rPr lang="zh-CN" altLang="en-US" sz="2000" dirty="0"/>
              <a:t>试试这两个网站</a:t>
            </a:r>
            <a:endParaRPr lang="zh-CN" altLang="fr-FR" sz="2000" dirty="0"/>
          </a:p>
          <a:p>
            <a:pPr marL="857250" lvl="2" indent="0">
              <a:buNone/>
            </a:pPr>
            <a:r>
              <a:rPr lang="fr-FR" altLang="zh-CN" sz="2000" dirty="0"/>
              <a:t>f=urllib.request.urlretrieve('https://www.ivsky.com/tupian/zhiwuhuahui',filename=‘</a:t>
            </a:r>
            <a:r>
              <a:rPr lang="en-US" altLang="zh-CN" sz="2000" dirty="0"/>
              <a:t>2</a:t>
            </a:r>
            <a:r>
              <a:rPr lang="fr-FR" altLang="zh-CN" sz="2000" dirty="0"/>
              <a:t>.html’)</a:t>
            </a:r>
          </a:p>
          <a:p>
            <a:pPr marL="857250" lvl="2" indent="0">
              <a:buNone/>
            </a:pPr>
            <a:r>
              <a:rPr lang="fr-FR" altLang="zh-CN" sz="2000" dirty="0"/>
              <a:t>f=urllib.request.urlretrieve('https://car.autohome.com.cn/jingxuan/list-0-p1.html',filename='3.html')</a:t>
            </a:r>
          </a:p>
        </p:txBody>
      </p:sp>
    </p:spTree>
    <p:extLst>
      <p:ext uri="{BB962C8B-B14F-4D97-AF65-F5344CB8AC3E}">
        <p14:creationId xmlns:p14="http://schemas.microsoft.com/office/powerpoint/2010/main" val="71607940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爬取单个文件：</a:t>
            </a:r>
            <a:endParaRPr lang="en-US" altLang="zh-CN" sz="2400" dirty="0"/>
          </a:p>
          <a:p>
            <a:pPr marL="857250" lvl="2" indent="0">
              <a:buNone/>
            </a:pPr>
            <a:r>
              <a:rPr lang="fr-FR" altLang="zh-CN" sz="2000" dirty="0"/>
              <a:t>import urllib.request</a:t>
            </a:r>
          </a:p>
          <a:p>
            <a:pPr marL="857250" lvl="2" indent="0">
              <a:buNone/>
            </a:pPr>
            <a:r>
              <a:rPr lang="fr-FR" altLang="zh-CN" sz="2000" dirty="0"/>
              <a:t>#</a:t>
            </a:r>
            <a:r>
              <a:rPr lang="zh-CN" altLang="en-US" sz="2000" dirty="0"/>
              <a:t>试试这两个网站</a:t>
            </a:r>
            <a:endParaRPr lang="zh-CN" altLang="fr-FR" sz="2000" dirty="0"/>
          </a:p>
          <a:p>
            <a:pPr marL="857250" lvl="2" indent="0">
              <a:buNone/>
            </a:pPr>
            <a:r>
              <a:rPr lang="fr-FR" altLang="zh-CN" sz="2000" dirty="0"/>
              <a:t>f=urllib.request.urlretrieve('https://www.ivsky.com/tupian/zhiwuhuahui',filename=‘</a:t>
            </a:r>
            <a:r>
              <a:rPr lang="en-US" altLang="zh-CN" sz="2000" dirty="0"/>
              <a:t>2</a:t>
            </a:r>
            <a:r>
              <a:rPr lang="fr-FR" altLang="zh-CN" sz="2000" dirty="0"/>
              <a:t>.html’)</a:t>
            </a:r>
          </a:p>
          <a:p>
            <a:pPr marL="857250" lvl="2" indent="0">
              <a:buNone/>
            </a:pPr>
            <a:r>
              <a:rPr lang="fr-FR" altLang="zh-CN" sz="2000" dirty="0"/>
              <a:t>f=urllib.request.urlretrieve('https://car.autohome.com.cn/jingxuan/list-0-p1.html',filename='3.html')</a:t>
            </a:r>
          </a:p>
        </p:txBody>
      </p:sp>
    </p:spTree>
    <p:extLst>
      <p:ext uri="{BB962C8B-B14F-4D97-AF65-F5344CB8AC3E}">
        <p14:creationId xmlns:p14="http://schemas.microsoft.com/office/powerpoint/2010/main" val="1297153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爬取单个网页：</a:t>
            </a:r>
            <a:endParaRPr lang="en-US" altLang="zh-CN" sz="2400" dirty="0"/>
          </a:p>
          <a:p>
            <a:pPr marL="857250" lvl="2" indent="0">
              <a:buNone/>
            </a:pPr>
            <a:r>
              <a:rPr lang="fr-FR" altLang="zh-CN" sz="2000" dirty="0"/>
              <a:t>import urllib.request</a:t>
            </a:r>
          </a:p>
          <a:p>
            <a:pPr marL="857250" lvl="2" indent="0">
              <a:buNone/>
            </a:pPr>
            <a:r>
              <a:rPr lang="en-US" altLang="zh-CN" sz="2000" dirty="0"/>
              <a:t>#</a:t>
            </a:r>
            <a:r>
              <a:rPr lang="zh-CN" altLang="en-US" sz="2000" dirty="0"/>
              <a:t>使用</a:t>
            </a:r>
            <a:r>
              <a:rPr lang="en-US" altLang="zh-CN" sz="2000" dirty="0" err="1"/>
              <a:t>urlopen</a:t>
            </a:r>
            <a:r>
              <a:rPr lang="zh-CN" altLang="en-US" sz="2000" dirty="0"/>
              <a:t>模块爬取网页</a:t>
            </a:r>
            <a:endParaRPr lang="fr-FR" altLang="zh-CN" sz="2000" dirty="0"/>
          </a:p>
          <a:p>
            <a:pPr marL="857250" lvl="2" indent="0">
              <a:spcBef>
                <a:spcPts val="0"/>
              </a:spcBef>
              <a:buNone/>
            </a:pPr>
            <a:r>
              <a:rPr lang="fr-FR" altLang="zh-CN" sz="2000" dirty="0"/>
              <a:t>f=urllib.request.urlopen('http://sports.sina.com.cn/')</a:t>
            </a:r>
          </a:p>
          <a:p>
            <a:pPr marL="857250" lvl="2" indent="0">
              <a:spcBef>
                <a:spcPts val="0"/>
              </a:spcBef>
              <a:buNone/>
            </a:pPr>
            <a:r>
              <a:rPr lang="fr-FR" altLang="zh-CN" sz="2000" dirty="0"/>
              <a:t>data=f.read()</a:t>
            </a:r>
          </a:p>
          <a:p>
            <a:pPr marL="857250" lvl="2" indent="0">
              <a:spcBef>
                <a:spcPts val="0"/>
              </a:spcBef>
              <a:buNone/>
            </a:pPr>
            <a:r>
              <a:rPr lang="fr-FR" altLang="zh-CN" sz="2000" dirty="0"/>
              <a:t>fh=open(</a:t>
            </a:r>
            <a:r>
              <a:rPr lang="en-US" altLang="zh-CN" sz="2000" dirty="0"/>
              <a:t>4</a:t>
            </a:r>
            <a:r>
              <a:rPr lang="fr-FR" altLang="zh-CN" sz="2000" dirty="0"/>
              <a:t>.html','wb')</a:t>
            </a:r>
          </a:p>
          <a:p>
            <a:pPr marL="857250" lvl="2" indent="0">
              <a:spcBef>
                <a:spcPts val="0"/>
              </a:spcBef>
              <a:buNone/>
            </a:pPr>
            <a:r>
              <a:rPr lang="fr-FR" altLang="zh-CN" sz="2000" dirty="0"/>
              <a:t>fh.write(data)</a:t>
            </a:r>
          </a:p>
          <a:p>
            <a:pPr marL="857250" lvl="2" indent="0">
              <a:spcBef>
                <a:spcPts val="0"/>
              </a:spcBef>
              <a:buNone/>
            </a:pPr>
            <a:r>
              <a:rPr lang="fr-FR" altLang="zh-CN" sz="2000" dirty="0"/>
              <a:t>fh.close()</a:t>
            </a:r>
            <a:endParaRPr lang="zh-CN" altLang="en-US" sz="2000" dirty="0"/>
          </a:p>
        </p:txBody>
      </p:sp>
    </p:spTree>
    <p:extLst>
      <p:ext uri="{BB962C8B-B14F-4D97-AF65-F5344CB8AC3E}">
        <p14:creationId xmlns:p14="http://schemas.microsoft.com/office/powerpoint/2010/main" val="315115807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hlinkClick r:id="rId2" action="ppaction://hlinkfile"/>
              </a:rPr>
              <a:t>爬取整个网站相关资源：</a:t>
            </a:r>
            <a:endParaRPr lang="en-US" altLang="zh-CN" sz="2400" dirty="0"/>
          </a:p>
        </p:txBody>
      </p:sp>
    </p:spTree>
    <p:extLst>
      <p:ext uri="{BB962C8B-B14F-4D97-AF65-F5344CB8AC3E}">
        <p14:creationId xmlns:p14="http://schemas.microsoft.com/office/powerpoint/2010/main" val="331125473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r>
              <a:rPr lang="zh-CN" altLang="en-US" sz="2400" dirty="0"/>
              <a:t>再试试京东手机图片：</a:t>
            </a:r>
            <a:endParaRPr lang="en-US" altLang="zh-CN" sz="2400" dirty="0"/>
          </a:p>
          <a:p>
            <a:pPr marL="400050" lvl="1" indent="0">
              <a:buNone/>
            </a:pPr>
            <a:r>
              <a:rPr lang="en-US" altLang="zh-CN" sz="2200" dirty="0"/>
              <a:t>https://search.jd.com/Search?keyword=%E6%89%8B%E6%9C%BA&amp;enc=utf-8&amp;qrst=1&amp;rt=1&amp;stop=1&amp;vt=2&amp;cid2=653&amp;cid3=655&amp;page=1</a:t>
            </a:r>
          </a:p>
          <a:p>
            <a:r>
              <a:rPr lang="zh-CN" altLang="en-US" sz="2400" dirty="0">
                <a:hlinkClick r:id="rId2" action="ppaction://hlinksldjump"/>
              </a:rPr>
              <a:t>模拟浏览器爬取网页</a:t>
            </a:r>
            <a:endParaRPr lang="en-US" altLang="zh-CN" sz="2400" dirty="0"/>
          </a:p>
          <a:p>
            <a:r>
              <a:rPr lang="zh-CN" altLang="en-US" sz="2400" dirty="0">
                <a:hlinkClick r:id="rId3" action="ppaction://hlinkfile"/>
              </a:rPr>
              <a:t>例</a:t>
            </a:r>
            <a:r>
              <a:rPr lang="en-US" altLang="zh-CN" sz="2400" dirty="0">
                <a:hlinkClick r:id="rId3" action="ppaction://hlinkfile"/>
              </a:rPr>
              <a:t>1</a:t>
            </a:r>
            <a:r>
              <a:rPr lang="zh-CN" altLang="en-US" sz="2400" dirty="0"/>
              <a:t>、</a:t>
            </a:r>
            <a:r>
              <a:rPr lang="zh-CN" altLang="en-US" sz="2400" dirty="0">
                <a:hlinkClick r:id="rId4" action="ppaction://hlinkfile"/>
              </a:rPr>
              <a:t>例</a:t>
            </a:r>
            <a:r>
              <a:rPr lang="en-US" altLang="zh-CN" sz="2400" dirty="0">
                <a:hlinkClick r:id="rId4" action="ppaction://hlinkfile"/>
              </a:rPr>
              <a:t>2</a:t>
            </a:r>
            <a:endParaRPr lang="en-US" altLang="zh-CN" sz="2400" dirty="0"/>
          </a:p>
        </p:txBody>
      </p:sp>
    </p:spTree>
    <p:extLst>
      <p:ext uri="{BB962C8B-B14F-4D97-AF65-F5344CB8AC3E}">
        <p14:creationId xmlns:p14="http://schemas.microsoft.com/office/powerpoint/2010/main" val="358244023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14.3	</a:t>
            </a:r>
            <a:r>
              <a:rPr lang="zh-CN" altLang="en-US" sz="3200" dirty="0"/>
              <a:t>网络爬虫开发常用框架</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endParaRPr lang="zh-CN" altLang="en-US" sz="2400" dirty="0"/>
          </a:p>
        </p:txBody>
      </p:sp>
    </p:spTree>
    <p:extLst>
      <p:ext uri="{BB962C8B-B14F-4D97-AF65-F5344CB8AC3E}">
        <p14:creationId xmlns:p14="http://schemas.microsoft.com/office/powerpoint/2010/main" val="51271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2.2.2	</a:t>
            </a:r>
            <a:r>
              <a:rPr lang="zh-CN" altLang="en-US" dirty="0"/>
              <a:t>双分支选择结构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a:t>
            </a:r>
          </a:p>
          <a:p>
            <a:pPr marL="457200" lvl="1" indent="0">
              <a:spcBef>
                <a:spcPts val="300"/>
              </a:spcBef>
              <a:buNone/>
            </a:pPr>
            <a:r>
              <a:rPr lang="en-US" altLang="zh-CN" sz="1800" dirty="0"/>
              <a:t>	</a:t>
            </a:r>
            <a:r>
              <a:rPr lang="zh-CN" altLang="en-US" sz="1800" dirty="0"/>
              <a:t>语句块</a:t>
            </a:r>
            <a:r>
              <a:rPr lang="en-US" altLang="zh-CN" sz="1800" dirty="0"/>
              <a:t>1</a:t>
            </a:r>
          </a:p>
          <a:p>
            <a:pPr marL="457200" lvl="1" indent="0">
              <a:spcBef>
                <a:spcPts val="300"/>
              </a:spcBef>
              <a:buNone/>
            </a:pPr>
            <a:r>
              <a:rPr lang="en-US" altLang="zh-CN" sz="1800" dirty="0"/>
              <a:t>else:</a:t>
            </a:r>
          </a:p>
          <a:p>
            <a:pPr marL="457200" lvl="1" indent="0">
              <a:spcBef>
                <a:spcPts val="300"/>
              </a:spcBef>
              <a:buNone/>
            </a:pPr>
            <a:r>
              <a:rPr lang="en-US" altLang="zh-CN" sz="1800" dirty="0"/>
              <a:t>	</a:t>
            </a:r>
            <a:r>
              <a:rPr lang="zh-CN" altLang="en-US" sz="1800" dirty="0"/>
              <a:t>语句块</a:t>
            </a:r>
            <a:r>
              <a:rPr lang="en-US" altLang="zh-CN" sz="1800" dirty="0"/>
              <a:t>2</a:t>
            </a:r>
          </a:p>
          <a:p>
            <a:r>
              <a:rPr lang="zh-CN" altLang="en-US" sz="2000" dirty="0"/>
              <a:t>例：</a:t>
            </a:r>
          </a:p>
          <a:p>
            <a:pPr marL="457200" lvl="1" indent="0">
              <a:spcBef>
                <a:spcPts val="300"/>
              </a:spcBef>
              <a:buNone/>
            </a:pPr>
            <a:r>
              <a:rPr lang="en-US" altLang="zh-CN" sz="1800" dirty="0" err="1"/>
              <a:t>a_list</a:t>
            </a:r>
            <a:r>
              <a:rPr lang="en-US" altLang="zh-CN" sz="1800" dirty="0"/>
              <a:t>=[1,2,3,4]</a:t>
            </a:r>
          </a:p>
          <a:p>
            <a:pPr marL="457200" lvl="1" indent="0">
              <a:spcBef>
                <a:spcPts val="300"/>
              </a:spcBef>
              <a:buNone/>
            </a:pPr>
            <a:r>
              <a:rPr lang="en-US" altLang="zh-CN" sz="1800" dirty="0"/>
              <a:t>if </a:t>
            </a:r>
            <a:r>
              <a:rPr lang="en-US" altLang="zh-CN" sz="1800" dirty="0" err="1"/>
              <a:t>a_list</a:t>
            </a:r>
            <a:r>
              <a:rPr lang="en-US" altLang="zh-CN" sz="1800" dirty="0"/>
              <a:t>:</a:t>
            </a:r>
          </a:p>
          <a:p>
            <a:pPr marL="457200" lvl="1" indent="0">
              <a:spcBef>
                <a:spcPts val="300"/>
              </a:spcBef>
              <a:buNone/>
            </a:pPr>
            <a:r>
              <a:rPr lang="en-US" altLang="zh-CN" sz="1800" dirty="0"/>
              <a:t>	print(</a:t>
            </a:r>
            <a:r>
              <a:rPr lang="en-US" altLang="zh-CN" sz="1800" dirty="0" err="1"/>
              <a:t>a_list</a:t>
            </a:r>
            <a:r>
              <a:rPr lang="en-US" altLang="zh-CN" sz="1800" dirty="0"/>
              <a:t>)</a:t>
            </a:r>
          </a:p>
          <a:p>
            <a:pPr marL="457200" lvl="1" indent="0">
              <a:spcBef>
                <a:spcPts val="300"/>
              </a:spcBef>
              <a:buNone/>
            </a:pPr>
            <a:r>
              <a:rPr lang="en-US" altLang="zh-CN" sz="1800" dirty="0"/>
              <a:t>else:</a:t>
            </a:r>
          </a:p>
          <a:p>
            <a:pPr marL="457200" lvl="1" indent="0">
              <a:spcBef>
                <a:spcPts val="300"/>
              </a:spcBef>
              <a:buNone/>
            </a:pPr>
            <a:r>
              <a:rPr lang="en-US" altLang="zh-CN" sz="1800" dirty="0"/>
              <a:t>	print(‘Empty’)</a:t>
            </a:r>
          </a:p>
        </p:txBody>
      </p:sp>
    </p:spTree>
    <p:extLst>
      <p:ext uri="{BB962C8B-B14F-4D97-AF65-F5344CB8AC3E}">
        <p14:creationId xmlns:p14="http://schemas.microsoft.com/office/powerpoint/2010/main" val="90900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40327-5C7D-4664-B0F3-CBFB4AA48205}"/>
              </a:ext>
            </a:extLst>
          </p:cNvPr>
          <p:cNvSpPr>
            <a:spLocks noGrp="1"/>
          </p:cNvSpPr>
          <p:nvPr>
            <p:ph type="title"/>
          </p:nvPr>
        </p:nvSpPr>
        <p:spPr/>
        <p:txBody>
          <a:bodyPr>
            <a:normAutofit/>
          </a:bodyPr>
          <a:lstStyle/>
          <a:p>
            <a:r>
              <a:rPr lang="en-US" altLang="zh-CN" sz="3200" dirty="0"/>
              <a:t>14.4	Scrapy</a:t>
            </a:r>
            <a:r>
              <a:rPr lang="zh-CN" altLang="en-US" sz="3200" dirty="0"/>
              <a:t>爬虫框架的使用</a:t>
            </a:r>
          </a:p>
        </p:txBody>
      </p:sp>
      <p:sp>
        <p:nvSpPr>
          <p:cNvPr id="3" name="内容占位符 2">
            <a:extLst>
              <a:ext uri="{FF2B5EF4-FFF2-40B4-BE49-F238E27FC236}">
                <a16:creationId xmlns:a16="http://schemas.microsoft.com/office/drawing/2014/main" xmlns="" id="{CC7E16E6-952C-46A9-95F5-E93FD72D7E1F}"/>
              </a:ext>
            </a:extLst>
          </p:cNvPr>
          <p:cNvSpPr>
            <a:spLocks noGrp="1"/>
          </p:cNvSpPr>
          <p:nvPr>
            <p:ph idx="1"/>
          </p:nvPr>
        </p:nvSpPr>
        <p:spPr/>
        <p:txBody>
          <a:bodyPr>
            <a:normAutofit/>
          </a:bodyPr>
          <a:lstStyle/>
          <a:p>
            <a:endParaRPr lang="zh-CN" altLang="en-US" sz="2400" dirty="0"/>
          </a:p>
        </p:txBody>
      </p:sp>
      <p:sp>
        <p:nvSpPr>
          <p:cNvPr id="4" name="动作按钮: 转到主页 3">
            <a:hlinkClick r:id="rId2" action="ppaction://hlinksldjump" highlightClick="1"/>
            <a:extLst>
              <a:ext uri="{FF2B5EF4-FFF2-40B4-BE49-F238E27FC236}">
                <a16:creationId xmlns:a16="http://schemas.microsoft.com/office/drawing/2014/main" xmlns="" id="{5013C3D8-64DE-43B2-AB8A-EE4AF132E0F5}"/>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597950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15</a:t>
            </a:r>
            <a:r>
              <a:rPr lang="zh-CN" altLang="en-US" sz="3600" dirty="0"/>
              <a:t>章</a:t>
            </a:r>
            <a:r>
              <a:rPr lang="en-US" altLang="zh-CN" sz="3600" dirty="0"/>
              <a:t>	Flask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小微型框架</a:t>
            </a:r>
            <a:endParaRPr lang="en-US" altLang="zh-CN" sz="2400" dirty="0"/>
          </a:p>
          <a:p>
            <a:r>
              <a:rPr lang="zh-CN" altLang="en-US" sz="2400" dirty="0"/>
              <a:t>可扩展</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66230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15</a:t>
            </a:r>
            <a:r>
              <a:rPr lang="zh-CN" altLang="en-US" sz="3600" dirty="0"/>
              <a:t>章</a:t>
            </a:r>
            <a:r>
              <a:rPr lang="en-US" altLang="zh-CN" sz="3600" dirty="0"/>
              <a:t>	Flask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15.1	Flask</a:t>
            </a:r>
            <a:r>
              <a:rPr lang="zh-CN" altLang="en-US" sz="2400" dirty="0"/>
              <a:t>基础</a:t>
            </a:r>
            <a:endParaRPr lang="en-US" altLang="zh-CN" sz="2400" dirty="0"/>
          </a:p>
          <a:p>
            <a:r>
              <a:rPr lang="en-US" altLang="zh-CN" sz="2400" dirty="0"/>
              <a:t>15.2	</a:t>
            </a:r>
            <a:r>
              <a:rPr lang="zh-CN" altLang="en-US" sz="2400" dirty="0"/>
              <a:t>模板</a:t>
            </a:r>
            <a:endParaRPr lang="en-US" altLang="zh-CN" sz="2400" dirty="0"/>
          </a:p>
          <a:p>
            <a:r>
              <a:rPr lang="en-US" altLang="zh-CN" sz="2400" dirty="0"/>
              <a:t>15.3	</a:t>
            </a:r>
            <a:r>
              <a:rPr lang="zh-CN" altLang="en-US" sz="2400" dirty="0"/>
              <a:t>部署上线</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423493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15.1	Flask</a:t>
            </a:r>
            <a:r>
              <a:rPr lang="zh-CN" altLang="en-US" sz="3600" dirty="0"/>
              <a:t>基础</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pPr marL="1257300" lvl="2" indent="-342900">
              <a:buFont typeface="+mj-lt"/>
              <a:buAutoNum type="arabicPeriod"/>
            </a:pPr>
            <a:r>
              <a:rPr lang="zh-CN" altLang="en-US" sz="2000" dirty="0"/>
              <a:t>安装</a:t>
            </a:r>
            <a:r>
              <a:rPr lang="en-US" altLang="zh-CN" sz="2000" dirty="0" err="1"/>
              <a:t>pipenv</a:t>
            </a:r>
            <a:r>
              <a:rPr lang="zh-CN" altLang="en-US" sz="2000" dirty="0"/>
              <a:t>：</a:t>
            </a:r>
            <a:r>
              <a:rPr lang="en-US" altLang="zh-CN" sz="2000" dirty="0"/>
              <a:t>pip install </a:t>
            </a:r>
            <a:r>
              <a:rPr lang="en-US" altLang="zh-CN" sz="2000" dirty="0" err="1"/>
              <a:t>pipenv</a:t>
            </a:r>
            <a:endParaRPr lang="en-US" altLang="zh-CN" sz="2000" dirty="0"/>
          </a:p>
          <a:p>
            <a:pPr marL="1257300" lvl="2" indent="-342900">
              <a:buFont typeface="+mj-lt"/>
              <a:buAutoNum type="arabicPeriod"/>
            </a:pPr>
            <a:r>
              <a:rPr lang="zh-CN" altLang="en-US" sz="2000" dirty="0"/>
              <a:t>创建虚拟环境：创建工作文件夹；在工作文件夹执行命令：</a:t>
            </a:r>
            <a:r>
              <a:rPr lang="en-US" altLang="zh-CN" sz="2000" dirty="0" err="1"/>
              <a:t>pipenv</a:t>
            </a:r>
            <a:r>
              <a:rPr lang="en-US" altLang="zh-CN" sz="2000" dirty="0"/>
              <a:t> install</a:t>
            </a:r>
          </a:p>
          <a:p>
            <a:pPr marL="1257300" lvl="2" indent="-342900">
              <a:buFont typeface="+mj-lt"/>
              <a:buAutoNum type="arabicPeriod"/>
            </a:pPr>
            <a:r>
              <a:rPr lang="zh-CN" altLang="en-US" sz="2000" dirty="0"/>
              <a:t>激活虚拟环境：</a:t>
            </a:r>
            <a:r>
              <a:rPr lang="en-US" altLang="zh-CN" sz="2000" dirty="0" err="1"/>
              <a:t>pipenv</a:t>
            </a:r>
            <a:r>
              <a:rPr lang="en-US" altLang="zh-CN" sz="2000" dirty="0"/>
              <a:t> shell</a:t>
            </a:r>
            <a:r>
              <a:rPr lang="zh-CN" altLang="en-US" sz="2000" dirty="0"/>
              <a:t>（显式激活）</a:t>
            </a:r>
            <a:endParaRPr lang="en-US" altLang="zh-CN" sz="2000" dirty="0"/>
          </a:p>
          <a:p>
            <a:pPr marL="1257300" lvl="2" indent="-342900">
              <a:buFont typeface="+mj-lt"/>
              <a:buAutoNum type="arabicPeriod"/>
            </a:pPr>
            <a:r>
              <a:rPr lang="zh-CN" altLang="en-US" sz="2000" dirty="0"/>
              <a:t>安装</a:t>
            </a:r>
            <a:r>
              <a:rPr lang="en-US" altLang="zh-CN" sz="2000" dirty="0"/>
              <a:t>Flash</a:t>
            </a:r>
            <a:r>
              <a:rPr lang="zh-CN" altLang="en-US" sz="2000" dirty="0"/>
              <a:t>：</a:t>
            </a:r>
            <a:r>
              <a:rPr lang="en-US" altLang="zh-CN" sz="2000" dirty="0" err="1"/>
              <a:t>pipenv</a:t>
            </a:r>
            <a:r>
              <a:rPr lang="en-US" altLang="zh-CN" sz="2000" dirty="0"/>
              <a:t> install flask</a:t>
            </a:r>
          </a:p>
          <a:p>
            <a:r>
              <a:rPr lang="zh-CN" altLang="en-US" sz="2400" dirty="0"/>
              <a:t>创建第一个网页</a:t>
            </a:r>
            <a:endParaRPr lang="en-US" altLang="zh-CN" sz="2400" dirty="0"/>
          </a:p>
          <a:p>
            <a:r>
              <a:rPr lang="zh-CN" altLang="en-US" sz="2400" dirty="0"/>
              <a:t>启动开发服务器</a:t>
            </a:r>
          </a:p>
        </p:txBody>
      </p:sp>
    </p:spTree>
    <p:extLst>
      <p:ext uri="{BB962C8B-B14F-4D97-AF65-F5344CB8AC3E}">
        <p14:creationId xmlns:p14="http://schemas.microsoft.com/office/powerpoint/2010/main" val="412074870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15.1	Flask</a:t>
            </a:r>
            <a:r>
              <a:rPr lang="zh-CN" altLang="en-US" sz="3600" dirty="0"/>
              <a:t>基础</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r>
              <a:rPr lang="en-US" altLang="zh-CN" sz="2400" dirty="0"/>
              <a:t>app.py</a:t>
            </a:r>
          </a:p>
          <a:p>
            <a:pPr marL="914400" lvl="2" indent="0">
              <a:buNone/>
            </a:pPr>
            <a:r>
              <a:rPr lang="en-US" altLang="zh-CN" sz="2000" dirty="0"/>
              <a:t>#</a:t>
            </a:r>
            <a:r>
              <a:rPr lang="zh-CN" altLang="en-US" sz="2000" dirty="0"/>
              <a:t>创建</a:t>
            </a:r>
            <a:r>
              <a:rPr lang="en-US" altLang="zh-CN" sz="2000" dirty="0"/>
              <a:t>Flask</a:t>
            </a:r>
            <a:r>
              <a:rPr lang="zh-CN" altLang="en-US" sz="2000" dirty="0"/>
              <a:t>程序实例</a:t>
            </a:r>
            <a:endParaRPr lang="en-US" altLang="zh-CN" sz="2000" dirty="0"/>
          </a:p>
          <a:p>
            <a:pPr marL="914400" lvl="2" indent="0">
              <a:spcBef>
                <a:spcPts val="0"/>
              </a:spcBef>
              <a:buNone/>
            </a:pPr>
            <a:r>
              <a:rPr lang="en-US" altLang="zh-CN" sz="2000" dirty="0"/>
              <a:t>from flask import Flask</a:t>
            </a:r>
          </a:p>
          <a:p>
            <a:pPr marL="914400" lvl="2" indent="0">
              <a:spcBef>
                <a:spcPts val="0"/>
              </a:spcBef>
              <a:buNone/>
            </a:pPr>
            <a:r>
              <a:rPr lang="en-US" altLang="zh-CN" sz="2000" dirty="0"/>
              <a:t>app=Flask(__name__)</a:t>
            </a:r>
          </a:p>
          <a:p>
            <a:pPr marL="914400" lvl="2" indent="0">
              <a:spcBef>
                <a:spcPts val="0"/>
              </a:spcBef>
              <a:buNone/>
            </a:pPr>
            <a:r>
              <a:rPr lang="en-US" altLang="zh-CN" sz="2000" dirty="0"/>
              <a:t>#</a:t>
            </a:r>
            <a:r>
              <a:rPr lang="zh-CN" altLang="en-US" sz="2000" dirty="0"/>
              <a:t>注册路由</a:t>
            </a:r>
            <a:endParaRPr lang="en-US" altLang="zh-CN" sz="2000" dirty="0"/>
          </a:p>
          <a:p>
            <a:pPr marL="914400" lvl="2" indent="0">
              <a:spcBef>
                <a:spcPts val="0"/>
              </a:spcBef>
              <a:buNone/>
            </a:pPr>
            <a:r>
              <a:rPr lang="en-US" altLang="zh-CN" sz="2000" dirty="0"/>
              <a:t>@app.route('/')</a:t>
            </a:r>
          </a:p>
          <a:p>
            <a:pPr marL="914400" lvl="2" indent="0">
              <a:spcBef>
                <a:spcPts val="0"/>
              </a:spcBef>
              <a:buNone/>
            </a:pPr>
            <a:r>
              <a:rPr lang="en-US" altLang="zh-CN" sz="2000" dirty="0"/>
              <a:t>def index():</a:t>
            </a:r>
          </a:p>
          <a:p>
            <a:pPr marL="914400" lvl="2" indent="0">
              <a:spcBef>
                <a:spcPts val="0"/>
              </a:spcBef>
              <a:buNone/>
            </a:pPr>
            <a:r>
              <a:rPr lang="en-US" altLang="zh-CN" sz="2000" dirty="0"/>
              <a:t>	return '&lt;h1&gt;</a:t>
            </a:r>
            <a:r>
              <a:rPr lang="en-US" altLang="zh-CN" sz="2000" dirty="0" err="1"/>
              <a:t>Hello,Flask</a:t>
            </a:r>
            <a:r>
              <a:rPr lang="en-US" altLang="zh-CN" sz="2000" dirty="0"/>
              <a:t>!&lt;/h1&gt;'</a:t>
            </a:r>
          </a:p>
          <a:p>
            <a:r>
              <a:rPr lang="zh-CN" altLang="en-US" sz="2400" dirty="0"/>
              <a:t>启动开发服务器</a:t>
            </a:r>
          </a:p>
        </p:txBody>
      </p:sp>
    </p:spTree>
    <p:extLst>
      <p:ext uri="{BB962C8B-B14F-4D97-AF65-F5344CB8AC3E}">
        <p14:creationId xmlns:p14="http://schemas.microsoft.com/office/powerpoint/2010/main" val="244188645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15.1	Flask</a:t>
            </a:r>
            <a:r>
              <a:rPr lang="zh-CN" altLang="en-US" sz="3600" dirty="0"/>
              <a:t>基础</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endParaRPr lang="en-US" altLang="zh-CN" sz="2400" dirty="0"/>
          </a:p>
          <a:p>
            <a:r>
              <a:rPr lang="zh-CN" altLang="en-US" sz="2400" dirty="0"/>
              <a:t>启动开发服务器</a:t>
            </a:r>
            <a:endParaRPr lang="en-US" altLang="zh-CN" sz="2400" dirty="0"/>
          </a:p>
          <a:p>
            <a:pPr marL="457200" lvl="1" indent="0">
              <a:buNone/>
            </a:pPr>
            <a:r>
              <a:rPr lang="en-US" altLang="zh-CN" sz="2000" dirty="0"/>
              <a:t>flask run[ --host=0.0.0.0]</a:t>
            </a:r>
          </a:p>
          <a:p>
            <a:pPr marL="457200" lvl="1" indent="0">
              <a:buNone/>
            </a:pPr>
            <a:r>
              <a:rPr lang="zh-CN" altLang="en-US" sz="2000" dirty="0"/>
              <a:t>或：</a:t>
            </a:r>
            <a:endParaRPr lang="en-US" altLang="zh-CN" sz="2000" dirty="0"/>
          </a:p>
          <a:p>
            <a:pPr marL="457200" lvl="1" indent="0">
              <a:buNone/>
            </a:pPr>
            <a:r>
              <a:rPr lang="en-US" altLang="zh-CN" sz="2000" dirty="0"/>
              <a:t>set flask_app=Hello.py</a:t>
            </a:r>
          </a:p>
          <a:p>
            <a:pPr marL="457200" lvl="1" indent="0">
              <a:buNone/>
            </a:pPr>
            <a:r>
              <a:rPr lang="en-US" altLang="zh-CN" sz="2000" dirty="0"/>
              <a:t>set </a:t>
            </a:r>
            <a:r>
              <a:rPr lang="en-US" altLang="zh-CN" sz="2000" dirty="0" err="1"/>
              <a:t>flask_debug</a:t>
            </a:r>
            <a:r>
              <a:rPr lang="en-US" altLang="zh-CN" sz="2000" dirty="0"/>
              <a:t>=1</a:t>
            </a:r>
          </a:p>
          <a:p>
            <a:pPr marL="457200" lvl="1" indent="0">
              <a:buNone/>
            </a:pPr>
            <a:r>
              <a:rPr lang="en-US" altLang="zh-CN" sz="2000" dirty="0"/>
              <a:t>flask run</a:t>
            </a:r>
          </a:p>
        </p:txBody>
      </p:sp>
    </p:spTree>
    <p:extLst>
      <p:ext uri="{BB962C8B-B14F-4D97-AF65-F5344CB8AC3E}">
        <p14:creationId xmlns:p14="http://schemas.microsoft.com/office/powerpoint/2010/main" val="380397144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15.2	</a:t>
            </a:r>
            <a:r>
              <a:rPr lang="zh-CN" altLang="en-US" sz="3600" dirty="0"/>
              <a:t>模板</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业务逻辑：即业务流程，如路由与视图函数之间的关系</a:t>
            </a:r>
            <a:endParaRPr lang="en-US" altLang="zh-CN" sz="2400" dirty="0"/>
          </a:p>
          <a:p>
            <a:r>
              <a:rPr lang="zh-CN" altLang="en-US" sz="2400" dirty="0"/>
              <a:t>表现逻辑：即网页内容</a:t>
            </a:r>
            <a:endParaRPr lang="en-US" altLang="zh-CN" sz="2400" dirty="0"/>
          </a:p>
          <a:p>
            <a:r>
              <a:rPr lang="zh-CN" altLang="en-US" sz="2400" dirty="0"/>
              <a:t>把表现逻辑移到模板中能提升应用的可维护性</a:t>
            </a:r>
            <a:endParaRPr lang="en-US" altLang="zh-CN" sz="2000" dirty="0"/>
          </a:p>
        </p:txBody>
      </p:sp>
    </p:spTree>
    <p:extLst>
      <p:ext uri="{BB962C8B-B14F-4D97-AF65-F5344CB8AC3E}">
        <p14:creationId xmlns:p14="http://schemas.microsoft.com/office/powerpoint/2010/main" val="5758135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15.2	</a:t>
            </a:r>
            <a:r>
              <a:rPr lang="zh-CN" altLang="en-US" sz="3600" dirty="0"/>
              <a:t>模板</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借助模板引擎，可以在</a:t>
            </a:r>
            <a:r>
              <a:rPr lang="en-US" altLang="zh-CN" sz="2400" dirty="0"/>
              <a:t>HTML</a:t>
            </a:r>
            <a:r>
              <a:rPr lang="zh-CN" altLang="en-US" sz="2400" dirty="0"/>
              <a:t>文件中使用特殊的语法来标记出变量，这类包含固定内容和动态内容的可重用文件称为模板</a:t>
            </a:r>
            <a:endParaRPr lang="en-US" altLang="zh-CN" sz="2400" dirty="0"/>
          </a:p>
          <a:p>
            <a:r>
              <a:rPr lang="zh-CN" altLang="en-US" sz="2400" dirty="0"/>
              <a:t>读取并执行模板中的特殊语法标记，并根据传入的数据将变量替换为实际值，输出最终的</a:t>
            </a:r>
            <a:r>
              <a:rPr lang="en-US" altLang="zh-CN" sz="2400" dirty="0"/>
              <a:t>HTML</a:t>
            </a:r>
            <a:r>
              <a:rPr lang="zh-CN" altLang="en-US" sz="2400" dirty="0"/>
              <a:t>页面，这个过程称为渲染</a:t>
            </a:r>
            <a:endParaRPr lang="en-US" altLang="zh-CN" sz="2400" dirty="0"/>
          </a:p>
          <a:p>
            <a:r>
              <a:rPr lang="en-US" altLang="zh-CN" sz="2400" dirty="0"/>
              <a:t>Flask</a:t>
            </a:r>
            <a:r>
              <a:rPr lang="zh-CN" altLang="en-US" sz="2400" dirty="0"/>
              <a:t>默认使用的模板引擎是</a:t>
            </a:r>
            <a:r>
              <a:rPr lang="en-US" altLang="zh-CN" sz="2400" dirty="0"/>
              <a:t>Jinja2</a:t>
            </a:r>
            <a:r>
              <a:rPr lang="zh-CN" altLang="en-US" sz="2400" dirty="0"/>
              <a:t>，它是一个功能齐全的</a:t>
            </a:r>
            <a:r>
              <a:rPr lang="en-US" altLang="zh-CN" sz="2400" dirty="0"/>
              <a:t>Python</a:t>
            </a:r>
            <a:r>
              <a:rPr lang="zh-CN" altLang="en-US" sz="2400" dirty="0"/>
              <a:t>模板引擎，除了设置变量，还允许在模板中添加</a:t>
            </a:r>
            <a:r>
              <a:rPr lang="en-US" altLang="zh-CN" sz="2400" dirty="0"/>
              <a:t>if</a:t>
            </a:r>
            <a:r>
              <a:rPr lang="zh-CN" altLang="en-US" sz="2400" dirty="0"/>
              <a:t>判断，执行</a:t>
            </a:r>
            <a:r>
              <a:rPr lang="en-US" altLang="zh-CN" sz="2400" dirty="0"/>
              <a:t>for</a:t>
            </a:r>
            <a:r>
              <a:rPr lang="zh-CN" altLang="en-US" sz="2400"/>
              <a:t>迭代，调用函数等</a:t>
            </a:r>
            <a:endParaRPr lang="en-US" altLang="zh-CN" sz="2400" dirty="0"/>
          </a:p>
        </p:txBody>
      </p:sp>
    </p:spTree>
    <p:extLst>
      <p:ext uri="{BB962C8B-B14F-4D97-AF65-F5344CB8AC3E}">
        <p14:creationId xmlns:p14="http://schemas.microsoft.com/office/powerpoint/2010/main" val="427104508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15.2	</a:t>
            </a:r>
            <a:r>
              <a:rPr lang="zh-CN" altLang="en-US" sz="3600" dirty="0"/>
              <a:t>模板</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hlinkClick r:id="rId2" action="ppaction://hlinksldjump"/>
              </a:rPr>
              <a:t>创建模板</a:t>
            </a:r>
            <a:endParaRPr lang="en-US" altLang="zh-CN" sz="2400" dirty="0"/>
          </a:p>
          <a:p>
            <a:r>
              <a:rPr lang="zh-CN" altLang="en-US" sz="2400" dirty="0">
                <a:hlinkClick r:id="rId3" action="ppaction://hlinksldjump"/>
              </a:rPr>
              <a:t>渲染模板</a:t>
            </a:r>
            <a:endParaRPr lang="en-US" altLang="zh-CN" sz="2400" dirty="0"/>
          </a:p>
          <a:p>
            <a:r>
              <a:rPr lang="zh-CN" altLang="en-US" sz="2400" dirty="0"/>
              <a:t>模板结构组织</a:t>
            </a:r>
            <a:endParaRPr lang="en-US" altLang="zh-CN" sz="2400" dirty="0"/>
          </a:p>
          <a:p>
            <a:pPr marL="457200" lvl="1" indent="0">
              <a:buNone/>
            </a:pPr>
            <a:r>
              <a:rPr lang="zh-CN" altLang="en-US" sz="2000" dirty="0"/>
              <a:t>通过模板继承可重复使用大量代码：先创建基模板，在基模板中定义区块，然后在衍生模板中确定区块内容。</a:t>
            </a:r>
            <a:endParaRPr lang="en-US" altLang="zh-CN" sz="2000" dirty="0"/>
          </a:p>
        </p:txBody>
      </p:sp>
    </p:spTree>
    <p:extLst>
      <p:ext uri="{BB962C8B-B14F-4D97-AF65-F5344CB8AC3E}">
        <p14:creationId xmlns:p14="http://schemas.microsoft.com/office/powerpoint/2010/main" val="31590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15.3	</a:t>
            </a:r>
            <a:r>
              <a:rPr lang="zh-CN" altLang="en-US" sz="3600" dirty="0"/>
              <a:t>部署上线</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传统部署：</a:t>
            </a:r>
            <a:r>
              <a:rPr lang="en-US" altLang="zh-CN" sz="2400" dirty="0"/>
              <a:t>IIS</a:t>
            </a:r>
            <a:r>
              <a:rPr lang="zh-CN" altLang="en-US" sz="2400" dirty="0"/>
              <a:t>、</a:t>
            </a:r>
            <a:r>
              <a:rPr lang="en-US" altLang="zh-CN" sz="2400" dirty="0" err="1"/>
              <a:t>Apache+wsgi</a:t>
            </a:r>
            <a:r>
              <a:rPr lang="zh-CN" altLang="en-US" sz="2400" dirty="0"/>
              <a:t>等</a:t>
            </a:r>
            <a:endParaRPr lang="en-US" altLang="zh-CN" sz="2400" dirty="0"/>
          </a:p>
          <a:p>
            <a:r>
              <a:rPr lang="zh-CN" altLang="en-US" sz="2400" dirty="0"/>
              <a:t>云部署：</a:t>
            </a:r>
            <a:r>
              <a:rPr lang="en-US" altLang="zh-CN" sz="2400" dirty="0"/>
              <a:t>Heroku</a:t>
            </a:r>
            <a:r>
              <a:rPr lang="zh-CN" altLang="en-US" sz="2400" dirty="0"/>
              <a:t>平台等。</a:t>
            </a:r>
            <a:endParaRPr lang="en-US" altLang="zh-CN" sz="2400" dirty="0"/>
          </a:p>
        </p:txBody>
      </p:sp>
    </p:spTree>
    <p:extLst>
      <p:ext uri="{BB962C8B-B14F-4D97-AF65-F5344CB8AC3E}">
        <p14:creationId xmlns:p14="http://schemas.microsoft.com/office/powerpoint/2010/main" val="1078760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2.2.2	</a:t>
            </a:r>
            <a:r>
              <a:rPr lang="zh-CN" altLang="en-US" dirty="0"/>
              <a:t>双分支选择结构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zh-CN" altLang="en-US" sz="1800" dirty="0"/>
              <a:t>值</a:t>
            </a:r>
            <a:r>
              <a:rPr lang="en-US" altLang="zh-CN" sz="1800" dirty="0"/>
              <a:t>1 if </a:t>
            </a:r>
            <a:r>
              <a:rPr lang="zh-CN" altLang="en-US" sz="1800" dirty="0"/>
              <a:t>表达式 </a:t>
            </a:r>
            <a:r>
              <a:rPr lang="en-US" altLang="zh-CN" sz="1800" dirty="0"/>
              <a:t>else </a:t>
            </a:r>
            <a:r>
              <a:rPr lang="zh-CN" altLang="en-US" sz="1800" dirty="0"/>
              <a:t>值</a:t>
            </a:r>
            <a:r>
              <a:rPr lang="en-US" altLang="zh-CN" sz="1800" dirty="0"/>
              <a:t>2</a:t>
            </a:r>
          </a:p>
          <a:p>
            <a:r>
              <a:rPr lang="zh-CN" altLang="en-US" sz="2000" dirty="0"/>
              <a:t>例：</a:t>
            </a:r>
          </a:p>
          <a:p>
            <a:pPr marL="457200" lvl="1" indent="0">
              <a:spcBef>
                <a:spcPts val="300"/>
              </a:spcBef>
              <a:buNone/>
            </a:pPr>
            <a:r>
              <a:rPr lang="en-US" altLang="zh-CN" sz="1800" dirty="0"/>
              <a:t>x=6 if y&gt;3 else 9</a:t>
            </a:r>
          </a:p>
          <a:p>
            <a:pPr marL="457200" lvl="1" indent="0">
              <a:spcBef>
                <a:spcPts val="300"/>
              </a:spcBef>
              <a:buNone/>
            </a:pPr>
            <a:r>
              <a:rPr lang="en-US" altLang="zh-CN" sz="1800" dirty="0"/>
              <a:t>x=</a:t>
            </a:r>
            <a:r>
              <a:rPr lang="en-US" altLang="zh-CN" sz="1800" dirty="0" err="1"/>
              <a:t>math.sqrt</a:t>
            </a:r>
            <a:r>
              <a:rPr lang="en-US" altLang="zh-CN" sz="1800" dirty="0"/>
              <a:t>(9) if y&gt;3 else </a:t>
            </a:r>
            <a:r>
              <a:rPr lang="en-US" altLang="zh-CN" sz="1800" dirty="0" err="1"/>
              <a:t>random.randint</a:t>
            </a:r>
            <a:r>
              <a:rPr lang="en-US" altLang="zh-CN" sz="1800" dirty="0"/>
              <a:t>(1,100)</a:t>
            </a:r>
          </a:p>
          <a:p>
            <a:pPr marL="457200" lvl="1" indent="0">
              <a:spcBef>
                <a:spcPts val="300"/>
              </a:spcBef>
              <a:buNone/>
            </a:pPr>
            <a:r>
              <a:rPr lang="en-US" altLang="zh-CN" sz="1800" dirty="0"/>
              <a:t>print(6) if y&gt;3 else print(-6)</a:t>
            </a:r>
          </a:p>
        </p:txBody>
      </p:sp>
    </p:spTree>
    <p:extLst>
      <p:ext uri="{BB962C8B-B14F-4D97-AF65-F5344CB8AC3E}">
        <p14:creationId xmlns:p14="http://schemas.microsoft.com/office/powerpoint/2010/main" val="235398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16</a:t>
            </a:r>
            <a:r>
              <a:rPr lang="zh-CN" altLang="en-US" sz="3600" dirty="0"/>
              <a:t>章</a:t>
            </a:r>
            <a:r>
              <a:rPr lang="en-US" altLang="zh-CN" sz="3600" dirty="0"/>
              <a:t>	Django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b="0" i="0" dirty="0">
                <a:solidFill>
                  <a:srgbClr val="333333"/>
                </a:solidFill>
                <a:effectLst/>
                <a:latin typeface="arial" panose="020B0604020202020204" pitchFamily="34" charset="0"/>
              </a:rPr>
              <a:t>轻量级</a:t>
            </a:r>
            <a:r>
              <a:rPr lang="en-US" altLang="zh-CN" sz="2400" dirty="0">
                <a:solidFill>
                  <a:srgbClr val="333333"/>
                </a:solidFill>
                <a:latin typeface="arial" panose="020B0604020202020204" pitchFamily="34" charset="0"/>
              </a:rPr>
              <a:t>Web</a:t>
            </a:r>
            <a:r>
              <a:rPr lang="zh-CN" altLang="en-US" sz="2400" dirty="0">
                <a:solidFill>
                  <a:srgbClr val="333333"/>
                </a:solidFill>
                <a:latin typeface="arial" panose="020B0604020202020204" pitchFamily="34" charset="0"/>
              </a:rPr>
              <a:t>应用框架</a:t>
            </a:r>
            <a:endParaRPr lang="en-US" altLang="zh-CN" sz="2400" b="0" i="0" dirty="0">
              <a:solidFill>
                <a:srgbClr val="333333"/>
              </a:solidFill>
              <a:effectLst/>
              <a:latin typeface="arial" panose="020B0604020202020204" pitchFamily="34" charset="0"/>
            </a:endParaRPr>
          </a:p>
          <a:p>
            <a:r>
              <a:rPr lang="zh-CN" altLang="en-US" sz="2400" dirty="0">
                <a:solidFill>
                  <a:srgbClr val="333333"/>
                </a:solidFill>
                <a:latin typeface="arial" panose="020B0604020202020204" pitchFamily="34" charset="0"/>
              </a:rPr>
              <a:t>开源，由</a:t>
            </a:r>
            <a:r>
              <a:rPr lang="en-US" altLang="zh-CN" sz="2400" dirty="0">
                <a:solidFill>
                  <a:srgbClr val="333333"/>
                </a:solidFill>
                <a:latin typeface="arial" panose="020B0604020202020204" pitchFamily="34" charset="0"/>
              </a:rPr>
              <a:t>Python</a:t>
            </a:r>
            <a:r>
              <a:rPr lang="zh-CN" altLang="en-US" sz="2400" dirty="0">
                <a:solidFill>
                  <a:srgbClr val="333333"/>
                </a:solidFill>
                <a:latin typeface="arial" panose="020B0604020202020204" pitchFamily="34" charset="0"/>
              </a:rPr>
              <a:t>写</a:t>
            </a:r>
            <a:r>
              <a:rPr lang="zh-CN" altLang="en-US" sz="2400" b="0" i="0" dirty="0">
                <a:solidFill>
                  <a:srgbClr val="333333"/>
                </a:solidFill>
                <a:effectLst/>
                <a:latin typeface="arial" panose="020B0604020202020204" pitchFamily="34" charset="0"/>
              </a:rPr>
              <a:t>成</a:t>
            </a:r>
            <a:endParaRPr lang="en-US" altLang="zh-CN" sz="2400" b="0" i="0" dirty="0">
              <a:solidFill>
                <a:srgbClr val="333333"/>
              </a:solidFill>
              <a:effectLst/>
              <a:latin typeface="arial" panose="020B0604020202020204" pitchFamily="34" charset="0"/>
            </a:endParaRPr>
          </a:p>
          <a:p>
            <a:r>
              <a:rPr lang="zh-CN" altLang="en-US" sz="2400" b="0" i="0" dirty="0">
                <a:solidFill>
                  <a:srgbClr val="333333"/>
                </a:solidFill>
                <a:effectLst/>
                <a:latin typeface="arial" panose="020B0604020202020204" pitchFamily="34" charset="0"/>
              </a:rPr>
              <a:t>采用</a:t>
            </a:r>
            <a:r>
              <a:rPr lang="en-US" altLang="zh-CN" sz="2400" b="0" i="0" dirty="0">
                <a:solidFill>
                  <a:srgbClr val="333333"/>
                </a:solidFill>
                <a:effectLst/>
                <a:latin typeface="arial" panose="020B0604020202020204" pitchFamily="34" charset="0"/>
              </a:rPr>
              <a:t>MTV</a:t>
            </a:r>
            <a:r>
              <a:rPr lang="zh-CN" altLang="en-US" sz="2400" b="0" i="0" dirty="0">
                <a:solidFill>
                  <a:srgbClr val="333333"/>
                </a:solidFill>
                <a:effectLst/>
                <a:latin typeface="arial" panose="020B0604020202020204" pitchFamily="34" charset="0"/>
              </a:rPr>
              <a:t>的框架模式，即模型</a:t>
            </a:r>
            <a:r>
              <a:rPr lang="en-US" altLang="zh-CN" sz="2400" b="0" i="0" dirty="0">
                <a:solidFill>
                  <a:srgbClr val="333333"/>
                </a:solidFill>
                <a:effectLst/>
                <a:latin typeface="arial" panose="020B0604020202020204" pitchFamily="34" charset="0"/>
              </a:rPr>
              <a:t>M</a:t>
            </a:r>
            <a:r>
              <a:rPr lang="zh-CN" altLang="en-US" sz="2400" b="0" i="0" dirty="0">
                <a:solidFill>
                  <a:srgbClr val="333333"/>
                </a:solidFill>
                <a:effectLst/>
                <a:latin typeface="arial" panose="020B0604020202020204" pitchFamily="34" charset="0"/>
              </a:rPr>
              <a:t>，视图</a:t>
            </a:r>
            <a:r>
              <a:rPr lang="en-US" altLang="zh-CN" sz="2400" b="0" i="0" dirty="0">
                <a:solidFill>
                  <a:srgbClr val="333333"/>
                </a:solidFill>
                <a:effectLst/>
                <a:latin typeface="arial" panose="020B0604020202020204" pitchFamily="34" charset="0"/>
              </a:rPr>
              <a:t>V</a:t>
            </a:r>
            <a:r>
              <a:rPr lang="zh-CN" altLang="en-US" sz="2400" b="0" i="0" dirty="0">
                <a:solidFill>
                  <a:srgbClr val="333333"/>
                </a:solidFill>
                <a:effectLst/>
                <a:latin typeface="arial" panose="020B0604020202020204" pitchFamily="34" charset="0"/>
              </a:rPr>
              <a:t>和模版</a:t>
            </a:r>
            <a:r>
              <a:rPr lang="en-US" altLang="zh-CN" sz="2400" b="0" i="0" dirty="0">
                <a:solidFill>
                  <a:srgbClr val="333333"/>
                </a:solidFill>
                <a:effectLst/>
                <a:latin typeface="arial" panose="020B0604020202020204" pitchFamily="34" charset="0"/>
              </a:rPr>
              <a:t>T</a:t>
            </a:r>
          </a:p>
          <a:p>
            <a:r>
              <a:rPr lang="zh-CN" altLang="en-US" sz="2400" b="0" i="0" dirty="0">
                <a:solidFill>
                  <a:srgbClr val="333333"/>
                </a:solidFill>
                <a:effectLst/>
                <a:latin typeface="arial" panose="020B0604020202020204" pitchFamily="34" charset="0"/>
              </a:rPr>
              <a:t>可扩展</a:t>
            </a:r>
            <a:endParaRPr lang="en-US" altLang="zh-CN" sz="2400" dirty="0">
              <a:solidFill>
                <a:srgbClr val="333333"/>
              </a:solidFill>
              <a:latin typeface="arial" panose="020B0604020202020204" pitchFamily="34" charset="0"/>
            </a:endParaRPr>
          </a:p>
          <a:p>
            <a:r>
              <a:rPr lang="en-US" altLang="zh-CN" sz="2400" b="0" i="0" dirty="0">
                <a:solidFill>
                  <a:srgbClr val="333333"/>
                </a:solidFill>
                <a:effectLst/>
                <a:latin typeface="arial" panose="020B0604020202020204" pitchFamily="34" charset="0"/>
              </a:rPr>
              <a:t>web</a:t>
            </a:r>
            <a:r>
              <a:rPr lang="zh-CN" altLang="en-US" sz="2400" b="0" i="0" dirty="0">
                <a:solidFill>
                  <a:srgbClr val="333333"/>
                </a:solidFill>
                <a:effectLst/>
                <a:latin typeface="arial" panose="020B0604020202020204" pitchFamily="34" charset="0"/>
              </a:rPr>
              <a:t>开发者的首选框架</a:t>
            </a:r>
            <a:endParaRPr lang="en-US" altLang="zh-CN" sz="2400" b="0" i="0" dirty="0">
              <a:solidFill>
                <a:srgbClr val="333333"/>
              </a:solidFill>
              <a:effectLst/>
              <a:latin typeface="arial" panose="020B0604020202020204" pitchFamily="34" charset="0"/>
            </a:endParaRP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34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16</a:t>
            </a:r>
            <a:r>
              <a:rPr lang="zh-CN" altLang="en-US" sz="3600" dirty="0"/>
              <a:t>章</a:t>
            </a:r>
            <a:r>
              <a:rPr lang="en-US" altLang="zh-CN" sz="3600" dirty="0"/>
              <a:t>	Django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b="0" i="0" dirty="0">
                <a:solidFill>
                  <a:srgbClr val="333333"/>
                </a:solidFill>
                <a:effectLst/>
                <a:latin typeface="arial" panose="020B0604020202020204" pitchFamily="34" charset="0"/>
              </a:rPr>
              <a:t>MTV</a:t>
            </a:r>
            <a:r>
              <a:rPr lang="zh-CN" altLang="en-US" sz="2400" b="0" i="0" dirty="0">
                <a:solidFill>
                  <a:srgbClr val="333333"/>
                </a:solidFill>
                <a:effectLst/>
                <a:latin typeface="arial" panose="020B0604020202020204" pitchFamily="34" charset="0"/>
              </a:rPr>
              <a:t>框架模式：</a:t>
            </a:r>
            <a:endParaRPr lang="en-US" altLang="zh-CN" sz="2400" b="0" i="0" dirty="0">
              <a:solidFill>
                <a:srgbClr val="333333"/>
              </a:solidFill>
              <a:effectLst/>
              <a:latin typeface="arial" panose="020B0604020202020204" pitchFamily="34" charset="0"/>
            </a:endParaRPr>
          </a:p>
          <a:p>
            <a:pPr marL="457200" lvl="1" indent="0">
              <a:buNone/>
            </a:pPr>
            <a:r>
              <a:rPr lang="zh-CN" altLang="en-US" sz="2000" dirty="0">
                <a:solidFill>
                  <a:srgbClr val="333333"/>
                </a:solidFill>
                <a:effectLst/>
              </a:rPr>
              <a:t>模型（</a:t>
            </a:r>
            <a:r>
              <a:rPr lang="en-US" altLang="zh-CN" sz="2000" dirty="0">
                <a:solidFill>
                  <a:srgbClr val="333333"/>
                </a:solidFill>
                <a:effectLst/>
              </a:rPr>
              <a:t>Model</a:t>
            </a:r>
            <a:r>
              <a:rPr lang="zh-CN" altLang="en-US" sz="2000" dirty="0">
                <a:solidFill>
                  <a:srgbClr val="333333"/>
                </a:solidFill>
                <a:effectLst/>
              </a:rPr>
              <a:t>），即数据存取层，处理与数据相关的所有事务： 如何存取、如何验证有效性、包含哪些行为以及数据之间的关系等</a:t>
            </a:r>
          </a:p>
          <a:p>
            <a:pPr marL="457200" lvl="1" indent="0">
              <a:buNone/>
            </a:pPr>
            <a:r>
              <a:rPr lang="zh-CN" altLang="en-US" sz="2000" dirty="0">
                <a:solidFill>
                  <a:srgbClr val="333333"/>
                </a:solidFill>
                <a:effectLst/>
              </a:rPr>
              <a:t>模板</a:t>
            </a:r>
            <a:r>
              <a:rPr lang="en-US" altLang="zh-CN" sz="2000" dirty="0">
                <a:solidFill>
                  <a:srgbClr val="333333"/>
                </a:solidFill>
                <a:effectLst/>
              </a:rPr>
              <a:t>(Template)，</a:t>
            </a:r>
            <a:r>
              <a:rPr lang="zh-CN" altLang="en-US" sz="2000" dirty="0">
                <a:solidFill>
                  <a:srgbClr val="333333"/>
                </a:solidFill>
                <a:effectLst/>
              </a:rPr>
              <a:t>即表现层，处理与表现相关的内容： 如何在页面或其他类型文档中进行显示</a:t>
            </a:r>
          </a:p>
          <a:p>
            <a:pPr marL="457200" lvl="1" indent="0">
              <a:buNone/>
            </a:pPr>
            <a:r>
              <a:rPr lang="zh-CN" altLang="en-US" sz="2000" dirty="0">
                <a:solidFill>
                  <a:srgbClr val="333333"/>
                </a:solidFill>
                <a:effectLst/>
              </a:rPr>
              <a:t>视图（</a:t>
            </a:r>
            <a:r>
              <a:rPr lang="en-US" altLang="zh-CN" sz="2000" dirty="0">
                <a:solidFill>
                  <a:srgbClr val="333333"/>
                </a:solidFill>
                <a:effectLst/>
              </a:rPr>
              <a:t>View</a:t>
            </a:r>
            <a:r>
              <a:rPr lang="zh-CN" altLang="en-US" sz="2000" dirty="0">
                <a:solidFill>
                  <a:srgbClr val="333333"/>
                </a:solidFill>
                <a:effectLst/>
              </a:rPr>
              <a:t>），即业务逻辑层，存取模型及调取恰当模板的相关逻辑，模型与模板的桥梁</a:t>
            </a:r>
          </a:p>
        </p:txBody>
      </p:sp>
    </p:spTree>
    <p:extLst>
      <p:ext uri="{BB962C8B-B14F-4D97-AF65-F5344CB8AC3E}">
        <p14:creationId xmlns:p14="http://schemas.microsoft.com/office/powerpoint/2010/main" val="234679606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16</a:t>
            </a:r>
            <a:r>
              <a:rPr lang="zh-CN" altLang="en-US" sz="3600" dirty="0"/>
              <a:t>章</a:t>
            </a:r>
            <a:r>
              <a:rPr lang="en-US" altLang="zh-CN" sz="3600" dirty="0"/>
              <a:t>	Django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16.1	</a:t>
            </a:r>
            <a:r>
              <a:rPr lang="zh-CN" altLang="en-US" sz="2400" dirty="0"/>
              <a:t>创建项目</a:t>
            </a:r>
            <a:endParaRPr lang="en-US" altLang="zh-CN" sz="2400" dirty="0"/>
          </a:p>
          <a:p>
            <a:pPr marL="342900" lvl="1" indent="-342900"/>
            <a:r>
              <a:rPr lang="en-US" altLang="zh-CN" sz="2400" dirty="0"/>
              <a:t>16.2	</a:t>
            </a:r>
            <a:r>
              <a:rPr lang="zh-CN" altLang="en-US" sz="2400" dirty="0"/>
              <a:t>创建应用程序</a:t>
            </a:r>
            <a:endParaRPr lang="en-US" altLang="zh-CN" sz="2400" dirty="0"/>
          </a:p>
          <a:p>
            <a:pPr marL="342900" lvl="1" indent="-342900"/>
            <a:r>
              <a:rPr lang="en-US" altLang="zh-CN" sz="2400" dirty="0"/>
              <a:t>16.3	</a:t>
            </a:r>
            <a:r>
              <a:rPr lang="zh-CN" altLang="en-US" sz="2400" dirty="0"/>
              <a:t>创建网页</a:t>
            </a:r>
            <a:endParaRPr lang="en-US" altLang="zh-CN" sz="2400" dirty="0"/>
          </a:p>
          <a:p>
            <a:pPr marL="342900" lvl="1" indent="-342900"/>
            <a:r>
              <a:rPr lang="en-US" altLang="zh-CN" sz="2400" dirty="0"/>
              <a:t>16.4	</a:t>
            </a:r>
            <a:r>
              <a:rPr lang="zh-CN" altLang="en-US" sz="2400" dirty="0"/>
              <a:t>管理用户</a:t>
            </a:r>
            <a:endParaRPr lang="en-US" altLang="zh-CN" sz="2400" dirty="0"/>
          </a:p>
          <a:p>
            <a:pPr marL="342900" lvl="1" indent="-342900"/>
            <a:r>
              <a:rPr lang="en-US" altLang="zh-CN" sz="2400" dirty="0"/>
              <a:t>16.5	</a:t>
            </a:r>
            <a:r>
              <a:rPr lang="zh-CN" altLang="en-US" sz="2400" dirty="0"/>
              <a:t>部署上线</a:t>
            </a:r>
            <a:endParaRPr lang="en-US" altLang="zh-CN" sz="2400" dirty="0"/>
          </a:p>
        </p:txBody>
      </p:sp>
    </p:spTree>
    <p:extLst>
      <p:ext uri="{BB962C8B-B14F-4D97-AF65-F5344CB8AC3E}">
        <p14:creationId xmlns:p14="http://schemas.microsoft.com/office/powerpoint/2010/main" val="164625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vert="horz" lIns="91440" tIns="45720" rIns="91440" bIns="45720" rtlCol="0" anchor="t">
            <a:normAutofit/>
          </a:bodyPr>
          <a:lstStyle/>
          <a:p>
            <a:r>
              <a:rPr lang="en-US" altLang="zh-CN" dirty="0"/>
              <a:t>16.1	</a:t>
            </a:r>
            <a:r>
              <a:rPr lang="zh-CN" altLang="en-US" dirty="0"/>
              <a:t>创建项目</a:t>
            </a:r>
            <a:endParaRPr lang="en-US" altLang="zh-CN"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lnSpcReduction="10000"/>
          </a:bodyPr>
          <a:lstStyle/>
          <a:p>
            <a:r>
              <a:rPr lang="zh-CN" altLang="en-US" sz="2400" dirty="0"/>
              <a:t>搭建开发环境</a:t>
            </a:r>
            <a:endParaRPr lang="en-US" altLang="zh-CN" sz="2400" dirty="0"/>
          </a:p>
          <a:p>
            <a:pPr marL="1257300" lvl="2" indent="-342900">
              <a:buFont typeface="+mj-lt"/>
              <a:buAutoNum type="arabicPeriod"/>
            </a:pPr>
            <a:r>
              <a:rPr lang="zh-CN" altLang="en-US" sz="2000" dirty="0"/>
              <a:t>安装</a:t>
            </a:r>
            <a:r>
              <a:rPr lang="en-US" altLang="zh-CN" sz="2000" dirty="0" err="1"/>
              <a:t>pipenv</a:t>
            </a:r>
            <a:r>
              <a:rPr lang="zh-CN" altLang="en-US" sz="2000" dirty="0"/>
              <a:t>：</a:t>
            </a:r>
            <a:r>
              <a:rPr lang="en-US" altLang="zh-CN" sz="2000" dirty="0"/>
              <a:t>pip install </a:t>
            </a:r>
            <a:r>
              <a:rPr lang="en-US" altLang="zh-CN" sz="2000" dirty="0" err="1"/>
              <a:t>pipenv</a:t>
            </a:r>
            <a:endParaRPr lang="en-US" altLang="zh-CN" sz="2000" dirty="0"/>
          </a:p>
          <a:p>
            <a:pPr marL="1257300" lvl="2" indent="-342900">
              <a:buFont typeface="+mj-lt"/>
              <a:buAutoNum type="arabicPeriod"/>
            </a:pPr>
            <a:r>
              <a:rPr lang="zh-CN" altLang="en-US" sz="2000" dirty="0"/>
              <a:t>创建虚拟环境：创建工作文件夹；在工作文件夹执行命令：</a:t>
            </a:r>
            <a:r>
              <a:rPr lang="en-US" altLang="zh-CN" sz="2000" dirty="0" err="1"/>
              <a:t>pipenv</a:t>
            </a:r>
            <a:r>
              <a:rPr lang="en-US" altLang="zh-CN" sz="2000" dirty="0"/>
              <a:t> install</a:t>
            </a:r>
          </a:p>
          <a:p>
            <a:pPr marL="1257300" lvl="2" indent="-342900">
              <a:buFont typeface="+mj-lt"/>
              <a:buAutoNum type="arabicPeriod"/>
            </a:pPr>
            <a:r>
              <a:rPr lang="zh-CN" altLang="en-US" sz="2000" dirty="0"/>
              <a:t>激活虚拟环境：</a:t>
            </a:r>
            <a:r>
              <a:rPr lang="en-US" altLang="zh-CN" sz="2000" dirty="0" err="1"/>
              <a:t>pipenv</a:t>
            </a:r>
            <a:r>
              <a:rPr lang="en-US" altLang="zh-CN" sz="2000" dirty="0"/>
              <a:t> shell</a:t>
            </a:r>
            <a:r>
              <a:rPr lang="zh-CN" altLang="en-US" sz="2000" dirty="0"/>
              <a:t>（显式激活）</a:t>
            </a:r>
            <a:endParaRPr lang="en-US" altLang="zh-CN" sz="2000" dirty="0"/>
          </a:p>
          <a:p>
            <a:pPr marL="1257300" lvl="2" indent="-342900">
              <a:buFont typeface="+mj-lt"/>
              <a:buAutoNum type="arabicPeriod"/>
            </a:pPr>
            <a:r>
              <a:rPr lang="zh-CN" altLang="en-US" sz="2000" dirty="0"/>
              <a:t>安装</a:t>
            </a:r>
            <a:r>
              <a:rPr lang="en-US" altLang="zh-CN" sz="2000" dirty="0"/>
              <a:t>Django</a:t>
            </a:r>
            <a:r>
              <a:rPr lang="zh-CN" altLang="en-US" sz="2000" dirty="0"/>
              <a:t>：</a:t>
            </a:r>
            <a:r>
              <a:rPr lang="en-US" altLang="zh-CN" sz="2000" dirty="0"/>
              <a:t>pip install </a:t>
            </a:r>
            <a:r>
              <a:rPr lang="en-US" altLang="zh-CN" sz="2000" dirty="0" err="1"/>
              <a:t>django</a:t>
            </a:r>
            <a:endParaRPr lang="en-US" altLang="zh-CN" sz="2000" dirty="0"/>
          </a:p>
          <a:p>
            <a:r>
              <a:rPr lang="zh-CN" altLang="en-US" sz="2400" dirty="0"/>
              <a:t>创建项目</a:t>
            </a:r>
            <a:endParaRPr lang="en-US" altLang="zh-CN" sz="2400" dirty="0"/>
          </a:p>
          <a:p>
            <a:r>
              <a:rPr lang="zh-CN" altLang="en-US" sz="2400" dirty="0"/>
              <a:t>创建数据库</a:t>
            </a:r>
            <a:endParaRPr lang="en-US" altLang="zh-CN" sz="2400" dirty="0"/>
          </a:p>
          <a:p>
            <a:r>
              <a:rPr lang="zh-CN" altLang="en-US" sz="2400" dirty="0"/>
              <a:t>启动开发服务器</a:t>
            </a:r>
          </a:p>
        </p:txBody>
      </p:sp>
    </p:spTree>
    <p:extLst>
      <p:ext uri="{BB962C8B-B14F-4D97-AF65-F5344CB8AC3E}">
        <p14:creationId xmlns:p14="http://schemas.microsoft.com/office/powerpoint/2010/main" val="157446028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16.1	</a:t>
            </a:r>
            <a:r>
              <a:rPr lang="zh-CN" altLang="en-US" dirty="0"/>
              <a:t>创建项目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创建项目</a:t>
            </a:r>
            <a:endParaRPr lang="en-US" altLang="zh-CN" sz="2400" dirty="0"/>
          </a:p>
          <a:p>
            <a:pPr marL="914400" lvl="2" indent="0">
              <a:buNone/>
            </a:pPr>
            <a:r>
              <a:rPr lang="en-US" altLang="zh-CN" sz="2000" dirty="0" err="1"/>
              <a:t>django</a:t>
            </a:r>
            <a:r>
              <a:rPr lang="en-US" altLang="zh-CN" sz="2000" dirty="0"/>
              <a:t>-admin </a:t>
            </a:r>
            <a:r>
              <a:rPr lang="en-US" altLang="zh-CN" sz="2000" dirty="0" err="1"/>
              <a:t>startproject</a:t>
            </a:r>
            <a:r>
              <a:rPr lang="en-US" altLang="zh-CN" sz="2000" dirty="0"/>
              <a:t> </a:t>
            </a:r>
            <a:r>
              <a:rPr lang="en-US" altLang="zh-CN" sz="2000" dirty="0" err="1"/>
              <a:t>learning_log</a:t>
            </a:r>
            <a:r>
              <a:rPr lang="en-US" altLang="zh-CN" sz="2000" dirty="0"/>
              <a:t> .</a:t>
            </a:r>
          </a:p>
          <a:p>
            <a:pPr marL="914400" lvl="2" indent="0">
              <a:buNone/>
            </a:pPr>
            <a:r>
              <a:rPr lang="zh-CN" altLang="en-US" sz="2000" dirty="0"/>
              <a:t>注：这个空格</a:t>
            </a:r>
            <a:r>
              <a:rPr lang="en-US" altLang="zh-CN" sz="2000" dirty="0"/>
              <a:t>+</a:t>
            </a:r>
            <a:r>
              <a:rPr lang="zh-CN" altLang="en-US" sz="2000" dirty="0"/>
              <a:t>点很重要；会自动生成</a:t>
            </a:r>
            <a:r>
              <a:rPr lang="en-US" altLang="zh-CN" sz="2000" dirty="0"/>
              <a:t>manage.py</a:t>
            </a:r>
            <a:r>
              <a:rPr lang="zh-CN" altLang="en-US" sz="2000" dirty="0"/>
              <a:t>文件和项目文件夹</a:t>
            </a:r>
            <a:endParaRPr lang="en-US" altLang="zh-CN" sz="2000" dirty="0"/>
          </a:p>
          <a:p>
            <a:r>
              <a:rPr lang="zh-CN" altLang="en-US" sz="2400" dirty="0"/>
              <a:t>创建数据库</a:t>
            </a:r>
            <a:endParaRPr lang="en-US" altLang="zh-CN" sz="2400" dirty="0"/>
          </a:p>
          <a:p>
            <a:r>
              <a:rPr lang="zh-CN" altLang="en-US" sz="2400" dirty="0"/>
              <a:t>启动开发服务器</a:t>
            </a:r>
          </a:p>
        </p:txBody>
      </p:sp>
    </p:spTree>
    <p:extLst>
      <p:ext uri="{BB962C8B-B14F-4D97-AF65-F5344CB8AC3E}">
        <p14:creationId xmlns:p14="http://schemas.microsoft.com/office/powerpoint/2010/main" val="199361850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16.1	</a:t>
            </a:r>
            <a:r>
              <a:rPr lang="zh-CN" altLang="en-US" dirty="0"/>
              <a:t>创建项目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创建项目</a:t>
            </a:r>
            <a:endParaRPr lang="en-US" altLang="zh-CN" sz="2400" dirty="0"/>
          </a:p>
          <a:p>
            <a:r>
              <a:rPr lang="zh-CN" altLang="en-US" sz="2400" dirty="0"/>
              <a:t>创建数据库</a:t>
            </a:r>
            <a:endParaRPr lang="en-US" altLang="zh-CN" sz="2400" dirty="0"/>
          </a:p>
          <a:p>
            <a:pPr marL="457200" lvl="1" indent="0">
              <a:buNone/>
            </a:pPr>
            <a:r>
              <a:rPr lang="en-US" altLang="zh-CN" sz="2200" dirty="0"/>
              <a:t>python manage.py migrate</a:t>
            </a:r>
          </a:p>
          <a:p>
            <a:pPr marL="457200" lvl="1" indent="0">
              <a:buNone/>
            </a:pPr>
            <a:r>
              <a:rPr lang="zh-CN" altLang="en-US" sz="2200" dirty="0"/>
              <a:t>注：会自动创建数据库，具体数据库引擎及数据库名由</a:t>
            </a:r>
            <a:r>
              <a:rPr lang="en-US" altLang="zh-CN" sz="2200" dirty="0"/>
              <a:t>settings.py</a:t>
            </a:r>
            <a:r>
              <a:rPr lang="zh-CN" altLang="en-US" sz="2200" dirty="0"/>
              <a:t>文件设定</a:t>
            </a:r>
            <a:endParaRPr lang="en-US" altLang="zh-CN" sz="2200" dirty="0"/>
          </a:p>
          <a:p>
            <a:r>
              <a:rPr lang="zh-CN" altLang="en-US" sz="2400" dirty="0"/>
              <a:t>启动开发服务器</a:t>
            </a:r>
          </a:p>
        </p:txBody>
      </p:sp>
    </p:spTree>
    <p:extLst>
      <p:ext uri="{BB962C8B-B14F-4D97-AF65-F5344CB8AC3E}">
        <p14:creationId xmlns:p14="http://schemas.microsoft.com/office/powerpoint/2010/main" val="132541383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16.1	</a:t>
            </a:r>
            <a:r>
              <a:rPr lang="zh-CN" altLang="en-US" dirty="0"/>
              <a:t>创建项目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创建项目</a:t>
            </a:r>
            <a:endParaRPr lang="en-US" altLang="zh-CN" sz="2400" dirty="0"/>
          </a:p>
          <a:p>
            <a:r>
              <a:rPr lang="zh-CN" altLang="en-US" sz="2400" dirty="0"/>
              <a:t>创建数据库</a:t>
            </a:r>
            <a:endParaRPr lang="en-US" altLang="zh-CN" sz="2400" dirty="0"/>
          </a:p>
          <a:p>
            <a:r>
              <a:rPr lang="zh-CN" altLang="en-US" sz="2400" dirty="0"/>
              <a:t>启动开发服务器</a:t>
            </a:r>
            <a:endParaRPr lang="en-US" altLang="zh-CN" sz="2400" dirty="0"/>
          </a:p>
          <a:p>
            <a:pPr marL="457200" lvl="1" indent="0">
              <a:buNone/>
            </a:pPr>
            <a:r>
              <a:rPr lang="en-US" altLang="zh-CN" sz="2000" dirty="0"/>
              <a:t>python manage.py </a:t>
            </a:r>
            <a:r>
              <a:rPr lang="en-US" altLang="zh-CN" sz="2000" dirty="0" err="1"/>
              <a:t>runserver</a:t>
            </a:r>
            <a:endParaRPr lang="en-US" altLang="zh-CN" sz="2000" dirty="0"/>
          </a:p>
          <a:p>
            <a:pPr marL="457200" lvl="1" indent="0">
              <a:buNone/>
            </a:pPr>
            <a:r>
              <a:rPr lang="zh-CN" altLang="en-US" sz="2000" dirty="0"/>
              <a:t>或：</a:t>
            </a:r>
            <a:endParaRPr lang="en-US" altLang="zh-CN" sz="2000" dirty="0"/>
          </a:p>
          <a:p>
            <a:pPr marL="457200" lvl="1" indent="0">
              <a:buNone/>
            </a:pPr>
            <a:r>
              <a:rPr lang="en-US" altLang="zh-CN" sz="2000" dirty="0"/>
              <a:t>python manage.py </a:t>
            </a:r>
            <a:r>
              <a:rPr lang="en-US" altLang="zh-CN" sz="2000" dirty="0" err="1"/>
              <a:t>runserver</a:t>
            </a:r>
            <a:r>
              <a:rPr lang="en-US" altLang="zh-CN" sz="2000" dirty="0"/>
              <a:t> 0.0.0.0:8000</a:t>
            </a:r>
          </a:p>
          <a:p>
            <a:pPr marL="457200" lvl="1" indent="0">
              <a:buNone/>
            </a:pPr>
            <a:r>
              <a:rPr lang="zh-CN" altLang="en-US" sz="2000" dirty="0"/>
              <a:t>（同时需要修改</a:t>
            </a:r>
            <a:r>
              <a:rPr lang="zh-CN" altLang="en-US" dirty="0"/>
              <a:t>同时修改</a:t>
            </a:r>
            <a:r>
              <a:rPr lang="en-US" altLang="zh-CN" dirty="0"/>
              <a:t>settings.py</a:t>
            </a:r>
            <a:r>
              <a:rPr lang="zh-CN" altLang="en-US" dirty="0"/>
              <a:t>：</a:t>
            </a:r>
            <a:r>
              <a:rPr lang="en-US" altLang="zh-CN" dirty="0"/>
              <a:t>ALLOWED_HOSTS = ['*']</a:t>
            </a:r>
            <a:r>
              <a:rPr lang="zh-CN" altLang="en-US" dirty="0"/>
              <a:t>）</a:t>
            </a:r>
            <a:endParaRPr lang="en-US" altLang="zh-CN" sz="2000" dirty="0"/>
          </a:p>
        </p:txBody>
      </p:sp>
    </p:spTree>
    <p:extLst>
      <p:ext uri="{BB962C8B-B14F-4D97-AF65-F5344CB8AC3E}">
        <p14:creationId xmlns:p14="http://schemas.microsoft.com/office/powerpoint/2010/main" val="381358339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pPr marL="457200" lvl="1" indent="0">
              <a:buNone/>
            </a:pPr>
            <a:r>
              <a:rPr lang="en-US" altLang="zh-CN" sz="2200" dirty="0"/>
              <a:t>python manage.py </a:t>
            </a:r>
            <a:r>
              <a:rPr lang="en-US" altLang="zh-CN" sz="2200" dirty="0" err="1"/>
              <a:t>startapp</a:t>
            </a:r>
            <a:r>
              <a:rPr lang="en-US" altLang="zh-CN" sz="2200" dirty="0"/>
              <a:t> </a:t>
            </a:r>
            <a:r>
              <a:rPr lang="en-US" altLang="zh-CN" sz="2200" dirty="0" err="1"/>
              <a:t>learning_logs</a:t>
            </a:r>
            <a:endParaRPr lang="en-US" altLang="zh-CN" sz="2200" dirty="0"/>
          </a:p>
          <a:p>
            <a:r>
              <a:rPr lang="zh-CN" altLang="en-US" sz="2400" dirty="0"/>
              <a:t>将应用程序包含到项目中</a:t>
            </a:r>
            <a:endParaRPr lang="en-US" altLang="zh-CN" sz="2400" dirty="0"/>
          </a:p>
          <a:p>
            <a:r>
              <a:rPr lang="zh-CN" altLang="en-US" sz="2400" dirty="0"/>
              <a:t>定义并激活应用程序模型</a:t>
            </a:r>
            <a:endParaRPr lang="en-US" altLang="zh-CN" sz="2400" dirty="0"/>
          </a:p>
        </p:txBody>
      </p:sp>
    </p:spTree>
    <p:extLst>
      <p:ext uri="{BB962C8B-B14F-4D97-AF65-F5344CB8AC3E}">
        <p14:creationId xmlns:p14="http://schemas.microsoft.com/office/powerpoint/2010/main" val="162804788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lnSpcReduction="10000"/>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457200" lvl="1" indent="0">
              <a:buNone/>
            </a:pPr>
            <a:r>
              <a:rPr lang="zh-CN" altLang="en-US" sz="2000" dirty="0"/>
              <a:t>在</a:t>
            </a:r>
            <a:r>
              <a:rPr lang="en-US" altLang="zh-CN" sz="2000" dirty="0"/>
              <a:t>settings.py</a:t>
            </a:r>
            <a:r>
              <a:rPr lang="zh-CN" altLang="en-US" sz="2000" dirty="0"/>
              <a:t>中为项目添加应用程序：</a:t>
            </a:r>
            <a:endParaRPr lang="en-US" altLang="zh-CN" sz="2000" dirty="0"/>
          </a:p>
          <a:p>
            <a:pPr marL="457200" lvl="1" indent="0">
              <a:spcBef>
                <a:spcPts val="0"/>
              </a:spcBef>
              <a:buNone/>
            </a:pPr>
            <a:r>
              <a:rPr lang="en-US" altLang="zh-CN" sz="2000" dirty="0"/>
              <a:t>……</a:t>
            </a:r>
          </a:p>
          <a:p>
            <a:pPr marL="457200" lvl="1" indent="0">
              <a:spcBef>
                <a:spcPts val="0"/>
              </a:spcBef>
              <a:buNone/>
            </a:pPr>
            <a:r>
              <a:rPr lang="en-US" altLang="zh-CN" sz="2000" dirty="0"/>
              <a:t>INSTALLED_APPS = [</a:t>
            </a:r>
          </a:p>
          <a:p>
            <a:pPr marL="457200" lvl="1" indent="0">
              <a:spcBef>
                <a:spcPts val="0"/>
              </a:spcBef>
              <a:buNone/>
            </a:pPr>
            <a:r>
              <a:rPr lang="en-US" altLang="zh-CN" sz="2000" dirty="0"/>
              <a:t>	……</a:t>
            </a:r>
          </a:p>
          <a:p>
            <a:pPr marL="457200" lvl="1" indent="0">
              <a:spcBef>
                <a:spcPts val="0"/>
              </a:spcBef>
              <a:buNone/>
            </a:pPr>
            <a:r>
              <a:rPr lang="en-US" altLang="zh-CN" sz="2000" dirty="0"/>
              <a:t>    '</a:t>
            </a:r>
            <a:r>
              <a:rPr lang="en-US" altLang="zh-CN" sz="2000" dirty="0" err="1"/>
              <a:t>django.contrib.staticfiles</a:t>
            </a:r>
            <a:r>
              <a:rPr lang="en-US" altLang="zh-CN" sz="2000" dirty="0"/>
              <a:t>',</a:t>
            </a:r>
          </a:p>
          <a:p>
            <a:pPr marL="457200" lvl="1" indent="0">
              <a:spcBef>
                <a:spcPts val="0"/>
              </a:spcBef>
              <a:buNone/>
            </a:pPr>
            <a:r>
              <a:rPr lang="en-US" altLang="zh-CN" sz="2000" dirty="0"/>
              <a:t>    '</a:t>
            </a:r>
            <a:r>
              <a:rPr lang="en-US" altLang="zh-CN" sz="2000" dirty="0" err="1"/>
              <a:t>learning_logs</a:t>
            </a:r>
            <a:r>
              <a:rPr lang="en-US" altLang="zh-CN" sz="2000" dirty="0"/>
              <a:t>',</a:t>
            </a:r>
          </a:p>
          <a:p>
            <a:pPr marL="457200" lvl="1" indent="0">
              <a:spcBef>
                <a:spcPts val="0"/>
              </a:spcBef>
              <a:buNone/>
            </a:pPr>
            <a:r>
              <a:rPr lang="en-US" altLang="zh-CN" sz="2000" dirty="0"/>
              <a:t>]</a:t>
            </a:r>
          </a:p>
          <a:p>
            <a:pPr marL="457200" lvl="1" indent="0">
              <a:spcBef>
                <a:spcPts val="0"/>
              </a:spcBef>
              <a:buNone/>
            </a:pPr>
            <a:r>
              <a:rPr lang="en-US" altLang="zh-CN" sz="2000" dirty="0"/>
              <a:t>……</a:t>
            </a:r>
          </a:p>
          <a:p>
            <a:pPr marL="342900" lvl="1" indent="-342900"/>
            <a:r>
              <a:rPr lang="zh-CN" altLang="en-US" sz="2400" dirty="0"/>
              <a:t>定义并激活应用程序模型</a:t>
            </a:r>
            <a:endParaRPr lang="en-US" altLang="zh-CN" sz="2400" dirty="0"/>
          </a:p>
        </p:txBody>
      </p:sp>
    </p:spTree>
    <p:extLst>
      <p:ext uri="{BB962C8B-B14F-4D97-AF65-F5344CB8AC3E}">
        <p14:creationId xmlns:p14="http://schemas.microsoft.com/office/powerpoint/2010/main" val="18105555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342900" lvl="1" indent="-342900"/>
            <a:r>
              <a:rPr lang="zh-CN" altLang="en-US" sz="2400" dirty="0"/>
              <a:t>定义并激活应用程序模型</a:t>
            </a:r>
            <a:endParaRPr lang="en-US" altLang="zh-CN" sz="2000" dirty="0"/>
          </a:p>
          <a:p>
            <a:pPr marL="457200" lvl="1" indent="0">
              <a:buNone/>
            </a:pPr>
            <a:r>
              <a:rPr lang="en-US" altLang="zh-CN" sz="2000" dirty="0"/>
              <a:t>1</a:t>
            </a:r>
            <a:r>
              <a:rPr lang="zh-CN" altLang="en-US" sz="2000" dirty="0"/>
              <a:t>、定义模型：修改应用程序文件夹下文件</a:t>
            </a:r>
            <a:r>
              <a:rPr lang="en-US" altLang="zh-CN" sz="2000" dirty="0"/>
              <a:t>models.py</a:t>
            </a:r>
            <a:r>
              <a:rPr lang="zh-CN" altLang="en-US" sz="2000" dirty="0"/>
              <a:t>，在最后添加代码：</a:t>
            </a:r>
          </a:p>
          <a:p>
            <a:pPr marL="457200" lvl="1" indent="0">
              <a:spcBef>
                <a:spcPts val="0"/>
              </a:spcBef>
              <a:buNone/>
            </a:pPr>
            <a:r>
              <a:rPr lang="en-US" altLang="zh-CN" sz="2000" dirty="0"/>
              <a:t>class Topic(</a:t>
            </a:r>
            <a:r>
              <a:rPr lang="en-US" altLang="zh-CN" sz="2000" dirty="0" err="1"/>
              <a:t>models.Model</a:t>
            </a:r>
            <a:r>
              <a:rPr lang="en-US" altLang="zh-CN" sz="2000" dirty="0"/>
              <a:t>):</a:t>
            </a:r>
          </a:p>
          <a:p>
            <a:pPr marL="457200" lvl="1" indent="0">
              <a:spcBef>
                <a:spcPts val="0"/>
              </a:spcBef>
              <a:buNone/>
            </a:pPr>
            <a:r>
              <a:rPr lang="en-US" altLang="zh-CN" sz="2000" dirty="0"/>
              <a:t>    text=</a:t>
            </a:r>
            <a:r>
              <a:rPr lang="en-US" altLang="zh-CN" sz="2000" dirty="0" err="1"/>
              <a:t>models.CharField</a:t>
            </a:r>
            <a:r>
              <a:rPr lang="en-US" altLang="zh-CN" sz="2000" dirty="0"/>
              <a:t>(</a:t>
            </a:r>
            <a:r>
              <a:rPr lang="en-US" altLang="zh-CN" sz="2000" dirty="0" err="1"/>
              <a:t>max_length</a:t>
            </a:r>
            <a:r>
              <a:rPr lang="en-US" altLang="zh-CN" sz="2000" dirty="0"/>
              <a:t>=200)</a:t>
            </a:r>
          </a:p>
          <a:p>
            <a:pPr marL="457200" lvl="1" indent="0">
              <a:spcBef>
                <a:spcPts val="0"/>
              </a:spcBef>
              <a:buNone/>
            </a:pPr>
            <a:r>
              <a:rPr lang="en-US" altLang="zh-CN" sz="2000" dirty="0"/>
              <a:t>    </a:t>
            </a:r>
            <a:r>
              <a:rPr lang="en-US" altLang="zh-CN" sz="2000" dirty="0" err="1"/>
              <a:t>date_added</a:t>
            </a:r>
            <a:r>
              <a:rPr lang="en-US" altLang="zh-CN" sz="2000" dirty="0"/>
              <a:t>=</a:t>
            </a:r>
            <a:r>
              <a:rPr lang="en-US" altLang="zh-CN" sz="2000" dirty="0" err="1"/>
              <a:t>models.DateTimeField</a:t>
            </a:r>
            <a:r>
              <a:rPr lang="en-US" altLang="zh-CN" sz="2000" dirty="0"/>
              <a:t>(</a:t>
            </a:r>
            <a:r>
              <a:rPr lang="en-US" altLang="zh-CN" sz="2000" dirty="0" err="1"/>
              <a:t>auto_now_add</a:t>
            </a:r>
            <a:r>
              <a:rPr lang="en-US" altLang="zh-CN" sz="2000" dirty="0"/>
              <a:t>=True)</a:t>
            </a:r>
          </a:p>
          <a:p>
            <a:pPr marL="457200" lvl="1" indent="0">
              <a:spcBef>
                <a:spcPts val="0"/>
              </a:spcBef>
              <a:buNone/>
            </a:pPr>
            <a:endParaRPr lang="en-US" altLang="zh-CN" sz="2000" dirty="0"/>
          </a:p>
          <a:p>
            <a:pPr marL="457200" lvl="1" indent="0">
              <a:spcBef>
                <a:spcPts val="0"/>
              </a:spcBef>
              <a:buNone/>
            </a:pPr>
            <a:r>
              <a:rPr lang="en-US" altLang="zh-CN" sz="2000" dirty="0"/>
              <a:t>    </a:t>
            </a:r>
            <a:r>
              <a:rPr lang="en-US" altLang="zh-CN" sz="2000" dirty="0" err="1"/>
              <a:t>def</a:t>
            </a:r>
            <a:r>
              <a:rPr lang="en-US" altLang="zh-CN" sz="2000" dirty="0"/>
              <a:t> __</a:t>
            </a:r>
            <a:r>
              <a:rPr lang="en-US" altLang="zh-CN" sz="2000" dirty="0" err="1"/>
              <a:t>str</a:t>
            </a:r>
            <a:r>
              <a:rPr lang="en-US" altLang="zh-CN" sz="2000" dirty="0"/>
              <a:t>__(self):</a:t>
            </a:r>
          </a:p>
          <a:p>
            <a:pPr marL="457200" lvl="1" indent="0">
              <a:spcBef>
                <a:spcPts val="0"/>
              </a:spcBef>
              <a:buNone/>
            </a:pPr>
            <a:r>
              <a:rPr lang="en-US" altLang="zh-CN" sz="2000" dirty="0"/>
              <a:t>        return </a:t>
            </a:r>
            <a:r>
              <a:rPr lang="en-US" altLang="zh-CN" sz="2000" dirty="0" err="1"/>
              <a:t>self.text</a:t>
            </a:r>
            <a:endParaRPr lang="en-US" altLang="zh-CN" sz="2000" dirty="0"/>
          </a:p>
        </p:txBody>
      </p:sp>
    </p:spTree>
    <p:extLst>
      <p:ext uri="{BB962C8B-B14F-4D97-AF65-F5344CB8AC3E}">
        <p14:creationId xmlns:p14="http://schemas.microsoft.com/office/powerpoint/2010/main" val="219234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2.2.3	</a:t>
            </a:r>
            <a:r>
              <a:rPr lang="zh-CN" altLang="en-US" dirty="0"/>
              <a:t>多分支选择结构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1:</a:t>
            </a:r>
          </a:p>
          <a:p>
            <a:pPr marL="457200" lvl="1" indent="0">
              <a:spcBef>
                <a:spcPts val="300"/>
              </a:spcBef>
              <a:buNone/>
            </a:pPr>
            <a:r>
              <a:rPr lang="en-US" altLang="zh-CN" sz="1800" dirty="0"/>
              <a:t>	</a:t>
            </a:r>
            <a:r>
              <a:rPr lang="zh-CN" altLang="en-US" sz="1800" dirty="0"/>
              <a:t>语句块</a:t>
            </a:r>
            <a:r>
              <a:rPr lang="en-US" altLang="zh-CN" sz="1800" dirty="0"/>
              <a:t>1</a:t>
            </a:r>
          </a:p>
          <a:p>
            <a:pPr marL="457200" lvl="1" indent="0">
              <a:spcBef>
                <a:spcPts val="300"/>
              </a:spcBef>
              <a:buNone/>
            </a:pPr>
            <a:r>
              <a:rPr lang="en-US" altLang="zh-CN" sz="1800" dirty="0" err="1"/>
              <a:t>elif</a:t>
            </a:r>
            <a:r>
              <a:rPr lang="en-US" altLang="zh-CN" sz="1800" dirty="0"/>
              <a:t> </a:t>
            </a:r>
            <a:r>
              <a:rPr lang="zh-CN" altLang="en-US" sz="1800" dirty="0"/>
              <a:t>表达式</a:t>
            </a:r>
            <a:r>
              <a:rPr lang="en-US" altLang="zh-CN" sz="1800" dirty="0"/>
              <a:t>2:</a:t>
            </a:r>
          </a:p>
          <a:p>
            <a:pPr marL="457200" lvl="1" indent="0">
              <a:spcBef>
                <a:spcPts val="300"/>
              </a:spcBef>
              <a:buNone/>
            </a:pPr>
            <a:r>
              <a:rPr lang="en-US" altLang="zh-CN" sz="1800" dirty="0"/>
              <a:t>	</a:t>
            </a:r>
            <a:r>
              <a:rPr lang="zh-CN" altLang="en-US" sz="1800" dirty="0"/>
              <a:t>语句块</a:t>
            </a:r>
            <a:r>
              <a:rPr lang="en-US" altLang="zh-CN" sz="1800" dirty="0"/>
              <a:t>2</a:t>
            </a:r>
          </a:p>
          <a:p>
            <a:pPr marL="457200" lvl="1" indent="0">
              <a:spcBef>
                <a:spcPts val="300"/>
              </a:spcBef>
              <a:buNone/>
            </a:pPr>
            <a:r>
              <a:rPr lang="en-US" altLang="zh-CN" sz="1800" dirty="0" err="1"/>
              <a:t>elif</a:t>
            </a:r>
            <a:r>
              <a:rPr lang="en-US" altLang="zh-CN" sz="1800" dirty="0"/>
              <a:t> </a:t>
            </a:r>
            <a:r>
              <a:rPr lang="zh-CN" altLang="en-US" sz="1800" dirty="0"/>
              <a:t>表达式</a:t>
            </a:r>
            <a:r>
              <a:rPr lang="en-US" altLang="zh-CN" sz="1800" dirty="0"/>
              <a:t>3</a:t>
            </a:r>
            <a:r>
              <a:rPr lang="zh-CN" altLang="en-US" sz="1800" dirty="0"/>
              <a:t>：</a:t>
            </a:r>
          </a:p>
          <a:p>
            <a:pPr marL="457200" lvl="1" indent="0">
              <a:spcBef>
                <a:spcPts val="300"/>
              </a:spcBef>
              <a:buNone/>
            </a:pPr>
            <a:r>
              <a:rPr lang="zh-CN" altLang="en-US" sz="1800" dirty="0"/>
              <a:t>	语句块</a:t>
            </a:r>
            <a:r>
              <a:rPr lang="en-US" altLang="zh-CN" sz="1800" dirty="0"/>
              <a:t>3</a:t>
            </a:r>
          </a:p>
          <a:p>
            <a:pPr marL="457200" lvl="1" indent="0">
              <a:spcBef>
                <a:spcPts val="300"/>
              </a:spcBef>
              <a:buNone/>
            </a:pPr>
            <a:r>
              <a:rPr lang="en-US" altLang="zh-CN" sz="1800" dirty="0"/>
              <a:t>	…</a:t>
            </a:r>
          </a:p>
          <a:p>
            <a:pPr marL="457200" lvl="1" indent="0">
              <a:spcBef>
                <a:spcPts val="300"/>
              </a:spcBef>
              <a:buNone/>
            </a:pPr>
            <a:r>
              <a:rPr lang="en-US" altLang="zh-CN" sz="1800" dirty="0"/>
              <a:t>else:</a:t>
            </a:r>
          </a:p>
          <a:p>
            <a:pPr marL="457200" lvl="1" indent="0">
              <a:spcBef>
                <a:spcPts val="300"/>
              </a:spcBef>
              <a:buNone/>
            </a:pPr>
            <a:r>
              <a:rPr lang="en-US" altLang="zh-CN" sz="1800" dirty="0"/>
              <a:t>	</a:t>
            </a:r>
            <a:r>
              <a:rPr lang="zh-CN" altLang="en-US" sz="1800" dirty="0"/>
              <a:t>语句块</a:t>
            </a:r>
            <a:r>
              <a:rPr lang="en-US" altLang="zh-CN" sz="1800" dirty="0"/>
              <a:t>n</a:t>
            </a:r>
          </a:p>
        </p:txBody>
      </p:sp>
    </p:spTree>
    <p:extLst>
      <p:ext uri="{BB962C8B-B14F-4D97-AF65-F5344CB8AC3E}">
        <p14:creationId xmlns:p14="http://schemas.microsoft.com/office/powerpoint/2010/main" val="85597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342900" lvl="1" indent="-342900"/>
            <a:r>
              <a:rPr lang="zh-CN" altLang="en-US" sz="2400" dirty="0"/>
              <a:t>定义并激活应用程序模型</a:t>
            </a:r>
            <a:endParaRPr lang="en-US" altLang="zh-CN" sz="2000" dirty="0"/>
          </a:p>
          <a:p>
            <a:pPr marL="457200" lvl="1" indent="0">
              <a:buNone/>
            </a:pPr>
            <a:r>
              <a:rPr lang="en-US" altLang="zh-CN" sz="2000" dirty="0"/>
              <a:t>2</a:t>
            </a:r>
            <a:r>
              <a:rPr lang="zh-CN" altLang="en-US" sz="2000" dirty="0"/>
              <a:t>、激活并迁移模型</a:t>
            </a:r>
          </a:p>
          <a:p>
            <a:pPr marL="457200" lvl="1" indent="0">
              <a:spcBef>
                <a:spcPts val="0"/>
              </a:spcBef>
              <a:buNone/>
            </a:pPr>
            <a:r>
              <a:rPr lang="en-US" altLang="zh-CN" sz="2000" dirty="0"/>
              <a:t>python manage.py </a:t>
            </a:r>
            <a:r>
              <a:rPr lang="en-US" altLang="zh-CN" sz="2000" dirty="0" err="1"/>
              <a:t>makemigrations</a:t>
            </a:r>
            <a:r>
              <a:rPr lang="en-US" altLang="zh-CN" sz="2000" dirty="0"/>
              <a:t> </a:t>
            </a:r>
            <a:r>
              <a:rPr lang="en-US" altLang="zh-CN" sz="2000" dirty="0" err="1"/>
              <a:t>learning_logs</a:t>
            </a:r>
            <a:endParaRPr lang="en-US" altLang="zh-CN" sz="2000" dirty="0"/>
          </a:p>
          <a:p>
            <a:pPr marL="457200" lvl="1" indent="0">
              <a:spcBef>
                <a:spcPts val="0"/>
              </a:spcBef>
              <a:buNone/>
            </a:pPr>
            <a:r>
              <a:rPr lang="en-US" altLang="zh-CN" sz="2000" dirty="0"/>
              <a:t>python manage.py migrate</a:t>
            </a:r>
          </a:p>
        </p:txBody>
      </p:sp>
    </p:spTree>
    <p:extLst>
      <p:ext uri="{BB962C8B-B14F-4D97-AF65-F5344CB8AC3E}">
        <p14:creationId xmlns:p14="http://schemas.microsoft.com/office/powerpoint/2010/main" val="394216164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342900" lvl="1" indent="-342900"/>
            <a:r>
              <a:rPr lang="zh-CN" altLang="en-US" sz="2400" dirty="0"/>
              <a:t>定义并激活应用程序模型</a:t>
            </a:r>
            <a:endParaRPr lang="en-US" altLang="zh-CN" sz="2000" dirty="0"/>
          </a:p>
          <a:p>
            <a:pPr marL="457200" lvl="1" indent="0">
              <a:buNone/>
            </a:pPr>
            <a:r>
              <a:rPr lang="en-US" altLang="zh-CN" sz="2000" dirty="0"/>
              <a:t>3</a:t>
            </a:r>
            <a:r>
              <a:rPr lang="zh-CN" altLang="en-US" sz="2000" dirty="0"/>
              <a:t>、向管理网站注册模型：修改应用程序文件夹下文件</a:t>
            </a:r>
            <a:r>
              <a:rPr lang="en-US" altLang="zh-CN" sz="2000" dirty="0"/>
              <a:t>admin.py</a:t>
            </a:r>
            <a:r>
              <a:rPr lang="zh-CN" altLang="en-US" sz="2000" dirty="0"/>
              <a:t>，在最后添加代码：</a:t>
            </a:r>
          </a:p>
          <a:p>
            <a:pPr marL="457200" lvl="1" indent="0">
              <a:spcBef>
                <a:spcPts val="0"/>
              </a:spcBef>
              <a:buNone/>
            </a:pPr>
            <a:r>
              <a:rPr lang="en-US" altLang="zh-CN" sz="2000" dirty="0"/>
              <a:t>from </a:t>
            </a:r>
            <a:r>
              <a:rPr lang="en-US" altLang="zh-CN" sz="2000" dirty="0" err="1"/>
              <a:t>learning_logs.models</a:t>
            </a:r>
            <a:r>
              <a:rPr lang="en-US" altLang="zh-CN" sz="2000" dirty="0"/>
              <a:t> import Topic</a:t>
            </a:r>
          </a:p>
          <a:p>
            <a:pPr marL="457200" lvl="1" indent="0">
              <a:spcBef>
                <a:spcPts val="0"/>
              </a:spcBef>
              <a:buNone/>
            </a:pPr>
            <a:r>
              <a:rPr lang="en-US" altLang="zh-CN" sz="2000" dirty="0" err="1"/>
              <a:t>admin.site.register</a:t>
            </a:r>
            <a:r>
              <a:rPr lang="en-US" altLang="zh-CN" sz="2000" dirty="0"/>
              <a:t>(Topic)</a:t>
            </a:r>
          </a:p>
        </p:txBody>
      </p:sp>
    </p:spTree>
    <p:extLst>
      <p:ext uri="{BB962C8B-B14F-4D97-AF65-F5344CB8AC3E}">
        <p14:creationId xmlns:p14="http://schemas.microsoft.com/office/powerpoint/2010/main" val="127575291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	</a:t>
            </a:r>
            <a:r>
              <a:rPr lang="zh-CN" altLang="en-US" dirty="0"/>
              <a:t>创建网页</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创建网页</a:t>
            </a:r>
            <a:endParaRPr lang="en-US" altLang="zh-CN" sz="2400" dirty="0"/>
          </a:p>
          <a:p>
            <a:pPr marL="457200" lvl="1" indent="0">
              <a:buNone/>
            </a:pPr>
            <a:r>
              <a:rPr lang="zh-CN" altLang="en-US" sz="2200" dirty="0"/>
              <a:t>映射</a:t>
            </a:r>
            <a:r>
              <a:rPr lang="en-US" altLang="zh-CN" sz="2200" dirty="0"/>
              <a:t>URL</a:t>
            </a:r>
          </a:p>
          <a:p>
            <a:pPr marL="457200" lvl="1" indent="0">
              <a:buNone/>
            </a:pPr>
            <a:r>
              <a:rPr lang="zh-CN" altLang="en-US" sz="2200" dirty="0"/>
              <a:t>编写视图</a:t>
            </a:r>
            <a:endParaRPr lang="en-US" altLang="zh-CN" sz="2200" dirty="0"/>
          </a:p>
          <a:p>
            <a:pPr marL="457200" lvl="1" indent="0">
              <a:buNone/>
            </a:pPr>
            <a:r>
              <a:rPr lang="zh-CN" altLang="en-US" sz="2200" dirty="0"/>
              <a:t>编写模板</a:t>
            </a:r>
            <a:endParaRPr lang="en-US" altLang="zh-CN" sz="2000" dirty="0"/>
          </a:p>
        </p:txBody>
      </p:sp>
    </p:spTree>
    <p:extLst>
      <p:ext uri="{BB962C8B-B14F-4D97-AF65-F5344CB8AC3E}">
        <p14:creationId xmlns:p14="http://schemas.microsoft.com/office/powerpoint/2010/main" val="61514852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16.3.1	</a:t>
            </a:r>
            <a:r>
              <a:rPr lang="zh-CN" altLang="en-US" dirty="0"/>
              <a:t>映射</a:t>
            </a:r>
            <a:r>
              <a:rPr lang="en-US" altLang="zh-CN" dirty="0"/>
              <a:t>URL</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规定了各网址</a:t>
            </a:r>
            <a:r>
              <a:rPr lang="en-US" altLang="zh-CN" sz="2400" dirty="0"/>
              <a:t>(</a:t>
            </a:r>
            <a:r>
              <a:rPr lang="en-US" altLang="zh-CN" sz="2400" dirty="0" err="1"/>
              <a:t>url</a:t>
            </a:r>
            <a:r>
              <a:rPr lang="en-US" altLang="zh-CN" sz="2400" dirty="0"/>
              <a:t>)</a:t>
            </a:r>
            <a:r>
              <a:rPr lang="zh-CN" altLang="en-US" sz="2400" dirty="0"/>
              <a:t>由哪些视图函数处理</a:t>
            </a:r>
            <a:endParaRPr lang="en-US" altLang="zh-CN" sz="2400" dirty="0"/>
          </a:p>
          <a:p>
            <a:r>
              <a:rPr lang="en-US" altLang="zh-CN" sz="2400" dirty="0"/>
              <a:t>1</a:t>
            </a:r>
            <a:r>
              <a:rPr lang="zh-CN" altLang="en-US" sz="2400" dirty="0"/>
              <a:t>、在应用程序文件夹下创建新文件</a:t>
            </a:r>
            <a:r>
              <a:rPr lang="en-US" altLang="zh-CN" sz="2400" dirty="0"/>
              <a:t>urls.py</a:t>
            </a:r>
          </a:p>
          <a:p>
            <a:pPr marL="457200" lvl="1" indent="0">
              <a:buNone/>
            </a:pPr>
            <a:r>
              <a:rPr lang="en-US" altLang="zh-CN" sz="2000" dirty="0"/>
              <a:t>'''</a:t>
            </a:r>
            <a:r>
              <a:rPr lang="zh-CN" altLang="en-US" sz="2000" dirty="0"/>
              <a:t>定义</a:t>
            </a:r>
            <a:r>
              <a:rPr lang="en-US" altLang="zh-CN" sz="2000" dirty="0" err="1"/>
              <a:t>learning_logs</a:t>
            </a:r>
            <a:r>
              <a:rPr lang="zh-CN" altLang="en-US" sz="2000" dirty="0"/>
              <a:t>的</a:t>
            </a:r>
            <a:r>
              <a:rPr lang="en-US" altLang="zh-CN" sz="2000" dirty="0"/>
              <a:t>URL</a:t>
            </a:r>
            <a:r>
              <a:rPr lang="zh-CN" altLang="en-US" sz="2000" dirty="0"/>
              <a:t>模式</a:t>
            </a:r>
            <a:r>
              <a:rPr lang="en-US" altLang="zh-CN" sz="2000" dirty="0"/>
              <a:t>'''</a:t>
            </a:r>
          </a:p>
          <a:p>
            <a:pPr marL="457200" lvl="1" indent="0">
              <a:spcBef>
                <a:spcPts val="0"/>
              </a:spcBef>
              <a:buNone/>
            </a:pPr>
            <a:r>
              <a:rPr lang="en-US" altLang="zh-CN" sz="2000" dirty="0"/>
              <a:t>from </a:t>
            </a:r>
            <a:r>
              <a:rPr lang="en-US" altLang="zh-CN" sz="2000" dirty="0" err="1"/>
              <a:t>django.urls</a:t>
            </a:r>
            <a:r>
              <a:rPr lang="en-US" altLang="zh-CN" sz="2000" dirty="0"/>
              <a:t> import </a:t>
            </a:r>
            <a:r>
              <a:rPr lang="en-US" altLang="zh-CN" sz="2000" dirty="0" err="1"/>
              <a:t>re_path,include</a:t>
            </a:r>
            <a:endParaRPr lang="en-US" altLang="zh-CN" sz="2000" dirty="0"/>
          </a:p>
          <a:p>
            <a:pPr marL="457200" lvl="1" indent="0">
              <a:spcBef>
                <a:spcPts val="0"/>
              </a:spcBef>
              <a:buNone/>
            </a:pPr>
            <a:r>
              <a:rPr lang="en-US" altLang="zh-CN" sz="2000" dirty="0"/>
              <a:t>from . import views</a:t>
            </a:r>
          </a:p>
          <a:p>
            <a:pPr marL="457200" lvl="1" indent="0">
              <a:spcBef>
                <a:spcPts val="0"/>
              </a:spcBef>
              <a:buNone/>
            </a:pPr>
            <a:endParaRPr lang="en-US" altLang="zh-CN" sz="2000" dirty="0"/>
          </a:p>
          <a:p>
            <a:pPr marL="457200" lvl="1" indent="0">
              <a:spcBef>
                <a:spcPts val="0"/>
              </a:spcBef>
              <a:buNone/>
            </a:pPr>
            <a:r>
              <a:rPr lang="en-US" altLang="zh-CN" sz="2000" dirty="0" err="1"/>
              <a:t>app_name</a:t>
            </a:r>
            <a:r>
              <a:rPr lang="en-US" altLang="zh-CN" sz="2000" dirty="0"/>
              <a:t>='</a:t>
            </a:r>
            <a:r>
              <a:rPr lang="en-US" altLang="zh-CN" sz="2000" dirty="0" err="1"/>
              <a:t>learning_logs</a:t>
            </a:r>
            <a:r>
              <a:rPr lang="en-US" altLang="zh-CN" sz="2000" dirty="0"/>
              <a:t>'</a:t>
            </a:r>
          </a:p>
          <a:p>
            <a:pPr marL="457200" lvl="1" indent="0">
              <a:spcBef>
                <a:spcPts val="0"/>
              </a:spcBef>
              <a:buNone/>
            </a:pPr>
            <a:r>
              <a:rPr lang="en-US" altLang="zh-CN" sz="2000" dirty="0" err="1"/>
              <a:t>urlpatterns</a:t>
            </a:r>
            <a:r>
              <a:rPr lang="en-US" altLang="zh-CN" sz="2000" dirty="0"/>
              <a:t>=[</a:t>
            </a:r>
          </a:p>
          <a:p>
            <a:pPr marL="457200" lvl="1" indent="0">
              <a:spcBef>
                <a:spcPts val="0"/>
              </a:spcBef>
              <a:buNone/>
            </a:pPr>
            <a:r>
              <a:rPr lang="en-US" altLang="zh-CN" sz="2000" dirty="0"/>
              <a:t>    #</a:t>
            </a:r>
            <a:r>
              <a:rPr lang="zh-CN" altLang="en-US" sz="2000" dirty="0"/>
              <a:t>主页</a:t>
            </a:r>
          </a:p>
          <a:p>
            <a:pPr marL="457200" lvl="1" indent="0">
              <a:spcBef>
                <a:spcPts val="0"/>
              </a:spcBef>
              <a:buNone/>
            </a:pPr>
            <a:r>
              <a:rPr lang="zh-CN" altLang="en-US" sz="2000" dirty="0"/>
              <a:t>    </a:t>
            </a:r>
            <a:r>
              <a:rPr lang="en-US" altLang="zh-CN" sz="2000" dirty="0" err="1"/>
              <a:t>re_path</a:t>
            </a:r>
            <a:r>
              <a:rPr lang="en-US" altLang="zh-CN" sz="2000" dirty="0"/>
              <a:t>(r'^$',</a:t>
            </a:r>
            <a:r>
              <a:rPr lang="en-US" altLang="zh-CN" sz="2000" dirty="0" err="1"/>
              <a:t>views.index,name</a:t>
            </a:r>
            <a:r>
              <a:rPr lang="en-US" altLang="zh-CN" sz="2000" dirty="0"/>
              <a:t>='index'),</a:t>
            </a:r>
          </a:p>
          <a:p>
            <a:pPr marL="457200" lvl="1" indent="0">
              <a:spcBef>
                <a:spcPts val="0"/>
              </a:spcBef>
              <a:buNone/>
            </a:pPr>
            <a:r>
              <a:rPr lang="en-US" altLang="zh-CN" sz="2000" dirty="0"/>
              <a:t>    ]</a:t>
            </a:r>
          </a:p>
        </p:txBody>
      </p:sp>
    </p:spTree>
    <p:extLst>
      <p:ext uri="{BB962C8B-B14F-4D97-AF65-F5344CB8AC3E}">
        <p14:creationId xmlns:p14="http://schemas.microsoft.com/office/powerpoint/2010/main" val="397038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16.3.1	</a:t>
            </a:r>
            <a:r>
              <a:rPr lang="zh-CN" altLang="en-US" dirty="0"/>
              <a:t>映射</a:t>
            </a:r>
            <a:r>
              <a:rPr lang="en-US" altLang="zh-CN" dirty="0"/>
              <a:t>URL</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规定了各网址</a:t>
            </a:r>
            <a:r>
              <a:rPr lang="en-US" altLang="zh-CN" sz="2400" dirty="0"/>
              <a:t>(</a:t>
            </a:r>
            <a:r>
              <a:rPr lang="en-US" altLang="zh-CN" sz="2400" dirty="0" err="1"/>
              <a:t>url</a:t>
            </a:r>
            <a:r>
              <a:rPr lang="en-US" altLang="zh-CN" sz="2400" dirty="0"/>
              <a:t>)</a:t>
            </a:r>
            <a:r>
              <a:rPr lang="zh-CN" altLang="en-US" sz="2400" dirty="0"/>
              <a:t>由哪些视图函数处理</a:t>
            </a:r>
            <a:endParaRPr lang="en-US" altLang="zh-CN" sz="2400" dirty="0"/>
          </a:p>
          <a:p>
            <a:r>
              <a:rPr lang="en-US" altLang="zh-CN" sz="2400" dirty="0"/>
              <a:t>2</a:t>
            </a:r>
            <a:r>
              <a:rPr lang="zh-CN" altLang="en-US" sz="2400" dirty="0"/>
              <a:t>、修改项目文件夹下文件</a:t>
            </a:r>
            <a:r>
              <a:rPr lang="en-US" altLang="zh-CN" sz="2400" dirty="0"/>
              <a:t>urls.py</a:t>
            </a:r>
          </a:p>
          <a:p>
            <a:pPr marL="457200" lvl="1" indent="0">
              <a:buNone/>
            </a:pPr>
            <a:r>
              <a:rPr lang="en-US" altLang="zh-CN" sz="2000" dirty="0"/>
              <a:t>from </a:t>
            </a:r>
            <a:r>
              <a:rPr lang="en-US" altLang="zh-CN" sz="2000" dirty="0" err="1"/>
              <a:t>django.contrib</a:t>
            </a:r>
            <a:r>
              <a:rPr lang="en-US" altLang="zh-CN" sz="2000" dirty="0"/>
              <a:t> import admin</a:t>
            </a:r>
          </a:p>
          <a:p>
            <a:pPr marL="457200" lvl="1" indent="0">
              <a:spcBef>
                <a:spcPts val="0"/>
              </a:spcBef>
              <a:buNone/>
            </a:pPr>
            <a:r>
              <a:rPr lang="en-US" altLang="zh-CN" sz="2000" dirty="0"/>
              <a:t>from </a:t>
            </a:r>
            <a:r>
              <a:rPr lang="en-US" altLang="zh-CN" sz="2000" dirty="0" err="1"/>
              <a:t>django.urls</a:t>
            </a:r>
            <a:r>
              <a:rPr lang="en-US" altLang="zh-CN" sz="2000" dirty="0"/>
              <a:t> import </a:t>
            </a:r>
            <a:r>
              <a:rPr lang="en-US" altLang="zh-CN" sz="2000" dirty="0" err="1"/>
              <a:t>include,path</a:t>
            </a:r>
            <a:endParaRPr lang="en-US" altLang="zh-CN" sz="2000" dirty="0"/>
          </a:p>
          <a:p>
            <a:pPr marL="457200" lvl="1" indent="0">
              <a:spcBef>
                <a:spcPts val="0"/>
              </a:spcBef>
              <a:buNone/>
            </a:pPr>
            <a:endParaRPr lang="en-US" altLang="zh-CN" sz="2000" dirty="0"/>
          </a:p>
          <a:p>
            <a:pPr marL="457200" lvl="1" indent="0">
              <a:spcBef>
                <a:spcPts val="0"/>
              </a:spcBef>
              <a:buNone/>
            </a:pPr>
            <a:r>
              <a:rPr lang="en-US" altLang="zh-CN" sz="2000" dirty="0" err="1"/>
              <a:t>urlpatterns</a:t>
            </a:r>
            <a:r>
              <a:rPr lang="en-US" altLang="zh-CN" sz="2000" dirty="0"/>
              <a:t> = [</a:t>
            </a:r>
          </a:p>
          <a:p>
            <a:pPr marL="457200" lvl="1" indent="0">
              <a:spcBef>
                <a:spcPts val="0"/>
              </a:spcBef>
              <a:buNone/>
            </a:pPr>
            <a:r>
              <a:rPr lang="en-US" altLang="zh-CN" sz="2000" dirty="0"/>
              <a:t>    path(</a:t>
            </a:r>
            <a:r>
              <a:rPr lang="en-US" altLang="zh-CN" sz="2000" dirty="0" err="1"/>
              <a:t>r'admin</a:t>
            </a:r>
            <a:r>
              <a:rPr lang="en-US" altLang="zh-CN" sz="2000" dirty="0"/>
              <a:t>/', </a:t>
            </a:r>
            <a:r>
              <a:rPr lang="en-US" altLang="zh-CN" sz="2000" dirty="0" err="1"/>
              <a:t>admin.site.urls</a:t>
            </a:r>
            <a:r>
              <a:rPr lang="en-US" altLang="zh-CN" sz="2000" dirty="0"/>
              <a:t>),</a:t>
            </a:r>
          </a:p>
          <a:p>
            <a:pPr marL="457200" lvl="1" indent="0">
              <a:spcBef>
                <a:spcPts val="0"/>
              </a:spcBef>
              <a:buNone/>
            </a:pPr>
            <a:r>
              <a:rPr lang="en-US" altLang="zh-CN" sz="2000" dirty="0"/>
              <a:t>    path(</a:t>
            </a:r>
            <a:r>
              <a:rPr lang="en-US" altLang="zh-CN" sz="2000" dirty="0" err="1"/>
              <a:t>r'',include</a:t>
            </a:r>
            <a:r>
              <a:rPr lang="en-US" altLang="zh-CN" sz="2000" dirty="0"/>
              <a:t>('learning_logs.</a:t>
            </a:r>
            <a:r>
              <a:rPr lang="en-US" altLang="zh-CN" sz="2000" dirty="0" err="1"/>
              <a:t>urls</a:t>
            </a:r>
            <a:r>
              <a:rPr lang="en-US" altLang="zh-CN" sz="2000" dirty="0"/>
              <a:t>',namespace='</a:t>
            </a:r>
            <a:r>
              <a:rPr lang="en-US" altLang="zh-CN" sz="2000" dirty="0" err="1"/>
              <a:t>learning_logs</a:t>
            </a:r>
            <a:r>
              <a:rPr lang="en-US" altLang="zh-CN" sz="2000" dirty="0"/>
              <a:t>')),</a:t>
            </a:r>
          </a:p>
          <a:p>
            <a:pPr marL="457200" lvl="1" indent="0">
              <a:spcBef>
                <a:spcPts val="0"/>
              </a:spcBef>
              <a:buNone/>
            </a:pPr>
            <a:r>
              <a:rPr lang="en-US" altLang="zh-CN" sz="2000" dirty="0"/>
              <a:t>]</a:t>
            </a:r>
          </a:p>
        </p:txBody>
      </p:sp>
    </p:spTree>
    <p:extLst>
      <p:ext uri="{BB962C8B-B14F-4D97-AF65-F5344CB8AC3E}">
        <p14:creationId xmlns:p14="http://schemas.microsoft.com/office/powerpoint/2010/main" val="34369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16.3.2	</a:t>
            </a:r>
            <a:r>
              <a:rPr lang="zh-CN" altLang="en-US" dirty="0"/>
              <a:t>编写视图</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修改应用程序文件夹下文件</a:t>
            </a:r>
            <a:r>
              <a:rPr lang="en-US" altLang="zh-CN" sz="2200" dirty="0"/>
              <a:t>views.py</a:t>
            </a:r>
            <a:r>
              <a:rPr lang="zh-CN" altLang="en-US" sz="2200" dirty="0"/>
              <a:t>，在最后添加代码：</a:t>
            </a:r>
          </a:p>
          <a:p>
            <a:pPr marL="457200" lvl="1" indent="0">
              <a:buNone/>
            </a:pPr>
            <a:r>
              <a:rPr lang="en-US" altLang="zh-CN" sz="2000" dirty="0" err="1"/>
              <a:t>def</a:t>
            </a:r>
            <a:r>
              <a:rPr lang="en-US" altLang="zh-CN" sz="2000" dirty="0"/>
              <a:t> index(request):</a:t>
            </a:r>
          </a:p>
          <a:p>
            <a:pPr marL="457200" lvl="1" indent="0">
              <a:spcBef>
                <a:spcPts val="0"/>
              </a:spcBef>
              <a:buNone/>
            </a:pPr>
            <a:r>
              <a:rPr lang="en-US" altLang="zh-CN" sz="2000" dirty="0"/>
              <a:t>    '''</a:t>
            </a:r>
            <a:r>
              <a:rPr lang="zh-CN" altLang="en-US" sz="2000" dirty="0"/>
              <a:t>学习笔记的主页</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/index.html')</a:t>
            </a:r>
          </a:p>
        </p:txBody>
      </p:sp>
    </p:spTree>
    <p:extLst>
      <p:ext uri="{BB962C8B-B14F-4D97-AF65-F5344CB8AC3E}">
        <p14:creationId xmlns:p14="http://schemas.microsoft.com/office/powerpoint/2010/main" val="175590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在应用程序文件夹下创建新文件夹</a:t>
            </a:r>
            <a:r>
              <a:rPr lang="en-US" altLang="zh-CN" sz="2200" dirty="0"/>
              <a:t>templates</a:t>
            </a:r>
            <a:r>
              <a:rPr lang="zh-CN" altLang="en-US" sz="2200" dirty="0"/>
              <a:t>，在此文件夹下创建应用程序名称文件夹，再在此文件夹下创建模板文件</a:t>
            </a:r>
            <a:r>
              <a:rPr lang="en-US" altLang="zh-CN" sz="2200" dirty="0"/>
              <a:t>index.html</a:t>
            </a:r>
            <a:r>
              <a:rPr lang="zh-CN" altLang="en-US" sz="2200" dirty="0"/>
              <a:t>（内容自定）</a:t>
            </a:r>
          </a:p>
          <a:p>
            <a:r>
              <a:rPr lang="zh-CN" altLang="en-US" sz="2200" dirty="0"/>
              <a:t>在浏览器中查看主页（</a:t>
            </a:r>
            <a:r>
              <a:rPr lang="en-US" altLang="zh-CN" sz="2200" dirty="0"/>
              <a:t>http://127.0.0.1:8000</a:t>
            </a:r>
            <a:r>
              <a:rPr lang="zh-CN" altLang="en-US" sz="2200" dirty="0"/>
              <a:t>）</a:t>
            </a:r>
          </a:p>
        </p:txBody>
      </p:sp>
    </p:spTree>
    <p:extLst>
      <p:ext uri="{BB962C8B-B14F-4D97-AF65-F5344CB8AC3E}">
        <p14:creationId xmlns:p14="http://schemas.microsoft.com/office/powerpoint/2010/main" val="217804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创建父模板</a:t>
            </a:r>
          </a:p>
          <a:p>
            <a:pPr marL="457200" lvl="1" indent="0">
              <a:buNone/>
            </a:pPr>
            <a:r>
              <a:rPr lang="zh-CN" altLang="en-US" sz="2000" dirty="0"/>
              <a:t>在</a:t>
            </a:r>
            <a:r>
              <a:rPr lang="en-US" altLang="zh-CN" sz="2000" dirty="0"/>
              <a:t>index.html</a:t>
            </a:r>
            <a:r>
              <a:rPr lang="zh-CN" altLang="en-US" sz="2000" dirty="0"/>
              <a:t>所在文件夹中，创建父模板</a:t>
            </a:r>
            <a:r>
              <a:rPr lang="en-US" altLang="zh-CN" sz="2000" dirty="0"/>
              <a:t>base.html</a:t>
            </a:r>
            <a:r>
              <a:rPr lang="zh-CN" altLang="en-US" sz="2000" dirty="0"/>
              <a:t>，内容参照如下：</a:t>
            </a:r>
          </a:p>
          <a:p>
            <a:pPr marL="457200" lvl="1" indent="0">
              <a:buNone/>
            </a:pPr>
            <a:r>
              <a:rPr lang="en-US" altLang="zh-CN" sz="2000" dirty="0"/>
              <a:t>&lt;p&gt;&lt;a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learning_logs:index</a:t>
            </a:r>
            <a:r>
              <a:rPr lang="en-US" altLang="zh-CN" sz="2000" dirty="0"/>
              <a:t>' %}"&gt;Learning Log&lt;/a&gt;&lt;/p&gt;</a:t>
            </a:r>
          </a:p>
          <a:p>
            <a:pPr marL="457200" lvl="1" indent="0">
              <a:spcBef>
                <a:spcPts val="0"/>
              </a:spcBef>
              <a:buNone/>
            </a:pPr>
            <a:r>
              <a:rPr lang="en-US" altLang="zh-CN" sz="2000" dirty="0"/>
              <a:t>{% block content %}{% </a:t>
            </a:r>
            <a:r>
              <a:rPr lang="en-US" altLang="zh-CN" sz="2000" dirty="0" err="1"/>
              <a:t>endblock</a:t>
            </a:r>
            <a:r>
              <a:rPr lang="en-US" altLang="zh-CN" sz="2000" dirty="0"/>
              <a:t> content %}</a:t>
            </a:r>
          </a:p>
        </p:txBody>
      </p:sp>
    </p:spTree>
    <p:extLst>
      <p:ext uri="{BB962C8B-B14F-4D97-AF65-F5344CB8AC3E}">
        <p14:creationId xmlns:p14="http://schemas.microsoft.com/office/powerpoint/2010/main" val="329510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a:t>3.3.4	</a:t>
            </a:r>
            <a:r>
              <a:rPr lang="zh-CN" altLang="en-US" sz="2200" dirty="0"/>
              <a:t>修改主页</a:t>
            </a:r>
            <a:r>
              <a:rPr lang="en-US" altLang="zh-CN" sz="2200" dirty="0"/>
              <a:t>index.html</a:t>
            </a:r>
            <a:r>
              <a:rPr lang="zh-CN" altLang="en-US" sz="2200" dirty="0"/>
              <a:t>，内容参照如下：</a:t>
            </a:r>
          </a:p>
          <a:p>
            <a:pPr marL="457200" lvl="1" indent="0">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&lt;p&gt;Learning Log helps you keep track of your </a:t>
            </a:r>
            <a:r>
              <a:rPr lang="en-US" altLang="zh-CN" sz="2000" dirty="0" err="1"/>
              <a:t>learning,for</a:t>
            </a:r>
            <a:r>
              <a:rPr lang="en-US" altLang="zh-CN" sz="2000" dirty="0"/>
              <a:t> any topic you're learning about.&lt;/p&gt;</a:t>
            </a:r>
          </a:p>
          <a:p>
            <a:pPr marL="457200" lvl="1" indent="0">
              <a:spcBef>
                <a:spcPts val="0"/>
              </a:spcBef>
              <a:buNone/>
            </a:pPr>
            <a:r>
              <a:rPr lang="en-US" altLang="zh-CN" sz="2000" dirty="0"/>
              <a:t>{% </a:t>
            </a:r>
            <a:r>
              <a:rPr lang="en-US" altLang="zh-CN" sz="2000" dirty="0" err="1"/>
              <a:t>endblock</a:t>
            </a:r>
            <a:r>
              <a:rPr lang="en-US" altLang="zh-CN" sz="2000" dirty="0"/>
              <a:t> content %}</a:t>
            </a:r>
          </a:p>
          <a:p>
            <a:r>
              <a:rPr lang="en-US" altLang="zh-CN" sz="2200" dirty="0"/>
              <a:t>3.3.5	</a:t>
            </a:r>
            <a:r>
              <a:rPr lang="zh-CN" altLang="en-US" sz="2200" dirty="0"/>
              <a:t>再次查看主页</a:t>
            </a:r>
          </a:p>
        </p:txBody>
      </p:sp>
    </p:spTree>
    <p:extLst>
      <p:ext uri="{BB962C8B-B14F-4D97-AF65-F5344CB8AC3E}">
        <p14:creationId xmlns:p14="http://schemas.microsoft.com/office/powerpoint/2010/main" val="261527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创建显示所有主题的网页</a:t>
            </a:r>
          </a:p>
          <a:p>
            <a:r>
              <a:rPr lang="zh-CN" altLang="en-US" sz="2200" dirty="0"/>
              <a:t>在</a:t>
            </a:r>
            <a:r>
              <a:rPr lang="en-US" altLang="zh-CN" sz="2200" dirty="0"/>
              <a:t>urls.py</a:t>
            </a:r>
            <a:r>
              <a:rPr lang="zh-CN" altLang="en-US" sz="2200" dirty="0"/>
              <a:t>中修改</a:t>
            </a:r>
            <a:r>
              <a:rPr lang="en-US" altLang="zh-CN" sz="2200" dirty="0"/>
              <a:t>URL</a:t>
            </a:r>
            <a:r>
              <a:rPr lang="zh-CN" altLang="en-US" sz="2200" dirty="0"/>
              <a:t>模式，增加如下内容：</a:t>
            </a:r>
          </a:p>
          <a:p>
            <a:pPr marL="457200" lvl="1" indent="0">
              <a:buNone/>
            </a:pPr>
            <a:r>
              <a:rPr lang="zh-CN" altLang="en-US" sz="2000" dirty="0"/>
              <a:t>    </a:t>
            </a:r>
            <a:r>
              <a:rPr lang="en-US" altLang="zh-CN" sz="2000" dirty="0" err="1"/>
              <a:t>re_path</a:t>
            </a:r>
            <a:r>
              <a:rPr lang="en-US" altLang="zh-CN" sz="2000" dirty="0"/>
              <a:t>(r'^topics$',</a:t>
            </a:r>
            <a:r>
              <a:rPr lang="en-US" altLang="zh-CN" sz="2000" dirty="0" err="1"/>
              <a:t>views.topics,name</a:t>
            </a:r>
            <a:r>
              <a:rPr lang="en-US" altLang="zh-CN" sz="2000" dirty="0"/>
              <a:t>='topics'),</a:t>
            </a:r>
          </a:p>
        </p:txBody>
      </p:sp>
    </p:spTree>
    <p:extLst>
      <p:ext uri="{BB962C8B-B14F-4D97-AF65-F5344CB8AC3E}">
        <p14:creationId xmlns:p14="http://schemas.microsoft.com/office/powerpoint/2010/main" val="232550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2.2.3	</a:t>
            </a:r>
            <a:r>
              <a:rPr lang="zh-CN" altLang="en-US" dirty="0"/>
              <a:t>多分支选择结构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例：</a:t>
            </a:r>
          </a:p>
          <a:p>
            <a:pPr marL="457200" lvl="1" indent="0">
              <a:spcBef>
                <a:spcPts val="300"/>
              </a:spcBef>
              <a:buNone/>
            </a:pPr>
            <a:r>
              <a:rPr lang="en-US" altLang="zh-CN" sz="1800" dirty="0"/>
              <a:t>if score&gt;=90:</a:t>
            </a:r>
          </a:p>
          <a:p>
            <a:pPr marL="457200" lvl="1" indent="0">
              <a:spcBef>
                <a:spcPts val="300"/>
              </a:spcBef>
              <a:buNone/>
            </a:pPr>
            <a:r>
              <a:rPr lang="en-US" altLang="zh-CN" sz="1800" dirty="0"/>
              <a:t>	print(‘A’)</a:t>
            </a:r>
          </a:p>
          <a:p>
            <a:pPr marL="457200" lvl="1" indent="0">
              <a:spcBef>
                <a:spcPts val="300"/>
              </a:spcBef>
              <a:buNone/>
            </a:pPr>
            <a:r>
              <a:rPr lang="en-US" altLang="zh-CN" sz="1800" dirty="0" err="1"/>
              <a:t>elif</a:t>
            </a:r>
            <a:r>
              <a:rPr lang="en-US" altLang="zh-CN" sz="1800" dirty="0"/>
              <a:t> score&gt;=80:</a:t>
            </a:r>
          </a:p>
          <a:p>
            <a:pPr marL="457200" lvl="1" indent="0">
              <a:spcBef>
                <a:spcPts val="300"/>
              </a:spcBef>
              <a:buNone/>
            </a:pPr>
            <a:r>
              <a:rPr lang="en-US" altLang="zh-CN" sz="1800" dirty="0"/>
              <a:t>	print(‘B’)</a:t>
            </a:r>
          </a:p>
          <a:p>
            <a:pPr marL="457200" lvl="1" indent="0">
              <a:spcBef>
                <a:spcPts val="300"/>
              </a:spcBef>
              <a:buNone/>
            </a:pPr>
            <a:r>
              <a:rPr lang="en-US" altLang="zh-CN" sz="1800" dirty="0" err="1"/>
              <a:t>elif</a:t>
            </a:r>
            <a:r>
              <a:rPr lang="en-US" altLang="zh-CN" sz="1800" dirty="0"/>
              <a:t> score&gt;=70:</a:t>
            </a:r>
          </a:p>
          <a:p>
            <a:pPr marL="457200" lvl="1" indent="0">
              <a:spcBef>
                <a:spcPts val="300"/>
              </a:spcBef>
              <a:buNone/>
            </a:pPr>
            <a:r>
              <a:rPr lang="en-US" altLang="zh-CN" sz="1800" dirty="0"/>
              <a:t>	print(‘C’)</a:t>
            </a:r>
          </a:p>
          <a:p>
            <a:pPr marL="457200" lvl="1" indent="0">
              <a:spcBef>
                <a:spcPts val="300"/>
              </a:spcBef>
              <a:buNone/>
            </a:pPr>
            <a:r>
              <a:rPr lang="en-US" altLang="zh-CN" sz="1800" dirty="0" err="1"/>
              <a:t>elif</a:t>
            </a:r>
            <a:r>
              <a:rPr lang="en-US" altLang="zh-CN" sz="1800" dirty="0"/>
              <a:t> score&gt;=60:</a:t>
            </a:r>
          </a:p>
          <a:p>
            <a:pPr marL="457200" lvl="1" indent="0">
              <a:spcBef>
                <a:spcPts val="300"/>
              </a:spcBef>
              <a:buNone/>
            </a:pPr>
            <a:r>
              <a:rPr lang="en-US" altLang="zh-CN" sz="1800" dirty="0"/>
              <a:t>	print(‘D’)</a:t>
            </a:r>
          </a:p>
          <a:p>
            <a:pPr marL="457200" lvl="1" indent="0">
              <a:spcBef>
                <a:spcPts val="300"/>
              </a:spcBef>
              <a:buNone/>
            </a:pPr>
            <a:r>
              <a:rPr lang="en-US" altLang="zh-CN" sz="1800" dirty="0"/>
              <a:t>else:</a:t>
            </a:r>
          </a:p>
          <a:p>
            <a:pPr marL="457200" lvl="1" indent="0">
              <a:spcBef>
                <a:spcPts val="300"/>
              </a:spcBef>
              <a:buNone/>
            </a:pPr>
            <a:r>
              <a:rPr lang="en-US" altLang="zh-CN" sz="1800" dirty="0"/>
              <a:t>	print(‘E’)</a:t>
            </a:r>
          </a:p>
        </p:txBody>
      </p:sp>
    </p:spTree>
    <p:extLst>
      <p:ext uri="{BB962C8B-B14F-4D97-AF65-F5344CB8AC3E}">
        <p14:creationId xmlns:p14="http://schemas.microsoft.com/office/powerpoint/2010/main" val="39116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创建显示所有主题的网页</a:t>
            </a:r>
          </a:p>
          <a:p>
            <a:r>
              <a:rPr lang="zh-CN" altLang="en-US" sz="2200" dirty="0"/>
              <a:t>修改视图文件</a:t>
            </a:r>
            <a:r>
              <a:rPr lang="en-US" altLang="zh-CN" sz="2200" dirty="0"/>
              <a:t>views.py</a:t>
            </a:r>
            <a:r>
              <a:rPr lang="zh-CN" altLang="en-US" sz="2200" dirty="0"/>
              <a:t>，增加如下内容：</a:t>
            </a:r>
          </a:p>
          <a:p>
            <a:pPr marL="457200" lvl="1" indent="0">
              <a:buNone/>
            </a:pPr>
            <a:r>
              <a:rPr lang="en-US" altLang="zh-CN" sz="2000" dirty="0"/>
              <a:t>from .models import Topic</a:t>
            </a:r>
          </a:p>
          <a:p>
            <a:pPr marL="457200" lvl="1" indent="0">
              <a:spcBef>
                <a:spcPts val="0"/>
              </a:spcBef>
              <a:buNone/>
            </a:pPr>
            <a:r>
              <a:rPr lang="en-US" altLang="zh-CN" sz="2000" dirty="0" err="1"/>
              <a:t>def</a:t>
            </a:r>
            <a:r>
              <a:rPr lang="en-US" altLang="zh-CN" sz="2000" dirty="0"/>
              <a:t> topics(request):</a:t>
            </a:r>
          </a:p>
          <a:p>
            <a:pPr marL="457200" lvl="1" indent="0">
              <a:spcBef>
                <a:spcPts val="0"/>
              </a:spcBef>
              <a:buNone/>
            </a:pPr>
            <a:r>
              <a:rPr lang="en-US" altLang="zh-CN" sz="2000" dirty="0"/>
              <a:t>    '''</a:t>
            </a:r>
            <a:r>
              <a:rPr lang="zh-CN" altLang="en-US" sz="2000" dirty="0"/>
              <a:t>显示所有的主题</a:t>
            </a:r>
            <a:r>
              <a:rPr lang="en-US" altLang="zh-CN" sz="2000" dirty="0"/>
              <a:t>'''</a:t>
            </a:r>
          </a:p>
          <a:p>
            <a:pPr marL="457200" lvl="1" indent="0">
              <a:spcBef>
                <a:spcPts val="0"/>
              </a:spcBef>
              <a:buNone/>
            </a:pPr>
            <a:r>
              <a:rPr lang="en-US" altLang="zh-CN" sz="2000" dirty="0"/>
              <a:t>    topics=</a:t>
            </a:r>
            <a:r>
              <a:rPr lang="en-US" altLang="zh-CN" sz="2000" dirty="0" err="1"/>
              <a:t>Topic.objects.order_by</a:t>
            </a:r>
            <a:r>
              <a:rPr lang="en-US" altLang="zh-CN" sz="2000" dirty="0"/>
              <a:t>('</a:t>
            </a:r>
            <a:r>
              <a:rPr lang="en-US" altLang="zh-CN" sz="2000" dirty="0" err="1"/>
              <a:t>date_added</a:t>
            </a:r>
            <a:r>
              <a:rPr lang="en-US" altLang="zh-CN" sz="2000" dirty="0"/>
              <a:t>')</a:t>
            </a:r>
          </a:p>
          <a:p>
            <a:pPr marL="457200" lvl="1" indent="0">
              <a:spcBef>
                <a:spcPts val="0"/>
              </a:spcBef>
              <a:buNone/>
            </a:pPr>
            <a:r>
              <a:rPr lang="en-US" altLang="zh-CN" sz="2000" dirty="0"/>
              <a:t>    context={'</a:t>
            </a:r>
            <a:r>
              <a:rPr lang="en-US" altLang="zh-CN" sz="2000" dirty="0" err="1"/>
              <a:t>topics':topics</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topics.html',context</a:t>
            </a:r>
            <a:r>
              <a:rPr lang="en-US" altLang="zh-CN" sz="2000" dirty="0"/>
              <a:t>)</a:t>
            </a:r>
          </a:p>
        </p:txBody>
      </p:sp>
    </p:spTree>
    <p:extLst>
      <p:ext uri="{BB962C8B-B14F-4D97-AF65-F5344CB8AC3E}">
        <p14:creationId xmlns:p14="http://schemas.microsoft.com/office/powerpoint/2010/main" val="305960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lnSpcReduction="10000"/>
          </a:bodyPr>
          <a:lstStyle/>
          <a:p>
            <a:r>
              <a:rPr lang="zh-CN" altLang="en-US" sz="2200" dirty="0"/>
              <a:t>创建显示所有主题的网页</a:t>
            </a:r>
          </a:p>
          <a:p>
            <a:r>
              <a:rPr lang="zh-CN" altLang="en-US" sz="2200" dirty="0"/>
              <a:t>创建显示所有主题的模板</a:t>
            </a:r>
            <a:r>
              <a:rPr lang="en-US" altLang="zh-CN" sz="2200" dirty="0"/>
              <a:t>topics.html</a:t>
            </a:r>
            <a:r>
              <a:rPr lang="zh-CN" altLang="en-US" sz="2200" dirty="0"/>
              <a:t>，内容参照如下：</a:t>
            </a:r>
          </a:p>
          <a:p>
            <a:pPr marL="457200" lvl="1" indent="0">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&lt;p&gt;Topics&lt;/p&gt;</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 for topic in topics %}</a:t>
            </a:r>
          </a:p>
          <a:p>
            <a:pPr marL="457200" lvl="1" indent="0">
              <a:spcBef>
                <a:spcPts val="0"/>
              </a:spcBef>
              <a:buNone/>
            </a:pPr>
            <a:r>
              <a:rPr lang="en-US" altLang="zh-CN" sz="2000" dirty="0"/>
              <a:t>      &lt;li&gt;{{ topic }}&lt;/li&gt;</a:t>
            </a:r>
          </a:p>
          <a:p>
            <a:pPr marL="457200" lvl="1" indent="0">
              <a:spcBef>
                <a:spcPts val="0"/>
              </a:spcBef>
              <a:buNone/>
            </a:pPr>
            <a:r>
              <a:rPr lang="en-US" altLang="zh-CN" sz="2000" dirty="0"/>
              <a:t>    {% empty %}</a:t>
            </a:r>
          </a:p>
          <a:p>
            <a:pPr marL="457200" lvl="1" indent="0">
              <a:spcBef>
                <a:spcPts val="0"/>
              </a:spcBef>
              <a:buNone/>
            </a:pPr>
            <a:r>
              <a:rPr lang="en-US" altLang="zh-CN" sz="2000" dirty="0"/>
              <a:t>      &lt;li&gt;</a:t>
            </a:r>
            <a:r>
              <a:rPr lang="en-US" altLang="zh-CN" sz="2000" dirty="0" err="1"/>
              <a:t>No,topics</a:t>
            </a:r>
            <a:r>
              <a:rPr lang="en-US" altLang="zh-CN" sz="2000" dirty="0"/>
              <a:t> have been added yet.&lt;/li&gt;</a:t>
            </a:r>
          </a:p>
          <a:p>
            <a:pPr marL="457200" lvl="1" indent="0">
              <a:spcBef>
                <a:spcPts val="0"/>
              </a:spcBef>
              <a:buNone/>
            </a:pPr>
            <a:r>
              <a:rPr lang="en-US" altLang="zh-CN" sz="2000" dirty="0"/>
              <a:t>    {% </a:t>
            </a:r>
            <a:r>
              <a:rPr lang="en-US" altLang="zh-CN" sz="2000" dirty="0" err="1"/>
              <a:t>endfor</a:t>
            </a:r>
            <a:r>
              <a:rPr lang="en-US" altLang="zh-CN" sz="2000" dirty="0"/>
              <a:t> %}</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164301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创建显示所有主题的网页</a:t>
            </a:r>
          </a:p>
          <a:p>
            <a:r>
              <a:rPr lang="zh-CN" altLang="en-US" sz="2200" dirty="0"/>
              <a:t>修改父模板</a:t>
            </a:r>
            <a:r>
              <a:rPr lang="en-US" altLang="zh-CN" sz="2200" dirty="0"/>
              <a:t>base.html</a:t>
            </a:r>
            <a:r>
              <a:rPr lang="zh-CN" altLang="en-US" sz="2200" dirty="0"/>
              <a:t>：</a:t>
            </a:r>
          </a:p>
          <a:p>
            <a:pPr marL="457200" lvl="1" indent="0">
              <a:buNone/>
            </a:pPr>
            <a:r>
              <a:rPr lang="en-US" altLang="zh-CN" sz="2000" dirty="0"/>
              <a:t>&lt;p&gt;</a:t>
            </a:r>
          </a:p>
          <a:p>
            <a:pPr marL="457200" lvl="1" indent="0">
              <a:spcBef>
                <a:spcPts val="0"/>
              </a:spcBef>
              <a:buNone/>
            </a:pP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learning_logs:index</a:t>
            </a:r>
            <a:r>
              <a:rPr lang="en-US" altLang="zh-CN" sz="2000" dirty="0"/>
              <a:t>' %}"&gt;Learning Log&lt;/a&gt; - </a:t>
            </a:r>
          </a:p>
          <a:p>
            <a:pPr marL="457200" lvl="1" indent="0">
              <a:spcBef>
                <a:spcPts val="0"/>
              </a:spcBef>
              <a:buNone/>
            </a:pP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learning_logs:topics</a:t>
            </a:r>
            <a:r>
              <a:rPr lang="en-US" altLang="zh-CN" sz="2000" dirty="0"/>
              <a:t>' %}"&gt;Topics&lt;/a&gt;</a:t>
            </a:r>
          </a:p>
          <a:p>
            <a:pPr marL="457200" lvl="1" indent="0">
              <a:spcBef>
                <a:spcPts val="0"/>
              </a:spcBef>
              <a:buNone/>
            </a:pPr>
            <a:r>
              <a:rPr lang="en-US" altLang="zh-CN" sz="2000" dirty="0"/>
              <a:t>&lt;/p&gt;</a:t>
            </a:r>
            <a:endParaRPr lang="en-US" altLang="zh-CN" sz="1800" dirty="0"/>
          </a:p>
        </p:txBody>
      </p:sp>
    </p:spTree>
    <p:extLst>
      <p:ext uri="{BB962C8B-B14F-4D97-AF65-F5344CB8AC3E}">
        <p14:creationId xmlns:p14="http://schemas.microsoft.com/office/powerpoint/2010/main" val="3723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创建显示特定主题内容的网页：修改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修改</a:t>
            </a:r>
            <a:r>
              <a:rPr lang="en-US" altLang="zh-CN" sz="2200" dirty="0"/>
              <a:t>urls.py</a:t>
            </a:r>
            <a:r>
              <a:rPr lang="zh-CN" altLang="en-US" sz="2200" dirty="0"/>
              <a:t>，增加以下内容</a:t>
            </a:r>
            <a:r>
              <a:rPr lang="en-US" altLang="zh-CN" sz="2200" dirty="0"/>
              <a:t>:</a:t>
            </a:r>
            <a:r>
              <a:rPr lang="en-US" altLang="zh-CN" sz="2000" dirty="0"/>
              <a:t>    </a:t>
            </a:r>
            <a:r>
              <a:rPr lang="en-US" altLang="zh-CN" sz="2000" dirty="0" err="1"/>
              <a:t>re_path</a:t>
            </a:r>
            <a:r>
              <a:rPr lang="en-US" altLang="zh-CN" sz="2000" dirty="0"/>
              <a:t>(</a:t>
            </a:r>
            <a:r>
              <a:rPr lang="en-US" altLang="zh-CN" sz="2000" dirty="0" err="1"/>
              <a:t>r'^topics</a:t>
            </a:r>
            <a:r>
              <a:rPr lang="en-US" altLang="zh-CN" sz="2000" dirty="0"/>
              <a:t>/(?P&lt;</a:t>
            </a:r>
            <a:r>
              <a:rPr lang="en-US" altLang="zh-CN" sz="2000" dirty="0" err="1"/>
              <a:t>topic_id</a:t>
            </a:r>
            <a:r>
              <a:rPr lang="en-US" altLang="zh-CN" sz="2000" dirty="0"/>
              <a:t>&gt;\d+)/$',</a:t>
            </a:r>
            <a:r>
              <a:rPr lang="en-US" altLang="zh-CN" sz="2000" dirty="0" err="1"/>
              <a:t>views.topic,name</a:t>
            </a:r>
            <a:r>
              <a:rPr lang="en-US" altLang="zh-CN" sz="2000" dirty="0"/>
              <a:t>='topic'), </a:t>
            </a:r>
          </a:p>
        </p:txBody>
      </p:sp>
    </p:spTree>
    <p:extLst>
      <p:ext uri="{BB962C8B-B14F-4D97-AF65-F5344CB8AC3E}">
        <p14:creationId xmlns:p14="http://schemas.microsoft.com/office/powerpoint/2010/main" val="127388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创建显示特定主题内容的网页：修改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修改</a:t>
            </a:r>
            <a:r>
              <a:rPr lang="en-US" altLang="zh-CN" sz="2200" dirty="0"/>
              <a:t>views.py</a:t>
            </a:r>
            <a:r>
              <a:rPr lang="zh-CN" altLang="en-US" sz="2200" dirty="0"/>
              <a:t>，增加以下内容</a:t>
            </a:r>
            <a:r>
              <a:rPr lang="en-US" altLang="zh-CN" sz="2200" dirty="0"/>
              <a:t>:</a:t>
            </a:r>
          </a:p>
          <a:p>
            <a:pPr marL="457200" lvl="1" indent="0">
              <a:buNone/>
            </a:pPr>
            <a:r>
              <a:rPr lang="en-US" altLang="zh-CN" sz="2000" dirty="0" err="1"/>
              <a:t>def</a:t>
            </a:r>
            <a:r>
              <a:rPr lang="en-US" altLang="zh-CN" sz="2000" dirty="0"/>
              <a:t> topic(</a:t>
            </a:r>
            <a:r>
              <a:rPr lang="en-US" altLang="zh-CN" sz="2000" dirty="0" err="1"/>
              <a:t>request,topic_id</a:t>
            </a:r>
            <a:r>
              <a:rPr lang="en-US" altLang="zh-CN" sz="2000" dirty="0"/>
              <a:t>):</a:t>
            </a:r>
          </a:p>
          <a:p>
            <a:pPr marL="457200" lvl="1" indent="0">
              <a:spcBef>
                <a:spcPts val="0"/>
              </a:spcBef>
              <a:buNone/>
            </a:pPr>
            <a:r>
              <a:rPr lang="en-US" altLang="zh-CN" sz="2000" dirty="0"/>
              <a:t>    '''</a:t>
            </a:r>
            <a:r>
              <a:rPr lang="zh-CN" altLang="en-US" sz="2000" dirty="0"/>
              <a:t>显示特定主题及其所有的条目</a:t>
            </a:r>
            <a:r>
              <a:rPr lang="en-US" altLang="zh-CN" sz="2000" dirty="0"/>
              <a:t>'''</a:t>
            </a:r>
          </a:p>
          <a:p>
            <a:pPr marL="457200" lvl="1" indent="0">
              <a:spcBef>
                <a:spcPts val="0"/>
              </a:spcBef>
              <a:buNone/>
            </a:pPr>
            <a:r>
              <a:rPr lang="en-US" altLang="zh-CN" sz="2000" dirty="0"/>
              <a:t>    topic=</a:t>
            </a:r>
            <a:r>
              <a:rPr lang="en-US" altLang="zh-CN" sz="2000" dirty="0" err="1"/>
              <a:t>Topic.objects.get</a:t>
            </a:r>
            <a:r>
              <a:rPr lang="en-US" altLang="zh-CN" sz="2000" dirty="0"/>
              <a:t>(id=</a:t>
            </a:r>
            <a:r>
              <a:rPr lang="en-US" altLang="zh-CN" sz="2000" dirty="0" err="1"/>
              <a:t>topic_id</a:t>
            </a:r>
            <a:r>
              <a:rPr lang="en-US" altLang="zh-CN" sz="2000" dirty="0"/>
              <a:t>)</a:t>
            </a:r>
          </a:p>
          <a:p>
            <a:pPr marL="457200" lvl="1" indent="0">
              <a:spcBef>
                <a:spcPts val="0"/>
              </a:spcBef>
              <a:buNone/>
            </a:pPr>
            <a:r>
              <a:rPr lang="en-US" altLang="zh-CN" sz="2000" dirty="0"/>
              <a:t>    entries=</a:t>
            </a:r>
            <a:r>
              <a:rPr lang="en-US" altLang="zh-CN" sz="2000" dirty="0" err="1"/>
              <a:t>topic.entry_set.order_by</a:t>
            </a:r>
            <a:r>
              <a:rPr lang="en-US" altLang="zh-CN" sz="2000" dirty="0"/>
              <a:t>('-</a:t>
            </a:r>
            <a:r>
              <a:rPr lang="en-US" altLang="zh-CN" sz="2000" dirty="0" err="1"/>
              <a:t>date_added</a:t>
            </a:r>
            <a:r>
              <a:rPr lang="en-US" altLang="zh-CN" sz="2000" dirty="0"/>
              <a:t>')</a:t>
            </a:r>
          </a:p>
          <a:p>
            <a:pPr marL="457200" lvl="1" indent="0">
              <a:spcBef>
                <a:spcPts val="0"/>
              </a:spcBef>
              <a:buNone/>
            </a:pPr>
            <a:r>
              <a:rPr lang="en-US" altLang="zh-CN" sz="2000" dirty="0"/>
              <a:t>    context={'</a:t>
            </a:r>
            <a:r>
              <a:rPr lang="en-US" altLang="zh-CN" sz="2000" dirty="0" err="1"/>
              <a:t>topic':topic,'entries':entries</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topic.html',context</a:t>
            </a:r>
            <a:r>
              <a:rPr lang="en-US" altLang="zh-CN" sz="2000" dirty="0"/>
              <a:t>)</a:t>
            </a:r>
          </a:p>
        </p:txBody>
      </p:sp>
    </p:spTree>
    <p:extLst>
      <p:ext uri="{BB962C8B-B14F-4D97-AF65-F5344CB8AC3E}">
        <p14:creationId xmlns:p14="http://schemas.microsoft.com/office/powerpoint/2010/main" val="34080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fontScale="77500" lnSpcReduction="20000"/>
          </a:bodyPr>
          <a:lstStyle/>
          <a:p>
            <a:r>
              <a:rPr lang="zh-CN" altLang="en-US" sz="2200" dirty="0"/>
              <a:t>创建显示特定主题内容的网页：修改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新建</a:t>
            </a:r>
            <a:r>
              <a:rPr lang="en-US" altLang="zh-CN" sz="2200" dirty="0"/>
              <a:t>topic.html</a:t>
            </a:r>
            <a:r>
              <a:rPr lang="zh-CN" altLang="en-US" sz="2200" dirty="0"/>
              <a:t>文件：</a:t>
            </a:r>
          </a:p>
          <a:p>
            <a:pPr marL="457200" lvl="1" indent="0">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&lt;p&gt;Topic:{{ topic }}&lt;/p&gt;</a:t>
            </a:r>
          </a:p>
          <a:p>
            <a:pPr marL="457200" lvl="1" indent="0">
              <a:spcBef>
                <a:spcPts val="0"/>
              </a:spcBef>
              <a:buNone/>
            </a:pPr>
            <a:r>
              <a:rPr lang="en-US" altLang="zh-CN" sz="2000" dirty="0"/>
              <a:t>  &lt;p&gt;Entries&lt;/p&gt;</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 for entry in entries %}</a:t>
            </a:r>
          </a:p>
          <a:p>
            <a:pPr marL="457200" lvl="1" indent="0">
              <a:spcBef>
                <a:spcPts val="0"/>
              </a:spcBef>
              <a:buNone/>
            </a:pPr>
            <a:r>
              <a:rPr lang="en-US" altLang="zh-CN" sz="2000" dirty="0"/>
              <a:t>      &lt;li&gt;</a:t>
            </a:r>
          </a:p>
          <a:p>
            <a:pPr marL="457200" lvl="1" indent="0">
              <a:spcBef>
                <a:spcPts val="0"/>
              </a:spcBef>
              <a:buNone/>
            </a:pPr>
            <a:r>
              <a:rPr lang="en-US" altLang="zh-CN" sz="2000" dirty="0"/>
              <a:t>        &lt;p&gt;{{ entry.date_</a:t>
            </a:r>
            <a:r>
              <a:rPr lang="en-US" altLang="zh-CN" sz="2000" dirty="0" err="1"/>
              <a:t>added|date</a:t>
            </a:r>
            <a:r>
              <a:rPr lang="en-US" altLang="zh-CN" sz="2000" dirty="0"/>
              <a:t>:'M </a:t>
            </a:r>
            <a:r>
              <a:rPr lang="en-US" altLang="zh-CN" sz="2000" dirty="0" err="1"/>
              <a:t>d,Y</a:t>
            </a:r>
            <a:r>
              <a:rPr lang="en-US" altLang="zh-CN" sz="2000" dirty="0"/>
              <a:t> H:i' }}&lt;/p&gt;</a:t>
            </a:r>
          </a:p>
          <a:p>
            <a:pPr marL="457200" lvl="1" indent="0">
              <a:spcBef>
                <a:spcPts val="0"/>
              </a:spcBef>
              <a:buNone/>
            </a:pPr>
            <a:r>
              <a:rPr lang="en-US" altLang="zh-CN" sz="2000" dirty="0"/>
              <a:t>        &lt;p&gt;{{ </a:t>
            </a:r>
            <a:r>
              <a:rPr lang="en-US" altLang="zh-CN" sz="2000" dirty="0" err="1"/>
              <a:t>entry.text|linebreaks</a:t>
            </a:r>
            <a:r>
              <a:rPr lang="en-US" altLang="zh-CN" sz="2000" dirty="0"/>
              <a:t> }}&lt;/p&gt;</a:t>
            </a:r>
          </a:p>
          <a:p>
            <a:pPr marL="457200" lvl="1" indent="0">
              <a:spcBef>
                <a:spcPts val="0"/>
              </a:spcBef>
              <a:buNone/>
            </a:pPr>
            <a:r>
              <a:rPr lang="en-US" altLang="zh-CN" sz="2000" dirty="0"/>
              <a:t>      &lt;/li&gt;</a:t>
            </a:r>
          </a:p>
          <a:p>
            <a:pPr marL="457200" lvl="1" indent="0">
              <a:spcBef>
                <a:spcPts val="0"/>
              </a:spcBef>
              <a:buNone/>
            </a:pPr>
            <a:r>
              <a:rPr lang="en-US" altLang="zh-CN" sz="2000" dirty="0"/>
              <a:t>    {% empty %}</a:t>
            </a:r>
          </a:p>
          <a:p>
            <a:pPr marL="457200" lvl="1" indent="0">
              <a:spcBef>
                <a:spcPts val="0"/>
              </a:spcBef>
              <a:buNone/>
            </a:pPr>
            <a:r>
              <a:rPr lang="en-US" altLang="zh-CN" sz="2000" dirty="0"/>
              <a:t>      &lt;li&gt;There are no entries for this topic yet.&lt;/li&gt;</a:t>
            </a:r>
          </a:p>
          <a:p>
            <a:pPr marL="457200" lvl="1" indent="0">
              <a:spcBef>
                <a:spcPts val="0"/>
              </a:spcBef>
              <a:buNone/>
            </a:pPr>
            <a:r>
              <a:rPr lang="en-US" altLang="zh-CN" sz="2000" dirty="0"/>
              <a:t>    {% </a:t>
            </a:r>
            <a:r>
              <a:rPr lang="en-US" altLang="zh-CN" sz="2000" dirty="0" err="1"/>
              <a:t>endfor</a:t>
            </a:r>
            <a:r>
              <a:rPr lang="en-US" altLang="zh-CN" sz="2000" dirty="0"/>
              <a:t> %}</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357166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同样方法创建显示特定主题的网页：修改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修改</a:t>
            </a:r>
            <a:r>
              <a:rPr lang="en-US" altLang="zh-CN" sz="2200" dirty="0"/>
              <a:t>topics.html</a:t>
            </a:r>
            <a:r>
              <a:rPr lang="zh-CN" altLang="en-US" sz="2200" dirty="0"/>
              <a:t>，使每个</a:t>
            </a:r>
            <a:r>
              <a:rPr lang="en-US" altLang="zh-CN" sz="2200" dirty="0"/>
              <a:t>topic</a:t>
            </a:r>
            <a:r>
              <a:rPr lang="zh-CN" altLang="en-US" sz="2200" dirty="0"/>
              <a:t>成为超文本：</a:t>
            </a:r>
          </a:p>
          <a:p>
            <a:pPr marL="457200" lvl="1" indent="0">
              <a:buNone/>
            </a:pPr>
            <a:r>
              <a:rPr lang="zh-CN" altLang="en-US" sz="2000" dirty="0"/>
              <a:t>	</a:t>
            </a:r>
            <a:r>
              <a:rPr lang="en-US" altLang="zh-CN" sz="2000" dirty="0"/>
              <a:t>......</a:t>
            </a:r>
          </a:p>
          <a:p>
            <a:pPr marL="457200" lvl="1" indent="0">
              <a:spcBef>
                <a:spcPts val="0"/>
              </a:spcBef>
              <a:buNone/>
            </a:pPr>
            <a:r>
              <a:rPr lang="en-US" altLang="zh-CN" sz="2000" dirty="0"/>
              <a:t>      &lt;li&gt;&lt;a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}}&lt;/a&gt;&lt;/li&gt;</a:t>
            </a:r>
          </a:p>
          <a:p>
            <a:pPr marL="457200" lvl="1" indent="0">
              <a:spcBef>
                <a:spcPts val="0"/>
              </a:spcBef>
              <a:buNone/>
            </a:pPr>
            <a:r>
              <a:rPr lang="en-US" altLang="zh-CN" sz="2000" dirty="0"/>
              <a:t>	......</a:t>
            </a:r>
          </a:p>
        </p:txBody>
      </p:sp>
    </p:spTree>
    <p:extLst>
      <p:ext uri="{BB962C8B-B14F-4D97-AF65-F5344CB8AC3E}">
        <p14:creationId xmlns:p14="http://schemas.microsoft.com/office/powerpoint/2010/main" val="1961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	</a:t>
            </a:r>
            <a:r>
              <a:rPr lang="zh-CN" altLang="en-US" dirty="0"/>
              <a:t>管理用户</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让用户能够在前端输入数据</a:t>
            </a:r>
            <a:endParaRPr lang="en-US" altLang="zh-CN" sz="2400" dirty="0"/>
          </a:p>
          <a:p>
            <a:r>
              <a:rPr lang="zh-CN" altLang="en-US" sz="2400" dirty="0"/>
              <a:t>实现注册、登录及注销功能</a:t>
            </a:r>
            <a:endParaRPr lang="en-US" altLang="zh-CN" sz="2400" dirty="0"/>
          </a:p>
          <a:p>
            <a:r>
              <a:rPr lang="zh-CN" altLang="en-US" sz="2400" dirty="0"/>
              <a:t>保护数据安全，限制数据访问</a:t>
            </a:r>
            <a:endParaRPr lang="en-US" altLang="zh-CN" sz="2400" dirty="0"/>
          </a:p>
        </p:txBody>
      </p:sp>
    </p:spTree>
    <p:extLst>
      <p:ext uri="{BB962C8B-B14F-4D97-AF65-F5344CB8AC3E}">
        <p14:creationId xmlns:p14="http://schemas.microsoft.com/office/powerpoint/2010/main" val="320728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pPr marL="457200" lvl="1" indent="0">
              <a:buNone/>
            </a:pPr>
            <a:r>
              <a:rPr lang="zh-CN" altLang="en-US" sz="2000" dirty="0"/>
              <a:t>在应用程序文件夹创建一个名为</a:t>
            </a:r>
            <a:r>
              <a:rPr lang="en-US" altLang="zh-CN" sz="2000" dirty="0"/>
              <a:t>forms.py</a:t>
            </a:r>
            <a:r>
              <a:rPr lang="zh-CN" altLang="en-US" sz="2000" dirty="0"/>
              <a:t>的文件，内容如下：</a:t>
            </a:r>
          </a:p>
          <a:p>
            <a:pPr marL="457200" lvl="1" indent="0">
              <a:buNone/>
            </a:pPr>
            <a:r>
              <a:rPr lang="en-US" altLang="zh-CN" sz="2000" dirty="0"/>
              <a:t>from </a:t>
            </a:r>
            <a:r>
              <a:rPr lang="en-US" altLang="zh-CN" sz="2000" dirty="0" err="1"/>
              <a:t>django</a:t>
            </a:r>
            <a:r>
              <a:rPr lang="en-US" altLang="zh-CN" sz="2000" dirty="0"/>
              <a:t> import forms</a:t>
            </a:r>
          </a:p>
          <a:p>
            <a:pPr marL="457200" lvl="1" indent="0">
              <a:spcBef>
                <a:spcPts val="0"/>
              </a:spcBef>
              <a:buNone/>
            </a:pPr>
            <a:r>
              <a:rPr lang="en-US" altLang="zh-CN" sz="2000" dirty="0"/>
              <a:t>from .models import </a:t>
            </a:r>
            <a:r>
              <a:rPr lang="en-US" altLang="zh-CN" sz="2000" dirty="0" err="1"/>
              <a:t>Topic,Entry</a:t>
            </a:r>
            <a:endParaRPr lang="en-US" altLang="zh-CN" sz="2000" dirty="0"/>
          </a:p>
          <a:p>
            <a:pPr marL="457200" lvl="1" indent="0">
              <a:spcBef>
                <a:spcPts val="0"/>
              </a:spcBef>
              <a:buNone/>
            </a:pPr>
            <a:r>
              <a:rPr lang="en-US" altLang="zh-CN" sz="2000" dirty="0"/>
              <a:t>class </a:t>
            </a:r>
            <a:r>
              <a:rPr lang="en-US" altLang="zh-CN" sz="2000" dirty="0" err="1"/>
              <a:t>TopicForm</a:t>
            </a:r>
            <a:r>
              <a:rPr lang="en-US" altLang="zh-CN" sz="2000" dirty="0"/>
              <a:t>(</a:t>
            </a:r>
            <a:r>
              <a:rPr lang="en-US" altLang="zh-CN" sz="2000" dirty="0" err="1"/>
              <a:t>forms.ModelForm</a:t>
            </a:r>
            <a:r>
              <a:rPr lang="en-US" altLang="zh-CN" sz="2000" dirty="0"/>
              <a:t>):</a:t>
            </a:r>
          </a:p>
          <a:p>
            <a:pPr marL="457200" lvl="1" indent="0">
              <a:spcBef>
                <a:spcPts val="0"/>
              </a:spcBef>
              <a:buNone/>
            </a:pPr>
            <a:r>
              <a:rPr lang="en-US" altLang="zh-CN" sz="2000" dirty="0"/>
              <a:t>    class Meta:</a:t>
            </a:r>
          </a:p>
          <a:p>
            <a:pPr marL="457200" lvl="1" indent="0">
              <a:spcBef>
                <a:spcPts val="0"/>
              </a:spcBef>
              <a:buNone/>
            </a:pPr>
            <a:r>
              <a:rPr lang="en-US" altLang="zh-CN" sz="2000" dirty="0"/>
              <a:t>        model=Topic</a:t>
            </a:r>
          </a:p>
          <a:p>
            <a:pPr marL="457200" lvl="1" indent="0">
              <a:spcBef>
                <a:spcPts val="0"/>
              </a:spcBef>
              <a:buNone/>
            </a:pPr>
            <a:r>
              <a:rPr lang="en-US" altLang="zh-CN" sz="2000" dirty="0"/>
              <a:t>        fields=['text']</a:t>
            </a:r>
          </a:p>
          <a:p>
            <a:pPr marL="457200" lvl="1" indent="0">
              <a:spcBef>
                <a:spcPts val="0"/>
              </a:spcBef>
              <a:buNone/>
            </a:pPr>
            <a:r>
              <a:rPr lang="en-US" altLang="zh-CN" sz="2000" dirty="0"/>
              <a:t>        labels={'text':''}</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59479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pPr marL="457200" lvl="1" indent="0">
              <a:buNone/>
            </a:pPr>
            <a:r>
              <a:rPr lang="zh-CN" altLang="en-US" sz="2000" dirty="0"/>
              <a:t>修改</a:t>
            </a:r>
            <a:r>
              <a:rPr lang="en-US" altLang="zh-CN" sz="2000" dirty="0"/>
              <a:t>urls.py</a:t>
            </a:r>
            <a:r>
              <a:rPr lang="zh-CN" altLang="en-US" sz="2000" dirty="0"/>
              <a:t>文件，增加内容：</a:t>
            </a:r>
          </a:p>
          <a:p>
            <a:pPr marL="457200" lvl="1" indent="0">
              <a:buNone/>
            </a:pPr>
            <a:r>
              <a:rPr lang="zh-CN" altLang="en-US" sz="2000" dirty="0"/>
              <a:t>    </a:t>
            </a:r>
            <a:r>
              <a:rPr lang="en-US" altLang="zh-CN" sz="2000" dirty="0" err="1"/>
              <a:t>re_path</a:t>
            </a:r>
            <a:r>
              <a:rPr lang="en-US" altLang="zh-CN" sz="2000" dirty="0"/>
              <a:t>(r'^</a:t>
            </a:r>
            <a:r>
              <a:rPr lang="en-US" altLang="zh-CN" sz="2000" dirty="0" err="1"/>
              <a:t>new_topic</a:t>
            </a:r>
            <a:r>
              <a:rPr lang="en-US" altLang="zh-CN" sz="2000" dirty="0"/>
              <a:t>/$',</a:t>
            </a:r>
            <a:r>
              <a:rPr lang="en-US" altLang="zh-CN" sz="2000" dirty="0" err="1"/>
              <a:t>views.new_topic,name</a:t>
            </a:r>
            <a:r>
              <a:rPr lang="en-US" altLang="zh-CN" sz="2000" dirty="0"/>
              <a:t>='</a:t>
            </a:r>
            <a:r>
              <a:rPr lang="en-US" altLang="zh-CN" sz="2000" dirty="0" err="1"/>
              <a:t>new_topic</a:t>
            </a:r>
            <a:r>
              <a:rPr lang="en-US" altLang="zh-CN" sz="2000" dirty="0"/>
              <a:t>'),</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192901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76C654-09D6-4AEB-B816-32E2D8AFB369}"/>
              </a:ext>
            </a:extLst>
          </p:cNvPr>
          <p:cNvSpPr>
            <a:spLocks noGrp="1"/>
          </p:cNvSpPr>
          <p:nvPr>
            <p:ph type="title"/>
          </p:nvPr>
        </p:nvSpPr>
        <p:spPr/>
        <p:txBody>
          <a:bodyPr/>
          <a:lstStyle/>
          <a:p>
            <a:r>
              <a:rPr lang="en-US" altLang="zh-CN" dirty="0"/>
              <a:t>Python</a:t>
            </a:r>
            <a:r>
              <a:rPr lang="zh-CN" altLang="en-US" dirty="0"/>
              <a:t>程序设计</a:t>
            </a:r>
          </a:p>
        </p:txBody>
      </p:sp>
      <p:sp>
        <p:nvSpPr>
          <p:cNvPr id="3" name="内容占位符 2">
            <a:extLst>
              <a:ext uri="{FF2B5EF4-FFF2-40B4-BE49-F238E27FC236}">
                <a16:creationId xmlns:a16="http://schemas.microsoft.com/office/drawing/2014/main" xmlns="" id="{32A83B8E-8531-4901-8335-0F72FB4D3B01}"/>
              </a:ext>
            </a:extLst>
          </p:cNvPr>
          <p:cNvSpPr>
            <a:spLocks noGrp="1"/>
          </p:cNvSpPr>
          <p:nvPr>
            <p:ph idx="1"/>
          </p:nvPr>
        </p:nvSpPr>
        <p:spPr>
          <a:xfrm>
            <a:off x="295275" y="2160589"/>
            <a:ext cx="11582399" cy="4415023"/>
          </a:xfrm>
        </p:spPr>
        <p:txBody>
          <a:bodyPr numCol="2">
            <a:normAutofit/>
          </a:bodyPr>
          <a:lstStyle/>
          <a:p>
            <a:r>
              <a:rPr lang="zh-CN" altLang="en-US" sz="2400" dirty="0">
                <a:solidFill>
                  <a:schemeClr val="accent1">
                    <a:lumMod val="50000"/>
                  </a:schemeClr>
                </a:solidFill>
                <a:hlinkClick r:id="rId2" action="ppaction://hlinksldjump">
                  <a:extLst>
                    <a:ext uri="{A12FA001-AC4F-418D-AE19-62706E023703}">
                      <ahyp:hlinkClr xmlns:ahyp="http://schemas.microsoft.com/office/drawing/2018/hyperlinkcolor" xmlns="" val="tx"/>
                    </a:ext>
                  </a:extLst>
                </a:hlinkClick>
              </a:rPr>
              <a:t>第</a:t>
            </a:r>
            <a:r>
              <a:rPr lang="en-US" altLang="zh-CN" sz="2400" dirty="0">
                <a:solidFill>
                  <a:schemeClr val="accent1">
                    <a:lumMod val="50000"/>
                  </a:schemeClr>
                </a:solidFill>
                <a:hlinkClick r:id="rId2" action="ppaction://hlinksldjump">
                  <a:extLst>
                    <a:ext uri="{A12FA001-AC4F-418D-AE19-62706E023703}">
                      <ahyp:hlinkClr xmlns:ahyp="http://schemas.microsoft.com/office/drawing/2018/hyperlinkcolor" xmlns="" val="tx"/>
                    </a:ext>
                  </a:extLst>
                </a:hlinkClick>
              </a:rPr>
              <a:t>1</a:t>
            </a:r>
            <a:r>
              <a:rPr lang="zh-CN" altLang="en-US" sz="2400" dirty="0">
                <a:solidFill>
                  <a:schemeClr val="accent1">
                    <a:lumMod val="50000"/>
                  </a:schemeClr>
                </a:solidFill>
                <a:hlinkClick r:id="rId2" action="ppaction://hlinksldjump">
                  <a:extLst>
                    <a:ext uri="{A12FA001-AC4F-418D-AE19-62706E023703}">
                      <ahyp:hlinkClr xmlns:ahyp="http://schemas.microsoft.com/office/drawing/2018/hyperlinkcolor" xmlns="" val="tx"/>
                    </a:ext>
                  </a:extLst>
                </a:hlinkClick>
              </a:rPr>
              <a:t>章</a:t>
            </a:r>
            <a:r>
              <a:rPr lang="en-US" altLang="zh-CN" sz="2400" dirty="0">
                <a:solidFill>
                  <a:schemeClr val="accent1">
                    <a:lumMod val="50000"/>
                  </a:schemeClr>
                </a:solidFill>
                <a:hlinkClick r:id="rId2" action="ppaction://hlinksldjump">
                  <a:extLst>
                    <a:ext uri="{A12FA001-AC4F-418D-AE19-62706E023703}">
                      <ahyp:hlinkClr xmlns:ahyp="http://schemas.microsoft.com/office/drawing/2018/hyperlinkcolor" xmlns="" val="tx"/>
                    </a:ext>
                  </a:extLst>
                </a:hlinkClick>
              </a:rPr>
              <a:t>	Python</a:t>
            </a:r>
            <a:r>
              <a:rPr lang="zh-CN" altLang="en-US" sz="2400" dirty="0">
                <a:solidFill>
                  <a:schemeClr val="accent1">
                    <a:lumMod val="50000"/>
                  </a:schemeClr>
                </a:solidFill>
                <a:hlinkClick r:id="rId2" action="ppaction://hlinksldjump">
                  <a:extLst>
                    <a:ext uri="{A12FA001-AC4F-418D-AE19-62706E023703}">
                      <ahyp:hlinkClr xmlns:ahyp="http://schemas.microsoft.com/office/drawing/2018/hyperlinkcolor" xmlns="" val="tx"/>
                    </a:ext>
                  </a:extLst>
                </a:hlinkClick>
              </a:rPr>
              <a:t>基础</a:t>
            </a:r>
            <a:endParaRPr lang="en-US" altLang="zh-CN" sz="2400" dirty="0">
              <a:solidFill>
                <a:schemeClr val="accent1">
                  <a:lumMod val="50000"/>
                </a:schemeClr>
              </a:solidFill>
            </a:endParaRPr>
          </a:p>
          <a:p>
            <a:r>
              <a:rPr lang="zh-CN" altLang="en-US" sz="2400" dirty="0">
                <a:solidFill>
                  <a:schemeClr val="accent1">
                    <a:lumMod val="50000"/>
                  </a:schemeClr>
                </a:solidFill>
                <a:hlinkClick r:id="rId3" action="ppaction://hlinksldjump">
                  <a:extLst>
                    <a:ext uri="{A12FA001-AC4F-418D-AE19-62706E023703}">
                      <ahyp:hlinkClr xmlns:ahyp="http://schemas.microsoft.com/office/drawing/2018/hyperlinkcolor" xmlns="" val="tx"/>
                    </a:ext>
                  </a:extLst>
                </a:hlinkClick>
              </a:rPr>
              <a:t>第</a:t>
            </a:r>
            <a:r>
              <a:rPr lang="en-US" altLang="zh-CN" sz="2400" dirty="0">
                <a:solidFill>
                  <a:schemeClr val="accent1">
                    <a:lumMod val="50000"/>
                  </a:schemeClr>
                </a:solidFill>
                <a:hlinkClick r:id="rId3" action="ppaction://hlinksldjump">
                  <a:extLst>
                    <a:ext uri="{A12FA001-AC4F-418D-AE19-62706E023703}">
                      <ahyp:hlinkClr xmlns:ahyp="http://schemas.microsoft.com/office/drawing/2018/hyperlinkcolor" xmlns="" val="tx"/>
                    </a:ext>
                  </a:extLst>
                </a:hlinkClick>
              </a:rPr>
              <a:t>2</a:t>
            </a:r>
            <a:r>
              <a:rPr lang="zh-CN" altLang="en-US" sz="2400" dirty="0">
                <a:solidFill>
                  <a:schemeClr val="accent1">
                    <a:lumMod val="50000"/>
                  </a:schemeClr>
                </a:solidFill>
                <a:hlinkClick r:id="rId3" action="ppaction://hlinksldjump">
                  <a:extLst>
                    <a:ext uri="{A12FA001-AC4F-418D-AE19-62706E023703}">
                      <ahyp:hlinkClr xmlns:ahyp="http://schemas.microsoft.com/office/drawing/2018/hyperlinkcolor" xmlns="" val="tx"/>
                    </a:ext>
                  </a:extLst>
                </a:hlinkClick>
              </a:rPr>
              <a:t>章</a:t>
            </a:r>
            <a:r>
              <a:rPr lang="en-US" altLang="zh-CN" sz="2400" dirty="0">
                <a:solidFill>
                  <a:schemeClr val="accent1">
                    <a:lumMod val="50000"/>
                  </a:schemeClr>
                </a:solidFill>
                <a:hlinkClick r:id="rId3" action="ppaction://hlinksldjump">
                  <a:extLst>
                    <a:ext uri="{A12FA001-AC4F-418D-AE19-62706E023703}">
                      <ahyp:hlinkClr xmlns:ahyp="http://schemas.microsoft.com/office/drawing/2018/hyperlinkcolor" xmlns="" val="tx"/>
                    </a:ext>
                  </a:extLst>
                </a:hlinkClick>
              </a:rPr>
              <a:t>	</a:t>
            </a:r>
            <a:r>
              <a:rPr lang="zh-CN" altLang="en-US" sz="2400" dirty="0">
                <a:solidFill>
                  <a:schemeClr val="accent1">
                    <a:lumMod val="50000"/>
                  </a:schemeClr>
                </a:solidFill>
                <a:hlinkClick r:id="rId3" action="ppaction://hlinksldjump">
                  <a:extLst>
                    <a:ext uri="{A12FA001-AC4F-418D-AE19-62706E023703}">
                      <ahyp:hlinkClr xmlns:ahyp="http://schemas.microsoft.com/office/drawing/2018/hyperlinkcolor" xmlns="" val="tx"/>
                    </a:ext>
                  </a:extLst>
                </a:hlinkClick>
              </a:rPr>
              <a:t>选择与循环</a:t>
            </a:r>
            <a:endParaRPr lang="en-US" altLang="zh-CN" sz="2400" dirty="0">
              <a:solidFill>
                <a:schemeClr val="accent1">
                  <a:lumMod val="50000"/>
                </a:schemeClr>
              </a:solidFill>
            </a:endParaRPr>
          </a:p>
          <a:p>
            <a:r>
              <a:rPr lang="zh-CN" altLang="en-US" sz="2400" dirty="0">
                <a:solidFill>
                  <a:schemeClr val="accent1">
                    <a:lumMod val="50000"/>
                  </a:schemeClr>
                </a:solidFill>
                <a:hlinkClick r:id="rId4" action="ppaction://hlinksldjump">
                  <a:extLst>
                    <a:ext uri="{A12FA001-AC4F-418D-AE19-62706E023703}">
                      <ahyp:hlinkClr xmlns:ahyp="http://schemas.microsoft.com/office/drawing/2018/hyperlinkcolor" xmlns="" val="tx"/>
                    </a:ext>
                  </a:extLst>
                </a:hlinkClick>
              </a:rPr>
              <a:t>第</a:t>
            </a:r>
            <a:r>
              <a:rPr lang="en-US" altLang="zh-CN" sz="2400" dirty="0">
                <a:solidFill>
                  <a:schemeClr val="accent1">
                    <a:lumMod val="50000"/>
                  </a:schemeClr>
                </a:solidFill>
                <a:hlinkClick r:id="rId4" action="ppaction://hlinksldjump">
                  <a:extLst>
                    <a:ext uri="{A12FA001-AC4F-418D-AE19-62706E023703}">
                      <ahyp:hlinkClr xmlns:ahyp="http://schemas.microsoft.com/office/drawing/2018/hyperlinkcolor" xmlns="" val="tx"/>
                    </a:ext>
                  </a:extLst>
                </a:hlinkClick>
              </a:rPr>
              <a:t>3</a:t>
            </a:r>
            <a:r>
              <a:rPr lang="zh-CN" altLang="en-US" sz="2400" dirty="0">
                <a:solidFill>
                  <a:schemeClr val="accent1">
                    <a:lumMod val="50000"/>
                  </a:schemeClr>
                </a:solidFill>
                <a:hlinkClick r:id="rId4" action="ppaction://hlinksldjump">
                  <a:extLst>
                    <a:ext uri="{A12FA001-AC4F-418D-AE19-62706E023703}">
                      <ahyp:hlinkClr xmlns:ahyp="http://schemas.microsoft.com/office/drawing/2018/hyperlinkcolor" xmlns="" val="tx"/>
                    </a:ext>
                  </a:extLst>
                </a:hlinkClick>
              </a:rPr>
              <a:t>章</a:t>
            </a:r>
            <a:r>
              <a:rPr lang="en-US" altLang="zh-CN" sz="2400" dirty="0">
                <a:solidFill>
                  <a:schemeClr val="accent1">
                    <a:lumMod val="50000"/>
                  </a:schemeClr>
                </a:solidFill>
                <a:hlinkClick r:id="rId4" action="ppaction://hlinksldjump">
                  <a:extLst>
                    <a:ext uri="{A12FA001-AC4F-418D-AE19-62706E023703}">
                      <ahyp:hlinkClr xmlns:ahyp="http://schemas.microsoft.com/office/drawing/2018/hyperlinkcolor" xmlns="" val="tx"/>
                    </a:ext>
                  </a:extLst>
                </a:hlinkClick>
              </a:rPr>
              <a:t>	</a:t>
            </a:r>
            <a:r>
              <a:rPr lang="en-US" altLang="zh-CN" sz="2400" dirty="0" err="1">
                <a:solidFill>
                  <a:schemeClr val="accent1">
                    <a:lumMod val="50000"/>
                  </a:schemeClr>
                </a:solidFill>
                <a:hlinkClick r:id="rId4" action="ppaction://hlinksldjump">
                  <a:extLst>
                    <a:ext uri="{A12FA001-AC4F-418D-AE19-62706E023703}">
                      <ahyp:hlinkClr xmlns:ahyp="http://schemas.microsoft.com/office/drawing/2018/hyperlinkcolor" xmlns="" val="tx"/>
                    </a:ext>
                  </a:extLst>
                </a:hlinkClick>
              </a:rPr>
              <a:t>Pyton</a:t>
            </a:r>
            <a:r>
              <a:rPr lang="zh-CN" altLang="en-US" sz="2400" dirty="0">
                <a:solidFill>
                  <a:schemeClr val="accent1">
                    <a:lumMod val="50000"/>
                  </a:schemeClr>
                </a:solidFill>
                <a:hlinkClick r:id="rId4" action="ppaction://hlinksldjump">
                  <a:extLst>
                    <a:ext uri="{A12FA001-AC4F-418D-AE19-62706E023703}">
                      <ahyp:hlinkClr xmlns:ahyp="http://schemas.microsoft.com/office/drawing/2018/hyperlinkcolor" xmlns="" val="tx"/>
                    </a:ext>
                  </a:extLst>
                </a:hlinkClick>
              </a:rPr>
              <a:t>序列</a:t>
            </a:r>
            <a:endParaRPr lang="en-US" altLang="zh-CN" sz="2400" dirty="0">
              <a:solidFill>
                <a:schemeClr val="accent1">
                  <a:lumMod val="50000"/>
                </a:schemeClr>
              </a:solidFill>
            </a:endParaRPr>
          </a:p>
          <a:p>
            <a:r>
              <a:rPr lang="zh-CN" altLang="en-US" sz="2400" dirty="0">
                <a:solidFill>
                  <a:schemeClr val="accent1">
                    <a:lumMod val="50000"/>
                  </a:schemeClr>
                </a:solidFill>
                <a:hlinkClick r:id="rId5" action="ppaction://hlinksldjump"/>
              </a:rPr>
              <a:t>第</a:t>
            </a:r>
            <a:r>
              <a:rPr lang="en-US" altLang="zh-CN" sz="2400" dirty="0">
                <a:solidFill>
                  <a:schemeClr val="accent1">
                    <a:lumMod val="50000"/>
                  </a:schemeClr>
                </a:solidFill>
                <a:hlinkClick r:id="rId5" action="ppaction://hlinksldjump"/>
              </a:rPr>
              <a:t>4</a:t>
            </a:r>
            <a:r>
              <a:rPr lang="zh-CN" altLang="en-US" sz="2400" dirty="0">
                <a:solidFill>
                  <a:schemeClr val="accent1">
                    <a:lumMod val="50000"/>
                  </a:schemeClr>
                </a:solidFill>
                <a:hlinkClick r:id="rId5" action="ppaction://hlinksldjump"/>
              </a:rPr>
              <a:t>章</a:t>
            </a:r>
            <a:r>
              <a:rPr lang="en-US" altLang="zh-CN" sz="2400" dirty="0">
                <a:solidFill>
                  <a:schemeClr val="accent1">
                    <a:lumMod val="50000"/>
                  </a:schemeClr>
                </a:solidFill>
                <a:hlinkClick r:id="rId5" action="ppaction://hlinksldjump"/>
              </a:rPr>
              <a:t>	</a:t>
            </a:r>
            <a:r>
              <a:rPr lang="zh-CN" altLang="en-US" sz="2400" dirty="0">
                <a:solidFill>
                  <a:schemeClr val="accent1">
                    <a:lumMod val="50000"/>
                  </a:schemeClr>
                </a:solidFill>
                <a:hlinkClick r:id="rId5" action="ppaction://hlinksldjump"/>
              </a:rPr>
              <a:t>函数设计与使用</a:t>
            </a:r>
            <a:endParaRPr lang="en-US" altLang="zh-CN" sz="2400" dirty="0">
              <a:solidFill>
                <a:schemeClr val="accent1">
                  <a:lumMod val="50000"/>
                </a:schemeClr>
              </a:solidFill>
            </a:endParaRPr>
          </a:p>
          <a:p>
            <a:r>
              <a:rPr lang="zh-CN" altLang="en-US" sz="2400" dirty="0">
                <a:solidFill>
                  <a:schemeClr val="accent1">
                    <a:lumMod val="50000"/>
                  </a:schemeClr>
                </a:solidFill>
                <a:hlinkClick r:id="rId6" action="ppaction://hlinksldjump"/>
              </a:rPr>
              <a:t>第</a:t>
            </a:r>
            <a:r>
              <a:rPr lang="en-US" altLang="zh-CN" sz="2400" dirty="0">
                <a:solidFill>
                  <a:schemeClr val="accent1">
                    <a:lumMod val="50000"/>
                  </a:schemeClr>
                </a:solidFill>
                <a:hlinkClick r:id="rId6" action="ppaction://hlinksldjump"/>
              </a:rPr>
              <a:t>5</a:t>
            </a:r>
            <a:r>
              <a:rPr lang="zh-CN" altLang="en-US" sz="2400" dirty="0">
                <a:solidFill>
                  <a:schemeClr val="accent1">
                    <a:lumMod val="50000"/>
                  </a:schemeClr>
                </a:solidFill>
                <a:hlinkClick r:id="rId6" action="ppaction://hlinksldjump"/>
              </a:rPr>
              <a:t>章</a:t>
            </a:r>
            <a:r>
              <a:rPr lang="en-US" altLang="zh-CN" sz="2400" dirty="0">
                <a:solidFill>
                  <a:schemeClr val="accent1">
                    <a:lumMod val="50000"/>
                  </a:schemeClr>
                </a:solidFill>
                <a:hlinkClick r:id="rId6" action="ppaction://hlinksldjump"/>
              </a:rPr>
              <a:t>	</a:t>
            </a:r>
            <a:r>
              <a:rPr lang="zh-CN" altLang="en-US" sz="2400" dirty="0">
                <a:solidFill>
                  <a:schemeClr val="accent1">
                    <a:lumMod val="50000"/>
                  </a:schemeClr>
                </a:solidFill>
                <a:hlinkClick r:id="rId6" action="ppaction://hlinksldjump"/>
              </a:rPr>
              <a:t>字符串与正则表达式</a:t>
            </a:r>
            <a:endParaRPr lang="en-US" altLang="zh-CN" sz="2400" dirty="0">
              <a:solidFill>
                <a:schemeClr val="accent1">
                  <a:lumMod val="50000"/>
                </a:schemeClr>
              </a:solidFill>
            </a:endParaRPr>
          </a:p>
          <a:p>
            <a:r>
              <a:rPr lang="zh-CN" altLang="en-US" sz="2400" dirty="0">
                <a:solidFill>
                  <a:schemeClr val="accent1">
                    <a:lumMod val="50000"/>
                  </a:schemeClr>
                </a:solidFill>
                <a:hlinkClick r:id="rId7" action="ppaction://hlinksldjump"/>
              </a:rPr>
              <a:t>第</a:t>
            </a:r>
            <a:r>
              <a:rPr lang="en-US" altLang="zh-CN" sz="2400" dirty="0">
                <a:solidFill>
                  <a:schemeClr val="accent1">
                    <a:lumMod val="50000"/>
                  </a:schemeClr>
                </a:solidFill>
                <a:hlinkClick r:id="rId7" action="ppaction://hlinksldjump"/>
              </a:rPr>
              <a:t>6</a:t>
            </a:r>
            <a:r>
              <a:rPr lang="zh-CN" altLang="en-US" sz="2400" dirty="0">
                <a:solidFill>
                  <a:schemeClr val="accent1">
                    <a:lumMod val="50000"/>
                  </a:schemeClr>
                </a:solidFill>
                <a:hlinkClick r:id="rId7" action="ppaction://hlinksldjump"/>
              </a:rPr>
              <a:t>章</a:t>
            </a:r>
            <a:r>
              <a:rPr lang="en-US" altLang="zh-CN" sz="2400" dirty="0">
                <a:solidFill>
                  <a:schemeClr val="accent1">
                    <a:lumMod val="50000"/>
                  </a:schemeClr>
                </a:solidFill>
                <a:hlinkClick r:id="rId7" action="ppaction://hlinksldjump"/>
              </a:rPr>
              <a:t>	</a:t>
            </a:r>
            <a:r>
              <a:rPr lang="zh-CN" altLang="en-US" sz="2400" dirty="0">
                <a:solidFill>
                  <a:schemeClr val="accent1">
                    <a:lumMod val="50000"/>
                  </a:schemeClr>
                </a:solidFill>
                <a:hlinkClick r:id="rId7" action="ppaction://hlinksldjump"/>
              </a:rPr>
              <a:t>文件操作</a:t>
            </a:r>
            <a:endParaRPr lang="en-US" altLang="zh-CN" sz="2400" dirty="0">
              <a:solidFill>
                <a:schemeClr val="accent1">
                  <a:lumMod val="50000"/>
                </a:schemeClr>
              </a:solidFill>
            </a:endParaRPr>
          </a:p>
          <a:p>
            <a:r>
              <a:rPr lang="zh-CN" altLang="en-US" sz="2400" dirty="0">
                <a:solidFill>
                  <a:schemeClr val="accent1">
                    <a:lumMod val="50000"/>
                  </a:schemeClr>
                </a:solidFill>
                <a:hlinkClick r:id="rId8" action="ppaction://hlinksldjump">
                  <a:extLst>
                    <a:ext uri="{A12FA001-AC4F-418D-AE19-62706E023703}">
                      <ahyp:hlinkClr xmlns:ahyp="http://schemas.microsoft.com/office/drawing/2018/hyperlinkcolor" xmlns="" val="tx"/>
                    </a:ext>
                  </a:extLst>
                </a:hlinkClick>
              </a:rPr>
              <a:t>第</a:t>
            </a:r>
            <a:r>
              <a:rPr lang="en-US" altLang="zh-CN" sz="2400" dirty="0">
                <a:solidFill>
                  <a:schemeClr val="accent1">
                    <a:lumMod val="50000"/>
                  </a:schemeClr>
                </a:solidFill>
                <a:hlinkClick r:id="rId8" action="ppaction://hlinksldjump">
                  <a:extLst>
                    <a:ext uri="{A12FA001-AC4F-418D-AE19-62706E023703}">
                      <ahyp:hlinkClr xmlns:ahyp="http://schemas.microsoft.com/office/drawing/2018/hyperlinkcolor" xmlns="" val="tx"/>
                    </a:ext>
                  </a:extLst>
                </a:hlinkClick>
              </a:rPr>
              <a:t>7</a:t>
            </a:r>
            <a:r>
              <a:rPr lang="zh-CN" altLang="en-US" sz="2400" dirty="0">
                <a:solidFill>
                  <a:schemeClr val="accent1">
                    <a:lumMod val="50000"/>
                  </a:schemeClr>
                </a:solidFill>
                <a:hlinkClick r:id="rId8" action="ppaction://hlinksldjump">
                  <a:extLst>
                    <a:ext uri="{A12FA001-AC4F-418D-AE19-62706E023703}">
                      <ahyp:hlinkClr xmlns:ahyp="http://schemas.microsoft.com/office/drawing/2018/hyperlinkcolor" xmlns="" val="tx"/>
                    </a:ext>
                  </a:extLst>
                </a:hlinkClick>
              </a:rPr>
              <a:t>章</a:t>
            </a:r>
            <a:r>
              <a:rPr lang="en-US" altLang="zh-CN" sz="2400" dirty="0">
                <a:solidFill>
                  <a:schemeClr val="accent1">
                    <a:lumMod val="50000"/>
                  </a:schemeClr>
                </a:solidFill>
                <a:hlinkClick r:id="rId8" action="ppaction://hlinksldjump">
                  <a:extLst>
                    <a:ext uri="{A12FA001-AC4F-418D-AE19-62706E023703}">
                      <ahyp:hlinkClr xmlns:ahyp="http://schemas.microsoft.com/office/drawing/2018/hyperlinkcolor" xmlns="" val="tx"/>
                    </a:ext>
                  </a:extLst>
                </a:hlinkClick>
              </a:rPr>
              <a:t>	</a:t>
            </a:r>
            <a:r>
              <a:rPr lang="zh-CN" altLang="en-US" sz="2400" dirty="0">
                <a:solidFill>
                  <a:schemeClr val="accent1">
                    <a:lumMod val="50000"/>
                  </a:schemeClr>
                </a:solidFill>
                <a:hlinkClick r:id="rId8" action="ppaction://hlinksldjump">
                  <a:extLst>
                    <a:ext uri="{A12FA001-AC4F-418D-AE19-62706E023703}">
                      <ahyp:hlinkClr xmlns:ahyp="http://schemas.microsoft.com/office/drawing/2018/hyperlinkcolor" xmlns="" val="tx"/>
                    </a:ext>
                  </a:extLst>
                </a:hlinkClick>
              </a:rPr>
              <a:t>异常处理</a:t>
            </a:r>
            <a:endParaRPr lang="en-US" altLang="zh-CN" sz="2400" dirty="0">
              <a:solidFill>
                <a:schemeClr val="accent1">
                  <a:lumMod val="50000"/>
                </a:schemeClr>
              </a:solidFill>
            </a:endParaRPr>
          </a:p>
          <a:p>
            <a:r>
              <a:rPr lang="zh-CN" altLang="en-US" sz="2400" dirty="0">
                <a:solidFill>
                  <a:schemeClr val="accent1">
                    <a:lumMod val="50000"/>
                  </a:schemeClr>
                </a:solidFill>
                <a:hlinkClick r:id="rId9" action="ppaction://hlinksldjump">
                  <a:extLst>
                    <a:ext uri="{A12FA001-AC4F-418D-AE19-62706E023703}">
                      <ahyp:hlinkClr xmlns:ahyp="http://schemas.microsoft.com/office/drawing/2018/hyperlinkcolor" xmlns="" val="tx"/>
                    </a:ext>
                  </a:extLst>
                </a:hlinkClick>
              </a:rPr>
              <a:t>第</a:t>
            </a:r>
            <a:r>
              <a:rPr lang="en-US" altLang="zh-CN" sz="2400" dirty="0">
                <a:solidFill>
                  <a:schemeClr val="accent1">
                    <a:lumMod val="50000"/>
                  </a:schemeClr>
                </a:solidFill>
                <a:hlinkClick r:id="rId9" action="ppaction://hlinksldjump">
                  <a:extLst>
                    <a:ext uri="{A12FA001-AC4F-418D-AE19-62706E023703}">
                      <ahyp:hlinkClr xmlns:ahyp="http://schemas.microsoft.com/office/drawing/2018/hyperlinkcolor" xmlns="" val="tx"/>
                    </a:ext>
                  </a:extLst>
                </a:hlinkClick>
              </a:rPr>
              <a:t>8</a:t>
            </a:r>
            <a:r>
              <a:rPr lang="zh-CN" altLang="en-US" sz="2400" dirty="0">
                <a:solidFill>
                  <a:schemeClr val="accent1">
                    <a:lumMod val="50000"/>
                  </a:schemeClr>
                </a:solidFill>
                <a:hlinkClick r:id="rId9" action="ppaction://hlinksldjump">
                  <a:extLst>
                    <a:ext uri="{A12FA001-AC4F-418D-AE19-62706E023703}">
                      <ahyp:hlinkClr xmlns:ahyp="http://schemas.microsoft.com/office/drawing/2018/hyperlinkcolor" xmlns="" val="tx"/>
                    </a:ext>
                  </a:extLst>
                </a:hlinkClick>
              </a:rPr>
              <a:t>章</a:t>
            </a:r>
            <a:r>
              <a:rPr lang="en-US" altLang="zh-CN" sz="2400" dirty="0">
                <a:solidFill>
                  <a:schemeClr val="accent1">
                    <a:lumMod val="50000"/>
                  </a:schemeClr>
                </a:solidFill>
                <a:hlinkClick r:id="rId9" action="ppaction://hlinksldjump">
                  <a:extLst>
                    <a:ext uri="{A12FA001-AC4F-418D-AE19-62706E023703}">
                      <ahyp:hlinkClr xmlns:ahyp="http://schemas.microsoft.com/office/drawing/2018/hyperlinkcolor" xmlns="" val="tx"/>
                    </a:ext>
                  </a:extLst>
                </a:hlinkClick>
              </a:rPr>
              <a:t>	</a:t>
            </a:r>
            <a:r>
              <a:rPr lang="zh-CN" altLang="en-US" sz="2400" dirty="0">
                <a:solidFill>
                  <a:schemeClr val="accent1">
                    <a:lumMod val="50000"/>
                  </a:schemeClr>
                </a:solidFill>
                <a:hlinkClick r:id="rId9" action="ppaction://hlinksldjump">
                  <a:extLst>
                    <a:ext uri="{A12FA001-AC4F-418D-AE19-62706E023703}">
                      <ahyp:hlinkClr xmlns:ahyp="http://schemas.microsoft.com/office/drawing/2018/hyperlinkcolor" xmlns="" val="tx"/>
                    </a:ext>
                  </a:extLst>
                </a:hlinkClick>
              </a:rPr>
              <a:t>面向对象程序设计</a:t>
            </a:r>
            <a:endParaRPr lang="en-US" altLang="zh-CN" sz="2400" dirty="0">
              <a:solidFill>
                <a:schemeClr val="accent1">
                  <a:lumMod val="50000"/>
                </a:schemeClr>
              </a:solidFill>
            </a:endParaRPr>
          </a:p>
          <a:p>
            <a:r>
              <a:rPr lang="zh-CN" altLang="en-US" sz="2400" dirty="0">
                <a:solidFill>
                  <a:schemeClr val="accent1">
                    <a:lumMod val="50000"/>
                  </a:schemeClr>
                </a:solidFill>
                <a:hlinkClick r:id="rId10" action="ppaction://hlinksldjump"/>
              </a:rPr>
              <a:t>第</a:t>
            </a:r>
            <a:r>
              <a:rPr lang="en-US" altLang="zh-CN" sz="2400" dirty="0">
                <a:solidFill>
                  <a:schemeClr val="accent1">
                    <a:lumMod val="50000"/>
                  </a:schemeClr>
                </a:solidFill>
                <a:hlinkClick r:id="rId10" action="ppaction://hlinksldjump"/>
              </a:rPr>
              <a:t>9</a:t>
            </a:r>
            <a:r>
              <a:rPr lang="zh-CN" altLang="en-US" sz="2400" dirty="0">
                <a:solidFill>
                  <a:schemeClr val="accent1">
                    <a:lumMod val="50000"/>
                  </a:schemeClr>
                </a:solidFill>
                <a:hlinkClick r:id="rId10" action="ppaction://hlinksldjump"/>
              </a:rPr>
              <a:t>章</a:t>
            </a:r>
            <a:r>
              <a:rPr lang="en-US" altLang="zh-CN" sz="2400" dirty="0">
                <a:solidFill>
                  <a:schemeClr val="accent1">
                    <a:lumMod val="50000"/>
                  </a:schemeClr>
                </a:solidFill>
                <a:hlinkClick r:id="rId10" action="ppaction://hlinksldjump"/>
              </a:rPr>
              <a:t>	</a:t>
            </a:r>
            <a:r>
              <a:rPr lang="zh-CN" altLang="en-US" sz="2400" dirty="0">
                <a:solidFill>
                  <a:schemeClr val="accent1">
                    <a:lumMod val="50000"/>
                  </a:schemeClr>
                </a:solidFill>
                <a:hlinkClick r:id="rId10" action="ppaction://hlinksldjump"/>
              </a:rPr>
              <a:t>网络程序设计</a:t>
            </a:r>
            <a:endParaRPr lang="en-US" altLang="zh-CN" sz="2400" dirty="0">
              <a:solidFill>
                <a:schemeClr val="accent1">
                  <a:lumMod val="50000"/>
                </a:schemeClr>
              </a:solidFill>
            </a:endParaRPr>
          </a:p>
          <a:p>
            <a:r>
              <a:rPr lang="zh-CN" altLang="en-US" sz="2400" dirty="0">
                <a:solidFill>
                  <a:schemeClr val="accent1">
                    <a:lumMod val="50000"/>
                  </a:schemeClr>
                </a:solidFill>
                <a:hlinkClick r:id="rId11" action="ppaction://hlinksldjump"/>
              </a:rPr>
              <a:t>第</a:t>
            </a:r>
            <a:r>
              <a:rPr lang="en-US" altLang="zh-CN" sz="2400" dirty="0">
                <a:solidFill>
                  <a:schemeClr val="accent1">
                    <a:lumMod val="50000"/>
                  </a:schemeClr>
                </a:solidFill>
                <a:hlinkClick r:id="rId11" action="ppaction://hlinksldjump"/>
              </a:rPr>
              <a:t>10</a:t>
            </a:r>
            <a:r>
              <a:rPr lang="zh-CN" altLang="en-US" sz="2400" dirty="0">
                <a:solidFill>
                  <a:schemeClr val="accent1">
                    <a:lumMod val="50000"/>
                  </a:schemeClr>
                </a:solidFill>
                <a:hlinkClick r:id="rId11" action="ppaction://hlinksldjump"/>
              </a:rPr>
              <a:t>章</a:t>
            </a:r>
            <a:r>
              <a:rPr lang="en-US" altLang="zh-CN" sz="2400" dirty="0">
                <a:solidFill>
                  <a:schemeClr val="accent1">
                    <a:lumMod val="50000"/>
                  </a:schemeClr>
                </a:solidFill>
                <a:hlinkClick r:id="rId11" action="ppaction://hlinksldjump"/>
              </a:rPr>
              <a:t>	</a:t>
            </a:r>
            <a:r>
              <a:rPr lang="zh-CN" altLang="en-US" sz="2400" dirty="0">
                <a:solidFill>
                  <a:schemeClr val="accent1">
                    <a:lumMod val="50000"/>
                  </a:schemeClr>
                </a:solidFill>
                <a:hlinkClick r:id="rId11" action="ppaction://hlinksldjump"/>
              </a:rPr>
              <a:t>数据分析及可视化</a:t>
            </a:r>
            <a:endParaRPr lang="en-US" altLang="zh-CN" sz="2400" dirty="0">
              <a:solidFill>
                <a:schemeClr val="accent1">
                  <a:lumMod val="50000"/>
                </a:schemeClr>
              </a:solidFill>
            </a:endParaRPr>
          </a:p>
          <a:p>
            <a:r>
              <a:rPr lang="zh-CN" altLang="en-US" sz="2400" dirty="0">
                <a:solidFill>
                  <a:schemeClr val="accent1">
                    <a:lumMod val="50000"/>
                  </a:schemeClr>
                </a:solidFill>
                <a:hlinkClick r:id="rId12" action="ppaction://hlinksldjump"/>
              </a:rPr>
              <a:t>第</a:t>
            </a:r>
            <a:r>
              <a:rPr lang="en-US" altLang="zh-CN" sz="2400" dirty="0">
                <a:solidFill>
                  <a:schemeClr val="accent1">
                    <a:lumMod val="50000"/>
                  </a:schemeClr>
                </a:solidFill>
                <a:hlinkClick r:id="rId12" action="ppaction://hlinksldjump"/>
              </a:rPr>
              <a:t>11</a:t>
            </a:r>
            <a:r>
              <a:rPr lang="zh-CN" altLang="en-US" sz="2400" dirty="0">
                <a:solidFill>
                  <a:schemeClr val="accent1">
                    <a:lumMod val="50000"/>
                  </a:schemeClr>
                </a:solidFill>
                <a:hlinkClick r:id="rId12" action="ppaction://hlinksldjump"/>
              </a:rPr>
              <a:t>章</a:t>
            </a:r>
            <a:r>
              <a:rPr lang="en-US" altLang="zh-CN" sz="2400" dirty="0">
                <a:solidFill>
                  <a:schemeClr val="accent1">
                    <a:lumMod val="50000"/>
                  </a:schemeClr>
                </a:solidFill>
                <a:hlinkClick r:id="rId12" action="ppaction://hlinksldjump"/>
              </a:rPr>
              <a:t>	Windows</a:t>
            </a:r>
            <a:r>
              <a:rPr lang="zh-CN" altLang="en-US" sz="2400" dirty="0">
                <a:solidFill>
                  <a:schemeClr val="accent1">
                    <a:lumMod val="50000"/>
                  </a:schemeClr>
                </a:solidFill>
                <a:hlinkClick r:id="rId12" action="ppaction://hlinksldjump"/>
              </a:rPr>
              <a:t>编程</a:t>
            </a:r>
            <a:endParaRPr lang="en-US" altLang="zh-CN" sz="2400" dirty="0">
              <a:solidFill>
                <a:schemeClr val="accent1">
                  <a:lumMod val="50000"/>
                </a:schemeClr>
              </a:solidFill>
            </a:endParaRPr>
          </a:p>
          <a:p>
            <a:r>
              <a:rPr lang="zh-CN" altLang="en-US" sz="2400" dirty="0">
                <a:solidFill>
                  <a:schemeClr val="accent1">
                    <a:lumMod val="50000"/>
                  </a:schemeClr>
                </a:solidFill>
                <a:hlinkClick r:id="rId13" action="ppaction://hlinksldjump"/>
              </a:rPr>
              <a:t>第</a:t>
            </a:r>
            <a:r>
              <a:rPr lang="en-US" altLang="zh-CN" sz="2400" dirty="0">
                <a:solidFill>
                  <a:schemeClr val="accent1">
                    <a:lumMod val="50000"/>
                  </a:schemeClr>
                </a:solidFill>
                <a:hlinkClick r:id="rId13" action="ppaction://hlinksldjump"/>
              </a:rPr>
              <a:t>12</a:t>
            </a:r>
            <a:r>
              <a:rPr lang="zh-CN" altLang="en-US" sz="2400" dirty="0">
                <a:solidFill>
                  <a:schemeClr val="accent1">
                    <a:lumMod val="50000"/>
                  </a:schemeClr>
                </a:solidFill>
                <a:hlinkClick r:id="rId13" action="ppaction://hlinksldjump"/>
              </a:rPr>
              <a:t>章</a:t>
            </a:r>
            <a:r>
              <a:rPr lang="en-US" altLang="zh-CN" sz="2400" dirty="0">
                <a:solidFill>
                  <a:schemeClr val="accent1">
                    <a:lumMod val="50000"/>
                  </a:schemeClr>
                </a:solidFill>
                <a:hlinkClick r:id="rId13" action="ppaction://hlinksldjump"/>
              </a:rPr>
              <a:t>	GUI</a:t>
            </a:r>
            <a:r>
              <a:rPr lang="zh-CN" altLang="en-US" sz="2400" dirty="0">
                <a:solidFill>
                  <a:schemeClr val="accent1">
                    <a:lumMod val="50000"/>
                  </a:schemeClr>
                </a:solidFill>
                <a:hlinkClick r:id="rId13" action="ppaction://hlinksldjump"/>
              </a:rPr>
              <a:t>编程</a:t>
            </a:r>
            <a:endParaRPr lang="en-US" altLang="zh-CN" sz="2400" dirty="0">
              <a:solidFill>
                <a:schemeClr val="accent1">
                  <a:lumMod val="50000"/>
                </a:schemeClr>
              </a:solidFill>
            </a:endParaRPr>
          </a:p>
          <a:p>
            <a:r>
              <a:rPr lang="zh-CN" altLang="en-US" sz="2400" dirty="0">
                <a:solidFill>
                  <a:schemeClr val="accent1">
                    <a:lumMod val="50000"/>
                  </a:schemeClr>
                </a:solidFill>
                <a:hlinkClick r:id="rId14" action="ppaction://hlinksldjump"/>
              </a:rPr>
              <a:t>第</a:t>
            </a:r>
            <a:r>
              <a:rPr lang="en-US" altLang="zh-CN" sz="2400" dirty="0">
                <a:solidFill>
                  <a:schemeClr val="accent1">
                    <a:lumMod val="50000"/>
                  </a:schemeClr>
                </a:solidFill>
                <a:hlinkClick r:id="rId14" action="ppaction://hlinksldjump"/>
              </a:rPr>
              <a:t>13</a:t>
            </a:r>
            <a:r>
              <a:rPr lang="zh-CN" altLang="en-US" sz="2400" dirty="0">
                <a:solidFill>
                  <a:schemeClr val="accent1">
                    <a:lumMod val="50000"/>
                  </a:schemeClr>
                </a:solidFill>
                <a:hlinkClick r:id="rId14" action="ppaction://hlinksldjump"/>
              </a:rPr>
              <a:t>章</a:t>
            </a:r>
            <a:r>
              <a:rPr lang="en-US" altLang="zh-CN" sz="2400" dirty="0">
                <a:solidFill>
                  <a:schemeClr val="accent1">
                    <a:lumMod val="50000"/>
                  </a:schemeClr>
                </a:solidFill>
                <a:hlinkClick r:id="rId14" action="ppaction://hlinksldjump"/>
              </a:rPr>
              <a:t>	</a:t>
            </a:r>
            <a:r>
              <a:rPr lang="zh-CN" altLang="en-US" sz="2400" dirty="0">
                <a:solidFill>
                  <a:schemeClr val="accent1">
                    <a:lumMod val="50000"/>
                  </a:schemeClr>
                </a:solidFill>
                <a:hlinkClick r:id="rId14" action="ppaction://hlinksldjump"/>
              </a:rPr>
              <a:t>数据库编程</a:t>
            </a:r>
            <a:endParaRPr lang="en-US" altLang="zh-CN" sz="2400" dirty="0">
              <a:solidFill>
                <a:schemeClr val="accent1">
                  <a:lumMod val="50000"/>
                </a:schemeClr>
              </a:solidFill>
            </a:endParaRPr>
          </a:p>
          <a:p>
            <a:r>
              <a:rPr lang="zh-CN" altLang="en-US" sz="2400" dirty="0">
                <a:solidFill>
                  <a:schemeClr val="accent1">
                    <a:lumMod val="50000"/>
                  </a:schemeClr>
                </a:solidFill>
                <a:hlinkClick r:id="rId15" action="ppaction://hlinksldjump"/>
              </a:rPr>
              <a:t>第</a:t>
            </a:r>
            <a:r>
              <a:rPr lang="en-US" altLang="zh-CN" sz="2400" dirty="0">
                <a:solidFill>
                  <a:schemeClr val="accent1">
                    <a:lumMod val="50000"/>
                  </a:schemeClr>
                </a:solidFill>
                <a:hlinkClick r:id="rId15" action="ppaction://hlinksldjump"/>
              </a:rPr>
              <a:t>14</a:t>
            </a:r>
            <a:r>
              <a:rPr lang="zh-CN" altLang="en-US" sz="2400" dirty="0">
                <a:solidFill>
                  <a:schemeClr val="accent1">
                    <a:lumMod val="50000"/>
                  </a:schemeClr>
                </a:solidFill>
                <a:hlinkClick r:id="rId15" action="ppaction://hlinksldjump"/>
              </a:rPr>
              <a:t>章</a:t>
            </a:r>
            <a:r>
              <a:rPr lang="en-US" altLang="zh-CN" sz="2400" dirty="0">
                <a:solidFill>
                  <a:schemeClr val="accent1">
                    <a:lumMod val="50000"/>
                  </a:schemeClr>
                </a:solidFill>
                <a:hlinkClick r:id="rId15" action="ppaction://hlinksldjump"/>
              </a:rPr>
              <a:t>	</a:t>
            </a:r>
            <a:r>
              <a:rPr lang="zh-CN" altLang="en-US" sz="2400" dirty="0">
                <a:solidFill>
                  <a:schemeClr val="accent1">
                    <a:lumMod val="50000"/>
                  </a:schemeClr>
                </a:solidFill>
                <a:hlinkClick r:id="rId15" action="ppaction://hlinksldjump"/>
              </a:rPr>
              <a:t>网络爬虫</a:t>
            </a:r>
            <a:endParaRPr lang="en-US" altLang="zh-CN" sz="2400" dirty="0">
              <a:solidFill>
                <a:schemeClr val="accent1">
                  <a:lumMod val="50000"/>
                </a:schemeClr>
              </a:solidFill>
            </a:endParaRPr>
          </a:p>
          <a:p>
            <a:r>
              <a:rPr lang="zh-CN" altLang="en-US" sz="2400" dirty="0">
                <a:solidFill>
                  <a:schemeClr val="accent1">
                    <a:lumMod val="50000"/>
                  </a:schemeClr>
                </a:solidFill>
                <a:hlinkClick r:id="rId16" action="ppaction://hlinksldjump"/>
              </a:rPr>
              <a:t>第</a:t>
            </a:r>
            <a:r>
              <a:rPr lang="en-US" altLang="zh-CN" sz="2400" dirty="0">
                <a:solidFill>
                  <a:schemeClr val="accent1">
                    <a:lumMod val="50000"/>
                  </a:schemeClr>
                </a:solidFill>
                <a:hlinkClick r:id="rId16" action="ppaction://hlinksldjump"/>
              </a:rPr>
              <a:t>15</a:t>
            </a:r>
            <a:r>
              <a:rPr lang="zh-CN" altLang="en-US" sz="2400" dirty="0">
                <a:solidFill>
                  <a:schemeClr val="accent1">
                    <a:lumMod val="50000"/>
                  </a:schemeClr>
                </a:solidFill>
                <a:hlinkClick r:id="rId16" action="ppaction://hlinksldjump"/>
              </a:rPr>
              <a:t>章</a:t>
            </a:r>
            <a:r>
              <a:rPr lang="en-US" altLang="zh-CN" sz="2400" dirty="0">
                <a:solidFill>
                  <a:schemeClr val="accent1">
                    <a:lumMod val="50000"/>
                  </a:schemeClr>
                </a:solidFill>
                <a:hlinkClick r:id="rId16" action="ppaction://hlinksldjump"/>
              </a:rPr>
              <a:t>	Flask Web</a:t>
            </a:r>
            <a:r>
              <a:rPr lang="zh-CN" altLang="en-US" sz="2400" dirty="0">
                <a:solidFill>
                  <a:schemeClr val="accent1">
                    <a:lumMod val="50000"/>
                  </a:schemeClr>
                </a:solidFill>
                <a:hlinkClick r:id="rId16" action="ppaction://hlinksldjump"/>
              </a:rPr>
              <a:t>框架</a:t>
            </a:r>
            <a:endParaRPr lang="en-US" altLang="zh-CN" sz="2400" dirty="0">
              <a:solidFill>
                <a:schemeClr val="accent1">
                  <a:lumMod val="50000"/>
                </a:schemeClr>
              </a:solidFill>
            </a:endParaRPr>
          </a:p>
          <a:p>
            <a:r>
              <a:rPr lang="zh-CN" altLang="en-US" sz="2400" dirty="0">
                <a:solidFill>
                  <a:schemeClr val="accent1">
                    <a:lumMod val="50000"/>
                  </a:schemeClr>
                </a:solidFill>
                <a:hlinkClick r:id="rId17" action="ppaction://hlinksldjump"/>
              </a:rPr>
              <a:t>第</a:t>
            </a:r>
            <a:r>
              <a:rPr lang="en-US" altLang="zh-CN" sz="2400" dirty="0">
                <a:solidFill>
                  <a:schemeClr val="accent1">
                    <a:lumMod val="50000"/>
                  </a:schemeClr>
                </a:solidFill>
                <a:hlinkClick r:id="rId17" action="ppaction://hlinksldjump"/>
              </a:rPr>
              <a:t>16</a:t>
            </a:r>
            <a:r>
              <a:rPr lang="zh-CN" altLang="en-US" sz="2400" dirty="0">
                <a:solidFill>
                  <a:schemeClr val="accent1">
                    <a:lumMod val="50000"/>
                  </a:schemeClr>
                </a:solidFill>
                <a:hlinkClick r:id="rId17" action="ppaction://hlinksldjump"/>
              </a:rPr>
              <a:t>章</a:t>
            </a:r>
            <a:r>
              <a:rPr lang="en-US" altLang="zh-CN" sz="2400" dirty="0">
                <a:solidFill>
                  <a:schemeClr val="accent1">
                    <a:lumMod val="50000"/>
                  </a:schemeClr>
                </a:solidFill>
                <a:hlinkClick r:id="rId17" action="ppaction://hlinksldjump"/>
              </a:rPr>
              <a:t>	Django Web</a:t>
            </a:r>
            <a:r>
              <a:rPr lang="zh-CN" altLang="en-US" sz="2400" dirty="0">
                <a:solidFill>
                  <a:schemeClr val="accent1">
                    <a:lumMod val="50000"/>
                  </a:schemeClr>
                </a:solidFill>
                <a:hlinkClick r:id="rId17" action="ppaction://hlinksldjump"/>
              </a:rPr>
              <a:t>框架</a:t>
            </a:r>
            <a:endParaRPr lang="en-US" altLang="zh-CN" sz="2400" dirty="0">
              <a:solidFill>
                <a:schemeClr val="accent1">
                  <a:lumMod val="50000"/>
                </a:schemeClr>
              </a:solidFill>
            </a:endParaRPr>
          </a:p>
          <a:p>
            <a:r>
              <a:rPr lang="zh-CN" altLang="en-US" sz="2400" dirty="0">
                <a:solidFill>
                  <a:schemeClr val="accent1">
                    <a:lumMod val="50000"/>
                  </a:schemeClr>
                </a:solidFill>
                <a:hlinkClick r:id="rId18" action="ppaction://hlinksldjump"/>
              </a:rPr>
              <a:t>第</a:t>
            </a:r>
            <a:r>
              <a:rPr lang="en-US" altLang="zh-CN" sz="2400" dirty="0">
                <a:solidFill>
                  <a:schemeClr val="accent1">
                    <a:lumMod val="50000"/>
                  </a:schemeClr>
                </a:solidFill>
                <a:hlinkClick r:id="rId18" action="ppaction://hlinksldjump"/>
              </a:rPr>
              <a:t>17</a:t>
            </a:r>
            <a:r>
              <a:rPr lang="zh-CN" altLang="en-US" sz="2400" dirty="0">
                <a:solidFill>
                  <a:schemeClr val="accent1">
                    <a:lumMod val="50000"/>
                  </a:schemeClr>
                </a:solidFill>
                <a:hlinkClick r:id="rId18" action="ppaction://hlinksldjump"/>
              </a:rPr>
              <a:t>章</a:t>
            </a:r>
            <a:r>
              <a:rPr lang="en-US" altLang="zh-CN" sz="2400" dirty="0">
                <a:solidFill>
                  <a:schemeClr val="accent1">
                    <a:lumMod val="50000"/>
                  </a:schemeClr>
                </a:solidFill>
                <a:hlinkClick r:id="rId18" action="ppaction://hlinksldjump"/>
              </a:rPr>
              <a:t>	</a:t>
            </a:r>
            <a:r>
              <a:rPr lang="en-US" altLang="zh-CN" sz="2400" dirty="0" err="1">
                <a:solidFill>
                  <a:schemeClr val="accent1">
                    <a:lumMod val="50000"/>
                  </a:schemeClr>
                </a:solidFill>
                <a:hlinkClick r:id="rId18" action="ppaction://hlinksldjump"/>
              </a:rPr>
              <a:t>pygame</a:t>
            </a:r>
            <a:r>
              <a:rPr lang="zh-CN" altLang="en-US" sz="2400" dirty="0">
                <a:solidFill>
                  <a:schemeClr val="accent1">
                    <a:lumMod val="50000"/>
                  </a:schemeClr>
                </a:solidFill>
                <a:hlinkClick r:id="rId18" action="ppaction://hlinksldjump"/>
              </a:rPr>
              <a:t>游戏</a:t>
            </a:r>
            <a:endParaRPr lang="en-US" altLang="zh-CN" sz="2400" dirty="0">
              <a:solidFill>
                <a:schemeClr val="accent1">
                  <a:lumMod val="50000"/>
                </a:schemeClr>
              </a:solidFill>
            </a:endParaRPr>
          </a:p>
          <a:p>
            <a:r>
              <a:rPr lang="zh-CN" altLang="en-US" sz="2400" dirty="0">
                <a:solidFill>
                  <a:schemeClr val="accent1">
                    <a:lumMod val="50000"/>
                  </a:schemeClr>
                </a:solidFill>
                <a:hlinkClick r:id="rId19" action="ppaction://hlinksldjump"/>
              </a:rPr>
              <a:t>第</a:t>
            </a:r>
            <a:r>
              <a:rPr lang="en-US" altLang="zh-CN" sz="2400" dirty="0">
                <a:solidFill>
                  <a:schemeClr val="accent1">
                    <a:lumMod val="50000"/>
                  </a:schemeClr>
                </a:solidFill>
                <a:hlinkClick r:id="rId19" action="ppaction://hlinksldjump"/>
              </a:rPr>
              <a:t>18</a:t>
            </a:r>
            <a:r>
              <a:rPr lang="zh-CN" altLang="en-US" sz="2400" dirty="0">
                <a:solidFill>
                  <a:schemeClr val="accent1">
                    <a:lumMod val="50000"/>
                  </a:schemeClr>
                </a:solidFill>
                <a:hlinkClick r:id="rId19" action="ppaction://hlinksldjump"/>
              </a:rPr>
              <a:t>章</a:t>
            </a:r>
            <a:r>
              <a:rPr lang="en-US" altLang="zh-CN" sz="2400" dirty="0">
                <a:solidFill>
                  <a:schemeClr val="accent1">
                    <a:lumMod val="50000"/>
                  </a:schemeClr>
                </a:solidFill>
                <a:hlinkClick r:id="rId19" action="ppaction://hlinksldjump"/>
              </a:rPr>
              <a:t>	</a:t>
            </a:r>
            <a:r>
              <a:rPr lang="zh-CN" altLang="en-US" sz="2400" dirty="0">
                <a:solidFill>
                  <a:schemeClr val="accent1">
                    <a:lumMod val="50000"/>
                  </a:schemeClr>
                </a:solidFill>
                <a:hlinkClick r:id="rId19" action="ppaction://hlinksldjump"/>
              </a:rPr>
              <a:t>人工智能</a:t>
            </a:r>
            <a:endParaRPr lang="en-US" altLang="zh-CN" sz="2400" dirty="0">
              <a:solidFill>
                <a:schemeClr val="accent1">
                  <a:lumMod val="50000"/>
                </a:schemeClr>
              </a:solidFill>
            </a:endParaRPr>
          </a:p>
        </p:txBody>
      </p:sp>
    </p:spTree>
    <p:extLst>
      <p:ext uri="{BB962C8B-B14F-4D97-AF65-F5344CB8AC3E}">
        <p14:creationId xmlns:p14="http://schemas.microsoft.com/office/powerpoint/2010/main" val="398602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2.2.4	</a:t>
            </a:r>
            <a:r>
              <a:rPr lang="zh-CN" altLang="en-US" dirty="0"/>
              <a:t>选择结构的嵌套</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1:</a:t>
            </a:r>
          </a:p>
          <a:p>
            <a:pPr marL="457200" lvl="1" indent="0">
              <a:spcBef>
                <a:spcPts val="300"/>
              </a:spcBef>
              <a:buNone/>
            </a:pPr>
            <a:r>
              <a:rPr lang="en-US" altLang="zh-CN" sz="1800" dirty="0"/>
              <a:t>	</a:t>
            </a:r>
            <a:r>
              <a:rPr lang="zh-CN" altLang="en-US" sz="1800" dirty="0"/>
              <a:t>语句块</a:t>
            </a:r>
            <a:r>
              <a:rPr lang="en-US" altLang="zh-CN" sz="1800" dirty="0"/>
              <a:t>1</a:t>
            </a:r>
          </a:p>
          <a:p>
            <a:pPr marL="457200" lvl="1" indent="0">
              <a:spcBef>
                <a:spcPts val="300"/>
              </a:spcBef>
              <a:buNone/>
            </a:pPr>
            <a:r>
              <a:rPr lang="en-US" altLang="zh-CN" sz="1800" dirty="0"/>
              <a:t>	if </a:t>
            </a:r>
            <a:r>
              <a:rPr lang="zh-CN" altLang="en-US" sz="1800" dirty="0"/>
              <a:t>表达式</a:t>
            </a:r>
            <a:r>
              <a:rPr lang="en-US" altLang="zh-CN" sz="1800" dirty="0"/>
              <a:t>2:</a:t>
            </a:r>
          </a:p>
          <a:p>
            <a:pPr marL="457200" lvl="1" indent="0">
              <a:spcBef>
                <a:spcPts val="300"/>
              </a:spcBef>
              <a:buNone/>
            </a:pPr>
            <a:r>
              <a:rPr lang="en-US" altLang="zh-CN" sz="1800" dirty="0"/>
              <a:t>		</a:t>
            </a:r>
            <a:r>
              <a:rPr lang="zh-CN" altLang="en-US" sz="1800" dirty="0"/>
              <a:t>语句块</a:t>
            </a:r>
            <a:r>
              <a:rPr lang="en-US" altLang="zh-CN" sz="1800" dirty="0"/>
              <a:t>2</a:t>
            </a:r>
          </a:p>
          <a:p>
            <a:pPr marL="457200" lvl="1" indent="0">
              <a:spcBef>
                <a:spcPts val="300"/>
              </a:spcBef>
              <a:buNone/>
            </a:pPr>
            <a:r>
              <a:rPr lang="en-US" altLang="zh-CN" sz="1800" dirty="0"/>
              <a:t>	else:</a:t>
            </a:r>
          </a:p>
          <a:p>
            <a:pPr marL="457200" lvl="1" indent="0">
              <a:spcBef>
                <a:spcPts val="300"/>
              </a:spcBef>
              <a:buNone/>
            </a:pPr>
            <a:r>
              <a:rPr lang="en-US" altLang="zh-CN" sz="1800" dirty="0"/>
              <a:t>		</a:t>
            </a:r>
            <a:r>
              <a:rPr lang="zh-CN" altLang="en-US" sz="1800" dirty="0"/>
              <a:t>语句块</a:t>
            </a:r>
            <a:r>
              <a:rPr lang="en-US" altLang="zh-CN" sz="1800" dirty="0"/>
              <a:t>3</a:t>
            </a:r>
          </a:p>
          <a:p>
            <a:pPr marL="457200" lvl="1" indent="0">
              <a:spcBef>
                <a:spcPts val="300"/>
              </a:spcBef>
              <a:buNone/>
            </a:pPr>
            <a:r>
              <a:rPr lang="en-US" altLang="zh-CN" sz="1800" dirty="0"/>
              <a:t>else:</a:t>
            </a:r>
          </a:p>
          <a:p>
            <a:pPr marL="457200" lvl="1" indent="0">
              <a:spcBef>
                <a:spcPts val="300"/>
              </a:spcBef>
              <a:buNone/>
            </a:pPr>
            <a:r>
              <a:rPr lang="en-US" altLang="zh-CN" sz="1800" dirty="0"/>
              <a:t>	if </a:t>
            </a:r>
            <a:r>
              <a:rPr lang="zh-CN" altLang="en-US" sz="1800" dirty="0"/>
              <a:t>表达式</a:t>
            </a:r>
            <a:r>
              <a:rPr lang="en-US" altLang="zh-CN" sz="1800" dirty="0"/>
              <a:t>4</a:t>
            </a:r>
            <a:r>
              <a:rPr lang="zh-CN" altLang="en-US" sz="1800" dirty="0"/>
              <a:t>：</a:t>
            </a:r>
          </a:p>
          <a:p>
            <a:pPr marL="457200" lvl="1" indent="0">
              <a:spcBef>
                <a:spcPts val="300"/>
              </a:spcBef>
              <a:buNone/>
            </a:pPr>
            <a:r>
              <a:rPr lang="zh-CN" altLang="en-US" sz="1800" dirty="0"/>
              <a:t>		语句块</a:t>
            </a:r>
            <a:r>
              <a:rPr lang="en-US" altLang="zh-CN" sz="1800" dirty="0"/>
              <a:t>4</a:t>
            </a:r>
          </a:p>
        </p:txBody>
      </p:sp>
    </p:spTree>
    <p:extLst>
      <p:ext uri="{BB962C8B-B14F-4D97-AF65-F5344CB8AC3E}">
        <p14:creationId xmlns:p14="http://schemas.microsoft.com/office/powerpoint/2010/main" val="20349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1692877"/>
            <a:ext cx="10171899" cy="5016842"/>
          </a:xfrm>
        </p:spPr>
        <p:txBody>
          <a:bodyPr>
            <a:normAutofit fontScale="85000" lnSpcReduction="20000"/>
          </a:bodyPr>
          <a:lstStyle/>
          <a:p>
            <a:r>
              <a:rPr lang="zh-CN" altLang="en-US" sz="2200" dirty="0"/>
              <a:t>添加主题</a:t>
            </a:r>
            <a:endParaRPr lang="en-US" altLang="zh-CN" sz="2200" dirty="0"/>
          </a:p>
          <a:p>
            <a:pPr marL="457200" lvl="1" indent="0">
              <a:spcBef>
                <a:spcPts val="600"/>
              </a:spcBef>
              <a:buNone/>
            </a:pPr>
            <a:r>
              <a:rPr lang="zh-CN" altLang="en-US" sz="2000" dirty="0"/>
              <a:t>修改</a:t>
            </a:r>
            <a:r>
              <a:rPr lang="en-US" altLang="zh-CN" sz="2000" dirty="0"/>
              <a:t>views.py</a:t>
            </a:r>
            <a:r>
              <a:rPr lang="zh-CN" altLang="en-US" sz="2000" dirty="0"/>
              <a:t>文件，增加内容：</a:t>
            </a:r>
          </a:p>
          <a:p>
            <a:pPr marL="457200" lvl="1" indent="0">
              <a:spcBef>
                <a:spcPts val="600"/>
              </a:spcBef>
              <a:buNone/>
            </a:pPr>
            <a:r>
              <a:rPr lang="en-US" altLang="zh-CN" sz="2000" dirty="0"/>
              <a:t>from </a:t>
            </a:r>
            <a:r>
              <a:rPr lang="en-US" altLang="zh-CN" sz="2000" dirty="0" err="1"/>
              <a:t>django.http</a:t>
            </a:r>
            <a:r>
              <a:rPr lang="en-US" altLang="zh-CN" sz="2000" dirty="0"/>
              <a:t> import </a:t>
            </a:r>
            <a:r>
              <a:rPr lang="en-US" altLang="zh-CN" sz="2000" dirty="0" err="1"/>
              <a:t>HttpResponseRedirect</a:t>
            </a:r>
            <a:endParaRPr lang="en-US" altLang="zh-CN" sz="2000" dirty="0"/>
          </a:p>
          <a:p>
            <a:pPr marL="457200" lvl="1" indent="0">
              <a:spcBef>
                <a:spcPts val="0"/>
              </a:spcBef>
              <a:buNone/>
            </a:pPr>
            <a:r>
              <a:rPr lang="en-US" altLang="zh-CN" sz="2000" dirty="0"/>
              <a:t>from </a:t>
            </a:r>
            <a:r>
              <a:rPr lang="en-US" altLang="zh-CN" sz="2000" dirty="0" err="1"/>
              <a:t>django.urls</a:t>
            </a:r>
            <a:r>
              <a:rPr lang="en-US" altLang="zh-CN" sz="2000" dirty="0"/>
              <a:t> import reverse</a:t>
            </a:r>
          </a:p>
          <a:p>
            <a:pPr marL="457200" lvl="1" indent="0">
              <a:spcBef>
                <a:spcPts val="0"/>
              </a:spcBef>
              <a:buNone/>
            </a:pPr>
            <a:r>
              <a:rPr lang="en-US" altLang="zh-CN" sz="2000" dirty="0"/>
              <a:t>from .forms import </a:t>
            </a:r>
            <a:r>
              <a:rPr lang="en-US" altLang="zh-CN" sz="2000" dirty="0" err="1"/>
              <a:t>TopicForm</a:t>
            </a:r>
            <a:endParaRPr lang="en-US" altLang="zh-CN" sz="2000" dirty="0"/>
          </a:p>
          <a:p>
            <a:pPr marL="457200" lvl="1" indent="0">
              <a:spcBef>
                <a:spcPts val="0"/>
              </a:spcBef>
              <a:buNone/>
            </a:pPr>
            <a:r>
              <a:rPr lang="en-US" altLang="zh-CN" sz="2000" dirty="0"/>
              <a:t>def </a:t>
            </a:r>
            <a:r>
              <a:rPr lang="en-US" altLang="zh-CN" sz="2000" dirty="0" err="1"/>
              <a:t>new_topic</a:t>
            </a:r>
            <a:r>
              <a:rPr lang="en-US" altLang="zh-CN" sz="2000" dirty="0"/>
              <a:t>(request):</a:t>
            </a:r>
          </a:p>
          <a:p>
            <a:pPr marL="457200" lvl="1" indent="0">
              <a:spcBef>
                <a:spcPts val="0"/>
              </a:spcBef>
              <a:buNone/>
            </a:pPr>
            <a:r>
              <a:rPr lang="en-US" altLang="zh-CN" sz="2000" dirty="0"/>
              <a:t>    '''</a:t>
            </a:r>
            <a:r>
              <a:rPr lang="zh-CN" altLang="en-US" sz="2000" dirty="0"/>
              <a:t>添加新主题</a:t>
            </a:r>
            <a:r>
              <a:rPr lang="en-US" altLang="zh-CN" sz="2000" dirty="0"/>
              <a:t>'''</a:t>
            </a:r>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未提交数据：创建给一个新表单</a:t>
            </a:r>
          </a:p>
          <a:p>
            <a:pPr marL="457200" lvl="1" indent="0">
              <a:spcBef>
                <a:spcPts val="0"/>
              </a:spcBef>
              <a:buNone/>
            </a:pPr>
            <a:r>
              <a:rPr lang="zh-CN" altLang="en-US" sz="2000" dirty="0"/>
              <a:t>        </a:t>
            </a:r>
            <a:r>
              <a:rPr lang="en-US" altLang="zh-CN" sz="2000" dirty="0"/>
              <a:t>form=</a:t>
            </a:r>
            <a:r>
              <a:rPr lang="en-US" altLang="zh-CN" sz="2000" dirty="0" err="1"/>
              <a:t>TopicForm</a:t>
            </a:r>
            <a:r>
              <a:rPr lang="en-US" altLang="zh-CN" sz="2000" dirty="0"/>
              <a:t>()</a:t>
            </a:r>
          </a:p>
          <a:p>
            <a:pPr marL="457200" lvl="1" indent="0">
              <a:spcBef>
                <a:spcPts val="0"/>
              </a:spcBef>
              <a:buNone/>
            </a:pPr>
            <a:r>
              <a:rPr lang="en-US" altLang="zh-CN" sz="2000" dirty="0"/>
              <a:t>    else:</a:t>
            </a:r>
          </a:p>
          <a:p>
            <a:pPr marL="457200" lvl="1" indent="0">
              <a:spcBef>
                <a:spcPts val="0"/>
              </a:spcBef>
              <a:buNone/>
            </a:pPr>
            <a:r>
              <a:rPr lang="en-US" altLang="zh-CN" sz="2000" dirty="0"/>
              <a:t>        #POST</a:t>
            </a:r>
            <a:r>
              <a:rPr lang="zh-CN" altLang="en-US" sz="2000" dirty="0"/>
              <a:t>提交的表单，对数据进行处理</a:t>
            </a:r>
          </a:p>
          <a:p>
            <a:pPr marL="457200" lvl="1" indent="0">
              <a:spcBef>
                <a:spcPts val="0"/>
              </a:spcBef>
              <a:buNone/>
            </a:pPr>
            <a:r>
              <a:rPr lang="zh-CN" altLang="en-US" sz="2000" dirty="0"/>
              <a:t>        </a:t>
            </a:r>
            <a:r>
              <a:rPr lang="en-US" altLang="zh-CN" sz="2000" dirty="0"/>
              <a:t>form=</a:t>
            </a:r>
            <a:r>
              <a:rPr lang="en-US" altLang="zh-CN" sz="2000" dirty="0" err="1"/>
              <a:t>TopicForm</a:t>
            </a:r>
            <a:r>
              <a:rPr lang="en-US" altLang="zh-CN" sz="2000" dirty="0"/>
              <a:t>(</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form.save</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a:t>
            </a:r>
            <a:r>
              <a:rPr lang="en-US" altLang="zh-CN" sz="2000" dirty="0" err="1"/>
              <a:t>learning_logs:topics</a:t>
            </a:r>
            <a:r>
              <a:rPr lang="en-US" altLang="zh-CN" sz="2000" dirty="0"/>
              <a:t>'))</a:t>
            </a:r>
          </a:p>
          <a:p>
            <a:pPr marL="457200" lvl="1" indent="0">
              <a:spcBef>
                <a:spcPts val="0"/>
              </a:spcBef>
              <a:buNone/>
            </a:pPr>
            <a:r>
              <a:rPr lang="en-US" altLang="zh-CN" sz="2000" dirty="0"/>
              <a:t>    context={'</a:t>
            </a:r>
            <a:r>
              <a:rPr lang="en-US" altLang="zh-CN" sz="2000" dirty="0" err="1"/>
              <a:t>form':form</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new_topic.html',context</a:t>
            </a:r>
            <a:r>
              <a:rPr lang="en-US" altLang="zh-CN" sz="2000" dirty="0"/>
              <a:t>)</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101907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8" end="18"/>
                                            </p:txEl>
                                          </p:spTgt>
                                        </p:tgtEl>
                                        <p:attrNameLst>
                                          <p:attrName>style.visibility</p:attrName>
                                        </p:attrNameLst>
                                      </p:cBhvr>
                                      <p:to>
                                        <p:strVal val="visible"/>
                                      </p:to>
                                    </p:set>
                                    <p:animEffect transition="in" filter="fade">
                                      <p:cBhvr>
                                        <p:cTn id="17" dur="1000"/>
                                        <p:tgtEl>
                                          <p:spTgt spid="3">
                                            <p:txEl>
                                              <p:pRg st="18" end="18"/>
                                            </p:txEl>
                                          </p:spTgt>
                                        </p:tgtEl>
                                      </p:cBhvr>
                                    </p:animEffect>
                                    <p:anim calcmode="lin" valueType="num">
                                      <p:cBhvr>
                                        <p:cTn id="1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19" end="19"/>
                                            </p:txEl>
                                          </p:spTgt>
                                        </p:tgtEl>
                                        <p:attrNameLst>
                                          <p:attrName>style.visibility</p:attrName>
                                        </p:attrNameLst>
                                      </p:cBhvr>
                                      <p:to>
                                        <p:strVal val="visible"/>
                                      </p:to>
                                    </p:set>
                                    <p:animEffect transition="in" filter="fade">
                                      <p:cBhvr>
                                        <p:cTn id="22" dur="1000"/>
                                        <p:tgtEl>
                                          <p:spTgt spid="3">
                                            <p:txEl>
                                              <p:pRg st="19" end="19"/>
                                            </p:txEl>
                                          </p:spTgt>
                                        </p:tgtEl>
                                      </p:cBhvr>
                                    </p:animEffect>
                                    <p:anim calcmode="lin" valueType="num">
                                      <p:cBhvr>
                                        <p:cTn id="2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1000"/>
                                        <p:tgtEl>
                                          <p:spTgt spid="3">
                                            <p:txEl>
                                              <p:pRg st="15" end="15"/>
                                            </p:txEl>
                                          </p:spTgt>
                                        </p:tgtEl>
                                      </p:cBhvr>
                                    </p:animEffect>
                                    <p:anim calcmode="lin" valueType="num">
                                      <p:cBhvr>
                                        <p:cTn id="9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Effect transition="in" filter="fade">
                                      <p:cBhvr>
                                        <p:cTn id="97" dur="1000"/>
                                        <p:tgtEl>
                                          <p:spTgt spid="3">
                                            <p:txEl>
                                              <p:pRg st="16" end="16"/>
                                            </p:txEl>
                                          </p:spTgt>
                                        </p:tgtEl>
                                      </p:cBhvr>
                                    </p:animEffect>
                                    <p:anim calcmode="lin" valueType="num">
                                      <p:cBhvr>
                                        <p:cTn id="9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7" end="17"/>
                                            </p:txEl>
                                          </p:spTgt>
                                        </p:tgtEl>
                                        <p:attrNameLst>
                                          <p:attrName>style.visibility</p:attrName>
                                        </p:attrNameLst>
                                      </p:cBhvr>
                                      <p:to>
                                        <p:strVal val="visible"/>
                                      </p:to>
                                    </p:set>
                                    <p:animEffect transition="in" filter="fade">
                                      <p:cBhvr>
                                        <p:cTn id="102" dur="1000"/>
                                        <p:tgtEl>
                                          <p:spTgt spid="3">
                                            <p:txEl>
                                              <p:pRg st="17" end="17"/>
                                            </p:txEl>
                                          </p:spTgt>
                                        </p:tgtEl>
                                      </p:cBhvr>
                                    </p:animEffect>
                                    <p:anim calcmode="lin" valueType="num">
                                      <p:cBhvr>
                                        <p:cTn id="10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1742303"/>
            <a:ext cx="10171899" cy="4757351"/>
          </a:xfrm>
        </p:spPr>
        <p:txBody>
          <a:bodyPr>
            <a:normAutofit/>
          </a:bodyPr>
          <a:lstStyle/>
          <a:p>
            <a:r>
              <a:rPr lang="zh-CN" altLang="en-US" sz="2200" dirty="0"/>
              <a:t>添加主题</a:t>
            </a:r>
            <a:endParaRPr lang="en-US" altLang="zh-CN" sz="2200" dirty="0"/>
          </a:p>
          <a:p>
            <a:pPr marL="457200" lvl="1" indent="0">
              <a:spcBef>
                <a:spcPts val="600"/>
              </a:spcBef>
              <a:buNone/>
            </a:pPr>
            <a:r>
              <a:rPr lang="zh-CN" altLang="en-US" sz="2000" dirty="0"/>
              <a:t>创建模板</a:t>
            </a:r>
            <a:r>
              <a:rPr lang="en-US" altLang="zh-CN" sz="2000" dirty="0"/>
              <a:t>new_topic.html</a:t>
            </a:r>
            <a:r>
              <a:rPr lang="zh-CN" altLang="en-US" sz="2000" dirty="0"/>
              <a:t>，内容如下：</a:t>
            </a:r>
          </a:p>
          <a:p>
            <a:pPr marL="457200" lvl="1" indent="0">
              <a:spcBef>
                <a:spcPts val="60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&lt;p&gt;Add a new topic:&lt;/p&gt;</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learning_logs:new_topic</a:t>
            </a:r>
            <a:r>
              <a:rPr lang="en-US" altLang="zh-CN" sz="2000" dirty="0"/>
              <a:t>' %}" method="post"&gt;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name="submit"&gt;add topic&lt;/button&gt;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1657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pPr marL="457200" lvl="1" indent="0">
              <a:buNone/>
            </a:pPr>
            <a:r>
              <a:rPr lang="zh-CN" altLang="en-US" sz="2000" dirty="0"/>
              <a:t>在</a:t>
            </a:r>
            <a:r>
              <a:rPr lang="en-US" altLang="zh-CN" sz="2000" dirty="0"/>
              <a:t>topics.html</a:t>
            </a:r>
            <a:r>
              <a:rPr lang="zh-CN" altLang="en-US" sz="2000" dirty="0"/>
              <a:t>的最后添加一个到</a:t>
            </a:r>
            <a:r>
              <a:rPr lang="en-US" altLang="zh-CN" sz="2000" dirty="0"/>
              <a:t>new_topic.html</a:t>
            </a:r>
            <a:r>
              <a:rPr lang="zh-CN" altLang="en-US" sz="2000" dirty="0"/>
              <a:t>的链接：</a:t>
            </a:r>
          </a:p>
          <a:p>
            <a:pPr marL="457200" lvl="1" indent="0">
              <a:buNone/>
            </a:pPr>
            <a:r>
              <a:rPr lang="zh-CN" altLang="en-US" sz="2000" dirty="0"/>
              <a:t>  </a:t>
            </a: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learning_logs:new_topic</a:t>
            </a:r>
            <a:r>
              <a:rPr lang="en-US" altLang="zh-CN" sz="2000" dirty="0"/>
              <a:t>' %}"&gt;Add a new topic:&lt;/a&gt;</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372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forms.py</a:t>
            </a:r>
            <a:r>
              <a:rPr lang="zh-CN" altLang="en-US" sz="2000" dirty="0"/>
              <a:t>：</a:t>
            </a:r>
          </a:p>
          <a:p>
            <a:pPr marL="457200" lvl="1" indent="0">
              <a:spcBef>
                <a:spcPts val="0"/>
              </a:spcBef>
              <a:buNone/>
            </a:pPr>
            <a:r>
              <a:rPr lang="en-US" altLang="zh-CN" sz="2000" dirty="0"/>
              <a:t>class </a:t>
            </a:r>
            <a:r>
              <a:rPr lang="en-US" altLang="zh-CN" sz="2000" dirty="0" err="1"/>
              <a:t>EntryForm</a:t>
            </a:r>
            <a:r>
              <a:rPr lang="en-US" altLang="zh-CN" sz="2000" dirty="0"/>
              <a:t>(</a:t>
            </a:r>
            <a:r>
              <a:rPr lang="en-US" altLang="zh-CN" sz="2000" dirty="0" err="1"/>
              <a:t>forms.ModelForm</a:t>
            </a:r>
            <a:r>
              <a:rPr lang="en-US" altLang="zh-CN" sz="2000" dirty="0"/>
              <a:t>):</a:t>
            </a:r>
          </a:p>
          <a:p>
            <a:pPr marL="457200" lvl="1" indent="0">
              <a:spcBef>
                <a:spcPts val="0"/>
              </a:spcBef>
              <a:buNone/>
            </a:pPr>
            <a:r>
              <a:rPr lang="en-US" altLang="zh-CN" sz="2000" dirty="0"/>
              <a:t>    class Meta:</a:t>
            </a:r>
          </a:p>
          <a:p>
            <a:pPr marL="457200" lvl="1" indent="0">
              <a:spcBef>
                <a:spcPts val="0"/>
              </a:spcBef>
              <a:buNone/>
            </a:pPr>
            <a:r>
              <a:rPr lang="en-US" altLang="zh-CN" sz="2000" dirty="0"/>
              <a:t>        model=Entry</a:t>
            </a:r>
          </a:p>
          <a:p>
            <a:pPr marL="457200" lvl="1" indent="0">
              <a:spcBef>
                <a:spcPts val="0"/>
              </a:spcBef>
              <a:buNone/>
            </a:pPr>
            <a:r>
              <a:rPr lang="en-US" altLang="zh-CN" sz="2000" dirty="0"/>
              <a:t>        fields=['text']</a:t>
            </a:r>
          </a:p>
          <a:p>
            <a:pPr marL="457200" lvl="1" indent="0">
              <a:spcBef>
                <a:spcPts val="0"/>
              </a:spcBef>
              <a:buNone/>
            </a:pPr>
            <a:r>
              <a:rPr lang="en-US" altLang="zh-CN" sz="2000" dirty="0"/>
              <a:t>        labels={'text':''}</a:t>
            </a:r>
          </a:p>
          <a:p>
            <a:pPr marL="457200" lvl="1" indent="0">
              <a:spcBef>
                <a:spcPts val="0"/>
              </a:spcBef>
              <a:buNone/>
            </a:pPr>
            <a:r>
              <a:rPr lang="en-US" altLang="zh-CN" sz="2000" dirty="0"/>
              <a:t>        widgets={'text':</a:t>
            </a:r>
            <a:r>
              <a:rPr lang="en-US" altLang="zh-CN" sz="2000" dirty="0" err="1"/>
              <a:t>forms.Textarea</a:t>
            </a:r>
            <a:r>
              <a:rPr lang="en-US" altLang="zh-CN" sz="2000" dirty="0"/>
              <a:t>(</a:t>
            </a:r>
            <a:r>
              <a:rPr lang="en-US" altLang="zh-CN" sz="2000" dirty="0" err="1"/>
              <a:t>attrs</a:t>
            </a:r>
            <a:r>
              <a:rPr lang="en-US" altLang="zh-CN" sz="2000" dirty="0"/>
              <a:t>={'cols':80})}</a:t>
            </a:r>
          </a:p>
          <a:p>
            <a:r>
              <a:rPr lang="zh-CN" altLang="en-US" sz="2200" dirty="0"/>
              <a:t>编辑条目</a:t>
            </a:r>
            <a:endParaRPr lang="en-US" altLang="zh-CN" sz="2200" dirty="0"/>
          </a:p>
        </p:txBody>
      </p:sp>
    </p:spTree>
    <p:extLst>
      <p:ext uri="{BB962C8B-B14F-4D97-AF65-F5344CB8AC3E}">
        <p14:creationId xmlns:p14="http://schemas.microsoft.com/office/powerpoint/2010/main" val="195015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urls.py</a:t>
            </a:r>
            <a:r>
              <a:rPr lang="zh-CN" altLang="en-US" sz="2000" dirty="0"/>
              <a:t>：</a:t>
            </a:r>
          </a:p>
          <a:p>
            <a:pPr marL="457200" lvl="1" indent="0">
              <a:buNone/>
            </a:pPr>
            <a:r>
              <a:rPr lang="zh-CN" altLang="en-US" sz="2000" dirty="0"/>
              <a:t>    </a:t>
            </a:r>
            <a:r>
              <a:rPr lang="en-US" altLang="zh-CN" sz="2000" dirty="0" err="1"/>
              <a:t>re_path</a:t>
            </a:r>
            <a:r>
              <a:rPr lang="en-US" altLang="zh-CN" sz="2000" dirty="0"/>
              <a:t>(r'^</a:t>
            </a:r>
            <a:r>
              <a:rPr lang="en-US" altLang="zh-CN" sz="2000" dirty="0" err="1"/>
              <a:t>new_entry</a:t>
            </a:r>
            <a:r>
              <a:rPr lang="en-US" altLang="zh-CN" sz="2000" dirty="0"/>
              <a:t>/(?P&lt;</a:t>
            </a:r>
            <a:r>
              <a:rPr lang="en-US" altLang="zh-CN" sz="2000" dirty="0" err="1"/>
              <a:t>topic_id</a:t>
            </a:r>
            <a:r>
              <a:rPr lang="en-US" altLang="zh-CN" sz="2000" dirty="0"/>
              <a:t>&gt;\d+)/$',</a:t>
            </a:r>
            <a:r>
              <a:rPr lang="en-US" altLang="zh-CN" sz="2000" dirty="0" err="1"/>
              <a:t>views.new_entry,name</a:t>
            </a:r>
            <a:r>
              <a:rPr lang="en-US" altLang="zh-CN" sz="2000" dirty="0"/>
              <a:t>='</a:t>
            </a:r>
            <a:r>
              <a:rPr lang="en-US" altLang="zh-CN" sz="2000" dirty="0" err="1"/>
              <a:t>new_entry</a:t>
            </a:r>
            <a:r>
              <a:rPr lang="en-US" altLang="zh-CN" sz="2000" dirty="0"/>
              <a:t>'),</a:t>
            </a:r>
          </a:p>
          <a:p>
            <a:r>
              <a:rPr lang="zh-CN" altLang="en-US" sz="2200" dirty="0"/>
              <a:t>编辑条目</a:t>
            </a:r>
            <a:endParaRPr lang="en-US" altLang="zh-CN" sz="2200" dirty="0"/>
          </a:p>
        </p:txBody>
      </p:sp>
    </p:spTree>
    <p:extLst>
      <p:ext uri="{BB962C8B-B14F-4D97-AF65-F5344CB8AC3E}">
        <p14:creationId xmlns:p14="http://schemas.microsoft.com/office/powerpoint/2010/main" val="13513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1796903"/>
            <a:ext cx="10171899" cy="4431178"/>
          </a:xfrm>
        </p:spPr>
        <p:txBody>
          <a:bodyPr>
            <a:normAutofit fontScale="70000" lnSpcReduction="20000"/>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views.py</a:t>
            </a:r>
            <a:r>
              <a:rPr lang="zh-CN" altLang="en-US" sz="2000" dirty="0"/>
              <a:t>：</a:t>
            </a:r>
          </a:p>
          <a:p>
            <a:pPr marL="457200" lvl="1" indent="0">
              <a:spcBef>
                <a:spcPts val="0"/>
              </a:spcBef>
              <a:buNone/>
            </a:pPr>
            <a:r>
              <a:rPr lang="en-US" altLang="zh-CN" sz="2000" dirty="0"/>
              <a:t>from .forms import </a:t>
            </a:r>
            <a:r>
              <a:rPr lang="en-US" altLang="zh-CN" sz="2000" dirty="0" err="1"/>
              <a:t>TopicForm,Entry</a:t>
            </a:r>
            <a:endParaRPr lang="en-US" altLang="zh-CN" sz="2000" dirty="0"/>
          </a:p>
          <a:p>
            <a:pPr marL="457200" lvl="1" indent="0">
              <a:spcBef>
                <a:spcPts val="0"/>
              </a:spcBef>
              <a:buNone/>
            </a:pPr>
            <a:r>
              <a:rPr lang="en-US" altLang="zh-CN" sz="2000" dirty="0"/>
              <a:t>def </a:t>
            </a:r>
            <a:r>
              <a:rPr lang="en-US" altLang="zh-CN" sz="2000" dirty="0" err="1"/>
              <a:t>new_entry</a:t>
            </a:r>
            <a:r>
              <a:rPr lang="en-US" altLang="zh-CN" sz="2000" dirty="0"/>
              <a:t>(</a:t>
            </a:r>
            <a:r>
              <a:rPr lang="en-US" altLang="zh-CN" sz="2000" dirty="0" err="1"/>
              <a:t>request,topic_id</a:t>
            </a:r>
            <a:r>
              <a:rPr lang="en-US" altLang="zh-CN" sz="2000" dirty="0"/>
              <a:t>):</a:t>
            </a:r>
          </a:p>
          <a:p>
            <a:pPr marL="457200" lvl="1" indent="0">
              <a:spcBef>
                <a:spcPts val="0"/>
              </a:spcBef>
              <a:buNone/>
            </a:pPr>
            <a:r>
              <a:rPr lang="en-US" altLang="zh-CN" sz="2000" dirty="0"/>
              <a:t>    '''</a:t>
            </a:r>
            <a:r>
              <a:rPr lang="zh-CN" altLang="en-US" sz="2000" dirty="0"/>
              <a:t>在特定的主题中添加新条目</a:t>
            </a:r>
            <a:r>
              <a:rPr lang="en-US" altLang="zh-CN" sz="2000" dirty="0"/>
              <a:t>'''</a:t>
            </a:r>
          </a:p>
          <a:p>
            <a:pPr marL="457200" lvl="1" indent="0">
              <a:spcBef>
                <a:spcPts val="0"/>
              </a:spcBef>
              <a:buNone/>
            </a:pPr>
            <a:r>
              <a:rPr lang="en-US" altLang="zh-CN" sz="2000" dirty="0"/>
              <a:t>    topic=</a:t>
            </a:r>
            <a:r>
              <a:rPr lang="en-US" altLang="zh-CN" sz="2000" dirty="0" err="1"/>
              <a:t>Topic.objects.get</a:t>
            </a:r>
            <a:r>
              <a:rPr lang="en-US" altLang="zh-CN" sz="2000" dirty="0"/>
              <a:t>(id=</a:t>
            </a:r>
            <a:r>
              <a:rPr lang="en-US" altLang="zh-CN" sz="2000" dirty="0" err="1"/>
              <a:t>topic_id</a:t>
            </a:r>
            <a:r>
              <a:rPr lang="en-US" altLang="zh-CN" sz="2000" dirty="0"/>
              <a:t>)</a:t>
            </a:r>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未提交数据，创建一个空表单</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a:t>
            </a:r>
          </a:p>
          <a:p>
            <a:pPr marL="457200" lvl="1" indent="0">
              <a:spcBef>
                <a:spcPts val="0"/>
              </a:spcBef>
              <a:buNone/>
            </a:pPr>
            <a:r>
              <a:rPr lang="en-US" altLang="zh-CN" sz="2000" dirty="0"/>
              <a:t>    else:</a:t>
            </a:r>
          </a:p>
          <a:p>
            <a:pPr marL="457200" lvl="1" indent="0">
              <a:spcBef>
                <a:spcPts val="0"/>
              </a:spcBef>
              <a:buNone/>
            </a:pPr>
            <a:r>
              <a:rPr lang="en-US" altLang="zh-CN" sz="2000" dirty="0"/>
              <a:t>        #POST</a:t>
            </a:r>
            <a:r>
              <a:rPr lang="zh-CN" altLang="en-US" sz="2000" dirty="0"/>
              <a:t>提交的数据，对数据进行处理</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(data=</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new_entry</a:t>
            </a:r>
            <a:r>
              <a:rPr lang="en-US" altLang="zh-CN" sz="2000" dirty="0"/>
              <a:t>=</a:t>
            </a:r>
            <a:r>
              <a:rPr lang="en-US" altLang="zh-CN" sz="2000" dirty="0" err="1"/>
              <a:t>form.save</a:t>
            </a:r>
            <a:r>
              <a:rPr lang="en-US" altLang="zh-CN" sz="2000" dirty="0"/>
              <a:t>(commit=False)</a:t>
            </a:r>
          </a:p>
          <a:p>
            <a:pPr marL="457200" lvl="1" indent="0">
              <a:spcBef>
                <a:spcPts val="0"/>
              </a:spcBef>
              <a:buNone/>
            </a:pPr>
            <a:r>
              <a:rPr lang="en-US" altLang="zh-CN" sz="2000" dirty="0"/>
              <a:t>            </a:t>
            </a:r>
            <a:r>
              <a:rPr lang="en-US" altLang="zh-CN" sz="2000" dirty="0" err="1"/>
              <a:t>new_entry.topic</a:t>
            </a:r>
            <a:r>
              <a:rPr lang="en-US" altLang="zh-CN" sz="2000" dirty="0"/>
              <a:t>=topic</a:t>
            </a:r>
          </a:p>
          <a:p>
            <a:pPr marL="457200" lvl="1" indent="0">
              <a:spcBef>
                <a:spcPts val="0"/>
              </a:spcBef>
              <a:buNone/>
            </a:pPr>
            <a:r>
              <a:rPr lang="en-US" altLang="zh-CN" sz="2000" dirty="0"/>
              <a:t>            </a:t>
            </a:r>
            <a:r>
              <a:rPr lang="en-US" altLang="zh-CN" sz="2000" dirty="0" err="1"/>
              <a:t>new_entry.save</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(reverse('learning_</a:t>
            </a:r>
            <a:r>
              <a:rPr lang="en-US" altLang="zh-CN" sz="2000" dirty="0" err="1"/>
              <a:t>logs:topic</a:t>
            </a:r>
            <a:r>
              <a:rPr lang="en-US" altLang="zh-CN" sz="2000" dirty="0"/>
              <a:t>',</a:t>
            </a:r>
            <a:r>
              <a:rPr lang="en-US" altLang="zh-CN" sz="2000" dirty="0" err="1"/>
              <a:t>args</a:t>
            </a:r>
            <a:r>
              <a:rPr lang="en-US" altLang="zh-CN" sz="2000" dirty="0"/>
              <a:t>=[</a:t>
            </a:r>
            <a:r>
              <a:rPr lang="en-US" altLang="zh-CN" sz="2000" dirty="0" err="1"/>
              <a:t>topic_id</a:t>
            </a:r>
            <a:r>
              <a:rPr lang="en-US" altLang="zh-CN" sz="2000" dirty="0"/>
              <a:t>]))</a:t>
            </a:r>
          </a:p>
          <a:p>
            <a:pPr marL="457200" lvl="1" indent="0">
              <a:spcBef>
                <a:spcPts val="0"/>
              </a:spcBef>
              <a:buNone/>
            </a:pPr>
            <a:r>
              <a:rPr lang="en-US" altLang="zh-CN" sz="2000" dirty="0"/>
              <a:t>    context={'</a:t>
            </a:r>
            <a:r>
              <a:rPr lang="en-US" altLang="zh-CN" sz="2000" dirty="0" err="1"/>
              <a:t>topic':topic,'form':form</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new_entry.html',context</a:t>
            </a:r>
            <a:r>
              <a:rPr lang="en-US" altLang="zh-CN" sz="2000" dirty="0"/>
              <a:t>)</a:t>
            </a:r>
          </a:p>
          <a:p>
            <a:r>
              <a:rPr lang="zh-CN" altLang="en-US" sz="2200" dirty="0"/>
              <a:t>编辑条目</a:t>
            </a:r>
            <a:endParaRPr lang="en-US" altLang="zh-CN" sz="2200" dirty="0"/>
          </a:p>
        </p:txBody>
      </p:sp>
    </p:spTree>
    <p:extLst>
      <p:ext uri="{BB962C8B-B14F-4D97-AF65-F5344CB8AC3E}">
        <p14:creationId xmlns:p14="http://schemas.microsoft.com/office/powerpoint/2010/main" val="307475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fontScale="92500" lnSpcReduction="20000"/>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创建模板</a:t>
            </a:r>
            <a:r>
              <a:rPr lang="en-US" altLang="zh-CN" sz="2000" dirty="0"/>
              <a:t>new_entry.html</a:t>
            </a:r>
            <a:r>
              <a:rPr lang="zh-CN" altLang="en-US" sz="2000" dirty="0"/>
              <a:t>，内容如下：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}}&lt;/a&gt;&lt;/p&gt;</a:t>
            </a:r>
          </a:p>
          <a:p>
            <a:pPr marL="457200" lvl="1" indent="0">
              <a:spcBef>
                <a:spcPts val="0"/>
              </a:spcBef>
              <a:buNone/>
            </a:pPr>
            <a:r>
              <a:rPr lang="en-US" altLang="zh-CN" sz="2000" dirty="0"/>
              <a:t>  &lt;p&gt;Add a new entry:&lt;/p&gt;</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learning_logs:new_entry</a:t>
            </a:r>
            <a:r>
              <a:rPr lang="en-US" altLang="zh-CN" sz="2000" dirty="0"/>
              <a:t>' topic.id %}" method="post"&gt;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name="submit"&gt;add entry&lt;/button&gt;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a:p>
            <a:r>
              <a:rPr lang="zh-CN" altLang="en-US" sz="2200" dirty="0"/>
              <a:t>编辑条目</a:t>
            </a:r>
            <a:endParaRPr lang="en-US" altLang="zh-CN" sz="2200" dirty="0"/>
          </a:p>
        </p:txBody>
      </p:sp>
    </p:spTree>
    <p:extLst>
      <p:ext uri="{BB962C8B-B14F-4D97-AF65-F5344CB8AC3E}">
        <p14:creationId xmlns:p14="http://schemas.microsoft.com/office/powerpoint/2010/main" val="52258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topic.html</a:t>
            </a:r>
            <a:r>
              <a:rPr lang="zh-CN" altLang="en-US" sz="2000" dirty="0"/>
              <a:t>：</a:t>
            </a:r>
          </a:p>
          <a:p>
            <a:pPr marL="457200" lvl="1" indent="0">
              <a:spcBef>
                <a:spcPts val="0"/>
              </a:spcBef>
              <a:buNone/>
            </a:pPr>
            <a:r>
              <a:rPr lang="zh-CN" altLang="en-US" sz="2000" dirty="0"/>
              <a:t>  </a:t>
            </a:r>
            <a:r>
              <a:rPr lang="en-US" altLang="zh-CN" sz="2000" dirty="0"/>
              <a:t>&lt;p&gt;Entries:&lt;/p&gt;</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learning_logs:new_entry</a:t>
            </a:r>
            <a:r>
              <a:rPr lang="en-US" altLang="zh-CN" sz="2000" dirty="0"/>
              <a:t>' topic.id %}"&gt;add new entry&lt;/a&gt;&lt;/p&gt;</a:t>
            </a:r>
          </a:p>
          <a:p>
            <a:pPr marL="457200" lvl="1" indent="0">
              <a:spcBef>
                <a:spcPts val="0"/>
              </a:spcBef>
              <a:buNone/>
            </a:pPr>
            <a:r>
              <a:rPr lang="en-US" altLang="zh-CN" sz="2000" dirty="0"/>
              <a:t>  &lt;ul&gt;</a:t>
            </a:r>
          </a:p>
          <a:p>
            <a:r>
              <a:rPr lang="zh-CN" altLang="en-US" sz="2200" dirty="0"/>
              <a:t>编辑条目</a:t>
            </a:r>
            <a:endParaRPr lang="en-US" altLang="zh-CN" sz="2200" dirty="0"/>
          </a:p>
        </p:txBody>
      </p:sp>
    </p:spTree>
    <p:extLst>
      <p:ext uri="{BB962C8B-B14F-4D97-AF65-F5344CB8AC3E}">
        <p14:creationId xmlns:p14="http://schemas.microsoft.com/office/powerpoint/2010/main" val="31160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修改</a:t>
            </a:r>
            <a:r>
              <a:rPr lang="en-US" altLang="zh-CN" sz="2000" dirty="0"/>
              <a:t>urls.py</a:t>
            </a:r>
            <a:r>
              <a:rPr lang="zh-CN" altLang="en-US" sz="2000" dirty="0"/>
              <a:t>：</a:t>
            </a:r>
          </a:p>
          <a:p>
            <a:pPr marL="457200" lvl="1" indent="0">
              <a:buNone/>
            </a:pPr>
            <a:r>
              <a:rPr lang="en-US" altLang="zh-CN" sz="2000" dirty="0" err="1"/>
              <a:t>re_path</a:t>
            </a:r>
            <a:r>
              <a:rPr lang="en-US" altLang="zh-CN" sz="2000" dirty="0"/>
              <a:t>(r'^</a:t>
            </a:r>
            <a:r>
              <a:rPr lang="en-US" altLang="zh-CN" sz="2000" dirty="0" err="1"/>
              <a:t>edit_entry</a:t>
            </a:r>
            <a:r>
              <a:rPr lang="en-US" altLang="zh-CN" sz="2000" dirty="0"/>
              <a:t>/(?P&lt;</a:t>
            </a:r>
            <a:r>
              <a:rPr lang="en-US" altLang="zh-CN" sz="2000" dirty="0" err="1"/>
              <a:t>entry_id</a:t>
            </a:r>
            <a:r>
              <a:rPr lang="en-US" altLang="zh-CN" sz="2000" dirty="0"/>
              <a:t>&gt;\d+)/$',</a:t>
            </a:r>
            <a:r>
              <a:rPr lang="en-US" altLang="zh-CN" sz="2000" dirty="0" err="1"/>
              <a:t>views.edit_entry,name</a:t>
            </a:r>
            <a:r>
              <a:rPr lang="en-US" altLang="zh-CN" sz="2000" dirty="0"/>
              <a:t>='</a:t>
            </a:r>
            <a:r>
              <a:rPr lang="en-US" altLang="zh-CN" sz="2000" dirty="0" err="1"/>
              <a:t>edit_entry</a:t>
            </a:r>
            <a:r>
              <a:rPr lang="en-US" altLang="zh-CN" sz="2000" dirty="0"/>
              <a:t>'),</a:t>
            </a:r>
          </a:p>
        </p:txBody>
      </p:sp>
    </p:spTree>
    <p:extLst>
      <p:ext uri="{BB962C8B-B14F-4D97-AF65-F5344CB8AC3E}">
        <p14:creationId xmlns:p14="http://schemas.microsoft.com/office/powerpoint/2010/main" val="403736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fontScale="70000" lnSpcReduction="20000"/>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修改</a:t>
            </a:r>
            <a:r>
              <a:rPr lang="en-US" altLang="zh-CN" sz="2000" dirty="0"/>
              <a:t>views.py</a:t>
            </a:r>
            <a:r>
              <a:rPr lang="zh-CN" altLang="en-US" sz="2000" dirty="0"/>
              <a:t>：</a:t>
            </a:r>
          </a:p>
          <a:p>
            <a:pPr marL="457200" lvl="1" indent="0">
              <a:spcBef>
                <a:spcPts val="0"/>
              </a:spcBef>
              <a:buNone/>
            </a:pPr>
            <a:r>
              <a:rPr lang="en-US" altLang="zh-CN" sz="2000" dirty="0"/>
              <a:t>from .models import </a:t>
            </a:r>
            <a:r>
              <a:rPr lang="en-US" altLang="zh-CN" sz="2000" dirty="0" err="1"/>
              <a:t>Topic,Entry</a:t>
            </a:r>
            <a:endParaRPr lang="en-US" altLang="zh-CN" sz="2000" dirty="0"/>
          </a:p>
          <a:p>
            <a:pPr marL="457200" lvl="1" indent="0">
              <a:spcBef>
                <a:spcPts val="0"/>
              </a:spcBef>
              <a:buNone/>
            </a:pPr>
            <a:r>
              <a:rPr lang="en-US" altLang="zh-CN" sz="2000" dirty="0"/>
              <a:t>def </a:t>
            </a:r>
            <a:r>
              <a:rPr lang="en-US" altLang="zh-CN" sz="2000" dirty="0" err="1"/>
              <a:t>edit_entry</a:t>
            </a:r>
            <a:r>
              <a:rPr lang="en-US" altLang="zh-CN" sz="2000" dirty="0"/>
              <a:t>(</a:t>
            </a:r>
            <a:r>
              <a:rPr lang="en-US" altLang="zh-CN" sz="2000" dirty="0" err="1"/>
              <a:t>request,entry_id</a:t>
            </a:r>
            <a:r>
              <a:rPr lang="en-US" altLang="zh-CN" sz="2000" dirty="0"/>
              <a:t>):</a:t>
            </a:r>
          </a:p>
          <a:p>
            <a:pPr marL="457200" lvl="1" indent="0">
              <a:spcBef>
                <a:spcPts val="0"/>
              </a:spcBef>
              <a:buNone/>
            </a:pPr>
            <a:r>
              <a:rPr lang="en-US" altLang="zh-CN" sz="2000" dirty="0"/>
              <a:t>    '''</a:t>
            </a:r>
            <a:r>
              <a:rPr lang="zh-CN" altLang="en-US" sz="2000" dirty="0"/>
              <a:t>编辑既有条目</a:t>
            </a:r>
            <a:r>
              <a:rPr lang="en-US" altLang="zh-CN" sz="2000" dirty="0"/>
              <a:t>'''</a:t>
            </a:r>
          </a:p>
          <a:p>
            <a:pPr marL="457200" lvl="1" indent="0">
              <a:spcBef>
                <a:spcPts val="0"/>
              </a:spcBef>
              <a:buNone/>
            </a:pPr>
            <a:r>
              <a:rPr lang="en-US" altLang="zh-CN" sz="2000" dirty="0"/>
              <a:t>    entry=</a:t>
            </a:r>
            <a:r>
              <a:rPr lang="en-US" altLang="zh-CN" sz="2000" dirty="0" err="1"/>
              <a:t>Entry.objects.get</a:t>
            </a:r>
            <a:r>
              <a:rPr lang="en-US" altLang="zh-CN" sz="2000" dirty="0"/>
              <a:t>(id=</a:t>
            </a:r>
            <a:r>
              <a:rPr lang="en-US" altLang="zh-CN" sz="2000" dirty="0" err="1"/>
              <a:t>entry_id</a:t>
            </a:r>
            <a:r>
              <a:rPr lang="en-US" altLang="zh-CN" sz="2000" dirty="0"/>
              <a:t>)</a:t>
            </a:r>
          </a:p>
          <a:p>
            <a:pPr marL="457200" lvl="1" indent="0">
              <a:spcBef>
                <a:spcPts val="0"/>
              </a:spcBef>
              <a:buNone/>
            </a:pPr>
            <a:r>
              <a:rPr lang="en-US" altLang="zh-CN" sz="2000" dirty="0"/>
              <a:t>    topic=</a:t>
            </a:r>
            <a:r>
              <a:rPr lang="en-US" altLang="zh-CN" sz="2000" dirty="0" err="1"/>
              <a:t>entry.topic</a:t>
            </a:r>
            <a:endParaRPr lang="en-US" altLang="zh-CN" sz="2000" dirty="0"/>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初次请求，使用当前条目填充表单</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(instance=entry)</a:t>
            </a:r>
          </a:p>
          <a:p>
            <a:pPr marL="457200" lvl="1" indent="0">
              <a:spcBef>
                <a:spcPts val="0"/>
              </a:spcBef>
              <a:buNone/>
            </a:pPr>
            <a:r>
              <a:rPr lang="en-US" altLang="zh-CN" sz="2000" dirty="0"/>
              <a:t>    else:</a:t>
            </a:r>
          </a:p>
          <a:p>
            <a:pPr marL="457200" lvl="1" indent="0">
              <a:spcBef>
                <a:spcPts val="0"/>
              </a:spcBef>
              <a:buNone/>
            </a:pPr>
            <a:r>
              <a:rPr lang="en-US" altLang="zh-CN" sz="2000" dirty="0"/>
              <a:t>        #POST</a:t>
            </a:r>
            <a:r>
              <a:rPr lang="zh-CN" altLang="en-US" sz="2000" dirty="0"/>
              <a:t>提交的数据，对数据进行处理</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(instance=</a:t>
            </a:r>
            <a:r>
              <a:rPr lang="en-US" altLang="zh-CN" sz="2000" dirty="0" err="1"/>
              <a:t>entry,data</a:t>
            </a:r>
            <a:r>
              <a:rPr lang="en-US" altLang="zh-CN" sz="2000" dirty="0"/>
              <a:t>=</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form.save</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(reverse('learning_</a:t>
            </a:r>
            <a:r>
              <a:rPr lang="en-US" altLang="zh-CN" sz="2000" dirty="0" err="1"/>
              <a:t>logs:topic</a:t>
            </a:r>
            <a:r>
              <a:rPr lang="en-US" altLang="zh-CN" sz="2000" dirty="0"/>
              <a:t>',</a:t>
            </a:r>
            <a:r>
              <a:rPr lang="en-US" altLang="zh-CN" sz="2000" dirty="0" err="1"/>
              <a:t>args</a:t>
            </a:r>
            <a:r>
              <a:rPr lang="en-US" altLang="zh-CN" sz="2000" dirty="0"/>
              <a:t>=[topic.id]))</a:t>
            </a:r>
          </a:p>
          <a:p>
            <a:pPr marL="457200" lvl="1" indent="0">
              <a:spcBef>
                <a:spcPts val="0"/>
              </a:spcBef>
              <a:buNone/>
            </a:pPr>
            <a:r>
              <a:rPr lang="en-US" altLang="zh-CN" sz="2000" dirty="0"/>
              <a:t>    context={'</a:t>
            </a:r>
            <a:r>
              <a:rPr lang="en-US" altLang="zh-CN" sz="2000" dirty="0" err="1"/>
              <a:t>entry':entry,'topic':topic,'form':form</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edit_entry.html',context</a:t>
            </a:r>
            <a:r>
              <a:rPr lang="en-US" altLang="zh-CN" sz="2000" dirty="0"/>
              <a:t>)</a:t>
            </a:r>
          </a:p>
        </p:txBody>
      </p:sp>
    </p:spTree>
    <p:extLst>
      <p:ext uri="{BB962C8B-B14F-4D97-AF65-F5344CB8AC3E}">
        <p14:creationId xmlns:p14="http://schemas.microsoft.com/office/powerpoint/2010/main" val="339822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2.2.4	</a:t>
            </a:r>
            <a:r>
              <a:rPr lang="zh-CN" altLang="en-US" dirty="0"/>
              <a:t>选择结构的嵌套</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例：</a:t>
            </a:r>
          </a:p>
          <a:p>
            <a:pPr marL="457200" lvl="1" indent="0">
              <a:spcBef>
                <a:spcPts val="300"/>
              </a:spcBef>
              <a:buNone/>
            </a:pPr>
            <a:r>
              <a:rPr lang="en-US" altLang="zh-CN" sz="1800" dirty="0"/>
              <a:t>degree=‘DCBAAF’</a:t>
            </a:r>
          </a:p>
          <a:p>
            <a:pPr marL="457200" lvl="1" indent="0">
              <a:spcBef>
                <a:spcPts val="300"/>
              </a:spcBef>
              <a:buNone/>
            </a:pPr>
            <a:r>
              <a:rPr lang="en-US" altLang="zh-CN" sz="1800" dirty="0"/>
              <a:t>if score&gt;100 or score&lt;0:</a:t>
            </a:r>
          </a:p>
          <a:p>
            <a:pPr marL="457200" lvl="1" indent="0">
              <a:spcBef>
                <a:spcPts val="300"/>
              </a:spcBef>
              <a:buNone/>
            </a:pPr>
            <a:r>
              <a:rPr lang="en-US" altLang="zh-CN" sz="1800" dirty="0"/>
              <a:t>	print(‘wrong score.’)</a:t>
            </a:r>
          </a:p>
          <a:p>
            <a:pPr marL="457200" lvl="1" indent="0">
              <a:spcBef>
                <a:spcPts val="300"/>
              </a:spcBef>
              <a:buNone/>
            </a:pPr>
            <a:r>
              <a:rPr lang="en-US" altLang="zh-CN" sz="1800" dirty="0"/>
              <a:t>else:</a:t>
            </a:r>
          </a:p>
          <a:p>
            <a:pPr marL="457200" lvl="1" indent="0">
              <a:spcBef>
                <a:spcPts val="300"/>
              </a:spcBef>
              <a:buNone/>
            </a:pPr>
            <a:r>
              <a:rPr lang="en-US" altLang="zh-CN" sz="1800" dirty="0"/>
              <a:t>	index=(score-60)//10</a:t>
            </a:r>
          </a:p>
          <a:p>
            <a:pPr marL="457200" lvl="1" indent="0">
              <a:spcBef>
                <a:spcPts val="300"/>
              </a:spcBef>
              <a:buNone/>
            </a:pPr>
            <a:r>
              <a:rPr lang="en-US" altLang="zh-CN" sz="1800" dirty="0"/>
              <a:t>	if index&gt;=0:</a:t>
            </a:r>
          </a:p>
          <a:p>
            <a:pPr marL="457200" lvl="1" indent="0">
              <a:spcBef>
                <a:spcPts val="300"/>
              </a:spcBef>
              <a:buNone/>
            </a:pPr>
            <a:r>
              <a:rPr lang="en-US" altLang="zh-CN" sz="1800" dirty="0"/>
              <a:t>		print(degree[index])</a:t>
            </a:r>
          </a:p>
          <a:p>
            <a:pPr marL="457200" lvl="1" indent="0">
              <a:spcBef>
                <a:spcPts val="300"/>
              </a:spcBef>
              <a:buNone/>
            </a:pPr>
            <a:r>
              <a:rPr lang="en-US" altLang="zh-CN" sz="1800" dirty="0"/>
              <a:t>	else:</a:t>
            </a:r>
          </a:p>
          <a:p>
            <a:pPr marL="457200" lvl="1" indent="0">
              <a:spcBef>
                <a:spcPts val="300"/>
              </a:spcBef>
              <a:buNone/>
            </a:pPr>
            <a:r>
              <a:rPr lang="en-US" altLang="zh-CN" sz="1800" dirty="0"/>
              <a:t>		print(degree[-1])</a:t>
            </a:r>
          </a:p>
        </p:txBody>
      </p:sp>
    </p:spTree>
    <p:extLst>
      <p:ext uri="{BB962C8B-B14F-4D97-AF65-F5344CB8AC3E}">
        <p14:creationId xmlns:p14="http://schemas.microsoft.com/office/powerpoint/2010/main" val="270539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fontScale="92500" lnSpcReduction="20000"/>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创建模板</a:t>
            </a:r>
            <a:r>
              <a:rPr lang="en-US" altLang="zh-CN" sz="2000" dirty="0"/>
              <a:t>edit_entry.html</a:t>
            </a:r>
            <a:r>
              <a:rPr lang="zh-CN" altLang="en-US" sz="2000" dirty="0"/>
              <a:t>，内容如下：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}}&lt;/a&gt;&lt;/p&gt;</a:t>
            </a:r>
          </a:p>
          <a:p>
            <a:pPr marL="457200" lvl="1" indent="0">
              <a:spcBef>
                <a:spcPts val="0"/>
              </a:spcBef>
              <a:buNone/>
            </a:pPr>
            <a:r>
              <a:rPr lang="en-US" altLang="zh-CN" sz="2000" dirty="0"/>
              <a:t>  &lt;p&gt;Edit entry:&lt;/p&gt;</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learning_logs:edit_entry</a:t>
            </a:r>
            <a:r>
              <a:rPr lang="en-US" altLang="zh-CN" sz="2000" dirty="0"/>
              <a:t>' entry.id %}" method="post"&gt;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name="submit"&gt;save changes&lt;/button&gt;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3915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修改</a:t>
            </a:r>
            <a:r>
              <a:rPr lang="en-US" altLang="zh-CN" sz="2000" dirty="0"/>
              <a:t>topic.html</a:t>
            </a:r>
            <a:r>
              <a:rPr lang="zh-CN" altLang="en-US" sz="2000" dirty="0"/>
              <a:t>：</a:t>
            </a:r>
          </a:p>
          <a:p>
            <a:pPr marL="457200" lvl="1" indent="0">
              <a:buNone/>
            </a:pPr>
            <a:r>
              <a:rPr lang="zh-CN" altLang="en-US" sz="2000" dirty="0"/>
              <a:t>        </a:t>
            </a:r>
            <a:r>
              <a:rPr lang="en-US" altLang="zh-CN" sz="2000" dirty="0"/>
              <a:t>&lt;p&gt;{{ </a:t>
            </a:r>
            <a:r>
              <a:rPr lang="en-US" altLang="zh-CN" sz="2000" dirty="0" err="1"/>
              <a:t>entry.text|linebreaks</a:t>
            </a:r>
            <a:r>
              <a:rPr lang="en-US" altLang="zh-CN" sz="2000" dirty="0"/>
              <a:t> }}&lt;/p&gt;</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learning_logs:edit_entry</a:t>
            </a:r>
            <a:r>
              <a:rPr lang="en-US" altLang="zh-CN" sz="2000" dirty="0"/>
              <a:t>' entry.id %}"&gt;edit entry&lt;/a&gt;&lt;/p&gt;</a:t>
            </a:r>
          </a:p>
          <a:p>
            <a:pPr marL="457200" lvl="1" indent="0">
              <a:spcBef>
                <a:spcPts val="0"/>
              </a:spcBef>
              <a:buNone/>
            </a:pPr>
            <a:r>
              <a:rPr lang="en-US" altLang="zh-CN" sz="2000" dirty="0"/>
              <a:t>      &lt;/li&gt;</a:t>
            </a:r>
          </a:p>
        </p:txBody>
      </p:sp>
    </p:spTree>
    <p:extLst>
      <p:ext uri="{BB962C8B-B14F-4D97-AF65-F5344CB8AC3E}">
        <p14:creationId xmlns:p14="http://schemas.microsoft.com/office/powerpoint/2010/main" val="251660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smtClean="0"/>
              <a:t>创建</a:t>
            </a:r>
            <a:r>
              <a:rPr lang="zh-CN" altLang="en-US" sz="2200" dirty="0"/>
              <a:t>应用程序</a:t>
            </a:r>
            <a:r>
              <a:rPr lang="en-US" altLang="zh-CN" sz="2200" dirty="0"/>
              <a:t>users</a:t>
            </a:r>
          </a:p>
          <a:p>
            <a:pPr marL="457200" lvl="1" indent="0">
              <a:buNone/>
            </a:pPr>
            <a:r>
              <a:rPr lang="zh-CN" altLang="en-US" sz="2000" dirty="0"/>
              <a:t>创建应用程序</a:t>
            </a:r>
            <a:r>
              <a:rPr lang="en-US" altLang="zh-CN" sz="2000" dirty="0"/>
              <a:t>users</a:t>
            </a:r>
            <a:r>
              <a:rPr lang="zh-CN" altLang="en-US" sz="2000" dirty="0"/>
              <a:t>，将其加入到</a:t>
            </a:r>
            <a:r>
              <a:rPr lang="en-US" altLang="zh-CN" sz="2000" dirty="0"/>
              <a:t>settings.py</a:t>
            </a:r>
            <a:r>
              <a:rPr lang="zh-CN" altLang="en-US" sz="2000" dirty="0"/>
              <a:t>中</a:t>
            </a:r>
          </a:p>
          <a:p>
            <a:r>
              <a:rPr lang="zh-CN" altLang="en-US" sz="2200" dirty="0" smtClean="0"/>
              <a:t>定义</a:t>
            </a:r>
            <a:r>
              <a:rPr lang="en-US" altLang="zh-CN" sz="2200" dirty="0" err="1"/>
              <a:t>url</a:t>
            </a:r>
            <a:r>
              <a:rPr lang="zh-CN" altLang="en-US" sz="2200" dirty="0"/>
              <a:t>、视图函数</a:t>
            </a:r>
          </a:p>
          <a:p>
            <a:r>
              <a:rPr lang="zh-CN" altLang="en-US" sz="2200" dirty="0" smtClean="0"/>
              <a:t>创建网页</a:t>
            </a:r>
            <a:endParaRPr lang="zh-CN" altLang="en-US" sz="2200" dirty="0"/>
          </a:p>
        </p:txBody>
      </p:sp>
    </p:spTree>
    <p:extLst>
      <p:ext uri="{BB962C8B-B14F-4D97-AF65-F5344CB8AC3E}">
        <p14:creationId xmlns:p14="http://schemas.microsoft.com/office/powerpoint/2010/main" val="228402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fontScale="47500" lnSpcReduction="20000"/>
          </a:bodyPr>
          <a:lstStyle/>
          <a:p>
            <a:r>
              <a:rPr lang="zh-CN" altLang="en-US" sz="2200" dirty="0" smtClean="0"/>
              <a:t>创建</a:t>
            </a:r>
            <a:r>
              <a:rPr lang="zh-CN" altLang="en-US" sz="2200" dirty="0"/>
              <a:t>应用程序</a:t>
            </a:r>
            <a:r>
              <a:rPr lang="en-US" altLang="zh-CN" sz="2200" dirty="0"/>
              <a:t>users</a:t>
            </a:r>
          </a:p>
          <a:p>
            <a:r>
              <a:rPr lang="zh-CN" altLang="en-US" sz="2200" dirty="0" smtClean="0"/>
              <a:t>定义</a:t>
            </a:r>
            <a:r>
              <a:rPr lang="en-US" altLang="zh-CN" sz="2200" dirty="0" err="1"/>
              <a:t>url</a:t>
            </a:r>
            <a:r>
              <a:rPr lang="zh-CN" altLang="en-US" sz="2200" dirty="0"/>
              <a:t>、视图函数</a:t>
            </a:r>
          </a:p>
          <a:p>
            <a:pPr marL="457200" lvl="1" indent="0">
              <a:buNone/>
            </a:pPr>
            <a:r>
              <a:rPr lang="zh-CN" altLang="en-US" sz="2000" dirty="0"/>
              <a:t>修改</a:t>
            </a:r>
            <a:r>
              <a:rPr lang="en-US" altLang="zh-CN" sz="2000" dirty="0"/>
              <a:t>users/views.py</a:t>
            </a:r>
            <a:r>
              <a:rPr lang="zh-CN" altLang="en-US" sz="2000" dirty="0"/>
              <a:t>文件，增加如下内容：</a:t>
            </a:r>
          </a:p>
          <a:p>
            <a:pPr marL="457200" lvl="1" indent="0">
              <a:spcBef>
                <a:spcPts val="0"/>
              </a:spcBef>
              <a:buNone/>
            </a:pPr>
            <a:r>
              <a:rPr lang="en-US" altLang="zh-CN" sz="2000" dirty="0"/>
              <a:t>from </a:t>
            </a:r>
            <a:r>
              <a:rPr lang="en-US" altLang="zh-CN" sz="2000" dirty="0" err="1"/>
              <a:t>django.http</a:t>
            </a:r>
            <a:r>
              <a:rPr lang="en-US" altLang="zh-CN" sz="2000" dirty="0"/>
              <a:t> import </a:t>
            </a:r>
            <a:r>
              <a:rPr lang="en-US" altLang="zh-CN" sz="2000" dirty="0" err="1"/>
              <a:t>HttpResponseRedirect</a:t>
            </a:r>
            <a:endParaRPr lang="en-US" altLang="zh-CN" sz="2000" dirty="0"/>
          </a:p>
          <a:p>
            <a:pPr marL="457200" lvl="1" indent="0">
              <a:spcBef>
                <a:spcPts val="0"/>
              </a:spcBef>
              <a:buNone/>
            </a:pPr>
            <a:r>
              <a:rPr lang="en-US" altLang="zh-CN" sz="2000" dirty="0"/>
              <a:t>from </a:t>
            </a:r>
            <a:r>
              <a:rPr lang="en-US" altLang="zh-CN" sz="2000" dirty="0" err="1"/>
              <a:t>django.urls</a:t>
            </a:r>
            <a:r>
              <a:rPr lang="en-US" altLang="zh-CN" sz="2000" dirty="0"/>
              <a:t> import reverse</a:t>
            </a:r>
          </a:p>
          <a:p>
            <a:pPr marL="457200" lvl="1" indent="0">
              <a:spcBef>
                <a:spcPts val="0"/>
              </a:spcBef>
              <a:buNone/>
            </a:pPr>
            <a:r>
              <a:rPr lang="en-US" altLang="zh-CN" sz="2000" dirty="0"/>
              <a:t>from </a:t>
            </a:r>
            <a:r>
              <a:rPr lang="en-US" altLang="zh-CN" sz="2000" dirty="0" err="1"/>
              <a:t>django.contrib.auth</a:t>
            </a:r>
            <a:r>
              <a:rPr lang="en-US" altLang="zh-CN" sz="2000" dirty="0"/>
              <a:t> import </a:t>
            </a:r>
            <a:r>
              <a:rPr lang="en-US" altLang="zh-CN" sz="2000" dirty="0" err="1"/>
              <a:t>login,logout,authenticate</a:t>
            </a:r>
            <a:endParaRPr lang="en-US" altLang="zh-CN" sz="2000" dirty="0"/>
          </a:p>
          <a:p>
            <a:pPr marL="457200" lvl="1" indent="0">
              <a:spcBef>
                <a:spcPts val="0"/>
              </a:spcBef>
              <a:buNone/>
            </a:pPr>
            <a:r>
              <a:rPr lang="en-US" altLang="zh-CN" sz="2000" dirty="0"/>
              <a:t>from </a:t>
            </a:r>
            <a:r>
              <a:rPr lang="en-US" altLang="zh-CN" sz="2000" dirty="0" err="1"/>
              <a:t>django.contrib.auth.forms</a:t>
            </a:r>
            <a:r>
              <a:rPr lang="en-US" altLang="zh-CN" sz="2000" dirty="0"/>
              <a:t> import </a:t>
            </a:r>
            <a:r>
              <a:rPr lang="en-US" altLang="zh-CN" sz="2000" dirty="0" err="1"/>
              <a:t>UserCreationForm</a:t>
            </a:r>
            <a:endParaRPr lang="en-US" altLang="zh-CN" sz="2000" dirty="0"/>
          </a:p>
          <a:p>
            <a:pPr marL="457200" lvl="1" indent="0">
              <a:spcBef>
                <a:spcPts val="0"/>
              </a:spcBef>
              <a:buNone/>
            </a:pPr>
            <a:r>
              <a:rPr lang="en-US" altLang="zh-CN" sz="2000" dirty="0" err="1" smtClean="0"/>
              <a:t>def</a:t>
            </a:r>
            <a:r>
              <a:rPr lang="en-US" altLang="zh-CN" sz="2000" dirty="0" smtClean="0"/>
              <a:t> </a:t>
            </a:r>
            <a:r>
              <a:rPr lang="en-US" altLang="zh-CN" sz="2000" dirty="0" err="1"/>
              <a:t>logout_view</a:t>
            </a:r>
            <a:r>
              <a:rPr lang="en-US" altLang="zh-CN" sz="2000" dirty="0"/>
              <a:t>(request):</a:t>
            </a:r>
          </a:p>
          <a:p>
            <a:pPr marL="457200" lvl="1" indent="0">
              <a:spcBef>
                <a:spcPts val="0"/>
              </a:spcBef>
              <a:buNone/>
            </a:pPr>
            <a:r>
              <a:rPr lang="en-US" altLang="zh-CN" sz="2000" dirty="0"/>
              <a:t>    '''</a:t>
            </a:r>
            <a:r>
              <a:rPr lang="zh-CN" altLang="en-US" sz="2000" dirty="0"/>
              <a:t>注销用户</a:t>
            </a:r>
            <a:r>
              <a:rPr lang="en-US" altLang="zh-CN" sz="2000" dirty="0"/>
              <a:t>'''</a:t>
            </a:r>
          </a:p>
          <a:p>
            <a:pPr marL="457200" lvl="1" indent="0">
              <a:spcBef>
                <a:spcPts val="0"/>
              </a:spcBef>
              <a:buNone/>
            </a:pPr>
            <a:r>
              <a:rPr lang="en-US" altLang="zh-CN" sz="2000" dirty="0"/>
              <a:t>    logout(request)</a:t>
            </a:r>
          </a:p>
          <a:p>
            <a:pPr marL="457200" lvl="1" indent="0">
              <a:spcBef>
                <a:spcPts val="0"/>
              </a:spcBef>
              <a:buNone/>
            </a:pPr>
            <a:r>
              <a:rPr lang="en-US" altLang="zh-CN" sz="2000" dirty="0"/>
              <a:t>    return </a:t>
            </a:r>
            <a:r>
              <a:rPr lang="en-US" altLang="zh-CN" sz="2000" dirty="0" err="1"/>
              <a:t>HttpResponseRedirect</a:t>
            </a:r>
            <a:r>
              <a:rPr lang="en-US" altLang="zh-CN" sz="2000" dirty="0"/>
              <a:t>(reverse('</a:t>
            </a:r>
            <a:r>
              <a:rPr lang="en-US" altLang="zh-CN" sz="2000" dirty="0" err="1"/>
              <a:t>learning_logs:index</a:t>
            </a:r>
            <a:r>
              <a:rPr lang="en-US" altLang="zh-CN" sz="2000" dirty="0"/>
              <a:t>'))</a:t>
            </a:r>
          </a:p>
          <a:p>
            <a:pPr marL="457200" lvl="1" indent="0">
              <a:spcBef>
                <a:spcPts val="0"/>
              </a:spcBef>
              <a:buNone/>
            </a:pPr>
            <a:r>
              <a:rPr lang="en-US" altLang="zh-CN" sz="2000" dirty="0" err="1" smtClean="0"/>
              <a:t>def</a:t>
            </a:r>
            <a:r>
              <a:rPr lang="en-US" altLang="zh-CN" sz="2000" dirty="0" smtClean="0"/>
              <a:t> </a:t>
            </a:r>
            <a:r>
              <a:rPr lang="en-US" altLang="zh-CN" sz="2000" dirty="0"/>
              <a:t>register(request):</a:t>
            </a:r>
          </a:p>
          <a:p>
            <a:pPr marL="457200" lvl="1" indent="0">
              <a:spcBef>
                <a:spcPts val="0"/>
              </a:spcBef>
              <a:buNone/>
            </a:pPr>
            <a:r>
              <a:rPr lang="en-US" altLang="zh-CN" sz="2000" dirty="0"/>
              <a:t>    '''</a:t>
            </a:r>
            <a:r>
              <a:rPr lang="zh-CN" altLang="en-US" sz="2000" dirty="0"/>
              <a:t>注册新用户</a:t>
            </a:r>
            <a:r>
              <a:rPr lang="en-US" altLang="zh-CN" sz="2000" dirty="0"/>
              <a:t>'''</a:t>
            </a:r>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显示空的注册表单</a:t>
            </a:r>
          </a:p>
          <a:p>
            <a:pPr marL="457200" lvl="1" indent="0">
              <a:spcBef>
                <a:spcPts val="0"/>
              </a:spcBef>
              <a:buNone/>
            </a:pPr>
            <a:r>
              <a:rPr lang="zh-CN" altLang="en-US" sz="2000" dirty="0"/>
              <a:t>        </a:t>
            </a:r>
            <a:r>
              <a:rPr lang="en-US" altLang="zh-CN" sz="2000" dirty="0"/>
              <a:t>form=</a:t>
            </a:r>
            <a:r>
              <a:rPr lang="en-US" altLang="zh-CN" sz="2000" dirty="0" err="1"/>
              <a:t>UserCreationForm</a:t>
            </a:r>
            <a:r>
              <a:rPr lang="en-US" altLang="zh-CN" sz="2000" dirty="0"/>
              <a:t>()</a:t>
            </a:r>
          </a:p>
          <a:p>
            <a:pPr marL="457200" lvl="1" indent="0">
              <a:spcBef>
                <a:spcPts val="0"/>
              </a:spcBef>
              <a:buNone/>
            </a:pPr>
            <a:r>
              <a:rPr lang="en-US" altLang="zh-CN" sz="2000" dirty="0"/>
              <a:t>    else:</a:t>
            </a:r>
          </a:p>
          <a:p>
            <a:pPr marL="457200" lvl="1" indent="0">
              <a:spcBef>
                <a:spcPts val="0"/>
              </a:spcBef>
              <a:buNone/>
            </a:pPr>
            <a:r>
              <a:rPr lang="en-US" altLang="zh-CN" sz="2000" dirty="0"/>
              <a:t>        #</a:t>
            </a:r>
            <a:r>
              <a:rPr lang="zh-CN" altLang="en-US" sz="2000" dirty="0"/>
              <a:t>处理填写好的表单</a:t>
            </a:r>
          </a:p>
          <a:p>
            <a:pPr marL="457200" lvl="1" indent="0">
              <a:spcBef>
                <a:spcPts val="0"/>
              </a:spcBef>
              <a:buNone/>
            </a:pPr>
            <a:r>
              <a:rPr lang="zh-CN" altLang="en-US" sz="2000" dirty="0"/>
              <a:t>        </a:t>
            </a:r>
            <a:r>
              <a:rPr lang="en-US" altLang="zh-CN" sz="2000" dirty="0"/>
              <a:t>form=</a:t>
            </a:r>
            <a:r>
              <a:rPr lang="en-US" altLang="zh-CN" sz="2000" dirty="0" err="1"/>
              <a:t>UserCreationForm</a:t>
            </a:r>
            <a:r>
              <a:rPr lang="en-US" altLang="zh-CN" sz="2000" dirty="0"/>
              <a:t>(data=</a:t>
            </a:r>
            <a:r>
              <a:rPr lang="en-US" altLang="zh-CN" sz="2000" dirty="0" err="1"/>
              <a:t>request.POST</a:t>
            </a:r>
            <a:r>
              <a:rPr lang="en-US" altLang="zh-CN" sz="2000" dirty="0"/>
              <a:t>)</a:t>
            </a:r>
          </a:p>
          <a:p>
            <a:pPr marL="457200" lvl="1" indent="0">
              <a:spcBef>
                <a:spcPts val="0"/>
              </a:spcBef>
              <a:buNone/>
            </a:pPr>
            <a:r>
              <a:rPr lang="en-US" altLang="zh-CN" sz="2000" dirty="0" smtClean="0"/>
              <a:t>        </a:t>
            </a:r>
            <a:r>
              <a:rPr lang="en-US" altLang="zh-CN" sz="2000" dirty="0"/>
              <a:t>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new_user</a:t>
            </a:r>
            <a:r>
              <a:rPr lang="en-US" altLang="zh-CN" sz="2000" dirty="0"/>
              <a:t>=</a:t>
            </a:r>
            <a:r>
              <a:rPr lang="en-US" altLang="zh-CN" sz="2000" dirty="0" err="1"/>
              <a:t>form.save</a:t>
            </a:r>
            <a:r>
              <a:rPr lang="en-US" altLang="zh-CN" sz="2000" dirty="0"/>
              <a:t>()</a:t>
            </a:r>
          </a:p>
          <a:p>
            <a:pPr marL="457200" lvl="1" indent="0">
              <a:spcBef>
                <a:spcPts val="0"/>
              </a:spcBef>
              <a:buNone/>
            </a:pPr>
            <a:r>
              <a:rPr lang="en-US" altLang="zh-CN" sz="2000" dirty="0"/>
              <a:t>            #</a:t>
            </a:r>
            <a:r>
              <a:rPr lang="zh-CN" altLang="en-US" sz="2000" dirty="0"/>
              <a:t>让用户自动登录，再重定向到主页</a:t>
            </a:r>
          </a:p>
          <a:p>
            <a:pPr marL="457200" lvl="1" indent="0">
              <a:spcBef>
                <a:spcPts val="0"/>
              </a:spcBef>
              <a:buNone/>
            </a:pPr>
            <a:r>
              <a:rPr lang="zh-CN" altLang="en-US" sz="2000" dirty="0"/>
              <a:t>            </a:t>
            </a:r>
            <a:r>
              <a:rPr lang="en-US" altLang="zh-CN" sz="2000" dirty="0" err="1"/>
              <a:t>authenticated_user</a:t>
            </a:r>
            <a:r>
              <a:rPr lang="en-US" altLang="zh-CN" sz="2000" dirty="0"/>
              <a:t>=authenticate(username=</a:t>
            </a:r>
            <a:r>
              <a:rPr lang="en-US" altLang="zh-CN" sz="2000" dirty="0" err="1"/>
              <a:t>new_user.username,password</a:t>
            </a:r>
            <a:r>
              <a:rPr lang="en-US" altLang="zh-CN" sz="2000" dirty="0"/>
              <a:t>=</a:t>
            </a:r>
            <a:r>
              <a:rPr lang="en-US" altLang="zh-CN" sz="2000" dirty="0" err="1"/>
              <a:t>request.POST</a:t>
            </a:r>
            <a:r>
              <a:rPr lang="en-US" altLang="zh-CN" sz="2000" dirty="0"/>
              <a:t>['password1'])</a:t>
            </a:r>
          </a:p>
          <a:p>
            <a:pPr marL="457200" lvl="1" indent="0">
              <a:spcBef>
                <a:spcPts val="0"/>
              </a:spcBef>
              <a:buNone/>
            </a:pPr>
            <a:r>
              <a:rPr lang="en-US" altLang="zh-CN" sz="2000" dirty="0"/>
              <a:t>            login(</a:t>
            </a:r>
            <a:r>
              <a:rPr lang="en-US" altLang="zh-CN" sz="2000" dirty="0" err="1"/>
              <a:t>request,authenticated_user</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a:t>
            </a:r>
            <a:r>
              <a:rPr lang="en-US" altLang="zh-CN" sz="2000" dirty="0" err="1"/>
              <a:t>learning_logs:index</a:t>
            </a:r>
            <a:r>
              <a:rPr lang="en-US" altLang="zh-CN" sz="2000" dirty="0"/>
              <a:t>'))</a:t>
            </a:r>
          </a:p>
          <a:p>
            <a:pPr marL="457200" lvl="1" indent="0">
              <a:spcBef>
                <a:spcPts val="0"/>
              </a:spcBef>
              <a:buNone/>
            </a:pPr>
            <a:r>
              <a:rPr lang="en-US" altLang="zh-CN" sz="2000" dirty="0" smtClean="0"/>
              <a:t>    context={'</a:t>
            </a:r>
            <a:r>
              <a:rPr lang="en-US" altLang="zh-CN" sz="2000" dirty="0" err="1" smtClean="0"/>
              <a:t>form':form</a:t>
            </a:r>
            <a:r>
              <a:rPr lang="en-US" altLang="zh-CN" sz="2000" dirty="0" smtClean="0"/>
              <a:t>}</a:t>
            </a:r>
          </a:p>
          <a:p>
            <a:pPr marL="457200" lvl="1" indent="0">
              <a:spcBef>
                <a:spcPts val="0"/>
              </a:spcBef>
              <a:buNone/>
            </a:pPr>
            <a:r>
              <a:rPr lang="en-US" altLang="zh-CN" sz="2000" dirty="0" smtClean="0"/>
              <a:t>    </a:t>
            </a:r>
            <a:r>
              <a:rPr lang="en-US" altLang="zh-CN" sz="2000" dirty="0"/>
              <a:t>return render(</a:t>
            </a:r>
            <a:r>
              <a:rPr lang="en-US" altLang="zh-CN" sz="2000" dirty="0" err="1"/>
              <a:t>request,'users</a:t>
            </a:r>
            <a:r>
              <a:rPr lang="en-US" altLang="zh-CN" sz="2000" dirty="0"/>
              <a:t>/</a:t>
            </a:r>
            <a:r>
              <a:rPr lang="en-US" altLang="zh-CN" sz="2000" dirty="0" err="1"/>
              <a:t>register.html',context</a:t>
            </a:r>
            <a:r>
              <a:rPr lang="en-US" altLang="zh-CN" sz="2000" dirty="0" smtClean="0"/>
              <a:t>)</a:t>
            </a:r>
            <a:endParaRPr lang="en-US" altLang="zh-CN" sz="2000" dirty="0"/>
          </a:p>
          <a:p>
            <a:r>
              <a:rPr lang="zh-CN" altLang="en-US" sz="2200" dirty="0" smtClean="0"/>
              <a:t>创建网页</a:t>
            </a:r>
            <a:endParaRPr lang="zh-CN" altLang="en-US" sz="2200" dirty="0"/>
          </a:p>
        </p:txBody>
      </p:sp>
    </p:spTree>
    <p:extLst>
      <p:ext uri="{BB962C8B-B14F-4D97-AF65-F5344CB8AC3E}">
        <p14:creationId xmlns:p14="http://schemas.microsoft.com/office/powerpoint/2010/main" val="20641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fade">
                                      <p:cBhvr>
                                        <p:cTn id="112" dur="1000"/>
                                        <p:tgtEl>
                                          <p:spTgt spid="3">
                                            <p:txEl>
                                              <p:pRg st="21" end="21"/>
                                            </p:txEl>
                                          </p:spTgt>
                                        </p:tgtEl>
                                      </p:cBhvr>
                                    </p:animEffect>
                                    <p:anim calcmode="lin" valueType="num">
                                      <p:cBhvr>
                                        <p:cTn id="113"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fade">
                                      <p:cBhvr>
                                        <p:cTn id="117" dur="1000"/>
                                        <p:tgtEl>
                                          <p:spTgt spid="3">
                                            <p:txEl>
                                              <p:pRg st="22" end="22"/>
                                            </p:txEl>
                                          </p:spTgt>
                                        </p:tgtEl>
                                      </p:cBhvr>
                                    </p:animEffect>
                                    <p:anim calcmode="lin" valueType="num">
                                      <p:cBhvr>
                                        <p:cTn id="118"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Effect transition="in" filter="fade">
                                      <p:cBhvr>
                                        <p:cTn id="122" dur="1000"/>
                                        <p:tgtEl>
                                          <p:spTgt spid="3">
                                            <p:txEl>
                                              <p:pRg st="23" end="23"/>
                                            </p:txEl>
                                          </p:spTgt>
                                        </p:tgtEl>
                                      </p:cBhvr>
                                    </p:animEffect>
                                    <p:anim calcmode="lin" valueType="num">
                                      <p:cBhvr>
                                        <p:cTn id="123"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Effect transition="in" filter="fade">
                                      <p:cBhvr>
                                        <p:cTn id="127" dur="1000"/>
                                        <p:tgtEl>
                                          <p:spTgt spid="3">
                                            <p:txEl>
                                              <p:pRg st="24" end="24"/>
                                            </p:txEl>
                                          </p:spTgt>
                                        </p:tgtEl>
                                      </p:cBhvr>
                                    </p:animEffect>
                                    <p:anim calcmode="lin" valueType="num">
                                      <p:cBhvr>
                                        <p:cTn id="128"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9"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Effect transition="in" filter="fade">
                                      <p:cBhvr>
                                        <p:cTn id="132" dur="1000"/>
                                        <p:tgtEl>
                                          <p:spTgt spid="3">
                                            <p:txEl>
                                              <p:pRg st="25" end="25"/>
                                            </p:txEl>
                                          </p:spTgt>
                                        </p:tgtEl>
                                      </p:cBhvr>
                                    </p:animEffect>
                                    <p:anim calcmode="lin" valueType="num">
                                      <p:cBhvr>
                                        <p:cTn id="133"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34"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Effect transition="in" filter="fade">
                                      <p:cBhvr>
                                        <p:cTn id="137" dur="1000"/>
                                        <p:tgtEl>
                                          <p:spTgt spid="3">
                                            <p:txEl>
                                              <p:pRg st="26" end="26"/>
                                            </p:txEl>
                                          </p:spTgt>
                                        </p:tgtEl>
                                      </p:cBhvr>
                                    </p:animEffect>
                                    <p:anim calcmode="lin" valueType="num">
                                      <p:cBhvr>
                                        <p:cTn id="138"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9" dur="1000" fill="hold"/>
                                        <p:tgtEl>
                                          <p:spTgt spid="3">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3">
                                            <p:txEl>
                                              <p:pRg st="27" end="27"/>
                                            </p:txEl>
                                          </p:spTgt>
                                        </p:tgtEl>
                                        <p:attrNameLst>
                                          <p:attrName>style.visibility</p:attrName>
                                        </p:attrNameLst>
                                      </p:cBhvr>
                                      <p:to>
                                        <p:strVal val="visible"/>
                                      </p:to>
                                    </p:set>
                                    <p:animEffect transition="in" filter="fade">
                                      <p:cBhvr>
                                        <p:cTn id="144" dur="1000"/>
                                        <p:tgtEl>
                                          <p:spTgt spid="3">
                                            <p:txEl>
                                              <p:pRg st="27" end="27"/>
                                            </p:txEl>
                                          </p:spTgt>
                                        </p:tgtEl>
                                      </p:cBhvr>
                                    </p:animEffect>
                                    <p:anim calcmode="lin" valueType="num">
                                      <p:cBhvr>
                                        <p:cTn id="145"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6" dur="1000" fill="hold"/>
                                        <p:tgtEl>
                                          <p:spTgt spid="3">
                                            <p:txEl>
                                              <p:pRg st="27" end="2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fontScale="77500" lnSpcReduction="20000"/>
          </a:bodyPr>
          <a:lstStyle/>
          <a:p>
            <a:r>
              <a:rPr lang="zh-CN" altLang="en-US" sz="2200" dirty="0" smtClean="0"/>
              <a:t>创建</a:t>
            </a:r>
            <a:r>
              <a:rPr lang="zh-CN" altLang="en-US" sz="2200" dirty="0"/>
              <a:t>应用程序</a:t>
            </a:r>
            <a:r>
              <a:rPr lang="en-US" altLang="zh-CN" sz="2200" dirty="0"/>
              <a:t>users</a:t>
            </a:r>
          </a:p>
          <a:p>
            <a:r>
              <a:rPr lang="zh-CN" altLang="en-US" sz="2200" dirty="0" smtClean="0"/>
              <a:t>定义</a:t>
            </a:r>
            <a:r>
              <a:rPr lang="en-US" altLang="zh-CN" sz="2200" dirty="0" err="1"/>
              <a:t>url</a:t>
            </a:r>
            <a:r>
              <a:rPr lang="zh-CN" altLang="en-US" sz="2200" dirty="0"/>
              <a:t>、视图函数</a:t>
            </a:r>
          </a:p>
          <a:p>
            <a:pPr marL="457200" lvl="1" indent="0">
              <a:buNone/>
            </a:pPr>
            <a:r>
              <a:rPr lang="zh-CN" altLang="en-US" sz="2000" dirty="0" smtClean="0"/>
              <a:t>在</a:t>
            </a:r>
            <a:r>
              <a:rPr lang="en-US" altLang="zh-CN" sz="2000" dirty="0"/>
              <a:t>users</a:t>
            </a:r>
            <a:r>
              <a:rPr lang="zh-CN" altLang="en-US" sz="2000" dirty="0"/>
              <a:t>文件夹中，新建文件</a:t>
            </a:r>
            <a:r>
              <a:rPr lang="en-US" altLang="zh-CN" sz="2000" dirty="0"/>
              <a:t>urls.py</a:t>
            </a:r>
            <a:r>
              <a:rPr lang="zh-CN" altLang="en-US" sz="2000" dirty="0"/>
              <a:t>，内容如下：</a:t>
            </a:r>
          </a:p>
          <a:p>
            <a:pPr marL="457200" lvl="1" indent="0">
              <a:spcBef>
                <a:spcPts val="0"/>
              </a:spcBef>
              <a:buNone/>
            </a:pPr>
            <a:r>
              <a:rPr lang="en-US" altLang="zh-CN" sz="2000" dirty="0"/>
              <a:t>'''</a:t>
            </a:r>
            <a:r>
              <a:rPr lang="zh-CN" altLang="en-US" sz="2000" dirty="0"/>
              <a:t>为应用程序</a:t>
            </a:r>
            <a:r>
              <a:rPr lang="en-US" altLang="zh-CN" sz="2000" dirty="0"/>
              <a:t>users</a:t>
            </a:r>
            <a:r>
              <a:rPr lang="zh-CN" altLang="en-US" sz="2000" dirty="0"/>
              <a:t>定义</a:t>
            </a:r>
            <a:r>
              <a:rPr lang="en-US" altLang="zh-CN" sz="2000" dirty="0"/>
              <a:t>URL</a:t>
            </a:r>
            <a:r>
              <a:rPr lang="zh-CN" altLang="en-US" sz="2000" dirty="0"/>
              <a:t>模式</a:t>
            </a:r>
            <a:r>
              <a:rPr lang="en-US" altLang="zh-CN" sz="2000" dirty="0"/>
              <a:t>'''</a:t>
            </a:r>
          </a:p>
          <a:p>
            <a:pPr marL="457200" lvl="1" indent="0">
              <a:spcBef>
                <a:spcPts val="0"/>
              </a:spcBef>
              <a:buNone/>
            </a:pPr>
            <a:r>
              <a:rPr lang="en-US" altLang="zh-CN" sz="2000" dirty="0"/>
              <a:t>from </a:t>
            </a:r>
            <a:r>
              <a:rPr lang="en-US" altLang="zh-CN" sz="2000" dirty="0" err="1"/>
              <a:t>django.urls</a:t>
            </a:r>
            <a:r>
              <a:rPr lang="en-US" altLang="zh-CN" sz="2000" dirty="0"/>
              <a:t> import </a:t>
            </a:r>
            <a:r>
              <a:rPr lang="en-US" altLang="zh-CN" sz="2000" dirty="0" err="1"/>
              <a:t>re_path,include</a:t>
            </a:r>
            <a:endParaRPr lang="en-US" altLang="zh-CN" sz="2000" dirty="0"/>
          </a:p>
          <a:p>
            <a:pPr marL="457200" lvl="1" indent="0">
              <a:spcBef>
                <a:spcPts val="0"/>
              </a:spcBef>
              <a:buNone/>
            </a:pPr>
            <a:r>
              <a:rPr lang="en-US" altLang="zh-CN" sz="2000" dirty="0"/>
              <a:t>from </a:t>
            </a:r>
            <a:r>
              <a:rPr lang="en-US" altLang="zh-CN" sz="2000" dirty="0" err="1"/>
              <a:t>django.contrib.auth.views</a:t>
            </a:r>
            <a:r>
              <a:rPr lang="en-US" altLang="zh-CN" sz="2000" dirty="0"/>
              <a:t> import </a:t>
            </a:r>
            <a:r>
              <a:rPr lang="en-US" altLang="zh-CN" sz="2000" dirty="0" err="1"/>
              <a:t>LoginView</a:t>
            </a:r>
            <a:endParaRPr lang="en-US" altLang="zh-CN" sz="2000" dirty="0"/>
          </a:p>
          <a:p>
            <a:pPr marL="457200" lvl="1" indent="0">
              <a:spcBef>
                <a:spcPts val="0"/>
              </a:spcBef>
              <a:buNone/>
            </a:pPr>
            <a:r>
              <a:rPr lang="en-US" altLang="zh-CN" sz="2000" dirty="0"/>
              <a:t>from . import views</a:t>
            </a:r>
          </a:p>
          <a:p>
            <a:pPr marL="457200" lvl="1" indent="0">
              <a:spcBef>
                <a:spcPts val="0"/>
              </a:spcBef>
              <a:buNone/>
            </a:pPr>
            <a:r>
              <a:rPr lang="en-US" altLang="zh-CN" sz="2000" dirty="0" err="1" smtClean="0"/>
              <a:t>app_name</a:t>
            </a:r>
            <a:r>
              <a:rPr lang="en-US" altLang="zh-CN" sz="2000" dirty="0"/>
              <a:t>='users'</a:t>
            </a:r>
          </a:p>
          <a:p>
            <a:pPr marL="457200" lvl="1" indent="0">
              <a:spcBef>
                <a:spcPts val="0"/>
              </a:spcBef>
              <a:buNone/>
            </a:pPr>
            <a:r>
              <a:rPr lang="en-US" altLang="zh-CN" sz="2000" dirty="0" err="1"/>
              <a:t>urlpatterns</a:t>
            </a:r>
            <a:r>
              <a:rPr lang="en-US" altLang="zh-CN" sz="2000" dirty="0"/>
              <a:t>=[</a:t>
            </a:r>
          </a:p>
          <a:p>
            <a:pPr marL="457200" lvl="1" indent="0">
              <a:spcBef>
                <a:spcPts val="0"/>
              </a:spcBef>
              <a:buNone/>
            </a:pPr>
            <a:r>
              <a:rPr lang="en-US" altLang="zh-CN" sz="2000" dirty="0"/>
              <a:t>    #</a:t>
            </a:r>
            <a:r>
              <a:rPr lang="zh-CN" altLang="en-US" sz="2000" dirty="0"/>
              <a:t>登录页面</a:t>
            </a:r>
          </a:p>
          <a:p>
            <a:pPr marL="457200" lvl="1" indent="0">
              <a:spcBef>
                <a:spcPts val="0"/>
              </a:spcBef>
              <a:buNone/>
            </a:pPr>
            <a:r>
              <a:rPr lang="zh-CN" altLang="en-US" sz="2000" dirty="0"/>
              <a:t>    </a:t>
            </a:r>
            <a:r>
              <a:rPr lang="en-US" altLang="zh-CN" sz="2000" dirty="0" err="1"/>
              <a:t>re_path</a:t>
            </a:r>
            <a:r>
              <a:rPr lang="en-US" altLang="zh-CN" sz="2000" dirty="0"/>
              <a:t>(</a:t>
            </a:r>
            <a:r>
              <a:rPr lang="en-US" altLang="zh-CN" sz="2000" dirty="0" err="1"/>
              <a:t>r'^login</a:t>
            </a:r>
            <a:r>
              <a:rPr lang="en-US" altLang="zh-CN" sz="2000" dirty="0"/>
              <a:t>/$',</a:t>
            </a:r>
            <a:r>
              <a:rPr lang="en-US" altLang="zh-CN" sz="2000" dirty="0" err="1"/>
              <a:t>LoginView.as_view</a:t>
            </a:r>
            <a:r>
              <a:rPr lang="en-US" altLang="zh-CN" sz="2000" dirty="0"/>
              <a:t>(</a:t>
            </a:r>
            <a:r>
              <a:rPr lang="en-US" altLang="zh-CN" sz="2000" dirty="0" err="1"/>
              <a:t>template_name</a:t>
            </a:r>
            <a:r>
              <a:rPr lang="en-US" altLang="zh-CN" sz="2000" dirty="0"/>
              <a:t>='users/login.html'),name='login'),</a:t>
            </a:r>
          </a:p>
          <a:p>
            <a:pPr marL="457200" lvl="1" indent="0">
              <a:spcBef>
                <a:spcPts val="0"/>
              </a:spcBef>
              <a:buNone/>
            </a:pPr>
            <a:r>
              <a:rPr lang="en-US" altLang="zh-CN" sz="2000" dirty="0"/>
              <a:t>    #</a:t>
            </a:r>
            <a:r>
              <a:rPr lang="zh-CN" altLang="en-US" sz="2000" dirty="0"/>
              <a:t>注销</a:t>
            </a:r>
          </a:p>
          <a:p>
            <a:pPr marL="457200" lvl="1" indent="0">
              <a:spcBef>
                <a:spcPts val="0"/>
              </a:spcBef>
              <a:buNone/>
            </a:pPr>
            <a:r>
              <a:rPr lang="zh-CN" altLang="en-US" sz="2000" dirty="0"/>
              <a:t>    </a:t>
            </a:r>
            <a:r>
              <a:rPr lang="en-US" altLang="zh-CN" sz="2000" dirty="0" err="1"/>
              <a:t>re_path</a:t>
            </a:r>
            <a:r>
              <a:rPr lang="en-US" altLang="zh-CN" sz="2000" dirty="0"/>
              <a:t>(</a:t>
            </a:r>
            <a:r>
              <a:rPr lang="en-US" altLang="zh-CN" sz="2000" dirty="0" err="1"/>
              <a:t>r'^logout</a:t>
            </a:r>
            <a:r>
              <a:rPr lang="en-US" altLang="zh-CN" sz="2000" dirty="0"/>
              <a:t>/$',</a:t>
            </a:r>
            <a:r>
              <a:rPr lang="en-US" altLang="zh-CN" sz="2000" dirty="0" err="1"/>
              <a:t>views.logout_view,name</a:t>
            </a:r>
            <a:r>
              <a:rPr lang="en-US" altLang="zh-CN" sz="2000" dirty="0"/>
              <a:t>='logout'),</a:t>
            </a:r>
          </a:p>
          <a:p>
            <a:pPr marL="457200" lvl="1" indent="0">
              <a:spcBef>
                <a:spcPts val="0"/>
              </a:spcBef>
              <a:buNone/>
            </a:pPr>
            <a:r>
              <a:rPr lang="en-US" altLang="zh-CN" sz="2000" dirty="0"/>
              <a:t>    #</a:t>
            </a:r>
            <a:r>
              <a:rPr lang="zh-CN" altLang="en-US" sz="2000" dirty="0"/>
              <a:t>注册</a:t>
            </a:r>
          </a:p>
          <a:p>
            <a:pPr marL="457200" lvl="1" indent="0">
              <a:spcBef>
                <a:spcPts val="0"/>
              </a:spcBef>
              <a:buNone/>
            </a:pPr>
            <a:r>
              <a:rPr lang="zh-CN" altLang="en-US" sz="2000" dirty="0"/>
              <a:t>    </a:t>
            </a:r>
            <a:r>
              <a:rPr lang="en-US" altLang="zh-CN" sz="2000" dirty="0" err="1"/>
              <a:t>re_path</a:t>
            </a:r>
            <a:r>
              <a:rPr lang="en-US" altLang="zh-CN" sz="2000" dirty="0"/>
              <a:t>(</a:t>
            </a:r>
            <a:r>
              <a:rPr lang="en-US" altLang="zh-CN" sz="2000" dirty="0" err="1"/>
              <a:t>r'^register</a:t>
            </a:r>
            <a:r>
              <a:rPr lang="en-US" altLang="zh-CN" sz="2000" dirty="0"/>
              <a:t>/$',</a:t>
            </a:r>
            <a:r>
              <a:rPr lang="en-US" altLang="zh-CN" sz="2000" dirty="0" err="1"/>
              <a:t>views.register,name</a:t>
            </a:r>
            <a:r>
              <a:rPr lang="en-US" altLang="zh-CN" sz="2000" dirty="0"/>
              <a:t>='register'),</a:t>
            </a:r>
          </a:p>
          <a:p>
            <a:pPr marL="457200" lvl="1" indent="0">
              <a:spcBef>
                <a:spcPts val="0"/>
              </a:spcBef>
              <a:buNone/>
            </a:pPr>
            <a:r>
              <a:rPr lang="en-US" altLang="zh-CN" sz="2000" dirty="0"/>
              <a:t>    ]</a:t>
            </a:r>
          </a:p>
          <a:p>
            <a:r>
              <a:rPr lang="zh-CN" altLang="en-US" sz="2200" dirty="0" smtClean="0"/>
              <a:t>创建网页</a:t>
            </a:r>
            <a:endParaRPr lang="zh-CN" altLang="en-US" sz="2200" dirty="0"/>
          </a:p>
        </p:txBody>
      </p:sp>
    </p:spTree>
    <p:extLst>
      <p:ext uri="{BB962C8B-B14F-4D97-AF65-F5344CB8AC3E}">
        <p14:creationId xmlns:p14="http://schemas.microsoft.com/office/powerpoint/2010/main" val="8852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1000"/>
                                        <p:tgtEl>
                                          <p:spTgt spid="3">
                                            <p:txEl>
                                              <p:pRg st="16" end="16"/>
                                            </p:txEl>
                                          </p:spTgt>
                                        </p:tgtEl>
                                      </p:cBhvr>
                                    </p:animEffect>
                                    <p:anim calcmode="lin" valueType="num">
                                      <p:cBhvr>
                                        <p:cTn id="9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smtClean="0"/>
              <a:t>创建</a:t>
            </a:r>
            <a:r>
              <a:rPr lang="zh-CN" altLang="en-US" sz="2200" dirty="0"/>
              <a:t>应用程序</a:t>
            </a:r>
            <a:r>
              <a:rPr lang="en-US" altLang="zh-CN" sz="2200" dirty="0"/>
              <a:t>users</a:t>
            </a:r>
          </a:p>
          <a:p>
            <a:r>
              <a:rPr lang="zh-CN" altLang="en-US" sz="2200" dirty="0" smtClean="0"/>
              <a:t>定义</a:t>
            </a:r>
            <a:r>
              <a:rPr lang="en-US" altLang="zh-CN" sz="2200" dirty="0" err="1"/>
              <a:t>url</a:t>
            </a:r>
            <a:r>
              <a:rPr lang="zh-CN" altLang="en-US" sz="2200" dirty="0"/>
              <a:t>、视图函数</a:t>
            </a:r>
          </a:p>
          <a:p>
            <a:pPr marL="457200" lvl="1" indent="0">
              <a:buNone/>
            </a:pPr>
            <a:r>
              <a:rPr lang="zh-CN" altLang="en-US" sz="2000" dirty="0" smtClean="0"/>
              <a:t>修改</a:t>
            </a:r>
            <a:r>
              <a:rPr lang="zh-CN" altLang="en-US" sz="2000" dirty="0"/>
              <a:t>项目文件夹中文件</a:t>
            </a:r>
            <a:r>
              <a:rPr lang="en-US" altLang="zh-CN" sz="2000" dirty="0"/>
              <a:t>urls.py</a:t>
            </a:r>
            <a:r>
              <a:rPr lang="zh-CN" altLang="en-US" sz="2000" dirty="0"/>
              <a:t>，定义此应用程序的</a:t>
            </a:r>
            <a:r>
              <a:rPr lang="en-US" altLang="zh-CN" sz="2000" dirty="0" err="1"/>
              <a:t>url</a:t>
            </a:r>
            <a:r>
              <a:rPr lang="zh-CN" altLang="en-US" sz="2000" dirty="0"/>
              <a:t>：</a:t>
            </a:r>
          </a:p>
          <a:p>
            <a:pPr marL="457200" lvl="1" indent="0">
              <a:buNone/>
            </a:pPr>
            <a:r>
              <a:rPr lang="zh-CN" altLang="en-US" sz="2000" dirty="0"/>
              <a:t>    </a:t>
            </a:r>
            <a:r>
              <a:rPr lang="en-US" altLang="zh-CN" sz="2000" dirty="0"/>
              <a:t>path(</a:t>
            </a:r>
            <a:r>
              <a:rPr lang="en-US" altLang="zh-CN" sz="2000" dirty="0" err="1"/>
              <a:t>r'users</a:t>
            </a:r>
            <a:r>
              <a:rPr lang="en-US" altLang="zh-CN" sz="2000" dirty="0"/>
              <a:t>/',include('users.</a:t>
            </a:r>
            <a:r>
              <a:rPr lang="en-US" altLang="zh-CN" sz="2000" dirty="0" err="1"/>
              <a:t>urls</a:t>
            </a:r>
            <a:r>
              <a:rPr lang="en-US" altLang="zh-CN" sz="2000" dirty="0"/>
              <a:t>',namespace='users')),</a:t>
            </a:r>
          </a:p>
          <a:p>
            <a:r>
              <a:rPr lang="zh-CN" altLang="en-US" sz="2200" dirty="0" smtClean="0"/>
              <a:t>创建网页</a:t>
            </a:r>
            <a:endParaRPr lang="zh-CN" altLang="en-US" sz="2200" dirty="0"/>
          </a:p>
        </p:txBody>
      </p:sp>
    </p:spTree>
    <p:extLst>
      <p:ext uri="{BB962C8B-B14F-4D97-AF65-F5344CB8AC3E}">
        <p14:creationId xmlns:p14="http://schemas.microsoft.com/office/powerpoint/2010/main" val="24725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fontScale="77500" lnSpcReduction="20000"/>
          </a:bodyPr>
          <a:lstStyle/>
          <a:p>
            <a:r>
              <a:rPr lang="zh-CN" altLang="en-US" sz="2200" dirty="0" smtClean="0"/>
              <a:t>创建</a:t>
            </a:r>
            <a:r>
              <a:rPr lang="zh-CN" altLang="en-US" sz="2200" dirty="0"/>
              <a:t>应用程序</a:t>
            </a:r>
            <a:r>
              <a:rPr lang="en-US" altLang="zh-CN" sz="2200" dirty="0"/>
              <a:t>users</a:t>
            </a:r>
          </a:p>
          <a:p>
            <a:r>
              <a:rPr lang="zh-CN" altLang="en-US" sz="2200" dirty="0" smtClean="0"/>
              <a:t>定义</a:t>
            </a:r>
            <a:r>
              <a:rPr lang="en-US" altLang="zh-CN" sz="2200" dirty="0" err="1"/>
              <a:t>url</a:t>
            </a:r>
            <a:r>
              <a:rPr lang="zh-CN" altLang="en-US" sz="2200" dirty="0"/>
              <a:t>、视图函数</a:t>
            </a:r>
          </a:p>
          <a:p>
            <a:r>
              <a:rPr lang="zh-CN" altLang="en-US" sz="2200" dirty="0" smtClean="0"/>
              <a:t>创建</a:t>
            </a:r>
            <a:r>
              <a:rPr lang="zh-CN" altLang="en-US" sz="2200" dirty="0"/>
              <a:t>网页</a:t>
            </a:r>
          </a:p>
          <a:p>
            <a:pPr marL="457200" lvl="1" indent="0">
              <a:buNone/>
            </a:pPr>
            <a:r>
              <a:rPr lang="zh-CN" altLang="en-US" sz="2000" dirty="0"/>
              <a:t>在</a:t>
            </a:r>
            <a:r>
              <a:rPr lang="en-US" altLang="zh-CN" sz="2000" dirty="0" err="1"/>
              <a:t>learning_log</a:t>
            </a:r>
            <a:r>
              <a:rPr lang="en-US" altLang="zh-CN" sz="2000" dirty="0"/>
              <a:t>/</a:t>
            </a:r>
            <a:r>
              <a:rPr lang="en-US" altLang="zh-CN" sz="2000" dirty="0" err="1"/>
              <a:t>learning_logs</a:t>
            </a:r>
            <a:r>
              <a:rPr lang="en-US" altLang="zh-CN" sz="2000" dirty="0"/>
              <a:t>/templates/users</a:t>
            </a:r>
            <a:r>
              <a:rPr lang="zh-CN" altLang="en-US" sz="2000" dirty="0"/>
              <a:t>文件夹下（需要手动创建），创建</a:t>
            </a:r>
            <a:r>
              <a:rPr lang="en-US" altLang="zh-CN" sz="2000" dirty="0"/>
              <a:t>login.html</a:t>
            </a:r>
            <a:r>
              <a:rPr lang="zh-CN" altLang="en-US" sz="2000" dirty="0"/>
              <a:t>文件，内容如下：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smtClean="0"/>
              <a:t>{% </a:t>
            </a:r>
            <a:r>
              <a:rPr lang="en-US" altLang="zh-CN" sz="2000" dirty="0"/>
              <a:t>block content %}</a:t>
            </a:r>
          </a:p>
          <a:p>
            <a:pPr marL="457200" lvl="1" indent="0">
              <a:spcBef>
                <a:spcPts val="0"/>
              </a:spcBef>
              <a:buNone/>
            </a:pPr>
            <a:r>
              <a:rPr lang="en-US" altLang="zh-CN" sz="2000" dirty="0"/>
              <a:t>  {% if </a:t>
            </a:r>
            <a:r>
              <a:rPr lang="en-US" altLang="zh-CN" sz="2000" dirty="0" err="1"/>
              <a:t>form.errors</a:t>
            </a:r>
            <a:r>
              <a:rPr lang="en-US" altLang="zh-CN" sz="2000" dirty="0"/>
              <a:t> %}</a:t>
            </a:r>
          </a:p>
          <a:p>
            <a:pPr marL="457200" lvl="1" indent="0">
              <a:spcBef>
                <a:spcPts val="0"/>
              </a:spcBef>
              <a:buNone/>
            </a:pPr>
            <a:r>
              <a:rPr lang="en-US" altLang="zh-CN" sz="2000" dirty="0"/>
              <a:t>    &lt;p&gt;Your username and password didn't match. Please try again.&lt;/p&gt;</a:t>
            </a:r>
          </a:p>
          <a:p>
            <a:pPr marL="457200" lvl="1" indent="0">
              <a:spcBef>
                <a:spcPts val="0"/>
              </a:spcBef>
              <a:buNone/>
            </a:pPr>
            <a:r>
              <a:rPr lang="en-US" altLang="zh-CN" sz="2000" dirty="0"/>
              <a:t>  {% </a:t>
            </a:r>
            <a:r>
              <a:rPr lang="en-US" altLang="zh-CN" sz="2000" dirty="0" err="1"/>
              <a:t>endif</a:t>
            </a:r>
            <a:r>
              <a:rPr lang="en-US" altLang="zh-CN" sz="2000" dirty="0"/>
              <a:t> %}</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users:login</a:t>
            </a:r>
            <a:r>
              <a:rPr lang="en-US" altLang="zh-CN" sz="2000" dirty="0"/>
              <a:t>' %}" method="post" class="form"&gt;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 class="</a:t>
            </a:r>
            <a:r>
              <a:rPr lang="en-US" altLang="zh-CN" sz="2000" dirty="0" err="1"/>
              <a:t>btn</a:t>
            </a:r>
            <a:r>
              <a:rPr lang="en-US" altLang="zh-CN" sz="2000" dirty="0"/>
              <a:t> </a:t>
            </a:r>
            <a:r>
              <a:rPr lang="en-US" altLang="zh-CN" sz="2000" dirty="0" err="1"/>
              <a:t>btn</a:t>
            </a:r>
            <a:r>
              <a:rPr lang="en-US" altLang="zh-CN" sz="2000" dirty="0"/>
              <a:t>-primary"&gt;log in&lt;/button&gt;</a:t>
            </a:r>
          </a:p>
          <a:p>
            <a:pPr marL="457200" lvl="1" indent="0">
              <a:spcBef>
                <a:spcPts val="0"/>
              </a:spcBef>
              <a:buNone/>
            </a:pPr>
            <a:r>
              <a:rPr lang="en-US" altLang="zh-CN" sz="2000" dirty="0"/>
              <a:t>    &lt;input type="hidden" name="next" value="{% </a:t>
            </a:r>
            <a:r>
              <a:rPr lang="en-US" altLang="zh-CN" sz="2000" dirty="0" err="1"/>
              <a:t>url</a:t>
            </a:r>
            <a:r>
              <a:rPr lang="en-US" altLang="zh-CN" sz="2000" dirty="0"/>
              <a:t> '</a:t>
            </a:r>
            <a:r>
              <a:rPr lang="en-US" altLang="zh-CN" sz="2000" dirty="0" err="1"/>
              <a:t>learning_logs:index</a:t>
            </a:r>
            <a:r>
              <a:rPr lang="en-US" altLang="zh-CN" sz="2000" dirty="0"/>
              <a:t>' %}"/&gt;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r>
              <a:rPr lang="en-US" altLang="zh-CN" sz="2000" dirty="0" smtClean="0"/>
              <a:t>%}</a:t>
            </a:r>
            <a:endParaRPr lang="en-US" altLang="zh-CN" sz="2000" dirty="0"/>
          </a:p>
        </p:txBody>
      </p:sp>
    </p:spTree>
    <p:extLst>
      <p:ext uri="{BB962C8B-B14F-4D97-AF65-F5344CB8AC3E}">
        <p14:creationId xmlns:p14="http://schemas.microsoft.com/office/powerpoint/2010/main" val="7254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lnSpcReduction="10000"/>
          </a:bodyPr>
          <a:lstStyle/>
          <a:p>
            <a:r>
              <a:rPr lang="zh-CN" altLang="en-US" sz="2200" dirty="0" smtClean="0"/>
              <a:t>创建</a:t>
            </a:r>
            <a:r>
              <a:rPr lang="zh-CN" altLang="en-US" sz="2200" dirty="0"/>
              <a:t>应用程序</a:t>
            </a:r>
            <a:r>
              <a:rPr lang="en-US" altLang="zh-CN" sz="2200" dirty="0"/>
              <a:t>users</a:t>
            </a:r>
          </a:p>
          <a:p>
            <a:r>
              <a:rPr lang="zh-CN" altLang="en-US" sz="2200" dirty="0" smtClean="0"/>
              <a:t>定义</a:t>
            </a:r>
            <a:r>
              <a:rPr lang="en-US" altLang="zh-CN" sz="2200" dirty="0" err="1"/>
              <a:t>url</a:t>
            </a:r>
            <a:r>
              <a:rPr lang="zh-CN" altLang="en-US" sz="2200" dirty="0"/>
              <a:t>、视图函数</a:t>
            </a:r>
          </a:p>
          <a:p>
            <a:r>
              <a:rPr lang="zh-CN" altLang="en-US" sz="2200" dirty="0" smtClean="0"/>
              <a:t>创建</a:t>
            </a:r>
            <a:r>
              <a:rPr lang="zh-CN" altLang="en-US" sz="2200" dirty="0"/>
              <a:t>网页</a:t>
            </a:r>
          </a:p>
          <a:p>
            <a:pPr marL="457200" lvl="1" indent="0">
              <a:buNone/>
            </a:pPr>
            <a:r>
              <a:rPr lang="zh-CN" altLang="en-US" sz="2000" dirty="0" smtClean="0"/>
              <a:t>修改</a:t>
            </a:r>
            <a:r>
              <a:rPr lang="en-US" altLang="zh-CN" sz="2000" dirty="0"/>
              <a:t>base.html</a:t>
            </a:r>
            <a:r>
              <a:rPr lang="zh-CN" altLang="en-US" sz="2000" dirty="0"/>
              <a:t>文件，加入注册、登录、注销链接：</a:t>
            </a:r>
          </a:p>
          <a:p>
            <a:pPr marL="457200" lvl="1" indent="0">
              <a:spcBef>
                <a:spcPts val="0"/>
              </a:spcBef>
              <a:buNone/>
            </a:pP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learning_logs:topics</a:t>
            </a:r>
            <a:r>
              <a:rPr lang="en-US" altLang="zh-CN" sz="2000" dirty="0"/>
              <a:t>' %}"&gt;Topics&lt;/a&gt; - </a:t>
            </a:r>
          </a:p>
          <a:p>
            <a:pPr marL="457200" lvl="1" indent="0">
              <a:spcBef>
                <a:spcPts val="0"/>
              </a:spcBef>
              <a:buNone/>
            </a:pPr>
            <a:r>
              <a:rPr lang="en-US" altLang="zh-CN" sz="2000" dirty="0"/>
              <a:t>{% if </a:t>
            </a:r>
            <a:r>
              <a:rPr lang="en-US" altLang="zh-CN" sz="2000" dirty="0" err="1"/>
              <a:t>user.is_authenticated</a:t>
            </a:r>
            <a:r>
              <a:rPr lang="en-US" altLang="zh-CN" sz="2000" dirty="0"/>
              <a:t> %}</a:t>
            </a:r>
          </a:p>
          <a:p>
            <a:pPr marL="457200" lvl="1" indent="0">
              <a:spcBef>
                <a:spcPts val="0"/>
              </a:spcBef>
              <a:buNone/>
            </a:pPr>
            <a:r>
              <a:rPr lang="en-US" altLang="zh-CN" sz="2000" dirty="0"/>
              <a:t>  Hello,{{ </a:t>
            </a:r>
            <a:r>
              <a:rPr lang="en-US" altLang="zh-CN" sz="2000" dirty="0" err="1"/>
              <a:t>user.username</a:t>
            </a:r>
            <a:r>
              <a:rPr lang="en-US" altLang="zh-CN" sz="2000" dirty="0"/>
              <a:t> }}</a:t>
            </a:r>
          </a:p>
          <a:p>
            <a:pPr marL="457200" lvl="1" indent="0">
              <a:spcBef>
                <a:spcPts val="0"/>
              </a:spcBef>
              <a:buNone/>
            </a:pPr>
            <a:r>
              <a:rPr lang="en-US" altLang="zh-CN" sz="2000" dirty="0"/>
              <a:t>  &lt;a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users:logout</a:t>
            </a:r>
            <a:r>
              <a:rPr lang="en-US" altLang="zh-CN" sz="2000" dirty="0"/>
              <a:t>' %}"&gt;log out&lt;/a&gt;</a:t>
            </a:r>
          </a:p>
          <a:p>
            <a:pPr marL="457200" lvl="1" indent="0">
              <a:spcBef>
                <a:spcPts val="0"/>
              </a:spcBef>
              <a:buNone/>
            </a:pPr>
            <a:r>
              <a:rPr lang="en-US" altLang="zh-CN" sz="2000" dirty="0"/>
              <a:t>{% else %}</a:t>
            </a:r>
          </a:p>
          <a:p>
            <a:pPr marL="457200" lvl="1" indent="0">
              <a:spcBef>
                <a:spcPts val="0"/>
              </a:spcBef>
              <a:buNone/>
            </a:pPr>
            <a:r>
              <a:rPr lang="en-US" altLang="zh-CN" sz="2000" dirty="0"/>
              <a:t>  &lt;a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users:register</a:t>
            </a:r>
            <a:r>
              <a:rPr lang="en-US" altLang="zh-CN" sz="2000" dirty="0"/>
              <a:t>' %}"&gt;register&lt;/a&gt; - </a:t>
            </a:r>
          </a:p>
          <a:p>
            <a:pPr marL="457200" lvl="1" indent="0">
              <a:spcBef>
                <a:spcPts val="0"/>
              </a:spcBef>
              <a:buNone/>
            </a:pPr>
            <a:r>
              <a:rPr lang="en-US" altLang="zh-CN" sz="2000" dirty="0"/>
              <a:t>  &lt;a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users:login</a:t>
            </a:r>
            <a:r>
              <a:rPr lang="en-US" altLang="zh-CN" sz="2000" dirty="0"/>
              <a:t>' %}"&gt;log in&lt;/a&gt;</a:t>
            </a:r>
          </a:p>
          <a:p>
            <a:pPr marL="457200" lvl="1" indent="0">
              <a:spcBef>
                <a:spcPts val="0"/>
              </a:spcBef>
              <a:buNone/>
            </a:pPr>
            <a:r>
              <a:rPr lang="en-US" altLang="zh-CN" sz="2000" dirty="0"/>
              <a:t>{% </a:t>
            </a:r>
            <a:r>
              <a:rPr lang="en-US" altLang="zh-CN" sz="2000" dirty="0" err="1"/>
              <a:t>endif</a:t>
            </a:r>
            <a:r>
              <a:rPr lang="en-US" altLang="zh-CN" sz="2000" dirty="0"/>
              <a:t> </a:t>
            </a:r>
            <a:r>
              <a:rPr lang="en-US" altLang="zh-CN" sz="2000" dirty="0" smtClean="0"/>
              <a:t>%}</a:t>
            </a:r>
            <a:endParaRPr lang="en-US" altLang="zh-CN" sz="2000" dirty="0"/>
          </a:p>
        </p:txBody>
      </p:sp>
    </p:spTree>
    <p:extLst>
      <p:ext uri="{BB962C8B-B14F-4D97-AF65-F5344CB8AC3E}">
        <p14:creationId xmlns:p14="http://schemas.microsoft.com/office/powerpoint/2010/main" val="320148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fontScale="92500" lnSpcReduction="10000"/>
          </a:bodyPr>
          <a:lstStyle/>
          <a:p>
            <a:r>
              <a:rPr lang="zh-CN" altLang="en-US" sz="2200" dirty="0" smtClean="0"/>
              <a:t>创建</a:t>
            </a:r>
            <a:r>
              <a:rPr lang="zh-CN" altLang="en-US" sz="2200" dirty="0"/>
              <a:t>应用程序</a:t>
            </a:r>
            <a:r>
              <a:rPr lang="en-US" altLang="zh-CN" sz="2200" dirty="0"/>
              <a:t>users</a:t>
            </a:r>
          </a:p>
          <a:p>
            <a:r>
              <a:rPr lang="zh-CN" altLang="en-US" sz="2200" dirty="0" smtClean="0"/>
              <a:t>定义</a:t>
            </a:r>
            <a:r>
              <a:rPr lang="en-US" altLang="zh-CN" sz="2200" dirty="0" err="1"/>
              <a:t>url</a:t>
            </a:r>
            <a:r>
              <a:rPr lang="zh-CN" altLang="en-US" sz="2200" dirty="0"/>
              <a:t>、视图函数</a:t>
            </a:r>
          </a:p>
          <a:p>
            <a:r>
              <a:rPr lang="zh-CN" altLang="en-US" sz="2200" dirty="0" smtClean="0"/>
              <a:t>创建</a:t>
            </a:r>
            <a:r>
              <a:rPr lang="zh-CN" altLang="en-US" sz="2200" dirty="0"/>
              <a:t>网页</a:t>
            </a:r>
          </a:p>
          <a:p>
            <a:pPr marL="457200" lvl="1" indent="0">
              <a:buNone/>
            </a:pPr>
            <a:r>
              <a:rPr lang="zh-CN" altLang="en-US" sz="2000" dirty="0" smtClean="0"/>
              <a:t>创建</a:t>
            </a:r>
            <a:r>
              <a:rPr lang="en-US" altLang="zh-CN" sz="2000" dirty="0"/>
              <a:t>register.html</a:t>
            </a:r>
            <a:r>
              <a:rPr lang="zh-CN" altLang="en-US" sz="2000" dirty="0"/>
              <a:t>文件，内容如下：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smtClean="0"/>
              <a:t>{% </a:t>
            </a:r>
            <a:r>
              <a:rPr lang="en-US" altLang="zh-CN" sz="2000" dirty="0"/>
              <a:t>block content %}</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users:register</a:t>
            </a:r>
            <a:r>
              <a:rPr lang="en-US" altLang="zh-CN" sz="2000" dirty="0"/>
              <a:t>' %}" method="post" class="form"&gt;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 class="</a:t>
            </a:r>
            <a:r>
              <a:rPr lang="en-US" altLang="zh-CN" sz="2000" dirty="0" err="1"/>
              <a:t>btn</a:t>
            </a:r>
            <a:r>
              <a:rPr lang="en-US" altLang="zh-CN" sz="2000" dirty="0"/>
              <a:t> </a:t>
            </a:r>
            <a:r>
              <a:rPr lang="en-US" altLang="zh-CN" sz="2000" dirty="0" err="1"/>
              <a:t>btn</a:t>
            </a:r>
            <a:r>
              <a:rPr lang="en-US" altLang="zh-CN" sz="2000" dirty="0"/>
              <a:t>-primary"&gt;register&lt;/button&gt;</a:t>
            </a:r>
          </a:p>
          <a:p>
            <a:pPr marL="457200" lvl="1" indent="0">
              <a:spcBef>
                <a:spcPts val="0"/>
              </a:spcBef>
              <a:buNone/>
            </a:pPr>
            <a:r>
              <a:rPr lang="en-US" altLang="zh-CN" sz="2000" dirty="0"/>
              <a:t>    &lt;input type="hidden" name="next" value="{% </a:t>
            </a:r>
            <a:r>
              <a:rPr lang="en-US" altLang="zh-CN" sz="2000" dirty="0" err="1"/>
              <a:t>url</a:t>
            </a:r>
            <a:r>
              <a:rPr lang="en-US" altLang="zh-CN" sz="2000" dirty="0"/>
              <a:t> '</a:t>
            </a:r>
            <a:r>
              <a:rPr lang="en-US" altLang="zh-CN" sz="2000" dirty="0" err="1"/>
              <a:t>learning_logs:index</a:t>
            </a:r>
            <a:r>
              <a:rPr lang="en-US" altLang="zh-CN" sz="2000" dirty="0"/>
              <a:t>' %}"/&gt;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endParaRPr lang="en-US" altLang="zh-CN" dirty="0"/>
          </a:p>
        </p:txBody>
      </p:sp>
    </p:spTree>
    <p:extLst>
      <p:ext uri="{BB962C8B-B14F-4D97-AF65-F5344CB8AC3E}">
        <p14:creationId xmlns:p14="http://schemas.microsoft.com/office/powerpoint/2010/main" val="12743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16.4.3	</a:t>
            </a:r>
            <a:r>
              <a:rPr lang="zh-CN" altLang="en-US" dirty="0"/>
              <a:t>保护数据安全，限制数据访问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同样方法创建显示特定主题的网页：修改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en-US" altLang="zh-CN" sz="2200" dirty="0"/>
              <a:t>topics.html</a:t>
            </a:r>
            <a:r>
              <a:rPr lang="zh-CN" altLang="en-US" sz="2200" dirty="0"/>
              <a:t>：</a:t>
            </a:r>
          </a:p>
          <a:p>
            <a:pPr marL="457200" lvl="1" indent="0">
              <a:buNone/>
            </a:pPr>
            <a:r>
              <a:rPr lang="zh-CN" altLang="en-US" sz="2000" dirty="0"/>
              <a:t>	</a:t>
            </a:r>
            <a:r>
              <a:rPr lang="en-US" altLang="zh-CN" sz="2000" dirty="0"/>
              <a:t>......</a:t>
            </a:r>
          </a:p>
          <a:p>
            <a:pPr marL="457200" lvl="1" indent="0">
              <a:spcBef>
                <a:spcPts val="0"/>
              </a:spcBef>
              <a:buNone/>
            </a:pPr>
            <a:r>
              <a:rPr lang="en-US" altLang="zh-CN" sz="2000" dirty="0"/>
              <a:t>      &lt;li&gt;&lt;a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}}&lt;/a&gt;&lt;/li&gt;</a:t>
            </a:r>
          </a:p>
          <a:p>
            <a:pPr marL="457200" lvl="1" indent="0">
              <a:spcBef>
                <a:spcPts val="0"/>
              </a:spcBef>
              <a:buNone/>
            </a:pPr>
            <a:r>
              <a:rPr lang="en-US" altLang="zh-CN" sz="2000" dirty="0"/>
              <a:t>	......</a:t>
            </a:r>
          </a:p>
        </p:txBody>
      </p:sp>
    </p:spTree>
    <p:extLst>
      <p:ext uri="{BB962C8B-B14F-4D97-AF65-F5344CB8AC3E}">
        <p14:creationId xmlns:p14="http://schemas.microsoft.com/office/powerpoint/2010/main" val="39177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2.2.5	</a:t>
            </a:r>
            <a:r>
              <a:rPr lang="zh-CN" altLang="en-US" dirty="0"/>
              <a:t>选择结构应用案例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例：闰年判别</a:t>
            </a:r>
            <a:endParaRPr lang="en-US" altLang="zh-CN" sz="2000" dirty="0"/>
          </a:p>
          <a:p>
            <a:r>
              <a:rPr lang="zh-CN" altLang="en-US" sz="2000" dirty="0"/>
              <a:t>例：三角形形状判别</a:t>
            </a:r>
          </a:p>
        </p:txBody>
      </p:sp>
    </p:spTree>
    <p:extLst>
      <p:ext uri="{BB962C8B-B14F-4D97-AF65-F5344CB8AC3E}">
        <p14:creationId xmlns:p14="http://schemas.microsoft.com/office/powerpoint/2010/main" val="34819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16.5	</a:t>
            </a:r>
            <a:r>
              <a:rPr lang="zh-CN" altLang="en-US" dirty="0"/>
              <a:t>部署上线</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传统部署：</a:t>
            </a:r>
            <a:r>
              <a:rPr lang="en-US" altLang="zh-CN" sz="2400" dirty="0"/>
              <a:t>IIS</a:t>
            </a:r>
            <a:r>
              <a:rPr lang="zh-CN" altLang="en-US" sz="2400" dirty="0"/>
              <a:t>、</a:t>
            </a:r>
            <a:r>
              <a:rPr lang="en-US" altLang="zh-CN" sz="2400" dirty="0" err="1"/>
              <a:t>Apache+wsgi</a:t>
            </a:r>
            <a:r>
              <a:rPr lang="zh-CN" altLang="en-US" sz="2400" dirty="0"/>
              <a:t>等</a:t>
            </a:r>
            <a:endParaRPr lang="en-US" altLang="zh-CN" sz="2400" dirty="0"/>
          </a:p>
          <a:p>
            <a:r>
              <a:rPr lang="zh-CN" altLang="en-US" sz="2400" dirty="0"/>
              <a:t>云部署：</a:t>
            </a:r>
            <a:r>
              <a:rPr lang="en-US" altLang="zh-CN" sz="2400" dirty="0"/>
              <a:t>Heroku</a:t>
            </a:r>
            <a:r>
              <a:rPr lang="zh-CN" altLang="en-US" sz="2400"/>
              <a:t>平台等。</a:t>
            </a:r>
            <a:endParaRPr lang="en-US" altLang="zh-CN" sz="2400" dirty="0"/>
          </a:p>
        </p:txBody>
      </p:sp>
    </p:spTree>
    <p:extLst>
      <p:ext uri="{BB962C8B-B14F-4D97-AF65-F5344CB8AC3E}">
        <p14:creationId xmlns:p14="http://schemas.microsoft.com/office/powerpoint/2010/main" val="294601358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17</a:t>
            </a:r>
            <a:r>
              <a:rPr lang="zh-CN" altLang="en-US" sz="3600" dirty="0"/>
              <a:t>章</a:t>
            </a:r>
            <a:r>
              <a:rPr lang="en-US" altLang="zh-CN" sz="3600" dirty="0"/>
              <a:t>	</a:t>
            </a:r>
            <a:r>
              <a:rPr lang="en-US" altLang="zh-CN" sz="3600" dirty="0" err="1"/>
              <a:t>pygame</a:t>
            </a:r>
            <a:r>
              <a:rPr lang="zh-CN" altLang="en-US" sz="3600" dirty="0"/>
              <a:t>游戏</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lstStyle/>
          <a:p>
            <a:endParaRPr lang="zh-CN" altLang="en-US"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077816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dirty="0"/>
              <a:t>第</a:t>
            </a:r>
            <a:r>
              <a:rPr lang="en-US" altLang="zh-CN" dirty="0"/>
              <a:t>18</a:t>
            </a:r>
            <a:r>
              <a:rPr lang="zh-CN" altLang="en-US" dirty="0"/>
              <a:t>章	安卓平台编程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lstStyle/>
          <a:p>
            <a:r>
              <a:rPr lang="en-US" altLang="zh-CN"/>
              <a:t>qpython3</a:t>
            </a:r>
            <a:endParaRPr lang="zh-CN" altLang="en-US"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64986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dirty="0"/>
              <a:t>第</a:t>
            </a:r>
            <a:r>
              <a:rPr lang="en-US" altLang="zh-CN" dirty="0"/>
              <a:t>19</a:t>
            </a:r>
            <a:r>
              <a:rPr lang="zh-CN" altLang="en-US" dirty="0"/>
              <a:t>章	机器学习</a:t>
            </a:r>
            <a:r>
              <a:rPr lang="en-US" altLang="zh-CN" dirty="0"/>
              <a:t>Scikit-Learn</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lstStyle/>
          <a:p>
            <a:r>
              <a:rPr lang="en-US" altLang="zh-CN" dirty="0"/>
              <a:t>Scikit-Learn</a:t>
            </a:r>
            <a:r>
              <a:rPr lang="zh-CN" altLang="en-US" dirty="0"/>
              <a:t>是机器学习领域中知名的</a:t>
            </a:r>
            <a:r>
              <a:rPr lang="en-US" altLang="zh-CN" dirty="0"/>
              <a:t>Python</a:t>
            </a:r>
            <a:r>
              <a:rPr lang="zh-CN" altLang="en-US" dirty="0"/>
              <a:t>模块之一，对常用的机器学习算法进行了封装，包括回归、降维、分类和聚类四大机器学习算法</a:t>
            </a:r>
            <a:endParaRPr lang="en-US" altLang="zh-CN" dirty="0"/>
          </a:p>
          <a:p>
            <a:r>
              <a:rPr lang="en-US" altLang="zh-CN" dirty="0"/>
              <a:t>Scikit-Learn</a:t>
            </a:r>
            <a:r>
              <a:rPr lang="zh-CN" altLang="en-US" dirty="0"/>
              <a:t>的安装：</a:t>
            </a:r>
            <a:r>
              <a:rPr lang="en-US" altLang="zh-CN" dirty="0"/>
              <a:t>pip install scikit-learn</a:t>
            </a:r>
          </a:p>
          <a:p>
            <a:r>
              <a:rPr lang="en-US" altLang="zh-CN" dirty="0"/>
              <a:t>Scikit-Learn</a:t>
            </a:r>
            <a:r>
              <a:rPr lang="zh-CN" altLang="en-US" dirty="0"/>
              <a:t>的模块名为</a:t>
            </a:r>
            <a:r>
              <a:rPr lang="en-US" altLang="zh-CN" dirty="0" err="1"/>
              <a:t>sklearn</a:t>
            </a:r>
            <a:endParaRPr lang="en-US" altLang="zh-CN" dirty="0"/>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759729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dirty="0"/>
              <a:t>第</a:t>
            </a:r>
            <a:r>
              <a:rPr lang="en-US" altLang="zh-CN" dirty="0"/>
              <a:t>19</a:t>
            </a:r>
            <a:r>
              <a:rPr lang="zh-CN" altLang="en-US" dirty="0"/>
              <a:t>章	机器学习</a:t>
            </a:r>
            <a:r>
              <a:rPr lang="en-US" altLang="zh-CN" dirty="0"/>
              <a:t>Scikit-Learn</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lstStyle/>
          <a:p>
            <a:r>
              <a:rPr lang="en-US" altLang="zh-CN" dirty="0"/>
              <a:t>19.1	</a:t>
            </a:r>
            <a:r>
              <a:rPr lang="zh-CN" altLang="en-US" dirty="0"/>
              <a:t>线性模型</a:t>
            </a:r>
            <a:endParaRPr lang="en-US" altLang="zh-CN" dirty="0"/>
          </a:p>
          <a:p>
            <a:r>
              <a:rPr lang="en-US" altLang="zh-CN" dirty="0"/>
              <a:t>19.2	</a:t>
            </a:r>
            <a:r>
              <a:rPr lang="zh-CN" altLang="en-US" dirty="0"/>
              <a:t>支持向量机</a:t>
            </a:r>
            <a:endParaRPr lang="en-US" altLang="zh-CN" dirty="0"/>
          </a:p>
          <a:p>
            <a:r>
              <a:rPr lang="en-US" altLang="zh-CN" dirty="0"/>
              <a:t>19.3	</a:t>
            </a:r>
            <a:r>
              <a:rPr lang="zh-CN" altLang="en-US" dirty="0"/>
              <a:t>聚类</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455702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19.1		</a:t>
            </a:r>
            <a:r>
              <a:rPr lang="zh-CN" altLang="en-US" dirty="0"/>
              <a:t>线性模型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lstStyle/>
          <a:p>
            <a:r>
              <a:rPr lang="zh-CN" altLang="en-US" dirty="0"/>
              <a:t>线性模型模块</a:t>
            </a:r>
            <a:r>
              <a:rPr lang="en-US" altLang="zh-CN" dirty="0" err="1"/>
              <a:t>linear_model</a:t>
            </a:r>
            <a:r>
              <a:rPr lang="zh-CN" altLang="en-US" dirty="0"/>
              <a:t>提供了很多线性模型，可以实现线性回归分析，其中包括最小二乘法回归、岭回归、</a:t>
            </a:r>
            <a:r>
              <a:rPr lang="en-US" altLang="zh-CN" dirty="0"/>
              <a:t>Lasso</a:t>
            </a:r>
            <a:r>
              <a:rPr lang="zh-CN" altLang="en-US" dirty="0"/>
              <a:t>、贝叶斯回归等</a:t>
            </a:r>
            <a:endParaRPr lang="en-US" altLang="zh-CN" dirty="0"/>
          </a:p>
          <a:p>
            <a:r>
              <a:rPr lang="zh-CN" altLang="en-US" dirty="0"/>
              <a:t>线性回归是数据挖掘中的基础算法之一，其思想就是解一组方程，得到回归系数</a:t>
            </a:r>
            <a:endParaRPr lang="en-US" altLang="zh-CN" dirty="0"/>
          </a:p>
          <a:p>
            <a:r>
              <a:rPr lang="en-US" altLang="zh-CN" dirty="0"/>
              <a:t>from </a:t>
            </a:r>
            <a:r>
              <a:rPr lang="en-US" altLang="zh-CN" dirty="0" err="1"/>
              <a:t>sklearn</a:t>
            </a:r>
            <a:r>
              <a:rPr lang="en-US" altLang="zh-CN" dirty="0"/>
              <a:t> import </a:t>
            </a:r>
            <a:r>
              <a:rPr lang="en-US" altLang="zh-CN" dirty="0" err="1"/>
              <a:t>linear_model</a:t>
            </a:r>
            <a:endParaRPr lang="zh-CN" altLang="en-US" dirty="0"/>
          </a:p>
        </p:txBody>
      </p:sp>
    </p:spTree>
    <p:extLst>
      <p:ext uri="{BB962C8B-B14F-4D97-AF65-F5344CB8AC3E}">
        <p14:creationId xmlns:p14="http://schemas.microsoft.com/office/powerpoint/2010/main" val="164356613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19.1.1	</a:t>
            </a:r>
            <a:r>
              <a:rPr lang="zh-CN" altLang="en-US" dirty="0"/>
              <a:t>最小二乘法回归</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最小二乘法也称为最小平方和法，其目的是通过最小化误差的平方和，使预测值与真值最接近</a:t>
            </a:r>
            <a:endParaRPr lang="en-US" altLang="zh-CN" sz="2200" dirty="0"/>
          </a:p>
          <a:p>
            <a:r>
              <a:rPr lang="en-US" altLang="zh-CN" sz="2200" dirty="0" err="1"/>
              <a:t>linear_model</a:t>
            </a:r>
            <a:r>
              <a:rPr lang="zh-CN" altLang="en-US" sz="2200" dirty="0"/>
              <a:t>模块中的</a:t>
            </a:r>
            <a:r>
              <a:rPr lang="en-US" altLang="zh-CN" sz="2200" dirty="0" err="1"/>
              <a:t>LinearRegression</a:t>
            </a:r>
            <a:r>
              <a:rPr lang="zh-CN" altLang="en-US" sz="2200" dirty="0"/>
              <a:t>函数用于实现最小二乘法回归</a:t>
            </a:r>
            <a:endParaRPr lang="en-US" altLang="zh-CN" sz="2200" dirty="0"/>
          </a:p>
          <a:p>
            <a:r>
              <a:rPr lang="en-US" altLang="zh-CN" sz="2200" dirty="0" err="1"/>
              <a:t>linear_model.LinearRegression</a:t>
            </a:r>
            <a:r>
              <a:rPr lang="en-US" altLang="zh-CN" sz="2200" dirty="0"/>
              <a:t>(</a:t>
            </a:r>
            <a:r>
              <a:rPr lang="en-US" altLang="zh-CN" sz="2200" dirty="0" err="1"/>
              <a:t>fit_intercept</a:t>
            </a:r>
            <a:r>
              <a:rPr lang="en-US" altLang="zh-CN" sz="2200" dirty="0"/>
              <a:t>=</a:t>
            </a:r>
            <a:r>
              <a:rPr lang="en-US" altLang="zh-CN" sz="2200" dirty="0" err="1"/>
              <a:t>True,normalize</a:t>
            </a:r>
            <a:r>
              <a:rPr lang="en-US" altLang="zh-CN" sz="2200" dirty="0"/>
              <a:t>=</a:t>
            </a:r>
            <a:r>
              <a:rPr lang="en-US" altLang="zh-CN" sz="2200" dirty="0" err="1"/>
              <a:t>False,copy_X</a:t>
            </a:r>
            <a:r>
              <a:rPr lang="en-US" altLang="zh-CN" sz="2200" dirty="0"/>
              <a:t>=</a:t>
            </a:r>
            <a:r>
              <a:rPr lang="en-US" altLang="zh-CN" sz="2200" dirty="0" err="1"/>
              <a:t>True,n_jobs</a:t>
            </a:r>
            <a:r>
              <a:rPr lang="en-US" altLang="zh-CN" sz="2200" dirty="0"/>
              <a:t>=None)</a:t>
            </a:r>
            <a:endParaRPr lang="zh-CN" altLang="en-US" sz="2200" dirty="0"/>
          </a:p>
        </p:txBody>
      </p:sp>
    </p:spTree>
    <p:extLst>
      <p:ext uri="{BB962C8B-B14F-4D97-AF65-F5344CB8AC3E}">
        <p14:creationId xmlns:p14="http://schemas.microsoft.com/office/powerpoint/2010/main" val="167413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19.2		</a:t>
            </a:r>
            <a:r>
              <a:rPr lang="zh-CN" altLang="en-US" dirty="0"/>
              <a:t>支持向量机</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endParaRPr lang="en-US" altLang="zh-CN" sz="2400" dirty="0"/>
          </a:p>
          <a:p>
            <a:r>
              <a:rPr lang="zh-CN" altLang="en-US" sz="2400" dirty="0"/>
              <a:t>启动开发服务器</a:t>
            </a:r>
            <a:endParaRPr lang="en-US" altLang="zh-CN" sz="2400" dirty="0"/>
          </a:p>
          <a:p>
            <a:pPr marL="457200" lvl="1" indent="0">
              <a:buNone/>
            </a:pPr>
            <a:r>
              <a:rPr lang="en-US" altLang="zh-CN" sz="2000" dirty="0"/>
              <a:t>flask run[ --host=0.0.0.0]</a:t>
            </a:r>
          </a:p>
          <a:p>
            <a:pPr marL="457200" lvl="1" indent="0">
              <a:buNone/>
            </a:pPr>
            <a:r>
              <a:rPr lang="zh-CN" altLang="en-US" sz="2000" dirty="0"/>
              <a:t>或：</a:t>
            </a:r>
            <a:endParaRPr lang="en-US" altLang="zh-CN" sz="2000" dirty="0"/>
          </a:p>
          <a:p>
            <a:pPr marL="457200" lvl="1" indent="0">
              <a:buNone/>
            </a:pPr>
            <a:r>
              <a:rPr lang="en-US" altLang="zh-CN" sz="2000" dirty="0"/>
              <a:t>set flask_app=Hello.py</a:t>
            </a:r>
          </a:p>
          <a:p>
            <a:pPr marL="457200" lvl="1" indent="0">
              <a:buNone/>
            </a:pPr>
            <a:r>
              <a:rPr lang="en-US" altLang="zh-CN" sz="2000" dirty="0"/>
              <a:t>set </a:t>
            </a:r>
            <a:r>
              <a:rPr lang="en-US" altLang="zh-CN" sz="2000" dirty="0" err="1"/>
              <a:t>flask_debug</a:t>
            </a:r>
            <a:r>
              <a:rPr lang="en-US" altLang="zh-CN" sz="2000" dirty="0"/>
              <a:t>=1</a:t>
            </a:r>
          </a:p>
          <a:p>
            <a:pPr marL="457200" lvl="1" indent="0">
              <a:buNone/>
            </a:pPr>
            <a:r>
              <a:rPr lang="en-US" altLang="zh-CN" sz="2000" dirty="0"/>
              <a:t>flask run</a:t>
            </a:r>
          </a:p>
        </p:txBody>
      </p:sp>
    </p:spTree>
    <p:extLst>
      <p:ext uri="{BB962C8B-B14F-4D97-AF65-F5344CB8AC3E}">
        <p14:creationId xmlns:p14="http://schemas.microsoft.com/office/powerpoint/2010/main" val="100312185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19.3		</a:t>
            </a:r>
            <a:r>
              <a:rPr lang="zh-CN" altLang="en-US" dirty="0"/>
              <a:t>聚类</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endParaRPr lang="en-US" altLang="zh-CN" sz="2400" dirty="0"/>
          </a:p>
          <a:p>
            <a:r>
              <a:rPr lang="zh-CN" altLang="en-US" sz="2400" dirty="0"/>
              <a:t>启动开发服务器</a:t>
            </a:r>
            <a:endParaRPr lang="en-US" altLang="zh-CN" sz="2400" dirty="0"/>
          </a:p>
          <a:p>
            <a:pPr marL="457200" lvl="1" indent="0">
              <a:buNone/>
            </a:pPr>
            <a:r>
              <a:rPr lang="en-US" altLang="zh-CN" sz="2000" dirty="0"/>
              <a:t>flask run[ --host=0.0.0.0]</a:t>
            </a:r>
          </a:p>
          <a:p>
            <a:pPr marL="457200" lvl="1" indent="0">
              <a:buNone/>
            </a:pPr>
            <a:r>
              <a:rPr lang="zh-CN" altLang="en-US" sz="2000" dirty="0"/>
              <a:t>或：</a:t>
            </a:r>
            <a:endParaRPr lang="en-US" altLang="zh-CN" sz="2000" dirty="0"/>
          </a:p>
          <a:p>
            <a:pPr marL="457200" lvl="1" indent="0">
              <a:buNone/>
            </a:pPr>
            <a:r>
              <a:rPr lang="en-US" altLang="zh-CN" sz="2000" dirty="0"/>
              <a:t>set flask_app=Hello.py</a:t>
            </a:r>
          </a:p>
          <a:p>
            <a:pPr marL="457200" lvl="1" indent="0">
              <a:buNone/>
            </a:pPr>
            <a:r>
              <a:rPr lang="en-US" altLang="zh-CN" sz="2000" dirty="0"/>
              <a:t>set </a:t>
            </a:r>
            <a:r>
              <a:rPr lang="en-US" altLang="zh-CN" sz="2000" dirty="0" err="1"/>
              <a:t>flask_debug</a:t>
            </a:r>
            <a:r>
              <a:rPr lang="en-US" altLang="zh-CN" sz="2000" dirty="0"/>
              <a:t>=1</a:t>
            </a:r>
          </a:p>
          <a:p>
            <a:pPr marL="457200" lvl="1" indent="0">
              <a:buNone/>
            </a:pPr>
            <a:r>
              <a:rPr lang="en-US" altLang="zh-CN" sz="2000" dirty="0"/>
              <a:t>flask run</a:t>
            </a:r>
          </a:p>
        </p:txBody>
      </p:sp>
    </p:spTree>
    <p:extLst>
      <p:ext uri="{BB962C8B-B14F-4D97-AF65-F5344CB8AC3E}">
        <p14:creationId xmlns:p14="http://schemas.microsoft.com/office/powerpoint/2010/main" val="70486199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32B8B3-F32F-4B26-81AD-CCD04FAA957A}"/>
              </a:ext>
            </a:extLst>
          </p:cNvPr>
          <p:cNvSpPr>
            <a:spLocks noGrp="1"/>
          </p:cNvSpPr>
          <p:nvPr>
            <p:ph type="title"/>
          </p:nvPr>
        </p:nvSpPr>
        <p:spPr/>
        <p:txBody>
          <a:bodyPr/>
          <a:lstStyle/>
          <a:p>
            <a:r>
              <a:rPr lang="zh-CN" altLang="en-US" dirty="0"/>
              <a:t>模拟浏览器爬取网页</a:t>
            </a:r>
          </a:p>
        </p:txBody>
      </p:sp>
      <p:sp>
        <p:nvSpPr>
          <p:cNvPr id="3" name="内容占位符 2">
            <a:extLst>
              <a:ext uri="{FF2B5EF4-FFF2-40B4-BE49-F238E27FC236}">
                <a16:creationId xmlns:a16="http://schemas.microsoft.com/office/drawing/2014/main" xmlns="" id="{202BA5D6-80B6-4405-9454-C75A2EFB4D5A}"/>
              </a:ext>
            </a:extLst>
          </p:cNvPr>
          <p:cNvSpPr>
            <a:spLocks noGrp="1"/>
          </p:cNvSpPr>
          <p:nvPr>
            <p:ph idx="1"/>
          </p:nvPr>
        </p:nvSpPr>
        <p:spPr/>
        <p:txBody>
          <a:bodyPr>
            <a:normAutofit/>
          </a:bodyPr>
          <a:lstStyle/>
          <a:p>
            <a:r>
              <a:rPr lang="zh-CN" altLang="en-US" sz="2400" dirty="0"/>
              <a:t>打开任意网页，按</a:t>
            </a:r>
            <a:r>
              <a:rPr lang="en-US" altLang="zh-CN" sz="2400" dirty="0"/>
              <a:t>F12</a:t>
            </a:r>
            <a:r>
              <a:rPr lang="zh-CN" altLang="en-US" sz="2400" dirty="0"/>
              <a:t>，切换到</a:t>
            </a:r>
            <a:r>
              <a:rPr lang="en-US" altLang="zh-CN" sz="2400" dirty="0"/>
              <a:t>Network</a:t>
            </a:r>
            <a:r>
              <a:rPr lang="zh-CN" altLang="en-US" sz="2400" dirty="0"/>
              <a:t>，点击任意超链接，点击</a:t>
            </a:r>
            <a:r>
              <a:rPr lang="en-US" altLang="zh-CN" sz="2400" dirty="0"/>
              <a:t>name</a:t>
            </a:r>
            <a:r>
              <a:rPr lang="zh-CN" altLang="en-US" sz="2400" dirty="0"/>
              <a:t>下第一行，切换到</a:t>
            </a:r>
            <a:r>
              <a:rPr lang="en-US" altLang="zh-CN" sz="2400" dirty="0"/>
              <a:t>Headers</a:t>
            </a:r>
            <a:r>
              <a:rPr lang="zh-CN" altLang="en-US" sz="2400" dirty="0"/>
              <a:t>，在最下面找到</a:t>
            </a:r>
            <a:r>
              <a:rPr lang="en-US" altLang="zh-CN" sz="2400" dirty="0"/>
              <a:t>User-Agent</a:t>
            </a:r>
            <a:r>
              <a:rPr lang="zh-CN" altLang="en-US" sz="2400" dirty="0"/>
              <a:t>信息（模仿浏览器所用到的信息）</a:t>
            </a:r>
            <a:endParaRPr lang="en-US" altLang="zh-CN" sz="2400" dirty="0"/>
          </a:p>
          <a:p>
            <a:r>
              <a:rPr lang="zh-CN" altLang="en-US" sz="2400" dirty="0"/>
              <a:t>例：</a:t>
            </a:r>
            <a:endParaRPr lang="en-US" altLang="zh-CN" sz="2400" dirty="0"/>
          </a:p>
          <a:p>
            <a:pPr marL="400050" lvl="2" indent="0">
              <a:buNone/>
            </a:pPr>
            <a:r>
              <a:rPr lang="en-US" altLang="zh-CN" sz="2200" dirty="0"/>
              <a:t>user-agent: Mozilla/5.0 (Windows NT 10.0; Win64; x64) </a:t>
            </a:r>
            <a:r>
              <a:rPr lang="en-US" altLang="zh-CN" sz="2200" dirty="0" err="1"/>
              <a:t>AppleWebKit</a:t>
            </a:r>
            <a:r>
              <a:rPr lang="en-US" altLang="zh-CN" sz="2200" dirty="0"/>
              <a:t>/537.36 (KHTML, like Gecko) Chrome/87.0.4280.67 Safari/537.36 </a:t>
            </a:r>
            <a:r>
              <a:rPr lang="en-US" altLang="zh-CN" sz="2200" dirty="0" err="1"/>
              <a:t>Edg</a:t>
            </a:r>
            <a:r>
              <a:rPr lang="en-US" altLang="zh-CN" sz="2200" dirty="0"/>
              <a:t>/87.0.664.47</a:t>
            </a:r>
          </a:p>
        </p:txBody>
      </p:sp>
      <p:sp>
        <p:nvSpPr>
          <p:cNvPr id="4" name="动作按钮: 上一张 3">
            <a:hlinkClick r:id="rId3" action="ppaction://hlinksldjump" highlightClick="1"/>
            <a:extLst>
              <a:ext uri="{FF2B5EF4-FFF2-40B4-BE49-F238E27FC236}">
                <a16:creationId xmlns:a16="http://schemas.microsoft.com/office/drawing/2014/main" xmlns="" id="{F5D08F0D-C7CD-4869-86BD-569578C15C2E}"/>
              </a:ext>
            </a:extLst>
          </p:cNvPr>
          <p:cNvSpPr/>
          <p:nvPr/>
        </p:nvSpPr>
        <p:spPr>
          <a:xfrm>
            <a:off x="8432800" y="5618480"/>
            <a:ext cx="841202" cy="62992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236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	</a:t>
            </a:r>
            <a:r>
              <a:rPr lang="zh-CN" altLang="en-US" dirty="0"/>
              <a:t>循环结构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循环结构通过判断某些特定条件是否满足来决定是否继续循环体的执行</a:t>
            </a:r>
          </a:p>
          <a:p>
            <a:r>
              <a:rPr lang="zh-CN" altLang="en-US" sz="2400" dirty="0"/>
              <a:t>有</a:t>
            </a:r>
            <a:r>
              <a:rPr lang="en-US" altLang="zh-CN" sz="2400" dirty="0"/>
              <a:t>while</a:t>
            </a:r>
            <a:r>
              <a:rPr lang="zh-CN" altLang="en-US" sz="2400" dirty="0"/>
              <a:t>循环与</a:t>
            </a:r>
            <a:r>
              <a:rPr lang="en-US" altLang="zh-CN" sz="2400" dirty="0"/>
              <a:t>for</a:t>
            </a:r>
            <a:r>
              <a:rPr lang="zh-CN" altLang="en-US" sz="2400" dirty="0"/>
              <a:t>循环</a:t>
            </a:r>
          </a:p>
        </p:txBody>
      </p:sp>
    </p:spTree>
    <p:extLst>
      <p:ext uri="{BB962C8B-B14F-4D97-AF65-F5344CB8AC3E}">
        <p14:creationId xmlns:p14="http://schemas.microsoft.com/office/powerpoint/2010/main" val="84030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32B8B3-F32F-4B26-81AD-CCD04FAA957A}"/>
              </a:ext>
            </a:extLst>
          </p:cNvPr>
          <p:cNvSpPr>
            <a:spLocks noGrp="1"/>
          </p:cNvSpPr>
          <p:nvPr>
            <p:ph type="title"/>
          </p:nvPr>
        </p:nvSpPr>
        <p:spPr/>
        <p:txBody>
          <a:bodyPr/>
          <a:lstStyle/>
          <a:p>
            <a:r>
              <a:rPr lang="zh-CN" altLang="en-US" dirty="0"/>
              <a:t>模板</a:t>
            </a:r>
          </a:p>
        </p:txBody>
      </p:sp>
      <p:sp>
        <p:nvSpPr>
          <p:cNvPr id="3" name="内容占位符 2">
            <a:extLst>
              <a:ext uri="{FF2B5EF4-FFF2-40B4-BE49-F238E27FC236}">
                <a16:creationId xmlns:a16="http://schemas.microsoft.com/office/drawing/2014/main" xmlns="" id="{202BA5D6-80B6-4405-9454-C75A2EFB4D5A}"/>
              </a:ext>
            </a:extLst>
          </p:cNvPr>
          <p:cNvSpPr>
            <a:spLocks noGrp="1"/>
          </p:cNvSpPr>
          <p:nvPr>
            <p:ph idx="1"/>
          </p:nvPr>
        </p:nvSpPr>
        <p:spPr>
          <a:xfrm>
            <a:off x="677334" y="1625600"/>
            <a:ext cx="8923866" cy="4988560"/>
          </a:xfrm>
        </p:spPr>
        <p:txBody>
          <a:bodyPr>
            <a:normAutofit fontScale="85000" lnSpcReduction="20000"/>
          </a:bodyPr>
          <a:lstStyle/>
          <a:p>
            <a:pPr marL="457200" lvl="1" indent="0">
              <a:spcBef>
                <a:spcPts val="0"/>
              </a:spcBef>
              <a:buNone/>
            </a:pPr>
            <a:r>
              <a:rPr lang="zh-CN" altLang="en-US" sz="2800" dirty="0"/>
              <a:t>在网站根文件夹下创建文件夹</a:t>
            </a:r>
            <a:r>
              <a:rPr lang="en-US" altLang="zh-CN" sz="2800" dirty="0"/>
              <a:t>templates</a:t>
            </a:r>
            <a:r>
              <a:rPr lang="zh-CN" altLang="en-US" sz="2800" dirty="0"/>
              <a:t>，在此文件夹下创建网页模板文件：</a:t>
            </a:r>
            <a:endParaRPr lang="en-US" altLang="zh-CN" sz="2800" dirty="0"/>
          </a:p>
          <a:p>
            <a:pPr marL="457200" lvl="1" indent="0">
              <a:spcBef>
                <a:spcPts val="0"/>
              </a:spcBef>
              <a:buNone/>
            </a:pPr>
            <a:r>
              <a:rPr lang="fr-FR" altLang="zh-CN" sz="2400" dirty="0"/>
              <a:t>&lt;!DOCTYPE html PUBLIC "-//W3C//DTD XHTML 1.0 Transitional//EN" "http://www.w3.org/TR/xhtml1/DTD/xhtml1-transitional.dtd"&gt;</a:t>
            </a:r>
          </a:p>
          <a:p>
            <a:pPr marL="457200" lvl="1" indent="0">
              <a:spcBef>
                <a:spcPts val="0"/>
              </a:spcBef>
              <a:buNone/>
            </a:pPr>
            <a:r>
              <a:rPr lang="fr-FR" altLang="zh-CN" sz="2400" dirty="0"/>
              <a:t>&lt;html xmlns="http://www.w3.org/1999/xhtml"&gt;</a:t>
            </a:r>
          </a:p>
          <a:p>
            <a:pPr marL="457200" lvl="1" indent="0">
              <a:spcBef>
                <a:spcPts val="0"/>
              </a:spcBef>
              <a:buNone/>
            </a:pPr>
            <a:r>
              <a:rPr lang="fr-FR" altLang="zh-CN" sz="2400" dirty="0"/>
              <a:t>&lt;head&gt;</a:t>
            </a:r>
          </a:p>
          <a:p>
            <a:pPr marL="457200" lvl="1" indent="0">
              <a:spcBef>
                <a:spcPts val="0"/>
              </a:spcBef>
              <a:buNone/>
            </a:pPr>
            <a:r>
              <a:rPr lang="fr-FR" altLang="zh-CN" sz="2400" dirty="0"/>
              <a:t>&lt;meta http-equiv="Content-Type" content="text/html; charset=utf-8" /&gt;</a:t>
            </a:r>
          </a:p>
          <a:p>
            <a:pPr marL="457200" lvl="1" indent="0">
              <a:spcBef>
                <a:spcPts val="0"/>
              </a:spcBef>
              <a:buNone/>
            </a:pPr>
            <a:r>
              <a:rPr lang="fr-FR" altLang="zh-CN" sz="2400" dirty="0"/>
              <a:t>&lt;title&gt;</a:t>
            </a:r>
            <a:r>
              <a:rPr lang="en-US" altLang="zh-CN" sz="2400" dirty="0" err="1"/>
              <a:t>gaojl</a:t>
            </a:r>
            <a:r>
              <a:rPr lang="en-US" altLang="zh-CN" sz="2400" dirty="0"/>
              <a:t>&lt;/</a:t>
            </a:r>
            <a:r>
              <a:rPr lang="fr-FR" altLang="zh-CN" sz="2400" dirty="0"/>
              <a:t>title&gt;</a:t>
            </a:r>
          </a:p>
          <a:p>
            <a:pPr marL="457200" lvl="1" indent="0">
              <a:spcBef>
                <a:spcPts val="0"/>
              </a:spcBef>
              <a:buNone/>
            </a:pPr>
            <a:r>
              <a:rPr lang="fr-FR" altLang="zh-CN" sz="2400" dirty="0"/>
              <a:t>&lt;/head&gt;</a:t>
            </a:r>
          </a:p>
          <a:p>
            <a:pPr marL="457200" lvl="1" indent="0">
              <a:spcBef>
                <a:spcPts val="0"/>
              </a:spcBef>
              <a:buNone/>
            </a:pPr>
            <a:endParaRPr lang="fr-FR" altLang="zh-CN" sz="2400" dirty="0"/>
          </a:p>
          <a:p>
            <a:pPr marL="457200" lvl="1" indent="0">
              <a:spcBef>
                <a:spcPts val="0"/>
              </a:spcBef>
              <a:buNone/>
            </a:pPr>
            <a:r>
              <a:rPr lang="fr-FR" altLang="zh-CN" sz="2400" dirty="0"/>
              <a:t>&lt;body&gt;</a:t>
            </a:r>
          </a:p>
          <a:p>
            <a:pPr marL="457200" lvl="1" indent="0">
              <a:spcBef>
                <a:spcPts val="0"/>
              </a:spcBef>
              <a:buNone/>
            </a:pPr>
            <a:r>
              <a:rPr lang="fr-FR" altLang="zh-CN" sz="2400" dirty="0"/>
              <a:t>&lt;ul&gt;</a:t>
            </a:r>
          </a:p>
          <a:p>
            <a:pPr marL="457200" lvl="1" indent="0">
              <a:spcBef>
                <a:spcPts val="0"/>
              </a:spcBef>
              <a:buNone/>
            </a:pPr>
            <a:r>
              <a:rPr lang="fr-FR" altLang="zh-CN" sz="2400" dirty="0"/>
              <a:t>{% for url in urllist %}</a:t>
            </a:r>
          </a:p>
          <a:p>
            <a:pPr marL="457200" lvl="1" indent="0">
              <a:spcBef>
                <a:spcPts val="0"/>
              </a:spcBef>
              <a:buNone/>
            </a:pPr>
            <a:r>
              <a:rPr lang="fr-FR" altLang="zh-CN" sz="2400" dirty="0"/>
              <a:t>	&lt;li&gt;&lt;a href="http://{{ url.urladdr }}"&gt;{{ url.name }}&lt;/a&gt;&lt;/li&gt;</a:t>
            </a:r>
          </a:p>
          <a:p>
            <a:pPr marL="457200" lvl="1" indent="0">
              <a:spcBef>
                <a:spcPts val="0"/>
              </a:spcBef>
              <a:buNone/>
            </a:pPr>
            <a:r>
              <a:rPr lang="fr-FR" altLang="zh-CN" sz="2400" dirty="0"/>
              <a:t>{% endfor %}</a:t>
            </a:r>
          </a:p>
          <a:p>
            <a:pPr marL="457200" lvl="1" indent="0">
              <a:spcBef>
                <a:spcPts val="0"/>
              </a:spcBef>
              <a:buNone/>
            </a:pPr>
            <a:r>
              <a:rPr lang="fr-FR" altLang="zh-CN" sz="2400" dirty="0"/>
              <a:t>&lt;/ul&gt;</a:t>
            </a:r>
          </a:p>
          <a:p>
            <a:pPr marL="457200" lvl="1" indent="0">
              <a:spcBef>
                <a:spcPts val="0"/>
              </a:spcBef>
              <a:buNone/>
            </a:pPr>
            <a:r>
              <a:rPr lang="fr-FR" altLang="zh-CN" sz="2400" dirty="0"/>
              <a:t>&lt;/body&gt;</a:t>
            </a:r>
          </a:p>
          <a:p>
            <a:pPr marL="457200" lvl="1" indent="0">
              <a:spcBef>
                <a:spcPts val="0"/>
              </a:spcBef>
              <a:buNone/>
            </a:pPr>
            <a:r>
              <a:rPr lang="fr-FR" altLang="zh-CN" sz="2400" dirty="0"/>
              <a:t>&lt;/html&gt;</a:t>
            </a:r>
          </a:p>
          <a:p>
            <a:pPr marL="457200" lvl="1" indent="0">
              <a:spcBef>
                <a:spcPts val="0"/>
              </a:spcBef>
              <a:buNone/>
            </a:pPr>
            <a:endParaRPr lang="fr-FR" altLang="zh-CN" sz="2400" dirty="0"/>
          </a:p>
        </p:txBody>
      </p:sp>
      <p:sp>
        <p:nvSpPr>
          <p:cNvPr id="4" name="动作按钮: 上一张 3">
            <a:hlinkClick r:id="rId2" action="ppaction://hlinksldjump" highlightClick="1"/>
            <a:extLst>
              <a:ext uri="{FF2B5EF4-FFF2-40B4-BE49-F238E27FC236}">
                <a16:creationId xmlns:a16="http://schemas.microsoft.com/office/drawing/2014/main" xmlns="" id="{F5D08F0D-C7CD-4869-86BD-569578C15C2E}"/>
              </a:ext>
            </a:extLst>
          </p:cNvPr>
          <p:cNvSpPr/>
          <p:nvPr/>
        </p:nvSpPr>
        <p:spPr>
          <a:xfrm>
            <a:off x="8432800" y="5618480"/>
            <a:ext cx="841202" cy="62992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84536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32B8B3-F32F-4B26-81AD-CCD04FAA957A}"/>
              </a:ext>
            </a:extLst>
          </p:cNvPr>
          <p:cNvSpPr>
            <a:spLocks noGrp="1"/>
          </p:cNvSpPr>
          <p:nvPr>
            <p:ph type="title"/>
          </p:nvPr>
        </p:nvSpPr>
        <p:spPr/>
        <p:txBody>
          <a:bodyPr/>
          <a:lstStyle/>
          <a:p>
            <a:r>
              <a:rPr lang="zh-CN" altLang="en-US" dirty="0"/>
              <a:t>渲染模板</a:t>
            </a:r>
          </a:p>
        </p:txBody>
      </p:sp>
      <p:sp>
        <p:nvSpPr>
          <p:cNvPr id="3" name="内容占位符 2">
            <a:extLst>
              <a:ext uri="{FF2B5EF4-FFF2-40B4-BE49-F238E27FC236}">
                <a16:creationId xmlns:a16="http://schemas.microsoft.com/office/drawing/2014/main" xmlns="" id="{202BA5D6-80B6-4405-9454-C75A2EFB4D5A}"/>
              </a:ext>
            </a:extLst>
          </p:cNvPr>
          <p:cNvSpPr>
            <a:spLocks noGrp="1"/>
          </p:cNvSpPr>
          <p:nvPr>
            <p:ph idx="1"/>
          </p:nvPr>
        </p:nvSpPr>
        <p:spPr>
          <a:xfrm>
            <a:off x="677334" y="1625600"/>
            <a:ext cx="8596668" cy="4988560"/>
          </a:xfrm>
        </p:spPr>
        <p:txBody>
          <a:bodyPr>
            <a:normAutofit lnSpcReduction="10000"/>
          </a:bodyPr>
          <a:lstStyle/>
          <a:p>
            <a:pPr marL="457200" lvl="1" indent="0">
              <a:spcBef>
                <a:spcPts val="0"/>
              </a:spcBef>
              <a:buNone/>
            </a:pPr>
            <a:r>
              <a:rPr lang="zh-CN" altLang="en-US" sz="2400" dirty="0"/>
              <a:t>在应用程序中渲染模板：</a:t>
            </a:r>
            <a:endParaRPr lang="en-US" altLang="zh-CN" sz="2400" dirty="0"/>
          </a:p>
          <a:p>
            <a:pPr marL="457200" lvl="1" indent="0">
              <a:spcBef>
                <a:spcPts val="0"/>
              </a:spcBef>
              <a:buNone/>
            </a:pPr>
            <a:r>
              <a:rPr lang="fr-FR" altLang="zh-CN" sz="2000" dirty="0"/>
              <a:t>from flask import Flask,render_template</a:t>
            </a:r>
          </a:p>
          <a:p>
            <a:pPr marL="457200" lvl="1" indent="0">
              <a:spcBef>
                <a:spcPts val="0"/>
              </a:spcBef>
              <a:buNone/>
            </a:pPr>
            <a:r>
              <a:rPr lang="fr-FR" altLang="zh-CN" sz="2000" dirty="0"/>
              <a:t>urllist=[</a:t>
            </a:r>
          </a:p>
          <a:p>
            <a:pPr marL="457200" lvl="1" indent="0">
              <a:spcBef>
                <a:spcPts val="0"/>
              </a:spcBef>
              <a:buNone/>
            </a:pPr>
            <a:r>
              <a:rPr lang="fr-FR" altLang="zh-CN" sz="2000" dirty="0"/>
              <a:t>    {'name':'</a:t>
            </a:r>
            <a:r>
              <a:rPr lang="zh-CN" altLang="en-US" sz="2000" dirty="0"/>
              <a:t>华东理工大学</a:t>
            </a:r>
            <a:r>
              <a:rPr lang="en-US" altLang="zh-CN" sz="2000" dirty="0"/>
              <a:t>','</a:t>
            </a:r>
            <a:r>
              <a:rPr lang="fr-FR" altLang="zh-CN" sz="2000" dirty="0"/>
              <a:t>urladdr':'www.ecust.edu.cn'},</a:t>
            </a:r>
          </a:p>
          <a:p>
            <a:pPr marL="457200" lvl="1" indent="0">
              <a:spcBef>
                <a:spcPts val="0"/>
              </a:spcBef>
              <a:buNone/>
            </a:pPr>
            <a:r>
              <a:rPr lang="fr-FR" altLang="zh-CN" sz="2000" dirty="0"/>
              <a:t>    {'name':'</a:t>
            </a:r>
            <a:r>
              <a:rPr lang="zh-CN" altLang="en-US" sz="2000" dirty="0"/>
              <a:t>教务处</a:t>
            </a:r>
            <a:r>
              <a:rPr lang="en-US" altLang="zh-CN" sz="2000" dirty="0"/>
              <a:t>','</a:t>
            </a:r>
            <a:r>
              <a:rPr lang="fr-FR" altLang="zh-CN" sz="2000" dirty="0"/>
              <a:t>urladdr':'jwc.ecust.edu.cn'},</a:t>
            </a:r>
          </a:p>
          <a:p>
            <a:pPr marL="457200" lvl="1" indent="0">
              <a:spcBef>
                <a:spcPts val="0"/>
              </a:spcBef>
              <a:buNone/>
            </a:pPr>
            <a:r>
              <a:rPr lang="fr-FR" altLang="zh-CN" sz="2000" dirty="0"/>
              <a:t>    {'name':'</a:t>
            </a:r>
            <a:r>
              <a:rPr lang="zh-CN" altLang="en-US" sz="2000" dirty="0"/>
              <a:t>信息学院</a:t>
            </a:r>
            <a:r>
              <a:rPr lang="en-US" altLang="zh-CN" sz="2000" dirty="0"/>
              <a:t>','</a:t>
            </a:r>
            <a:r>
              <a:rPr lang="fr-FR" altLang="zh-CN" sz="2000" dirty="0"/>
              <a:t>urladdr':'cise.ecust.edu.cn'},</a:t>
            </a:r>
          </a:p>
          <a:p>
            <a:pPr marL="457200" lvl="1" indent="0">
              <a:spcBef>
                <a:spcPts val="0"/>
              </a:spcBef>
              <a:buNone/>
            </a:pPr>
            <a:r>
              <a:rPr lang="fr-FR" altLang="zh-CN" sz="2000" dirty="0"/>
              <a:t>    {'name':'</a:t>
            </a:r>
            <a:r>
              <a:rPr lang="zh-CN" altLang="en-US" sz="2000" dirty="0"/>
              <a:t>信息门户</a:t>
            </a:r>
            <a:r>
              <a:rPr lang="en-US" altLang="zh-CN" sz="2000" dirty="0"/>
              <a:t>','</a:t>
            </a:r>
            <a:r>
              <a:rPr lang="fr-FR" altLang="zh-CN" sz="2000" dirty="0"/>
              <a:t>urladdr':'urp.ecust.edu.cn'},</a:t>
            </a:r>
          </a:p>
          <a:p>
            <a:pPr marL="457200" lvl="1" indent="0">
              <a:spcBef>
                <a:spcPts val="0"/>
              </a:spcBef>
              <a:buNone/>
            </a:pPr>
            <a:r>
              <a:rPr lang="fr-FR" altLang="zh-CN" sz="2000" dirty="0"/>
              <a:t>    {'name':'</a:t>
            </a:r>
            <a:r>
              <a:rPr lang="zh-CN" altLang="en-US" sz="2000" dirty="0"/>
              <a:t>本科超星</a:t>
            </a:r>
            <a:r>
              <a:rPr lang="en-US" altLang="zh-CN" sz="2000" dirty="0"/>
              <a:t>','</a:t>
            </a:r>
            <a:r>
              <a:rPr lang="fr-FR" altLang="zh-CN" sz="2000" dirty="0"/>
              <a:t>urladdr':'s.ecust.edu.cn'},</a:t>
            </a:r>
          </a:p>
          <a:p>
            <a:pPr marL="457200" lvl="1" indent="0">
              <a:spcBef>
                <a:spcPts val="0"/>
              </a:spcBef>
              <a:buNone/>
            </a:pPr>
            <a:r>
              <a:rPr lang="fr-FR" altLang="zh-CN" sz="2000" dirty="0"/>
              <a:t>    {'name':'</a:t>
            </a:r>
            <a:r>
              <a:rPr lang="zh-CN" altLang="en-US" sz="2000" dirty="0"/>
              <a:t>新浪体育</a:t>
            </a:r>
            <a:r>
              <a:rPr lang="en-US" altLang="zh-CN" sz="2000" dirty="0"/>
              <a:t>','</a:t>
            </a:r>
            <a:r>
              <a:rPr lang="fr-FR" altLang="zh-CN" sz="2000" dirty="0"/>
              <a:t>urladdr':'sports.sina.com.cn'},</a:t>
            </a:r>
          </a:p>
          <a:p>
            <a:pPr marL="457200" lvl="1" indent="0">
              <a:spcBef>
                <a:spcPts val="0"/>
              </a:spcBef>
              <a:buNone/>
            </a:pPr>
            <a:r>
              <a:rPr lang="fr-FR" altLang="zh-CN" sz="2000" dirty="0"/>
              <a:t>    {'name':'</a:t>
            </a:r>
            <a:r>
              <a:rPr lang="zh-CN" altLang="en-US" sz="2000" dirty="0"/>
              <a:t>网易</a:t>
            </a:r>
            <a:r>
              <a:rPr lang="en-US" altLang="zh-CN" sz="2000" dirty="0"/>
              <a:t>','</a:t>
            </a:r>
            <a:r>
              <a:rPr lang="fr-FR" altLang="zh-CN" sz="2000" dirty="0"/>
              <a:t>urladdr':'www.163.com'},</a:t>
            </a:r>
          </a:p>
          <a:p>
            <a:pPr marL="457200" lvl="1" indent="0">
              <a:spcBef>
                <a:spcPts val="0"/>
              </a:spcBef>
              <a:buNone/>
            </a:pPr>
            <a:r>
              <a:rPr lang="fr-FR" altLang="zh-CN" sz="2000" dirty="0"/>
              <a:t>    {'name':'</a:t>
            </a:r>
            <a:r>
              <a:rPr lang="zh-CN" altLang="en-US" sz="2000" dirty="0"/>
              <a:t>东方财富</a:t>
            </a:r>
            <a:r>
              <a:rPr lang="en-US" altLang="zh-CN" sz="2000" dirty="0"/>
              <a:t>','</a:t>
            </a:r>
            <a:r>
              <a:rPr lang="fr-FR" altLang="zh-CN" sz="2000" dirty="0"/>
              <a:t>urladdr':'stock.eastmoney.com'}</a:t>
            </a:r>
          </a:p>
          <a:p>
            <a:pPr marL="457200" lvl="1" indent="0">
              <a:spcBef>
                <a:spcPts val="0"/>
              </a:spcBef>
              <a:buNone/>
            </a:pPr>
            <a:r>
              <a:rPr lang="fr-FR" altLang="zh-CN" sz="2000" dirty="0"/>
              <a:t>    ]</a:t>
            </a:r>
          </a:p>
          <a:p>
            <a:pPr marL="457200" lvl="1" indent="0">
              <a:spcBef>
                <a:spcPts val="0"/>
              </a:spcBef>
              <a:buNone/>
            </a:pPr>
            <a:r>
              <a:rPr lang="fr-FR" altLang="zh-CN" sz="2000" dirty="0"/>
              <a:t>app=Flask(__name__)</a:t>
            </a:r>
          </a:p>
          <a:p>
            <a:pPr marL="457200" lvl="1" indent="0">
              <a:spcBef>
                <a:spcPts val="0"/>
              </a:spcBef>
              <a:buNone/>
            </a:pPr>
            <a:r>
              <a:rPr lang="fr-FR" altLang="zh-CN" sz="2000" dirty="0"/>
              <a:t>@app.route('/')</a:t>
            </a:r>
          </a:p>
          <a:p>
            <a:pPr marL="457200" lvl="1" indent="0">
              <a:spcBef>
                <a:spcPts val="0"/>
              </a:spcBef>
              <a:buNone/>
            </a:pPr>
            <a:r>
              <a:rPr lang="fr-FR" altLang="zh-CN" sz="2000" dirty="0"/>
              <a:t>def index():</a:t>
            </a:r>
          </a:p>
          <a:p>
            <a:pPr marL="457200" lvl="1" indent="0">
              <a:spcBef>
                <a:spcPts val="0"/>
              </a:spcBef>
              <a:buNone/>
            </a:pPr>
            <a:r>
              <a:rPr lang="fr-FR" altLang="zh-CN" sz="2000" dirty="0"/>
              <a:t>    return render_template('index.html',urllist=urllist)</a:t>
            </a:r>
          </a:p>
        </p:txBody>
      </p:sp>
      <p:sp>
        <p:nvSpPr>
          <p:cNvPr id="4" name="动作按钮: 上一张 3">
            <a:hlinkClick r:id="rId2" action="ppaction://hlinksldjump" highlightClick="1"/>
            <a:extLst>
              <a:ext uri="{FF2B5EF4-FFF2-40B4-BE49-F238E27FC236}">
                <a16:creationId xmlns:a16="http://schemas.microsoft.com/office/drawing/2014/main" xmlns="" id="{F5D08F0D-C7CD-4869-86BD-569578C15C2E}"/>
              </a:ext>
            </a:extLst>
          </p:cNvPr>
          <p:cNvSpPr/>
          <p:nvPr/>
        </p:nvSpPr>
        <p:spPr>
          <a:xfrm>
            <a:off x="8432800" y="5618480"/>
            <a:ext cx="841202" cy="62992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505298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4" y="2160589"/>
            <a:ext cx="7555916"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marL="800100" lvl="1" indent="-342900">
              <a:buFont typeface="+mj-lt"/>
              <a:buAutoNum type="arabicPeriod"/>
            </a:pPr>
            <a:r>
              <a:rPr lang="zh-CN" altLang="en-US" sz="1800" dirty="0"/>
              <a:t>数据存储：列表、元组、字典</a:t>
            </a:r>
            <a:endParaRPr lang="en-US" altLang="zh-CN" sz="1800" dirty="0"/>
          </a:p>
          <a:p>
            <a:pPr marL="800100" lvl="1" indent="-342900">
              <a:buFont typeface="+mj-lt"/>
              <a:buAutoNum type="arabicPeriod"/>
            </a:pPr>
            <a:r>
              <a:rPr lang="zh-CN" altLang="en-US" sz="1800" dirty="0"/>
              <a:t>数据获取：直接赋值、键盘输入、文件读取、随机产生</a:t>
            </a:r>
            <a:endParaRPr lang="en-US" altLang="zh-CN" sz="1800" dirty="0"/>
          </a:p>
          <a:p>
            <a:pPr marL="800100" lvl="1" indent="-342900">
              <a:buFont typeface="+mj-lt"/>
              <a:buAutoNum type="arabicPeriod"/>
            </a:pPr>
            <a:r>
              <a:rPr lang="zh-CN" altLang="en-US" sz="1800" dirty="0"/>
              <a:t>数据处理：循环结构、分支结构</a:t>
            </a:r>
            <a:endParaRPr lang="en-US" altLang="zh-CN" sz="1800" dirty="0"/>
          </a:p>
          <a:p>
            <a:pPr marL="800100" lvl="1" indent="-342900">
              <a:buFont typeface="+mj-lt"/>
              <a:buAutoNum type="arabicPeriod"/>
            </a:pPr>
            <a:r>
              <a:rPr lang="zh-CN" altLang="en-US" sz="1800" dirty="0"/>
              <a:t>数据输出：输出到控制台、输出到文件</a:t>
            </a:r>
            <a:endParaRPr lang="en-US" altLang="zh-CN" sz="1800" dirty="0"/>
          </a:p>
        </p:txBody>
      </p:sp>
    </p:spTree>
    <p:extLst>
      <p:ext uri="{BB962C8B-B14F-4D97-AF65-F5344CB8AC3E}">
        <p14:creationId xmlns:p14="http://schemas.microsoft.com/office/powerpoint/2010/main" val="38324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3" y="2160589"/>
            <a:ext cx="7454318"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spcBef>
                <a:spcPts val="0"/>
              </a:spcBef>
              <a:buNone/>
            </a:pPr>
            <a:r>
              <a:rPr lang="en-US" altLang="zh-CN" sz="1800" dirty="0"/>
              <a:t>s=[88,56,93,74,100,41]</a:t>
            </a:r>
          </a:p>
          <a:p>
            <a:pPr marL="457200" lvl="1" indent="0">
              <a:spcBef>
                <a:spcPts val="0"/>
              </a:spcBef>
              <a:buNone/>
            </a:pPr>
            <a:r>
              <a:rPr lang="en-US" altLang="zh-CN" sz="1800" dirty="0"/>
              <a:t>s=(88,56,93,74,100,41)</a:t>
            </a:r>
          </a:p>
          <a:p>
            <a:pPr marL="457200" lvl="1" indent="0">
              <a:spcBef>
                <a:spcPts val="0"/>
              </a:spcBef>
              <a:buNone/>
            </a:pPr>
            <a:r>
              <a:rPr lang="en-US" altLang="zh-CN" sz="1800" dirty="0"/>
              <a:t>s={'f1801':88,'f1802':56,'f1803':93,'f1804':74,'f1805':100,'f1806':41}</a:t>
            </a:r>
          </a:p>
          <a:p>
            <a:pPr marL="457200" lvl="1" indent="0">
              <a:buNone/>
            </a:pPr>
            <a:r>
              <a:rPr lang="en-US" altLang="zh-CN" sz="1800" dirty="0"/>
              <a:t>#</a:t>
            </a:r>
            <a:r>
              <a:rPr lang="zh-CN" altLang="en-US" sz="1800" dirty="0"/>
              <a:t>键盘输入</a:t>
            </a:r>
            <a:endParaRPr lang="en-US" altLang="zh-CN" sz="1800" dirty="0"/>
          </a:p>
          <a:p>
            <a:pPr marL="457200" lvl="1" indent="0">
              <a:spcBef>
                <a:spcPts val="300"/>
              </a:spcBef>
              <a:buNone/>
            </a:pPr>
            <a:r>
              <a:rPr lang="en-US" altLang="zh-CN" sz="1800" dirty="0"/>
              <a:t>#</a:t>
            </a:r>
            <a:r>
              <a:rPr lang="zh-CN" altLang="en-US" sz="1800" dirty="0"/>
              <a:t>文件读取</a:t>
            </a:r>
            <a:endParaRPr lang="en-US" altLang="zh-CN" sz="1800" dirty="0"/>
          </a:p>
          <a:p>
            <a:pPr marL="457200" lvl="1" indent="0">
              <a:spcBef>
                <a:spcPts val="300"/>
              </a:spcBef>
              <a:buNone/>
            </a:pPr>
            <a:r>
              <a:rPr lang="en-US" altLang="zh-CN" sz="1800" dirty="0"/>
              <a:t>#</a:t>
            </a:r>
            <a:r>
              <a:rPr lang="zh-CN" altLang="en-US" sz="1800" dirty="0"/>
              <a:t>随机产生</a:t>
            </a:r>
            <a:endParaRPr lang="en-US" altLang="zh-CN" sz="1800" dirty="0"/>
          </a:p>
        </p:txBody>
      </p:sp>
    </p:spTree>
    <p:extLst>
      <p:ext uri="{BB962C8B-B14F-4D97-AF65-F5344CB8AC3E}">
        <p14:creationId xmlns:p14="http://schemas.microsoft.com/office/powerpoint/2010/main" val="37675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68769" y="2160589"/>
            <a:ext cx="7544191"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buNone/>
            </a:pPr>
            <a:r>
              <a:rPr lang="en-US" altLang="zh-CN" sz="1800" dirty="0"/>
              <a:t>#</a:t>
            </a:r>
            <a:r>
              <a:rPr lang="zh-CN" altLang="en-US" sz="1800" dirty="0"/>
              <a:t>键盘输入</a:t>
            </a:r>
            <a:endParaRPr lang="en-US" altLang="zh-CN" sz="1800" dirty="0"/>
          </a:p>
          <a:p>
            <a:pPr marL="457200" lvl="1" indent="0">
              <a:spcBef>
                <a:spcPts val="0"/>
              </a:spcBef>
              <a:buNone/>
            </a:pPr>
            <a:r>
              <a:rPr lang="en-US" altLang="zh-CN" sz="1800" dirty="0"/>
              <a:t>s=[]</a:t>
            </a:r>
          </a:p>
          <a:p>
            <a:pPr marL="457200" lvl="1" indent="0">
              <a:spcBef>
                <a:spcPts val="0"/>
              </a:spcBef>
              <a:buNone/>
            </a:pPr>
            <a:r>
              <a:rPr lang="en-US" altLang="zh-CN" sz="1800" dirty="0"/>
              <a:t>for </a:t>
            </a:r>
            <a:r>
              <a:rPr lang="en-US" altLang="zh-CN" sz="1800" dirty="0" err="1"/>
              <a:t>i</a:t>
            </a:r>
            <a:r>
              <a:rPr lang="en-US" altLang="zh-CN" sz="1800" dirty="0"/>
              <a:t> in range(6):</a:t>
            </a:r>
          </a:p>
          <a:p>
            <a:pPr marL="457200" lvl="1" indent="0">
              <a:spcBef>
                <a:spcPts val="0"/>
              </a:spcBef>
              <a:buNone/>
            </a:pPr>
            <a:r>
              <a:rPr lang="en-US" altLang="zh-CN" sz="1800" dirty="0"/>
              <a:t>    </a:t>
            </a:r>
            <a:r>
              <a:rPr lang="en-US" altLang="zh-CN" sz="1800" dirty="0" err="1"/>
              <a:t>s.append</a:t>
            </a:r>
            <a:r>
              <a:rPr lang="en-US" altLang="zh-CN" sz="1800" dirty="0"/>
              <a:t>(</a:t>
            </a:r>
            <a:r>
              <a:rPr lang="en-US" altLang="zh-CN" sz="1800" dirty="0" err="1"/>
              <a:t>int</a:t>
            </a:r>
            <a:r>
              <a:rPr lang="en-US" altLang="zh-CN" sz="1800" dirty="0"/>
              <a:t>(input('</a:t>
            </a:r>
            <a:r>
              <a:rPr lang="zh-CN" altLang="en-US" sz="1800" dirty="0"/>
              <a:t>输入第</a:t>
            </a:r>
            <a:r>
              <a:rPr lang="en-US" altLang="zh-CN" sz="1800" dirty="0"/>
              <a:t>'+</a:t>
            </a:r>
            <a:r>
              <a:rPr lang="en-US" altLang="zh-CN" sz="1800" dirty="0" err="1"/>
              <a:t>str</a:t>
            </a:r>
            <a:r>
              <a:rPr lang="en-US" altLang="zh-CN" sz="1800" dirty="0"/>
              <a:t>(i+1)+'</a:t>
            </a:r>
            <a:r>
              <a:rPr lang="zh-CN" altLang="en-US" sz="1800" dirty="0"/>
              <a:t>个数据：</a:t>
            </a:r>
            <a:r>
              <a:rPr lang="en-US" altLang="zh-CN" sz="1800" dirty="0"/>
              <a:t>')))</a:t>
            </a:r>
          </a:p>
          <a:p>
            <a:pPr marL="457200" lvl="1" indent="0">
              <a:buNone/>
            </a:pPr>
            <a:r>
              <a:rPr lang="en-US" altLang="zh-CN" sz="1800" dirty="0"/>
              <a:t>#</a:t>
            </a:r>
            <a:r>
              <a:rPr lang="zh-CN" altLang="en-US" sz="1800" dirty="0"/>
              <a:t>文件读取</a:t>
            </a:r>
            <a:endParaRPr lang="en-US" altLang="zh-CN" sz="1800" dirty="0"/>
          </a:p>
          <a:p>
            <a:pPr marL="457200" lvl="1" indent="0">
              <a:spcBef>
                <a:spcPts val="300"/>
              </a:spcBef>
              <a:buNone/>
            </a:pPr>
            <a:r>
              <a:rPr lang="en-US" altLang="zh-CN" sz="1800" dirty="0"/>
              <a:t>#</a:t>
            </a:r>
            <a:r>
              <a:rPr lang="zh-CN" altLang="en-US" sz="1800" dirty="0"/>
              <a:t>随机产生</a:t>
            </a:r>
            <a:endParaRPr lang="en-US" altLang="zh-CN" sz="1800" dirty="0"/>
          </a:p>
        </p:txBody>
      </p:sp>
    </p:spTree>
    <p:extLst>
      <p:ext uri="{BB962C8B-B14F-4D97-AF65-F5344CB8AC3E}">
        <p14:creationId xmlns:p14="http://schemas.microsoft.com/office/powerpoint/2010/main" val="355593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45322" y="2160589"/>
            <a:ext cx="7526998" cy="4189411"/>
          </a:xfrm>
        </p:spPr>
        <p:txBody>
          <a:bodyPr>
            <a:no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spcBef>
                <a:spcPts val="300"/>
              </a:spcBef>
              <a:buNone/>
            </a:pPr>
            <a:r>
              <a:rPr lang="en-US" altLang="zh-CN" sz="1800" dirty="0"/>
              <a:t>#</a:t>
            </a:r>
            <a:r>
              <a:rPr lang="zh-CN" altLang="en-US" sz="1800" dirty="0"/>
              <a:t>键盘输入</a:t>
            </a:r>
            <a:endParaRPr lang="en-US" altLang="zh-CN" sz="1800" dirty="0"/>
          </a:p>
          <a:p>
            <a:pPr marL="457200" lvl="1" indent="0">
              <a:buNone/>
            </a:pPr>
            <a:r>
              <a:rPr lang="en-US" altLang="zh-CN" sz="1800" dirty="0"/>
              <a:t>#</a:t>
            </a:r>
            <a:r>
              <a:rPr lang="zh-CN" altLang="en-US" sz="1800" dirty="0"/>
              <a:t>文件读取</a:t>
            </a:r>
            <a:endParaRPr lang="en-US" altLang="zh-CN" sz="1800" dirty="0"/>
          </a:p>
          <a:p>
            <a:pPr marL="457200" lvl="1" indent="0">
              <a:spcBef>
                <a:spcPts val="0"/>
              </a:spcBef>
              <a:buNone/>
            </a:pPr>
            <a:r>
              <a:rPr lang="en-US" altLang="zh-CN" sz="1800" dirty="0" err="1"/>
              <a:t>fp</a:t>
            </a:r>
            <a:r>
              <a:rPr lang="en-US" altLang="zh-CN" sz="1800" dirty="0"/>
              <a:t>=open('ex2_1.txt','r')</a:t>
            </a:r>
          </a:p>
          <a:p>
            <a:pPr marL="457200" lvl="1" indent="0">
              <a:spcBef>
                <a:spcPts val="0"/>
              </a:spcBef>
              <a:buNone/>
            </a:pPr>
            <a:r>
              <a:rPr lang="en-US" altLang="zh-CN" sz="1800" dirty="0"/>
              <a:t>s=</a:t>
            </a:r>
            <a:r>
              <a:rPr lang="en-US" altLang="zh-CN" sz="1800" dirty="0" err="1"/>
              <a:t>fp.readline</a:t>
            </a:r>
            <a:r>
              <a:rPr lang="en-US" altLang="zh-CN" sz="1800" dirty="0"/>
              <a:t>()</a:t>
            </a:r>
          </a:p>
          <a:p>
            <a:pPr marL="457200" lvl="1" indent="0">
              <a:spcBef>
                <a:spcPts val="0"/>
              </a:spcBef>
              <a:buNone/>
            </a:pPr>
            <a:r>
              <a:rPr lang="en-US" altLang="zh-CN" sz="1800" dirty="0"/>
              <a:t>s=</a:t>
            </a:r>
            <a:r>
              <a:rPr lang="en-US" altLang="zh-CN" sz="1800" dirty="0" err="1"/>
              <a:t>s.split</a:t>
            </a:r>
            <a:r>
              <a:rPr lang="en-US" altLang="zh-CN" sz="1800" dirty="0"/>
              <a:t>(' ')</a:t>
            </a:r>
          </a:p>
          <a:p>
            <a:pPr marL="457200" lvl="1" indent="0">
              <a:spcBef>
                <a:spcPts val="0"/>
              </a:spcBef>
              <a:buNone/>
            </a:pPr>
            <a:r>
              <a:rPr lang="en-US" altLang="zh-CN" sz="1800" dirty="0"/>
              <a:t>s=list(map(</a:t>
            </a:r>
            <a:r>
              <a:rPr lang="en-US" altLang="zh-CN" sz="1800" dirty="0" err="1"/>
              <a:t>int,s</a:t>
            </a:r>
            <a:r>
              <a:rPr lang="en-US" altLang="zh-CN" sz="1800" dirty="0"/>
              <a:t>))</a:t>
            </a:r>
          </a:p>
          <a:p>
            <a:pPr marL="457200" lvl="1" indent="0">
              <a:spcBef>
                <a:spcPts val="0"/>
              </a:spcBef>
              <a:buNone/>
            </a:pPr>
            <a:r>
              <a:rPr lang="en-US" altLang="zh-CN" sz="1800" dirty="0" err="1"/>
              <a:t>fp.close</a:t>
            </a:r>
            <a:r>
              <a:rPr lang="en-US" altLang="zh-CN" sz="1800" dirty="0"/>
              <a:t>()</a:t>
            </a:r>
          </a:p>
          <a:p>
            <a:pPr marL="457200" lvl="1" indent="0">
              <a:buNone/>
            </a:pPr>
            <a:r>
              <a:rPr lang="en-US" altLang="zh-CN" sz="1800" dirty="0"/>
              <a:t>#</a:t>
            </a:r>
            <a:r>
              <a:rPr lang="zh-CN" altLang="en-US" sz="1800" dirty="0"/>
              <a:t>随机产生</a:t>
            </a:r>
            <a:endParaRPr lang="en-US" altLang="zh-CN" sz="1800" dirty="0"/>
          </a:p>
        </p:txBody>
      </p:sp>
    </p:spTree>
    <p:extLst>
      <p:ext uri="{BB962C8B-B14F-4D97-AF65-F5344CB8AC3E}">
        <p14:creationId xmlns:p14="http://schemas.microsoft.com/office/powerpoint/2010/main" val="285356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4" y="2160589"/>
            <a:ext cx="7555916" cy="4016691"/>
          </a:xfrm>
        </p:spPr>
        <p:txBody>
          <a:bodyPr>
            <a:no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spcBef>
                <a:spcPts val="300"/>
              </a:spcBef>
              <a:buNone/>
            </a:pPr>
            <a:r>
              <a:rPr lang="en-US" altLang="zh-CN" sz="1800" dirty="0"/>
              <a:t>#</a:t>
            </a:r>
            <a:r>
              <a:rPr lang="zh-CN" altLang="en-US" sz="1800" dirty="0"/>
              <a:t>键盘输入</a:t>
            </a:r>
            <a:endParaRPr lang="en-US" altLang="zh-CN" sz="1800" dirty="0"/>
          </a:p>
          <a:p>
            <a:pPr marL="457200" lvl="1" indent="0">
              <a:spcBef>
                <a:spcPts val="300"/>
              </a:spcBef>
              <a:buNone/>
            </a:pPr>
            <a:r>
              <a:rPr lang="en-US" altLang="zh-CN" sz="1800" dirty="0"/>
              <a:t>#</a:t>
            </a:r>
            <a:r>
              <a:rPr lang="zh-CN" altLang="en-US" sz="1800" dirty="0"/>
              <a:t>文件读取</a:t>
            </a:r>
            <a:endParaRPr lang="en-US" altLang="zh-CN" sz="1800" dirty="0"/>
          </a:p>
          <a:p>
            <a:pPr marL="457200" lvl="1" indent="0">
              <a:buNone/>
            </a:pPr>
            <a:r>
              <a:rPr lang="en-US" altLang="zh-CN" sz="1800" dirty="0"/>
              <a:t>#</a:t>
            </a:r>
            <a:r>
              <a:rPr lang="zh-CN" altLang="en-US" sz="1800" dirty="0"/>
              <a:t>随机产生</a:t>
            </a:r>
            <a:endParaRPr lang="en-US" altLang="zh-CN" sz="1800" dirty="0"/>
          </a:p>
          <a:p>
            <a:pPr marL="457200" lvl="1" indent="0">
              <a:spcBef>
                <a:spcPts val="0"/>
              </a:spcBef>
              <a:buNone/>
            </a:pPr>
            <a:r>
              <a:rPr lang="en-US" altLang="zh-CN" sz="1800" dirty="0"/>
              <a:t>import random</a:t>
            </a:r>
          </a:p>
          <a:p>
            <a:pPr marL="457200" lvl="1" indent="0">
              <a:spcBef>
                <a:spcPts val="0"/>
              </a:spcBef>
              <a:buNone/>
            </a:pPr>
            <a:r>
              <a:rPr lang="en-US" altLang="zh-CN" sz="1800" dirty="0"/>
              <a:t>#s=[]</a:t>
            </a:r>
          </a:p>
          <a:p>
            <a:pPr marL="457200" lvl="1" indent="0">
              <a:spcBef>
                <a:spcPts val="0"/>
              </a:spcBef>
              <a:buNone/>
            </a:pPr>
            <a:r>
              <a:rPr lang="en-US" altLang="zh-CN" sz="1800" dirty="0"/>
              <a:t>#for </a:t>
            </a:r>
            <a:r>
              <a:rPr lang="en-US" altLang="zh-CN" sz="1800" dirty="0" err="1"/>
              <a:t>i</a:t>
            </a:r>
            <a:r>
              <a:rPr lang="en-US" altLang="zh-CN" sz="1800" dirty="0"/>
              <a:t> in range(30):</a:t>
            </a:r>
          </a:p>
          <a:p>
            <a:pPr marL="457200" lvl="1" indent="0">
              <a:spcBef>
                <a:spcPts val="0"/>
              </a:spcBef>
              <a:buNone/>
            </a:pPr>
            <a:r>
              <a:rPr lang="en-US" altLang="zh-CN" sz="1800" dirty="0"/>
              <a:t>#    </a:t>
            </a:r>
            <a:r>
              <a:rPr lang="en-US" altLang="zh-CN" sz="1800" dirty="0" err="1"/>
              <a:t>s.append</a:t>
            </a:r>
            <a:r>
              <a:rPr lang="en-US" altLang="zh-CN" sz="1800" dirty="0"/>
              <a:t>(</a:t>
            </a:r>
            <a:r>
              <a:rPr lang="en-US" altLang="zh-CN" sz="1800" dirty="0" err="1"/>
              <a:t>random.randint</a:t>
            </a:r>
            <a:r>
              <a:rPr lang="en-US" altLang="zh-CN" sz="1800" dirty="0"/>
              <a:t>(0,100))</a:t>
            </a:r>
          </a:p>
          <a:p>
            <a:pPr marL="457200" lvl="1" indent="0">
              <a:spcBef>
                <a:spcPts val="0"/>
              </a:spcBef>
              <a:buNone/>
            </a:pPr>
            <a:r>
              <a:rPr lang="en-US" altLang="zh-CN" sz="1800" dirty="0"/>
              <a:t>s=[</a:t>
            </a:r>
            <a:r>
              <a:rPr lang="en-US" altLang="zh-CN" sz="1800" dirty="0" err="1"/>
              <a:t>random.randint</a:t>
            </a:r>
            <a:r>
              <a:rPr lang="en-US" altLang="zh-CN" sz="1800"/>
              <a:t>(0,100) </a:t>
            </a:r>
            <a:r>
              <a:rPr lang="en-US" altLang="zh-CN" sz="1800" dirty="0"/>
              <a:t>for </a:t>
            </a:r>
            <a:r>
              <a:rPr lang="en-US" altLang="zh-CN" sz="1800" dirty="0" err="1"/>
              <a:t>i</a:t>
            </a:r>
            <a:r>
              <a:rPr lang="en-US" altLang="zh-CN" sz="1800" dirty="0"/>
              <a:t> in range(30)]</a:t>
            </a:r>
          </a:p>
        </p:txBody>
      </p:sp>
    </p:spTree>
    <p:extLst>
      <p:ext uri="{BB962C8B-B14F-4D97-AF65-F5344CB8AC3E}">
        <p14:creationId xmlns:p14="http://schemas.microsoft.com/office/powerpoint/2010/main" val="30695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3" y="2160589"/>
            <a:ext cx="7576237"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数据处理：循环结构、分支结构</a:t>
            </a:r>
            <a:endParaRPr lang="en-US" altLang="zh-CN" sz="1800" dirty="0"/>
          </a:p>
          <a:p>
            <a:pPr marL="457200" lvl="1" indent="0">
              <a:buNone/>
            </a:pPr>
            <a:r>
              <a:rPr lang="en-US" altLang="zh-CN" sz="1800" dirty="0"/>
              <a:t>d=[]</a:t>
            </a:r>
          </a:p>
          <a:p>
            <a:pPr marL="457200" lvl="1" indent="0">
              <a:spcBef>
                <a:spcPts val="0"/>
              </a:spcBef>
              <a:buNone/>
            </a:pPr>
            <a:r>
              <a:rPr lang="en-US" altLang="zh-CN" sz="1800" dirty="0"/>
              <a:t>degrees='DCBAAE'</a:t>
            </a:r>
          </a:p>
          <a:p>
            <a:pPr marL="457200" lvl="1" indent="0">
              <a:spcBef>
                <a:spcPts val="0"/>
              </a:spcBef>
              <a:buNone/>
            </a:pPr>
            <a:r>
              <a:rPr lang="en-US" altLang="zh-CN" sz="1800" dirty="0"/>
              <a:t>for score in s:</a:t>
            </a:r>
          </a:p>
          <a:p>
            <a:pPr marL="457200" lvl="1" indent="0">
              <a:spcBef>
                <a:spcPts val="0"/>
              </a:spcBef>
              <a:buNone/>
            </a:pPr>
            <a:r>
              <a:rPr lang="en-US" altLang="zh-CN" sz="1800" dirty="0"/>
              <a:t>    if score&gt;=60:</a:t>
            </a:r>
          </a:p>
          <a:p>
            <a:pPr marL="457200" lvl="1" indent="0">
              <a:spcBef>
                <a:spcPts val="0"/>
              </a:spcBef>
              <a:buNone/>
            </a:pPr>
            <a:r>
              <a:rPr lang="en-US" altLang="zh-CN" sz="1800" dirty="0"/>
              <a:t>        </a:t>
            </a:r>
            <a:r>
              <a:rPr lang="en-US" altLang="zh-CN" sz="1800" dirty="0" err="1"/>
              <a:t>d.append</a:t>
            </a:r>
            <a:r>
              <a:rPr lang="en-US" altLang="zh-CN" sz="1800" dirty="0"/>
              <a:t>(degrees[(score-60)//10])</a:t>
            </a:r>
          </a:p>
          <a:p>
            <a:pPr marL="457200" lvl="1" indent="0">
              <a:spcBef>
                <a:spcPts val="0"/>
              </a:spcBef>
              <a:buNone/>
            </a:pPr>
            <a:r>
              <a:rPr lang="en-US" altLang="zh-CN" sz="1800" dirty="0"/>
              <a:t>    else:</a:t>
            </a:r>
          </a:p>
          <a:p>
            <a:pPr marL="457200" lvl="1" indent="0">
              <a:spcBef>
                <a:spcPts val="0"/>
              </a:spcBef>
              <a:buNone/>
            </a:pPr>
            <a:r>
              <a:rPr lang="en-US" altLang="zh-CN" sz="1800" dirty="0"/>
              <a:t>        </a:t>
            </a:r>
            <a:r>
              <a:rPr lang="en-US" altLang="zh-CN" sz="1800" dirty="0" err="1"/>
              <a:t>d.append</a:t>
            </a:r>
            <a:r>
              <a:rPr lang="en-US" altLang="zh-CN" sz="1800" dirty="0"/>
              <a:t>(degrees[-1])</a:t>
            </a:r>
          </a:p>
        </p:txBody>
      </p:sp>
    </p:spTree>
    <p:extLst>
      <p:ext uri="{BB962C8B-B14F-4D97-AF65-F5344CB8AC3E}">
        <p14:creationId xmlns:p14="http://schemas.microsoft.com/office/powerpoint/2010/main" val="26887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4" y="2160589"/>
            <a:ext cx="7576236"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数据输出：输出到控制台、输出到文件</a:t>
            </a:r>
            <a:endParaRPr lang="en-US" altLang="zh-CN" sz="1800" dirty="0"/>
          </a:p>
          <a:p>
            <a:pPr marL="457200" lvl="1" indent="0">
              <a:buNone/>
            </a:pPr>
            <a:r>
              <a:rPr lang="en-US" altLang="zh-CN" sz="1800" dirty="0"/>
              <a:t>#</a:t>
            </a:r>
            <a:r>
              <a:rPr lang="zh-CN" altLang="en-US" sz="1800" dirty="0"/>
              <a:t>输出到控制台（列表、元组）</a:t>
            </a:r>
            <a:endParaRPr lang="en-US" altLang="zh-CN" sz="1800" dirty="0"/>
          </a:p>
          <a:p>
            <a:pPr marL="457200" lvl="1" indent="0">
              <a:spcBef>
                <a:spcPts val="0"/>
              </a:spcBef>
              <a:buNone/>
            </a:pPr>
            <a:r>
              <a:rPr lang="en-US" altLang="zh-CN" sz="1800" dirty="0"/>
              <a:t>print(s[0],s[3],s[-1])</a:t>
            </a:r>
          </a:p>
          <a:p>
            <a:pPr marL="457200" lvl="1" indent="0">
              <a:spcBef>
                <a:spcPts val="0"/>
              </a:spcBef>
              <a:buNone/>
            </a:pPr>
            <a:r>
              <a:rPr lang="en-US" altLang="zh-CN" sz="1800" dirty="0"/>
              <a:t>print(s)</a:t>
            </a:r>
          </a:p>
          <a:p>
            <a:pPr marL="457200" lvl="1" indent="0">
              <a:spcBef>
                <a:spcPts val="0"/>
              </a:spcBef>
              <a:buNone/>
            </a:pPr>
            <a:r>
              <a:rPr lang="en-US" altLang="zh-CN" sz="1800" dirty="0"/>
              <a:t>for </a:t>
            </a:r>
            <a:r>
              <a:rPr lang="en-US" altLang="zh-CN" sz="1800" dirty="0" err="1"/>
              <a:t>i</a:t>
            </a:r>
            <a:r>
              <a:rPr lang="en-US" altLang="zh-CN" sz="1800" dirty="0"/>
              <a:t> in s:</a:t>
            </a:r>
          </a:p>
          <a:p>
            <a:pPr marL="457200" lvl="1" indent="0">
              <a:spcBef>
                <a:spcPts val="0"/>
              </a:spcBef>
              <a:buNone/>
            </a:pPr>
            <a:r>
              <a:rPr lang="en-US" altLang="zh-CN" sz="1800" dirty="0"/>
              <a:t>    print(</a:t>
            </a:r>
            <a:r>
              <a:rPr lang="en-US" altLang="zh-CN" sz="1800" dirty="0" err="1"/>
              <a:t>i,end</a:t>
            </a:r>
            <a:r>
              <a:rPr lang="en-US" altLang="zh-CN" sz="1800" dirty="0"/>
              <a:t>=' ')</a:t>
            </a:r>
          </a:p>
          <a:p>
            <a:pPr marL="457200" lvl="1" indent="0">
              <a:buNone/>
            </a:pPr>
            <a:r>
              <a:rPr lang="en-US" altLang="zh-CN" sz="1800" dirty="0"/>
              <a:t>#</a:t>
            </a:r>
            <a:r>
              <a:rPr lang="zh-CN" altLang="en-US" sz="1800" dirty="0"/>
              <a:t>输出到文件</a:t>
            </a:r>
            <a:endParaRPr lang="en-US" altLang="zh-CN" sz="1800" dirty="0"/>
          </a:p>
        </p:txBody>
      </p:sp>
    </p:spTree>
    <p:extLst>
      <p:ext uri="{BB962C8B-B14F-4D97-AF65-F5344CB8AC3E}">
        <p14:creationId xmlns:p14="http://schemas.microsoft.com/office/powerpoint/2010/main" val="293965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68767" y="2160589"/>
            <a:ext cx="8633655" cy="3880773"/>
          </a:xfrm>
        </p:spPr>
        <p:txBody>
          <a:bodyPr>
            <a:noAutofit/>
          </a:bodyPr>
          <a:lstStyle/>
          <a:p>
            <a:r>
              <a:rPr lang="zh-CN" altLang="en-US" dirty="0"/>
              <a:t>成绩转换，</a:t>
            </a:r>
            <a:r>
              <a:rPr lang="en-US" altLang="zh-CN" dirty="0"/>
              <a:t>90-100</a:t>
            </a:r>
            <a:r>
              <a:rPr lang="zh-CN" altLang="en-US" dirty="0"/>
              <a:t>分为</a:t>
            </a:r>
            <a:r>
              <a:rPr lang="en-US" altLang="zh-CN" dirty="0"/>
              <a:t>A</a:t>
            </a:r>
            <a:r>
              <a:rPr lang="zh-CN" altLang="en-US" dirty="0"/>
              <a:t>；</a:t>
            </a:r>
            <a:r>
              <a:rPr lang="en-US" altLang="zh-CN" dirty="0"/>
              <a:t>80-89</a:t>
            </a:r>
            <a:r>
              <a:rPr lang="zh-CN" altLang="en-US" dirty="0"/>
              <a:t>为</a:t>
            </a:r>
            <a:r>
              <a:rPr lang="en-US" altLang="zh-CN" dirty="0"/>
              <a:t>B</a:t>
            </a:r>
            <a:r>
              <a:rPr lang="zh-CN" altLang="en-US" dirty="0"/>
              <a:t>；</a:t>
            </a:r>
            <a:r>
              <a:rPr lang="en-US" altLang="zh-CN" dirty="0"/>
              <a:t>70-79</a:t>
            </a:r>
            <a:r>
              <a:rPr lang="zh-CN" altLang="en-US" dirty="0"/>
              <a:t>为</a:t>
            </a:r>
            <a:r>
              <a:rPr lang="en-US" altLang="zh-CN" dirty="0"/>
              <a:t>C</a:t>
            </a:r>
            <a:r>
              <a:rPr lang="zh-CN" altLang="en-US" dirty="0"/>
              <a:t>；</a:t>
            </a:r>
            <a:r>
              <a:rPr lang="en-US" altLang="zh-CN" dirty="0"/>
              <a:t>60-69</a:t>
            </a:r>
            <a:r>
              <a:rPr lang="zh-CN" altLang="en-US" dirty="0"/>
              <a:t>为</a:t>
            </a:r>
            <a:r>
              <a:rPr lang="en-US" altLang="zh-CN" dirty="0"/>
              <a:t>D</a:t>
            </a:r>
            <a:r>
              <a:rPr lang="zh-CN" altLang="en-US" dirty="0"/>
              <a:t>；</a:t>
            </a:r>
            <a:r>
              <a:rPr lang="en-US" altLang="zh-CN" dirty="0"/>
              <a:t>60</a:t>
            </a:r>
            <a:r>
              <a:rPr lang="zh-CN" altLang="en-US" dirty="0"/>
              <a:t>以下为</a:t>
            </a:r>
            <a:r>
              <a:rPr lang="en-US" altLang="zh-CN" dirty="0"/>
              <a:t>E</a:t>
            </a:r>
          </a:p>
          <a:p>
            <a:pPr lvl="1">
              <a:buFont typeface="Wingdings" panose="05000000000000000000" pitchFamily="2" charset="2"/>
              <a:buChar char="l"/>
            </a:pPr>
            <a:r>
              <a:rPr lang="zh-CN" altLang="en-US" dirty="0"/>
              <a:t>数据输出：输出到控制台、输出到文件</a:t>
            </a:r>
            <a:endParaRPr lang="en-US" altLang="zh-CN" dirty="0"/>
          </a:p>
          <a:p>
            <a:pPr marL="457200" lvl="1" indent="0">
              <a:buNone/>
            </a:pPr>
            <a:r>
              <a:rPr lang="en-US" altLang="zh-CN" dirty="0"/>
              <a:t>#</a:t>
            </a:r>
            <a:r>
              <a:rPr lang="zh-CN" altLang="en-US" dirty="0"/>
              <a:t>输出到控制台（字典）</a:t>
            </a:r>
            <a:endParaRPr lang="en-US" altLang="zh-CN" dirty="0"/>
          </a:p>
          <a:p>
            <a:pPr marL="457200" lvl="1" indent="0">
              <a:spcBef>
                <a:spcPts val="0"/>
              </a:spcBef>
              <a:buNone/>
            </a:pPr>
            <a:r>
              <a:rPr lang="en-US" altLang="zh-CN" dirty="0"/>
              <a:t>print(s['f1801'],s['f1804'],s['f1807'])</a:t>
            </a:r>
          </a:p>
          <a:p>
            <a:pPr marL="457200" lvl="1" indent="0">
              <a:spcBef>
                <a:spcPts val="0"/>
              </a:spcBef>
              <a:buNone/>
            </a:pPr>
            <a:r>
              <a:rPr lang="en-US" altLang="zh-CN" dirty="0"/>
              <a:t>print(s)</a:t>
            </a:r>
          </a:p>
          <a:p>
            <a:pPr marL="457200" lvl="1" indent="0">
              <a:spcBef>
                <a:spcPts val="0"/>
              </a:spcBef>
              <a:buNone/>
            </a:pPr>
            <a:r>
              <a:rPr lang="en-US" altLang="zh-CN" dirty="0"/>
              <a:t>for </a:t>
            </a:r>
            <a:r>
              <a:rPr lang="en-US" altLang="zh-CN" dirty="0" err="1"/>
              <a:t>i</a:t>
            </a:r>
            <a:r>
              <a:rPr lang="en-US" altLang="zh-CN" dirty="0"/>
              <a:t> in </a:t>
            </a:r>
            <a:r>
              <a:rPr lang="en-US" altLang="zh-CN" dirty="0" err="1"/>
              <a:t>s.values</a:t>
            </a:r>
            <a:r>
              <a:rPr lang="en-US" altLang="zh-CN" dirty="0"/>
              <a:t>():</a:t>
            </a:r>
          </a:p>
          <a:p>
            <a:pPr marL="457200" lvl="1" indent="0">
              <a:spcBef>
                <a:spcPts val="0"/>
              </a:spcBef>
              <a:buNone/>
            </a:pPr>
            <a:r>
              <a:rPr lang="en-US" altLang="zh-CN" dirty="0"/>
              <a:t>    print(</a:t>
            </a:r>
            <a:r>
              <a:rPr lang="en-US" altLang="zh-CN" dirty="0" err="1"/>
              <a:t>i,end</a:t>
            </a:r>
            <a:r>
              <a:rPr lang="en-US" altLang="zh-CN" dirty="0"/>
              <a:t>=' ')</a:t>
            </a:r>
          </a:p>
          <a:p>
            <a:pPr marL="457200" lvl="1" indent="0">
              <a:spcBef>
                <a:spcPts val="0"/>
              </a:spcBef>
              <a:buNone/>
            </a:pPr>
            <a:r>
              <a:rPr lang="en-US" altLang="zh-CN" dirty="0"/>
              <a:t>print()</a:t>
            </a:r>
          </a:p>
          <a:p>
            <a:pPr marL="457200" lvl="1" indent="0">
              <a:spcBef>
                <a:spcPts val="0"/>
              </a:spcBef>
              <a:buNone/>
            </a:pPr>
            <a:r>
              <a:rPr lang="en-US" altLang="zh-CN" dirty="0"/>
              <a:t>for </a:t>
            </a:r>
            <a:r>
              <a:rPr lang="en-US" altLang="zh-CN" dirty="0" err="1"/>
              <a:t>i</a:t>
            </a:r>
            <a:r>
              <a:rPr lang="en-US" altLang="zh-CN" dirty="0"/>
              <a:t> in </a:t>
            </a:r>
            <a:r>
              <a:rPr lang="en-US" altLang="zh-CN" dirty="0" err="1"/>
              <a:t>s.keys</a:t>
            </a:r>
            <a:r>
              <a:rPr lang="en-US" altLang="zh-CN" dirty="0"/>
              <a:t>():</a:t>
            </a:r>
          </a:p>
          <a:p>
            <a:pPr marL="457200" lvl="1" indent="0">
              <a:spcBef>
                <a:spcPts val="0"/>
              </a:spcBef>
              <a:buNone/>
            </a:pPr>
            <a:r>
              <a:rPr lang="en-US" altLang="zh-CN" dirty="0"/>
              <a:t>    print(</a:t>
            </a:r>
            <a:r>
              <a:rPr lang="en-US" altLang="zh-CN" dirty="0" err="1"/>
              <a:t>i,end</a:t>
            </a:r>
            <a:r>
              <a:rPr lang="en-US" altLang="zh-CN" dirty="0"/>
              <a:t>=' ')</a:t>
            </a:r>
          </a:p>
          <a:p>
            <a:pPr marL="457200" lvl="1" indent="0">
              <a:spcBef>
                <a:spcPts val="0"/>
              </a:spcBef>
              <a:buNone/>
            </a:pPr>
            <a:r>
              <a:rPr lang="en-US" altLang="zh-CN" dirty="0"/>
              <a:t>print()</a:t>
            </a:r>
          </a:p>
          <a:p>
            <a:pPr marL="457200" lvl="1" indent="0">
              <a:spcBef>
                <a:spcPts val="0"/>
              </a:spcBef>
              <a:buNone/>
            </a:pPr>
            <a:r>
              <a:rPr lang="en-US" altLang="zh-CN" dirty="0"/>
              <a:t>for </a:t>
            </a:r>
            <a:r>
              <a:rPr lang="en-US" altLang="zh-CN" dirty="0" err="1"/>
              <a:t>id,score</a:t>
            </a:r>
            <a:r>
              <a:rPr lang="en-US" altLang="zh-CN" dirty="0"/>
              <a:t> in </a:t>
            </a:r>
            <a:r>
              <a:rPr lang="en-US" altLang="zh-CN" dirty="0" err="1"/>
              <a:t>s.items</a:t>
            </a:r>
            <a:r>
              <a:rPr lang="en-US" altLang="zh-CN" dirty="0"/>
              <a:t>():</a:t>
            </a:r>
          </a:p>
          <a:p>
            <a:pPr marL="457200" lvl="1" indent="0">
              <a:spcBef>
                <a:spcPts val="0"/>
              </a:spcBef>
              <a:buNone/>
            </a:pPr>
            <a:r>
              <a:rPr lang="en-US" altLang="zh-CN" dirty="0"/>
              <a:t>    print(id+':'+</a:t>
            </a:r>
            <a:r>
              <a:rPr lang="en-US" altLang="zh-CN" dirty="0" err="1"/>
              <a:t>str</a:t>
            </a:r>
            <a:r>
              <a:rPr lang="en-US" altLang="zh-CN" dirty="0"/>
              <a:t>(score),end=' ')</a:t>
            </a:r>
          </a:p>
          <a:p>
            <a:pPr marL="457200" lvl="1" indent="0">
              <a:spcBef>
                <a:spcPts val="0"/>
              </a:spcBef>
              <a:buNone/>
            </a:pPr>
            <a:r>
              <a:rPr lang="en-US" altLang="zh-CN" dirty="0"/>
              <a:t>#</a:t>
            </a:r>
            <a:r>
              <a:rPr lang="zh-CN" altLang="en-US" dirty="0"/>
              <a:t>输出到文件</a:t>
            </a:r>
            <a:endParaRPr lang="en-US" altLang="zh-CN" dirty="0"/>
          </a:p>
        </p:txBody>
      </p:sp>
    </p:spTree>
    <p:extLst>
      <p:ext uri="{BB962C8B-B14F-4D97-AF65-F5344CB8AC3E}">
        <p14:creationId xmlns:p14="http://schemas.microsoft.com/office/powerpoint/2010/main" val="35538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while</a:t>
            </a:r>
            <a:r>
              <a:rPr lang="zh-CN" altLang="en-US" sz="2000" dirty="0"/>
              <a:t>形式：</a:t>
            </a:r>
          </a:p>
          <a:p>
            <a:pPr marL="457200" lvl="1" indent="0">
              <a:spcBef>
                <a:spcPts val="500"/>
              </a:spcBef>
              <a:buNone/>
            </a:pPr>
            <a:r>
              <a:rPr lang="en-US" altLang="zh-CN" sz="1800" dirty="0"/>
              <a:t>while </a:t>
            </a:r>
            <a:r>
              <a:rPr lang="zh-CN" altLang="en-US" sz="1800" dirty="0"/>
              <a:t>条件表达式</a:t>
            </a:r>
            <a:r>
              <a:rPr lang="en-US" altLang="zh-CN" sz="1800" dirty="0"/>
              <a:t>:</a:t>
            </a:r>
          </a:p>
          <a:p>
            <a:pPr marL="457200" lvl="1" indent="0">
              <a:spcBef>
                <a:spcPts val="500"/>
              </a:spcBef>
              <a:buNone/>
            </a:pPr>
            <a:r>
              <a:rPr lang="en-US" altLang="zh-CN" sz="1800" dirty="0"/>
              <a:t>	</a:t>
            </a:r>
            <a:r>
              <a:rPr lang="zh-CN" altLang="en-US" sz="1800" dirty="0"/>
              <a:t>循环体</a:t>
            </a:r>
          </a:p>
          <a:p>
            <a:r>
              <a:rPr lang="zh-CN" altLang="en-US" sz="2000" dirty="0"/>
              <a:t>语义：</a:t>
            </a:r>
          </a:p>
          <a:p>
            <a:pPr marL="457200" lvl="1" indent="0">
              <a:buNone/>
            </a:pPr>
            <a:r>
              <a:rPr lang="zh-CN" altLang="en-US" sz="1800" dirty="0"/>
              <a:t>当条件表达式成立时，循环体将被执行，执行完继续判别条件表达式</a:t>
            </a:r>
          </a:p>
          <a:p>
            <a:pPr marL="457200" lvl="1" indent="0">
              <a:buNone/>
            </a:pPr>
            <a:r>
              <a:rPr lang="zh-CN" altLang="en-US" sz="1800" dirty="0"/>
              <a:t>当条件表达式不成立时，循环体将不被执行，整个循环语句结束</a:t>
            </a:r>
          </a:p>
        </p:txBody>
      </p:sp>
    </p:spTree>
    <p:extLst>
      <p:ext uri="{BB962C8B-B14F-4D97-AF65-F5344CB8AC3E}">
        <p14:creationId xmlns:p14="http://schemas.microsoft.com/office/powerpoint/2010/main" val="29952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45321" y="2160589"/>
            <a:ext cx="7466039"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数据输出：输出到控制台、输出到文件</a:t>
            </a:r>
            <a:endParaRPr lang="en-US" altLang="zh-CN" sz="1800" dirty="0"/>
          </a:p>
          <a:p>
            <a:pPr marL="457200" lvl="1" indent="0">
              <a:buNone/>
            </a:pPr>
            <a:r>
              <a:rPr lang="en-US" altLang="zh-CN" sz="1800" dirty="0"/>
              <a:t>#</a:t>
            </a:r>
            <a:r>
              <a:rPr lang="zh-CN" altLang="en-US" sz="1800" dirty="0"/>
              <a:t>输出到控制台（字典）</a:t>
            </a:r>
            <a:endParaRPr lang="en-US" altLang="zh-CN" sz="1800" dirty="0"/>
          </a:p>
          <a:p>
            <a:pPr marL="457200" lvl="1" indent="0">
              <a:buNone/>
            </a:pPr>
            <a:r>
              <a:rPr lang="en-US" altLang="zh-CN" sz="1800" dirty="0"/>
              <a:t>#</a:t>
            </a:r>
            <a:r>
              <a:rPr lang="zh-CN" altLang="en-US" sz="1800" dirty="0"/>
              <a:t>输出到文件</a:t>
            </a:r>
            <a:endParaRPr lang="en-US" altLang="zh-CN" sz="1800" dirty="0"/>
          </a:p>
          <a:p>
            <a:pPr marL="457200" lvl="1" indent="0">
              <a:buNone/>
            </a:pPr>
            <a:r>
              <a:rPr lang="en-US" altLang="zh-CN" sz="1800" dirty="0" err="1"/>
              <a:t>fp</a:t>
            </a:r>
            <a:r>
              <a:rPr lang="en-US" altLang="zh-CN" sz="1800" dirty="0"/>
              <a:t>=open('ex4_degree.txt','w')</a:t>
            </a:r>
          </a:p>
          <a:p>
            <a:pPr marL="457200" lvl="1" indent="0">
              <a:spcBef>
                <a:spcPts val="0"/>
              </a:spcBef>
              <a:buNone/>
            </a:pPr>
            <a:r>
              <a:rPr lang="en-US" altLang="zh-CN" sz="1800" dirty="0" err="1"/>
              <a:t>fp.writelines</a:t>
            </a:r>
            <a:r>
              <a:rPr lang="en-US" altLang="zh-CN" sz="1800" dirty="0"/>
              <a:t>(</a:t>
            </a:r>
            <a:r>
              <a:rPr lang="en-US" altLang="zh-CN" sz="1800" dirty="0" err="1"/>
              <a:t>str</a:t>
            </a:r>
            <a:r>
              <a:rPr lang="en-US" altLang="zh-CN" sz="1800" dirty="0"/>
              <a:t>(s)+'\n')</a:t>
            </a:r>
          </a:p>
          <a:p>
            <a:pPr marL="457200" lvl="1" indent="0">
              <a:spcBef>
                <a:spcPts val="0"/>
              </a:spcBef>
              <a:buNone/>
            </a:pPr>
            <a:r>
              <a:rPr lang="en-US" altLang="zh-CN" sz="1800" dirty="0" err="1"/>
              <a:t>fp.writelines</a:t>
            </a:r>
            <a:r>
              <a:rPr lang="en-US" altLang="zh-CN" sz="1800" dirty="0"/>
              <a:t>(</a:t>
            </a:r>
            <a:r>
              <a:rPr lang="en-US" altLang="zh-CN" sz="1800" dirty="0" err="1"/>
              <a:t>str</a:t>
            </a:r>
            <a:r>
              <a:rPr lang="en-US" altLang="zh-CN" sz="1800" dirty="0"/>
              <a:t>(d)+'\n')</a:t>
            </a:r>
          </a:p>
          <a:p>
            <a:pPr marL="457200" lvl="1" indent="0">
              <a:spcBef>
                <a:spcPts val="0"/>
              </a:spcBef>
              <a:buNone/>
            </a:pPr>
            <a:r>
              <a:rPr lang="en-US" altLang="zh-CN" sz="1800" dirty="0" err="1"/>
              <a:t>fp.close</a:t>
            </a:r>
            <a:r>
              <a:rPr lang="en-US" altLang="zh-CN" sz="1800" dirty="0"/>
              <a:t>()</a:t>
            </a:r>
          </a:p>
        </p:txBody>
      </p:sp>
      <p:sp>
        <p:nvSpPr>
          <p:cNvPr id="4" name="动作按钮: 上一张 3">
            <a:hlinkClick r:id="rId3" action="ppaction://hlinksldjump" highlightClick="1"/>
          </p:cNvPr>
          <p:cNvSpPr/>
          <p:nvPr/>
        </p:nvSpPr>
        <p:spPr>
          <a:xfrm>
            <a:off x="10798267" y="5736566"/>
            <a:ext cx="474453" cy="54346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900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5093546" cy="3880773"/>
          </a:xfrm>
        </p:spPr>
        <p:txBody>
          <a:bodyPr>
            <a:normAutofit/>
          </a:bodyPr>
          <a:lstStyle/>
          <a:p>
            <a:r>
              <a:rPr lang="zh-CN" altLang="en-US" sz="2000" dirty="0"/>
              <a:t>典型案例：求两个正整数的最大公约数</a:t>
            </a:r>
          </a:p>
          <a:p>
            <a:pPr marL="457200" lvl="1" indent="0">
              <a:spcBef>
                <a:spcPts val="1200"/>
              </a:spcBef>
              <a:buNone/>
            </a:pPr>
            <a:r>
              <a:rPr lang="en-US" altLang="zh-CN" sz="1800" dirty="0"/>
              <a:t>'''</a:t>
            </a:r>
            <a:r>
              <a:rPr lang="zh-CN" altLang="en-US" sz="1800" dirty="0"/>
              <a:t>算法：当两个数能整除时，除数即为最大公约数，否则与除数及两数相除后余数的最大公约数一样</a:t>
            </a:r>
            <a:r>
              <a:rPr lang="en-US" altLang="zh-CN" sz="1800" dirty="0"/>
              <a:t>'''</a:t>
            </a:r>
          </a:p>
          <a:p>
            <a:pPr marL="457200" lvl="1" indent="0">
              <a:spcBef>
                <a:spcPts val="1200"/>
              </a:spcBef>
              <a:buNone/>
            </a:pPr>
            <a:r>
              <a:rPr lang="en-US" altLang="zh-CN" sz="1800" dirty="0" err="1"/>
              <a:t>x,y</a:t>
            </a:r>
            <a:r>
              <a:rPr lang="en-US" altLang="zh-CN" sz="1800" dirty="0"/>
              <a:t>=24,16</a:t>
            </a:r>
          </a:p>
          <a:p>
            <a:pPr marL="457200" lvl="1" indent="0">
              <a:spcBef>
                <a:spcPts val="300"/>
              </a:spcBef>
              <a:buNone/>
            </a:pPr>
            <a:r>
              <a:rPr lang="en-US" altLang="zh-CN" sz="1800" dirty="0"/>
              <a:t>while </a:t>
            </a:r>
            <a:r>
              <a:rPr lang="en-US" altLang="zh-CN" sz="1800" dirty="0" err="1"/>
              <a:t>x%y</a:t>
            </a:r>
            <a:r>
              <a:rPr lang="en-US" altLang="zh-CN" sz="1800" dirty="0"/>
              <a:t>!=0:</a:t>
            </a:r>
          </a:p>
          <a:p>
            <a:pPr marL="457200" lvl="1" indent="0">
              <a:spcBef>
                <a:spcPts val="300"/>
              </a:spcBef>
              <a:buNone/>
            </a:pPr>
            <a:r>
              <a:rPr lang="en-US" altLang="zh-CN" sz="1800" dirty="0"/>
              <a:t>    </a:t>
            </a:r>
            <a:r>
              <a:rPr lang="en-US" altLang="zh-CN" sz="1800" dirty="0" err="1"/>
              <a:t>x,y</a:t>
            </a:r>
            <a:r>
              <a:rPr lang="en-US" altLang="zh-CN" sz="1800" dirty="0"/>
              <a:t>=</a:t>
            </a:r>
            <a:r>
              <a:rPr lang="en-US" altLang="zh-CN" sz="1800" dirty="0" err="1"/>
              <a:t>y,x%y</a:t>
            </a:r>
            <a:endParaRPr lang="en-US" altLang="zh-CN" sz="1800" dirty="0"/>
          </a:p>
          <a:p>
            <a:pPr marL="457200" lvl="1" indent="0">
              <a:spcBef>
                <a:spcPts val="300"/>
              </a:spcBef>
              <a:buNone/>
            </a:pPr>
            <a:r>
              <a:rPr lang="en-US" altLang="zh-CN" sz="1800" dirty="0"/>
              <a:t>print(y)</a:t>
            </a:r>
          </a:p>
          <a:p>
            <a:pPr marL="457200" lvl="1" indent="0">
              <a:spcBef>
                <a:spcPts val="300"/>
              </a:spcBef>
              <a:buNone/>
            </a:pPr>
            <a:endParaRPr lang="en-US" altLang="zh-CN" sz="1800" dirty="0"/>
          </a:p>
          <a:p>
            <a:pPr marL="457200" lvl="1" indent="0">
              <a:spcBef>
                <a:spcPts val="300"/>
              </a:spcBef>
              <a:buNone/>
            </a:pPr>
            <a:r>
              <a:rPr lang="en-US" altLang="zh-CN" sz="1800" dirty="0"/>
              <a:t>import math</a:t>
            </a:r>
          </a:p>
          <a:p>
            <a:pPr marL="457200" lvl="1" indent="0">
              <a:spcBef>
                <a:spcPts val="300"/>
              </a:spcBef>
              <a:buNone/>
            </a:pPr>
            <a:r>
              <a:rPr lang="en-US" altLang="zh-CN" sz="1800" dirty="0"/>
              <a:t>print(</a:t>
            </a:r>
            <a:r>
              <a:rPr lang="en-US" altLang="zh-CN" sz="1800" dirty="0" err="1"/>
              <a:t>math.gcd</a:t>
            </a:r>
            <a:r>
              <a:rPr lang="en-US" altLang="zh-CN" sz="1800" dirty="0"/>
              <a:t>(24,16))</a:t>
            </a:r>
          </a:p>
        </p:txBody>
      </p:sp>
      <p:sp>
        <p:nvSpPr>
          <p:cNvPr id="4" name="内容占位符 2"/>
          <p:cNvSpPr txBox="1">
            <a:spLocks/>
          </p:cNvSpPr>
          <p:nvPr/>
        </p:nvSpPr>
        <p:spPr>
          <a:xfrm>
            <a:off x="6441611" y="2128315"/>
            <a:ext cx="4542366" cy="44147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300"/>
              </a:spcBef>
              <a:buNone/>
            </a:pPr>
            <a:r>
              <a:rPr lang="en-US" altLang="zh-CN" sz="1800" dirty="0"/>
              <a:t>{</a:t>
            </a:r>
          </a:p>
          <a:p>
            <a:pPr marL="457200" lvl="1" indent="0">
              <a:spcBef>
                <a:spcPts val="300"/>
              </a:spcBef>
              <a:buNone/>
            </a:pPr>
            <a:r>
              <a:rPr lang="en-US" altLang="zh-CN" sz="1800" dirty="0"/>
              <a:t>	long </a:t>
            </a:r>
            <a:r>
              <a:rPr lang="en-US" altLang="zh-CN" sz="1800" dirty="0" err="1"/>
              <a:t>x,y,t</a:t>
            </a:r>
            <a:r>
              <a:rPr lang="en-US" altLang="zh-CN" sz="1800" dirty="0"/>
              <a:t>;</a:t>
            </a:r>
          </a:p>
          <a:p>
            <a:pPr marL="457200" lvl="1" indent="0">
              <a:spcBef>
                <a:spcPts val="300"/>
              </a:spcBef>
              <a:buNone/>
            </a:pPr>
            <a:r>
              <a:rPr lang="en-US" altLang="zh-CN" sz="1800" dirty="0"/>
              <a:t>	x=24;</a:t>
            </a:r>
          </a:p>
          <a:p>
            <a:pPr marL="457200" lvl="1" indent="0">
              <a:spcBef>
                <a:spcPts val="300"/>
              </a:spcBef>
              <a:buNone/>
            </a:pPr>
            <a:r>
              <a:rPr lang="en-US" altLang="zh-CN" sz="1800" dirty="0"/>
              <a:t>	y=16;</a:t>
            </a:r>
          </a:p>
          <a:p>
            <a:pPr marL="457200" lvl="1" indent="0">
              <a:spcBef>
                <a:spcPts val="300"/>
              </a:spcBef>
              <a:buNone/>
            </a:pPr>
            <a:r>
              <a:rPr lang="en-US" altLang="zh-CN" sz="1800" dirty="0"/>
              <a:t>	while(</a:t>
            </a:r>
            <a:r>
              <a:rPr lang="en-US" altLang="zh-CN" sz="1800" dirty="0" err="1"/>
              <a:t>x%y</a:t>
            </a:r>
            <a:r>
              <a:rPr lang="en-US" altLang="zh-CN" sz="1800" dirty="0"/>
              <a:t>)</a:t>
            </a:r>
          </a:p>
          <a:p>
            <a:pPr marL="457200" lvl="1" indent="0">
              <a:spcBef>
                <a:spcPts val="300"/>
              </a:spcBef>
              <a:buNone/>
            </a:pPr>
            <a:r>
              <a:rPr lang="en-US" altLang="zh-CN" sz="1800" dirty="0"/>
              <a:t>	{</a:t>
            </a:r>
          </a:p>
          <a:p>
            <a:pPr marL="457200" lvl="1" indent="0">
              <a:spcBef>
                <a:spcPts val="300"/>
              </a:spcBef>
              <a:buNone/>
            </a:pPr>
            <a:r>
              <a:rPr lang="en-US" altLang="zh-CN" sz="1800" dirty="0"/>
              <a:t>		t=</a:t>
            </a:r>
            <a:r>
              <a:rPr lang="en-US" altLang="zh-CN" sz="1800" dirty="0" err="1"/>
              <a:t>x%y</a:t>
            </a:r>
            <a:r>
              <a:rPr lang="en-US" altLang="zh-CN" sz="1800" dirty="0"/>
              <a:t>;</a:t>
            </a:r>
          </a:p>
          <a:p>
            <a:pPr marL="457200" lvl="1" indent="0">
              <a:spcBef>
                <a:spcPts val="300"/>
              </a:spcBef>
              <a:buNone/>
            </a:pPr>
            <a:r>
              <a:rPr lang="en-US" altLang="zh-CN" sz="1800" dirty="0"/>
              <a:t>		x=y;</a:t>
            </a:r>
          </a:p>
          <a:p>
            <a:pPr marL="457200" lvl="1" indent="0">
              <a:spcBef>
                <a:spcPts val="300"/>
              </a:spcBef>
              <a:buNone/>
            </a:pPr>
            <a:r>
              <a:rPr lang="en-US" altLang="zh-CN" sz="1800" dirty="0"/>
              <a:t>		y=t;</a:t>
            </a:r>
          </a:p>
          <a:p>
            <a:pPr marL="457200" lvl="1" indent="0">
              <a:spcBef>
                <a:spcPts val="300"/>
              </a:spcBef>
              <a:buNone/>
            </a:pPr>
            <a:r>
              <a:rPr lang="en-US" altLang="zh-CN" sz="1800" dirty="0"/>
              <a:t>	}</a:t>
            </a:r>
          </a:p>
          <a:p>
            <a:pPr marL="457200" lvl="1" indent="0">
              <a:spcBef>
                <a:spcPts val="300"/>
              </a:spcBef>
              <a:buNone/>
            </a:pPr>
            <a:r>
              <a:rPr lang="en-US" altLang="zh-CN" sz="1800" dirty="0"/>
              <a:t>	</a:t>
            </a:r>
            <a:r>
              <a:rPr lang="en-US" altLang="zh-CN" sz="1800" dirty="0" err="1"/>
              <a:t>printf</a:t>
            </a:r>
            <a:r>
              <a:rPr lang="en-US" altLang="zh-CN" sz="1800" dirty="0"/>
              <a:t>("x=%</a:t>
            </a:r>
            <a:r>
              <a:rPr lang="en-US" altLang="zh-CN" sz="1800" dirty="0" err="1"/>
              <a:t>ld</a:t>
            </a:r>
            <a:r>
              <a:rPr lang="en-US" altLang="zh-CN" sz="1800" dirty="0"/>
              <a:t>\</a:t>
            </a:r>
            <a:r>
              <a:rPr lang="en-US" altLang="zh-CN" sz="1800" dirty="0" err="1"/>
              <a:t>n",y</a:t>
            </a:r>
            <a:r>
              <a:rPr lang="en-US" altLang="zh-CN" sz="1800" dirty="0"/>
              <a:t>);</a:t>
            </a:r>
          </a:p>
          <a:p>
            <a:pPr marL="457200" lvl="1" indent="0">
              <a:spcBef>
                <a:spcPts val="300"/>
              </a:spcBef>
              <a:buNone/>
            </a:pPr>
            <a:r>
              <a:rPr lang="en-US" altLang="zh-CN" sz="1800" dirty="0"/>
              <a:t>}</a:t>
            </a:r>
            <a:endParaRPr lang="zh-CN" altLang="en-US" sz="1800" dirty="0"/>
          </a:p>
        </p:txBody>
      </p:sp>
    </p:spTree>
    <p:extLst>
      <p:ext uri="{BB962C8B-B14F-4D97-AF65-F5344CB8AC3E}">
        <p14:creationId xmlns:p14="http://schemas.microsoft.com/office/powerpoint/2010/main" val="177177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1000"/>
                                        <p:tgtEl>
                                          <p:spTgt spid="4">
                                            <p:txEl>
                                              <p:pRg st="0" end="0"/>
                                            </p:txEl>
                                          </p:spTgt>
                                        </p:tgtEl>
                                      </p:cBhvr>
                                    </p:animEffect>
                                    <p:anim calcmode="lin" valueType="num">
                                      <p:cBhvr>
                                        <p:cTn id="5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1000"/>
                                        <p:tgtEl>
                                          <p:spTgt spid="4">
                                            <p:txEl>
                                              <p:pRg st="1" end="1"/>
                                            </p:txEl>
                                          </p:spTgt>
                                        </p:tgtEl>
                                      </p:cBhvr>
                                    </p:animEffect>
                                    <p:anim calcmode="lin" valueType="num">
                                      <p:cBhvr>
                                        <p:cTn id="5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 end="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animEffect transition="in" filter="fade">
                                      <p:cBhvr>
                                        <p:cTn id="63" dur="1000"/>
                                        <p:tgtEl>
                                          <p:spTgt spid="4">
                                            <p:txEl>
                                              <p:pRg st="2" end="2"/>
                                            </p:txEl>
                                          </p:spTgt>
                                        </p:tgtEl>
                                      </p:cBhvr>
                                    </p:animEffect>
                                    <p:anim calcmode="lin" valueType="num">
                                      <p:cBhvr>
                                        <p:cTn id="6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2" end="2"/>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3" end="3"/>
                                            </p:txEl>
                                          </p:spTgt>
                                        </p:tgtEl>
                                        <p:attrNameLst>
                                          <p:attrName>style.visibility</p:attrName>
                                        </p:attrNameLst>
                                      </p:cBhvr>
                                      <p:to>
                                        <p:strVal val="visible"/>
                                      </p:to>
                                    </p:set>
                                    <p:animEffect transition="in" filter="fade">
                                      <p:cBhvr>
                                        <p:cTn id="68" dur="1000"/>
                                        <p:tgtEl>
                                          <p:spTgt spid="4">
                                            <p:txEl>
                                              <p:pRg st="3" end="3"/>
                                            </p:txEl>
                                          </p:spTgt>
                                        </p:tgtEl>
                                      </p:cBhvr>
                                    </p:animEffect>
                                    <p:anim calcmode="lin" valueType="num">
                                      <p:cBhvr>
                                        <p:cTn id="6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3" end="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animEffect transition="in" filter="fade">
                                      <p:cBhvr>
                                        <p:cTn id="73" dur="1000"/>
                                        <p:tgtEl>
                                          <p:spTgt spid="4">
                                            <p:txEl>
                                              <p:pRg st="4" end="4"/>
                                            </p:txEl>
                                          </p:spTgt>
                                        </p:tgtEl>
                                      </p:cBhvr>
                                    </p:animEffect>
                                    <p:anim calcmode="lin" valueType="num">
                                      <p:cBhvr>
                                        <p:cTn id="7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4" end="4"/>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
                                            <p:txEl>
                                              <p:pRg st="5" end="5"/>
                                            </p:txEl>
                                          </p:spTgt>
                                        </p:tgtEl>
                                        <p:attrNameLst>
                                          <p:attrName>style.visibility</p:attrName>
                                        </p:attrNameLst>
                                      </p:cBhvr>
                                      <p:to>
                                        <p:strVal val="visible"/>
                                      </p:to>
                                    </p:set>
                                    <p:animEffect transition="in" filter="fade">
                                      <p:cBhvr>
                                        <p:cTn id="78" dur="1000"/>
                                        <p:tgtEl>
                                          <p:spTgt spid="4">
                                            <p:txEl>
                                              <p:pRg st="5" end="5"/>
                                            </p:txEl>
                                          </p:spTgt>
                                        </p:tgtEl>
                                      </p:cBhvr>
                                    </p:animEffect>
                                    <p:anim calcmode="lin" valueType="num">
                                      <p:cBhvr>
                                        <p:cTn id="7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0" dur="1000" fill="hold"/>
                                        <p:tgtEl>
                                          <p:spTgt spid="4">
                                            <p:txEl>
                                              <p:pRg st="5" end="5"/>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fade">
                                      <p:cBhvr>
                                        <p:cTn id="83" dur="1000"/>
                                        <p:tgtEl>
                                          <p:spTgt spid="4">
                                            <p:txEl>
                                              <p:pRg st="6" end="6"/>
                                            </p:txEl>
                                          </p:spTgt>
                                        </p:tgtEl>
                                      </p:cBhvr>
                                    </p:animEffect>
                                    <p:anim calcmode="lin" valueType="num">
                                      <p:cBhvr>
                                        <p:cTn id="8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
                                            <p:txEl>
                                              <p:pRg st="7" end="7"/>
                                            </p:txEl>
                                          </p:spTgt>
                                        </p:tgtEl>
                                        <p:attrNameLst>
                                          <p:attrName>style.visibility</p:attrName>
                                        </p:attrNameLst>
                                      </p:cBhvr>
                                      <p:to>
                                        <p:strVal val="visible"/>
                                      </p:to>
                                    </p:set>
                                    <p:animEffect transition="in" filter="fade">
                                      <p:cBhvr>
                                        <p:cTn id="88" dur="1000"/>
                                        <p:tgtEl>
                                          <p:spTgt spid="4">
                                            <p:txEl>
                                              <p:pRg st="7" end="7"/>
                                            </p:txEl>
                                          </p:spTgt>
                                        </p:tgtEl>
                                      </p:cBhvr>
                                    </p:animEffect>
                                    <p:anim calcmode="lin" valueType="num">
                                      <p:cBhvr>
                                        <p:cTn id="8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7" end="7"/>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
                                            <p:txEl>
                                              <p:pRg st="8" end="8"/>
                                            </p:txEl>
                                          </p:spTgt>
                                        </p:tgtEl>
                                        <p:attrNameLst>
                                          <p:attrName>style.visibility</p:attrName>
                                        </p:attrNameLst>
                                      </p:cBhvr>
                                      <p:to>
                                        <p:strVal val="visible"/>
                                      </p:to>
                                    </p:set>
                                    <p:animEffect transition="in" filter="fade">
                                      <p:cBhvr>
                                        <p:cTn id="93" dur="1000"/>
                                        <p:tgtEl>
                                          <p:spTgt spid="4">
                                            <p:txEl>
                                              <p:pRg st="8" end="8"/>
                                            </p:txEl>
                                          </p:spTgt>
                                        </p:tgtEl>
                                      </p:cBhvr>
                                    </p:animEffect>
                                    <p:anim calcmode="lin" valueType="num">
                                      <p:cBhvr>
                                        <p:cTn id="9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8" end="8"/>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Effect transition="in" filter="fade">
                                      <p:cBhvr>
                                        <p:cTn id="98" dur="1000"/>
                                        <p:tgtEl>
                                          <p:spTgt spid="4">
                                            <p:txEl>
                                              <p:pRg st="9" end="9"/>
                                            </p:txEl>
                                          </p:spTgt>
                                        </p:tgtEl>
                                      </p:cBhvr>
                                    </p:animEffect>
                                    <p:anim calcmode="lin" valueType="num">
                                      <p:cBhvr>
                                        <p:cTn id="9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4">
                                            <p:txEl>
                                              <p:pRg st="10" end="10"/>
                                            </p:txEl>
                                          </p:spTgt>
                                        </p:tgtEl>
                                        <p:attrNameLst>
                                          <p:attrName>style.visibility</p:attrName>
                                        </p:attrNameLst>
                                      </p:cBhvr>
                                      <p:to>
                                        <p:strVal val="visible"/>
                                      </p:to>
                                    </p:set>
                                    <p:animEffect transition="in" filter="fade">
                                      <p:cBhvr>
                                        <p:cTn id="103" dur="1000"/>
                                        <p:tgtEl>
                                          <p:spTgt spid="4">
                                            <p:txEl>
                                              <p:pRg st="10" end="10"/>
                                            </p:txEl>
                                          </p:spTgt>
                                        </p:tgtEl>
                                      </p:cBhvr>
                                    </p:animEffect>
                                    <p:anim calcmode="lin" valueType="num">
                                      <p:cBhvr>
                                        <p:cTn id="10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05"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
                                            <p:txEl>
                                              <p:pRg st="11" end="11"/>
                                            </p:txEl>
                                          </p:spTgt>
                                        </p:tgtEl>
                                        <p:attrNameLst>
                                          <p:attrName>style.visibility</p:attrName>
                                        </p:attrNameLst>
                                      </p:cBhvr>
                                      <p:to>
                                        <p:strVal val="visible"/>
                                      </p:to>
                                    </p:set>
                                    <p:animEffect transition="in" filter="fade">
                                      <p:cBhvr>
                                        <p:cTn id="108" dur="1000"/>
                                        <p:tgtEl>
                                          <p:spTgt spid="4">
                                            <p:txEl>
                                              <p:pRg st="11" end="11"/>
                                            </p:txEl>
                                          </p:spTgt>
                                        </p:tgtEl>
                                      </p:cBhvr>
                                    </p:animEffect>
                                    <p:anim calcmode="lin" valueType="num">
                                      <p:cBhvr>
                                        <p:cTn id="10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10"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
                                            <p:txEl>
                                              <p:pRg st="12" end="12"/>
                                            </p:txEl>
                                          </p:spTgt>
                                        </p:tgtEl>
                                        <p:attrNameLst>
                                          <p:attrName>style.visibility</p:attrName>
                                        </p:attrNameLst>
                                      </p:cBhvr>
                                      <p:to>
                                        <p:strVal val="visible"/>
                                      </p:to>
                                    </p:set>
                                    <p:animEffect transition="in" filter="fade">
                                      <p:cBhvr>
                                        <p:cTn id="113" dur="1000"/>
                                        <p:tgtEl>
                                          <p:spTgt spid="4">
                                            <p:txEl>
                                              <p:pRg st="12" end="12"/>
                                            </p:txEl>
                                          </p:spTgt>
                                        </p:tgtEl>
                                      </p:cBhvr>
                                    </p:animEffect>
                                    <p:anim calcmode="lin" valueType="num">
                                      <p:cBhvr>
                                        <p:cTn id="11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15"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
                                            <p:txEl>
                                              <p:pRg st="13" end="13"/>
                                            </p:txEl>
                                          </p:spTgt>
                                        </p:tgtEl>
                                        <p:attrNameLst>
                                          <p:attrName>style.visibility</p:attrName>
                                        </p:attrNameLst>
                                      </p:cBhvr>
                                      <p:to>
                                        <p:strVal val="visible"/>
                                      </p:to>
                                    </p:set>
                                    <p:animEffect transition="in" filter="fade">
                                      <p:cBhvr>
                                        <p:cTn id="118" dur="1000"/>
                                        <p:tgtEl>
                                          <p:spTgt spid="4">
                                            <p:txEl>
                                              <p:pRg st="13" end="13"/>
                                            </p:txEl>
                                          </p:spTgt>
                                        </p:tgtEl>
                                      </p:cBhvr>
                                    </p:animEffect>
                                    <p:anim calcmode="lin" valueType="num">
                                      <p:cBhvr>
                                        <p:cTn id="11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20"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5093546" cy="4240211"/>
          </a:xfrm>
        </p:spPr>
        <p:txBody>
          <a:bodyPr>
            <a:normAutofit/>
          </a:bodyPr>
          <a:lstStyle/>
          <a:p>
            <a:r>
              <a:rPr lang="zh-CN" altLang="en-US" sz="2000" dirty="0"/>
              <a:t>典型案例：求</a:t>
            </a:r>
            <a:r>
              <a:rPr lang="en-US" altLang="zh-CN" sz="2000" dirty="0"/>
              <a:t>e</a:t>
            </a:r>
            <a:r>
              <a:rPr lang="zh-CN" altLang="en-US" sz="2000" dirty="0"/>
              <a:t>的值</a:t>
            </a:r>
          </a:p>
          <a:p>
            <a:pPr marL="457200" lvl="1" indent="0">
              <a:spcBef>
                <a:spcPts val="1200"/>
              </a:spcBef>
              <a:buNone/>
            </a:pPr>
            <a:endParaRPr lang="pt-BR" altLang="zh-CN" sz="1800" dirty="0"/>
          </a:p>
          <a:p>
            <a:pPr marL="457200" lvl="1" indent="0">
              <a:spcBef>
                <a:spcPts val="1200"/>
              </a:spcBef>
              <a:buNone/>
            </a:pPr>
            <a:endParaRPr lang="pt-BR" altLang="zh-CN" sz="1800" dirty="0"/>
          </a:p>
          <a:p>
            <a:pPr marL="457200" lvl="1" indent="0">
              <a:spcBef>
                <a:spcPts val="1200"/>
              </a:spcBef>
              <a:buNone/>
            </a:pPr>
            <a:r>
              <a:rPr lang="pt-BR" altLang="zh-CN" sz="1800" dirty="0"/>
              <a:t>e,t,n=0.0,1.0,1</a:t>
            </a:r>
          </a:p>
          <a:p>
            <a:pPr marL="457200" lvl="1" indent="0">
              <a:spcBef>
                <a:spcPts val="300"/>
              </a:spcBef>
              <a:buNone/>
            </a:pPr>
            <a:r>
              <a:rPr lang="pt-BR" altLang="zh-CN" sz="1800" dirty="0"/>
              <a:t>while t&gt;1.0e-20:</a:t>
            </a:r>
          </a:p>
          <a:p>
            <a:pPr marL="457200" lvl="1" indent="0">
              <a:spcBef>
                <a:spcPts val="300"/>
              </a:spcBef>
              <a:buNone/>
            </a:pPr>
            <a:r>
              <a:rPr lang="pt-BR" altLang="zh-CN" sz="1800" dirty="0"/>
              <a:t>    e=e+t</a:t>
            </a:r>
          </a:p>
          <a:p>
            <a:pPr marL="457200" lvl="1" indent="0">
              <a:spcBef>
                <a:spcPts val="300"/>
              </a:spcBef>
              <a:buNone/>
            </a:pPr>
            <a:r>
              <a:rPr lang="pt-BR" altLang="zh-CN" sz="1800" dirty="0"/>
              <a:t>    t=t/n</a:t>
            </a:r>
          </a:p>
          <a:p>
            <a:pPr marL="457200" lvl="1" indent="0">
              <a:spcBef>
                <a:spcPts val="300"/>
              </a:spcBef>
              <a:buNone/>
            </a:pPr>
            <a:r>
              <a:rPr lang="pt-BR" altLang="zh-CN" sz="1800" dirty="0"/>
              <a:t>    n=n+1</a:t>
            </a:r>
          </a:p>
          <a:p>
            <a:pPr marL="457200" lvl="1" indent="0">
              <a:spcBef>
                <a:spcPts val="300"/>
              </a:spcBef>
              <a:buNone/>
            </a:pPr>
            <a:r>
              <a:rPr lang="pt-BR" altLang="zh-CN" sz="1800" dirty="0"/>
              <a:t>print('e=%.18f'%e)</a:t>
            </a:r>
          </a:p>
          <a:p>
            <a:pPr marL="457200" lvl="1" indent="0">
              <a:spcBef>
                <a:spcPts val="300"/>
              </a:spcBef>
              <a:buNone/>
            </a:pPr>
            <a:endParaRPr lang="pt-BR" altLang="zh-CN" sz="1800" dirty="0"/>
          </a:p>
          <a:p>
            <a:pPr marL="457200" lvl="1" indent="0">
              <a:spcBef>
                <a:spcPts val="300"/>
              </a:spcBef>
              <a:buNone/>
            </a:pPr>
            <a:r>
              <a:rPr lang="pt-BR" altLang="zh-CN" sz="1800" dirty="0"/>
              <a:t>import math</a:t>
            </a:r>
          </a:p>
          <a:p>
            <a:pPr marL="457200" lvl="1" indent="0">
              <a:spcBef>
                <a:spcPts val="300"/>
              </a:spcBef>
              <a:buNone/>
            </a:pPr>
            <a:r>
              <a:rPr lang="pt-BR" altLang="zh-CN" sz="1800" dirty="0"/>
              <a:t>print('e=%.18f'%math.e)</a:t>
            </a:r>
          </a:p>
        </p:txBody>
      </p:sp>
      <p:sp>
        <p:nvSpPr>
          <p:cNvPr id="4" name="内容占位符 2"/>
          <p:cNvSpPr txBox="1">
            <a:spLocks/>
          </p:cNvSpPr>
          <p:nvPr/>
        </p:nvSpPr>
        <p:spPr>
          <a:xfrm>
            <a:off x="6441611" y="2128315"/>
            <a:ext cx="4542366" cy="441472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1200"/>
              </a:spcBef>
              <a:buNone/>
            </a:pPr>
            <a:r>
              <a:rPr lang="en-US" altLang="zh-CN" sz="1800" dirty="0"/>
              <a:t>{</a:t>
            </a:r>
          </a:p>
          <a:p>
            <a:pPr marL="457200" lvl="1" indent="0">
              <a:spcBef>
                <a:spcPts val="1200"/>
              </a:spcBef>
              <a:buNone/>
            </a:pPr>
            <a:r>
              <a:rPr lang="en-US" altLang="zh-CN" sz="1800" dirty="0"/>
              <a:t>	double e=0.0,t=1.0;</a:t>
            </a:r>
          </a:p>
          <a:p>
            <a:pPr marL="457200" lvl="1" indent="0">
              <a:spcBef>
                <a:spcPts val="1200"/>
              </a:spcBef>
              <a:buNone/>
            </a:pPr>
            <a:r>
              <a:rPr lang="en-US" altLang="zh-CN" sz="1800" dirty="0"/>
              <a:t>	</a:t>
            </a:r>
            <a:r>
              <a:rPr lang="en-US" altLang="zh-CN" sz="1800" dirty="0" err="1"/>
              <a:t>int</a:t>
            </a:r>
            <a:r>
              <a:rPr lang="en-US" altLang="zh-CN" sz="1800" dirty="0"/>
              <a:t> n=1;</a:t>
            </a:r>
          </a:p>
          <a:p>
            <a:pPr marL="457200" lvl="1" indent="0">
              <a:spcBef>
                <a:spcPts val="1200"/>
              </a:spcBef>
              <a:buNone/>
            </a:pPr>
            <a:r>
              <a:rPr lang="en-US" altLang="zh-CN" sz="1800" dirty="0"/>
              <a:t>	while(t&gt;1.0e-10)</a:t>
            </a:r>
          </a:p>
          <a:p>
            <a:pPr marL="457200" lvl="1" indent="0">
              <a:spcBef>
                <a:spcPts val="1200"/>
              </a:spcBef>
              <a:buNone/>
            </a:pPr>
            <a:r>
              <a:rPr lang="en-US" altLang="zh-CN" sz="1800" dirty="0"/>
              <a:t>	{</a:t>
            </a:r>
          </a:p>
          <a:p>
            <a:pPr marL="457200" lvl="1" indent="0">
              <a:spcBef>
                <a:spcPts val="1200"/>
              </a:spcBef>
              <a:buNone/>
            </a:pPr>
            <a:r>
              <a:rPr lang="en-US" altLang="zh-CN" sz="1800" dirty="0"/>
              <a:t>		e+=t;</a:t>
            </a:r>
          </a:p>
          <a:p>
            <a:pPr marL="457200" lvl="1" indent="0">
              <a:spcBef>
                <a:spcPts val="1200"/>
              </a:spcBef>
              <a:buNone/>
            </a:pPr>
            <a:r>
              <a:rPr lang="en-US" altLang="zh-CN" sz="1800" dirty="0"/>
              <a:t>		t/=n;</a:t>
            </a:r>
          </a:p>
          <a:p>
            <a:pPr marL="457200" lvl="1" indent="0">
              <a:spcBef>
                <a:spcPts val="1200"/>
              </a:spcBef>
              <a:buNone/>
            </a:pPr>
            <a:r>
              <a:rPr lang="en-US" altLang="zh-CN" sz="1800" dirty="0"/>
              <a:t>		n++;</a:t>
            </a:r>
          </a:p>
          <a:p>
            <a:pPr marL="457200" lvl="1" indent="0">
              <a:spcBef>
                <a:spcPts val="1200"/>
              </a:spcBef>
              <a:buNone/>
            </a:pPr>
            <a:r>
              <a:rPr lang="en-US" altLang="zh-CN" sz="1800" dirty="0"/>
              <a:t>	}</a:t>
            </a:r>
          </a:p>
          <a:p>
            <a:pPr marL="457200" lvl="1" indent="0">
              <a:spcBef>
                <a:spcPts val="1200"/>
              </a:spcBef>
              <a:buNone/>
            </a:pPr>
            <a:r>
              <a:rPr lang="en-US" altLang="zh-CN" sz="1800" dirty="0"/>
              <a:t>	</a:t>
            </a:r>
            <a:r>
              <a:rPr lang="en-US" altLang="zh-CN" sz="1800" dirty="0" err="1"/>
              <a:t>printf</a:t>
            </a:r>
            <a:r>
              <a:rPr lang="en-US" altLang="zh-CN" sz="1800" dirty="0"/>
              <a:t>("e=%.10lf\</a:t>
            </a:r>
            <a:r>
              <a:rPr lang="en-US" altLang="zh-CN" sz="1800" dirty="0" err="1"/>
              <a:t>n",e</a:t>
            </a:r>
            <a:r>
              <a:rPr lang="en-US" altLang="zh-CN" sz="1800" dirty="0"/>
              <a:t>);</a:t>
            </a:r>
          </a:p>
          <a:p>
            <a:pPr marL="457200" lvl="1" indent="0">
              <a:spcBef>
                <a:spcPts val="1200"/>
              </a:spcBef>
              <a:buNone/>
            </a:pPr>
            <a:r>
              <a:rPr lang="en-US" altLang="zh-CN" sz="1800" dirty="0"/>
              <a:t>}</a:t>
            </a:r>
          </a:p>
        </p:txBody>
      </p:sp>
      <p:graphicFrame>
        <p:nvGraphicFramePr>
          <p:cNvPr id="5" name="Object 11"/>
          <p:cNvGraphicFramePr>
            <a:graphicFrameLocks noChangeAspect="1"/>
          </p:cNvGraphicFramePr>
          <p:nvPr>
            <p:extLst>
              <p:ext uri="{D42A27DB-BD31-4B8C-83A1-F6EECF244321}">
                <p14:modId xmlns:p14="http://schemas.microsoft.com/office/powerpoint/2010/main" val="3626291929"/>
              </p:ext>
            </p:extLst>
          </p:nvPr>
        </p:nvGraphicFramePr>
        <p:xfrm>
          <a:off x="1587899" y="2604033"/>
          <a:ext cx="2427575" cy="601542"/>
        </p:xfrm>
        <a:graphic>
          <a:graphicData uri="http://schemas.openxmlformats.org/presentationml/2006/ole">
            <mc:AlternateContent xmlns:mc="http://schemas.openxmlformats.org/markup-compatibility/2006">
              <mc:Choice xmlns:v="urn:schemas-microsoft-com:vml" Requires="v">
                <p:oleObj spid="_x0000_s1029" name="公式" r:id="rId4" imgW="1586811" imgH="393529" progId="Equation.3">
                  <p:embed/>
                </p:oleObj>
              </mc:Choice>
              <mc:Fallback>
                <p:oleObj name="公式" r:id="rId4" imgW="1586811" imgH="393529" progId="Equation.3">
                  <p:embed/>
                  <p:pic>
                    <p:nvPicPr>
                      <p:cNvPr id="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899" y="2604033"/>
                        <a:ext cx="2427575" cy="6015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9551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Effect transition="in" filter="fade">
                                      <p:cBhvr>
                                        <p:cTn id="61" dur="1000"/>
                                        <p:tgtEl>
                                          <p:spTgt spid="4">
                                            <p:txEl>
                                              <p:pRg st="0" end="0"/>
                                            </p:txEl>
                                          </p:spTgt>
                                        </p:tgtEl>
                                      </p:cBhvr>
                                    </p:animEffect>
                                    <p:anim calcmode="lin" valueType="num">
                                      <p:cBhvr>
                                        <p:cTn id="6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 end="1"/>
                                            </p:txEl>
                                          </p:spTgt>
                                        </p:tgtEl>
                                        <p:attrNameLst>
                                          <p:attrName>style.visibility</p:attrName>
                                        </p:attrNameLst>
                                      </p:cBhvr>
                                      <p:to>
                                        <p:strVal val="visible"/>
                                      </p:to>
                                    </p:set>
                                    <p:animEffect transition="in" filter="fade">
                                      <p:cBhvr>
                                        <p:cTn id="66" dur="1000"/>
                                        <p:tgtEl>
                                          <p:spTgt spid="4">
                                            <p:txEl>
                                              <p:pRg st="1" end="1"/>
                                            </p:txEl>
                                          </p:spTgt>
                                        </p:tgtEl>
                                      </p:cBhvr>
                                    </p:animEffect>
                                    <p:anim calcmode="lin" valueType="num">
                                      <p:cBhvr>
                                        <p:cTn id="6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animEffect transition="in" filter="fade">
                                      <p:cBhvr>
                                        <p:cTn id="71" dur="1000"/>
                                        <p:tgtEl>
                                          <p:spTgt spid="4">
                                            <p:txEl>
                                              <p:pRg st="2" end="2"/>
                                            </p:txEl>
                                          </p:spTgt>
                                        </p:tgtEl>
                                      </p:cBhvr>
                                    </p:animEffect>
                                    <p:anim calcmode="lin" valueType="num">
                                      <p:cBhvr>
                                        <p:cTn id="7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3" end="3"/>
                                            </p:txEl>
                                          </p:spTgt>
                                        </p:tgtEl>
                                        <p:attrNameLst>
                                          <p:attrName>style.visibility</p:attrName>
                                        </p:attrNameLst>
                                      </p:cBhvr>
                                      <p:to>
                                        <p:strVal val="visible"/>
                                      </p:to>
                                    </p:set>
                                    <p:animEffect transition="in" filter="fade">
                                      <p:cBhvr>
                                        <p:cTn id="76" dur="1000"/>
                                        <p:tgtEl>
                                          <p:spTgt spid="4">
                                            <p:txEl>
                                              <p:pRg st="3" end="3"/>
                                            </p:txEl>
                                          </p:spTgt>
                                        </p:tgtEl>
                                      </p:cBhvr>
                                    </p:animEffect>
                                    <p:anim calcmode="lin" valueType="num">
                                      <p:cBhvr>
                                        <p:cTn id="7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1000"/>
                                        <p:tgtEl>
                                          <p:spTgt spid="4">
                                            <p:txEl>
                                              <p:pRg st="4" end="4"/>
                                            </p:txEl>
                                          </p:spTgt>
                                        </p:tgtEl>
                                      </p:cBhvr>
                                    </p:animEffect>
                                    <p:anim calcmode="lin" valueType="num">
                                      <p:cBhvr>
                                        <p:cTn id="8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4">
                                            <p:txEl>
                                              <p:pRg st="5" end="5"/>
                                            </p:txEl>
                                          </p:spTgt>
                                        </p:tgtEl>
                                        <p:attrNameLst>
                                          <p:attrName>style.visibility</p:attrName>
                                        </p:attrNameLst>
                                      </p:cBhvr>
                                      <p:to>
                                        <p:strVal val="visible"/>
                                      </p:to>
                                    </p:set>
                                    <p:animEffect transition="in" filter="fade">
                                      <p:cBhvr>
                                        <p:cTn id="86" dur="1000"/>
                                        <p:tgtEl>
                                          <p:spTgt spid="4">
                                            <p:txEl>
                                              <p:pRg st="5" end="5"/>
                                            </p:txEl>
                                          </p:spTgt>
                                        </p:tgtEl>
                                      </p:cBhvr>
                                    </p:animEffect>
                                    <p:anim calcmode="lin" valueType="num">
                                      <p:cBhvr>
                                        <p:cTn id="8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Effect transition="in" filter="fade">
                                      <p:cBhvr>
                                        <p:cTn id="91" dur="1000"/>
                                        <p:tgtEl>
                                          <p:spTgt spid="4">
                                            <p:txEl>
                                              <p:pRg st="6" end="6"/>
                                            </p:txEl>
                                          </p:spTgt>
                                        </p:tgtEl>
                                      </p:cBhvr>
                                    </p:animEffect>
                                    <p:anim calcmode="lin" valueType="num">
                                      <p:cBhvr>
                                        <p:cTn id="9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4">
                                            <p:txEl>
                                              <p:pRg st="7" end="7"/>
                                            </p:txEl>
                                          </p:spTgt>
                                        </p:tgtEl>
                                        <p:attrNameLst>
                                          <p:attrName>style.visibility</p:attrName>
                                        </p:attrNameLst>
                                      </p:cBhvr>
                                      <p:to>
                                        <p:strVal val="visible"/>
                                      </p:to>
                                    </p:set>
                                    <p:animEffect transition="in" filter="fade">
                                      <p:cBhvr>
                                        <p:cTn id="96" dur="1000"/>
                                        <p:tgtEl>
                                          <p:spTgt spid="4">
                                            <p:txEl>
                                              <p:pRg st="7" end="7"/>
                                            </p:txEl>
                                          </p:spTgt>
                                        </p:tgtEl>
                                      </p:cBhvr>
                                    </p:animEffect>
                                    <p:anim calcmode="lin" valueType="num">
                                      <p:cBhvr>
                                        <p:cTn id="9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4">
                                            <p:txEl>
                                              <p:pRg st="8" end="8"/>
                                            </p:txEl>
                                          </p:spTgt>
                                        </p:tgtEl>
                                        <p:attrNameLst>
                                          <p:attrName>style.visibility</p:attrName>
                                        </p:attrNameLst>
                                      </p:cBhvr>
                                      <p:to>
                                        <p:strVal val="visible"/>
                                      </p:to>
                                    </p:set>
                                    <p:animEffect transition="in" filter="fade">
                                      <p:cBhvr>
                                        <p:cTn id="101" dur="1000"/>
                                        <p:tgtEl>
                                          <p:spTgt spid="4">
                                            <p:txEl>
                                              <p:pRg st="8" end="8"/>
                                            </p:txEl>
                                          </p:spTgt>
                                        </p:tgtEl>
                                      </p:cBhvr>
                                    </p:animEffect>
                                    <p:anim calcmode="lin" valueType="num">
                                      <p:cBhvr>
                                        <p:cTn id="10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4">
                                            <p:txEl>
                                              <p:pRg st="9" end="9"/>
                                            </p:txEl>
                                          </p:spTgt>
                                        </p:tgtEl>
                                        <p:attrNameLst>
                                          <p:attrName>style.visibility</p:attrName>
                                        </p:attrNameLst>
                                      </p:cBhvr>
                                      <p:to>
                                        <p:strVal val="visible"/>
                                      </p:to>
                                    </p:set>
                                    <p:animEffect transition="in" filter="fade">
                                      <p:cBhvr>
                                        <p:cTn id="106" dur="1000"/>
                                        <p:tgtEl>
                                          <p:spTgt spid="4">
                                            <p:txEl>
                                              <p:pRg st="9" end="9"/>
                                            </p:txEl>
                                          </p:spTgt>
                                        </p:tgtEl>
                                      </p:cBhvr>
                                    </p:animEffect>
                                    <p:anim calcmode="lin" valueType="num">
                                      <p:cBhvr>
                                        <p:cTn id="10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animEffect transition="in" filter="fade">
                                      <p:cBhvr>
                                        <p:cTn id="111" dur="1000"/>
                                        <p:tgtEl>
                                          <p:spTgt spid="4">
                                            <p:txEl>
                                              <p:pRg st="10" end="10"/>
                                            </p:txEl>
                                          </p:spTgt>
                                        </p:tgtEl>
                                      </p:cBhvr>
                                    </p:animEffect>
                                    <p:anim calcmode="lin" valueType="num">
                                      <p:cBhvr>
                                        <p:cTn id="11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
                                            <p:txEl>
                                              <p:pRg st="11" end="11"/>
                                            </p:txEl>
                                          </p:spTgt>
                                        </p:tgtEl>
                                        <p:attrNameLst>
                                          <p:attrName>style.visibility</p:attrName>
                                        </p:attrNameLst>
                                      </p:cBhvr>
                                      <p:to>
                                        <p:strVal val="visible"/>
                                      </p:to>
                                    </p:set>
                                    <p:animEffect transition="in" filter="fade">
                                      <p:cBhvr>
                                        <p:cTn id="116" dur="1000"/>
                                        <p:tgtEl>
                                          <p:spTgt spid="4">
                                            <p:txEl>
                                              <p:pRg st="11" end="11"/>
                                            </p:txEl>
                                          </p:spTgt>
                                        </p:tgtEl>
                                      </p:cBhvr>
                                    </p:animEffect>
                                    <p:anim calcmode="lin" valueType="num">
                                      <p:cBhvr>
                                        <p:cTn id="11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
                                            <p:txEl>
                                              <p:pRg st="12" end="12"/>
                                            </p:txEl>
                                          </p:spTgt>
                                        </p:tgtEl>
                                        <p:attrNameLst>
                                          <p:attrName>style.visibility</p:attrName>
                                        </p:attrNameLst>
                                      </p:cBhvr>
                                      <p:to>
                                        <p:strVal val="visible"/>
                                      </p:to>
                                    </p:set>
                                    <p:animEffect transition="in" filter="fade">
                                      <p:cBhvr>
                                        <p:cTn id="121" dur="1000"/>
                                        <p:tgtEl>
                                          <p:spTgt spid="4">
                                            <p:txEl>
                                              <p:pRg st="12" end="12"/>
                                            </p:txEl>
                                          </p:spTgt>
                                        </p:tgtEl>
                                      </p:cBhvr>
                                    </p:animEffect>
                                    <p:anim calcmode="lin" valueType="num">
                                      <p:cBhvr>
                                        <p:cTn id="12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5093546" cy="4240211"/>
          </a:xfrm>
        </p:spPr>
        <p:txBody>
          <a:bodyPr>
            <a:normAutofit/>
          </a:bodyPr>
          <a:lstStyle/>
          <a:p>
            <a:r>
              <a:rPr lang="zh-CN" altLang="en-US" sz="2000" dirty="0"/>
              <a:t>典型案例：利用下列公式求</a:t>
            </a:r>
            <a:r>
              <a:rPr lang="el-GR" altLang="zh-CN" sz="2000" dirty="0"/>
              <a:t>π</a:t>
            </a:r>
            <a:r>
              <a:rPr lang="zh-CN" altLang="en-US" sz="2000" dirty="0"/>
              <a:t>的值</a:t>
            </a:r>
          </a:p>
        </p:txBody>
      </p:sp>
      <p:grpSp>
        <p:nvGrpSpPr>
          <p:cNvPr id="6" name="组合 5"/>
          <p:cNvGrpSpPr/>
          <p:nvPr/>
        </p:nvGrpSpPr>
        <p:grpSpPr>
          <a:xfrm>
            <a:off x="1148253" y="2873974"/>
            <a:ext cx="3995102" cy="2226944"/>
            <a:chOff x="1216978" y="2863216"/>
            <a:chExt cx="3995102" cy="2226944"/>
          </a:xfrm>
        </p:grpSpPr>
        <p:graphicFrame>
          <p:nvGraphicFramePr>
            <p:cNvPr id="7" name="Object 6"/>
            <p:cNvGraphicFramePr>
              <a:graphicFrameLocks noChangeAspect="1"/>
            </p:cNvGraphicFramePr>
            <p:nvPr>
              <p:extLst>
                <p:ext uri="{D42A27DB-BD31-4B8C-83A1-F6EECF244321}">
                  <p14:modId xmlns:p14="http://schemas.microsoft.com/office/powerpoint/2010/main" val="3765289522"/>
                </p:ext>
              </p:extLst>
            </p:nvPr>
          </p:nvGraphicFramePr>
          <p:xfrm>
            <a:off x="1216978" y="4354681"/>
            <a:ext cx="3043492" cy="735479"/>
          </p:xfrm>
          <a:graphic>
            <a:graphicData uri="http://schemas.openxmlformats.org/presentationml/2006/ole">
              <mc:AlternateContent xmlns:mc="http://schemas.openxmlformats.org/markup-compatibility/2006">
                <mc:Choice xmlns:v="urn:schemas-microsoft-com:vml" Requires="v">
                  <p:oleObj spid="_x0000_s2062" name="公式" r:id="rId3" imgW="1879600" imgH="419100" progId="Equation.3">
                    <p:embed/>
                  </p:oleObj>
                </mc:Choice>
                <mc:Fallback>
                  <p:oleObj name="公式" r:id="rId3" imgW="1879600" imgH="419100" progId="Equation.3">
                    <p:embed/>
                    <p:pic>
                      <p:nvPicPr>
                        <p:cNvPr id="8"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78" y="4354681"/>
                          <a:ext cx="3043492" cy="735479"/>
                        </a:xfrm>
                        <a:prstGeom prst="rect">
                          <a:avLst/>
                        </a:prstGeom>
                        <a:noFill/>
                        <a:ln>
                          <a:noFill/>
                        </a:ln>
                        <a:effec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758660690"/>
                </p:ext>
              </p:extLst>
            </p:nvPr>
          </p:nvGraphicFramePr>
          <p:xfrm>
            <a:off x="4349612" y="4276410"/>
            <a:ext cx="862468" cy="813750"/>
          </p:xfrm>
          <a:graphic>
            <a:graphicData uri="http://schemas.openxmlformats.org/presentationml/2006/ole">
              <mc:AlternateContent xmlns:mc="http://schemas.openxmlformats.org/markup-compatibility/2006">
                <mc:Choice xmlns:v="urn:schemas-microsoft-com:vml" Requires="v">
                  <p:oleObj spid="_x0000_s2063" name="公式" r:id="rId5" imgW="482391" imgH="418918" progId="Equation.3">
                    <p:embed/>
                  </p:oleObj>
                </mc:Choice>
                <mc:Fallback>
                  <p:oleObj name="公式" r:id="rId5" imgW="482391" imgH="418918" progId="Equation.3">
                    <p:embed/>
                    <p:pic>
                      <p:nvPicPr>
                        <p:cNvPr id="9"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612" y="4276410"/>
                          <a:ext cx="862468" cy="813750"/>
                        </a:xfrm>
                        <a:prstGeom prst="rect">
                          <a:avLst/>
                        </a:prstGeom>
                        <a:noFill/>
                        <a:ln>
                          <a:noFill/>
                        </a:ln>
                        <a:effec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3669349976"/>
                </p:ext>
              </p:extLst>
            </p:nvPr>
          </p:nvGraphicFramePr>
          <p:xfrm>
            <a:off x="1216978" y="2863216"/>
            <a:ext cx="3099416" cy="677450"/>
          </p:xfrm>
          <a:graphic>
            <a:graphicData uri="http://schemas.openxmlformats.org/presentationml/2006/ole">
              <mc:AlternateContent xmlns:mc="http://schemas.openxmlformats.org/markup-compatibility/2006">
                <mc:Choice xmlns:v="urn:schemas-microsoft-com:vml" Requires="v">
                  <p:oleObj spid="_x0000_s2064" name="公式" r:id="rId7" imgW="1955800" imgH="393700" progId="Equation.3">
                    <p:embed/>
                  </p:oleObj>
                </mc:Choice>
                <mc:Fallback>
                  <p:oleObj name="公式" r:id="rId7" imgW="1955800" imgH="393700" progId="Equation.3">
                    <p:embed/>
                    <p:pic>
                      <p:nvPicPr>
                        <p:cNvPr id="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978" y="2863216"/>
                          <a:ext cx="3099416" cy="677450"/>
                        </a:xfrm>
                        <a:prstGeom prst="rect">
                          <a:avLst/>
                        </a:prstGeom>
                        <a:noFill/>
                        <a:ln>
                          <a:noFill/>
                        </a:ln>
                        <a:effec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478568189"/>
                </p:ext>
              </p:extLst>
            </p:nvPr>
          </p:nvGraphicFramePr>
          <p:xfrm>
            <a:off x="1216978" y="3658092"/>
            <a:ext cx="2423361" cy="668002"/>
          </p:xfrm>
          <a:graphic>
            <a:graphicData uri="http://schemas.openxmlformats.org/presentationml/2006/ole">
              <mc:AlternateContent xmlns:mc="http://schemas.openxmlformats.org/markup-compatibility/2006">
                <mc:Choice xmlns:v="urn:schemas-microsoft-com:vml" Requires="v">
                  <p:oleObj spid="_x0000_s2065" name="公式" r:id="rId9" imgW="1548728" imgH="393529" progId="Equation.3">
                    <p:embed/>
                  </p:oleObj>
                </mc:Choice>
                <mc:Fallback>
                  <p:oleObj name="公式" r:id="rId9" imgW="1548728" imgH="393529" progId="Equation.3">
                    <p:embed/>
                    <p:pic>
                      <p:nvPicPr>
                        <p:cNvPr id="11"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6978" y="3658092"/>
                          <a:ext cx="2423361" cy="668002"/>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2697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2.3.2	for</a:t>
            </a:r>
            <a:r>
              <a:rPr lang="zh-CN" altLang="en-US" dirty="0"/>
              <a:t>循环</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for</a:t>
            </a:r>
            <a:r>
              <a:rPr lang="zh-CN" altLang="en-US" sz="2000" dirty="0"/>
              <a:t>形式：</a:t>
            </a:r>
          </a:p>
          <a:p>
            <a:pPr marL="457200" lvl="1" indent="0">
              <a:spcBef>
                <a:spcPts val="500"/>
              </a:spcBef>
              <a:buNone/>
            </a:pPr>
            <a:r>
              <a:rPr lang="en-US" altLang="zh-CN" sz="1800" dirty="0"/>
              <a:t>for </a:t>
            </a:r>
            <a:r>
              <a:rPr lang="zh-CN" altLang="en-US" sz="1800" dirty="0"/>
              <a:t>变量 </a:t>
            </a:r>
            <a:r>
              <a:rPr lang="en-US" altLang="zh-CN" sz="1800" dirty="0"/>
              <a:t>in </a:t>
            </a:r>
            <a:r>
              <a:rPr lang="zh-CN" altLang="en-US" sz="1800" dirty="0"/>
              <a:t>序列或其他迭代对象</a:t>
            </a:r>
            <a:r>
              <a:rPr lang="en-US" altLang="zh-CN" sz="1800" dirty="0"/>
              <a:t>:</a:t>
            </a:r>
          </a:p>
          <a:p>
            <a:pPr marL="457200" lvl="1" indent="0">
              <a:spcBef>
                <a:spcPts val="500"/>
              </a:spcBef>
              <a:buNone/>
            </a:pPr>
            <a:r>
              <a:rPr lang="en-US" altLang="zh-CN" sz="1800" dirty="0"/>
              <a:t>	</a:t>
            </a:r>
            <a:r>
              <a:rPr lang="zh-CN" altLang="en-US" sz="1800" dirty="0"/>
              <a:t>循环体</a:t>
            </a:r>
          </a:p>
          <a:p>
            <a:r>
              <a:rPr lang="zh-CN" altLang="en-US" sz="2000" dirty="0"/>
              <a:t>语义：</a:t>
            </a:r>
            <a:endParaRPr lang="en-US" altLang="zh-CN" sz="2000" dirty="0"/>
          </a:p>
          <a:p>
            <a:pPr marL="457200" lvl="1" indent="0">
              <a:buNone/>
            </a:pPr>
            <a:r>
              <a:rPr lang="zh-CN" altLang="en-US" sz="1800" dirty="0"/>
              <a:t>变量依次取序列或其他迭代对象中的元素，每取一个执行循环体一次</a:t>
            </a:r>
            <a:endParaRPr lang="en-US" altLang="zh-CN" sz="1800" dirty="0"/>
          </a:p>
        </p:txBody>
      </p:sp>
    </p:spTree>
    <p:extLst>
      <p:ext uri="{BB962C8B-B14F-4D97-AF65-F5344CB8AC3E}">
        <p14:creationId xmlns:p14="http://schemas.microsoft.com/office/powerpoint/2010/main" val="294728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a:bodyPr>
          <a:lstStyle/>
          <a:p>
            <a:r>
              <a:rPr lang="en-US" altLang="zh-CN" sz="2000" dirty="0"/>
              <a:t>for</a:t>
            </a:r>
            <a:r>
              <a:rPr lang="zh-CN" altLang="en-US" sz="2000" dirty="0"/>
              <a:t>语句从可迭代对象（字符串、列表、元组、字典、迭代器等）的头部开始，依次选择每个元素（遍历）并对其进行一些操作直到结束</a:t>
            </a:r>
            <a:endParaRPr lang="en-US" altLang="zh-CN" sz="2000" dirty="0"/>
          </a:p>
        </p:txBody>
      </p:sp>
    </p:spTree>
    <p:extLst>
      <p:ext uri="{BB962C8B-B14F-4D97-AF65-F5344CB8AC3E}">
        <p14:creationId xmlns:p14="http://schemas.microsoft.com/office/powerpoint/2010/main" val="257362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a:t>
            </a:r>
            <a:r>
              <a:rPr lang="zh-CN" altLang="en-US" sz="3600" dirty="0"/>
              <a:t>章	</a:t>
            </a:r>
            <a:r>
              <a:rPr lang="en-US" altLang="zh-CN" dirty="0"/>
              <a:t>Python</a:t>
            </a:r>
            <a:r>
              <a:rPr lang="zh-CN" altLang="en-US" dirty="0"/>
              <a:t>基础</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lnSpcReduction="10000"/>
          </a:bodyPr>
          <a:lstStyle/>
          <a:p>
            <a:r>
              <a:rPr lang="zh-CN" altLang="en-US" sz="2400" dirty="0"/>
              <a:t>跨平台、开源、免费</a:t>
            </a:r>
            <a:endParaRPr lang="en-US" altLang="zh-CN" sz="2400" dirty="0"/>
          </a:p>
          <a:p>
            <a:r>
              <a:rPr lang="zh-CN" altLang="en-US" sz="2400" dirty="0"/>
              <a:t>解释型、动态编程</a:t>
            </a:r>
            <a:endParaRPr lang="en-US" altLang="zh-CN" sz="2400" dirty="0"/>
          </a:p>
          <a:p>
            <a:r>
              <a:rPr lang="zh-CN" altLang="en-US" sz="2400" dirty="0"/>
              <a:t>支持伪编译、可生成可执行文件</a:t>
            </a:r>
            <a:endParaRPr lang="en-US" altLang="zh-CN" sz="2400" dirty="0"/>
          </a:p>
          <a:p>
            <a:r>
              <a:rPr lang="zh-CN" altLang="en-US" sz="2400" dirty="0"/>
              <a:t>支持命令式编程、函数式编程</a:t>
            </a:r>
            <a:endParaRPr lang="en-US" altLang="zh-CN" sz="2400" dirty="0"/>
          </a:p>
          <a:p>
            <a:r>
              <a:rPr lang="zh-CN" altLang="en-US" sz="2400" dirty="0"/>
              <a:t>支持面向对象程序设计</a:t>
            </a:r>
            <a:endParaRPr lang="en-US" altLang="zh-CN" sz="2400" dirty="0"/>
          </a:p>
          <a:p>
            <a:r>
              <a:rPr lang="zh-CN" altLang="en-US" sz="2400" dirty="0"/>
              <a:t>语法简洁清晰</a:t>
            </a:r>
            <a:endParaRPr lang="en-US" altLang="zh-CN" sz="2400" dirty="0"/>
          </a:p>
          <a:p>
            <a:r>
              <a:rPr lang="zh-CN" altLang="en-US" sz="2400" dirty="0"/>
              <a:t>扩展库</a:t>
            </a:r>
            <a:endParaRPr lang="en-US" altLang="zh-CN" sz="2400" dirty="0"/>
          </a:p>
          <a:p>
            <a:r>
              <a:rPr lang="zh-CN" altLang="en-US" sz="2400" dirty="0"/>
              <a:t>可以把多种语言程序无缝拼接</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615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a:bodyPr>
          <a:lstStyle/>
          <a:p>
            <a:r>
              <a:rPr lang="zh-CN" altLang="en-US" sz="2000" dirty="0"/>
              <a:t>例</a:t>
            </a:r>
            <a:r>
              <a:rPr lang="en-US" altLang="zh-CN" sz="2000" dirty="0"/>
              <a:t>1</a:t>
            </a:r>
            <a:r>
              <a:rPr lang="zh-CN" altLang="en-US" sz="2000" dirty="0"/>
              <a:t>：</a:t>
            </a:r>
            <a:endParaRPr lang="en-US" altLang="zh-CN" sz="2000" dirty="0"/>
          </a:p>
          <a:p>
            <a:pPr marL="457200" lvl="1" indent="0">
              <a:spcBef>
                <a:spcPts val="600"/>
              </a:spcBef>
              <a:buNone/>
            </a:pPr>
            <a:r>
              <a:rPr lang="en-US" altLang="zh-CN" sz="1800" dirty="0"/>
              <a:t>word='Hello'</a:t>
            </a:r>
          </a:p>
          <a:p>
            <a:pPr marL="457200" lvl="1" indent="0">
              <a:spcBef>
                <a:spcPts val="0"/>
              </a:spcBef>
              <a:buNone/>
            </a:pPr>
            <a:r>
              <a:rPr lang="en-US" altLang="zh-CN" sz="1800" dirty="0"/>
              <a:t>for </a:t>
            </a:r>
            <a:r>
              <a:rPr lang="en-US" altLang="zh-CN" sz="1800" dirty="0" err="1"/>
              <a:t>i</a:t>
            </a:r>
            <a:r>
              <a:rPr lang="en-US" altLang="zh-CN" sz="1800" dirty="0"/>
              <a:t> in word:</a:t>
            </a:r>
          </a:p>
          <a:p>
            <a:pPr marL="457200" lvl="1" indent="0">
              <a:spcBef>
                <a:spcPts val="0"/>
              </a:spcBef>
              <a:buNone/>
            </a:pPr>
            <a:r>
              <a:rPr lang="en-US" altLang="zh-CN" sz="1800" dirty="0"/>
              <a:t>    print(</a:t>
            </a:r>
            <a:r>
              <a:rPr lang="en-US" altLang="zh-CN" sz="1800" dirty="0" err="1"/>
              <a:t>i</a:t>
            </a:r>
            <a:r>
              <a:rPr lang="en-US" altLang="zh-CN" sz="1800" dirty="0"/>
              <a:t>)</a:t>
            </a:r>
          </a:p>
          <a:p>
            <a:r>
              <a:rPr lang="zh-CN" altLang="en-US" sz="2000" dirty="0"/>
              <a:t>例</a:t>
            </a:r>
            <a:r>
              <a:rPr lang="en-US" altLang="zh-CN" sz="2000" dirty="0"/>
              <a:t>2</a:t>
            </a:r>
            <a:r>
              <a:rPr lang="zh-CN" altLang="en-US" sz="2000" dirty="0"/>
              <a:t>：</a:t>
            </a:r>
            <a:endParaRPr lang="en-US" altLang="zh-CN" sz="2000" dirty="0"/>
          </a:p>
          <a:p>
            <a:pPr marL="457200" lvl="1" indent="0">
              <a:spcBef>
                <a:spcPts val="600"/>
              </a:spcBef>
              <a:buNone/>
            </a:pPr>
            <a:r>
              <a:rPr lang="en-US" altLang="zh-CN" sz="1800" dirty="0" err="1"/>
              <a:t>alist</a:t>
            </a:r>
            <a:r>
              <a:rPr lang="en-US" altLang="zh-CN" sz="1800" dirty="0"/>
              <a:t>=[1,3,5,8]</a:t>
            </a:r>
          </a:p>
          <a:p>
            <a:pPr marL="457200" lvl="1" indent="0">
              <a:spcBef>
                <a:spcPts val="0"/>
              </a:spcBef>
              <a:buNone/>
            </a:pPr>
            <a:r>
              <a:rPr lang="en-US" altLang="zh-CN" sz="1800" dirty="0"/>
              <a:t>for x in </a:t>
            </a:r>
            <a:r>
              <a:rPr lang="en-US" altLang="zh-CN" sz="1800" dirty="0" err="1"/>
              <a:t>alist</a:t>
            </a:r>
            <a:r>
              <a:rPr lang="en-US" altLang="zh-CN" sz="1800" dirty="0"/>
              <a:t>:</a:t>
            </a:r>
          </a:p>
          <a:p>
            <a:pPr marL="457200" lvl="1" indent="0">
              <a:spcBef>
                <a:spcPts val="0"/>
              </a:spcBef>
              <a:buNone/>
            </a:pPr>
            <a:r>
              <a:rPr lang="en-US" altLang="zh-CN" sz="1800" dirty="0"/>
              <a:t>    print(x)</a:t>
            </a:r>
          </a:p>
        </p:txBody>
      </p:sp>
    </p:spTree>
    <p:extLst>
      <p:ext uri="{BB962C8B-B14F-4D97-AF65-F5344CB8AC3E}">
        <p14:creationId xmlns:p14="http://schemas.microsoft.com/office/powerpoint/2010/main" val="228676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77334" y="2160589"/>
            <a:ext cx="8596668" cy="4128451"/>
          </a:xfrm>
        </p:spPr>
        <p:txBody>
          <a:bodyPr>
            <a:noAutofit/>
          </a:bodyPr>
          <a:lstStyle/>
          <a:p>
            <a:r>
              <a:rPr lang="en-US" altLang="zh-CN" sz="2000" dirty="0"/>
              <a:t>for</a:t>
            </a:r>
            <a:r>
              <a:rPr lang="zh-CN" altLang="en-US" sz="2000" dirty="0"/>
              <a:t>语句经常与</a:t>
            </a:r>
            <a:r>
              <a:rPr lang="en-US" altLang="zh-CN" sz="2000" dirty="0"/>
              <a:t>range()</a:t>
            </a:r>
            <a:r>
              <a:rPr lang="zh-CN" altLang="en-US" sz="2000" dirty="0"/>
              <a:t>函数配合使用</a:t>
            </a:r>
            <a:endParaRPr lang="en-US" altLang="zh-CN" sz="2000" dirty="0"/>
          </a:p>
          <a:p>
            <a:r>
              <a:rPr lang="en-US" altLang="zh-CN" sz="2000" dirty="0"/>
              <a:t>range()</a:t>
            </a:r>
            <a:r>
              <a:rPr lang="zh-CN" altLang="en-US" sz="2000" dirty="0"/>
              <a:t>函数用于生成整数序列</a:t>
            </a:r>
            <a:endParaRPr lang="en-US" altLang="zh-CN" sz="2000" dirty="0"/>
          </a:p>
          <a:p>
            <a:r>
              <a:rPr lang="zh-CN" altLang="en-US" sz="2000" dirty="0"/>
              <a:t>形式：</a:t>
            </a:r>
            <a:endParaRPr lang="en-US" altLang="zh-CN" sz="2000" dirty="0"/>
          </a:p>
          <a:p>
            <a:pPr marL="457200" lvl="1" indent="0">
              <a:buNone/>
            </a:pPr>
            <a:r>
              <a:rPr lang="en-US" altLang="zh-CN" sz="1800" dirty="0"/>
              <a:t>range([&lt;</a:t>
            </a:r>
            <a:r>
              <a:rPr lang="zh-CN" altLang="en-US" sz="1800" dirty="0"/>
              <a:t>起始值</a:t>
            </a:r>
            <a:r>
              <a:rPr lang="en-US" altLang="zh-CN" sz="1800" dirty="0"/>
              <a:t>&gt;,]&lt;</a:t>
            </a:r>
            <a:r>
              <a:rPr lang="zh-CN" altLang="en-US" sz="1800" dirty="0"/>
              <a:t>终值</a:t>
            </a:r>
            <a:r>
              <a:rPr lang="en-US" altLang="zh-CN" sz="1800" dirty="0"/>
              <a:t>&gt;[,&lt;</a:t>
            </a:r>
            <a:r>
              <a:rPr lang="zh-CN" altLang="en-US" sz="1800" dirty="0"/>
              <a:t>步长</a:t>
            </a:r>
            <a:r>
              <a:rPr lang="en-US" altLang="zh-CN" sz="1800" dirty="0"/>
              <a:t>&gt;])</a:t>
            </a:r>
          </a:p>
          <a:p>
            <a:r>
              <a:rPr lang="zh-CN" altLang="en-US" sz="2000" dirty="0"/>
              <a:t>含义：生成整数序列，其中第一个值为起始值，后面的值为前面的值加步长，直到最接近终值的值</a:t>
            </a:r>
            <a:endParaRPr lang="en-US" altLang="zh-CN" sz="2000" dirty="0"/>
          </a:p>
          <a:p>
            <a:r>
              <a:rPr lang="zh-CN" altLang="en-US" sz="2000" dirty="0"/>
              <a:t>说明：</a:t>
            </a:r>
            <a:endParaRPr lang="en-US" altLang="zh-CN" sz="2000" dirty="0"/>
          </a:p>
          <a:p>
            <a:pPr marL="800100" lvl="1" indent="-342900">
              <a:buFont typeface="+mj-lt"/>
              <a:buAutoNum type="arabicPeriod"/>
            </a:pPr>
            <a:r>
              <a:rPr lang="zh-CN" altLang="en-US" sz="1800" dirty="0"/>
              <a:t>如果只有两个参数，则步长为默认值</a:t>
            </a:r>
            <a:r>
              <a:rPr lang="en-US" altLang="zh-CN" sz="1800" dirty="0"/>
              <a:t>1</a:t>
            </a:r>
          </a:p>
          <a:p>
            <a:pPr marL="800100" lvl="1" indent="-342900">
              <a:buFont typeface="+mj-lt"/>
              <a:buAutoNum type="arabicPeriod"/>
            </a:pPr>
            <a:r>
              <a:rPr lang="zh-CN" altLang="en-US" sz="1800" dirty="0"/>
              <a:t>如果只有一个参数，则起始值为默认值</a:t>
            </a:r>
            <a:r>
              <a:rPr lang="en-US" altLang="zh-CN" sz="1800" dirty="0"/>
              <a:t>0</a:t>
            </a:r>
            <a:r>
              <a:rPr lang="zh-CN" altLang="en-US" sz="1800" dirty="0"/>
              <a:t>，步长为默认值</a:t>
            </a:r>
            <a:r>
              <a:rPr lang="en-US" altLang="zh-CN" sz="1800" dirty="0"/>
              <a:t>1</a:t>
            </a:r>
          </a:p>
          <a:p>
            <a:pPr marL="800100" lvl="1" indent="-342900">
              <a:buFont typeface="+mj-lt"/>
              <a:buAutoNum type="arabicPeriod"/>
            </a:pPr>
            <a:r>
              <a:rPr lang="zh-CN" altLang="en-US" sz="1800" dirty="0"/>
              <a:t>如果一开始起始值超过了终值，则序列为空序列</a:t>
            </a:r>
            <a:endParaRPr lang="en-US" altLang="zh-CN" sz="1800" dirty="0"/>
          </a:p>
        </p:txBody>
      </p:sp>
    </p:spTree>
    <p:extLst>
      <p:ext uri="{BB962C8B-B14F-4D97-AF65-F5344CB8AC3E}">
        <p14:creationId xmlns:p14="http://schemas.microsoft.com/office/powerpoint/2010/main" val="286728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77334" y="2160589"/>
            <a:ext cx="8596668" cy="4219891"/>
          </a:xfrm>
        </p:spPr>
        <p:txBody>
          <a:bodyPr>
            <a:noAutofit/>
          </a:bodyPr>
          <a:lstStyle/>
          <a:p>
            <a:r>
              <a:rPr lang="zh-CN" altLang="en-US" sz="2000" dirty="0"/>
              <a:t>例：</a:t>
            </a:r>
            <a:endParaRPr lang="en-US" altLang="zh-CN" sz="2000" dirty="0"/>
          </a:p>
          <a:p>
            <a:pPr marL="457200" lvl="1" indent="0">
              <a:spcBef>
                <a:spcPts val="600"/>
              </a:spcBef>
              <a:buNone/>
            </a:pPr>
            <a:r>
              <a:rPr lang="en-US" altLang="zh-CN" sz="1800" dirty="0"/>
              <a:t>for </a:t>
            </a:r>
            <a:r>
              <a:rPr lang="en-US" altLang="zh-CN" sz="1800" dirty="0" err="1"/>
              <a:t>i</a:t>
            </a:r>
            <a:r>
              <a:rPr lang="en-US" altLang="zh-CN" sz="1800" dirty="0"/>
              <a:t> in range(5):</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range(1,5):</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range(1,5,2):</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range(5,2):</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range(5,2,-1):</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range(2,5,-1):</a:t>
            </a:r>
          </a:p>
          <a:p>
            <a:pPr marL="457200" lvl="1" indent="0">
              <a:spcBef>
                <a:spcPts val="0"/>
              </a:spcBef>
              <a:buNone/>
            </a:pPr>
            <a:r>
              <a:rPr lang="en-US" altLang="zh-CN" sz="1800" dirty="0"/>
              <a:t>    print(</a:t>
            </a:r>
            <a:r>
              <a:rPr lang="en-US" altLang="zh-CN" sz="1800" dirty="0" err="1"/>
              <a:t>i</a:t>
            </a:r>
            <a:r>
              <a:rPr lang="en-US" altLang="zh-CN" sz="1800" dirty="0"/>
              <a:t>)</a:t>
            </a:r>
          </a:p>
        </p:txBody>
      </p:sp>
    </p:spTree>
    <p:extLst>
      <p:ext uri="{BB962C8B-B14F-4D97-AF65-F5344CB8AC3E}">
        <p14:creationId xmlns:p14="http://schemas.microsoft.com/office/powerpoint/2010/main" val="317152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par>
                                <p:cTn id="58" presetID="42"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1" end="11"/>
                                            </p:txEl>
                                          </p:spTgt>
                                        </p:tgtEl>
                                        <p:attrNameLst>
                                          <p:attrName>ppt_c</p:attrName>
                                        </p:attrNameLst>
                                      </p:cBhvr>
                                      <p:to>
                                        <a:schemeClr val="bg2"/>
                                      </p:to>
                                    </p:animClr>
                                  </p:subTnLst>
                                </p:cTn>
                              </p:par>
                              <p:par>
                                <p:cTn id="70" presetID="42" presetClass="entr" presetSubtype="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1000"/>
                                        <p:tgtEl>
                                          <p:spTgt spid="3">
                                            <p:txEl>
                                              <p:pRg st="12" end="12"/>
                                            </p:txEl>
                                          </p:spTgt>
                                        </p:tgtEl>
                                      </p:cBhvr>
                                    </p:animEffect>
                                    <p:anim calcmode="lin" valueType="num">
                                      <p:cBhvr>
                                        <p:cTn id="7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2" end="1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2" end="1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2.3.2	for</a:t>
            </a:r>
            <a:r>
              <a:rPr lang="zh-CN" altLang="en-US" dirty="0"/>
              <a:t>循环</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5093546" cy="3880773"/>
          </a:xfrm>
        </p:spPr>
        <p:txBody>
          <a:bodyPr>
            <a:normAutofit/>
          </a:bodyPr>
          <a:lstStyle/>
          <a:p>
            <a:r>
              <a:rPr lang="zh-CN" altLang="en-US" sz="2000" dirty="0"/>
              <a:t>典型案例：求整数</a:t>
            </a:r>
            <a:r>
              <a:rPr lang="en-US" altLang="zh-CN" sz="2000" dirty="0"/>
              <a:t>(&gt;=0)</a:t>
            </a:r>
            <a:r>
              <a:rPr lang="zh-CN" altLang="en-US" sz="2000" dirty="0"/>
              <a:t>的阶乘</a:t>
            </a:r>
          </a:p>
          <a:p>
            <a:pPr marL="457200" lvl="1" indent="0">
              <a:spcBef>
                <a:spcPts val="1200"/>
              </a:spcBef>
              <a:buNone/>
            </a:pPr>
            <a:r>
              <a:rPr lang="en-US" altLang="zh-CN" sz="1800" dirty="0"/>
              <a:t>n=</a:t>
            </a:r>
            <a:r>
              <a:rPr lang="en-US" altLang="zh-CN" sz="1800" dirty="0" err="1"/>
              <a:t>int</a:t>
            </a:r>
            <a:r>
              <a:rPr lang="en-US" altLang="zh-CN" sz="1800" dirty="0"/>
              <a:t>(input('input a integer(&gt;=0) please:'))</a:t>
            </a:r>
          </a:p>
          <a:p>
            <a:pPr marL="457200" lvl="1" indent="0">
              <a:spcBef>
                <a:spcPts val="300"/>
              </a:spcBef>
              <a:buNone/>
            </a:pPr>
            <a:r>
              <a:rPr lang="en-US" altLang="zh-CN" sz="1800" dirty="0" err="1"/>
              <a:t>fac</a:t>
            </a:r>
            <a:r>
              <a:rPr lang="en-US" altLang="zh-CN" sz="1800" dirty="0"/>
              <a:t>=1</a:t>
            </a:r>
          </a:p>
          <a:p>
            <a:pPr marL="457200" lvl="1" indent="0">
              <a:spcBef>
                <a:spcPts val="300"/>
              </a:spcBef>
              <a:buNone/>
            </a:pPr>
            <a:r>
              <a:rPr lang="en-US" altLang="zh-CN" sz="1800" dirty="0"/>
              <a:t>for </a:t>
            </a:r>
            <a:r>
              <a:rPr lang="en-US" altLang="zh-CN" sz="1800" dirty="0" err="1"/>
              <a:t>i</a:t>
            </a:r>
            <a:r>
              <a:rPr lang="en-US" altLang="zh-CN" sz="1800" dirty="0"/>
              <a:t> in range(1,n+1):</a:t>
            </a:r>
          </a:p>
          <a:p>
            <a:pPr marL="457200" lvl="1" indent="0">
              <a:spcBef>
                <a:spcPts val="300"/>
              </a:spcBef>
              <a:buNone/>
            </a:pPr>
            <a:r>
              <a:rPr lang="en-US" altLang="zh-CN" sz="1800" dirty="0"/>
              <a:t>    </a:t>
            </a:r>
            <a:r>
              <a:rPr lang="en-US" altLang="zh-CN" sz="1800" dirty="0" err="1"/>
              <a:t>fac</a:t>
            </a:r>
            <a:r>
              <a:rPr lang="en-US" altLang="zh-CN" sz="1800" dirty="0"/>
              <a:t>*=</a:t>
            </a:r>
            <a:r>
              <a:rPr lang="en-US" altLang="zh-CN" sz="1800" dirty="0" err="1"/>
              <a:t>i</a:t>
            </a:r>
            <a:endParaRPr lang="en-US" altLang="zh-CN" sz="1800" dirty="0"/>
          </a:p>
          <a:p>
            <a:pPr marL="457200" lvl="1" indent="0">
              <a:spcBef>
                <a:spcPts val="300"/>
              </a:spcBef>
              <a:buNone/>
            </a:pPr>
            <a:r>
              <a:rPr lang="en-US" altLang="zh-CN" sz="1800" dirty="0"/>
              <a:t>print('%d!=%d\n'%(</a:t>
            </a:r>
            <a:r>
              <a:rPr lang="en-US" altLang="zh-CN" sz="1800" dirty="0" err="1"/>
              <a:t>n,fac</a:t>
            </a:r>
            <a:r>
              <a:rPr lang="en-US" altLang="zh-CN" sz="1800" dirty="0"/>
              <a:t>))</a:t>
            </a:r>
          </a:p>
          <a:p>
            <a:pPr marL="457200" lvl="1" indent="0">
              <a:spcBef>
                <a:spcPts val="300"/>
              </a:spcBef>
              <a:buNone/>
            </a:pPr>
            <a:endParaRPr lang="en-US" altLang="zh-CN" sz="1800" dirty="0"/>
          </a:p>
          <a:p>
            <a:pPr marL="457200" lvl="1" indent="0">
              <a:spcBef>
                <a:spcPts val="300"/>
              </a:spcBef>
              <a:buNone/>
            </a:pPr>
            <a:r>
              <a:rPr lang="en-US" altLang="zh-CN" sz="1800" dirty="0"/>
              <a:t>import math</a:t>
            </a:r>
          </a:p>
          <a:p>
            <a:pPr marL="457200" lvl="1" indent="0">
              <a:spcBef>
                <a:spcPts val="300"/>
              </a:spcBef>
              <a:buNone/>
            </a:pPr>
            <a:r>
              <a:rPr lang="en-US" altLang="zh-CN" sz="1800" dirty="0"/>
              <a:t>print(</a:t>
            </a:r>
            <a:r>
              <a:rPr lang="en-US" altLang="zh-CN" sz="1800" dirty="0" err="1"/>
              <a:t>math.factorial</a:t>
            </a:r>
            <a:r>
              <a:rPr lang="en-US" altLang="zh-CN" sz="1800" dirty="0"/>
              <a:t>(n))</a:t>
            </a:r>
          </a:p>
        </p:txBody>
      </p:sp>
      <p:sp>
        <p:nvSpPr>
          <p:cNvPr id="4" name="内容占位符 2"/>
          <p:cNvSpPr txBox="1">
            <a:spLocks/>
          </p:cNvSpPr>
          <p:nvPr/>
        </p:nvSpPr>
        <p:spPr>
          <a:xfrm>
            <a:off x="6441611" y="2128315"/>
            <a:ext cx="4542366" cy="416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300"/>
              </a:spcBef>
              <a:buNone/>
            </a:pPr>
            <a:r>
              <a:rPr lang="pt-BR" altLang="zh-CN" sz="1800" dirty="0"/>
              <a:t>{</a:t>
            </a:r>
          </a:p>
          <a:p>
            <a:pPr marL="457200" lvl="1" indent="0">
              <a:spcBef>
                <a:spcPts val="300"/>
              </a:spcBef>
              <a:buNone/>
            </a:pPr>
            <a:r>
              <a:rPr lang="pt-BR" altLang="zh-CN" sz="1800" dirty="0"/>
              <a:t>	long n1;</a:t>
            </a:r>
          </a:p>
          <a:p>
            <a:pPr marL="457200" lvl="1" indent="0">
              <a:spcBef>
                <a:spcPts val="300"/>
              </a:spcBef>
              <a:buNone/>
            </a:pPr>
            <a:r>
              <a:rPr lang="pt-BR" altLang="zh-CN" sz="1800" dirty="0"/>
              <a:t>	int n,i;</a:t>
            </a:r>
          </a:p>
          <a:p>
            <a:pPr marL="457200" lvl="1" indent="0">
              <a:spcBef>
                <a:spcPts val="300"/>
              </a:spcBef>
              <a:buNone/>
            </a:pPr>
            <a:r>
              <a:rPr lang="pt-BR" altLang="zh-CN" sz="1800" dirty="0"/>
              <a:t>	scanf("%d",&amp;n);</a:t>
            </a:r>
          </a:p>
          <a:p>
            <a:pPr marL="457200" lvl="1" indent="0">
              <a:spcBef>
                <a:spcPts val="300"/>
              </a:spcBef>
              <a:buNone/>
            </a:pPr>
            <a:r>
              <a:rPr lang="pt-BR" altLang="zh-CN" sz="1800" dirty="0"/>
              <a:t>	n1=1;</a:t>
            </a:r>
          </a:p>
          <a:p>
            <a:pPr marL="457200" lvl="1" indent="0">
              <a:spcBef>
                <a:spcPts val="300"/>
              </a:spcBef>
              <a:buNone/>
            </a:pPr>
            <a:r>
              <a:rPr lang="pt-BR" altLang="zh-CN" sz="1800" dirty="0"/>
              <a:t>	for(i=1;i&lt;=n;i++)</a:t>
            </a:r>
          </a:p>
          <a:p>
            <a:pPr marL="457200" lvl="1" indent="0">
              <a:spcBef>
                <a:spcPts val="300"/>
              </a:spcBef>
              <a:buNone/>
            </a:pPr>
            <a:r>
              <a:rPr lang="pt-BR" altLang="zh-CN" sz="1800" dirty="0"/>
              <a:t>		n1*=i;</a:t>
            </a:r>
          </a:p>
          <a:p>
            <a:pPr marL="457200" lvl="1" indent="0">
              <a:spcBef>
                <a:spcPts val="300"/>
              </a:spcBef>
              <a:buNone/>
            </a:pPr>
            <a:r>
              <a:rPr lang="pt-BR" altLang="zh-CN" sz="1800" dirty="0"/>
              <a:t>	printf("%d!=%ld\n",n,n1);</a:t>
            </a:r>
          </a:p>
          <a:p>
            <a:pPr marL="457200" lvl="1" indent="0">
              <a:spcBef>
                <a:spcPts val="300"/>
              </a:spcBef>
              <a:buNone/>
            </a:pPr>
            <a:r>
              <a:rPr lang="pt-BR" altLang="zh-CN" sz="1800" dirty="0"/>
              <a:t>}</a:t>
            </a:r>
          </a:p>
        </p:txBody>
      </p:sp>
    </p:spTree>
    <p:extLst>
      <p:ext uri="{BB962C8B-B14F-4D97-AF65-F5344CB8AC3E}">
        <p14:creationId xmlns:p14="http://schemas.microsoft.com/office/powerpoint/2010/main" val="10321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2.3.3	break</a:t>
            </a:r>
            <a:r>
              <a:rPr lang="zh-CN" altLang="en-US" dirty="0"/>
              <a:t>和</a:t>
            </a:r>
            <a:r>
              <a:rPr lang="en-US" altLang="zh-CN" dirty="0"/>
              <a:t>continue</a:t>
            </a:r>
            <a:r>
              <a:rPr lang="zh-CN" altLang="en-US" dirty="0"/>
              <a:t>语句</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例：输入成绩，直到输入</a:t>
            </a:r>
            <a:r>
              <a:rPr lang="en-US" altLang="zh-CN" sz="2000" dirty="0"/>
              <a:t>-1</a:t>
            </a:r>
            <a:r>
              <a:rPr lang="zh-CN" altLang="en-US" sz="2000" dirty="0"/>
              <a:t>为止</a:t>
            </a:r>
            <a:endParaRPr lang="en-US" altLang="zh-CN" sz="2000" dirty="0"/>
          </a:p>
          <a:p>
            <a:pPr marL="457200" lvl="1" indent="0">
              <a:buNone/>
            </a:pPr>
            <a:r>
              <a:rPr lang="en-US" altLang="zh-CN" sz="1800" dirty="0" err="1"/>
              <a:t>s_list</a:t>
            </a:r>
            <a:r>
              <a:rPr lang="en-US" altLang="zh-CN" sz="1800" dirty="0"/>
              <a:t>=[]</a:t>
            </a:r>
          </a:p>
          <a:p>
            <a:pPr marL="457200" lvl="1" indent="0">
              <a:spcBef>
                <a:spcPts val="300"/>
              </a:spcBef>
              <a:buNone/>
            </a:pPr>
            <a:r>
              <a:rPr lang="en-US" altLang="zh-CN" sz="1800" dirty="0"/>
              <a:t>while True:</a:t>
            </a:r>
          </a:p>
          <a:p>
            <a:pPr marL="457200" lvl="1" indent="0">
              <a:spcBef>
                <a:spcPts val="300"/>
              </a:spcBef>
              <a:buNone/>
            </a:pPr>
            <a:r>
              <a:rPr lang="en-US" altLang="zh-CN" sz="1800" dirty="0"/>
              <a:t>    score=</a:t>
            </a:r>
            <a:r>
              <a:rPr lang="en-US" altLang="zh-CN" sz="1800" dirty="0" err="1"/>
              <a:t>int</a:t>
            </a:r>
            <a:r>
              <a:rPr lang="en-US" altLang="zh-CN" sz="1800" dirty="0"/>
              <a:t>(input('</a:t>
            </a:r>
            <a:r>
              <a:rPr lang="zh-CN" altLang="en-US" sz="1800" dirty="0"/>
              <a:t>请输入学生成绩</a:t>
            </a:r>
            <a:r>
              <a:rPr lang="en-US" altLang="zh-CN" sz="1800" dirty="0"/>
              <a:t>(</a:t>
            </a:r>
            <a:r>
              <a:rPr lang="zh-CN" altLang="en-US" sz="1800" dirty="0"/>
              <a:t>结束可输入</a:t>
            </a:r>
            <a:r>
              <a:rPr lang="en-US" altLang="zh-CN" sz="1800" dirty="0"/>
              <a:t>-1):'))</a:t>
            </a:r>
          </a:p>
          <a:p>
            <a:pPr marL="457200" lvl="1" indent="0">
              <a:spcBef>
                <a:spcPts val="300"/>
              </a:spcBef>
              <a:buNone/>
            </a:pPr>
            <a:r>
              <a:rPr lang="en-US" altLang="zh-CN" sz="1800" dirty="0"/>
              <a:t>    if score==-1:</a:t>
            </a:r>
          </a:p>
          <a:p>
            <a:pPr marL="457200" lvl="1" indent="0">
              <a:spcBef>
                <a:spcPts val="300"/>
              </a:spcBef>
              <a:buNone/>
            </a:pPr>
            <a:r>
              <a:rPr lang="en-US" altLang="zh-CN" sz="1800" dirty="0"/>
              <a:t>        break</a:t>
            </a:r>
          </a:p>
          <a:p>
            <a:pPr marL="457200" lvl="1" indent="0">
              <a:spcBef>
                <a:spcPts val="300"/>
              </a:spcBef>
              <a:buNone/>
            </a:pPr>
            <a:r>
              <a:rPr lang="en-US" altLang="zh-CN" sz="1800" dirty="0"/>
              <a:t>    </a:t>
            </a:r>
            <a:r>
              <a:rPr lang="en-US" altLang="zh-CN" sz="1800" dirty="0" err="1"/>
              <a:t>s_list.append</a:t>
            </a:r>
            <a:r>
              <a:rPr lang="en-US" altLang="zh-CN" sz="1800" dirty="0"/>
              <a:t>(score)</a:t>
            </a:r>
          </a:p>
          <a:p>
            <a:pPr marL="457200" lvl="1" indent="0">
              <a:spcBef>
                <a:spcPts val="300"/>
              </a:spcBef>
              <a:buNone/>
            </a:pPr>
            <a:r>
              <a:rPr lang="en-US" altLang="zh-CN" sz="1800" dirty="0"/>
              <a:t>print(</a:t>
            </a:r>
            <a:r>
              <a:rPr lang="en-US" altLang="zh-CN" sz="1800" dirty="0" err="1"/>
              <a:t>s_list</a:t>
            </a:r>
            <a:r>
              <a:rPr lang="en-US" altLang="zh-CN" sz="1800" dirty="0"/>
              <a:t>)</a:t>
            </a:r>
            <a:endParaRPr lang="en-US" altLang="zh-CN" sz="2000" dirty="0"/>
          </a:p>
        </p:txBody>
      </p:sp>
    </p:spTree>
    <p:extLst>
      <p:ext uri="{BB962C8B-B14F-4D97-AF65-F5344CB8AC3E}">
        <p14:creationId xmlns:p14="http://schemas.microsoft.com/office/powerpoint/2010/main" val="147489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2.3.3	break</a:t>
            </a:r>
            <a:r>
              <a:rPr lang="zh-CN" altLang="en-US" dirty="0"/>
              <a:t>和</a:t>
            </a:r>
            <a:r>
              <a:rPr lang="en-US" altLang="zh-CN" dirty="0"/>
              <a:t>continue</a:t>
            </a:r>
            <a:r>
              <a:rPr lang="zh-CN" altLang="en-US" dirty="0"/>
              <a:t>语句</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例：求输入的十个整数中正数的个数及其平均值</a:t>
            </a:r>
            <a:endParaRPr lang="en-US" altLang="zh-CN" sz="2000" dirty="0"/>
          </a:p>
          <a:p>
            <a:pPr marL="457200" lvl="1" indent="0">
              <a:buNone/>
            </a:pPr>
            <a:r>
              <a:rPr lang="en-US" altLang="zh-CN" sz="1800" dirty="0" err="1"/>
              <a:t>sum,n</a:t>
            </a:r>
            <a:r>
              <a:rPr lang="en-US" altLang="zh-CN" sz="1800" dirty="0"/>
              <a:t>=0,0</a:t>
            </a:r>
          </a:p>
          <a:p>
            <a:pPr marL="457200" lvl="1" indent="0">
              <a:spcBef>
                <a:spcPts val="300"/>
              </a:spcBef>
              <a:buNone/>
            </a:pPr>
            <a:r>
              <a:rPr lang="en-US" altLang="zh-CN" sz="1800" dirty="0"/>
              <a:t>for </a:t>
            </a:r>
            <a:r>
              <a:rPr lang="en-US" altLang="zh-CN" sz="1800" dirty="0" err="1"/>
              <a:t>i</a:t>
            </a:r>
            <a:r>
              <a:rPr lang="en-US" altLang="zh-CN" sz="1800" dirty="0"/>
              <a:t> in range(4):</a:t>
            </a:r>
          </a:p>
          <a:p>
            <a:pPr marL="457200" lvl="1" indent="0">
              <a:spcBef>
                <a:spcPts val="300"/>
              </a:spcBef>
              <a:buNone/>
            </a:pPr>
            <a:r>
              <a:rPr lang="en-US" altLang="zh-CN" sz="1800" dirty="0"/>
              <a:t>    a=</a:t>
            </a:r>
            <a:r>
              <a:rPr lang="en-US" altLang="zh-CN" sz="1800" dirty="0" err="1"/>
              <a:t>int</a:t>
            </a:r>
            <a:r>
              <a:rPr lang="en-US" altLang="zh-CN" sz="1800" dirty="0"/>
              <a:t>(input('</a:t>
            </a:r>
            <a:r>
              <a:rPr lang="zh-CN" altLang="en-US" sz="1800" dirty="0"/>
              <a:t>请输入整数：</a:t>
            </a:r>
            <a:r>
              <a:rPr lang="en-US" altLang="zh-CN" sz="1800" dirty="0"/>
              <a:t>'))</a:t>
            </a:r>
          </a:p>
          <a:p>
            <a:pPr marL="457200" lvl="1" indent="0">
              <a:spcBef>
                <a:spcPts val="300"/>
              </a:spcBef>
              <a:buNone/>
            </a:pPr>
            <a:r>
              <a:rPr lang="en-US" altLang="zh-CN" sz="1800" dirty="0"/>
              <a:t>    if a&lt;=0:</a:t>
            </a:r>
          </a:p>
          <a:p>
            <a:pPr marL="457200" lvl="1" indent="0">
              <a:spcBef>
                <a:spcPts val="300"/>
              </a:spcBef>
              <a:buNone/>
            </a:pPr>
            <a:r>
              <a:rPr lang="en-US" altLang="zh-CN" sz="1800" dirty="0"/>
              <a:t>        continue</a:t>
            </a:r>
          </a:p>
          <a:p>
            <a:pPr marL="457200" lvl="1" indent="0">
              <a:spcBef>
                <a:spcPts val="300"/>
              </a:spcBef>
              <a:buNone/>
            </a:pPr>
            <a:r>
              <a:rPr lang="en-US" altLang="zh-CN" sz="1800" dirty="0"/>
              <a:t>    sum=</a:t>
            </a:r>
            <a:r>
              <a:rPr lang="en-US" altLang="zh-CN" sz="1800" dirty="0" err="1"/>
              <a:t>sum+a</a:t>
            </a:r>
            <a:endParaRPr lang="en-US" altLang="zh-CN" sz="1800" dirty="0"/>
          </a:p>
          <a:p>
            <a:pPr marL="457200" lvl="1" indent="0">
              <a:spcBef>
                <a:spcPts val="300"/>
              </a:spcBef>
              <a:buNone/>
            </a:pPr>
            <a:r>
              <a:rPr lang="en-US" altLang="zh-CN" sz="1800" dirty="0"/>
              <a:t>    n=n+1</a:t>
            </a:r>
          </a:p>
          <a:p>
            <a:pPr marL="457200" lvl="1" indent="0">
              <a:spcBef>
                <a:spcPts val="300"/>
              </a:spcBef>
              <a:buNone/>
            </a:pPr>
            <a:r>
              <a:rPr lang="en-US" altLang="zh-CN" sz="1800" dirty="0"/>
              <a:t>print('</a:t>
            </a:r>
            <a:r>
              <a:rPr lang="zh-CN" altLang="en-US" sz="1800" dirty="0"/>
              <a:t>正数总和：</a:t>
            </a:r>
            <a:r>
              <a:rPr lang="en-US" altLang="zh-CN" sz="1800" dirty="0"/>
              <a:t>',sum,'\t</a:t>
            </a:r>
            <a:r>
              <a:rPr lang="zh-CN" altLang="en-US" sz="1800" dirty="0"/>
              <a:t>正数个数：</a:t>
            </a:r>
            <a:r>
              <a:rPr lang="en-US" altLang="zh-CN" sz="1800" dirty="0"/>
              <a:t>',n)</a:t>
            </a:r>
            <a:endParaRPr lang="en-US" altLang="zh-CN" sz="2000" dirty="0"/>
          </a:p>
        </p:txBody>
      </p:sp>
    </p:spTree>
    <p:extLst>
      <p:ext uri="{BB962C8B-B14F-4D97-AF65-F5344CB8AC3E}">
        <p14:creationId xmlns:p14="http://schemas.microsoft.com/office/powerpoint/2010/main" val="5972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2.3.4	</a:t>
            </a:r>
            <a:r>
              <a:rPr lang="zh-CN" altLang="en-US" dirty="0"/>
              <a:t>循环结构中的</a:t>
            </a:r>
            <a:r>
              <a:rPr lang="en-US" altLang="zh-CN" dirty="0"/>
              <a:t>else</a:t>
            </a:r>
            <a:r>
              <a:rPr lang="zh-CN" altLang="en-US" dirty="0"/>
              <a:t>形式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while-else</a:t>
            </a:r>
            <a:r>
              <a:rPr lang="zh-CN" altLang="en-US" sz="2000" dirty="0"/>
              <a:t>形式：</a:t>
            </a:r>
          </a:p>
          <a:p>
            <a:pPr marL="457200" lvl="1" indent="0">
              <a:spcBef>
                <a:spcPts val="500"/>
              </a:spcBef>
              <a:buNone/>
            </a:pPr>
            <a:r>
              <a:rPr lang="en-US" altLang="zh-CN" sz="1800" dirty="0"/>
              <a:t>while </a:t>
            </a:r>
            <a:r>
              <a:rPr lang="zh-CN" altLang="en-US" sz="1800" dirty="0"/>
              <a:t>条件表达式</a:t>
            </a:r>
            <a:r>
              <a:rPr lang="en-US" altLang="zh-CN" sz="1800" dirty="0"/>
              <a:t>:</a:t>
            </a:r>
          </a:p>
          <a:p>
            <a:pPr marL="457200" lvl="1" indent="0">
              <a:spcBef>
                <a:spcPts val="500"/>
              </a:spcBef>
              <a:buNone/>
            </a:pPr>
            <a:r>
              <a:rPr lang="en-US" altLang="zh-CN" sz="1800" dirty="0"/>
              <a:t>	</a:t>
            </a:r>
            <a:r>
              <a:rPr lang="zh-CN" altLang="en-US" sz="1800" dirty="0"/>
              <a:t>循环体</a:t>
            </a:r>
          </a:p>
          <a:p>
            <a:pPr marL="457200" lvl="1" indent="0">
              <a:spcBef>
                <a:spcPts val="500"/>
              </a:spcBef>
              <a:buNone/>
            </a:pPr>
            <a:r>
              <a:rPr lang="en-US" altLang="zh-CN" sz="1800" dirty="0"/>
              <a:t>else:</a:t>
            </a:r>
          </a:p>
          <a:p>
            <a:pPr marL="457200" lvl="1" indent="0">
              <a:buNone/>
            </a:pPr>
            <a:r>
              <a:rPr lang="en-US" altLang="zh-CN" sz="1800" dirty="0"/>
              <a:t>	</a:t>
            </a:r>
            <a:r>
              <a:rPr lang="zh-CN" altLang="en-US" sz="1800" dirty="0"/>
              <a:t>代码块</a:t>
            </a:r>
            <a:endParaRPr lang="en-US" altLang="zh-CN" sz="1800" dirty="0"/>
          </a:p>
          <a:p>
            <a:r>
              <a:rPr lang="zh-CN" altLang="en-US" sz="2000" dirty="0"/>
              <a:t>语义：</a:t>
            </a:r>
            <a:endParaRPr lang="en-US" altLang="zh-CN" sz="2000" dirty="0"/>
          </a:p>
          <a:p>
            <a:pPr marL="457200" lvl="1" indent="0">
              <a:buNone/>
            </a:pPr>
            <a:r>
              <a:rPr lang="zh-CN" altLang="en-US" sz="1800" dirty="0"/>
              <a:t>当条件表达式成立时，循环体将被执行，执行完继续判别条件表达式</a:t>
            </a:r>
            <a:endParaRPr lang="en-US" altLang="zh-CN" sz="1800" dirty="0"/>
          </a:p>
          <a:p>
            <a:pPr marL="457200" lvl="1" indent="0">
              <a:buNone/>
            </a:pPr>
            <a:r>
              <a:rPr lang="zh-CN" altLang="en-US" sz="1800" dirty="0"/>
              <a:t>当条件表达式不成立时，循环体将不被执行，整个循环语句结束</a:t>
            </a:r>
            <a:endParaRPr lang="en-US" altLang="zh-CN" sz="1800" dirty="0"/>
          </a:p>
          <a:p>
            <a:pPr marL="457200" lvl="1" indent="0">
              <a:buNone/>
            </a:pPr>
            <a:r>
              <a:rPr lang="zh-CN" altLang="en-US" sz="1800" dirty="0"/>
              <a:t>当条件表达式不成立而结束整个循环时，执行代码块，当遇到循环体中的</a:t>
            </a:r>
            <a:r>
              <a:rPr lang="en-US" altLang="zh-CN" sz="1800" dirty="0"/>
              <a:t>break</a:t>
            </a:r>
            <a:r>
              <a:rPr lang="zh-CN" altLang="en-US" sz="1800" dirty="0"/>
              <a:t>而结束整个循环时，不执行代码块</a:t>
            </a:r>
            <a:endParaRPr lang="en-US" altLang="zh-CN" sz="1800" dirty="0"/>
          </a:p>
        </p:txBody>
      </p:sp>
    </p:spTree>
    <p:extLst>
      <p:ext uri="{BB962C8B-B14F-4D97-AF65-F5344CB8AC3E}">
        <p14:creationId xmlns:p14="http://schemas.microsoft.com/office/powerpoint/2010/main" val="15895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2.3.4	</a:t>
            </a:r>
            <a:r>
              <a:rPr lang="zh-CN" altLang="en-US" dirty="0"/>
              <a:t>循环结构中的</a:t>
            </a:r>
            <a:r>
              <a:rPr lang="en-US" altLang="zh-CN" dirty="0"/>
              <a:t>else</a:t>
            </a:r>
            <a:r>
              <a:rPr lang="zh-CN" altLang="en-US" dirty="0"/>
              <a:t>形式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for-else</a:t>
            </a:r>
            <a:r>
              <a:rPr lang="zh-CN" altLang="en-US" sz="2000" dirty="0"/>
              <a:t>形式：</a:t>
            </a:r>
            <a:endParaRPr lang="en-US" altLang="zh-CN" sz="2000" dirty="0"/>
          </a:p>
          <a:p>
            <a:pPr marL="457200" lvl="1" indent="0">
              <a:spcBef>
                <a:spcPts val="500"/>
              </a:spcBef>
              <a:buNone/>
            </a:pPr>
            <a:r>
              <a:rPr lang="en-US" altLang="zh-CN" sz="1800" dirty="0"/>
              <a:t>for </a:t>
            </a:r>
            <a:r>
              <a:rPr lang="zh-CN" altLang="en-US" sz="1800" dirty="0"/>
              <a:t>变量 </a:t>
            </a:r>
            <a:r>
              <a:rPr lang="en-US" altLang="zh-CN" sz="1800" dirty="0"/>
              <a:t>in </a:t>
            </a:r>
            <a:r>
              <a:rPr lang="zh-CN" altLang="en-US" sz="1800" dirty="0"/>
              <a:t>序列或其他迭代对象</a:t>
            </a:r>
            <a:r>
              <a:rPr lang="en-US" altLang="zh-CN" sz="1800" dirty="0"/>
              <a:t>:</a:t>
            </a:r>
          </a:p>
          <a:p>
            <a:pPr marL="457200" lvl="1" indent="0">
              <a:spcBef>
                <a:spcPts val="500"/>
              </a:spcBef>
              <a:buNone/>
            </a:pPr>
            <a:r>
              <a:rPr lang="en-US" altLang="zh-CN" sz="1800" dirty="0"/>
              <a:t>	</a:t>
            </a:r>
            <a:r>
              <a:rPr lang="zh-CN" altLang="en-US" sz="1800" dirty="0"/>
              <a:t>循环体</a:t>
            </a:r>
          </a:p>
          <a:p>
            <a:pPr marL="457200" lvl="1" indent="0">
              <a:spcBef>
                <a:spcPts val="500"/>
              </a:spcBef>
              <a:buNone/>
            </a:pPr>
            <a:r>
              <a:rPr lang="en-US" altLang="zh-CN" sz="1800" dirty="0"/>
              <a:t>else:</a:t>
            </a:r>
          </a:p>
          <a:p>
            <a:pPr marL="457200" lvl="1" indent="0">
              <a:spcBef>
                <a:spcPts val="500"/>
              </a:spcBef>
              <a:buNone/>
            </a:pPr>
            <a:r>
              <a:rPr lang="en-US" altLang="zh-CN" sz="1800" dirty="0"/>
              <a:t>	</a:t>
            </a:r>
            <a:r>
              <a:rPr lang="zh-CN" altLang="en-US" sz="1800" dirty="0"/>
              <a:t>代码块</a:t>
            </a:r>
            <a:endParaRPr lang="en-US" altLang="zh-CN" sz="1800" dirty="0"/>
          </a:p>
          <a:p>
            <a:r>
              <a:rPr lang="zh-CN" altLang="en-US" sz="2000" dirty="0"/>
              <a:t>语义：</a:t>
            </a:r>
          </a:p>
          <a:p>
            <a:pPr marL="457200" lvl="1" indent="0">
              <a:buNone/>
            </a:pPr>
            <a:r>
              <a:rPr lang="zh-CN" altLang="en-US" sz="1800" dirty="0"/>
              <a:t>变量依次取序列或其他迭代对象中的元素，每取一个执行循环体一次</a:t>
            </a:r>
          </a:p>
          <a:p>
            <a:pPr marL="457200" lvl="1" indent="0">
              <a:buNone/>
            </a:pPr>
            <a:r>
              <a:rPr lang="zh-CN" altLang="en-US" sz="1800" dirty="0"/>
              <a:t>当每个元素都取过后结束整个循环时，执行代码块，当遇到循环体中的</a:t>
            </a:r>
            <a:r>
              <a:rPr lang="en-US" altLang="zh-CN" sz="1800" dirty="0"/>
              <a:t>break</a:t>
            </a:r>
            <a:r>
              <a:rPr lang="zh-CN" altLang="en-US" sz="1800" dirty="0"/>
              <a:t>而结束整个循环时，不执行代码块</a:t>
            </a:r>
          </a:p>
          <a:p>
            <a:pPr marL="457200" lvl="1" indent="0">
              <a:spcBef>
                <a:spcPts val="500"/>
              </a:spcBef>
              <a:buNone/>
            </a:pPr>
            <a:endParaRPr lang="zh-CN" altLang="en-US" sz="1800" dirty="0"/>
          </a:p>
        </p:txBody>
      </p:sp>
    </p:spTree>
    <p:extLst>
      <p:ext uri="{BB962C8B-B14F-4D97-AF65-F5344CB8AC3E}">
        <p14:creationId xmlns:p14="http://schemas.microsoft.com/office/powerpoint/2010/main" val="373920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2.3.4	</a:t>
            </a:r>
            <a:r>
              <a:rPr lang="zh-CN" altLang="en-US" dirty="0"/>
              <a:t>循环结构中的</a:t>
            </a:r>
            <a:r>
              <a:rPr lang="en-US" altLang="zh-CN" dirty="0"/>
              <a:t>else</a:t>
            </a:r>
            <a:r>
              <a:rPr lang="zh-CN" altLang="en-US" dirty="0"/>
              <a:t>形式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5093546" cy="3880773"/>
          </a:xfrm>
        </p:spPr>
        <p:txBody>
          <a:bodyPr>
            <a:normAutofit/>
          </a:bodyPr>
          <a:lstStyle/>
          <a:p>
            <a:r>
              <a:rPr lang="zh-CN" altLang="en-US" sz="2000" dirty="0"/>
              <a:t>典型案例：素数判别</a:t>
            </a:r>
          </a:p>
          <a:p>
            <a:pPr marL="457200" lvl="1" indent="0">
              <a:spcBef>
                <a:spcPts val="1200"/>
              </a:spcBef>
              <a:buNone/>
            </a:pPr>
            <a:r>
              <a:rPr lang="en-US" altLang="zh-CN" sz="1800" dirty="0"/>
              <a:t>x=input('input a </a:t>
            </a:r>
            <a:r>
              <a:rPr lang="en-US" altLang="zh-CN" sz="1800" dirty="0" err="1"/>
              <a:t>numbe</a:t>
            </a:r>
            <a:r>
              <a:rPr lang="en-US" altLang="zh-CN" sz="1800" dirty="0"/>
              <a:t> please:')</a:t>
            </a:r>
          </a:p>
          <a:p>
            <a:pPr marL="457200" lvl="1" indent="0">
              <a:spcBef>
                <a:spcPts val="300"/>
              </a:spcBef>
              <a:buNone/>
            </a:pPr>
            <a:r>
              <a:rPr lang="en-US" altLang="zh-CN" sz="1800" dirty="0"/>
              <a:t>x=</a:t>
            </a:r>
            <a:r>
              <a:rPr lang="en-US" altLang="zh-CN" sz="1800" dirty="0" err="1"/>
              <a:t>int</a:t>
            </a:r>
            <a:r>
              <a:rPr lang="en-US" altLang="zh-CN" sz="1800" dirty="0"/>
              <a:t>(x)</a:t>
            </a:r>
          </a:p>
          <a:p>
            <a:pPr marL="457200" lvl="1" indent="0">
              <a:spcBef>
                <a:spcPts val="300"/>
              </a:spcBef>
              <a:buNone/>
            </a:pPr>
            <a:r>
              <a:rPr lang="en-US" altLang="zh-CN" sz="1800" dirty="0"/>
              <a:t>for </a:t>
            </a:r>
            <a:r>
              <a:rPr lang="en-US" altLang="zh-CN" sz="1800" dirty="0" err="1"/>
              <a:t>i</a:t>
            </a:r>
            <a:r>
              <a:rPr lang="en-US" altLang="zh-CN" sz="1800" dirty="0"/>
              <a:t> in range(2,x):</a:t>
            </a:r>
          </a:p>
          <a:p>
            <a:pPr marL="457200" lvl="1" indent="0">
              <a:spcBef>
                <a:spcPts val="300"/>
              </a:spcBef>
              <a:buNone/>
            </a:pPr>
            <a:r>
              <a:rPr lang="en-US" altLang="zh-CN" sz="1800" dirty="0"/>
              <a:t>    if </a:t>
            </a:r>
            <a:r>
              <a:rPr lang="en-US" altLang="zh-CN" sz="1800" dirty="0" err="1"/>
              <a:t>x%i</a:t>
            </a:r>
            <a:r>
              <a:rPr lang="en-US" altLang="zh-CN" sz="1800" dirty="0"/>
              <a:t>==0:</a:t>
            </a:r>
          </a:p>
          <a:p>
            <a:pPr marL="457200" lvl="1" indent="0">
              <a:spcBef>
                <a:spcPts val="300"/>
              </a:spcBef>
              <a:buNone/>
            </a:pPr>
            <a:r>
              <a:rPr lang="en-US" altLang="zh-CN" sz="1800" dirty="0"/>
              <a:t>        print(</a:t>
            </a:r>
            <a:r>
              <a:rPr lang="en-US" altLang="zh-CN" sz="1800" dirty="0" err="1"/>
              <a:t>x,'is</a:t>
            </a:r>
            <a:r>
              <a:rPr lang="en-US" altLang="zh-CN" sz="1800" dirty="0"/>
              <a:t> not a prime')</a:t>
            </a:r>
          </a:p>
          <a:p>
            <a:pPr marL="457200" lvl="1" indent="0">
              <a:spcBef>
                <a:spcPts val="300"/>
              </a:spcBef>
              <a:buNone/>
            </a:pPr>
            <a:r>
              <a:rPr lang="en-US" altLang="zh-CN" sz="1800" dirty="0"/>
              <a:t>        break</a:t>
            </a:r>
          </a:p>
          <a:p>
            <a:pPr marL="457200" lvl="1" indent="0">
              <a:spcBef>
                <a:spcPts val="300"/>
              </a:spcBef>
              <a:buNone/>
            </a:pPr>
            <a:r>
              <a:rPr lang="en-US" altLang="zh-CN" sz="1800" dirty="0"/>
              <a:t>else:</a:t>
            </a:r>
          </a:p>
          <a:p>
            <a:pPr marL="457200" lvl="1" indent="0">
              <a:spcBef>
                <a:spcPts val="300"/>
              </a:spcBef>
              <a:buNone/>
            </a:pPr>
            <a:r>
              <a:rPr lang="en-US" altLang="zh-CN" sz="1800" dirty="0"/>
              <a:t>    print(</a:t>
            </a:r>
            <a:r>
              <a:rPr lang="en-US" altLang="zh-CN" sz="1800" dirty="0" err="1"/>
              <a:t>x,'is</a:t>
            </a:r>
            <a:r>
              <a:rPr lang="en-US" altLang="zh-CN" sz="1800" dirty="0"/>
              <a:t> a prime')</a:t>
            </a:r>
          </a:p>
        </p:txBody>
      </p:sp>
      <p:sp>
        <p:nvSpPr>
          <p:cNvPr id="4" name="内容占位符 2"/>
          <p:cNvSpPr txBox="1">
            <a:spLocks/>
          </p:cNvSpPr>
          <p:nvPr/>
        </p:nvSpPr>
        <p:spPr>
          <a:xfrm>
            <a:off x="5425611" y="2128315"/>
            <a:ext cx="4542366" cy="416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300"/>
              </a:spcBef>
              <a:buNone/>
            </a:pPr>
            <a:r>
              <a:rPr lang="pt-BR" altLang="zh-CN" sz="1800" dirty="0"/>
              <a:t>{</a:t>
            </a:r>
          </a:p>
          <a:p>
            <a:pPr marL="457200" lvl="1" indent="0">
              <a:spcBef>
                <a:spcPts val="300"/>
              </a:spcBef>
              <a:buNone/>
            </a:pPr>
            <a:r>
              <a:rPr lang="pt-BR" altLang="zh-CN" sz="1800" dirty="0"/>
              <a:t>	long x,i;</a:t>
            </a:r>
          </a:p>
          <a:p>
            <a:pPr marL="457200" lvl="1" indent="0">
              <a:spcBef>
                <a:spcPts val="300"/>
              </a:spcBef>
              <a:buNone/>
            </a:pPr>
            <a:r>
              <a:rPr lang="pt-BR" altLang="zh-CN" sz="1800" dirty="0"/>
              <a:t>	printf("</a:t>
            </a:r>
            <a:r>
              <a:rPr lang="zh-CN" altLang="en-US" sz="1800" dirty="0"/>
              <a:t>请输入一个正整数：</a:t>
            </a:r>
            <a:r>
              <a:rPr lang="en-US" altLang="zh-CN" sz="1800" dirty="0"/>
              <a:t>");</a:t>
            </a:r>
          </a:p>
          <a:p>
            <a:pPr marL="457200" lvl="1" indent="0">
              <a:spcBef>
                <a:spcPts val="300"/>
              </a:spcBef>
              <a:buNone/>
            </a:pPr>
            <a:r>
              <a:rPr lang="en-US" altLang="zh-CN" sz="1800" dirty="0"/>
              <a:t>	</a:t>
            </a:r>
            <a:r>
              <a:rPr lang="pt-BR" altLang="zh-CN" sz="1800" dirty="0"/>
              <a:t>scanf("%ld",&amp;x);</a:t>
            </a:r>
          </a:p>
          <a:p>
            <a:pPr marL="457200" lvl="1" indent="0">
              <a:spcBef>
                <a:spcPts val="300"/>
              </a:spcBef>
              <a:buNone/>
            </a:pPr>
            <a:r>
              <a:rPr lang="pt-BR" altLang="zh-CN" sz="1800" dirty="0"/>
              <a:t>	for(i=2;x%i;i++);</a:t>
            </a:r>
          </a:p>
          <a:p>
            <a:pPr marL="457200" lvl="1" indent="0">
              <a:spcBef>
                <a:spcPts val="300"/>
              </a:spcBef>
              <a:buNone/>
            </a:pPr>
            <a:r>
              <a:rPr lang="pt-BR" altLang="zh-CN" sz="1800" dirty="0"/>
              <a:t>	if(i==x)</a:t>
            </a:r>
          </a:p>
          <a:p>
            <a:pPr marL="457200" lvl="1" indent="0">
              <a:spcBef>
                <a:spcPts val="300"/>
              </a:spcBef>
              <a:buNone/>
            </a:pPr>
            <a:r>
              <a:rPr lang="pt-BR" altLang="zh-CN" sz="1800" dirty="0"/>
              <a:t>		printf("%ld</a:t>
            </a:r>
            <a:r>
              <a:rPr lang="zh-CN" altLang="en-US" sz="1800" dirty="0"/>
              <a:t>是素数</a:t>
            </a:r>
            <a:r>
              <a:rPr lang="en-US" altLang="zh-CN" sz="1800" dirty="0"/>
              <a:t>\</a:t>
            </a:r>
            <a:r>
              <a:rPr lang="pt-BR" altLang="zh-CN" sz="1800" dirty="0"/>
              <a:t>n",x);</a:t>
            </a:r>
          </a:p>
          <a:p>
            <a:pPr marL="457200" lvl="1" indent="0">
              <a:spcBef>
                <a:spcPts val="300"/>
              </a:spcBef>
              <a:buNone/>
            </a:pPr>
            <a:r>
              <a:rPr lang="pt-BR" altLang="zh-CN" sz="1800" dirty="0"/>
              <a:t>	else</a:t>
            </a:r>
          </a:p>
          <a:p>
            <a:pPr marL="457200" lvl="1" indent="0">
              <a:spcBef>
                <a:spcPts val="300"/>
              </a:spcBef>
              <a:buNone/>
            </a:pPr>
            <a:r>
              <a:rPr lang="pt-BR" altLang="zh-CN" sz="1800" dirty="0"/>
              <a:t>		printf("%ld</a:t>
            </a:r>
            <a:r>
              <a:rPr lang="zh-CN" altLang="en-US" sz="1800" dirty="0"/>
              <a:t>不是素数</a:t>
            </a:r>
            <a:r>
              <a:rPr lang="en-US" altLang="zh-CN" sz="1800" dirty="0"/>
              <a:t>\</a:t>
            </a:r>
            <a:r>
              <a:rPr lang="pt-BR" altLang="zh-CN" sz="1800" dirty="0"/>
              <a:t>n",x);</a:t>
            </a:r>
          </a:p>
          <a:p>
            <a:pPr marL="457200" lvl="1" indent="0">
              <a:spcBef>
                <a:spcPts val="300"/>
              </a:spcBef>
              <a:buNone/>
            </a:pPr>
            <a:r>
              <a:rPr lang="pt-BR" altLang="zh-CN" sz="1800" dirty="0"/>
              <a:t>}</a:t>
            </a:r>
          </a:p>
        </p:txBody>
      </p:sp>
    </p:spTree>
    <p:extLst>
      <p:ext uri="{BB962C8B-B14F-4D97-AF65-F5344CB8AC3E}">
        <p14:creationId xmlns:p14="http://schemas.microsoft.com/office/powerpoint/2010/main" val="203428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2.3.5	</a:t>
            </a:r>
            <a:r>
              <a:rPr lang="zh-CN" altLang="en-US" dirty="0"/>
              <a:t>循环结构的优化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746826" cy="3880773"/>
          </a:xfrm>
        </p:spPr>
        <p:txBody>
          <a:bodyPr>
            <a:noAutofit/>
          </a:bodyPr>
          <a:lstStyle/>
          <a:p>
            <a:r>
              <a:rPr lang="zh-CN" altLang="en-US" sz="2000" dirty="0"/>
              <a:t>例</a:t>
            </a:r>
            <a:r>
              <a:rPr lang="en-US" altLang="zh-CN" sz="2000" dirty="0"/>
              <a:t>1</a:t>
            </a:r>
          </a:p>
          <a:p>
            <a:pPr marL="457200" lvl="1" indent="0">
              <a:buNone/>
            </a:pPr>
            <a:r>
              <a:rPr lang="en-US" altLang="zh-CN" sz="1800" dirty="0"/>
              <a:t>for </a:t>
            </a:r>
            <a:r>
              <a:rPr lang="en-US" altLang="zh-CN" sz="1800" dirty="0" err="1"/>
              <a:t>i</a:t>
            </a:r>
            <a:r>
              <a:rPr lang="en-US" altLang="zh-CN" sz="1800" dirty="0"/>
              <a:t> in range(1000):</a:t>
            </a:r>
          </a:p>
          <a:p>
            <a:pPr marL="457200" lvl="1" indent="0">
              <a:spcBef>
                <a:spcPts val="300"/>
              </a:spcBef>
              <a:buNone/>
            </a:pPr>
            <a:r>
              <a:rPr lang="en-US" altLang="zh-CN" sz="1800" dirty="0"/>
              <a:t>	result=[]</a:t>
            </a:r>
          </a:p>
          <a:p>
            <a:pPr marL="457200" lvl="1" indent="0">
              <a:spcBef>
                <a:spcPts val="300"/>
              </a:spcBef>
              <a:buNone/>
            </a:pPr>
            <a:r>
              <a:rPr lang="en-US" altLang="zh-CN" sz="1800" dirty="0"/>
              <a:t>	for </a:t>
            </a:r>
            <a:r>
              <a:rPr lang="en-US" altLang="zh-CN" sz="1800" dirty="0" err="1"/>
              <a:t>i</a:t>
            </a:r>
            <a:r>
              <a:rPr lang="en-US" altLang="zh-CN" sz="1800" dirty="0"/>
              <a:t> in digits:							#digits=(1,2,3,4)</a:t>
            </a:r>
          </a:p>
          <a:p>
            <a:pPr marL="457200" lvl="1" indent="0">
              <a:spcBef>
                <a:spcPts val="300"/>
              </a:spcBef>
              <a:buNone/>
            </a:pPr>
            <a:r>
              <a:rPr lang="en-US" altLang="zh-CN" sz="1800" dirty="0"/>
              <a:t>		for j in digits:</a:t>
            </a:r>
          </a:p>
          <a:p>
            <a:pPr marL="457200" lvl="1" indent="0">
              <a:spcBef>
                <a:spcPts val="300"/>
              </a:spcBef>
              <a:buNone/>
            </a:pPr>
            <a:r>
              <a:rPr lang="en-US" altLang="zh-CN" sz="1800" dirty="0"/>
              <a:t>			for k in digits:</a:t>
            </a:r>
          </a:p>
          <a:p>
            <a:pPr marL="457200" lvl="1" indent="0">
              <a:spcBef>
                <a:spcPts val="300"/>
              </a:spcBef>
              <a:buNone/>
            </a:pPr>
            <a:r>
              <a:rPr lang="en-US" altLang="zh-CN" sz="1800" dirty="0"/>
              <a:t>				</a:t>
            </a:r>
            <a:r>
              <a:rPr lang="en-US" altLang="zh-CN" sz="1800" dirty="0" err="1"/>
              <a:t>result.append</a:t>
            </a:r>
            <a:r>
              <a:rPr lang="en-US" altLang="zh-CN" sz="1800" dirty="0"/>
              <a:t>(</a:t>
            </a:r>
            <a:r>
              <a:rPr lang="en-US" altLang="zh-CN" sz="1800" dirty="0" err="1"/>
              <a:t>i</a:t>
            </a:r>
            <a:r>
              <a:rPr lang="en-US" altLang="zh-CN" sz="1800" dirty="0"/>
              <a:t>*100+j*10+k)</a:t>
            </a:r>
          </a:p>
        </p:txBody>
      </p:sp>
    </p:spTree>
    <p:extLst>
      <p:ext uri="{BB962C8B-B14F-4D97-AF65-F5344CB8AC3E}">
        <p14:creationId xmlns:p14="http://schemas.microsoft.com/office/powerpoint/2010/main" val="2892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1</a:t>
            </a:r>
            <a:r>
              <a:rPr lang="zh-CN" altLang="en-US" sz="3600" dirty="0"/>
              <a:t>章	</a:t>
            </a:r>
            <a:r>
              <a:rPr lang="en-US" altLang="zh-CN" dirty="0"/>
              <a:t>Python</a:t>
            </a:r>
            <a:r>
              <a:rPr lang="zh-CN" altLang="en-US" dirty="0"/>
              <a:t>基础</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hlinkClick r:id="rId3" action="ppaction://hlinksldjump"/>
              </a:rPr>
              <a:t>1.1	</a:t>
            </a:r>
            <a:r>
              <a:rPr lang="zh-CN" altLang="en-US" sz="2400" dirty="0">
                <a:hlinkClick r:id="rId3" action="ppaction://hlinksldjump"/>
              </a:rPr>
              <a:t>如何选择</a:t>
            </a:r>
            <a:r>
              <a:rPr lang="en-US" altLang="zh-CN" sz="2400" dirty="0">
                <a:hlinkClick r:id="rId3" action="ppaction://hlinksldjump"/>
              </a:rPr>
              <a:t>Python</a:t>
            </a:r>
            <a:r>
              <a:rPr lang="zh-CN" altLang="en-US" sz="2400" dirty="0">
                <a:hlinkClick r:id="rId3" action="ppaction://hlinksldjump"/>
              </a:rPr>
              <a:t>版本</a:t>
            </a:r>
            <a:endParaRPr lang="en-US" altLang="zh-CN" sz="2400" dirty="0"/>
          </a:p>
          <a:p>
            <a:r>
              <a:rPr lang="en-US" altLang="zh-CN" sz="2400" dirty="0">
                <a:hlinkClick r:id="rId4" action="ppaction://hlinksldjump"/>
              </a:rPr>
              <a:t>1.2	Python</a:t>
            </a:r>
            <a:r>
              <a:rPr lang="zh-CN" altLang="en-US" sz="2400" dirty="0">
                <a:hlinkClick r:id="rId4" action="ppaction://hlinksldjump"/>
              </a:rPr>
              <a:t>安装与简单使用</a:t>
            </a:r>
            <a:endParaRPr lang="en-US" altLang="zh-CN" sz="2400" dirty="0"/>
          </a:p>
          <a:p>
            <a:r>
              <a:rPr lang="en-US" altLang="zh-CN" sz="2400" dirty="0">
                <a:hlinkClick r:id="rId5" action="ppaction://hlinksldjump"/>
              </a:rPr>
              <a:t>1.3	</a:t>
            </a:r>
            <a:r>
              <a:rPr lang="zh-CN" altLang="en-US" sz="2400" dirty="0">
                <a:hlinkClick r:id="rId5" action="ppaction://hlinksldjump"/>
              </a:rPr>
              <a:t>使用</a:t>
            </a:r>
            <a:r>
              <a:rPr lang="en-US" altLang="zh-CN" sz="2400" dirty="0">
                <a:hlinkClick r:id="rId5" action="ppaction://hlinksldjump"/>
              </a:rPr>
              <a:t>pip</a:t>
            </a:r>
            <a:r>
              <a:rPr lang="zh-CN" altLang="en-US" sz="2400" dirty="0">
                <a:hlinkClick r:id="rId5" action="ppaction://hlinksldjump"/>
              </a:rPr>
              <a:t>管理</a:t>
            </a:r>
            <a:r>
              <a:rPr lang="en-US" altLang="zh-CN" sz="2400" dirty="0">
                <a:hlinkClick r:id="rId5" action="ppaction://hlinksldjump"/>
              </a:rPr>
              <a:t>Python</a:t>
            </a:r>
            <a:r>
              <a:rPr lang="zh-CN" altLang="en-US" sz="2400" dirty="0">
                <a:hlinkClick r:id="rId5" action="ppaction://hlinksldjump"/>
              </a:rPr>
              <a:t>扩展库</a:t>
            </a:r>
            <a:endParaRPr lang="en-US" altLang="zh-CN" sz="2400" dirty="0"/>
          </a:p>
          <a:p>
            <a:r>
              <a:rPr lang="en-US" altLang="zh-CN" sz="2400" dirty="0">
                <a:hlinkClick r:id="rId6" action="ppaction://hlinksldjump"/>
              </a:rPr>
              <a:t>1.4	Python</a:t>
            </a:r>
            <a:r>
              <a:rPr lang="zh-CN" altLang="en-US" sz="2400" dirty="0">
                <a:hlinkClick r:id="rId6" action="ppaction://hlinksldjump"/>
              </a:rPr>
              <a:t>基础知识</a:t>
            </a:r>
            <a:endParaRPr lang="en-US" altLang="zh-CN" sz="2400" dirty="0"/>
          </a:p>
          <a:p>
            <a:r>
              <a:rPr lang="en-US" altLang="zh-CN" sz="2400" dirty="0">
                <a:hlinkClick r:id="rId7" action="ppaction://hlinksldjump"/>
              </a:rPr>
              <a:t>1.5	Python</a:t>
            </a:r>
            <a:r>
              <a:rPr lang="zh-CN" altLang="en-US" sz="2400" dirty="0">
                <a:hlinkClick r:id="rId7" action="ppaction://hlinksldjump"/>
              </a:rPr>
              <a:t>代码编写规范</a:t>
            </a:r>
            <a:endParaRPr lang="en-US" altLang="zh-CN" sz="2400" dirty="0"/>
          </a:p>
          <a:p>
            <a:r>
              <a:rPr lang="en-US" altLang="zh-CN" sz="2400" dirty="0">
                <a:hlinkClick r:id="rId8" action="ppaction://hlinksldjump"/>
              </a:rPr>
              <a:t>1.6	Python</a:t>
            </a:r>
            <a:r>
              <a:rPr lang="zh-CN" altLang="en-US" sz="2400" dirty="0">
                <a:hlinkClick r:id="rId8" action="ppaction://hlinksldjump"/>
              </a:rPr>
              <a:t>文件名</a:t>
            </a:r>
            <a:endParaRPr lang="en-US" altLang="zh-CN" sz="2400" dirty="0"/>
          </a:p>
        </p:txBody>
      </p:sp>
      <p:sp>
        <p:nvSpPr>
          <p:cNvPr id="4" name="动作按钮: 转到主页 3">
            <a:hlinkClick r:id="rId9"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2684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2.3.5	</a:t>
            </a:r>
            <a:r>
              <a:rPr lang="zh-CN" altLang="en-US" dirty="0"/>
              <a:t>循环结构的优化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746826" cy="3880773"/>
          </a:xfrm>
        </p:spPr>
        <p:txBody>
          <a:bodyPr>
            <a:noAutofit/>
          </a:bodyPr>
          <a:lstStyle/>
          <a:p>
            <a:r>
              <a:rPr lang="zh-CN" altLang="en-US" sz="2000" dirty="0"/>
              <a:t>例</a:t>
            </a:r>
            <a:r>
              <a:rPr lang="en-US" altLang="zh-CN" sz="2000" dirty="0"/>
              <a:t>2</a:t>
            </a:r>
          </a:p>
          <a:p>
            <a:pPr marL="457200" lvl="1" indent="0">
              <a:buNone/>
            </a:pPr>
            <a:r>
              <a:rPr lang="en-US" altLang="zh-CN" sz="1800" dirty="0"/>
              <a:t>for </a:t>
            </a:r>
            <a:r>
              <a:rPr lang="en-US" altLang="zh-CN" sz="1800" dirty="0" err="1"/>
              <a:t>i</a:t>
            </a:r>
            <a:r>
              <a:rPr lang="en-US" altLang="zh-CN" sz="1800" dirty="0"/>
              <a:t> in range(1000):</a:t>
            </a:r>
          </a:p>
          <a:p>
            <a:pPr marL="457200" lvl="1" indent="0">
              <a:spcBef>
                <a:spcPts val="300"/>
              </a:spcBef>
              <a:buNone/>
            </a:pPr>
            <a:r>
              <a:rPr lang="en-US" altLang="zh-CN" sz="1800" dirty="0"/>
              <a:t>    result=[]</a:t>
            </a:r>
          </a:p>
          <a:p>
            <a:pPr marL="457200" lvl="1" indent="0">
              <a:spcBef>
                <a:spcPts val="300"/>
              </a:spcBef>
              <a:buNone/>
            </a:pPr>
            <a:r>
              <a:rPr lang="en-US" altLang="zh-CN" sz="1800" dirty="0"/>
              <a:t>    for </a:t>
            </a:r>
            <a:r>
              <a:rPr lang="en-US" altLang="zh-CN" sz="1800" dirty="0" err="1"/>
              <a:t>i</a:t>
            </a:r>
            <a:r>
              <a:rPr lang="en-US" altLang="zh-CN" sz="1800" dirty="0"/>
              <a:t> in digits:								#digits=(1,2,3,4)</a:t>
            </a:r>
          </a:p>
          <a:p>
            <a:pPr marL="457200" lvl="1" indent="0">
              <a:spcBef>
                <a:spcPts val="300"/>
              </a:spcBef>
              <a:buNone/>
            </a:pPr>
            <a:r>
              <a:rPr lang="en-US" altLang="zh-CN" sz="1800" dirty="0"/>
              <a:t>        </a:t>
            </a:r>
            <a:r>
              <a:rPr lang="en-US" altLang="zh-CN" sz="1800" dirty="0" err="1"/>
              <a:t>i</a:t>
            </a:r>
            <a:r>
              <a:rPr lang="en-US" altLang="zh-CN" sz="1800" dirty="0"/>
              <a:t>=</a:t>
            </a:r>
            <a:r>
              <a:rPr lang="en-US" altLang="zh-CN" sz="1800" dirty="0" err="1"/>
              <a:t>i</a:t>
            </a:r>
            <a:r>
              <a:rPr lang="en-US" altLang="zh-CN" sz="1800" dirty="0"/>
              <a:t>*100</a:t>
            </a:r>
          </a:p>
          <a:p>
            <a:pPr marL="457200" lvl="1" indent="0">
              <a:spcBef>
                <a:spcPts val="300"/>
              </a:spcBef>
              <a:buNone/>
            </a:pPr>
            <a:r>
              <a:rPr lang="en-US" altLang="zh-CN" sz="1800" dirty="0"/>
              <a:t>        for j in digits:</a:t>
            </a:r>
          </a:p>
          <a:p>
            <a:pPr marL="457200" lvl="1" indent="0">
              <a:spcBef>
                <a:spcPts val="300"/>
              </a:spcBef>
              <a:buNone/>
            </a:pPr>
            <a:r>
              <a:rPr lang="en-US" altLang="zh-CN" sz="1800" dirty="0"/>
              <a:t>            j=j*10</a:t>
            </a:r>
          </a:p>
          <a:p>
            <a:pPr marL="457200" lvl="1" indent="0">
              <a:spcBef>
                <a:spcPts val="300"/>
              </a:spcBef>
              <a:buNone/>
            </a:pPr>
            <a:r>
              <a:rPr lang="en-US" altLang="zh-CN" sz="1800" dirty="0"/>
              <a:t>            for k in digits:</a:t>
            </a:r>
          </a:p>
          <a:p>
            <a:pPr marL="457200" lvl="1" indent="0">
              <a:spcBef>
                <a:spcPts val="300"/>
              </a:spcBef>
              <a:buNone/>
            </a:pPr>
            <a:r>
              <a:rPr lang="en-US" altLang="zh-CN" sz="1800" dirty="0"/>
              <a:t>                </a:t>
            </a:r>
            <a:r>
              <a:rPr lang="en-US" altLang="zh-CN" sz="1800" dirty="0" err="1"/>
              <a:t>result.append</a:t>
            </a:r>
            <a:r>
              <a:rPr lang="en-US" altLang="zh-CN" sz="1800" dirty="0"/>
              <a:t>(</a:t>
            </a:r>
            <a:r>
              <a:rPr lang="en-US" altLang="zh-CN" sz="1800" dirty="0" err="1"/>
              <a:t>i+j+k</a:t>
            </a:r>
            <a:r>
              <a:rPr lang="en-US" altLang="zh-CN" sz="1800" dirty="0"/>
              <a:t>)</a:t>
            </a:r>
          </a:p>
        </p:txBody>
      </p:sp>
    </p:spTree>
    <p:extLst>
      <p:ext uri="{BB962C8B-B14F-4D97-AF65-F5344CB8AC3E}">
        <p14:creationId xmlns:p14="http://schemas.microsoft.com/office/powerpoint/2010/main" val="6880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2.3.5	</a:t>
            </a:r>
            <a:r>
              <a:rPr lang="zh-CN" altLang="en-US" dirty="0"/>
              <a:t>循环结构的优化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746826" cy="3880773"/>
          </a:xfrm>
        </p:spPr>
        <p:txBody>
          <a:bodyPr>
            <a:noAutofit/>
          </a:bodyPr>
          <a:lstStyle/>
          <a:p>
            <a:r>
              <a:rPr lang="zh-CN" altLang="en-US" sz="1600" dirty="0"/>
              <a:t>例</a:t>
            </a:r>
            <a:r>
              <a:rPr lang="en-US" altLang="zh-CN" sz="1600" dirty="0"/>
              <a:t>1</a:t>
            </a:r>
          </a:p>
          <a:p>
            <a:pPr marL="457200" lvl="1" indent="0">
              <a:buNone/>
            </a:pPr>
            <a:r>
              <a:rPr lang="en-US" altLang="zh-CN" sz="1400" dirty="0"/>
              <a:t>		import math</a:t>
            </a:r>
          </a:p>
          <a:p>
            <a:pPr marL="457200" lvl="1" indent="0">
              <a:spcBef>
                <a:spcPts val="300"/>
              </a:spcBef>
              <a:buNone/>
            </a:pPr>
            <a:r>
              <a:rPr lang="en-US" altLang="zh-CN" sz="1400" dirty="0"/>
              <a:t>		for </a:t>
            </a:r>
            <a:r>
              <a:rPr lang="en-US" altLang="zh-CN" sz="1400" dirty="0" err="1"/>
              <a:t>i</a:t>
            </a:r>
            <a:r>
              <a:rPr lang="en-US" altLang="zh-CN" sz="1400" dirty="0"/>
              <a:t> in range(10000000):</a:t>
            </a:r>
          </a:p>
          <a:p>
            <a:pPr marL="457200" lvl="1" indent="0">
              <a:spcBef>
                <a:spcPts val="300"/>
              </a:spcBef>
              <a:buNone/>
            </a:pPr>
            <a:r>
              <a:rPr lang="en-US" altLang="zh-CN" sz="1400" dirty="0"/>
              <a:t>			</a:t>
            </a:r>
            <a:r>
              <a:rPr lang="en-US" altLang="zh-CN" sz="1400" dirty="0" err="1"/>
              <a:t>math.sin</a:t>
            </a:r>
            <a:r>
              <a:rPr lang="en-US" altLang="zh-CN" sz="1400" dirty="0"/>
              <a:t>(</a:t>
            </a:r>
            <a:r>
              <a:rPr lang="en-US" altLang="zh-CN" sz="1400" dirty="0" err="1"/>
              <a:t>i</a:t>
            </a:r>
            <a:r>
              <a:rPr lang="en-US" altLang="zh-CN" sz="1400" dirty="0"/>
              <a:t>)</a:t>
            </a:r>
          </a:p>
          <a:p>
            <a:r>
              <a:rPr lang="zh-CN" altLang="en-US" sz="1600" dirty="0"/>
              <a:t>例</a:t>
            </a:r>
            <a:r>
              <a:rPr lang="en-US" altLang="zh-CN" sz="1600" dirty="0"/>
              <a:t>2</a:t>
            </a:r>
          </a:p>
          <a:p>
            <a:pPr marL="457200" lvl="1" indent="0">
              <a:buNone/>
            </a:pPr>
            <a:r>
              <a:rPr lang="en-US" altLang="zh-CN" sz="1400" dirty="0"/>
              <a:t>		import math</a:t>
            </a:r>
          </a:p>
          <a:p>
            <a:pPr marL="457200" lvl="1" indent="0">
              <a:spcBef>
                <a:spcPts val="300"/>
              </a:spcBef>
              <a:buNone/>
            </a:pPr>
            <a:r>
              <a:rPr lang="en-US" altLang="zh-CN" sz="1400" dirty="0"/>
              <a:t>		</a:t>
            </a:r>
            <a:r>
              <a:rPr lang="en-US" altLang="zh-CN" sz="1400" dirty="0" err="1"/>
              <a:t>loc_sin</a:t>
            </a:r>
            <a:r>
              <a:rPr lang="en-US" altLang="zh-CN" sz="1400" dirty="0"/>
              <a:t>=</a:t>
            </a:r>
            <a:r>
              <a:rPr lang="en-US" altLang="zh-CN" sz="1400" dirty="0" err="1"/>
              <a:t>math.sin</a:t>
            </a:r>
            <a:endParaRPr lang="en-US" altLang="zh-CN" sz="1400" dirty="0"/>
          </a:p>
          <a:p>
            <a:pPr marL="457200" lvl="1" indent="0">
              <a:spcBef>
                <a:spcPts val="300"/>
              </a:spcBef>
              <a:buNone/>
            </a:pPr>
            <a:r>
              <a:rPr lang="en-US" altLang="zh-CN" sz="1400" dirty="0"/>
              <a:t>		for </a:t>
            </a:r>
            <a:r>
              <a:rPr lang="en-US" altLang="zh-CN" sz="1400" dirty="0" err="1"/>
              <a:t>i</a:t>
            </a:r>
            <a:r>
              <a:rPr lang="en-US" altLang="zh-CN" sz="1400" dirty="0"/>
              <a:t> in range(10000000):</a:t>
            </a:r>
          </a:p>
          <a:p>
            <a:pPr marL="457200" lvl="1" indent="0">
              <a:spcBef>
                <a:spcPts val="300"/>
              </a:spcBef>
              <a:buNone/>
            </a:pPr>
            <a:r>
              <a:rPr lang="en-US" altLang="zh-CN" sz="1400" dirty="0"/>
              <a:t>			</a:t>
            </a:r>
            <a:r>
              <a:rPr lang="en-US" altLang="zh-CN" sz="1400" dirty="0" err="1"/>
              <a:t>loc_sin</a:t>
            </a:r>
            <a:r>
              <a:rPr lang="en-US" altLang="zh-CN" sz="1400" dirty="0"/>
              <a:t>(</a:t>
            </a:r>
            <a:r>
              <a:rPr lang="en-US" altLang="zh-CN" sz="1400" dirty="0" err="1"/>
              <a:t>i</a:t>
            </a:r>
            <a:r>
              <a:rPr lang="en-US" altLang="zh-CN" sz="1400" dirty="0"/>
              <a:t>)</a:t>
            </a:r>
          </a:p>
          <a:p>
            <a:r>
              <a:rPr lang="zh-CN" altLang="en-US" sz="1600" dirty="0"/>
              <a:t>例</a:t>
            </a:r>
            <a:r>
              <a:rPr lang="en-US" altLang="zh-CN" sz="1600" dirty="0"/>
              <a:t>3</a:t>
            </a:r>
          </a:p>
          <a:p>
            <a:pPr marL="457200" lvl="1" indent="0">
              <a:buNone/>
            </a:pPr>
            <a:r>
              <a:rPr lang="en-US" altLang="zh-CN" sz="1400" dirty="0"/>
              <a:t>		from math import sin</a:t>
            </a:r>
          </a:p>
          <a:p>
            <a:pPr marL="457200" lvl="1" indent="0">
              <a:spcBef>
                <a:spcPts val="300"/>
              </a:spcBef>
              <a:buNone/>
            </a:pPr>
            <a:r>
              <a:rPr lang="en-US" altLang="zh-CN" sz="1400" dirty="0"/>
              <a:t>		for </a:t>
            </a:r>
            <a:r>
              <a:rPr lang="en-US" altLang="zh-CN" sz="1400" dirty="0" err="1"/>
              <a:t>i</a:t>
            </a:r>
            <a:r>
              <a:rPr lang="en-US" altLang="zh-CN" sz="1400" dirty="0"/>
              <a:t> in range(10000000):</a:t>
            </a:r>
          </a:p>
          <a:p>
            <a:pPr marL="457200" lvl="1" indent="0">
              <a:spcBef>
                <a:spcPts val="300"/>
              </a:spcBef>
              <a:buNone/>
            </a:pPr>
            <a:r>
              <a:rPr lang="en-US" altLang="zh-CN" sz="1400" dirty="0"/>
              <a:t>			sin(</a:t>
            </a:r>
            <a:r>
              <a:rPr lang="en-US" altLang="zh-CN" sz="1400" dirty="0" err="1"/>
              <a:t>i</a:t>
            </a:r>
            <a:r>
              <a:rPr lang="en-US" altLang="zh-CN" sz="1400" dirty="0"/>
              <a:t>)</a:t>
            </a:r>
          </a:p>
        </p:txBody>
      </p:sp>
    </p:spTree>
    <p:extLst>
      <p:ext uri="{BB962C8B-B14F-4D97-AF65-F5344CB8AC3E}">
        <p14:creationId xmlns:p14="http://schemas.microsoft.com/office/powerpoint/2010/main" val="345180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par>
                                <p:cTn id="64" presetID="42" presetClass="entr" presetSubtype="0" fill="hold" grpId="0"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1" end="11"/>
                                            </p:txEl>
                                          </p:spTgt>
                                        </p:tgtEl>
                                        <p:attrNameLst>
                                          <p:attrName>ppt_c</p:attrName>
                                        </p:attrNameLst>
                                      </p:cBhvr>
                                      <p:to>
                                        <a:schemeClr val="bg2"/>
                                      </p:to>
                                    </p:animClr>
                                  </p:subTnLst>
                                </p:cTn>
                              </p:par>
                              <p:par>
                                <p:cTn id="69" presetID="42" presetClass="entr" presetSubtype="0" fill="hold" grpId="0"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2" end="1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2.4	</a:t>
            </a:r>
            <a:r>
              <a:rPr lang="zh-CN" altLang="en-US" dirty="0"/>
              <a:t>案例精选</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787466" cy="3880773"/>
          </a:xfrm>
        </p:spPr>
        <p:txBody>
          <a:bodyPr>
            <a:normAutofit/>
          </a:bodyPr>
          <a:lstStyle/>
          <a:p>
            <a:r>
              <a:rPr lang="zh-CN" altLang="en-US" sz="2400" dirty="0"/>
              <a:t>例：求所有水仙花数</a:t>
            </a:r>
            <a:endParaRPr lang="en-US" altLang="zh-CN" sz="2400" dirty="0"/>
          </a:p>
          <a:p>
            <a:r>
              <a:rPr lang="zh-CN" altLang="en-US" sz="2400" dirty="0"/>
              <a:t>例：斐波那契（</a:t>
            </a:r>
            <a:r>
              <a:rPr lang="en-US" altLang="zh-CN" sz="2400" dirty="0"/>
              <a:t>Fibonacci</a:t>
            </a:r>
            <a:r>
              <a:rPr lang="zh-CN" altLang="en-US" sz="2400" dirty="0"/>
              <a:t>）数列</a:t>
            </a:r>
          </a:p>
          <a:p>
            <a:r>
              <a:rPr lang="zh-CN" altLang="en-US" sz="2400" dirty="0"/>
              <a:t>例：乘法口诀表</a:t>
            </a:r>
            <a:endParaRPr lang="en-US" altLang="zh-CN" sz="2400" dirty="0"/>
          </a:p>
          <a:p>
            <a:r>
              <a:rPr lang="zh-CN" altLang="en-US" sz="2400" dirty="0"/>
              <a:t>例：求解百鸡问题</a:t>
            </a:r>
            <a:endParaRPr lang="en-US" altLang="zh-CN" sz="2400" dirty="0"/>
          </a:p>
          <a:p>
            <a:r>
              <a:rPr lang="zh-CN" altLang="en-US" sz="2400" dirty="0"/>
              <a:t>例：求</a:t>
            </a:r>
            <a:r>
              <a:rPr lang="en-US" altLang="zh-CN" sz="2400" dirty="0"/>
              <a:t>1000</a:t>
            </a:r>
            <a:r>
              <a:rPr lang="zh-CN" altLang="en-US" sz="2400" dirty="0"/>
              <a:t>以内的所有完全数</a:t>
            </a:r>
          </a:p>
        </p:txBody>
      </p:sp>
    </p:spTree>
    <p:extLst>
      <p:ext uri="{BB962C8B-B14F-4D97-AF65-F5344CB8AC3E}">
        <p14:creationId xmlns:p14="http://schemas.microsoft.com/office/powerpoint/2010/main" val="98803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3</a:t>
            </a:r>
            <a:r>
              <a:rPr lang="zh-CN" altLang="en-US" sz="3600" dirty="0"/>
              <a:t>章	</a:t>
            </a:r>
            <a:r>
              <a:rPr lang="en-US" altLang="zh-CN" sz="3600" dirty="0" err="1"/>
              <a:t>Pyton</a:t>
            </a:r>
            <a:r>
              <a:rPr lang="zh-CN" altLang="en-US" sz="3600" dirty="0"/>
              <a:t>序列</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序列是一块用来存放多个值的连续内存空间，同一个序列中的元素通常是相关的</a:t>
            </a:r>
          </a:p>
          <a:p>
            <a:r>
              <a:rPr lang="en-US" altLang="zh-CN" sz="2400" dirty="0"/>
              <a:t>Python</a:t>
            </a:r>
            <a:r>
              <a:rPr lang="zh-CN" altLang="en-US" sz="2400" dirty="0"/>
              <a:t>提供的序列类型最灵活，功能最强大</a:t>
            </a:r>
          </a:p>
          <a:p>
            <a:r>
              <a:rPr lang="zh-CN" altLang="en-US" sz="2400" dirty="0"/>
              <a:t>常用的序列结构有列表、元组、字典、字符串、集合</a:t>
            </a:r>
          </a:p>
          <a:p>
            <a:r>
              <a:rPr lang="zh-CN" altLang="en-US" sz="2400" dirty="0"/>
              <a:t>字典和集合属于无序序列</a:t>
            </a:r>
          </a:p>
          <a:p>
            <a:r>
              <a:rPr lang="zh-CN" altLang="en-US" sz="2400" dirty="0"/>
              <a:t>列表、元组、字符串支持双向索引</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14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zh-CN" altLang="en-US" sz="3600" dirty="0"/>
              <a:t>第</a:t>
            </a:r>
            <a:r>
              <a:rPr lang="en-US" altLang="zh-CN" sz="3600" dirty="0"/>
              <a:t>3</a:t>
            </a:r>
            <a:r>
              <a:rPr lang="zh-CN" altLang="en-US" sz="3600" dirty="0"/>
              <a:t>章	</a:t>
            </a:r>
            <a:r>
              <a:rPr lang="en-US" altLang="zh-CN" sz="3600" dirty="0" err="1"/>
              <a:t>Pyton</a:t>
            </a:r>
            <a:r>
              <a:rPr lang="zh-CN" altLang="en-US" sz="3600" dirty="0"/>
              <a:t>序列</a:t>
            </a:r>
            <a:endParaRPr lang="zh-CN" altLang="en-US" dirty="0"/>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400" dirty="0"/>
              <a:t>3.1	</a:t>
            </a:r>
            <a:r>
              <a:rPr lang="zh-CN" altLang="en-US" sz="2400" dirty="0"/>
              <a:t>列表</a:t>
            </a:r>
          </a:p>
          <a:p>
            <a:r>
              <a:rPr lang="en-US" altLang="zh-CN" sz="2400" dirty="0"/>
              <a:t>3.2	</a:t>
            </a:r>
            <a:r>
              <a:rPr lang="zh-CN" altLang="en-US" sz="2400" dirty="0"/>
              <a:t>元组</a:t>
            </a:r>
          </a:p>
          <a:p>
            <a:r>
              <a:rPr lang="en-US" altLang="zh-CN" sz="2400" dirty="0"/>
              <a:t>3.3	</a:t>
            </a:r>
            <a:r>
              <a:rPr lang="zh-CN" altLang="en-US" sz="2400" dirty="0"/>
              <a:t>字典</a:t>
            </a:r>
          </a:p>
          <a:p>
            <a:r>
              <a:rPr lang="en-US" altLang="zh-CN" sz="2400" dirty="0"/>
              <a:t>3.4	</a:t>
            </a:r>
            <a:r>
              <a:rPr lang="zh-CN" altLang="en-US" sz="2400" dirty="0"/>
              <a:t>集合</a:t>
            </a:r>
          </a:p>
        </p:txBody>
      </p:sp>
      <p:sp>
        <p:nvSpPr>
          <p:cNvPr id="4" name="动作按钮: 转到主页 3">
            <a:hlinkClick r:id="rId2" action="ppaction://hlinksldjump" highlightClick="1"/>
            <a:extLst>
              <a:ext uri="{FF2B5EF4-FFF2-40B4-BE49-F238E27FC236}">
                <a16:creationId xmlns:a16="http://schemas.microsoft.com/office/drawing/2014/main" xmlns=""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867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	</a:t>
            </a:r>
            <a:r>
              <a:rPr lang="zh-CN" altLang="en-US" dirty="0"/>
              <a:t>列表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内置、有序、可变序列</a:t>
            </a:r>
          </a:p>
          <a:p>
            <a:r>
              <a:rPr lang="zh-CN" altLang="en-US" sz="2400" dirty="0"/>
              <a:t>一个列表中元素的类型可以不同</a:t>
            </a:r>
          </a:p>
          <a:p>
            <a:r>
              <a:rPr lang="zh-CN" altLang="en-US" sz="2400" dirty="0"/>
              <a:t>例：</a:t>
            </a:r>
          </a:p>
          <a:p>
            <a:pPr marL="457200" lvl="1" indent="0">
              <a:buNone/>
            </a:pPr>
            <a:r>
              <a:rPr lang="en-US" altLang="zh-CN" sz="2000" dirty="0"/>
              <a:t>[10,20,30,40]</a:t>
            </a:r>
          </a:p>
          <a:p>
            <a:pPr marL="457200" lvl="1" indent="0">
              <a:buNone/>
            </a:pPr>
            <a:r>
              <a:rPr lang="en-US" altLang="zh-CN" sz="2000" dirty="0"/>
              <a:t>[‘</a:t>
            </a:r>
            <a:r>
              <a:rPr lang="en-US" altLang="zh-CN" sz="2000" dirty="0" err="1"/>
              <a:t>gao</a:t>
            </a:r>
            <a:r>
              <a:rPr lang="en-US" altLang="zh-CN" sz="2000" dirty="0"/>
              <a:t>’,’ma’,’</a:t>
            </a:r>
            <a:r>
              <a:rPr lang="en-US" altLang="zh-CN" sz="2000" dirty="0" err="1"/>
              <a:t>wang</a:t>
            </a:r>
            <a:r>
              <a:rPr lang="en-US" altLang="zh-CN" sz="2000" dirty="0"/>
              <a:t>’]</a:t>
            </a:r>
          </a:p>
          <a:p>
            <a:pPr marL="457200" lvl="1" indent="0">
              <a:buNone/>
            </a:pPr>
            <a:r>
              <a:rPr lang="en-US" altLang="zh-CN" sz="2000" dirty="0"/>
              <a:t>[‘gao’,25,1.68]</a:t>
            </a:r>
          </a:p>
          <a:p>
            <a:pPr marL="457200" lvl="1" indent="0">
              <a:buNone/>
            </a:pPr>
            <a:r>
              <a:rPr lang="en-US" altLang="zh-CN" sz="2000" dirty="0"/>
              <a:t>[[‘gao’,25,1.68],[‘ma’,22,1,65],2]</a:t>
            </a:r>
          </a:p>
        </p:txBody>
      </p:sp>
    </p:spTree>
    <p:extLst>
      <p:ext uri="{BB962C8B-B14F-4D97-AF65-F5344CB8AC3E}">
        <p14:creationId xmlns:p14="http://schemas.microsoft.com/office/powerpoint/2010/main" val="13247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3.1.1	</a:t>
            </a:r>
            <a:r>
              <a:rPr lang="zh-CN" altLang="en-US" dirty="0"/>
              <a:t>列表创建与删除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使用赋值运算符直接将一个列表赋值给变量</a:t>
            </a:r>
          </a:p>
          <a:p>
            <a:pPr marL="457200" lvl="1" indent="0">
              <a:buNone/>
            </a:pPr>
            <a:r>
              <a:rPr lang="en-US" altLang="zh-CN" sz="1800" dirty="0" err="1"/>
              <a:t>a_list</a:t>
            </a:r>
            <a:r>
              <a:rPr lang="en-US" altLang="zh-CN" sz="1800" dirty="0"/>
              <a:t>=[10,20,30,40]</a:t>
            </a:r>
          </a:p>
          <a:p>
            <a:pPr marL="457200" lvl="1" indent="0">
              <a:spcBef>
                <a:spcPts val="300"/>
              </a:spcBef>
              <a:buNone/>
            </a:pPr>
            <a:r>
              <a:rPr lang="en-US" altLang="zh-CN" sz="1800" dirty="0" err="1"/>
              <a:t>a_list</a:t>
            </a:r>
            <a:r>
              <a:rPr lang="en-US" altLang="zh-CN" sz="1800" dirty="0"/>
              <a:t>=[]</a:t>
            </a:r>
          </a:p>
          <a:p>
            <a:r>
              <a:rPr lang="zh-CN" altLang="en-US" sz="2000" dirty="0"/>
              <a:t>使用</a:t>
            </a:r>
            <a:r>
              <a:rPr lang="en-US" altLang="zh-CN" sz="2000" dirty="0"/>
              <a:t>list()</a:t>
            </a:r>
            <a:r>
              <a:rPr lang="zh-CN" altLang="en-US" sz="2000" dirty="0"/>
              <a:t>函数将元组、</a:t>
            </a:r>
            <a:r>
              <a:rPr lang="en-US" altLang="zh-CN" sz="2000" dirty="0"/>
              <a:t>range</a:t>
            </a:r>
            <a:r>
              <a:rPr lang="zh-CN" altLang="en-US" sz="2000" dirty="0"/>
              <a:t>对象、字符串或其他类型的可迭代对象类型的数据转换为列表</a:t>
            </a:r>
          </a:p>
          <a:p>
            <a:pPr marL="457200" lvl="1" indent="0">
              <a:buNone/>
            </a:pPr>
            <a:r>
              <a:rPr lang="en-US" altLang="zh-CN" sz="1800" dirty="0" err="1"/>
              <a:t>a_list</a:t>
            </a:r>
            <a:r>
              <a:rPr lang="en-US" altLang="zh-CN" sz="1800" dirty="0"/>
              <a:t>=list((3,5,7,9))</a:t>
            </a:r>
          </a:p>
          <a:p>
            <a:pPr marL="457200" lvl="1" indent="0">
              <a:spcBef>
                <a:spcPts val="300"/>
              </a:spcBef>
              <a:buNone/>
            </a:pPr>
            <a:r>
              <a:rPr lang="en-US" altLang="zh-CN" sz="1800" dirty="0" err="1"/>
              <a:t>a_list</a:t>
            </a:r>
            <a:r>
              <a:rPr lang="en-US" altLang="zh-CN" sz="1800" dirty="0"/>
              <a:t>=list(range(1,10,2))</a:t>
            </a:r>
          </a:p>
          <a:p>
            <a:pPr marL="457200" lvl="1" indent="0">
              <a:spcBef>
                <a:spcPts val="300"/>
              </a:spcBef>
              <a:buNone/>
            </a:pPr>
            <a:r>
              <a:rPr lang="en-US" altLang="zh-CN" sz="1800" dirty="0" err="1"/>
              <a:t>a_list</a:t>
            </a:r>
            <a:r>
              <a:rPr lang="en-US" altLang="zh-CN" sz="1800" dirty="0"/>
              <a:t>=list(“Hello world”)</a:t>
            </a:r>
          </a:p>
          <a:p>
            <a:pPr marL="457200" lvl="1" indent="0">
              <a:spcBef>
                <a:spcPts val="300"/>
              </a:spcBef>
              <a:buNone/>
            </a:pPr>
            <a:r>
              <a:rPr lang="en-US" altLang="zh-CN" sz="1800" dirty="0" err="1"/>
              <a:t>a_list</a:t>
            </a:r>
            <a:r>
              <a:rPr lang="en-US" altLang="zh-CN" sz="1800" dirty="0"/>
              <a:t>=list()</a:t>
            </a:r>
          </a:p>
        </p:txBody>
      </p:sp>
    </p:spTree>
    <p:extLst>
      <p:ext uri="{BB962C8B-B14F-4D97-AF65-F5344CB8AC3E}">
        <p14:creationId xmlns:p14="http://schemas.microsoft.com/office/powerpoint/2010/main" val="54664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3.1.1	</a:t>
            </a:r>
            <a:r>
              <a:rPr lang="zh-CN" altLang="en-US" dirty="0"/>
              <a:t>列表创建与删除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86426" cy="3880773"/>
          </a:xfrm>
        </p:spPr>
        <p:txBody>
          <a:bodyPr>
            <a:normAutofit/>
          </a:bodyPr>
          <a:lstStyle/>
          <a:p>
            <a:r>
              <a:rPr lang="zh-CN" altLang="en-US" sz="2000" dirty="0"/>
              <a:t>使用列表推导式快速生成列表。列表推导式，常用于从集合对象中有选择地获取并计算元素</a:t>
            </a:r>
          </a:p>
          <a:p>
            <a:pPr marL="457200" lvl="1" indent="0">
              <a:buNone/>
            </a:pPr>
            <a:r>
              <a:rPr lang="en-US" altLang="zh-CN" sz="1800" dirty="0" err="1"/>
              <a:t>a_list</a:t>
            </a:r>
            <a:r>
              <a:rPr lang="en-US" altLang="zh-CN" sz="1800" dirty="0"/>
              <a:t>=[x**2 for x in range(10) if x!=5]</a:t>
            </a:r>
          </a:p>
          <a:p>
            <a:pPr marL="457200" lvl="1" indent="0">
              <a:buNone/>
            </a:pPr>
            <a:r>
              <a:rPr lang="en-US" altLang="zh-CN" sz="1800" dirty="0" err="1"/>
              <a:t>a_list</a:t>
            </a:r>
            <a:r>
              <a:rPr lang="en-US" altLang="zh-CN" sz="1800" dirty="0"/>
              <a:t>=[-1,-4,6,7.5,-2.3,9,-11]</a:t>
            </a:r>
          </a:p>
          <a:p>
            <a:pPr marL="457200" lvl="1" indent="0">
              <a:buNone/>
            </a:pPr>
            <a:r>
              <a:rPr lang="en-US" altLang="zh-CN" sz="1800" dirty="0" err="1"/>
              <a:t>a_list</a:t>
            </a:r>
            <a:r>
              <a:rPr lang="en-US" altLang="zh-CN" sz="1800" dirty="0"/>
              <a:t>=[</a:t>
            </a:r>
            <a:r>
              <a:rPr lang="en-US" altLang="zh-CN" sz="1800" dirty="0" err="1"/>
              <a:t>i</a:t>
            </a:r>
            <a:r>
              <a:rPr lang="en-US" altLang="zh-CN" sz="1800" dirty="0"/>
              <a:t> for </a:t>
            </a:r>
            <a:r>
              <a:rPr lang="en-US" altLang="zh-CN" sz="1800" dirty="0" err="1"/>
              <a:t>i</a:t>
            </a:r>
            <a:r>
              <a:rPr lang="en-US" altLang="zh-CN" sz="1800" dirty="0"/>
              <a:t> in </a:t>
            </a:r>
            <a:r>
              <a:rPr lang="en-US" altLang="zh-CN" sz="1800" dirty="0" err="1"/>
              <a:t>a_list</a:t>
            </a:r>
            <a:r>
              <a:rPr lang="en-US" altLang="zh-CN" sz="1800" dirty="0"/>
              <a:t> if </a:t>
            </a:r>
            <a:r>
              <a:rPr lang="en-US" altLang="zh-CN" sz="1800" dirty="0" err="1"/>
              <a:t>i</a:t>
            </a:r>
            <a:r>
              <a:rPr lang="en-US" altLang="zh-CN" sz="1800" dirty="0"/>
              <a:t>&gt;0]</a:t>
            </a:r>
          </a:p>
          <a:p>
            <a:pPr marL="457200" lvl="1" indent="0">
              <a:buNone/>
            </a:pPr>
            <a:r>
              <a:rPr lang="en-US" altLang="zh-CN" sz="1800" dirty="0" err="1"/>
              <a:t>a_list</a:t>
            </a:r>
            <a:r>
              <a:rPr lang="en-US" altLang="zh-CN" sz="1800" dirty="0"/>
              <a:t>=[(</a:t>
            </a:r>
            <a:r>
              <a:rPr lang="en-US" altLang="zh-CN" sz="1800" dirty="0" err="1"/>
              <a:t>x,y</a:t>
            </a:r>
            <a:r>
              <a:rPr lang="en-US" altLang="zh-CN" sz="1800" dirty="0"/>
              <a:t>) for x in [1,2,3] for y in [3,1,4] if x!=y]</a:t>
            </a:r>
          </a:p>
          <a:p>
            <a:pPr marL="457200" lvl="1" indent="0">
              <a:buNone/>
            </a:pPr>
            <a:r>
              <a:rPr lang="en-US" altLang="zh-CN" sz="1800" dirty="0" err="1"/>
              <a:t>a_list</a:t>
            </a:r>
            <a:r>
              <a:rPr lang="en-US" altLang="zh-CN" sz="1800" dirty="0"/>
              <a:t>=[p for p in range(2,100) if 0 not in [</a:t>
            </a:r>
            <a:r>
              <a:rPr lang="en-US" altLang="zh-CN" sz="1800" dirty="0" err="1"/>
              <a:t>p%d</a:t>
            </a:r>
            <a:r>
              <a:rPr lang="en-US" altLang="zh-CN" sz="1800" dirty="0"/>
              <a:t> for d in range(2,int(</a:t>
            </a:r>
            <a:r>
              <a:rPr lang="en-US" altLang="zh-CN" sz="1800" dirty="0" err="1"/>
              <a:t>sqrt</a:t>
            </a:r>
            <a:r>
              <a:rPr lang="en-US" altLang="zh-CN" sz="1800" dirty="0"/>
              <a:t>(p))+1)]]</a:t>
            </a:r>
            <a:endParaRPr lang="en-US" altLang="zh-CN" sz="2000" dirty="0"/>
          </a:p>
          <a:p>
            <a:pPr marL="457200" lvl="1" indent="0">
              <a:buNone/>
            </a:pPr>
            <a:r>
              <a:rPr lang="en-US" altLang="zh-CN" sz="1800" dirty="0"/>
              <a:t>import </a:t>
            </a:r>
            <a:r>
              <a:rPr lang="en-US" altLang="zh-CN" sz="1800" dirty="0" err="1"/>
              <a:t>os</a:t>
            </a:r>
            <a:endParaRPr lang="en-US" altLang="zh-CN" sz="1800" dirty="0"/>
          </a:p>
          <a:p>
            <a:pPr marL="457200" lvl="1" indent="0">
              <a:buNone/>
            </a:pPr>
            <a:r>
              <a:rPr lang="en-US" altLang="zh-CN" sz="1800" dirty="0" err="1"/>
              <a:t>a_list</a:t>
            </a:r>
            <a:r>
              <a:rPr lang="en-US" altLang="zh-CN" sz="1800" dirty="0"/>
              <a:t>=[</a:t>
            </a:r>
            <a:r>
              <a:rPr lang="en-US" altLang="zh-CN" sz="1800" dirty="0" err="1"/>
              <a:t>fn</a:t>
            </a:r>
            <a:r>
              <a:rPr lang="en-US" altLang="zh-CN" sz="1800" dirty="0"/>
              <a:t> for </a:t>
            </a:r>
            <a:r>
              <a:rPr lang="en-US" altLang="zh-CN" sz="1800" dirty="0" err="1"/>
              <a:t>fn</a:t>
            </a:r>
            <a:r>
              <a:rPr lang="en-US" altLang="zh-CN" sz="1800" dirty="0"/>
              <a:t> in </a:t>
            </a:r>
            <a:r>
              <a:rPr lang="en-US" altLang="zh-CN" sz="1800" dirty="0" err="1"/>
              <a:t>os.listdir</a:t>
            </a:r>
            <a:r>
              <a:rPr lang="en-US" altLang="zh-CN" sz="1800" dirty="0"/>
              <a:t>(‘.’) if </a:t>
            </a:r>
            <a:r>
              <a:rPr lang="en-US" altLang="zh-CN" sz="1800" dirty="0" err="1"/>
              <a:t>fn.endswith</a:t>
            </a:r>
            <a:r>
              <a:rPr lang="en-US" altLang="zh-CN" sz="1800" dirty="0"/>
              <a:t>(‘.</a:t>
            </a:r>
            <a:r>
              <a:rPr lang="en-US" altLang="zh-CN" sz="1800" dirty="0" err="1"/>
              <a:t>py</a:t>
            </a:r>
            <a:r>
              <a:rPr lang="en-US" altLang="zh-CN" sz="1800" dirty="0"/>
              <a:t>’)]</a:t>
            </a:r>
          </a:p>
        </p:txBody>
      </p:sp>
    </p:spTree>
    <p:extLst>
      <p:ext uri="{BB962C8B-B14F-4D97-AF65-F5344CB8AC3E}">
        <p14:creationId xmlns:p14="http://schemas.microsoft.com/office/powerpoint/2010/main" val="356048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50" presetID="42" presetClass="entr" presetSubtype="0" fill="hold" grpId="0"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3.1.1	</a:t>
            </a:r>
            <a:r>
              <a:rPr lang="zh-CN" altLang="en-US" dirty="0"/>
              <a:t>列表创建与删除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使用</a:t>
            </a:r>
            <a:r>
              <a:rPr lang="en-US" altLang="zh-CN" sz="2000" dirty="0"/>
              <a:t>del</a:t>
            </a:r>
            <a:r>
              <a:rPr lang="zh-CN" altLang="en-US" sz="2000" dirty="0"/>
              <a:t>命令可以删除整个列表，也可以删除某个指定元素</a:t>
            </a:r>
          </a:p>
          <a:p>
            <a:pPr marL="457200" lvl="1" indent="0">
              <a:buNone/>
            </a:pPr>
            <a:r>
              <a:rPr lang="en-US" altLang="zh-CN" sz="1800" dirty="0"/>
              <a:t>del </a:t>
            </a:r>
            <a:r>
              <a:rPr lang="en-US" altLang="zh-CN" sz="1800" dirty="0" err="1"/>
              <a:t>a_list</a:t>
            </a:r>
            <a:endParaRPr lang="en-US" altLang="zh-CN" sz="1800" dirty="0"/>
          </a:p>
          <a:p>
            <a:pPr marL="457200" lvl="1" indent="0">
              <a:buNone/>
            </a:pPr>
            <a:r>
              <a:rPr lang="en-US" altLang="zh-CN" sz="1800" dirty="0"/>
              <a:t>del </a:t>
            </a:r>
            <a:r>
              <a:rPr lang="en-US" altLang="zh-CN" sz="1800" dirty="0" err="1"/>
              <a:t>a_list</a:t>
            </a:r>
            <a:r>
              <a:rPr lang="en-US" altLang="zh-CN" sz="1800" dirty="0"/>
              <a:t>[3]</a:t>
            </a:r>
          </a:p>
        </p:txBody>
      </p:sp>
    </p:spTree>
    <p:extLst>
      <p:ext uri="{BB962C8B-B14F-4D97-AF65-F5344CB8AC3E}">
        <p14:creationId xmlns:p14="http://schemas.microsoft.com/office/powerpoint/2010/main" val="58533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3.1.2	</a:t>
            </a:r>
            <a:r>
              <a:rPr lang="zh-CN" altLang="en-US" dirty="0"/>
              <a:t>列表元素访问</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创建列表之后，可以使用整数作为下标来访问其中的元素</a:t>
            </a:r>
            <a:endParaRPr lang="en-US" altLang="zh-CN" sz="2000" dirty="0"/>
          </a:p>
          <a:p>
            <a:r>
              <a:rPr lang="zh-CN" altLang="en-US" sz="2000" dirty="0"/>
              <a:t>支持双向索引</a:t>
            </a:r>
          </a:p>
          <a:p>
            <a:pPr marL="457200" lvl="1" indent="0">
              <a:buNone/>
            </a:pPr>
            <a:r>
              <a:rPr lang="en-US" altLang="zh-CN" sz="1800" dirty="0" err="1"/>
              <a:t>a_list</a:t>
            </a:r>
            <a:r>
              <a:rPr lang="en-US" altLang="zh-CN" sz="1800" dirty="0"/>
              <a:t>=[10,20,30,40]</a:t>
            </a:r>
          </a:p>
          <a:p>
            <a:pPr marL="457200" lvl="1" indent="0">
              <a:buNone/>
            </a:pPr>
            <a:r>
              <a:rPr lang="en-US" altLang="zh-CN" sz="1800" dirty="0" err="1"/>
              <a:t>a_list</a:t>
            </a:r>
            <a:r>
              <a:rPr lang="en-US" altLang="zh-CN" sz="1800" dirty="0"/>
              <a:t>[0]</a:t>
            </a:r>
            <a:r>
              <a:rPr lang="zh-CN" altLang="en-US" sz="1800" dirty="0"/>
              <a:t>、</a:t>
            </a:r>
            <a:r>
              <a:rPr lang="en-US" altLang="zh-CN" sz="1800" dirty="0" err="1"/>
              <a:t>a_list</a:t>
            </a:r>
            <a:r>
              <a:rPr lang="en-US" altLang="zh-CN" sz="1800" dirty="0"/>
              <a:t>[2]</a:t>
            </a:r>
            <a:r>
              <a:rPr lang="zh-CN" altLang="en-US" sz="1800" dirty="0"/>
              <a:t>、</a:t>
            </a:r>
            <a:r>
              <a:rPr lang="en-US" altLang="zh-CN" sz="1800" dirty="0" err="1"/>
              <a:t>a_list</a:t>
            </a:r>
            <a:r>
              <a:rPr lang="en-US" altLang="zh-CN" sz="1800" dirty="0"/>
              <a:t>[-1]</a:t>
            </a:r>
            <a:r>
              <a:rPr lang="zh-CN" altLang="en-US" sz="1800" dirty="0"/>
              <a:t>、</a:t>
            </a:r>
            <a:r>
              <a:rPr lang="en-US" altLang="zh-CN" sz="1800" dirty="0" err="1">
                <a:solidFill>
                  <a:srgbClr val="FF0000"/>
                </a:solidFill>
              </a:rPr>
              <a:t>a_list</a:t>
            </a:r>
            <a:r>
              <a:rPr lang="en-US" altLang="zh-CN" sz="1800" dirty="0">
                <a:solidFill>
                  <a:srgbClr val="FF0000"/>
                </a:solidFill>
              </a:rPr>
              <a:t>[4]</a:t>
            </a:r>
            <a:r>
              <a:rPr lang="zh-CN" altLang="en-US" sz="1800" dirty="0">
                <a:solidFill>
                  <a:srgbClr val="FF0000"/>
                </a:solidFill>
              </a:rPr>
              <a:t>、</a:t>
            </a:r>
            <a:r>
              <a:rPr lang="en-US" altLang="zh-CN" sz="1800" dirty="0" err="1">
                <a:solidFill>
                  <a:srgbClr val="FF0000"/>
                </a:solidFill>
              </a:rPr>
              <a:t>a_list</a:t>
            </a:r>
            <a:r>
              <a:rPr lang="en-US" altLang="zh-CN" sz="1800" dirty="0">
                <a:solidFill>
                  <a:srgbClr val="FF0000"/>
                </a:solidFill>
              </a:rPr>
              <a:t>[1.2]</a:t>
            </a:r>
          </a:p>
          <a:p>
            <a:pPr marL="457200" lvl="1" indent="0">
              <a:buNone/>
            </a:pPr>
            <a:r>
              <a:rPr lang="en-US" altLang="zh-CN" sz="1800" dirty="0" err="1">
                <a:solidFill>
                  <a:schemeClr val="tx1"/>
                </a:solidFill>
              </a:rPr>
              <a:t>a_list</a:t>
            </a:r>
            <a:r>
              <a:rPr lang="en-US" altLang="zh-CN" sz="1800" dirty="0">
                <a:solidFill>
                  <a:schemeClr val="tx1"/>
                </a:solidFill>
              </a:rPr>
              <a:t>[1]=100</a:t>
            </a:r>
            <a:r>
              <a:rPr lang="zh-CN" altLang="en-US" sz="1800" dirty="0">
                <a:solidFill>
                  <a:schemeClr val="tx1"/>
                </a:solidFill>
              </a:rPr>
              <a:t>、</a:t>
            </a:r>
            <a:r>
              <a:rPr lang="en-US" altLang="zh-CN" sz="1800" dirty="0" err="1">
                <a:solidFill>
                  <a:schemeClr val="tx1"/>
                </a:solidFill>
              </a:rPr>
              <a:t>a_list</a:t>
            </a:r>
            <a:r>
              <a:rPr lang="en-US" altLang="zh-CN" sz="1800" dirty="0">
                <a:solidFill>
                  <a:schemeClr val="tx1"/>
                </a:solidFill>
              </a:rPr>
              <a:t>[3]='</a:t>
            </a:r>
            <a:r>
              <a:rPr lang="en-US" altLang="zh-CN" sz="1800" dirty="0" err="1">
                <a:solidFill>
                  <a:schemeClr val="tx1"/>
                </a:solidFill>
              </a:rPr>
              <a:t>abc</a:t>
            </a:r>
            <a:r>
              <a:rPr lang="en-US" altLang="zh-CN" sz="1800" dirty="0">
                <a:solidFill>
                  <a:schemeClr val="tx1"/>
                </a:solidFill>
              </a:rPr>
              <a:t>'</a:t>
            </a:r>
          </a:p>
        </p:txBody>
      </p:sp>
    </p:spTree>
    <p:extLst>
      <p:ext uri="{BB962C8B-B14F-4D97-AF65-F5344CB8AC3E}">
        <p14:creationId xmlns:p14="http://schemas.microsoft.com/office/powerpoint/2010/main" val="186524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sz="3600" dirty="0"/>
              <a:t>1.1	</a:t>
            </a:r>
            <a:r>
              <a:rPr lang="zh-CN" altLang="en-US" dirty="0"/>
              <a:t>如何选择</a:t>
            </a:r>
            <a:r>
              <a:rPr lang="en-US" altLang="zh-CN" dirty="0"/>
              <a:t>Python</a:t>
            </a:r>
            <a:r>
              <a:rPr lang="zh-CN" altLang="en-US" dirty="0"/>
              <a:t>版本</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691962" cy="3880773"/>
          </a:xfrm>
        </p:spPr>
        <p:txBody>
          <a:bodyPr>
            <a:normAutofit/>
          </a:bodyPr>
          <a:lstStyle/>
          <a:p>
            <a:r>
              <a:rPr lang="en-US" altLang="zh-CN" sz="2400" dirty="0"/>
              <a:t>Python 2.x</a:t>
            </a:r>
            <a:r>
              <a:rPr lang="zh-CN" altLang="en-US" sz="2400" dirty="0"/>
              <a:t>与</a:t>
            </a:r>
            <a:r>
              <a:rPr lang="en-US" altLang="zh-CN" sz="2400" dirty="0"/>
              <a:t>Python 3.x</a:t>
            </a:r>
            <a:r>
              <a:rPr lang="zh-CN" altLang="en-US" sz="2400" dirty="0"/>
              <a:t>的区别</a:t>
            </a:r>
            <a:endParaRPr lang="en-US" altLang="zh-CN" sz="2400" dirty="0"/>
          </a:p>
          <a:p>
            <a:r>
              <a:rPr lang="en-US" altLang="zh-CN" sz="2400" dirty="0"/>
              <a:t>32</a:t>
            </a:r>
            <a:r>
              <a:rPr lang="zh-CN" altLang="en-US" sz="2400" dirty="0"/>
              <a:t>位与</a:t>
            </a:r>
            <a:r>
              <a:rPr lang="en-US" altLang="zh-CN" sz="2400" dirty="0"/>
              <a:t>64</a:t>
            </a:r>
            <a:r>
              <a:rPr lang="zh-CN" altLang="en-US" sz="2400" dirty="0"/>
              <a:t>位</a:t>
            </a:r>
          </a:p>
          <a:p>
            <a:r>
              <a:rPr lang="zh-CN" altLang="en-US" sz="2400" dirty="0"/>
              <a:t>目前最新：</a:t>
            </a:r>
            <a:r>
              <a:rPr lang="en-US" altLang="zh-CN" sz="2400" dirty="0"/>
              <a:t>Python 3.9.1</a:t>
            </a:r>
          </a:p>
          <a:p>
            <a:r>
              <a:rPr lang="zh-CN" altLang="en-US" sz="2400" dirty="0"/>
              <a:t>下载地址：</a:t>
            </a:r>
            <a:r>
              <a:rPr lang="en-US" altLang="zh-CN" sz="2400" dirty="0"/>
              <a:t>https://www.python.org/downloads</a:t>
            </a:r>
          </a:p>
        </p:txBody>
      </p:sp>
    </p:spTree>
    <p:extLst>
      <p:ext uri="{BB962C8B-B14F-4D97-AF65-F5344CB8AC3E}">
        <p14:creationId xmlns:p14="http://schemas.microsoft.com/office/powerpoint/2010/main" val="366476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3.1.3	</a:t>
            </a:r>
            <a:r>
              <a:rPr lang="zh-CN" altLang="en-US" dirty="0"/>
              <a:t>列表常用方法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000" dirty="0"/>
              <a:t>列表对象常用方法：</a:t>
            </a:r>
          </a:p>
          <a:p>
            <a:pPr marL="457200" lvl="1" indent="0">
              <a:buNone/>
            </a:pPr>
            <a:r>
              <a:rPr lang="en-US" altLang="zh-CN" sz="1800" dirty="0"/>
              <a:t>a=[]</a:t>
            </a:r>
          </a:p>
          <a:p>
            <a:pPr marL="457200" lvl="1" indent="0">
              <a:spcBef>
                <a:spcPts val="300"/>
              </a:spcBef>
              <a:buNone/>
            </a:pPr>
            <a:r>
              <a:rPr lang="en-US" altLang="zh-CN" sz="1800" dirty="0"/>
              <a:t>for x in range(2,100):</a:t>
            </a:r>
          </a:p>
          <a:p>
            <a:pPr marL="457200" lvl="1" indent="0">
              <a:spcBef>
                <a:spcPts val="300"/>
              </a:spcBef>
              <a:buNone/>
            </a:pPr>
            <a:r>
              <a:rPr lang="en-US" altLang="zh-CN" sz="1800" dirty="0"/>
              <a:t>    for </a:t>
            </a:r>
            <a:r>
              <a:rPr lang="en-US" altLang="zh-CN" sz="1800" dirty="0" err="1"/>
              <a:t>i</a:t>
            </a:r>
            <a:r>
              <a:rPr lang="en-US" altLang="zh-CN" sz="1800" dirty="0"/>
              <a:t> in range(2,x):</a:t>
            </a:r>
          </a:p>
          <a:p>
            <a:pPr marL="457200" lvl="1" indent="0">
              <a:spcBef>
                <a:spcPts val="300"/>
              </a:spcBef>
              <a:buNone/>
            </a:pPr>
            <a:r>
              <a:rPr lang="en-US" altLang="zh-CN" sz="1800" dirty="0"/>
              <a:t>        if </a:t>
            </a:r>
            <a:r>
              <a:rPr lang="en-US" altLang="zh-CN" sz="1800" dirty="0" err="1"/>
              <a:t>x%i</a:t>
            </a:r>
            <a:r>
              <a:rPr lang="en-US" altLang="zh-CN" sz="1800" dirty="0"/>
              <a:t>==0:</a:t>
            </a:r>
          </a:p>
          <a:p>
            <a:pPr marL="457200" lvl="1" indent="0">
              <a:spcBef>
                <a:spcPts val="300"/>
              </a:spcBef>
              <a:buNone/>
            </a:pPr>
            <a:r>
              <a:rPr lang="en-US" altLang="zh-CN" sz="1800" dirty="0"/>
              <a:t>            break</a:t>
            </a:r>
          </a:p>
          <a:p>
            <a:pPr marL="457200" lvl="1" indent="0">
              <a:spcBef>
                <a:spcPts val="300"/>
              </a:spcBef>
              <a:buNone/>
            </a:pPr>
            <a:r>
              <a:rPr lang="en-US" altLang="zh-CN" sz="1800" dirty="0"/>
              <a:t>    else:</a:t>
            </a:r>
          </a:p>
          <a:p>
            <a:pPr marL="457200" lvl="1" indent="0">
              <a:spcBef>
                <a:spcPts val="300"/>
              </a:spcBef>
              <a:buNone/>
            </a:pPr>
            <a:r>
              <a:rPr lang="en-US" altLang="zh-CN" sz="1800" dirty="0"/>
              <a:t>        </a:t>
            </a:r>
            <a:r>
              <a:rPr lang="en-US" altLang="zh-CN" sz="1800" dirty="0" err="1"/>
              <a:t>a.</a:t>
            </a:r>
            <a:r>
              <a:rPr lang="en-US" altLang="zh-CN" sz="1800" dirty="0" err="1">
                <a:solidFill>
                  <a:schemeClr val="accent2">
                    <a:lumMod val="60000"/>
                    <a:lumOff val="40000"/>
                  </a:schemeClr>
                </a:solidFill>
              </a:rPr>
              <a:t>append</a:t>
            </a:r>
            <a:r>
              <a:rPr lang="en-US" altLang="zh-CN" sz="1800" dirty="0"/>
              <a:t>(x)</a:t>
            </a:r>
          </a:p>
          <a:p>
            <a:pPr marL="457200" lvl="1" indent="0">
              <a:spcBef>
                <a:spcPts val="300"/>
              </a:spcBef>
              <a:buNone/>
            </a:pPr>
            <a:r>
              <a:rPr lang="en-US" altLang="zh-CN" sz="1800" dirty="0"/>
              <a:t>print(a)</a:t>
            </a:r>
          </a:p>
        </p:txBody>
      </p:sp>
    </p:spTree>
    <p:extLst>
      <p:ext uri="{BB962C8B-B14F-4D97-AF65-F5344CB8AC3E}">
        <p14:creationId xmlns:p14="http://schemas.microsoft.com/office/powerpoint/2010/main" val="10938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3.1.3	</a:t>
            </a:r>
            <a:r>
              <a:rPr lang="zh-CN" altLang="en-US" dirty="0"/>
              <a:t>列表常用方法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列表对象常用方法：</a:t>
            </a:r>
          </a:p>
          <a:p>
            <a:pPr marL="457200" lvl="1" indent="0">
              <a:buNone/>
            </a:pPr>
            <a:r>
              <a:rPr lang="en-US" altLang="zh-CN" sz="1800" dirty="0"/>
              <a:t>a=[1,2,3]</a:t>
            </a:r>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insert</a:t>
            </a:r>
            <a:r>
              <a:rPr lang="en-US" altLang="zh-CN" sz="1800" dirty="0"/>
              <a:t>(0,0)		#</a:t>
            </a:r>
            <a:r>
              <a:rPr lang="zh-CN" altLang="en-US" sz="1800" dirty="0"/>
              <a:t>在指定位置插入一个元素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extend</a:t>
            </a:r>
            <a:r>
              <a:rPr lang="en-US" altLang="zh-CN" sz="1800" dirty="0"/>
              <a:t>([4,5])		#</a:t>
            </a:r>
            <a:r>
              <a:rPr lang="zh-CN" altLang="en-US" sz="1800" dirty="0"/>
              <a:t>在尾部追加多个元素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pop</a:t>
            </a:r>
            <a:r>
              <a:rPr lang="en-US" altLang="zh-CN" sz="1800" dirty="0"/>
              <a:t>()				#</a:t>
            </a:r>
            <a:r>
              <a:rPr lang="zh-CN" altLang="en-US" sz="1800" dirty="0"/>
              <a:t>弹出并返回尾部一个元素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remove</a:t>
            </a:r>
            <a:r>
              <a:rPr lang="en-US" altLang="zh-CN" sz="1800" dirty="0"/>
              <a:t>(2)		#</a:t>
            </a:r>
            <a:r>
              <a:rPr lang="zh-CN" altLang="en-US" sz="1800" dirty="0"/>
              <a:t>删除首个值为</a:t>
            </a:r>
            <a:r>
              <a:rPr lang="en-US" altLang="zh-CN" sz="1800" dirty="0"/>
              <a:t>2</a:t>
            </a:r>
            <a:r>
              <a:rPr lang="zh-CN" altLang="en-US" sz="1800" dirty="0"/>
              <a:t>的元素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clear</a:t>
            </a:r>
            <a:r>
              <a:rPr lang="en-US" altLang="zh-CN" sz="1800" dirty="0"/>
              <a:t>()			#</a:t>
            </a:r>
            <a:r>
              <a:rPr lang="zh-CN" altLang="en-US" sz="1800" dirty="0"/>
              <a:t>删除所有元素</a:t>
            </a:r>
            <a:endParaRPr lang="en-US" altLang="zh-CN" sz="1800" dirty="0"/>
          </a:p>
        </p:txBody>
      </p:sp>
    </p:spTree>
    <p:extLst>
      <p:ext uri="{BB962C8B-B14F-4D97-AF65-F5344CB8AC3E}">
        <p14:creationId xmlns:p14="http://schemas.microsoft.com/office/powerpoint/2010/main" val="33832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3.1.3	</a:t>
            </a:r>
            <a:r>
              <a:rPr lang="zh-CN" altLang="en-US" dirty="0"/>
              <a:t>列表常用方法</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列表对象常用方法：</a:t>
            </a:r>
          </a:p>
          <a:p>
            <a:pPr marL="457200" lvl="1" indent="0">
              <a:buNone/>
            </a:pPr>
            <a:r>
              <a:rPr lang="en-US" altLang="zh-CN" sz="1800" dirty="0"/>
              <a:t>a=[1,2,3]</a:t>
            </a:r>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count</a:t>
            </a:r>
            <a:r>
              <a:rPr lang="en-US" altLang="zh-CN" sz="1800" dirty="0"/>
              <a:t>(3)			#</a:t>
            </a:r>
            <a:r>
              <a:rPr lang="zh-CN" altLang="en-US" sz="1800" dirty="0"/>
              <a:t>数据</a:t>
            </a:r>
            <a:r>
              <a:rPr lang="en-US" altLang="zh-CN" sz="1800" dirty="0"/>
              <a:t>3</a:t>
            </a:r>
            <a:r>
              <a:rPr lang="zh-CN" altLang="en-US" sz="1800" dirty="0"/>
              <a:t>在列表</a:t>
            </a:r>
            <a:r>
              <a:rPr lang="en-US" altLang="zh-CN" sz="1800" dirty="0"/>
              <a:t>x</a:t>
            </a:r>
            <a:r>
              <a:rPr lang="zh-CN" altLang="en-US" sz="1800" dirty="0"/>
              <a:t>中的出现次数，若不存在，返回</a:t>
            </a:r>
            <a:r>
              <a:rPr lang="en-US" altLang="zh-CN" sz="1800" dirty="0"/>
              <a:t>0</a:t>
            </a:r>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index</a:t>
            </a:r>
            <a:r>
              <a:rPr lang="en-US" altLang="zh-CN" sz="1800" dirty="0"/>
              <a:t>(3)			#</a:t>
            </a:r>
            <a:r>
              <a:rPr lang="zh-CN" altLang="en-US" sz="1800" dirty="0"/>
              <a:t>数据</a:t>
            </a:r>
            <a:r>
              <a:rPr lang="en-US" altLang="zh-CN" sz="1800" dirty="0"/>
              <a:t>3</a:t>
            </a:r>
            <a:r>
              <a:rPr lang="zh-CN" altLang="en-US" sz="1800" dirty="0"/>
              <a:t>在列表中首次出现的索引，若不存在，抛出异常</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sort</a:t>
            </a:r>
            <a:r>
              <a:rPr lang="en-US" altLang="zh-CN" sz="1800" dirty="0"/>
              <a:t>()				#</a:t>
            </a:r>
            <a:r>
              <a:rPr lang="zh-CN" altLang="en-US" sz="1800" dirty="0"/>
              <a:t>按默认规则原地排序</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reverse</a:t>
            </a:r>
            <a:r>
              <a:rPr lang="en-US" altLang="zh-CN" sz="1800" dirty="0"/>
              <a:t>()			#</a:t>
            </a:r>
            <a:r>
              <a:rPr lang="zh-CN" altLang="en-US" sz="1800" dirty="0"/>
              <a:t>把所有元素原地逆序</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copy</a:t>
            </a:r>
            <a:r>
              <a:rPr lang="en-US" altLang="zh-CN" sz="1800" dirty="0"/>
              <a:t>()				#</a:t>
            </a:r>
            <a:r>
              <a:rPr lang="zh-CN" altLang="en-US" sz="1800" dirty="0"/>
              <a:t>浅复制</a:t>
            </a:r>
            <a:endParaRPr lang="en-US" altLang="zh-CN" sz="1800" dirty="0"/>
          </a:p>
        </p:txBody>
      </p:sp>
    </p:spTree>
    <p:extLst>
      <p:ext uri="{BB962C8B-B14F-4D97-AF65-F5344CB8AC3E}">
        <p14:creationId xmlns:p14="http://schemas.microsoft.com/office/powerpoint/2010/main" val="37672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3.1.4	</a:t>
            </a:r>
            <a:r>
              <a:rPr lang="zh-CN" altLang="en-US" dirty="0"/>
              <a:t>列表对象支持的运算符</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列表对象运算符：</a:t>
            </a:r>
          </a:p>
          <a:p>
            <a:pPr marL="457200" lvl="1" indent="0">
              <a:buNone/>
            </a:pPr>
            <a:r>
              <a:rPr lang="en-US" altLang="zh-CN" sz="1800" dirty="0"/>
              <a:t>[1,2,3]+[4,5]		#</a:t>
            </a:r>
            <a:r>
              <a:rPr lang="zh-CN" altLang="en-US" sz="1800" dirty="0"/>
              <a:t>非原地操作，效率低</a:t>
            </a:r>
            <a:endParaRPr lang="en-US" altLang="zh-CN" sz="1800" dirty="0"/>
          </a:p>
          <a:p>
            <a:pPr marL="457200" lvl="1" indent="0">
              <a:spcBef>
                <a:spcPts val="300"/>
              </a:spcBef>
              <a:buNone/>
            </a:pPr>
            <a:r>
              <a:rPr lang="en-US" altLang="zh-CN" sz="1800" dirty="0"/>
              <a:t>a=[1,2,3]</a:t>
            </a:r>
          </a:p>
          <a:p>
            <a:pPr marL="457200" lvl="1" indent="0">
              <a:spcBef>
                <a:spcPts val="300"/>
              </a:spcBef>
              <a:buNone/>
            </a:pPr>
            <a:r>
              <a:rPr lang="en-US" altLang="zh-CN" sz="1800" dirty="0"/>
              <a:t>a+=[4,5]			#</a:t>
            </a:r>
            <a:r>
              <a:rPr lang="zh-CN" altLang="en-US" sz="1800" dirty="0"/>
              <a:t>原地操作，效率高</a:t>
            </a:r>
            <a:r>
              <a:rPr lang="en-US" altLang="zh-CN" sz="1800" dirty="0"/>
              <a:t>(</a:t>
            </a:r>
            <a:r>
              <a:rPr lang="zh-CN" altLang="en-US" sz="1800" dirty="0"/>
              <a:t>元组也支持，非原地</a:t>
            </a:r>
            <a:r>
              <a:rPr lang="en-US" altLang="zh-CN" sz="1800" dirty="0"/>
              <a:t>)</a:t>
            </a:r>
          </a:p>
          <a:p>
            <a:pPr marL="457200" lvl="1" indent="0">
              <a:spcBef>
                <a:spcPts val="300"/>
              </a:spcBef>
              <a:buNone/>
            </a:pPr>
            <a:r>
              <a:rPr lang="en-US" altLang="zh-CN" sz="1800" dirty="0"/>
              <a:t>[1,2,3]*3			#</a:t>
            </a:r>
            <a:r>
              <a:rPr lang="zh-CN" altLang="en-US" sz="1800" dirty="0"/>
              <a:t>非原地操作，效率低</a:t>
            </a:r>
            <a:endParaRPr lang="en-US" altLang="zh-CN" sz="1800" dirty="0"/>
          </a:p>
          <a:p>
            <a:pPr marL="457200" lvl="1" indent="0">
              <a:spcBef>
                <a:spcPts val="300"/>
              </a:spcBef>
              <a:buNone/>
            </a:pPr>
            <a:r>
              <a:rPr lang="en-US" altLang="zh-CN" sz="1800" dirty="0"/>
              <a:t>a=[1,2,3]</a:t>
            </a:r>
          </a:p>
          <a:p>
            <a:pPr marL="457200" lvl="1" indent="0">
              <a:spcBef>
                <a:spcPts val="300"/>
              </a:spcBef>
              <a:buNone/>
            </a:pPr>
            <a:r>
              <a:rPr lang="en-US" altLang="zh-CN" sz="1800" dirty="0"/>
              <a:t>a*=3				#</a:t>
            </a:r>
            <a:r>
              <a:rPr lang="zh-CN" altLang="en-US" sz="1800" dirty="0"/>
              <a:t>原地操作，效率高</a:t>
            </a:r>
            <a:r>
              <a:rPr lang="en-US" altLang="zh-CN" sz="1800" dirty="0"/>
              <a:t>(</a:t>
            </a:r>
            <a:r>
              <a:rPr lang="zh-CN" altLang="en-US" sz="1800" dirty="0"/>
              <a:t>元组也支持，非原地</a:t>
            </a:r>
            <a:r>
              <a:rPr lang="en-US" altLang="zh-CN" sz="1800" dirty="0"/>
              <a:t>)</a:t>
            </a:r>
          </a:p>
        </p:txBody>
      </p:sp>
    </p:spTree>
    <p:extLst>
      <p:ext uri="{BB962C8B-B14F-4D97-AF65-F5344CB8AC3E}">
        <p14:creationId xmlns:p14="http://schemas.microsoft.com/office/powerpoint/2010/main" val="41509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3.1.5	</a:t>
            </a:r>
            <a:r>
              <a:rPr lang="zh-CN" altLang="en-US" dirty="0"/>
              <a:t>成员资格判断</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列表对象运算符：</a:t>
            </a:r>
          </a:p>
          <a:p>
            <a:pPr marL="457200" lvl="1" indent="0">
              <a:buNone/>
            </a:pPr>
            <a:r>
              <a:rPr lang="en-US" altLang="zh-CN" sz="1800" dirty="0" err="1"/>
              <a:t>a_list</a:t>
            </a:r>
            <a:r>
              <a:rPr lang="en-US" altLang="zh-CN" sz="1800" dirty="0"/>
              <a:t>=[1,2,3,4,5,6,7,8,9,0]</a:t>
            </a:r>
          </a:p>
          <a:p>
            <a:pPr marL="457200" lvl="1" indent="0">
              <a:spcBef>
                <a:spcPts val="300"/>
              </a:spcBef>
              <a:buNone/>
            </a:pPr>
            <a:r>
              <a:rPr lang="en-US" altLang="zh-CN" sz="1800" dirty="0"/>
              <a:t>3 in </a:t>
            </a:r>
            <a:r>
              <a:rPr lang="en-US" altLang="zh-CN" sz="1800" dirty="0" err="1"/>
              <a:t>a_list</a:t>
            </a:r>
            <a:r>
              <a:rPr lang="en-US" altLang="zh-CN" sz="1800" dirty="0"/>
              <a:t>								True</a:t>
            </a:r>
          </a:p>
          <a:p>
            <a:pPr marL="457200" lvl="1" indent="0">
              <a:spcBef>
                <a:spcPts val="300"/>
              </a:spcBef>
              <a:buNone/>
            </a:pPr>
            <a:r>
              <a:rPr lang="en-US" altLang="zh-CN" sz="1800" dirty="0"/>
              <a:t>11 in </a:t>
            </a:r>
            <a:r>
              <a:rPr lang="en-US" altLang="zh-CN" sz="1800" dirty="0" err="1"/>
              <a:t>a_list</a:t>
            </a:r>
            <a:r>
              <a:rPr lang="en-US" altLang="zh-CN" sz="1800" dirty="0"/>
              <a:t>								False</a:t>
            </a:r>
          </a:p>
          <a:p>
            <a:pPr marL="457200" lvl="1" indent="0">
              <a:spcBef>
                <a:spcPts val="300"/>
              </a:spcBef>
              <a:buNone/>
            </a:pPr>
            <a:r>
              <a:rPr lang="en-US" altLang="zh-CN" sz="1800" dirty="0"/>
              <a:t>11 not in </a:t>
            </a:r>
            <a:r>
              <a:rPr lang="en-US" altLang="zh-CN" sz="1800" dirty="0" err="1"/>
              <a:t>a_list</a:t>
            </a:r>
            <a:r>
              <a:rPr lang="en-US" altLang="zh-CN" sz="1800" dirty="0"/>
              <a:t>							True</a:t>
            </a:r>
          </a:p>
          <a:p>
            <a:pPr marL="457200" lvl="1" indent="0">
              <a:spcBef>
                <a:spcPts val="300"/>
              </a:spcBef>
              <a:buNone/>
            </a:pPr>
            <a:r>
              <a:rPr lang="en-US" altLang="zh-CN" sz="1800" dirty="0" err="1"/>
              <a:t>a_list</a:t>
            </a:r>
            <a:r>
              <a:rPr lang="en-US" altLang="zh-CN" sz="1800" dirty="0"/>
              <a:t>=[[1],[2],[3]]</a:t>
            </a:r>
          </a:p>
          <a:p>
            <a:pPr marL="457200" lvl="1" indent="0">
              <a:spcBef>
                <a:spcPts val="300"/>
              </a:spcBef>
              <a:buNone/>
            </a:pPr>
            <a:r>
              <a:rPr lang="en-US" altLang="zh-CN" sz="1800" dirty="0"/>
              <a:t>2 in </a:t>
            </a:r>
            <a:r>
              <a:rPr lang="en-US" altLang="zh-CN" sz="1800" dirty="0" err="1"/>
              <a:t>a_list</a:t>
            </a:r>
            <a:r>
              <a:rPr lang="en-US" altLang="zh-CN" sz="1800" dirty="0"/>
              <a:t>								False</a:t>
            </a:r>
          </a:p>
          <a:p>
            <a:pPr marL="457200" lvl="1" indent="0">
              <a:spcBef>
                <a:spcPts val="300"/>
              </a:spcBef>
              <a:buNone/>
            </a:pPr>
            <a:r>
              <a:rPr lang="en-US" altLang="zh-CN" sz="1800" dirty="0"/>
              <a:t>[2] in </a:t>
            </a:r>
            <a:r>
              <a:rPr lang="en-US" altLang="zh-CN" sz="1800" dirty="0" err="1"/>
              <a:t>a_list</a:t>
            </a:r>
            <a:r>
              <a:rPr lang="en-US" altLang="zh-CN" sz="1800" dirty="0"/>
              <a:t>								True</a:t>
            </a:r>
          </a:p>
        </p:txBody>
      </p:sp>
    </p:spTree>
    <p:extLst>
      <p:ext uri="{BB962C8B-B14F-4D97-AF65-F5344CB8AC3E}">
        <p14:creationId xmlns:p14="http://schemas.microsoft.com/office/powerpoint/2010/main" val="32918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切片是</a:t>
            </a:r>
            <a:r>
              <a:rPr lang="en-US" altLang="zh-CN" sz="2000" dirty="0"/>
              <a:t>Python</a:t>
            </a:r>
            <a:r>
              <a:rPr lang="zh-CN" altLang="en-US" sz="2000" dirty="0"/>
              <a:t>序列的重要操作之一，适用于列表、元组、字符串、</a:t>
            </a:r>
            <a:r>
              <a:rPr lang="en-US" altLang="zh-CN" sz="2000" dirty="0"/>
              <a:t>range</a:t>
            </a:r>
            <a:r>
              <a:rPr lang="zh-CN" altLang="en-US" sz="2000" dirty="0"/>
              <a:t>对象等类型，用于截取序列中的任何部分，得到一个新序列，也可以用于修改和删除列表中部分元素，或增加元素</a:t>
            </a:r>
          </a:p>
          <a:p>
            <a:r>
              <a:rPr lang="zh-CN" altLang="en-US" sz="2000" dirty="0"/>
              <a:t>切片由</a:t>
            </a:r>
            <a:r>
              <a:rPr lang="en-US" altLang="zh-CN" sz="2000" dirty="0"/>
              <a:t>2</a:t>
            </a:r>
            <a:r>
              <a:rPr lang="zh-CN" altLang="en-US" sz="2000" dirty="0"/>
              <a:t>个冒号分隔的</a:t>
            </a:r>
            <a:r>
              <a:rPr lang="en-US" altLang="zh-CN" sz="2000" dirty="0"/>
              <a:t>3</a:t>
            </a:r>
            <a:r>
              <a:rPr lang="zh-CN" altLang="en-US" sz="2000" dirty="0"/>
              <a:t>个数字组成：第一个数字表示切片开始位置（默认为</a:t>
            </a:r>
            <a:r>
              <a:rPr lang="en-US" altLang="zh-CN" sz="2000" dirty="0"/>
              <a:t>0</a:t>
            </a:r>
            <a:r>
              <a:rPr lang="zh-CN" altLang="en-US" sz="2000" dirty="0"/>
              <a:t>），第二个数字表示切片截止（但不包含）位置（默认为列表长度），第三个数字表示切片的步长（默认为</a:t>
            </a:r>
            <a:r>
              <a:rPr lang="en-US" altLang="zh-CN" sz="2000" dirty="0"/>
              <a:t>1</a:t>
            </a:r>
            <a:r>
              <a:rPr lang="zh-CN" altLang="en-US" sz="2000" dirty="0"/>
              <a:t>），当步长省略时可以省略后一个冒号</a:t>
            </a:r>
          </a:p>
        </p:txBody>
      </p:sp>
    </p:spTree>
    <p:extLst>
      <p:ext uri="{BB962C8B-B14F-4D97-AF65-F5344CB8AC3E}">
        <p14:creationId xmlns:p14="http://schemas.microsoft.com/office/powerpoint/2010/main" val="328534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例：</a:t>
            </a:r>
            <a:endParaRPr lang="en-US" altLang="zh-CN" sz="2000" dirty="0"/>
          </a:p>
          <a:p>
            <a:pPr marL="457200" lvl="1" indent="0">
              <a:buNone/>
            </a:pPr>
            <a:r>
              <a:rPr lang="en-US" altLang="zh-CN" sz="1800" dirty="0" err="1"/>
              <a:t>a_list</a:t>
            </a:r>
            <a:r>
              <a:rPr lang="en-US" altLang="zh-CN" sz="1800" dirty="0"/>
              <a:t>=[1,2,3,4,5,6,7,8,9,0]</a:t>
            </a:r>
          </a:p>
          <a:p>
            <a:pPr marL="457200" lvl="1" indent="0">
              <a:buNone/>
            </a:pPr>
            <a:r>
              <a:rPr lang="en-US" altLang="zh-CN" sz="1800" dirty="0" err="1"/>
              <a:t>a_list</a:t>
            </a:r>
            <a:r>
              <a:rPr lang="en-US" altLang="zh-CN" sz="1800" dirty="0"/>
              <a:t>[::]</a:t>
            </a:r>
          </a:p>
          <a:p>
            <a:pPr marL="457200" lvl="1" indent="0">
              <a:spcBef>
                <a:spcPts val="300"/>
              </a:spcBef>
              <a:buNone/>
            </a:pPr>
            <a:r>
              <a:rPr lang="en-US" altLang="zh-CN" sz="1800" dirty="0"/>
              <a:t>[1,2,3,4,5,6,7,8,9,0]</a:t>
            </a:r>
          </a:p>
          <a:p>
            <a:pPr marL="457200" lvl="1" indent="0">
              <a:buNone/>
            </a:pPr>
            <a:r>
              <a:rPr lang="en-US" altLang="zh-CN" sz="1800" dirty="0" err="1"/>
              <a:t>a_list</a:t>
            </a:r>
            <a:r>
              <a:rPr lang="en-US" altLang="zh-CN" sz="1800" dirty="0"/>
              <a:t>[::2]</a:t>
            </a:r>
          </a:p>
          <a:p>
            <a:pPr marL="457200" lvl="1" indent="0">
              <a:spcBef>
                <a:spcPts val="300"/>
              </a:spcBef>
              <a:buNone/>
            </a:pPr>
            <a:r>
              <a:rPr lang="en-US" altLang="zh-CN" sz="1800" dirty="0"/>
              <a:t>[1,3,5,7,9]</a:t>
            </a:r>
          </a:p>
          <a:p>
            <a:pPr marL="457200" lvl="1" indent="0">
              <a:buNone/>
            </a:pPr>
            <a:r>
              <a:rPr lang="en-US" altLang="zh-CN" sz="1800" dirty="0" err="1"/>
              <a:t>a_list</a:t>
            </a:r>
            <a:r>
              <a:rPr lang="en-US" altLang="zh-CN" sz="1800" dirty="0"/>
              <a:t>[::-1]	</a:t>
            </a:r>
          </a:p>
          <a:p>
            <a:pPr marL="457200" lvl="1" indent="0">
              <a:spcBef>
                <a:spcPts val="300"/>
              </a:spcBef>
              <a:buNone/>
            </a:pPr>
            <a:r>
              <a:rPr lang="en-US" altLang="zh-CN" sz="1800" dirty="0"/>
              <a:t>[0,9,8,7,6,5,4,3,2,1]</a:t>
            </a:r>
          </a:p>
          <a:p>
            <a:pPr marL="457200" lvl="1" indent="0">
              <a:buNone/>
            </a:pPr>
            <a:r>
              <a:rPr lang="en-US" altLang="zh-CN" sz="1800" dirty="0" err="1"/>
              <a:t>a_list</a:t>
            </a:r>
            <a:r>
              <a:rPr lang="en-US" altLang="zh-CN" sz="1800" dirty="0"/>
              <a:t>[:4:]	</a:t>
            </a:r>
            <a:r>
              <a:rPr lang="zh-CN" altLang="en-US" sz="1800" dirty="0"/>
              <a:t>或</a:t>
            </a:r>
            <a:r>
              <a:rPr lang="en-US" altLang="zh-CN" sz="1800" dirty="0" err="1"/>
              <a:t>a_list</a:t>
            </a:r>
            <a:r>
              <a:rPr lang="en-US" altLang="zh-CN" sz="1800" dirty="0"/>
              <a:t>[:4]</a:t>
            </a:r>
          </a:p>
          <a:p>
            <a:pPr marL="457200" lvl="1" indent="0">
              <a:spcBef>
                <a:spcPts val="300"/>
              </a:spcBef>
              <a:buNone/>
            </a:pPr>
            <a:r>
              <a:rPr lang="en-US" altLang="zh-CN" sz="1800" dirty="0"/>
              <a:t>[1,2,3,4]</a:t>
            </a:r>
          </a:p>
        </p:txBody>
      </p:sp>
    </p:spTree>
    <p:extLst>
      <p:ext uri="{BB962C8B-B14F-4D97-AF65-F5344CB8AC3E}">
        <p14:creationId xmlns:p14="http://schemas.microsoft.com/office/powerpoint/2010/main" val="333644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1600" dirty="0"/>
              <a:t>例：</a:t>
            </a:r>
            <a:endParaRPr lang="en-US" altLang="zh-CN" sz="1600" dirty="0"/>
          </a:p>
          <a:p>
            <a:pPr marL="457200" lvl="1" indent="0">
              <a:spcBef>
                <a:spcPts val="600"/>
              </a:spcBef>
              <a:buNone/>
            </a:pPr>
            <a:r>
              <a:rPr lang="en-US" altLang="zh-CN" sz="1400" dirty="0" err="1"/>
              <a:t>a_list</a:t>
            </a:r>
            <a:r>
              <a:rPr lang="en-US" altLang="zh-CN" sz="1400" dirty="0"/>
              <a:t>=[1,2,3,4,5,6,7,8,9,0]</a:t>
            </a:r>
          </a:p>
          <a:p>
            <a:pPr marL="457200" lvl="1" indent="0">
              <a:spcBef>
                <a:spcPts val="600"/>
              </a:spcBef>
              <a:buNone/>
            </a:pPr>
            <a:r>
              <a:rPr lang="en-US" altLang="zh-CN" sz="1400" dirty="0" err="1"/>
              <a:t>a_list</a:t>
            </a:r>
            <a:r>
              <a:rPr lang="en-US" altLang="zh-CN" sz="1400" dirty="0"/>
              <a:t>[6::]	</a:t>
            </a:r>
            <a:r>
              <a:rPr lang="zh-CN" altLang="en-US" sz="1400" dirty="0"/>
              <a:t>或</a:t>
            </a:r>
            <a:r>
              <a:rPr lang="en-US" altLang="zh-CN" sz="1400" dirty="0" err="1"/>
              <a:t>a_list</a:t>
            </a:r>
            <a:r>
              <a:rPr lang="en-US" altLang="zh-CN" sz="1400" dirty="0"/>
              <a:t>[6:]</a:t>
            </a:r>
          </a:p>
          <a:p>
            <a:pPr marL="457200" lvl="1" indent="0">
              <a:spcBef>
                <a:spcPts val="300"/>
              </a:spcBef>
              <a:buNone/>
            </a:pPr>
            <a:r>
              <a:rPr lang="en-US" altLang="zh-CN" sz="1400" dirty="0"/>
              <a:t>[7,8,9,0]</a:t>
            </a:r>
          </a:p>
          <a:p>
            <a:pPr marL="457200" lvl="1" indent="0">
              <a:spcBef>
                <a:spcPts val="600"/>
              </a:spcBef>
              <a:buNone/>
            </a:pPr>
            <a:r>
              <a:rPr lang="en-US" altLang="zh-CN" sz="1400" dirty="0" err="1"/>
              <a:t>a_list</a:t>
            </a:r>
            <a:r>
              <a:rPr lang="en-US" altLang="zh-CN" sz="1400" dirty="0"/>
              <a:t>[1::2]</a:t>
            </a:r>
          </a:p>
          <a:p>
            <a:pPr marL="457200" lvl="1" indent="0">
              <a:spcBef>
                <a:spcPts val="300"/>
              </a:spcBef>
              <a:buNone/>
            </a:pPr>
            <a:r>
              <a:rPr lang="en-US" altLang="zh-CN" sz="1400" dirty="0"/>
              <a:t>[2,4,6,8,0]</a:t>
            </a:r>
          </a:p>
          <a:p>
            <a:pPr marL="457200" lvl="1" indent="0">
              <a:spcBef>
                <a:spcPts val="600"/>
              </a:spcBef>
              <a:buNone/>
            </a:pPr>
            <a:r>
              <a:rPr lang="en-US" altLang="zh-CN" sz="1400" dirty="0" err="1"/>
              <a:t>a_list</a:t>
            </a:r>
            <a:r>
              <a:rPr lang="en-US" altLang="zh-CN" sz="1400" dirty="0"/>
              <a:t>[3:6]</a:t>
            </a:r>
          </a:p>
          <a:p>
            <a:pPr marL="457200" lvl="1" indent="0">
              <a:spcBef>
                <a:spcPts val="300"/>
              </a:spcBef>
              <a:buNone/>
            </a:pPr>
            <a:r>
              <a:rPr lang="en-US" altLang="zh-CN" sz="1400" dirty="0"/>
              <a:t>[4,5,6]</a:t>
            </a:r>
          </a:p>
          <a:p>
            <a:pPr marL="457200" lvl="1" indent="0">
              <a:spcBef>
                <a:spcPts val="600"/>
              </a:spcBef>
              <a:buNone/>
            </a:pPr>
            <a:r>
              <a:rPr lang="en-US" altLang="zh-CN" sz="1400" dirty="0" err="1"/>
              <a:t>a_list</a:t>
            </a:r>
            <a:r>
              <a:rPr lang="en-US" altLang="zh-CN" sz="1400" dirty="0"/>
              <a:t>[6:100]</a:t>
            </a:r>
          </a:p>
          <a:p>
            <a:pPr marL="457200" lvl="1" indent="0">
              <a:spcBef>
                <a:spcPts val="300"/>
              </a:spcBef>
              <a:buNone/>
            </a:pPr>
            <a:r>
              <a:rPr lang="en-US" altLang="zh-CN" sz="1400" dirty="0"/>
              <a:t>[7,8,9,0]</a:t>
            </a:r>
          </a:p>
          <a:p>
            <a:pPr marL="457200" lvl="1" indent="0">
              <a:spcBef>
                <a:spcPts val="600"/>
              </a:spcBef>
              <a:buNone/>
            </a:pPr>
            <a:r>
              <a:rPr lang="en-US" altLang="zh-CN" sz="1400" dirty="0" err="1"/>
              <a:t>a_list</a:t>
            </a:r>
            <a:r>
              <a:rPr lang="en-US" altLang="zh-CN" sz="1400" dirty="0"/>
              <a:t>[100:]</a:t>
            </a:r>
          </a:p>
          <a:p>
            <a:pPr marL="457200" lvl="1" indent="0">
              <a:spcBef>
                <a:spcPts val="300"/>
              </a:spcBef>
              <a:buNone/>
            </a:pPr>
            <a:r>
              <a:rPr lang="en-US" altLang="zh-CN" sz="1400" dirty="0"/>
              <a:t>[]</a:t>
            </a:r>
          </a:p>
          <a:p>
            <a:pPr marL="457200" lvl="1" indent="0">
              <a:spcBef>
                <a:spcPts val="300"/>
              </a:spcBef>
              <a:buNone/>
            </a:pPr>
            <a:r>
              <a:rPr lang="en-US" altLang="zh-CN" sz="1400" dirty="0" err="1"/>
              <a:t>a_list</a:t>
            </a:r>
            <a:r>
              <a:rPr lang="en-US" altLang="zh-CN" sz="1400" dirty="0"/>
              <a:t>[-100:3]</a:t>
            </a:r>
          </a:p>
          <a:p>
            <a:pPr marL="457200" lvl="1" indent="0">
              <a:spcBef>
                <a:spcPts val="300"/>
              </a:spcBef>
              <a:buNone/>
            </a:pPr>
            <a:r>
              <a:rPr lang="en-US" altLang="zh-CN" sz="1400" dirty="0"/>
              <a:t>[1,2,3]</a:t>
            </a:r>
          </a:p>
        </p:txBody>
      </p:sp>
    </p:spTree>
    <p:extLst>
      <p:ext uri="{BB962C8B-B14F-4D97-AF65-F5344CB8AC3E}">
        <p14:creationId xmlns:p14="http://schemas.microsoft.com/office/powerpoint/2010/main" val="37413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animEffect transition="in" filter="fade">
                                      <p:cBhvr>
                                        <p:cTn id="82" dur="1000"/>
                                        <p:tgtEl>
                                          <p:spTgt spid="3">
                                            <p:txEl>
                                              <p:pRg st="11" end="11"/>
                                            </p:txEl>
                                          </p:spTgt>
                                        </p:tgtEl>
                                      </p:cBhvr>
                                    </p:animEffect>
                                    <p:anim calcmode="lin" valueType="num">
                                      <p:cBhvr>
                                        <p:cTn id="8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animEffect transition="in" filter="fade">
                                      <p:cBhvr>
                                        <p:cTn id="87" dur="1000"/>
                                        <p:tgtEl>
                                          <p:spTgt spid="3">
                                            <p:txEl>
                                              <p:pRg st="12" end="12"/>
                                            </p:txEl>
                                          </p:spTgt>
                                        </p:tgtEl>
                                      </p:cBhvr>
                                    </p:animEffect>
                                    <p:anim calcmode="lin" valueType="num">
                                      <p:cBhvr>
                                        <p:cTn id="8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Effect transition="in" filter="fade">
                                      <p:cBhvr>
                                        <p:cTn id="92" dur="1000"/>
                                        <p:tgtEl>
                                          <p:spTgt spid="3">
                                            <p:txEl>
                                              <p:pRg st="13" end="13"/>
                                            </p:txEl>
                                          </p:spTgt>
                                        </p:tgtEl>
                                      </p:cBhvr>
                                    </p:animEffect>
                                    <p:anim calcmode="lin" valueType="num">
                                      <p:cBhvr>
                                        <p:cTn id="9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err="1"/>
              <a:t>a_list</a:t>
            </a:r>
            <a:r>
              <a:rPr lang="en-US" altLang="zh-CN" sz="1800" dirty="0"/>
              <a:t>=[1,2,3,4,5,6,7,8,9,0]</a:t>
            </a:r>
          </a:p>
          <a:p>
            <a:pPr marL="457200" lvl="1" indent="0">
              <a:buNone/>
            </a:pPr>
            <a:r>
              <a:rPr lang="en-US" altLang="zh-CN" sz="1800" dirty="0" err="1"/>
              <a:t>a_list</a:t>
            </a:r>
            <a:r>
              <a:rPr lang="en-US" altLang="zh-CN" sz="1800" dirty="0"/>
              <a:t>[10:]=[11,12]</a:t>
            </a:r>
          </a:p>
          <a:p>
            <a:pPr marL="457200" lvl="1" indent="0">
              <a:spcBef>
                <a:spcPts val="600"/>
              </a:spcBef>
              <a:buNone/>
            </a:pPr>
            <a:r>
              <a:rPr lang="en-US" altLang="zh-CN" sz="1800" dirty="0"/>
              <a:t>[1,2,3,4,5,6,7,8,9,0,11,12]</a:t>
            </a:r>
          </a:p>
          <a:p>
            <a:pPr marL="457200" lvl="1" indent="0">
              <a:buNone/>
            </a:pPr>
            <a:r>
              <a:rPr lang="en-US" altLang="zh-CN" sz="1800" dirty="0" err="1"/>
              <a:t>a_list</a:t>
            </a:r>
            <a:r>
              <a:rPr lang="en-US" altLang="zh-CN" sz="1800" dirty="0"/>
              <a:t>[:6]=[]</a:t>
            </a:r>
          </a:p>
          <a:p>
            <a:pPr marL="457200" lvl="1" indent="0">
              <a:spcBef>
                <a:spcPts val="600"/>
              </a:spcBef>
              <a:buNone/>
            </a:pPr>
            <a:r>
              <a:rPr lang="en-US" altLang="zh-CN" sz="1800" dirty="0"/>
              <a:t>[7,8,9,0,11,12]</a:t>
            </a:r>
          </a:p>
          <a:p>
            <a:pPr marL="457200" lvl="1" indent="0">
              <a:buNone/>
            </a:pPr>
            <a:r>
              <a:rPr lang="en-US" altLang="zh-CN" sz="1800" dirty="0" err="1"/>
              <a:t>a_list</a:t>
            </a:r>
            <a:r>
              <a:rPr lang="en-US" altLang="zh-CN" sz="1800" dirty="0"/>
              <a:t>[::3]=[1,1]</a:t>
            </a:r>
          </a:p>
          <a:p>
            <a:pPr marL="457200" lvl="1" indent="0">
              <a:spcBef>
                <a:spcPts val="600"/>
              </a:spcBef>
              <a:buNone/>
            </a:pPr>
            <a:r>
              <a:rPr lang="en-US" altLang="zh-CN" sz="1800" dirty="0"/>
              <a:t>[1,8,9,1,11,12]</a:t>
            </a:r>
          </a:p>
        </p:txBody>
      </p:sp>
    </p:spTree>
    <p:extLst>
      <p:ext uri="{BB962C8B-B14F-4D97-AF65-F5344CB8AC3E}">
        <p14:creationId xmlns:p14="http://schemas.microsoft.com/office/powerpoint/2010/main" val="28995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err="1"/>
              <a:t>a_list</a:t>
            </a:r>
            <a:r>
              <a:rPr lang="en-US" altLang="zh-CN" sz="1800" dirty="0"/>
              <a:t>=[1,2,3,4,5,6,7,8,9,0]</a:t>
            </a:r>
          </a:p>
          <a:p>
            <a:pPr marL="457200" lvl="1" indent="0">
              <a:buNone/>
            </a:pPr>
            <a:r>
              <a:rPr lang="en-US" altLang="zh-CN" sz="1800" dirty="0" err="1">
                <a:solidFill>
                  <a:srgbClr val="FF0000"/>
                </a:solidFill>
              </a:rPr>
              <a:t>a_list</a:t>
            </a:r>
            <a:r>
              <a:rPr lang="en-US" altLang="zh-CN" sz="1800" dirty="0">
                <a:solidFill>
                  <a:srgbClr val="FF0000"/>
                </a:solidFill>
              </a:rPr>
              <a:t>[::3]=[1]</a:t>
            </a:r>
            <a:r>
              <a:rPr lang="zh-CN" altLang="en-US" sz="1800" dirty="0">
                <a:solidFill>
                  <a:srgbClr val="FF0000"/>
                </a:solidFill>
              </a:rPr>
              <a:t>或</a:t>
            </a:r>
            <a:r>
              <a:rPr lang="en-US" altLang="zh-CN" sz="1800" dirty="0" err="1">
                <a:solidFill>
                  <a:srgbClr val="FF0000"/>
                </a:solidFill>
              </a:rPr>
              <a:t>a_list</a:t>
            </a:r>
            <a:r>
              <a:rPr lang="en-US" altLang="zh-CN" sz="1800" dirty="0">
                <a:solidFill>
                  <a:srgbClr val="FF0000"/>
                </a:solidFill>
              </a:rPr>
              <a:t>[::3]=[1,1,1]</a:t>
            </a:r>
          </a:p>
          <a:p>
            <a:pPr marL="457200" lvl="1" indent="0">
              <a:buNone/>
            </a:pPr>
            <a:r>
              <a:rPr lang="en-US" altLang="zh-CN" sz="1800" dirty="0" err="1"/>
              <a:t>a_list</a:t>
            </a:r>
            <a:r>
              <a:rPr lang="en-US" altLang="zh-CN" sz="1800" dirty="0"/>
              <a:t>[::3]=[5]*((</a:t>
            </a:r>
            <a:r>
              <a:rPr lang="en-US" altLang="zh-CN" sz="1800" dirty="0" err="1"/>
              <a:t>len</a:t>
            </a:r>
            <a:r>
              <a:rPr lang="en-US" altLang="zh-CN" sz="1800" dirty="0"/>
              <a:t>(</a:t>
            </a:r>
            <a:r>
              <a:rPr lang="en-US" altLang="zh-CN" sz="1800" dirty="0" err="1"/>
              <a:t>a_list</a:t>
            </a:r>
            <a:r>
              <a:rPr lang="en-US" altLang="zh-CN" sz="1800" dirty="0"/>
              <a:t>)+2)//3)</a:t>
            </a:r>
          </a:p>
          <a:p>
            <a:pPr marL="457200" lvl="1" indent="0">
              <a:spcBef>
                <a:spcPts val="600"/>
              </a:spcBef>
              <a:buNone/>
            </a:pPr>
            <a:r>
              <a:rPr lang="en-US" altLang="zh-CN" sz="1800" dirty="0"/>
              <a:t>[5,2,3,5,5,6,5,8,9,5]</a:t>
            </a:r>
          </a:p>
          <a:p>
            <a:pPr marL="457200" lvl="1" indent="0">
              <a:buNone/>
            </a:pPr>
            <a:r>
              <a:rPr lang="en-US" altLang="zh-CN" sz="1800" dirty="0"/>
              <a:t>del </a:t>
            </a:r>
            <a:r>
              <a:rPr lang="en-US" altLang="zh-CN" sz="1800" dirty="0" err="1"/>
              <a:t>a_list</a:t>
            </a:r>
            <a:r>
              <a:rPr lang="en-US" altLang="zh-CN" sz="1800" dirty="0"/>
              <a:t>[:2]</a:t>
            </a:r>
          </a:p>
          <a:p>
            <a:pPr marL="457200" lvl="1" indent="0">
              <a:spcBef>
                <a:spcPts val="600"/>
              </a:spcBef>
              <a:buNone/>
            </a:pPr>
            <a:r>
              <a:rPr lang="en-US" altLang="zh-CN" sz="1800" dirty="0"/>
              <a:t>[3,5,5,6,5,8,9,5]</a:t>
            </a:r>
          </a:p>
        </p:txBody>
      </p:sp>
    </p:spTree>
    <p:extLst>
      <p:ext uri="{BB962C8B-B14F-4D97-AF65-F5344CB8AC3E}">
        <p14:creationId xmlns:p14="http://schemas.microsoft.com/office/powerpoint/2010/main" val="39876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1.2	Python</a:t>
            </a:r>
            <a:r>
              <a:rPr lang="zh-CN" altLang="en-US" dirty="0"/>
              <a:t>安装与简单使用</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交互模式</a:t>
            </a:r>
          </a:p>
          <a:p>
            <a:r>
              <a:rPr lang="zh-CN" altLang="en-US" sz="2400" dirty="0"/>
              <a:t>文件模式</a:t>
            </a:r>
            <a:endParaRPr lang="en-US" altLang="zh-CN" sz="2400" dirty="0"/>
          </a:p>
          <a:p>
            <a:r>
              <a:rPr lang="zh-CN" altLang="en-US" sz="2400" dirty="0"/>
              <a:t>第一个程序：输出“</a:t>
            </a:r>
            <a:r>
              <a:rPr lang="en-US" altLang="zh-CN" sz="2400" dirty="0" err="1"/>
              <a:t>Hello,Python</a:t>
            </a:r>
            <a:r>
              <a:rPr lang="zh-CN" altLang="en-US" sz="2400" dirty="0"/>
              <a:t>”</a:t>
            </a:r>
          </a:p>
        </p:txBody>
      </p:sp>
    </p:spTree>
    <p:extLst>
      <p:ext uri="{BB962C8B-B14F-4D97-AF65-F5344CB8AC3E}">
        <p14:creationId xmlns:p14="http://schemas.microsoft.com/office/powerpoint/2010/main" val="233502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3.1.7	</a:t>
            </a:r>
            <a:r>
              <a:rPr lang="zh-CN" altLang="en-US" dirty="0"/>
              <a:t>复制与排序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a:t>a=[1,[2,3,4],[5,6],7,8]</a:t>
            </a:r>
          </a:p>
          <a:p>
            <a:pPr marL="457200" lvl="1" indent="0">
              <a:buNone/>
            </a:pPr>
            <a:r>
              <a:rPr lang="en-US" altLang="zh-CN" sz="1800" dirty="0"/>
              <a:t>b=a											#</a:t>
            </a:r>
            <a:r>
              <a:rPr lang="zh-CN" altLang="en-US" sz="1800" dirty="0"/>
              <a:t>复制引用</a:t>
            </a:r>
          </a:p>
          <a:p>
            <a:pPr marL="457200" lvl="1" indent="0">
              <a:buNone/>
            </a:pPr>
            <a:r>
              <a:rPr lang="en-US" altLang="zh-CN" sz="1800" dirty="0"/>
              <a:t>b=a[::]《=》b=</a:t>
            </a:r>
            <a:r>
              <a:rPr lang="en-US" altLang="zh-CN" sz="1800" dirty="0" err="1"/>
              <a:t>a.copy</a:t>
            </a:r>
            <a:r>
              <a:rPr lang="en-US" altLang="zh-CN" sz="1800" dirty="0"/>
              <a:t>()《=》b=</a:t>
            </a:r>
            <a:r>
              <a:rPr lang="en-US" altLang="zh-CN" sz="1800" dirty="0" err="1"/>
              <a:t>copy.copy</a:t>
            </a:r>
            <a:r>
              <a:rPr lang="en-US" altLang="zh-CN" sz="1800" dirty="0"/>
              <a:t>(a)		#</a:t>
            </a:r>
            <a:r>
              <a:rPr lang="zh-CN" altLang="en-US" sz="1800" dirty="0"/>
              <a:t>浅复制</a:t>
            </a:r>
          </a:p>
          <a:p>
            <a:pPr marL="457200" lvl="1" indent="0">
              <a:buNone/>
            </a:pPr>
            <a:r>
              <a:rPr lang="en-US" altLang="zh-CN" sz="1800" dirty="0"/>
              <a:t>b=</a:t>
            </a:r>
            <a:r>
              <a:rPr lang="en-US" altLang="zh-CN" sz="1800" dirty="0" err="1"/>
              <a:t>copy.deepcopy</a:t>
            </a:r>
            <a:r>
              <a:rPr lang="en-US" altLang="zh-CN" sz="1800" dirty="0"/>
              <a:t>(a)							#</a:t>
            </a:r>
            <a:r>
              <a:rPr lang="zh-CN" altLang="en-US" sz="1800" dirty="0"/>
              <a:t>深复制		</a:t>
            </a:r>
          </a:p>
        </p:txBody>
      </p:sp>
    </p:spTree>
    <p:extLst>
      <p:ext uri="{BB962C8B-B14F-4D97-AF65-F5344CB8AC3E}">
        <p14:creationId xmlns:p14="http://schemas.microsoft.com/office/powerpoint/2010/main" val="18334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3.1.7	</a:t>
            </a:r>
            <a:r>
              <a:rPr lang="zh-CN" altLang="en-US" dirty="0"/>
              <a:t>复制与排序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a:t>a=list(range(10))</a:t>
            </a:r>
          </a:p>
          <a:p>
            <a:pPr marL="457200" lvl="1" indent="0">
              <a:buNone/>
            </a:pPr>
            <a:r>
              <a:rPr lang="en-US" altLang="zh-CN" sz="1800" dirty="0"/>
              <a:t>import random</a:t>
            </a:r>
          </a:p>
          <a:p>
            <a:pPr marL="457200" lvl="1" indent="0">
              <a:buNone/>
            </a:pPr>
            <a:r>
              <a:rPr lang="en-US" altLang="zh-CN" sz="1800" dirty="0" err="1"/>
              <a:t>random.shuffle</a:t>
            </a:r>
            <a:r>
              <a:rPr lang="en-US" altLang="zh-CN" sz="1800" dirty="0"/>
              <a:t>(a)						#</a:t>
            </a:r>
            <a:r>
              <a:rPr lang="zh-CN" altLang="en-US" sz="1800" dirty="0"/>
              <a:t>打乱顺序，原地</a:t>
            </a:r>
          </a:p>
          <a:p>
            <a:pPr marL="457200" lvl="1" indent="0">
              <a:buNone/>
            </a:pPr>
            <a:r>
              <a:rPr lang="en-US" altLang="zh-CN" sz="1800" dirty="0" err="1"/>
              <a:t>a.sort</a:t>
            </a:r>
            <a:r>
              <a:rPr lang="en-US" altLang="zh-CN" sz="1800" dirty="0"/>
              <a:t>()									#</a:t>
            </a:r>
            <a:r>
              <a:rPr lang="zh-CN" altLang="en-US" sz="1800" dirty="0"/>
              <a:t>升序排序，原地</a:t>
            </a:r>
          </a:p>
          <a:p>
            <a:pPr marL="457200" lvl="1" indent="0">
              <a:buNone/>
            </a:pPr>
            <a:r>
              <a:rPr lang="en-US" altLang="zh-CN" sz="1800" dirty="0" err="1"/>
              <a:t>a.sort</a:t>
            </a:r>
            <a:r>
              <a:rPr lang="en-US" altLang="zh-CN" sz="1800" dirty="0"/>
              <a:t>(reverse=True)						#</a:t>
            </a:r>
            <a:r>
              <a:rPr lang="zh-CN" altLang="en-US" sz="1800" dirty="0"/>
              <a:t>降序排序，原地</a:t>
            </a:r>
            <a:endParaRPr lang="en-US" altLang="zh-CN" sz="1800" dirty="0"/>
          </a:p>
          <a:p>
            <a:pPr marL="457200" lvl="1" indent="0">
              <a:buNone/>
            </a:pPr>
            <a:r>
              <a:rPr lang="en-US" altLang="zh-CN" sz="1800" dirty="0"/>
              <a:t>b=sorted(a)								#</a:t>
            </a:r>
            <a:r>
              <a:rPr lang="zh-CN" altLang="en-US" sz="1800" dirty="0"/>
              <a:t>产生一个新列表，升序排序</a:t>
            </a:r>
            <a:endParaRPr lang="en-US" altLang="zh-CN" sz="1800" dirty="0"/>
          </a:p>
          <a:p>
            <a:pPr marL="457200" lvl="1" indent="0">
              <a:buNone/>
            </a:pPr>
            <a:r>
              <a:rPr lang="en-US" altLang="zh-CN" sz="1800" dirty="0"/>
              <a:t>c=sorted(</a:t>
            </a:r>
            <a:r>
              <a:rPr lang="en-US" altLang="zh-CN" sz="1800" dirty="0" err="1"/>
              <a:t>a,reverse</a:t>
            </a:r>
            <a:r>
              <a:rPr lang="en-US" altLang="zh-CN" sz="1800" dirty="0"/>
              <a:t>=True) 					#</a:t>
            </a:r>
            <a:r>
              <a:rPr lang="zh-CN" altLang="en-US" sz="1800" dirty="0"/>
              <a:t>产生一个新列表，降序排序</a:t>
            </a:r>
          </a:p>
        </p:txBody>
      </p:sp>
    </p:spTree>
    <p:extLst>
      <p:ext uri="{BB962C8B-B14F-4D97-AF65-F5344CB8AC3E}">
        <p14:creationId xmlns:p14="http://schemas.microsoft.com/office/powerpoint/2010/main" val="7457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3.1.7	</a:t>
            </a:r>
            <a:r>
              <a:rPr lang="zh-CN" altLang="en-US" dirty="0"/>
              <a:t>复制与排序</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err="1"/>
              <a:t>a.reverse</a:t>
            </a:r>
            <a:r>
              <a:rPr lang="en-US" altLang="zh-CN" sz="1800" dirty="0"/>
              <a:t>()								#</a:t>
            </a:r>
            <a:r>
              <a:rPr lang="zh-CN" altLang="en-US" sz="1800" dirty="0"/>
              <a:t>原地逆序</a:t>
            </a:r>
            <a:endParaRPr lang="en-US" altLang="zh-CN" sz="1800" dirty="0"/>
          </a:p>
          <a:p>
            <a:pPr marL="457200" lvl="1" indent="0">
              <a:buNone/>
            </a:pPr>
            <a:r>
              <a:rPr lang="en-US" altLang="zh-CN" sz="1800" dirty="0"/>
              <a:t>b=reversed(a) 							#</a:t>
            </a:r>
            <a:r>
              <a:rPr lang="zh-CN" altLang="en-US" sz="1800" dirty="0"/>
              <a:t>产生一个列表逆序迭代器对象</a:t>
            </a:r>
          </a:p>
        </p:txBody>
      </p:sp>
    </p:spTree>
    <p:extLst>
      <p:ext uri="{BB962C8B-B14F-4D97-AF65-F5344CB8AC3E}">
        <p14:creationId xmlns:p14="http://schemas.microsoft.com/office/powerpoint/2010/main" val="74456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3.1.8	</a:t>
            </a:r>
            <a:r>
              <a:rPr lang="zh-CN" altLang="en-US" dirty="0"/>
              <a:t>用于序列操作的常用内置函数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zh-CN" altLang="en-US" sz="1800" dirty="0"/>
              <a:t>返回序列中的元素个数：</a:t>
            </a:r>
            <a:r>
              <a:rPr lang="en-US" altLang="zh-CN" sz="1800" dirty="0" err="1"/>
              <a:t>len</a:t>
            </a:r>
            <a:r>
              <a:rPr lang="en-US" altLang="zh-CN" sz="1800" dirty="0"/>
              <a:t>(</a:t>
            </a:r>
            <a:r>
              <a:rPr lang="en-US" altLang="zh-CN" sz="1800" dirty="0" err="1"/>
              <a:t>a_list</a:t>
            </a:r>
            <a:r>
              <a:rPr lang="en-US" altLang="zh-CN" sz="1800" dirty="0"/>
              <a:t>)</a:t>
            </a:r>
          </a:p>
          <a:p>
            <a:pPr marL="457200" lvl="1" indent="0">
              <a:buNone/>
            </a:pPr>
            <a:r>
              <a:rPr lang="zh-CN" altLang="en-US" sz="1800" dirty="0"/>
              <a:t>返回同类型可比较序列中的最大或最小元素：</a:t>
            </a:r>
            <a:r>
              <a:rPr lang="en-US" altLang="zh-CN" sz="1800" dirty="0"/>
              <a:t>max(</a:t>
            </a:r>
            <a:r>
              <a:rPr lang="en-US" altLang="zh-CN" sz="1800" dirty="0" err="1"/>
              <a:t>a_list</a:t>
            </a:r>
            <a:r>
              <a:rPr lang="en-US" altLang="zh-CN" sz="1800" dirty="0"/>
              <a:t>)</a:t>
            </a:r>
            <a:r>
              <a:rPr lang="zh-CN" altLang="en-US" sz="1800" dirty="0"/>
              <a:t>、</a:t>
            </a:r>
            <a:r>
              <a:rPr lang="en-US" altLang="zh-CN" sz="1800" dirty="0"/>
              <a:t>min(</a:t>
            </a:r>
            <a:r>
              <a:rPr lang="en-US" altLang="zh-CN" sz="1800" dirty="0" err="1"/>
              <a:t>a_list</a:t>
            </a:r>
            <a:r>
              <a:rPr lang="en-US" altLang="zh-CN" sz="1800" dirty="0"/>
              <a:t>)</a:t>
            </a:r>
          </a:p>
          <a:p>
            <a:pPr marL="457200" lvl="1" indent="0">
              <a:buNone/>
            </a:pPr>
            <a:r>
              <a:rPr lang="zh-CN" altLang="en-US" sz="1800" dirty="0"/>
              <a:t>对数值型序列的元素进行求和运算：</a:t>
            </a:r>
            <a:r>
              <a:rPr lang="en-US" altLang="zh-CN" sz="1800" dirty="0"/>
              <a:t>sum(</a:t>
            </a:r>
            <a:r>
              <a:rPr lang="en-US" altLang="zh-CN" sz="1800" dirty="0" err="1"/>
              <a:t>a_list</a:t>
            </a:r>
            <a:r>
              <a:rPr lang="en-US" altLang="zh-CN" sz="1800" dirty="0"/>
              <a:t>)</a:t>
            </a:r>
          </a:p>
        </p:txBody>
      </p:sp>
    </p:spTree>
    <p:extLst>
      <p:ext uri="{BB962C8B-B14F-4D97-AF65-F5344CB8AC3E}">
        <p14:creationId xmlns:p14="http://schemas.microsoft.com/office/powerpoint/2010/main" val="314503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3.1.8	</a:t>
            </a:r>
            <a:r>
              <a:rPr lang="zh-CN" altLang="en-US" dirty="0"/>
              <a:t>用于序列操作的常用内置函数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内置函数</a:t>
            </a:r>
            <a:r>
              <a:rPr lang="en-US" altLang="zh-CN" sz="2000" dirty="0"/>
              <a:t>sorted()</a:t>
            </a:r>
            <a:r>
              <a:rPr lang="zh-CN" altLang="en-US" sz="2000" dirty="0"/>
              <a:t>：返回一个排好序的列表</a:t>
            </a:r>
            <a:endParaRPr lang="en-US" altLang="zh-CN" sz="2000" dirty="0"/>
          </a:p>
          <a:p>
            <a:pPr marL="457200" lvl="1" indent="0">
              <a:buNone/>
            </a:pPr>
            <a:r>
              <a:rPr lang="en-US" altLang="zh-CN" sz="1800" dirty="0" err="1"/>
              <a:t>a_list</a:t>
            </a:r>
            <a:r>
              <a:rPr lang="en-US" altLang="zh-CN" sz="1800" dirty="0"/>
              <a:t>=[5,3,4,6,2]</a:t>
            </a:r>
          </a:p>
          <a:p>
            <a:pPr marL="457200" lvl="1" indent="0">
              <a:buNone/>
            </a:pPr>
            <a:r>
              <a:rPr lang="en-US" altLang="zh-CN" sz="1800" dirty="0"/>
              <a:t>sorted(</a:t>
            </a:r>
            <a:r>
              <a:rPr lang="en-US" altLang="zh-CN" sz="1800" dirty="0" err="1"/>
              <a:t>a_list,reverse</a:t>
            </a:r>
            <a:r>
              <a:rPr lang="en-US" altLang="zh-CN" sz="1800" dirty="0"/>
              <a:t>=True)				#[6, 5, 4, 3, 2]</a:t>
            </a:r>
          </a:p>
          <a:p>
            <a:pPr marL="457200" lvl="1" indent="0">
              <a:buNone/>
            </a:pPr>
            <a:r>
              <a:rPr lang="en-US" altLang="zh-CN" sz="1800" dirty="0" err="1"/>
              <a:t>a_tuple</a:t>
            </a:r>
            <a:r>
              <a:rPr lang="en-US" altLang="zh-CN" sz="1800" dirty="0"/>
              <a:t>=(5,3,4,6,2)</a:t>
            </a:r>
          </a:p>
          <a:p>
            <a:pPr marL="457200" lvl="1" indent="0">
              <a:buNone/>
            </a:pPr>
            <a:r>
              <a:rPr lang="en-US" altLang="zh-CN" sz="1800" dirty="0"/>
              <a:t>sorted(</a:t>
            </a:r>
            <a:r>
              <a:rPr lang="en-US" altLang="zh-CN" sz="1800" dirty="0" err="1"/>
              <a:t>a_tuple</a:t>
            </a:r>
            <a:r>
              <a:rPr lang="en-US" altLang="zh-CN" sz="1800" dirty="0"/>
              <a:t>)							#[2, 3, 4, 5, 6]</a:t>
            </a:r>
          </a:p>
          <a:p>
            <a:pPr marL="457200" lvl="1" indent="0">
              <a:buNone/>
            </a:pPr>
            <a:r>
              <a:rPr lang="en-US" altLang="zh-CN" sz="1800" dirty="0" err="1"/>
              <a:t>a_str</a:t>
            </a:r>
            <a:r>
              <a:rPr lang="en-US" altLang="zh-CN" sz="1800" dirty="0"/>
              <a:t>='</a:t>
            </a:r>
            <a:r>
              <a:rPr lang="en-US" altLang="zh-CN" sz="1800" dirty="0" err="1"/>
              <a:t>fdegc</a:t>
            </a:r>
            <a:r>
              <a:rPr lang="en-US" altLang="zh-CN" sz="1800" dirty="0"/>
              <a:t>'</a:t>
            </a:r>
          </a:p>
          <a:p>
            <a:pPr marL="457200" lvl="1" indent="0">
              <a:buNone/>
            </a:pPr>
            <a:r>
              <a:rPr lang="en-US" altLang="zh-CN" sz="1800" dirty="0"/>
              <a:t>sorted(</a:t>
            </a:r>
            <a:r>
              <a:rPr lang="en-US" altLang="zh-CN" sz="1800" dirty="0" err="1"/>
              <a:t>a_str</a:t>
            </a:r>
            <a:r>
              <a:rPr lang="en-US" altLang="zh-CN" sz="1800" dirty="0"/>
              <a:t>)								#['c', 'd', 'e', 'f', 'g’]</a:t>
            </a:r>
          </a:p>
        </p:txBody>
      </p:sp>
    </p:spTree>
    <p:extLst>
      <p:ext uri="{BB962C8B-B14F-4D97-AF65-F5344CB8AC3E}">
        <p14:creationId xmlns:p14="http://schemas.microsoft.com/office/powerpoint/2010/main" val="283446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3.1.8	</a:t>
            </a:r>
            <a:r>
              <a:rPr lang="zh-CN" altLang="en-US" dirty="0"/>
              <a:t>用于序列操作的常用内置函数</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内置函数</a:t>
            </a:r>
            <a:r>
              <a:rPr lang="en-US" altLang="zh-CN" sz="2000" dirty="0"/>
              <a:t>sorted()</a:t>
            </a:r>
            <a:r>
              <a:rPr lang="zh-CN" altLang="en-US" sz="2000" dirty="0"/>
              <a:t>：返回一个排好序的列表</a:t>
            </a:r>
            <a:endParaRPr lang="en-US" altLang="zh-CN" sz="2000" dirty="0"/>
          </a:p>
          <a:p>
            <a:pPr marL="457200" lvl="1" indent="0">
              <a:buNone/>
            </a:pPr>
            <a:r>
              <a:rPr lang="en-US" altLang="zh-CN" sz="1800" dirty="0" err="1"/>
              <a:t>a_dict</a:t>
            </a:r>
            <a:r>
              <a:rPr lang="en-US" altLang="zh-CN" sz="1800" dirty="0"/>
              <a:t>={'gao':97,'wang':78,'peng':89}</a:t>
            </a:r>
          </a:p>
          <a:p>
            <a:pPr marL="457200" lvl="1" indent="0">
              <a:buNone/>
            </a:pPr>
            <a:r>
              <a:rPr lang="en-US" altLang="zh-CN" sz="1800" dirty="0"/>
              <a:t>sorted(</a:t>
            </a:r>
            <a:r>
              <a:rPr lang="en-US" altLang="zh-CN" sz="1800" dirty="0" err="1"/>
              <a:t>a_dict</a:t>
            </a:r>
            <a:r>
              <a:rPr lang="en-US" altLang="zh-CN" sz="1800" dirty="0"/>
              <a:t>)										#['</a:t>
            </a:r>
            <a:r>
              <a:rPr lang="en-US" altLang="zh-CN" sz="1800" dirty="0" err="1"/>
              <a:t>gao</a:t>
            </a:r>
            <a:r>
              <a:rPr lang="en-US" altLang="zh-CN" sz="1800" dirty="0"/>
              <a:t>', '</a:t>
            </a:r>
            <a:r>
              <a:rPr lang="en-US" altLang="zh-CN" sz="1800" dirty="0" err="1"/>
              <a:t>peng</a:t>
            </a:r>
            <a:r>
              <a:rPr lang="en-US" altLang="zh-CN" sz="1800" dirty="0"/>
              <a:t>', '</a:t>
            </a:r>
            <a:r>
              <a:rPr lang="en-US" altLang="zh-CN" sz="1800" dirty="0" err="1"/>
              <a:t>wang</a:t>
            </a:r>
            <a:r>
              <a:rPr lang="en-US" altLang="zh-CN" sz="1800" dirty="0"/>
              <a:t>’]</a:t>
            </a:r>
          </a:p>
          <a:p>
            <a:pPr marL="457200" lvl="1" indent="0">
              <a:buNone/>
            </a:pPr>
            <a:r>
              <a:rPr lang="en-US" altLang="zh-CN" sz="1800" dirty="0"/>
              <a:t>sorted(</a:t>
            </a:r>
            <a:r>
              <a:rPr lang="en-US" altLang="zh-CN" sz="1800" dirty="0" err="1"/>
              <a:t>a_dict.items</a:t>
            </a:r>
            <a:r>
              <a:rPr lang="en-US" altLang="zh-CN" sz="1800" dirty="0"/>
              <a:t>(),key=lambda x:x[1])</a:t>
            </a:r>
          </a:p>
          <a:p>
            <a:pPr marL="457200" lvl="1" indent="0">
              <a:buNone/>
            </a:pPr>
            <a:r>
              <a:rPr lang="en-US" altLang="zh-CN" sz="1800" dirty="0"/>
              <a:t># [('</a:t>
            </a:r>
            <a:r>
              <a:rPr lang="en-US" altLang="zh-CN" sz="1800" dirty="0" err="1"/>
              <a:t>wang</a:t>
            </a:r>
            <a:r>
              <a:rPr lang="en-US" altLang="zh-CN" sz="1800" dirty="0"/>
              <a:t>', 78), ('</a:t>
            </a:r>
            <a:r>
              <a:rPr lang="en-US" altLang="zh-CN" sz="1800" dirty="0" err="1"/>
              <a:t>peng</a:t>
            </a:r>
            <a:r>
              <a:rPr lang="en-US" altLang="zh-CN" sz="1800" dirty="0"/>
              <a:t>', 89), ('</a:t>
            </a:r>
            <a:r>
              <a:rPr lang="en-US" altLang="zh-CN" sz="1800" dirty="0" err="1"/>
              <a:t>gao</a:t>
            </a:r>
            <a:r>
              <a:rPr lang="en-US" altLang="zh-CN" sz="1800" dirty="0"/>
              <a:t>', 97)]</a:t>
            </a:r>
          </a:p>
          <a:p>
            <a:pPr marL="457200" lvl="1" indent="0">
              <a:buNone/>
            </a:pPr>
            <a:r>
              <a:rPr lang="en-US" altLang="zh-CN" sz="1800" dirty="0"/>
              <a:t>scores=[['001','gao',78,98,68],['002','zhu',87,77,97],['003','lu',86,86,86]]</a:t>
            </a:r>
          </a:p>
          <a:p>
            <a:pPr marL="457200" lvl="1" indent="0">
              <a:buNone/>
            </a:pPr>
            <a:r>
              <a:rPr lang="en-US" altLang="zh-CN" sz="1800" dirty="0"/>
              <a:t>sorted(</a:t>
            </a:r>
            <a:r>
              <a:rPr lang="en-US" altLang="zh-CN" sz="1800" dirty="0" err="1"/>
              <a:t>scores,key</a:t>
            </a:r>
            <a:r>
              <a:rPr lang="en-US" altLang="zh-CN" sz="1800" dirty="0"/>
              <a:t>=lambda x:x[3])</a:t>
            </a:r>
          </a:p>
          <a:p>
            <a:pPr marL="457200" lvl="1" indent="0">
              <a:buNone/>
            </a:pPr>
            <a:r>
              <a:rPr lang="en-US" altLang="zh-CN" sz="1800" dirty="0"/>
              <a:t>#[['002', '</a:t>
            </a:r>
            <a:r>
              <a:rPr lang="en-US" altLang="zh-CN" sz="1800" dirty="0" err="1"/>
              <a:t>zhu</a:t>
            </a:r>
            <a:r>
              <a:rPr lang="en-US" altLang="zh-CN" sz="1800" dirty="0"/>
              <a:t>', 87, 77, 97], ['003', '</a:t>
            </a:r>
            <a:r>
              <a:rPr lang="en-US" altLang="zh-CN" sz="1800" dirty="0" err="1"/>
              <a:t>lu</a:t>
            </a:r>
            <a:r>
              <a:rPr lang="en-US" altLang="zh-CN" sz="1800" dirty="0"/>
              <a:t>', 86, 86, 86], ['001', '</a:t>
            </a:r>
            <a:r>
              <a:rPr lang="en-US" altLang="zh-CN" sz="1800" dirty="0" err="1"/>
              <a:t>gao</a:t>
            </a:r>
            <a:r>
              <a:rPr lang="en-US" altLang="zh-CN" sz="1800" dirty="0"/>
              <a:t>', 78, 98, 68]]</a:t>
            </a:r>
          </a:p>
        </p:txBody>
      </p:sp>
    </p:spTree>
    <p:extLst>
      <p:ext uri="{BB962C8B-B14F-4D97-AF65-F5344CB8AC3E}">
        <p14:creationId xmlns:p14="http://schemas.microsoft.com/office/powerpoint/2010/main" val="35613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3.1.9	</a:t>
            </a:r>
            <a:r>
              <a:rPr lang="zh-CN" altLang="en-US" dirty="0"/>
              <a:t>精选案例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数据排序</a:t>
            </a:r>
            <a:endParaRPr lang="en-US" altLang="zh-CN" sz="2000" dirty="0"/>
          </a:p>
          <a:p>
            <a:r>
              <a:rPr lang="zh-CN" altLang="en-US" sz="2000" dirty="0">
                <a:hlinkClick r:id="rId2" action="ppaction://hlinksldjump"/>
              </a:rPr>
              <a:t>成绩转换</a:t>
            </a:r>
            <a:r>
              <a:rPr lang="zh-CN" altLang="en-US" sz="2000" dirty="0"/>
              <a:t>：</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marL="457200" lvl="1" indent="0">
              <a:buNone/>
            </a:pPr>
            <a:r>
              <a:rPr lang="zh-CN" altLang="en-US" sz="1800" dirty="0"/>
              <a:t>说明：数据存储方式有列表、元组、字典等，数据输入方式有直接赋值、键盘输入、文件读取、随机产生等，结果可以输出到屏幕，也可以输出到文件等。</a:t>
            </a:r>
          </a:p>
          <a:p>
            <a:r>
              <a:rPr lang="zh-CN" altLang="en-US" sz="2000" dirty="0"/>
              <a:t>杨辉三角形</a:t>
            </a:r>
            <a:endParaRPr lang="en-US" altLang="zh-CN" sz="2000" dirty="0">
              <a:hlinkClick r:id="rId2" action="ppaction://hlinksldjump"/>
            </a:endParaRPr>
          </a:p>
        </p:txBody>
      </p:sp>
    </p:spTree>
    <p:extLst>
      <p:ext uri="{BB962C8B-B14F-4D97-AF65-F5344CB8AC3E}">
        <p14:creationId xmlns:p14="http://schemas.microsoft.com/office/powerpoint/2010/main" val="130287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3.2	</a:t>
            </a:r>
            <a:r>
              <a:rPr lang="zh-CN" altLang="en-US" dirty="0"/>
              <a:t>元组</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内置、有序、不可变序列</a:t>
            </a:r>
          </a:p>
          <a:p>
            <a:r>
              <a:rPr lang="zh-CN" altLang="en-US" sz="2400" dirty="0"/>
              <a:t>一个元组中元素的类型可以不同</a:t>
            </a:r>
          </a:p>
          <a:p>
            <a:r>
              <a:rPr lang="zh-CN" altLang="en-US" sz="2400" dirty="0"/>
              <a:t>例：</a:t>
            </a:r>
          </a:p>
          <a:p>
            <a:pPr marL="457200" lvl="1" indent="0">
              <a:buNone/>
            </a:pPr>
            <a:r>
              <a:rPr lang="en-US" altLang="zh-CN" sz="2200" dirty="0"/>
              <a:t>(10,20,30,40)</a:t>
            </a:r>
          </a:p>
          <a:p>
            <a:pPr marL="457200" lvl="1" indent="0">
              <a:buNone/>
            </a:pPr>
            <a:r>
              <a:rPr lang="en-US" altLang="zh-CN" sz="2200" dirty="0"/>
              <a:t>(‘</a:t>
            </a:r>
            <a:r>
              <a:rPr lang="en-US" altLang="zh-CN" sz="2200" dirty="0" err="1"/>
              <a:t>gao</a:t>
            </a:r>
            <a:r>
              <a:rPr lang="en-US" altLang="zh-CN" sz="2200" dirty="0"/>
              <a:t>’,’ma’,’</a:t>
            </a:r>
            <a:r>
              <a:rPr lang="en-US" altLang="zh-CN" sz="2200" dirty="0" err="1"/>
              <a:t>wang</a:t>
            </a:r>
            <a:r>
              <a:rPr lang="en-US" altLang="zh-CN" sz="2200" dirty="0"/>
              <a:t>’)</a:t>
            </a:r>
          </a:p>
          <a:p>
            <a:pPr marL="457200" lvl="1" indent="0">
              <a:buNone/>
            </a:pPr>
            <a:r>
              <a:rPr lang="en-US" altLang="zh-CN" sz="2200" dirty="0"/>
              <a:t>(‘gao’,25,1.68)</a:t>
            </a:r>
          </a:p>
          <a:p>
            <a:pPr marL="457200" lvl="1" indent="0">
              <a:buNone/>
            </a:pPr>
            <a:r>
              <a:rPr lang="en-US" altLang="zh-CN" sz="2200" dirty="0"/>
              <a:t>([‘gao’,25,1.68],[‘ma’,22,1,65],2)</a:t>
            </a:r>
          </a:p>
        </p:txBody>
      </p:sp>
    </p:spTree>
    <p:extLst>
      <p:ext uri="{BB962C8B-B14F-4D97-AF65-F5344CB8AC3E}">
        <p14:creationId xmlns:p14="http://schemas.microsoft.com/office/powerpoint/2010/main" val="23366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3.2.1	</a:t>
            </a:r>
            <a:r>
              <a:rPr lang="zh-CN" altLang="en-US" dirty="0"/>
              <a:t>元组创建与删除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使用赋值运算符直接将一个元组赋值给变量</a:t>
            </a:r>
          </a:p>
          <a:p>
            <a:pPr marL="457200" lvl="1" indent="0">
              <a:buNone/>
            </a:pPr>
            <a:r>
              <a:rPr lang="en-US" altLang="zh-CN" sz="1800" dirty="0" err="1"/>
              <a:t>a_tuple</a:t>
            </a:r>
            <a:r>
              <a:rPr lang="en-US" altLang="zh-CN" sz="1800" dirty="0"/>
              <a:t>=(10,20,30,40)</a:t>
            </a:r>
            <a:r>
              <a:rPr lang="zh-CN" altLang="en-US" sz="1800" dirty="0"/>
              <a:t>或</a:t>
            </a:r>
            <a:r>
              <a:rPr lang="en-US" altLang="zh-CN" sz="1800" dirty="0" err="1"/>
              <a:t>a_tuple</a:t>
            </a:r>
            <a:r>
              <a:rPr lang="en-US" altLang="zh-CN" sz="1800" dirty="0"/>
              <a:t>=10,20,30,40</a:t>
            </a:r>
          </a:p>
          <a:p>
            <a:pPr marL="457200" lvl="1" indent="0">
              <a:spcBef>
                <a:spcPts val="300"/>
              </a:spcBef>
              <a:buNone/>
            </a:pPr>
            <a:r>
              <a:rPr lang="en-US" altLang="zh-CN" sz="1800" dirty="0" err="1"/>
              <a:t>a_tuple</a:t>
            </a:r>
            <a:r>
              <a:rPr lang="en-US" altLang="zh-CN" sz="1800" dirty="0"/>
              <a:t>=()</a:t>
            </a:r>
          </a:p>
          <a:p>
            <a:pPr marL="457200" lvl="1" indent="0">
              <a:spcBef>
                <a:spcPts val="300"/>
              </a:spcBef>
              <a:buNone/>
            </a:pPr>
            <a:r>
              <a:rPr lang="en-US" altLang="zh-CN" sz="1800" dirty="0" err="1"/>
              <a:t>a_tuple</a:t>
            </a:r>
            <a:r>
              <a:rPr lang="en-US" altLang="zh-CN" sz="1800" dirty="0"/>
              <a:t>=(‘a’,)</a:t>
            </a:r>
            <a:r>
              <a:rPr lang="zh-CN" altLang="en-US" sz="1800" dirty="0"/>
              <a:t>或</a:t>
            </a:r>
            <a:r>
              <a:rPr lang="en-US" altLang="zh-CN" sz="1800" dirty="0" err="1"/>
              <a:t>a_tuple</a:t>
            </a:r>
            <a:r>
              <a:rPr lang="en-US" altLang="zh-CN" sz="1800" dirty="0"/>
              <a:t>=‘a’,</a:t>
            </a:r>
          </a:p>
          <a:p>
            <a:r>
              <a:rPr lang="zh-CN" altLang="en-US" sz="2000" dirty="0"/>
              <a:t>使用</a:t>
            </a:r>
            <a:r>
              <a:rPr lang="en-US" altLang="zh-CN" sz="2000" dirty="0"/>
              <a:t>tuple()</a:t>
            </a:r>
            <a:r>
              <a:rPr lang="zh-CN" altLang="en-US" sz="2000" dirty="0"/>
              <a:t>函数将列表、</a:t>
            </a:r>
            <a:r>
              <a:rPr lang="en-US" altLang="zh-CN" sz="2000" dirty="0"/>
              <a:t>range</a:t>
            </a:r>
            <a:r>
              <a:rPr lang="zh-CN" altLang="en-US" sz="2000" dirty="0"/>
              <a:t>对象、字符串或其他类型的可迭代对象类型的数据转换为元组</a:t>
            </a:r>
          </a:p>
          <a:p>
            <a:pPr marL="457200" lvl="1" indent="0">
              <a:spcBef>
                <a:spcPts val="300"/>
              </a:spcBef>
              <a:buNone/>
            </a:pPr>
            <a:r>
              <a:rPr lang="en-US" altLang="zh-CN" sz="1800" dirty="0" err="1"/>
              <a:t>a_tuple</a:t>
            </a:r>
            <a:r>
              <a:rPr lang="en-US" altLang="zh-CN" sz="1800" dirty="0"/>
              <a:t>=tuple ([3,5,7,9])</a:t>
            </a:r>
          </a:p>
          <a:p>
            <a:pPr marL="457200" lvl="1" indent="0">
              <a:spcBef>
                <a:spcPts val="300"/>
              </a:spcBef>
              <a:buNone/>
            </a:pPr>
            <a:r>
              <a:rPr lang="en-US" altLang="zh-CN" sz="1800" dirty="0" err="1"/>
              <a:t>a_tuple</a:t>
            </a:r>
            <a:r>
              <a:rPr lang="en-US" altLang="zh-CN" sz="1800" dirty="0"/>
              <a:t>=tuple (range(1,10,2))</a:t>
            </a:r>
          </a:p>
          <a:p>
            <a:pPr marL="457200" lvl="1" indent="0">
              <a:spcBef>
                <a:spcPts val="300"/>
              </a:spcBef>
              <a:buNone/>
            </a:pPr>
            <a:r>
              <a:rPr lang="en-US" altLang="zh-CN" sz="1800" dirty="0" err="1"/>
              <a:t>a_tuple</a:t>
            </a:r>
            <a:r>
              <a:rPr lang="en-US" altLang="zh-CN" sz="1800" dirty="0"/>
              <a:t>=tuple(‘</a:t>
            </a:r>
            <a:r>
              <a:rPr lang="en-US" altLang="zh-CN" sz="1800" dirty="0" err="1"/>
              <a:t>abcde</a:t>
            </a:r>
            <a:r>
              <a:rPr lang="en-US" altLang="zh-CN" sz="1800" dirty="0"/>
              <a:t>’)</a:t>
            </a:r>
          </a:p>
          <a:p>
            <a:pPr marL="457200" lvl="1" indent="0">
              <a:spcBef>
                <a:spcPts val="300"/>
              </a:spcBef>
              <a:buNone/>
            </a:pPr>
            <a:r>
              <a:rPr lang="en-US" altLang="zh-CN" sz="1800" dirty="0" err="1"/>
              <a:t>a_tuple</a:t>
            </a:r>
            <a:r>
              <a:rPr lang="en-US" altLang="zh-CN" sz="1800" dirty="0"/>
              <a:t>=tuple ()</a:t>
            </a:r>
          </a:p>
        </p:txBody>
      </p:sp>
    </p:spTree>
    <p:extLst>
      <p:ext uri="{BB962C8B-B14F-4D97-AF65-F5344CB8AC3E}">
        <p14:creationId xmlns:p14="http://schemas.microsoft.com/office/powerpoint/2010/main" val="22132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3.2.1	</a:t>
            </a:r>
            <a:r>
              <a:rPr lang="zh-CN" altLang="en-US" dirty="0"/>
              <a:t>元组创建与删除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a:t>
            </a:r>
            <a:r>
              <a:rPr lang="en-US" altLang="zh-CN" sz="2000" dirty="0"/>
              <a:t>del</a:t>
            </a:r>
            <a:r>
              <a:rPr lang="zh-CN" altLang="en-US" sz="2000" dirty="0"/>
              <a:t>命令可以删除整个元组对象，不能只删除元组中的部分元素</a:t>
            </a:r>
          </a:p>
          <a:p>
            <a:pPr marL="457200" lvl="1" indent="0">
              <a:buNone/>
            </a:pPr>
            <a:r>
              <a:rPr lang="en-US" altLang="zh-CN" sz="1800" dirty="0"/>
              <a:t>del </a:t>
            </a:r>
            <a:r>
              <a:rPr lang="en-US" altLang="zh-CN" sz="1800" dirty="0" err="1"/>
              <a:t>a_tuple</a:t>
            </a:r>
            <a:endParaRPr lang="en-US" altLang="zh-CN" sz="1800" dirty="0"/>
          </a:p>
          <a:p>
            <a:pPr marL="457200" lvl="1" indent="0">
              <a:spcBef>
                <a:spcPts val="300"/>
              </a:spcBef>
              <a:buNone/>
            </a:pPr>
            <a:r>
              <a:rPr lang="en-US" altLang="zh-CN" sz="1800" dirty="0">
                <a:solidFill>
                  <a:srgbClr val="FF0000"/>
                </a:solidFill>
              </a:rPr>
              <a:t>del </a:t>
            </a:r>
            <a:r>
              <a:rPr lang="en-US" altLang="zh-CN" sz="1800" dirty="0" err="1">
                <a:solidFill>
                  <a:srgbClr val="FF0000"/>
                </a:solidFill>
              </a:rPr>
              <a:t>a_tuple</a:t>
            </a:r>
            <a:r>
              <a:rPr lang="en-US" altLang="zh-CN" sz="1800" dirty="0">
                <a:solidFill>
                  <a:srgbClr val="FF0000"/>
                </a:solidFill>
              </a:rPr>
              <a:t>[2]</a:t>
            </a:r>
          </a:p>
        </p:txBody>
      </p:sp>
    </p:spTree>
    <p:extLst>
      <p:ext uri="{BB962C8B-B14F-4D97-AF65-F5344CB8AC3E}">
        <p14:creationId xmlns:p14="http://schemas.microsoft.com/office/powerpoint/2010/main" val="41608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1.3	</a:t>
            </a:r>
            <a:r>
              <a:rPr lang="zh-CN" altLang="en-US" dirty="0"/>
              <a:t>使用</a:t>
            </a:r>
            <a:r>
              <a:rPr lang="en-US" altLang="zh-CN" dirty="0"/>
              <a:t>pip</a:t>
            </a:r>
            <a:r>
              <a:rPr lang="zh-CN" altLang="en-US" dirty="0"/>
              <a:t>管理</a:t>
            </a:r>
            <a:r>
              <a:rPr lang="en-US" altLang="zh-CN" dirty="0"/>
              <a:t>Python</a:t>
            </a:r>
            <a:r>
              <a:rPr lang="zh-CN" altLang="en-US" dirty="0"/>
              <a:t>扩展库</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使用</a:t>
            </a:r>
            <a:r>
              <a:rPr lang="en-US" altLang="zh-CN" sz="2400" dirty="0"/>
              <a:t>pip</a:t>
            </a:r>
            <a:r>
              <a:rPr lang="zh-CN" altLang="en-US" sz="2400" dirty="0"/>
              <a:t>可以完成扩展库的安装、升级、卸载等操作</a:t>
            </a:r>
          </a:p>
          <a:p>
            <a:r>
              <a:rPr lang="zh-CN" altLang="en-US" sz="2400" dirty="0"/>
              <a:t>常用</a:t>
            </a:r>
            <a:r>
              <a:rPr lang="en-US" altLang="zh-CN" sz="2400" dirty="0"/>
              <a:t>pip</a:t>
            </a:r>
            <a:r>
              <a:rPr lang="zh-CN" altLang="en-US" sz="2400" dirty="0"/>
              <a:t>命令使用方法：</a:t>
            </a:r>
            <a:endParaRPr lang="en-US" altLang="zh-CN" sz="2400" dirty="0"/>
          </a:p>
          <a:p>
            <a:pPr marL="457200" lvl="1" indent="0">
              <a:buNone/>
            </a:pPr>
            <a:r>
              <a:rPr lang="en-US" altLang="zh-CN" sz="2200" dirty="0"/>
              <a:t>pip list</a:t>
            </a:r>
          </a:p>
          <a:p>
            <a:pPr marL="457200" lvl="1" indent="0">
              <a:buNone/>
            </a:pPr>
            <a:r>
              <a:rPr lang="en-US" altLang="zh-CN" sz="2200" dirty="0"/>
              <a:t>pip install </a:t>
            </a:r>
            <a:r>
              <a:rPr lang="en-US" altLang="zh-CN" sz="2000" dirty="0"/>
              <a:t>[-</a:t>
            </a:r>
            <a:r>
              <a:rPr lang="en-US" altLang="zh-CN" sz="2000" dirty="0" err="1"/>
              <a:t>i</a:t>
            </a:r>
            <a:r>
              <a:rPr lang="en-US" altLang="zh-CN" sz="2000" dirty="0"/>
              <a:t> https://pypi.tuna.tsinghua.edu.cn/simple ]</a:t>
            </a:r>
            <a:r>
              <a:rPr lang="en-US" altLang="zh-CN" sz="2200" dirty="0"/>
              <a:t>&lt;</a:t>
            </a:r>
            <a:r>
              <a:rPr lang="zh-CN" altLang="en-US" sz="2200" dirty="0"/>
              <a:t>库名</a:t>
            </a:r>
            <a:r>
              <a:rPr lang="en-US" altLang="zh-CN" sz="2200" dirty="0"/>
              <a:t>&gt;</a:t>
            </a:r>
          </a:p>
          <a:p>
            <a:pPr marL="457200" lvl="1" indent="0">
              <a:buNone/>
            </a:pPr>
            <a:r>
              <a:rPr lang="en-US" altLang="zh-CN" sz="2200" dirty="0"/>
              <a:t>pip install &lt;</a:t>
            </a:r>
            <a:r>
              <a:rPr lang="en-US" altLang="zh-CN" sz="2200" dirty="0" err="1"/>
              <a:t>whl</a:t>
            </a:r>
            <a:r>
              <a:rPr lang="zh-CN" altLang="en-US" sz="2200" dirty="0"/>
              <a:t>文件名</a:t>
            </a:r>
            <a:r>
              <a:rPr lang="en-US" altLang="zh-CN" sz="2200" dirty="0"/>
              <a:t>&gt;</a:t>
            </a:r>
          </a:p>
          <a:p>
            <a:pPr marL="457200" lvl="1" indent="0">
              <a:buNone/>
            </a:pPr>
            <a:r>
              <a:rPr lang="en-US" altLang="zh-CN" sz="2200" dirty="0"/>
              <a:t>pip install -r requirements.txt</a:t>
            </a:r>
          </a:p>
          <a:p>
            <a:pPr marL="457200" lvl="1" indent="0">
              <a:buNone/>
            </a:pPr>
            <a:r>
              <a:rPr lang="en-US" altLang="zh-CN" sz="2200" dirty="0"/>
              <a:t>pip install -U &lt;</a:t>
            </a:r>
            <a:r>
              <a:rPr lang="zh-CN" altLang="en-US" sz="2200" dirty="0"/>
              <a:t>库名</a:t>
            </a:r>
            <a:r>
              <a:rPr lang="en-US" altLang="zh-CN" sz="2200" dirty="0"/>
              <a:t>&gt;</a:t>
            </a:r>
          </a:p>
          <a:p>
            <a:pPr marL="457200" lvl="1" indent="0">
              <a:buNone/>
            </a:pPr>
            <a:r>
              <a:rPr lang="en-US" altLang="zh-CN" sz="2200" dirty="0"/>
              <a:t>pip uninstall &lt;</a:t>
            </a:r>
            <a:r>
              <a:rPr lang="zh-CN" altLang="en-US" sz="2200" dirty="0"/>
              <a:t>库名</a:t>
            </a:r>
            <a:r>
              <a:rPr lang="en-US" altLang="zh-CN" sz="2200" dirty="0"/>
              <a:t>&gt;</a:t>
            </a:r>
          </a:p>
        </p:txBody>
      </p:sp>
    </p:spTree>
    <p:extLst>
      <p:ext uri="{BB962C8B-B14F-4D97-AF65-F5344CB8AC3E}">
        <p14:creationId xmlns:p14="http://schemas.microsoft.com/office/powerpoint/2010/main" val="120578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3.2.2	</a:t>
            </a:r>
            <a:r>
              <a:rPr lang="zh-CN" altLang="en-US" dirty="0"/>
              <a:t>元组与列表的区别</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列表可变，元组不可变</a:t>
            </a:r>
          </a:p>
          <a:p>
            <a:r>
              <a:rPr lang="zh-CN" altLang="en-US" sz="2000" dirty="0"/>
              <a:t>通过切片可以访问元组中的元素而无法修改元组中元素的值，也无法为元组增加或删除元素</a:t>
            </a:r>
          </a:p>
          <a:p>
            <a:r>
              <a:rPr lang="en-US" altLang="zh-CN" sz="2000" dirty="0"/>
              <a:t>tuple</a:t>
            </a:r>
            <a:r>
              <a:rPr lang="zh-CN" altLang="en-US" sz="2000" dirty="0"/>
              <a:t>函数可以冻结列表，</a:t>
            </a:r>
            <a:r>
              <a:rPr lang="en-US" altLang="zh-CN" sz="2000" dirty="0"/>
              <a:t>list</a:t>
            </a:r>
            <a:r>
              <a:rPr lang="zh-CN" altLang="en-US" sz="2000" dirty="0"/>
              <a:t>函数可以融化元组</a:t>
            </a:r>
          </a:p>
          <a:p>
            <a:r>
              <a:rPr lang="zh-CN" altLang="en-US" sz="2000" dirty="0"/>
              <a:t>元组的访问和处理速度比列表快</a:t>
            </a:r>
          </a:p>
          <a:p>
            <a:r>
              <a:rPr lang="zh-CN" altLang="en-US" sz="2000" dirty="0"/>
              <a:t>元组可用作字典的键，而列表不可</a:t>
            </a:r>
          </a:p>
        </p:txBody>
      </p:sp>
    </p:spTree>
    <p:extLst>
      <p:ext uri="{BB962C8B-B14F-4D97-AF65-F5344CB8AC3E}">
        <p14:creationId xmlns:p14="http://schemas.microsoft.com/office/powerpoint/2010/main" val="151259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3.2.2	</a:t>
            </a:r>
            <a:r>
              <a:rPr lang="zh-CN" altLang="en-US" dirty="0"/>
              <a:t>元组与列表的区别</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如果元组中包含可变序列，此序列照样可变</a:t>
            </a:r>
          </a:p>
          <a:p>
            <a:r>
              <a:rPr lang="zh-CN" altLang="en-US" sz="2000" dirty="0"/>
              <a:t>例：</a:t>
            </a:r>
          </a:p>
          <a:p>
            <a:pPr marL="457200" lvl="1" indent="0">
              <a:buNone/>
            </a:pPr>
            <a:r>
              <a:rPr lang="en-US" altLang="zh-CN" sz="1800" dirty="0"/>
              <a:t>x=([1,2],3)</a:t>
            </a:r>
          </a:p>
          <a:p>
            <a:pPr marL="457200" lvl="1" indent="0">
              <a:spcBef>
                <a:spcPts val="300"/>
              </a:spcBef>
              <a:buNone/>
            </a:pPr>
            <a:r>
              <a:rPr lang="en-US" altLang="zh-CN" sz="1800" dirty="0"/>
              <a:t>x[0][0]=5								([5,2],3)</a:t>
            </a:r>
          </a:p>
          <a:p>
            <a:pPr marL="457200" lvl="1" indent="0">
              <a:spcBef>
                <a:spcPts val="300"/>
              </a:spcBef>
              <a:buNone/>
            </a:pPr>
            <a:r>
              <a:rPr lang="en-US" altLang="zh-CN" sz="1800" dirty="0"/>
              <a:t>x[0].append(8)							([5,2,8],3)</a:t>
            </a:r>
          </a:p>
        </p:txBody>
      </p:sp>
    </p:spTree>
    <p:extLst>
      <p:ext uri="{BB962C8B-B14F-4D97-AF65-F5344CB8AC3E}">
        <p14:creationId xmlns:p14="http://schemas.microsoft.com/office/powerpoint/2010/main" val="10487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3.2.3	</a:t>
            </a:r>
            <a:r>
              <a:rPr lang="zh-CN" altLang="en-US" dirty="0"/>
              <a:t>序列解包</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8596668" cy="4067491"/>
          </a:xfrm>
        </p:spPr>
        <p:txBody>
          <a:bodyPr>
            <a:normAutofit/>
          </a:bodyPr>
          <a:lstStyle/>
          <a:p>
            <a:r>
              <a:rPr lang="zh-CN" altLang="en-US" sz="2000" dirty="0"/>
              <a:t>通过序列解包，可以使用非常简洁的形式完成复杂的功能，提高程序的可读性</a:t>
            </a:r>
          </a:p>
          <a:p>
            <a:r>
              <a:rPr lang="zh-CN" altLang="en-US" sz="2000" dirty="0"/>
              <a:t>例：</a:t>
            </a:r>
          </a:p>
          <a:p>
            <a:pPr marL="457200" lvl="1" indent="0">
              <a:buNone/>
            </a:pPr>
            <a:r>
              <a:rPr lang="en-US" altLang="zh-CN" sz="1800" dirty="0" err="1"/>
              <a:t>x,y,z</a:t>
            </a:r>
            <a:r>
              <a:rPr lang="en-US" altLang="zh-CN" sz="1800" dirty="0"/>
              <a:t>=1,2,3</a:t>
            </a:r>
            <a:r>
              <a:rPr lang="zh-CN" altLang="en-US" sz="1800" dirty="0"/>
              <a:t>或</a:t>
            </a:r>
            <a:r>
              <a:rPr lang="en-US" altLang="zh-CN" sz="1800" dirty="0" err="1"/>
              <a:t>x,y,z</a:t>
            </a:r>
            <a:r>
              <a:rPr lang="en-US" altLang="zh-CN" sz="1800" dirty="0"/>
              <a:t>=(1,2,3)</a:t>
            </a:r>
          </a:p>
          <a:p>
            <a:pPr marL="457200" lvl="1" indent="0">
              <a:spcBef>
                <a:spcPts val="300"/>
              </a:spcBef>
              <a:buNone/>
            </a:pPr>
            <a:r>
              <a:rPr lang="en-US" altLang="zh-CN" sz="1800" dirty="0" err="1"/>
              <a:t>a_tuple</a:t>
            </a:r>
            <a:r>
              <a:rPr lang="en-US" altLang="zh-CN" sz="1800" dirty="0"/>
              <a:t>=1,2,3</a:t>
            </a:r>
            <a:r>
              <a:rPr lang="zh-CN" altLang="en-US" sz="1800" dirty="0"/>
              <a:t>或</a:t>
            </a:r>
            <a:r>
              <a:rPr lang="en-US" altLang="zh-CN" sz="1800" dirty="0" err="1"/>
              <a:t>a_tuple</a:t>
            </a:r>
            <a:r>
              <a:rPr lang="en-US" altLang="zh-CN" sz="1800" dirty="0"/>
              <a:t>=(1,2,3)</a:t>
            </a:r>
          </a:p>
          <a:p>
            <a:pPr marL="457200" lvl="1" indent="0">
              <a:spcBef>
                <a:spcPts val="300"/>
              </a:spcBef>
              <a:buNone/>
            </a:pPr>
            <a:r>
              <a:rPr lang="en-US" altLang="zh-CN" sz="1800" dirty="0" err="1"/>
              <a:t>x,y,z</a:t>
            </a:r>
            <a:r>
              <a:rPr lang="en-US" altLang="zh-CN" sz="1800" dirty="0"/>
              <a:t>=</a:t>
            </a:r>
            <a:r>
              <a:rPr lang="en-US" altLang="zh-CN" sz="1800" dirty="0" err="1"/>
              <a:t>a_tuple</a:t>
            </a:r>
            <a:endParaRPr lang="en-US" altLang="zh-CN" sz="1800" dirty="0"/>
          </a:p>
          <a:p>
            <a:pPr marL="457200" lvl="1" indent="0">
              <a:spcBef>
                <a:spcPts val="300"/>
              </a:spcBef>
              <a:buNone/>
            </a:pPr>
            <a:r>
              <a:rPr lang="en-US" altLang="zh-CN" sz="1800" dirty="0" err="1"/>
              <a:t>x,y,z</a:t>
            </a:r>
            <a:r>
              <a:rPr lang="en-US" altLang="zh-CN" sz="1800" dirty="0"/>
              <a:t>=[1,2,3]</a:t>
            </a:r>
          </a:p>
          <a:p>
            <a:pPr marL="457200" lvl="1" indent="0">
              <a:spcBef>
                <a:spcPts val="300"/>
              </a:spcBef>
              <a:buNone/>
            </a:pPr>
            <a:r>
              <a:rPr lang="en-US" altLang="zh-CN" sz="1800" dirty="0" err="1"/>
              <a:t>a_list</a:t>
            </a:r>
            <a:r>
              <a:rPr lang="en-US" altLang="zh-CN" sz="1800" dirty="0"/>
              <a:t>=[1,2,3]</a:t>
            </a:r>
          </a:p>
          <a:p>
            <a:pPr marL="457200" lvl="1" indent="0">
              <a:spcBef>
                <a:spcPts val="300"/>
              </a:spcBef>
              <a:buNone/>
            </a:pPr>
            <a:r>
              <a:rPr lang="en-US" altLang="zh-CN" sz="1800" dirty="0" err="1"/>
              <a:t>x,y,z</a:t>
            </a:r>
            <a:r>
              <a:rPr lang="en-US" altLang="zh-CN" sz="1800" dirty="0"/>
              <a:t>=</a:t>
            </a:r>
            <a:r>
              <a:rPr lang="en-US" altLang="zh-CN" sz="1800" dirty="0" err="1"/>
              <a:t>a_list</a:t>
            </a:r>
            <a:endParaRPr lang="en-US" altLang="zh-CN" sz="1800" dirty="0"/>
          </a:p>
          <a:p>
            <a:pPr marL="457200" lvl="1" indent="0">
              <a:spcBef>
                <a:spcPts val="300"/>
              </a:spcBef>
              <a:buNone/>
            </a:pPr>
            <a:r>
              <a:rPr lang="en-US" altLang="zh-CN" sz="1800" dirty="0" err="1"/>
              <a:t>x,y,z</a:t>
            </a:r>
            <a:r>
              <a:rPr lang="en-US" altLang="zh-CN" sz="1800" dirty="0"/>
              <a:t>={‘a’:1,’b’:2,’c’:3}				x</a:t>
            </a:r>
            <a:r>
              <a:rPr lang="zh-CN" altLang="en-US" sz="1800" dirty="0"/>
              <a:t>为’</a:t>
            </a:r>
            <a:r>
              <a:rPr lang="en-US" altLang="zh-CN" sz="1800" dirty="0"/>
              <a:t>a’</a:t>
            </a:r>
            <a:r>
              <a:rPr lang="zh-CN" altLang="en-US" sz="1800" dirty="0"/>
              <a:t>，</a:t>
            </a:r>
            <a:r>
              <a:rPr lang="en-US" altLang="zh-CN" sz="1800" dirty="0"/>
              <a:t>y</a:t>
            </a:r>
            <a:r>
              <a:rPr lang="zh-CN" altLang="en-US" sz="1800" dirty="0"/>
              <a:t>为’</a:t>
            </a:r>
            <a:r>
              <a:rPr lang="en-US" altLang="zh-CN" sz="1800" dirty="0"/>
              <a:t>b’</a:t>
            </a:r>
            <a:r>
              <a:rPr lang="zh-CN" altLang="en-US" sz="1800" dirty="0"/>
              <a:t>，</a:t>
            </a:r>
            <a:r>
              <a:rPr lang="en-US" altLang="zh-CN" sz="1800" dirty="0"/>
              <a:t>z</a:t>
            </a:r>
            <a:r>
              <a:rPr lang="zh-CN" altLang="en-US" sz="1800" dirty="0"/>
              <a:t>为’</a:t>
            </a:r>
            <a:r>
              <a:rPr lang="en-US" altLang="zh-CN" sz="1800" dirty="0"/>
              <a:t>c’</a:t>
            </a:r>
          </a:p>
          <a:p>
            <a:pPr marL="457200" lvl="1" indent="0">
              <a:spcBef>
                <a:spcPts val="300"/>
              </a:spcBef>
              <a:buNone/>
            </a:pPr>
            <a:r>
              <a:rPr lang="en-US" altLang="zh-CN" sz="1800" dirty="0" err="1"/>
              <a:t>x,y,z</a:t>
            </a:r>
            <a:r>
              <a:rPr lang="en-US" altLang="zh-CN" sz="1800" dirty="0"/>
              <a:t>={‘a’:1,‘b’:2,‘c’:3}.values()		x</a:t>
            </a:r>
            <a:r>
              <a:rPr lang="zh-CN" altLang="en-US" sz="1800" dirty="0"/>
              <a:t>为</a:t>
            </a:r>
            <a:r>
              <a:rPr lang="en-US" altLang="zh-CN" sz="1800" dirty="0"/>
              <a:t>1</a:t>
            </a:r>
            <a:r>
              <a:rPr lang="zh-CN" altLang="en-US" sz="1800" dirty="0"/>
              <a:t>，</a:t>
            </a:r>
            <a:r>
              <a:rPr lang="en-US" altLang="zh-CN" sz="1800" dirty="0"/>
              <a:t>y</a:t>
            </a:r>
            <a:r>
              <a:rPr lang="zh-CN" altLang="en-US" sz="1800" dirty="0"/>
              <a:t>为</a:t>
            </a:r>
            <a:r>
              <a:rPr lang="en-US" altLang="zh-CN" sz="1800" dirty="0"/>
              <a:t>2</a:t>
            </a:r>
            <a:r>
              <a:rPr lang="zh-CN" altLang="en-US" sz="1800" dirty="0"/>
              <a:t>，</a:t>
            </a:r>
            <a:r>
              <a:rPr lang="en-US" altLang="zh-CN" sz="1800" dirty="0"/>
              <a:t>z</a:t>
            </a:r>
            <a:r>
              <a:rPr lang="zh-CN" altLang="en-US" sz="1800" dirty="0"/>
              <a:t>为</a:t>
            </a:r>
            <a:r>
              <a:rPr lang="en-US" altLang="zh-CN" sz="1800" dirty="0"/>
              <a:t>3</a:t>
            </a:r>
          </a:p>
          <a:p>
            <a:pPr marL="457200" lvl="1" indent="0">
              <a:spcBef>
                <a:spcPts val="300"/>
              </a:spcBef>
              <a:buNone/>
            </a:pPr>
            <a:r>
              <a:rPr lang="en-US" altLang="zh-CN" sz="1800" dirty="0" err="1"/>
              <a:t>x,y,z</a:t>
            </a:r>
            <a:r>
              <a:rPr lang="en-US" altLang="zh-CN" sz="1800" dirty="0"/>
              <a:t>={‘a’:1,‘b’:2,‘c’:3}.items()		x</a:t>
            </a:r>
            <a:r>
              <a:rPr lang="zh-CN" altLang="en-US" sz="1800" dirty="0"/>
              <a:t>为</a:t>
            </a:r>
            <a:r>
              <a:rPr lang="en-US" altLang="zh-CN" sz="1800" dirty="0"/>
              <a:t>(‘a’,1)</a:t>
            </a:r>
            <a:r>
              <a:rPr lang="zh-CN" altLang="en-US" sz="1800" dirty="0"/>
              <a:t>，</a:t>
            </a:r>
            <a:r>
              <a:rPr lang="en-US" altLang="zh-CN" sz="1800" dirty="0"/>
              <a:t>y</a:t>
            </a:r>
            <a:r>
              <a:rPr lang="zh-CN" altLang="en-US" sz="1800" dirty="0"/>
              <a:t>为</a:t>
            </a:r>
            <a:r>
              <a:rPr lang="en-US" altLang="zh-CN" sz="1800" dirty="0"/>
              <a:t>(‘b’,2)</a:t>
            </a:r>
            <a:r>
              <a:rPr lang="zh-CN" altLang="en-US" sz="1800" dirty="0"/>
              <a:t>，</a:t>
            </a:r>
            <a:r>
              <a:rPr lang="en-US" altLang="zh-CN" sz="1800" dirty="0"/>
              <a:t>z</a:t>
            </a:r>
            <a:r>
              <a:rPr lang="zh-CN" altLang="en-US" sz="1800" dirty="0"/>
              <a:t>为</a:t>
            </a:r>
            <a:r>
              <a:rPr lang="en-US" altLang="zh-CN" sz="1800" dirty="0"/>
              <a:t>(‘c’,3)</a:t>
            </a:r>
          </a:p>
          <a:p>
            <a:pPr marL="457200" lvl="1" indent="0">
              <a:spcBef>
                <a:spcPts val="300"/>
              </a:spcBef>
              <a:buNone/>
            </a:pPr>
            <a:endParaRPr lang="zh-CN" altLang="en-US" sz="1800" dirty="0"/>
          </a:p>
          <a:p>
            <a:pPr marL="457200" lvl="1" indent="0">
              <a:buNone/>
            </a:pPr>
            <a:endParaRPr lang="en-US" altLang="zh-CN" sz="1800" dirty="0"/>
          </a:p>
        </p:txBody>
      </p:sp>
    </p:spTree>
    <p:extLst>
      <p:ext uri="{BB962C8B-B14F-4D97-AF65-F5344CB8AC3E}">
        <p14:creationId xmlns:p14="http://schemas.microsoft.com/office/powerpoint/2010/main" val="29849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	</a:t>
            </a:r>
            <a:r>
              <a:rPr lang="zh-CN" altLang="en-US" dirty="0"/>
              <a:t>字典</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字典是“键</a:t>
            </a:r>
            <a:r>
              <a:rPr lang="en-US" altLang="zh-CN" sz="2400" dirty="0"/>
              <a:t>-</a:t>
            </a:r>
            <a:r>
              <a:rPr lang="zh-CN" altLang="en-US" sz="2400" dirty="0"/>
              <a:t>值对”的无序可变序列，字典中的每个元素包含两部分：“键”和“值”</a:t>
            </a:r>
          </a:p>
          <a:p>
            <a:r>
              <a:rPr lang="zh-CN" altLang="en-US" sz="2400" dirty="0"/>
              <a:t>字典中的“键”可以</a:t>
            </a:r>
            <a:r>
              <a:rPr lang="en-US" altLang="zh-CN" sz="2400" dirty="0"/>
              <a:t>Python</a:t>
            </a:r>
            <a:r>
              <a:rPr lang="zh-CN" altLang="en-US" sz="2400" dirty="0"/>
              <a:t>中任意不可变数据，例如整数、实数、复数、字符串、元组等，但不能使用列表、集合、字典作为字典的“键”</a:t>
            </a:r>
          </a:p>
          <a:p>
            <a:r>
              <a:rPr lang="zh-CN" altLang="en-US" sz="2400" dirty="0"/>
              <a:t>同一个字典的“健”不允许重复，而“值”是可以重复</a:t>
            </a:r>
          </a:p>
        </p:txBody>
      </p:sp>
    </p:spTree>
    <p:extLst>
      <p:ext uri="{BB962C8B-B14F-4D97-AF65-F5344CB8AC3E}">
        <p14:creationId xmlns:p14="http://schemas.microsoft.com/office/powerpoint/2010/main" val="13897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3.3.1	</a:t>
            </a:r>
            <a:r>
              <a:rPr lang="zh-CN" altLang="en-US" dirty="0"/>
              <a:t>字典创建与删除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使用赋值运算符将一个字典值赋给一个变量即可创建一个字典变量</a:t>
            </a:r>
          </a:p>
          <a:p>
            <a:pPr marL="457200" lvl="1" indent="0">
              <a:buNone/>
            </a:pPr>
            <a:r>
              <a:rPr lang="en-US" altLang="zh-CN" sz="1800" dirty="0" err="1"/>
              <a:t>a_dict</a:t>
            </a:r>
            <a:r>
              <a:rPr lang="en-US" altLang="zh-CN" sz="1800" dirty="0"/>
              <a:t>={‘gao’:25,’ma’:26,’wang’:28}</a:t>
            </a:r>
          </a:p>
          <a:p>
            <a:pPr marL="457200" lvl="1" indent="0">
              <a:spcBef>
                <a:spcPts val="300"/>
              </a:spcBef>
              <a:buNone/>
            </a:pPr>
            <a:r>
              <a:rPr lang="en-US" altLang="zh-CN" sz="1800" dirty="0" err="1"/>
              <a:t>a_dict</a:t>
            </a:r>
            <a:r>
              <a:rPr lang="en-US" altLang="zh-CN" sz="1800" dirty="0"/>
              <a:t>={}</a:t>
            </a:r>
          </a:p>
          <a:p>
            <a:r>
              <a:rPr lang="zh-CN" altLang="en-US" sz="2000" dirty="0"/>
              <a:t>使用内置函数</a:t>
            </a:r>
            <a:r>
              <a:rPr lang="en-US" altLang="zh-CN" sz="2000" dirty="0" err="1"/>
              <a:t>dict</a:t>
            </a:r>
            <a:r>
              <a:rPr lang="en-US" altLang="zh-CN" sz="2000" dirty="0"/>
              <a:t>()</a:t>
            </a:r>
            <a:r>
              <a:rPr lang="zh-CN" altLang="en-US" sz="2000" dirty="0"/>
              <a:t>通过已有数据快速创建字典</a:t>
            </a:r>
          </a:p>
          <a:p>
            <a:pPr marL="457200" lvl="1" indent="0">
              <a:buNone/>
            </a:pPr>
            <a:r>
              <a:rPr lang="en-US" altLang="zh-CN" sz="1800" dirty="0"/>
              <a:t>keys=[‘</a:t>
            </a:r>
            <a:r>
              <a:rPr lang="en-US" altLang="zh-CN" sz="1800" dirty="0" err="1"/>
              <a:t>gao</a:t>
            </a:r>
            <a:r>
              <a:rPr lang="en-US" altLang="zh-CN" sz="1800" dirty="0"/>
              <a:t>’,’ma’,’</a:t>
            </a:r>
            <a:r>
              <a:rPr lang="en-US" altLang="zh-CN" sz="1800" dirty="0" err="1"/>
              <a:t>wang</a:t>
            </a:r>
            <a:r>
              <a:rPr lang="en-US" altLang="zh-CN" sz="1800" dirty="0"/>
              <a:t>’]</a:t>
            </a:r>
          </a:p>
          <a:p>
            <a:pPr marL="457200" lvl="1" indent="0">
              <a:spcBef>
                <a:spcPts val="300"/>
              </a:spcBef>
              <a:buNone/>
            </a:pPr>
            <a:r>
              <a:rPr lang="en-US" altLang="zh-CN" sz="1800" dirty="0"/>
              <a:t>values=[25,26,28]</a:t>
            </a:r>
          </a:p>
          <a:p>
            <a:pPr marL="457200" lvl="1" indent="0">
              <a:spcBef>
                <a:spcPts val="300"/>
              </a:spcBef>
              <a:buNone/>
            </a:pPr>
            <a:r>
              <a:rPr lang="en-US" altLang="zh-CN" sz="1800" dirty="0" err="1"/>
              <a:t>a_dict</a:t>
            </a:r>
            <a:r>
              <a:rPr lang="en-US" altLang="zh-CN" sz="1800" dirty="0"/>
              <a:t>=</a:t>
            </a:r>
            <a:r>
              <a:rPr lang="en-US" altLang="zh-CN" sz="1800" dirty="0" err="1"/>
              <a:t>dict</a:t>
            </a:r>
            <a:r>
              <a:rPr lang="en-US" altLang="zh-CN" sz="1800" dirty="0"/>
              <a:t>(zip(</a:t>
            </a:r>
            <a:r>
              <a:rPr lang="en-US" altLang="zh-CN" sz="1800" dirty="0" err="1"/>
              <a:t>keys,values</a:t>
            </a:r>
            <a:r>
              <a:rPr lang="en-US" altLang="zh-CN" sz="1800" dirty="0"/>
              <a:t>))</a:t>
            </a:r>
          </a:p>
          <a:p>
            <a:pPr marL="457200" lvl="1" indent="0">
              <a:spcBef>
                <a:spcPts val="300"/>
              </a:spcBef>
              <a:buNone/>
            </a:pPr>
            <a:r>
              <a:rPr lang="en-US" altLang="zh-CN" sz="1800" dirty="0" err="1"/>
              <a:t>a_dict</a:t>
            </a:r>
            <a:r>
              <a:rPr lang="en-US" altLang="zh-CN" sz="1800" dirty="0"/>
              <a:t>=</a:t>
            </a:r>
            <a:r>
              <a:rPr lang="en-US" altLang="zh-CN" sz="1800" dirty="0" err="1"/>
              <a:t>dict</a:t>
            </a:r>
            <a:r>
              <a:rPr lang="en-US" altLang="zh-CN" sz="1800" dirty="0"/>
              <a:t>()</a:t>
            </a:r>
          </a:p>
          <a:p>
            <a:r>
              <a:rPr lang="zh-CN" altLang="en-US" sz="2000" dirty="0"/>
              <a:t>使用内置函数</a:t>
            </a:r>
            <a:r>
              <a:rPr lang="en-US" altLang="zh-CN" sz="2000" dirty="0" err="1"/>
              <a:t>dict</a:t>
            </a:r>
            <a:r>
              <a:rPr lang="en-US" altLang="zh-CN" sz="2000" dirty="0"/>
              <a:t>()</a:t>
            </a:r>
            <a:r>
              <a:rPr lang="zh-CN" altLang="en-US" sz="2000" dirty="0"/>
              <a:t>根据给定的“键</a:t>
            </a:r>
            <a:r>
              <a:rPr lang="en-US" altLang="zh-CN" sz="2000" dirty="0"/>
              <a:t>-</a:t>
            </a:r>
            <a:r>
              <a:rPr lang="zh-CN" altLang="en-US" sz="2000" dirty="0"/>
              <a:t>值对”来创建字典</a:t>
            </a:r>
          </a:p>
          <a:p>
            <a:pPr marL="457200" lvl="1" indent="0">
              <a:buNone/>
            </a:pPr>
            <a:r>
              <a:rPr lang="en-US" altLang="zh-CN" sz="1800" dirty="0" err="1"/>
              <a:t>a_dict</a:t>
            </a:r>
            <a:r>
              <a:rPr lang="en-US" altLang="zh-CN" sz="1800" dirty="0"/>
              <a:t>=</a:t>
            </a:r>
            <a:r>
              <a:rPr lang="en-US" altLang="zh-CN" sz="1800" dirty="0" err="1"/>
              <a:t>dict</a:t>
            </a:r>
            <a:r>
              <a:rPr lang="en-US" altLang="zh-CN" sz="1800" dirty="0"/>
              <a:t>(name=‘</a:t>
            </a:r>
            <a:r>
              <a:rPr lang="en-US" altLang="zh-CN" sz="1800" dirty="0" err="1"/>
              <a:t>gao</a:t>
            </a:r>
            <a:r>
              <a:rPr lang="en-US" altLang="zh-CN" sz="1800" dirty="0"/>
              <a:t>’,age=22)</a:t>
            </a:r>
          </a:p>
        </p:txBody>
      </p:sp>
    </p:spTree>
    <p:extLst>
      <p:ext uri="{BB962C8B-B14F-4D97-AF65-F5344CB8AC3E}">
        <p14:creationId xmlns:p14="http://schemas.microsoft.com/office/powerpoint/2010/main" val="232142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3.3.1	</a:t>
            </a:r>
            <a:r>
              <a:rPr lang="zh-CN" altLang="en-US" dirty="0"/>
              <a:t>字典创建与删除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a:t>
            </a:r>
            <a:r>
              <a:rPr lang="en-US" altLang="zh-CN" sz="2000" dirty="0"/>
              <a:t>del</a:t>
            </a:r>
            <a:r>
              <a:rPr lang="zh-CN" altLang="en-US" sz="2000" dirty="0"/>
              <a:t>命令删除字典中指定“键”的元素</a:t>
            </a:r>
          </a:p>
          <a:p>
            <a:pPr marL="457200" lvl="1" indent="0">
              <a:buNone/>
            </a:pPr>
            <a:r>
              <a:rPr lang="en-US" altLang="zh-CN" sz="1800" dirty="0"/>
              <a:t>del </a:t>
            </a:r>
            <a:r>
              <a:rPr lang="en-US" altLang="zh-CN" sz="1800" dirty="0" err="1"/>
              <a:t>a_dect</a:t>
            </a:r>
            <a:r>
              <a:rPr lang="en-US" altLang="zh-CN" sz="1800" dirty="0"/>
              <a:t>[‘</a:t>
            </a:r>
            <a:r>
              <a:rPr lang="en-US" altLang="zh-CN" sz="1800" dirty="0" err="1"/>
              <a:t>gao</a:t>
            </a:r>
            <a:r>
              <a:rPr lang="en-US" altLang="zh-CN" sz="1800" dirty="0"/>
              <a:t>’]</a:t>
            </a:r>
          </a:p>
          <a:p>
            <a:r>
              <a:rPr lang="zh-CN" altLang="en-US" sz="2000" dirty="0"/>
              <a:t>使用</a:t>
            </a:r>
            <a:r>
              <a:rPr lang="en-US" altLang="zh-CN" sz="2000" dirty="0"/>
              <a:t>del</a:t>
            </a:r>
            <a:r>
              <a:rPr lang="zh-CN" altLang="en-US" sz="2000" dirty="0"/>
              <a:t>命令整个字典变量</a:t>
            </a:r>
          </a:p>
          <a:p>
            <a:pPr marL="457200" lvl="1" indent="0">
              <a:buNone/>
            </a:pPr>
            <a:r>
              <a:rPr lang="en-US" altLang="zh-CN" sz="1800" dirty="0"/>
              <a:t>del </a:t>
            </a:r>
            <a:r>
              <a:rPr lang="en-US" altLang="zh-CN" sz="1800" dirty="0" err="1"/>
              <a:t>a_dict</a:t>
            </a:r>
            <a:endParaRPr lang="en-US" altLang="zh-CN" sz="1800" dirty="0"/>
          </a:p>
        </p:txBody>
      </p:sp>
    </p:spTree>
    <p:extLst>
      <p:ext uri="{BB962C8B-B14F-4D97-AF65-F5344CB8AC3E}">
        <p14:creationId xmlns:p14="http://schemas.microsoft.com/office/powerpoint/2010/main" val="266123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3.3.2	</a:t>
            </a:r>
            <a:r>
              <a:rPr lang="zh-CN" altLang="en-US" dirty="0"/>
              <a:t>字典元素的读取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使用字典的“键”作为下标</a:t>
            </a:r>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a:t>
            </a:r>
            <a:r>
              <a:rPr lang="en-US" altLang="zh-CN" sz="1800" dirty="0"/>
              <a:t>['</a:t>
            </a:r>
            <a:r>
              <a:rPr lang="en-US" altLang="zh-CN" sz="1800" dirty="0" err="1"/>
              <a:t>wang</a:t>
            </a:r>
            <a:r>
              <a:rPr lang="en-US" altLang="zh-CN" sz="1800" dirty="0"/>
              <a:t>']							#33</a:t>
            </a:r>
          </a:p>
          <a:p>
            <a:pPr marL="457200" lvl="1" indent="0">
              <a:spcBef>
                <a:spcPts val="300"/>
              </a:spcBef>
              <a:buNone/>
            </a:pPr>
            <a:r>
              <a:rPr lang="en-US" altLang="zh-CN" sz="1800" dirty="0" err="1">
                <a:solidFill>
                  <a:srgbClr val="FF0000"/>
                </a:solidFill>
              </a:rPr>
              <a:t>a_dict</a:t>
            </a:r>
            <a:r>
              <a:rPr lang="en-US" altLang="zh-CN" sz="1800" dirty="0">
                <a:solidFill>
                  <a:srgbClr val="FF0000"/>
                </a:solidFill>
              </a:rPr>
              <a:t>['</a:t>
            </a:r>
            <a:r>
              <a:rPr lang="en-US" altLang="zh-CN" sz="1800" dirty="0" err="1">
                <a:solidFill>
                  <a:srgbClr val="FF0000"/>
                </a:solidFill>
              </a:rPr>
              <a:t>peng</a:t>
            </a:r>
            <a:r>
              <a:rPr lang="en-US" altLang="zh-CN" sz="1800" dirty="0">
                <a:solidFill>
                  <a:srgbClr val="FF0000"/>
                </a:solidFill>
              </a:rPr>
              <a:t>']</a:t>
            </a:r>
          </a:p>
          <a:p>
            <a:r>
              <a:rPr lang="zh-CN" altLang="en-US" sz="2000" dirty="0">
                <a:solidFill>
                  <a:schemeClr val="bg1">
                    <a:lumMod val="85000"/>
                  </a:schemeClr>
                </a:solidFill>
              </a:rPr>
              <a:t>使用字典对象的</a:t>
            </a:r>
            <a:r>
              <a:rPr lang="en-US" altLang="zh-CN" sz="2000" dirty="0">
                <a:solidFill>
                  <a:schemeClr val="bg1">
                    <a:lumMod val="85000"/>
                  </a:schemeClr>
                </a:solidFill>
              </a:rPr>
              <a:t>get()</a:t>
            </a:r>
            <a:r>
              <a:rPr lang="zh-CN" altLang="en-US" sz="2000" dirty="0">
                <a:solidFill>
                  <a:schemeClr val="bg1">
                    <a:lumMod val="85000"/>
                  </a:schemeClr>
                </a:solidFill>
              </a:rPr>
              <a:t>方法（推荐）</a:t>
            </a:r>
          </a:p>
          <a:p>
            <a:r>
              <a:rPr lang="zh-CN" altLang="en-US" sz="2000" dirty="0">
                <a:solidFill>
                  <a:schemeClr val="bg1">
                    <a:lumMod val="85000"/>
                  </a:schemeClr>
                </a:solidFill>
              </a:rPr>
              <a:t>使用字典对象的</a:t>
            </a:r>
            <a:r>
              <a:rPr lang="en-US" altLang="zh-CN" sz="2000" dirty="0">
                <a:solidFill>
                  <a:schemeClr val="bg1">
                    <a:lumMod val="85000"/>
                  </a:schemeClr>
                </a:solidFill>
              </a:rPr>
              <a:t>items()</a:t>
            </a:r>
            <a:r>
              <a:rPr lang="zh-CN" altLang="en-US" sz="2000" dirty="0">
                <a:solidFill>
                  <a:schemeClr val="bg1">
                    <a:lumMod val="85000"/>
                  </a:schemeClr>
                </a:solidFill>
              </a:rPr>
              <a:t>方法可以返回字典的“键</a:t>
            </a:r>
            <a:r>
              <a:rPr lang="en-US" altLang="zh-CN" sz="2000" dirty="0">
                <a:solidFill>
                  <a:schemeClr val="bg1">
                    <a:lumMod val="85000"/>
                  </a:schemeClr>
                </a:solidFill>
              </a:rPr>
              <a:t>-</a:t>
            </a:r>
            <a:r>
              <a:rPr lang="zh-CN" altLang="en-US" sz="2000" dirty="0">
                <a:solidFill>
                  <a:schemeClr val="bg1">
                    <a:lumMod val="85000"/>
                  </a:schemeClr>
                </a:solidFill>
              </a:rPr>
              <a:t>值对”列表，使用字典对象的</a:t>
            </a:r>
            <a:r>
              <a:rPr lang="en-US" altLang="zh-CN" sz="2000" dirty="0">
                <a:solidFill>
                  <a:schemeClr val="bg1">
                    <a:lumMod val="85000"/>
                  </a:schemeClr>
                </a:solidFill>
              </a:rPr>
              <a:t>keys()</a:t>
            </a:r>
            <a:r>
              <a:rPr lang="zh-CN" altLang="en-US" sz="2000" dirty="0">
                <a:solidFill>
                  <a:schemeClr val="bg1">
                    <a:lumMod val="85000"/>
                  </a:schemeClr>
                </a:solidFill>
              </a:rPr>
              <a:t>方法可以返回字典的“键”列表，使用字典对象的</a:t>
            </a:r>
            <a:r>
              <a:rPr lang="en-US" altLang="zh-CN" sz="2000" dirty="0">
                <a:solidFill>
                  <a:schemeClr val="bg1">
                    <a:lumMod val="85000"/>
                  </a:schemeClr>
                </a:solidFill>
              </a:rPr>
              <a:t>values()</a:t>
            </a:r>
            <a:r>
              <a:rPr lang="zh-CN" altLang="en-US" sz="2000" dirty="0">
                <a:solidFill>
                  <a:schemeClr val="bg1">
                    <a:lumMod val="85000"/>
                  </a:schemeClr>
                </a:solidFill>
              </a:rPr>
              <a:t>方法可以返回字典的“值”列表</a:t>
            </a:r>
          </a:p>
        </p:txBody>
      </p:sp>
    </p:spTree>
    <p:extLst>
      <p:ext uri="{BB962C8B-B14F-4D97-AF65-F5344CB8AC3E}">
        <p14:creationId xmlns:p14="http://schemas.microsoft.com/office/powerpoint/2010/main" val="408053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3.3.2	</a:t>
            </a:r>
            <a:r>
              <a:rPr lang="zh-CN" altLang="en-US" dirty="0"/>
              <a:t>字典元素的读取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使用字典的“键”作为下标</a:t>
            </a:r>
          </a:p>
          <a:p>
            <a:r>
              <a:rPr lang="zh-CN" altLang="en-US" sz="2000" dirty="0"/>
              <a:t>使用字典对象的</a:t>
            </a:r>
            <a:r>
              <a:rPr lang="en-US" altLang="zh-CN" sz="2000" dirty="0"/>
              <a:t>get()</a:t>
            </a:r>
            <a:r>
              <a:rPr lang="zh-CN" altLang="en-US" sz="2000" dirty="0"/>
              <a:t>方法（推荐）</a:t>
            </a:r>
            <a:endParaRPr lang="en-US" altLang="zh-CN" sz="2000" dirty="0"/>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a_dict.get</a:t>
            </a:r>
            <a:r>
              <a:rPr lang="en-US" altLang="zh-CN" sz="1800" dirty="0"/>
              <a:t>("</a:t>
            </a:r>
            <a:r>
              <a:rPr lang="en-US" altLang="zh-CN" sz="1800" dirty="0" err="1"/>
              <a:t>wang</a:t>
            </a:r>
            <a:r>
              <a:rPr lang="en-US" altLang="zh-CN" sz="1800" dirty="0"/>
              <a:t>")						#33</a:t>
            </a:r>
          </a:p>
          <a:p>
            <a:pPr marL="457200" lvl="1" indent="0">
              <a:spcBef>
                <a:spcPts val="300"/>
              </a:spcBef>
              <a:buNone/>
            </a:pPr>
            <a:r>
              <a:rPr lang="en-US" altLang="zh-CN" sz="1800" dirty="0" err="1"/>
              <a:t>a_dict.get</a:t>
            </a:r>
            <a:r>
              <a:rPr lang="en-US" altLang="zh-CN" sz="1800" dirty="0"/>
              <a:t>(‘</a:t>
            </a:r>
            <a:r>
              <a:rPr lang="en-US" altLang="zh-CN" sz="1800" dirty="0" err="1"/>
              <a:t>peng</a:t>
            </a:r>
            <a:r>
              <a:rPr lang="en-US" altLang="zh-CN" sz="1800" dirty="0"/>
              <a:t>’)</a:t>
            </a:r>
          </a:p>
          <a:p>
            <a:pPr marL="457200" lvl="1" indent="0">
              <a:spcBef>
                <a:spcPts val="300"/>
              </a:spcBef>
              <a:buNone/>
            </a:pPr>
            <a:r>
              <a:rPr lang="en-US" altLang="zh-CN" sz="1800" dirty="0" err="1"/>
              <a:t>a_dict.get</a:t>
            </a:r>
            <a:r>
              <a:rPr lang="en-US" altLang="zh-CN" sz="1800" dirty="0"/>
              <a:t>(‘</a:t>
            </a:r>
            <a:r>
              <a:rPr lang="en-US" altLang="zh-CN" sz="1800" dirty="0" err="1"/>
              <a:t>peng</a:t>
            </a:r>
            <a:r>
              <a:rPr lang="en-US" altLang="zh-CN" sz="1800" dirty="0"/>
              <a:t>’,'Not Exists.')				#'Not Exists.'</a:t>
            </a:r>
          </a:p>
          <a:p>
            <a:r>
              <a:rPr lang="zh-CN" altLang="en-US" sz="2000" dirty="0">
                <a:solidFill>
                  <a:schemeClr val="bg1">
                    <a:lumMod val="85000"/>
                  </a:schemeClr>
                </a:solidFill>
              </a:rPr>
              <a:t>使用字典对象的</a:t>
            </a:r>
            <a:r>
              <a:rPr lang="en-US" altLang="zh-CN" sz="2000" dirty="0">
                <a:solidFill>
                  <a:schemeClr val="bg1">
                    <a:lumMod val="85000"/>
                  </a:schemeClr>
                </a:solidFill>
              </a:rPr>
              <a:t>items()</a:t>
            </a:r>
            <a:r>
              <a:rPr lang="zh-CN" altLang="en-US" sz="2000" dirty="0">
                <a:solidFill>
                  <a:schemeClr val="bg1">
                    <a:lumMod val="85000"/>
                  </a:schemeClr>
                </a:solidFill>
              </a:rPr>
              <a:t>方法可以返回字典的“键</a:t>
            </a:r>
            <a:r>
              <a:rPr lang="en-US" altLang="zh-CN" sz="2000" dirty="0">
                <a:solidFill>
                  <a:schemeClr val="bg1">
                    <a:lumMod val="85000"/>
                  </a:schemeClr>
                </a:solidFill>
              </a:rPr>
              <a:t>-</a:t>
            </a:r>
            <a:r>
              <a:rPr lang="zh-CN" altLang="en-US" sz="2000" dirty="0">
                <a:solidFill>
                  <a:schemeClr val="bg1">
                    <a:lumMod val="85000"/>
                  </a:schemeClr>
                </a:solidFill>
              </a:rPr>
              <a:t>值对”列表，使用字典对象的</a:t>
            </a:r>
            <a:r>
              <a:rPr lang="en-US" altLang="zh-CN" sz="2000" dirty="0">
                <a:solidFill>
                  <a:schemeClr val="bg1">
                    <a:lumMod val="85000"/>
                  </a:schemeClr>
                </a:solidFill>
              </a:rPr>
              <a:t>keys()</a:t>
            </a:r>
            <a:r>
              <a:rPr lang="zh-CN" altLang="en-US" sz="2000" dirty="0">
                <a:solidFill>
                  <a:schemeClr val="bg1">
                    <a:lumMod val="85000"/>
                  </a:schemeClr>
                </a:solidFill>
              </a:rPr>
              <a:t>方法可以返回字典的“键”列表，使用字典对象的</a:t>
            </a:r>
            <a:r>
              <a:rPr lang="en-US" altLang="zh-CN" sz="2000" dirty="0">
                <a:solidFill>
                  <a:schemeClr val="bg1">
                    <a:lumMod val="85000"/>
                  </a:schemeClr>
                </a:solidFill>
              </a:rPr>
              <a:t>values()</a:t>
            </a:r>
            <a:r>
              <a:rPr lang="zh-CN" altLang="en-US" sz="2000" dirty="0">
                <a:solidFill>
                  <a:schemeClr val="bg1">
                    <a:lumMod val="85000"/>
                  </a:schemeClr>
                </a:solidFill>
              </a:rPr>
              <a:t>方法可以返回字典的“值”列表</a:t>
            </a:r>
          </a:p>
        </p:txBody>
      </p:sp>
    </p:spTree>
    <p:extLst>
      <p:ext uri="{BB962C8B-B14F-4D97-AF65-F5344CB8AC3E}">
        <p14:creationId xmlns:p14="http://schemas.microsoft.com/office/powerpoint/2010/main" val="1676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3.3.2	</a:t>
            </a:r>
            <a:r>
              <a:rPr lang="zh-CN" altLang="en-US" dirty="0"/>
              <a:t>字典元素的读取</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使用字典的“键”作为下标</a:t>
            </a:r>
          </a:p>
          <a:p>
            <a:r>
              <a:rPr lang="zh-CN" altLang="en-US" sz="2000" dirty="0">
                <a:solidFill>
                  <a:schemeClr val="bg1">
                    <a:lumMod val="85000"/>
                  </a:schemeClr>
                </a:solidFill>
              </a:rPr>
              <a:t>使用字典对象的</a:t>
            </a:r>
            <a:r>
              <a:rPr lang="en-US" altLang="zh-CN" sz="2000" dirty="0">
                <a:solidFill>
                  <a:schemeClr val="bg1">
                    <a:lumMod val="85000"/>
                  </a:schemeClr>
                </a:solidFill>
              </a:rPr>
              <a:t>get()</a:t>
            </a:r>
            <a:r>
              <a:rPr lang="zh-CN" altLang="en-US" sz="2000" dirty="0">
                <a:solidFill>
                  <a:schemeClr val="bg1">
                    <a:lumMod val="85000"/>
                  </a:schemeClr>
                </a:solidFill>
              </a:rPr>
              <a:t>方法（推荐）</a:t>
            </a:r>
            <a:endParaRPr lang="en-US" altLang="zh-CN" sz="2000" dirty="0">
              <a:solidFill>
                <a:schemeClr val="bg1">
                  <a:lumMod val="85000"/>
                </a:schemeClr>
              </a:solidFill>
            </a:endParaRPr>
          </a:p>
          <a:p>
            <a:r>
              <a:rPr lang="zh-CN" altLang="en-US" sz="2000" dirty="0"/>
              <a:t>使用字典对象的</a:t>
            </a:r>
            <a:r>
              <a:rPr lang="en-US" altLang="zh-CN" sz="2000" dirty="0"/>
              <a:t>items()</a:t>
            </a:r>
            <a:r>
              <a:rPr lang="zh-CN" altLang="en-US" sz="2000" dirty="0"/>
              <a:t>方法可以返回字典的“键</a:t>
            </a:r>
            <a:r>
              <a:rPr lang="en-US" altLang="zh-CN" sz="2000" dirty="0"/>
              <a:t>-</a:t>
            </a:r>
            <a:r>
              <a:rPr lang="zh-CN" altLang="en-US" sz="2000" dirty="0"/>
              <a:t>值对”列表，使用字典对象的</a:t>
            </a:r>
            <a:r>
              <a:rPr lang="en-US" altLang="zh-CN" sz="2000" dirty="0"/>
              <a:t>keys()</a:t>
            </a:r>
            <a:r>
              <a:rPr lang="zh-CN" altLang="en-US" sz="2000" dirty="0"/>
              <a:t>方法可以返回字典的“键”列表，使用字典对象的</a:t>
            </a:r>
            <a:r>
              <a:rPr lang="en-US" altLang="zh-CN" sz="2000" dirty="0"/>
              <a:t>values()</a:t>
            </a:r>
            <a:r>
              <a:rPr lang="zh-CN" altLang="en-US" sz="2000" dirty="0"/>
              <a:t>方法可以返回字典的“值”列表</a:t>
            </a:r>
            <a:endParaRPr lang="en-US" altLang="zh-CN" sz="2000" dirty="0"/>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a:t>for item in </a:t>
            </a:r>
            <a:r>
              <a:rPr lang="en-US" altLang="zh-CN" sz="1800" dirty="0" err="1"/>
              <a:t>a_dict.items</a:t>
            </a:r>
            <a:r>
              <a:rPr lang="en-US" altLang="zh-CN" sz="1800" dirty="0"/>
              <a:t>():</a:t>
            </a:r>
          </a:p>
          <a:p>
            <a:pPr marL="457200" lvl="1" indent="0">
              <a:spcBef>
                <a:spcPts val="300"/>
              </a:spcBef>
              <a:buNone/>
            </a:pPr>
            <a:r>
              <a:rPr lang="en-US" altLang="zh-CN" sz="1800" dirty="0"/>
              <a:t>	print(item)</a:t>
            </a:r>
          </a:p>
          <a:p>
            <a:pPr marL="457200" lvl="1" indent="0">
              <a:spcBef>
                <a:spcPts val="300"/>
              </a:spcBef>
              <a:buNone/>
            </a:pPr>
            <a:r>
              <a:rPr lang="en-US" altLang="zh-CN" sz="1800" dirty="0"/>
              <a:t>'''		('</a:t>
            </a:r>
            <a:r>
              <a:rPr lang="en-US" altLang="zh-CN" sz="1800" dirty="0" err="1"/>
              <a:t>gao</a:t>
            </a:r>
            <a:r>
              <a:rPr lang="en-US" altLang="zh-CN" sz="1800" dirty="0"/>
              <a:t>', 22)</a:t>
            </a:r>
          </a:p>
          <a:p>
            <a:pPr marL="457200" lvl="1" indent="0">
              <a:spcBef>
                <a:spcPts val="300"/>
              </a:spcBef>
              <a:buNone/>
            </a:pPr>
            <a:r>
              <a:rPr lang="en-US" altLang="zh-CN" sz="1800" dirty="0"/>
              <a:t>		('ma', 23)</a:t>
            </a:r>
          </a:p>
          <a:p>
            <a:pPr marL="457200" lvl="1" indent="0">
              <a:spcBef>
                <a:spcPts val="300"/>
              </a:spcBef>
              <a:buNone/>
            </a:pPr>
            <a:r>
              <a:rPr lang="en-US" altLang="zh-CN" sz="1800" dirty="0"/>
              <a:t>		('</a:t>
            </a:r>
            <a:r>
              <a:rPr lang="en-US" altLang="zh-CN" sz="1800" dirty="0" err="1"/>
              <a:t>wang</a:t>
            </a:r>
            <a:r>
              <a:rPr lang="en-US" altLang="zh-CN" sz="1800" dirty="0"/>
              <a:t>', 33)		'''</a:t>
            </a:r>
          </a:p>
          <a:p>
            <a:pPr marL="457200" lvl="1" indent="0">
              <a:buNone/>
            </a:pPr>
            <a:endParaRPr lang="zh-CN" altLang="en-US" sz="1800" dirty="0"/>
          </a:p>
        </p:txBody>
      </p:sp>
    </p:spTree>
    <p:extLst>
      <p:ext uri="{BB962C8B-B14F-4D97-AF65-F5344CB8AC3E}">
        <p14:creationId xmlns:p14="http://schemas.microsoft.com/office/powerpoint/2010/main" val="37536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3.3.3	</a:t>
            </a:r>
            <a:r>
              <a:rPr lang="zh-CN" altLang="en-US" dirty="0"/>
              <a:t>字典元素的添加与修改</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以指定“键”为下标给字典元素赋值时，可以修改该“键”的值，或者添加一个新的“键</a:t>
            </a:r>
            <a:r>
              <a:rPr lang="en-US" altLang="zh-CN" sz="2000" dirty="0"/>
              <a:t>-</a:t>
            </a:r>
            <a:r>
              <a:rPr lang="zh-CN" altLang="en-US" sz="2000" dirty="0"/>
              <a:t>值对”</a:t>
            </a:r>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a:t>
            </a:r>
            <a:r>
              <a:rPr lang="en-US" altLang="zh-CN" sz="1800" dirty="0"/>
              <a:t>['</a:t>
            </a:r>
            <a:r>
              <a:rPr lang="en-US" altLang="zh-CN" sz="1800" dirty="0" err="1"/>
              <a:t>gao</a:t>
            </a:r>
            <a:r>
              <a:rPr lang="en-US" altLang="zh-CN" sz="1800" dirty="0"/>
              <a:t>']=30					#{'</a:t>
            </a:r>
            <a:r>
              <a:rPr lang="en-US" altLang="zh-CN" sz="1800" dirty="0" err="1"/>
              <a:t>gao</a:t>
            </a:r>
            <a:r>
              <a:rPr lang="en-US" altLang="zh-CN" sz="1800" dirty="0"/>
              <a:t>': 30, 'ma': 23, '</a:t>
            </a:r>
            <a:r>
              <a:rPr lang="en-US" altLang="zh-CN" sz="1800" dirty="0" err="1"/>
              <a:t>wang</a:t>
            </a:r>
            <a:r>
              <a:rPr lang="en-US" altLang="zh-CN" sz="1800" dirty="0"/>
              <a:t>': 33}</a:t>
            </a:r>
          </a:p>
          <a:p>
            <a:pPr marL="457200" lvl="1" indent="0">
              <a:spcBef>
                <a:spcPts val="300"/>
              </a:spcBef>
              <a:buNone/>
            </a:pPr>
            <a:r>
              <a:rPr lang="en-US" altLang="zh-CN" sz="1800" dirty="0" err="1"/>
              <a:t>a_dict</a:t>
            </a:r>
            <a:r>
              <a:rPr lang="en-US" altLang="zh-CN" sz="1800" dirty="0"/>
              <a:t>['</a:t>
            </a:r>
            <a:r>
              <a:rPr lang="en-US" altLang="zh-CN" sz="1800" dirty="0" err="1"/>
              <a:t>peng</a:t>
            </a:r>
            <a:r>
              <a:rPr lang="en-US" altLang="zh-CN" sz="1800" dirty="0"/>
              <a:t>']=40					#{'</a:t>
            </a:r>
            <a:r>
              <a:rPr lang="en-US" altLang="zh-CN" sz="1800" dirty="0" err="1"/>
              <a:t>gao</a:t>
            </a:r>
            <a:r>
              <a:rPr lang="en-US" altLang="zh-CN" sz="1800" dirty="0"/>
              <a:t>': 30, 'ma': 23, '</a:t>
            </a:r>
            <a:r>
              <a:rPr lang="en-US" altLang="zh-CN" sz="1800" dirty="0" err="1"/>
              <a:t>wang</a:t>
            </a:r>
            <a:r>
              <a:rPr lang="en-US" altLang="zh-CN" sz="1800" dirty="0"/>
              <a:t>': 33, '</a:t>
            </a:r>
            <a:r>
              <a:rPr lang="en-US" altLang="zh-CN" sz="1800" dirty="0" err="1"/>
              <a:t>peng</a:t>
            </a:r>
            <a:r>
              <a:rPr lang="en-US" altLang="zh-CN" sz="1800" dirty="0"/>
              <a:t>': 40}</a:t>
            </a:r>
          </a:p>
          <a:p>
            <a:r>
              <a:rPr lang="zh-CN" altLang="en-US" sz="2000" dirty="0">
                <a:solidFill>
                  <a:schemeClr val="bg1">
                    <a:lumMod val="85000"/>
                  </a:schemeClr>
                </a:solidFill>
              </a:rPr>
              <a:t>使用字典对象的</a:t>
            </a:r>
            <a:r>
              <a:rPr lang="en-US" altLang="zh-CN" sz="2000" dirty="0">
                <a:solidFill>
                  <a:schemeClr val="bg1">
                    <a:lumMod val="85000"/>
                  </a:schemeClr>
                </a:solidFill>
              </a:rPr>
              <a:t>update()</a:t>
            </a:r>
            <a:r>
              <a:rPr lang="zh-CN" altLang="en-US" sz="2000" dirty="0">
                <a:solidFill>
                  <a:schemeClr val="bg1">
                    <a:lumMod val="85000"/>
                  </a:schemeClr>
                </a:solidFill>
              </a:rPr>
              <a:t>方法将另一个字典的“键</a:t>
            </a:r>
            <a:r>
              <a:rPr lang="en-US" altLang="zh-CN" sz="2000" dirty="0">
                <a:solidFill>
                  <a:schemeClr val="bg1">
                    <a:lumMod val="85000"/>
                  </a:schemeClr>
                </a:solidFill>
              </a:rPr>
              <a:t>-</a:t>
            </a:r>
            <a:r>
              <a:rPr lang="zh-CN" altLang="en-US" sz="2000" dirty="0">
                <a:solidFill>
                  <a:schemeClr val="bg1">
                    <a:lumMod val="85000"/>
                  </a:schemeClr>
                </a:solidFill>
              </a:rPr>
              <a:t>值对”一次性全部添加到当前字典对象中，如果两个字典中存在相同的“键”，则以另一个字典中的“值”为准对当前字典进行更新</a:t>
            </a:r>
          </a:p>
          <a:p>
            <a:r>
              <a:rPr lang="zh-CN" altLang="en-US" sz="2000" dirty="0">
                <a:solidFill>
                  <a:schemeClr val="bg1">
                    <a:lumMod val="85000"/>
                  </a:schemeClr>
                </a:solidFill>
              </a:rPr>
              <a:t>使用</a:t>
            </a:r>
            <a:r>
              <a:rPr lang="en-US" altLang="zh-CN" sz="2000" dirty="0">
                <a:solidFill>
                  <a:schemeClr val="bg1">
                    <a:lumMod val="85000"/>
                  </a:schemeClr>
                </a:solidFill>
              </a:rPr>
              <a:t>del</a:t>
            </a:r>
            <a:r>
              <a:rPr lang="zh-CN" altLang="en-US" sz="2000" dirty="0">
                <a:solidFill>
                  <a:schemeClr val="bg1">
                    <a:lumMod val="85000"/>
                  </a:schemeClr>
                </a:solidFill>
              </a:rPr>
              <a:t>命令可以删除字典中指定“键”对应的元素，使用</a:t>
            </a:r>
            <a:r>
              <a:rPr lang="en-US" altLang="zh-CN" sz="2000" dirty="0">
                <a:solidFill>
                  <a:schemeClr val="bg1">
                    <a:lumMod val="85000"/>
                  </a:schemeClr>
                </a:solidFill>
              </a:rPr>
              <a:t>clear()</a:t>
            </a:r>
            <a:r>
              <a:rPr lang="zh-CN" altLang="en-US" sz="2000" dirty="0">
                <a:solidFill>
                  <a:schemeClr val="bg1">
                    <a:lumMod val="85000"/>
                  </a:schemeClr>
                </a:solidFill>
              </a:rPr>
              <a:t>方法可以删除字典中所有元素，使用</a:t>
            </a:r>
            <a:r>
              <a:rPr lang="en-US" altLang="zh-CN" sz="2000" dirty="0">
                <a:solidFill>
                  <a:schemeClr val="bg1">
                    <a:lumMod val="85000"/>
                  </a:schemeClr>
                </a:solidFill>
              </a:rPr>
              <a:t>pop()</a:t>
            </a:r>
            <a:r>
              <a:rPr lang="zh-CN" altLang="en-US" sz="2000" dirty="0">
                <a:solidFill>
                  <a:schemeClr val="bg1">
                    <a:lumMod val="85000"/>
                  </a:schemeClr>
                </a:solidFill>
              </a:rPr>
              <a:t>方法可以删除并返回指定“键”的元素，使用</a:t>
            </a:r>
            <a:r>
              <a:rPr lang="en-US" altLang="zh-CN" sz="2000" dirty="0" err="1">
                <a:solidFill>
                  <a:schemeClr val="bg1">
                    <a:lumMod val="85000"/>
                  </a:schemeClr>
                </a:solidFill>
              </a:rPr>
              <a:t>popitem</a:t>
            </a:r>
            <a:r>
              <a:rPr lang="en-US" altLang="zh-CN" sz="2000" dirty="0">
                <a:solidFill>
                  <a:schemeClr val="bg1">
                    <a:lumMod val="85000"/>
                  </a:schemeClr>
                </a:solidFill>
              </a:rPr>
              <a:t>()</a:t>
            </a:r>
            <a:r>
              <a:rPr lang="zh-CN" altLang="en-US" sz="2000" dirty="0">
                <a:solidFill>
                  <a:schemeClr val="bg1">
                    <a:lumMod val="85000"/>
                  </a:schemeClr>
                </a:solidFill>
              </a:rPr>
              <a:t>方法可以删除并返回字典中的最后一个元素</a:t>
            </a:r>
          </a:p>
        </p:txBody>
      </p:sp>
    </p:spTree>
    <p:extLst>
      <p:ext uri="{BB962C8B-B14F-4D97-AF65-F5344CB8AC3E}">
        <p14:creationId xmlns:p14="http://schemas.microsoft.com/office/powerpoint/2010/main" val="168282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1.4	Python</a:t>
            </a:r>
            <a:r>
              <a:rPr lang="zh-CN" altLang="en-US" dirty="0"/>
              <a:t>基础知识</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en-US" altLang="zh-CN" sz="2000" dirty="0"/>
              <a:t>1.4.1	Python</a:t>
            </a:r>
            <a:r>
              <a:rPr lang="zh-CN" altLang="en-US" sz="2000" dirty="0"/>
              <a:t>对象模型</a:t>
            </a:r>
          </a:p>
          <a:p>
            <a:r>
              <a:rPr lang="en-US" altLang="zh-CN" sz="2000" dirty="0"/>
              <a:t>1.4.2	Python</a:t>
            </a:r>
            <a:r>
              <a:rPr lang="zh-CN" altLang="en-US" sz="2000" dirty="0"/>
              <a:t>变量</a:t>
            </a:r>
          </a:p>
          <a:p>
            <a:r>
              <a:rPr lang="en-US" altLang="zh-CN" sz="2000" dirty="0"/>
              <a:t>1.4.3	</a:t>
            </a:r>
            <a:r>
              <a:rPr lang="zh-CN" altLang="en-US" sz="2000" dirty="0"/>
              <a:t>数字</a:t>
            </a:r>
          </a:p>
          <a:p>
            <a:r>
              <a:rPr lang="en-US" altLang="zh-CN" sz="2000" dirty="0"/>
              <a:t>1.4.4	</a:t>
            </a:r>
            <a:r>
              <a:rPr lang="zh-CN" altLang="en-US" sz="2000" dirty="0"/>
              <a:t>字符串</a:t>
            </a:r>
          </a:p>
          <a:p>
            <a:r>
              <a:rPr lang="en-US" altLang="zh-CN" sz="2000" dirty="0"/>
              <a:t>1.4.5	</a:t>
            </a:r>
            <a:r>
              <a:rPr lang="zh-CN" altLang="en-US" sz="2000" dirty="0"/>
              <a:t>运算符与表达式</a:t>
            </a:r>
          </a:p>
          <a:p>
            <a:r>
              <a:rPr lang="en-US" altLang="zh-CN" sz="2000" dirty="0"/>
              <a:t>1.4.6	</a:t>
            </a:r>
            <a:r>
              <a:rPr lang="zh-CN" altLang="en-US" sz="2000" dirty="0"/>
              <a:t>常用内置函数</a:t>
            </a:r>
          </a:p>
          <a:p>
            <a:r>
              <a:rPr lang="en-US" altLang="zh-CN" sz="2000" dirty="0"/>
              <a:t>1.4.7	</a:t>
            </a:r>
            <a:r>
              <a:rPr lang="zh-CN" altLang="en-US" sz="2000" dirty="0"/>
              <a:t>基本输入输出</a:t>
            </a:r>
          </a:p>
          <a:p>
            <a:r>
              <a:rPr lang="en-US" altLang="zh-CN" sz="2000" dirty="0"/>
              <a:t>1.4.8	</a:t>
            </a:r>
            <a:r>
              <a:rPr lang="zh-CN" altLang="en-US" sz="2000" dirty="0"/>
              <a:t>模块导入与使用</a:t>
            </a:r>
          </a:p>
        </p:txBody>
      </p:sp>
    </p:spTree>
    <p:extLst>
      <p:ext uri="{BB962C8B-B14F-4D97-AF65-F5344CB8AC3E}">
        <p14:creationId xmlns:p14="http://schemas.microsoft.com/office/powerpoint/2010/main" val="12105731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3.3.3	</a:t>
            </a:r>
            <a:r>
              <a:rPr lang="zh-CN" altLang="en-US" dirty="0"/>
              <a:t>字典元素的添加与修改</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以指定“键”为下标给字典元素赋值进，可以修改该“键”的值，或者添加一个新的“键</a:t>
            </a:r>
            <a:r>
              <a:rPr lang="en-US" altLang="zh-CN" sz="2000" dirty="0">
                <a:solidFill>
                  <a:schemeClr val="bg1">
                    <a:lumMod val="85000"/>
                  </a:schemeClr>
                </a:solidFill>
              </a:rPr>
              <a:t>-</a:t>
            </a:r>
            <a:r>
              <a:rPr lang="zh-CN" altLang="en-US" sz="2000" dirty="0">
                <a:solidFill>
                  <a:schemeClr val="bg1">
                    <a:lumMod val="85000"/>
                  </a:schemeClr>
                </a:solidFill>
              </a:rPr>
              <a:t>值对”</a:t>
            </a:r>
          </a:p>
          <a:p>
            <a:r>
              <a:rPr lang="zh-CN" altLang="en-US" sz="2000" dirty="0"/>
              <a:t>使用字典对象的</a:t>
            </a:r>
            <a:r>
              <a:rPr lang="en-US" altLang="zh-CN" sz="2000" dirty="0"/>
              <a:t>update()</a:t>
            </a:r>
            <a:r>
              <a:rPr lang="zh-CN" altLang="en-US" sz="2000" dirty="0"/>
              <a:t>方法将另一个字典的“键</a:t>
            </a:r>
            <a:r>
              <a:rPr lang="en-US" altLang="zh-CN" sz="2000" dirty="0"/>
              <a:t>-</a:t>
            </a:r>
            <a:r>
              <a:rPr lang="zh-CN" altLang="en-US" sz="2000" dirty="0"/>
              <a:t>值对”一次性全部添加到当前字典对象中，如果两个字典中存在相同的“键”，则以另一个字典中的“值”为准对当前字典进行更新</a:t>
            </a:r>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x.update</a:t>
            </a:r>
            <a:r>
              <a:rPr lang="en-US" altLang="zh-CN" sz="1800" dirty="0"/>
              <a:t>({'peng':44,'wang':19})</a:t>
            </a:r>
          </a:p>
          <a:p>
            <a:pPr marL="457200" lvl="1" indent="0">
              <a:spcBef>
                <a:spcPts val="300"/>
              </a:spcBef>
              <a:buNone/>
            </a:pPr>
            <a:r>
              <a:rPr lang="en-US" altLang="zh-CN" sz="1800" dirty="0"/>
              <a:t>#{'</a:t>
            </a:r>
            <a:r>
              <a:rPr lang="en-US" altLang="zh-CN" sz="1800" dirty="0" err="1"/>
              <a:t>gao</a:t>
            </a:r>
            <a:r>
              <a:rPr lang="en-US" altLang="zh-CN" sz="1800" dirty="0"/>
              <a:t>': 22, 'ma': 23, '</a:t>
            </a:r>
            <a:r>
              <a:rPr lang="en-US" altLang="zh-CN" sz="1800" dirty="0" err="1"/>
              <a:t>wang</a:t>
            </a:r>
            <a:r>
              <a:rPr lang="en-US" altLang="zh-CN" sz="1800" dirty="0"/>
              <a:t>': 19, '</a:t>
            </a:r>
            <a:r>
              <a:rPr lang="en-US" altLang="zh-CN" sz="1800" dirty="0" err="1"/>
              <a:t>peng</a:t>
            </a:r>
            <a:r>
              <a:rPr lang="en-US" altLang="zh-CN" sz="1800" dirty="0"/>
              <a:t>': 44}</a:t>
            </a:r>
          </a:p>
          <a:p>
            <a:r>
              <a:rPr lang="zh-CN" altLang="en-US" sz="2000" dirty="0">
                <a:solidFill>
                  <a:schemeClr val="bg1">
                    <a:lumMod val="85000"/>
                  </a:schemeClr>
                </a:solidFill>
              </a:rPr>
              <a:t>使用</a:t>
            </a:r>
            <a:r>
              <a:rPr lang="en-US" altLang="zh-CN" sz="2000" dirty="0">
                <a:solidFill>
                  <a:schemeClr val="bg1">
                    <a:lumMod val="85000"/>
                  </a:schemeClr>
                </a:solidFill>
              </a:rPr>
              <a:t>del</a:t>
            </a:r>
            <a:r>
              <a:rPr lang="zh-CN" altLang="en-US" sz="2000" dirty="0">
                <a:solidFill>
                  <a:schemeClr val="bg1">
                    <a:lumMod val="85000"/>
                  </a:schemeClr>
                </a:solidFill>
              </a:rPr>
              <a:t>命令可以删除字典中指定“键”对应的元素，使用</a:t>
            </a:r>
            <a:r>
              <a:rPr lang="en-US" altLang="zh-CN" sz="2000" dirty="0">
                <a:solidFill>
                  <a:schemeClr val="bg1">
                    <a:lumMod val="85000"/>
                  </a:schemeClr>
                </a:solidFill>
              </a:rPr>
              <a:t>clear()</a:t>
            </a:r>
            <a:r>
              <a:rPr lang="zh-CN" altLang="en-US" sz="2000" dirty="0">
                <a:solidFill>
                  <a:schemeClr val="bg1">
                    <a:lumMod val="85000"/>
                  </a:schemeClr>
                </a:solidFill>
              </a:rPr>
              <a:t>方法可以删除字典中所有元素，使用</a:t>
            </a:r>
            <a:r>
              <a:rPr lang="en-US" altLang="zh-CN" sz="2000" dirty="0">
                <a:solidFill>
                  <a:schemeClr val="bg1">
                    <a:lumMod val="85000"/>
                  </a:schemeClr>
                </a:solidFill>
              </a:rPr>
              <a:t>pop()</a:t>
            </a:r>
            <a:r>
              <a:rPr lang="zh-CN" altLang="en-US" sz="2000" dirty="0">
                <a:solidFill>
                  <a:schemeClr val="bg1">
                    <a:lumMod val="85000"/>
                  </a:schemeClr>
                </a:solidFill>
              </a:rPr>
              <a:t>方法可以删除并返回指定“键”的元素，使用</a:t>
            </a:r>
            <a:r>
              <a:rPr lang="en-US" altLang="zh-CN" sz="2000" dirty="0" err="1">
                <a:solidFill>
                  <a:schemeClr val="bg1">
                    <a:lumMod val="85000"/>
                  </a:schemeClr>
                </a:solidFill>
              </a:rPr>
              <a:t>popitme</a:t>
            </a:r>
            <a:r>
              <a:rPr lang="en-US" altLang="zh-CN" sz="2000" dirty="0">
                <a:solidFill>
                  <a:schemeClr val="bg1">
                    <a:lumMod val="85000"/>
                  </a:schemeClr>
                </a:solidFill>
              </a:rPr>
              <a:t>()</a:t>
            </a:r>
            <a:r>
              <a:rPr lang="zh-CN" altLang="en-US" sz="2000" dirty="0">
                <a:solidFill>
                  <a:schemeClr val="bg1">
                    <a:lumMod val="85000"/>
                  </a:schemeClr>
                </a:solidFill>
              </a:rPr>
              <a:t>方法可以删除并返回字典中的最后一个元素</a:t>
            </a:r>
          </a:p>
        </p:txBody>
      </p:sp>
    </p:spTree>
    <p:extLst>
      <p:ext uri="{BB962C8B-B14F-4D97-AF65-F5344CB8AC3E}">
        <p14:creationId xmlns:p14="http://schemas.microsoft.com/office/powerpoint/2010/main" val="727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3.3.3	</a:t>
            </a:r>
            <a:r>
              <a:rPr lang="zh-CN" altLang="en-US" dirty="0"/>
              <a:t>字典元素的添加与修改</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以指定“键”为下标给字典元素赋值进，可以修改该“键”的值，或者添加一个新的“键</a:t>
            </a:r>
            <a:r>
              <a:rPr lang="en-US" altLang="zh-CN" sz="2000" dirty="0">
                <a:solidFill>
                  <a:schemeClr val="bg1">
                    <a:lumMod val="85000"/>
                  </a:schemeClr>
                </a:solidFill>
              </a:rPr>
              <a:t>-</a:t>
            </a:r>
            <a:r>
              <a:rPr lang="zh-CN" altLang="en-US" sz="2000" dirty="0">
                <a:solidFill>
                  <a:schemeClr val="bg1">
                    <a:lumMod val="85000"/>
                  </a:schemeClr>
                </a:solidFill>
              </a:rPr>
              <a:t>值对”</a:t>
            </a:r>
          </a:p>
          <a:p>
            <a:r>
              <a:rPr lang="zh-CN" altLang="en-US" sz="2000" dirty="0">
                <a:solidFill>
                  <a:schemeClr val="bg1">
                    <a:lumMod val="85000"/>
                  </a:schemeClr>
                </a:solidFill>
              </a:rPr>
              <a:t>使用字典对象的</a:t>
            </a:r>
            <a:r>
              <a:rPr lang="en-US" altLang="zh-CN" sz="2000" dirty="0">
                <a:solidFill>
                  <a:schemeClr val="bg1">
                    <a:lumMod val="85000"/>
                  </a:schemeClr>
                </a:solidFill>
              </a:rPr>
              <a:t>update()</a:t>
            </a:r>
            <a:r>
              <a:rPr lang="zh-CN" altLang="en-US" sz="2000" dirty="0">
                <a:solidFill>
                  <a:schemeClr val="bg1">
                    <a:lumMod val="85000"/>
                  </a:schemeClr>
                </a:solidFill>
              </a:rPr>
              <a:t>方法将另一个字典的“键</a:t>
            </a:r>
            <a:r>
              <a:rPr lang="en-US" altLang="zh-CN" sz="2000" dirty="0">
                <a:solidFill>
                  <a:schemeClr val="bg1">
                    <a:lumMod val="85000"/>
                  </a:schemeClr>
                </a:solidFill>
              </a:rPr>
              <a:t>-</a:t>
            </a:r>
            <a:r>
              <a:rPr lang="zh-CN" altLang="en-US" sz="2000" dirty="0">
                <a:solidFill>
                  <a:schemeClr val="bg1">
                    <a:lumMod val="85000"/>
                  </a:schemeClr>
                </a:solidFill>
              </a:rPr>
              <a:t>值对”一次性全部添加到当前字典对象中，如果两个字典中存在相同的“键”，则以另一个字典中的“值”为准对当前字典进行更新</a:t>
            </a:r>
          </a:p>
          <a:p>
            <a:r>
              <a:rPr lang="zh-CN" altLang="en-US" sz="2000" dirty="0"/>
              <a:t>使用</a:t>
            </a:r>
            <a:r>
              <a:rPr lang="en-US" altLang="zh-CN" sz="2000" dirty="0"/>
              <a:t>del</a:t>
            </a:r>
            <a:r>
              <a:rPr lang="zh-CN" altLang="en-US" sz="2000" dirty="0"/>
              <a:t>命令可以删除字典中指定“键”对应的元素，使用</a:t>
            </a:r>
            <a:r>
              <a:rPr lang="en-US" altLang="zh-CN" sz="2000" dirty="0"/>
              <a:t>clear()</a:t>
            </a:r>
            <a:r>
              <a:rPr lang="zh-CN" altLang="en-US" sz="2000" dirty="0"/>
              <a:t>方法可以删除字典中所有元素，使用</a:t>
            </a:r>
            <a:r>
              <a:rPr lang="en-US" altLang="zh-CN" sz="2000" dirty="0"/>
              <a:t>pop()</a:t>
            </a:r>
            <a:r>
              <a:rPr lang="zh-CN" altLang="en-US" sz="2000" dirty="0"/>
              <a:t>方法可以删除并返回指定“键”的元素，使用</a:t>
            </a:r>
            <a:r>
              <a:rPr lang="en-US" altLang="zh-CN" sz="2000" dirty="0" err="1"/>
              <a:t>popitme</a:t>
            </a:r>
            <a:r>
              <a:rPr lang="en-US" altLang="zh-CN" sz="2000" dirty="0"/>
              <a:t>()</a:t>
            </a:r>
            <a:r>
              <a:rPr lang="zh-CN" altLang="en-US" sz="2000" dirty="0"/>
              <a:t>方法可以删除并返回字典中的最后一个元素</a:t>
            </a:r>
          </a:p>
          <a:p>
            <a:pPr marL="457200" lvl="1" indent="0">
              <a:buNone/>
            </a:pPr>
            <a:r>
              <a:rPr lang="en-US" altLang="zh-CN" sz="1800" dirty="0" err="1"/>
              <a:t>a_dict</a:t>
            </a:r>
            <a:r>
              <a:rPr lang="en-US" altLang="zh-CN" sz="1800" dirty="0"/>
              <a:t>={'gao':22,'ma':23,'wang':33}</a:t>
            </a:r>
          </a:p>
          <a:p>
            <a:pPr marL="457200" lvl="1" indent="0">
              <a:buNone/>
            </a:pPr>
            <a:r>
              <a:rPr lang="en-US" altLang="zh-CN" sz="1800" dirty="0"/>
              <a:t>del </a:t>
            </a:r>
            <a:r>
              <a:rPr lang="en-US" altLang="zh-CN" sz="1800" dirty="0" err="1"/>
              <a:t>a_dict</a:t>
            </a:r>
            <a:r>
              <a:rPr lang="en-US" altLang="zh-CN" sz="1800" dirty="0"/>
              <a:t>[‘</a:t>
            </a:r>
            <a:r>
              <a:rPr lang="en-US" altLang="zh-CN" sz="1800" dirty="0" err="1"/>
              <a:t>wang</a:t>
            </a:r>
            <a:r>
              <a:rPr lang="en-US" altLang="zh-CN" sz="1800" dirty="0"/>
              <a:t>’]						{‘gao’:22,’ma’:23}</a:t>
            </a:r>
          </a:p>
          <a:p>
            <a:pPr marL="457200" lvl="1" indent="0">
              <a:buNone/>
            </a:pPr>
            <a:r>
              <a:rPr lang="en-US" altLang="zh-CN" sz="1800" dirty="0" err="1"/>
              <a:t>a_dict.clear</a:t>
            </a:r>
            <a:r>
              <a:rPr lang="en-US" altLang="zh-CN" sz="1800" dirty="0"/>
              <a:t>()							{}</a:t>
            </a:r>
          </a:p>
        </p:txBody>
      </p:sp>
    </p:spTree>
    <p:extLst>
      <p:ext uri="{BB962C8B-B14F-4D97-AF65-F5344CB8AC3E}">
        <p14:creationId xmlns:p14="http://schemas.microsoft.com/office/powerpoint/2010/main" val="161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3.3.4	</a:t>
            </a:r>
            <a:r>
              <a:rPr lang="zh-CN" altLang="en-US" dirty="0"/>
              <a:t>字典应用案例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实例：</a:t>
            </a:r>
            <a:endParaRPr lang="en-US" altLang="zh-CN" sz="2000" dirty="0"/>
          </a:p>
          <a:p>
            <a:pPr marL="457200" lvl="1" indent="0">
              <a:buNone/>
            </a:pPr>
            <a:r>
              <a:rPr lang="en-US" altLang="zh-CN" sz="1800" dirty="0"/>
              <a:t>import string</a:t>
            </a:r>
          </a:p>
          <a:p>
            <a:pPr marL="457200" lvl="1" indent="0">
              <a:spcBef>
                <a:spcPts val="300"/>
              </a:spcBef>
              <a:buNone/>
            </a:pPr>
            <a:r>
              <a:rPr lang="en-US" altLang="zh-CN" sz="1800" dirty="0"/>
              <a:t>import random</a:t>
            </a:r>
          </a:p>
          <a:p>
            <a:pPr marL="457200" lvl="1" indent="0">
              <a:spcBef>
                <a:spcPts val="300"/>
              </a:spcBef>
              <a:buNone/>
            </a:pPr>
            <a:r>
              <a:rPr lang="en-US" altLang="zh-CN" sz="1800" dirty="0"/>
              <a:t>x=</a:t>
            </a:r>
            <a:r>
              <a:rPr lang="en-US" altLang="zh-CN" sz="1800" dirty="0" err="1"/>
              <a:t>string.ascii_letters+string.digits+string.punctuation</a:t>
            </a:r>
            <a:endParaRPr lang="en-US" altLang="zh-CN" sz="1800" dirty="0"/>
          </a:p>
          <a:p>
            <a:pPr marL="457200" lvl="1" indent="0">
              <a:spcBef>
                <a:spcPts val="300"/>
              </a:spcBef>
              <a:buNone/>
            </a:pPr>
            <a:r>
              <a:rPr lang="en-US" altLang="zh-CN" sz="1800" dirty="0"/>
              <a:t>y=[</a:t>
            </a:r>
            <a:r>
              <a:rPr lang="en-US" altLang="zh-CN" sz="1800" dirty="0" err="1"/>
              <a:t>random.choice</a:t>
            </a:r>
            <a:r>
              <a:rPr lang="en-US" altLang="zh-CN" sz="1800" dirty="0"/>
              <a:t>(x) for </a:t>
            </a:r>
            <a:r>
              <a:rPr lang="en-US" altLang="zh-CN" sz="1800" dirty="0" err="1"/>
              <a:t>i</a:t>
            </a:r>
            <a:r>
              <a:rPr lang="en-US" altLang="zh-CN" sz="1800" dirty="0"/>
              <a:t> in range(1000)]</a:t>
            </a:r>
          </a:p>
          <a:p>
            <a:pPr marL="457200" lvl="1" indent="0">
              <a:spcBef>
                <a:spcPts val="300"/>
              </a:spcBef>
              <a:buNone/>
            </a:pPr>
            <a:r>
              <a:rPr lang="en-US" altLang="zh-CN" sz="1800" dirty="0"/>
              <a:t>z=‘’.join(y)</a:t>
            </a:r>
          </a:p>
          <a:p>
            <a:pPr marL="457200" lvl="1" indent="0">
              <a:spcBef>
                <a:spcPts val="300"/>
              </a:spcBef>
              <a:buNone/>
            </a:pPr>
            <a:r>
              <a:rPr lang="en-US" altLang="zh-CN" sz="1800" dirty="0"/>
              <a:t>d=</a:t>
            </a:r>
            <a:r>
              <a:rPr lang="en-US" altLang="zh-CN" sz="1800" dirty="0" err="1"/>
              <a:t>dict</a:t>
            </a:r>
            <a:r>
              <a:rPr lang="en-US" altLang="zh-CN" sz="1800" dirty="0"/>
              <a:t>()</a:t>
            </a:r>
          </a:p>
          <a:p>
            <a:pPr marL="457200" lvl="1" indent="0">
              <a:spcBef>
                <a:spcPts val="300"/>
              </a:spcBef>
              <a:buNone/>
            </a:pPr>
            <a:r>
              <a:rPr lang="en-US" altLang="zh-CN" sz="1800" dirty="0"/>
              <a:t>for </a:t>
            </a:r>
            <a:r>
              <a:rPr lang="en-US" altLang="zh-CN" sz="1800" dirty="0" err="1"/>
              <a:t>ch</a:t>
            </a:r>
            <a:r>
              <a:rPr lang="en-US" altLang="zh-CN" sz="1800" dirty="0"/>
              <a:t> in z:</a:t>
            </a:r>
          </a:p>
          <a:p>
            <a:pPr marL="457200" lvl="1" indent="0">
              <a:spcBef>
                <a:spcPts val="300"/>
              </a:spcBef>
              <a:buNone/>
            </a:pPr>
            <a:r>
              <a:rPr lang="en-US" altLang="zh-CN" sz="1800" dirty="0"/>
              <a:t>	d[</a:t>
            </a:r>
            <a:r>
              <a:rPr lang="en-US" altLang="zh-CN" sz="1800" dirty="0" err="1"/>
              <a:t>ch</a:t>
            </a:r>
            <a:r>
              <a:rPr lang="en-US" altLang="zh-CN" sz="1800" dirty="0"/>
              <a:t>]=</a:t>
            </a:r>
            <a:r>
              <a:rPr lang="en-US" altLang="zh-CN" sz="1800" dirty="0" err="1"/>
              <a:t>d.get</a:t>
            </a:r>
            <a:r>
              <a:rPr lang="en-US" altLang="zh-CN" sz="1800" dirty="0"/>
              <a:t>(ch,0)+1</a:t>
            </a:r>
          </a:p>
        </p:txBody>
      </p:sp>
    </p:spTree>
    <p:extLst>
      <p:ext uri="{BB962C8B-B14F-4D97-AF65-F5344CB8AC3E}">
        <p14:creationId xmlns:p14="http://schemas.microsoft.com/office/powerpoint/2010/main" val="16057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3.3.4	</a:t>
            </a:r>
            <a:r>
              <a:rPr lang="zh-CN" altLang="en-US" dirty="0"/>
              <a:t>字典应用案例</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实例：词频分析</a:t>
            </a:r>
            <a:endParaRPr lang="en-US" altLang="zh-CN" sz="2000" dirty="0"/>
          </a:p>
        </p:txBody>
      </p:sp>
    </p:spTree>
    <p:extLst>
      <p:ext uri="{BB962C8B-B14F-4D97-AF65-F5344CB8AC3E}">
        <p14:creationId xmlns:p14="http://schemas.microsoft.com/office/powerpoint/2010/main" val="62960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	</a:t>
            </a:r>
            <a:r>
              <a:rPr lang="zh-CN" altLang="en-US" dirty="0"/>
              <a:t>集合</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p:txBody>
          <a:bodyPr>
            <a:normAutofit/>
          </a:bodyPr>
          <a:lstStyle/>
          <a:p>
            <a:r>
              <a:rPr lang="zh-CN" altLang="en-US" sz="2400" dirty="0"/>
              <a:t>内置、无序、可变序列</a:t>
            </a:r>
          </a:p>
          <a:p>
            <a:r>
              <a:rPr lang="zh-CN" altLang="en-US" sz="2400" dirty="0"/>
              <a:t>每个元素的类型可以不同</a:t>
            </a:r>
          </a:p>
          <a:p>
            <a:r>
              <a:rPr lang="zh-CN" altLang="en-US" sz="2400" dirty="0"/>
              <a:t>一个集合中的元素不能重复</a:t>
            </a:r>
          </a:p>
          <a:p>
            <a:r>
              <a:rPr lang="zh-CN" altLang="en-US" sz="2400" dirty="0"/>
              <a:t>例：</a:t>
            </a:r>
          </a:p>
          <a:p>
            <a:pPr marL="457200" lvl="1" indent="0">
              <a:buNone/>
            </a:pPr>
            <a:r>
              <a:rPr lang="en-US" altLang="zh-CN" sz="2200" dirty="0"/>
              <a:t>{10,20,30,40}</a:t>
            </a:r>
          </a:p>
          <a:p>
            <a:pPr marL="457200" lvl="1" indent="0">
              <a:buNone/>
            </a:pPr>
            <a:r>
              <a:rPr lang="en-US" altLang="zh-CN" sz="2200" dirty="0"/>
              <a:t>{‘</a:t>
            </a:r>
            <a:r>
              <a:rPr lang="en-US" altLang="zh-CN" sz="2200" dirty="0" err="1"/>
              <a:t>gao</a:t>
            </a:r>
            <a:r>
              <a:rPr lang="en-US" altLang="zh-CN" sz="2200" dirty="0"/>
              <a:t>’,’ma’,’</a:t>
            </a:r>
            <a:r>
              <a:rPr lang="en-US" altLang="zh-CN" sz="2200" dirty="0" err="1"/>
              <a:t>wang</a:t>
            </a:r>
            <a:r>
              <a:rPr lang="en-US" altLang="zh-CN" sz="2200" dirty="0"/>
              <a:t>’}</a:t>
            </a:r>
          </a:p>
          <a:p>
            <a:pPr marL="457200" lvl="1" indent="0">
              <a:buNone/>
            </a:pPr>
            <a:r>
              <a:rPr lang="en-US" altLang="zh-CN" sz="2200" dirty="0"/>
              <a:t>{‘gao’,25,1.68}</a:t>
            </a:r>
          </a:p>
          <a:p>
            <a:pPr marL="457200" lvl="1" indent="0">
              <a:buNone/>
            </a:pPr>
            <a:r>
              <a:rPr lang="en-US" altLang="zh-CN" sz="2200" dirty="0"/>
              <a:t>{(‘gao’,25,1.68),(‘ma’,22,1,65),2}</a:t>
            </a:r>
          </a:p>
        </p:txBody>
      </p:sp>
    </p:spTree>
    <p:extLst>
      <p:ext uri="{BB962C8B-B14F-4D97-AF65-F5344CB8AC3E}">
        <p14:creationId xmlns:p14="http://schemas.microsoft.com/office/powerpoint/2010/main" val="325507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直接将集合赋值给变量即可创建一个集合对象</a:t>
            </a:r>
          </a:p>
          <a:p>
            <a:pPr marL="457200" lvl="1" indent="0">
              <a:buNone/>
            </a:pPr>
            <a:r>
              <a:rPr lang="en-US" altLang="zh-CN" sz="1800" dirty="0" err="1"/>
              <a:t>a_set</a:t>
            </a:r>
            <a:r>
              <a:rPr lang="en-US" altLang="zh-CN" sz="1800" dirty="0"/>
              <a:t>={3,5}								{3,5}</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p>
        </p:txBody>
      </p:sp>
    </p:spTree>
    <p:extLst>
      <p:ext uri="{BB962C8B-B14F-4D97-AF65-F5344CB8AC3E}">
        <p14:creationId xmlns:p14="http://schemas.microsoft.com/office/powerpoint/2010/main" val="16566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t>可以使用集合对象的</a:t>
            </a:r>
            <a:r>
              <a:rPr lang="en-US" altLang="zh-CN" sz="2000" dirty="0"/>
              <a:t>add()</a:t>
            </a:r>
            <a:r>
              <a:rPr lang="zh-CN" altLang="en-US" sz="2000" dirty="0"/>
              <a:t>方法增加元素</a:t>
            </a:r>
          </a:p>
          <a:p>
            <a:pPr marL="457200" lvl="1" indent="0">
              <a:buNone/>
            </a:pPr>
            <a:r>
              <a:rPr lang="en-US" altLang="zh-CN" sz="1800" dirty="0" err="1"/>
              <a:t>a_set.add</a:t>
            </a:r>
            <a:r>
              <a:rPr lang="en-US" altLang="zh-CN" sz="1800" dirty="0"/>
              <a:t>(7)								{3,5,7}</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p>
        </p:txBody>
      </p:sp>
    </p:spTree>
    <p:extLst>
      <p:ext uri="{BB962C8B-B14F-4D97-AF65-F5344CB8AC3E}">
        <p14:creationId xmlns:p14="http://schemas.microsoft.com/office/powerpoint/2010/main" val="148018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t>也可以使用</a:t>
            </a:r>
            <a:r>
              <a:rPr lang="en-US" altLang="zh-CN" sz="2000" dirty="0"/>
              <a:t>set()</a:t>
            </a:r>
            <a:r>
              <a:rPr lang="zh-CN" altLang="en-US" sz="2000" dirty="0"/>
              <a:t>函数将列表、元组等其他可迭代对象转换为集合，如果原来的数据中存在重复元素，则在转换为集合的时候只保留一个</a:t>
            </a:r>
          </a:p>
          <a:p>
            <a:pPr marL="400050" lvl="1" indent="0">
              <a:buNone/>
            </a:pPr>
            <a:r>
              <a:rPr lang="en-US" altLang="zh-CN" sz="1800" dirty="0" err="1"/>
              <a:t>a_set</a:t>
            </a:r>
            <a:r>
              <a:rPr lang="en-US" altLang="zh-CN" sz="1800" dirty="0"/>
              <a:t>=set(range(8,14))						{8,9,10,11,12,13}</a:t>
            </a:r>
          </a:p>
          <a:p>
            <a:pPr marL="400050" lvl="1" indent="0">
              <a:buNone/>
            </a:pPr>
            <a:r>
              <a:rPr lang="en-US" altLang="zh-CN" sz="1800" dirty="0" err="1"/>
              <a:t>a_set</a:t>
            </a:r>
            <a:r>
              <a:rPr lang="en-US" altLang="zh-CN" sz="1800" dirty="0"/>
              <a:t>=set([1,2,3,4,1,2,3,1,2,1])			{1,2,3,4}</a:t>
            </a:r>
          </a:p>
          <a:p>
            <a:pPr marL="400050" lvl="1" indent="0">
              <a:buNone/>
            </a:pPr>
            <a:r>
              <a:rPr lang="en-US" altLang="zh-CN" sz="1800" dirty="0" err="1"/>
              <a:t>a_set</a:t>
            </a:r>
            <a:r>
              <a:rPr lang="en-US" altLang="zh-CN" sz="1800" dirty="0"/>
              <a:t>=set()								</a:t>
            </a:r>
            <a:r>
              <a:rPr lang="zh-CN" altLang="en-US" sz="1800" dirty="0"/>
              <a:t>空集合</a:t>
            </a:r>
            <a:endParaRPr lang="en-US" altLang="zh-CN" sz="1800" dirty="0"/>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p>
        </p:txBody>
      </p:sp>
    </p:spTree>
    <p:extLst>
      <p:ext uri="{BB962C8B-B14F-4D97-AF65-F5344CB8AC3E}">
        <p14:creationId xmlns:p14="http://schemas.microsoft.com/office/powerpoint/2010/main" val="14971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t>可以使用</a:t>
            </a:r>
            <a:r>
              <a:rPr lang="en-US" altLang="zh-CN" sz="2000" dirty="0"/>
              <a:t>del</a:t>
            </a:r>
            <a:r>
              <a:rPr lang="zh-CN" altLang="en-US" sz="2000" dirty="0"/>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endParaRPr lang="en-US" altLang="zh-CN" sz="2000" dirty="0">
              <a:solidFill>
                <a:schemeClr val="bg1">
                  <a:lumMod val="85000"/>
                </a:schemeClr>
              </a:solidFill>
            </a:endParaRPr>
          </a:p>
        </p:txBody>
      </p:sp>
    </p:spTree>
    <p:extLst>
      <p:ext uri="{BB962C8B-B14F-4D97-AF65-F5344CB8AC3E}">
        <p14:creationId xmlns:p14="http://schemas.microsoft.com/office/powerpoint/2010/main" val="1907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xmlns=""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t>可以使用集合对象的</a:t>
            </a:r>
            <a:r>
              <a:rPr lang="en-US" altLang="zh-CN" sz="2000" dirty="0"/>
              <a:t>pop()</a:t>
            </a:r>
            <a:r>
              <a:rPr lang="zh-CN" altLang="en-US" sz="2000" dirty="0"/>
              <a:t>方法弹出并删除其中一个元素，使用</a:t>
            </a:r>
            <a:r>
              <a:rPr lang="en-US" altLang="zh-CN" sz="2000" dirty="0"/>
              <a:t>remove()</a:t>
            </a:r>
            <a:r>
              <a:rPr lang="zh-CN" altLang="en-US" sz="2000" dirty="0"/>
              <a:t>方法直接删除指定元素，使用</a:t>
            </a:r>
            <a:r>
              <a:rPr lang="en-US" altLang="zh-CN" sz="2000" dirty="0"/>
              <a:t>clear()</a:t>
            </a:r>
            <a:r>
              <a:rPr lang="zh-CN" altLang="en-US" sz="2000" dirty="0"/>
              <a:t>方法清空集合删除所有元素</a:t>
            </a:r>
            <a:endParaRPr lang="en-US" altLang="zh-CN" sz="2000" dirty="0"/>
          </a:p>
          <a:p>
            <a:pPr marL="400050" lvl="2" indent="0">
              <a:buNone/>
            </a:pPr>
            <a:r>
              <a:rPr lang="en-US" altLang="zh-CN" sz="1800" dirty="0" err="1"/>
              <a:t>a_set</a:t>
            </a:r>
            <a:r>
              <a:rPr lang="en-US" altLang="zh-CN" sz="1800" dirty="0"/>
              <a:t>={1,2,3,4}							{1,2,3,4}</a:t>
            </a:r>
          </a:p>
          <a:p>
            <a:pPr marL="400050" lvl="2" indent="0">
              <a:buNone/>
            </a:pPr>
            <a:r>
              <a:rPr lang="en-US" altLang="zh-CN" sz="1800" dirty="0" err="1"/>
              <a:t>a_set.pop</a:t>
            </a:r>
            <a:r>
              <a:rPr lang="en-US" altLang="zh-CN" sz="1800" dirty="0"/>
              <a:t>()								{2,3,4}	</a:t>
            </a:r>
            <a:r>
              <a:rPr lang="zh-CN" altLang="en-US" sz="1800" dirty="0"/>
              <a:t>显示</a:t>
            </a:r>
            <a:r>
              <a:rPr lang="en-US" altLang="zh-CN" sz="1800" dirty="0"/>
              <a:t>1</a:t>
            </a:r>
          </a:p>
          <a:p>
            <a:pPr marL="400050" lvl="2" indent="0">
              <a:buNone/>
            </a:pPr>
            <a:r>
              <a:rPr lang="en-US" altLang="zh-CN" sz="1800" dirty="0" err="1"/>
              <a:t>a_set.remove</a:t>
            </a:r>
            <a:r>
              <a:rPr lang="en-US" altLang="zh-CN" sz="1800" dirty="0"/>
              <a:t>(3)							{2,4}</a:t>
            </a:r>
            <a:endParaRPr lang="zh-CN" altLang="en-US" sz="1800" dirty="0"/>
          </a:p>
        </p:txBody>
      </p:sp>
    </p:spTree>
    <p:extLst>
      <p:ext uri="{BB962C8B-B14F-4D97-AF65-F5344CB8AC3E}">
        <p14:creationId xmlns:p14="http://schemas.microsoft.com/office/powerpoint/2010/main" val="307034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49007</TotalTime>
  <Words>17373</Words>
  <Application>Microsoft Office PowerPoint</Application>
  <PresentationFormat>自定义</PresentationFormat>
  <Paragraphs>3386</Paragraphs>
  <Slides>340</Slides>
  <Notes>147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340</vt:i4>
      </vt:variant>
    </vt:vector>
  </HeadingPairs>
  <TitlesOfParts>
    <vt:vector size="342" baseType="lpstr">
      <vt:lpstr>平面</vt:lpstr>
      <vt:lpstr>公式</vt:lpstr>
      <vt:lpstr>Python程序设计</vt:lpstr>
      <vt:lpstr>关于本程序的学习</vt:lpstr>
      <vt:lpstr>Python程序设计</vt:lpstr>
      <vt:lpstr>第1章 Python基础</vt:lpstr>
      <vt:lpstr>第1章 Python基础</vt:lpstr>
      <vt:lpstr>1.1 如何选择Python版本</vt:lpstr>
      <vt:lpstr>1.2 Python安装与简单使用</vt:lpstr>
      <vt:lpstr>1.3 使用pip管理Python扩展库</vt:lpstr>
      <vt:lpstr>1.4 Python基础知识</vt:lpstr>
      <vt:lpstr>1.4.1 Python对象模型</vt:lpstr>
      <vt:lpstr>1.4.2 Python变量</vt:lpstr>
      <vt:lpstr>1.4.2 Python变量</vt:lpstr>
      <vt:lpstr>1.4.3 数字</vt:lpstr>
      <vt:lpstr>1.4.4 字符串</vt:lpstr>
      <vt:lpstr>1.4.5 运算符与表达式</vt:lpstr>
      <vt:lpstr>1.4.6 常用内置函数</vt:lpstr>
      <vt:lpstr>1.4.7 基本输入输出</vt:lpstr>
      <vt:lpstr>1.4.7 基本输入输出</vt:lpstr>
      <vt:lpstr>1.4.8 模块导入与使用</vt:lpstr>
      <vt:lpstr>1.5 Python代码编写规范</vt:lpstr>
      <vt:lpstr>1.6 Python文件名</vt:lpstr>
      <vt:lpstr>第2章 选择与循环</vt:lpstr>
      <vt:lpstr>2.1 条件表达式</vt:lpstr>
      <vt:lpstr>2.2 选择结构</vt:lpstr>
      <vt:lpstr>2.2.1 单分支选择结构</vt:lpstr>
      <vt:lpstr>2.2.2 双分支选择结构</vt:lpstr>
      <vt:lpstr>2.2.2 双分支选择结构</vt:lpstr>
      <vt:lpstr>2.2.3 多分支选择结构</vt:lpstr>
      <vt:lpstr>2.2.3 多分支选择结构</vt:lpstr>
      <vt:lpstr>2.2.4 选择结构的嵌套</vt:lpstr>
      <vt:lpstr>2.2.4 选择结构的嵌套</vt:lpstr>
      <vt:lpstr>2.2.5 选择结构应用案例</vt:lpstr>
      <vt:lpstr>2.3 循环结构</vt:lpstr>
      <vt:lpstr>2.3.1 while循环</vt:lpstr>
      <vt:lpstr>2.3.1 while循环</vt:lpstr>
      <vt:lpstr>2.3.1 while循环</vt:lpstr>
      <vt:lpstr>2.3.1 while循环</vt:lpstr>
      <vt:lpstr>2.3.2 for循环</vt:lpstr>
      <vt:lpstr>2.3.2 for循环</vt:lpstr>
      <vt:lpstr>2.3.2 for循环</vt:lpstr>
      <vt:lpstr>2.3.2 for循环</vt:lpstr>
      <vt:lpstr>2.3.2 for循环</vt:lpstr>
      <vt:lpstr>2.3.2 for循环</vt:lpstr>
      <vt:lpstr>2.3.3 break和continue语句</vt:lpstr>
      <vt:lpstr>2.3.3 break和continue语句</vt:lpstr>
      <vt:lpstr>2.3.4 循环结构中的else形式</vt:lpstr>
      <vt:lpstr>2.3.4 循环结构中的else形式</vt:lpstr>
      <vt:lpstr>2.3.4 循环结构中的else形式</vt:lpstr>
      <vt:lpstr>2.3.5 循环结构的优化</vt:lpstr>
      <vt:lpstr>2.3.5 循环结构的优化</vt:lpstr>
      <vt:lpstr>2.3.5 循环结构的优化</vt:lpstr>
      <vt:lpstr>2.4 案例精选</vt:lpstr>
      <vt:lpstr>第3章 Pyton序列</vt:lpstr>
      <vt:lpstr>第3章 Pyton序列</vt:lpstr>
      <vt:lpstr>3.1 列表</vt:lpstr>
      <vt:lpstr>3.1.1 列表创建与删除</vt:lpstr>
      <vt:lpstr>3.1.1 列表创建与删除</vt:lpstr>
      <vt:lpstr>3.1.1 列表创建与删除</vt:lpstr>
      <vt:lpstr>3.1.2 列表元素访问</vt:lpstr>
      <vt:lpstr>3.1.3 列表常用方法</vt:lpstr>
      <vt:lpstr>3.1.3 列表常用方法</vt:lpstr>
      <vt:lpstr>3.1.3 列表常用方法</vt:lpstr>
      <vt:lpstr>3.1.4 列表对象支持的运算符</vt:lpstr>
      <vt:lpstr>3.1.5 成员资格判断</vt:lpstr>
      <vt:lpstr>3.1.6 切片操作</vt:lpstr>
      <vt:lpstr>3.1.6 切片操作</vt:lpstr>
      <vt:lpstr>3.1.6 切片操作</vt:lpstr>
      <vt:lpstr>3.1.6 切片操作</vt:lpstr>
      <vt:lpstr>3.1.6 切片操作</vt:lpstr>
      <vt:lpstr>3.1.7 复制与排序</vt:lpstr>
      <vt:lpstr>3.1.7 复制与排序</vt:lpstr>
      <vt:lpstr>3.1.7 复制与排序</vt:lpstr>
      <vt:lpstr>3.1.8 用于序列操作的常用内置函数</vt:lpstr>
      <vt:lpstr>3.1.8 用于序列操作的常用内置函数</vt:lpstr>
      <vt:lpstr>3.1.8 用于序列操作的常用内置函数</vt:lpstr>
      <vt:lpstr>3.1.9 精选案例</vt:lpstr>
      <vt:lpstr>3.2 元组</vt:lpstr>
      <vt:lpstr>3.2.1 元组创建与删除</vt:lpstr>
      <vt:lpstr>3.2.1 元组创建与删除</vt:lpstr>
      <vt:lpstr>3.2.2 元组与列表的区别</vt:lpstr>
      <vt:lpstr>3.2.2 元组与列表的区别</vt:lpstr>
      <vt:lpstr>3.2.3 序列解包</vt:lpstr>
      <vt:lpstr>3.3 字典</vt:lpstr>
      <vt:lpstr>3.3.1 字典创建与删除</vt:lpstr>
      <vt:lpstr>3.3.1 字典创建与删除</vt:lpstr>
      <vt:lpstr>3.3.2 字典元素的读取</vt:lpstr>
      <vt:lpstr>3.3.2 字典元素的读取</vt:lpstr>
      <vt:lpstr>3.3.2 字典元素的读取</vt:lpstr>
      <vt:lpstr>3.3.3 字典元素的添加与修改</vt:lpstr>
      <vt:lpstr>3.3.3 字典元素的添加与修改</vt:lpstr>
      <vt:lpstr>3.3.3 字典元素的添加与修改</vt:lpstr>
      <vt:lpstr>3.3.4 字典应用案例</vt:lpstr>
      <vt:lpstr>3.3.4 字典应用案例</vt:lpstr>
      <vt:lpstr>3.4 集合</vt:lpstr>
      <vt:lpstr>3.4.1 集合创建与删除</vt:lpstr>
      <vt:lpstr>3.4.1 集合创建与删除</vt:lpstr>
      <vt:lpstr>3.4.1 集合创建与删除</vt:lpstr>
      <vt:lpstr>3.4.1 集合创建与删除</vt:lpstr>
      <vt:lpstr>3.4.1 集合创建与删除</vt:lpstr>
      <vt:lpstr>3.4.2 集合操作</vt:lpstr>
      <vt:lpstr>3.4.2 集合操作</vt:lpstr>
      <vt:lpstr>3.4.2 集合操作</vt:lpstr>
      <vt:lpstr>3.4.2 集合操作</vt:lpstr>
      <vt:lpstr>3.4.2 集合操作</vt:lpstr>
      <vt:lpstr>第3章 小结</vt:lpstr>
      <vt:lpstr>第4章 函数设计与使用</vt:lpstr>
      <vt:lpstr>4.1 函数定义与调用</vt:lpstr>
      <vt:lpstr>4.1 函数定义与调用</vt:lpstr>
      <vt:lpstr>4.1 函数定义与调用</vt:lpstr>
      <vt:lpstr>4.2 形参与实参</vt:lpstr>
      <vt:lpstr>4.3 参数类型</vt:lpstr>
      <vt:lpstr>4.3.1 默认值参数</vt:lpstr>
      <vt:lpstr>4.3.2 关键参数</vt:lpstr>
      <vt:lpstr>4.3.3 可变长度参数</vt:lpstr>
      <vt:lpstr>4.4 return语句</vt:lpstr>
      <vt:lpstr>4.5 变量作用域</vt:lpstr>
      <vt:lpstr>4.5 变量作用域</vt:lpstr>
      <vt:lpstr>4.6 lambda表达式</vt:lpstr>
      <vt:lpstr>4.6 lambda表达式</vt:lpstr>
      <vt:lpstr>4.7 案例精选</vt:lpstr>
      <vt:lpstr>4.7 案例精选</vt:lpstr>
      <vt:lpstr>4.7 案例精选</vt:lpstr>
      <vt:lpstr>第5章 字符串与正则表达式</vt:lpstr>
      <vt:lpstr>第5章 字符串与正则表达式</vt:lpstr>
      <vt:lpstr>5.1 字符串</vt:lpstr>
      <vt:lpstr>5.1.1 字符串格式化</vt:lpstr>
      <vt:lpstr>5.1.1 字符串格式化</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5.1.3 字符串常量</vt:lpstr>
      <vt:lpstr>5.1.3 字符串常量</vt:lpstr>
      <vt:lpstr>5.2 正则表达式</vt:lpstr>
      <vt:lpstr>5.2.1 正则表达式语法</vt:lpstr>
      <vt:lpstr>5.2.1 正则表达式语法</vt:lpstr>
      <vt:lpstr>5.2.2 re模块主要方法</vt:lpstr>
      <vt:lpstr>5.2.2 re模块主要方法</vt:lpstr>
      <vt:lpstr>5.2.2 re模块主要方法</vt:lpstr>
      <vt:lpstr>5.2.2 re模块主要方法</vt:lpstr>
      <vt:lpstr>第6章 文件操作</vt:lpstr>
      <vt:lpstr>第6章 文件操作</vt:lpstr>
      <vt:lpstr>6.1 文件对象</vt:lpstr>
      <vt:lpstr>6.1 文件对象</vt:lpstr>
      <vt:lpstr>6.1 文件对象</vt:lpstr>
      <vt:lpstr>6.2 文件的读取、写入、追加</vt:lpstr>
      <vt:lpstr>6.2 文件的读取、写入、追加</vt:lpstr>
      <vt:lpstr>6.2 文件的读取、写入、追加</vt:lpstr>
      <vt:lpstr>6.3 文本文件操作案例</vt:lpstr>
      <vt:lpstr>6.4 文件、文件夹操作</vt:lpstr>
      <vt:lpstr>6.4 文件、文件夹操作</vt:lpstr>
      <vt:lpstr>第7章 异常处理</vt:lpstr>
      <vt:lpstr>第7章 异常处理</vt:lpstr>
      <vt:lpstr>第7章 异常处理</vt:lpstr>
      <vt:lpstr>第7章 异常处理</vt:lpstr>
      <vt:lpstr>第7章 异常处理</vt:lpstr>
      <vt:lpstr>第8章 面向对象程序设计</vt:lpstr>
      <vt:lpstr>第8章 面向对象程序设计</vt:lpstr>
      <vt:lpstr>第8章 面向对象程序设计</vt:lpstr>
      <vt:lpstr>第8章 面向对象程序设计</vt:lpstr>
      <vt:lpstr>8.1 类的定义与使用</vt:lpstr>
      <vt:lpstr>8.1 类的定义与使用</vt:lpstr>
      <vt:lpstr>8.1 类的定义与使用</vt:lpstr>
      <vt:lpstr>8.1 类的定义与使用</vt:lpstr>
      <vt:lpstr>8.2 属性</vt:lpstr>
      <vt:lpstr>8.2 属性</vt:lpstr>
      <vt:lpstr>8.3 方法</vt:lpstr>
      <vt:lpstr>8.3 方法</vt:lpstr>
      <vt:lpstr>8.4 继承机制</vt:lpstr>
      <vt:lpstr>第9章 网络程序设计</vt:lpstr>
      <vt:lpstr>第9章 网络程序设计</vt:lpstr>
      <vt:lpstr>9.1 计算机网络基础知识</vt:lpstr>
      <vt:lpstr>9.2 UDP和TCP编程</vt:lpstr>
      <vt:lpstr>9.2.1 UDP编程</vt:lpstr>
      <vt:lpstr>9.2.2 TCP编程</vt:lpstr>
      <vt:lpstr>第10章 数据分析及可视化</vt:lpstr>
      <vt:lpstr>10.1  数据分析基础</vt:lpstr>
      <vt:lpstr>10.2  数组计算模块NumPy</vt:lpstr>
      <vt:lpstr>10.2.1 数组应用</vt:lpstr>
      <vt:lpstr>10.2.1 数组应用</vt:lpstr>
      <vt:lpstr>10.2.2 矩阵应用</vt:lpstr>
      <vt:lpstr>10.2.3 多项式应用</vt:lpstr>
      <vt:lpstr>10.2.3 多项式应用</vt:lpstr>
      <vt:lpstr>10.2.3 多项式应用</vt:lpstr>
      <vt:lpstr>10.3  科学计算模块SciPy</vt:lpstr>
      <vt:lpstr>10.3.1 常用常数与单位模块constants</vt:lpstr>
      <vt:lpstr>10.3.2 特殊函数模块special</vt:lpstr>
      <vt:lpstr>10.3.3 图像处理模块ndimage</vt:lpstr>
      <vt:lpstr>10.3.4 多项式应用</vt:lpstr>
      <vt:lpstr>10.4  数据分析模块Pandas</vt:lpstr>
      <vt:lpstr>10.4  数据分析模块Pandas</vt:lpstr>
      <vt:lpstr>10.4  数据分析模块Pandas</vt:lpstr>
      <vt:lpstr>10.4  数据分析模块Pandas</vt:lpstr>
      <vt:lpstr>10.4  数据分析模块Pandas</vt:lpstr>
      <vt:lpstr>10.4  数据分析模块Pandas</vt:lpstr>
      <vt:lpstr>10.5  绘图模块Matplotlib</vt:lpstr>
      <vt:lpstr>10.5.1 Matplotlib——2D图表的绘制</vt:lpstr>
      <vt:lpstr>10.5.2 Matplotlib——3D图表的绘制</vt:lpstr>
      <vt:lpstr>10.5.3 Matplotlib——多个子图表的绘制</vt:lpstr>
      <vt:lpstr>10.5.4 Matplotlib——交互式图表</vt:lpstr>
      <vt:lpstr>10.5.5 Matplotlib——2D动画的绘制</vt:lpstr>
      <vt:lpstr>10.5.5 Matplotlib——2D动画的绘制</vt:lpstr>
      <vt:lpstr>10.5.6 Matplotlib——应用实例</vt:lpstr>
      <vt:lpstr>10.6  绘图模块Seaborn</vt:lpstr>
      <vt:lpstr>第11章 Windows系统编程</vt:lpstr>
      <vt:lpstr>11.1 创建可执行文件</vt:lpstr>
      <vt:lpstr>11.2 调用外部程序</vt:lpstr>
      <vt:lpstr>11.2 调用外部程序</vt:lpstr>
      <vt:lpstr>11.2 调用外部程序</vt:lpstr>
      <vt:lpstr>11.3 多线程与多进程编程</vt:lpstr>
      <vt:lpstr>11.3 多线程与多进程编程</vt:lpstr>
      <vt:lpstr>11.3 多线程与多进程编程</vt:lpstr>
      <vt:lpstr>第12章 GUI编程</vt:lpstr>
      <vt:lpstr>第12章 GUI编程</vt:lpstr>
      <vt:lpstr>12.1  tkinter</vt:lpstr>
      <vt:lpstr>12.1  tkinter</vt:lpstr>
      <vt:lpstr>12.1  tkinter</vt:lpstr>
      <vt:lpstr>12.1  tkinter</vt:lpstr>
      <vt:lpstr>12.1  tkinter</vt:lpstr>
      <vt:lpstr>12.2  wxPython</vt:lpstr>
      <vt:lpstr>12.3  PyQt</vt:lpstr>
      <vt:lpstr>12.4  win32gui</vt:lpstr>
      <vt:lpstr>第13章 数据库编程</vt:lpstr>
      <vt:lpstr>13.1  数据库类型</vt:lpstr>
      <vt:lpstr>13.1  数据库类型——SQLite</vt:lpstr>
      <vt:lpstr>13.1  数据库类型——Access</vt:lpstr>
      <vt:lpstr>13.1  数据库类型——MySQL</vt:lpstr>
      <vt:lpstr>13.1  数据库类型——MS SQL Server</vt:lpstr>
      <vt:lpstr>13.2  连接数据库——SQLite</vt:lpstr>
      <vt:lpstr>13.2  连接数据库——Access</vt:lpstr>
      <vt:lpstr>13.2  连接数据库——Access</vt:lpstr>
      <vt:lpstr>13.2  连接数据库——Access</vt:lpstr>
      <vt:lpstr>13.2  连接数据库——Access</vt:lpstr>
      <vt:lpstr>13.2  连接数据库——Access</vt:lpstr>
      <vt:lpstr>13.2  连接数据库——MySQL</vt:lpstr>
      <vt:lpstr>13.2  连接数据库——MS SQL Server</vt:lpstr>
      <vt:lpstr>13.3  数据库操作</vt:lpstr>
      <vt:lpstr>13.4  案例</vt:lpstr>
      <vt:lpstr>第14章 网络爬虫</vt:lpstr>
      <vt:lpstr>14.1 网络爬虫基础</vt:lpstr>
      <vt:lpstr>14.1 网络爬虫基础</vt:lpstr>
      <vt:lpstr>14.2 网络爬虫的常用技术</vt:lpstr>
      <vt:lpstr>14.2 网络爬虫的常用技术</vt:lpstr>
      <vt:lpstr>14.2 网络爬虫的常用技术</vt:lpstr>
      <vt:lpstr>14.2 网络爬虫的常用技术</vt:lpstr>
      <vt:lpstr>14.2 网络爬虫的常用技术</vt:lpstr>
      <vt:lpstr>14.2 网络爬虫的常用技术</vt:lpstr>
      <vt:lpstr>14.3 网络爬虫开发常用框架</vt:lpstr>
      <vt:lpstr>14.4 Scrapy爬虫框架的使用</vt:lpstr>
      <vt:lpstr>第15章 Flask Web框架</vt:lpstr>
      <vt:lpstr>第15章 Flask Web框架</vt:lpstr>
      <vt:lpstr>15.1 Flask基础</vt:lpstr>
      <vt:lpstr>15.1 Flask基础</vt:lpstr>
      <vt:lpstr>15.1 Flask基础</vt:lpstr>
      <vt:lpstr>15.2 模板</vt:lpstr>
      <vt:lpstr>15.2 模板</vt:lpstr>
      <vt:lpstr>15.2 模板</vt:lpstr>
      <vt:lpstr>15.3 部署上线</vt:lpstr>
      <vt:lpstr>第16章 Django Web框架</vt:lpstr>
      <vt:lpstr>第16章 Django Web框架</vt:lpstr>
      <vt:lpstr>第16章 Django Web框架</vt:lpstr>
      <vt:lpstr>16.1 创建项目</vt:lpstr>
      <vt:lpstr>16.1 创建项目</vt:lpstr>
      <vt:lpstr>16.1 创建项目</vt:lpstr>
      <vt:lpstr>16.1 创建项目</vt:lpstr>
      <vt:lpstr>16.2 创建应用程序</vt:lpstr>
      <vt:lpstr>16.2 创建应用程序</vt:lpstr>
      <vt:lpstr>16.2 创建应用程序</vt:lpstr>
      <vt:lpstr>16.2 创建应用程序</vt:lpstr>
      <vt:lpstr>16.2 创建应用程序</vt:lpstr>
      <vt:lpstr>16.3 创建网页</vt:lpstr>
      <vt:lpstr>16.3.1 映射URL</vt:lpstr>
      <vt:lpstr>16.3.1 映射URL</vt:lpstr>
      <vt:lpstr>16.3.2 编写视图</vt:lpstr>
      <vt:lpstr>16.3.3 编写模板</vt:lpstr>
      <vt:lpstr>16.3.3 编写模板</vt:lpstr>
      <vt:lpstr>16.3.3 编写模板</vt:lpstr>
      <vt:lpstr>16.3.3 编写模板</vt:lpstr>
      <vt:lpstr>16.3.3 编写模板</vt:lpstr>
      <vt:lpstr>16.3.3 编写模板</vt:lpstr>
      <vt:lpstr>16.3.3 编写模板</vt:lpstr>
      <vt:lpstr>16.3.3 编写模板</vt:lpstr>
      <vt:lpstr>16.3.3 编写模板</vt:lpstr>
      <vt:lpstr>16.3.3 编写模板</vt:lpstr>
      <vt:lpstr>16.3.3 编写模板</vt:lpstr>
      <vt:lpstr>16.4 管理用户</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16.4.2 实现注册、登录及注销功能</vt:lpstr>
      <vt:lpstr>16.4.2 实现注册、登录及注销功能</vt:lpstr>
      <vt:lpstr>16.4.2 实现注册、登录及注销功能</vt:lpstr>
      <vt:lpstr>16.4.2 实现注册、登录及注销功能</vt:lpstr>
      <vt:lpstr>16.4.2 实现注册、登录及注销功能</vt:lpstr>
      <vt:lpstr>16.4.2 实现注册、登录及注销功能</vt:lpstr>
      <vt:lpstr>16.4.2 实现注册、登录及注销功能</vt:lpstr>
      <vt:lpstr>16.4.3 保护数据安全，限制数据访问</vt:lpstr>
      <vt:lpstr>16.5 部署上线</vt:lpstr>
      <vt:lpstr>第17章 pygame游戏</vt:lpstr>
      <vt:lpstr>第18章 安卓平台编程</vt:lpstr>
      <vt:lpstr>第19章 机器学习Scikit-Learn</vt:lpstr>
      <vt:lpstr>第19章 机器学习Scikit-Learn</vt:lpstr>
      <vt:lpstr>19.1  线性模型</vt:lpstr>
      <vt:lpstr>19.1.1 最小二乘法回归</vt:lpstr>
      <vt:lpstr>19.2  支持向量机</vt:lpstr>
      <vt:lpstr>19.3  聚类</vt:lpstr>
      <vt:lpstr>模拟浏览器爬取网页</vt:lpstr>
      <vt:lpstr>模板</vt:lpstr>
      <vt:lpstr>渲染模板</vt:lpstr>
      <vt:lpstr>典型实例——成绩转换</vt:lpstr>
      <vt:lpstr>典型实例——成绩转换</vt:lpstr>
      <vt:lpstr>典型实例——成绩转换</vt:lpstr>
      <vt:lpstr>典型实例——成绩转换</vt:lpstr>
      <vt:lpstr>典型实例——成绩转换</vt:lpstr>
      <vt:lpstr>典型实例——成绩转换</vt:lpstr>
      <vt:lpstr>典型实例——成绩转换</vt:lpstr>
      <vt:lpstr>典型实例——成绩转换</vt:lpstr>
      <vt:lpstr>典型实例——成绩转换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高 建良</dc:creator>
  <cp:lastModifiedBy>lenovo</cp:lastModifiedBy>
  <cp:revision>526</cp:revision>
  <dcterms:created xsi:type="dcterms:W3CDTF">2020-11-03T11:18:40Z</dcterms:created>
  <dcterms:modified xsi:type="dcterms:W3CDTF">2021-04-08T11:17:05Z</dcterms:modified>
</cp:coreProperties>
</file>