
<file path=[Content_Types].xml><?xml version="1.0" encoding="utf-8"?>
<Types xmlns="http://schemas.openxmlformats.org/package/2006/content-types">
  <Override PartName="/ppt/slides/slide6.xml" ContentType="application/vnd.openxmlformats-officedocument.presentationml.slide+xml"/>
  <Override PartName="/ppt/theme/themeOverride7.xml" ContentType="application/vnd.openxmlformats-officedocument.themeOverride+xml"/>
  <Override PartName="/ppt/notesSlides/notesSlide2.xml" ContentType="application/vnd.openxmlformats-officedocument.presentationml.notesSlide+xml"/>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wdp" ContentType="image/vnd.ms-photo"/>
  <Default Extension="gif" ContentType="image/gif"/>
  <Override PartName="/ppt/theme/themeOverride15.xml" ContentType="application/vnd.openxmlformats-officedocument.themeOverr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Override9.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theme/themeOverride8.xml" ContentType="application/vnd.openxmlformats-officedocument.themeOverride+xml"/>
  <Override PartName="/ppt/theme/themeOverride11.xml" ContentType="application/vnd.openxmlformats-officedocument.themeOverr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5" r:id="rId2"/>
    <p:sldId id="306" r:id="rId3"/>
    <p:sldId id="307" r:id="rId4"/>
    <p:sldId id="303" r:id="rId5"/>
    <p:sldId id="316" r:id="rId6"/>
    <p:sldId id="311" r:id="rId7"/>
    <p:sldId id="308" r:id="rId8"/>
    <p:sldId id="304" r:id="rId9"/>
    <p:sldId id="289" r:id="rId10"/>
    <p:sldId id="317" r:id="rId11"/>
    <p:sldId id="309" r:id="rId12"/>
    <p:sldId id="296" r:id="rId13"/>
    <p:sldId id="313" r:id="rId14"/>
    <p:sldId id="314" r:id="rId15"/>
    <p:sldId id="312" r:id="rId16"/>
    <p:sldId id="315" r:id="rId17"/>
    <p:sldId id="310" r:id="rId18"/>
    <p:sldId id="290" r:id="rId19"/>
    <p:sldId id="292" r:id="rId20"/>
    <p:sldId id="293" r:id="rId21"/>
    <p:sldId id="301" r:id="rId22"/>
    <p:sldId id="30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42" autoAdjust="0"/>
    <p:restoredTop sz="94612" autoAdjust="0"/>
  </p:normalViewPr>
  <p:slideViewPr>
    <p:cSldViewPr snapToGrid="0" showGuides="1">
      <p:cViewPr>
        <p:scale>
          <a:sx n="100" d="100"/>
          <a:sy n="100" d="100"/>
        </p:scale>
        <p:origin x="300" y="-4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pitchFamily="34" charset="-122"/>
                <a:ea typeface="思源黑体 CN Medium" panose="020B0600000000000000" pitchFamily="34" charset="-122"/>
              </a:defRPr>
            </a:lvl1pPr>
          </a:lstStyle>
          <a:p>
            <a:fld id="{B4EE4ACA-5DB4-4687-8A33-EED96F497D69}" type="datetimeFigureOut">
              <a:rPr lang="zh-CN" altLang="en-US" smtClean="0"/>
              <a:pPr/>
              <a:t>2020/6/5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pitchFamily="34" charset="-122"/>
                <a:ea typeface="思源黑体 CN Medium" panose="020B0600000000000000" pitchFamily="34" charset="-122"/>
              </a:defRPr>
            </a:lvl1pPr>
          </a:lstStyle>
          <a:p>
            <a:fld id="{2DE4BB31-21AF-4B49-9695-A88FA5488E46}" type="slidenum">
              <a:rPr lang="zh-CN" altLang="en-US" smtClean="0"/>
              <a:pPr/>
              <a:t>‹#›</a:t>
            </a:fld>
            <a:endParaRPr lang="zh-CN" altLang="en-US" dirty="0"/>
          </a:p>
        </p:txBody>
      </p:sp>
    </p:spTree>
    <p:extLst>
      <p:ext uri="{BB962C8B-B14F-4D97-AF65-F5344CB8AC3E}">
        <p14:creationId xmlns="" xmlns:p14="http://schemas.microsoft.com/office/powerpoint/2010/main" val="140927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1pPr>
    <a:lvl2pPr marL="4572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2pPr>
    <a:lvl3pPr marL="9144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3pPr>
    <a:lvl4pPr marL="13716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4pPr>
    <a:lvl5pPr marL="18288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5B86EE-EA41-49DD-B23C-AED4BD040851}" type="slidenum">
              <a:rPr kumimoji="0" lang="zh-CN" altLang="en-US" sz="1200" b="0" i="0" u="none" strike="noStrike" kern="1200" cap="none" spc="0" normalizeH="0" baseline="0" noProof="0" smtClean="0">
                <a:ln>
                  <a:noFill/>
                </a:ln>
                <a:solidFill>
                  <a:prstClr val="black"/>
                </a:solidFill>
                <a:effectLst/>
                <a:uLnTx/>
                <a:uFillTx/>
                <a:latin typeface="思源黑体 CN Light" panose="020B0300000000000000" pitchFamily="34" charset="-122"/>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zh-CN" altLang="en-US" sz="1200" b="0" i="0" u="none" strike="noStrike" kern="120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cs typeface="+mn-cs"/>
            </a:endParaRPr>
          </a:p>
        </p:txBody>
      </p:sp>
    </p:spTree>
    <p:extLst>
      <p:ext uri="{BB962C8B-B14F-4D97-AF65-F5344CB8AC3E}">
        <p14:creationId xmlns="" xmlns:p14="http://schemas.microsoft.com/office/powerpoint/2010/main" val="1019159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5B86EE-EA41-49DD-B23C-AED4BD040851}" type="slidenum">
              <a:rPr kumimoji="0" lang="zh-CN" altLang="en-US" sz="1200" b="0" i="0" u="none" strike="noStrike" kern="1200" cap="none" spc="0" normalizeH="0" baseline="0" noProof="0" smtClean="0">
                <a:ln>
                  <a:noFill/>
                </a:ln>
                <a:solidFill>
                  <a:prstClr val="black"/>
                </a:solidFill>
                <a:effectLst/>
                <a:uLnTx/>
                <a:uFillTx/>
                <a:latin typeface="思源黑体 CN Light" panose="020B0300000000000000" pitchFamily="34" charset="-122"/>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zh-CN" altLang="en-US" sz="1200" b="0" i="0" u="none" strike="noStrike" kern="120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cs typeface="+mn-cs"/>
            </a:endParaRPr>
          </a:p>
        </p:txBody>
      </p:sp>
    </p:spTree>
    <p:extLst>
      <p:ext uri="{BB962C8B-B14F-4D97-AF65-F5344CB8AC3E}">
        <p14:creationId xmlns="" xmlns:p14="http://schemas.microsoft.com/office/powerpoint/2010/main" val="648887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5B86EE-EA41-49DD-B23C-AED4BD040851}" type="slidenum">
              <a:rPr kumimoji="0" lang="zh-CN" altLang="en-US" sz="1200" b="0" i="0" u="none" strike="noStrike" kern="1200" cap="none" spc="0" normalizeH="0" baseline="0" noProof="0" smtClean="0">
                <a:ln>
                  <a:noFill/>
                </a:ln>
                <a:solidFill>
                  <a:prstClr val="black"/>
                </a:solidFill>
                <a:effectLst/>
                <a:uLnTx/>
                <a:uFillTx/>
                <a:latin typeface="思源黑体 CN Light" panose="020B0300000000000000" pitchFamily="34" charset="-122"/>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zh-CN" altLang="en-US" sz="1200" b="0" i="0" u="none" strike="noStrike" kern="120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cs typeface="+mn-cs"/>
            </a:endParaRPr>
          </a:p>
        </p:txBody>
      </p:sp>
    </p:spTree>
    <p:extLst>
      <p:ext uri="{BB962C8B-B14F-4D97-AF65-F5344CB8AC3E}">
        <p14:creationId xmlns="" xmlns:p14="http://schemas.microsoft.com/office/powerpoint/2010/main" val="16496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5B86EE-EA41-49DD-B23C-AED4BD040851}" type="slidenum">
              <a:rPr kumimoji="0" lang="zh-CN" altLang="en-US" sz="1200" b="0" i="0" u="none" strike="noStrike" kern="1200" cap="none" spc="0" normalizeH="0" baseline="0" noProof="0" smtClean="0">
                <a:ln>
                  <a:noFill/>
                </a:ln>
                <a:solidFill>
                  <a:prstClr val="black"/>
                </a:solidFill>
                <a:effectLst/>
                <a:uLnTx/>
                <a:uFillTx/>
                <a:latin typeface="思源黑体 CN Light" panose="020B0300000000000000" pitchFamily="34" charset="-122"/>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zh-CN" altLang="en-US" sz="1200" b="0" i="0" u="none" strike="noStrike" kern="1200" cap="none" spc="0" normalizeH="0" baseline="0" noProof="0" dirty="0">
              <a:ln>
                <a:noFill/>
              </a:ln>
              <a:solidFill>
                <a:prstClr val="black"/>
              </a:solidFill>
              <a:effectLst/>
              <a:uLnTx/>
              <a:uFillTx/>
              <a:latin typeface="思源黑体 CN Light" panose="020B0300000000000000" pitchFamily="34" charset="-122"/>
              <a:ea typeface="宋体" panose="02010600030101010101" pitchFamily="2" charset="-122"/>
              <a:cs typeface="+mn-cs"/>
            </a:endParaRPr>
          </a:p>
        </p:txBody>
      </p:sp>
    </p:spTree>
    <p:extLst>
      <p:ext uri="{BB962C8B-B14F-4D97-AF65-F5344CB8AC3E}">
        <p14:creationId xmlns="" xmlns:p14="http://schemas.microsoft.com/office/powerpoint/2010/main" val="12367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椭圆 4" descr="e7d195523061f1c0a26d87d40de6192bcf1909654b74c9ebB6384654682C8890CF1990A60E48C4F486EE2FC74407B5F34886ECF26B0E0B70C575B52C2C3768611B18C1FE4FD5AFF574681F5040C49649CCF49077804885037F96EE602398744FC1ABB5A9D2357F858A34D695568D1B9D80F3F68E67310C0ADDD6B31B5BF3486BBD69732A77761B8A9EA7FF6B9600B753"/>
          <p:cNvSpPr/>
          <p:nvPr userDrawn="1"/>
        </p:nvSpPr>
        <p:spPr>
          <a:xfrm>
            <a:off x="1487489" y="-1179511"/>
            <a:ext cx="9217024" cy="9217024"/>
          </a:xfrm>
          <a:prstGeom prst="ellipse">
            <a:avLst/>
          </a:prstGeom>
          <a:solidFill>
            <a:schemeClr val="bg1"/>
          </a:solidFill>
          <a:ln w="3175">
            <a:solidFill>
              <a:schemeClr val="bg1">
                <a:lumMod val="85000"/>
              </a:schemeClr>
            </a:solidFill>
          </a:ln>
          <a:effectLst>
            <a:outerShdw blurRad="317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665">
              <a:solidFill>
                <a:srgbClr val="7AB800"/>
              </a:solidFill>
              <a:latin typeface="思源黑体 CN Light"/>
              <a:ea typeface="思源黑体 CN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737600" y="6405331"/>
            <a:ext cx="2844800" cy="365125"/>
          </a:xfrm>
          <a:prstGeom prst="rect">
            <a:avLst/>
          </a:prstGeom>
        </p:spPr>
        <p:txBody>
          <a:bodyPr/>
          <a:lstStyle/>
          <a:p>
            <a:fld id="{D3A71C8D-3E11-4CA5-B56F-F22A89866A00}" type="slidenum">
              <a:rPr lang="zh-CN" altLang="en-US" smtClean="0"/>
              <a:pPr/>
              <a:t>‹#›</a:t>
            </a:fld>
            <a:endParaRPr lang="zh-CN" altLang="en-US"/>
          </a:p>
        </p:txBody>
      </p:sp>
      <p:sp>
        <p:nvSpPr>
          <p:cNvPr id="3" name="椭圆 2" descr="e7d195523061f1c0a26d87d40de6192bcf1909654b74c9ebB6384654682C8890CF1990A60E48C4F486EE2FC74407B5F34886ECF26B0E0B70C575B52C2C3768611B18C1FE4FD5AFF574681F5040C49649CCF49077804885037F96EE602398744FC1ABB5A9D2357F858A34D695568D1B9D80F3F68E67310C0ADDD6B31B5BF3486BBD69732A77761B8A9EA7FF6B9600B753"/>
          <p:cNvSpPr/>
          <p:nvPr userDrawn="1"/>
        </p:nvSpPr>
        <p:spPr>
          <a:xfrm>
            <a:off x="143339" y="-2523662"/>
            <a:ext cx="11905323" cy="11905323"/>
          </a:xfrm>
          <a:prstGeom prst="ellipse">
            <a:avLst/>
          </a:prstGeom>
          <a:solidFill>
            <a:schemeClr val="bg1"/>
          </a:solidFill>
          <a:ln w="3175">
            <a:solidFill>
              <a:schemeClr val="bg1">
                <a:lumMod val="85000"/>
              </a:schemeClr>
            </a:solidFill>
          </a:ln>
          <a:effectLst>
            <a:outerShdw blurRad="317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665">
              <a:solidFill>
                <a:srgbClr val="000000">
                  <a:lumMod val="50000"/>
                  <a:lumOff val="50000"/>
                </a:srgbClr>
              </a:solidFill>
              <a:latin typeface="思源黑体 CN Light"/>
              <a:ea typeface="思源黑体 CN Light"/>
            </a:endParaRPr>
          </a:p>
        </p:txBody>
      </p:sp>
      <p:sp>
        <p:nvSpPr>
          <p:cNvPr id="5" name="椭圆 4" descr="e7d195523061f1c0a26d87d40de6192bcf1909654b74c9ebB6384654682C8890CF1990A60E48C4F486EE2FC74407B5F34886ECF26B0E0B70C575B52C2C3768611B18C1FE4FD5AFF574681F5040C49649CCF49077804885037F96EE602398744FC1ABB5A9D2357F858A34D695568D1B9D80F3F68E67310C0ADDD6B31B5BF3486BBD69732A77761B8A9EA7FF6B9600B753"/>
          <p:cNvSpPr/>
          <p:nvPr userDrawn="1"/>
        </p:nvSpPr>
        <p:spPr>
          <a:xfrm>
            <a:off x="335360" y="-2331640"/>
            <a:ext cx="11521280" cy="11521280"/>
          </a:xfrm>
          <a:prstGeom prst="ellipse">
            <a:avLst/>
          </a:prstGeom>
          <a:noFill/>
          <a:ln w="3175">
            <a:solidFill>
              <a:schemeClr val="bg1">
                <a:lumMod val="50000"/>
              </a:schemeClr>
            </a:solidFill>
            <a:prstDash val="sysDash"/>
          </a:ln>
          <a:effectLst>
            <a:outerShdw blurRad="317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665">
              <a:solidFill>
                <a:srgbClr val="000000">
                  <a:lumMod val="50000"/>
                  <a:lumOff val="50000"/>
                </a:srgbClr>
              </a:solidFill>
              <a:latin typeface="思源黑体 CN Light"/>
              <a:ea typeface="思源黑体 CN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1219200" rtl="0" eaLnBrk="1" latinLnBrk="0" hangingPunct="1">
        <a:spcBef>
          <a:spcPct val="0"/>
        </a:spcBef>
        <a:buNone/>
        <a:defRPr sz="4265" b="0" kern="1200">
          <a:solidFill>
            <a:srgbClr val="232428"/>
          </a:solidFill>
          <a:latin typeface="+mj-lt"/>
          <a:ea typeface="+mj-ea"/>
          <a:cs typeface="+mj-cs"/>
        </a:defRPr>
      </a:lvl1pPr>
    </p:titleStyle>
    <p:bodyStyle>
      <a:lvl1pPr marL="0" indent="0" algn="l" defTabSz="1219200" rtl="0" eaLnBrk="1" latinLnBrk="0" hangingPunct="1">
        <a:lnSpc>
          <a:spcPct val="130000"/>
        </a:lnSpc>
        <a:spcBef>
          <a:spcPts val="0"/>
        </a:spcBef>
        <a:buFont typeface="Arial" panose="020B0604020202020204" pitchFamily="34" charset="0"/>
        <a:buNone/>
        <a:defRPr sz="2400" kern="1200">
          <a:solidFill>
            <a:srgbClr val="232428"/>
          </a:solidFill>
          <a:latin typeface="+mn-lt"/>
          <a:ea typeface="+mn-ea"/>
          <a:cs typeface="+mn-cs"/>
        </a:defRPr>
      </a:lvl1pPr>
      <a:lvl2pPr marL="0" indent="0" algn="l" defTabSz="1219200" rtl="0" eaLnBrk="1" latinLnBrk="0" hangingPunct="1">
        <a:lnSpc>
          <a:spcPct val="130000"/>
        </a:lnSpc>
        <a:spcBef>
          <a:spcPts val="0"/>
        </a:spcBef>
        <a:buFont typeface="Arial" panose="020B0604020202020204" pitchFamily="34" charset="0"/>
        <a:buNone/>
        <a:defRPr sz="2400" kern="1200">
          <a:solidFill>
            <a:srgbClr val="232428"/>
          </a:solidFill>
          <a:latin typeface="+mn-lt"/>
          <a:ea typeface="+mn-ea"/>
          <a:cs typeface="+mn-cs"/>
        </a:defRPr>
      </a:lvl2pPr>
      <a:lvl3pPr marL="0" indent="0" algn="l" defTabSz="1219200" rtl="0" eaLnBrk="1" latinLnBrk="0" hangingPunct="1">
        <a:lnSpc>
          <a:spcPct val="130000"/>
        </a:lnSpc>
        <a:spcBef>
          <a:spcPts val="0"/>
        </a:spcBef>
        <a:buFont typeface="Arial" panose="020B0604020202020204" pitchFamily="34" charset="0"/>
        <a:buNone/>
        <a:defRPr sz="2400" kern="1200">
          <a:solidFill>
            <a:srgbClr val="232428"/>
          </a:solidFill>
          <a:latin typeface="+mn-lt"/>
          <a:ea typeface="+mn-ea"/>
          <a:cs typeface="+mn-cs"/>
        </a:defRPr>
      </a:lvl3pPr>
      <a:lvl4pPr marL="0" indent="0" algn="l" defTabSz="1219200" rtl="0" eaLnBrk="1" latinLnBrk="0" hangingPunct="1">
        <a:lnSpc>
          <a:spcPct val="130000"/>
        </a:lnSpc>
        <a:spcBef>
          <a:spcPts val="0"/>
        </a:spcBef>
        <a:buFont typeface="Arial" panose="020B0604020202020204" pitchFamily="34" charset="0"/>
        <a:buNone/>
        <a:defRPr sz="2400" kern="1200">
          <a:solidFill>
            <a:srgbClr val="232428"/>
          </a:solidFill>
          <a:latin typeface="+mn-lt"/>
          <a:ea typeface="+mn-ea"/>
          <a:cs typeface="+mn-cs"/>
        </a:defRPr>
      </a:lvl4pPr>
      <a:lvl5pPr marL="0" indent="0" algn="l" defTabSz="1219200" rtl="0" eaLnBrk="1" latinLnBrk="0" hangingPunct="1">
        <a:lnSpc>
          <a:spcPct val="130000"/>
        </a:lnSpc>
        <a:spcBef>
          <a:spcPts val="0"/>
        </a:spcBef>
        <a:buFont typeface="Arial" panose="020B0604020202020204" pitchFamily="34" charset="0"/>
        <a:buNone/>
        <a:defRPr sz="2400" kern="1200">
          <a:solidFill>
            <a:srgbClr val="232428"/>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3.xml"/><Relationship Id="rId1" Type="http://schemas.openxmlformats.org/officeDocument/2006/relationships/themeOverride" Target="../theme/themeOverride12.xml"/><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5.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4387275" y="4596721"/>
            <a:ext cx="3269673" cy="815787"/>
          </a:xfrm>
          <a:prstGeom prst="roundRect">
            <a:avLst>
              <a:gd name="adj" fmla="val 50000"/>
            </a:avLst>
          </a:prstGeom>
          <a:solidFill>
            <a:srgbClr val="F47200"/>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12" name="文本框 11"/>
          <p:cNvSpPr txBox="1"/>
          <p:nvPr/>
        </p:nvSpPr>
        <p:spPr>
          <a:xfrm>
            <a:off x="4599709" y="4706839"/>
            <a:ext cx="2870879"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chemeClr val="bg1">
                    <a:lumMod val="95000"/>
                  </a:schemeClr>
                </a:solidFill>
                <a:effectLst/>
                <a:uLnTx/>
                <a:uFillTx/>
                <a:latin typeface="思源黑体 CN Medium" panose="020B0600000000000000" pitchFamily="34" charset="-122"/>
                <a:ea typeface="思源黑体 CN Medium" panose="020B0600000000000000" pitchFamily="34" charset="-122"/>
                <a:cs typeface="+mn-ea"/>
                <a:sym typeface="+mn-lt"/>
              </a:rPr>
              <a:t>高材</a:t>
            </a:r>
            <a:r>
              <a:rPr kumimoji="0" lang="en-US" altLang="zh-CN" b="1" i="0" u="none" strike="noStrike" kern="1200" cap="none" spc="0" normalizeH="0" baseline="0" noProof="0" dirty="0" smtClean="0">
                <a:ln>
                  <a:noFill/>
                </a:ln>
                <a:solidFill>
                  <a:schemeClr val="bg1">
                    <a:lumMod val="95000"/>
                  </a:schemeClr>
                </a:solidFill>
                <a:effectLst/>
                <a:uLnTx/>
                <a:uFillTx/>
                <a:latin typeface="思源黑体 CN Medium" panose="020B0600000000000000" pitchFamily="34" charset="-122"/>
                <a:ea typeface="思源黑体 CN Medium" panose="020B0600000000000000" pitchFamily="34" charset="-122"/>
                <a:cs typeface="+mn-ea"/>
                <a:sym typeface="+mn-lt"/>
              </a:rPr>
              <a:t>173</a:t>
            </a:r>
            <a:r>
              <a:rPr kumimoji="0" lang="zh-CN" altLang="en-US" b="1" i="0" u="none" strike="noStrike" kern="1200" cap="none" spc="0" normalizeH="0" baseline="0" noProof="0" dirty="0" smtClean="0">
                <a:ln>
                  <a:noFill/>
                </a:ln>
                <a:solidFill>
                  <a:schemeClr val="bg1">
                    <a:lumMod val="95000"/>
                  </a:schemeClr>
                </a:solidFill>
                <a:effectLst/>
                <a:uLnTx/>
                <a:uFillTx/>
                <a:latin typeface="思源黑体 CN Medium" panose="020B0600000000000000" pitchFamily="34" charset="-122"/>
                <a:ea typeface="思源黑体 CN Medium" panose="020B0600000000000000" pitchFamily="34" charset="-122"/>
                <a:cs typeface="+mn-ea"/>
                <a:sym typeface="+mn-lt"/>
              </a:rPr>
              <a:t>           彭致远       </a:t>
            </a:r>
            <a:r>
              <a:rPr kumimoji="0" lang="en-US" altLang="zh-CN" b="1" i="0" u="none" strike="noStrike" kern="1200" cap="none" spc="0" normalizeH="0" baseline="0" noProof="0" dirty="0" smtClean="0">
                <a:ln>
                  <a:noFill/>
                </a:ln>
                <a:solidFill>
                  <a:schemeClr val="bg1">
                    <a:lumMod val="95000"/>
                  </a:schemeClr>
                </a:solidFill>
                <a:effectLst/>
                <a:uLnTx/>
                <a:uFillTx/>
                <a:latin typeface="思源黑体 CN Medium" panose="020B0600000000000000" pitchFamily="34" charset="-122"/>
                <a:ea typeface="思源黑体 CN Medium" panose="020B0600000000000000" pitchFamily="34" charset="-122"/>
                <a:cs typeface="+mn-ea"/>
                <a:sym typeface="+mn-lt"/>
              </a:rPr>
              <a:t>10173831</a:t>
            </a:r>
            <a:r>
              <a:rPr kumimoji="0" lang="zh-CN" altLang="en-US" b="1" i="0" u="none" strike="noStrike" kern="1200" cap="none" spc="0" normalizeH="0" baseline="0" noProof="0" dirty="0" smtClean="0">
                <a:ln>
                  <a:noFill/>
                </a:ln>
                <a:solidFill>
                  <a:schemeClr val="bg1">
                    <a:lumMod val="95000"/>
                  </a:schemeClr>
                </a:solidFill>
                <a:effectLst/>
                <a:uLnTx/>
                <a:uFillTx/>
                <a:latin typeface="思源黑体 CN Medium" panose="020B0600000000000000" pitchFamily="34" charset="-122"/>
                <a:ea typeface="思源黑体 CN Medium" panose="020B0600000000000000" pitchFamily="34" charset="-122"/>
                <a:cs typeface="+mn-ea"/>
                <a:sym typeface="+mn-lt"/>
              </a:rPr>
              <a:t>    </a:t>
            </a:r>
            <a:endParaRPr kumimoji="0" lang="en-US" altLang="zh-CN" b="1" i="0" u="none" strike="noStrike" kern="1200" cap="none" spc="0" normalizeH="0" baseline="0" noProof="0" dirty="0">
              <a:ln>
                <a:noFill/>
              </a:ln>
              <a:solidFill>
                <a:schemeClr val="bg1">
                  <a:lumMod val="95000"/>
                </a:scheme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14" name="矩形 13"/>
          <p:cNvSpPr/>
          <p:nvPr/>
        </p:nvSpPr>
        <p:spPr bwMode="auto">
          <a:xfrm>
            <a:off x="2635001" y="3300455"/>
            <a:ext cx="6980368" cy="316369"/>
          </a:xfrm>
          <a:prstGeom prst="rect">
            <a:avLst/>
          </a:prstGeom>
        </p:spPr>
        <p:txBody>
          <a:bodyPr wrap="square">
            <a:spAutoFit/>
            <a:scene3d>
              <a:camera prst="orthographicFront"/>
              <a:lightRig rig="threePt" dir="t"/>
            </a:scene3d>
            <a:sp3d contourW="12700"/>
          </a:bodyPr>
          <a:lstStyle/>
          <a:p>
            <a:pPr lvl="0" algn="ctr">
              <a:lnSpc>
                <a:spcPct val="150000"/>
              </a:lnSpc>
              <a:defRPr/>
            </a:pPr>
            <a:r>
              <a:rPr lang="en-US" altLang="zh-CN" sz="1100" dirty="0" smtClean="0">
                <a:solidFill>
                  <a:srgbClr val="000000"/>
                </a:solidFill>
                <a:latin typeface="思源黑体 CN Medium" panose="020B0600000000000000" pitchFamily="34" charset="-122"/>
                <a:ea typeface="思源黑体 CN Medium" panose="020B0600000000000000" pitchFamily="34" charset="-122"/>
                <a:cs typeface="+mn-ea"/>
                <a:sym typeface="+mn-lt"/>
              </a:rPr>
              <a:t>NMR (Nuclear Magnetic Resonance) material characterization</a:t>
            </a:r>
            <a:endParaRPr kumimoji="0" lang="en-US" altLang="zh-CN" sz="1100" b="0" i="0" u="none" strike="noStrike" kern="120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16" name="矩形 15"/>
          <p:cNvSpPr/>
          <p:nvPr/>
        </p:nvSpPr>
        <p:spPr>
          <a:xfrm>
            <a:off x="2517036" y="2442434"/>
            <a:ext cx="7200108" cy="830997"/>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400" normalizeH="0" baseline="0" noProof="0" dirty="0" smtClean="0">
                <a:ln>
                  <a:noFill/>
                </a:ln>
                <a:solidFill>
                  <a:srgbClr val="0064D2"/>
                </a:solidFill>
                <a:effectLst/>
                <a:uLnTx/>
                <a:uFillTx/>
                <a:latin typeface="思源黑体 CN Medium" panose="020B0600000000000000" pitchFamily="34" charset="-122"/>
                <a:ea typeface="思源黑体 CN Medium" panose="020B0600000000000000" pitchFamily="34" charset="-122"/>
                <a:cs typeface="+mn-ea"/>
                <a:sym typeface="+mn-lt"/>
              </a:rPr>
              <a:t>核磁共振材料表征</a:t>
            </a:r>
            <a:endParaRPr kumimoji="0" lang="zh-CN" altLang="en-US" sz="4800" b="1" i="0" u="none" strike="noStrike" kern="1200" cap="none" spc="400" normalizeH="0" baseline="0" noProof="0" dirty="0">
              <a:ln>
                <a:noFill/>
              </a:ln>
              <a:solidFill>
                <a:srgbClr val="0064D2"/>
              </a:solidFill>
              <a:effectLst/>
              <a:uLnTx/>
              <a:uFillTx/>
              <a:latin typeface="思源黑体 CN Medium" panose="020B0600000000000000" pitchFamily="34" charset="-122"/>
              <a:ea typeface="思源黑体 CN Medium" panose="020B0600000000000000" pitchFamily="34" charset="-122"/>
              <a:cs typeface="+mn-ea"/>
              <a:sym typeface="+mn-lt"/>
            </a:endParaRPr>
          </a:p>
        </p:txBody>
      </p:sp>
      <p:pic>
        <p:nvPicPr>
          <p:cNvPr id="17" name="图片 16" descr="e7d195523061f1c0e9b3ffe7e44df0ff734887e5df9cafe85410467C7D4BF498388736C4A47BDD8DF8E410732F89EB20E3DD26C0AE63ED6FC8FD81476FCC37DE72C787945F58CBA99AD5DEF472EB0F4004B9DEB06EDEFF0457AAB0D7D50FDB571AB48D00B5E53013B217544737FF837E801B842BD4108D639F076B8BBFF9559AFE01B1AFFDD0482057A1D2D39CF77470"/>
          <p:cNvPicPr>
            <a:picLocks noChangeAspect="1"/>
          </p:cNvPicPr>
          <p:nvPr/>
        </p:nvPicPr>
        <p:blipFill>
          <a:blip r:embed="rId4">
            <a:extLst>
              <a:ext uri="{BEBA8EAE-BF5A-486C-A8C5-ECC9F3942E4B}">
                <a14:imgProps xmlns="" xmlns:a14="http://schemas.microsoft.com/office/drawing/2010/main">
                  <a14:imgLayer r:embed="rId5">
                    <a14:imgEffect>
                      <a14:saturation sat="400000"/>
                    </a14:imgEffect>
                  </a14:imgLayer>
                </a14:imgProps>
              </a:ext>
            </a:extLst>
          </a:blip>
          <a:stretch>
            <a:fillRect/>
          </a:stretch>
        </p:blipFill>
        <p:spPr>
          <a:xfrm>
            <a:off x="4325425" y="700088"/>
            <a:ext cx="3562573" cy="78253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8200" y="133350"/>
            <a:ext cx="4733925" cy="461665"/>
          </a:xfrm>
          <a:prstGeom prst="rect">
            <a:avLst/>
          </a:prstGeom>
          <a:noFill/>
        </p:spPr>
        <p:txBody>
          <a:bodyPr wrap="square" rtlCol="0">
            <a:spAutoFit/>
          </a:bodyPr>
          <a:lstStyle/>
          <a:p>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固体</a:t>
            </a:r>
            <a:r>
              <a:rPr lang="en-US" altLang="zh-CN"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NMR</a:t>
            </a: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谱</a:t>
            </a:r>
            <a:endPar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8" name="TextBox 7"/>
          <p:cNvSpPr txBox="1"/>
          <p:nvPr/>
        </p:nvSpPr>
        <p:spPr>
          <a:xfrm>
            <a:off x="2381249" y="752475"/>
            <a:ext cx="7362826" cy="1077218"/>
          </a:xfrm>
          <a:prstGeom prst="rect">
            <a:avLst/>
          </a:prstGeom>
          <a:noFill/>
        </p:spPr>
        <p:txBody>
          <a:bodyPr wrap="square" rtlCol="0">
            <a:spAutoFit/>
          </a:bodyPr>
          <a:lstStyle/>
          <a:p>
            <a:r>
              <a:rPr lang="zh-CN" altLang="en-US" sz="1600" dirty="0" smtClean="0">
                <a:latin typeface="宋体" pitchFamily="2" charset="-122"/>
                <a:ea typeface="宋体" pitchFamily="2" charset="-122"/>
              </a:rPr>
              <a:t>传统的</a:t>
            </a:r>
            <a:r>
              <a:rPr lang="en-US" altLang="zh-CN" sz="1600" dirty="0" smtClean="0">
                <a:latin typeface="宋体" pitchFamily="2" charset="-122"/>
                <a:ea typeface="宋体" pitchFamily="2" charset="-122"/>
              </a:rPr>
              <a:t>SSNMR</a:t>
            </a:r>
            <a:r>
              <a:rPr lang="zh-CN" altLang="en-US" sz="1600" dirty="0" smtClean="0">
                <a:latin typeface="宋体" pitchFamily="2" charset="-122"/>
                <a:ea typeface="宋体" pitchFamily="2" charset="-122"/>
              </a:rPr>
              <a:t>定量方法是直接激发法，该方法测试结果可靠，但往往需要耗费十几个小时到数天、甚至更长的实验时间。而另一种常规检测技术</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交叉极化</a:t>
            </a:r>
            <a:r>
              <a:rPr lang="en-US" altLang="zh-CN" sz="1600" dirty="0" smtClean="0">
                <a:latin typeface="宋体" pitchFamily="2" charset="-122"/>
                <a:ea typeface="宋体" pitchFamily="2" charset="-122"/>
              </a:rPr>
              <a:t>(Cross Polarization)</a:t>
            </a:r>
            <a:r>
              <a:rPr lang="zh-CN" altLang="en-US" sz="1600" dirty="0" smtClean="0">
                <a:latin typeface="宋体" pitchFamily="2" charset="-122"/>
                <a:ea typeface="宋体" pitchFamily="2" charset="-122"/>
              </a:rPr>
              <a:t>虽然耗时很短，却往往无法提供定量的信息。基于此，研究者们提出了</a:t>
            </a:r>
            <a:r>
              <a:rPr lang="zh-CN" altLang="en-US" sz="1600" b="1" dirty="0" smtClean="0">
                <a:solidFill>
                  <a:schemeClr val="accent2">
                    <a:lumMod val="60000"/>
                    <a:lumOff val="40000"/>
                  </a:schemeClr>
                </a:solidFill>
                <a:latin typeface="宋体" pitchFamily="2" charset="-122"/>
                <a:ea typeface="宋体" pitchFamily="2" charset="-122"/>
              </a:rPr>
              <a:t>多个定量</a:t>
            </a:r>
            <a:r>
              <a:rPr lang="en-US" altLang="zh-CN" sz="1600" b="1" dirty="0" smtClean="0">
                <a:solidFill>
                  <a:schemeClr val="accent2">
                    <a:lumMod val="60000"/>
                    <a:lumOff val="40000"/>
                  </a:schemeClr>
                </a:solidFill>
                <a:latin typeface="宋体" pitchFamily="2" charset="-122"/>
                <a:ea typeface="宋体" pitchFamily="2" charset="-122"/>
              </a:rPr>
              <a:t>CP</a:t>
            </a:r>
            <a:r>
              <a:rPr lang="zh-CN" altLang="en-US" sz="1600" dirty="0" smtClean="0">
                <a:latin typeface="宋体" pitchFamily="2" charset="-122"/>
                <a:ea typeface="宋体" pitchFamily="2" charset="-122"/>
              </a:rPr>
              <a:t>的实验方法，希望可以同时满足定量和耗时短的需求。</a:t>
            </a:r>
            <a:endParaRPr lang="zh-CN" altLang="en-US" sz="1600" dirty="0">
              <a:latin typeface="宋体" pitchFamily="2" charset="-122"/>
              <a:ea typeface="宋体" pitchFamily="2" charset="-122"/>
            </a:endParaRPr>
          </a:p>
        </p:txBody>
      </p:sp>
      <p:sp>
        <p:nvSpPr>
          <p:cNvPr id="9" name="TextBox 8"/>
          <p:cNvSpPr txBox="1"/>
          <p:nvPr/>
        </p:nvSpPr>
        <p:spPr>
          <a:xfrm>
            <a:off x="2657475" y="2324100"/>
            <a:ext cx="3152775" cy="3816429"/>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SD-CP-MAS</a:t>
            </a:r>
            <a:r>
              <a:rPr lang="zh-CN" altLang="en-US" dirty="0" smtClean="0"/>
              <a:t>法</a:t>
            </a:r>
          </a:p>
          <a:p>
            <a:r>
              <a:rPr lang="zh-CN" altLang="en-US" sz="1400" dirty="0" smtClean="0"/>
              <a:t>    </a:t>
            </a:r>
            <a:r>
              <a:rPr lang="en-US" altLang="zh-CN" sz="1400" dirty="0" smtClean="0"/>
              <a:t>2005</a:t>
            </a:r>
            <a:r>
              <a:rPr lang="zh-CN" altLang="en-US" sz="1400" dirty="0" smtClean="0"/>
              <a:t>年</a:t>
            </a:r>
            <a:r>
              <a:rPr lang="en-US" altLang="zh-CN" sz="1400" dirty="0" smtClean="0"/>
              <a:t>Chen</a:t>
            </a:r>
            <a:r>
              <a:rPr lang="zh-CN" altLang="en-US" sz="1400" dirty="0" smtClean="0"/>
              <a:t>等设计了一种定量表征高分子体系相成分的</a:t>
            </a:r>
            <a:r>
              <a:rPr lang="en-US" altLang="zh-CN" sz="1400" dirty="0" smtClean="0"/>
              <a:t> </a:t>
            </a:r>
            <a:r>
              <a:rPr lang="zh-CN" altLang="en-US" sz="1400" dirty="0" smtClean="0"/>
              <a:t>实验方案。左图为该实验方案中使用的脉冲序列。实验首先使用了质子偶极滤波技术，使氢核在刚性相与柔性相之间产生磁化矢量梯度。然后，在</a:t>
            </a:r>
            <a:r>
              <a:rPr lang="en-US" altLang="zh-CN" sz="1400" dirty="0" smtClean="0"/>
              <a:t>CP</a:t>
            </a:r>
            <a:r>
              <a:rPr lang="zh-CN" altLang="en-US" sz="1400" dirty="0" smtClean="0"/>
              <a:t>接触时间不变的前提下，通过改变混合时间</a:t>
            </a:r>
            <a:r>
              <a:rPr lang="en-US" altLang="zh-CN" sz="1400" dirty="0" smtClean="0"/>
              <a:t>T</a:t>
            </a:r>
            <a:r>
              <a:rPr lang="zh-CN" altLang="en-US" sz="1400" dirty="0" smtClean="0"/>
              <a:t>、得到一系列不同自旋扩散时间的</a:t>
            </a:r>
            <a:r>
              <a:rPr lang="en-US" altLang="zh-CN" sz="1400" dirty="0" smtClean="0"/>
              <a:t>CP</a:t>
            </a:r>
            <a:r>
              <a:rPr lang="zh-CN" altLang="en-US" sz="1400" dirty="0" smtClean="0"/>
              <a:t>谱图。通过对这组谱图中刚性相和柔性相的积分数据的线性拟合，获取定量数值的矫正因子，从而对同一接触时间下</a:t>
            </a:r>
            <a:r>
              <a:rPr lang="en-US" altLang="zh-CN" sz="1400" dirty="0" smtClean="0"/>
              <a:t>CP</a:t>
            </a:r>
            <a:r>
              <a:rPr lang="zh-CN" altLang="en-US" sz="1400" dirty="0" smtClean="0"/>
              <a:t>谱的积分数据进行矫正，得到定量的信息。该方法忽略了</a:t>
            </a:r>
            <a:r>
              <a:rPr lang="el-GR" altLang="zh-CN" sz="1400" dirty="0" smtClean="0"/>
              <a:t>τ</a:t>
            </a:r>
            <a:r>
              <a:rPr lang="zh-CN" altLang="en-US" sz="1400" dirty="0" smtClean="0"/>
              <a:t>内自旋晶格弛豫时间和旋转坐标系下的自旋晶格弛豫时间的影响，因此实验中</a:t>
            </a:r>
            <a:r>
              <a:rPr lang="el-GR" altLang="zh-CN" sz="1400" dirty="0" smtClean="0"/>
              <a:t>τ</a:t>
            </a:r>
            <a:r>
              <a:rPr lang="zh-CN" altLang="en-US" sz="1400" dirty="0" smtClean="0"/>
              <a:t>和接触时间都不宜过长。</a:t>
            </a:r>
            <a:endParaRPr lang="zh-CN" altLang="en-US" sz="1400" dirty="0"/>
          </a:p>
        </p:txBody>
      </p:sp>
      <p:pic>
        <p:nvPicPr>
          <p:cNvPr id="33794" name="Picture 2"/>
          <p:cNvPicPr>
            <a:picLocks noChangeAspect="1" noChangeArrowheads="1"/>
          </p:cNvPicPr>
          <p:nvPr/>
        </p:nvPicPr>
        <p:blipFill>
          <a:blip r:embed="rId2"/>
          <a:srcRect/>
          <a:stretch>
            <a:fillRect/>
          </a:stretch>
        </p:blipFill>
        <p:spPr bwMode="auto">
          <a:xfrm>
            <a:off x="-1" y="2833687"/>
            <a:ext cx="2756907" cy="1300163"/>
          </a:xfrm>
          <a:prstGeom prst="rect">
            <a:avLst/>
          </a:prstGeom>
          <a:noFill/>
          <a:ln w="9525">
            <a:noFill/>
            <a:miter lim="800000"/>
            <a:headEnd/>
            <a:tailEnd/>
          </a:ln>
          <a:effectLst/>
        </p:spPr>
      </p:pic>
      <p:sp>
        <p:nvSpPr>
          <p:cNvPr id="10" name="TextBox 9"/>
          <p:cNvSpPr txBox="1"/>
          <p:nvPr/>
        </p:nvSpPr>
        <p:spPr>
          <a:xfrm>
            <a:off x="5953125" y="2390775"/>
            <a:ext cx="3600450" cy="2923877"/>
          </a:xfrm>
          <a:prstGeom prst="rect">
            <a:avLst/>
          </a:prstGeom>
          <a:noFill/>
        </p:spPr>
        <p:txBody>
          <a:bodyPr wrap="square" rtlCol="0">
            <a:spAutoFit/>
          </a:bodyPr>
          <a:lstStyle/>
          <a:p>
            <a:r>
              <a:rPr lang="en-US" altLang="zh-CN" dirty="0" smtClean="0"/>
              <a:t>2</a:t>
            </a:r>
            <a:r>
              <a:rPr lang="zh-CN" altLang="en-US" dirty="0" smtClean="0"/>
              <a:t>）</a:t>
            </a:r>
            <a:r>
              <a:rPr lang="en-US" altLang="zh-CN" dirty="0" smtClean="0"/>
              <a:t>QUCP / QUSP </a:t>
            </a:r>
            <a:r>
              <a:rPr lang="zh-CN" altLang="en-US" dirty="0" smtClean="0"/>
              <a:t>法</a:t>
            </a:r>
            <a:endParaRPr lang="en-US" altLang="zh-CN" dirty="0" smtClean="0"/>
          </a:p>
          <a:p>
            <a:r>
              <a:rPr lang="en-US" altLang="zh-CN" sz="1400" dirty="0" smtClean="0"/>
              <a:t>2006 </a:t>
            </a:r>
            <a:r>
              <a:rPr lang="zh-CN" altLang="en-US" sz="1400" dirty="0" smtClean="0"/>
              <a:t>年，</a:t>
            </a:r>
            <a:r>
              <a:rPr lang="en-US" altLang="zh-CN" sz="1400" dirty="0" smtClean="0"/>
              <a:t>Deng </a:t>
            </a:r>
            <a:r>
              <a:rPr lang="zh-CN" altLang="en-US" sz="1400" dirty="0" smtClean="0"/>
              <a:t>等提出了一种通过 </a:t>
            </a:r>
            <a:r>
              <a:rPr lang="en-US" altLang="zh-CN" sz="1400" dirty="0" smtClean="0"/>
              <a:t>S </a:t>
            </a:r>
            <a:r>
              <a:rPr lang="zh-CN" altLang="en-US" sz="1400" dirty="0" smtClean="0"/>
              <a:t>核间</a:t>
            </a:r>
          </a:p>
          <a:p>
            <a:r>
              <a:rPr lang="zh-CN" altLang="en-US" sz="1400" dirty="0" smtClean="0"/>
              <a:t>自旋扩散作用来实现 </a:t>
            </a:r>
            <a:r>
              <a:rPr lang="en-US" altLang="zh-CN" sz="1400" dirty="0" smtClean="0"/>
              <a:t>CP </a:t>
            </a:r>
            <a:r>
              <a:rPr lang="zh-CN" altLang="en-US" sz="1400" dirty="0" smtClean="0"/>
              <a:t>定量性的方法</a:t>
            </a:r>
            <a:r>
              <a:rPr lang="en-US" altLang="zh-CN" sz="1400" dirty="0" smtClean="0"/>
              <a:t>——QUCP</a:t>
            </a:r>
            <a:r>
              <a:rPr lang="zh-CN" altLang="en-US" sz="1400" dirty="0" smtClean="0"/>
              <a:t>法，右图 为该实验的脉冲序列。该方法通过使用 </a:t>
            </a:r>
            <a:r>
              <a:rPr lang="en-US" altLang="zh-CN" sz="1400" dirty="0" smtClean="0"/>
              <a:t>DARR</a:t>
            </a:r>
            <a:r>
              <a:rPr lang="zh-CN" altLang="en-US" sz="1400" dirty="0" smtClean="0"/>
              <a:t> </a:t>
            </a:r>
            <a:r>
              <a:rPr lang="en-US" altLang="zh-CN" sz="1400" dirty="0" smtClean="0"/>
              <a:t>( Dipolar-Assisted Rotational  Resonance) </a:t>
            </a:r>
            <a:r>
              <a:rPr lang="zh-CN" altLang="en-US" sz="1400" dirty="0" smtClean="0"/>
              <a:t>同核偶合重聚技术，实现了 </a:t>
            </a:r>
            <a:r>
              <a:rPr lang="en-US" altLang="zh-CN" sz="1400" dirty="0" smtClean="0"/>
              <a:t>S </a:t>
            </a:r>
            <a:r>
              <a:rPr lang="zh-CN" altLang="en-US" sz="1400" dirty="0" smtClean="0"/>
              <a:t>核之间的自旋扩散作用。从而使交叉极化增强的 </a:t>
            </a:r>
            <a:r>
              <a:rPr lang="en-US" altLang="zh-CN" sz="1400" dirty="0" smtClean="0"/>
              <a:t>S </a:t>
            </a:r>
            <a:r>
              <a:rPr lang="zh-CN" altLang="en-US" sz="1400" dirty="0" smtClean="0"/>
              <a:t>核信号平均再分配，实现了 </a:t>
            </a:r>
            <a:r>
              <a:rPr lang="en-US" altLang="zh-CN" sz="1400" dirty="0" smtClean="0"/>
              <a:t>S </a:t>
            </a:r>
            <a:r>
              <a:rPr lang="zh-CN" altLang="en-US" sz="1400" dirty="0" smtClean="0"/>
              <a:t>核 </a:t>
            </a:r>
            <a:r>
              <a:rPr lang="en-US" altLang="zh-CN" sz="1400" dirty="0" smtClean="0"/>
              <a:t>CP </a:t>
            </a:r>
            <a:r>
              <a:rPr lang="zh-CN" altLang="en-US" sz="1400" dirty="0" smtClean="0"/>
              <a:t>实验的定量性。</a:t>
            </a:r>
          </a:p>
          <a:p>
            <a:endParaRPr lang="en-US" altLang="zh-CN" dirty="0" smtClean="0"/>
          </a:p>
          <a:p>
            <a:endParaRPr lang="zh-CN" altLang="en-US" dirty="0" smtClean="0"/>
          </a:p>
          <a:p>
            <a:endParaRPr lang="zh-CN" altLang="en-US" dirty="0"/>
          </a:p>
        </p:txBody>
      </p:sp>
      <p:pic>
        <p:nvPicPr>
          <p:cNvPr id="33795" name="Picture 3"/>
          <p:cNvPicPr>
            <a:picLocks noChangeAspect="1" noChangeArrowheads="1"/>
          </p:cNvPicPr>
          <p:nvPr/>
        </p:nvPicPr>
        <p:blipFill>
          <a:blip r:embed="rId3"/>
          <a:srcRect/>
          <a:stretch>
            <a:fillRect/>
          </a:stretch>
        </p:blipFill>
        <p:spPr bwMode="auto">
          <a:xfrm>
            <a:off x="8115300" y="4548188"/>
            <a:ext cx="4076700" cy="1590675"/>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5964" y="2859910"/>
            <a:ext cx="7573817" cy="923330"/>
          </a:xfrm>
          <a:prstGeom prst="rect">
            <a:avLst/>
          </a:prstGeom>
        </p:spPr>
        <p:txBody>
          <a:bodyPr wrap="square">
            <a:spAutoFit/>
          </a:bodyPr>
          <a:lstStyle>
            <a:defPPr>
              <a:defRPr lang="zh-CN"/>
            </a:defPPr>
            <a:lvl1pPr lvl="0" algn="ctr">
              <a:defRPr sz="5400" b="1">
                <a:gradFill>
                  <a:gsLst>
                    <a:gs pos="0">
                      <a:srgbClr val="2B84FE"/>
                    </a:gs>
                    <a:gs pos="100000">
                      <a:srgbClr val="20B1F4"/>
                    </a:gs>
                  </a:gsLst>
                  <a:lin ang="5400000" scaled="1"/>
                </a:gradFill>
                <a:latin typeface="微软雅黑" panose="020B0503020204020204" charset="-122"/>
                <a:ea typeface="微软雅黑" panose="020B0503020204020204" charset="-122"/>
              </a:defRPr>
            </a:lvl1pPr>
          </a:lstStyle>
          <a:p>
            <a:pPr lvl="0">
              <a:defRPr/>
            </a:pPr>
            <a:r>
              <a:rPr lang="zh-CN" altLang="en-US"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核磁共振表征结果分析</a:t>
            </a:r>
            <a:endParaRPr lang="zh-CN" altLang="en-US"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3" name="Shape 285"/>
          <p:cNvSpPr txBox="1"/>
          <p:nvPr/>
        </p:nvSpPr>
        <p:spPr>
          <a:xfrm>
            <a:off x="2463039" y="3986554"/>
            <a:ext cx="7190439" cy="490933"/>
          </a:xfrm>
          <a:prstGeom prst="rect">
            <a:avLst/>
          </a:prstGeom>
          <a:noFill/>
          <a:ln>
            <a:noFill/>
          </a:ln>
        </p:spPr>
        <p:txBody>
          <a:bodyPr lIns="68560" tIns="34275" rIns="68560" bIns="34275" anchor="t" anchorCtr="0">
            <a:noAutofit/>
          </a:bodyPr>
          <a:lstStyle/>
          <a:p>
            <a:pPr lvl="0" algn="ctr">
              <a:lnSpc>
                <a:spcPct val="130000"/>
              </a:lnSpc>
              <a:defRPr/>
            </a:pPr>
            <a:r>
              <a:rPr lang="en-US" altLang="zh-CN" sz="1100" dirty="0" smtClean="0">
                <a:solidFill>
                  <a:srgbClr val="000000">
                    <a:lumMod val="50000"/>
                    <a:lumOff val="50000"/>
                  </a:srgbClr>
                </a:solidFill>
                <a:latin typeface="思源黑体 CN Medium" panose="020B0600000000000000" pitchFamily="34" charset="-122"/>
                <a:ea typeface="思源黑体 CN Medium" panose="020B0600000000000000" pitchFamily="34" charset="-122"/>
              </a:rPr>
              <a:t>Analysis of NMR characterization results</a:t>
            </a:r>
            <a:endParaRPr kumimoji="0" lang="en-US" altLang="zh-CN" sz="11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endParaRPr>
          </a:p>
        </p:txBody>
      </p:sp>
      <p:cxnSp>
        <p:nvCxnSpPr>
          <p:cNvPr id="5" name="直接连接符 4"/>
          <p:cNvCxnSpPr/>
          <p:nvPr/>
        </p:nvCxnSpPr>
        <p:spPr>
          <a:xfrm>
            <a:off x="5526665" y="4406611"/>
            <a:ext cx="121309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71031" y="1856530"/>
            <a:ext cx="5658181"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mn-lt"/>
              </a:rPr>
              <a:t>PART 03</a:t>
            </a:r>
            <a:endParaRPr kumimoji="0" lang="zh-CN" altLang="en-US" sz="54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48175" y="302166"/>
            <a:ext cx="3362325" cy="616324"/>
            <a:chOff x="4442407" y="119764"/>
            <a:chExt cx="3362325" cy="616324"/>
          </a:xfrm>
        </p:grpSpPr>
        <p:sp>
          <p:nvSpPr>
            <p:cNvPr id="11"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12" name="TextBox 71"/>
            <p:cNvSpPr txBox="1"/>
            <p:nvPr/>
          </p:nvSpPr>
          <p:spPr>
            <a:xfrm>
              <a:off x="4442407" y="119764"/>
              <a:ext cx="3362325" cy="461665"/>
            </a:xfrm>
            <a:prstGeom prst="rect">
              <a:avLst/>
            </a:prstGeom>
            <a:noFill/>
          </p:spPr>
          <p:txBody>
            <a:bodyPr wrap="square" rtlCol="0">
              <a:spAutoFit/>
            </a:bodyPr>
            <a:lstStyle/>
            <a:p>
              <a:pPr lvl="0">
                <a:defRPr/>
              </a:pP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核磁共振表征结果分析</a:t>
              </a:r>
              <a:endParaRPr lang="zh-CN" altLang="en-US" sz="2400"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grpSp>
      <p:sp>
        <p:nvSpPr>
          <p:cNvPr id="20" name="TextBox 19"/>
          <p:cNvSpPr txBox="1"/>
          <p:nvPr/>
        </p:nvSpPr>
        <p:spPr>
          <a:xfrm>
            <a:off x="1028700" y="981075"/>
            <a:ext cx="6505575" cy="6063198"/>
          </a:xfrm>
          <a:prstGeom prst="rect">
            <a:avLst/>
          </a:prstGeom>
          <a:noFill/>
        </p:spPr>
        <p:txBody>
          <a:bodyPr wrap="square" rtlCol="0">
            <a:spAutoFit/>
          </a:bodyPr>
          <a:lstStyle/>
          <a:p>
            <a:r>
              <a:rPr lang="en-US" altLang="zh-CN" b="1" baseline="30000" dirty="0" smtClean="0">
                <a:solidFill>
                  <a:schemeClr val="accent2">
                    <a:lumMod val="60000"/>
                    <a:lumOff val="40000"/>
                  </a:schemeClr>
                </a:solidFill>
              </a:rPr>
              <a:t>1</a:t>
            </a:r>
            <a:r>
              <a:rPr lang="en-US" altLang="zh-CN" b="1" dirty="0" smtClean="0">
                <a:solidFill>
                  <a:schemeClr val="accent2">
                    <a:lumMod val="60000"/>
                    <a:lumOff val="40000"/>
                  </a:schemeClr>
                </a:solidFill>
              </a:rPr>
              <a:t>H-NMR</a:t>
            </a:r>
            <a:r>
              <a:rPr lang="zh-CN" altLang="en-US" b="1" dirty="0" smtClean="0">
                <a:solidFill>
                  <a:schemeClr val="accent2">
                    <a:lumMod val="60000"/>
                    <a:lumOff val="40000"/>
                  </a:schemeClr>
                </a:solidFill>
              </a:rPr>
              <a:t>谱解析</a:t>
            </a:r>
            <a:endParaRPr lang="en-US" altLang="zh-CN" b="1" dirty="0" smtClean="0">
              <a:solidFill>
                <a:schemeClr val="accent2">
                  <a:lumMod val="60000"/>
                  <a:lumOff val="40000"/>
                </a:schemeClr>
              </a:solidFill>
            </a:endParaRPr>
          </a:p>
          <a:p>
            <a:r>
              <a:rPr lang="zh-CN" altLang="en-US" dirty="0" smtClean="0"/>
              <a:t>通常情况下，仅靠一张</a:t>
            </a:r>
            <a:r>
              <a:rPr lang="en-US" altLang="zh-CN" dirty="0" smtClean="0"/>
              <a:t>1 H-NMR</a:t>
            </a:r>
            <a:r>
              <a:rPr lang="zh-CN" altLang="en-US" dirty="0" smtClean="0"/>
              <a:t>谱图是无法解析出合理的分子结构的，这往往需要结合分子式，用以推断或者验证化合物的结构式。</a:t>
            </a:r>
            <a:endParaRPr lang="en-US" altLang="zh-CN" dirty="0" smtClean="0"/>
          </a:p>
          <a:p>
            <a:r>
              <a:rPr lang="zh-CN" altLang="en-US" sz="1400" dirty="0" smtClean="0">
                <a:latin typeface="宋体" pitchFamily="2" charset="-122"/>
                <a:ea typeface="宋体" pitchFamily="2" charset="-122"/>
              </a:rPr>
              <a:t>对核磁共振氢谱的解析一般有六个步骤</a:t>
            </a:r>
            <a:r>
              <a:rPr lang="en-US" altLang="zh-CN" sz="1400" dirty="0" smtClean="0">
                <a:latin typeface="宋体" pitchFamily="2" charset="-122"/>
                <a:ea typeface="宋体" pitchFamily="2" charset="-122"/>
              </a:rPr>
              <a:t>:</a:t>
            </a:r>
          </a:p>
          <a:p>
            <a:r>
              <a:rPr lang="en-US" altLang="zh-CN" sz="1400" dirty="0" smtClean="0">
                <a:latin typeface="宋体" pitchFamily="2" charset="-122"/>
                <a:ea typeface="宋体" pitchFamily="2" charset="-122"/>
              </a:rPr>
              <a:t>    (1)</a:t>
            </a:r>
            <a:r>
              <a:rPr lang="zh-CN" altLang="en-US" sz="1400" dirty="0" smtClean="0">
                <a:latin typeface="宋体" pitchFamily="2" charset="-122"/>
                <a:ea typeface="宋体" pitchFamily="2" charset="-122"/>
              </a:rPr>
              <a:t>区分出杂质峰、溶剂峰、旋转边带。杂质含量较低，其峰面积较样品峰小很多，样品和杂质峰面积之间也无简单的整数比关系。据此可将杂质峰区别出来。</a:t>
            </a:r>
            <a:endParaRPr lang="en-US" altLang="zh-CN" sz="1400" dirty="0" smtClean="0">
              <a:latin typeface="宋体" pitchFamily="2" charset="-122"/>
              <a:ea typeface="宋体" pitchFamily="2" charset="-122"/>
            </a:endParaRP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(2)</a:t>
            </a:r>
            <a:r>
              <a:rPr lang="zh-CN" altLang="en-US" sz="1400" dirty="0" smtClean="0">
                <a:latin typeface="宋体" pitchFamily="2" charset="-122"/>
                <a:ea typeface="宋体" pitchFamily="2" charset="-122"/>
              </a:rPr>
              <a:t>计算不饱和度。当不饱和度大于等于</a:t>
            </a:r>
            <a:r>
              <a:rPr lang="en-US" altLang="zh-CN" sz="1400" dirty="0" smtClean="0">
                <a:latin typeface="宋体" pitchFamily="2" charset="-122"/>
                <a:ea typeface="宋体" pitchFamily="2" charset="-122"/>
              </a:rPr>
              <a:t>4</a:t>
            </a:r>
            <a:r>
              <a:rPr lang="zh-CN" altLang="en-US" sz="1400" dirty="0" smtClean="0">
                <a:latin typeface="宋体" pitchFamily="2" charset="-122"/>
                <a:ea typeface="宋体" pitchFamily="2" charset="-122"/>
              </a:rPr>
              <a:t>时，应考虑到该化合物可能存在一个苯环。</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(3)</a:t>
            </a:r>
            <a:r>
              <a:rPr lang="zh-CN" altLang="en-US" sz="1400" dirty="0" smtClean="0">
                <a:latin typeface="宋体" pitchFamily="2" charset="-122"/>
                <a:ea typeface="宋体" pitchFamily="2" charset="-122"/>
              </a:rPr>
              <a:t>确定谱图中各组峰所对应的氢原子数目，对氢原子进行分配。根据积分曲线，找出各组峰之间氢原子数的简单整数比，再根据分子式中氢的数目，对各组峰的氢原子数进行分配。</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(4)</a:t>
            </a:r>
            <a:r>
              <a:rPr lang="zh-CN" altLang="en-US" sz="1400" dirty="0" smtClean="0">
                <a:latin typeface="宋体" pitchFamily="2" charset="-122"/>
                <a:ea typeface="宋体" pitchFamily="2" charset="-122"/>
              </a:rPr>
              <a:t>对每组峰的化学位移占和偶合常数</a:t>
            </a:r>
            <a:r>
              <a:rPr lang="en-US" altLang="zh-CN" sz="1400" dirty="0" smtClean="0">
                <a:latin typeface="宋体" pitchFamily="2" charset="-122"/>
                <a:ea typeface="宋体" pitchFamily="2" charset="-122"/>
              </a:rPr>
              <a:t>I</a:t>
            </a:r>
            <a:r>
              <a:rPr lang="zh-CN" altLang="en-US" sz="1400" dirty="0" smtClean="0">
                <a:latin typeface="宋体" pitchFamily="2" charset="-122"/>
                <a:ea typeface="宋体" pitchFamily="2" charset="-122"/>
              </a:rPr>
              <a:t>都进行分析。根据每组峰氢原子数目及占值，可对该基团进行推断，并估计其相邻基团。对每组峰的峰形应仔细地分析。分析时的关键之处为寻找各组峰</a:t>
            </a:r>
          </a:p>
          <a:p>
            <a:r>
              <a:rPr lang="zh-CN" altLang="en-US" sz="1400" dirty="0" smtClean="0">
                <a:latin typeface="宋体" pitchFamily="2" charset="-122"/>
                <a:ea typeface="宋体" pitchFamily="2" charset="-122"/>
              </a:rPr>
              <a:t>中的等间距。每一种间距相应于一个偶合关系。某一组峰内的间距会在另一组峰中反映出来。通过此途径可找出邻位碳的氢原子的数目。</a:t>
            </a:r>
            <a:endParaRPr lang="en-US" altLang="zh-CN" sz="1400" dirty="0" smtClean="0">
              <a:latin typeface="宋体" pitchFamily="2" charset="-122"/>
              <a:ea typeface="宋体" pitchFamily="2" charset="-122"/>
            </a:endParaRPr>
          </a:p>
          <a:p>
            <a:r>
              <a:rPr lang="en-US" altLang="zh-CN" sz="1400" dirty="0" smtClean="0">
                <a:latin typeface="宋体" pitchFamily="2" charset="-122"/>
                <a:ea typeface="宋体" pitchFamily="2" charset="-122"/>
              </a:rPr>
              <a:t>    (5)</a:t>
            </a:r>
            <a:r>
              <a:rPr lang="zh-CN" altLang="en-US" sz="1400" dirty="0" smtClean="0">
                <a:latin typeface="宋体" pitchFamily="2" charset="-122"/>
                <a:ea typeface="宋体" pitchFamily="2" charset="-122"/>
              </a:rPr>
              <a:t>根据对各组峰的化学位移和偶合常数的分析，推出若干结构单元，最后组合为几种可能的结构式。每一可能的结构式不能和谱图有大的矛盾。</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(6)</a:t>
            </a:r>
            <a:r>
              <a:rPr lang="zh-CN" altLang="en-US" sz="1400" dirty="0" smtClean="0">
                <a:latin typeface="宋体" pitchFamily="2" charset="-122"/>
                <a:ea typeface="宋体" pitchFamily="2" charset="-122"/>
              </a:rPr>
              <a:t>对推出的结构进行指认。每个官能团均应在谱图上找到相应的峰，各组峰的占值及偶合裂分</a:t>
            </a:r>
            <a:r>
              <a:rPr lang="en-US" altLang="zh-CN" sz="1400" dirty="0" smtClean="0">
                <a:latin typeface="宋体" pitchFamily="2" charset="-122"/>
                <a:ea typeface="宋体" pitchFamily="2" charset="-122"/>
              </a:rPr>
              <a:t>(</a:t>
            </a:r>
            <a:r>
              <a:rPr lang="zh-CN" altLang="en-US" sz="1400" dirty="0" smtClean="0">
                <a:latin typeface="宋体" pitchFamily="2" charset="-122"/>
                <a:ea typeface="宋体" pitchFamily="2" charset="-122"/>
              </a:rPr>
              <a:t>峰形和</a:t>
            </a:r>
            <a:r>
              <a:rPr lang="en-US" altLang="zh-CN" sz="1400" dirty="0" smtClean="0">
                <a:latin typeface="宋体" pitchFamily="2" charset="-122"/>
                <a:ea typeface="宋体" pitchFamily="2" charset="-122"/>
              </a:rPr>
              <a:t>I</a:t>
            </a:r>
            <a:r>
              <a:rPr lang="zh-CN" altLang="en-US" sz="1400" dirty="0" smtClean="0">
                <a:latin typeface="宋体" pitchFamily="2" charset="-122"/>
                <a:ea typeface="宋体" pitchFamily="2" charset="-122"/>
              </a:rPr>
              <a:t>值大小</a:t>
            </a:r>
            <a:r>
              <a:rPr lang="en-US" altLang="zh-CN" sz="1400" dirty="0" smtClean="0">
                <a:latin typeface="宋体" pitchFamily="2" charset="-122"/>
                <a:ea typeface="宋体" pitchFamily="2" charset="-122"/>
              </a:rPr>
              <a:t>)</a:t>
            </a:r>
            <a:r>
              <a:rPr lang="zh-CN" altLang="en-US" sz="1400" dirty="0" smtClean="0">
                <a:latin typeface="宋体" pitchFamily="2" charset="-122"/>
                <a:ea typeface="宋体" pitchFamily="2" charset="-122"/>
              </a:rPr>
              <a:t>都应该和结构式相符。如存在较大矛盾，则说明所设结构式是不合理的，应予以去除。通过指认校核所有可能的结构式，进而找出最合理的结构式。</a:t>
            </a:r>
            <a:endParaRPr lang="en-US" altLang="zh-CN" dirty="0" smtClean="0"/>
          </a:p>
          <a:p>
            <a:endParaRPr lang="en-US" altLang="zh-CN" dirty="0" smtClean="0"/>
          </a:p>
          <a:p>
            <a:endParaRPr lang="zh-CN" altLang="en-US" dirty="0"/>
          </a:p>
        </p:txBody>
      </p:sp>
      <p:pic>
        <p:nvPicPr>
          <p:cNvPr id="12290" name="Picture 2" descr="https://timgsa.baidu.com/timg?image&amp;quality=80&amp;size=b9999_10000&amp;sec=1591373978684&amp;di=eddb34606bf800cfecb53d07c9b0d598&amp;imgtype=0&amp;src=http%3A%2F%2Fgss0.baidu.com%2F-Po3dSag_xI4khGko9WTAnF6hhy%2Fzhidao%2Fpic%2Fitem%2F730e0cf3d7ca7bcb61912657bd096b63f724a8e4.jpg"/>
          <p:cNvPicPr>
            <a:picLocks noChangeAspect="1" noChangeArrowheads="1"/>
          </p:cNvPicPr>
          <p:nvPr/>
        </p:nvPicPr>
        <p:blipFill>
          <a:blip r:embed="rId3"/>
          <a:srcRect/>
          <a:stretch>
            <a:fillRect/>
          </a:stretch>
        </p:blipFill>
        <p:spPr bwMode="auto">
          <a:xfrm>
            <a:off x="7515225" y="1844553"/>
            <a:ext cx="4098925" cy="3110035"/>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4448175" y="302166"/>
            <a:ext cx="3362325" cy="616324"/>
            <a:chOff x="4442407" y="119764"/>
            <a:chExt cx="3362325" cy="616324"/>
          </a:xfrm>
        </p:grpSpPr>
        <p:sp>
          <p:nvSpPr>
            <p:cNvPr id="11"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12" name="TextBox 71"/>
            <p:cNvSpPr txBox="1"/>
            <p:nvPr/>
          </p:nvSpPr>
          <p:spPr>
            <a:xfrm>
              <a:off x="4442407" y="119764"/>
              <a:ext cx="3362325" cy="461665"/>
            </a:xfrm>
            <a:prstGeom prst="rect">
              <a:avLst/>
            </a:prstGeom>
            <a:noFill/>
          </p:spPr>
          <p:txBody>
            <a:bodyPr wrap="square" rtlCol="0">
              <a:spAutoFit/>
            </a:bodyPr>
            <a:lstStyle/>
            <a:p>
              <a:pPr lvl="0">
                <a:defRPr/>
              </a:pP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核磁共振表征结果分析</a:t>
              </a:r>
              <a:endParaRPr lang="zh-CN" altLang="en-US" sz="2400"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grpSp>
      <p:sp>
        <p:nvSpPr>
          <p:cNvPr id="5" name="TextBox 4"/>
          <p:cNvSpPr txBox="1"/>
          <p:nvPr/>
        </p:nvSpPr>
        <p:spPr>
          <a:xfrm>
            <a:off x="762000" y="1451372"/>
            <a:ext cx="6858000" cy="5539978"/>
          </a:xfrm>
          <a:prstGeom prst="rect">
            <a:avLst/>
          </a:prstGeom>
          <a:noFill/>
        </p:spPr>
        <p:txBody>
          <a:bodyPr wrap="square" rtlCol="0">
            <a:spAutoFit/>
          </a:bodyPr>
          <a:lstStyle/>
          <a:p>
            <a:r>
              <a:rPr lang="en-US" altLang="zh-CN" baseline="30000" dirty="0" smtClean="0">
                <a:solidFill>
                  <a:schemeClr val="accent2">
                    <a:lumMod val="60000"/>
                    <a:lumOff val="40000"/>
                  </a:schemeClr>
                </a:solidFill>
              </a:rPr>
              <a:t>13</a:t>
            </a:r>
            <a:r>
              <a:rPr lang="en-US" altLang="zh-CN" dirty="0" smtClean="0">
                <a:solidFill>
                  <a:schemeClr val="accent2">
                    <a:lumMod val="60000"/>
                    <a:lumOff val="40000"/>
                  </a:schemeClr>
                </a:solidFill>
              </a:rPr>
              <a:t>C-NMR</a:t>
            </a:r>
            <a:r>
              <a:rPr lang="zh-CN" altLang="en-US" dirty="0" smtClean="0">
                <a:solidFill>
                  <a:schemeClr val="accent2">
                    <a:lumMod val="60000"/>
                    <a:lumOff val="40000"/>
                  </a:schemeClr>
                </a:solidFill>
              </a:rPr>
              <a:t>谱解析</a:t>
            </a:r>
            <a:endParaRPr lang="en-US" altLang="zh-CN" dirty="0" smtClean="0">
              <a:solidFill>
                <a:schemeClr val="accent2">
                  <a:lumMod val="60000"/>
                  <a:lumOff val="40000"/>
                </a:schemeClr>
              </a:solidFill>
            </a:endParaRPr>
          </a:p>
          <a:p>
            <a:r>
              <a:rPr lang="zh-CN" altLang="en-US" dirty="0" smtClean="0"/>
              <a:t>在核磁共振发展的初期，大部分有机化学家会优先选择有机物的</a:t>
            </a:r>
            <a:r>
              <a:rPr lang="en-US" altLang="zh-CN" baseline="30000" dirty="0" smtClean="0"/>
              <a:t>13</a:t>
            </a:r>
            <a:r>
              <a:rPr lang="en-US" altLang="zh-CN" dirty="0" smtClean="0"/>
              <a:t>C</a:t>
            </a:r>
            <a:r>
              <a:rPr lang="zh-CN" altLang="en-US" dirty="0" smtClean="0"/>
              <a:t>核，而不是</a:t>
            </a:r>
            <a:r>
              <a:rPr lang="en-US" altLang="zh-CN" baseline="30000" dirty="0" smtClean="0"/>
              <a:t>1</a:t>
            </a:r>
            <a:r>
              <a:rPr lang="en-US" altLang="zh-CN" dirty="0" smtClean="0"/>
              <a:t>H</a:t>
            </a:r>
            <a:r>
              <a:rPr lang="zh-CN" altLang="en-US" dirty="0" smtClean="0"/>
              <a:t>核进行研究。毕竟，环状和链状化合物的碳骨架结构研究才是有机化学研究的核心。</a:t>
            </a:r>
            <a:endParaRPr lang="en-US" altLang="zh-CN" dirty="0" smtClean="0"/>
          </a:p>
          <a:p>
            <a:r>
              <a:rPr lang="zh-CN" altLang="en-US" dirty="0" smtClean="0"/>
              <a:t>对核磁共振碳谱的解析也有六个步骤</a:t>
            </a:r>
            <a:r>
              <a:rPr lang="en-US" altLang="zh-CN" dirty="0" smtClean="0"/>
              <a:t>:</a:t>
            </a:r>
          </a:p>
          <a:p>
            <a:r>
              <a:rPr lang="en-US" altLang="zh-CN" dirty="0" smtClean="0"/>
              <a:t>     </a:t>
            </a:r>
            <a:r>
              <a:rPr lang="en-US" altLang="zh-CN" sz="1400" dirty="0" smtClean="0">
                <a:latin typeface="宋体" pitchFamily="2" charset="-122"/>
                <a:ea typeface="宋体" pitchFamily="2" charset="-122"/>
              </a:rPr>
              <a:t>(1)</a:t>
            </a:r>
            <a:r>
              <a:rPr lang="zh-CN" altLang="en-US" sz="1400" dirty="0" smtClean="0">
                <a:latin typeface="宋体" pitchFamily="2" charset="-122"/>
                <a:ea typeface="宋体" pitchFamily="2" charset="-122"/>
              </a:rPr>
              <a:t>鉴别谱图中的真实谱峰。①溶剂峰，氖代试剂中的碳原子均有相应的峰，这和氢谱中的溶剂峰不同；</a:t>
            </a:r>
            <a:r>
              <a:rPr lang="en-US" altLang="zh-CN" sz="1400" dirty="0" smtClean="0">
                <a:latin typeface="宋体" pitchFamily="2" charset="-122"/>
                <a:ea typeface="宋体" pitchFamily="2" charset="-122"/>
              </a:rPr>
              <a:t>②</a:t>
            </a:r>
            <a:r>
              <a:rPr lang="zh-CN" altLang="en-US" sz="1400" dirty="0" smtClean="0">
                <a:latin typeface="宋体" pitchFamily="2" charset="-122"/>
                <a:ea typeface="宋体" pitchFamily="2" charset="-122"/>
              </a:rPr>
              <a:t>杂质峰，可参考氢谱中杂质峰的判别；</a:t>
            </a:r>
            <a:r>
              <a:rPr lang="en-US" altLang="zh-CN" sz="1400" dirty="0" smtClean="0">
                <a:latin typeface="宋体" pitchFamily="2" charset="-122"/>
                <a:ea typeface="宋体" pitchFamily="2" charset="-122"/>
              </a:rPr>
              <a:t>③</a:t>
            </a:r>
            <a:r>
              <a:rPr lang="zh-CN" altLang="en-US" sz="1400" dirty="0" smtClean="0">
                <a:latin typeface="宋体" pitchFamily="2" charset="-122"/>
                <a:ea typeface="宋体" pitchFamily="2" charset="-122"/>
              </a:rPr>
              <a:t>扫描碳谱时参数的选择会对谱图产生影响。当参数选择不当时，有可能导致季碳原子不出峰。</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(2)</a:t>
            </a:r>
            <a:r>
              <a:rPr lang="zh-CN" altLang="en-US" sz="1400" dirty="0" smtClean="0">
                <a:latin typeface="宋体" pitchFamily="2" charset="-122"/>
                <a:ea typeface="宋体" pitchFamily="2" charset="-122"/>
              </a:rPr>
              <a:t>分子对称性的分析，若谱线数目等于分子式中碳原子数目，说明分子无对称性；若谱线数目小于分子式中碳原子的数目，这说明分子有一定的对称性，相同化学环境的碳原子在同一位置出峰。</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(3)</a:t>
            </a:r>
            <a:r>
              <a:rPr lang="zh-CN" altLang="en-US" sz="1400" dirty="0" smtClean="0">
                <a:latin typeface="宋体" pitchFamily="2" charset="-122"/>
                <a:ea typeface="宋体" pitchFamily="2" charset="-122"/>
              </a:rPr>
              <a:t>碳原子化学位移占值的分区。碳谱的化学位移大致可分为</a:t>
            </a:r>
            <a:r>
              <a:rPr lang="en-US" altLang="zh-CN" sz="1400" dirty="0" smtClean="0">
                <a:latin typeface="宋体" pitchFamily="2" charset="-122"/>
                <a:ea typeface="宋体" pitchFamily="2" charset="-122"/>
              </a:rPr>
              <a:t>3</a:t>
            </a:r>
            <a:r>
              <a:rPr lang="zh-CN" altLang="en-US" sz="1400" dirty="0" smtClean="0">
                <a:latin typeface="宋体" pitchFamily="2" charset="-122"/>
                <a:ea typeface="宋体" pitchFamily="2" charset="-122"/>
              </a:rPr>
              <a:t>个区</a:t>
            </a:r>
            <a:r>
              <a:rPr lang="en-US" altLang="zh-CN" sz="1400" dirty="0" smtClean="0">
                <a:latin typeface="宋体" pitchFamily="2" charset="-122"/>
                <a:ea typeface="宋体" pitchFamily="2" charset="-122"/>
              </a:rPr>
              <a:t>:①</a:t>
            </a:r>
            <a:r>
              <a:rPr lang="zh-CN" altLang="en-US" sz="1400" dirty="0" smtClean="0">
                <a:latin typeface="宋体" pitchFamily="2" charset="-122"/>
                <a:ea typeface="宋体" pitchFamily="2" charset="-122"/>
              </a:rPr>
              <a:t>羰基或叠烯区②不饱和碳原子区</a:t>
            </a:r>
            <a:r>
              <a:rPr lang="en-US" altLang="zh-CN" sz="1400" dirty="0" smtClean="0">
                <a:latin typeface="宋体" pitchFamily="2" charset="-122"/>
                <a:ea typeface="宋体" pitchFamily="2" charset="-122"/>
              </a:rPr>
              <a:t>(</a:t>
            </a:r>
            <a:r>
              <a:rPr lang="zh-CN" altLang="en-US" sz="1400" dirty="0" smtClean="0">
                <a:latin typeface="宋体" pitchFamily="2" charset="-122"/>
                <a:ea typeface="宋体" pitchFamily="2" charset="-122"/>
              </a:rPr>
              <a:t>炔碳除外</a:t>
            </a:r>
            <a:r>
              <a:rPr lang="en-US" altLang="zh-CN" sz="1400" dirty="0" smtClean="0">
                <a:latin typeface="宋体" pitchFamily="2" charset="-122"/>
                <a:ea typeface="宋体" pitchFamily="2" charset="-122"/>
              </a:rPr>
              <a:t>)</a:t>
            </a:r>
            <a:r>
              <a:rPr lang="zh-CN" altLang="en-US" sz="1400" dirty="0" smtClean="0">
                <a:latin typeface="宋体" pitchFamily="2" charset="-122"/>
                <a:ea typeface="宋体" pitchFamily="2" charset="-122"/>
              </a:rPr>
              <a:t>③脂肪链碳原子区。</a:t>
            </a:r>
            <a:endParaRPr lang="en-US" altLang="zh-CN" sz="1400" dirty="0" smtClean="0">
              <a:latin typeface="宋体" pitchFamily="2" charset="-122"/>
              <a:ea typeface="宋体" pitchFamily="2" charset="-122"/>
            </a:endParaRP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(4)</a:t>
            </a:r>
            <a:r>
              <a:rPr lang="zh-CN" altLang="en-US" sz="1400" dirty="0" smtClean="0">
                <a:latin typeface="宋体" pitchFamily="2" charset="-122"/>
                <a:ea typeface="宋体" pitchFamily="2" charset="-122"/>
              </a:rPr>
              <a:t>碳原子级数的确定。由偏共振去稠或脉冲序列。由此可计算化合物中与碳原子相连的氢原子数。若此数目小于分子式中氢原子数，二者之差值为化合物中活泼氢的原子数。</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(5)</a:t>
            </a:r>
            <a:r>
              <a:rPr lang="zh-CN" altLang="en-US" sz="1400" dirty="0" smtClean="0">
                <a:latin typeface="宋体" pitchFamily="2" charset="-122"/>
                <a:ea typeface="宋体" pitchFamily="2" charset="-122"/>
              </a:rPr>
              <a:t>结合上述几项推出结构单元，并进一步组合成若干可能的结构式。</a:t>
            </a:r>
          </a:p>
          <a:p>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(6)</a:t>
            </a:r>
            <a:r>
              <a:rPr lang="zh-CN" altLang="en-US" sz="1400" dirty="0" smtClean="0">
                <a:latin typeface="宋体" pitchFamily="2" charset="-122"/>
                <a:ea typeface="宋体" pitchFamily="2" charset="-122"/>
              </a:rPr>
              <a:t>进行对碳谱的指认，通过指认选出最合理的结构式，此即正确的结构式。</a:t>
            </a:r>
          </a:p>
          <a:p>
            <a:endParaRPr lang="en-US" altLang="zh-CN" sz="1400" dirty="0" smtClean="0">
              <a:latin typeface="宋体" pitchFamily="2" charset="-122"/>
              <a:ea typeface="宋体" pitchFamily="2" charset="-122"/>
            </a:endParaRPr>
          </a:p>
          <a:p>
            <a:endParaRPr lang="zh-CN" altLang="en-US" sz="1400" dirty="0" smtClean="0">
              <a:latin typeface="宋体" pitchFamily="2" charset="-122"/>
              <a:ea typeface="宋体" pitchFamily="2" charset="-122"/>
            </a:endParaRPr>
          </a:p>
          <a:p>
            <a:endParaRPr lang="en-US" altLang="zh-CN" sz="1400" dirty="0" smtClean="0">
              <a:latin typeface="宋体" pitchFamily="2" charset="-122"/>
              <a:ea typeface="宋体" pitchFamily="2" charset="-122"/>
            </a:endParaRPr>
          </a:p>
          <a:p>
            <a:endParaRPr lang="en-US" altLang="zh-CN" dirty="0" smtClean="0"/>
          </a:p>
          <a:p>
            <a:endParaRPr lang="zh-CN" altLang="en-US" dirty="0"/>
          </a:p>
        </p:txBody>
      </p:sp>
      <p:pic>
        <p:nvPicPr>
          <p:cNvPr id="34818" name="Picture 2" descr="https://ss0.bdstatic.com/70cFuHSh_Q1YnxGkpoWK1HF6hhy/it/u=1590867462,397105924&amp;fm=26&amp;gp=0.jpg"/>
          <p:cNvPicPr>
            <a:picLocks noChangeAspect="1" noChangeArrowheads="1"/>
          </p:cNvPicPr>
          <p:nvPr/>
        </p:nvPicPr>
        <p:blipFill>
          <a:blip r:embed="rId2"/>
          <a:srcRect/>
          <a:stretch>
            <a:fillRect/>
          </a:stretch>
        </p:blipFill>
        <p:spPr bwMode="auto">
          <a:xfrm>
            <a:off x="7555207" y="2057400"/>
            <a:ext cx="4048876" cy="2686049"/>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4448175" y="302166"/>
            <a:ext cx="3362325" cy="616324"/>
            <a:chOff x="4442407" y="119764"/>
            <a:chExt cx="3362325" cy="616324"/>
          </a:xfrm>
        </p:grpSpPr>
        <p:sp>
          <p:nvSpPr>
            <p:cNvPr id="11"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12" name="TextBox 71"/>
            <p:cNvSpPr txBox="1"/>
            <p:nvPr/>
          </p:nvSpPr>
          <p:spPr>
            <a:xfrm>
              <a:off x="4442407" y="119764"/>
              <a:ext cx="3362325" cy="461665"/>
            </a:xfrm>
            <a:prstGeom prst="rect">
              <a:avLst/>
            </a:prstGeom>
            <a:noFill/>
          </p:spPr>
          <p:txBody>
            <a:bodyPr wrap="square" rtlCol="0">
              <a:spAutoFit/>
            </a:bodyPr>
            <a:lstStyle/>
            <a:p>
              <a:pPr algn="ctr"/>
              <a:r>
                <a:rPr lang="zh-CN" altLang="en-US" sz="2400" dirty="0" smtClean="0">
                  <a:solidFill>
                    <a:schemeClr val="accent1">
                      <a:lumMod val="75000"/>
                    </a:schemeClr>
                  </a:solidFill>
                </a:rPr>
                <a:t>化合物</a:t>
              </a:r>
              <a:r>
                <a:rPr lang="en-US" altLang="zh-CN" sz="2400" dirty="0" smtClean="0">
                  <a:solidFill>
                    <a:schemeClr val="accent1">
                      <a:lumMod val="75000"/>
                    </a:schemeClr>
                  </a:solidFill>
                </a:rPr>
                <a:t>A</a:t>
              </a:r>
              <a:r>
                <a:rPr lang="zh-CN" altLang="en-US" sz="2400" dirty="0" smtClean="0">
                  <a:solidFill>
                    <a:schemeClr val="accent1">
                      <a:lumMod val="75000"/>
                    </a:schemeClr>
                  </a:solidFill>
                </a:rPr>
                <a:t>扫描得</a:t>
              </a:r>
              <a:r>
                <a:rPr lang="en-US" altLang="zh-CN" sz="2400" dirty="0" smtClean="0">
                  <a:solidFill>
                    <a:schemeClr val="accent1">
                      <a:lumMod val="75000"/>
                    </a:schemeClr>
                  </a:solidFill>
                </a:rPr>
                <a:t>4</a:t>
              </a:r>
              <a:r>
                <a:rPr lang="zh-CN" altLang="en-US" sz="2400" dirty="0" smtClean="0">
                  <a:solidFill>
                    <a:schemeClr val="accent1">
                      <a:lumMod val="75000"/>
                    </a:schemeClr>
                  </a:solidFill>
                </a:rPr>
                <a:t>张图</a:t>
              </a:r>
              <a:endParaRPr lang="zh-CN" altLang="en-US" sz="2400" dirty="0">
                <a:solidFill>
                  <a:schemeClr val="accent1">
                    <a:lumMod val="75000"/>
                  </a:schemeClr>
                </a:solidFill>
              </a:endParaRPr>
            </a:p>
          </p:txBody>
        </p:sp>
      </p:grpSp>
      <p:pic>
        <p:nvPicPr>
          <p:cNvPr id="33793" name="Picture 1"/>
          <p:cNvPicPr>
            <a:picLocks noChangeAspect="1" noChangeArrowheads="1"/>
          </p:cNvPicPr>
          <p:nvPr/>
        </p:nvPicPr>
        <p:blipFill>
          <a:blip r:embed="rId2"/>
          <a:srcRect/>
          <a:stretch>
            <a:fillRect/>
          </a:stretch>
        </p:blipFill>
        <p:spPr bwMode="auto">
          <a:xfrm>
            <a:off x="1009651" y="952501"/>
            <a:ext cx="4533899" cy="2616708"/>
          </a:xfrm>
          <a:prstGeom prst="rect">
            <a:avLst/>
          </a:prstGeom>
          <a:noFill/>
          <a:ln w="9525">
            <a:noFill/>
            <a:miter lim="800000"/>
            <a:headEnd/>
            <a:tailEnd/>
          </a:ln>
          <a:effectLst/>
        </p:spPr>
      </p:pic>
      <p:pic>
        <p:nvPicPr>
          <p:cNvPr id="33794" name="Picture 2"/>
          <p:cNvPicPr>
            <a:picLocks noChangeAspect="1" noChangeArrowheads="1"/>
          </p:cNvPicPr>
          <p:nvPr/>
        </p:nvPicPr>
        <p:blipFill>
          <a:blip r:embed="rId3"/>
          <a:srcRect/>
          <a:stretch>
            <a:fillRect/>
          </a:stretch>
        </p:blipFill>
        <p:spPr bwMode="auto">
          <a:xfrm>
            <a:off x="6057900" y="923926"/>
            <a:ext cx="5091113" cy="2884196"/>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1362075" y="3791010"/>
            <a:ext cx="4352925" cy="277171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5791200" y="3697239"/>
            <a:ext cx="5162550" cy="2846435"/>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4448175" y="302166"/>
            <a:ext cx="3362325" cy="616324"/>
            <a:chOff x="4442407" y="119764"/>
            <a:chExt cx="3362325" cy="616324"/>
          </a:xfrm>
        </p:grpSpPr>
        <p:sp>
          <p:nvSpPr>
            <p:cNvPr id="11"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12" name="TextBox 71"/>
            <p:cNvSpPr txBox="1"/>
            <p:nvPr/>
          </p:nvSpPr>
          <p:spPr>
            <a:xfrm>
              <a:off x="4442407" y="119764"/>
              <a:ext cx="3362325" cy="461665"/>
            </a:xfrm>
            <a:prstGeom prst="rect">
              <a:avLst/>
            </a:prstGeom>
            <a:noFill/>
          </p:spPr>
          <p:txBody>
            <a:bodyPr wrap="square" rtlCol="0">
              <a:spAutoFit/>
            </a:bodyPr>
            <a:lstStyle/>
            <a:p>
              <a:pPr lvl="0">
                <a:defRPr/>
              </a:pP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核磁共振表征结果分析</a:t>
              </a:r>
              <a:endParaRPr lang="zh-CN" altLang="en-US" sz="2400"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grpSp>
      <p:sp>
        <p:nvSpPr>
          <p:cNvPr id="5" name="TextBox 4"/>
          <p:cNvSpPr txBox="1"/>
          <p:nvPr/>
        </p:nvSpPr>
        <p:spPr>
          <a:xfrm>
            <a:off x="6372225" y="1304925"/>
            <a:ext cx="4562475" cy="3816429"/>
          </a:xfrm>
          <a:prstGeom prst="rect">
            <a:avLst/>
          </a:prstGeom>
          <a:noFill/>
        </p:spPr>
        <p:txBody>
          <a:bodyPr wrap="square" rtlCol="0">
            <a:spAutoFit/>
          </a:bodyPr>
          <a:lstStyle/>
          <a:p>
            <a:r>
              <a:rPr lang="en-US" altLang="zh-CN" sz="1400" b="1" baseline="30000" dirty="0" smtClean="0">
                <a:solidFill>
                  <a:schemeClr val="accent2">
                    <a:lumMod val="60000"/>
                    <a:lumOff val="40000"/>
                  </a:schemeClr>
                </a:solidFill>
                <a:latin typeface="宋体" pitchFamily="2" charset="-122"/>
                <a:ea typeface="宋体" pitchFamily="2" charset="-122"/>
              </a:rPr>
              <a:t>1</a:t>
            </a:r>
            <a:r>
              <a:rPr lang="zh-CN" altLang="en-US" sz="1400" b="1" dirty="0" smtClean="0">
                <a:solidFill>
                  <a:schemeClr val="accent2">
                    <a:lumMod val="60000"/>
                    <a:lumOff val="40000"/>
                  </a:schemeClr>
                </a:solidFill>
                <a:latin typeface="宋体" pitchFamily="2" charset="-122"/>
                <a:ea typeface="宋体" pitchFamily="2" charset="-122"/>
              </a:rPr>
              <a:t>Ｈ</a:t>
            </a:r>
            <a:r>
              <a:rPr lang="en-US" altLang="zh-CN" sz="1400" b="1" dirty="0" smtClean="0">
                <a:solidFill>
                  <a:schemeClr val="accent2">
                    <a:lumMod val="60000"/>
                    <a:lumOff val="40000"/>
                  </a:schemeClr>
                </a:solidFill>
                <a:latin typeface="宋体" pitchFamily="2" charset="-122"/>
                <a:ea typeface="宋体" pitchFamily="2" charset="-122"/>
              </a:rPr>
              <a:t>-</a:t>
            </a:r>
            <a:r>
              <a:rPr lang="zh-CN" altLang="en-US" sz="1400" b="1" dirty="0" smtClean="0">
                <a:solidFill>
                  <a:schemeClr val="accent2">
                    <a:lumMod val="60000"/>
                    <a:lumOff val="40000"/>
                  </a:schemeClr>
                </a:solidFill>
                <a:latin typeface="宋体" pitchFamily="2" charset="-122"/>
                <a:ea typeface="宋体" pitchFamily="2" charset="-122"/>
              </a:rPr>
              <a:t>ＮＭＲ的解析顺序：</a:t>
            </a:r>
            <a:endParaRPr lang="en-US" altLang="zh-CN" sz="1400" b="1" dirty="0" smtClean="0">
              <a:solidFill>
                <a:schemeClr val="accent2">
                  <a:lumMod val="60000"/>
                  <a:lumOff val="40000"/>
                </a:schemeClr>
              </a:solidFill>
              <a:latin typeface="宋体" pitchFamily="2" charset="-122"/>
              <a:ea typeface="宋体" pitchFamily="2" charset="-122"/>
            </a:endParaRPr>
          </a:p>
          <a:p>
            <a:r>
              <a:rPr lang="en-US" altLang="zh-CN" sz="1400" dirty="0" smtClean="0">
                <a:latin typeface="宋体" pitchFamily="2" charset="-122"/>
                <a:ea typeface="宋体" pitchFamily="2" charset="-122"/>
              </a:rPr>
              <a:t>1</a:t>
            </a:r>
            <a:r>
              <a:rPr lang="zh-CN" altLang="en-US" sz="1400" dirty="0" smtClean="0">
                <a:latin typeface="宋体" pitchFamily="2" charset="-122"/>
                <a:ea typeface="宋体" pitchFamily="2" charset="-122"/>
              </a:rPr>
              <a:t>）标峰位，</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7.24</a:t>
            </a:r>
            <a:r>
              <a:rPr lang="zh-CN" altLang="en-US" sz="1400" dirty="0" smtClean="0">
                <a:latin typeface="宋体" pitchFamily="2" charset="-122"/>
                <a:ea typeface="宋体" pitchFamily="2" charset="-122"/>
              </a:rPr>
              <a:t>存在一组</a:t>
            </a:r>
            <a:r>
              <a:rPr lang="en-US" altLang="zh-CN" sz="1400" dirty="0" err="1" smtClean="0">
                <a:latin typeface="宋体" pitchFamily="2" charset="-122"/>
                <a:ea typeface="宋体" pitchFamily="2" charset="-122"/>
              </a:rPr>
              <a:t>dd</a:t>
            </a:r>
            <a:r>
              <a:rPr lang="zh-CN" altLang="en-US" sz="1400" dirty="0" smtClean="0">
                <a:latin typeface="宋体" pitchFamily="2" charset="-122"/>
                <a:ea typeface="宋体" pitchFamily="2" charset="-122"/>
              </a:rPr>
              <a:t>峰；</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7.00</a:t>
            </a:r>
            <a:r>
              <a:rPr lang="zh-CN" altLang="en-US" sz="1400" dirty="0" smtClean="0">
                <a:latin typeface="宋体" pitchFamily="2" charset="-122"/>
                <a:ea typeface="宋体" pitchFamily="2" charset="-122"/>
              </a:rPr>
              <a:t>存在一组</a:t>
            </a:r>
            <a:r>
              <a:rPr lang="en-US" altLang="zh-CN" sz="1400" dirty="0" smtClean="0">
                <a:latin typeface="宋体" pitchFamily="2" charset="-122"/>
                <a:ea typeface="宋体" pitchFamily="2" charset="-122"/>
              </a:rPr>
              <a:t>t</a:t>
            </a:r>
            <a:r>
              <a:rPr lang="zh-CN" altLang="en-US" sz="1400" dirty="0" smtClean="0">
                <a:latin typeface="宋体" pitchFamily="2" charset="-122"/>
                <a:ea typeface="宋体" pitchFamily="2" charset="-122"/>
              </a:rPr>
              <a:t>峰；</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4.15</a:t>
            </a:r>
            <a:r>
              <a:rPr lang="zh-CN" altLang="en-US" sz="1400" dirty="0" smtClean="0">
                <a:latin typeface="宋体" pitchFamily="2" charset="-122"/>
                <a:ea typeface="宋体" pitchFamily="2" charset="-122"/>
              </a:rPr>
              <a:t>存在一组 </a:t>
            </a:r>
            <a:r>
              <a:rPr lang="en-US" altLang="zh-CN" sz="1400" dirty="0" smtClean="0">
                <a:latin typeface="宋体" pitchFamily="2" charset="-122"/>
                <a:ea typeface="宋体" pitchFamily="2" charset="-122"/>
              </a:rPr>
              <a:t>q</a:t>
            </a:r>
            <a:r>
              <a:rPr lang="zh-CN" altLang="en-US" sz="1400" dirty="0" smtClean="0">
                <a:latin typeface="宋体" pitchFamily="2" charset="-122"/>
                <a:ea typeface="宋体" pitchFamily="2" charset="-122"/>
              </a:rPr>
              <a:t>峰；</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3.57</a:t>
            </a:r>
            <a:r>
              <a:rPr lang="zh-CN" altLang="en-US" sz="1400" dirty="0" smtClean="0">
                <a:latin typeface="宋体" pitchFamily="2" charset="-122"/>
                <a:ea typeface="宋体" pitchFamily="2" charset="-122"/>
              </a:rPr>
              <a:t>存在一组</a:t>
            </a:r>
            <a:r>
              <a:rPr lang="en-US" altLang="zh-CN" sz="1400" dirty="0" smtClean="0">
                <a:latin typeface="宋体" pitchFamily="2" charset="-122"/>
                <a:ea typeface="宋体" pitchFamily="2" charset="-122"/>
              </a:rPr>
              <a:t>s</a:t>
            </a:r>
            <a:r>
              <a:rPr lang="zh-CN" altLang="en-US" sz="1400" dirty="0" smtClean="0">
                <a:latin typeface="宋体" pitchFamily="2" charset="-122"/>
                <a:ea typeface="宋体" pitchFamily="2" charset="-122"/>
              </a:rPr>
              <a:t>峰；</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1.25</a:t>
            </a:r>
            <a:r>
              <a:rPr lang="zh-CN" altLang="en-US" sz="1400" dirty="0" smtClean="0">
                <a:latin typeface="宋体" pitchFamily="2" charset="-122"/>
                <a:ea typeface="宋体" pitchFamily="2" charset="-122"/>
              </a:rPr>
              <a:t>存在一组</a:t>
            </a:r>
            <a:r>
              <a:rPr lang="en-US" altLang="zh-CN" sz="1400" dirty="0" smtClean="0">
                <a:latin typeface="宋体" pitchFamily="2" charset="-122"/>
                <a:ea typeface="宋体" pitchFamily="2" charset="-122"/>
              </a:rPr>
              <a:t>t</a:t>
            </a:r>
            <a:r>
              <a:rPr lang="zh-CN" altLang="en-US" sz="1400" dirty="0" smtClean="0">
                <a:latin typeface="宋体" pitchFamily="2" charset="-122"/>
                <a:ea typeface="宋体" pitchFamily="2" charset="-122"/>
              </a:rPr>
              <a:t>峰。</a:t>
            </a:r>
            <a:endParaRPr lang="en-US" altLang="zh-CN" sz="1400" dirty="0" smtClean="0">
              <a:latin typeface="宋体" pitchFamily="2" charset="-122"/>
              <a:ea typeface="宋体" pitchFamily="2" charset="-122"/>
            </a:endParaRPr>
          </a:p>
          <a:p>
            <a:r>
              <a:rPr lang="en-US" altLang="zh-CN" sz="1400" dirty="0" smtClean="0">
                <a:latin typeface="宋体" pitchFamily="2" charset="-122"/>
                <a:ea typeface="宋体" pitchFamily="2" charset="-122"/>
              </a:rPr>
              <a:t>2</a:t>
            </a:r>
            <a:r>
              <a:rPr lang="zh-CN" altLang="en-US" sz="1400" dirty="0" smtClean="0">
                <a:latin typeface="宋体" pitchFamily="2" charset="-122"/>
                <a:ea typeface="宋体" pitchFamily="2" charset="-122"/>
              </a:rPr>
              <a:t>）分别对各组峰积分，峰面积比例为</a:t>
            </a:r>
            <a:r>
              <a:rPr lang="en-US" altLang="zh-CN" sz="1400" dirty="0" smtClean="0">
                <a:latin typeface="宋体" pitchFamily="2" charset="-122"/>
                <a:ea typeface="宋体" pitchFamily="2" charset="-122"/>
              </a:rPr>
              <a:t>2:2:2:2:3,</a:t>
            </a:r>
            <a:r>
              <a:rPr lang="zh-CN" altLang="en-US" sz="1400" dirty="0" smtClean="0">
                <a:latin typeface="宋体" pitchFamily="2" charset="-122"/>
                <a:ea typeface="宋体" pitchFamily="2" charset="-122"/>
              </a:rPr>
              <a:t>结合化学位移和峰形分析。</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1.25</a:t>
            </a:r>
            <a:r>
              <a:rPr lang="zh-CN" altLang="en-US" sz="1400" dirty="0" smtClean="0">
                <a:latin typeface="宋体" pitchFamily="2" charset="-122"/>
                <a:ea typeface="宋体" pitchFamily="2" charset="-122"/>
              </a:rPr>
              <a:t>是一个 </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3</a:t>
            </a:r>
            <a:r>
              <a:rPr lang="zh-CN" altLang="en-US" sz="1400" dirty="0" smtClean="0">
                <a:latin typeface="宋体" pitchFamily="2" charset="-122"/>
                <a:ea typeface="宋体" pitchFamily="2" charset="-122"/>
              </a:rPr>
              <a:t>，且为三重峰，所以应连着一个ＣＨ</a:t>
            </a:r>
            <a:r>
              <a:rPr lang="en-US" altLang="zh-CN" sz="1400" baseline="-25000" dirty="0" smtClean="0">
                <a:latin typeface="宋体" pitchFamily="2" charset="-122"/>
                <a:ea typeface="宋体" pitchFamily="2" charset="-122"/>
              </a:rPr>
              <a:t>2</a:t>
            </a:r>
            <a:r>
              <a:rPr lang="zh-CN" altLang="en-US" sz="1400" dirty="0" smtClean="0">
                <a:latin typeface="宋体" pitchFamily="2" charset="-122"/>
                <a:ea typeface="宋体" pitchFamily="2" charset="-122"/>
              </a:rPr>
              <a:t>，对应找到化学位移为</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4.15</a:t>
            </a:r>
            <a:r>
              <a:rPr lang="zh-CN" altLang="en-US" sz="1400" dirty="0" smtClean="0">
                <a:latin typeface="宋体" pitchFamily="2" charset="-122"/>
                <a:ea typeface="宋体" pitchFamily="2" charset="-122"/>
              </a:rPr>
              <a:t>的四重峰，所以</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1.25</a:t>
            </a:r>
            <a:r>
              <a:rPr lang="zh-CN" altLang="en-US" sz="1400" dirty="0" smtClean="0">
                <a:latin typeface="宋体" pitchFamily="2" charset="-122"/>
                <a:ea typeface="宋体" pitchFamily="2" charset="-122"/>
              </a:rPr>
              <a:t>和</a:t>
            </a:r>
            <a:r>
              <a:rPr lang="en-US" altLang="zh-CN" sz="1400" dirty="0" smtClean="0">
                <a:latin typeface="宋体" pitchFamily="2" charset="-122"/>
                <a:ea typeface="宋体" pitchFamily="2" charset="-122"/>
              </a:rPr>
              <a:t>δ</a:t>
            </a:r>
            <a:r>
              <a:rPr lang="zh-CN" altLang="en-US" sz="1400" dirty="0" smtClean="0">
                <a:latin typeface="宋体" pitchFamily="2" charset="-122"/>
                <a:ea typeface="宋体" pitchFamily="2" charset="-122"/>
              </a:rPr>
              <a:t>Ｈ＝</a:t>
            </a:r>
            <a:r>
              <a:rPr lang="en-US" altLang="zh-CN" sz="1400" dirty="0" smtClean="0">
                <a:latin typeface="宋体" pitchFamily="2" charset="-122"/>
                <a:ea typeface="宋体" pitchFamily="2" charset="-122"/>
              </a:rPr>
              <a:t>4.15</a:t>
            </a:r>
            <a:r>
              <a:rPr lang="zh-CN" altLang="en-US" sz="1400" dirty="0" smtClean="0">
                <a:latin typeface="宋体" pitchFamily="2" charset="-122"/>
                <a:ea typeface="宋体" pitchFamily="2" charset="-122"/>
              </a:rPr>
              <a:t>的两组峰表明有一个乙基，且由于</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2</a:t>
            </a:r>
            <a:r>
              <a:rPr lang="zh-CN" altLang="en-US" sz="1400" dirty="0" smtClean="0">
                <a:latin typeface="宋体" pitchFamily="2" charset="-122"/>
                <a:ea typeface="宋体" pitchFamily="2" charset="-122"/>
              </a:rPr>
              <a:t>的化学位移在</a:t>
            </a:r>
            <a:r>
              <a:rPr lang="en-US" altLang="zh-CN" sz="1400" dirty="0" smtClean="0">
                <a:latin typeface="宋体" pitchFamily="2" charset="-122"/>
                <a:ea typeface="宋体" pitchFamily="2" charset="-122"/>
              </a:rPr>
              <a:t>4.15</a:t>
            </a:r>
            <a:r>
              <a:rPr lang="zh-CN" altLang="en-US" sz="1400" dirty="0" smtClean="0">
                <a:latin typeface="宋体" pitchFamily="2" charset="-122"/>
                <a:ea typeface="宋体" pitchFamily="2" charset="-122"/>
              </a:rPr>
              <a:t>，所以该乙基与一个杂原子相连；</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3.57</a:t>
            </a:r>
            <a:r>
              <a:rPr lang="zh-CN" altLang="en-US" sz="1400" dirty="0" smtClean="0">
                <a:latin typeface="宋体" pitchFamily="2" charset="-122"/>
                <a:ea typeface="宋体" pitchFamily="2" charset="-122"/>
              </a:rPr>
              <a:t>归属于一个两端连着不饱和键的</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2</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7.24</a:t>
            </a:r>
            <a:r>
              <a:rPr lang="zh-CN" altLang="en-US" sz="1400" dirty="0" smtClean="0">
                <a:latin typeface="宋体" pitchFamily="2" charset="-122"/>
                <a:ea typeface="宋体" pitchFamily="2" charset="-122"/>
              </a:rPr>
              <a:t>和</a:t>
            </a:r>
            <a:r>
              <a:rPr lang="en-US" altLang="zh-CN" sz="1400" dirty="0" smtClean="0">
                <a:latin typeface="宋体" pitchFamily="2" charset="-122"/>
                <a:ea typeface="宋体" pitchFamily="2" charset="-122"/>
              </a:rPr>
              <a:t>δ</a:t>
            </a:r>
            <a:r>
              <a:rPr lang="zh-CN" altLang="en-US" sz="1400" baseline="-25000" dirty="0" smtClean="0">
                <a:latin typeface="宋体" pitchFamily="2" charset="-122"/>
                <a:ea typeface="宋体" pitchFamily="2" charset="-122"/>
              </a:rPr>
              <a:t>Ｈ</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7.00</a:t>
            </a:r>
            <a:r>
              <a:rPr lang="zh-CN" altLang="en-US" sz="1400" dirty="0" smtClean="0">
                <a:latin typeface="宋体" pitchFamily="2" charset="-122"/>
                <a:ea typeface="宋体" pitchFamily="2" charset="-122"/>
              </a:rPr>
              <a:t>为苯环上的氢原子的化学位移。所以 从氢谱可以大致判断该化合物有一个苯环，且是对位取  代；有一个乙基以及一个两临位原子上没有氢的亚甲基。</a:t>
            </a:r>
          </a:p>
          <a:p>
            <a:endParaRPr lang="zh-CN" altLang="en-US" sz="1400" dirty="0" smtClean="0">
              <a:latin typeface="宋体" pitchFamily="2" charset="-122"/>
              <a:ea typeface="宋体" pitchFamily="2" charset="-122"/>
            </a:endParaRPr>
          </a:p>
          <a:p>
            <a:endParaRPr lang="zh-CN" altLang="en-US" sz="1400" dirty="0" smtClean="0">
              <a:latin typeface="宋体" pitchFamily="2" charset="-122"/>
              <a:ea typeface="宋体" pitchFamily="2" charset="-122"/>
            </a:endParaRPr>
          </a:p>
          <a:p>
            <a:endParaRPr lang="zh-CN" altLang="en-US" dirty="0"/>
          </a:p>
        </p:txBody>
      </p:sp>
      <p:pic>
        <p:nvPicPr>
          <p:cNvPr id="6" name="Picture 1"/>
          <p:cNvPicPr>
            <a:picLocks noChangeAspect="1" noChangeArrowheads="1"/>
          </p:cNvPicPr>
          <p:nvPr/>
        </p:nvPicPr>
        <p:blipFill>
          <a:blip r:embed="rId2"/>
          <a:srcRect/>
          <a:stretch>
            <a:fillRect/>
          </a:stretch>
        </p:blipFill>
        <p:spPr bwMode="auto">
          <a:xfrm>
            <a:off x="881802" y="1162050"/>
            <a:ext cx="5187814" cy="3695700"/>
          </a:xfrm>
          <a:prstGeom prst="rect">
            <a:avLst/>
          </a:prstGeom>
          <a:noFill/>
          <a:ln w="9525">
            <a:noFill/>
            <a:miter lim="800000"/>
            <a:headEnd/>
            <a:tailEnd/>
          </a:ln>
          <a:effectLst/>
        </p:spPr>
      </p:pic>
      <p:pic>
        <p:nvPicPr>
          <p:cNvPr id="7" name="Picture 1"/>
          <p:cNvPicPr>
            <a:picLocks noChangeAspect="1" noChangeArrowheads="1"/>
          </p:cNvPicPr>
          <p:nvPr/>
        </p:nvPicPr>
        <p:blipFill>
          <a:blip r:embed="rId2"/>
          <a:srcRect/>
          <a:stretch>
            <a:fillRect/>
          </a:stretch>
        </p:blipFill>
        <p:spPr bwMode="auto">
          <a:xfrm>
            <a:off x="942976" y="1009651"/>
            <a:ext cx="5000623" cy="2886074"/>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4448175" y="302166"/>
            <a:ext cx="3362325" cy="616324"/>
            <a:chOff x="4442407" y="119764"/>
            <a:chExt cx="3362325" cy="616324"/>
          </a:xfrm>
        </p:grpSpPr>
        <p:sp>
          <p:nvSpPr>
            <p:cNvPr id="11"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12" name="TextBox 71"/>
            <p:cNvSpPr txBox="1"/>
            <p:nvPr/>
          </p:nvSpPr>
          <p:spPr>
            <a:xfrm>
              <a:off x="4442407" y="119764"/>
              <a:ext cx="3362325" cy="461665"/>
            </a:xfrm>
            <a:prstGeom prst="rect">
              <a:avLst/>
            </a:prstGeom>
            <a:noFill/>
          </p:spPr>
          <p:txBody>
            <a:bodyPr wrap="square" rtlCol="0">
              <a:spAutoFit/>
            </a:bodyPr>
            <a:lstStyle/>
            <a:p>
              <a:pPr lvl="0">
                <a:defRPr/>
              </a:pP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核磁共振表征结果分析</a:t>
              </a:r>
              <a:endParaRPr lang="zh-CN" altLang="en-US" sz="2400"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grpSp>
      <p:pic>
        <p:nvPicPr>
          <p:cNvPr id="33794" name="Picture 2"/>
          <p:cNvPicPr>
            <a:picLocks noChangeAspect="1" noChangeArrowheads="1"/>
          </p:cNvPicPr>
          <p:nvPr/>
        </p:nvPicPr>
        <p:blipFill>
          <a:blip r:embed="rId2"/>
          <a:srcRect/>
          <a:stretch>
            <a:fillRect/>
          </a:stretch>
        </p:blipFill>
        <p:spPr bwMode="auto">
          <a:xfrm>
            <a:off x="914400" y="942975"/>
            <a:ext cx="5195888" cy="2981325"/>
          </a:xfrm>
          <a:prstGeom prst="rect">
            <a:avLst/>
          </a:prstGeom>
          <a:noFill/>
          <a:ln w="9525">
            <a:noFill/>
            <a:miter lim="800000"/>
            <a:headEnd/>
            <a:tailEnd/>
          </a:ln>
          <a:effectLst/>
        </p:spPr>
      </p:pic>
      <p:sp>
        <p:nvSpPr>
          <p:cNvPr id="8" name="TextBox 7"/>
          <p:cNvSpPr txBox="1"/>
          <p:nvPr/>
        </p:nvSpPr>
        <p:spPr>
          <a:xfrm>
            <a:off x="6143625" y="1552575"/>
            <a:ext cx="4895850" cy="4175502"/>
          </a:xfrm>
          <a:prstGeom prst="rect">
            <a:avLst/>
          </a:prstGeom>
          <a:noFill/>
        </p:spPr>
        <p:txBody>
          <a:bodyPr wrap="square" rtlCol="0">
            <a:spAutoFit/>
          </a:bodyPr>
          <a:lstStyle/>
          <a:p>
            <a:r>
              <a:rPr lang="en-US" altLang="zh-CN" sz="1400" b="1" dirty="0" smtClean="0">
                <a:solidFill>
                  <a:schemeClr val="accent2">
                    <a:lumMod val="60000"/>
                    <a:lumOff val="40000"/>
                  </a:schemeClr>
                </a:solidFill>
                <a:latin typeface="宋体" pitchFamily="2" charset="-122"/>
                <a:ea typeface="宋体" pitchFamily="2" charset="-122"/>
              </a:rPr>
              <a:t>13C-</a:t>
            </a:r>
            <a:r>
              <a:rPr lang="zh-CN" altLang="en-US" sz="1400" b="1" dirty="0" smtClean="0">
                <a:solidFill>
                  <a:schemeClr val="accent2">
                    <a:lumMod val="60000"/>
                    <a:lumOff val="40000"/>
                  </a:schemeClr>
                </a:solidFill>
                <a:latin typeface="宋体" pitchFamily="2" charset="-122"/>
                <a:ea typeface="宋体" pitchFamily="2" charset="-122"/>
              </a:rPr>
              <a:t>ＮＭＲ的解析顺序：</a:t>
            </a:r>
          </a:p>
          <a:p>
            <a:r>
              <a:rPr lang="en-US" altLang="zh-CN" sz="1400" dirty="0" smtClean="0">
                <a:latin typeface="宋体" pitchFamily="2" charset="-122"/>
                <a:ea typeface="宋体" pitchFamily="2" charset="-122"/>
              </a:rPr>
              <a:t>3</a:t>
            </a:r>
            <a:r>
              <a:rPr lang="zh-CN" altLang="en-US" sz="1400" dirty="0" smtClean="0">
                <a:latin typeface="宋体" pitchFamily="2" charset="-122"/>
                <a:ea typeface="宋体" pitchFamily="2" charset="-122"/>
              </a:rPr>
              <a:t>）从</a:t>
            </a:r>
            <a:r>
              <a:rPr lang="en-US" altLang="zh-CN" sz="1400" baseline="30000" dirty="0" smtClean="0">
                <a:latin typeface="宋体" pitchFamily="2" charset="-122"/>
                <a:ea typeface="宋体" pitchFamily="2" charset="-122"/>
              </a:rPr>
              <a:t>19</a:t>
            </a:r>
            <a:r>
              <a:rPr lang="zh-CN" altLang="en-US" sz="1400" dirty="0" smtClean="0">
                <a:latin typeface="宋体" pitchFamily="2" charset="-122"/>
                <a:ea typeface="宋体" pitchFamily="2" charset="-122"/>
              </a:rPr>
              <a:t>Ｆ</a:t>
            </a:r>
            <a:r>
              <a:rPr lang="en-US" altLang="zh-CN" sz="1400" dirty="0" smtClean="0">
                <a:latin typeface="宋体" pitchFamily="2" charset="-122"/>
                <a:ea typeface="宋体" pitchFamily="2" charset="-122"/>
              </a:rPr>
              <a:t>-</a:t>
            </a:r>
            <a:r>
              <a:rPr lang="zh-CN" altLang="en-US" sz="1400" dirty="0" smtClean="0">
                <a:latin typeface="宋体" pitchFamily="2" charset="-122"/>
                <a:ea typeface="宋体" pitchFamily="2" charset="-122"/>
              </a:rPr>
              <a:t>ＮＭＲ上得知，化合物</a:t>
            </a:r>
            <a:r>
              <a:rPr lang="en-US" altLang="zh-CN" sz="1400" dirty="0" smtClean="0">
                <a:latin typeface="宋体" pitchFamily="2" charset="-122"/>
                <a:ea typeface="宋体" pitchFamily="2" charset="-122"/>
              </a:rPr>
              <a:t>A</a:t>
            </a:r>
            <a:r>
              <a:rPr lang="zh-CN" altLang="en-US" sz="1400" dirty="0" smtClean="0">
                <a:latin typeface="宋体" pitchFamily="2" charset="-122"/>
                <a:ea typeface="宋体" pitchFamily="2" charset="-122"/>
              </a:rPr>
              <a:t>存在氟信号，</a:t>
            </a:r>
            <a:r>
              <a:rPr lang="en-US" altLang="zh-CN" sz="1400" dirty="0" smtClean="0">
                <a:latin typeface="宋体" pitchFamily="2" charset="-122"/>
                <a:ea typeface="宋体" pitchFamily="2" charset="-122"/>
              </a:rPr>
              <a:t>δ=-115.89</a:t>
            </a:r>
            <a:r>
              <a:rPr lang="zh-CN" altLang="en-US" sz="1400" dirty="0" smtClean="0">
                <a:latin typeface="宋体" pitchFamily="2" charset="-122"/>
                <a:ea typeface="宋体" pitchFamily="2" charset="-122"/>
              </a:rPr>
              <a:t>，氟原子直接连在苯环上。因此，解析</a:t>
            </a:r>
            <a:r>
              <a:rPr lang="en-US" altLang="zh-CN" sz="1400" baseline="30000" dirty="0" smtClean="0">
                <a:latin typeface="宋体" pitchFamily="2" charset="-122"/>
                <a:ea typeface="宋体" pitchFamily="2" charset="-122"/>
              </a:rPr>
              <a:t>13</a:t>
            </a:r>
            <a:r>
              <a:rPr lang="en-US" altLang="zh-CN" sz="1400" dirty="0" smtClean="0">
                <a:latin typeface="宋体" pitchFamily="2" charset="-122"/>
                <a:ea typeface="宋体" pitchFamily="2" charset="-122"/>
              </a:rPr>
              <a:t>C-NMR</a:t>
            </a:r>
            <a:r>
              <a:rPr lang="zh-CN" altLang="en-US" sz="1400" dirty="0" smtClean="0">
                <a:latin typeface="宋体" pitchFamily="2" charset="-122"/>
                <a:ea typeface="宋体" pitchFamily="2" charset="-122"/>
              </a:rPr>
              <a:t>要先考虑碳谱裂分的情况。</a:t>
            </a:r>
            <a:endParaRPr lang="en-US" altLang="zh-CN" sz="1400" dirty="0" smtClean="0">
              <a:latin typeface="宋体" pitchFamily="2" charset="-122"/>
              <a:ea typeface="宋体" pitchFamily="2" charset="-122"/>
            </a:endParaRPr>
          </a:p>
          <a:p>
            <a:r>
              <a:rPr lang="en-US" altLang="zh-CN" sz="1400" dirty="0" smtClean="0">
                <a:latin typeface="宋体" pitchFamily="2" charset="-122"/>
                <a:ea typeface="宋体" pitchFamily="2" charset="-122"/>
              </a:rPr>
              <a:t>4</a:t>
            </a:r>
            <a:r>
              <a:rPr lang="zh-CN" altLang="en-US" sz="1400" dirty="0" smtClean="0">
                <a:latin typeface="宋体" pitchFamily="2" charset="-122"/>
                <a:ea typeface="宋体" pitchFamily="2" charset="-122"/>
              </a:rPr>
              <a:t>）标峰位。首先可以看到</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162.09</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130.80</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129.87</a:t>
            </a:r>
            <a:r>
              <a:rPr lang="zh-CN" altLang="en-US" sz="1400" dirty="0" smtClean="0">
                <a:latin typeface="宋体" pitchFamily="2" charset="-122"/>
                <a:ea typeface="宋体" pitchFamily="2" charset="-122"/>
              </a:rPr>
              <a:t>和</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115.37</a:t>
            </a:r>
            <a:r>
              <a:rPr lang="zh-CN" altLang="en-US" sz="1400" dirty="0" smtClean="0">
                <a:latin typeface="宋体" pitchFamily="2" charset="-122"/>
                <a:ea typeface="宋体" pitchFamily="2" charset="-122"/>
              </a:rPr>
              <a:t>处存在碳谱裂分，从偶合常数分析，</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162.02</a:t>
            </a:r>
            <a:r>
              <a:rPr lang="zh-CN" altLang="en-US" sz="1400" dirty="0" smtClean="0">
                <a:latin typeface="宋体" pitchFamily="2" charset="-122"/>
                <a:ea typeface="宋体" pitchFamily="2" charset="-122"/>
              </a:rPr>
              <a:t>对应的碳原子与氟原子一键相连；</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130.80</a:t>
            </a:r>
            <a:r>
              <a:rPr lang="zh-CN" altLang="en-US" sz="1400" dirty="0" smtClean="0">
                <a:latin typeface="宋体" pitchFamily="2" charset="-122"/>
                <a:ea typeface="宋体" pitchFamily="2" charset="-122"/>
              </a:rPr>
              <a:t>对应的碳原子处于氟原子的间位；</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129.87</a:t>
            </a:r>
            <a:r>
              <a:rPr lang="zh-CN" altLang="en-US" sz="1400" dirty="0" smtClean="0">
                <a:latin typeface="宋体" pitchFamily="2" charset="-122"/>
                <a:ea typeface="宋体" pitchFamily="2" charset="-122"/>
              </a:rPr>
              <a:t>对应的碳原子处于氟原子的对位；而</a:t>
            </a:r>
            <a:r>
              <a:rPr lang="en-US" altLang="zh-CN" sz="1400" dirty="0" smtClean="0">
                <a:latin typeface="宋体" pitchFamily="2" charset="-122"/>
                <a:ea typeface="宋体" pitchFamily="2" charset="-122"/>
              </a:rPr>
              <a:t>δ</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115.37</a:t>
            </a:r>
            <a:r>
              <a:rPr lang="zh-CN" altLang="en-US" sz="1400" dirty="0" smtClean="0">
                <a:latin typeface="宋体" pitchFamily="2" charset="-122"/>
                <a:ea typeface="宋体" pitchFamily="2" charset="-122"/>
              </a:rPr>
              <a:t>对应的碳原子处于氟原子的邻位；再从</a:t>
            </a:r>
            <a:r>
              <a:rPr lang="en-US" altLang="zh-CN" sz="1400" dirty="0" smtClean="0">
                <a:latin typeface="宋体" pitchFamily="2" charset="-122"/>
                <a:ea typeface="宋体" pitchFamily="2" charset="-122"/>
              </a:rPr>
              <a:t>DEPT135°</a:t>
            </a:r>
            <a:r>
              <a:rPr lang="zh-CN" altLang="en-US" sz="1400" dirty="0" smtClean="0">
                <a:latin typeface="宋体" pitchFamily="2" charset="-122"/>
                <a:ea typeface="宋体" pitchFamily="2" charset="-122"/>
              </a:rPr>
              <a:t>来看，苯环是对位双取代的，因为氟原子</a:t>
            </a:r>
          </a:p>
          <a:p>
            <a:r>
              <a:rPr lang="zh-CN" altLang="en-US" sz="1400" dirty="0" smtClean="0">
                <a:latin typeface="宋体" pitchFamily="2" charset="-122"/>
                <a:ea typeface="宋体" pitchFamily="2" charset="-122"/>
              </a:rPr>
              <a:t>的邻、间位是向上朝向的 </a:t>
            </a:r>
            <a:r>
              <a:rPr lang="en-US" altLang="zh-CN" sz="1400" dirty="0" smtClean="0">
                <a:latin typeface="宋体" pitchFamily="2" charset="-122"/>
                <a:ea typeface="宋体" pitchFamily="2" charset="-122"/>
              </a:rPr>
              <a:t>CH</a:t>
            </a:r>
            <a:r>
              <a:rPr lang="zh-CN" altLang="en-US" sz="1400" dirty="0" smtClean="0">
                <a:latin typeface="宋体" pitchFamily="2" charset="-122"/>
                <a:ea typeface="宋体" pitchFamily="2" charset="-122"/>
              </a:rPr>
              <a:t>，而对位是没有氢原子的。</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14.15</a:t>
            </a:r>
            <a:r>
              <a:rPr lang="zh-CN" altLang="en-US" sz="1400" dirty="0" smtClean="0">
                <a:latin typeface="宋体" pitchFamily="2" charset="-122"/>
                <a:ea typeface="宋体" pitchFamily="2" charset="-122"/>
              </a:rPr>
              <a:t>是归属于甲基碳原子，</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60.93</a:t>
            </a:r>
            <a:r>
              <a:rPr lang="zh-CN" altLang="en-US" sz="1400" dirty="0" smtClean="0">
                <a:latin typeface="宋体" pitchFamily="2" charset="-122"/>
                <a:ea typeface="宋体" pitchFamily="2" charset="-122"/>
              </a:rPr>
              <a:t>是一端与甲基连接的、一端与杂原子连接的 </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2</a:t>
            </a:r>
            <a:r>
              <a:rPr lang="zh-CN" altLang="en-US" sz="1400" dirty="0" smtClean="0">
                <a:latin typeface="宋体" pitchFamily="2" charset="-122"/>
                <a:ea typeface="宋体" pitchFamily="2" charset="-122"/>
              </a:rPr>
              <a:t>，即 </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3</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2</a:t>
            </a:r>
            <a:r>
              <a:rPr lang="en-US" altLang="zh-CN" sz="1400" dirty="0" smtClean="0">
                <a:latin typeface="宋体" pitchFamily="2" charset="-122"/>
                <a:ea typeface="宋体" pitchFamily="2" charset="-122"/>
              </a:rPr>
              <a:t>X</a:t>
            </a:r>
            <a:r>
              <a:rPr lang="zh-CN" altLang="en-US" sz="1400" dirty="0" smtClean="0">
                <a:latin typeface="宋体" pitchFamily="2" charset="-122"/>
                <a:ea typeface="宋体" pitchFamily="2" charset="-122"/>
              </a:rPr>
              <a:t>－。同时，</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171.46</a:t>
            </a:r>
            <a:r>
              <a:rPr lang="zh-CN" altLang="en-US" sz="1400" dirty="0" smtClean="0">
                <a:latin typeface="宋体" pitchFamily="2" charset="-122"/>
                <a:ea typeface="宋体" pitchFamily="2" charset="-122"/>
              </a:rPr>
              <a:t>应该是连杂原子的羰基。由此推断，该化 合物应该是个酯（其中一片段结构是－</a:t>
            </a:r>
            <a:r>
              <a:rPr lang="en-US" altLang="zh-CN" sz="1400" dirty="0" smtClean="0">
                <a:latin typeface="宋体" pitchFamily="2" charset="-122"/>
                <a:ea typeface="宋体" pitchFamily="2" charset="-122"/>
              </a:rPr>
              <a:t>COOCH</a:t>
            </a:r>
            <a:r>
              <a:rPr lang="en-US" altLang="zh-CN" sz="1400" baseline="-25000" dirty="0" smtClean="0">
                <a:latin typeface="宋体" pitchFamily="2" charset="-122"/>
                <a:ea typeface="宋体" pitchFamily="2" charset="-122"/>
              </a:rPr>
              <a:t>2</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3</a:t>
            </a:r>
            <a:r>
              <a:rPr lang="zh-CN" altLang="en-US"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δ</a:t>
            </a:r>
            <a:r>
              <a:rPr lang="en-US" altLang="zh-CN" sz="1400" baseline="-25000" dirty="0" err="1" smtClean="0">
                <a:latin typeface="宋体" pitchFamily="2" charset="-122"/>
                <a:ea typeface="宋体" pitchFamily="2" charset="-122"/>
              </a:rPr>
              <a:t>C</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40.52</a:t>
            </a:r>
            <a:r>
              <a:rPr lang="zh-CN" altLang="en-US" sz="1400" dirty="0" smtClean="0">
                <a:latin typeface="宋体" pitchFamily="2" charset="-122"/>
                <a:ea typeface="宋体" pitchFamily="2" charset="-122"/>
              </a:rPr>
              <a:t>很有</a:t>
            </a:r>
          </a:p>
          <a:p>
            <a:r>
              <a:rPr lang="zh-CN" altLang="en-US" sz="1400" dirty="0" smtClean="0">
                <a:latin typeface="宋体" pitchFamily="2" charset="-122"/>
                <a:ea typeface="宋体" pitchFamily="2" charset="-122"/>
              </a:rPr>
              <a:t>可能是处于羰基和苯环之间的</a:t>
            </a:r>
            <a:r>
              <a:rPr lang="en-US" altLang="zh-CN" sz="1400" dirty="0" smtClean="0">
                <a:latin typeface="宋体" pitchFamily="2" charset="-122"/>
                <a:ea typeface="宋体" pitchFamily="2" charset="-122"/>
              </a:rPr>
              <a:t>CH</a:t>
            </a:r>
            <a:r>
              <a:rPr lang="en-US" altLang="zh-CN" sz="1400" baseline="-25000" dirty="0" smtClean="0">
                <a:latin typeface="宋体" pitchFamily="2" charset="-122"/>
                <a:ea typeface="宋体" pitchFamily="2" charset="-122"/>
              </a:rPr>
              <a:t>2 </a:t>
            </a:r>
            <a:r>
              <a:rPr lang="zh-CN" altLang="en-US" sz="1400" dirty="0" smtClean="0">
                <a:latin typeface="宋体" pitchFamily="2" charset="-122"/>
                <a:ea typeface="宋体" pitchFamily="2" charset="-122"/>
              </a:rPr>
              <a:t>。</a:t>
            </a:r>
            <a:endParaRPr lang="en-US" altLang="zh-CN" sz="1400" dirty="0" smtClean="0">
              <a:latin typeface="宋体" pitchFamily="2" charset="-122"/>
              <a:ea typeface="宋体" pitchFamily="2" charset="-122"/>
            </a:endParaRPr>
          </a:p>
          <a:p>
            <a:r>
              <a:rPr lang="en-US" altLang="zh-CN" sz="1400" dirty="0" smtClean="0">
                <a:latin typeface="宋体" pitchFamily="2" charset="-122"/>
                <a:ea typeface="宋体" pitchFamily="2" charset="-122"/>
              </a:rPr>
              <a:t>5</a:t>
            </a:r>
            <a:r>
              <a:rPr lang="zh-CN" altLang="en-US" sz="1400" dirty="0" smtClean="0">
                <a:latin typeface="宋体" pitchFamily="2" charset="-122"/>
                <a:ea typeface="宋体" pitchFamily="2" charset="-122"/>
              </a:rPr>
              <a:t>）将上面的结构片段拼接，化合物</a:t>
            </a:r>
            <a:r>
              <a:rPr lang="en-US" altLang="zh-CN" sz="1400" dirty="0" smtClean="0">
                <a:latin typeface="宋体" pitchFamily="2" charset="-122"/>
                <a:ea typeface="宋体" pitchFamily="2" charset="-122"/>
              </a:rPr>
              <a:t>A</a:t>
            </a:r>
            <a:r>
              <a:rPr lang="zh-CN" altLang="en-US" sz="1400" dirty="0" smtClean="0">
                <a:latin typeface="宋体" pitchFamily="2" charset="-122"/>
                <a:ea typeface="宋体" pitchFamily="2" charset="-122"/>
              </a:rPr>
              <a:t>的结构是：</a:t>
            </a:r>
          </a:p>
          <a:p>
            <a:endParaRPr lang="zh-CN" altLang="en-US" sz="1400" baseline="-25000" dirty="0" smtClean="0">
              <a:latin typeface="宋体" pitchFamily="2" charset="-122"/>
              <a:ea typeface="宋体" pitchFamily="2" charset="-122"/>
            </a:endParaRPr>
          </a:p>
          <a:p>
            <a:endParaRPr lang="zh-CN" altLang="en-US" dirty="0"/>
          </a:p>
        </p:txBody>
      </p:sp>
      <p:pic>
        <p:nvPicPr>
          <p:cNvPr id="9" name="Picture 3"/>
          <p:cNvPicPr>
            <a:picLocks noChangeAspect="1" noChangeArrowheads="1"/>
          </p:cNvPicPr>
          <p:nvPr/>
        </p:nvPicPr>
        <p:blipFill>
          <a:blip r:embed="rId3"/>
          <a:srcRect/>
          <a:stretch>
            <a:fillRect/>
          </a:stretch>
        </p:blipFill>
        <p:spPr bwMode="auto">
          <a:xfrm>
            <a:off x="1276456" y="3954273"/>
            <a:ext cx="4609994" cy="2541777"/>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7067550" y="5414964"/>
            <a:ext cx="2850545" cy="97631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01403" y="2859910"/>
            <a:ext cx="6365619" cy="923330"/>
          </a:xfrm>
          <a:prstGeom prst="rect">
            <a:avLst/>
          </a:prstGeom>
        </p:spPr>
        <p:txBody>
          <a:bodyPr wrap="square">
            <a:spAutoFit/>
          </a:bodyPr>
          <a:lstStyle>
            <a:defPPr>
              <a:defRPr lang="zh-CN"/>
            </a:defPPr>
            <a:lvl1pPr lvl="0" algn="ctr">
              <a:defRPr sz="5400" b="1">
                <a:gradFill>
                  <a:gsLst>
                    <a:gs pos="0">
                      <a:srgbClr val="2B84FE"/>
                    </a:gs>
                    <a:gs pos="100000">
                      <a:srgbClr val="20B1F4"/>
                    </a:gs>
                  </a:gsLst>
                  <a:lin ang="5400000" scaled="1"/>
                </a:gradFill>
                <a:latin typeface="微软雅黑" panose="020B0503020204020204" charset="-122"/>
                <a:ea typeface="微软雅黑" panose="020B0503020204020204" charset="-122"/>
              </a:defRPr>
            </a:lvl1pPr>
          </a:lstStyle>
          <a:p>
            <a:pPr lvl="0">
              <a:defRPr/>
            </a:pPr>
            <a:r>
              <a:rPr lang="zh-CN" altLang="en-US"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核磁共振应用</a:t>
            </a:r>
            <a:endParaRPr lang="zh-CN" altLang="en-US"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3" name="Shape 285"/>
          <p:cNvSpPr txBox="1"/>
          <p:nvPr/>
        </p:nvSpPr>
        <p:spPr>
          <a:xfrm>
            <a:off x="2463039" y="3986554"/>
            <a:ext cx="7190439" cy="490933"/>
          </a:xfrm>
          <a:prstGeom prst="rect">
            <a:avLst/>
          </a:prstGeom>
          <a:noFill/>
          <a:ln>
            <a:noFill/>
          </a:ln>
        </p:spPr>
        <p:txBody>
          <a:bodyPr lIns="68560" tIns="34275" rIns="68560" bIns="34275" anchor="t" anchorCtr="0">
            <a:noAutofit/>
          </a:bodyPr>
          <a:lstStyle/>
          <a:p>
            <a:pPr lvl="0" algn="ctr">
              <a:lnSpc>
                <a:spcPct val="130000"/>
              </a:lnSpc>
              <a:defRPr/>
            </a:pPr>
            <a:r>
              <a:rPr lang="en-US" altLang="zh-CN" sz="1100" dirty="0" smtClean="0">
                <a:solidFill>
                  <a:srgbClr val="000000">
                    <a:lumMod val="50000"/>
                    <a:lumOff val="50000"/>
                  </a:srgbClr>
                </a:solidFill>
                <a:latin typeface="思源黑体 CN Medium" panose="020B0600000000000000" pitchFamily="34" charset="-122"/>
                <a:ea typeface="思源黑体 CN Medium" panose="020B0600000000000000" pitchFamily="34" charset="-122"/>
              </a:rPr>
              <a:t>Nuclear magnetic resonance application</a:t>
            </a:r>
            <a:endParaRPr kumimoji="0" lang="en-US" altLang="zh-CN" sz="11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endParaRPr>
          </a:p>
        </p:txBody>
      </p:sp>
      <p:cxnSp>
        <p:nvCxnSpPr>
          <p:cNvPr id="5" name="直接连接符 4"/>
          <p:cNvCxnSpPr/>
          <p:nvPr/>
        </p:nvCxnSpPr>
        <p:spPr>
          <a:xfrm>
            <a:off x="5397356" y="4360430"/>
            <a:ext cx="121309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71031" y="1856530"/>
            <a:ext cx="5658181"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mn-lt"/>
              </a:rPr>
              <a:t>PART 04</a:t>
            </a:r>
            <a:endParaRPr kumimoji="0" lang="zh-CN" altLang="en-US" sz="54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040498" y="2117200"/>
            <a:ext cx="3990662" cy="2915310"/>
            <a:chOff x="4104479" y="2319609"/>
            <a:chExt cx="3990662" cy="2915310"/>
          </a:xfrm>
        </p:grpSpPr>
        <p:cxnSp>
          <p:nvCxnSpPr>
            <p:cNvPr id="32" name="直接连接符 31"/>
            <p:cNvCxnSpPr/>
            <p:nvPr/>
          </p:nvCxnSpPr>
          <p:spPr>
            <a:xfrm>
              <a:off x="4641087" y="2324057"/>
              <a:ext cx="2910861" cy="2910862"/>
            </a:xfrm>
            <a:prstGeom prst="line">
              <a:avLst/>
            </a:prstGeom>
            <a:noFill/>
            <a:ln w="12700" cap="flat" cmpd="sng" algn="ctr">
              <a:solidFill>
                <a:srgbClr val="FFFFFF">
                  <a:lumMod val="75000"/>
                </a:srgbClr>
              </a:solidFill>
              <a:prstDash val="sysDash"/>
              <a:miter lim="800000"/>
            </a:ln>
            <a:effectLst/>
          </p:spPr>
        </p:cxnSp>
        <p:sp>
          <p:nvSpPr>
            <p:cNvPr id="33" name="椭圆 32"/>
            <p:cNvSpPr/>
            <p:nvPr/>
          </p:nvSpPr>
          <p:spPr>
            <a:xfrm>
              <a:off x="4747205" y="2441860"/>
              <a:ext cx="2698623" cy="2698621"/>
            </a:xfrm>
            <a:prstGeom prst="ellipse">
              <a:avLst/>
            </a:prstGeom>
            <a:solidFill>
              <a:srgbClr val="FFFFFF"/>
            </a:solidFill>
            <a:ln w="12700" cap="flat" cmpd="sng" algn="ctr">
              <a:solidFill>
                <a:srgbClr val="FFFFFF">
                  <a:lumMod val="75000"/>
                </a:srgbClr>
              </a:solidFill>
              <a:prstDash val="sysDash"/>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cxnSp>
          <p:nvCxnSpPr>
            <p:cNvPr id="58" name="直接连接符 57"/>
            <p:cNvCxnSpPr/>
            <p:nvPr/>
          </p:nvCxnSpPr>
          <p:spPr>
            <a:xfrm>
              <a:off x="4104479" y="2319609"/>
              <a:ext cx="543192" cy="0"/>
            </a:xfrm>
            <a:prstGeom prst="line">
              <a:avLst/>
            </a:prstGeom>
            <a:noFill/>
            <a:ln w="12700" cap="flat" cmpd="sng" algn="ctr">
              <a:solidFill>
                <a:srgbClr val="FFFFFF">
                  <a:lumMod val="75000"/>
                </a:srgbClr>
              </a:solidFill>
              <a:prstDash val="sysDash"/>
              <a:miter lim="800000"/>
            </a:ln>
            <a:effectLst/>
          </p:spPr>
        </p:cxnSp>
        <p:cxnSp>
          <p:nvCxnSpPr>
            <p:cNvPr id="59" name="直接连接符 58"/>
            <p:cNvCxnSpPr/>
            <p:nvPr/>
          </p:nvCxnSpPr>
          <p:spPr>
            <a:xfrm>
              <a:off x="7551949" y="5229432"/>
              <a:ext cx="543192" cy="0"/>
            </a:xfrm>
            <a:prstGeom prst="line">
              <a:avLst/>
            </a:prstGeom>
            <a:noFill/>
            <a:ln w="12700" cap="flat" cmpd="sng" algn="ctr">
              <a:solidFill>
                <a:srgbClr val="FFFFFF">
                  <a:lumMod val="75000"/>
                </a:srgbClr>
              </a:solidFill>
              <a:prstDash val="sysDash"/>
              <a:miter lim="800000"/>
            </a:ln>
            <a:effectLst/>
          </p:spPr>
        </p:cxnSp>
      </p:grpSp>
      <p:pic>
        <p:nvPicPr>
          <p:cNvPr id="7179" name="Picture 11"/>
          <p:cNvPicPr>
            <a:picLocks noChangeAspect="1" noChangeArrowheads="1"/>
          </p:cNvPicPr>
          <p:nvPr/>
        </p:nvPicPr>
        <p:blipFill>
          <a:blip r:embed="rId4"/>
          <a:srcRect/>
          <a:stretch>
            <a:fillRect/>
          </a:stretch>
        </p:blipFill>
        <p:spPr bwMode="auto">
          <a:xfrm>
            <a:off x="4483311" y="2295525"/>
            <a:ext cx="3167621" cy="2533650"/>
          </a:xfrm>
          <a:prstGeom prst="ellipse">
            <a:avLst/>
          </a:prstGeom>
          <a:noFill/>
          <a:ln w="9525">
            <a:noFill/>
            <a:miter lim="800000"/>
            <a:headEnd/>
            <a:tailEnd/>
          </a:ln>
          <a:effectLst/>
        </p:spPr>
      </p:pic>
      <p:grpSp>
        <p:nvGrpSpPr>
          <p:cNvPr id="60" name="组合 59"/>
          <p:cNvGrpSpPr/>
          <p:nvPr/>
        </p:nvGrpSpPr>
        <p:grpSpPr>
          <a:xfrm>
            <a:off x="1084009" y="2875574"/>
            <a:ext cx="3297168" cy="1175167"/>
            <a:chOff x="7483989" y="3314482"/>
            <a:chExt cx="3297168" cy="1175167"/>
          </a:xfrm>
        </p:grpSpPr>
        <p:sp>
          <p:nvSpPr>
            <p:cNvPr id="61" name="矩形 60"/>
            <p:cNvSpPr/>
            <p:nvPr/>
          </p:nvSpPr>
          <p:spPr>
            <a:xfrm>
              <a:off x="7483989" y="3732519"/>
              <a:ext cx="3297168" cy="757130"/>
            </a:xfrm>
            <a:prstGeom prst="rect">
              <a:avLst/>
            </a:prstGeom>
          </p:spPr>
          <p:txBody>
            <a:bodyPr wrap="square">
              <a:spAutoFit/>
              <a:scene3d>
                <a:camera prst="orthographicFront"/>
                <a:lightRig rig="threePt" dir="t"/>
              </a:scene3d>
              <a:sp3d contourW="12700"/>
            </a:bodyPr>
            <a:lstStyle/>
            <a:p>
              <a:pPr lvl="0" defTabSz="457200">
                <a:lnSpc>
                  <a:spcPct val="120000"/>
                </a:lnSpc>
                <a:defRPr/>
              </a:pPr>
              <a:r>
                <a:rPr lang="zh-CN" altLang="en-US" sz="1200" dirty="0" smtClean="0">
                  <a:solidFill>
                    <a:schemeClr val="accent2">
                      <a:lumMod val="60000"/>
                      <a:lumOff val="40000"/>
                    </a:schemeClr>
                  </a:solidFill>
                  <a:latin typeface="宋体" pitchFamily="2" charset="-122"/>
                  <a:ea typeface="宋体" pitchFamily="2" charset="-122"/>
                </a:rPr>
                <a:t>磁共振的</a:t>
              </a:r>
              <a:r>
                <a:rPr lang="zh-CN" altLang="en-US" sz="1200" dirty="0" smtClean="0">
                  <a:latin typeface="宋体" pitchFamily="2" charset="-122"/>
                  <a:ea typeface="宋体" pitchFamily="2" charset="-122"/>
                </a:rPr>
                <a:t>信号是多种组织特征参数的可变函数，它所反映的病理生理基础较</a:t>
              </a:r>
              <a:r>
                <a:rPr lang="en-US" altLang="zh-CN" sz="1200" dirty="0" smtClean="0">
                  <a:latin typeface="宋体" pitchFamily="2" charset="-122"/>
                  <a:ea typeface="宋体" pitchFamily="2" charset="-122"/>
                </a:rPr>
                <a:t>CT</a:t>
              </a:r>
              <a:r>
                <a:rPr lang="zh-CN" altLang="en-US" sz="1200" dirty="0" smtClean="0">
                  <a:latin typeface="宋体" pitchFamily="2" charset="-122"/>
                  <a:ea typeface="宋体" pitchFamily="2" charset="-122"/>
                </a:rPr>
                <a:t>更广泛，可为临床提供更多诊断信息。</a:t>
              </a:r>
              <a:endParaRPr kumimoji="0" lang="en-US" altLang="zh-CN" sz="1200" b="0" i="0" u="none" strike="noStrike" kern="1200" cap="none" spc="0" normalizeH="0" baseline="0" noProof="0" dirty="0">
                <a:ln>
                  <a:noFill/>
                </a:ln>
                <a:effectLst/>
                <a:uLnTx/>
                <a:uFillTx/>
                <a:latin typeface="宋体" pitchFamily="2" charset="-122"/>
                <a:ea typeface="宋体" pitchFamily="2" charset="-122"/>
                <a:cs typeface="+mn-ea"/>
                <a:sym typeface="Arial" panose="020B0604020202020204" pitchFamily="34" charset="0"/>
              </a:endParaRPr>
            </a:p>
          </p:txBody>
        </p:sp>
        <p:sp>
          <p:nvSpPr>
            <p:cNvPr id="62" name="矩形 61"/>
            <p:cNvSpPr/>
            <p:nvPr/>
          </p:nvSpPr>
          <p:spPr>
            <a:xfrm>
              <a:off x="7483989" y="3314482"/>
              <a:ext cx="2050552" cy="400944"/>
            </a:xfrm>
            <a:prstGeom prst="rect">
              <a:avLst/>
            </a:prstGeom>
            <a:solidFill>
              <a:schemeClr val="accent2"/>
            </a:solidFill>
          </p:spPr>
          <p:txBody>
            <a:bodyPr wrap="square">
              <a:spAutoFit/>
              <a:scene3d>
                <a:camera prst="orthographicFront"/>
                <a:lightRig rig="threePt" dir="t"/>
              </a:scene3d>
              <a:sp3d contourW="12700"/>
            </a:bodyPr>
            <a:lstStyle/>
            <a:p>
              <a:pPr lvl="0" algn="just" defTabSz="457200">
                <a:lnSpc>
                  <a:spcPct val="120000"/>
                </a:lnSpc>
                <a:defRPr/>
              </a:pPr>
              <a:r>
                <a:rPr lang="zh-CN" altLang="en-US" dirty="0" smtClean="0">
                  <a:solidFill>
                    <a:schemeClr val="accent2">
                      <a:lumMod val="60000"/>
                      <a:lumOff val="40000"/>
                    </a:schemeClr>
                  </a:solidFill>
                  <a:latin typeface="宋体" pitchFamily="2" charset="-122"/>
                  <a:ea typeface="宋体" pitchFamily="2" charset="-122"/>
                </a:rPr>
                <a:t>多参数成像</a:t>
              </a:r>
              <a:r>
                <a:rPr lang="zh-CN" altLang="en-US" dirty="0" smtClean="0">
                  <a:solidFill>
                    <a:schemeClr val="accent2">
                      <a:lumMod val="60000"/>
                      <a:lumOff val="40000"/>
                    </a:schemeClr>
                  </a:solidFill>
                </a:rPr>
                <a:t> </a:t>
              </a:r>
              <a:endParaRPr kumimoji="0" lang="zh-CN" altLang="en-US" sz="1800" b="1" i="0" u="none" strike="noStrike" kern="1200" cap="none" spc="0" normalizeH="0" baseline="0" noProof="0" dirty="0">
                <a:ln>
                  <a:noFill/>
                </a:ln>
                <a:solidFill>
                  <a:schemeClr val="accent2">
                    <a:lumMod val="60000"/>
                    <a:lumOff val="40000"/>
                  </a:scheme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nvGrpSpPr>
          <p:cNvPr id="63" name="组合 62"/>
          <p:cNvGrpSpPr/>
          <p:nvPr/>
        </p:nvGrpSpPr>
        <p:grpSpPr>
          <a:xfrm>
            <a:off x="8029714" y="3016070"/>
            <a:ext cx="3297168" cy="1396766"/>
            <a:chOff x="7483989" y="3314482"/>
            <a:chExt cx="3297168" cy="1396766"/>
          </a:xfrm>
        </p:grpSpPr>
        <p:sp>
          <p:nvSpPr>
            <p:cNvPr id="64" name="矩形 63"/>
            <p:cNvSpPr/>
            <p:nvPr/>
          </p:nvSpPr>
          <p:spPr>
            <a:xfrm>
              <a:off x="7483989" y="3732519"/>
              <a:ext cx="3297168" cy="978729"/>
            </a:xfrm>
            <a:prstGeom prst="rect">
              <a:avLst/>
            </a:prstGeom>
          </p:spPr>
          <p:txBody>
            <a:bodyPr wrap="square">
              <a:spAutoFit/>
              <a:scene3d>
                <a:camera prst="orthographicFront"/>
                <a:lightRig rig="threePt" dir="t"/>
              </a:scene3d>
              <a:sp3d contourW="12700"/>
            </a:bodyPr>
            <a:lstStyle/>
            <a:p>
              <a:pPr lvl="0" defTabSz="457200">
                <a:lnSpc>
                  <a:spcPct val="120000"/>
                </a:lnSpc>
                <a:defRPr/>
              </a:pPr>
              <a:r>
                <a:rPr lang="en-US" altLang="zh-CN" sz="1200" dirty="0" smtClean="0">
                  <a:latin typeface="宋体" pitchFamily="2" charset="-122"/>
                  <a:ea typeface="宋体" pitchFamily="2" charset="-122"/>
                </a:rPr>
                <a:t>MRI</a:t>
              </a:r>
              <a:r>
                <a:rPr lang="zh-CN" altLang="en-US" sz="1200" dirty="0" smtClean="0">
                  <a:latin typeface="宋体" pitchFamily="2" charset="-122"/>
                  <a:ea typeface="宋体" pitchFamily="2" charset="-122"/>
                </a:rPr>
                <a:t>可不改变病人体位的情况下，获得人体横断面、冠状位、矢状位及任何方位断面的图像，有利于病变的三维定位及解剖结构的完整、连续显示。</a:t>
              </a:r>
              <a:endParaRPr kumimoji="0" lang="en-US" altLang="zh-CN" sz="1200" b="0" i="0" u="none" strike="noStrike" kern="1200" cap="none" spc="0" normalizeH="0" baseline="0" noProof="0" dirty="0">
                <a:ln>
                  <a:noFill/>
                </a:ln>
                <a:solidFill>
                  <a:srgbClr val="FFFFFF">
                    <a:lumMod val="50000"/>
                  </a:srgbClr>
                </a:solidFill>
                <a:effectLst/>
                <a:uLnTx/>
                <a:uFillTx/>
                <a:latin typeface="宋体" pitchFamily="2" charset="-122"/>
                <a:ea typeface="宋体" pitchFamily="2" charset="-122"/>
                <a:cs typeface="+mn-ea"/>
                <a:sym typeface="Arial" panose="020B0604020202020204" pitchFamily="34" charset="0"/>
              </a:endParaRPr>
            </a:p>
          </p:txBody>
        </p:sp>
        <p:sp>
          <p:nvSpPr>
            <p:cNvPr id="65" name="矩形 64"/>
            <p:cNvSpPr/>
            <p:nvPr/>
          </p:nvSpPr>
          <p:spPr>
            <a:xfrm>
              <a:off x="7483989" y="3314482"/>
              <a:ext cx="2050552" cy="424732"/>
            </a:xfrm>
            <a:prstGeom prst="rect">
              <a:avLst/>
            </a:prstGeom>
            <a:solidFill>
              <a:schemeClr val="accent2"/>
            </a:solidFill>
          </p:spPr>
          <p:txBody>
            <a:bodyPr wrap="square">
              <a:spAutoFit/>
              <a:scene3d>
                <a:camera prst="orthographicFront"/>
                <a:lightRig rig="threePt" dir="t"/>
              </a:scene3d>
              <a:sp3d contourW="12700"/>
            </a:bodyPr>
            <a:lstStyle/>
            <a:p>
              <a:pPr lvl="0" algn="just" defTabSz="457200">
                <a:lnSpc>
                  <a:spcPct val="120000"/>
                </a:lnSpc>
                <a:defRPr/>
              </a:pPr>
              <a:r>
                <a:rPr lang="zh-CN" altLang="en-US" dirty="0" smtClean="0">
                  <a:latin typeface="宋体" pitchFamily="2" charset="-122"/>
                  <a:ea typeface="宋体" pitchFamily="2" charset="-122"/>
                </a:rPr>
                <a:t>多方位成像 </a:t>
              </a:r>
              <a:endParaRPr kumimoji="0" lang="zh-CN" altLang="en-US" sz="1800" b="1" i="0" u="none" strike="noStrike" kern="1200" cap="none" spc="0" normalizeH="0" baseline="0" noProof="0" dirty="0">
                <a:ln>
                  <a:noFill/>
                </a:ln>
                <a:solidFill>
                  <a:srgbClr val="000000">
                    <a:lumMod val="75000"/>
                    <a:lumOff val="25000"/>
                  </a:srgbClr>
                </a:solidFill>
                <a:effectLst/>
                <a:uLnTx/>
                <a:uFillTx/>
                <a:latin typeface="宋体" pitchFamily="2" charset="-122"/>
                <a:ea typeface="宋体" pitchFamily="2" charset="-122"/>
                <a:cs typeface="+mn-ea"/>
                <a:sym typeface="Arial" panose="020B0604020202020204" pitchFamily="34" charset="0"/>
              </a:endParaRPr>
            </a:p>
          </p:txBody>
        </p:sp>
      </p:grpSp>
      <p:grpSp>
        <p:nvGrpSpPr>
          <p:cNvPr id="66" name="组合 65"/>
          <p:cNvGrpSpPr/>
          <p:nvPr/>
        </p:nvGrpSpPr>
        <p:grpSpPr>
          <a:xfrm>
            <a:off x="8096389" y="4819080"/>
            <a:ext cx="3297168" cy="953568"/>
            <a:chOff x="7483989" y="3314482"/>
            <a:chExt cx="3297168" cy="953568"/>
          </a:xfrm>
        </p:grpSpPr>
        <p:sp>
          <p:nvSpPr>
            <p:cNvPr id="67" name="矩形 66"/>
            <p:cNvSpPr/>
            <p:nvPr/>
          </p:nvSpPr>
          <p:spPr>
            <a:xfrm>
              <a:off x="7483989" y="3732519"/>
              <a:ext cx="3297168" cy="535531"/>
            </a:xfrm>
            <a:prstGeom prst="rect">
              <a:avLst/>
            </a:prstGeom>
          </p:spPr>
          <p:txBody>
            <a:bodyPr wrap="square">
              <a:spAutoFit/>
              <a:scene3d>
                <a:camera prst="orthographicFront"/>
                <a:lightRig rig="threePt" dir="t"/>
              </a:scene3d>
              <a:sp3d contourW="12700"/>
            </a:bodyPr>
            <a:lstStyle/>
            <a:p>
              <a:pPr lvl="0" defTabSz="457200">
                <a:lnSpc>
                  <a:spcPct val="120000"/>
                </a:lnSpc>
                <a:defRPr/>
              </a:pPr>
              <a:r>
                <a:rPr lang="en-US" altLang="zh-CN" sz="1200" dirty="0" smtClean="0">
                  <a:latin typeface="宋体" pitchFamily="2" charset="-122"/>
                  <a:ea typeface="宋体" pitchFamily="2" charset="-122"/>
                </a:rPr>
                <a:t>MRI</a:t>
              </a:r>
              <a:r>
                <a:rPr lang="zh-CN" altLang="en-US" sz="1200" dirty="0" smtClean="0">
                  <a:latin typeface="宋体" pitchFamily="2" charset="-122"/>
                  <a:ea typeface="宋体" pitchFamily="2" charset="-122"/>
                </a:rPr>
                <a:t>是目前唯一能对人体的组织代谢、生化环境和功能改变进行无创伤性检查的方法。</a:t>
              </a:r>
              <a:endParaRPr kumimoji="0" lang="en-US" altLang="zh-CN" sz="1200" b="0" i="0" u="none" strike="noStrike" kern="1200" cap="none" spc="0" normalizeH="0" baseline="0" noProof="0" dirty="0">
                <a:ln>
                  <a:noFill/>
                </a:ln>
                <a:solidFill>
                  <a:srgbClr val="FFFFFF">
                    <a:lumMod val="50000"/>
                  </a:srgbClr>
                </a:solidFill>
                <a:effectLst/>
                <a:uLnTx/>
                <a:uFillTx/>
                <a:latin typeface="宋体" pitchFamily="2" charset="-122"/>
                <a:ea typeface="宋体" pitchFamily="2" charset="-122"/>
                <a:cs typeface="+mn-ea"/>
                <a:sym typeface="Arial" panose="020B0604020202020204" pitchFamily="34" charset="0"/>
              </a:endParaRPr>
            </a:p>
          </p:txBody>
        </p:sp>
        <p:sp>
          <p:nvSpPr>
            <p:cNvPr id="68" name="矩形 67"/>
            <p:cNvSpPr/>
            <p:nvPr/>
          </p:nvSpPr>
          <p:spPr>
            <a:xfrm>
              <a:off x="7483989" y="3314482"/>
              <a:ext cx="2050552" cy="424732"/>
            </a:xfrm>
            <a:prstGeom prst="rect">
              <a:avLst/>
            </a:prstGeom>
            <a:solidFill>
              <a:schemeClr val="accent2"/>
            </a:solidFill>
          </p:spPr>
          <p:txBody>
            <a:bodyPr wrap="square">
              <a:spAutoFit/>
              <a:scene3d>
                <a:camera prst="orthographicFront"/>
                <a:lightRig rig="threePt" dir="t"/>
              </a:scene3d>
              <a:sp3d contourW="12700"/>
            </a:bodyPr>
            <a:lstStyle/>
            <a:p>
              <a:pPr lvl="0" algn="just" defTabSz="457200">
                <a:lnSpc>
                  <a:spcPct val="120000"/>
                </a:lnSpc>
                <a:defRPr/>
              </a:pPr>
              <a:r>
                <a:rPr lang="zh-CN" altLang="en-US" dirty="0" smtClean="0">
                  <a:latin typeface="宋体" pitchFamily="2" charset="-122"/>
                  <a:ea typeface="宋体" pitchFamily="2" charset="-122"/>
                </a:rPr>
                <a:t>功能成像 </a:t>
              </a:r>
              <a:endParaRPr kumimoji="0" lang="zh-CN" altLang="en-US" sz="1800" b="1" i="0" u="none" strike="noStrike" kern="1200" cap="none" spc="0" normalizeH="0" baseline="0" noProof="0" dirty="0">
                <a:ln>
                  <a:noFill/>
                </a:ln>
                <a:solidFill>
                  <a:srgbClr val="000000">
                    <a:lumMod val="75000"/>
                    <a:lumOff val="25000"/>
                  </a:srgbClr>
                </a:solidFill>
                <a:effectLst/>
                <a:uLnTx/>
                <a:uFillTx/>
                <a:latin typeface="宋体" pitchFamily="2" charset="-122"/>
                <a:ea typeface="宋体" pitchFamily="2" charset="-122"/>
                <a:cs typeface="+mn-ea"/>
                <a:sym typeface="Arial" panose="020B0604020202020204" pitchFamily="34" charset="0"/>
              </a:endParaRPr>
            </a:p>
          </p:txBody>
        </p:sp>
      </p:grpSp>
      <p:grpSp>
        <p:nvGrpSpPr>
          <p:cNvPr id="69" name="组合 68"/>
          <p:cNvGrpSpPr/>
          <p:nvPr/>
        </p:nvGrpSpPr>
        <p:grpSpPr>
          <a:xfrm>
            <a:off x="1255459" y="4508916"/>
            <a:ext cx="3297168" cy="1396766"/>
            <a:chOff x="7483989" y="3314482"/>
            <a:chExt cx="3297168" cy="1396766"/>
          </a:xfrm>
        </p:grpSpPr>
        <p:sp>
          <p:nvSpPr>
            <p:cNvPr id="70" name="矩形 69"/>
            <p:cNvSpPr/>
            <p:nvPr/>
          </p:nvSpPr>
          <p:spPr>
            <a:xfrm>
              <a:off x="7483989" y="3732519"/>
              <a:ext cx="3297168" cy="978729"/>
            </a:xfrm>
            <a:prstGeom prst="rect">
              <a:avLst/>
            </a:prstGeom>
          </p:spPr>
          <p:txBody>
            <a:bodyPr wrap="square">
              <a:spAutoFit/>
              <a:scene3d>
                <a:camera prst="orthographicFront"/>
                <a:lightRig rig="threePt" dir="t"/>
              </a:scene3d>
              <a:sp3d contourW="12700"/>
            </a:bodyPr>
            <a:lstStyle/>
            <a:p>
              <a:pPr lvl="0" defTabSz="457200">
                <a:lnSpc>
                  <a:spcPct val="120000"/>
                </a:lnSpc>
                <a:defRPr/>
              </a:pPr>
              <a:r>
                <a:rPr lang="zh-CN" altLang="en-US" sz="1200" dirty="0" smtClean="0">
                  <a:latin typeface="宋体" pitchFamily="2" charset="-122"/>
                  <a:ea typeface="宋体" pitchFamily="2" charset="-122"/>
                </a:rPr>
                <a:t>通过使用特殊的脉冲序列特异性显示水、脂、软骨及静态液体和流体等组织，亦可采用不同的脉冲序列特异性显示某种病理组织，监测病理演变过程。</a:t>
              </a:r>
              <a:endParaRPr kumimoji="0" lang="en-US" altLang="zh-CN" sz="1200" b="0" i="0" u="none" strike="noStrike" kern="1200" cap="none" spc="0" normalizeH="0" baseline="0" noProof="0" dirty="0">
                <a:ln>
                  <a:noFill/>
                </a:ln>
                <a:solidFill>
                  <a:srgbClr val="FFFFFF">
                    <a:lumMod val="50000"/>
                  </a:srgbClr>
                </a:solidFill>
                <a:effectLst/>
                <a:uLnTx/>
                <a:uFillTx/>
                <a:latin typeface="宋体" pitchFamily="2" charset="-122"/>
                <a:ea typeface="宋体" pitchFamily="2" charset="-122"/>
                <a:cs typeface="+mn-ea"/>
                <a:sym typeface="Arial" panose="020B0604020202020204" pitchFamily="34" charset="0"/>
              </a:endParaRPr>
            </a:p>
          </p:txBody>
        </p:sp>
        <p:sp>
          <p:nvSpPr>
            <p:cNvPr id="71" name="矩形 70"/>
            <p:cNvSpPr/>
            <p:nvPr/>
          </p:nvSpPr>
          <p:spPr>
            <a:xfrm>
              <a:off x="7483989" y="3314482"/>
              <a:ext cx="2050552" cy="424732"/>
            </a:xfrm>
            <a:prstGeom prst="rect">
              <a:avLst/>
            </a:prstGeom>
            <a:solidFill>
              <a:schemeClr val="accent2"/>
            </a:solidFill>
          </p:spPr>
          <p:txBody>
            <a:bodyPr wrap="square">
              <a:spAutoFit/>
              <a:scene3d>
                <a:camera prst="orthographicFront"/>
                <a:lightRig rig="threePt" dir="t"/>
              </a:scene3d>
              <a:sp3d contourW="12700"/>
            </a:bodyPr>
            <a:lstStyle/>
            <a:p>
              <a:pPr lvl="0" algn="just" defTabSz="457200">
                <a:lnSpc>
                  <a:spcPct val="120000"/>
                </a:lnSpc>
                <a:defRPr/>
              </a:pPr>
              <a:r>
                <a:rPr lang="zh-CN" altLang="en-US" dirty="0" smtClean="0">
                  <a:latin typeface="宋体" pitchFamily="2" charset="-122"/>
                  <a:ea typeface="宋体" pitchFamily="2" charset="-122"/>
                </a:rPr>
                <a:t>组织特异性成像</a:t>
              </a:r>
              <a:endParaRPr kumimoji="0" lang="zh-CN" altLang="en-US" sz="1800" b="1" i="0" u="none" strike="noStrike" kern="1200" cap="none" spc="0" normalizeH="0" baseline="0" noProof="0" dirty="0">
                <a:ln>
                  <a:noFill/>
                </a:ln>
                <a:solidFill>
                  <a:srgbClr val="000000">
                    <a:lumMod val="75000"/>
                    <a:lumOff val="25000"/>
                  </a:srgbClr>
                </a:solidFill>
                <a:effectLst/>
                <a:uLnTx/>
                <a:uFillTx/>
                <a:latin typeface="宋体" pitchFamily="2" charset="-122"/>
                <a:ea typeface="宋体" pitchFamily="2" charset="-122"/>
                <a:cs typeface="+mn-ea"/>
                <a:sym typeface="Arial" panose="020B0604020202020204" pitchFamily="34" charset="0"/>
              </a:endParaRPr>
            </a:p>
          </p:txBody>
        </p:sp>
      </p:grpSp>
      <p:grpSp>
        <p:nvGrpSpPr>
          <p:cNvPr id="74" name="组合 73"/>
          <p:cNvGrpSpPr/>
          <p:nvPr/>
        </p:nvGrpSpPr>
        <p:grpSpPr>
          <a:xfrm>
            <a:off x="4617524" y="302166"/>
            <a:ext cx="2968488" cy="616324"/>
            <a:chOff x="4611756" y="119764"/>
            <a:chExt cx="2968488" cy="616324"/>
          </a:xfrm>
        </p:grpSpPr>
        <p:sp>
          <p:nvSpPr>
            <p:cNvPr id="75"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76" name="TextBox 71"/>
            <p:cNvSpPr txBox="1"/>
            <p:nvPr/>
          </p:nvSpPr>
          <p:spPr>
            <a:xfrm>
              <a:off x="4611756" y="119764"/>
              <a:ext cx="296848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0063D1"/>
                  </a:solidFill>
                  <a:effectLst/>
                  <a:uLnTx/>
                  <a:uFillTx/>
                  <a:latin typeface="思源黑体 CN Medium" panose="020B0600000000000000" pitchFamily="34" charset="-122"/>
                  <a:ea typeface="思源黑体 CN Medium" panose="020B0600000000000000" pitchFamily="34" charset="-122"/>
                </a:rPr>
                <a:t>MRI</a:t>
              </a:r>
              <a:endParaRPr kumimoji="0" lang="zh-CN" altLang="en-US" sz="2400" b="1" i="0" u="none" strike="noStrike" kern="1200" cap="none" spc="0" normalizeH="0" baseline="0" noProof="0" dirty="0">
                <a:ln>
                  <a:noFill/>
                </a:ln>
                <a:solidFill>
                  <a:srgbClr val="0063D1"/>
                </a:solidFill>
                <a:effectLst/>
                <a:uLnTx/>
                <a:uFillTx/>
                <a:latin typeface="思源黑体 CN Medium" panose="020B0600000000000000" pitchFamily="34" charset="-122"/>
                <a:ea typeface="思源黑体 CN Medium" panose="020B0600000000000000" pitchFamily="34" charset="-122"/>
              </a:endParaRPr>
            </a:p>
          </p:txBody>
        </p:sp>
      </p:grpSp>
      <p:grpSp>
        <p:nvGrpSpPr>
          <p:cNvPr id="24" name="组合 23"/>
          <p:cNvGrpSpPr/>
          <p:nvPr/>
        </p:nvGrpSpPr>
        <p:grpSpPr>
          <a:xfrm>
            <a:off x="7505839" y="1139645"/>
            <a:ext cx="3297168" cy="1175167"/>
            <a:chOff x="7483989" y="3314482"/>
            <a:chExt cx="3297168" cy="1175167"/>
          </a:xfrm>
        </p:grpSpPr>
        <p:sp>
          <p:nvSpPr>
            <p:cNvPr id="25" name="矩形 24"/>
            <p:cNvSpPr/>
            <p:nvPr/>
          </p:nvSpPr>
          <p:spPr>
            <a:xfrm>
              <a:off x="7483989" y="3732519"/>
              <a:ext cx="3297168" cy="757130"/>
            </a:xfrm>
            <a:prstGeom prst="rect">
              <a:avLst/>
            </a:prstGeom>
          </p:spPr>
          <p:txBody>
            <a:bodyPr wrap="square">
              <a:spAutoFit/>
              <a:scene3d>
                <a:camera prst="orthographicFront"/>
                <a:lightRig rig="threePt" dir="t"/>
              </a:scene3d>
              <a:sp3d contourW="12700"/>
            </a:bodyPr>
            <a:lstStyle/>
            <a:p>
              <a:pPr lvl="0" defTabSz="457200">
                <a:lnSpc>
                  <a:spcPct val="120000"/>
                </a:lnSpc>
                <a:defRPr/>
              </a:pPr>
              <a:r>
                <a:rPr lang="zh-CN" altLang="en-US" sz="1200" dirty="0" smtClean="0">
                  <a:latin typeface="宋体" pitchFamily="2" charset="-122"/>
                  <a:ea typeface="宋体" pitchFamily="2" charset="-122"/>
                </a:rPr>
                <a:t>各种投射性成像技术往往因气体和骨骼的重叠而形成伪影，给某些病变部位的诊断带来困难。</a:t>
              </a:r>
              <a:r>
                <a:rPr lang="en-US" altLang="zh-CN" sz="1200" dirty="0" smtClean="0">
                  <a:latin typeface="宋体" pitchFamily="2" charset="-122"/>
                  <a:ea typeface="宋体" pitchFamily="2" charset="-122"/>
                </a:rPr>
                <a:t>MRI</a:t>
              </a:r>
              <a:r>
                <a:rPr lang="zh-CN" altLang="en-US" sz="1200" dirty="0" smtClean="0">
                  <a:latin typeface="宋体" pitchFamily="2" charset="-122"/>
                  <a:ea typeface="宋体" pitchFamily="2" charset="-122"/>
                </a:rPr>
                <a:t>无此类骨伪影，显示病变优于</a:t>
              </a:r>
              <a:r>
                <a:rPr lang="en-US" altLang="zh-CN" sz="1200" dirty="0" smtClean="0">
                  <a:latin typeface="宋体" pitchFamily="2" charset="-122"/>
                  <a:ea typeface="宋体" pitchFamily="2" charset="-122"/>
                </a:rPr>
                <a:t>CT</a:t>
              </a:r>
              <a:r>
                <a:rPr lang="zh-CN" altLang="en-US" sz="1200" dirty="0" smtClean="0">
                  <a:latin typeface="宋体" pitchFamily="2" charset="-122"/>
                  <a:ea typeface="宋体" pitchFamily="2" charset="-122"/>
                </a:rPr>
                <a:t>。</a:t>
              </a:r>
              <a:endParaRPr kumimoji="0" lang="en-US" altLang="zh-CN" sz="1200" b="0" i="0" u="none" strike="noStrike" kern="1200" cap="none" spc="0" normalizeH="0" baseline="0" noProof="0" dirty="0">
                <a:ln>
                  <a:noFill/>
                </a:ln>
                <a:solidFill>
                  <a:srgbClr val="FFFFFF">
                    <a:lumMod val="50000"/>
                  </a:srgbClr>
                </a:solidFill>
                <a:effectLst/>
                <a:uLnTx/>
                <a:uFillTx/>
                <a:latin typeface="宋体" pitchFamily="2" charset="-122"/>
                <a:ea typeface="宋体" pitchFamily="2" charset="-122"/>
                <a:cs typeface="+mn-ea"/>
                <a:sym typeface="Arial" panose="020B0604020202020204" pitchFamily="34" charset="0"/>
              </a:endParaRPr>
            </a:p>
          </p:txBody>
        </p:sp>
        <p:sp>
          <p:nvSpPr>
            <p:cNvPr id="26" name="矩形 25"/>
            <p:cNvSpPr/>
            <p:nvPr/>
          </p:nvSpPr>
          <p:spPr>
            <a:xfrm>
              <a:off x="7483989" y="3314482"/>
              <a:ext cx="2050552" cy="424732"/>
            </a:xfrm>
            <a:prstGeom prst="rect">
              <a:avLst/>
            </a:prstGeom>
            <a:solidFill>
              <a:schemeClr val="accent2"/>
            </a:solidFill>
          </p:spPr>
          <p:txBody>
            <a:bodyPr wrap="square">
              <a:spAutoFit/>
              <a:scene3d>
                <a:camera prst="orthographicFront"/>
                <a:lightRig rig="threePt" dir="t"/>
              </a:scene3d>
              <a:sp3d contourW="12700"/>
            </a:bodyPr>
            <a:lstStyle/>
            <a:p>
              <a:pPr lvl="0" algn="just" defTabSz="457200">
                <a:lnSpc>
                  <a:spcPct val="120000"/>
                </a:lnSpc>
                <a:defRPr/>
              </a:pPr>
              <a:r>
                <a:rPr lang="zh-CN" altLang="en-US" dirty="0" smtClean="0">
                  <a:latin typeface="宋体" pitchFamily="2" charset="-122"/>
                  <a:ea typeface="宋体" pitchFamily="2" charset="-122"/>
                </a:rPr>
                <a:t>无骨伪影干扰 </a:t>
              </a:r>
              <a:endParaRPr kumimoji="0" lang="zh-CN" altLang="en-US" sz="1800" b="1" i="0" u="none" strike="noStrike" kern="1200" cap="none" spc="0" normalizeH="0" baseline="0" noProof="0" dirty="0">
                <a:ln>
                  <a:noFill/>
                </a:ln>
                <a:solidFill>
                  <a:srgbClr val="000000">
                    <a:lumMod val="75000"/>
                    <a:lumOff val="25000"/>
                  </a:srgbClr>
                </a:solidFill>
                <a:effectLst/>
                <a:uLnTx/>
                <a:uFillTx/>
                <a:latin typeface="宋体" pitchFamily="2" charset="-122"/>
                <a:ea typeface="宋体" pitchFamily="2" charset="-122"/>
                <a:cs typeface="+mn-ea"/>
                <a:sym typeface="Arial" panose="020B0604020202020204" pitchFamily="34" charset="0"/>
              </a:endParaRPr>
            </a:p>
          </p:txBody>
        </p:sp>
      </p:grpSp>
      <p:grpSp>
        <p:nvGrpSpPr>
          <p:cNvPr id="29" name="组合 28"/>
          <p:cNvGrpSpPr/>
          <p:nvPr/>
        </p:nvGrpSpPr>
        <p:grpSpPr>
          <a:xfrm>
            <a:off x="912559" y="1532549"/>
            <a:ext cx="3297168" cy="1029768"/>
            <a:chOff x="7522089" y="1790482"/>
            <a:chExt cx="3297168" cy="1029768"/>
          </a:xfrm>
        </p:grpSpPr>
        <p:sp>
          <p:nvSpPr>
            <p:cNvPr id="30" name="矩形 29"/>
            <p:cNvSpPr/>
            <p:nvPr/>
          </p:nvSpPr>
          <p:spPr>
            <a:xfrm>
              <a:off x="7522089" y="2284719"/>
              <a:ext cx="3297168" cy="535531"/>
            </a:xfrm>
            <a:prstGeom prst="rect">
              <a:avLst/>
            </a:prstGeom>
          </p:spPr>
          <p:txBody>
            <a:bodyPr wrap="square">
              <a:spAutoFit/>
              <a:scene3d>
                <a:camera prst="orthographicFront"/>
                <a:lightRig rig="threePt" dir="t"/>
              </a:scene3d>
              <a:sp3d contourW="12700"/>
            </a:bodyPr>
            <a:lstStyle/>
            <a:p>
              <a:pPr lvl="0" defTabSz="457200">
                <a:lnSpc>
                  <a:spcPct val="120000"/>
                </a:lnSpc>
                <a:defRPr/>
              </a:pPr>
              <a:r>
                <a:rPr lang="en-US" altLang="zh-CN" sz="1200" dirty="0" smtClean="0">
                  <a:latin typeface="宋体" pitchFamily="2" charset="-122"/>
                  <a:ea typeface="宋体" pitchFamily="2" charset="-122"/>
                </a:rPr>
                <a:t>MRI</a:t>
              </a:r>
              <a:r>
                <a:rPr lang="zh-CN" altLang="en-US" sz="1200" dirty="0" smtClean="0">
                  <a:latin typeface="宋体" pitchFamily="2" charset="-122"/>
                  <a:ea typeface="宋体" pitchFamily="2" charset="-122"/>
                </a:rPr>
                <a:t>系统无电离辐射损伤，是一种安全的检查方法。</a:t>
              </a:r>
              <a:endParaRPr lang="en-US" altLang="zh-CN" sz="1200" dirty="0">
                <a:latin typeface="宋体" pitchFamily="2" charset="-122"/>
                <a:ea typeface="宋体" pitchFamily="2" charset="-122"/>
                <a:sym typeface="Arial" panose="020B0604020202020204" pitchFamily="34" charset="0"/>
              </a:endParaRPr>
            </a:p>
          </p:txBody>
        </p:sp>
        <p:sp>
          <p:nvSpPr>
            <p:cNvPr id="34" name="矩形 33"/>
            <p:cNvSpPr/>
            <p:nvPr/>
          </p:nvSpPr>
          <p:spPr>
            <a:xfrm>
              <a:off x="7788789" y="1790482"/>
              <a:ext cx="2050552" cy="424732"/>
            </a:xfrm>
            <a:prstGeom prst="rect">
              <a:avLst/>
            </a:prstGeom>
            <a:solidFill>
              <a:schemeClr val="accent2"/>
            </a:solidFill>
            <a:ln>
              <a:noFill/>
            </a:ln>
          </p:spPr>
          <p:txBody>
            <a:bodyPr wrap="square">
              <a:spAutoFit/>
              <a:scene3d>
                <a:camera prst="orthographicFront"/>
                <a:lightRig rig="threePt" dir="t"/>
              </a:scene3d>
              <a:sp3d contourW="12700"/>
            </a:bodyPr>
            <a:lstStyle/>
            <a:p>
              <a:pPr lvl="0" algn="just" defTabSz="457200">
                <a:lnSpc>
                  <a:spcPct val="120000"/>
                </a:lnSpc>
                <a:defRPr/>
              </a:pPr>
              <a:r>
                <a:rPr lang="zh-CN" altLang="en-US" dirty="0" smtClean="0">
                  <a:latin typeface="宋体" pitchFamily="2" charset="-122"/>
                  <a:ea typeface="宋体" pitchFamily="2" charset="-122"/>
                </a:rPr>
                <a:t>无电离辐射</a:t>
              </a:r>
              <a:r>
                <a:rPr lang="zh-CN" altLang="en-US" dirty="0" smtClean="0"/>
                <a:t> </a:t>
              </a:r>
              <a:endParaRPr lang="zh-CN" altLang="en-US" dirty="0">
                <a:sym typeface="Arial" panose="020B0604020202020204" pitchFamily="34" charset="0"/>
              </a:endParaRPr>
            </a:p>
          </p:txBody>
        </p:sp>
      </p:grpSp>
      <p:sp>
        <p:nvSpPr>
          <p:cNvPr id="7170" name="AutoShape 2" descr="http://img2.imgtn.bdimg.com/it/u=3737943789,2641386795&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descr="http://img2.imgtn.bdimg.com/it/u=3737943789,2641386795&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4" name="AutoShape 6" descr="http://img2.imgtn.bdimg.com/it/u=3737943789,2641386795&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6" name="AutoShape 8" descr="http://img2.imgtn.bdimg.com/it/u=1346960690,980534760&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8" name="AutoShape 10" descr="http://img3.imgtn.bdimg.com/it/u=3006974468,2316819413&amp;fm=26&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dc9e03e1-b0d4-4c47-ba83-33f412786f52"/>
          <p:cNvGrpSpPr>
            <a:grpSpLocks noChangeAspect="1"/>
          </p:cNvGrpSpPr>
          <p:nvPr/>
        </p:nvGrpSpPr>
        <p:grpSpPr>
          <a:xfrm>
            <a:off x="2124553" y="2863977"/>
            <a:ext cx="7935855" cy="2002093"/>
            <a:chOff x="1669585" y="2765552"/>
            <a:chExt cx="7935855" cy="2002093"/>
          </a:xfrm>
        </p:grpSpPr>
        <p:sp>
          <p:nvSpPr>
            <p:cNvPr id="38" name="ïṧḷïḓê-Oval 9"/>
            <p:cNvSpPr/>
            <p:nvPr/>
          </p:nvSpPr>
          <p:spPr>
            <a:xfrm>
              <a:off x="1669585" y="2775077"/>
              <a:ext cx="1876374" cy="1876374"/>
            </a:xfrm>
            <a:prstGeom prst="ellipse">
              <a:avLst/>
            </a:prstGeom>
            <a:solidFill>
              <a:srgbClr val="FFFFFF">
                <a:lumMod val="95000"/>
              </a:srgbClr>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39" name="ïṧḷïḓê-Freeform: Shape 10"/>
            <p:cNvSpPr/>
            <p:nvPr/>
          </p:nvSpPr>
          <p:spPr>
            <a:xfrm rot="10800000" flipH="1">
              <a:off x="1743101" y="4215716"/>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0064D2"/>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0" name="ïṧḷïḓê-Oval 11"/>
            <p:cNvSpPr/>
            <p:nvPr/>
          </p:nvSpPr>
          <p:spPr>
            <a:xfrm rot="10800000" flipH="1">
              <a:off x="4590283" y="2891271"/>
              <a:ext cx="1876374" cy="1876374"/>
            </a:xfrm>
            <a:prstGeom prst="ellipse">
              <a:avLst/>
            </a:prstGeom>
            <a:solidFill>
              <a:srgbClr val="FFFFFF">
                <a:lumMod val="95000"/>
              </a:srgbClr>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1" name="ïṧḷïḓê-Freeform: Shape 12"/>
            <p:cNvSpPr/>
            <p:nvPr/>
          </p:nvSpPr>
          <p:spPr>
            <a:xfrm>
              <a:off x="4654274" y="2794127"/>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F47200"/>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42" name="Group 13"/>
            <p:cNvGrpSpPr/>
            <p:nvPr/>
          </p:nvGrpSpPr>
          <p:grpSpPr>
            <a:xfrm>
              <a:off x="4694546" y="3043160"/>
              <a:ext cx="1629752" cy="1629752"/>
              <a:chOff x="1314448" y="114300"/>
              <a:chExt cx="3259500" cy="3259500"/>
            </a:xfrm>
          </p:grpSpPr>
          <p:sp>
            <p:nvSpPr>
              <p:cNvPr id="56" name="ïṧḷïḓê-Oval 14"/>
              <p:cNvSpPr/>
              <p:nvPr/>
            </p:nvSpPr>
            <p:spPr>
              <a:xfrm rot="10800000" flipH="1">
                <a:off x="1314448" y="114300"/>
                <a:ext cx="3259500" cy="3259500"/>
              </a:xfrm>
              <a:prstGeom prst="ellipse">
                <a:avLst/>
              </a:prstGeom>
              <a:solidFill>
                <a:srgbClr val="F47200"/>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57" name="Group 15"/>
              <p:cNvGrpSpPr/>
              <p:nvPr/>
            </p:nvGrpSpPr>
            <p:grpSpPr>
              <a:xfrm>
                <a:off x="2532186" y="1107814"/>
                <a:ext cx="1052622" cy="1081972"/>
                <a:chOff x="1428745" y="19049"/>
                <a:chExt cx="1052621" cy="1081970"/>
              </a:xfrm>
            </p:grpSpPr>
            <p:sp>
              <p:nvSpPr>
                <p:cNvPr id="58" name="ïṧḷïḓê-Freeform: Shape 16"/>
                <p:cNvSpPr/>
                <p:nvPr/>
              </p:nvSpPr>
              <p:spPr>
                <a:xfrm>
                  <a:off x="1428745" y="163300"/>
                  <a:ext cx="1052621" cy="937719"/>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lnTo>
                        <a:pt x="18120" y="0"/>
                      </a:lnTo>
                      <a:lnTo>
                        <a:pt x="18120" y="2700"/>
                      </a:lnTo>
                      <a:lnTo>
                        <a:pt x="14280" y="2700"/>
                      </a:lnTo>
                      <a:lnTo>
                        <a:pt x="14280" y="0"/>
                      </a:lnTo>
                      <a:lnTo>
                        <a:pt x="7320" y="0"/>
                      </a:lnTo>
                      <a:lnTo>
                        <a:pt x="7320" y="2700"/>
                      </a:lnTo>
                      <a:lnTo>
                        <a:pt x="3480" y="2700"/>
                      </a:lnTo>
                      <a:lnTo>
                        <a:pt x="3480" y="0"/>
                      </a:lnTo>
                      <a:lnTo>
                        <a:pt x="2400" y="0"/>
                      </a:lnTo>
                      <a:cubicBezTo>
                        <a:pt x="1079" y="0"/>
                        <a:pt x="0" y="1214"/>
                        <a:pt x="0" y="2700"/>
                      </a:cubicBezTo>
                      <a:lnTo>
                        <a:pt x="0" y="18900"/>
                      </a:lnTo>
                      <a:cubicBezTo>
                        <a:pt x="0" y="20386"/>
                        <a:pt x="1079" y="21600"/>
                        <a:pt x="2400" y="21600"/>
                      </a:cubicBezTo>
                      <a:lnTo>
                        <a:pt x="19200" y="21600"/>
                      </a:lnTo>
                      <a:cubicBezTo>
                        <a:pt x="20521" y="21600"/>
                        <a:pt x="21600" y="20386"/>
                        <a:pt x="21600" y="18900"/>
                      </a:cubicBezTo>
                      <a:lnTo>
                        <a:pt x="21600" y="2700"/>
                      </a:lnTo>
                      <a:cubicBezTo>
                        <a:pt x="21600" y="1214"/>
                        <a:pt x="20521" y="0"/>
                        <a:pt x="19200" y="0"/>
                      </a:cubicBezTo>
                      <a:close/>
                    </a:path>
                  </a:pathLst>
                </a:custGeom>
                <a:solidFill>
                  <a:srgbClr val="FFFFFF"/>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9" name="ïṧḷïḓê-Freeform: Shape 17"/>
                <p:cNvSpPr/>
                <p:nvPr/>
              </p:nvSpPr>
              <p:spPr>
                <a:xfrm>
                  <a:off x="1702214" y="19049"/>
                  <a:ext cx="608142" cy="1988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694" y="0"/>
                      </a:lnTo>
                      <a:lnTo>
                        <a:pt x="18694" y="21600"/>
                      </a:lnTo>
                      <a:lnTo>
                        <a:pt x="21600" y="21600"/>
                      </a:lnTo>
                      <a:cubicBezTo>
                        <a:pt x="21600" y="21600"/>
                        <a:pt x="21600" y="0"/>
                        <a:pt x="21600" y="0"/>
                      </a:cubicBezTo>
                      <a:close/>
                      <a:moveTo>
                        <a:pt x="2906" y="0"/>
                      </a:moveTo>
                      <a:lnTo>
                        <a:pt x="0" y="0"/>
                      </a:lnTo>
                      <a:lnTo>
                        <a:pt x="0" y="21600"/>
                      </a:lnTo>
                      <a:lnTo>
                        <a:pt x="2906" y="21600"/>
                      </a:lnTo>
                      <a:cubicBezTo>
                        <a:pt x="2906" y="21600"/>
                        <a:pt x="2906" y="0"/>
                        <a:pt x="2906" y="0"/>
                      </a:cubicBezTo>
                      <a:close/>
                    </a:path>
                  </a:pathLst>
                </a:custGeom>
                <a:solidFill>
                  <a:srgbClr val="FFFFFF"/>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sp>
          <p:nvSpPr>
            <p:cNvPr id="43" name="ïṧḷïḓê-Oval 18"/>
            <p:cNvSpPr/>
            <p:nvPr/>
          </p:nvSpPr>
          <p:spPr>
            <a:xfrm>
              <a:off x="7206183" y="2765552"/>
              <a:ext cx="1876373" cy="1876374"/>
            </a:xfrm>
            <a:prstGeom prst="ellipse">
              <a:avLst/>
            </a:prstGeom>
            <a:solidFill>
              <a:srgbClr val="FFFFFF">
                <a:lumMod val="95000"/>
              </a:srgbClr>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4" name="ïṧḷïḓê-Freeform: Shape 19"/>
            <p:cNvSpPr/>
            <p:nvPr/>
          </p:nvSpPr>
          <p:spPr>
            <a:xfrm rot="10800000" flipH="1">
              <a:off x="7289222" y="4225241"/>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0064D2"/>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5" name="is1ide-Freeform: Shape 24"/>
            <p:cNvSpPr/>
            <p:nvPr/>
          </p:nvSpPr>
          <p:spPr>
            <a:xfrm>
              <a:off x="9079129" y="3631257"/>
              <a:ext cx="526311" cy="339257"/>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rgbClr val="FFFFFF"/>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48" name="Group 25"/>
            <p:cNvGrpSpPr/>
            <p:nvPr/>
          </p:nvGrpSpPr>
          <p:grpSpPr>
            <a:xfrm>
              <a:off x="7358068" y="2898388"/>
              <a:ext cx="1629751" cy="1629751"/>
              <a:chOff x="2152649" y="0"/>
              <a:chExt cx="3259500" cy="3259500"/>
            </a:xfrm>
          </p:grpSpPr>
          <p:sp>
            <p:nvSpPr>
              <p:cNvPr id="52" name="is1ide-Oval 26"/>
              <p:cNvSpPr/>
              <p:nvPr/>
            </p:nvSpPr>
            <p:spPr>
              <a:xfrm>
                <a:off x="2152649" y="0"/>
                <a:ext cx="3259500" cy="3259500"/>
              </a:xfrm>
              <a:prstGeom prst="ellipse">
                <a:avLst/>
              </a:prstGeom>
              <a:solidFill>
                <a:srgbClr val="0064D2"/>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3" name="is1ide-Freeform: Shape 27"/>
              <p:cNvSpPr/>
              <p:nvPr/>
            </p:nvSpPr>
            <p:spPr>
              <a:xfrm>
                <a:off x="3001452" y="1203065"/>
                <a:ext cx="1218989" cy="945497"/>
              </a:xfrm>
              <a:custGeom>
                <a:avLst/>
                <a:gdLst/>
                <a:ahLst/>
                <a:cxnLst>
                  <a:cxn ang="0">
                    <a:pos x="wd2" y="hd2"/>
                  </a:cxn>
                  <a:cxn ang="5400000">
                    <a:pos x="wd2" y="hd2"/>
                  </a:cxn>
                  <a:cxn ang="10800000">
                    <a:pos x="wd2" y="hd2"/>
                  </a:cxn>
                  <a:cxn ang="16200000">
                    <a:pos x="wd2" y="hd2"/>
                  </a:cxn>
                </a:cxnLst>
                <a:rect l="0" t="0" r="r" b="b"/>
                <a:pathLst>
                  <a:path w="20580" h="20757" extrusionOk="0">
                    <a:moveTo>
                      <a:pt x="11316" y="15681"/>
                    </a:moveTo>
                    <a:cubicBezTo>
                      <a:pt x="10444" y="15681"/>
                      <a:pt x="9737" y="14763"/>
                      <a:pt x="9737" y="13632"/>
                    </a:cubicBezTo>
                    <a:cubicBezTo>
                      <a:pt x="9737" y="12501"/>
                      <a:pt x="10444" y="11585"/>
                      <a:pt x="11316" y="11585"/>
                    </a:cubicBezTo>
                    <a:cubicBezTo>
                      <a:pt x="12189" y="11585"/>
                      <a:pt x="12896" y="12501"/>
                      <a:pt x="12896" y="13632"/>
                    </a:cubicBezTo>
                    <a:cubicBezTo>
                      <a:pt x="12896" y="14763"/>
                      <a:pt x="12189" y="15681"/>
                      <a:pt x="11316" y="15681"/>
                    </a:cubicBezTo>
                    <a:close/>
                    <a:moveTo>
                      <a:pt x="18009" y="2956"/>
                    </a:moveTo>
                    <a:cubicBezTo>
                      <a:pt x="14750" y="138"/>
                      <a:pt x="11090" y="-836"/>
                      <a:pt x="6751" y="781"/>
                    </a:cubicBezTo>
                    <a:cubicBezTo>
                      <a:pt x="3364" y="2045"/>
                      <a:pt x="258" y="7054"/>
                      <a:pt x="18" y="11348"/>
                    </a:cubicBezTo>
                    <a:cubicBezTo>
                      <a:pt x="-265" y="16419"/>
                      <a:pt x="2772" y="20764"/>
                      <a:pt x="8123" y="20757"/>
                    </a:cubicBezTo>
                    <a:cubicBezTo>
                      <a:pt x="13892" y="20749"/>
                      <a:pt x="16051" y="17148"/>
                      <a:pt x="16098" y="16053"/>
                    </a:cubicBezTo>
                    <a:cubicBezTo>
                      <a:pt x="16146" y="14957"/>
                      <a:pt x="13849" y="12933"/>
                      <a:pt x="15327" y="10853"/>
                    </a:cubicBezTo>
                    <a:cubicBezTo>
                      <a:pt x="17179" y="8245"/>
                      <a:pt x="18829" y="10466"/>
                      <a:pt x="19829" y="10154"/>
                    </a:cubicBezTo>
                    <a:cubicBezTo>
                      <a:pt x="20829" y="9841"/>
                      <a:pt x="21335" y="5836"/>
                      <a:pt x="18009" y="2956"/>
                    </a:cubicBezTo>
                    <a:close/>
                  </a:path>
                </a:pathLst>
              </a:custGeom>
              <a:solidFill>
                <a:srgbClr val="FFFFFF"/>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nvGrpSpPr>
            <p:cNvPr id="49" name="Group 28"/>
            <p:cNvGrpSpPr/>
            <p:nvPr/>
          </p:nvGrpSpPr>
          <p:grpSpPr>
            <a:xfrm>
              <a:off x="1792896" y="2898388"/>
              <a:ext cx="1629751" cy="1629751"/>
              <a:chOff x="0" y="0"/>
              <a:chExt cx="3259500" cy="3259500"/>
            </a:xfrm>
          </p:grpSpPr>
          <p:sp>
            <p:nvSpPr>
              <p:cNvPr id="50" name="is1ide-Oval 29"/>
              <p:cNvSpPr/>
              <p:nvPr/>
            </p:nvSpPr>
            <p:spPr>
              <a:xfrm>
                <a:off x="0" y="0"/>
                <a:ext cx="3259500" cy="3259500"/>
              </a:xfrm>
              <a:prstGeom prst="ellipse">
                <a:avLst/>
              </a:prstGeom>
              <a:solidFill>
                <a:srgbClr val="0064D2"/>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1" name="is1ide-Freeform: Shape 30"/>
              <p:cNvSpPr/>
              <p:nvPr/>
            </p:nvSpPr>
            <p:spPr>
              <a:xfrm rot="1878951">
                <a:off x="1103273" y="1050034"/>
                <a:ext cx="1129045" cy="1130422"/>
              </a:xfrm>
              <a:custGeom>
                <a:avLst/>
                <a:gdLst/>
                <a:ahLst/>
                <a:cxnLst>
                  <a:cxn ang="0">
                    <a:pos x="wd2" y="hd2"/>
                  </a:cxn>
                  <a:cxn ang="5400000">
                    <a:pos x="wd2" y="hd2"/>
                  </a:cxn>
                  <a:cxn ang="10800000">
                    <a:pos x="wd2" y="hd2"/>
                  </a:cxn>
                  <a:cxn ang="16200000">
                    <a:pos x="wd2" y="hd2"/>
                  </a:cxn>
                </a:cxnLst>
                <a:rect l="0" t="0" r="r" b="b"/>
                <a:pathLst>
                  <a:path w="21600" h="21600" extrusionOk="0">
                    <a:moveTo>
                      <a:pt x="21297" y="7822"/>
                    </a:moveTo>
                    <a:cubicBezTo>
                      <a:pt x="20468" y="10162"/>
                      <a:pt x="18217" y="11779"/>
                      <a:pt x="15729" y="11779"/>
                    </a:cubicBezTo>
                    <a:cubicBezTo>
                      <a:pt x="12478" y="11779"/>
                      <a:pt x="9833" y="9137"/>
                      <a:pt x="9833" y="5890"/>
                    </a:cubicBezTo>
                    <a:cubicBezTo>
                      <a:pt x="9833" y="2642"/>
                      <a:pt x="12478" y="0"/>
                      <a:pt x="15729" y="0"/>
                    </a:cubicBezTo>
                    <a:cubicBezTo>
                      <a:pt x="16690" y="0"/>
                      <a:pt x="17941" y="289"/>
                      <a:pt x="18744" y="828"/>
                    </a:cubicBezTo>
                    <a:cubicBezTo>
                      <a:pt x="18875" y="920"/>
                      <a:pt x="18954" y="1039"/>
                      <a:pt x="18954" y="1196"/>
                    </a:cubicBezTo>
                    <a:cubicBezTo>
                      <a:pt x="18954" y="1341"/>
                      <a:pt x="18862" y="1486"/>
                      <a:pt x="18744" y="1564"/>
                    </a:cubicBezTo>
                    <a:lnTo>
                      <a:pt x="14887" y="3786"/>
                    </a:lnTo>
                    <a:lnTo>
                      <a:pt x="14887" y="6731"/>
                    </a:lnTo>
                    <a:lnTo>
                      <a:pt x="17427" y="8138"/>
                    </a:lnTo>
                    <a:cubicBezTo>
                      <a:pt x="17862" y="7888"/>
                      <a:pt x="20916" y="5969"/>
                      <a:pt x="21179" y="5969"/>
                    </a:cubicBezTo>
                    <a:cubicBezTo>
                      <a:pt x="21442" y="5969"/>
                      <a:pt x="21600" y="6166"/>
                      <a:pt x="21600" y="6429"/>
                    </a:cubicBezTo>
                    <a:cubicBezTo>
                      <a:pt x="21600" y="6863"/>
                      <a:pt x="21442" y="7402"/>
                      <a:pt x="21297" y="7822"/>
                    </a:cubicBezTo>
                    <a:close/>
                    <a:moveTo>
                      <a:pt x="3936" y="16828"/>
                    </a:moveTo>
                    <a:cubicBezTo>
                      <a:pt x="3475" y="16828"/>
                      <a:pt x="3093" y="17209"/>
                      <a:pt x="3093" y="17669"/>
                    </a:cubicBezTo>
                    <a:cubicBezTo>
                      <a:pt x="3093" y="18129"/>
                      <a:pt x="3475" y="18511"/>
                      <a:pt x="3936" y="18511"/>
                    </a:cubicBezTo>
                    <a:cubicBezTo>
                      <a:pt x="4396" y="18511"/>
                      <a:pt x="4778" y="18129"/>
                      <a:pt x="4778" y="17669"/>
                    </a:cubicBezTo>
                    <a:cubicBezTo>
                      <a:pt x="4778" y="17209"/>
                      <a:pt x="4396" y="16828"/>
                      <a:pt x="3936" y="16828"/>
                    </a:cubicBezTo>
                    <a:close/>
                    <a:moveTo>
                      <a:pt x="4278" y="21114"/>
                    </a:moveTo>
                    <a:cubicBezTo>
                      <a:pt x="3975" y="21416"/>
                      <a:pt x="3541" y="21600"/>
                      <a:pt x="3093" y="21600"/>
                    </a:cubicBezTo>
                    <a:cubicBezTo>
                      <a:pt x="2646" y="21600"/>
                      <a:pt x="2211" y="21416"/>
                      <a:pt x="1895" y="21114"/>
                    </a:cubicBezTo>
                    <a:lnTo>
                      <a:pt x="500" y="19694"/>
                    </a:lnTo>
                    <a:cubicBezTo>
                      <a:pt x="184" y="19391"/>
                      <a:pt x="0" y="18958"/>
                      <a:pt x="0" y="18511"/>
                    </a:cubicBezTo>
                    <a:cubicBezTo>
                      <a:pt x="0" y="18064"/>
                      <a:pt x="184" y="17630"/>
                      <a:pt x="500" y="17314"/>
                    </a:cubicBezTo>
                    <a:lnTo>
                      <a:pt x="9464" y="8361"/>
                    </a:lnTo>
                    <a:cubicBezTo>
                      <a:pt x="10148" y="10084"/>
                      <a:pt x="11531" y="11464"/>
                      <a:pt x="13255" y="12148"/>
                    </a:cubicBezTo>
                    <a:cubicBezTo>
                      <a:pt x="13255" y="12148"/>
                      <a:pt x="4278" y="21114"/>
                      <a:pt x="4278" y="21114"/>
                    </a:cubicBezTo>
                    <a:close/>
                  </a:path>
                </a:pathLst>
              </a:custGeom>
              <a:solidFill>
                <a:srgbClr val="FFFFFF"/>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sp>
        <p:nvSpPr>
          <p:cNvPr id="62" name="矩形 61"/>
          <p:cNvSpPr/>
          <p:nvPr/>
        </p:nvSpPr>
        <p:spPr>
          <a:xfrm>
            <a:off x="1989838" y="2328265"/>
            <a:ext cx="2050552" cy="400944"/>
          </a:xfrm>
          <a:prstGeom prst="rect">
            <a:avLst/>
          </a:prstGeom>
        </p:spPr>
        <p:txBody>
          <a:bodyPr wrap="square">
            <a:spAutoFit/>
            <a:scene3d>
              <a:camera prst="orthographicFront"/>
              <a:lightRig rig="threePt" dir="t"/>
            </a:scene3d>
            <a:sp3d contourW="12700"/>
          </a:bodyPr>
          <a:lstStyle/>
          <a:p>
            <a:pPr lvl="0" algn="ctr" defTabSz="457200">
              <a:lnSpc>
                <a:spcPct val="120000"/>
              </a:lnSpc>
              <a:defRPr/>
            </a:pPr>
            <a:r>
              <a:rPr lang="zh-CN" altLang="en-US" b="1" dirty="0" smtClean="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药品中的应用 </a:t>
            </a:r>
            <a:endParaRPr lang="zh-CN" altLang="en-US" b="1" dirty="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63" name="组合 62"/>
          <p:cNvGrpSpPr/>
          <p:nvPr/>
        </p:nvGrpSpPr>
        <p:grpSpPr>
          <a:xfrm>
            <a:off x="7488288" y="2290166"/>
            <a:ext cx="2778258" cy="3034309"/>
            <a:chOff x="7237731" y="334006"/>
            <a:chExt cx="2778258" cy="3697657"/>
          </a:xfrm>
        </p:grpSpPr>
        <p:sp>
          <p:nvSpPr>
            <p:cNvPr id="64" name="矩形 63"/>
            <p:cNvSpPr/>
            <p:nvPr/>
          </p:nvSpPr>
          <p:spPr>
            <a:xfrm>
              <a:off x="7805427" y="3747033"/>
              <a:ext cx="2210562" cy="284630"/>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5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65" name="矩形 64"/>
            <p:cNvSpPr/>
            <p:nvPr/>
          </p:nvSpPr>
          <p:spPr>
            <a:xfrm>
              <a:off x="7237731" y="334006"/>
              <a:ext cx="2417711" cy="517585"/>
            </a:xfrm>
            <a:prstGeom prst="rect">
              <a:avLst/>
            </a:prstGeom>
          </p:spPr>
          <p:txBody>
            <a:bodyPr wrap="square">
              <a:spAutoFit/>
              <a:scene3d>
                <a:camera prst="orthographicFront"/>
                <a:lightRig rig="threePt" dir="t"/>
              </a:scene3d>
              <a:sp3d contourW="12700"/>
            </a:bodyPr>
            <a:lstStyle/>
            <a:p>
              <a:pPr lvl="0" algn="ctr" defTabSz="457200">
                <a:lnSpc>
                  <a:spcPct val="120000"/>
                </a:lnSpc>
                <a:defRPr/>
              </a:pPr>
              <a:r>
                <a:rPr lang="zh-CN" altLang="en-US" b="1" dirty="0" smtClean="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在感光材料中的应用 </a:t>
              </a:r>
              <a:endParaRPr lang="zh-CN" altLang="en-US" b="1" dirty="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nvGrpSpPr>
          <p:cNvPr id="66" name="组合 65"/>
          <p:cNvGrpSpPr/>
          <p:nvPr/>
        </p:nvGrpSpPr>
        <p:grpSpPr>
          <a:xfrm>
            <a:off x="4875199" y="4772025"/>
            <a:ext cx="2268551" cy="582603"/>
            <a:chOff x="8815077" y="3804183"/>
            <a:chExt cx="2268551" cy="2743962"/>
          </a:xfrm>
        </p:grpSpPr>
        <p:sp>
          <p:nvSpPr>
            <p:cNvPr id="67" name="矩形 66"/>
            <p:cNvSpPr/>
            <p:nvPr/>
          </p:nvSpPr>
          <p:spPr>
            <a:xfrm>
              <a:off x="8815077" y="3804183"/>
              <a:ext cx="2210562" cy="284630"/>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5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68" name="矩形 67"/>
            <p:cNvSpPr/>
            <p:nvPr/>
          </p:nvSpPr>
          <p:spPr>
            <a:xfrm>
              <a:off x="8818882" y="4547729"/>
              <a:ext cx="2264746" cy="2000416"/>
            </a:xfrm>
            <a:prstGeom prst="rect">
              <a:avLst/>
            </a:prstGeom>
          </p:spPr>
          <p:txBody>
            <a:bodyPr wrap="square">
              <a:spAutoFit/>
              <a:scene3d>
                <a:camera prst="orthographicFront"/>
                <a:lightRig rig="threePt" dir="t"/>
              </a:scene3d>
              <a:sp3d contourW="12700"/>
            </a:bodyPr>
            <a:lstStyle/>
            <a:p>
              <a:pPr lvl="0" algn="ctr" defTabSz="457200">
                <a:lnSpc>
                  <a:spcPct val="120000"/>
                </a:lnSpc>
                <a:defRPr/>
              </a:pPr>
              <a:r>
                <a:rPr lang="zh-CN" altLang="en-US" b="1" dirty="0" smtClean="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表面活性剂中的应用 </a:t>
              </a:r>
              <a:endParaRPr lang="zh-CN" altLang="en-US" b="1" dirty="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nvGrpSpPr>
          <p:cNvPr id="72" name="组合 71"/>
          <p:cNvGrpSpPr/>
          <p:nvPr/>
        </p:nvGrpSpPr>
        <p:grpSpPr>
          <a:xfrm>
            <a:off x="4617524" y="302166"/>
            <a:ext cx="2968488" cy="616324"/>
            <a:chOff x="4611756" y="119764"/>
            <a:chExt cx="2968488" cy="616324"/>
          </a:xfrm>
        </p:grpSpPr>
        <p:sp>
          <p:nvSpPr>
            <p:cNvPr id="73"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74" name="TextBox 71"/>
            <p:cNvSpPr txBox="1"/>
            <p:nvPr/>
          </p:nvSpPr>
          <p:spPr>
            <a:xfrm>
              <a:off x="4611756" y="119764"/>
              <a:ext cx="2968488" cy="461665"/>
            </a:xfrm>
            <a:prstGeom prst="rect">
              <a:avLst/>
            </a:prstGeom>
            <a:noFill/>
          </p:spPr>
          <p:txBody>
            <a:bodyPr wrap="square" rtlCol="0">
              <a:spAutoFit/>
            </a:bodyPr>
            <a:lstStyle/>
            <a:p>
              <a:pPr lvl="0" algn="ctr">
                <a:defRPr/>
              </a:pPr>
              <a:r>
                <a:rPr lang="en-US" altLang="zh-CN" sz="2400" b="1" baseline="30000" dirty="0" smtClean="0">
                  <a:solidFill>
                    <a:srgbClr val="0063D1"/>
                  </a:solidFill>
                  <a:latin typeface="思源黑体 CN Medium" panose="020B0600000000000000" pitchFamily="34" charset="-122"/>
                  <a:ea typeface="思源黑体 CN Medium" panose="020B0600000000000000" pitchFamily="34" charset="-122"/>
                </a:rPr>
                <a:t>19</a:t>
              </a:r>
              <a:r>
                <a:rPr lang="en-US" altLang="zh-CN" sz="2400" b="1" dirty="0" smtClean="0">
                  <a:solidFill>
                    <a:srgbClr val="0063D1"/>
                  </a:solidFill>
                  <a:latin typeface="思源黑体 CN Medium" panose="020B0600000000000000" pitchFamily="34" charset="-122"/>
                  <a:ea typeface="思源黑体 CN Medium" panose="020B0600000000000000" pitchFamily="34" charset="-122"/>
                </a:rPr>
                <a:t>F-NMR </a:t>
              </a:r>
              <a:r>
                <a:rPr lang="zh-CN" altLang="en-US" sz="2400" b="1" dirty="0" smtClean="0">
                  <a:solidFill>
                    <a:srgbClr val="0063D1"/>
                  </a:solidFill>
                  <a:latin typeface="思源黑体 CN Medium" panose="020B0600000000000000" pitchFamily="34" charset="-122"/>
                  <a:ea typeface="思源黑体 CN Medium" panose="020B0600000000000000" pitchFamily="34" charset="-122"/>
                </a:rPr>
                <a:t>的应用 </a:t>
              </a:r>
              <a:endParaRPr lang="zh-CN" altLang="en-US" sz="2400" b="1" dirty="0">
                <a:solidFill>
                  <a:srgbClr val="0063D1"/>
                </a:solidFill>
                <a:latin typeface="思源黑体 CN Medium" panose="020B0600000000000000" pitchFamily="34" charset="-122"/>
                <a:ea typeface="思源黑体 CN Medium" panose="020B0600000000000000" pitchFamily="34" charset="-122"/>
              </a:endParaRPr>
            </a:p>
          </p:txBody>
        </p:sp>
      </p:grpSp>
      <p:sp>
        <p:nvSpPr>
          <p:cNvPr id="75" name="TextBox 74"/>
          <p:cNvSpPr txBox="1"/>
          <p:nvPr/>
        </p:nvSpPr>
        <p:spPr>
          <a:xfrm>
            <a:off x="1400176" y="4914900"/>
            <a:ext cx="3095624" cy="2031325"/>
          </a:xfrm>
          <a:prstGeom prst="rect">
            <a:avLst/>
          </a:prstGeom>
          <a:noFill/>
        </p:spPr>
        <p:txBody>
          <a:bodyPr wrap="square" rtlCol="0">
            <a:spAutoFit/>
          </a:bodyPr>
          <a:lstStyle/>
          <a:p>
            <a:pPr lvl="0"/>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含氟药物有较广的治疗范围，抗肿瘤抗感染、心血管系统及神经系统等方面均有使用，有不法商家为了减少原料成本，或者扩大药效，在药物中非法添加化学药物，这其中就包括添加含氟药物，这关系到每一个使用者身体健康。通过</a:t>
            </a:r>
            <a:r>
              <a:rPr lang="en-US" altLang="zh-CN" sz="1200" baseline="300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19</a:t>
            </a:r>
            <a:r>
              <a:rPr lang="en-US" altLang="zh-CN"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F-NMR </a:t>
            </a:r>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可以对药物中的含氟化合物进行定性及定量，实验表明，这种方法不仅方便快捷，而且准确度高，为药物分析提供了依据。</a:t>
            </a:r>
          </a:p>
          <a:p>
            <a:endParaRPr lang="zh-CN" altLang="en-US" dirty="0"/>
          </a:p>
        </p:txBody>
      </p:sp>
      <p:pic>
        <p:nvPicPr>
          <p:cNvPr id="8194" name="Picture 2" descr="https://ns-strategy.cdn.bcebos.com/ns-strategy/upload/fc_big_pic/part-00274-120.jpg"/>
          <p:cNvPicPr>
            <a:picLocks noChangeAspect="1" noChangeArrowheads="1"/>
          </p:cNvPicPr>
          <p:nvPr/>
        </p:nvPicPr>
        <p:blipFill>
          <a:blip r:embed="rId3" cstate="print"/>
          <a:srcRect/>
          <a:stretch>
            <a:fillRect/>
          </a:stretch>
        </p:blipFill>
        <p:spPr bwMode="auto">
          <a:xfrm>
            <a:off x="2114549" y="2905125"/>
            <a:ext cx="1943101" cy="1781175"/>
          </a:xfrm>
          <a:prstGeom prst="ellipse">
            <a:avLst/>
          </a:prstGeom>
          <a:noFill/>
        </p:spPr>
      </p:pic>
      <p:sp>
        <p:nvSpPr>
          <p:cNvPr id="76" name="TextBox 75"/>
          <p:cNvSpPr txBox="1"/>
          <p:nvPr/>
        </p:nvSpPr>
        <p:spPr>
          <a:xfrm>
            <a:off x="4705350" y="1447800"/>
            <a:ext cx="2295525" cy="1200329"/>
          </a:xfrm>
          <a:prstGeom prst="rect">
            <a:avLst/>
          </a:prstGeom>
          <a:noFill/>
        </p:spPr>
        <p:txBody>
          <a:bodyPr wrap="square" rtlCol="0">
            <a:spAutoFit/>
          </a:bodyPr>
          <a:lstStyle/>
          <a:p>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含氟表面活性剂种类很多、添加量少、效果好，具备巨大的</a:t>
            </a:r>
          </a:p>
          <a:p>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商业价值，但因为添加量少且结构中含有大量氟原子而难以鉴定，而利用</a:t>
            </a:r>
            <a:r>
              <a:rPr lang="en-US" altLang="zh-CN" sz="1200" baseline="300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19</a:t>
            </a:r>
            <a:r>
              <a:rPr lang="en-US" altLang="zh-CN"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F-NMR </a:t>
            </a:r>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可以对其进行快速而准确的鉴定。</a:t>
            </a:r>
          </a:p>
        </p:txBody>
      </p:sp>
      <p:sp>
        <p:nvSpPr>
          <p:cNvPr id="8196" name="AutoShape 4" descr="data:image/jpeg;base64,/9j/4AAQSkZJRgABAQAAAQABAAD/2wBDAAgGBgcGBQgHBwcJCQgKDBQNDAsLDBkSEw8UHRofHh0aHBwgJC4nICIsIxwcKDcpLDAxNDQ0Hyc5PTgyPC4zNDL/2wBDAQkJCQwLDBgNDRgyIRwhMjIyMjIyMjIyMjIyMjIyMjIyMjIyMjIyMjIyMjIyMjIyMjIyMjIyMjIyMjIyMjIyMjL/wAARCAFWAd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rbXSj4g0qG5W6E1+sYjcR8Iq54Vz/ABHGKztZ0a/0WwMCXFqrRjIfDI8qE8jrziu18Gx2dvpsZS3S1doULxgjGRnJx2OeDmsLxwumXr3ss91m7twkdqiAkju3A65zj8K64yfPy9DhlTXJzdTB0m81BCt5ZNLFbwSKN8rgZycHdnoD7jFeg2fjHT5Uj87zEZl3fcyAAcE5HbPevHY4Z3S4hghMLmMmTe5TKqemD1OTnit3SJ0D2sdg5tkljEMsuDk88465Jz071pUpqRnSrOJ7FDfW04zHMG/Gob7VbOwXM8u0noO5rzPS5PsGt21iscxgilkjYiTyyxzwWOcZHpViymt7nUdSS/jnmhAwrbd3krk/Meeceorn9kkzp9vdGh4i8R3k1gksXlrbTZIVWDOVHcj0OKwtStdNtvCa3sNsuoX0qh32yELACc/8B/HrWFf3cwgmsYpJmtIXYhwmTzwCT71peDr/AE+PVAL+bZCACUIzGZRwG98D8jW6p8qujlc+aWvUz4NPs59GubozTW95HtkjjIK7lLYIA65HUVpad4hTTkVdGimVI43E7gb93Pylh0Ujuau/EDV9NvYIRYM0/kgu8sf8IPAB/GsDQ9UmtDv0llSJkAm86ZeVOcgqevNVZyjcXwSsegyeIZNN0+31B9WWdiUE1qygFcjt3rPfxZc6xJL9kmjiVI9/lNNjdnIwpxnPsa83tNQkj1hJmYEoSQHIcAjpkH+VdDcXEtpqMOrLdwb7hAzCGPcpkzxGccbiOce1T7JRKdaUtC4l9cu0MtmZXWVBDd2rEndjrj0B5xjvTpNMf+1HlFuthcb1MX73iJQO45Patzw1e2MZaZYVnlk3eZOpBw2eVGOnvjqat22jwea8kUPlozFgvXGTSvZ66CaulbU5x9Mur28ee8n+2SD5UnkT7o77VxgVpx2V8bX7MbhzD/c4xXUw2CIMEVMLVMf/AFqTqjWHk9TkItFEZdngjl3jB8wZP4Gq50u7h1BbqPymkAwWmTeMYxgg9fwruPsyAdB+VNe0Qjij2hSoNHmWt+HpVS7kubeCWa4KrBcKQsargkgenSs2e206y0Oz/eQSB13uNx37sYKkHpnsa9RvNJS5t3iIIDc8evriuG1zS/sckhmgSfEYEbOSNqqew6H0q4SuZzjbQyNCsZobaa5McAi3Iq787lPJG3d1HY/hXtOiIv2GOXzXlLqOXIyAP4fwryRLS9s7oTTJF5wwsdtMhxhgeVJOOB/SvU/DzeVZm3kBWVDl0znB47/kayr7G+GdnY3BS0gNFcp2i0UUUAFFFFABSUtFADTTGUGpKKLgZk8eGauY1OW2sZZnuY3KTwSJ5iJu2cjkj06V1lyOa5fxJFZeRaG9E7RlpDtgY5PA5OOoHpW8H3MK0epl29vp95pDQW8kct7NKpZ4odhRQeOO2e/1ruNO02OxskhQYxyT6nvWP4Y0y3it1uLZpWt5cOglHIxwTn3NdQBxU1J9EFGFveZF5Ix9KaYR6VZxRio5mblJ4B6VA8RHXpWkRntUbpu7U1IVrmPNbqwzisa+swykEDBrp5Isc4rPuoQydO9axlqc9WlpocRLp3mWFwq2MV28bFFik4yknpz1DD9a7DwrHPvaW5s0tnaJNqoB90DAz78Vmw2f2i9ltclVuIHQlTyOOCPcEVoeDIHt7BPNm815IlYSYwWAyDn3yKdV6GdCFmjqqTFIGzS5rmO0TFIR7U+koAjKAjpULoMnirJppXIqkwM949pOKgkUFa0JIxiqrLhiO1WmRKNzMmj/AP11nXa4B/u1tyxgisy6UKprSL1OOcTkNUTJJx2wK29D8H6Lf+HPtN1bxyzTQMpZxkoMnp6VlamuFasa21ye0lhs/tMkcRkJQI2Mnqy+4PXFdUoylDRnLTlGM/eVy050HT9SkXUBI0kLyI248bNoCEfSul8F6dpD3TX2nsxRLgrHuXGcrzXGX+ruLxoItLja5ZW3q8G4y7icHPoQfwxWl4MlvdBu7Q6jFLb28zAAyPmMsBzjHTGe9YzT5ToptcyPWpYAwOOoqt5TVfikjlQMjB1PQqcinbR6VyqR6Fkzx+4ia0spblLkzPvUvcq+Oo5XH1/xqlqc73V44uLppJgqfZ1EgG7PbIHOPU1t6VpKeILyO5WMwqU3TsqYV88AID+JzXZ6f4X0/Tn823tkWTZsLN8xK+hzXU5qPqedGlKe2x5hJZ3eqXrQAyg28RiVWTeA55IyOnrk1Zi0251hYdNEEcV3anezhwpCjjBA4znv3rZ1jR2ttUukjZreOV/MMcSkq5OMDaDx359aveGNJigvnuPmH7zywZRiRwV4Y8/hxTdTS4Rp+9Ym0fw/qlrki5t40Yk+V5HmDnrknv71U8QaHrktxEwSzlhZghEcZibbzxnnjJzXoMaBF4FQ3zKllIzYxjuO9c6rPm2Op0I8tkeOyR22lQ/Z5muI7gSEzxsOGHVSD1BHT0qDRfD114g1H7PlRboPPKSNt8xSeBx3rduW0tJZbaURyT+czPcZ+R024Az14NZdtZrMbua2vfsaRK7xCNcnkc/NnpXUpO2hx2SlqcrrEFzaapcQROxKDy8AbsqO34etMt0sBqliJbZxAHUzRjO4r36/Sun0a3lvRdtZvIbsIxYoCTs424xzjOc5pl/p1xcXkVlayK8kkfz7mAcbQc5J6H2q79CLdUWX8P6fPYzbZYYGgZ3NwzZZkP3Fx0z24q54J022vrx5723ijhhOIoCTmWQcF8Ht2rMtdJudOt01JY96xFUljkbcrFs4A9e3512nh7TJLe3jEyBZlXaxA5A64B9Kzm9NzSC1WhcstItbZnW2iCx72YADHJOSfzrbhgAGAOnepLe3HG0cVdSPaMAVzSmdsKSWpWW39f1p4gFWcUoArPmNtit5GO1MMGe1XcUhFHMwMyRSpx2qnd2cdwh3Qo7DO0MM81tPEr8kVXeDAO2rjJGcqaZ5drVnY210l7NLcmBipt41JxjBBUN2Ibt6Vr+FtUnto44LoTW4Zt6yzKMFuhXPfjFW9UntY9SgBsPtKwNJugWP+E9W9OtcdeeK5LhoLSESQW8cgzPIMsMZAHscECt7OSscl1CV7ntEE6TRB1III7HNSg5rz7QPEA3zm1lM9pAV3PO4V9uORjvj1/Su7gmSaJZEYFWAIPrXLKFjshPmRYopoPFKKksWiiigAoopM0AFIehpaZIwVCScD1oAydZhnvLdraC4e3Mgw0seNyjvg9jXLXlpdMtuNPvzb21tEYYXZmZpSDyxI9T1J9Kb4h8QBr1d0dxFYxSFJbiNTnnriuLbXTp1y0UKm7tsMy+e2ChOcbSO9dUIOxyVKivY9b0EzIv2a4z50CbWIOVcE5DA1uA1wfhTWbm6voHvJYjJcAjbG33QBgAr29c967sVhNWep0U5XiPFFIKWoLCm4p1JQBE6ZFUJ0wWHatM1SuV5q4sTV0cxdZtLyO7w+2PftA6s+07RWHpOv2elPbxw/aXKkqQ8u7Cn7y4+vPFaWpRtqWsSadNPsgjj87bxk8/zOKxbRdHgtLsXdrDCJAxjBDF0fqqknnkfnmui11qcd2noemafqEF/brLC4bIGQO1XAc157omt3PlNffZRFbpthyjDA5zlx9OM13VpeRXUYeM9slTwR9a5pxszqjK6LVFNDZpaksKMcUtFICJlyDVOVTV89DVaYelaReoFJhwc1l3ffjFajd881kX8gAINax3OWqcrqzfeB96h1fw5Y6foEF3cOPt8qr5HAO125z7e59KXVCz79qMwGASAeMnqaqajcR38UN1NPNOqsVZID/qEU4yc9c11ybSSRwxUbttGW+oCOzh0+WOIXsRAedHO2Uc9P58cVFqniie80m30ySKKWOKQFXGd/GcKfXGfxrWt/DsuuWiyWEFnBHFDskklYt5knJzgfga52009bVbto23NAxLLH85RcgHA7jP6Ukk9yruOx6N4Z1S60yKa6u7V7TT5ArI2d0a8YPGSVBPNdP8A8JXov/QTtP8Av7XASX+o6Z4bjuY7RXhuR5RnU5VtwHBQ9PrXFfYZ/wDn0n/79H/CsfZKTuzdV3FJI9g8IXUjzXMMqoI4AsaMr7uMn+uea7LOB7V5Vp1teanbyTWf+gwWwJG47WkPUE+oOPp6VYstevLzQ7uJrkKYACpZctJzyCc8Cs50+Z3RpTrcqszQ8X6lC06bZw1uP3cyRSbX/wD1ZxXM2d3FJeuttJ9miRA7SOzHcwzg+2elS22pad/Y+oK4t21TDrCk7ZyB/d/2ucjvUuq+HoNO8O20v2gvLNsad3A8yPjnA7jnpWsbR91mMryfMjq7fxrCYLaSWHCTcLtfc5wcMdo6VFJrE2tWlxNDqNvbIjlIkb77H6ZrzmK9NheWj2Uhd1U4ZDhlJyOv+eDVjSVv3ke5tItzLmUxkHO0HlselJ0UtUV7dvRm1JN/bEaWjQyLfR4jzHGNoVT8zMO2PXoapGy1CU3cqm5iEwCOYoMxsox1zyR9K67wyl3qS3N5dQqqXLBgfL2GRQML/wAB7118doirgjp27VLqKOjKjRc0nc8kaKOK9Z7C4FpEsJJxOd7H+6CBnOegrKksp50XUrsyLHLJsEqAbQw4DMOuCR+teyXOkwBnmggj804PKjkjofqK4SeLW1sbm1t7UPFCGkIZAXX5s4BPXPWqhUuROk47mbaw31jcw2d/K7ETo7R/8sivDZz616RZxbvmI5c7jXCaZp8tzqDya5H5oa2WRg0mSdxwuf7uOK9Hs0AA9AMCpqPQ0oR11LSRhRgU8DHelFLXKdgmKKWigBKKaT2pRzQAU0gYp+KQ9KAOF1O//se81MNbySCRA4aIZKemfxrjLjQXl0/+3Lrzfs8sgAHV2BGAxHv0Fdxrtnf3F3qLW92kEK+X5iuu7ec8H2xms7WWt08K2kjyBJDbeUm08FlP9OtdcJPocVSO9+hl6SNMuo47Sewazdl+WSInBwOCyHg+9bljrw8Oal/Zl4zNblQ0bjkBSOCPauDa6VZyLdXMkgBcuNzgg8lfWhdUlvdY2peyLBGnkNKqjJj/AIiB269K0lTuZQq8u257rFOksYZSCCODUoPFecWHiWPRLxNOnvReQkKYplABCkH72T19q6608Q6bcxb4byJ1xnhsH8jXJKm0d0Kikjboqjaanb3YxG3OM4PBIpNR1a10mza6u5QkYIAxyWJ6ADuTUWZd1uXqTtXOya7qjwmaDTERMZ/fvg498dKjs/Fhuo44WtFW+kcqsCShxj+8SOgquSVrkKpFu1zoZriOCJpZXCovUntXJa34wtvsEotC/TBm2ZEY6Z/Wq3iW1vY4WvrrVoQ6fMlvtO04PQfy5FeeX97q2ryahdFhFKAI5rcYUuM8AAdfatadNPUyq1WtDoIwdQ1E6amp21xYtvcyMMGLCjcyg9c9qjk0zy9VDx21rb2flpLEhIZpYwcZ56n1FcY8xhv/ADUiVEz84AICr0Iwe9demkPd6LbXi6lAVgJ3pEB5ojJ4JOea6HHl6nLfm6HQ3UMOjS2esWkMMXmPskXOI+mQy+gIrudO1CDULbzYHVgOoz0NeHp4gnZ7W3cCa0t3x5QbcAx/unuPSuu0nxLIk13djybQ70X7MyEF+x47etYVKbOilVR6eOlLWRY69a3ds0uSqo2x3Knbn2NaUU8cybo3Vh7GuezOpO5LRTcnFG76UhhWVq10La0mkyAVQtyenv8A5+lPv9YtrNGG/c/QKg3HP0Fc5a6k+tX/ANmDKUyeGGCCP4mHfHYevrWkItamc5r4epx+oSQXs8t3FJL9uUhJoyxJ5xsAQe1Ld28uqRbY1it5I0DNJ5h+fHByD39q9FHh+1hhMVrEIwORIp+YnuxPcn3qDWo5oLa2MEQEomSNGCAsuf6HvW/tE9jmdGS1ZxVubxbWLT4ontocpLcSPGflPv7Vpw+I5IdWkSS78y4WRYxsYeWU5GSx68GtDV7CUWlzczSC1leLZOsR+VpOzD2I7CuV0uzs7K+S61NJYsNlLdWKlW/hcHuDz+PFJJSVw1g7HpdnrCm5+xXTRi4AHKsCGz0rWVwRkc/SvMtWntreNbiw1AG3vZczmUjzEK4O0CrWmaxFNc3VrC1zM0MQaGSMbGbv8wHU5OPpWTp6XOhVFezPRQciiuLh8aSWbfZb61kNwqqfmGwnP1689xWtbeKLeZIi8EyeYhdcLu4BwTx0qORlKpF9TePeq0xwDxWDceMbb7WtpZwtPK52qc4BNV73xDd6cRLqWnPHbsQDJHIDtJ6Aj3qowaYvaxNWdwiMSa5bWL3yIi+3OeFy2AT9ah1vxjZxSJDbMzylipSQbfm9M5xXP3Gr6nc36XixedsgeF4TBlbf0PBwT710Qi0cdafMy813czaW8elJHdTSEPcSbwqKAfu7T0HuevSufs7YXmtTRzxpbyyE/K7FUJzyOOn096r6Tq81petLLC5hZQsuQVDnOfwIPI966OXdrelW84tJWWCR3uLg7WO48YI9D/OtNYvUyVpLQZHpmo6ZqK6ZpNyImmiInMp4XJ46egqvHp2p6Nq0BjjWVI8q95Ecbxk/fUjpz2rvNK0WJLOC5mtFiuGTkde/ep7izAycfj1qFU1saSpSSueYzGXU9OuM3QjjRw8McfyZO7khehx7VR/tiX/n/uv+/YroNTsUTxBbaQY4ored3mWRgAc/3c9ueaT+wn/54t+dbKxhdktjrpnYW93B9qQIqeUH2+ZgYTcO+KoLpdwxEaJcCeWYR/ZGOzKnpk59e2Kn1GO60yJ7CZ4YiApCunzuf7wPbvXTWs+l/Zji7lR2Vi08qgyMwxj+R6elZN8uqNkud2l0Ofsrmfwvd3FreWNvNvZGeKSPKo2cBg3an6pq95qiXFgWt/3RyCU5YEnOD2x6muj0nwvb62kl/qU8srlygUSen97I59vSuZ8Q+Hk09biaB2WFJfLcl/vDtgdzSjKLl5lSjNR8ibQLaybTTdzXVvE8SgfZpEBLEDG5jjOOc4FZj3UAuBHZNIgZShVZCFJ6HBxnn0qjcCMW8RgAjjWMK+0EZc5IyCefr0q9pWtxWlk0MkMVw7KY0idOQcY69uea0aa1Mk9lseoeE9zaHCXIbblFI/ug4GfQ1v4rz/wpqS6UXhvVe3WZFkj8wAbvUgDua7SPUrSRCy3CYBwecYPvXFUi+Y9GnJOKLTAVxeqW6XN7fQx6g0BCs7g/QDA9uK27nxLpUKS+ZeKvl9RyCfp6ivOL6a21W41CS3klMiMPKijJIwc5bPXHHSqpRdzOtONjR0qz09rs2V7dpdQXsPzgZBBVgcGu90ZIIbNYbZ98MeUQ5zwPfv6V46qQ2lpFqUFxIZhOR5MnOVA+8PUda7/wvrt04SG+gjWN1BgmiGFZT2Ydj71rUhu0ZUaiTsztxS0xTleuadXIdotNNLSUAJigcUvrS0AANIwpaQnigDj/ABfaqsyXMss6Wsi+XOYD82OcfWvNr7Vb+x0/7DLaN9mimzCzKQ8Z6nBPr716v4o1C2trMLIolaORHMQ6kDk1wuuax4e1y5nnuJJx+7+SNFIZyAcE/ia6qTdloclZK+jOYbWnkV7p7YTXEhIDu3+rJ/iwAOR71Fp2iywag1u6yzOQGi+z4IY9cE5rt/D/AITu7yNIrl41t/LVZGEWGK9QB7njJ616BBommW9sIEsodoXacoCT+NXOtGL0M4UJSR4SL640vUry5vo0+2Nvi8qRASuR1Ixjv+dbGhLBcabGNQ1GeHYjrEEiVginqTk9ad4u0prPxFMYrSSe3hmWQg8jHoW6/QVY0K00fUEvL25vBbtauXigkA4HX5h39BVtpxuZ2kpWKv8AbLWGoXkUF2ZJfMAtnhOxCDjkg9u3sa09bfV4LB7xpYpAGLMFuVkZBkbTgdO4zWZaLYal4kmuZk/dRw79pTYHHcgD6iotQsprN2KxSRwXGGhCMdpTPQqev0o5VdBzO2pGdZ/tC6ewtLu+lEke6FTIWYycfKcdV4NRyW/iDRZYLvULeW2jwyq/A2lucEg/zqtojNp93Ndq0iquVRo+u3PIFdJpp028N2mqPMyTRsyo7tkPng7fXHrTa5emgk+bQyL7VnuI7h7kSRTsQEkDfLsxhl54OetO068XT9QudRs/LusBbdZXTJVscsuPyzVXxTotpp1pDItzcvjbut5UZFORgsue2aztI1hre3azL+TbPIJfl/gIGKaSa0E209T0PRPDdnf6RI+pafIbi4BkjnGW8s88HHfPJzXHWmiefa3rBmcqTDHFb4Bc5wWb/Z71pjxVJBC1vpUs80kilJTI/wAuegKn/PNc5BFeWWobCxt52ACLtBV/cnpzzUqMupUpRaSRf0azgjvp7eOVTeRONksmBGqD+I475qfVdfYeIIr9pfNkVVHmBFX5xUmpeHrG3H7q9knu2wZQiYQEjkhu4rE02xa4vBblT5gOFVRu+b1x64qklLUi7Wh3MWqX0882pXUF0tmYg6GBSiPIOhzjnHv1q5pHiCVJLRvtrSS3THzUSMlgexPrn26VTh1G6jsIodJu5MQv/qHz+9Qjng8AA5/OsuCzNh4lEUhNusT5Z4yW2Zwcj164rLkT3N+dq1j0m38Sxp5qXkU8Usab3jZRlVHfqM1m6l4hl1FLi3sJVh8pN7vMdmR7fWqcmnw3+sbru+chozF3EjdeduM4HvUepWNtYXJniSR45UEbC4t90YxwDx0Pv61koxvoaynJx1MyDxC0GqSTRQC1WRPLdSTkED3Oc+9XdLvn1LUd1rIsDyxtCZW67j+ucdDVez0r/Sr2OK5EkyAMpPIYe3r2o082P9sacshRJcMs3G0BucD/AOv6GtWlbQwTlfU6m21fV206CC1sRc3cS7Z3lbYpwSOCOpOM1qWF0utaYWlhMMyttkjJz5cgPrVHfNZXqn7VBHD5eHymFUL0HXr71nJ4iayeSDSdJur8ySF3nchEYnqRnnArnavsdilbdj/FD3/2NQ9ugBBWWQP8u3jBPpg1xOt3yX13A/mq7jaGiJKsoXsD6ZGR3roNX8ZS3Fx/Z8sSWschETuPnxnrz0Fc7Db6fda7FJcX80lvJuLn/lqNo45HQE5renFxWpy1ZKT91magfVbu3tLmeMxxggSPwgOckcck1a0fUz4fW7kgmkKu5GY8qMDoTnPGa3LAadol+RLGyyKplje3k3HDdMn+f1rnPEUjS6nPNMcSSZIKgZ24OAcYBx3rRe8/Iz+FX6l641N9b1SySaYORJ8rPhVEZ+8SfTOa7PTbTSoltrS3YXZYP++mkIRRnoAOua810GNrWDULh0iXy4PmS5IXKHqVNa1kNUvdN3WWmtLK0cYh3OBudTknPYYqJwRUKlnqrmnrdlaaTqkTW8dotyzZ8uCYlG44yCflPoaxP+EgnlMlvIsktqxMTCU/dyRnv94DODUkrGTVrO3KCK58pVkUqYyGBzhiwAOOuRWXq1tGL8yxsMyEo7FMBWBzkfgetWoqyuRJtPQ0tf1WDU5ZIlightLcoIYAvy7T33AZ3UWN5e3PhX7Nb6iLaK3uB5jCLKuGOAXPpmsr+yL+/WKNgiCWMFSyhQwBIzuqCN5bGM2tvK/2liDMmCMAHoV6EdDmnyq1hKTvc6mzsSdSjTXo7eO2dd/nhsrIhBBI49R+oq74cu3TRbtDqKRQjyysfljMgB4GfeuWmu7+8mtoryXzLckKpDcbcnI9q9L8KyaGtvLp8QRkOGBnjVSeOVJ74rOrdI2oJOWh1sLR3NqjoQysoIP4VVnhCEjGQa5vTrm5huZ7PTba4mS3uCC4f5fL9B2+lWhr99dz3FkLB4byNNyxv1I9c9MVzxi7nU5rl1OU8XTWTeJdNtpk8wR7jLgZ2qQeePSsv+x9H/6GaT8//r1qma/itr26h04uZcRTyM4DhxkHA9Ofp3rnvslr/fX/AL+GutPSx573udPqN9JPqc14EjkbzNkMgALKVPHbgc1L4ceOGz1C4vNOhmjd9hkJA2nnjnoPp3resPDMc0Mb3CqGBDbB07HB9aZ4g0PcVkt4Y4k2tvKDjpncQKx5o/CjoVOa99nM2Gv6lp6yrAji0JO4BcKDn+Emku7u91uEJZx7IoC0mJGHzYPPP8WO5FQyXk9zZpH9lby408sNGvX8+p961tE03RbrTIYJoW/tNGKkLIQ2CeeR/DjrVuy94zXNJ8tzkpBcXVxFO8flRbSiTmLcpzwMHHOORT71bH+0IpNOlkUIFUGYYZyRg4I9+/aup8QXsNjoq6G8IjkikHlmM7hsHQr3rmX1KOfR4bQ20apa/N5yDD4Jz35NaRk3qRKKi7EF7e31ldTLcS/MkZi+8HCL2Ck9/eti1ule6tnaMixMRMhDttd8dc+tbGneEDc29i2oTie4Mas6KPliTBKqPU81uQaVcw6N9hEUyzcjcJN0R/Pt7YrGU46GsaU+p57Ya7eIbmbYsv3YxJIu4hADgCsuV1tdQt5oLpEMwy6J92PLfMpB6gjnHvWzqvh+exhllvphbyyAeWkattkz2BHQ1JounyaBqtubzTRPcsNpjf5t5bJAUYPbnPTrWt4pXRlytuzM1/Ivr2e4vtQiSO3ZVRIFCeauedgxgdK1tC8S2UMjac+5rFWJhbHzxc9fp7Vl+NY7Oe/a4tLYWe4bGhxyWzySB0rZhGm6JaabdaTB5huQBOJRkADqB+tJ6xRSTUnboek6bdJNAAsqyDja6nIYVoA147pGuNaX8qWTybd7kRKoOE65z3Neg6Pq8txbea1ylyncqm0geuK5p02tTrp1VLRnQmg8VHHNHKuUYNn0NPxmsTcM0oOaTFGCKAFqC8u4rG0e4mfaiDJNNur23tI2eaZFCjOCwzXn/ijxXHf2s1tbvGIxHuKuSC59AfUdauEHJmc6iijJ1/VoZtWE2oqTCJFWaANhymMjj0x/WuYl1G1W4aW1iEFyX+XyRldhJyMfT0qxr1/p97ZQC0tAkaQ/60/fL45Yn9MVgxT7JxIbdIA4BDRrkLx2Hau+EVY86cru56x4V8XW4V/tcm0ORu4J2kcdO3GOK62TxFpcQBN2h4yfYV4hp97fQy3OpKH3gAxvt43nAG72wK1tQ1G51W/WGYpMJLcsjJBja3fIHX2NZSoxcjaFdqNh2t6vqN7rT20QbytQOUD8bkOQGz24HStTSvC+l/8ACPXWqandnLbhsgbgdhz1JNcPtmWaDzfMheJlQDacY9z29K63T3t9OMplDyWm3ephIKE9OhP1FacrS0MlJOTbMW+sLrS/sVwsu1J13W88j4ZFBwVx0B/nVnX7nxLqWg2d5cMZIEZo/NUbDnOOD3BAqHVNetZLy2jtrTyYISGEROVBzzyetb+mX7atM1hciWW1Zt/3wCDk4Ucfdod9GwTV7IxPD9889k2iG2jcksQr43N0OAT3yOKvGwuYZRdXyYab94ZGOGDf3eRjPrUsvhJpdTv7vTo5Et4nxETyuB947iRz6VM2hahdG2e+ku3g2EAynKliflwCenrRzLoHI+xheKfELazPHFOwZohhW4G0dRg981d8PeH42e4mSG3uY/LHMzFG3nn5eME4rOvNJks0mtntz52/cpbBCrg96S21HU441ihusRryu4YycYz9e2aq11aJN9bsiuYItK1eeNeA+DwM+XznHvUeoXSyPbmNJWWFARLtLBm+vYV0fhWM6pqsst0BLdxKPKLjvnnI78VJqNlFd3d9cRW6xwI4R1Rz8hJxx+pxQpJSsx8t1zGFHqVpJbSCdXwn71Y1GQxzzn8O/aq1ja6jqM8lxYQsAsmVCEkpzgfX61JBY/8AE1mhtoftCNuVd+RwQeT9PSptMhu7C7WBZEVGbAl3lVB45J61T8iFc39B8QXlteTRm2txNM6xvIyE+WQcc9hzzXWad4YMl6t3cskrl2MsqMf3ozwfb+tc1obteSTSec08rnbLFHGNrIOrZ+tepWkKQWscceNoUYwc1x1ZWeh20Icy1I4rC3hJMcSqcYyBz+dLJaKykYBB6jFWxRiufmZ1WRy+paIr2bxW6pHzu27eD6/TPtXG3Vsf3otUY2keHaTjzCA2CMHuDnANeqyxBlNcdqNjdWV48unRJhoC8ykDaxyTjHcnGa3pzOerS6o5W7v5YRD5Es3ksFBWVuM9j7j2rQude8QX2lyWdvDJJyUea2i5x7HOKrrb3t7B5clmxEJR5VK4JB+6AT0yDXW2fhWGeFmu5rpYZDuW1WYhIx6cYrSUorcxhGbeh5jqd4TpMdtKWVoiVkj8kqSSfvE4wapSWiWCGSZXjnRVZe+8Hngjj8K9M1nwBYrbSXOl74blFJCsxZXHoQa89gjt5Z28tZfLQsrKRlkboDj0z2rWE1JXRlOEouzNXSdX0cvLHqSXIhZf9XGucnsfwpmsX9hfMHtQUkJMKQSw/IsPA5J6knnNVtNtLKbUYpHmnijjyDOycK3OOOnXiuo1DQY1sbXUXlKXT7FSIncoXufX3NTJpMuKbjoc5p+kNaXkVxqCRtZSoN0ciHG09l3cMRXYWmnT6fEJ9Ik3QsAQYgCCPQr61b+z3eu2C28sSRQJg7kBPmEdCM9BVJPCl/EQp1GRIwfuRMVyPr6+9Rz33LVO2yOe12F7q9WfVSDG+EYY5xnsD3BqnY20OqaixmS4iujiONFj+ViDxnPTjn8K0NQ8Eai95576jPNGDyrS4IHscVd1COa3kgntJVHkR5aKOHa7Mo+UnJxnPpWkpKysYqLu2zPvUiiNzD5pe7U7I8BsCMfxHtg9x2Nc5ffbLPUpnngBkWPypX3cE5z8vrkV0GpahqMrR301usZnjznytuMn72PqKd4e0Q69eOVluI0YMtyxOQx6cZoUrK7G43dkcpN/pRjjVpFiU5DFQCDjuBXRWEOpNZFPsy28LqV+1FCCMZwM+/rU3izwnLpkUA07U3idH/jwFPB64HtWrpGleOo9LSaLU7WLy4lH2Zl8xZDjJBJ6ZzROS5U0EIPmsyXw3qVxo/huSeEpcFXJeAn5h7gd+Kr3+u3HiLW7BdKljt5yu1hu4K9evt6Vim4OswC/msls7iOZkuobZ8g7TgkDqM+n41BpsFumqzCEZbDBN2QpbOePw/lUqHXqP2j+FbFjVrPUNFie3fUYZ0lk3vtLBlPI+73GKx/sVv8A8/0P/fwVoXcyQXVlNHIFk8pleXfncQ3fPTjvT/tnhf8AuH9P8K0S0M3ue1wMjQIUOVK8GqGtlBpkgd3RCPnZBkgVyP8AwkeoQGC7d0WKR/lj6bxj7zL2z2qGfWLm8szO4WS3lG+4hUHKKTxye3HUfjXGqTudzrxaLVnrFhPbtBfWzDy0EaugyBjOCPQ81kW8U1pFPqcUUnmwzlVduAVzyA/IHpjFauhadaatp5MEsxWZgzgtjYvJUHH8WO9dhZ6RZ2UIiht0Cj1GapzUSIwlOzPNri3nup49SvGuBbzRnzJVTeQR1x7ds+lYuoOL2+acI0aEqF2rwVHUbs8cCvVdc0SK8sWCStbjqxUcEd8jpXB6jZ6lMkVyyQRW0hOzbEcPgY3lO2RWtOaZlUpOJs6JaeIbpPtNndx2sMTlfKkQHztvAyeoGMV21lO1xaJJIArkYdR0Vu4rz/S/Fl1byG2llQAYTz2TKsegJ9G4x6dK6iHxBptppin7UDIxOPMGCxJ649Kxqxk3qjopTilZMo+MboyWzWiWxlZTkOF3bcj+fFcyPEE+qapaTPdRWMkKbPMKkg4zk5x3z0rZ1zUBdQM1lMHljZXI2Y+0cYwvr16VkP4enursXFxH9jLoALWFflXjBLerfpVwSS1Majk5XRFqlrH4hupWtFkM4DPHJsyZj0Ib+704q/pmg67p+nT24EEULHKK7bpBkYOT2rqtNja0s44I41QKBwihAferJt3m4kHy/wB1e9LnexapJ69Tz638PyLP5UgcNIhi3QqAMejHP61sS6PdWyW6QX8SSQxhYkLlD15IP9K6n7Hs5EfPSqt/pMGo26xSrwkiyD0yD0I7g0Od2ONFo5qfXr7TLxUusKm84EyZcpjOdwxU0viW7sYLa6mCqkwzsExYjjv6Vr32nTTRSRxQQCALkW7EsGOex/h49K5bWNK/4mFobmQxwZXIwMque/qc9xQknuTLmib02reJFtDcLboI9nmDGC4HXp34rDk8fXLRpvlT97GShiAO1s4G8HoPpWfrF39jZ1ucE5Z0khmyjLjjCg8c1xym6aMKLUqQ+/fjoPU+3FaxpK12ZyrSva56JrMsEMAnudUla8K5UxKGjDY6duOe1cNPc3kkMem3LKyW8mAQ3Qk5JU+/rXQ2rXN7p7CDT9MkgSEJvkugHD5zvbcOB7Cuculf+0oZ41W4VCoZ2bA3Dkrz/D6H3q6cUjOcr6mjdafZz3Axp32a3ChUEMjFifViepNUJdFm03UVhvRIgjAYgdUU5wT7ita28QWkOow3UdjLsiPmm33DaOuOe4HUVs/ZtR1a8k12TTre8iwGVCckLjhcd8daHJxEoqQ+7tNFg8OyItxFdXMpRf3ZPDZ6n0H1q34L0e1a2kvXhHn+bt3LIV24HYDg5rX8L6DYy6THcyQESTDMiMcrnntUN0t14e1qYaZatJbNGJZIlHyj1Oe3tWDnf3TpVOzU3sN8QeHluNPma0SRZiSZBkN5oPUHjr6V5x/ZU3lTRmzmH2di0zKCeOeD+lel33iieS1C2liVllO2KXdlSfVeOetc/E+ueG7p7eaFZ3uhhxnd6857E5P4VdOTSsRVjFu6ORGkJe3sMFooyyswZhx8oJyfrXR+HvD9/q1k0EV00aRSAurOSiceg6nPas61Go3sghhCwpI5UZ4JPJxmu80iS5stFtxp1rGZbnEb5fG2QZBbJ6jHNXUm0tDOjBN6mt4VW4bRpIr3Y7pM8fy/dKg+lWLrSbaKylZVkZY0LJC8pMYIHHB4xVvS7FdO0+K2VixXJZj/ABMTkmrciq8bIwyrAgj1rhcveuegorlscW/hVZNDNxvEly8ZdozzG2RyBnp/9auAlS5jBihiLQqCwLBeATySR0BI+tenTrq9mBp0cccltL8kcgByie/pgd64m+ZdO1GaON0eOVzGyq3zDB4znuMV10pPqcdaMehhQW1zpawTxSo7Sk/6vk8nGCO3tXWw6pg+VbaRFHqMhVWleTJJx1GeAeOtTqLG/wBI8myhae/lZWn2R7SMHkDsBXS2/h4TLHJds5cIFK8dB06DtSnUXUdOnLocRa6WlnPb3cyG4EisZYXJXaenB7mm3mmrPfRmS3+y2MTiIsz7ivQ8+vWvS59LtrmFYp08xF6Bh0+npWRdeGYFZXhB2pj92eRjOeM1MaqZboNbHNfa7C2e3hthja5WWeEbdy/3R6//AK69GtmBtoyCuNoxjpiuKmt30q5aeO2M8k0m6JlAAIPbb6itqwv5tPs4I7wK5dsDyjkqeuDWdRX1RdP3dzoRRVODULWdRtlGT2Jp0l7bxEAyAseAByaysze5ZJ4ritb1mdJFNqsqLnYZFQMGGT19K1Z9ZEt0LYNFCuWDeY5B4659K4+4OomzuZYZIkt/N8sh3yocn5dnfp3ranGz1MKk+iOjhvmttMgkyks06maR2bA25x/hiuksrmK7t45YmBBH4iuI0C7NoBZ6r5SjbvgdjuwCeo9s81Pp2pBbm8uRLKyMWOVtpPLyD2ZRiiUbhCoddqd0lnp80zkcKQAe5PQVylpoFnFol1IgVnlibLgD+Ef45qlYrd+LZjcNqUDW0Mv+oDncMddwwCPbNbl99n0rSGsjdxwGfKxHqEQDoB+H607cisnqHx6taHM2JsphLHLZzKGiVFjUYTfjhjXW6L4fWzjD3CoXChQo5A/OsXSdZuZp2sJ3gfJXEmD82McfWu5SpnJrQdKKtcQKAuMYA7CmSRgip6Qisrm5kTQ5yprEv4EVllaISeWwfae+OcV09xHwfUc1kX0f7snHbJ+lbQZz1oJq6OOl0iDUp4p4rkJbPIQAH27FC5GcngnJrqNG06W30eJrOaNXQE73H+sGT1NcrqOl2mkSxzX6zOAPl2HCZJzsOOeh61c03XYNQ0ZtOMj2oDbI2X5soTkK3oferldrQyptRfvbmV451Ux6zplxNaT3lkDvkigY7XI6ZYjkZ9Klf4mQvGn2MGyurlwnl3K/IDjlsjkHHrXcNodrHbptUN8oAc8n/wCtXnPj3wyk9iZIoQ1wjKYyvU88irp8k7JkVPaQbkupvWXhSG/W2LThLqZWeSe2YBZEHYjvksOfauPvbHyYJ2a9jMttJ5SREYd0Ofm98HNaWk6/LougoqTebcQq0bP5ZZxGT3I4AFZV1NDrUFolvZGO6iU4Ea7hKSclietV73NqTeDirbmZAgvNOJnuPM2vsRckkDGcj2PpTvsVn/zxuv8Av5Wjc6TqmmW8rra3NtHOVysiggAc5bjFVf7J1X+9bf8AfxP8a00ZlZnS6lMy34MtzJKI3AUKo3FV7ZI64qml5HHNNIlxhImP2eGTDKRyQD0yK0tctL20uLi0kcTnaDuCNgR+obPHcVbtYVsNGNzPDZXUbl0iiXl4ieg9OPWs1KyRpytyZ1XhOa0+wRQQxJC6oC6gYyTyTXS5A715x4d1aZbyGzt7eGNXVjK08pySDwQfXrW/beJV81op5oBncBglmBB6H69jXNODuddOquVXOjuXVbWVj0CnPGa8+MmtXheK0V2giUkl8KIwRyPfjtWtqmp6nLpa39uG+ytkMQADtPGcZzj3qpp+v2B8N/ZJLjZcyeZHJu/vHgZPuMfhThFpXFUkpOz0MO28N3iQPdzPKYYQHKRlATnsM57Vluj6XrLwy+aUACrmPlkPP3exrqLPQPEGqwyXkt5bwCQKqBUPzKvQj0HpxSalpsunacNRRm+02xf55VBLBent97HNbc6vuYOm7XSK3h+xNxc3V7bmT7Kj/Z7YSnle7kDsecZrtrWz3AFiWOMbjWX4etGisY95LSMS7EjHzk5Y/ma6iJAijisZysdFGCtcZHbqo6DPtUoRR2pwpawu2dAwqO4qKSIOOBj6VMabnimmBW8nHXmszWtHGo6dLCgUP95C3QH+mRW6OaQqCDVKTTFJcyszxfUtKhtL6OS+AiRXUSW8SHcUA5YE9utLBrWmaS1zJF5l086FSkihVIxgZHbHX867jxtbQNZrviR5H+RNxxtJ43Vwtzpv9iXmyK4QSRbWLSDJfIzwP4h29q64S50efUg4S0NLR/8AhG5vC0kcu46hJyqjJcP0UL/hVGLSrC41vyLjEawsiBXhMZlG4AlgT2HOayJ9SvP7Tt79Y/LlIGDFxuK8ZwP4qm1eLU7rUftjRXTZUFTIuOvXgnpVqDT3IlNNLTYs+IdLsFnnm01dkAlWGMh/lY4PX24rptC8Wiz0ia2e0EkkGAGjGEbPr6V54/nzOIwjKoyTDghVAPU5r0zw/e2Ol2L/AGxVSCaJZGQxAKGPRV9QRU1F7ttyqT9660I9DfU3uvstiZIbkMXumdg0W3tgetWdU0zULJxPcXZ3SsUa6SQjgj7rA9uO1ZGjeJdK0TV5PKLNFcANJlMeWeTgdzg8Vu+J/EMM2mpb22xhMVy7cgD6Vi1Lm0RunFx1ZLa2WryaBbM4jbyU3RJuIY8cHj+VYEkOq+LbzzY8L5X+twCFBwRyP7wyeKvf8JpNHosMMkANw8WFw2M9h1+lXfButwz6fdLM22cys+DxuyOx/Chc0buwPkk1G5542n3trO9vHMRJu2Yf5WB9BWzoeoyW9xHZyvyJdhtpSdpODklj0rUiEOtN5kdvELl5XeSRhjf6AfTArnLO1ku7+SSQ+YySNII2X75zx9c81vdSWpz2cHoenaJqkE0IVZJWiYnaZeSpB+5nv7Gi9u5ry5mggvfskMBxLNgZY+gJ6AVyn2iWy1HT0ty1r5jlZECFOMj8PbNO1LU7+7urixlkja2+0CFn2qMDsC39a5/Z66HV7b3dSKXXryxuZ3iv3uY432r5vLbT1I/pms3T7qxnvWTUIA6NJuaTZ+8Yc5Hvk96l0y0urjUriFgrmNNgmJ+4ucZBrctoNLjt7tbmVplWIeU0igMGychfU5rV8qMI80t9je8K6ZaWNgzWi7UkYnbjpya6EVmaC+7SoV2bCg2kdzjvWmK5Jay1O6KslYSmsMgin0h4qSjmdaka2uBtaVXT97H5Yyd2CMY9DXPWOnXGoSLc3TmOEs48xFwd3fIP+TXS6vbXOoX4jguDCics464HX+dcoqX9heyG3MjxxTEEMmVxnGSK6YarQ5KnxXZd0/Ubq9uUtZJXhS2bYjoATzwPwqCXXvNhW1ZnN2JiFnzyDnjir2jaXKb97mNtrMzbphHlWHbC44pL7QvsCwSjE+yXzJHwVc854Xp1o929hWla5BqsekG3dRJcvdscNKCR8/fOayrO7OnySWl1FH5bEOkcowjds49SK0tStNPLGW2v4gjnLRtwQ3078cVz100esaiojIijVNm6T5sKO/1rSKTRnNtMfq8yC9hNpvYffjCnLRrjGCM8cg/hW3p/imwubeC2ltrgXJwiiGXAZvXrxVBNCKWE8xnuorhfuOqZjcdOoHBrIttOn1Ka0trK2AnQlgQflbHUn0ptRat2EuaLv3Ll1dJa67d3NhbtBcR7dzO53MPfH3jVjT7u2voWSe3aeWRmKNI5byx6D161NrOgz2UyzTxToJUKyTRspVSei4xwPemWWi3sFqQFRra3kLOJlIYHHf8ALqKJcriKKlex2baNZ6XBFc2qGMgBHxyWB9M9DXRIcCvPLbV7y4W2j1aYQWxyyDPzOR0HHI9ia6nStWjniH7zKsxCBvvhR3NcsotbnbTknsbmaKarBhkHINLn/OKzNSKYZQ1zGuX0cGy385ImflpGOAi+v19K6G9uY7eP5mQM3Tccf5FcQ91bLq04ukMlxPFmEunGc9s9sDg1vSXUxrSVrEG7TtXj1C7u3aZ4kGxATuGTgH61l3MaxLLNLBP5Kp+6kkGGBHQg+x69qz9R1G6h1NVVjHLGeUU7+fw9aTUNT1G/h2XMcscbtl5HQgAkep4AroUWjjcr9DR0/wAd6hHE1vgvti48zAwR169fSsLV/EtxqPli4bzwSHyBjAzyvtWdqW5RPLbORZK4jTcQHJx1I9OOoq+jSzRw2sN0GtzCCNrAADgsD3zmrUYrVEOcmtSxZPaX15NDEotPPwMh+CRjaMelW9MthY3wvFMse6cxwiNGchuNxwO3XiuPlSG1u4fLeRzkiWOPKlfmI4PuK9E8J2enXlgbeaS7t9Qt8sSZWXg/d6d8fnSm7IIRu9CG61W78R3Nyn21RaxS+UUSEjccc43dD7Gn/wBk6J/0F9Z/74FYl/pn9j66JEubhrKaQPKFbedwODz64zXR/bNF9bv/AL7FTKLSXKVFp35ipFqt6dKuYXWZbeRsNIy55GPlzn5RWxoui2ms3MyiUi3iUCQqu0yucnP0FamjvDo+lvpv2aWaJEJDhMq4x61zWnaxfaYZbu2RVhZzuj2nHXA+lZ6yvymsUotcxo6x4ftdFtpWh85ndf3T7s555Ujt9a5pb9E0eWBMsX25V4wWZ89m6/hXU6/qSaoLe0hknWaZgGBXaF44XGe571haJaNYeMYYLpGuJIg2IsfMpxVQ+H3tyKiXPaOxSk8QXtrpy2V2soIQKiNwqkdOPp2qvLFc6cWW/i/dzIv7pcruHVXHuK0Nbm8kXomtEjaYgJuX5059PX3rCtlS/klFy8jRxKAqu+cv/UY7etax2uZyetmeg2vjpE0ZBHCHljTYdvbA64rLm1C/vLZZ7mKOe2DRxhwxBQsynkd6YLSAeGbe2vNFKSTAvFIgBYkt9Mj6HmsvVLCbTUWGW/VI2hWeIAMGYg/dx7EdayUYa2NnKelz1qBFFw2MYHpV4VheHL1b6xhnU5VhwSeT9fet0c1yzVmdsWnFNCilpBS1BQhxTSKceaMUAM204DApeaZJKI4mcg4AzQBz3jG1a50KQ/NiP5mC9SM84968xH2yW6cxtJIFb5EmQMUHbJ6V6Nfajdqbi11KOIJNtESRAkqhzncT9O1Q6VHYrdWunrGgdybmTPBPPygeuMgV005cqOSpBTloziv7PGh3ttqOoskiuu5Rkj5j/DyOPWpD5WuAtDJPNqaO+VVMjGcKvoAPWvRfEUFjPpxhvBGEcbfmA9R0/KofCml2lppjS20aqJpC2R6dqr2q5ebqT7H3+VM85ls9TsdUVtX0RBp0uFIjcuyN7MPU/hUHiSweyhiMd9PNaSLi0UjkHoVI7EV7Nd2kV3aSQSqGVlI5FeV6vY2iWVvbxI88yGQ3ESOQdwP6YGDVU6vM7k1KXIjF0XbqBXT5Y2VyVUSPwIwD19/YV7BpWl6XplssVvGhI5LsMsx9a8x0nTIxAHMW5pGfKSPjbtxg5/Guo02fUU05X8yWTKMxUyISvPA+b2pVVzBQajujqdSg0u4tJFu4IXj28kqB+vavKNZjGnTs1jIZIDxEwYgL7D/GujJm1GLz5Hmkk83bEzkeXxyRjtUsWkQajpN7czDDeW2xcZ2ADIIPuRSppQ3HUbqPRGZZX+s2ujNLCgVGXzH22/z7D/tVc0zTDLe21xo07wyuDJKzxEKgOMLzyTzU/hlryfFrK7tBICXjaLAOP4Q3932rvYLdIl4UbjjJx1qZztcunTckrswZfD5ubuO5upjPJHjBdBgfQdBU76ZCzMZoUlDDBVkGB9OK3sCmlFPUCsefudHs4nHy6Q9lOJdMJtgFwB94L6jB7VQfSZzdPc6lcxrGMOGblX55A9PpXcy2ysDgVnTW8LxSW90ga3fh1PQe/tWinfYydJEOkarZus/2dfKhQ5RSMZHfH41rR39tJGHSQEenf8q4CF7a1uJJ7qVLgwv5ccLjaGXpkHoeB0qzaavFdalJaROlpZOwclj8ykY79KHTvqgjVtozuUvbaTO2ZDjrz0qteajFErLGytLjjPQe5qstnYSxGWCdtzfN5qvk59fSuT1HWvNhaCfMksUxDyg4LrntURhcuc+Vak+qazPbXYEFwv2iI+XsAyr55JJ/pWvpy3moQrBdWkcMbfOzrzvwentWLfWdreTJIsSQQr8gXZg46g7u5PpWz4ekFvf3NmlyZ41OEZu3Xgf1rSVuXQzhfn1OjihSJNqAAd6c0YZcEcU9elFc9zpsc3qeg7pZLm3EbOD5hjccOQMYP51i6ba2MV1fQ3UtuZmCkPGQAh5wOeprsry6FpB5pUtz90d68/1Swnvljl4UGRhCioNzqSckn2Nb023oznqpRd0jqLfXLSPSJnSKTyYl+8VGMY74rP8ABk9jc3mozQwpHK7BgAP4T1A/GubfQryKBS1yJIRJ5TxIxbDdenfPT2qW3uLjw5qrwx2oiebC+SW5Axwd2KvkTukzNVJXTktD0i+ETWcvnAGPad2fTHNcHpOqXUV293NIrQtCIpLfHzMoB2yHt0NC6xf6+HsjcKGA+deEGB1yT1qteW0UUnk2csBkijDTFDkZB6D3/SiEFFWYp1HJ3iGirafaY7uf97IZCUic5AX1I9fSvRTBaXduPkjeIjggCvOdAWVtQjVnRXK71LsV5Ixj2P8A9euqMraJYGMz+ZJwECt3qakbvQ0oysrskGqDTLmezkkAEOGDNyNp6Z9DTp9f8lhvXMTHaJlVtoOe59K4y4WeSS/e/D/a8qYyqkK43Y6emK1NU1K7t9DjR/KWGSBVQD5jnoQQenHemoK6F7V6jbu5F3b/AGyK7Vrt2YJExDIAM5znpxzVjTvD0F8tvLqLSbmQGKF2yyqfU9xnoPSuH8q4ijV5E3Idu0hsEDtke9dPcT32oX80RljtP3YZXYtyo4AGOnXtVuNlZMzjJPVobrMOm6fqscMEUbLDzIoO3zDzhQR6d6uWv2WF4rW40+T7HdIGaSN2IG7puHTrxWfL9riB0m78mPfFvDRpvOAQAFPY565quZL+GQQQJIFjkPmRrMWUMgz94dcHkgU7NqxN0pXsYGr6RbWuoyLLHLBDJGskEUpyOTzn045rFuIXW9eKzkYr5ecqTnj2A64rf1pjL9gvL2bzmm3ZjJb5FHA96bLYpLZ2M1pNFFIzHc8RJZUzjMndRW0XZK5jJXZztvB5EwmnHmq4JHIHI9fXrW9pmo32kCe+jlbzyoZY9vyFcdD9B+FX7DSJdV1KdC0MyqphEpGEQeoIHJH696sa3pM9hp8Fu7RyRQgqjQRqzY64J4yKTkm7MIprUq3EtxrWly3Mk6wwvIxSOFQMHsWAGTnmsv8As+0/6CU//gMf/iq6u08MG6sbd4LxmaaNdnlIjKDt79x0qp/wrTxB/wA/lv8AmalTitGxunJ6pG22parbq9kzF41dPmdQN6kZwfQfSpdN0Vbue4d/tENlI4P2VGwG+rdcD2rUtNInkuPN1JFkn4+Ytktx0x0AHpXRw2yoBwOBgcVhKaSOyFNt3ZzkvhawuCTFbCIkgkgkknsSSetVrjwm9vCLizuJhdI28HPDeo9j712YUDgUu3IINZe1Zq6UTye4sF1Ge6l1G+YTKuUS4RiSvOQD7cUzwxaWwuLqKR2tmki2wNKg2dffv0Nemahp63VpIiqN5UgH1z1B9jXn2rWV7BcwyMnMShNzgBIl6Akjqa2hU5lY5p0+R33NS7v7sMba6u1t5rYFkI580+vp0rlrfUHlunZoVlfd/wAtVDYTPAGe1Z4gnnnSJJFDSOf3m7dgDrx/Kt86Lo8WnzTxRBpIVCuHuMMWHBwO/wBa1UVHcxcpS1NjR9as7fVJktx5VpNL8q7eN2OQK7uNw6BgePX1rzXT7HTr2zuDpySC4tgGeOQ5yOuVPZh7dq6fS9blW08y8tvJiVtgnH3GHYkdQPfpXPUjd6HVRm1udOKM1DBcRXEQkidWU85BzUtYWsdG4tLTc0hcL1IH40DHE1Q1WN59Nnhhm8mZl+R8Zw3bjv8ASrLS5QlSMDqc8Cuc1rXY7WzP2UmWeXMcUyjKBvQe9VGLbJlJJanLa1qF8l75k0nmyRblaRFwgOMFfyz+dKLwjxGJ0jeRnKyKYofMKxY9O3bIrI1mK9s7s280kUbT4kMG7OCev0JrofBMMcj3EF1APPXHlGQc7e6/h/KuxpKNzgjeU+VFpb3RtTLLd6gwvmysCXSeWFJ7KOnNWvDGrHTNN+xal+6kgYqyMfmTngkdwezDitS80Wzu4jHcWkUin+8uaxZ1Wzvxa3DSlZIzHbyk5IUA/uye596y0asby5oNNnR3Ou2UdhNdQOJ1iXLFOQPqa4jUtOS+a28u4jgmuYnummXLE46Ae3rVbV9EWG0ij+2K7k75UVyNwxkBlHHFc7ql3dy38SXLzW4VNicbSF64A9DWlOmlszGpUb0kjpdAtLVL1be/njuklAkiZm5DZx29eK9Gt7C1trcQx28YXHTaK8LiZtOkhnjmcTiZWAMYIxyRiu4XxerWCia5maSPi6hU4cfkOKVWnJ6oqjUjFaovavo8B1HNtepApLAJkEZx2Hrk1e1SS30jRZbdZP30qiONF5bHc4+lchfX5v5XnsbNLVYmwZBJkg9R8x7/AEqxp2mS+ILkbdQnFyvzyNIAQuOMdc0uR2XMxqS5morU6rwzFLJFFO9w0saAhA8e1lY9c+vauqArltOe60y/itL4FmlJPn7+H7AAduK6gGuee9zqp/DYXFFLRUFjTVHUIDLbyBANzKQM+var9RycqacXZiaurHm19YXV4sdv5UaiGNtzq+cANyWHZqzbu1Wxg86I+bCzeUW3Zzjk4A7fWun1CPUor67ktFT9+F8xCR827PGO/wBap28J1C3Onrp6pM8g81mJyMduny9K61LQ4nBN+Zo6Td2UkH215pDIwVHiWI5EmMemORTI/DLSzS3dxGiGR2YRyMSMEccDoRW7pejNZ+a803mPIysxAxyBgVq+UvTA/KsHUs9DpVNNK5yN1a6k2ni1V4TGgGGKkPgeh9aTSLebTrtXliZY3ciMM2VA+o/iPviurktlPQAVUktygYbVKtwykcN9afNdWD2aTuXVuYiu4ONvTPoff0pRcxMGKupC9TngVxl2Wsb52ilEEODI7MSWJxjZ/gao2dzcahJOjXMMSNlPOlON2Dxj1OKXs+pLra2sbOuTS3upxJZNHOYUZpI3PygetceNemszAsjDKEshA+Xr0Faetx6nBdtPHerdMyeUVhYjC+/Y1gwWE+tXUkLqpkhgJjRjt5HRSfWuimklqc9Rty0J7nXY7uPyoWeIBw0jbzlmz1+nNX7ySczm2vLmSaG6iVlnEZwuO7Drgd8VmjRLrUpopBZrE0w2qUXYCQByfp3rofDem3GoNCtxMTDaqy7EOBknBUnHT1HuKcrR1QoqUtGVo/Df2jURJYyLLbqBvnlUhS3fHc1rWnhi4s7qKe2uwpjQxfNEMFc+mPeutis44o1RVACjAA6CpgoB6Vzuq2dKoR6nNDw8jXJuriV55WwWLcA49h0q6ba2C4NlA31U5rZKg9qieBWB4qee+5ooJbGHcyBNzCyhZmHLPls46Vz8ljJcSSNa2kSOfkZMZQ7u+CeOnUV2MtvgHjIrPeFoJDLFwen1rSLXQwqQd9djj72wUytBqLzxC1gXy4T8xyDjqB78Vd0++N/bRRCcQ6lGpVCeGdemG/2vTvU2tve3MsUsZjUIeQy5JHpmq8tvM1kGgjYxs32hztyzMOgz6ZFa20VzFPV8pmajPqFzqYu2iELRgwNsfbkAZ3885xVWDztc1t0jQS2asPL+zkiLJ6vnqCf4qt6hrGsi2jkl+VAQu9U+Z8dcHuKz1W/uo2gjnWNCu8RAEAk9Cfc1cdiG9S1eNpkutyWYmxbjbGJ/vAY65HoTXUaH4ZtJLq7umtVELbVhBUgEYALY98dKy9B037ZeR2N9ZrDcQnd5hAzjH3Rj165r0hFCAKOg6VhUqNaHTRpp6tGcNOitYRHDGqJ6BcVl31jHID8oIz3rpmGRis+4iGTxxWcZu5rOmpKxw95o0Wm20t3ZtIhlwM+ZgQvnuPQ9al8m8/6GuD8z/jVnxDEywr87xxbgZXXsM8EjvWDs/wCmj/8AgPXQldHI3Z2sem2URVAWZmIGMt1P1q7UMAxGKmFccndneloGKMUtFIY09K5vxBYW73NvPdRSSWwOHVMnHXkgdRmulNUtTGNNnOB9w9enSqg7MmSTWpwuiafYPf3Itiy3H2cvFI2ORv6gDp06dcVPpcNq3iK5F/dWzrcO6mJT8u4EEA56cYNZ15qcsdzFPpdoLWINneqj72MEZ7/Sq1vciOaWa6sbfzlXe7SLtLHPYjj8a6UmzickmvI7nUoLTSYftdrHFE2cOgO0SD/H3riprq+v3kSWUpAuIy2OWA7Y6Ej3rTW/065sI7eJneW4kKGa4ORGTzwvp2FZdnbTwahLZ3T/AGYKS3nNGdqE9sZ4ogrbhUfNaxu2LRaRaR3tjdtLbHCNG5G4HpjHY1vQ69atbeebmPZ03SKU5rkdZtUhs/s9lM93sBmmcqBge5A5GaNTn+y+HLayM0cgcBtscm4cfNjplf61LipWNI1HE6OXxNJKrLZQCXH/AC0Vvl/D1rKi1mWW8ddTimChdwj3bec/gTVTTtQm0nS4ktpoXnnXe+5SHyeT19PalluLzWNMdWjS5wcbEU7wfVT2pqFvQTqN9dRbW50u71aYLczR2fl7vKYnO70A/WsPUoZLWWS5sZnW2RwRvcEqc5A465xVSya50q9keOMyLG22RnGN4HUY9cHBrXk1G0vpoI7Wx8u1AbcNmdrNj5hjrjGKu3KzJy5lZ7nSaPaaTqts11Mwe5kH70PlCD9P61zuuXkWn6ykNpcNvhjHluJRyR93J/HFaaNdyaxBMttLc2kcPl5aDluOCR3x71zF5DPBZPFeWh3eaxiDR7VXcc5z7elTDfUubtFWR2Nj41ht4YI9XMfmOm7zIv5MvY1m694p0zU1SCFJgN4KyjC4btz/AFrnbiP7Bqy3NzLJdymM5UAF4mxgFuoxUFppst60pskEsczhAj/fVj32/wCeKqMIp3JdWbXKT393cvE9suLcY8xFHJlIPQnrU91p9zrNjBdfZb17rjzcr8oUe/XNbq6LHpskT6leq/lKoVsAHJzn6cgV3VksC2cZgVQhUHK9/wDGlOpy7Dp0XJtNnlEOkXep3UQmvrWOWAkLb3KHcwzwDjHtUV3p02kxXkEy3CTTSAofK4mXHPzDoBXc6/YW+o+JLCGKMm4UF5ZI2wyKOQT+OKgOh6ZJo7C6uZRcc+YtxNuIfvx9fShVdgdF6o4PSIQjWoLBSwZ/mA25PbngnGK9C8NXFlNc20UCqLmKBkmKgDoRjNZMNvBaW8NpdLGDk+TcPHuV1ydynupFRx3em6HKlxC8RmL5ISXIx3BPcdCKJvnVkFP3Gdh4gXNpEFiaSTzRtC9ffFXLe5mjWNLqEoz8A5DDPpmuOt/FsWra9GDIILVV2+Y+duc+vbPSt281+ylt40SVPMkcdT8qgHqT6VzuDVkzqjNO7OhzzS1kW9/MYy0cDzwr/wAtFGAfpzyKRvENoDtVZZCTj5FzU8rL5ktzWLBVJJwAOTWVqGpRNAyRrJIoxvMYPA+orP1DW4riaG1liuYIXb947Dbxg1nPO0upmy0m9xGyt5nmNu2ADqD1xiqjDqyJVOxn3l7Y6hqUjy3MqSbsRTxA7WXHAx+HWuy0i1higTCKJSokk2nI3EdfrXIW2m6jaPHNBfQTmNNyRsvVAOT+A/nXbaXdRXNsGjK5CrnHTpVVNFoRS3uy8AB0pcUgp1YnQJTHUEGn0yRxGjMxwqjJNAHLeJbOEW3mtjcz7NpJAIweeO9VJdKisrC3WOVfs1xGuZXP3DjJAx6/0p11qMRS51C8s5J7Xb+6Yr8oOf6+tYlzr7vY4mjigtXm3Rpu+aPA4GBzg10xUjkm4p3Z00GmWUl9Be2Za42LvkQt8qnAxgdj7Vi+L1O9NUsnCJMPJZcYLnnqD27ZrITxBcyj7JaIsEzHHVlbHq2etMa2j1aGSF5JjJGP3fmTYBIOTgdh1x71Sg07smVRSjZI1NDvbuKE26pHA0qkW8xjJ3nj5R9c9q7nR7AWFmIjy7Hcxx1PeuK0jSrrTNQtZpnEsKuuVZyzQnH3c9PevRFGKyqvXQ2orTUdijFLRWJuFJilpMUARugINUpoQoJA471o4qJ1yp4qosHqc/eWocEgdqfot1HAj2koAIOUJ/iHcVemj5wR1rEvrYq+5TgjoR1Fbq0lZnLJOEuZGRq2kPLdXarcE2kLCZYlY5KsfmAHb61lNqywXsJS3W4aAYhcgqwwejeuPWtJ7drm92yNJkj5RG2GYjnA+op2maZ5U0cjM8bz7mUnDEopGVz0zg5BrT4dGYayehp6LLdyb9Su7FxLOQvmofkC5479BXYocop9qz7C5iZzaKysUQEEdx0596p2WtQf2tc2BkX91IVBJ47cZ/SuWV2ztjaKWpvE1WuMbSajOqWuSplAI4/ziszVNWZLZvsirLIcbQTxycDpRGLuNzilcydZuIY76Nbkf6MhG8/whsHbmqP2qL/n4i/SmzRR6hezwXomSRISZIs4DMO/Ht1qv9hsv+mf/fX/ANeuuKsjgk7u56NZyb4AcjPfHY1ZFcb4Yv7qGJkvWDKfm37wWAPcj0J/nXYIwdQQcjtg1yTjys76c+ZXH0UUVBYhrP1QSyWTxRKXZuw64q+3Q1i6xqn2CCS4jkQFCE+bJHvmnFXYpNJambNcWkmh20EkCSywyKrW56556/X1rB1PRGmgtZYs+bIxVIJMKSB0A9RSXml3N1qN1JBKzy8bWUbFcFc/LznAq9puiLqltBI7ySFW2uJN3ysDxg55x37V0JKOtzkd6jtYj0vRm1C9LGx8mJFEbs0hZiwPLqfwxXRt4Xs5BKHknZZSGkV5CwYjpnPpWzBBHBEI0RVAGOBipQKylUbZvGlFKxmLo1rFC0UMaKuMMGQMG+tc3rmlpY6ddmHTEkyyv8nG0dOPw7dK7fpUFzbx3MLxOoIYEfpSjOz1KlBNWONgGnarpkdnLdRwkKF/eR4Dgd1J5U1kz3rWZMOnyRzG1LATwEAkHsT3PPaumPh0XeoTSzzZeIKsO5QRjH8Q71x+paJdW2uCK0aISyS7EjjXHP8Aex2Fbws3qctSMkthumRzaxqkg82WBZyyt5fSR+N2M9ABjPevT9N06DTLKK2gQBUAGccmuP0m1i0a6tBcMFnLCTLty2cq35E/jXdg5wR/OorS6LY0w8bJ33HbR6VFPbxXELRTRrIjdVYZBqWg1gdJ5xr+jwaNdzzLal7aZQQVz+655BHcVpeDrW1uJ5tQhs/I8uNYVU9c92+tbWt+SwihlZcTK8ewn7wI/pisPwpqBhWWzkUor8oxGAWxzzj2re7lA5rRjVRttpVvfT3RmBaOSERkHp1zmq8Hhma1RIbXWLqGBRjYApP5npUSzanPMV0u5gaOZ97St8xRQPugf561sWEt6JXt74Rs4AZJIxgOv07EVLckaJRlrYfp+l22nxsIVJZ+Xkc7mc+pNWHghdg7RIzDoxUE1KKKybe5oktjnpbKBrO9sWl23DOzcnkhjxjPY9M+1edeKLaximtl06J/kySsiYyQcde9es6hYw3kRLxjzUUmN+hU/WvPNXmu7BE1MxRsgEkOXfcGz12j+HFdFKWpzV46HLRzzwQbGaHyd++VImJI9ia66817TxokWnQWIa6+9hIwfL5/U4riBeC6R1ggk2OV805HTOcA9q0IpRB58MsbpK04OZWxLtxgDPSuiUb6nLGbWiOz0/xkLTSre1ks3SZV2qoHbrnFdB4dtoBZ/wBoBAJLgl/m6qMnAri/EU1hJpdmttaNBcn5gS+CF4yTz34rV0PXAdOjijT7qYRByBjPU59jWMoJq6OiFS0rSdzrbqQSoYjGJM8bCMj8a8q1i6XSr1jp+EbmOUknDHOcr6Ljit6TW9Qu7KeGJ5RIEyvlICzHvuOf5VxMlwwuc4OdpUqzZwcEdDV0qdiK1VS1R0Wi3mp6hHdIkqW8ZiDF2B5U8ED1zgdK7bSTc6PBuu0ha3l24lg6Lx3Fcb4TlgsL6N7663faUMapg/u+eCfQdq7C8u7e20q8spZFTAHl5PqeP5VFVXdkXR2u2dDBeQzoGSQYbpng/kam3cdRWZp1rbS2Ckt9oZh80jdWNVreAz6tPA8zNDD91Q3Jz2Nc9kdSbsjb8xem4Z+tYviDVJLO1KRQeY0gI56D3NGro+m2f2qwBWRWGUPIIzzxTbP9zYi7vnHmuA7FzkRg9OtOK6ktt6IwrtdW1zRE09LFkwMea3yKQOhwea4a80TVftNzAVjDWrAFHm+b1GPWvRp9Xu11eS0tDDI0WHMhOE2EdCSevf0rktRa4v8AUJ9Rnt3dJFVI5kQjftJyTjoOeK6qd16HJUUX6nMWNzf22ri4inMV4gztkGSB269a6HT3S51CGae933LP80bxnfnBPA6Fc07WBpE9khtVLlcPJIQd24DAVf8A61ZcK6itt9qDM6CUJ5ygEp3Gf6EVpo9THbQ9Ohks4tNto1EnmTPvAkXDHnkkdhXSjrXnHhp5pYkmvI3lJkVVnc8rz375I7GvRl61w1FZno03dXH0UUVBoFFFFABimkcGnUlAFSdMqfWs26jBU8VryrkVnXC8MK1gzOorxOclkNrcpNjJQhsfjVO/1YPtkJK2kbrKgQgPGTkFR6jrmr2ojCsB1qrJpg0+7tjqKl7VoixIXPltnue45PHeuh2td7nGua9o7HPp4iutPRjbPIjP8nmPjjk4A98Vr2N9p40WdpreJ2dVLzSAqXY9gf7wrF1iytYUK/aI5FXcq7W+93yMdue9RXWmCx0VftF9tuQ/EBU7MY/n3qrRZClKOh0X2+bUtBgto7WOInCIzyhXlx12E4ye1UbzWVvNOeK1sJVuLUp5kkQwY1Bwc/596zLN7bVJIrATssCxrs86QBYnA+Z/06CrNjDdwX5vYAL6znYoyIT8xORtPvxmlZIfM2VLhppJor+0mlIuJyiTSPycDoV7HqM960vJ1z0X/P41L/YU0Olyx2kRvJVlLmFeIYm6EM/VsegrnPsniD/oEab+bVUfeWhMro6LTb3TVs7jMJ89k+QrwwOOx+vUV02haqV0+FJZpjI0jRoWxtOOcfgK5NoLjRb9rm7iO7bm1khYFVI757+4NW9Dghup/M1CQRGUebbxSEqkoyec9R9KzlFNXNKcpRZ10fiGZphGtsJA0hjQq4ySOpx6VYh1s3EkqRxKWi4ddxyPqAOKxpLOxuN0UUZtbpcsjo5K5x35/UVS8O6q0NxJaP1fdI8hbB35xt6c8Vm4K2xsqjTs2bc3iKVbjy0jgK+Wz8z4zjt9awZDZXuhSX1y8huWZtsUT8g56YrPV7fUdQ1C4lt5SWXgxSD73ufQVRWeTT3kt1hWZZtuFIIb14q1TtsZSqt7mkRqFlFDILy4S0yQroAWRtvTH413OhMsmnxkdUULn1Pc/XNedW15IboHVIHe2Uh1iKnof7v+NeheHyiaeIwjI6HDK3XnkH8iKmqtDTDvXQ2F706kFLXMdYmKMUtJQBm6oJIYXuoJRHIgxkjIYeh/xrC0KGWVbrUb9/mTKq7Y+UYyxz0x/Sui1IoLKQSKXDHGAQM/nXO6be293aXltMG8klXw5BLR/dOcemBmtI3sZStzIz9bhhuLWZmkd7gyD7M0S5baQORnjGeprTtdauNJs7ddSt5FUKA8gOQD0zUd5c2EepeXJHIysqmN1BIBGccenTNSanbILCyD+akp+Z1QA9uTg9/61p0SZilZtpm/a6naXkYeC4R1IyMGnXF/a20RkmnRB7tXG3EtvZ3EAh1OC0iMeTILbzVk9Nwzwe56U3TrT+1dWaSS8tL+EoWAjXYFwccDnknmp9nHc09pLYk1a/W/u4LuFWlhQr+8jJxCc9G9ciuciku1undftTxRuxBH3AOnHfvVvUANGvZgsYltkkBLhuCSOFrCtdUvhNFFHbLLgFUJByM8ZHPJ/wAK6IR905JyvLXc7WwvYrbXpX0+5hdJIV3WuzZhhxgZxkk11Ngbu4c3N3D5B27ViJyRzySawvDUNle2V1aAi4hQj5nTBORyMexrYiY6XcQ2skjNbzHZCXOSrf3c9x6Vz1LN2Oyle1zWFFQvPFCoMjhc9B3NRvdoCAAQSMksMBR6msbNm1yDVrpobWVYx85Q/Mei54H51xXinRBDopZr4+dM4V4kGEzjsO3TmtXXL9prIx+WJTMN9syOASR2I9azdLu7a+Z/t26G4LbpECb/AD+Ow7dK3hHlVznqNSfKcFpsBFx9luXEcLyqXPAGex9q3/EGnRtr0X2HddZiDNsHOfUcc59uK05tFhutSuXgtYhbyRqkQPzE5x90j+LHODXRWmg3JFv85tzCpjSRRiRl/wBrnrgVq6ivcwjSurWOGj0SWbQzeMA8+8IgD/OTnBUrVzSP7Q0VDPHEVjmjbam3fuKnqw9K9BtfD9jax7RCHLdWYAk9+c+9QiylSxlhltfNn+YI6IoVvQ+3vWbq3VjVULamBqN7q1sVgjhUNcRMyfZoAhyAO/cVzV/oMiWaaiwURygY2EMxbHfvnNd/H4cRIoZ3ijkuVTDgk4yRztOeKgm06yiUq2ktG2CuYi2cHr3qoT6RJlSb1kYH2fSoYC8gksrlY0jnjKFgxx0B7E1lLd3GqX0djCAqAgsGBJGOPm/Ctu2067uNSeNLK6jsfMEvm3JDBpBx908kYq1Dp8mj6lJcNF5rTKE2xkDLE/wdsAdjT5rE8rlrsihJql3p91a6faT+dAqCNZl4BY+p9qdp1pqpnlu4CFT5455t24bgeqAcmsdY5/tE9wIVSKzbzGWU8O3OM8cn2p1tqs9rYPPCpjIYkDPUE5ztzxg1Tj2JUu5uabrd/ql/Dpk6hlaXJkGTuQAn9a6+a2Qwu92y7SMFSflA96820/UL6W8Fzaho3SLsyk8nkjPfrXY2PmailvcSXDSB0IbLfOrDuAOBWU4tM2pTvoUNQNtPdJAbQC3dSjS8gnH97HRR6VSNvJZrcoVllVQFhkhfagfHqe1dsmmw/MZEB3Agjt26+p4qc2dsY9nkJt/u7RSVVIr2N9TzXT4PsaPZCBZZ5QJsYDKo5JDAc5+lXPDsMnMd5ADBcDB+X5CpO059Px710esW9xpwW/sYI5fKUq6Hg7Pr7Vh2U159uKTSxBXUukKcjDcj696vm5o3MnBRkkOsobi01yWyRp3KNtRRgrx/E2e+K7qL7ijk4HcVy7tqsuvTyWhiWAShdzqM52gED9a3rPzLUJb3EokYglZMY3eorGep009C/RTQc0uazNBaKKKACkNLTCQKAI5OhrPnPDGrkzgA+lZ87AISa1giKjsjKdBLfQqfutIufzrS1yxXUZ7S1JAVi2445AGDke9c7qus2mlzwfabhI3eRREpPLHOOlS6jqtzqF3AdN3GWElRnCgHOckn6VrKLdmc8JxSaZV1/RNH023ukdW84qHhJbBPbH161x93JcSWym6mhkiSTY+1tzADpkDtWj4n1i7u5JprtCqoPLR1Ubdwzn1rIs9Mku4Zp7UIjLt2R78s7n+EDuDWsE1G7ZhVacvdQ59KbybfUGk8lPMVFWMhyeSTtHoP51taGbhtctoVJjN6ZC8iHb5bgcBV9+5rRTRoNMgKqi/aGX5wudsZ7qo7e9a/hfSFfURfsvywAhOP4j/9aiclytsKcG5JF1JdXa2NgNIeEA4MplUq3qc9eai/4R+/9bb82rrABk0uK5FUktjtdJPc4/XfD8dnoHk2UReGJt5SQ7sZ4LCuXvYglnY7naaHap8tTkgp95fbp+Vel3csMllJGzgeYuwAnueK8rvLK9tNQuIIFdY0yjsBkNj265x+NbUm2rM568UmnE1rKCLULy2nsrdDEH2mSXdtDHsEzTdQ0e5XXrh4AJCjo+U+U4OAcAevStHRJtWkgiFvbW6h413SQr26AHnGa6nT9K+zFpp3Mtw5y8nc+g+lEqnKxwpKSRxqaa+i3N5cC2jmgfG2O4Ujdk9QOvHeqthZzyzXVw0cTxr8hDFsDPTbxwPevSJ7SG4XbLErgH+Ks24sJ7a7a5scDemGjbocdAKhVb+pboHK6O8pvvJaFmt2ASfec45OGB7Vq6B+61G8aKdpbfeEBJzjjI/qKqay2qXUiWv2dIi6bmEHJxnPzew9Kl01RpEEzNdpL5QxJDkAFCeCp/GqburkwTjJdkdmhGODx1p1Ythq0U8hjjYuOqsB94f41qJOhH3s1g4tHUpJ7E1GaZvXHUU2SZUBOcnsB3qbMZW1Awt5MdwAY5JAOTxntXH+JJbfSNSE1vHGp4ICAYfIwyke4rS1HWEuU+zeTFJ5reVhnG5Wzjp+Irn7/StKN7HavqMrSIu1nUfKjds+grelGz1OarO6siW/u7e60qV7GDzzcMogRSR5RjXnceox610dp4dE9lbjUppbhlRSUY4Xd/X8TXnksN1oN4jRsJBIGYEvjco9R6dPrXbad43hvLeMC3zMUy+6QKoA96ucWkuUilKN/fOkg0+3tY/Lt0WNf7qjFcxr+my6d51zYTeSsw/fqowfdh70258cSNYC6t7JkgY7fOdg2DnngVkam1/qkiIrTXNtcIzIVGxt3qRnoMVFOMk7supOLVomVe41CymjiuJZPsx2RImMMe7MMVjWupSWpbdIUnhAjRimDtB6Z7H3rom0d9PWa5uzLzGAXiOxXwOlV4Lad4xHDBbrHcDgRxFpCck8EnPFdSaORp3K2i6zPbXL3X2p4id0ksnYnsMfWtq68Q3d4LNtQcJEzLIgUrkEHrj1HWmxr9usriC4iSaKFf8AWMwEinsVOMn3Fc3I873k0skyMsQAJVcgsvHIPUY5qeVSdx80orRna2Wv3CXuLuSYQTMVW52HoM8r9eOlS3Os2/2+SJJ5biCSMGJ8A7STzwetc7psl7fxPZpKJI2APknoRng47EdeK0NO0tYvtWl3UTNcrJiFwM4bPJ3emOtZyikzWM5NFltAlfV1LnyFdfNhVctsYdB04z3H1rorfQxMqvdRxCTYoIiXAXHoeueau6dYxxBmBLZ+8xJJJz/6CO1airgDisZTZ0wppblS10+3tVxFEq/7oxmrgUDoKWlrK9zRKwUUUUDEowKWigCMop7VRvbNniJiOCCDjHXB5/GtGkIpp2E1dWPPtb0mIzK4kPkO+5nGSzHOTuOeCB3NZ3iW2lS9Nz50CxNjZIn/AC1Ge4HcD867vUdHtriXzxAvnN8pbJAx7gda5K68P/ZZMJbpI29o44SpIct6tnt6V0QmtzlqQa6Fbw8LL7ZdXZtZGtmxtWP5vmx0Pp34rtdCgiWyR1hSPAIXAIPJ71h6HFNoqNNetCqSMqGFVwUI4B+tdXayrKHZcYJBG05yKio2y6KSiWh0paaDgdaXIrE6BjKHUqwyCMEH0rz29vBp94IFj2izlKySBM/JncvPb6V6DJIscZkYgAcmvNr5nubycvIGtp7lTOvmABePTrnFbUfM56+yEh8TFrtIpkZomlMymEkPk8gH6Vvabqb65cobi4Nt5BwAowXJ789KwIrGGPWpIzM0CeYzW7Kd2SM4JOeM4rWvNUsdR0UzGdVvVXohw7YOCPf1rScV0RnTm+rOssJzIskTuHkiYox9cd6uCuL0bUoVMckfmRxqpE7Pkh2zjr6967ASLgHIOfesJxszphK6Js0mahaZQOtRtOR0U1PK2WWS3FQvJjNQG47HNRPIfWrUBXQsj5JqjcuuVDHjIzippJQoOCM1k6y15a2huYrVpkBG75goUZ6n1rSKV7MwqTvsSaiulapoztDHC7gjLEDdGQe57dOlYUX2e6tLW0EbPIPMeUIVBkkHXBPHStrT7a11pJIFYxW8QG1E43sRyxxXK69I3h29e206djEw2suMnp2PTjmqhvymVS9uYlW2eaFJJ1cQTOQkD4+cDgEgdyeDjrRpdrp+gajezmaFMEi28yQALk87M9SOlVLTxNPcrHai3gSeOIJE8vOB/s+h/rXQ/YXmV9KWyUXaKkyyugdRnrnPQcVcm1ozNJN+6Lp8EmtzutvzFG215SDgH0B7/hXbWttHaQrDEuFUY6da5/w3JqdtfT6bf+W0SDdCUUDaP7vH1rp656sm3Y7KUVFAKWkpayNTyzSre6ktbQXxkV4Zd8skzMHQA9GBOMelWl1KO612WeO4niR5N5RYwd6H5Rg+prnr681O4k86d5X+6vLdAD/EM1taCrPexyQ2/lWyYW4mGCC+7IIHbiu6a6s8yDbfLE9EsooobdI4YwiL0UdquCqdq+MoRyDVvNcUtz0lsBprcinZprMAuScD1pDOd1GK7R5dShMEXkBgxKZMg9DXItdXmpY0+O0QMo5CfLlvUk8/hXS317eS6lLZWskHkysoXvliefy6mqepI1rJBDZ6czwQyqz3IfBkk5GOOcV0U3bQ5auuqKemWE7QPdtqNukgO1gysDG3Gfp0q9LcalYW8e0RhN3+vV90bA5zn6fnVaxSbVL2B41W2MLZffjeckkYH8XHc1Tk1UwazJHbBURSRJGGIWQc8begz61drsyuoq50llrljLDELi42TMoJVVODVDVdaliNw9rvMQGxHZdoLfxAHua5KR5xO9tCN4kcbU/Xr14rp7a8s9N01ShllvDxJMIt7L+Hb+tDhy6lRquSsZ+uTm6tLW4gRYpAOdsLDb3GfXmqAkUxZjuPLIIZohkt74Peuq0XULzVrp8zvHaonzFuC553YHbHH51Y1TRNLeONFg8yeRjsAIyxwep9KFNR0YnT5veR57cXjalqcEN0gaBF2RFuDjGR0rqr+20++0tbDSoM3KRHcACGA+vcc+9MtvDsNy6Xem3bpdRfdguAMZHbP+NZOtX+ordOkdt9jnhG2Z0Bxz6emaq6k0kSk4pt9SlpUdyGfT5rF5Gl/dxbjhd/Qn3r1LRNGh0iyjiUBpQuHc8/gK4PwZMLHWC15Gigxg7wxZQW5z7Zr0wTR7Qd4xWVZu9jXDJWuUtatmuNKmRMbsBgMdSK5VjNNb28kNwJbxwCUMW392T249e9b2qam8rCysnHnuM5/uj1qOyuJLPWWt7pcRvGixSMuDwOQfxNTG6RpJKTM2Pw9c6dA06YnMqgGEqRt5yOQeea4zUtPvNNnldEDMWaM4UMHOPmB9gDXsE1xFFEzuwCgZ+tcnePBJpovtjNbiYGRfLwQD6fkPrV06kupnUpRtocvoF5eafLGGgEEUxIEoXGOg4J6D1rsdF0WJry5uWuHnTdsEmTlxjoT6Z/OorEx3dvDBp6StmTzPMkTATt0PauptbaO1t1iiACr+vvUVJ66F0qdlqSooVQAAAOwpwoFFYnQLRRRQAUUUUAFFFFABRRRQBHIgdSpAII5zWRJbRwRS20REZGZo8OS2R1PNbXNVLwbYWYAbsEZppiauc3Fpisv9ramxnCgkoTn5QeDx1qnqWvWGmXcT6fIwXaSyKOBxxnPSpLubUUt7mKzj8q2RSrvLJkFiOawYtFup4p7+bCSxbCYpMEZb39MCt4pPVnLKTWkUdlbeK7Tyl+2K8GRw5U7W+ntWl/a9k1uJUniKkZDFwB+deby6jfa4ZbAoTFsYlgSQcD7wJ+6Km0O8e+07+yZ1lcyLtiiC8Z7nPYDrQ6PUI129DqdU1yJbWci4Ekuw+WIRuVSeASTxXn+rRRTWovLWFI1IUH97lnfuSM9c13qWFhpECoUW4nUYLuMjP+yO1NvtIsBYbGs4zczfOxSMZRByTTi1EJRlPc4dI1nh8t5VgnWMZLt/F1+Ujn8DURn2zw2sTvkhQePvj0A9M966s+GVN2qKLeVZk3LIyEbD23e9a9t4e025s1nkTy7lFALxnGzae2e1W6sUZqhJjbCCaPT0UN5c2PmjyNrfh+lO0zWP3DxXBRUWYxRMjZIxzgj0rK1ZtR1CzMdpcxzwtk7okxKOPT/CsGLUI7KS0tUtopLlGDyvICMMRyG+nWpUOZFufI1Y7i4vLmbULXT7MmMzq0j3OMhEHGF9WP6Val8N2E8RWZXldhy7uSc/WuNh1a/F7NFbTxmSNjLthZShUjt2rbj8UTS2IlS5tvMPG1kIJ47VLhJbFKrF35jlfEOqal8PtXtpYZ5rzSZvlltZWLtF7oev4V20N/FdQRzwyBo5VDq3sRnNeeagJte1E3OrzBLYAeQLdyG3/3iSOwzx9a6zw1FZf2bbWxaeaa0iEbqBhXHOCc+1bTSUb9TGm25NLY0737TBc2ZhEU0UjZZQTvHHBA6fnWfq9zq15YrbWiLJEjAySno2DnHP8APpUV5rZt70adHYG03OMpt5dT/tdu34Vtaldw6dYvJcSiJAuAqj9AO9ZK+l0avrZnFK16kd/PAyxxdQqyBT3JwB+XWsB5J5L9GM4YOhwGbIIxyPY10/2WS61qBp/Le1ukBiMoO0DGc9sketZ17p9lb69JaNcW06sMr+7JBBByPY59K3TRzNSsXNOmsJ4rC2/dyXUc5kKRqPlUcnLehxXU6dc6oJG1SW2E0dxwvknO0DIHFcOmkvp2ozW5lJMKjcVj52tjGCOSccGvRNNEWkyWkJvC8c6E5fIGeowD0rGrotDoo3b1NDTYJDLJdTRlGfgK3XHvWnUaOrgMjKwPcHNSVzN31OtBRRRSGeb2unpA0N/DqMMyoA8iuMMSKiGpS31/La6Vc29vZs+4ggLwOcH8cioZm1jV7qfTbdI5NyCQSiNUO3/aI4xVK70S6srxXvrmGFnBVhGNxJ44Ppkcj6V2pa6vU813S0Wh2Gka1EZfIknZyfmjlcY3DPK/UHI+nNdLHdJj5mA+prgtO0wtBFfW93PIbIERrsOB6/KchgfUHNTzalNf6ctzeJFGBLjyYM+ayZ647g4rOUU3ob06kox947J9VslkEYmQyHooNZF7r1vNaz8EopClB94jOCf0Nc9ZI+pyu1u32awfHBXc25eyE98966KOwsBGc2qyE9WkyxJqfZqI1VcjndQ1HT7HWIbmxQ4Vlb5WPI/iyD0NX7rU4dQhi06OdIwMyl5Mqrc4UZH1zVLXdCsin2q2Voy+U2RnIbjJbHoO9c/YTtDfKs7NNECHXysdR6N/drWME1dGLnKMrPqb9nqklnFNpctuLvym3x3DbhyMccenb2qtPrEGozPc3UMFvcRSBWtpkJDxrj+LrnnP0rbsrvTr4vc22lXUszcH5jj8cHFcvrsd1FeMLiyNrDMRhF6eg5zxRCzlqVUcox7mtpdra63qpkQMo3fIYzgLzkkH6YFd9DbQxJtjjUDvx1NeUaBdTaXL/agY+Qjsjow+8M84/wBoencdK9Ft/EenXNoJ47qLZtyct0qKsZX02Lw84297cq6rpsf2+1AJSCSTDRLwC3qMdKuyafFbshid4weC+SxH0z0ql/akd5ex3MM4ktrfd5giG4liOFH8z6cVch123d9ssM8G44QyLw1ZNvQ2iomNqK24Pn211Gk4k5QnDPz94e/86ZqyR3EbbLyJb5o/LdWXmVe2V9R6itfS9PtZofts0K+fKS5ZuWUE8AGq00EMOuO88KTW7xhQSmSr56A9s5q1JL5EOD+847To5/slysuyUSCMuxTO1TkHHuCK6G0ujY3Sacu0ZGI2EJeRxjIwM4H41g6sJ7LWttsryMrfNGEJU5HzIQO3AP1re8NXi3GryJK8qDZiFJCDgDsG7/jWk9Vcxp6SsXlsb2GWU21rGTIQzSTS7pCR9BgfSm3K3Xnm5u7No2RtyzRSBivGMEHqtdMoHbp6UOiupVwCDxgiudTOrk7HHwwtfiS6ktnlJ+UCD5QPfrxUxhkttE+zGTfLNMPL+bkAdPyqG8e7srx9PWVFtAhdpccqM8D61VjvLh9SjlFsywxAmAEYVgOBz7k81tZsxuouzOx0+GKK1AjxnJ3tjBLd/wBauCq9m8klojyhA7DLBDkA1YFc73OlbC0UUUhhRRRQAUUUUAFFFFABRRRQAhqOVA8ZUjIIqSmn0oA4y81CPyHs/nhMbtGcg4ck5BHqa5y71O8SS7WdI9sq7HSU4MgBznHauz+xQf247PDM0Tk7Sx/dq2Oo965sWdxeJdNPIkqguHJVeUViMc966oNWOOone5jW93Klpc2tpD5Tlf3m+TnHUqPwrd0eRNJsXllkbzydqLIcsiHHQYyc1Bb2lvI8MslnFcGaJkjaJhhSvA/LODXRQxQ3FpdwRyKsqYBLp94gdj161U5IinB7mZm7uY47uONvL3YLupwuO4Hf+Va+mxZ1JhHefaY5G3ShjlsgcZPTHtVWy8QwWlhm4YBjIVkj29CenP8AjWpog3y3Ext0hJO3ahyB3/rWU5M3ppJqxsiMDOAOuScVWutNtbyMpPErZ6nvVvIoPQ1hdm9rnC6xaNZPDDJIPs9mu6EBCC/YLuHeuR1JJzHDdyyqnm9ZFfLbOnzD2r0DxNcSW1xaTwMgdWOd6kqRjof8a5S78P3VxcLMdhFz+8MCHDdOVB6DOeK7aT0uzgrL3mkcrFNJBeCOAoo3bCfvbl9T6Y61oG6MFzBpct+ktiJBM00fH1PTIPaqE0Ummeat1bbVnDLFIV+Y4PI+o/rUFxHPI4miBZUHzHZxk9QfatbJmKbOnub5dRklEe8wAARw7Asar0ySecmjw/K1nfSLLctEo6svz9eh5GABWRFJaI0xaeWSZgnkmNefcFehrrNE0C61I/2pCyQgqMQuMhxjofbj86ibSWuxpTTb0KWpW142peabuRyGQpJggygnH511umaEt7Zq+oZlbdn96Nzd+uag1HSbzUIba/nuIonh/g24VBnhvY8V0VheLd2+7hXU7ZFH8Ld655VHZWOqFNJ6mBrPhS1m065W2jPmmMiIbuEPUBfSuZhh0nfpoLSRXEYEUkTISyv6kntnvXpzAEHP41xWo2qT+KkjiVSC6PIpPoDzinTm2rMmtTSs0MNko1+5MDhmVE28k4c5/wAKsyQR6ZLaXs0s1xalypjc5wx7gY5qrcSKLSa8t5su1xw68YIya2LIwQzxv5yl9o/i3byev0705XtcUFrY09JZJI5ZoUKwyPlAV29uTitOo1GKkrmZ1IKKKKBnlWma2mi6DFb27pDPczMZJnbIhTsSe5x0p++C7+2eXIbmzucEPI2TlOFz/dyScVg29vDeWNwm1ZZUyisZDlQTwcdO/etrR9OWw1qzt5I/Jsw2XiByMgAAtnsTzketd7ilqeUpybS6HR6TrBsNFxPbSTQW68yomGHttPU+4ri9UuYjqDTbZ/J85iIt2G2ddvtnp+NejeIruyGiXMbyAllICxnnI+nSvLf7U26rBNLExtg+CQOUU4wR+VRSV7uxrXdrRuat9q8tpqFpbRLLawlwZICh3+X2VSOBXRatfnULPytK0edp4wHEsjGPYPU4OSK5iV2v9XREDXDb925eCRyRnPX6VrT6tbQOqRyzT4i5KfJJ0+656Eegqpq9iISsmXvCk9zq8Usd3GHjxsdj91iP4R6KPTqT1qz4l8ORJYxzWyqFjdmZAAoGR1GOgo8E3Qj05baQKjx/MUxgjJOc/jWl4vvBBopQMQzuB8p5xWLbU9DpioulqRaFp+pWdrJbw3cYgQAR5izz1PPf60mo6U5miied5Z5875W+6QOQNtZ/hrXb4oIvs01xCON205AA4PpTfE+tXnllRbS2wRsidgfl4NK0ucblH2Yq6O1z4beKNIpVW4MkiZ4I4NUNM8LWw1m8t4YhJbtEJPnYhAxPQDr0p3hTWf7NkeO8mAtrgBl8w/OjAfe+hrRuptVXVXubS4hW3UEooj3eYMZxkeo7+1X7yujK0GlIhtjHovi6BZIo7K1ljNuke4YyOc/j6966vUbqC30+WVnXhcrk9T2xXC6zYW3iGI3MQuJrucgp5S7lhwOjHsc9hVmXQoVktxfrdQwKoGdhKh/U/MaTjGVm2XGcldJFswahsM8Oo3KuqM00Xl5WNuvBxx9KtaLa3drf20ct+btZozM5OMA54wOtCaz/AGDo8FvcK11OAQmw5Zxk4Y+x9app4jWzW4kubWO3nRV8qJeSSRwD+eaLSaC8IvVmtILa807V3wu/ewJHUEDiucDXNl4cknmt3MYz5M3RkfPGPaoL7TpLWxS/k1ZoZL1hkKvGOpJx9as6dA32+0s7+7D2kjF1UsNkoA446g59aFGyE58ztsaOleK7v+zZLie0kniQ/wCsAwfcEe1TSeMhPHGlpas07jeqZB4/xqr4pgtLdYvscbgopEi25wAh6E1jeFNHgmvrj9/J5P8Aqi44wT/CeaSjG3MP2k1LkuUdV1S5udQP23zIgyjIQ4AOevvXT+Hra5bSJS7EtFxGsvAHfJH5Umo2+mWuqE3JiaIAh4yq8fLwf5U3w9qSR6dcIIX3Bg20LkkYxnmrbvHQmKtP3mdlZeYbVDMU8wjLbPu59qsCs3TLyOe2UpIZAOrMm05+laINcslZnYnoOooopDCiiigAooooAKKKKACiiigBKjlbCGnmqdxKPu5/GqirsDmdVa7+0SGEzl0cPDGg+Vj15P4dK5pNRltLt3a3mK4YEEErlznIz2zXZ3V9asjtalVulGZFb06bW9M1zOoW+pF3kuminWMbHjVyAB16jrXRB9LHFUWt0zTtDeW1ktzJERc+YVgiKjCKOWPHWum0yK1e3FxEmWkGWLdc9/pzXO3whjt7C2LlYo0BO1vm5HJ9+DUunzvaw3U0TSQxo5xxvUqOhIHINRJcyNYyUXY2dUjsYbaWe4hRlKbZPlGSv/1q5Sx13UY0XUWtWFqQBIuMfdyN/wCI7UxtYv8AxBBIq24a1DbSyEgtzjIB5xW/BZXDabFHCEktoyGXzifnABHTHFVbkXvE8zm7w0L9trtndRBop4zx03cj8KjuNatozsMys5+6iHczH2FcnZ+HbbUopr6WxlIkJZESQ7owTgAdMgUmn6ZJDZi2glmtplmIlEBxK6Z5UE0csNw9rU0uiTXDPeXYE7rE/ll4ouSzY7Ej16VkW11JOkcDmRZPuIx5UZ6H2rsIfCokhjW4kIEZJUA5cA9ixqB/BzQXkM9vMsix8GCX7rDGMHj0qlUjaxDpTepxUtskkqWt40kixtIQFY89ARW9Dq0WhaPa2lrZljKTiHjZ+PcU6bRtSXVUMyRAvK7fJwq8cD+VRyarB9nhtbqxjmmtwEWUSY3fUdeCaq6lYzScb3GXWnaXtt5714nE0m2QKDGqv1yO68dPpU2m6td6bq39m2UsM9pOq+TIe2eAfwI5rnb+2uNQvI43uPOMUhcK2do+vrVFGkini8yQ7SgL5PCDcccfrT5LrUSnZ3SPQ9cuNT0bSEgL29ysrEEEHOOpGM8iuXt7rU/D9hHrMdxG63TlQmCQ3+96Y7V0mtQaMvh8Ti633EMQ8p1k3Ek9sZ6GuK0uxtJbqC3e6Jd3TZGc7SSeQw/Os6a93U0qS95HbDxVqdxYPJFpshKqQZB93PqK4nUtQvTds8iPbM65JwT5h75Pv6V6ypgS2WOCNEhUYVV6AVx+oPbRapOUgEkEsZUkjKA4OdvoelVTa7DrRaSbdyDSj53hZDgL+/ckKuAMYHQ10GnXMcVlGfLbaq5J3gYOev61ymkm5s7WWzuigDsRGofcwcDkH6jn8K6U39xbxW9wkEDYjXMAX5n5xx6Gia0FB9TrYmDIpBBBHUdDUtZ+kiZbCMXEflSHJMec7AT0q/muNqx2p3FopKKBnhmm6fqV1eRmwV8oAkrgDHPOPQkgVFNO8UjfvpZQmQ0UuMEf7P411RurDSopI7RpnsrpUYvu/eW7r939OlVGt9Jnhnm+1COHYxhjJBdnP97HQZ7V6CnrqjyXBLRMq2Ik1TSLm13TC4jG6ERcBsjoRWYtrM+nRERSm4kcQg9VwPbHU1saHetp9+1l9r8oOo3qY98oyOgAzzXaaf4cspoQHtrlIAS6rLJtG71CDpUynysunT9ochounxxav9n1N/JMcYAZk+6x6Bj7etbl14cSOSZYIXaCSEKJoj82c8EE55rpF8NaYgJ8lmPcs55qGTw95ZLWd1NCewVjWLq3dzpVC0bNHFXN7q2nam17cgRlAIYiyjMijpxnnvUul6rdahdLPegyRyTLGpZfkByeMevtR4l0PUh+/vJJZyoxFKXyF6/kami8PTRQoouSxjhWXZGTlj1EgHdgePfmteaLWpzuM4ydj0KBIo4VWMAD0AxSXVtDcwNHMoKkciuQsPGVgAILy4SC4A9yr+6n+nUVYn8RG+ikt9MYGcgbfMG0tnuo7/XpWHspXudftocpzmo3EHh/VrhktQZ3bIDLuTaeq47ZqpYz3kSO0AAhnbfFGknKDOeO4qS/F41/di5Eck6RKzSFsY5x8tV9GmuLYXLQwp5b52+dFwMjqrdjmum2lzhb97yPRfD91aSaekEeUlRfnR/vZ7n3rZ2gjBHFeWyaveW0Wn/a8/2hCG3yoQvmL0XPqfWtu71rW9OsVuDPakFRlGkDnI6kEdvauaVJt6HbCtFKzNO4iis9auZwxEAhLSLjCqQM5HofWuev9PVrOG7uXWeW5UsoDYCDtz/WqdvqV7q73EbPmOYjfGHIXk4+Zj0GeMDk10lj4XuIrSVGvUjVycxxR4VPUKT0rT4N2ZP95sjhftrNN5N5OyCLKAk5UR+gB/LPer0elT6nOJbOyutghCxMxPDeuTj/AOtU09mmnT292hjETSYO4ZdgD98n0HQ11Daw1qxS4+Q4z8x4x6g+nvWrd7cpio6++YFzoutPaOh0pfNZNrSRyHLfUZxWDax6r4fuDE8UiNOVXyXzhzyd34V6Ut4zab/aCuvkbd+8Zxj1+lZ941pqekSXd1teBMGJg3LuegU1Cn3NXTX2dzz/AO0ajql4UZkyhBzkLu6jBz39q6jS7m8k1OLTHCpc28Trh2++N3OSPyzWX/YdzDvuba4H2SUHzHbk9e5x6jGaseHkvFVnZB9mVixeTiQjocHrxmrk9NDKKd9Ts1vrez+zWyJJ9ofgQBsnr2yelbUMm4AHIPoeori4IbmW/iA0qNreKTcLlJD5igDjA7jNdFYxzW0IM1w1wzksZGGM+gx2xXPKKO2nJv0NgHNOqvFMGHXtUoYetYtO5sSUU0H3pc0gFopPxozQAtFJmjPvQAtITTSwHeoZJwoIzTSbAWaUBTzzWRd3DoyxrafaVkO1wD90f3vcCpricDn06VasYNkZmb7z/oK0XuozbcnZHOS6W1ppc00qo+DvaQ9ZR2+nFcte/aYb/wAlp2lzyhjA2sP6jtXf6280tuYrW3M2whnw2Bx2rzR7Z7q+lVInjjVwVj4BGT69cVrTlfc560UtEd3pGnW2qW0c8qhlQBQCejY+YYrWudDs54dnkID6r8p/MVg6RdQaLNJENQV4ZAJUjYfN7k+9dgjh0DKcgjIOaxlJpm8IxcTlY7G80qVow7zW7k5IOJFX0BqSfVZ7a2SDT1S4XacszYwPX647V0FzCskR4ziuUtg1lrT2W5EgmZmQsoPz9duPQjmrTUtWRJcmiLmkW7IHltml/ePhI3bovdmHbJz+Fb1vZQQO0ioDI33m9araSm6OScjLO5UNgZIB7/U1pYrKUrs1irJBgUEf5NFQXdzHaWzzTNhVGfc+wqSzlvG81wkdsLQMZUV5cocFcYwcd65C11p7ma2a6tI/tMCZVhED5pLZ+bkYrd1e8s9RvJnviAfJElu8bcLj+HHr/WrPhDSdNmSe4Z5J5VbavnDBVT3x7810wajDU45pznZGNrN7eXFtJNa6UYkmQZkcdB7elc3aCKBPN1BcXDENG8q7jkHk4HBHb2r0XxFp+n2tpG00TCNHB3xkhgOuD68dK4fVmMszrY28ckCS7wozhuOc+lbQaa0MKkXGWrLelahFDrHmNaRtDudoAyAZDYGffvgVX1++H2y4ubOJBI8gUBFUBSOOCO5GcisyRn1Dy4GWbzY3BAUZwv8As/SuhTw7bjS4bjUdREQB3KUi34HYsRVNKLuSnKSsNsNTmnmtor6Zi8kefJUFo5ccbcA8H3NZd9NHPIIZZZreKNnaa3TIKenH610I0WB7qG9gu7OXywAigGNSuOePX3rPvdNWLV3e5sdtpOhUeU3mEcH5vY5pJq4OMramfpunvPPLItzLFcwDzog4yCRz+eK6canJNENQL8TEENsJCY6k/rmuavo/362+nLPEu0Bt4I4PBx1Iz3rq/C0K6dYBcu+9iVBHyvjsB1VsVM3pcqne9jpNK1M3dy0Ss8kaxgmQr8m7P8Ld8jmtrdXJ6NdCHUriyVgYmT7TCR02seR+faukjlBA5rmnGz0O+nK8dS0DRmmKcilzWVjQ8nbUbLUrS4h+zIbqU7h5Wdq46nPYdttb+gaZaR2wSW2jaZgsxYqOFPTbj9frXP29jZw3Udlb2szzNjy2cYMbDlgex4zXoBuLZIIbaIAMsYAA7Dj/AArsn5Hn0knrIvWUFvGP3cMaH1VAKu4FZ1vJtb61oI24VzTvud0bW0Fox7ClpagohnhSaJkccGuTvY/IlFlJILdlP+iz56f7Le1diazNZ077fZuI3CShSFYgd6uDszOpG6OAubeXTrtvPiHmYL8AFRn+If40zT7n98Hud8ZGY0Z+JWj9B6A+pqrcNc2rtBHcXqAZRwAcA56DPYVrW3h6WNftVysst5xyWysXHBZj1PT2rr5tNTz+Vt6IgOkavHqA1RLUum45U8IyY6YzwB6+tT6PfXllGgNjcTRoCIwwyFyc9h71vaX4gglil00yE3kSEBZFKvJ6Ng1RuDDDNayaZfeXeqAkyMWMUo77iOh96z5ns0bci0aZiO7XniiKbVvLtxMjBFVceUwGBuB/rWM0kVpcNBcDbHCWYnHJPbHtXXa6z65YSR3VikUsDBRMk6upJGcggciuOTTU8zzobaWWNUaV42wMpnHX61rTkmjKompWOl0XT4Esrn7dHIkt2izRLGDx8vHT0FdB4Wm+2WUlvNPNI0TENHJ/d/h6da5WTTdS092u4YJQ5UTGNJNxHHAYDoK1vD1pBrdx9vh8y0u1P+kmFiqqf7ij075rKcbq5rRk00rF/wAYCOOK0hjWNmLEeScAEeh9BWDd2qm3/s4XdzGFXJtbiJZkbdwBG/YfjgV6DDp1tDzs3vjl3+Yn8az9U08QGO+sraLz4n3HjqKiNS1kbTpX1OSu47y00NILfVw0CgqyJECFA4xjOMduKdpdk19cPazXU10ISMPJhYkGOVVFHXFWrfV5vJiFtpsYa7mkQAjkYPIxjgdTzXWaJp66bpyQDBbl2YADJJyaqU+WJEKfMzm7eFtAhuo5LOWSM8o/3QBVHV7a+hksobOOV7WYbvs6jkeoLeld/cQxzxNFIoKtxg1yviG8kgMSwz+XcrGyBVXcWPTHsCOc1MZ8zKnC0TV0W5Ito7e6VI5ipdVDZyPb6VfmQKp4+UnnHY+tcHo1lJNqCx3V4yXCAhTGc7WB+6D69+OtddDqaKZLO7lUToCQTx5i/wB4f561Mo2ehdOd46jo5CCeR+Hp61Ok4HWsK31Bo5SXs5WiVmjEgkGAOoYir1vOLheJImcD5ghyAfY9KpruEZmos46Zp4mHrWTLdRWy7riQR5IHPqegx3JqZ3MKq8uYwxABcY5PT6VLii1NGkJQaXzB61mmfapLOAB1yelOM211VmAYjIB4JHsDRyK41JGj5g9aaZQO9UfNb1prTccmlyIOdFl5hzVK4uo4InmmfaiDczegqN7nHA6k4qc6el1ZcurCRedwypH09KrRbkOTl8JkajNA+q2QtNWh2uMvAxUhxjjB6g1s3Wow24S3lnWJ2X5iv8PH9a4uz0iGG/ub2SC2F0HYqxO1Ain5Tjsasw+I7W20+8leJJLhpDh5DkdPX6dBVSjdKxlCpa99C03iW2i0q5igaWR8n94Eweeh9+eKwLu7S8RmuJ2j1EOmxQoxt6EjPem6nPpd1fW7rELWBxtyM7mPUsADx6c8VabQ9LiRb+WeeGYIxEc5Gcr8w69QRVxiombm5PyEsNL1LTtbaa4njjkK7lklPynI7kDHQ8iul0vWBp4h0/UCFJJEc4YFG5/Srd9c2d54VeVmXypIcjaR1x0FeZanMlvB5FrdNJC7L88idD3I9PT9aUY+00ZTl7K3Keyu4CZBz6YrldWv7RQHJG6O4DBlGSMAg4598VzltrNzp2kWyZnmif5PmbBzgnKt3H1qG3voGsXzaPJJG28vPwx5zgY4wcURpW3Cdfm0R6F4fvoL7S43ifcQSG4wc5Patc8CvONJ1IyFJEb7LHsGPLXcVHvyKI/FOo3F1dwf2pbpDDnbKYSS+PQd6zdJ30NI1koq531xeQwDDPlj0QdTUH2T7cN12Mqeiegrj/Dct/e3FzLcyEzrEJFkcA9emB6YruIJA9vG5zyo61Mo8rNIS5lcov4f0xreSEWiBZODgc/gTXOalHL4ZCPZZCk8AdG/+v7V2TOADWRrMuzT5ZtqsYhvAYZGRVQbvqTUguVtaM4++8WTanaRpDGYXA3SsI9+PdQaznX7fKkenrOHJZlfauXf+IMOwxUUzfZ753ltUWG4k3CWMHBPBYL7d67BbaDTrCa5ggMU95jaCBuRMd/rXQ2o6I40nPWRladappmqSQ3yK8jwpjZGWCgk/LgVDq3h/VLbTppLS1SOLezCLefudvlz+lbltBrVna/a4I1nPmBWQj5mjxkH8DxitH7RfarDsS1lhLDDNKu0L/jWftLSubRpJxszO8IWkF7pCTeWQiZiw3XcOv4Vd1bTGa2ZLa0Z5g2YipAX6EnpW1p9jDp1lHawqNqDr6k8k/iatEDvWTqPmubqmuXlZy8OmwW07S3SeaWhCyA5IyO49Mf/AF6xL3UH0ua42gyWiYdHY8k9do9SPWu3urYOhxkHrkHBHuDXOaho1kYknktlLQMGygwXUHkfWrhJbszqUnb3TO8O6g12CkZi+0OWaHzEIVckErkHv19sV0FnqJNybW4TyrlRkqDkMB1wa5PU72Tzl0/TI2MCuGUsux4znJGe3bmprxb7+1NLu5rhAI5VZpl5R88FSexq+W+plGbjsd7FJkdQal3is5Z1BCq43MMgHuPWpPPHqPzrDlOxTTMI2b7oNRnUwzxkGWMkNz91mBB4JBzVTToIba7nhjkaSZjlt2csBxhc+npW3ZadBHpQMUjOjJhw3OfU/XmremmCS28khfMQndnrkHBP14/WtOexg6alboV4JAQB3FX4ZsDBPNY5uIhcMYmG0nIH481bjm3DNDVx06iXumusgNPDZrMWUipluccGs3Dsbpou5qO4kEUEkhBIVScCohciqWqapFZWUksilkAxwM5PYUlF3CTSVzjdUa9fEi6lHHDMxdIwoJxnp074qzfeOrayhljvLWVrW4T5Jo1yOQBtPoc1i6rpUlvb28stw+JgZFijBYoOp4z05pIgWs2gu0Emny423AHEbZzxxx9K61GLWp53PNN2N3QrOLWtce6M0jQ2aiMEsdznGOfTjtXaRWdtEv7uCNT6gDNcB4dv7Dw14gurBZU+w3bBoZSePMI5U+hr0B7qCO3M7Sr5aruJz2rCspX02OnDuLjruZOprHp8guWkWOEkttCry/TnjvmsDTLZb175VMI82SOHbwRjJbtSeIdXur23juItNeSyRWZhJxu4PI+nWuc8PXc9zqBgtzDYsFE0UkhIQuuRkj6GqjF8tyJzTnodemq2+n6vfrfXMUUnmbQuQNqgZUY9Cpz+dO8N3MMetXoGxVugtzGq8Daw64/CuMvdFN/rY1C5jV5pyN8pLMmOcdsADnHsapai6aDPY3en3MyXcLGGZLhvkIzwoPYelaqmmrJmLqyUr20R7aJVPeq17eRW1q0rEYGDz9a5EeKpLazjm1Gwni3Dhlw6H6MCRWXPqlx4taS1sf3NtHhpGIJJX19/oKxjR1u9joliY293c1dP8SadeatbxQPHvxcFR3OWAB/EV2cEoZOvTivONV8PwWVpo13pK/vdPAWRdpB2MckkH3711mnaglzCrocHGCPQ9xTnCLV4jp1GpcszoMg1yPi+eDT3g1F03mKVVcdtvPWt8XRAPIHHWuF8QajJf3jxQOjfvAuwjIO0ZyR6VNKm7jrzSjYxZ9SiOrq+no+AcgxNyTkkH2PT8jU7ardXupQXDOxkhjO1okyGf0OeMHjn8agh0qxtdVVbuSRpHP7yKJvlGRwpPU9eewq7Fey6Y7/Z7byobhSoiWMqysM9D39a6Xbocafc2dNbev8AZ7WzxPPIZZIZG4c9+T94E88V0ularYTWohDxRSRDY8ZwMYOMj1FchbanLq2gSrOd88fzwsF+Y4GTg+oH+TSSNZS2Nva6oXuJjjEikCQK3IIYdfcGsZRvudEJuOxa8R3+dSjgsLU3jbhLC4Y7IZQfUdeD+dV08Q6x4j0m4s3s4rSRVXzPMyTjPX0HStC4tVhHm2kwto4Yx5SYO5CTzlff8qv+GNKh/eapIY5LmT5AV5Cgenue9HNFR2EoylPfcr39pfyWFtLbTReaskbqShIJHqO1Z19qOtX+sxwS20bR2DiRjAcMzEY6Htz+NegcYxkCqV9ZQzQSuAI5ghxKuAy8etZqrd6o2dGy91mBd6vayXlva2FxFLMrf6RGxwVXuR7j0rXj0/fAHLsWYZG47a5Cz0qGKyxLavNdxzIGkTAMqg53ZzxjNasmv6paJtuo7ZCP+eb72YfyBqpL+VkRa3mipNcSi4ubS6i8hkfYcSbtykfeBxx170+wvb1GGlrOJY1+VVxtKqPVjyazb/VIJYmLzSx3LuSG2/KgHdj3p9peiK1M93L591JEHCAZJQH+L+dW7taoyTSloXriwg80/wCnOXUlnkQAKgPXk8kVzmr6fbRSotlcXPms4LGSMbWBBwR69PSprrUHhWRbi02wsMKuT17HPc1mhxLE8gkmDRsTGhfoOMD1/wD11cItakzknokVpbK406GS4vlWSOVRJA3JR+eisOh9jUMSvfab5t5PL+5OI0Mf8OcHHbFdJdaokOmQE34nUKRLZSQ5GMdu4xXM+XdQTxFIvPjwJYl3nhSc4Pr0wauN3uZuyNrwxBNPq8tkWlSEDdEjw+YPUZB6DmtCLRdY1a8dLmCL7PCzRlQAkYPqpH6/lT9CsLzUbiTVbiV7TzWy08TYDp/cVfy59q6hrqKKBYIBsiUcAnk+5PrWUm+b3TWMY8t5GZF4dsLayWC4ke7ZBhWcnavHQCsq60mziKRWyyQCRtrCPGDx1rZkutxwOfWmQw297rscAkcLHGUSRQNpk6tz3xgCjma3GoqWiK+l2ctlZOtrYw3pHyhXYBlA7Ed65u60ybT0lmjgZJ5Qzukm5BDjspI5Pp7V215sXWJoIEYsEDSygjCNg7T9Ox+oqKDXPOjaGYhwDhkcZGfxpRcnqgmoL3ZHL+HZ9Rs/tTO6M8kKkqf4EB613WlarBf2atA4O35So6qa527tYrKX+09MQKV4nhXkMp6kD+lULXyJNVNxBJi3mxucjDr7A+tU4qSFCbps70ynBycCuY8RayjWRt7XD+Y4V5OgA74Pc1l30l1E81utxcXMbxh1CnOzDYOTmtK+13T4rAQHbuwoEO3p7Y9aSjZouVZzTWxaSG0utI05XiXIYMB74wfzzUs5N/rAiHKg4OPQVkQazb3Wo4VQY4Rn5TxuHpj3wK3vDcBkeS4kwXzhsdj6VMvdVxQfM0jpI0EaBQMACnUDpS1yHcJQaKKAI5fu8dKyL+J5bWVY1LP/AAqO5zxWpMcLWLqk9zBaPJZqrzod6IxwHx/DntmtoIipbl1OI1Ro7e90xJ5xEklzLFcSTPgBiuUDH0Hapob8oxtpdskMg2sSMiQc4IPsehqrcpJ4qa6e5sJrQGUbY5QOSoHf1B79Oaklt54lS0gtfMkhjLiQptCHpnHQgdfrXVotzztW9DW0J0uZIln86SW0Lxo4fACng5z1+mK6jyYP77/n/wDY1xeh3a6E9vc3Mi3EVxuSQqSXU5zu56iuz/t3RP8An/g/SsJuzOqjZrU4uHxTPot3LotzARc7sBGOAffJ7EUuo3d2NYSC1uXhlnVthBA3sB8ye2VwfqK7fXIbdrZWaCB7hnCQPKgOxieoz6da4zxDHdWGpyCGGKQRxiR7l+q8EE+/bpzVwmpO9jGrTlHroLYCeztIVlV9oGN7ZOT9a2YLoED5qj0rWLeO2k0/UkSUqoJmiQmNtwzyexrEmle2ncxpJ5BI2Oynp6Va969zKS5EpJ3OsW7455/GnC8Xp0/Gue8PXLa7dyLbI0kUJ2yTOSEz6D1/lXZjT41i2JtB9kH8qynaDszooqU1dGa9/EkZZnAA6kmsDxE93d28kqWwe3jGxMt0bPUDuetaF28cV5LFcrFMYWDosMZBcYz8y9MDuaxtMD3aSxzLdM3mB0aLmPGSd31pxtuTJy+FsybPUJbq9ybdJCYxEyEMzIR/ED79aq63bX1nEYZvMjguGJ8kHauP7wHbrXT2/g24a+mvYpFiR5CV/eZdV9M9KZHp1req80kpeSAsCQhlcYJHfjPFaKcbmfspW1ObtolFyImt4btEACb2yCCDnBx+VT6hdtbva2kdsEtyUDqJyzlc9/QU3w94hji1GdxumRCUXzQQVIJ6r2NdRcX2ma2gW8hjVsYSVBhl/wAR6inK/bQmKjtfUwPEertPqn+j2/2cqnkMSxJKH0HSqFtdJbi2uJVDrbz7Gwcgowxt5rpJojFbMJYLTUIQuBIrbJR6DFcZPYPJczLtkiUODHbFjlj1HXryMU42tYJ3ve53Fh4it9U0h7KXZBNExRDMcZQcLjHU9iKLXwvdavHGl6QYYnOJJAHJ7gYIwR9ar2kVjBpUbaish3fvrYRjcpcDO3HUMDxzXb6JfrqGmQ3A4dhl1xgg/SsJycb8p004qbSmYd/4VQeRLFY2sxh5KpGIy34Dg07T7CysNVTUIt0cH2fbtckFW3Hdke3H4V1bfdNcn4jS3/tGL7TPEInjYbZH2gOOjA54PNRGbl7rNZwjFc1tS34guw+nw/ZpFzNIED8YK5w34YzXGW1veaBd3VuWnmBBkt5Ik3pIvbIzn2OK17O60jSA93JcW0qxN5G0vlm7lh1xT49b0KaOC9N8GllLLIdhzGMdBxxzitINx0S0MZpT957nOXHibWr6EWtrFbpM8gi2eb85Y/7NS6raf2etmkY8z7P+7mug2N0m4FvyFa1pplhpSxajOC15ZpLKzPnOWOE9u9YF41zEDAl3lNjO0eMYycnB6E+9aqV9tjBx5Vdl3T9Jvjrv+hqJiDuDyY+43O7noevNdHe6BLd3CRvfRrPFHiNWJZkU9ST6+9WvCSvJHNdSuhMiR7EUg7VA45rWv9Hgv5kuN7wzoMCWIjOPQ56isJVGpHTTpLkv3OVfw0bCBEjvGYwDIMagNtJAP1rnksp9L1B7tlEaxTBdzDOMgkfmK9Ms9KgsWeTfJLIy7WeQ5+X0AFcrPpV9feKZLixl2xx7Qd4yowMYI7mnCo3uKdJK1jHvNUa5s4ZTbSrIsoRAbj5/ceuKt6Vq+qWurraQrBNHIoPLkY9jx1FR6xov9lTPPdwNdCT5gyOR5XqeO/SuQguhbXAc7psEl85IHGM1qoqS0MXKUHqeqy+Jp4NQWzuLeOFywyzOdoHrnFZ+va68auEnW4j2kEJ8oTnqT3rm20y/MNnkPLcPuYxE5OzPGefxravVsdT02OCzt7vziFUu6naFJwSe3btWXJGLRt7SUkx9vNLIwga2VyYwZGmI5JGcDnjjvWGL25s9UKxSMPLVmiXbu8vk+vf3rZtdMunUWlwxQQ8JMjAeZ6ZyQR/hT7nQL64vW1OHyy2AghUEq698n361ScUyOWTRyfiC9WaYSeSokkGH2SE7/dvQ+1QWsiT3afaC0EcUXytj5gMZAx3rYk0q41i/lkuLeGKdMDylGw7fX3re0ObTbjS7i2u7USR252+cQNxToCf8atzSREYOUtzCvtfgu4rWOe0idI4No2v/ABHgE/TFW9MWNL21j023MoWHzZZpIxkP1BH0xVHVbG1S8lS0x5Kxb1ZTks2e4P8ASs7S9SWO68y9VjChEbDeQSe+SKrl93Qnn97U09ZW4v76LMcCtdMDviHzBemT6d6rahYJBrMFvbGXy1hBbzG2kDJznHar9qbV9WuWtbuQWsZ2wMx4QDkls9sZxWlbW9zcLPqgjErM2yNz1K/T6frmo5minFSM4eIAluiCNljjXCjBwB7Ultqct/MqIRCpPMszbVX8T/KujTQ9Jii+1JLIsRVSy+cQGJODkA/hU95pltYWhuLOCOUlgN5+crngnnrR7WOyWo1hpN3b0M+30xWvjDNdlYtobzXO0uT/AHAf5mtm0hsLZrmF4ovJRwsYwDxjg/z5q1JDYXFpGkqLLhAAzfeGPeubh06PUdcvor9neKCMfZ3ifaVHpgdcn179Kxu5as6OVQsooj1ks99FZ6cWa3nbdcRJycDqfxHWqmoaJFZWguYbm4XccRrKnOOuGHXj1rQ1CyTQs6lLbyyghP3zvlo8dFIA6H1q9LcTarFbyNbvDcZEkJcjkDkgY65rRTtZoylTUrqe5zNhb69cqJrW2aSP13DBFVdRgvtL3yfYjAs/yTRPHujzjgj05712l6t0mn3E8lsbZwhK+QxznB5JHH6Vy2q6Teztp5urm4uEnt3Do82VPHXA781aq8zM5UeRaXuZuiXV6dSktQIDvAQkselVrzS3aV0EjyM7dYRlTk45IPTNWo3XTbe0mFsrKf3bgYGSAM5/KqWpTzCaC5tElt7eZflUqQqj0wPerW+hn01NDT7SbSliuxHEm5TCrLyqtu64PQ9R+VdzcW93YWq3dleMI1AY27KpRgeTzjOa4SCac2LRsCGUrJg8DcOv5itaW/1SfTEtbS8TzrlmX/SHjAQY7c5/Ss5xu9TWnO2h39veLPCkqch1DD6GpxIKw7NRZWlvaljmONUyf4sDrV+OY/Uetc8oLod0Z33L2aCwx1qJZMio3mGeoqLFjJ5CWwKyb2TLADv0q5PIQD61iQXcF3qqRJNGxRsuocHGK2jE56stkdPaWMVvBEPLUuoOWI5561ha5LLo11JPbQJJFPCVdCcEEenr16V0yOHUH1FZl40L6vbQyor7ULqG5wc9ayi3fU0klbQ8xvNO1G41aKW4WVQ21lPl7m2E8cfnxW3/AMI9Zf8APa4/8Af/AK9O1DXtQsNWluoSGhkkOwEg528c9wOasf8ACXX3pY/98y/410e80jkXIm9TQ8ZzXI022ntl3GK4QuM4wp4yT2GcVx+rzXOraup3eVORsUGQAZzyD6126aVqNzFJcXWpeYrAj7IkaiIA9Qe7deprg/Ea2mYrmwYptdo0iU42BOAQPXv706VticQnfmGWLRSR3BF1N9oK7gy8o20/xfXtV+31uZ7VbeAzOR80yMcKwJ647YNc9aatNDYzwcLK7bdwGOvBLeo56Vp6Gb9YWnspgJVLeeCMgRjG0Ybgr/WtHG25hGVnY2I7a+tomlileNlXe8UJKNt7sBj5uKUa3eX9mWjvLgMhJ8skAFB1LH19qzL/AFPUb6COKV440Q5UQRkEnuMknH4cVBJY2MeuWSwzM6OcuBySxHC/h3NLlvqy/aW0idBZRXkelm5WNrm9mGfJjXhh2Mp/pV5k1bULiazt5ooJY9kiW9wuVkTuDt6dxxXQ6f5Om6fHAi8qvzHPVu5qO08u58QyXabcpb+Wdvu2RWDk9dDqVNaK5l6JoviJI1TULqGCNTwkDlsDPToK6i1s4rO3EMChUGTgep7/AFqwtOrGU3Lc6IwUVYwtQ8KaXqErzNAsU7fekiGC31HQ1jSeBHTP2e8GPcYrtqKcako6JilRhLVo4QeC7xd5e9RVAwSiktj/AGewPvUuo6Vaadb2CRxq0ELsJizbi2RwSTznNdpjmq91ZxXdrJBIo2uPTp6Gq9q29SfYxUbRRxN+JrBIpbeNbyK4YERHPznHUH+Fx69x1rHttYvoddurmzvZNkko327xeZk46qV4Iq9qFrcWST6XO7+WD5sDgkHjgjPuKo3kDaBcwJYSnJRWVxkeYCc8nPI7ZroglsjjndPsbFz4w1aKNfs0dneFh/A5R1+qmqg0ldduHvbmVZ52j2eXI+3Jzzgdl4x61z+rXYvtRjvmsIFLNs2oSQ3HOOBVyysZLWa1aV4FZWYbXJJKnpnA6imo8qutGLncnZ6o6DT/AApslkjurIpFncNiq6k/jyRj1pmt6DZWFoZGmihjHOyY4J9gqn/OKuWNnBHahRq7hhj5VVz+hPNc/rGnTJMDbzm6PzjBjIbnr1znFZxlJy3NpxjGPwmepa8DsXIh4xGTnKnuff2q/Z6VBq8i2C3UyLGAMyIGAH90Y6H8ap2tk6aZDPJIpMMxCQhMb++SfQ8V1GmTX2nW11eaisaW2AuwLho+cjAHUc1cnbYypxu9S5bWkvhuyRQyyQIMLMi8r7MO4rSsfE+nXaNmUI6fe7j65HaqEWt217bzRIGkyhDKwxkYPTNcAwEluW8l/wB580bZGAi5/Os1T5tzZ1eS3Kejap4hTCWtg4M82QH2lgnHXA61U8ManBAtzZXF1G06vv69cjJ69wapvq1pBosEU1rhSmY5GXdt9CT6/Subis9QudMS8ESLZxyeYTuGG7Z9efSmqatYTrPmTWpt+JbhL/U5UMyrbxoB5gbhW7+xzx+Vc/c6d/aMqPppykMe1pFXYgAySx9RzipPDkqq7w3FtEIWlzJK6kmPjoO3OMV11laaYiXTWjCG2umWPIAIyM56/wCc1blyEKPtHdmFosmnW0W+7mnlukymFbbtHpmtYa+VXyNPgSJTwAgyfzpieHgbWQm/u2sBISi+QhZB3IJG7FdLpWhafp0avbqZHIBErncazlUhvY0hTqaK9kQ6Tpsv/H3fFmnZSoU/wjvx60iabqNmDDbyrJBn5NzEMo963AMHNOxnrWHM27nSoJKxi22iIfMe/VJZH7DoBWNq2jBJpJdHV45YlCttGUK/3cV2LdK5PTvEEVk1xp946xXNvIwZX43AnIYex9auDk3oRUUUtdDiryS1k1H7VciS1uh1CLui47gdV6VT1ubT5NKtpYbgHUM7ZvL5DIc+nf8Axrb1PxHpNx4iCNJbmBwfMV14Y9OGHQ89elVdT0e20a4nafY+QDEHHylcdCR39/autOzSZwNbtanMWck72pUD91v+b5gCWzgZ9vavVtK1GxtNLt4rhykEcZXc4xyM5NcDp8Fql1JeCKPECAt5XzKCehAPWtvT4rW5uLd57iNo2LDypGCgf3XK9/xoqJSQ6TcXdHUaJaW12xlJcKg+VHXbjJJ/EU3xFEukaVdXunxL5saZI3HG3uMdPf2Ncob7Uk1lDpk6wQxxkTNdgqpHbAHTGOMU+fxFqGszvpBggMcmEluYZdyAH0Pas/Zu976Gvtly2tqXrfQfE7FJ7PVo5rW6xKXfggEA9PWtq08LS2Ok3228L6ncgE3BGACpyqj2/wAa1LWaOxto7Qo6eTEoCsOSoGBj1pl5c39spmSx3xKuSBJ8/wBMVm5yk7G8acILmOcutW8S3B+wHQ90ild0rn9yfceta+gSqNQu4J1iE1mqQAoSRjGScHpnNWtP1CPVLVZYWaIMm4M6dOcYrltT1Waw1aS606ya52ER3ksfG7jg4Ht1+gqrc3u2sQ3ye+nc75ponUjIINcFd3Fto3iKV5LeeeGJfMGJCVTdxs29OetSX3jJdOshNNYXWZB+7+TcremCOKyYNdfUbJoL21kt7i4k815W4MTH7gx3wP51UKTj6EVK8ZbblS8vIHuLi3MYazmcTRqOM59vzH4V0dposWsW2Zp3t4okAiV2AZBj0x0964rVre7uXsI2UPMzSBzGeSMevtitTQrue6ZI9S1cxi2jMao4BcA9cHH4c1clorGVOS5veKmo3tpFey28QaU/KIimcHpnOfoa73RdH0rVNCgnS3R/MHzl0G4sOuT3wa86ayhF5vdZGiVzvYMBvAOOD7V3WkX0Hh5QqyPJp8zZDnqh+nr/AD61NW/KrblUeXm97Y1Li0ntEIhwyD+Ajiq9nqSM5QnDAcqeo+ntXQyFJ7cSRsGUjIYHtXJa3YhZBPGdjg5DDqKzg1Jam1WPJ70TfFypZUjDPI/IjXGfr7D3rL1zW7rQIRdXmlzNZZw80DhzGPVl/wAKoJrK2Wrsun2dxd3m0RTxIuBhTnI7Dgg1i+JfiTp2qafLpVjFIbicGJvMGBHng59MU405OVraBKtHk1ep0lz4js9Ot4tRmYvasQGIUk4PTiuZl8R2s3iW4udO0XMckSqWdNhcZ649zirHgy4sbe1htNUn3rMhZfPGRjjv256Vb1trWw14y6dbKGk2CWZ1LRgHIOfoPxq0lGTVjFylKCaZ2en3iT26OAACOh7HuK4vxBrsttrjahHF/oMamB5Qw+Y85A9xmsq11O4is5LVdQBd3273JCqO3PU8d6XVtJ83TpLmS4W1LBZEtvvEnoT14FSoJSuaSquUbF/wzHbSagReurJKu8AOrK3Pf07V3O2y/wCfWD/vla8Ym066hszqFpeRNG2GdYj8yD1wR29qh/tMf8/z/wDgQ1U6XM73M4VuRWaPQZPFEm6KxhVleXjeegyQo/U1my+E0itZ7truXDZcKvHQ4yfeiim/dehEXzr3jV8M+GrY2rSsI/3hyA0avke+R1qfVfDCaVYXd5YSiNlXeyFcqwHbFFFYuT5zrVOPs72PP47u9Zp1EifukyT0JB5OPTtWVq2rvofiPSVVSwSHdJg/eZj1/LAoortjueZJ6M6mfxZNsUKrZchQCeMnj8q9H0GxNjYqHcSTPhpH9T7ewoorHEJKNkdWBfNJtmwtPoorgZ6K2CiiigYlFFFAHNa5fpJeDTkto2kChvMk6KDkce9cFeWtxAJ4/MjlhjYKolBJHfA9uKKK6qWiOHEasNGsTe3NvLI4H74qEA+VcHkgV6A9rp82p2cH2RNyKW6cEHoD60UUVWx4ZKxtLaQCQOIk3gYBxyB6Uya0i4kVQrI24Mo596KK5U2drSPPPFsLaK0d4xWdZizNH93ODweOh96oW+sPqzvPeTTbGYL8g+b/AGe+Diiiu2GsbnmVG1NpGvbTRzWTBYlVAf3shXLyfX/ClSfTAG2aVFIOSTMSSfp6UUUJXG5NbEF5aWWpRyG2jktpI1LmPdujYd+OxqjPF5GmwGNv9ElTaUI5z6+maKKryJvdXLP9mxTpo8RZybnPzbtuBux26mrtzIbqYadbTS2oRGaIR4wQpHDfz4HWiis73NEki4viwwWdxBNG7zWwKu4Aw+O/X3rq9LjMWmWyMQSI16fSiis6ySWhth5N3uXKWiisDqEIzWLrXhbR9fVP7RtFkeP7kqkq6/8AAhRRTi7O6E4qSszJk8IaDpmi3Flb2ZVJlKNIW3SDJzncfQgH8K5mRb+9lk+2yRS20bCFeu4kHhjx3Izj3oorrotu9zixEVFpIq2Je4t5PkhSRo8gKmFXbIQR75qzcaVb29jHcDPmkb84ztYHnHqPrRRWjZjFJo6Ww0+fVMz74mMiYdpVyW4x0AwB7VJHo93pVvtcWM1qq4KCMo3HQ59frRRXO5O9jqjFWuVIPtN0kWpwXkhBkVRBKPlHzHI4z6df0roLfW47rTxcrG6hlzg9aKKppN6kRk09DjNIsE1Ce9uriedY45fMgSOQ/Kp52kdK6610qeNGeCSCJJiHPybmJxzk9P0oopVW1KyKoxTVzj/EGhI/ifT4vKhijJLP5DMgYjn7vSpLmOzgmtor/wA67uJC4EjAfIoB4AGKKK0TdkYSS5mVLH7HeXNpawJIhjSR/MbG7Jz3H+7+tbHhLw9DcQteTpEVYFdoXJPzZzk96KKVR2Wg6KTmrnS3egadLayIttGjEEghe5ry+GW6iuHguZfNinysiDgDnAYehFFFLDttO5piYpWsbfhbxS9lKdKuVeWNWKoy/wAJBx37V1GrIGtCx6EZooptLnEpN09Tg9PtJdTv7oG5mVVt/tKoJCFwCQBx3xWtL4Okn02Oyhjsh57ea8zZDj6YH580UVc5NPQzowUtyvqVhJp06ab5ga28sMxHyuecYB7A9+tUrvU1k0OyZo5A8M2UiSTEQAbGNuOfqeaKKN7XFtdIYLuPVL4PPCp23Kooxjb3IHscVY1eW0lvZIzamWVgCzvIQACM8Ad6KKNmS9jMsL46XdXEe1ZY2/dsSozjA5A9ag87TP8An1b/AL5Wiir6m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197" name="Picture 5"/>
          <p:cNvPicPr>
            <a:picLocks noChangeAspect="1" noChangeArrowheads="1"/>
          </p:cNvPicPr>
          <p:nvPr/>
        </p:nvPicPr>
        <p:blipFill>
          <a:blip r:embed="rId4"/>
          <a:srcRect/>
          <a:stretch>
            <a:fillRect/>
          </a:stretch>
        </p:blipFill>
        <p:spPr bwMode="auto">
          <a:xfrm>
            <a:off x="5019674" y="3076574"/>
            <a:ext cx="1857375" cy="1695451"/>
          </a:xfrm>
          <a:prstGeom prst="ellipse">
            <a:avLst/>
          </a:prstGeom>
          <a:noFill/>
          <a:ln w="9525">
            <a:noFill/>
            <a:miter lim="800000"/>
            <a:headEnd/>
            <a:tailEnd/>
          </a:ln>
          <a:effectLst/>
        </p:spPr>
      </p:pic>
      <p:sp>
        <p:nvSpPr>
          <p:cNvPr id="77" name="TextBox 76"/>
          <p:cNvSpPr txBox="1"/>
          <p:nvPr/>
        </p:nvSpPr>
        <p:spPr>
          <a:xfrm>
            <a:off x="7639050" y="4981575"/>
            <a:ext cx="2209800" cy="1661993"/>
          </a:xfrm>
          <a:prstGeom prst="rect">
            <a:avLst/>
          </a:prstGeom>
          <a:noFill/>
        </p:spPr>
        <p:txBody>
          <a:bodyPr wrap="square" rtlCol="0">
            <a:spAutoFit/>
          </a:bodyPr>
          <a:lstStyle/>
          <a:p>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在感光材料中添加有机含氟化合物可以有效的改进胶片的性</a:t>
            </a:r>
          </a:p>
          <a:p>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能和涂布液的特性，使用传统手段对所添加的含氟有机化合物进行定性及定量并不灵敏，而使用</a:t>
            </a:r>
            <a:r>
              <a:rPr lang="en-US" altLang="zh-CN" sz="1200" baseline="300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19</a:t>
            </a:r>
            <a:r>
              <a:rPr lang="en-US" altLang="zh-CN"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F-NMR </a:t>
            </a:r>
            <a:r>
              <a:rPr lang="zh-CN" altLang="en-US" sz="1200" dirty="0" smtClean="0">
                <a:solidFill>
                  <a:srgbClr val="000000">
                    <a:lumMod val="75000"/>
                    <a:lumOff val="25000"/>
                  </a:srgbClr>
                </a:solidFill>
                <a:latin typeface="宋体" pitchFamily="2" charset="-122"/>
                <a:ea typeface="宋体" pitchFamily="2" charset="-122"/>
                <a:cs typeface="+mn-ea"/>
                <a:sym typeface="Arial" panose="020B0604020202020204" pitchFamily="34" charset="0"/>
              </a:rPr>
              <a:t>是最快速有效的方法。</a:t>
            </a:r>
          </a:p>
          <a:p>
            <a:endParaRPr lang="zh-CN" altLang="en-US" dirty="0"/>
          </a:p>
        </p:txBody>
      </p:sp>
      <p:pic>
        <p:nvPicPr>
          <p:cNvPr id="8199" name="Picture 7" descr="https://ss0.bdstatic.com/70cFvHSh_Q1YnxGkpoWK1HF6hhy/it/u=581655198,164988192&amp;fm=11&amp;gp=0.jpg"/>
          <p:cNvPicPr>
            <a:picLocks noChangeAspect="1" noChangeArrowheads="1"/>
          </p:cNvPicPr>
          <p:nvPr/>
        </p:nvPicPr>
        <p:blipFill>
          <a:blip r:embed="rId5"/>
          <a:srcRect/>
          <a:stretch>
            <a:fillRect/>
          </a:stretch>
        </p:blipFill>
        <p:spPr bwMode="auto">
          <a:xfrm>
            <a:off x="7677151" y="2981325"/>
            <a:ext cx="1828800" cy="1771651"/>
          </a:xfrm>
          <a:prstGeom prst="ellipse">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82882" y="2153719"/>
            <a:ext cx="3237066" cy="836061"/>
            <a:chOff x="6238875" y="1704975"/>
            <a:chExt cx="2065218" cy="533400"/>
          </a:xfrm>
        </p:grpSpPr>
        <p:sp>
          <p:nvSpPr>
            <p:cNvPr id="7" name="文本框 6"/>
            <p:cNvSpPr txBox="1"/>
            <p:nvPr/>
          </p:nvSpPr>
          <p:spPr>
            <a:xfrm>
              <a:off x="6811768" y="1804770"/>
              <a:ext cx="1492325" cy="33381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rPr>
                <a:t>核磁共振概述</a:t>
              </a:r>
              <a:endParaRPr kumimoji="0" lang="zh-CN" altLang="en-US" sz="2800" b="1" i="0" u="none" strike="noStrike" kern="0" cap="none" spc="0" normalizeH="0" baseline="0" noProof="0" dirty="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grpSp>
          <p:nvGrpSpPr>
            <p:cNvPr id="4" name="组合 3"/>
            <p:cNvGrpSpPr/>
            <p:nvPr/>
          </p:nvGrpSpPr>
          <p:grpSpPr>
            <a:xfrm>
              <a:off x="6238875" y="1704975"/>
              <a:ext cx="533400" cy="533400"/>
              <a:chOff x="6238875" y="1704975"/>
              <a:chExt cx="533400" cy="533400"/>
            </a:xfrm>
          </p:grpSpPr>
          <p:sp>
            <p:nvSpPr>
              <p:cNvPr id="5" name="菱形 4"/>
              <p:cNvSpPr/>
              <p:nvPr/>
            </p:nvSpPr>
            <p:spPr>
              <a:xfrm>
                <a:off x="6238875" y="1704975"/>
                <a:ext cx="533400" cy="533400"/>
              </a:xfrm>
              <a:prstGeom prst="diamond">
                <a:avLst/>
              </a:prstGeom>
              <a:solidFill>
                <a:srgbClr val="0064D2"/>
              </a:solidFill>
              <a:ln w="12700" cap="flat" cmpd="sng" algn="ctr">
                <a:noFill/>
                <a:prstDash val="solid"/>
                <a:miter lim="800000"/>
              </a:ln>
              <a:effectLst>
                <a:outerShdw blurRad="774700" dist="850900" dir="2700000" algn="tl" rotWithShape="0">
                  <a:prstClr val="black">
                    <a:alpha val="11000"/>
                  </a:prstClr>
                </a:outerShdw>
              </a:effectLst>
            </p:spPr>
            <p:txBody>
              <a:bodyPr rtlCol="0" anchor="ctr">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6" name="文本框 5"/>
              <p:cNvSpPr txBox="1"/>
              <p:nvPr/>
            </p:nvSpPr>
            <p:spPr>
              <a:xfrm>
                <a:off x="6278370" y="1778617"/>
                <a:ext cx="474855" cy="35393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rPr>
                  <a:t>01</a:t>
                </a:r>
              </a:p>
            </p:txBody>
          </p:sp>
        </p:grpSp>
      </p:grpSp>
      <p:grpSp>
        <p:nvGrpSpPr>
          <p:cNvPr id="9" name="组合 8"/>
          <p:cNvGrpSpPr/>
          <p:nvPr/>
        </p:nvGrpSpPr>
        <p:grpSpPr>
          <a:xfrm>
            <a:off x="6475293" y="2083192"/>
            <a:ext cx="3990007" cy="836061"/>
            <a:chOff x="6014949" y="2670175"/>
            <a:chExt cx="2545588" cy="533400"/>
          </a:xfrm>
        </p:grpSpPr>
        <p:sp>
          <p:nvSpPr>
            <p:cNvPr id="14" name="文本框 13"/>
            <p:cNvSpPr txBox="1"/>
            <p:nvPr/>
          </p:nvSpPr>
          <p:spPr>
            <a:xfrm>
              <a:off x="6610041" y="2815698"/>
              <a:ext cx="1950496" cy="33381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rPr>
                <a:t>核磁共振实验技术</a:t>
              </a:r>
              <a:endParaRPr kumimoji="0" lang="zh-CN" altLang="en-US" sz="2800" b="1" i="0" u="none" strike="noStrike" kern="0" cap="none" spc="0" normalizeH="0" baseline="0" noProof="0" dirty="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grpSp>
          <p:nvGrpSpPr>
            <p:cNvPr id="11" name="组合 10"/>
            <p:cNvGrpSpPr/>
            <p:nvPr/>
          </p:nvGrpSpPr>
          <p:grpSpPr>
            <a:xfrm>
              <a:off x="6014949" y="2670175"/>
              <a:ext cx="533400" cy="533400"/>
              <a:chOff x="6014949" y="2670175"/>
              <a:chExt cx="533400" cy="533400"/>
            </a:xfrm>
          </p:grpSpPr>
          <p:sp>
            <p:nvSpPr>
              <p:cNvPr id="12" name="菱形 11"/>
              <p:cNvSpPr/>
              <p:nvPr/>
            </p:nvSpPr>
            <p:spPr>
              <a:xfrm>
                <a:off x="6014949" y="2670175"/>
                <a:ext cx="533400" cy="533400"/>
              </a:xfrm>
              <a:prstGeom prst="diamond">
                <a:avLst/>
              </a:prstGeom>
              <a:solidFill>
                <a:srgbClr val="0064D2"/>
              </a:solidFill>
              <a:ln w="12700" cap="flat" cmpd="sng" algn="ctr">
                <a:noFill/>
                <a:prstDash val="solid"/>
                <a:miter lim="800000"/>
              </a:ln>
              <a:effectLst>
                <a:outerShdw blurRad="774700" dist="850900" dir="2700000" algn="tl" rotWithShape="0">
                  <a:prstClr val="black">
                    <a:alpha val="11000"/>
                  </a:prstClr>
                </a:outerShdw>
              </a:effectLst>
            </p:spPr>
            <p:txBody>
              <a:bodyPr rtlCol="0" anchor="ctr">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13" name="文本框 12"/>
              <p:cNvSpPr txBox="1"/>
              <p:nvPr/>
            </p:nvSpPr>
            <p:spPr>
              <a:xfrm>
                <a:off x="6060336" y="2756242"/>
                <a:ext cx="474855" cy="35393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rPr>
                  <a:t>02</a:t>
                </a:r>
              </a:p>
            </p:txBody>
          </p:sp>
        </p:grpSp>
      </p:grpSp>
      <p:grpSp>
        <p:nvGrpSpPr>
          <p:cNvPr id="16" name="组合 15"/>
          <p:cNvGrpSpPr/>
          <p:nvPr/>
        </p:nvGrpSpPr>
        <p:grpSpPr>
          <a:xfrm>
            <a:off x="2410587" y="4236515"/>
            <a:ext cx="3209360" cy="1110527"/>
            <a:chOff x="6256551" y="3635375"/>
            <a:chExt cx="2047542" cy="708507"/>
          </a:xfrm>
        </p:grpSpPr>
        <p:sp>
          <p:nvSpPr>
            <p:cNvPr id="21" name="文本框 20"/>
            <p:cNvSpPr txBox="1"/>
            <p:nvPr/>
          </p:nvSpPr>
          <p:spPr>
            <a:xfrm>
              <a:off x="6811768" y="3735170"/>
              <a:ext cx="1492325" cy="60871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rPr>
                <a:t>核磁共振表征</a:t>
              </a:r>
              <a:endParaRPr kumimoji="0" lang="en-US" altLang="zh-CN" sz="2800" b="1" i="0" u="none" strike="noStrike" kern="0" cap="none" spc="0" normalizeH="0" baseline="0" noProof="0" dirty="0" smtClean="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rPr>
                <a:t>结果分析</a:t>
              </a:r>
              <a:endParaRPr kumimoji="0" lang="zh-CN" altLang="en-US" sz="2800" b="1" i="0" u="none" strike="noStrike" kern="0" cap="none" spc="0" normalizeH="0" baseline="0" noProof="0" dirty="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grpSp>
          <p:nvGrpSpPr>
            <p:cNvPr id="18" name="组合 17"/>
            <p:cNvGrpSpPr/>
            <p:nvPr/>
          </p:nvGrpSpPr>
          <p:grpSpPr>
            <a:xfrm>
              <a:off x="6256551" y="3635375"/>
              <a:ext cx="533400" cy="533400"/>
              <a:chOff x="6256551" y="3635375"/>
              <a:chExt cx="533400" cy="533400"/>
            </a:xfrm>
          </p:grpSpPr>
          <p:sp>
            <p:nvSpPr>
              <p:cNvPr id="19" name="菱形 18"/>
              <p:cNvSpPr/>
              <p:nvPr/>
            </p:nvSpPr>
            <p:spPr>
              <a:xfrm>
                <a:off x="6256551" y="3635375"/>
                <a:ext cx="533400" cy="533400"/>
              </a:xfrm>
              <a:prstGeom prst="diamond">
                <a:avLst/>
              </a:prstGeom>
              <a:solidFill>
                <a:srgbClr val="0064D2"/>
              </a:solidFill>
              <a:ln w="12700" cap="flat" cmpd="sng" algn="ctr">
                <a:noFill/>
                <a:prstDash val="solid"/>
                <a:miter lim="800000"/>
              </a:ln>
              <a:effectLst>
                <a:outerShdw blurRad="774700" dist="850900" dir="2700000" algn="tl" rotWithShape="0">
                  <a:prstClr val="black">
                    <a:alpha val="11000"/>
                  </a:prstClr>
                </a:outerShdw>
              </a:effectLst>
            </p:spPr>
            <p:txBody>
              <a:bodyPr rtlCol="0" anchor="ctr">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20" name="文本框 19"/>
              <p:cNvSpPr txBox="1"/>
              <p:nvPr/>
            </p:nvSpPr>
            <p:spPr>
              <a:xfrm>
                <a:off x="6278370" y="3715549"/>
                <a:ext cx="474855" cy="35393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rPr>
                  <a:t>03</a:t>
                </a:r>
              </a:p>
            </p:txBody>
          </p:sp>
        </p:grpSp>
      </p:grpSp>
      <p:grpSp>
        <p:nvGrpSpPr>
          <p:cNvPr id="23" name="组合 22"/>
          <p:cNvGrpSpPr/>
          <p:nvPr/>
        </p:nvGrpSpPr>
        <p:grpSpPr>
          <a:xfrm>
            <a:off x="6531182" y="4191102"/>
            <a:ext cx="3207206" cy="836062"/>
            <a:chOff x="6238875" y="4600575"/>
            <a:chExt cx="2046169" cy="533400"/>
          </a:xfrm>
        </p:grpSpPr>
        <p:sp>
          <p:nvSpPr>
            <p:cNvPr id="28" name="文本框 27"/>
            <p:cNvSpPr txBox="1"/>
            <p:nvPr/>
          </p:nvSpPr>
          <p:spPr>
            <a:xfrm>
              <a:off x="6792718" y="4712826"/>
              <a:ext cx="1492326" cy="33381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rPr>
                <a:t>核磁共振应用</a:t>
              </a:r>
              <a:endParaRPr kumimoji="0" lang="zh-CN" altLang="en-US" sz="2800" b="1" i="0" u="none" strike="noStrike" kern="0" cap="none" spc="0" normalizeH="0" baseline="0" noProof="0" dirty="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grpSp>
          <p:nvGrpSpPr>
            <p:cNvPr id="25" name="组合 24"/>
            <p:cNvGrpSpPr/>
            <p:nvPr/>
          </p:nvGrpSpPr>
          <p:grpSpPr>
            <a:xfrm>
              <a:off x="6238875" y="4600575"/>
              <a:ext cx="533400" cy="533400"/>
              <a:chOff x="6238875" y="4600575"/>
              <a:chExt cx="533400" cy="533400"/>
            </a:xfrm>
          </p:grpSpPr>
          <p:sp>
            <p:nvSpPr>
              <p:cNvPr id="26" name="菱形 25"/>
              <p:cNvSpPr/>
              <p:nvPr/>
            </p:nvSpPr>
            <p:spPr>
              <a:xfrm>
                <a:off x="6238875" y="4600575"/>
                <a:ext cx="533400" cy="533400"/>
              </a:xfrm>
              <a:prstGeom prst="diamond">
                <a:avLst/>
              </a:prstGeom>
              <a:solidFill>
                <a:srgbClr val="0064D2"/>
              </a:solidFill>
              <a:ln w="12700" cap="flat" cmpd="sng" algn="ctr">
                <a:noFill/>
                <a:prstDash val="solid"/>
                <a:miter lim="800000"/>
              </a:ln>
              <a:effectLst>
                <a:outerShdw blurRad="774700" dist="850900" dir="2700000" algn="tl" rotWithShape="0">
                  <a:prstClr val="black">
                    <a:alpha val="11000"/>
                  </a:prstClr>
                </a:outerShdw>
              </a:effectLst>
            </p:spPr>
            <p:txBody>
              <a:bodyPr rtlCol="0" anchor="ctr">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27" name="文本框 26"/>
              <p:cNvSpPr txBox="1"/>
              <p:nvPr/>
            </p:nvSpPr>
            <p:spPr>
              <a:xfrm>
                <a:off x="6278370" y="4680749"/>
                <a:ext cx="474855" cy="3539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mn-lt"/>
                  </a:rPr>
                  <a:t>04</a:t>
                </a:r>
              </a:p>
            </p:txBody>
          </p:sp>
        </p:grpSp>
      </p:grpSp>
      <p:grpSp>
        <p:nvGrpSpPr>
          <p:cNvPr id="24" name="组合 23"/>
          <p:cNvGrpSpPr/>
          <p:nvPr/>
        </p:nvGrpSpPr>
        <p:grpSpPr>
          <a:xfrm>
            <a:off x="4611756" y="236159"/>
            <a:ext cx="2968488" cy="682331"/>
            <a:chOff x="4605988" y="53757"/>
            <a:chExt cx="2968488" cy="682331"/>
          </a:xfrm>
        </p:grpSpPr>
        <p:sp>
          <p:nvSpPr>
            <p:cNvPr id="29"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30" name="TextBox 71"/>
            <p:cNvSpPr txBox="1"/>
            <p:nvPr/>
          </p:nvSpPr>
          <p:spPr>
            <a:xfrm>
              <a:off x="4605988" y="53757"/>
              <a:ext cx="296848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063D1"/>
                  </a:solidFill>
                  <a:effectLst/>
                  <a:uLnTx/>
                  <a:uFillTx/>
                  <a:latin typeface="思源黑体 CN Medium" panose="020B0600000000000000" pitchFamily="34" charset="-122"/>
                  <a:ea typeface="思源黑体 CN Medium" panose="020B0600000000000000" pitchFamily="34" charset="-122"/>
                </a:rPr>
                <a:t>目录</a:t>
              </a:r>
            </a:p>
          </p:txBody>
        </p:sp>
      </p:gr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37830" y="2045448"/>
            <a:ext cx="3173422" cy="3173422"/>
            <a:chOff x="1166858" y="2404676"/>
            <a:chExt cx="3173422" cy="3173422"/>
          </a:xfrm>
        </p:grpSpPr>
        <p:sp>
          <p:nvSpPr>
            <p:cNvPr id="3" name="íS1ïďe"/>
            <p:cNvSpPr/>
            <p:nvPr/>
          </p:nvSpPr>
          <p:spPr>
            <a:xfrm>
              <a:off x="1166858" y="2404676"/>
              <a:ext cx="3173422" cy="3173422"/>
            </a:xfrm>
            <a:prstGeom prst="ellipse">
              <a:avLst/>
            </a:prstGeom>
            <a:solidFill>
              <a:srgbClr val="0064D2"/>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 name="íṥḷíḑe"/>
            <p:cNvSpPr/>
            <p:nvPr/>
          </p:nvSpPr>
          <p:spPr>
            <a:xfrm>
              <a:off x="1416427" y="2654245"/>
              <a:ext cx="2674285" cy="2674285"/>
            </a:xfrm>
            <a:prstGeom prst="ellipse">
              <a:avLst/>
            </a:prstGeom>
            <a:solidFill>
              <a:srgbClr val="FFFFFF"/>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 name="îŝļîḍé"/>
            <p:cNvSpPr/>
            <p:nvPr/>
          </p:nvSpPr>
          <p:spPr>
            <a:xfrm>
              <a:off x="1648493" y="2886311"/>
              <a:ext cx="2210153" cy="2210153"/>
            </a:xfrm>
            <a:prstGeom prst="ellipse">
              <a:avLst/>
            </a:prstGeom>
            <a:solidFill>
              <a:srgbClr val="0064D2"/>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6" name="îşḷïḓé"/>
            <p:cNvSpPr/>
            <p:nvPr/>
          </p:nvSpPr>
          <p:spPr>
            <a:xfrm>
              <a:off x="1840283" y="3078101"/>
              <a:ext cx="1826573" cy="1826573"/>
            </a:xfrm>
            <a:prstGeom prst="ellipse">
              <a:avLst/>
            </a:prstGeom>
            <a:solidFill>
              <a:srgbClr val="FFFFFF"/>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7" name="ïšļiḑê"/>
            <p:cNvSpPr/>
            <p:nvPr/>
          </p:nvSpPr>
          <p:spPr>
            <a:xfrm>
              <a:off x="2129782" y="3367600"/>
              <a:ext cx="1247575" cy="1247575"/>
            </a:xfrm>
            <a:prstGeom prst="ellipse">
              <a:avLst/>
            </a:prstGeom>
            <a:solidFill>
              <a:srgbClr val="0064D2"/>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8" name="îṥlídé"/>
            <p:cNvSpPr/>
            <p:nvPr/>
          </p:nvSpPr>
          <p:spPr>
            <a:xfrm>
              <a:off x="2327514" y="3565332"/>
              <a:ext cx="852111" cy="852111"/>
            </a:xfrm>
            <a:prstGeom prst="ellipse">
              <a:avLst/>
            </a:prstGeom>
            <a:solidFill>
              <a:srgbClr val="FFFFFF"/>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9" name="iśļide"/>
            <p:cNvSpPr/>
            <p:nvPr/>
          </p:nvSpPr>
          <p:spPr>
            <a:xfrm>
              <a:off x="2513072" y="3750890"/>
              <a:ext cx="480995" cy="480995"/>
            </a:xfrm>
            <a:prstGeom prst="ellipse">
              <a:avLst/>
            </a:prstGeom>
            <a:solidFill>
              <a:srgbClr val="0064D2"/>
            </a:solidFill>
            <a:ln w="12700" cap="flat" cmpd="sng" algn="ctr">
              <a:noFill/>
              <a:prstDash val="solid"/>
              <a:miter lim="8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10" name="ïṥḻïḍe"/>
            <p:cNvGrpSpPr/>
            <p:nvPr/>
          </p:nvGrpSpPr>
          <p:grpSpPr>
            <a:xfrm>
              <a:off x="2647753" y="3308770"/>
              <a:ext cx="1124454" cy="692434"/>
              <a:chOff x="4476041" y="2880662"/>
              <a:chExt cx="3135884" cy="1931070"/>
            </a:xfrm>
          </p:grpSpPr>
          <p:sp>
            <p:nvSpPr>
              <p:cNvPr id="11" name="ïṧ1ïḍé"/>
              <p:cNvSpPr/>
              <p:nvPr/>
            </p:nvSpPr>
            <p:spPr>
              <a:xfrm rot="19460488" flipH="1">
                <a:off x="4588248" y="3787885"/>
                <a:ext cx="2948635" cy="270364"/>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0 w 2349743"/>
                  <a:gd name="connsiteY0-106" fmla="*/ 151274 h 228046"/>
                  <a:gd name="connsiteX1-107" fmla="*/ 2235720 w 2349743"/>
                  <a:gd name="connsiteY1-108" fmla="*/ 0 h 228046"/>
                  <a:gd name="connsiteX2-109" fmla="*/ 2349743 w 2349743"/>
                  <a:gd name="connsiteY2-110" fmla="*/ 114023 h 228046"/>
                  <a:gd name="connsiteX3-111" fmla="*/ 2349742 w 2349743"/>
                  <a:gd name="connsiteY3-112" fmla="*/ 114023 h 228046"/>
                  <a:gd name="connsiteX4-113" fmla="*/ 2235719 w 2349743"/>
                  <a:gd name="connsiteY4-114" fmla="*/ 228046 h 228046"/>
                  <a:gd name="connsiteX5-115" fmla="*/ 0 w 2349743"/>
                  <a:gd name="connsiteY5-116" fmla="*/ 151274 h 228046"/>
                  <a:gd name="connsiteX0-117" fmla="*/ 0 w 2349743"/>
                  <a:gd name="connsiteY0-118" fmla="*/ 151274 h 228046"/>
                  <a:gd name="connsiteX1-119" fmla="*/ 2235720 w 2349743"/>
                  <a:gd name="connsiteY1-120" fmla="*/ 0 h 228046"/>
                  <a:gd name="connsiteX2-121" fmla="*/ 2349743 w 2349743"/>
                  <a:gd name="connsiteY2-122" fmla="*/ 114023 h 228046"/>
                  <a:gd name="connsiteX3-123" fmla="*/ 2349742 w 2349743"/>
                  <a:gd name="connsiteY3-124" fmla="*/ 114023 h 228046"/>
                  <a:gd name="connsiteX4-125" fmla="*/ 2235719 w 2349743"/>
                  <a:gd name="connsiteY4-126" fmla="*/ 228046 h 228046"/>
                  <a:gd name="connsiteX5-127" fmla="*/ 0 w 2349743"/>
                  <a:gd name="connsiteY5-128" fmla="*/ 151274 h 228046"/>
                  <a:gd name="connsiteX0-129" fmla="*/ 0 w 2349743"/>
                  <a:gd name="connsiteY0-130" fmla="*/ 151274 h 228046"/>
                  <a:gd name="connsiteX1-131" fmla="*/ 2235720 w 2349743"/>
                  <a:gd name="connsiteY1-132" fmla="*/ 0 h 228046"/>
                  <a:gd name="connsiteX2-133" fmla="*/ 2349743 w 2349743"/>
                  <a:gd name="connsiteY2-134" fmla="*/ 114023 h 228046"/>
                  <a:gd name="connsiteX3-135" fmla="*/ 2349742 w 2349743"/>
                  <a:gd name="connsiteY3-136" fmla="*/ 114023 h 228046"/>
                  <a:gd name="connsiteX4-137" fmla="*/ 2235719 w 2349743"/>
                  <a:gd name="connsiteY4-138" fmla="*/ 228046 h 228046"/>
                  <a:gd name="connsiteX5-139" fmla="*/ 169080 w 2349743"/>
                  <a:gd name="connsiteY5-140" fmla="*/ 159781 h 228046"/>
                  <a:gd name="connsiteX6-141" fmla="*/ 0 w 2349743"/>
                  <a:gd name="connsiteY6-142" fmla="*/ 151274 h 228046"/>
                  <a:gd name="connsiteX0-143" fmla="*/ 5908 w 2355651"/>
                  <a:gd name="connsiteY0-144" fmla="*/ 151274 h 228046"/>
                  <a:gd name="connsiteX1-145" fmla="*/ 2241628 w 2355651"/>
                  <a:gd name="connsiteY1-146" fmla="*/ 0 h 228046"/>
                  <a:gd name="connsiteX2-147" fmla="*/ 2355651 w 2355651"/>
                  <a:gd name="connsiteY2-148" fmla="*/ 114023 h 228046"/>
                  <a:gd name="connsiteX3-149" fmla="*/ 2355650 w 2355651"/>
                  <a:gd name="connsiteY3-150" fmla="*/ 114023 h 228046"/>
                  <a:gd name="connsiteX4-151" fmla="*/ 2241627 w 2355651"/>
                  <a:gd name="connsiteY4-152" fmla="*/ 228046 h 228046"/>
                  <a:gd name="connsiteX5-153" fmla="*/ 0 w 2355651"/>
                  <a:gd name="connsiteY5-154" fmla="*/ 176519 h 228046"/>
                  <a:gd name="connsiteX6-155" fmla="*/ 5908 w 2355651"/>
                  <a:gd name="connsiteY6-156" fmla="*/ 151274 h 228046"/>
                  <a:gd name="connsiteX0-157" fmla="*/ 0 w 2359216"/>
                  <a:gd name="connsiteY0-158" fmla="*/ 156348 h 228046"/>
                  <a:gd name="connsiteX1-159" fmla="*/ 2245193 w 2359216"/>
                  <a:gd name="connsiteY1-160" fmla="*/ 0 h 228046"/>
                  <a:gd name="connsiteX2-161" fmla="*/ 2359216 w 2359216"/>
                  <a:gd name="connsiteY2-162" fmla="*/ 114023 h 228046"/>
                  <a:gd name="connsiteX3-163" fmla="*/ 2359215 w 2359216"/>
                  <a:gd name="connsiteY3-164" fmla="*/ 114023 h 228046"/>
                  <a:gd name="connsiteX4-165" fmla="*/ 2245192 w 2359216"/>
                  <a:gd name="connsiteY4-166" fmla="*/ 228046 h 228046"/>
                  <a:gd name="connsiteX5-167" fmla="*/ 3565 w 2359216"/>
                  <a:gd name="connsiteY5-168" fmla="*/ 176519 h 228046"/>
                  <a:gd name="connsiteX6-169" fmla="*/ 0 w 2359216"/>
                  <a:gd name="connsiteY6-170" fmla="*/ 156348 h 228046"/>
                  <a:gd name="connsiteX0-171" fmla="*/ 0 w 2359216"/>
                  <a:gd name="connsiteY0-172" fmla="*/ 156348 h 228046"/>
                  <a:gd name="connsiteX1-173" fmla="*/ 2245193 w 2359216"/>
                  <a:gd name="connsiteY1-174" fmla="*/ 0 h 228046"/>
                  <a:gd name="connsiteX2-175" fmla="*/ 2359216 w 2359216"/>
                  <a:gd name="connsiteY2-176" fmla="*/ 114023 h 228046"/>
                  <a:gd name="connsiteX3-177" fmla="*/ 2359215 w 2359216"/>
                  <a:gd name="connsiteY3-178" fmla="*/ 114023 h 228046"/>
                  <a:gd name="connsiteX4-179" fmla="*/ 2245192 w 2359216"/>
                  <a:gd name="connsiteY4-180" fmla="*/ 228046 h 228046"/>
                  <a:gd name="connsiteX5-181" fmla="*/ 2169860 w 2359216"/>
                  <a:gd name="connsiteY5-182" fmla="*/ 225025 h 228046"/>
                  <a:gd name="connsiteX6-183" fmla="*/ 3565 w 2359216"/>
                  <a:gd name="connsiteY6-184" fmla="*/ 176519 h 228046"/>
                  <a:gd name="connsiteX7-185" fmla="*/ 0 w 2359216"/>
                  <a:gd name="connsiteY7-186" fmla="*/ 156348 h 228046"/>
                  <a:gd name="connsiteX0-187" fmla="*/ 0 w 2359216"/>
                  <a:gd name="connsiteY0-188" fmla="*/ 156348 h 225025"/>
                  <a:gd name="connsiteX1-189" fmla="*/ 2245193 w 2359216"/>
                  <a:gd name="connsiteY1-190" fmla="*/ 0 h 225025"/>
                  <a:gd name="connsiteX2-191" fmla="*/ 2359216 w 2359216"/>
                  <a:gd name="connsiteY2-192" fmla="*/ 114023 h 225025"/>
                  <a:gd name="connsiteX3-193" fmla="*/ 2359215 w 2359216"/>
                  <a:gd name="connsiteY3-194" fmla="*/ 114023 h 225025"/>
                  <a:gd name="connsiteX4-195" fmla="*/ 2270909 w 2359216"/>
                  <a:gd name="connsiteY4-196" fmla="*/ 197406 h 225025"/>
                  <a:gd name="connsiteX5-197" fmla="*/ 2169860 w 2359216"/>
                  <a:gd name="connsiteY5-198" fmla="*/ 225025 h 225025"/>
                  <a:gd name="connsiteX6-199" fmla="*/ 3565 w 2359216"/>
                  <a:gd name="connsiteY6-200" fmla="*/ 176519 h 225025"/>
                  <a:gd name="connsiteX7-201" fmla="*/ 0 w 2359216"/>
                  <a:gd name="connsiteY7-202" fmla="*/ 156348 h 2250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59216" h="225025">
                    <a:moveTo>
                      <a:pt x="0" y="156348"/>
                    </a:moveTo>
                    <a:lnTo>
                      <a:pt x="2245193" y="0"/>
                    </a:lnTo>
                    <a:cubicBezTo>
                      <a:pt x="2308166" y="0"/>
                      <a:pt x="2359216" y="51050"/>
                      <a:pt x="2359216" y="114023"/>
                    </a:cubicBezTo>
                    <a:lnTo>
                      <a:pt x="2359215" y="114023"/>
                    </a:lnTo>
                    <a:cubicBezTo>
                      <a:pt x="2359215" y="176996"/>
                      <a:pt x="2333882" y="197406"/>
                      <a:pt x="2270909" y="197406"/>
                    </a:cubicBezTo>
                    <a:lnTo>
                      <a:pt x="2169860" y="225025"/>
                    </a:lnTo>
                    <a:lnTo>
                      <a:pt x="3565" y="176519"/>
                    </a:lnTo>
                    <a:lnTo>
                      <a:pt x="0" y="156348"/>
                    </a:lnTo>
                    <a:close/>
                  </a:path>
                </a:pathLst>
              </a:custGeom>
              <a:solidFill>
                <a:srgbClr val="FFFFFF">
                  <a:lumMod val="75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2" name="îŝļíďê"/>
              <p:cNvSpPr/>
              <p:nvPr/>
            </p:nvSpPr>
            <p:spPr>
              <a:xfrm rot="19711988" flipV="1">
                <a:off x="6432286" y="3317318"/>
                <a:ext cx="1100039" cy="185306"/>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0 w 2349743"/>
                  <a:gd name="connsiteY0-106" fmla="*/ 151274 h 228046"/>
                  <a:gd name="connsiteX1-107" fmla="*/ 2235720 w 2349743"/>
                  <a:gd name="connsiteY1-108" fmla="*/ 0 h 228046"/>
                  <a:gd name="connsiteX2-109" fmla="*/ 2349743 w 2349743"/>
                  <a:gd name="connsiteY2-110" fmla="*/ 114023 h 228046"/>
                  <a:gd name="connsiteX3-111" fmla="*/ 2349742 w 2349743"/>
                  <a:gd name="connsiteY3-112" fmla="*/ 114023 h 228046"/>
                  <a:gd name="connsiteX4-113" fmla="*/ 2235719 w 2349743"/>
                  <a:gd name="connsiteY4-114" fmla="*/ 228046 h 228046"/>
                  <a:gd name="connsiteX5-115" fmla="*/ 0 w 2349743"/>
                  <a:gd name="connsiteY5-116" fmla="*/ 151274 h 228046"/>
                  <a:gd name="connsiteX0-117" fmla="*/ 0 w 2349743"/>
                  <a:gd name="connsiteY0-118" fmla="*/ 151274 h 228046"/>
                  <a:gd name="connsiteX1-119" fmla="*/ 2235720 w 2349743"/>
                  <a:gd name="connsiteY1-120" fmla="*/ 0 h 228046"/>
                  <a:gd name="connsiteX2-121" fmla="*/ 2349743 w 2349743"/>
                  <a:gd name="connsiteY2-122" fmla="*/ 114023 h 228046"/>
                  <a:gd name="connsiteX3-123" fmla="*/ 2349742 w 2349743"/>
                  <a:gd name="connsiteY3-124" fmla="*/ 114023 h 228046"/>
                  <a:gd name="connsiteX4-125" fmla="*/ 2235719 w 2349743"/>
                  <a:gd name="connsiteY4-126" fmla="*/ 228046 h 228046"/>
                  <a:gd name="connsiteX5-127" fmla="*/ 0 w 2349743"/>
                  <a:gd name="connsiteY5-128" fmla="*/ 151274 h 228046"/>
                  <a:gd name="connsiteX0-129" fmla="*/ 0 w 2349743"/>
                  <a:gd name="connsiteY0-130" fmla="*/ 151274 h 228046"/>
                  <a:gd name="connsiteX1-131" fmla="*/ 2235720 w 2349743"/>
                  <a:gd name="connsiteY1-132" fmla="*/ 0 h 228046"/>
                  <a:gd name="connsiteX2-133" fmla="*/ 2349743 w 2349743"/>
                  <a:gd name="connsiteY2-134" fmla="*/ 114023 h 228046"/>
                  <a:gd name="connsiteX3-135" fmla="*/ 2349742 w 2349743"/>
                  <a:gd name="connsiteY3-136" fmla="*/ 114023 h 228046"/>
                  <a:gd name="connsiteX4-137" fmla="*/ 2235719 w 2349743"/>
                  <a:gd name="connsiteY4-138" fmla="*/ 228046 h 228046"/>
                  <a:gd name="connsiteX5-139" fmla="*/ 169080 w 2349743"/>
                  <a:gd name="connsiteY5-140" fmla="*/ 159781 h 228046"/>
                  <a:gd name="connsiteX6-141" fmla="*/ 0 w 2349743"/>
                  <a:gd name="connsiteY6-142" fmla="*/ 151274 h 228046"/>
                  <a:gd name="connsiteX0-143" fmla="*/ 5908 w 2355651"/>
                  <a:gd name="connsiteY0-144" fmla="*/ 151274 h 228046"/>
                  <a:gd name="connsiteX1-145" fmla="*/ 2241628 w 2355651"/>
                  <a:gd name="connsiteY1-146" fmla="*/ 0 h 228046"/>
                  <a:gd name="connsiteX2-147" fmla="*/ 2355651 w 2355651"/>
                  <a:gd name="connsiteY2-148" fmla="*/ 114023 h 228046"/>
                  <a:gd name="connsiteX3-149" fmla="*/ 2355650 w 2355651"/>
                  <a:gd name="connsiteY3-150" fmla="*/ 114023 h 228046"/>
                  <a:gd name="connsiteX4-151" fmla="*/ 2241627 w 2355651"/>
                  <a:gd name="connsiteY4-152" fmla="*/ 228046 h 228046"/>
                  <a:gd name="connsiteX5-153" fmla="*/ 0 w 2355651"/>
                  <a:gd name="connsiteY5-154" fmla="*/ 176519 h 228046"/>
                  <a:gd name="connsiteX6-155" fmla="*/ 5908 w 2355651"/>
                  <a:gd name="connsiteY6-156" fmla="*/ 151274 h 228046"/>
                  <a:gd name="connsiteX0-157" fmla="*/ 0 w 2355651"/>
                  <a:gd name="connsiteY0-158" fmla="*/ 176519 h 228046"/>
                  <a:gd name="connsiteX1-159" fmla="*/ 2241628 w 2355651"/>
                  <a:gd name="connsiteY1-160" fmla="*/ 0 h 228046"/>
                  <a:gd name="connsiteX2-161" fmla="*/ 2355651 w 2355651"/>
                  <a:gd name="connsiteY2-162" fmla="*/ 114023 h 228046"/>
                  <a:gd name="connsiteX3-163" fmla="*/ 2355650 w 2355651"/>
                  <a:gd name="connsiteY3-164" fmla="*/ 114023 h 228046"/>
                  <a:gd name="connsiteX4-165" fmla="*/ 2241627 w 2355651"/>
                  <a:gd name="connsiteY4-166" fmla="*/ 228046 h 228046"/>
                  <a:gd name="connsiteX5-167" fmla="*/ 0 w 2355651"/>
                  <a:gd name="connsiteY5-168" fmla="*/ 176519 h 228046"/>
                  <a:gd name="connsiteX0-169" fmla="*/ 0 w 2720008"/>
                  <a:gd name="connsiteY0-170" fmla="*/ 165539 h 228046"/>
                  <a:gd name="connsiteX1-171" fmla="*/ 2605985 w 2720008"/>
                  <a:gd name="connsiteY1-172" fmla="*/ 0 h 228046"/>
                  <a:gd name="connsiteX2-173" fmla="*/ 2720008 w 2720008"/>
                  <a:gd name="connsiteY2-174" fmla="*/ 114023 h 228046"/>
                  <a:gd name="connsiteX3-175" fmla="*/ 2720007 w 2720008"/>
                  <a:gd name="connsiteY3-176" fmla="*/ 114023 h 228046"/>
                  <a:gd name="connsiteX4-177" fmla="*/ 2605984 w 2720008"/>
                  <a:gd name="connsiteY4-178" fmla="*/ 228046 h 228046"/>
                  <a:gd name="connsiteX5-179" fmla="*/ 0 w 2720008"/>
                  <a:gd name="connsiteY5-180" fmla="*/ 165539 h 228046"/>
                  <a:gd name="connsiteX0-181" fmla="*/ 0 w 2841245"/>
                  <a:gd name="connsiteY0-182" fmla="*/ 239892 h 302399"/>
                  <a:gd name="connsiteX1-183" fmla="*/ 2827268 w 2841245"/>
                  <a:gd name="connsiteY1-184" fmla="*/ 0 h 302399"/>
                  <a:gd name="connsiteX2-185" fmla="*/ 2720008 w 2841245"/>
                  <a:gd name="connsiteY2-186" fmla="*/ 188376 h 302399"/>
                  <a:gd name="connsiteX3-187" fmla="*/ 2720007 w 2841245"/>
                  <a:gd name="connsiteY3-188" fmla="*/ 188376 h 302399"/>
                  <a:gd name="connsiteX4-189" fmla="*/ 2605984 w 2841245"/>
                  <a:gd name="connsiteY4-190" fmla="*/ 302399 h 302399"/>
                  <a:gd name="connsiteX5-191" fmla="*/ 0 w 2841245"/>
                  <a:gd name="connsiteY5-192" fmla="*/ 239892 h 302399"/>
                  <a:gd name="connsiteX0-193" fmla="*/ 0 w 2841245"/>
                  <a:gd name="connsiteY0-194" fmla="*/ 239892 h 302399"/>
                  <a:gd name="connsiteX1-195" fmla="*/ 2827268 w 2841245"/>
                  <a:gd name="connsiteY1-196" fmla="*/ 0 h 302399"/>
                  <a:gd name="connsiteX2-197" fmla="*/ 2720008 w 2841245"/>
                  <a:gd name="connsiteY2-198" fmla="*/ 188376 h 302399"/>
                  <a:gd name="connsiteX3-199" fmla="*/ 2605984 w 2841245"/>
                  <a:gd name="connsiteY3-200" fmla="*/ 302399 h 302399"/>
                  <a:gd name="connsiteX4-201" fmla="*/ 0 w 2841245"/>
                  <a:gd name="connsiteY4-202" fmla="*/ 239892 h 302399"/>
                  <a:gd name="connsiteX0-203" fmla="*/ 0 w 3072804"/>
                  <a:gd name="connsiteY0-204" fmla="*/ 239892 h 302399"/>
                  <a:gd name="connsiteX1-205" fmla="*/ 2827268 w 3072804"/>
                  <a:gd name="connsiteY1-206" fmla="*/ 0 h 302399"/>
                  <a:gd name="connsiteX2-207" fmla="*/ 2605984 w 3072804"/>
                  <a:gd name="connsiteY2-208" fmla="*/ 302399 h 302399"/>
                  <a:gd name="connsiteX3-209" fmla="*/ 0 w 3072804"/>
                  <a:gd name="connsiteY3-210" fmla="*/ 239892 h 302399"/>
                  <a:gd name="connsiteX0-211" fmla="*/ 0 w 3072804"/>
                  <a:gd name="connsiteY0-212" fmla="*/ 240284 h 302791"/>
                  <a:gd name="connsiteX1-213" fmla="*/ 2827268 w 3072804"/>
                  <a:gd name="connsiteY1-214" fmla="*/ 392 h 302791"/>
                  <a:gd name="connsiteX2-215" fmla="*/ 2605984 w 3072804"/>
                  <a:gd name="connsiteY2-216" fmla="*/ 302791 h 302791"/>
                  <a:gd name="connsiteX3-217" fmla="*/ 0 w 3072804"/>
                  <a:gd name="connsiteY3-218" fmla="*/ 240284 h 302791"/>
                  <a:gd name="connsiteX0-219" fmla="*/ 0 w 3072804"/>
                  <a:gd name="connsiteY0-220" fmla="*/ 240284 h 302791"/>
                  <a:gd name="connsiteX1-221" fmla="*/ 2827268 w 3072804"/>
                  <a:gd name="connsiteY1-222" fmla="*/ 392 h 302791"/>
                  <a:gd name="connsiteX2-223" fmla="*/ 2605984 w 3072804"/>
                  <a:gd name="connsiteY2-224" fmla="*/ 302791 h 302791"/>
                  <a:gd name="connsiteX3-225" fmla="*/ 0 w 3072804"/>
                  <a:gd name="connsiteY3-226" fmla="*/ 240284 h 302791"/>
                  <a:gd name="connsiteX0-227" fmla="*/ 0 w 3193453"/>
                  <a:gd name="connsiteY0-228" fmla="*/ 277825 h 340332"/>
                  <a:gd name="connsiteX1-229" fmla="*/ 2827268 w 3193453"/>
                  <a:gd name="connsiteY1-230" fmla="*/ 37933 h 340332"/>
                  <a:gd name="connsiteX2-231" fmla="*/ 2605984 w 3193453"/>
                  <a:gd name="connsiteY2-232" fmla="*/ 340332 h 340332"/>
                  <a:gd name="connsiteX3-233" fmla="*/ 0 w 3193453"/>
                  <a:gd name="connsiteY3-234" fmla="*/ 277825 h 340332"/>
                  <a:gd name="connsiteX0-235" fmla="*/ 0 w 3193453"/>
                  <a:gd name="connsiteY0-236" fmla="*/ 287503 h 350010"/>
                  <a:gd name="connsiteX1-237" fmla="*/ 2827268 w 3193453"/>
                  <a:gd name="connsiteY1-238" fmla="*/ 47611 h 350010"/>
                  <a:gd name="connsiteX2-239" fmla="*/ 2605984 w 3193453"/>
                  <a:gd name="connsiteY2-240" fmla="*/ 350010 h 350010"/>
                  <a:gd name="connsiteX3-241" fmla="*/ 0 w 3193453"/>
                  <a:gd name="connsiteY3-242" fmla="*/ 287503 h 350010"/>
                  <a:gd name="connsiteX0-243" fmla="*/ 0 w 3334826"/>
                  <a:gd name="connsiteY0-244" fmla="*/ 266759 h 329266"/>
                  <a:gd name="connsiteX1-245" fmla="*/ 3021755 w 3334826"/>
                  <a:gd name="connsiteY1-246" fmla="*/ 50870 h 329266"/>
                  <a:gd name="connsiteX2-247" fmla="*/ 2605984 w 3334826"/>
                  <a:gd name="connsiteY2-248" fmla="*/ 329266 h 329266"/>
                  <a:gd name="connsiteX3-249" fmla="*/ 0 w 3334826"/>
                  <a:gd name="connsiteY3-250" fmla="*/ 266759 h 329266"/>
                  <a:gd name="connsiteX0-251" fmla="*/ 0 w 3176492"/>
                  <a:gd name="connsiteY0-252" fmla="*/ 243032 h 305539"/>
                  <a:gd name="connsiteX1-253" fmla="*/ 3021755 w 3176492"/>
                  <a:gd name="connsiteY1-254" fmla="*/ 27143 h 305539"/>
                  <a:gd name="connsiteX2-255" fmla="*/ 2605984 w 3176492"/>
                  <a:gd name="connsiteY2-256" fmla="*/ 305539 h 305539"/>
                  <a:gd name="connsiteX3-257" fmla="*/ 0 w 3176492"/>
                  <a:gd name="connsiteY3-258" fmla="*/ 243032 h 305539"/>
                  <a:gd name="connsiteX0-259" fmla="*/ 0 w 3176492"/>
                  <a:gd name="connsiteY0-260" fmla="*/ 240965 h 303472"/>
                  <a:gd name="connsiteX1-261" fmla="*/ 3021755 w 3176492"/>
                  <a:gd name="connsiteY1-262" fmla="*/ 25076 h 303472"/>
                  <a:gd name="connsiteX2-263" fmla="*/ 2605984 w 3176492"/>
                  <a:gd name="connsiteY2-264" fmla="*/ 303472 h 303472"/>
                  <a:gd name="connsiteX3-265" fmla="*/ 0 w 3176492"/>
                  <a:gd name="connsiteY3-266" fmla="*/ 240965 h 303472"/>
                  <a:gd name="connsiteX0-267" fmla="*/ 0 w 3176815"/>
                  <a:gd name="connsiteY0-268" fmla="*/ 269763 h 332270"/>
                  <a:gd name="connsiteX1-269" fmla="*/ 3021755 w 3176815"/>
                  <a:gd name="connsiteY1-270" fmla="*/ 53874 h 332270"/>
                  <a:gd name="connsiteX2-271" fmla="*/ 2605984 w 3176815"/>
                  <a:gd name="connsiteY2-272" fmla="*/ 332270 h 332270"/>
                  <a:gd name="connsiteX3-273" fmla="*/ 0 w 3176815"/>
                  <a:gd name="connsiteY3-274" fmla="*/ 269763 h 332270"/>
                  <a:gd name="connsiteX0-275" fmla="*/ 0 w 3176815"/>
                  <a:gd name="connsiteY0-276" fmla="*/ 278240 h 340747"/>
                  <a:gd name="connsiteX1-277" fmla="*/ 3021755 w 3176815"/>
                  <a:gd name="connsiteY1-278" fmla="*/ 62351 h 340747"/>
                  <a:gd name="connsiteX2-279" fmla="*/ 2605984 w 3176815"/>
                  <a:gd name="connsiteY2-280" fmla="*/ 340747 h 340747"/>
                  <a:gd name="connsiteX3-281" fmla="*/ 0 w 3176815"/>
                  <a:gd name="connsiteY3-282" fmla="*/ 278240 h 340747"/>
                  <a:gd name="connsiteX0-283" fmla="*/ 0 w 3197439"/>
                  <a:gd name="connsiteY0-284" fmla="*/ 216609 h 279464"/>
                  <a:gd name="connsiteX1-285" fmla="*/ 3021755 w 3197439"/>
                  <a:gd name="connsiteY1-286" fmla="*/ 720 h 279464"/>
                  <a:gd name="connsiteX2-287" fmla="*/ 2553237 w 3197439"/>
                  <a:gd name="connsiteY2-288" fmla="*/ 279464 h 279464"/>
                  <a:gd name="connsiteX3-289" fmla="*/ 0 w 3197439"/>
                  <a:gd name="connsiteY3-290" fmla="*/ 216609 h 279464"/>
                  <a:gd name="connsiteX0-291" fmla="*/ 0 w 2987344"/>
                  <a:gd name="connsiteY0-292" fmla="*/ 90263 h 153118"/>
                  <a:gd name="connsiteX1-293" fmla="*/ 2729473 w 2987344"/>
                  <a:gd name="connsiteY1-294" fmla="*/ 11674 h 153118"/>
                  <a:gd name="connsiteX2-295" fmla="*/ 2553237 w 2987344"/>
                  <a:gd name="connsiteY2-296" fmla="*/ 153118 h 153118"/>
                  <a:gd name="connsiteX3-297" fmla="*/ 0 w 2987344"/>
                  <a:gd name="connsiteY3-298" fmla="*/ 90263 h 153118"/>
                  <a:gd name="connsiteX0-299" fmla="*/ 0 w 3119645"/>
                  <a:gd name="connsiteY0-300" fmla="*/ 99218 h 147868"/>
                  <a:gd name="connsiteX1-301" fmla="*/ 2852998 w 3119645"/>
                  <a:gd name="connsiteY1-302" fmla="*/ 6424 h 147868"/>
                  <a:gd name="connsiteX2-303" fmla="*/ 2676762 w 3119645"/>
                  <a:gd name="connsiteY2-304" fmla="*/ 147868 h 147868"/>
                  <a:gd name="connsiteX3-305" fmla="*/ 0 w 3119645"/>
                  <a:gd name="connsiteY3-306" fmla="*/ 99218 h 147868"/>
                  <a:gd name="connsiteX0-307" fmla="*/ 0 w 3119645"/>
                  <a:gd name="connsiteY0-308" fmla="*/ 99218 h 147868"/>
                  <a:gd name="connsiteX1-309" fmla="*/ 2852998 w 3119645"/>
                  <a:gd name="connsiteY1-310" fmla="*/ 6424 h 147868"/>
                  <a:gd name="connsiteX2-311" fmla="*/ 2676762 w 3119645"/>
                  <a:gd name="connsiteY2-312" fmla="*/ 147868 h 147868"/>
                  <a:gd name="connsiteX3-313" fmla="*/ 0 w 3119645"/>
                  <a:gd name="connsiteY3-314" fmla="*/ 99218 h 147868"/>
                  <a:gd name="connsiteX0-315" fmla="*/ 0 w 3088045"/>
                  <a:gd name="connsiteY0-316" fmla="*/ 115294 h 163944"/>
                  <a:gd name="connsiteX1-317" fmla="*/ 2852998 w 3088045"/>
                  <a:gd name="connsiteY1-318" fmla="*/ 22500 h 163944"/>
                  <a:gd name="connsiteX2-319" fmla="*/ 2676762 w 3088045"/>
                  <a:gd name="connsiteY2-320" fmla="*/ 163944 h 163944"/>
                  <a:gd name="connsiteX3-321" fmla="*/ 0 w 3088045"/>
                  <a:gd name="connsiteY3-322" fmla="*/ 115294 h 163944"/>
                  <a:gd name="connsiteX0-323" fmla="*/ 0 w 3112374"/>
                  <a:gd name="connsiteY0-324" fmla="*/ 120017 h 168667"/>
                  <a:gd name="connsiteX1-325" fmla="*/ 2891783 w 3112374"/>
                  <a:gd name="connsiteY1-326" fmla="*/ 21016 h 168667"/>
                  <a:gd name="connsiteX2-327" fmla="*/ 2676762 w 3112374"/>
                  <a:gd name="connsiteY2-328" fmla="*/ 168667 h 168667"/>
                  <a:gd name="connsiteX3-329" fmla="*/ 0 w 3112374"/>
                  <a:gd name="connsiteY3-330" fmla="*/ 120017 h 168667"/>
                  <a:gd name="connsiteX0-331" fmla="*/ 0 w 3113205"/>
                  <a:gd name="connsiteY0-332" fmla="*/ 126601 h 175251"/>
                  <a:gd name="connsiteX1-333" fmla="*/ 2891783 w 3113205"/>
                  <a:gd name="connsiteY1-334" fmla="*/ 27600 h 175251"/>
                  <a:gd name="connsiteX2-335" fmla="*/ 2676762 w 3113205"/>
                  <a:gd name="connsiteY2-336" fmla="*/ 175251 h 175251"/>
                  <a:gd name="connsiteX3-337" fmla="*/ 0 w 3113205"/>
                  <a:gd name="connsiteY3-338" fmla="*/ 126601 h 175251"/>
                  <a:gd name="connsiteX0-339" fmla="*/ 0 w 3192406"/>
                  <a:gd name="connsiteY0-340" fmla="*/ 108781 h 157431"/>
                  <a:gd name="connsiteX1-341" fmla="*/ 3007149 w 3192406"/>
                  <a:gd name="connsiteY1-342" fmla="*/ 34306 h 157431"/>
                  <a:gd name="connsiteX2-343" fmla="*/ 2676762 w 3192406"/>
                  <a:gd name="connsiteY2-344" fmla="*/ 157431 h 157431"/>
                  <a:gd name="connsiteX3-345" fmla="*/ 0 w 3192406"/>
                  <a:gd name="connsiteY3-346" fmla="*/ 108781 h 157431"/>
                  <a:gd name="connsiteX0-347" fmla="*/ 0 w 3163370"/>
                  <a:gd name="connsiteY0-348" fmla="*/ 114829 h 163479"/>
                  <a:gd name="connsiteX1-349" fmla="*/ 2966432 w 3163370"/>
                  <a:gd name="connsiteY1-350" fmla="*/ 31698 h 163479"/>
                  <a:gd name="connsiteX2-351" fmla="*/ 2676762 w 3163370"/>
                  <a:gd name="connsiteY2-352" fmla="*/ 163479 h 163479"/>
                  <a:gd name="connsiteX3-353" fmla="*/ 0 w 3163370"/>
                  <a:gd name="connsiteY3-354" fmla="*/ 114829 h 163479"/>
                  <a:gd name="connsiteX0-355" fmla="*/ 0 w 3089751"/>
                  <a:gd name="connsiteY0-356" fmla="*/ 129839 h 178489"/>
                  <a:gd name="connsiteX1-357" fmla="*/ 2966432 w 3089751"/>
                  <a:gd name="connsiteY1-358" fmla="*/ 46708 h 178489"/>
                  <a:gd name="connsiteX2-359" fmla="*/ 2676762 w 3089751"/>
                  <a:gd name="connsiteY2-360" fmla="*/ 178489 h 178489"/>
                  <a:gd name="connsiteX3-361" fmla="*/ 0 w 3089751"/>
                  <a:gd name="connsiteY3-362" fmla="*/ 129839 h 178489"/>
                  <a:gd name="connsiteX0-363" fmla="*/ 0 w 3089751"/>
                  <a:gd name="connsiteY0-364" fmla="*/ 150843 h 199493"/>
                  <a:gd name="connsiteX1-365" fmla="*/ 2966432 w 3089751"/>
                  <a:gd name="connsiteY1-366" fmla="*/ 67712 h 199493"/>
                  <a:gd name="connsiteX2-367" fmla="*/ 2676762 w 3089751"/>
                  <a:gd name="connsiteY2-368" fmla="*/ 199493 h 199493"/>
                  <a:gd name="connsiteX3-369" fmla="*/ 0 w 3089751"/>
                  <a:gd name="connsiteY3-370" fmla="*/ 150843 h 199493"/>
                  <a:gd name="connsiteX0-371" fmla="*/ 0 w 3089751"/>
                  <a:gd name="connsiteY0-372" fmla="*/ 156747 h 205397"/>
                  <a:gd name="connsiteX1-373" fmla="*/ 2966432 w 3089751"/>
                  <a:gd name="connsiteY1-374" fmla="*/ 73616 h 205397"/>
                  <a:gd name="connsiteX2-375" fmla="*/ 2676762 w 3089751"/>
                  <a:gd name="connsiteY2-376" fmla="*/ 205397 h 205397"/>
                  <a:gd name="connsiteX3-377" fmla="*/ 0 w 3089751"/>
                  <a:gd name="connsiteY3-378" fmla="*/ 156747 h 205397"/>
                  <a:gd name="connsiteX0-379" fmla="*/ 0 w 3089751"/>
                  <a:gd name="connsiteY0-380" fmla="*/ 156747 h 205397"/>
                  <a:gd name="connsiteX1-381" fmla="*/ 2966432 w 3089751"/>
                  <a:gd name="connsiteY1-382" fmla="*/ 73616 h 205397"/>
                  <a:gd name="connsiteX2-383" fmla="*/ 2676762 w 3089751"/>
                  <a:gd name="connsiteY2-384" fmla="*/ 205397 h 205397"/>
                  <a:gd name="connsiteX3-385" fmla="*/ 0 w 3089751"/>
                  <a:gd name="connsiteY3-386" fmla="*/ 156747 h 205397"/>
                  <a:gd name="connsiteX0-387" fmla="*/ 0 w 3052522"/>
                  <a:gd name="connsiteY0-388" fmla="*/ 145792 h 194442"/>
                  <a:gd name="connsiteX1-389" fmla="*/ 2966432 w 3052522"/>
                  <a:gd name="connsiteY1-390" fmla="*/ 62661 h 194442"/>
                  <a:gd name="connsiteX2-391" fmla="*/ 2676762 w 3052522"/>
                  <a:gd name="connsiteY2-392" fmla="*/ 194442 h 194442"/>
                  <a:gd name="connsiteX3-393" fmla="*/ 0 w 3052522"/>
                  <a:gd name="connsiteY3-394" fmla="*/ 145792 h 194442"/>
                  <a:gd name="connsiteX0-395" fmla="*/ 0 w 3025531"/>
                  <a:gd name="connsiteY0-396" fmla="*/ 142730 h 191380"/>
                  <a:gd name="connsiteX1-397" fmla="*/ 2966432 w 3025531"/>
                  <a:gd name="connsiteY1-398" fmla="*/ 59599 h 191380"/>
                  <a:gd name="connsiteX2-399" fmla="*/ 2676762 w 3025531"/>
                  <a:gd name="connsiteY2-400" fmla="*/ 191380 h 191380"/>
                  <a:gd name="connsiteX3-401" fmla="*/ 0 w 3025531"/>
                  <a:gd name="connsiteY3-402" fmla="*/ 142730 h 191380"/>
                  <a:gd name="connsiteX0-403" fmla="*/ 0 w 3188977"/>
                  <a:gd name="connsiteY0-404" fmla="*/ 99150 h 147800"/>
                  <a:gd name="connsiteX1-405" fmla="*/ 3172592 w 3188977"/>
                  <a:gd name="connsiteY1-406" fmla="*/ 73436 h 147800"/>
                  <a:gd name="connsiteX2-407" fmla="*/ 2676762 w 3188977"/>
                  <a:gd name="connsiteY2-408" fmla="*/ 147800 h 147800"/>
                  <a:gd name="connsiteX3-409" fmla="*/ 0 w 3188977"/>
                  <a:gd name="connsiteY3-410" fmla="*/ 99150 h 147800"/>
                  <a:gd name="connsiteX0-411" fmla="*/ 0 w 3235611"/>
                  <a:gd name="connsiteY0-412" fmla="*/ 85115 h 133765"/>
                  <a:gd name="connsiteX1-413" fmla="*/ 3172592 w 3235611"/>
                  <a:gd name="connsiteY1-414" fmla="*/ 59401 h 133765"/>
                  <a:gd name="connsiteX2-415" fmla="*/ 2676762 w 3235611"/>
                  <a:gd name="connsiteY2-416" fmla="*/ 133765 h 133765"/>
                  <a:gd name="connsiteX3-417" fmla="*/ 0 w 3235611"/>
                  <a:gd name="connsiteY3-418" fmla="*/ 85115 h 133765"/>
                  <a:gd name="connsiteX0-419" fmla="*/ 0 w 3235611"/>
                  <a:gd name="connsiteY0-420" fmla="*/ 75251 h 123901"/>
                  <a:gd name="connsiteX1-421" fmla="*/ 3172592 w 3235611"/>
                  <a:gd name="connsiteY1-422" fmla="*/ 49537 h 123901"/>
                  <a:gd name="connsiteX2-423" fmla="*/ 2676762 w 3235611"/>
                  <a:gd name="connsiteY2-424" fmla="*/ 123901 h 123901"/>
                  <a:gd name="connsiteX3-425" fmla="*/ 0 w 3235611"/>
                  <a:gd name="connsiteY3-426" fmla="*/ 75251 h 123901"/>
                  <a:gd name="connsiteX0-427" fmla="*/ 0 w 3321493"/>
                  <a:gd name="connsiteY0-428" fmla="*/ 71600 h 120250"/>
                  <a:gd name="connsiteX1-429" fmla="*/ 3172592 w 3321493"/>
                  <a:gd name="connsiteY1-430" fmla="*/ 45886 h 120250"/>
                  <a:gd name="connsiteX2-431" fmla="*/ 2676762 w 3321493"/>
                  <a:gd name="connsiteY2-432" fmla="*/ 120250 h 120250"/>
                  <a:gd name="connsiteX3-433" fmla="*/ 0 w 3321493"/>
                  <a:gd name="connsiteY3-434" fmla="*/ 71600 h 120250"/>
                  <a:gd name="connsiteX0-435" fmla="*/ 0 w 3321493"/>
                  <a:gd name="connsiteY0-436" fmla="*/ 71600 h 120250"/>
                  <a:gd name="connsiteX1-437" fmla="*/ 3172592 w 3321493"/>
                  <a:gd name="connsiteY1-438" fmla="*/ 45886 h 120250"/>
                  <a:gd name="connsiteX2-439" fmla="*/ 2676762 w 3321493"/>
                  <a:gd name="connsiteY2-440" fmla="*/ 120250 h 120250"/>
                  <a:gd name="connsiteX3-441" fmla="*/ 0 w 3321493"/>
                  <a:gd name="connsiteY3-442" fmla="*/ 71600 h 120250"/>
                  <a:gd name="connsiteX0-443" fmla="*/ 0 w 3182870"/>
                  <a:gd name="connsiteY0-444" fmla="*/ 71600 h 120250"/>
                  <a:gd name="connsiteX1-445" fmla="*/ 3172592 w 3182870"/>
                  <a:gd name="connsiteY1-446" fmla="*/ 45886 h 120250"/>
                  <a:gd name="connsiteX2-447" fmla="*/ 2676762 w 3182870"/>
                  <a:gd name="connsiteY2-448" fmla="*/ 120250 h 120250"/>
                  <a:gd name="connsiteX3-449" fmla="*/ 0 w 3182870"/>
                  <a:gd name="connsiteY3-450" fmla="*/ 71600 h 120250"/>
                  <a:gd name="connsiteX0-451" fmla="*/ 0 w 3180217"/>
                  <a:gd name="connsiteY0-452" fmla="*/ 71600 h 120250"/>
                  <a:gd name="connsiteX1-453" fmla="*/ 3172592 w 3180217"/>
                  <a:gd name="connsiteY1-454" fmla="*/ 45886 h 120250"/>
                  <a:gd name="connsiteX2-455" fmla="*/ 2676762 w 3180217"/>
                  <a:gd name="connsiteY2-456" fmla="*/ 120250 h 120250"/>
                  <a:gd name="connsiteX3-457" fmla="*/ 0 w 3180217"/>
                  <a:gd name="connsiteY3-458" fmla="*/ 71600 h 120250"/>
                  <a:gd name="connsiteX0-459" fmla="*/ 0 w 3180217"/>
                  <a:gd name="connsiteY0-460" fmla="*/ 72622 h 121272"/>
                  <a:gd name="connsiteX1-461" fmla="*/ 3172592 w 3180217"/>
                  <a:gd name="connsiteY1-462" fmla="*/ 46908 h 121272"/>
                  <a:gd name="connsiteX2-463" fmla="*/ 2676762 w 3180217"/>
                  <a:gd name="connsiteY2-464" fmla="*/ 121272 h 121272"/>
                  <a:gd name="connsiteX3-465" fmla="*/ 0 w 3180217"/>
                  <a:gd name="connsiteY3-466" fmla="*/ 72622 h 121272"/>
                  <a:gd name="connsiteX0-467" fmla="*/ 0 w 3180217"/>
                  <a:gd name="connsiteY0-468" fmla="*/ 86523 h 135173"/>
                  <a:gd name="connsiteX1-469" fmla="*/ 3172592 w 3180217"/>
                  <a:gd name="connsiteY1-470" fmla="*/ 60809 h 135173"/>
                  <a:gd name="connsiteX2-471" fmla="*/ 2676762 w 3180217"/>
                  <a:gd name="connsiteY2-472" fmla="*/ 135173 h 135173"/>
                  <a:gd name="connsiteX3-473" fmla="*/ 0 w 3180217"/>
                  <a:gd name="connsiteY3-474" fmla="*/ 86523 h 135173"/>
                  <a:gd name="connsiteX0-475" fmla="*/ 0 w 3173953"/>
                  <a:gd name="connsiteY0-476" fmla="*/ 86523 h 135173"/>
                  <a:gd name="connsiteX1-477" fmla="*/ 3172592 w 3173953"/>
                  <a:gd name="connsiteY1-478" fmla="*/ 60809 h 135173"/>
                  <a:gd name="connsiteX2-479" fmla="*/ 2676762 w 3173953"/>
                  <a:gd name="connsiteY2-480" fmla="*/ 135173 h 135173"/>
                  <a:gd name="connsiteX3-481" fmla="*/ 0 w 3173953"/>
                  <a:gd name="connsiteY3-482" fmla="*/ 86523 h 135173"/>
                  <a:gd name="connsiteX0-483" fmla="*/ 0 w 3172593"/>
                  <a:gd name="connsiteY0-484" fmla="*/ 86523 h 135173"/>
                  <a:gd name="connsiteX1-485" fmla="*/ 3172592 w 3172593"/>
                  <a:gd name="connsiteY1-486" fmla="*/ 60809 h 135173"/>
                  <a:gd name="connsiteX2-487" fmla="*/ 2676762 w 3172593"/>
                  <a:gd name="connsiteY2-488" fmla="*/ 135173 h 135173"/>
                  <a:gd name="connsiteX3-489" fmla="*/ 0 w 3172593"/>
                  <a:gd name="connsiteY3-490" fmla="*/ 86523 h 135173"/>
                  <a:gd name="connsiteX0-491" fmla="*/ 0 w 3175966"/>
                  <a:gd name="connsiteY0-492" fmla="*/ 86523 h 135173"/>
                  <a:gd name="connsiteX1-493" fmla="*/ 3172592 w 3175966"/>
                  <a:gd name="connsiteY1-494" fmla="*/ 60809 h 135173"/>
                  <a:gd name="connsiteX2-495" fmla="*/ 2676762 w 3175966"/>
                  <a:gd name="connsiteY2-496" fmla="*/ 135173 h 135173"/>
                  <a:gd name="connsiteX3-497" fmla="*/ 0 w 3175966"/>
                  <a:gd name="connsiteY3-498" fmla="*/ 86523 h 135173"/>
                  <a:gd name="connsiteX0-499" fmla="*/ 0 w 3172593"/>
                  <a:gd name="connsiteY0-500" fmla="*/ 86523 h 135173"/>
                  <a:gd name="connsiteX1-501" fmla="*/ 3172592 w 3172593"/>
                  <a:gd name="connsiteY1-502" fmla="*/ 60809 h 135173"/>
                  <a:gd name="connsiteX2-503" fmla="*/ 2676762 w 3172593"/>
                  <a:gd name="connsiteY2-504" fmla="*/ 135173 h 135173"/>
                  <a:gd name="connsiteX3-505" fmla="*/ 0 w 3172593"/>
                  <a:gd name="connsiteY3-506" fmla="*/ 86523 h 135173"/>
                  <a:gd name="connsiteX0-507" fmla="*/ 0 w 3172640"/>
                  <a:gd name="connsiteY0-508" fmla="*/ 28813 h 77463"/>
                  <a:gd name="connsiteX1-509" fmla="*/ 3172592 w 3172640"/>
                  <a:gd name="connsiteY1-510" fmla="*/ 3099 h 77463"/>
                  <a:gd name="connsiteX2-511" fmla="*/ 2676762 w 3172640"/>
                  <a:gd name="connsiteY2-512" fmla="*/ 77463 h 77463"/>
                  <a:gd name="connsiteX3-513" fmla="*/ 0 w 3172640"/>
                  <a:gd name="connsiteY3-514" fmla="*/ 28813 h 77463"/>
                  <a:gd name="connsiteX0-515" fmla="*/ 0 w 3187101"/>
                  <a:gd name="connsiteY0-516" fmla="*/ 30083 h 78733"/>
                  <a:gd name="connsiteX1-517" fmla="*/ 3172592 w 3187101"/>
                  <a:gd name="connsiteY1-518" fmla="*/ 4369 h 78733"/>
                  <a:gd name="connsiteX2-519" fmla="*/ 2676762 w 3187101"/>
                  <a:gd name="connsiteY2-520" fmla="*/ 78733 h 78733"/>
                  <a:gd name="connsiteX3-521" fmla="*/ 0 w 3187101"/>
                  <a:gd name="connsiteY3-522" fmla="*/ 30083 h 78733"/>
                  <a:gd name="connsiteX0-523" fmla="*/ 0 w 3187101"/>
                  <a:gd name="connsiteY0-524" fmla="*/ 88998 h 137648"/>
                  <a:gd name="connsiteX1-525" fmla="*/ 3172592 w 3187101"/>
                  <a:gd name="connsiteY1-526" fmla="*/ 63284 h 137648"/>
                  <a:gd name="connsiteX2-527" fmla="*/ 2676762 w 3187101"/>
                  <a:gd name="connsiteY2-528" fmla="*/ 137648 h 137648"/>
                  <a:gd name="connsiteX3-529" fmla="*/ 0 w 3187101"/>
                  <a:gd name="connsiteY3-530" fmla="*/ 88998 h 137648"/>
                  <a:gd name="connsiteX0-531" fmla="*/ 0 w 3177312"/>
                  <a:gd name="connsiteY0-532" fmla="*/ 91131 h 139781"/>
                  <a:gd name="connsiteX1-533" fmla="*/ 3172592 w 3177312"/>
                  <a:gd name="connsiteY1-534" fmla="*/ 65417 h 139781"/>
                  <a:gd name="connsiteX2-535" fmla="*/ 2676762 w 3177312"/>
                  <a:gd name="connsiteY2-536" fmla="*/ 139781 h 139781"/>
                  <a:gd name="connsiteX3-537" fmla="*/ 0 w 3177312"/>
                  <a:gd name="connsiteY3-538" fmla="*/ 91131 h 139781"/>
                  <a:gd name="connsiteX0-539" fmla="*/ 0 w 3177312"/>
                  <a:gd name="connsiteY0-540" fmla="*/ 72009 h 120659"/>
                  <a:gd name="connsiteX1-541" fmla="*/ 3172592 w 3177312"/>
                  <a:gd name="connsiteY1-542" fmla="*/ 46295 h 120659"/>
                  <a:gd name="connsiteX2-543" fmla="*/ 2676762 w 3177312"/>
                  <a:gd name="connsiteY2-544" fmla="*/ 120659 h 120659"/>
                  <a:gd name="connsiteX3-545" fmla="*/ 0 w 3177312"/>
                  <a:gd name="connsiteY3-546" fmla="*/ 72009 h 120659"/>
                </a:gdLst>
                <a:ahLst/>
                <a:cxnLst>
                  <a:cxn ang="0">
                    <a:pos x="connsiteX0-1" y="connsiteY0-2"/>
                  </a:cxn>
                  <a:cxn ang="0">
                    <a:pos x="connsiteX1-3" y="connsiteY1-4"/>
                  </a:cxn>
                  <a:cxn ang="0">
                    <a:pos x="connsiteX2-5" y="connsiteY2-6"/>
                  </a:cxn>
                  <a:cxn ang="0">
                    <a:pos x="connsiteX3-7" y="connsiteY3-8"/>
                  </a:cxn>
                </a:cxnLst>
                <a:rect l="l" t="t" r="r" b="b"/>
                <a:pathLst>
                  <a:path w="3177312" h="120659">
                    <a:moveTo>
                      <a:pt x="0" y="72009"/>
                    </a:moveTo>
                    <a:cubicBezTo>
                      <a:pt x="3051657" y="-58194"/>
                      <a:pt x="3142498" y="23416"/>
                      <a:pt x="3172592" y="46295"/>
                    </a:cubicBezTo>
                    <a:cubicBezTo>
                      <a:pt x="3202686" y="69174"/>
                      <a:pt x="3094835" y="119254"/>
                      <a:pt x="2676762" y="120659"/>
                    </a:cubicBezTo>
                    <a:lnTo>
                      <a:pt x="0" y="72009"/>
                    </a:lnTo>
                    <a:close/>
                  </a:path>
                </a:pathLst>
              </a:custGeom>
              <a:solidFill>
                <a:srgbClr val="000000">
                  <a:lumMod val="65000"/>
                  <a:lumOff val="35000"/>
                  <a:alpha val="80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3" name="ïṩlíde"/>
              <p:cNvSpPr/>
              <p:nvPr/>
            </p:nvSpPr>
            <p:spPr>
              <a:xfrm rot="8538102" flipH="1" flipV="1">
                <a:off x="6265453" y="2880662"/>
                <a:ext cx="1099867" cy="523312"/>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0 w 2349743"/>
                  <a:gd name="connsiteY0-106" fmla="*/ 151274 h 228046"/>
                  <a:gd name="connsiteX1-107" fmla="*/ 2235720 w 2349743"/>
                  <a:gd name="connsiteY1-108" fmla="*/ 0 h 228046"/>
                  <a:gd name="connsiteX2-109" fmla="*/ 2349743 w 2349743"/>
                  <a:gd name="connsiteY2-110" fmla="*/ 114023 h 228046"/>
                  <a:gd name="connsiteX3-111" fmla="*/ 2349742 w 2349743"/>
                  <a:gd name="connsiteY3-112" fmla="*/ 114023 h 228046"/>
                  <a:gd name="connsiteX4-113" fmla="*/ 2235719 w 2349743"/>
                  <a:gd name="connsiteY4-114" fmla="*/ 228046 h 228046"/>
                  <a:gd name="connsiteX5-115" fmla="*/ 0 w 2349743"/>
                  <a:gd name="connsiteY5-116" fmla="*/ 151274 h 228046"/>
                  <a:gd name="connsiteX0-117" fmla="*/ 0 w 2349743"/>
                  <a:gd name="connsiteY0-118" fmla="*/ 151274 h 228046"/>
                  <a:gd name="connsiteX1-119" fmla="*/ 2235720 w 2349743"/>
                  <a:gd name="connsiteY1-120" fmla="*/ 0 h 228046"/>
                  <a:gd name="connsiteX2-121" fmla="*/ 2349743 w 2349743"/>
                  <a:gd name="connsiteY2-122" fmla="*/ 114023 h 228046"/>
                  <a:gd name="connsiteX3-123" fmla="*/ 2349742 w 2349743"/>
                  <a:gd name="connsiteY3-124" fmla="*/ 114023 h 228046"/>
                  <a:gd name="connsiteX4-125" fmla="*/ 2235719 w 2349743"/>
                  <a:gd name="connsiteY4-126" fmla="*/ 228046 h 228046"/>
                  <a:gd name="connsiteX5-127" fmla="*/ 0 w 2349743"/>
                  <a:gd name="connsiteY5-128" fmla="*/ 151274 h 228046"/>
                  <a:gd name="connsiteX0-129" fmla="*/ 0 w 2349743"/>
                  <a:gd name="connsiteY0-130" fmla="*/ 151274 h 228046"/>
                  <a:gd name="connsiteX1-131" fmla="*/ 2235720 w 2349743"/>
                  <a:gd name="connsiteY1-132" fmla="*/ 0 h 228046"/>
                  <a:gd name="connsiteX2-133" fmla="*/ 2349743 w 2349743"/>
                  <a:gd name="connsiteY2-134" fmla="*/ 114023 h 228046"/>
                  <a:gd name="connsiteX3-135" fmla="*/ 2349742 w 2349743"/>
                  <a:gd name="connsiteY3-136" fmla="*/ 114023 h 228046"/>
                  <a:gd name="connsiteX4-137" fmla="*/ 2235719 w 2349743"/>
                  <a:gd name="connsiteY4-138" fmla="*/ 228046 h 228046"/>
                  <a:gd name="connsiteX5-139" fmla="*/ 169080 w 2349743"/>
                  <a:gd name="connsiteY5-140" fmla="*/ 159781 h 228046"/>
                  <a:gd name="connsiteX6-141" fmla="*/ 0 w 2349743"/>
                  <a:gd name="connsiteY6-142" fmla="*/ 151274 h 228046"/>
                  <a:gd name="connsiteX0-143" fmla="*/ 5908 w 2355651"/>
                  <a:gd name="connsiteY0-144" fmla="*/ 151274 h 228046"/>
                  <a:gd name="connsiteX1-145" fmla="*/ 2241628 w 2355651"/>
                  <a:gd name="connsiteY1-146" fmla="*/ 0 h 228046"/>
                  <a:gd name="connsiteX2-147" fmla="*/ 2355651 w 2355651"/>
                  <a:gd name="connsiteY2-148" fmla="*/ 114023 h 228046"/>
                  <a:gd name="connsiteX3-149" fmla="*/ 2355650 w 2355651"/>
                  <a:gd name="connsiteY3-150" fmla="*/ 114023 h 228046"/>
                  <a:gd name="connsiteX4-151" fmla="*/ 2241627 w 2355651"/>
                  <a:gd name="connsiteY4-152" fmla="*/ 228046 h 228046"/>
                  <a:gd name="connsiteX5-153" fmla="*/ 0 w 2355651"/>
                  <a:gd name="connsiteY5-154" fmla="*/ 176519 h 228046"/>
                  <a:gd name="connsiteX6-155" fmla="*/ 5908 w 2355651"/>
                  <a:gd name="connsiteY6-156" fmla="*/ 151274 h 228046"/>
                  <a:gd name="connsiteX0-157" fmla="*/ 0 w 2355651"/>
                  <a:gd name="connsiteY0-158" fmla="*/ 176519 h 228046"/>
                  <a:gd name="connsiteX1-159" fmla="*/ 2241628 w 2355651"/>
                  <a:gd name="connsiteY1-160" fmla="*/ 0 h 228046"/>
                  <a:gd name="connsiteX2-161" fmla="*/ 2355651 w 2355651"/>
                  <a:gd name="connsiteY2-162" fmla="*/ 114023 h 228046"/>
                  <a:gd name="connsiteX3-163" fmla="*/ 2355650 w 2355651"/>
                  <a:gd name="connsiteY3-164" fmla="*/ 114023 h 228046"/>
                  <a:gd name="connsiteX4-165" fmla="*/ 2241627 w 2355651"/>
                  <a:gd name="connsiteY4-166" fmla="*/ 228046 h 228046"/>
                  <a:gd name="connsiteX5-167" fmla="*/ 0 w 2355651"/>
                  <a:gd name="connsiteY5-168" fmla="*/ 176519 h 228046"/>
                  <a:gd name="connsiteX0-169" fmla="*/ 0 w 2720008"/>
                  <a:gd name="connsiteY0-170" fmla="*/ 165539 h 228046"/>
                  <a:gd name="connsiteX1-171" fmla="*/ 2605985 w 2720008"/>
                  <a:gd name="connsiteY1-172" fmla="*/ 0 h 228046"/>
                  <a:gd name="connsiteX2-173" fmla="*/ 2720008 w 2720008"/>
                  <a:gd name="connsiteY2-174" fmla="*/ 114023 h 228046"/>
                  <a:gd name="connsiteX3-175" fmla="*/ 2720007 w 2720008"/>
                  <a:gd name="connsiteY3-176" fmla="*/ 114023 h 228046"/>
                  <a:gd name="connsiteX4-177" fmla="*/ 2605984 w 2720008"/>
                  <a:gd name="connsiteY4-178" fmla="*/ 228046 h 228046"/>
                  <a:gd name="connsiteX5-179" fmla="*/ 0 w 2720008"/>
                  <a:gd name="connsiteY5-180" fmla="*/ 165539 h 228046"/>
                  <a:gd name="connsiteX0-181" fmla="*/ 0 w 2841245"/>
                  <a:gd name="connsiteY0-182" fmla="*/ 239892 h 302399"/>
                  <a:gd name="connsiteX1-183" fmla="*/ 2827268 w 2841245"/>
                  <a:gd name="connsiteY1-184" fmla="*/ 0 h 302399"/>
                  <a:gd name="connsiteX2-185" fmla="*/ 2720008 w 2841245"/>
                  <a:gd name="connsiteY2-186" fmla="*/ 188376 h 302399"/>
                  <a:gd name="connsiteX3-187" fmla="*/ 2720007 w 2841245"/>
                  <a:gd name="connsiteY3-188" fmla="*/ 188376 h 302399"/>
                  <a:gd name="connsiteX4-189" fmla="*/ 2605984 w 2841245"/>
                  <a:gd name="connsiteY4-190" fmla="*/ 302399 h 302399"/>
                  <a:gd name="connsiteX5-191" fmla="*/ 0 w 2841245"/>
                  <a:gd name="connsiteY5-192" fmla="*/ 239892 h 302399"/>
                  <a:gd name="connsiteX0-193" fmla="*/ 0 w 2841245"/>
                  <a:gd name="connsiteY0-194" fmla="*/ 239892 h 302399"/>
                  <a:gd name="connsiteX1-195" fmla="*/ 2827268 w 2841245"/>
                  <a:gd name="connsiteY1-196" fmla="*/ 0 h 302399"/>
                  <a:gd name="connsiteX2-197" fmla="*/ 2720008 w 2841245"/>
                  <a:gd name="connsiteY2-198" fmla="*/ 188376 h 302399"/>
                  <a:gd name="connsiteX3-199" fmla="*/ 2605984 w 2841245"/>
                  <a:gd name="connsiteY3-200" fmla="*/ 302399 h 302399"/>
                  <a:gd name="connsiteX4-201" fmla="*/ 0 w 2841245"/>
                  <a:gd name="connsiteY4-202" fmla="*/ 239892 h 302399"/>
                  <a:gd name="connsiteX0-203" fmla="*/ 0 w 3072804"/>
                  <a:gd name="connsiteY0-204" fmla="*/ 239892 h 302399"/>
                  <a:gd name="connsiteX1-205" fmla="*/ 2827268 w 3072804"/>
                  <a:gd name="connsiteY1-206" fmla="*/ 0 h 302399"/>
                  <a:gd name="connsiteX2-207" fmla="*/ 2605984 w 3072804"/>
                  <a:gd name="connsiteY2-208" fmla="*/ 302399 h 302399"/>
                  <a:gd name="connsiteX3-209" fmla="*/ 0 w 3072804"/>
                  <a:gd name="connsiteY3-210" fmla="*/ 239892 h 302399"/>
                  <a:gd name="connsiteX0-211" fmla="*/ 0 w 3072804"/>
                  <a:gd name="connsiteY0-212" fmla="*/ 240284 h 302791"/>
                  <a:gd name="connsiteX1-213" fmla="*/ 2827268 w 3072804"/>
                  <a:gd name="connsiteY1-214" fmla="*/ 392 h 302791"/>
                  <a:gd name="connsiteX2-215" fmla="*/ 2605984 w 3072804"/>
                  <a:gd name="connsiteY2-216" fmla="*/ 302791 h 302791"/>
                  <a:gd name="connsiteX3-217" fmla="*/ 0 w 3072804"/>
                  <a:gd name="connsiteY3-218" fmla="*/ 240284 h 302791"/>
                  <a:gd name="connsiteX0-219" fmla="*/ 0 w 3072804"/>
                  <a:gd name="connsiteY0-220" fmla="*/ 240284 h 302791"/>
                  <a:gd name="connsiteX1-221" fmla="*/ 2827268 w 3072804"/>
                  <a:gd name="connsiteY1-222" fmla="*/ 392 h 302791"/>
                  <a:gd name="connsiteX2-223" fmla="*/ 2605984 w 3072804"/>
                  <a:gd name="connsiteY2-224" fmla="*/ 302791 h 302791"/>
                  <a:gd name="connsiteX3-225" fmla="*/ 0 w 3072804"/>
                  <a:gd name="connsiteY3-226" fmla="*/ 240284 h 302791"/>
                  <a:gd name="connsiteX0-227" fmla="*/ 0 w 3193453"/>
                  <a:gd name="connsiteY0-228" fmla="*/ 277825 h 340332"/>
                  <a:gd name="connsiteX1-229" fmla="*/ 2827268 w 3193453"/>
                  <a:gd name="connsiteY1-230" fmla="*/ 37933 h 340332"/>
                  <a:gd name="connsiteX2-231" fmla="*/ 2605984 w 3193453"/>
                  <a:gd name="connsiteY2-232" fmla="*/ 340332 h 340332"/>
                  <a:gd name="connsiteX3-233" fmla="*/ 0 w 3193453"/>
                  <a:gd name="connsiteY3-234" fmla="*/ 277825 h 340332"/>
                  <a:gd name="connsiteX0-235" fmla="*/ 0 w 3193453"/>
                  <a:gd name="connsiteY0-236" fmla="*/ 287503 h 350010"/>
                  <a:gd name="connsiteX1-237" fmla="*/ 2827268 w 3193453"/>
                  <a:gd name="connsiteY1-238" fmla="*/ 47611 h 350010"/>
                  <a:gd name="connsiteX2-239" fmla="*/ 2605984 w 3193453"/>
                  <a:gd name="connsiteY2-240" fmla="*/ 350010 h 350010"/>
                  <a:gd name="connsiteX3-241" fmla="*/ 0 w 3193453"/>
                  <a:gd name="connsiteY3-242" fmla="*/ 287503 h 350010"/>
                  <a:gd name="connsiteX0-243" fmla="*/ 0 w 3334826"/>
                  <a:gd name="connsiteY0-244" fmla="*/ 266759 h 329266"/>
                  <a:gd name="connsiteX1-245" fmla="*/ 3021755 w 3334826"/>
                  <a:gd name="connsiteY1-246" fmla="*/ 50870 h 329266"/>
                  <a:gd name="connsiteX2-247" fmla="*/ 2605984 w 3334826"/>
                  <a:gd name="connsiteY2-248" fmla="*/ 329266 h 329266"/>
                  <a:gd name="connsiteX3-249" fmla="*/ 0 w 3334826"/>
                  <a:gd name="connsiteY3-250" fmla="*/ 266759 h 329266"/>
                  <a:gd name="connsiteX0-251" fmla="*/ 0 w 3176492"/>
                  <a:gd name="connsiteY0-252" fmla="*/ 243032 h 305539"/>
                  <a:gd name="connsiteX1-253" fmla="*/ 3021755 w 3176492"/>
                  <a:gd name="connsiteY1-254" fmla="*/ 27143 h 305539"/>
                  <a:gd name="connsiteX2-255" fmla="*/ 2605984 w 3176492"/>
                  <a:gd name="connsiteY2-256" fmla="*/ 305539 h 305539"/>
                  <a:gd name="connsiteX3-257" fmla="*/ 0 w 3176492"/>
                  <a:gd name="connsiteY3-258" fmla="*/ 243032 h 305539"/>
                  <a:gd name="connsiteX0-259" fmla="*/ 0 w 3176492"/>
                  <a:gd name="connsiteY0-260" fmla="*/ 240965 h 303472"/>
                  <a:gd name="connsiteX1-261" fmla="*/ 3021755 w 3176492"/>
                  <a:gd name="connsiteY1-262" fmla="*/ 25076 h 303472"/>
                  <a:gd name="connsiteX2-263" fmla="*/ 2605984 w 3176492"/>
                  <a:gd name="connsiteY2-264" fmla="*/ 303472 h 303472"/>
                  <a:gd name="connsiteX3-265" fmla="*/ 0 w 3176492"/>
                  <a:gd name="connsiteY3-266" fmla="*/ 240965 h 303472"/>
                  <a:gd name="connsiteX0-267" fmla="*/ 0 w 3176815"/>
                  <a:gd name="connsiteY0-268" fmla="*/ 269763 h 332270"/>
                  <a:gd name="connsiteX1-269" fmla="*/ 3021755 w 3176815"/>
                  <a:gd name="connsiteY1-270" fmla="*/ 53874 h 332270"/>
                  <a:gd name="connsiteX2-271" fmla="*/ 2605984 w 3176815"/>
                  <a:gd name="connsiteY2-272" fmla="*/ 332270 h 332270"/>
                  <a:gd name="connsiteX3-273" fmla="*/ 0 w 3176815"/>
                  <a:gd name="connsiteY3-274" fmla="*/ 269763 h 332270"/>
                  <a:gd name="connsiteX0-275" fmla="*/ 0 w 3176815"/>
                  <a:gd name="connsiteY0-276" fmla="*/ 278240 h 340747"/>
                  <a:gd name="connsiteX1-277" fmla="*/ 3021755 w 3176815"/>
                  <a:gd name="connsiteY1-278" fmla="*/ 62351 h 340747"/>
                  <a:gd name="connsiteX2-279" fmla="*/ 2605984 w 3176815"/>
                  <a:gd name="connsiteY2-280" fmla="*/ 340747 h 340747"/>
                  <a:gd name="connsiteX3-281" fmla="*/ 0 w 3176815"/>
                  <a:gd name="connsiteY3-282" fmla="*/ 278240 h 340747"/>
                </a:gdLst>
                <a:ahLst/>
                <a:cxnLst>
                  <a:cxn ang="0">
                    <a:pos x="connsiteX0-1" y="connsiteY0-2"/>
                  </a:cxn>
                  <a:cxn ang="0">
                    <a:pos x="connsiteX1-3" y="connsiteY1-4"/>
                  </a:cxn>
                  <a:cxn ang="0">
                    <a:pos x="connsiteX2-5" y="connsiteY2-6"/>
                  </a:cxn>
                  <a:cxn ang="0">
                    <a:pos x="connsiteX3-7" y="connsiteY3-8"/>
                  </a:cxn>
                </a:cxnLst>
                <a:rect l="l" t="t" r="r" b="b"/>
                <a:pathLst>
                  <a:path w="3176815" h="340747">
                    <a:moveTo>
                      <a:pt x="0" y="278240"/>
                    </a:moveTo>
                    <a:cubicBezTo>
                      <a:pt x="983424" y="157372"/>
                      <a:pt x="2274274" y="-124743"/>
                      <a:pt x="3021755" y="62351"/>
                    </a:cubicBezTo>
                    <a:cubicBezTo>
                      <a:pt x="3374958" y="150758"/>
                      <a:pt x="3077195" y="300765"/>
                      <a:pt x="2605984" y="340747"/>
                    </a:cubicBezTo>
                    <a:lnTo>
                      <a:pt x="0" y="278240"/>
                    </a:lnTo>
                    <a:close/>
                  </a:path>
                </a:pathLst>
              </a:custGeom>
              <a:solidFill>
                <a:srgbClr val="000000">
                  <a:lumMod val="50000"/>
                  <a:lumOff val="50000"/>
                  <a:alpha val="94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4" name="îśḻïḓe"/>
              <p:cNvSpPr/>
              <p:nvPr/>
            </p:nvSpPr>
            <p:spPr>
              <a:xfrm rot="19795299" flipV="1">
                <a:off x="6527608" y="3312278"/>
                <a:ext cx="1084317" cy="515916"/>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0 w 2349743"/>
                  <a:gd name="connsiteY0-106" fmla="*/ 151274 h 228046"/>
                  <a:gd name="connsiteX1-107" fmla="*/ 2235720 w 2349743"/>
                  <a:gd name="connsiteY1-108" fmla="*/ 0 h 228046"/>
                  <a:gd name="connsiteX2-109" fmla="*/ 2349743 w 2349743"/>
                  <a:gd name="connsiteY2-110" fmla="*/ 114023 h 228046"/>
                  <a:gd name="connsiteX3-111" fmla="*/ 2349742 w 2349743"/>
                  <a:gd name="connsiteY3-112" fmla="*/ 114023 h 228046"/>
                  <a:gd name="connsiteX4-113" fmla="*/ 2235719 w 2349743"/>
                  <a:gd name="connsiteY4-114" fmla="*/ 228046 h 228046"/>
                  <a:gd name="connsiteX5-115" fmla="*/ 0 w 2349743"/>
                  <a:gd name="connsiteY5-116" fmla="*/ 151274 h 228046"/>
                  <a:gd name="connsiteX0-117" fmla="*/ 0 w 2349743"/>
                  <a:gd name="connsiteY0-118" fmla="*/ 151274 h 228046"/>
                  <a:gd name="connsiteX1-119" fmla="*/ 2235720 w 2349743"/>
                  <a:gd name="connsiteY1-120" fmla="*/ 0 h 228046"/>
                  <a:gd name="connsiteX2-121" fmla="*/ 2349743 w 2349743"/>
                  <a:gd name="connsiteY2-122" fmla="*/ 114023 h 228046"/>
                  <a:gd name="connsiteX3-123" fmla="*/ 2349742 w 2349743"/>
                  <a:gd name="connsiteY3-124" fmla="*/ 114023 h 228046"/>
                  <a:gd name="connsiteX4-125" fmla="*/ 2235719 w 2349743"/>
                  <a:gd name="connsiteY4-126" fmla="*/ 228046 h 228046"/>
                  <a:gd name="connsiteX5-127" fmla="*/ 0 w 2349743"/>
                  <a:gd name="connsiteY5-128" fmla="*/ 151274 h 228046"/>
                  <a:gd name="connsiteX0-129" fmla="*/ 0 w 2349743"/>
                  <a:gd name="connsiteY0-130" fmla="*/ 151274 h 228046"/>
                  <a:gd name="connsiteX1-131" fmla="*/ 2235720 w 2349743"/>
                  <a:gd name="connsiteY1-132" fmla="*/ 0 h 228046"/>
                  <a:gd name="connsiteX2-133" fmla="*/ 2349743 w 2349743"/>
                  <a:gd name="connsiteY2-134" fmla="*/ 114023 h 228046"/>
                  <a:gd name="connsiteX3-135" fmla="*/ 2349742 w 2349743"/>
                  <a:gd name="connsiteY3-136" fmla="*/ 114023 h 228046"/>
                  <a:gd name="connsiteX4-137" fmla="*/ 2235719 w 2349743"/>
                  <a:gd name="connsiteY4-138" fmla="*/ 228046 h 228046"/>
                  <a:gd name="connsiteX5-139" fmla="*/ 169080 w 2349743"/>
                  <a:gd name="connsiteY5-140" fmla="*/ 159781 h 228046"/>
                  <a:gd name="connsiteX6-141" fmla="*/ 0 w 2349743"/>
                  <a:gd name="connsiteY6-142" fmla="*/ 151274 h 228046"/>
                  <a:gd name="connsiteX0-143" fmla="*/ 5908 w 2355651"/>
                  <a:gd name="connsiteY0-144" fmla="*/ 151274 h 228046"/>
                  <a:gd name="connsiteX1-145" fmla="*/ 2241628 w 2355651"/>
                  <a:gd name="connsiteY1-146" fmla="*/ 0 h 228046"/>
                  <a:gd name="connsiteX2-147" fmla="*/ 2355651 w 2355651"/>
                  <a:gd name="connsiteY2-148" fmla="*/ 114023 h 228046"/>
                  <a:gd name="connsiteX3-149" fmla="*/ 2355650 w 2355651"/>
                  <a:gd name="connsiteY3-150" fmla="*/ 114023 h 228046"/>
                  <a:gd name="connsiteX4-151" fmla="*/ 2241627 w 2355651"/>
                  <a:gd name="connsiteY4-152" fmla="*/ 228046 h 228046"/>
                  <a:gd name="connsiteX5-153" fmla="*/ 0 w 2355651"/>
                  <a:gd name="connsiteY5-154" fmla="*/ 176519 h 228046"/>
                  <a:gd name="connsiteX6-155" fmla="*/ 5908 w 2355651"/>
                  <a:gd name="connsiteY6-156" fmla="*/ 151274 h 228046"/>
                  <a:gd name="connsiteX0-157" fmla="*/ 0 w 2355651"/>
                  <a:gd name="connsiteY0-158" fmla="*/ 176519 h 228046"/>
                  <a:gd name="connsiteX1-159" fmla="*/ 2241628 w 2355651"/>
                  <a:gd name="connsiteY1-160" fmla="*/ 0 h 228046"/>
                  <a:gd name="connsiteX2-161" fmla="*/ 2355651 w 2355651"/>
                  <a:gd name="connsiteY2-162" fmla="*/ 114023 h 228046"/>
                  <a:gd name="connsiteX3-163" fmla="*/ 2355650 w 2355651"/>
                  <a:gd name="connsiteY3-164" fmla="*/ 114023 h 228046"/>
                  <a:gd name="connsiteX4-165" fmla="*/ 2241627 w 2355651"/>
                  <a:gd name="connsiteY4-166" fmla="*/ 228046 h 228046"/>
                  <a:gd name="connsiteX5-167" fmla="*/ 0 w 2355651"/>
                  <a:gd name="connsiteY5-168" fmla="*/ 176519 h 228046"/>
                  <a:gd name="connsiteX0-169" fmla="*/ 0 w 2720008"/>
                  <a:gd name="connsiteY0-170" fmla="*/ 165539 h 228046"/>
                  <a:gd name="connsiteX1-171" fmla="*/ 2605985 w 2720008"/>
                  <a:gd name="connsiteY1-172" fmla="*/ 0 h 228046"/>
                  <a:gd name="connsiteX2-173" fmla="*/ 2720008 w 2720008"/>
                  <a:gd name="connsiteY2-174" fmla="*/ 114023 h 228046"/>
                  <a:gd name="connsiteX3-175" fmla="*/ 2720007 w 2720008"/>
                  <a:gd name="connsiteY3-176" fmla="*/ 114023 h 228046"/>
                  <a:gd name="connsiteX4-177" fmla="*/ 2605984 w 2720008"/>
                  <a:gd name="connsiteY4-178" fmla="*/ 228046 h 228046"/>
                  <a:gd name="connsiteX5-179" fmla="*/ 0 w 2720008"/>
                  <a:gd name="connsiteY5-180" fmla="*/ 165539 h 228046"/>
                  <a:gd name="connsiteX0-181" fmla="*/ 0 w 2841245"/>
                  <a:gd name="connsiteY0-182" fmla="*/ 239892 h 302399"/>
                  <a:gd name="connsiteX1-183" fmla="*/ 2827268 w 2841245"/>
                  <a:gd name="connsiteY1-184" fmla="*/ 0 h 302399"/>
                  <a:gd name="connsiteX2-185" fmla="*/ 2720008 w 2841245"/>
                  <a:gd name="connsiteY2-186" fmla="*/ 188376 h 302399"/>
                  <a:gd name="connsiteX3-187" fmla="*/ 2720007 w 2841245"/>
                  <a:gd name="connsiteY3-188" fmla="*/ 188376 h 302399"/>
                  <a:gd name="connsiteX4-189" fmla="*/ 2605984 w 2841245"/>
                  <a:gd name="connsiteY4-190" fmla="*/ 302399 h 302399"/>
                  <a:gd name="connsiteX5-191" fmla="*/ 0 w 2841245"/>
                  <a:gd name="connsiteY5-192" fmla="*/ 239892 h 302399"/>
                  <a:gd name="connsiteX0-193" fmla="*/ 0 w 2841245"/>
                  <a:gd name="connsiteY0-194" fmla="*/ 239892 h 302399"/>
                  <a:gd name="connsiteX1-195" fmla="*/ 2827268 w 2841245"/>
                  <a:gd name="connsiteY1-196" fmla="*/ 0 h 302399"/>
                  <a:gd name="connsiteX2-197" fmla="*/ 2720008 w 2841245"/>
                  <a:gd name="connsiteY2-198" fmla="*/ 188376 h 302399"/>
                  <a:gd name="connsiteX3-199" fmla="*/ 2605984 w 2841245"/>
                  <a:gd name="connsiteY3-200" fmla="*/ 302399 h 302399"/>
                  <a:gd name="connsiteX4-201" fmla="*/ 0 w 2841245"/>
                  <a:gd name="connsiteY4-202" fmla="*/ 239892 h 302399"/>
                  <a:gd name="connsiteX0-203" fmla="*/ 0 w 3072804"/>
                  <a:gd name="connsiteY0-204" fmla="*/ 239892 h 302399"/>
                  <a:gd name="connsiteX1-205" fmla="*/ 2827268 w 3072804"/>
                  <a:gd name="connsiteY1-206" fmla="*/ 0 h 302399"/>
                  <a:gd name="connsiteX2-207" fmla="*/ 2605984 w 3072804"/>
                  <a:gd name="connsiteY2-208" fmla="*/ 302399 h 302399"/>
                  <a:gd name="connsiteX3-209" fmla="*/ 0 w 3072804"/>
                  <a:gd name="connsiteY3-210" fmla="*/ 239892 h 302399"/>
                  <a:gd name="connsiteX0-211" fmla="*/ 0 w 3072804"/>
                  <a:gd name="connsiteY0-212" fmla="*/ 240284 h 302791"/>
                  <a:gd name="connsiteX1-213" fmla="*/ 2827268 w 3072804"/>
                  <a:gd name="connsiteY1-214" fmla="*/ 392 h 302791"/>
                  <a:gd name="connsiteX2-215" fmla="*/ 2605984 w 3072804"/>
                  <a:gd name="connsiteY2-216" fmla="*/ 302791 h 302791"/>
                  <a:gd name="connsiteX3-217" fmla="*/ 0 w 3072804"/>
                  <a:gd name="connsiteY3-218" fmla="*/ 240284 h 302791"/>
                  <a:gd name="connsiteX0-219" fmla="*/ 0 w 3072804"/>
                  <a:gd name="connsiteY0-220" fmla="*/ 240284 h 302791"/>
                  <a:gd name="connsiteX1-221" fmla="*/ 2827268 w 3072804"/>
                  <a:gd name="connsiteY1-222" fmla="*/ 392 h 302791"/>
                  <a:gd name="connsiteX2-223" fmla="*/ 2605984 w 3072804"/>
                  <a:gd name="connsiteY2-224" fmla="*/ 302791 h 302791"/>
                  <a:gd name="connsiteX3-225" fmla="*/ 0 w 3072804"/>
                  <a:gd name="connsiteY3-226" fmla="*/ 240284 h 302791"/>
                  <a:gd name="connsiteX0-227" fmla="*/ 0 w 3193453"/>
                  <a:gd name="connsiteY0-228" fmla="*/ 277825 h 340332"/>
                  <a:gd name="connsiteX1-229" fmla="*/ 2827268 w 3193453"/>
                  <a:gd name="connsiteY1-230" fmla="*/ 37933 h 340332"/>
                  <a:gd name="connsiteX2-231" fmla="*/ 2605984 w 3193453"/>
                  <a:gd name="connsiteY2-232" fmla="*/ 340332 h 340332"/>
                  <a:gd name="connsiteX3-233" fmla="*/ 0 w 3193453"/>
                  <a:gd name="connsiteY3-234" fmla="*/ 277825 h 340332"/>
                  <a:gd name="connsiteX0-235" fmla="*/ 0 w 3193453"/>
                  <a:gd name="connsiteY0-236" fmla="*/ 287503 h 350010"/>
                  <a:gd name="connsiteX1-237" fmla="*/ 2827268 w 3193453"/>
                  <a:gd name="connsiteY1-238" fmla="*/ 47611 h 350010"/>
                  <a:gd name="connsiteX2-239" fmla="*/ 2605984 w 3193453"/>
                  <a:gd name="connsiteY2-240" fmla="*/ 350010 h 350010"/>
                  <a:gd name="connsiteX3-241" fmla="*/ 0 w 3193453"/>
                  <a:gd name="connsiteY3-242" fmla="*/ 287503 h 350010"/>
                  <a:gd name="connsiteX0-243" fmla="*/ 0 w 3334826"/>
                  <a:gd name="connsiteY0-244" fmla="*/ 266759 h 329266"/>
                  <a:gd name="connsiteX1-245" fmla="*/ 3021755 w 3334826"/>
                  <a:gd name="connsiteY1-246" fmla="*/ 50870 h 329266"/>
                  <a:gd name="connsiteX2-247" fmla="*/ 2605984 w 3334826"/>
                  <a:gd name="connsiteY2-248" fmla="*/ 329266 h 329266"/>
                  <a:gd name="connsiteX3-249" fmla="*/ 0 w 3334826"/>
                  <a:gd name="connsiteY3-250" fmla="*/ 266759 h 329266"/>
                  <a:gd name="connsiteX0-251" fmla="*/ 0 w 3176492"/>
                  <a:gd name="connsiteY0-252" fmla="*/ 243032 h 305539"/>
                  <a:gd name="connsiteX1-253" fmla="*/ 3021755 w 3176492"/>
                  <a:gd name="connsiteY1-254" fmla="*/ 27143 h 305539"/>
                  <a:gd name="connsiteX2-255" fmla="*/ 2605984 w 3176492"/>
                  <a:gd name="connsiteY2-256" fmla="*/ 305539 h 305539"/>
                  <a:gd name="connsiteX3-257" fmla="*/ 0 w 3176492"/>
                  <a:gd name="connsiteY3-258" fmla="*/ 243032 h 305539"/>
                  <a:gd name="connsiteX0-259" fmla="*/ 0 w 3176492"/>
                  <a:gd name="connsiteY0-260" fmla="*/ 240965 h 303472"/>
                  <a:gd name="connsiteX1-261" fmla="*/ 3021755 w 3176492"/>
                  <a:gd name="connsiteY1-262" fmla="*/ 25076 h 303472"/>
                  <a:gd name="connsiteX2-263" fmla="*/ 2605984 w 3176492"/>
                  <a:gd name="connsiteY2-264" fmla="*/ 303472 h 303472"/>
                  <a:gd name="connsiteX3-265" fmla="*/ 0 w 3176492"/>
                  <a:gd name="connsiteY3-266" fmla="*/ 240965 h 303472"/>
                  <a:gd name="connsiteX0-267" fmla="*/ 0 w 3176815"/>
                  <a:gd name="connsiteY0-268" fmla="*/ 269763 h 332270"/>
                  <a:gd name="connsiteX1-269" fmla="*/ 3021755 w 3176815"/>
                  <a:gd name="connsiteY1-270" fmla="*/ 53874 h 332270"/>
                  <a:gd name="connsiteX2-271" fmla="*/ 2605984 w 3176815"/>
                  <a:gd name="connsiteY2-272" fmla="*/ 332270 h 332270"/>
                  <a:gd name="connsiteX3-273" fmla="*/ 0 w 3176815"/>
                  <a:gd name="connsiteY3-274" fmla="*/ 269763 h 332270"/>
                  <a:gd name="connsiteX0-275" fmla="*/ 0 w 3176815"/>
                  <a:gd name="connsiteY0-276" fmla="*/ 278240 h 340747"/>
                  <a:gd name="connsiteX1-277" fmla="*/ 3021755 w 3176815"/>
                  <a:gd name="connsiteY1-278" fmla="*/ 62351 h 340747"/>
                  <a:gd name="connsiteX2-279" fmla="*/ 2605984 w 3176815"/>
                  <a:gd name="connsiteY2-280" fmla="*/ 340747 h 340747"/>
                  <a:gd name="connsiteX3-281" fmla="*/ 0 w 3176815"/>
                  <a:gd name="connsiteY3-282" fmla="*/ 278240 h 340747"/>
                </a:gdLst>
                <a:ahLst/>
                <a:cxnLst>
                  <a:cxn ang="0">
                    <a:pos x="connsiteX0-1" y="connsiteY0-2"/>
                  </a:cxn>
                  <a:cxn ang="0">
                    <a:pos x="connsiteX1-3" y="connsiteY1-4"/>
                  </a:cxn>
                  <a:cxn ang="0">
                    <a:pos x="connsiteX2-5" y="connsiteY2-6"/>
                  </a:cxn>
                  <a:cxn ang="0">
                    <a:pos x="connsiteX3-7" y="connsiteY3-8"/>
                  </a:cxn>
                </a:cxnLst>
                <a:rect l="l" t="t" r="r" b="b"/>
                <a:pathLst>
                  <a:path w="3176815" h="340747">
                    <a:moveTo>
                      <a:pt x="0" y="278240"/>
                    </a:moveTo>
                    <a:cubicBezTo>
                      <a:pt x="983424" y="157372"/>
                      <a:pt x="2274274" y="-124743"/>
                      <a:pt x="3021755" y="62351"/>
                    </a:cubicBezTo>
                    <a:cubicBezTo>
                      <a:pt x="3374958" y="150758"/>
                      <a:pt x="3077195" y="300765"/>
                      <a:pt x="2605984" y="340747"/>
                    </a:cubicBezTo>
                    <a:lnTo>
                      <a:pt x="0" y="278240"/>
                    </a:lnTo>
                    <a:close/>
                  </a:path>
                </a:pathLst>
              </a:custGeom>
              <a:solidFill>
                <a:srgbClr val="FFFFFF">
                  <a:lumMod val="75000"/>
                  <a:alpha val="94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5" name="ïśļïḍe"/>
              <p:cNvSpPr/>
              <p:nvPr/>
            </p:nvSpPr>
            <p:spPr>
              <a:xfrm rot="8538102" flipH="1" flipV="1">
                <a:off x="6338341" y="3111078"/>
                <a:ext cx="1047489" cy="293917"/>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0 w 2349743"/>
                  <a:gd name="connsiteY0-106" fmla="*/ 151274 h 228046"/>
                  <a:gd name="connsiteX1-107" fmla="*/ 2235720 w 2349743"/>
                  <a:gd name="connsiteY1-108" fmla="*/ 0 h 228046"/>
                  <a:gd name="connsiteX2-109" fmla="*/ 2349743 w 2349743"/>
                  <a:gd name="connsiteY2-110" fmla="*/ 114023 h 228046"/>
                  <a:gd name="connsiteX3-111" fmla="*/ 2349742 w 2349743"/>
                  <a:gd name="connsiteY3-112" fmla="*/ 114023 h 228046"/>
                  <a:gd name="connsiteX4-113" fmla="*/ 2235719 w 2349743"/>
                  <a:gd name="connsiteY4-114" fmla="*/ 228046 h 228046"/>
                  <a:gd name="connsiteX5-115" fmla="*/ 0 w 2349743"/>
                  <a:gd name="connsiteY5-116" fmla="*/ 151274 h 228046"/>
                  <a:gd name="connsiteX0-117" fmla="*/ 0 w 2349743"/>
                  <a:gd name="connsiteY0-118" fmla="*/ 151274 h 228046"/>
                  <a:gd name="connsiteX1-119" fmla="*/ 2235720 w 2349743"/>
                  <a:gd name="connsiteY1-120" fmla="*/ 0 h 228046"/>
                  <a:gd name="connsiteX2-121" fmla="*/ 2349743 w 2349743"/>
                  <a:gd name="connsiteY2-122" fmla="*/ 114023 h 228046"/>
                  <a:gd name="connsiteX3-123" fmla="*/ 2349742 w 2349743"/>
                  <a:gd name="connsiteY3-124" fmla="*/ 114023 h 228046"/>
                  <a:gd name="connsiteX4-125" fmla="*/ 2235719 w 2349743"/>
                  <a:gd name="connsiteY4-126" fmla="*/ 228046 h 228046"/>
                  <a:gd name="connsiteX5-127" fmla="*/ 0 w 2349743"/>
                  <a:gd name="connsiteY5-128" fmla="*/ 151274 h 228046"/>
                  <a:gd name="connsiteX0-129" fmla="*/ 0 w 2349743"/>
                  <a:gd name="connsiteY0-130" fmla="*/ 151274 h 228046"/>
                  <a:gd name="connsiteX1-131" fmla="*/ 2235720 w 2349743"/>
                  <a:gd name="connsiteY1-132" fmla="*/ 0 h 228046"/>
                  <a:gd name="connsiteX2-133" fmla="*/ 2349743 w 2349743"/>
                  <a:gd name="connsiteY2-134" fmla="*/ 114023 h 228046"/>
                  <a:gd name="connsiteX3-135" fmla="*/ 2349742 w 2349743"/>
                  <a:gd name="connsiteY3-136" fmla="*/ 114023 h 228046"/>
                  <a:gd name="connsiteX4-137" fmla="*/ 2235719 w 2349743"/>
                  <a:gd name="connsiteY4-138" fmla="*/ 228046 h 228046"/>
                  <a:gd name="connsiteX5-139" fmla="*/ 169080 w 2349743"/>
                  <a:gd name="connsiteY5-140" fmla="*/ 159781 h 228046"/>
                  <a:gd name="connsiteX6-141" fmla="*/ 0 w 2349743"/>
                  <a:gd name="connsiteY6-142" fmla="*/ 151274 h 228046"/>
                  <a:gd name="connsiteX0-143" fmla="*/ 5908 w 2355651"/>
                  <a:gd name="connsiteY0-144" fmla="*/ 151274 h 228046"/>
                  <a:gd name="connsiteX1-145" fmla="*/ 2241628 w 2355651"/>
                  <a:gd name="connsiteY1-146" fmla="*/ 0 h 228046"/>
                  <a:gd name="connsiteX2-147" fmla="*/ 2355651 w 2355651"/>
                  <a:gd name="connsiteY2-148" fmla="*/ 114023 h 228046"/>
                  <a:gd name="connsiteX3-149" fmla="*/ 2355650 w 2355651"/>
                  <a:gd name="connsiteY3-150" fmla="*/ 114023 h 228046"/>
                  <a:gd name="connsiteX4-151" fmla="*/ 2241627 w 2355651"/>
                  <a:gd name="connsiteY4-152" fmla="*/ 228046 h 228046"/>
                  <a:gd name="connsiteX5-153" fmla="*/ 0 w 2355651"/>
                  <a:gd name="connsiteY5-154" fmla="*/ 176519 h 228046"/>
                  <a:gd name="connsiteX6-155" fmla="*/ 5908 w 2355651"/>
                  <a:gd name="connsiteY6-156" fmla="*/ 151274 h 228046"/>
                  <a:gd name="connsiteX0-157" fmla="*/ 0 w 2355651"/>
                  <a:gd name="connsiteY0-158" fmla="*/ 176519 h 228046"/>
                  <a:gd name="connsiteX1-159" fmla="*/ 2241628 w 2355651"/>
                  <a:gd name="connsiteY1-160" fmla="*/ 0 h 228046"/>
                  <a:gd name="connsiteX2-161" fmla="*/ 2355651 w 2355651"/>
                  <a:gd name="connsiteY2-162" fmla="*/ 114023 h 228046"/>
                  <a:gd name="connsiteX3-163" fmla="*/ 2355650 w 2355651"/>
                  <a:gd name="connsiteY3-164" fmla="*/ 114023 h 228046"/>
                  <a:gd name="connsiteX4-165" fmla="*/ 2241627 w 2355651"/>
                  <a:gd name="connsiteY4-166" fmla="*/ 228046 h 228046"/>
                  <a:gd name="connsiteX5-167" fmla="*/ 0 w 2355651"/>
                  <a:gd name="connsiteY5-168" fmla="*/ 176519 h 228046"/>
                  <a:gd name="connsiteX0-169" fmla="*/ 0 w 2720008"/>
                  <a:gd name="connsiteY0-170" fmla="*/ 165539 h 228046"/>
                  <a:gd name="connsiteX1-171" fmla="*/ 2605985 w 2720008"/>
                  <a:gd name="connsiteY1-172" fmla="*/ 0 h 228046"/>
                  <a:gd name="connsiteX2-173" fmla="*/ 2720008 w 2720008"/>
                  <a:gd name="connsiteY2-174" fmla="*/ 114023 h 228046"/>
                  <a:gd name="connsiteX3-175" fmla="*/ 2720007 w 2720008"/>
                  <a:gd name="connsiteY3-176" fmla="*/ 114023 h 228046"/>
                  <a:gd name="connsiteX4-177" fmla="*/ 2605984 w 2720008"/>
                  <a:gd name="connsiteY4-178" fmla="*/ 228046 h 228046"/>
                  <a:gd name="connsiteX5-179" fmla="*/ 0 w 2720008"/>
                  <a:gd name="connsiteY5-180" fmla="*/ 165539 h 228046"/>
                  <a:gd name="connsiteX0-181" fmla="*/ 0 w 2841245"/>
                  <a:gd name="connsiteY0-182" fmla="*/ 239892 h 302399"/>
                  <a:gd name="connsiteX1-183" fmla="*/ 2827268 w 2841245"/>
                  <a:gd name="connsiteY1-184" fmla="*/ 0 h 302399"/>
                  <a:gd name="connsiteX2-185" fmla="*/ 2720008 w 2841245"/>
                  <a:gd name="connsiteY2-186" fmla="*/ 188376 h 302399"/>
                  <a:gd name="connsiteX3-187" fmla="*/ 2720007 w 2841245"/>
                  <a:gd name="connsiteY3-188" fmla="*/ 188376 h 302399"/>
                  <a:gd name="connsiteX4-189" fmla="*/ 2605984 w 2841245"/>
                  <a:gd name="connsiteY4-190" fmla="*/ 302399 h 302399"/>
                  <a:gd name="connsiteX5-191" fmla="*/ 0 w 2841245"/>
                  <a:gd name="connsiteY5-192" fmla="*/ 239892 h 302399"/>
                  <a:gd name="connsiteX0-193" fmla="*/ 0 w 2841245"/>
                  <a:gd name="connsiteY0-194" fmla="*/ 239892 h 302399"/>
                  <a:gd name="connsiteX1-195" fmla="*/ 2827268 w 2841245"/>
                  <a:gd name="connsiteY1-196" fmla="*/ 0 h 302399"/>
                  <a:gd name="connsiteX2-197" fmla="*/ 2720008 w 2841245"/>
                  <a:gd name="connsiteY2-198" fmla="*/ 188376 h 302399"/>
                  <a:gd name="connsiteX3-199" fmla="*/ 2605984 w 2841245"/>
                  <a:gd name="connsiteY3-200" fmla="*/ 302399 h 302399"/>
                  <a:gd name="connsiteX4-201" fmla="*/ 0 w 2841245"/>
                  <a:gd name="connsiteY4-202" fmla="*/ 239892 h 302399"/>
                  <a:gd name="connsiteX0-203" fmla="*/ 0 w 3072804"/>
                  <a:gd name="connsiteY0-204" fmla="*/ 239892 h 302399"/>
                  <a:gd name="connsiteX1-205" fmla="*/ 2827268 w 3072804"/>
                  <a:gd name="connsiteY1-206" fmla="*/ 0 h 302399"/>
                  <a:gd name="connsiteX2-207" fmla="*/ 2605984 w 3072804"/>
                  <a:gd name="connsiteY2-208" fmla="*/ 302399 h 302399"/>
                  <a:gd name="connsiteX3-209" fmla="*/ 0 w 3072804"/>
                  <a:gd name="connsiteY3-210" fmla="*/ 239892 h 302399"/>
                  <a:gd name="connsiteX0-211" fmla="*/ 0 w 3072804"/>
                  <a:gd name="connsiteY0-212" fmla="*/ 240284 h 302791"/>
                  <a:gd name="connsiteX1-213" fmla="*/ 2827268 w 3072804"/>
                  <a:gd name="connsiteY1-214" fmla="*/ 392 h 302791"/>
                  <a:gd name="connsiteX2-215" fmla="*/ 2605984 w 3072804"/>
                  <a:gd name="connsiteY2-216" fmla="*/ 302791 h 302791"/>
                  <a:gd name="connsiteX3-217" fmla="*/ 0 w 3072804"/>
                  <a:gd name="connsiteY3-218" fmla="*/ 240284 h 302791"/>
                  <a:gd name="connsiteX0-219" fmla="*/ 0 w 3072804"/>
                  <a:gd name="connsiteY0-220" fmla="*/ 240284 h 302791"/>
                  <a:gd name="connsiteX1-221" fmla="*/ 2827268 w 3072804"/>
                  <a:gd name="connsiteY1-222" fmla="*/ 392 h 302791"/>
                  <a:gd name="connsiteX2-223" fmla="*/ 2605984 w 3072804"/>
                  <a:gd name="connsiteY2-224" fmla="*/ 302791 h 302791"/>
                  <a:gd name="connsiteX3-225" fmla="*/ 0 w 3072804"/>
                  <a:gd name="connsiteY3-226" fmla="*/ 240284 h 302791"/>
                  <a:gd name="connsiteX0-227" fmla="*/ 0 w 3193453"/>
                  <a:gd name="connsiteY0-228" fmla="*/ 277825 h 340332"/>
                  <a:gd name="connsiteX1-229" fmla="*/ 2827268 w 3193453"/>
                  <a:gd name="connsiteY1-230" fmla="*/ 37933 h 340332"/>
                  <a:gd name="connsiteX2-231" fmla="*/ 2605984 w 3193453"/>
                  <a:gd name="connsiteY2-232" fmla="*/ 340332 h 340332"/>
                  <a:gd name="connsiteX3-233" fmla="*/ 0 w 3193453"/>
                  <a:gd name="connsiteY3-234" fmla="*/ 277825 h 340332"/>
                  <a:gd name="connsiteX0-235" fmla="*/ 0 w 3193453"/>
                  <a:gd name="connsiteY0-236" fmla="*/ 287503 h 350010"/>
                  <a:gd name="connsiteX1-237" fmla="*/ 2827268 w 3193453"/>
                  <a:gd name="connsiteY1-238" fmla="*/ 47611 h 350010"/>
                  <a:gd name="connsiteX2-239" fmla="*/ 2605984 w 3193453"/>
                  <a:gd name="connsiteY2-240" fmla="*/ 350010 h 350010"/>
                  <a:gd name="connsiteX3-241" fmla="*/ 0 w 3193453"/>
                  <a:gd name="connsiteY3-242" fmla="*/ 287503 h 350010"/>
                  <a:gd name="connsiteX0-243" fmla="*/ 0 w 3334826"/>
                  <a:gd name="connsiteY0-244" fmla="*/ 266759 h 329266"/>
                  <a:gd name="connsiteX1-245" fmla="*/ 3021755 w 3334826"/>
                  <a:gd name="connsiteY1-246" fmla="*/ 50870 h 329266"/>
                  <a:gd name="connsiteX2-247" fmla="*/ 2605984 w 3334826"/>
                  <a:gd name="connsiteY2-248" fmla="*/ 329266 h 329266"/>
                  <a:gd name="connsiteX3-249" fmla="*/ 0 w 3334826"/>
                  <a:gd name="connsiteY3-250" fmla="*/ 266759 h 329266"/>
                  <a:gd name="connsiteX0-251" fmla="*/ 0 w 3176492"/>
                  <a:gd name="connsiteY0-252" fmla="*/ 243032 h 305539"/>
                  <a:gd name="connsiteX1-253" fmla="*/ 3021755 w 3176492"/>
                  <a:gd name="connsiteY1-254" fmla="*/ 27143 h 305539"/>
                  <a:gd name="connsiteX2-255" fmla="*/ 2605984 w 3176492"/>
                  <a:gd name="connsiteY2-256" fmla="*/ 305539 h 305539"/>
                  <a:gd name="connsiteX3-257" fmla="*/ 0 w 3176492"/>
                  <a:gd name="connsiteY3-258" fmla="*/ 243032 h 305539"/>
                  <a:gd name="connsiteX0-259" fmla="*/ 0 w 3176492"/>
                  <a:gd name="connsiteY0-260" fmla="*/ 240965 h 303472"/>
                  <a:gd name="connsiteX1-261" fmla="*/ 3021755 w 3176492"/>
                  <a:gd name="connsiteY1-262" fmla="*/ 25076 h 303472"/>
                  <a:gd name="connsiteX2-263" fmla="*/ 2605984 w 3176492"/>
                  <a:gd name="connsiteY2-264" fmla="*/ 303472 h 303472"/>
                  <a:gd name="connsiteX3-265" fmla="*/ 0 w 3176492"/>
                  <a:gd name="connsiteY3-266" fmla="*/ 240965 h 303472"/>
                  <a:gd name="connsiteX0-267" fmla="*/ 0 w 3176815"/>
                  <a:gd name="connsiteY0-268" fmla="*/ 269763 h 332270"/>
                  <a:gd name="connsiteX1-269" fmla="*/ 3021755 w 3176815"/>
                  <a:gd name="connsiteY1-270" fmla="*/ 53874 h 332270"/>
                  <a:gd name="connsiteX2-271" fmla="*/ 2605984 w 3176815"/>
                  <a:gd name="connsiteY2-272" fmla="*/ 332270 h 332270"/>
                  <a:gd name="connsiteX3-273" fmla="*/ 0 w 3176815"/>
                  <a:gd name="connsiteY3-274" fmla="*/ 269763 h 332270"/>
                  <a:gd name="connsiteX0-275" fmla="*/ 0 w 3176815"/>
                  <a:gd name="connsiteY0-276" fmla="*/ 278240 h 340747"/>
                  <a:gd name="connsiteX1-277" fmla="*/ 3021755 w 3176815"/>
                  <a:gd name="connsiteY1-278" fmla="*/ 62351 h 340747"/>
                  <a:gd name="connsiteX2-279" fmla="*/ 2605984 w 3176815"/>
                  <a:gd name="connsiteY2-280" fmla="*/ 340747 h 340747"/>
                  <a:gd name="connsiteX3-281" fmla="*/ 0 w 3176815"/>
                  <a:gd name="connsiteY3-282" fmla="*/ 278240 h 340747"/>
                  <a:gd name="connsiteX0-283" fmla="*/ 0 w 3197439"/>
                  <a:gd name="connsiteY0-284" fmla="*/ 216609 h 279464"/>
                  <a:gd name="connsiteX1-285" fmla="*/ 3021755 w 3197439"/>
                  <a:gd name="connsiteY1-286" fmla="*/ 720 h 279464"/>
                  <a:gd name="connsiteX2-287" fmla="*/ 2553237 w 3197439"/>
                  <a:gd name="connsiteY2-288" fmla="*/ 279464 h 279464"/>
                  <a:gd name="connsiteX3-289" fmla="*/ 0 w 3197439"/>
                  <a:gd name="connsiteY3-290" fmla="*/ 216609 h 279464"/>
                  <a:gd name="connsiteX0-291" fmla="*/ 0 w 2987344"/>
                  <a:gd name="connsiteY0-292" fmla="*/ 90263 h 153118"/>
                  <a:gd name="connsiteX1-293" fmla="*/ 2729473 w 2987344"/>
                  <a:gd name="connsiteY1-294" fmla="*/ 11674 h 153118"/>
                  <a:gd name="connsiteX2-295" fmla="*/ 2553237 w 2987344"/>
                  <a:gd name="connsiteY2-296" fmla="*/ 153118 h 153118"/>
                  <a:gd name="connsiteX3-297" fmla="*/ 0 w 2987344"/>
                  <a:gd name="connsiteY3-298" fmla="*/ 90263 h 153118"/>
                  <a:gd name="connsiteX0-299" fmla="*/ 0 w 3119645"/>
                  <a:gd name="connsiteY0-300" fmla="*/ 99218 h 147868"/>
                  <a:gd name="connsiteX1-301" fmla="*/ 2852998 w 3119645"/>
                  <a:gd name="connsiteY1-302" fmla="*/ 6424 h 147868"/>
                  <a:gd name="connsiteX2-303" fmla="*/ 2676762 w 3119645"/>
                  <a:gd name="connsiteY2-304" fmla="*/ 147868 h 147868"/>
                  <a:gd name="connsiteX3-305" fmla="*/ 0 w 3119645"/>
                  <a:gd name="connsiteY3-306" fmla="*/ 99218 h 147868"/>
                  <a:gd name="connsiteX0-307" fmla="*/ 0 w 3119645"/>
                  <a:gd name="connsiteY0-308" fmla="*/ 99218 h 147868"/>
                  <a:gd name="connsiteX1-309" fmla="*/ 2852998 w 3119645"/>
                  <a:gd name="connsiteY1-310" fmla="*/ 6424 h 147868"/>
                  <a:gd name="connsiteX2-311" fmla="*/ 2676762 w 3119645"/>
                  <a:gd name="connsiteY2-312" fmla="*/ 147868 h 147868"/>
                  <a:gd name="connsiteX3-313" fmla="*/ 0 w 3119645"/>
                  <a:gd name="connsiteY3-314" fmla="*/ 99218 h 147868"/>
                  <a:gd name="connsiteX0-315" fmla="*/ 0 w 3088045"/>
                  <a:gd name="connsiteY0-316" fmla="*/ 115294 h 163944"/>
                  <a:gd name="connsiteX1-317" fmla="*/ 2852998 w 3088045"/>
                  <a:gd name="connsiteY1-318" fmla="*/ 22500 h 163944"/>
                  <a:gd name="connsiteX2-319" fmla="*/ 2676762 w 3088045"/>
                  <a:gd name="connsiteY2-320" fmla="*/ 163944 h 163944"/>
                  <a:gd name="connsiteX3-321" fmla="*/ 0 w 3088045"/>
                  <a:gd name="connsiteY3-322" fmla="*/ 115294 h 163944"/>
                  <a:gd name="connsiteX0-323" fmla="*/ 0 w 3112374"/>
                  <a:gd name="connsiteY0-324" fmla="*/ 120017 h 168667"/>
                  <a:gd name="connsiteX1-325" fmla="*/ 2891783 w 3112374"/>
                  <a:gd name="connsiteY1-326" fmla="*/ 21016 h 168667"/>
                  <a:gd name="connsiteX2-327" fmla="*/ 2676762 w 3112374"/>
                  <a:gd name="connsiteY2-328" fmla="*/ 168667 h 168667"/>
                  <a:gd name="connsiteX3-329" fmla="*/ 0 w 3112374"/>
                  <a:gd name="connsiteY3-330" fmla="*/ 120017 h 168667"/>
                  <a:gd name="connsiteX0-331" fmla="*/ 0 w 3113205"/>
                  <a:gd name="connsiteY0-332" fmla="*/ 126601 h 175251"/>
                  <a:gd name="connsiteX1-333" fmla="*/ 2891783 w 3113205"/>
                  <a:gd name="connsiteY1-334" fmla="*/ 27600 h 175251"/>
                  <a:gd name="connsiteX2-335" fmla="*/ 2676762 w 3113205"/>
                  <a:gd name="connsiteY2-336" fmla="*/ 175251 h 175251"/>
                  <a:gd name="connsiteX3-337" fmla="*/ 0 w 3113205"/>
                  <a:gd name="connsiteY3-338" fmla="*/ 126601 h 175251"/>
                  <a:gd name="connsiteX0-339" fmla="*/ 0 w 3192406"/>
                  <a:gd name="connsiteY0-340" fmla="*/ 108781 h 157431"/>
                  <a:gd name="connsiteX1-341" fmla="*/ 3007149 w 3192406"/>
                  <a:gd name="connsiteY1-342" fmla="*/ 34306 h 157431"/>
                  <a:gd name="connsiteX2-343" fmla="*/ 2676762 w 3192406"/>
                  <a:gd name="connsiteY2-344" fmla="*/ 157431 h 157431"/>
                  <a:gd name="connsiteX3-345" fmla="*/ 0 w 3192406"/>
                  <a:gd name="connsiteY3-346" fmla="*/ 108781 h 157431"/>
                  <a:gd name="connsiteX0-347" fmla="*/ 0 w 3163370"/>
                  <a:gd name="connsiteY0-348" fmla="*/ 114829 h 163479"/>
                  <a:gd name="connsiteX1-349" fmla="*/ 2966432 w 3163370"/>
                  <a:gd name="connsiteY1-350" fmla="*/ 31698 h 163479"/>
                  <a:gd name="connsiteX2-351" fmla="*/ 2676762 w 3163370"/>
                  <a:gd name="connsiteY2-352" fmla="*/ 163479 h 163479"/>
                  <a:gd name="connsiteX3-353" fmla="*/ 0 w 3163370"/>
                  <a:gd name="connsiteY3-354" fmla="*/ 114829 h 163479"/>
                  <a:gd name="connsiteX0-355" fmla="*/ 0 w 3089751"/>
                  <a:gd name="connsiteY0-356" fmla="*/ 129839 h 178489"/>
                  <a:gd name="connsiteX1-357" fmla="*/ 2966432 w 3089751"/>
                  <a:gd name="connsiteY1-358" fmla="*/ 46708 h 178489"/>
                  <a:gd name="connsiteX2-359" fmla="*/ 2676762 w 3089751"/>
                  <a:gd name="connsiteY2-360" fmla="*/ 178489 h 178489"/>
                  <a:gd name="connsiteX3-361" fmla="*/ 0 w 3089751"/>
                  <a:gd name="connsiteY3-362" fmla="*/ 129839 h 178489"/>
                  <a:gd name="connsiteX0-363" fmla="*/ 0 w 3089751"/>
                  <a:gd name="connsiteY0-364" fmla="*/ 150843 h 199493"/>
                  <a:gd name="connsiteX1-365" fmla="*/ 2966432 w 3089751"/>
                  <a:gd name="connsiteY1-366" fmla="*/ 67712 h 199493"/>
                  <a:gd name="connsiteX2-367" fmla="*/ 2676762 w 3089751"/>
                  <a:gd name="connsiteY2-368" fmla="*/ 199493 h 199493"/>
                  <a:gd name="connsiteX3-369" fmla="*/ 0 w 3089751"/>
                  <a:gd name="connsiteY3-370" fmla="*/ 150843 h 199493"/>
                  <a:gd name="connsiteX0-371" fmla="*/ 0 w 3089751"/>
                  <a:gd name="connsiteY0-372" fmla="*/ 156747 h 205397"/>
                  <a:gd name="connsiteX1-373" fmla="*/ 2966432 w 3089751"/>
                  <a:gd name="connsiteY1-374" fmla="*/ 73616 h 205397"/>
                  <a:gd name="connsiteX2-375" fmla="*/ 2676762 w 3089751"/>
                  <a:gd name="connsiteY2-376" fmla="*/ 205397 h 205397"/>
                  <a:gd name="connsiteX3-377" fmla="*/ 0 w 3089751"/>
                  <a:gd name="connsiteY3-378" fmla="*/ 156747 h 205397"/>
                  <a:gd name="connsiteX0-379" fmla="*/ 0 w 3089751"/>
                  <a:gd name="connsiteY0-380" fmla="*/ 156747 h 205397"/>
                  <a:gd name="connsiteX1-381" fmla="*/ 2966432 w 3089751"/>
                  <a:gd name="connsiteY1-382" fmla="*/ 73616 h 205397"/>
                  <a:gd name="connsiteX2-383" fmla="*/ 2676762 w 3089751"/>
                  <a:gd name="connsiteY2-384" fmla="*/ 205397 h 205397"/>
                  <a:gd name="connsiteX3-385" fmla="*/ 0 w 3089751"/>
                  <a:gd name="connsiteY3-386" fmla="*/ 156747 h 205397"/>
                  <a:gd name="connsiteX0-387" fmla="*/ 0 w 3052522"/>
                  <a:gd name="connsiteY0-388" fmla="*/ 145792 h 194442"/>
                  <a:gd name="connsiteX1-389" fmla="*/ 2966432 w 3052522"/>
                  <a:gd name="connsiteY1-390" fmla="*/ 62661 h 194442"/>
                  <a:gd name="connsiteX2-391" fmla="*/ 2676762 w 3052522"/>
                  <a:gd name="connsiteY2-392" fmla="*/ 194442 h 194442"/>
                  <a:gd name="connsiteX3-393" fmla="*/ 0 w 3052522"/>
                  <a:gd name="connsiteY3-394" fmla="*/ 145792 h 194442"/>
                  <a:gd name="connsiteX0-395" fmla="*/ 0 w 3025531"/>
                  <a:gd name="connsiteY0-396" fmla="*/ 142730 h 191380"/>
                  <a:gd name="connsiteX1-397" fmla="*/ 2966432 w 3025531"/>
                  <a:gd name="connsiteY1-398" fmla="*/ 59599 h 191380"/>
                  <a:gd name="connsiteX2-399" fmla="*/ 2676762 w 3025531"/>
                  <a:gd name="connsiteY2-400" fmla="*/ 191380 h 191380"/>
                  <a:gd name="connsiteX3-401" fmla="*/ 0 w 3025531"/>
                  <a:gd name="connsiteY3-402" fmla="*/ 142730 h 191380"/>
                </a:gdLst>
                <a:ahLst/>
                <a:cxnLst>
                  <a:cxn ang="0">
                    <a:pos x="connsiteX0-1" y="connsiteY0-2"/>
                  </a:cxn>
                  <a:cxn ang="0">
                    <a:pos x="connsiteX1-3" y="connsiteY1-4"/>
                  </a:cxn>
                  <a:cxn ang="0">
                    <a:pos x="connsiteX2-5" y="connsiteY2-6"/>
                  </a:cxn>
                  <a:cxn ang="0">
                    <a:pos x="connsiteX3-7" y="connsiteY3-8"/>
                  </a:cxn>
                </a:cxnLst>
                <a:rect l="l" t="t" r="r" b="b"/>
                <a:pathLst>
                  <a:path w="3025531" h="191380">
                    <a:moveTo>
                      <a:pt x="0" y="142730"/>
                    </a:moveTo>
                    <a:cubicBezTo>
                      <a:pt x="796016" y="86074"/>
                      <a:pt x="2546667" y="-91706"/>
                      <a:pt x="2966432" y="59599"/>
                    </a:cubicBezTo>
                    <a:cubicBezTo>
                      <a:pt x="3024928" y="80684"/>
                      <a:pt x="3147973" y="151398"/>
                      <a:pt x="2676762" y="191380"/>
                    </a:cubicBezTo>
                    <a:lnTo>
                      <a:pt x="0" y="142730"/>
                    </a:lnTo>
                    <a:close/>
                  </a:path>
                </a:pathLst>
              </a:custGeom>
              <a:solidFill>
                <a:srgbClr val="FFFFFF">
                  <a:lumMod val="75000"/>
                  <a:alpha val="80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6" name="ïṥḷîdê"/>
              <p:cNvSpPr/>
              <p:nvPr/>
            </p:nvSpPr>
            <p:spPr>
              <a:xfrm rot="19541401" flipH="1">
                <a:off x="4476041" y="4121050"/>
                <a:ext cx="2644879" cy="60906"/>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0 w 2349743"/>
                  <a:gd name="connsiteY0-106" fmla="*/ 151274 h 228046"/>
                  <a:gd name="connsiteX1-107" fmla="*/ 2235720 w 2349743"/>
                  <a:gd name="connsiteY1-108" fmla="*/ 0 h 228046"/>
                  <a:gd name="connsiteX2-109" fmla="*/ 2349743 w 2349743"/>
                  <a:gd name="connsiteY2-110" fmla="*/ 114023 h 228046"/>
                  <a:gd name="connsiteX3-111" fmla="*/ 2349742 w 2349743"/>
                  <a:gd name="connsiteY3-112" fmla="*/ 114023 h 228046"/>
                  <a:gd name="connsiteX4-113" fmla="*/ 2235719 w 2349743"/>
                  <a:gd name="connsiteY4-114" fmla="*/ 228046 h 228046"/>
                  <a:gd name="connsiteX5-115" fmla="*/ 0 w 2349743"/>
                  <a:gd name="connsiteY5-116" fmla="*/ 151274 h 228046"/>
                  <a:gd name="connsiteX0-117" fmla="*/ 0 w 2349743"/>
                  <a:gd name="connsiteY0-118" fmla="*/ 151274 h 228046"/>
                  <a:gd name="connsiteX1-119" fmla="*/ 2235720 w 2349743"/>
                  <a:gd name="connsiteY1-120" fmla="*/ 0 h 228046"/>
                  <a:gd name="connsiteX2-121" fmla="*/ 2349743 w 2349743"/>
                  <a:gd name="connsiteY2-122" fmla="*/ 114023 h 228046"/>
                  <a:gd name="connsiteX3-123" fmla="*/ 2349742 w 2349743"/>
                  <a:gd name="connsiteY3-124" fmla="*/ 114023 h 228046"/>
                  <a:gd name="connsiteX4-125" fmla="*/ 2235719 w 2349743"/>
                  <a:gd name="connsiteY4-126" fmla="*/ 228046 h 228046"/>
                  <a:gd name="connsiteX5-127" fmla="*/ 0 w 2349743"/>
                  <a:gd name="connsiteY5-128" fmla="*/ 151274 h 228046"/>
                  <a:gd name="connsiteX0-129" fmla="*/ 0 w 2349743"/>
                  <a:gd name="connsiteY0-130" fmla="*/ 151274 h 228046"/>
                  <a:gd name="connsiteX1-131" fmla="*/ 2235720 w 2349743"/>
                  <a:gd name="connsiteY1-132" fmla="*/ 0 h 228046"/>
                  <a:gd name="connsiteX2-133" fmla="*/ 2349743 w 2349743"/>
                  <a:gd name="connsiteY2-134" fmla="*/ 114023 h 228046"/>
                  <a:gd name="connsiteX3-135" fmla="*/ 2349742 w 2349743"/>
                  <a:gd name="connsiteY3-136" fmla="*/ 114023 h 228046"/>
                  <a:gd name="connsiteX4-137" fmla="*/ 2235719 w 2349743"/>
                  <a:gd name="connsiteY4-138" fmla="*/ 228046 h 228046"/>
                  <a:gd name="connsiteX5-139" fmla="*/ 169080 w 2349743"/>
                  <a:gd name="connsiteY5-140" fmla="*/ 159781 h 228046"/>
                  <a:gd name="connsiteX6-141" fmla="*/ 0 w 2349743"/>
                  <a:gd name="connsiteY6-142" fmla="*/ 151274 h 228046"/>
                  <a:gd name="connsiteX0-143" fmla="*/ 5908 w 2355651"/>
                  <a:gd name="connsiteY0-144" fmla="*/ 151274 h 228046"/>
                  <a:gd name="connsiteX1-145" fmla="*/ 2241628 w 2355651"/>
                  <a:gd name="connsiteY1-146" fmla="*/ 0 h 228046"/>
                  <a:gd name="connsiteX2-147" fmla="*/ 2355651 w 2355651"/>
                  <a:gd name="connsiteY2-148" fmla="*/ 114023 h 228046"/>
                  <a:gd name="connsiteX3-149" fmla="*/ 2355650 w 2355651"/>
                  <a:gd name="connsiteY3-150" fmla="*/ 114023 h 228046"/>
                  <a:gd name="connsiteX4-151" fmla="*/ 2241627 w 2355651"/>
                  <a:gd name="connsiteY4-152" fmla="*/ 228046 h 228046"/>
                  <a:gd name="connsiteX5-153" fmla="*/ 0 w 2355651"/>
                  <a:gd name="connsiteY5-154" fmla="*/ 176519 h 228046"/>
                  <a:gd name="connsiteX6-155" fmla="*/ 5908 w 2355651"/>
                  <a:gd name="connsiteY6-156" fmla="*/ 151274 h 228046"/>
                  <a:gd name="connsiteX0-157" fmla="*/ 0 w 2359216"/>
                  <a:gd name="connsiteY0-158" fmla="*/ 156348 h 228046"/>
                  <a:gd name="connsiteX1-159" fmla="*/ 2245193 w 2359216"/>
                  <a:gd name="connsiteY1-160" fmla="*/ 0 h 228046"/>
                  <a:gd name="connsiteX2-161" fmla="*/ 2359216 w 2359216"/>
                  <a:gd name="connsiteY2-162" fmla="*/ 114023 h 228046"/>
                  <a:gd name="connsiteX3-163" fmla="*/ 2359215 w 2359216"/>
                  <a:gd name="connsiteY3-164" fmla="*/ 114023 h 228046"/>
                  <a:gd name="connsiteX4-165" fmla="*/ 2245192 w 2359216"/>
                  <a:gd name="connsiteY4-166" fmla="*/ 228046 h 228046"/>
                  <a:gd name="connsiteX5-167" fmla="*/ 3565 w 2359216"/>
                  <a:gd name="connsiteY5-168" fmla="*/ 176519 h 228046"/>
                  <a:gd name="connsiteX6-169" fmla="*/ 0 w 2359216"/>
                  <a:gd name="connsiteY6-170" fmla="*/ 156348 h 228046"/>
                  <a:gd name="connsiteX0-171" fmla="*/ 0 w 2359216"/>
                  <a:gd name="connsiteY0-172" fmla="*/ 156348 h 228046"/>
                  <a:gd name="connsiteX1-173" fmla="*/ 2245193 w 2359216"/>
                  <a:gd name="connsiteY1-174" fmla="*/ 0 h 228046"/>
                  <a:gd name="connsiteX2-175" fmla="*/ 2359216 w 2359216"/>
                  <a:gd name="connsiteY2-176" fmla="*/ 114023 h 228046"/>
                  <a:gd name="connsiteX3-177" fmla="*/ 2359215 w 2359216"/>
                  <a:gd name="connsiteY3-178" fmla="*/ 114023 h 228046"/>
                  <a:gd name="connsiteX4-179" fmla="*/ 2245192 w 2359216"/>
                  <a:gd name="connsiteY4-180" fmla="*/ 228046 h 228046"/>
                  <a:gd name="connsiteX5-181" fmla="*/ 2003658 w 2359216"/>
                  <a:gd name="connsiteY5-182" fmla="*/ 223654 h 228046"/>
                  <a:gd name="connsiteX6-183" fmla="*/ 3565 w 2359216"/>
                  <a:gd name="connsiteY6-184" fmla="*/ 176519 h 228046"/>
                  <a:gd name="connsiteX7-185" fmla="*/ 0 w 2359216"/>
                  <a:gd name="connsiteY7-186" fmla="*/ 156348 h 228046"/>
                  <a:gd name="connsiteX0-187" fmla="*/ 0 w 2359216"/>
                  <a:gd name="connsiteY0-188" fmla="*/ 156348 h 223654"/>
                  <a:gd name="connsiteX1-189" fmla="*/ 2245193 w 2359216"/>
                  <a:gd name="connsiteY1-190" fmla="*/ 0 h 223654"/>
                  <a:gd name="connsiteX2-191" fmla="*/ 2359216 w 2359216"/>
                  <a:gd name="connsiteY2-192" fmla="*/ 114023 h 223654"/>
                  <a:gd name="connsiteX3-193" fmla="*/ 2359215 w 2359216"/>
                  <a:gd name="connsiteY3-194" fmla="*/ 114023 h 223654"/>
                  <a:gd name="connsiteX4-195" fmla="*/ 2192582 w 2359216"/>
                  <a:gd name="connsiteY4-196" fmla="*/ 161635 h 223654"/>
                  <a:gd name="connsiteX5-197" fmla="*/ 2003658 w 2359216"/>
                  <a:gd name="connsiteY5-198" fmla="*/ 223654 h 223654"/>
                  <a:gd name="connsiteX6-199" fmla="*/ 3565 w 2359216"/>
                  <a:gd name="connsiteY6-200" fmla="*/ 176519 h 223654"/>
                  <a:gd name="connsiteX7-201" fmla="*/ 0 w 2359216"/>
                  <a:gd name="connsiteY7-202" fmla="*/ 156348 h 223654"/>
                  <a:gd name="connsiteX0-203" fmla="*/ 0 w 2359216"/>
                  <a:gd name="connsiteY0-204" fmla="*/ 156348 h 223654"/>
                  <a:gd name="connsiteX1-205" fmla="*/ 2245193 w 2359216"/>
                  <a:gd name="connsiteY1-206" fmla="*/ 0 h 223654"/>
                  <a:gd name="connsiteX2-207" fmla="*/ 2359216 w 2359216"/>
                  <a:gd name="connsiteY2-208" fmla="*/ 114023 h 223654"/>
                  <a:gd name="connsiteX3-209" fmla="*/ 2359215 w 2359216"/>
                  <a:gd name="connsiteY3-210" fmla="*/ 114023 h 223654"/>
                  <a:gd name="connsiteX4-211" fmla="*/ 2238041 w 2359216"/>
                  <a:gd name="connsiteY4-212" fmla="*/ 215499 h 223654"/>
                  <a:gd name="connsiteX5-213" fmla="*/ 2003658 w 2359216"/>
                  <a:gd name="connsiteY5-214" fmla="*/ 223654 h 223654"/>
                  <a:gd name="connsiteX6-215" fmla="*/ 3565 w 2359216"/>
                  <a:gd name="connsiteY6-216" fmla="*/ 176519 h 223654"/>
                  <a:gd name="connsiteX7-217" fmla="*/ 0 w 2359216"/>
                  <a:gd name="connsiteY7-218" fmla="*/ 156348 h 2236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59216" h="223654">
                    <a:moveTo>
                      <a:pt x="0" y="156348"/>
                    </a:moveTo>
                    <a:lnTo>
                      <a:pt x="2245193" y="0"/>
                    </a:lnTo>
                    <a:cubicBezTo>
                      <a:pt x="2308166" y="0"/>
                      <a:pt x="2359216" y="51050"/>
                      <a:pt x="2359216" y="114023"/>
                    </a:cubicBezTo>
                    <a:lnTo>
                      <a:pt x="2359215" y="114023"/>
                    </a:lnTo>
                    <a:cubicBezTo>
                      <a:pt x="2359215" y="176996"/>
                      <a:pt x="2301014" y="215499"/>
                      <a:pt x="2238041" y="215499"/>
                    </a:cubicBezTo>
                    <a:lnTo>
                      <a:pt x="2003658" y="223654"/>
                    </a:lnTo>
                    <a:lnTo>
                      <a:pt x="3565" y="176519"/>
                    </a:lnTo>
                    <a:lnTo>
                      <a:pt x="0" y="156348"/>
                    </a:lnTo>
                    <a:close/>
                  </a:path>
                </a:pathLst>
              </a:custGeom>
              <a:solidFill>
                <a:srgbClr val="000000">
                  <a:lumMod val="65000"/>
                  <a:lumOff val="35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7" name="îSľïḍê"/>
              <p:cNvSpPr/>
              <p:nvPr/>
            </p:nvSpPr>
            <p:spPr>
              <a:xfrm rot="19460488" flipH="1">
                <a:off x="4750826" y="4534343"/>
                <a:ext cx="533532" cy="277389"/>
              </a:xfrm>
              <a:custGeom>
                <a:avLst/>
                <a:gdLst>
                  <a:gd name="connsiteX0" fmla="*/ 0 w 2100976"/>
                  <a:gd name="connsiteY0" fmla="*/ 114023 h 228045"/>
                  <a:gd name="connsiteX1" fmla="*/ 114023 w 2100976"/>
                  <a:gd name="connsiteY1" fmla="*/ 0 h 228045"/>
                  <a:gd name="connsiteX2" fmla="*/ 1986954 w 2100976"/>
                  <a:gd name="connsiteY2" fmla="*/ 0 h 228045"/>
                  <a:gd name="connsiteX3" fmla="*/ 2100977 w 2100976"/>
                  <a:gd name="connsiteY3" fmla="*/ 114023 h 228045"/>
                  <a:gd name="connsiteX4" fmla="*/ 2100976 w 2100976"/>
                  <a:gd name="connsiteY4" fmla="*/ 114023 h 228045"/>
                  <a:gd name="connsiteX5" fmla="*/ 1986953 w 2100976"/>
                  <a:gd name="connsiteY5" fmla="*/ 228046 h 228045"/>
                  <a:gd name="connsiteX6" fmla="*/ 114023 w 2100976"/>
                  <a:gd name="connsiteY6" fmla="*/ 228045 h 228045"/>
                  <a:gd name="connsiteX7" fmla="*/ 0 w 2100976"/>
                  <a:gd name="connsiteY7" fmla="*/ 114022 h 228045"/>
                  <a:gd name="connsiteX8" fmla="*/ 0 w 2100976"/>
                  <a:gd name="connsiteY8" fmla="*/ 114023 h 228045"/>
                  <a:gd name="connsiteX0-1" fmla="*/ 0 w 2100977"/>
                  <a:gd name="connsiteY0-2" fmla="*/ 114023 h 228046"/>
                  <a:gd name="connsiteX1-3" fmla="*/ 1986954 w 2100977"/>
                  <a:gd name="connsiteY1-4" fmla="*/ 0 h 228046"/>
                  <a:gd name="connsiteX2-5" fmla="*/ 2100977 w 2100977"/>
                  <a:gd name="connsiteY2-6" fmla="*/ 114023 h 228046"/>
                  <a:gd name="connsiteX3-7" fmla="*/ 2100976 w 2100977"/>
                  <a:gd name="connsiteY3-8" fmla="*/ 114023 h 228046"/>
                  <a:gd name="connsiteX4-9" fmla="*/ 1986953 w 2100977"/>
                  <a:gd name="connsiteY4-10" fmla="*/ 228046 h 228046"/>
                  <a:gd name="connsiteX5-11" fmla="*/ 114023 w 2100977"/>
                  <a:gd name="connsiteY5-12" fmla="*/ 228045 h 228046"/>
                  <a:gd name="connsiteX6-13" fmla="*/ 0 w 2100977"/>
                  <a:gd name="connsiteY6-14" fmla="*/ 114022 h 228046"/>
                  <a:gd name="connsiteX7-15" fmla="*/ 0 w 2100977"/>
                  <a:gd name="connsiteY7-16" fmla="*/ 114023 h 228046"/>
                  <a:gd name="connsiteX0-17" fmla="*/ 0 w 2100977"/>
                  <a:gd name="connsiteY0-18" fmla="*/ 114023 h 228046"/>
                  <a:gd name="connsiteX1-19" fmla="*/ 1986954 w 2100977"/>
                  <a:gd name="connsiteY1-20" fmla="*/ 0 h 228046"/>
                  <a:gd name="connsiteX2-21" fmla="*/ 2100977 w 2100977"/>
                  <a:gd name="connsiteY2-22" fmla="*/ 114023 h 228046"/>
                  <a:gd name="connsiteX3-23" fmla="*/ 2100976 w 2100977"/>
                  <a:gd name="connsiteY3-24" fmla="*/ 114023 h 228046"/>
                  <a:gd name="connsiteX4-25" fmla="*/ 1986953 w 2100977"/>
                  <a:gd name="connsiteY4-26" fmla="*/ 228046 h 228046"/>
                  <a:gd name="connsiteX5-27" fmla="*/ 0 w 2100977"/>
                  <a:gd name="connsiteY5-28" fmla="*/ 114022 h 228046"/>
                  <a:gd name="connsiteX6-29" fmla="*/ 0 w 2100977"/>
                  <a:gd name="connsiteY6-30" fmla="*/ 114023 h 228046"/>
                  <a:gd name="connsiteX0-31" fmla="*/ 0 w 2358947"/>
                  <a:gd name="connsiteY0-32" fmla="*/ 128101 h 228046"/>
                  <a:gd name="connsiteX1-33" fmla="*/ 2244924 w 2358947"/>
                  <a:gd name="connsiteY1-34" fmla="*/ 0 h 228046"/>
                  <a:gd name="connsiteX2-35" fmla="*/ 2358947 w 2358947"/>
                  <a:gd name="connsiteY2-36" fmla="*/ 114023 h 228046"/>
                  <a:gd name="connsiteX3-37" fmla="*/ 2358946 w 2358947"/>
                  <a:gd name="connsiteY3-38" fmla="*/ 114023 h 228046"/>
                  <a:gd name="connsiteX4-39" fmla="*/ 2244923 w 2358947"/>
                  <a:gd name="connsiteY4-40" fmla="*/ 228046 h 228046"/>
                  <a:gd name="connsiteX5-41" fmla="*/ 257970 w 2358947"/>
                  <a:gd name="connsiteY5-42" fmla="*/ 114022 h 228046"/>
                  <a:gd name="connsiteX6-43" fmla="*/ 0 w 2358947"/>
                  <a:gd name="connsiteY6-44" fmla="*/ 128101 h 228046"/>
                  <a:gd name="connsiteX0-45" fmla="*/ 0 w 2358947"/>
                  <a:gd name="connsiteY0-46" fmla="*/ 128101 h 228046"/>
                  <a:gd name="connsiteX1-47" fmla="*/ 2244924 w 2358947"/>
                  <a:gd name="connsiteY1-48" fmla="*/ 0 h 228046"/>
                  <a:gd name="connsiteX2-49" fmla="*/ 2358947 w 2358947"/>
                  <a:gd name="connsiteY2-50" fmla="*/ 114023 h 228046"/>
                  <a:gd name="connsiteX3-51" fmla="*/ 2358946 w 2358947"/>
                  <a:gd name="connsiteY3-52" fmla="*/ 114023 h 228046"/>
                  <a:gd name="connsiteX4-53" fmla="*/ 2244923 w 2358947"/>
                  <a:gd name="connsiteY4-54" fmla="*/ 228046 h 228046"/>
                  <a:gd name="connsiteX5-55" fmla="*/ 0 w 2358947"/>
                  <a:gd name="connsiteY5-56" fmla="*/ 128101 h 228046"/>
                  <a:gd name="connsiteX0-57" fmla="*/ 0 w 2358947"/>
                  <a:gd name="connsiteY0-58" fmla="*/ 128101 h 228046"/>
                  <a:gd name="connsiteX1-59" fmla="*/ 2244924 w 2358947"/>
                  <a:gd name="connsiteY1-60" fmla="*/ 0 h 228046"/>
                  <a:gd name="connsiteX2-61" fmla="*/ 2358947 w 2358947"/>
                  <a:gd name="connsiteY2-62" fmla="*/ 114023 h 228046"/>
                  <a:gd name="connsiteX3-63" fmla="*/ 2358946 w 2358947"/>
                  <a:gd name="connsiteY3-64" fmla="*/ 114023 h 228046"/>
                  <a:gd name="connsiteX4-65" fmla="*/ 2244923 w 2358947"/>
                  <a:gd name="connsiteY4-66" fmla="*/ 228046 h 228046"/>
                  <a:gd name="connsiteX5-67" fmla="*/ 0 w 2358947"/>
                  <a:gd name="connsiteY5-68" fmla="*/ 128101 h 228046"/>
                  <a:gd name="connsiteX0-69" fmla="*/ 0 w 2349743"/>
                  <a:gd name="connsiteY0-70" fmla="*/ 151274 h 228046"/>
                  <a:gd name="connsiteX1-71" fmla="*/ 2235720 w 2349743"/>
                  <a:gd name="connsiteY1-72" fmla="*/ 0 h 228046"/>
                  <a:gd name="connsiteX2-73" fmla="*/ 2349743 w 2349743"/>
                  <a:gd name="connsiteY2-74" fmla="*/ 114023 h 228046"/>
                  <a:gd name="connsiteX3-75" fmla="*/ 2349742 w 2349743"/>
                  <a:gd name="connsiteY3-76" fmla="*/ 114023 h 228046"/>
                  <a:gd name="connsiteX4-77" fmla="*/ 2235719 w 2349743"/>
                  <a:gd name="connsiteY4-78" fmla="*/ 228046 h 228046"/>
                  <a:gd name="connsiteX5-79" fmla="*/ 0 w 2349743"/>
                  <a:gd name="connsiteY5-80" fmla="*/ 151274 h 228046"/>
                  <a:gd name="connsiteX0-81" fmla="*/ 0 w 2349743"/>
                  <a:gd name="connsiteY0-82" fmla="*/ 151274 h 228046"/>
                  <a:gd name="connsiteX1-83" fmla="*/ 2235720 w 2349743"/>
                  <a:gd name="connsiteY1-84" fmla="*/ 0 h 228046"/>
                  <a:gd name="connsiteX2-85" fmla="*/ 2349743 w 2349743"/>
                  <a:gd name="connsiteY2-86" fmla="*/ 114023 h 228046"/>
                  <a:gd name="connsiteX3-87" fmla="*/ 2349742 w 2349743"/>
                  <a:gd name="connsiteY3-88" fmla="*/ 114023 h 228046"/>
                  <a:gd name="connsiteX4-89" fmla="*/ 2235719 w 2349743"/>
                  <a:gd name="connsiteY4-90" fmla="*/ 228046 h 228046"/>
                  <a:gd name="connsiteX5-91" fmla="*/ 0 w 2349743"/>
                  <a:gd name="connsiteY5-92" fmla="*/ 151274 h 228046"/>
                  <a:gd name="connsiteX0-93" fmla="*/ 0 w 2349743"/>
                  <a:gd name="connsiteY0-94" fmla="*/ 151274 h 228046"/>
                  <a:gd name="connsiteX1-95" fmla="*/ 2235720 w 2349743"/>
                  <a:gd name="connsiteY1-96" fmla="*/ 0 h 228046"/>
                  <a:gd name="connsiteX2-97" fmla="*/ 2349743 w 2349743"/>
                  <a:gd name="connsiteY2-98" fmla="*/ 114023 h 228046"/>
                  <a:gd name="connsiteX3-99" fmla="*/ 2349742 w 2349743"/>
                  <a:gd name="connsiteY3-100" fmla="*/ 114023 h 228046"/>
                  <a:gd name="connsiteX4-101" fmla="*/ 2235719 w 2349743"/>
                  <a:gd name="connsiteY4-102" fmla="*/ 228046 h 228046"/>
                  <a:gd name="connsiteX5-103" fmla="*/ 0 w 2349743"/>
                  <a:gd name="connsiteY5-104" fmla="*/ 151274 h 228046"/>
                  <a:gd name="connsiteX0-105" fmla="*/ 1761 w 2351504"/>
                  <a:gd name="connsiteY0-106" fmla="*/ 161630 h 238402"/>
                  <a:gd name="connsiteX1-107" fmla="*/ 1869642 w 2351504"/>
                  <a:gd name="connsiteY1-108" fmla="*/ 22422 h 238402"/>
                  <a:gd name="connsiteX2-109" fmla="*/ 2237481 w 2351504"/>
                  <a:gd name="connsiteY2-110" fmla="*/ 10356 h 238402"/>
                  <a:gd name="connsiteX3-111" fmla="*/ 2351504 w 2351504"/>
                  <a:gd name="connsiteY3-112" fmla="*/ 124379 h 238402"/>
                  <a:gd name="connsiteX4-113" fmla="*/ 2351503 w 2351504"/>
                  <a:gd name="connsiteY4-114" fmla="*/ 124379 h 238402"/>
                  <a:gd name="connsiteX5-115" fmla="*/ 2237480 w 2351504"/>
                  <a:gd name="connsiteY5-116" fmla="*/ 238402 h 238402"/>
                  <a:gd name="connsiteX6-117" fmla="*/ 1761 w 2351504"/>
                  <a:gd name="connsiteY6-118" fmla="*/ 161630 h 238402"/>
                  <a:gd name="connsiteX0-119" fmla="*/ 1761 w 2351504"/>
                  <a:gd name="connsiteY0-120" fmla="*/ 161630 h 245163"/>
                  <a:gd name="connsiteX1-121" fmla="*/ 1869642 w 2351504"/>
                  <a:gd name="connsiteY1-122" fmla="*/ 22422 h 245163"/>
                  <a:gd name="connsiteX2-123" fmla="*/ 2237481 w 2351504"/>
                  <a:gd name="connsiteY2-124" fmla="*/ 10356 h 245163"/>
                  <a:gd name="connsiteX3-125" fmla="*/ 2351504 w 2351504"/>
                  <a:gd name="connsiteY3-126" fmla="*/ 124379 h 245163"/>
                  <a:gd name="connsiteX4-127" fmla="*/ 2351503 w 2351504"/>
                  <a:gd name="connsiteY4-128" fmla="*/ 124379 h 245163"/>
                  <a:gd name="connsiteX5-129" fmla="*/ 2237480 w 2351504"/>
                  <a:gd name="connsiteY5-130" fmla="*/ 238402 h 245163"/>
                  <a:gd name="connsiteX6-131" fmla="*/ 1872854 w 2351504"/>
                  <a:gd name="connsiteY6-132" fmla="*/ 224430 h 245163"/>
                  <a:gd name="connsiteX7-133" fmla="*/ 1761 w 2351504"/>
                  <a:gd name="connsiteY7-134" fmla="*/ 161630 h 245163"/>
                  <a:gd name="connsiteX0-135" fmla="*/ 47412 w 526062"/>
                  <a:gd name="connsiteY0-136" fmla="*/ 224430 h 251302"/>
                  <a:gd name="connsiteX1-137" fmla="*/ 44200 w 526062"/>
                  <a:gd name="connsiteY1-138" fmla="*/ 22422 h 251302"/>
                  <a:gd name="connsiteX2-139" fmla="*/ 412039 w 526062"/>
                  <a:gd name="connsiteY2-140" fmla="*/ 10356 h 251302"/>
                  <a:gd name="connsiteX3-141" fmla="*/ 526062 w 526062"/>
                  <a:gd name="connsiteY3-142" fmla="*/ 124379 h 251302"/>
                  <a:gd name="connsiteX4-143" fmla="*/ 526061 w 526062"/>
                  <a:gd name="connsiteY4-144" fmla="*/ 124379 h 251302"/>
                  <a:gd name="connsiteX5-145" fmla="*/ 412038 w 526062"/>
                  <a:gd name="connsiteY5-146" fmla="*/ 238402 h 251302"/>
                  <a:gd name="connsiteX6-147" fmla="*/ 47412 w 526062"/>
                  <a:gd name="connsiteY6-148" fmla="*/ 224430 h 251302"/>
                  <a:gd name="connsiteX0-149" fmla="*/ 47412 w 526062"/>
                  <a:gd name="connsiteY0-150" fmla="*/ 227983 h 254855"/>
                  <a:gd name="connsiteX1-151" fmla="*/ 44200 w 526062"/>
                  <a:gd name="connsiteY1-152" fmla="*/ 25975 h 254855"/>
                  <a:gd name="connsiteX2-153" fmla="*/ 426221 w 526062"/>
                  <a:gd name="connsiteY2-154" fmla="*/ 8691 h 254855"/>
                  <a:gd name="connsiteX3-155" fmla="*/ 526062 w 526062"/>
                  <a:gd name="connsiteY3-156" fmla="*/ 127932 h 254855"/>
                  <a:gd name="connsiteX4-157" fmla="*/ 526061 w 526062"/>
                  <a:gd name="connsiteY4-158" fmla="*/ 127932 h 254855"/>
                  <a:gd name="connsiteX5-159" fmla="*/ 412038 w 526062"/>
                  <a:gd name="connsiteY5-160" fmla="*/ 241955 h 254855"/>
                  <a:gd name="connsiteX6-161" fmla="*/ 47412 w 526062"/>
                  <a:gd name="connsiteY6-162" fmla="*/ 227983 h 254855"/>
                  <a:gd name="connsiteX0-163" fmla="*/ 47412 w 526062"/>
                  <a:gd name="connsiteY0-164" fmla="*/ 223853 h 250725"/>
                  <a:gd name="connsiteX1-165" fmla="*/ 44200 w 526062"/>
                  <a:gd name="connsiteY1-166" fmla="*/ 21845 h 250725"/>
                  <a:gd name="connsiteX2-167" fmla="*/ 426221 w 526062"/>
                  <a:gd name="connsiteY2-168" fmla="*/ 4561 h 250725"/>
                  <a:gd name="connsiteX3-169" fmla="*/ 526062 w 526062"/>
                  <a:gd name="connsiteY3-170" fmla="*/ 123802 h 250725"/>
                  <a:gd name="connsiteX4-171" fmla="*/ 526061 w 526062"/>
                  <a:gd name="connsiteY4-172" fmla="*/ 123802 h 250725"/>
                  <a:gd name="connsiteX5-173" fmla="*/ 412038 w 526062"/>
                  <a:gd name="connsiteY5-174" fmla="*/ 237825 h 250725"/>
                  <a:gd name="connsiteX6-175" fmla="*/ 47412 w 526062"/>
                  <a:gd name="connsiteY6-176" fmla="*/ 223853 h 250725"/>
                  <a:gd name="connsiteX0-177" fmla="*/ 47412 w 526062"/>
                  <a:gd name="connsiteY0-178" fmla="*/ 219292 h 246164"/>
                  <a:gd name="connsiteX1-179" fmla="*/ 44200 w 526062"/>
                  <a:gd name="connsiteY1-180" fmla="*/ 17284 h 246164"/>
                  <a:gd name="connsiteX2-181" fmla="*/ 426221 w 526062"/>
                  <a:gd name="connsiteY2-182" fmla="*/ 0 h 246164"/>
                  <a:gd name="connsiteX3-183" fmla="*/ 526062 w 526062"/>
                  <a:gd name="connsiteY3-184" fmla="*/ 119241 h 246164"/>
                  <a:gd name="connsiteX4-185" fmla="*/ 526061 w 526062"/>
                  <a:gd name="connsiteY4-186" fmla="*/ 119241 h 246164"/>
                  <a:gd name="connsiteX5-187" fmla="*/ 412038 w 526062"/>
                  <a:gd name="connsiteY5-188" fmla="*/ 233264 h 246164"/>
                  <a:gd name="connsiteX6-189" fmla="*/ 47412 w 526062"/>
                  <a:gd name="connsiteY6-190" fmla="*/ 219292 h 246164"/>
                  <a:gd name="connsiteX0-191" fmla="*/ 47412 w 526062"/>
                  <a:gd name="connsiteY0-192" fmla="*/ 221598 h 248470"/>
                  <a:gd name="connsiteX1-193" fmla="*/ 44200 w 526062"/>
                  <a:gd name="connsiteY1-194" fmla="*/ 19590 h 248470"/>
                  <a:gd name="connsiteX2-195" fmla="*/ 426221 w 526062"/>
                  <a:gd name="connsiteY2-196" fmla="*/ 2306 h 248470"/>
                  <a:gd name="connsiteX3-197" fmla="*/ 526062 w 526062"/>
                  <a:gd name="connsiteY3-198" fmla="*/ 121547 h 248470"/>
                  <a:gd name="connsiteX4-199" fmla="*/ 526061 w 526062"/>
                  <a:gd name="connsiteY4-200" fmla="*/ 121547 h 248470"/>
                  <a:gd name="connsiteX5-201" fmla="*/ 412038 w 526062"/>
                  <a:gd name="connsiteY5-202" fmla="*/ 235570 h 248470"/>
                  <a:gd name="connsiteX6-203" fmla="*/ 47412 w 526062"/>
                  <a:gd name="connsiteY6-204" fmla="*/ 221598 h 248470"/>
                  <a:gd name="connsiteX0-205" fmla="*/ 47412 w 526062"/>
                  <a:gd name="connsiteY0-206" fmla="*/ 219292 h 246164"/>
                  <a:gd name="connsiteX1-207" fmla="*/ 44200 w 526062"/>
                  <a:gd name="connsiteY1-208" fmla="*/ 17284 h 246164"/>
                  <a:gd name="connsiteX2-209" fmla="*/ 426221 w 526062"/>
                  <a:gd name="connsiteY2-210" fmla="*/ 0 h 246164"/>
                  <a:gd name="connsiteX3-211" fmla="*/ 526062 w 526062"/>
                  <a:gd name="connsiteY3-212" fmla="*/ 119241 h 246164"/>
                  <a:gd name="connsiteX4-213" fmla="*/ 526061 w 526062"/>
                  <a:gd name="connsiteY4-214" fmla="*/ 119241 h 246164"/>
                  <a:gd name="connsiteX5-215" fmla="*/ 412038 w 526062"/>
                  <a:gd name="connsiteY5-216" fmla="*/ 233264 h 246164"/>
                  <a:gd name="connsiteX6-217" fmla="*/ 47412 w 526062"/>
                  <a:gd name="connsiteY6-218" fmla="*/ 219292 h 246164"/>
                  <a:gd name="connsiteX0-219" fmla="*/ 47412 w 526062"/>
                  <a:gd name="connsiteY0-220" fmla="*/ 219292 h 233264"/>
                  <a:gd name="connsiteX1-221" fmla="*/ 44200 w 526062"/>
                  <a:gd name="connsiteY1-222" fmla="*/ 17284 h 233264"/>
                  <a:gd name="connsiteX2-223" fmla="*/ 426221 w 526062"/>
                  <a:gd name="connsiteY2-224" fmla="*/ 0 h 233264"/>
                  <a:gd name="connsiteX3-225" fmla="*/ 526062 w 526062"/>
                  <a:gd name="connsiteY3-226" fmla="*/ 119241 h 233264"/>
                  <a:gd name="connsiteX4-227" fmla="*/ 526061 w 526062"/>
                  <a:gd name="connsiteY4-228" fmla="*/ 119241 h 233264"/>
                  <a:gd name="connsiteX5-229" fmla="*/ 412038 w 526062"/>
                  <a:gd name="connsiteY5-230" fmla="*/ 233264 h 233264"/>
                  <a:gd name="connsiteX6-231" fmla="*/ 47412 w 526062"/>
                  <a:gd name="connsiteY6-232" fmla="*/ 219292 h 233264"/>
                  <a:gd name="connsiteX0-233" fmla="*/ 47412 w 526062"/>
                  <a:gd name="connsiteY0-234" fmla="*/ 219292 h 236453"/>
                  <a:gd name="connsiteX1-235" fmla="*/ 44200 w 526062"/>
                  <a:gd name="connsiteY1-236" fmla="*/ 17284 h 236453"/>
                  <a:gd name="connsiteX2-237" fmla="*/ 426221 w 526062"/>
                  <a:gd name="connsiteY2-238" fmla="*/ 0 h 236453"/>
                  <a:gd name="connsiteX3-239" fmla="*/ 526062 w 526062"/>
                  <a:gd name="connsiteY3-240" fmla="*/ 119241 h 236453"/>
                  <a:gd name="connsiteX4-241" fmla="*/ 526061 w 526062"/>
                  <a:gd name="connsiteY4-242" fmla="*/ 119241 h 236453"/>
                  <a:gd name="connsiteX5-243" fmla="*/ 306928 w 526062"/>
                  <a:gd name="connsiteY5-244" fmla="*/ 236453 h 236453"/>
                  <a:gd name="connsiteX6-245" fmla="*/ 47412 w 526062"/>
                  <a:gd name="connsiteY6-246" fmla="*/ 219292 h 236453"/>
                  <a:gd name="connsiteX0-247" fmla="*/ 47412 w 526062"/>
                  <a:gd name="connsiteY0-248" fmla="*/ 219292 h 236453"/>
                  <a:gd name="connsiteX1-249" fmla="*/ 44200 w 526062"/>
                  <a:gd name="connsiteY1-250" fmla="*/ 17284 h 236453"/>
                  <a:gd name="connsiteX2-251" fmla="*/ 426221 w 526062"/>
                  <a:gd name="connsiteY2-252" fmla="*/ 0 h 236453"/>
                  <a:gd name="connsiteX3-253" fmla="*/ 526062 w 526062"/>
                  <a:gd name="connsiteY3-254" fmla="*/ 119241 h 236453"/>
                  <a:gd name="connsiteX4-255" fmla="*/ 511318 w 526062"/>
                  <a:gd name="connsiteY4-256" fmla="*/ 101771 h 236453"/>
                  <a:gd name="connsiteX5-257" fmla="*/ 306928 w 526062"/>
                  <a:gd name="connsiteY5-258" fmla="*/ 236453 h 236453"/>
                  <a:gd name="connsiteX6-259" fmla="*/ 47412 w 526062"/>
                  <a:gd name="connsiteY6-260" fmla="*/ 219292 h 236453"/>
                  <a:gd name="connsiteX0-261" fmla="*/ 47412 w 526062"/>
                  <a:gd name="connsiteY0-262" fmla="*/ 219292 h 236453"/>
                  <a:gd name="connsiteX1-263" fmla="*/ 44200 w 526062"/>
                  <a:gd name="connsiteY1-264" fmla="*/ 17284 h 236453"/>
                  <a:gd name="connsiteX2-265" fmla="*/ 426221 w 526062"/>
                  <a:gd name="connsiteY2-266" fmla="*/ 0 h 236453"/>
                  <a:gd name="connsiteX3-267" fmla="*/ 526062 w 526062"/>
                  <a:gd name="connsiteY3-268" fmla="*/ 119241 h 236453"/>
                  <a:gd name="connsiteX4-269" fmla="*/ 511318 w 526062"/>
                  <a:gd name="connsiteY4-270" fmla="*/ 101771 h 236453"/>
                  <a:gd name="connsiteX5-271" fmla="*/ 306928 w 526062"/>
                  <a:gd name="connsiteY5-272" fmla="*/ 236453 h 236453"/>
                  <a:gd name="connsiteX6-273" fmla="*/ 47412 w 526062"/>
                  <a:gd name="connsiteY6-274" fmla="*/ 219292 h 236453"/>
                  <a:gd name="connsiteX0-275" fmla="*/ 47412 w 517590"/>
                  <a:gd name="connsiteY0-276" fmla="*/ 219292 h 236453"/>
                  <a:gd name="connsiteX1-277" fmla="*/ 44200 w 517590"/>
                  <a:gd name="connsiteY1-278" fmla="*/ 17284 h 236453"/>
                  <a:gd name="connsiteX2-279" fmla="*/ 426221 w 517590"/>
                  <a:gd name="connsiteY2-280" fmla="*/ 0 h 236453"/>
                  <a:gd name="connsiteX3-281" fmla="*/ 511318 w 517590"/>
                  <a:gd name="connsiteY3-282" fmla="*/ 101771 h 236453"/>
                  <a:gd name="connsiteX4-283" fmla="*/ 306928 w 517590"/>
                  <a:gd name="connsiteY4-284" fmla="*/ 236453 h 236453"/>
                  <a:gd name="connsiteX5-285" fmla="*/ 47412 w 517590"/>
                  <a:gd name="connsiteY5-286" fmla="*/ 219292 h 236453"/>
                  <a:gd name="connsiteX0-287" fmla="*/ 47412 w 511318"/>
                  <a:gd name="connsiteY0-288" fmla="*/ 219292 h 236453"/>
                  <a:gd name="connsiteX1-289" fmla="*/ 44200 w 511318"/>
                  <a:gd name="connsiteY1-290" fmla="*/ 17284 h 236453"/>
                  <a:gd name="connsiteX2-291" fmla="*/ 426221 w 511318"/>
                  <a:gd name="connsiteY2-292" fmla="*/ 0 h 236453"/>
                  <a:gd name="connsiteX3-293" fmla="*/ 511318 w 511318"/>
                  <a:gd name="connsiteY3-294" fmla="*/ 101771 h 236453"/>
                  <a:gd name="connsiteX4-295" fmla="*/ 306928 w 511318"/>
                  <a:gd name="connsiteY4-296" fmla="*/ 236453 h 236453"/>
                  <a:gd name="connsiteX5-297" fmla="*/ 47412 w 511318"/>
                  <a:gd name="connsiteY5-298" fmla="*/ 219292 h 236453"/>
                  <a:gd name="connsiteX0-299" fmla="*/ 47412 w 511318"/>
                  <a:gd name="connsiteY0-300" fmla="*/ 219292 h 236453"/>
                  <a:gd name="connsiteX1-301" fmla="*/ 44200 w 511318"/>
                  <a:gd name="connsiteY1-302" fmla="*/ 17284 h 236453"/>
                  <a:gd name="connsiteX2-303" fmla="*/ 426221 w 511318"/>
                  <a:gd name="connsiteY2-304" fmla="*/ 0 h 236453"/>
                  <a:gd name="connsiteX3-305" fmla="*/ 511318 w 511318"/>
                  <a:gd name="connsiteY3-306" fmla="*/ 101771 h 236453"/>
                  <a:gd name="connsiteX4-307" fmla="*/ 306928 w 511318"/>
                  <a:gd name="connsiteY4-308" fmla="*/ 236453 h 236453"/>
                  <a:gd name="connsiteX5-309" fmla="*/ 47412 w 511318"/>
                  <a:gd name="connsiteY5-310" fmla="*/ 219292 h 236453"/>
                  <a:gd name="connsiteX0-311" fmla="*/ 47412 w 511318"/>
                  <a:gd name="connsiteY0-312" fmla="*/ 219292 h 238758"/>
                  <a:gd name="connsiteX1-313" fmla="*/ 44200 w 511318"/>
                  <a:gd name="connsiteY1-314" fmla="*/ 17284 h 238758"/>
                  <a:gd name="connsiteX2-315" fmla="*/ 426221 w 511318"/>
                  <a:gd name="connsiteY2-316" fmla="*/ 0 h 238758"/>
                  <a:gd name="connsiteX3-317" fmla="*/ 511318 w 511318"/>
                  <a:gd name="connsiteY3-318" fmla="*/ 101771 h 238758"/>
                  <a:gd name="connsiteX4-319" fmla="*/ 306928 w 511318"/>
                  <a:gd name="connsiteY4-320" fmla="*/ 236453 h 238758"/>
                  <a:gd name="connsiteX5-321" fmla="*/ 47412 w 511318"/>
                  <a:gd name="connsiteY5-322" fmla="*/ 219292 h 238758"/>
                  <a:gd name="connsiteX0-323" fmla="*/ 47412 w 527343"/>
                  <a:gd name="connsiteY0-324" fmla="*/ 219292 h 238694"/>
                  <a:gd name="connsiteX1-325" fmla="*/ 44200 w 527343"/>
                  <a:gd name="connsiteY1-326" fmla="*/ 17284 h 238694"/>
                  <a:gd name="connsiteX2-327" fmla="*/ 426221 w 527343"/>
                  <a:gd name="connsiteY2-328" fmla="*/ 0 h 238694"/>
                  <a:gd name="connsiteX3-329" fmla="*/ 527343 w 527343"/>
                  <a:gd name="connsiteY3-330" fmla="*/ 98736 h 238694"/>
                  <a:gd name="connsiteX4-331" fmla="*/ 306928 w 527343"/>
                  <a:gd name="connsiteY4-332" fmla="*/ 236453 h 238694"/>
                  <a:gd name="connsiteX5-333" fmla="*/ 47412 w 527343"/>
                  <a:gd name="connsiteY5-334" fmla="*/ 219292 h 238694"/>
                  <a:gd name="connsiteX0-335" fmla="*/ 47412 w 527343"/>
                  <a:gd name="connsiteY0-336" fmla="*/ 219292 h 238694"/>
                  <a:gd name="connsiteX1-337" fmla="*/ 44200 w 527343"/>
                  <a:gd name="connsiteY1-338" fmla="*/ 17284 h 238694"/>
                  <a:gd name="connsiteX2-339" fmla="*/ 426221 w 527343"/>
                  <a:gd name="connsiteY2-340" fmla="*/ 0 h 238694"/>
                  <a:gd name="connsiteX3-341" fmla="*/ 527343 w 527343"/>
                  <a:gd name="connsiteY3-342" fmla="*/ 98736 h 238694"/>
                  <a:gd name="connsiteX4-343" fmla="*/ 306928 w 527343"/>
                  <a:gd name="connsiteY4-344" fmla="*/ 236453 h 238694"/>
                  <a:gd name="connsiteX5-345" fmla="*/ 47412 w 527343"/>
                  <a:gd name="connsiteY5-346" fmla="*/ 219292 h 238694"/>
                  <a:gd name="connsiteX0-347" fmla="*/ 49752 w 525280"/>
                  <a:gd name="connsiteY0-348" fmla="*/ 236732 h 238694"/>
                  <a:gd name="connsiteX1-349" fmla="*/ 42137 w 525280"/>
                  <a:gd name="connsiteY1-350" fmla="*/ 17284 h 238694"/>
                  <a:gd name="connsiteX2-351" fmla="*/ 424158 w 525280"/>
                  <a:gd name="connsiteY2-352" fmla="*/ 0 h 238694"/>
                  <a:gd name="connsiteX3-353" fmla="*/ 525280 w 525280"/>
                  <a:gd name="connsiteY3-354" fmla="*/ 98736 h 238694"/>
                  <a:gd name="connsiteX4-355" fmla="*/ 304865 w 525280"/>
                  <a:gd name="connsiteY4-356" fmla="*/ 236453 h 238694"/>
                  <a:gd name="connsiteX5-357" fmla="*/ 49752 w 525280"/>
                  <a:gd name="connsiteY5-358" fmla="*/ 236732 h 238694"/>
                  <a:gd name="connsiteX0-359" fmla="*/ 49752 w 525280"/>
                  <a:gd name="connsiteY0-360" fmla="*/ 236732 h 244634"/>
                  <a:gd name="connsiteX1-361" fmla="*/ 42137 w 525280"/>
                  <a:gd name="connsiteY1-362" fmla="*/ 17284 h 244634"/>
                  <a:gd name="connsiteX2-363" fmla="*/ 424158 w 525280"/>
                  <a:gd name="connsiteY2-364" fmla="*/ 0 h 244634"/>
                  <a:gd name="connsiteX3-365" fmla="*/ 525280 w 525280"/>
                  <a:gd name="connsiteY3-366" fmla="*/ 98736 h 244634"/>
                  <a:gd name="connsiteX4-367" fmla="*/ 309979 w 525280"/>
                  <a:gd name="connsiteY4-368" fmla="*/ 242512 h 244634"/>
                  <a:gd name="connsiteX5-369" fmla="*/ 49752 w 525280"/>
                  <a:gd name="connsiteY5-370" fmla="*/ 236732 h 244634"/>
                  <a:gd name="connsiteX0-371" fmla="*/ 50427 w 525955"/>
                  <a:gd name="connsiteY0-372" fmla="*/ 236732 h 244634"/>
                  <a:gd name="connsiteX1-373" fmla="*/ 41581 w 525955"/>
                  <a:gd name="connsiteY1-374" fmla="*/ 7677 h 244634"/>
                  <a:gd name="connsiteX2-375" fmla="*/ 424833 w 525955"/>
                  <a:gd name="connsiteY2-376" fmla="*/ 0 h 244634"/>
                  <a:gd name="connsiteX3-377" fmla="*/ 525955 w 525955"/>
                  <a:gd name="connsiteY3-378" fmla="*/ 98736 h 244634"/>
                  <a:gd name="connsiteX4-379" fmla="*/ 310654 w 525955"/>
                  <a:gd name="connsiteY4-380" fmla="*/ 242512 h 244634"/>
                  <a:gd name="connsiteX5-381" fmla="*/ 50427 w 525955"/>
                  <a:gd name="connsiteY5-382" fmla="*/ 236732 h 244634"/>
                  <a:gd name="connsiteX0-383" fmla="*/ 50427 w 525955"/>
                  <a:gd name="connsiteY0-384" fmla="*/ 236732 h 244634"/>
                  <a:gd name="connsiteX1-385" fmla="*/ 41581 w 525955"/>
                  <a:gd name="connsiteY1-386" fmla="*/ 7677 h 244634"/>
                  <a:gd name="connsiteX2-387" fmla="*/ 424833 w 525955"/>
                  <a:gd name="connsiteY2-388" fmla="*/ 0 h 244634"/>
                  <a:gd name="connsiteX3-389" fmla="*/ 525955 w 525955"/>
                  <a:gd name="connsiteY3-390" fmla="*/ 98736 h 244634"/>
                  <a:gd name="connsiteX4-391" fmla="*/ 310654 w 525955"/>
                  <a:gd name="connsiteY4-392" fmla="*/ 242512 h 244634"/>
                  <a:gd name="connsiteX5-393" fmla="*/ 50427 w 525955"/>
                  <a:gd name="connsiteY5-394" fmla="*/ 236732 h 244634"/>
                  <a:gd name="connsiteX0-395" fmla="*/ 50427 w 525955"/>
                  <a:gd name="connsiteY0-396" fmla="*/ 236732 h 244634"/>
                  <a:gd name="connsiteX1-397" fmla="*/ 41581 w 525955"/>
                  <a:gd name="connsiteY1-398" fmla="*/ 7677 h 244634"/>
                  <a:gd name="connsiteX2-399" fmla="*/ 424833 w 525955"/>
                  <a:gd name="connsiteY2-400" fmla="*/ 0 h 244634"/>
                  <a:gd name="connsiteX3-401" fmla="*/ 525955 w 525955"/>
                  <a:gd name="connsiteY3-402" fmla="*/ 98736 h 244634"/>
                  <a:gd name="connsiteX4-403" fmla="*/ 310654 w 525955"/>
                  <a:gd name="connsiteY4-404" fmla="*/ 242512 h 244634"/>
                  <a:gd name="connsiteX5-405" fmla="*/ 50427 w 525955"/>
                  <a:gd name="connsiteY5-406" fmla="*/ 236732 h 244634"/>
                  <a:gd name="connsiteX0-407" fmla="*/ 50427 w 525955"/>
                  <a:gd name="connsiteY0-408" fmla="*/ 236732 h 244634"/>
                  <a:gd name="connsiteX1-409" fmla="*/ 41581 w 525955"/>
                  <a:gd name="connsiteY1-410" fmla="*/ 7677 h 244634"/>
                  <a:gd name="connsiteX2-411" fmla="*/ 424833 w 525955"/>
                  <a:gd name="connsiteY2-412" fmla="*/ 0 h 244634"/>
                  <a:gd name="connsiteX3-413" fmla="*/ 525955 w 525955"/>
                  <a:gd name="connsiteY3-414" fmla="*/ 98736 h 244634"/>
                  <a:gd name="connsiteX4-415" fmla="*/ 310654 w 525955"/>
                  <a:gd name="connsiteY4-416" fmla="*/ 242512 h 244634"/>
                  <a:gd name="connsiteX5-417" fmla="*/ 50427 w 525955"/>
                  <a:gd name="connsiteY5-418" fmla="*/ 236732 h 244634"/>
                  <a:gd name="connsiteX0-419" fmla="*/ 50427 w 526475"/>
                  <a:gd name="connsiteY0-420" fmla="*/ 236732 h 244838"/>
                  <a:gd name="connsiteX1-421" fmla="*/ 41581 w 526475"/>
                  <a:gd name="connsiteY1-422" fmla="*/ 7677 h 244838"/>
                  <a:gd name="connsiteX2-423" fmla="*/ 424833 w 526475"/>
                  <a:gd name="connsiteY2-424" fmla="*/ 0 h 244838"/>
                  <a:gd name="connsiteX3-425" fmla="*/ 525955 w 526475"/>
                  <a:gd name="connsiteY3-426" fmla="*/ 98736 h 244838"/>
                  <a:gd name="connsiteX4-427" fmla="*/ 310654 w 526475"/>
                  <a:gd name="connsiteY4-428" fmla="*/ 242512 h 244838"/>
                  <a:gd name="connsiteX5-429" fmla="*/ 50427 w 526475"/>
                  <a:gd name="connsiteY5-430" fmla="*/ 236732 h 244838"/>
                  <a:gd name="connsiteX0-431" fmla="*/ 50427 w 526475"/>
                  <a:gd name="connsiteY0-432" fmla="*/ 236732 h 244838"/>
                  <a:gd name="connsiteX1-433" fmla="*/ 41581 w 526475"/>
                  <a:gd name="connsiteY1-434" fmla="*/ 7677 h 244838"/>
                  <a:gd name="connsiteX2-435" fmla="*/ 424833 w 526475"/>
                  <a:gd name="connsiteY2-436" fmla="*/ 0 h 244838"/>
                  <a:gd name="connsiteX3-437" fmla="*/ 525955 w 526475"/>
                  <a:gd name="connsiteY3-438" fmla="*/ 98736 h 244838"/>
                  <a:gd name="connsiteX4-439" fmla="*/ 310654 w 526475"/>
                  <a:gd name="connsiteY4-440" fmla="*/ 242512 h 244838"/>
                  <a:gd name="connsiteX5-441" fmla="*/ 50427 w 526475"/>
                  <a:gd name="connsiteY5-442" fmla="*/ 236732 h 244838"/>
                  <a:gd name="connsiteX0-443" fmla="*/ 50820 w 526868"/>
                  <a:gd name="connsiteY0-444" fmla="*/ 236732 h 244838"/>
                  <a:gd name="connsiteX1-445" fmla="*/ 41264 w 526868"/>
                  <a:gd name="connsiteY1-446" fmla="*/ 19057 h 244838"/>
                  <a:gd name="connsiteX2-447" fmla="*/ 425226 w 526868"/>
                  <a:gd name="connsiteY2-448" fmla="*/ 0 h 244838"/>
                  <a:gd name="connsiteX3-449" fmla="*/ 526348 w 526868"/>
                  <a:gd name="connsiteY3-450" fmla="*/ 98736 h 244838"/>
                  <a:gd name="connsiteX4-451" fmla="*/ 311047 w 526868"/>
                  <a:gd name="connsiteY4-452" fmla="*/ 242512 h 244838"/>
                  <a:gd name="connsiteX5-453" fmla="*/ 50820 w 526868"/>
                  <a:gd name="connsiteY5-454" fmla="*/ 236732 h 244838"/>
                  <a:gd name="connsiteX0-455" fmla="*/ 50820 w 526879"/>
                  <a:gd name="connsiteY0-456" fmla="*/ 236732 h 242595"/>
                  <a:gd name="connsiteX1-457" fmla="*/ 41264 w 526879"/>
                  <a:gd name="connsiteY1-458" fmla="*/ 19057 h 242595"/>
                  <a:gd name="connsiteX2-459" fmla="*/ 425226 w 526879"/>
                  <a:gd name="connsiteY2-460" fmla="*/ 0 h 242595"/>
                  <a:gd name="connsiteX3-461" fmla="*/ 526348 w 526879"/>
                  <a:gd name="connsiteY3-462" fmla="*/ 98736 h 242595"/>
                  <a:gd name="connsiteX4-463" fmla="*/ 311047 w 526879"/>
                  <a:gd name="connsiteY4-464" fmla="*/ 242512 h 242595"/>
                  <a:gd name="connsiteX5-465" fmla="*/ 50820 w 526879"/>
                  <a:gd name="connsiteY5-466" fmla="*/ 236732 h 242595"/>
                  <a:gd name="connsiteX0-467" fmla="*/ 50820 w 526879"/>
                  <a:gd name="connsiteY0-468" fmla="*/ 236772 h 242635"/>
                  <a:gd name="connsiteX1-469" fmla="*/ 41264 w 526879"/>
                  <a:gd name="connsiteY1-470" fmla="*/ 19097 h 242635"/>
                  <a:gd name="connsiteX2-471" fmla="*/ 425226 w 526879"/>
                  <a:gd name="connsiteY2-472" fmla="*/ 40 h 242635"/>
                  <a:gd name="connsiteX3-473" fmla="*/ 526348 w 526879"/>
                  <a:gd name="connsiteY3-474" fmla="*/ 98776 h 242635"/>
                  <a:gd name="connsiteX4-475" fmla="*/ 311047 w 526879"/>
                  <a:gd name="connsiteY4-476" fmla="*/ 242552 h 242635"/>
                  <a:gd name="connsiteX5-477" fmla="*/ 50820 w 526879"/>
                  <a:gd name="connsiteY5-478" fmla="*/ 236772 h 242635"/>
                  <a:gd name="connsiteX0-479" fmla="*/ 50820 w 526879"/>
                  <a:gd name="connsiteY0-480" fmla="*/ 236732 h 242595"/>
                  <a:gd name="connsiteX1-481" fmla="*/ 41264 w 526879"/>
                  <a:gd name="connsiteY1-482" fmla="*/ 19057 h 242595"/>
                  <a:gd name="connsiteX2-483" fmla="*/ 425226 w 526879"/>
                  <a:gd name="connsiteY2-484" fmla="*/ 0 h 242595"/>
                  <a:gd name="connsiteX3-485" fmla="*/ 526348 w 526879"/>
                  <a:gd name="connsiteY3-486" fmla="*/ 98736 h 242595"/>
                  <a:gd name="connsiteX4-487" fmla="*/ 311047 w 526879"/>
                  <a:gd name="connsiteY4-488" fmla="*/ 242512 h 242595"/>
                  <a:gd name="connsiteX5-489" fmla="*/ 50820 w 526879"/>
                  <a:gd name="connsiteY5-490" fmla="*/ 236732 h 242595"/>
                  <a:gd name="connsiteX0-491" fmla="*/ 50820 w 526879"/>
                  <a:gd name="connsiteY0-492" fmla="*/ 238658 h 244521"/>
                  <a:gd name="connsiteX1-493" fmla="*/ 41264 w 526879"/>
                  <a:gd name="connsiteY1-494" fmla="*/ 20983 h 244521"/>
                  <a:gd name="connsiteX2-495" fmla="*/ 368587 w 526879"/>
                  <a:gd name="connsiteY2-496" fmla="*/ 0 h 244521"/>
                  <a:gd name="connsiteX3-497" fmla="*/ 526348 w 526879"/>
                  <a:gd name="connsiteY3-498" fmla="*/ 100662 h 244521"/>
                  <a:gd name="connsiteX4-499" fmla="*/ 311047 w 526879"/>
                  <a:gd name="connsiteY4-500" fmla="*/ 244438 h 244521"/>
                  <a:gd name="connsiteX5-501" fmla="*/ 50820 w 526879"/>
                  <a:gd name="connsiteY5-502" fmla="*/ 238658 h 244521"/>
                  <a:gd name="connsiteX0-503" fmla="*/ 50820 w 526879"/>
                  <a:gd name="connsiteY0-504" fmla="*/ 238660 h 244523"/>
                  <a:gd name="connsiteX1-505" fmla="*/ 41264 w 526879"/>
                  <a:gd name="connsiteY1-506" fmla="*/ 20985 h 244523"/>
                  <a:gd name="connsiteX2-507" fmla="*/ 368587 w 526879"/>
                  <a:gd name="connsiteY2-508" fmla="*/ 2 h 244523"/>
                  <a:gd name="connsiteX3-509" fmla="*/ 526348 w 526879"/>
                  <a:gd name="connsiteY3-510" fmla="*/ 100664 h 244523"/>
                  <a:gd name="connsiteX4-511" fmla="*/ 311047 w 526879"/>
                  <a:gd name="connsiteY4-512" fmla="*/ 244440 h 244523"/>
                  <a:gd name="connsiteX5-513" fmla="*/ 50820 w 526879"/>
                  <a:gd name="connsiteY5-514" fmla="*/ 238660 h 244523"/>
                  <a:gd name="connsiteX0-515" fmla="*/ 50820 w 526879"/>
                  <a:gd name="connsiteY0-516" fmla="*/ 240252 h 246115"/>
                  <a:gd name="connsiteX1-517" fmla="*/ 41264 w 526879"/>
                  <a:gd name="connsiteY1-518" fmla="*/ 22577 h 246115"/>
                  <a:gd name="connsiteX2-519" fmla="*/ 368587 w 526879"/>
                  <a:gd name="connsiteY2-520" fmla="*/ 1594 h 246115"/>
                  <a:gd name="connsiteX3-521" fmla="*/ 526348 w 526879"/>
                  <a:gd name="connsiteY3-522" fmla="*/ 102256 h 246115"/>
                  <a:gd name="connsiteX4-523" fmla="*/ 311047 w 526879"/>
                  <a:gd name="connsiteY4-524" fmla="*/ 246032 h 246115"/>
                  <a:gd name="connsiteX5-525" fmla="*/ 50820 w 526879"/>
                  <a:gd name="connsiteY5-526" fmla="*/ 240252 h 246115"/>
                  <a:gd name="connsiteX0-527" fmla="*/ 50820 w 526879"/>
                  <a:gd name="connsiteY0-528" fmla="*/ 240191 h 246054"/>
                  <a:gd name="connsiteX1-529" fmla="*/ 41264 w 526879"/>
                  <a:gd name="connsiteY1-530" fmla="*/ 22516 h 246054"/>
                  <a:gd name="connsiteX2-531" fmla="*/ 368587 w 526879"/>
                  <a:gd name="connsiteY2-532" fmla="*/ 1533 h 246054"/>
                  <a:gd name="connsiteX3-533" fmla="*/ 526348 w 526879"/>
                  <a:gd name="connsiteY3-534" fmla="*/ 102195 h 246054"/>
                  <a:gd name="connsiteX4-535" fmla="*/ 311047 w 526879"/>
                  <a:gd name="connsiteY4-536" fmla="*/ 245971 h 246054"/>
                  <a:gd name="connsiteX5-537" fmla="*/ 50820 w 526879"/>
                  <a:gd name="connsiteY5-538" fmla="*/ 240191 h 246054"/>
                  <a:gd name="connsiteX0-539" fmla="*/ 50820 w 526348"/>
                  <a:gd name="connsiteY0-540" fmla="*/ 240191 h 246120"/>
                  <a:gd name="connsiteX1-541" fmla="*/ 41264 w 526348"/>
                  <a:gd name="connsiteY1-542" fmla="*/ 22516 h 246120"/>
                  <a:gd name="connsiteX2-543" fmla="*/ 368587 w 526348"/>
                  <a:gd name="connsiteY2-544" fmla="*/ 1533 h 246120"/>
                  <a:gd name="connsiteX3-545" fmla="*/ 526348 w 526348"/>
                  <a:gd name="connsiteY3-546" fmla="*/ 102195 h 246120"/>
                  <a:gd name="connsiteX4-547" fmla="*/ 311047 w 526348"/>
                  <a:gd name="connsiteY4-548" fmla="*/ 245971 h 246120"/>
                  <a:gd name="connsiteX5-549" fmla="*/ 50820 w 526348"/>
                  <a:gd name="connsiteY5-550" fmla="*/ 240191 h 246120"/>
                  <a:gd name="connsiteX0-551" fmla="*/ 50820 w 526348"/>
                  <a:gd name="connsiteY0-552" fmla="*/ 238864 h 244793"/>
                  <a:gd name="connsiteX1-553" fmla="*/ 41264 w 526348"/>
                  <a:gd name="connsiteY1-554" fmla="*/ 21189 h 244793"/>
                  <a:gd name="connsiteX2-555" fmla="*/ 368587 w 526348"/>
                  <a:gd name="connsiteY2-556" fmla="*/ 206 h 244793"/>
                  <a:gd name="connsiteX3-557" fmla="*/ 526348 w 526348"/>
                  <a:gd name="connsiteY3-558" fmla="*/ 100868 h 244793"/>
                  <a:gd name="connsiteX4-559" fmla="*/ 311047 w 526348"/>
                  <a:gd name="connsiteY4-560" fmla="*/ 244644 h 244793"/>
                  <a:gd name="connsiteX5-561" fmla="*/ 50820 w 526348"/>
                  <a:gd name="connsiteY5-562" fmla="*/ 238864 h 244793"/>
                  <a:gd name="connsiteX0-563" fmla="*/ 50820 w 526348"/>
                  <a:gd name="connsiteY0-564" fmla="*/ 239048 h 244977"/>
                  <a:gd name="connsiteX1-565" fmla="*/ 41264 w 526348"/>
                  <a:gd name="connsiteY1-566" fmla="*/ 21373 h 244977"/>
                  <a:gd name="connsiteX2-567" fmla="*/ 368587 w 526348"/>
                  <a:gd name="connsiteY2-568" fmla="*/ 390 h 244977"/>
                  <a:gd name="connsiteX3-569" fmla="*/ 526348 w 526348"/>
                  <a:gd name="connsiteY3-570" fmla="*/ 101052 h 244977"/>
                  <a:gd name="connsiteX4-571" fmla="*/ 311047 w 526348"/>
                  <a:gd name="connsiteY4-572" fmla="*/ 244828 h 244977"/>
                  <a:gd name="connsiteX5-573" fmla="*/ 50820 w 526348"/>
                  <a:gd name="connsiteY5-574" fmla="*/ 239048 h 244977"/>
                  <a:gd name="connsiteX0-575" fmla="*/ 50820 w 526348"/>
                  <a:gd name="connsiteY0-576" fmla="*/ 238658 h 244587"/>
                  <a:gd name="connsiteX1-577" fmla="*/ 41264 w 526348"/>
                  <a:gd name="connsiteY1-578" fmla="*/ 20983 h 244587"/>
                  <a:gd name="connsiteX2-579" fmla="*/ 368587 w 526348"/>
                  <a:gd name="connsiteY2-580" fmla="*/ 0 h 244587"/>
                  <a:gd name="connsiteX3-581" fmla="*/ 526348 w 526348"/>
                  <a:gd name="connsiteY3-582" fmla="*/ 100662 h 244587"/>
                  <a:gd name="connsiteX4-583" fmla="*/ 311047 w 526348"/>
                  <a:gd name="connsiteY4-584" fmla="*/ 244438 h 244587"/>
                  <a:gd name="connsiteX5-585" fmla="*/ 50820 w 526348"/>
                  <a:gd name="connsiteY5-586" fmla="*/ 238658 h 244587"/>
                  <a:gd name="connsiteX0-587" fmla="*/ 50820 w 526348"/>
                  <a:gd name="connsiteY0-588" fmla="*/ 239132 h 245061"/>
                  <a:gd name="connsiteX1-589" fmla="*/ 41264 w 526348"/>
                  <a:gd name="connsiteY1-590" fmla="*/ 21457 h 245061"/>
                  <a:gd name="connsiteX2-591" fmla="*/ 368587 w 526348"/>
                  <a:gd name="connsiteY2-592" fmla="*/ 474 h 245061"/>
                  <a:gd name="connsiteX3-593" fmla="*/ 526348 w 526348"/>
                  <a:gd name="connsiteY3-594" fmla="*/ 101136 h 245061"/>
                  <a:gd name="connsiteX4-595" fmla="*/ 311047 w 526348"/>
                  <a:gd name="connsiteY4-596" fmla="*/ 244912 h 245061"/>
                  <a:gd name="connsiteX5-597" fmla="*/ 50820 w 526348"/>
                  <a:gd name="connsiteY5-598" fmla="*/ 239132 h 245061"/>
                  <a:gd name="connsiteX0-599" fmla="*/ 46681 w 522209"/>
                  <a:gd name="connsiteY0-600" fmla="*/ 239132 h 245061"/>
                  <a:gd name="connsiteX1-601" fmla="*/ 44892 w 522209"/>
                  <a:gd name="connsiteY1-602" fmla="*/ 14363 h 245061"/>
                  <a:gd name="connsiteX2-603" fmla="*/ 364448 w 522209"/>
                  <a:gd name="connsiteY2-604" fmla="*/ 474 h 245061"/>
                  <a:gd name="connsiteX3-605" fmla="*/ 522209 w 522209"/>
                  <a:gd name="connsiteY3-606" fmla="*/ 101136 h 245061"/>
                  <a:gd name="connsiteX4-607" fmla="*/ 306908 w 522209"/>
                  <a:gd name="connsiteY4-608" fmla="*/ 244912 h 245061"/>
                  <a:gd name="connsiteX5-609" fmla="*/ 46681 w 522209"/>
                  <a:gd name="connsiteY5-610" fmla="*/ 239132 h 245061"/>
                  <a:gd name="connsiteX0-611" fmla="*/ 46681 w 522939"/>
                  <a:gd name="connsiteY0-612" fmla="*/ 238798 h 244727"/>
                  <a:gd name="connsiteX1-613" fmla="*/ 44892 w 522939"/>
                  <a:gd name="connsiteY1-614" fmla="*/ 14029 h 244727"/>
                  <a:gd name="connsiteX2-615" fmla="*/ 364448 w 522939"/>
                  <a:gd name="connsiteY2-616" fmla="*/ 140 h 244727"/>
                  <a:gd name="connsiteX3-617" fmla="*/ 522209 w 522939"/>
                  <a:gd name="connsiteY3-618" fmla="*/ 100802 h 244727"/>
                  <a:gd name="connsiteX4-619" fmla="*/ 306908 w 522939"/>
                  <a:gd name="connsiteY4-620" fmla="*/ 244578 h 244727"/>
                  <a:gd name="connsiteX5-621" fmla="*/ 46681 w 522939"/>
                  <a:gd name="connsiteY5-622" fmla="*/ 238798 h 244727"/>
                  <a:gd name="connsiteX0-623" fmla="*/ 46681 w 522939"/>
                  <a:gd name="connsiteY0-624" fmla="*/ 252063 h 257992"/>
                  <a:gd name="connsiteX1-625" fmla="*/ 44892 w 522939"/>
                  <a:gd name="connsiteY1-626" fmla="*/ 27294 h 257992"/>
                  <a:gd name="connsiteX2-627" fmla="*/ 364448 w 522939"/>
                  <a:gd name="connsiteY2-628" fmla="*/ 13405 h 257992"/>
                  <a:gd name="connsiteX3-629" fmla="*/ 522209 w 522939"/>
                  <a:gd name="connsiteY3-630" fmla="*/ 114067 h 257992"/>
                  <a:gd name="connsiteX4-631" fmla="*/ 306908 w 522939"/>
                  <a:gd name="connsiteY4-632" fmla="*/ 257843 h 257992"/>
                  <a:gd name="connsiteX5-633" fmla="*/ 46681 w 522939"/>
                  <a:gd name="connsiteY5-634" fmla="*/ 252063 h 257992"/>
                  <a:gd name="connsiteX0-635" fmla="*/ 46681 w 522939"/>
                  <a:gd name="connsiteY0-636" fmla="*/ 243981 h 249910"/>
                  <a:gd name="connsiteX1-637" fmla="*/ 44892 w 522939"/>
                  <a:gd name="connsiteY1-638" fmla="*/ 19212 h 249910"/>
                  <a:gd name="connsiteX2-639" fmla="*/ 364448 w 522939"/>
                  <a:gd name="connsiteY2-640" fmla="*/ 5323 h 249910"/>
                  <a:gd name="connsiteX3-641" fmla="*/ 522209 w 522939"/>
                  <a:gd name="connsiteY3-642" fmla="*/ 105985 h 249910"/>
                  <a:gd name="connsiteX4-643" fmla="*/ 306908 w 522939"/>
                  <a:gd name="connsiteY4-644" fmla="*/ 249761 h 249910"/>
                  <a:gd name="connsiteX5-645" fmla="*/ 46681 w 522939"/>
                  <a:gd name="connsiteY5-646" fmla="*/ 243981 h 249910"/>
                  <a:gd name="connsiteX0-647" fmla="*/ 46681 w 522939"/>
                  <a:gd name="connsiteY0-648" fmla="*/ 238671 h 244600"/>
                  <a:gd name="connsiteX1-649" fmla="*/ 44892 w 522939"/>
                  <a:gd name="connsiteY1-650" fmla="*/ 13902 h 244600"/>
                  <a:gd name="connsiteX2-651" fmla="*/ 364448 w 522939"/>
                  <a:gd name="connsiteY2-652" fmla="*/ 13 h 244600"/>
                  <a:gd name="connsiteX3-653" fmla="*/ 522209 w 522939"/>
                  <a:gd name="connsiteY3-654" fmla="*/ 100675 h 244600"/>
                  <a:gd name="connsiteX4-655" fmla="*/ 306908 w 522939"/>
                  <a:gd name="connsiteY4-656" fmla="*/ 244451 h 244600"/>
                  <a:gd name="connsiteX5-657" fmla="*/ 46681 w 522939"/>
                  <a:gd name="connsiteY5-658" fmla="*/ 238671 h 244600"/>
                  <a:gd name="connsiteX0-659" fmla="*/ 46681 w 522936"/>
                  <a:gd name="connsiteY0-660" fmla="*/ 241328 h 247257"/>
                  <a:gd name="connsiteX1-661" fmla="*/ 44892 w 522936"/>
                  <a:gd name="connsiteY1-662" fmla="*/ 16559 h 247257"/>
                  <a:gd name="connsiteX2-663" fmla="*/ 364448 w 522936"/>
                  <a:gd name="connsiteY2-664" fmla="*/ 2670 h 247257"/>
                  <a:gd name="connsiteX3-665" fmla="*/ 522209 w 522936"/>
                  <a:gd name="connsiteY3-666" fmla="*/ 103332 h 247257"/>
                  <a:gd name="connsiteX4-667" fmla="*/ 306908 w 522936"/>
                  <a:gd name="connsiteY4-668" fmla="*/ 247108 h 247257"/>
                  <a:gd name="connsiteX5-669" fmla="*/ 46681 w 522936"/>
                  <a:gd name="connsiteY5-670" fmla="*/ 241328 h 247257"/>
                  <a:gd name="connsiteX0-671" fmla="*/ 42600 w 518855"/>
                  <a:gd name="connsiteY0-672" fmla="*/ 241328 h 247257"/>
                  <a:gd name="connsiteX1-673" fmla="*/ 40811 w 518855"/>
                  <a:gd name="connsiteY1-674" fmla="*/ 16559 h 247257"/>
                  <a:gd name="connsiteX2-675" fmla="*/ 360367 w 518855"/>
                  <a:gd name="connsiteY2-676" fmla="*/ 2670 h 247257"/>
                  <a:gd name="connsiteX3-677" fmla="*/ 518128 w 518855"/>
                  <a:gd name="connsiteY3-678" fmla="*/ 103332 h 247257"/>
                  <a:gd name="connsiteX4-679" fmla="*/ 302827 w 518855"/>
                  <a:gd name="connsiteY4-680" fmla="*/ 247108 h 247257"/>
                  <a:gd name="connsiteX5-681" fmla="*/ 42600 w 518855"/>
                  <a:gd name="connsiteY5-682" fmla="*/ 241328 h 247257"/>
                  <a:gd name="connsiteX0-683" fmla="*/ 16809 w 493064"/>
                  <a:gd name="connsiteY0-684" fmla="*/ 288211 h 294140"/>
                  <a:gd name="connsiteX1-685" fmla="*/ 15020 w 493064"/>
                  <a:gd name="connsiteY1-686" fmla="*/ 63442 h 294140"/>
                  <a:gd name="connsiteX2-687" fmla="*/ 334576 w 493064"/>
                  <a:gd name="connsiteY2-688" fmla="*/ 49553 h 294140"/>
                  <a:gd name="connsiteX3-689" fmla="*/ 492337 w 493064"/>
                  <a:gd name="connsiteY3-690" fmla="*/ 150215 h 294140"/>
                  <a:gd name="connsiteX4-691" fmla="*/ 277036 w 493064"/>
                  <a:gd name="connsiteY4-692" fmla="*/ 293991 h 294140"/>
                  <a:gd name="connsiteX5-693" fmla="*/ 16809 w 493064"/>
                  <a:gd name="connsiteY5-694" fmla="*/ 288211 h 294140"/>
                  <a:gd name="connsiteX0-695" fmla="*/ 16809 w 493064"/>
                  <a:gd name="connsiteY0-696" fmla="*/ 238658 h 244587"/>
                  <a:gd name="connsiteX1-697" fmla="*/ 15020 w 493064"/>
                  <a:gd name="connsiteY1-698" fmla="*/ 13889 h 244587"/>
                  <a:gd name="connsiteX2-699" fmla="*/ 334576 w 493064"/>
                  <a:gd name="connsiteY2-700" fmla="*/ 0 h 244587"/>
                  <a:gd name="connsiteX3-701" fmla="*/ 492337 w 493064"/>
                  <a:gd name="connsiteY3-702" fmla="*/ 100662 h 244587"/>
                  <a:gd name="connsiteX4-703" fmla="*/ 277036 w 493064"/>
                  <a:gd name="connsiteY4-704" fmla="*/ 244438 h 244587"/>
                  <a:gd name="connsiteX5-705" fmla="*/ 16809 w 493064"/>
                  <a:gd name="connsiteY5-706" fmla="*/ 238658 h 244587"/>
                  <a:gd name="connsiteX0-707" fmla="*/ 16809 w 493064"/>
                  <a:gd name="connsiteY0-708" fmla="*/ 238658 h 256884"/>
                  <a:gd name="connsiteX1-709" fmla="*/ 15020 w 493064"/>
                  <a:gd name="connsiteY1-710" fmla="*/ 13889 h 256884"/>
                  <a:gd name="connsiteX2-711" fmla="*/ 334576 w 493064"/>
                  <a:gd name="connsiteY2-712" fmla="*/ 0 h 256884"/>
                  <a:gd name="connsiteX3-713" fmla="*/ 492337 w 493064"/>
                  <a:gd name="connsiteY3-714" fmla="*/ 100662 h 256884"/>
                  <a:gd name="connsiteX4-715" fmla="*/ 277036 w 493064"/>
                  <a:gd name="connsiteY4-716" fmla="*/ 244438 h 256884"/>
                  <a:gd name="connsiteX5-717" fmla="*/ 16809 w 493064"/>
                  <a:gd name="connsiteY5-718" fmla="*/ 238658 h 256884"/>
                  <a:gd name="connsiteX0-719" fmla="*/ 16809 w 493064"/>
                  <a:gd name="connsiteY0-720" fmla="*/ 238658 h 244587"/>
                  <a:gd name="connsiteX1-721" fmla="*/ 15020 w 493064"/>
                  <a:gd name="connsiteY1-722" fmla="*/ 13889 h 244587"/>
                  <a:gd name="connsiteX2-723" fmla="*/ 334576 w 493064"/>
                  <a:gd name="connsiteY2-724" fmla="*/ 0 h 244587"/>
                  <a:gd name="connsiteX3-725" fmla="*/ 492337 w 493064"/>
                  <a:gd name="connsiteY3-726" fmla="*/ 100662 h 244587"/>
                  <a:gd name="connsiteX4-727" fmla="*/ 277036 w 493064"/>
                  <a:gd name="connsiteY4-728" fmla="*/ 244438 h 244587"/>
                  <a:gd name="connsiteX5-729" fmla="*/ 16809 w 493064"/>
                  <a:gd name="connsiteY5-730" fmla="*/ 238658 h 244587"/>
                  <a:gd name="connsiteX0-731" fmla="*/ 1789 w 478044"/>
                  <a:gd name="connsiteY0-732" fmla="*/ 238658 h 290810"/>
                  <a:gd name="connsiteX1-733" fmla="*/ 0 w 478044"/>
                  <a:gd name="connsiteY1-734" fmla="*/ 13889 h 290810"/>
                  <a:gd name="connsiteX2-735" fmla="*/ 319556 w 478044"/>
                  <a:gd name="connsiteY2-736" fmla="*/ 0 h 290810"/>
                  <a:gd name="connsiteX3-737" fmla="*/ 477317 w 478044"/>
                  <a:gd name="connsiteY3-738" fmla="*/ 100662 h 290810"/>
                  <a:gd name="connsiteX4-739" fmla="*/ 262016 w 478044"/>
                  <a:gd name="connsiteY4-740" fmla="*/ 244438 h 290810"/>
                  <a:gd name="connsiteX5-741" fmla="*/ 1789 w 478044"/>
                  <a:gd name="connsiteY5-742" fmla="*/ 238658 h 290810"/>
                  <a:gd name="connsiteX0-743" fmla="*/ 1789 w 478044"/>
                  <a:gd name="connsiteY0-744" fmla="*/ 238658 h 244587"/>
                  <a:gd name="connsiteX1-745" fmla="*/ 0 w 478044"/>
                  <a:gd name="connsiteY1-746" fmla="*/ 13889 h 244587"/>
                  <a:gd name="connsiteX2-747" fmla="*/ 319556 w 478044"/>
                  <a:gd name="connsiteY2-748" fmla="*/ 0 h 244587"/>
                  <a:gd name="connsiteX3-749" fmla="*/ 477317 w 478044"/>
                  <a:gd name="connsiteY3-750" fmla="*/ 100662 h 244587"/>
                  <a:gd name="connsiteX4-751" fmla="*/ 262016 w 478044"/>
                  <a:gd name="connsiteY4-752" fmla="*/ 244438 h 244587"/>
                  <a:gd name="connsiteX5-753" fmla="*/ 1789 w 478044"/>
                  <a:gd name="connsiteY5-754" fmla="*/ 238658 h 244587"/>
                  <a:gd name="connsiteX0-755" fmla="*/ 1789 w 478174"/>
                  <a:gd name="connsiteY0-756" fmla="*/ 239116 h 245045"/>
                  <a:gd name="connsiteX1-757" fmla="*/ 0 w 478174"/>
                  <a:gd name="connsiteY1-758" fmla="*/ 14347 h 245045"/>
                  <a:gd name="connsiteX2-759" fmla="*/ 319556 w 478174"/>
                  <a:gd name="connsiteY2-760" fmla="*/ 458 h 245045"/>
                  <a:gd name="connsiteX3-761" fmla="*/ 477317 w 478174"/>
                  <a:gd name="connsiteY3-762" fmla="*/ 101120 h 245045"/>
                  <a:gd name="connsiteX4-763" fmla="*/ 262016 w 478174"/>
                  <a:gd name="connsiteY4-764" fmla="*/ 244896 h 245045"/>
                  <a:gd name="connsiteX5-765" fmla="*/ 1789 w 478174"/>
                  <a:gd name="connsiteY5-766" fmla="*/ 239116 h 245045"/>
                  <a:gd name="connsiteX0-767" fmla="*/ 1789 w 478174"/>
                  <a:gd name="connsiteY0-768" fmla="*/ 239116 h 244896"/>
                  <a:gd name="connsiteX1-769" fmla="*/ 0 w 478174"/>
                  <a:gd name="connsiteY1-770" fmla="*/ 14347 h 244896"/>
                  <a:gd name="connsiteX2-771" fmla="*/ 319556 w 478174"/>
                  <a:gd name="connsiteY2-772" fmla="*/ 458 h 244896"/>
                  <a:gd name="connsiteX3-773" fmla="*/ 477317 w 478174"/>
                  <a:gd name="connsiteY3-774" fmla="*/ 101120 h 244896"/>
                  <a:gd name="connsiteX4-775" fmla="*/ 262016 w 478174"/>
                  <a:gd name="connsiteY4-776" fmla="*/ 244896 h 244896"/>
                  <a:gd name="connsiteX5-777" fmla="*/ 1789 w 478174"/>
                  <a:gd name="connsiteY5-778" fmla="*/ 239116 h 244896"/>
                  <a:gd name="connsiteX0-779" fmla="*/ 1789 w 478174"/>
                  <a:gd name="connsiteY0-780" fmla="*/ 239116 h 244899"/>
                  <a:gd name="connsiteX1-781" fmla="*/ 0 w 478174"/>
                  <a:gd name="connsiteY1-782" fmla="*/ 14347 h 244899"/>
                  <a:gd name="connsiteX2-783" fmla="*/ 319556 w 478174"/>
                  <a:gd name="connsiteY2-784" fmla="*/ 458 h 244899"/>
                  <a:gd name="connsiteX3-785" fmla="*/ 477317 w 478174"/>
                  <a:gd name="connsiteY3-786" fmla="*/ 101120 h 244899"/>
                  <a:gd name="connsiteX4-787" fmla="*/ 262016 w 478174"/>
                  <a:gd name="connsiteY4-788" fmla="*/ 244896 h 244899"/>
                  <a:gd name="connsiteX5-789" fmla="*/ 1789 w 478174"/>
                  <a:gd name="connsiteY5-790" fmla="*/ 239116 h 244899"/>
                  <a:gd name="connsiteX0-791" fmla="*/ 1789 w 478174"/>
                  <a:gd name="connsiteY0-792" fmla="*/ 239116 h 245001"/>
                  <a:gd name="connsiteX1-793" fmla="*/ 0 w 478174"/>
                  <a:gd name="connsiteY1-794" fmla="*/ 14347 h 245001"/>
                  <a:gd name="connsiteX2-795" fmla="*/ 319556 w 478174"/>
                  <a:gd name="connsiteY2-796" fmla="*/ 458 h 245001"/>
                  <a:gd name="connsiteX3-797" fmla="*/ 477317 w 478174"/>
                  <a:gd name="connsiteY3-798" fmla="*/ 101120 h 245001"/>
                  <a:gd name="connsiteX4-799" fmla="*/ 262016 w 478174"/>
                  <a:gd name="connsiteY4-800" fmla="*/ 244896 h 245001"/>
                  <a:gd name="connsiteX5-801" fmla="*/ 1789 w 478174"/>
                  <a:gd name="connsiteY5-802" fmla="*/ 239116 h 245001"/>
                  <a:gd name="connsiteX0-803" fmla="*/ 1789 w 478174"/>
                  <a:gd name="connsiteY0-804" fmla="*/ 239116 h 245252"/>
                  <a:gd name="connsiteX1-805" fmla="*/ 0 w 478174"/>
                  <a:gd name="connsiteY1-806" fmla="*/ 14347 h 245252"/>
                  <a:gd name="connsiteX2-807" fmla="*/ 319556 w 478174"/>
                  <a:gd name="connsiteY2-808" fmla="*/ 458 h 245252"/>
                  <a:gd name="connsiteX3-809" fmla="*/ 477317 w 478174"/>
                  <a:gd name="connsiteY3-810" fmla="*/ 101120 h 245252"/>
                  <a:gd name="connsiteX4-811" fmla="*/ 262016 w 478174"/>
                  <a:gd name="connsiteY4-812" fmla="*/ 244896 h 245252"/>
                  <a:gd name="connsiteX5-813" fmla="*/ 1789 w 478174"/>
                  <a:gd name="connsiteY5-814" fmla="*/ 239116 h 245252"/>
                  <a:gd name="connsiteX0-815" fmla="*/ 1789 w 477317"/>
                  <a:gd name="connsiteY0-816" fmla="*/ 239116 h 245252"/>
                  <a:gd name="connsiteX1-817" fmla="*/ 0 w 477317"/>
                  <a:gd name="connsiteY1-818" fmla="*/ 14347 h 245252"/>
                  <a:gd name="connsiteX2-819" fmla="*/ 319556 w 477317"/>
                  <a:gd name="connsiteY2-820" fmla="*/ 458 h 245252"/>
                  <a:gd name="connsiteX3-821" fmla="*/ 477317 w 477317"/>
                  <a:gd name="connsiteY3-822" fmla="*/ 101120 h 245252"/>
                  <a:gd name="connsiteX4-823" fmla="*/ 262016 w 477317"/>
                  <a:gd name="connsiteY4-824" fmla="*/ 244896 h 245252"/>
                  <a:gd name="connsiteX5-825" fmla="*/ 1789 w 477317"/>
                  <a:gd name="connsiteY5-826" fmla="*/ 239116 h 245252"/>
                  <a:gd name="connsiteX0-827" fmla="*/ 0 w 475528"/>
                  <a:gd name="connsiteY0-828" fmla="*/ 241449 h 247585"/>
                  <a:gd name="connsiteX1-829" fmla="*/ 1146 w 475528"/>
                  <a:gd name="connsiteY1-830" fmla="*/ 28307 h 247585"/>
                  <a:gd name="connsiteX2-831" fmla="*/ 317767 w 475528"/>
                  <a:gd name="connsiteY2-832" fmla="*/ 2791 h 247585"/>
                  <a:gd name="connsiteX3-833" fmla="*/ 475528 w 475528"/>
                  <a:gd name="connsiteY3-834" fmla="*/ 103453 h 247585"/>
                  <a:gd name="connsiteX4-835" fmla="*/ 260227 w 475528"/>
                  <a:gd name="connsiteY4-836" fmla="*/ 247229 h 247585"/>
                  <a:gd name="connsiteX5-837" fmla="*/ 0 w 475528"/>
                  <a:gd name="connsiteY5-838" fmla="*/ 241449 h 247585"/>
                  <a:gd name="connsiteX0-839" fmla="*/ 13677 w 474382"/>
                  <a:gd name="connsiteY0-840" fmla="*/ 238642 h 247585"/>
                  <a:gd name="connsiteX1-841" fmla="*/ 0 w 474382"/>
                  <a:gd name="connsiteY1-842" fmla="*/ 28307 h 247585"/>
                  <a:gd name="connsiteX2-843" fmla="*/ 316621 w 474382"/>
                  <a:gd name="connsiteY2-844" fmla="*/ 2791 h 247585"/>
                  <a:gd name="connsiteX3-845" fmla="*/ 474382 w 474382"/>
                  <a:gd name="connsiteY3-846" fmla="*/ 103453 h 247585"/>
                  <a:gd name="connsiteX4-847" fmla="*/ 259081 w 474382"/>
                  <a:gd name="connsiteY4-848" fmla="*/ 247229 h 247585"/>
                  <a:gd name="connsiteX5-849" fmla="*/ 13677 w 474382"/>
                  <a:gd name="connsiteY5-850" fmla="*/ 238642 h 247585"/>
                  <a:gd name="connsiteX0-851" fmla="*/ 13677 w 474382"/>
                  <a:gd name="connsiteY0-852" fmla="*/ 238642 h 247585"/>
                  <a:gd name="connsiteX1-853" fmla="*/ 0 w 474382"/>
                  <a:gd name="connsiteY1-854" fmla="*/ 28307 h 247585"/>
                  <a:gd name="connsiteX2-855" fmla="*/ 316621 w 474382"/>
                  <a:gd name="connsiteY2-856" fmla="*/ 2791 h 247585"/>
                  <a:gd name="connsiteX3-857" fmla="*/ 474382 w 474382"/>
                  <a:gd name="connsiteY3-858" fmla="*/ 103453 h 247585"/>
                  <a:gd name="connsiteX4-859" fmla="*/ 259081 w 474382"/>
                  <a:gd name="connsiteY4-860" fmla="*/ 247229 h 247585"/>
                  <a:gd name="connsiteX5-861" fmla="*/ 13677 w 474382"/>
                  <a:gd name="connsiteY5-862" fmla="*/ 238642 h 247585"/>
                  <a:gd name="connsiteX0-863" fmla="*/ 13677 w 474382"/>
                  <a:gd name="connsiteY0-864" fmla="*/ 239120 h 248063"/>
                  <a:gd name="connsiteX1-865" fmla="*/ 0 w 474382"/>
                  <a:gd name="connsiteY1-866" fmla="*/ 28785 h 248063"/>
                  <a:gd name="connsiteX2-867" fmla="*/ 316621 w 474382"/>
                  <a:gd name="connsiteY2-868" fmla="*/ 3269 h 248063"/>
                  <a:gd name="connsiteX3-869" fmla="*/ 474382 w 474382"/>
                  <a:gd name="connsiteY3-870" fmla="*/ 103931 h 248063"/>
                  <a:gd name="connsiteX4-871" fmla="*/ 259081 w 474382"/>
                  <a:gd name="connsiteY4-872" fmla="*/ 247707 h 248063"/>
                  <a:gd name="connsiteX5-873" fmla="*/ 13677 w 474382"/>
                  <a:gd name="connsiteY5-874" fmla="*/ 239120 h 248063"/>
                  <a:gd name="connsiteX0-875" fmla="*/ 13677 w 474382"/>
                  <a:gd name="connsiteY0-876" fmla="*/ 239120 h 248063"/>
                  <a:gd name="connsiteX1-877" fmla="*/ 0 w 474382"/>
                  <a:gd name="connsiteY1-878" fmla="*/ 28785 h 248063"/>
                  <a:gd name="connsiteX2-879" fmla="*/ 316621 w 474382"/>
                  <a:gd name="connsiteY2-880" fmla="*/ 3269 h 248063"/>
                  <a:gd name="connsiteX3-881" fmla="*/ 474382 w 474382"/>
                  <a:gd name="connsiteY3-882" fmla="*/ 103931 h 248063"/>
                  <a:gd name="connsiteX4-883" fmla="*/ 259081 w 474382"/>
                  <a:gd name="connsiteY4-884" fmla="*/ 247707 h 248063"/>
                  <a:gd name="connsiteX5-885" fmla="*/ 13677 w 474382"/>
                  <a:gd name="connsiteY5-886" fmla="*/ 239120 h 248063"/>
                  <a:gd name="connsiteX0-887" fmla="*/ 13677 w 474382"/>
                  <a:gd name="connsiteY0-888" fmla="*/ 239120 h 248063"/>
                  <a:gd name="connsiteX1-889" fmla="*/ 0 w 474382"/>
                  <a:gd name="connsiteY1-890" fmla="*/ 28785 h 248063"/>
                  <a:gd name="connsiteX2-891" fmla="*/ 316621 w 474382"/>
                  <a:gd name="connsiteY2-892" fmla="*/ 3269 h 248063"/>
                  <a:gd name="connsiteX3-893" fmla="*/ 474382 w 474382"/>
                  <a:gd name="connsiteY3-894" fmla="*/ 103931 h 248063"/>
                  <a:gd name="connsiteX4-895" fmla="*/ 259081 w 474382"/>
                  <a:gd name="connsiteY4-896" fmla="*/ 247707 h 248063"/>
                  <a:gd name="connsiteX5-897" fmla="*/ 13677 w 474382"/>
                  <a:gd name="connsiteY5-898" fmla="*/ 239120 h 248063"/>
                  <a:gd name="connsiteX0-899" fmla="*/ 13677 w 474382"/>
                  <a:gd name="connsiteY0-900" fmla="*/ 239120 h 256090"/>
                  <a:gd name="connsiteX1-901" fmla="*/ 0 w 474382"/>
                  <a:gd name="connsiteY1-902" fmla="*/ 28785 h 256090"/>
                  <a:gd name="connsiteX2-903" fmla="*/ 316621 w 474382"/>
                  <a:gd name="connsiteY2-904" fmla="*/ 3269 h 256090"/>
                  <a:gd name="connsiteX3-905" fmla="*/ 474382 w 474382"/>
                  <a:gd name="connsiteY3-906" fmla="*/ 103931 h 256090"/>
                  <a:gd name="connsiteX4-907" fmla="*/ 265900 w 474382"/>
                  <a:gd name="connsiteY4-908" fmla="*/ 255786 h 256090"/>
                  <a:gd name="connsiteX5-909" fmla="*/ 13677 w 474382"/>
                  <a:gd name="connsiteY5-910" fmla="*/ 239120 h 256090"/>
                  <a:gd name="connsiteX0-911" fmla="*/ 13677 w 474382"/>
                  <a:gd name="connsiteY0-912" fmla="*/ 244949 h 261919"/>
                  <a:gd name="connsiteX1-913" fmla="*/ 0 w 474382"/>
                  <a:gd name="connsiteY1-914" fmla="*/ 34614 h 261919"/>
                  <a:gd name="connsiteX2-915" fmla="*/ 307860 w 474382"/>
                  <a:gd name="connsiteY2-916" fmla="*/ 2791 h 261919"/>
                  <a:gd name="connsiteX3-917" fmla="*/ 474382 w 474382"/>
                  <a:gd name="connsiteY3-918" fmla="*/ 109760 h 261919"/>
                  <a:gd name="connsiteX4-919" fmla="*/ 265900 w 474382"/>
                  <a:gd name="connsiteY4-920" fmla="*/ 261615 h 261919"/>
                  <a:gd name="connsiteX5-921" fmla="*/ 13677 w 474382"/>
                  <a:gd name="connsiteY5-922" fmla="*/ 244949 h 261919"/>
                  <a:gd name="connsiteX0-923" fmla="*/ 13677 w 474382"/>
                  <a:gd name="connsiteY0-924" fmla="*/ 244949 h 262531"/>
                  <a:gd name="connsiteX1-925" fmla="*/ 0 w 474382"/>
                  <a:gd name="connsiteY1-926" fmla="*/ 34614 h 262531"/>
                  <a:gd name="connsiteX2-927" fmla="*/ 307860 w 474382"/>
                  <a:gd name="connsiteY2-928" fmla="*/ 2791 h 262531"/>
                  <a:gd name="connsiteX3-929" fmla="*/ 474382 w 474382"/>
                  <a:gd name="connsiteY3-930" fmla="*/ 109760 h 262531"/>
                  <a:gd name="connsiteX4-931" fmla="*/ 265900 w 474382"/>
                  <a:gd name="connsiteY4-932" fmla="*/ 261615 h 262531"/>
                  <a:gd name="connsiteX5-933" fmla="*/ 13677 w 474382"/>
                  <a:gd name="connsiteY5-934" fmla="*/ 244949 h 262531"/>
                  <a:gd name="connsiteX0-935" fmla="*/ 13677 w 474382"/>
                  <a:gd name="connsiteY0-936" fmla="*/ 244949 h 262531"/>
                  <a:gd name="connsiteX1-937" fmla="*/ 0 w 474382"/>
                  <a:gd name="connsiteY1-938" fmla="*/ 34614 h 262531"/>
                  <a:gd name="connsiteX2-939" fmla="*/ 307860 w 474382"/>
                  <a:gd name="connsiteY2-940" fmla="*/ 2791 h 262531"/>
                  <a:gd name="connsiteX3-941" fmla="*/ 474382 w 474382"/>
                  <a:gd name="connsiteY3-942" fmla="*/ 109760 h 262531"/>
                  <a:gd name="connsiteX4-943" fmla="*/ 265900 w 474382"/>
                  <a:gd name="connsiteY4-944" fmla="*/ 261615 h 262531"/>
                  <a:gd name="connsiteX5-945" fmla="*/ 13677 w 474382"/>
                  <a:gd name="connsiteY5-946" fmla="*/ 244949 h 262531"/>
                  <a:gd name="connsiteX0-947" fmla="*/ 13677 w 477045"/>
                  <a:gd name="connsiteY0-948" fmla="*/ 244949 h 262531"/>
                  <a:gd name="connsiteX1-949" fmla="*/ 0 w 477045"/>
                  <a:gd name="connsiteY1-950" fmla="*/ 34614 h 262531"/>
                  <a:gd name="connsiteX2-951" fmla="*/ 307860 w 477045"/>
                  <a:gd name="connsiteY2-952" fmla="*/ 2791 h 262531"/>
                  <a:gd name="connsiteX3-953" fmla="*/ 474382 w 477045"/>
                  <a:gd name="connsiteY3-954" fmla="*/ 109760 h 262531"/>
                  <a:gd name="connsiteX4-955" fmla="*/ 265900 w 477045"/>
                  <a:gd name="connsiteY4-956" fmla="*/ 261615 h 262531"/>
                  <a:gd name="connsiteX5-957" fmla="*/ 13677 w 477045"/>
                  <a:gd name="connsiteY5-958" fmla="*/ 244949 h 262531"/>
                  <a:gd name="connsiteX0-959" fmla="*/ 13677 w 474469"/>
                  <a:gd name="connsiteY0-960" fmla="*/ 244949 h 262531"/>
                  <a:gd name="connsiteX1-961" fmla="*/ 0 w 474469"/>
                  <a:gd name="connsiteY1-962" fmla="*/ 34614 h 262531"/>
                  <a:gd name="connsiteX2-963" fmla="*/ 307860 w 474469"/>
                  <a:gd name="connsiteY2-964" fmla="*/ 2791 h 262531"/>
                  <a:gd name="connsiteX3-965" fmla="*/ 474382 w 474469"/>
                  <a:gd name="connsiteY3-966" fmla="*/ 109760 h 262531"/>
                  <a:gd name="connsiteX4-967" fmla="*/ 265900 w 474469"/>
                  <a:gd name="connsiteY4-968" fmla="*/ 261615 h 262531"/>
                  <a:gd name="connsiteX5-969" fmla="*/ 13677 w 474469"/>
                  <a:gd name="connsiteY5-970" fmla="*/ 244949 h 262531"/>
                  <a:gd name="connsiteX0-971" fmla="*/ 13677 w 474388"/>
                  <a:gd name="connsiteY0-972" fmla="*/ 244949 h 261315"/>
                  <a:gd name="connsiteX1-973" fmla="*/ 0 w 474388"/>
                  <a:gd name="connsiteY1-974" fmla="*/ 34614 h 261315"/>
                  <a:gd name="connsiteX2-975" fmla="*/ 307860 w 474388"/>
                  <a:gd name="connsiteY2-976" fmla="*/ 2791 h 261315"/>
                  <a:gd name="connsiteX3-977" fmla="*/ 474382 w 474388"/>
                  <a:gd name="connsiteY3-978" fmla="*/ 109760 h 261315"/>
                  <a:gd name="connsiteX4-979" fmla="*/ 302603 w 474388"/>
                  <a:gd name="connsiteY4-980" fmla="*/ 260288 h 261315"/>
                  <a:gd name="connsiteX5-981" fmla="*/ 13677 w 474388"/>
                  <a:gd name="connsiteY5-982" fmla="*/ 244949 h 261315"/>
                  <a:gd name="connsiteX0-983" fmla="*/ 13677 w 474388"/>
                  <a:gd name="connsiteY0-984" fmla="*/ 244949 h 264642"/>
                  <a:gd name="connsiteX1-985" fmla="*/ 0 w 474388"/>
                  <a:gd name="connsiteY1-986" fmla="*/ 34614 h 264642"/>
                  <a:gd name="connsiteX2-987" fmla="*/ 307860 w 474388"/>
                  <a:gd name="connsiteY2-988" fmla="*/ 2791 h 264642"/>
                  <a:gd name="connsiteX3-989" fmla="*/ 474382 w 474388"/>
                  <a:gd name="connsiteY3-990" fmla="*/ 109760 h 264642"/>
                  <a:gd name="connsiteX4-991" fmla="*/ 302603 w 474388"/>
                  <a:gd name="connsiteY4-992" fmla="*/ 260288 h 264642"/>
                  <a:gd name="connsiteX5-993" fmla="*/ 13677 w 474388"/>
                  <a:gd name="connsiteY5-994" fmla="*/ 244949 h 264642"/>
                  <a:gd name="connsiteX0-995" fmla="*/ 13677 w 474595"/>
                  <a:gd name="connsiteY0-996" fmla="*/ 244949 h 252517"/>
                  <a:gd name="connsiteX1-997" fmla="*/ 0 w 474595"/>
                  <a:gd name="connsiteY1-998" fmla="*/ 34614 h 252517"/>
                  <a:gd name="connsiteX2-999" fmla="*/ 307860 w 474595"/>
                  <a:gd name="connsiteY2-1000" fmla="*/ 2791 h 252517"/>
                  <a:gd name="connsiteX3-1001" fmla="*/ 474382 w 474595"/>
                  <a:gd name="connsiteY3-1002" fmla="*/ 109760 h 252517"/>
                  <a:gd name="connsiteX4-1003" fmla="*/ 276321 w 474595"/>
                  <a:gd name="connsiteY4-1004" fmla="*/ 241368 h 252517"/>
                  <a:gd name="connsiteX5-1005" fmla="*/ 13677 w 474595"/>
                  <a:gd name="connsiteY5-1006" fmla="*/ 244949 h 252517"/>
                  <a:gd name="connsiteX0-1007" fmla="*/ 13677 w 474595"/>
                  <a:gd name="connsiteY0-1008" fmla="*/ 244949 h 248262"/>
                  <a:gd name="connsiteX1-1009" fmla="*/ 0 w 474595"/>
                  <a:gd name="connsiteY1-1010" fmla="*/ 34614 h 248262"/>
                  <a:gd name="connsiteX2-1011" fmla="*/ 307860 w 474595"/>
                  <a:gd name="connsiteY2-1012" fmla="*/ 2791 h 248262"/>
                  <a:gd name="connsiteX3-1013" fmla="*/ 474382 w 474595"/>
                  <a:gd name="connsiteY3-1014" fmla="*/ 109760 h 248262"/>
                  <a:gd name="connsiteX4-1015" fmla="*/ 276321 w 474595"/>
                  <a:gd name="connsiteY4-1016" fmla="*/ 241368 h 248262"/>
                  <a:gd name="connsiteX5-1017" fmla="*/ 13677 w 474595"/>
                  <a:gd name="connsiteY5-1018" fmla="*/ 244949 h 248262"/>
                  <a:gd name="connsiteX0-1019" fmla="*/ 13677 w 474534"/>
                  <a:gd name="connsiteY0-1020" fmla="*/ 244949 h 252418"/>
                  <a:gd name="connsiteX1-1021" fmla="*/ 0 w 474534"/>
                  <a:gd name="connsiteY1-1022" fmla="*/ 34614 h 252418"/>
                  <a:gd name="connsiteX2-1023" fmla="*/ 307860 w 474534"/>
                  <a:gd name="connsiteY2-1024" fmla="*/ 2791 h 252418"/>
                  <a:gd name="connsiteX3-1025" fmla="*/ 474382 w 474534"/>
                  <a:gd name="connsiteY3-1026" fmla="*/ 109760 h 252418"/>
                  <a:gd name="connsiteX4-1027" fmla="*/ 281435 w 474534"/>
                  <a:gd name="connsiteY4-1028" fmla="*/ 247428 h 252418"/>
                  <a:gd name="connsiteX5-1029" fmla="*/ 13677 w 474534"/>
                  <a:gd name="connsiteY5-1030" fmla="*/ 244949 h 252418"/>
                  <a:gd name="connsiteX0-1031" fmla="*/ 13677 w 474501"/>
                  <a:gd name="connsiteY0-1032" fmla="*/ 244949 h 245158"/>
                  <a:gd name="connsiteX1-1033" fmla="*/ 0 w 474501"/>
                  <a:gd name="connsiteY1-1034" fmla="*/ 34614 h 245158"/>
                  <a:gd name="connsiteX2-1035" fmla="*/ 307860 w 474501"/>
                  <a:gd name="connsiteY2-1036" fmla="*/ 2791 h 245158"/>
                  <a:gd name="connsiteX3-1037" fmla="*/ 474382 w 474501"/>
                  <a:gd name="connsiteY3-1038" fmla="*/ 109760 h 245158"/>
                  <a:gd name="connsiteX4-1039" fmla="*/ 284562 w 474501"/>
                  <a:gd name="connsiteY4-1040" fmla="*/ 226689 h 245158"/>
                  <a:gd name="connsiteX5-1041" fmla="*/ 13677 w 474501"/>
                  <a:gd name="connsiteY5-1042" fmla="*/ 244949 h 245158"/>
                  <a:gd name="connsiteX0-1043" fmla="*/ 13677 w 474551"/>
                  <a:gd name="connsiteY0-1044" fmla="*/ 244949 h 248405"/>
                  <a:gd name="connsiteX1-1045" fmla="*/ 0 w 474551"/>
                  <a:gd name="connsiteY1-1046" fmla="*/ 34614 h 248405"/>
                  <a:gd name="connsiteX2-1047" fmla="*/ 307860 w 474551"/>
                  <a:gd name="connsiteY2-1048" fmla="*/ 2791 h 248405"/>
                  <a:gd name="connsiteX3-1049" fmla="*/ 474382 w 474551"/>
                  <a:gd name="connsiteY3-1050" fmla="*/ 109760 h 248405"/>
                  <a:gd name="connsiteX4-1051" fmla="*/ 279967 w 474551"/>
                  <a:gd name="connsiteY4-1052" fmla="*/ 241615 h 248405"/>
                  <a:gd name="connsiteX5-1053" fmla="*/ 13677 w 474551"/>
                  <a:gd name="connsiteY5-1054" fmla="*/ 244949 h 248405"/>
                  <a:gd name="connsiteX0-1055" fmla="*/ 13677 w 474567"/>
                  <a:gd name="connsiteY0-1056" fmla="*/ 236139 h 239595"/>
                  <a:gd name="connsiteX1-1057" fmla="*/ 0 w 474567"/>
                  <a:gd name="connsiteY1-1058" fmla="*/ 25804 h 239595"/>
                  <a:gd name="connsiteX2-1059" fmla="*/ 309092 w 474567"/>
                  <a:gd name="connsiteY2-1060" fmla="*/ 3588 h 239595"/>
                  <a:gd name="connsiteX3-1061" fmla="*/ 474382 w 474567"/>
                  <a:gd name="connsiteY3-1062" fmla="*/ 100950 h 239595"/>
                  <a:gd name="connsiteX4-1063" fmla="*/ 279967 w 474567"/>
                  <a:gd name="connsiteY4-1064" fmla="*/ 232805 h 239595"/>
                  <a:gd name="connsiteX5-1065" fmla="*/ 13677 w 474567"/>
                  <a:gd name="connsiteY5-1066" fmla="*/ 236139 h 239595"/>
                  <a:gd name="connsiteX0-1067" fmla="*/ 13677 w 475514"/>
                  <a:gd name="connsiteY0-1068" fmla="*/ 236139 h 248250"/>
                  <a:gd name="connsiteX1-1069" fmla="*/ 0 w 475514"/>
                  <a:gd name="connsiteY1-1070" fmla="*/ 25804 h 248250"/>
                  <a:gd name="connsiteX2-1071" fmla="*/ 309092 w 475514"/>
                  <a:gd name="connsiteY2-1072" fmla="*/ 3588 h 248250"/>
                  <a:gd name="connsiteX3-1073" fmla="*/ 474382 w 475514"/>
                  <a:gd name="connsiteY3-1074" fmla="*/ 100950 h 248250"/>
                  <a:gd name="connsiteX4-1075" fmla="*/ 231997 w 475514"/>
                  <a:gd name="connsiteY4-1076" fmla="*/ 244307 h 248250"/>
                  <a:gd name="connsiteX5-1077" fmla="*/ 13677 w 475514"/>
                  <a:gd name="connsiteY5-1078" fmla="*/ 236139 h 248250"/>
                  <a:gd name="connsiteX0-1079" fmla="*/ 13677 w 475154"/>
                  <a:gd name="connsiteY0-1080" fmla="*/ 236139 h 241307"/>
                  <a:gd name="connsiteX1-1081" fmla="*/ 0 w 475154"/>
                  <a:gd name="connsiteY1-1082" fmla="*/ 25804 h 241307"/>
                  <a:gd name="connsiteX2-1083" fmla="*/ 309092 w 475154"/>
                  <a:gd name="connsiteY2-1084" fmla="*/ 3588 h 241307"/>
                  <a:gd name="connsiteX3-1085" fmla="*/ 474382 w 475154"/>
                  <a:gd name="connsiteY3-1086" fmla="*/ 100950 h 241307"/>
                  <a:gd name="connsiteX4-1087" fmla="*/ 246724 w 475154"/>
                  <a:gd name="connsiteY4-1088" fmla="*/ 235473 h 241307"/>
                  <a:gd name="connsiteX5-1089" fmla="*/ 13677 w 475154"/>
                  <a:gd name="connsiteY5-1090" fmla="*/ 236139 h 241307"/>
                  <a:gd name="connsiteX0-1091" fmla="*/ 13677 w 438798"/>
                  <a:gd name="connsiteY0-1092" fmla="*/ 237425 h 245881"/>
                  <a:gd name="connsiteX1-1093" fmla="*/ 0 w 438798"/>
                  <a:gd name="connsiteY1-1094" fmla="*/ 27090 h 245881"/>
                  <a:gd name="connsiteX2-1095" fmla="*/ 309092 w 438798"/>
                  <a:gd name="connsiteY2-1096" fmla="*/ 4874 h 245881"/>
                  <a:gd name="connsiteX3-1097" fmla="*/ 437716 w 438798"/>
                  <a:gd name="connsiteY3-1098" fmla="*/ 121877 h 245881"/>
                  <a:gd name="connsiteX4-1099" fmla="*/ 246724 w 438798"/>
                  <a:gd name="connsiteY4-1100" fmla="*/ 236759 h 245881"/>
                  <a:gd name="connsiteX5-1101" fmla="*/ 13677 w 438798"/>
                  <a:gd name="connsiteY5-1102" fmla="*/ 237425 h 245881"/>
                  <a:gd name="connsiteX0-1103" fmla="*/ 13677 w 438066"/>
                  <a:gd name="connsiteY0-1104" fmla="*/ 237425 h 240320"/>
                  <a:gd name="connsiteX1-1105" fmla="*/ 0 w 438066"/>
                  <a:gd name="connsiteY1-1106" fmla="*/ 27090 h 240320"/>
                  <a:gd name="connsiteX2-1107" fmla="*/ 309092 w 438066"/>
                  <a:gd name="connsiteY2-1108" fmla="*/ 4874 h 240320"/>
                  <a:gd name="connsiteX3-1109" fmla="*/ 437716 w 438066"/>
                  <a:gd name="connsiteY3-1110" fmla="*/ 121877 h 240320"/>
                  <a:gd name="connsiteX4-1111" fmla="*/ 335189 w 438066"/>
                  <a:gd name="connsiteY4-1112" fmla="*/ 227504 h 240320"/>
                  <a:gd name="connsiteX5-1113" fmla="*/ 13677 w 438066"/>
                  <a:gd name="connsiteY5-1114" fmla="*/ 237425 h 240320"/>
                  <a:gd name="connsiteX0-1115" fmla="*/ 13677 w 437803"/>
                  <a:gd name="connsiteY0-1116" fmla="*/ 228984 h 231879"/>
                  <a:gd name="connsiteX1-1117" fmla="*/ 0 w 437803"/>
                  <a:gd name="connsiteY1-1118" fmla="*/ 18649 h 231879"/>
                  <a:gd name="connsiteX2-1119" fmla="*/ 345083 w 437803"/>
                  <a:gd name="connsiteY2-1120" fmla="*/ 6485 h 231879"/>
                  <a:gd name="connsiteX3-1121" fmla="*/ 437716 w 437803"/>
                  <a:gd name="connsiteY3-1122" fmla="*/ 113436 h 231879"/>
                  <a:gd name="connsiteX4-1123" fmla="*/ 335189 w 437803"/>
                  <a:gd name="connsiteY4-1124" fmla="*/ 219063 h 231879"/>
                  <a:gd name="connsiteX5-1125" fmla="*/ 13677 w 437803"/>
                  <a:gd name="connsiteY5-1126" fmla="*/ 228984 h 231879"/>
                  <a:gd name="connsiteX0-1127" fmla="*/ 11973 w 437803"/>
                  <a:gd name="connsiteY0-1128" fmla="*/ 226964 h 230730"/>
                  <a:gd name="connsiteX1-1129" fmla="*/ 0 w 437803"/>
                  <a:gd name="connsiteY1-1130" fmla="*/ 18649 h 230730"/>
                  <a:gd name="connsiteX2-1131" fmla="*/ 345083 w 437803"/>
                  <a:gd name="connsiteY2-1132" fmla="*/ 6485 h 230730"/>
                  <a:gd name="connsiteX3-1133" fmla="*/ 437716 w 437803"/>
                  <a:gd name="connsiteY3-1134" fmla="*/ 113436 h 230730"/>
                  <a:gd name="connsiteX4-1135" fmla="*/ 335189 w 437803"/>
                  <a:gd name="connsiteY4-1136" fmla="*/ 219063 h 230730"/>
                  <a:gd name="connsiteX5-1137" fmla="*/ 11973 w 437803"/>
                  <a:gd name="connsiteY5-1138" fmla="*/ 226964 h 230730"/>
                  <a:gd name="connsiteX0-1139" fmla="*/ 1034 w 426859"/>
                  <a:gd name="connsiteY0-1140" fmla="*/ 226759 h 230525"/>
                  <a:gd name="connsiteX1-1141" fmla="*/ 0 w 426859"/>
                  <a:gd name="connsiteY1-1142" fmla="*/ 19184 h 230525"/>
                  <a:gd name="connsiteX2-1143" fmla="*/ 334144 w 426859"/>
                  <a:gd name="connsiteY2-1144" fmla="*/ 6280 h 230525"/>
                  <a:gd name="connsiteX3-1145" fmla="*/ 426777 w 426859"/>
                  <a:gd name="connsiteY3-1146" fmla="*/ 113231 h 230525"/>
                  <a:gd name="connsiteX4-1147" fmla="*/ 324250 w 426859"/>
                  <a:gd name="connsiteY4-1148" fmla="*/ 218858 h 230525"/>
                  <a:gd name="connsiteX5-1149" fmla="*/ 1034 w 426859"/>
                  <a:gd name="connsiteY5-1150" fmla="*/ 226759 h 230525"/>
                  <a:gd name="connsiteX0-1151" fmla="*/ 1034 w 426858"/>
                  <a:gd name="connsiteY0-1152" fmla="*/ 226759 h 235175"/>
                  <a:gd name="connsiteX1-1153" fmla="*/ 0 w 426858"/>
                  <a:gd name="connsiteY1-1154" fmla="*/ 19184 h 235175"/>
                  <a:gd name="connsiteX2-1155" fmla="*/ 334144 w 426858"/>
                  <a:gd name="connsiteY2-1156" fmla="*/ 6280 h 235175"/>
                  <a:gd name="connsiteX3-1157" fmla="*/ 426777 w 426858"/>
                  <a:gd name="connsiteY3-1158" fmla="*/ 113231 h 235175"/>
                  <a:gd name="connsiteX4-1159" fmla="*/ 324250 w 426858"/>
                  <a:gd name="connsiteY4-1160" fmla="*/ 218858 h 235175"/>
                  <a:gd name="connsiteX5-1161" fmla="*/ 1034 w 426858"/>
                  <a:gd name="connsiteY5-1162" fmla="*/ 226759 h 235175"/>
                  <a:gd name="connsiteX0-1163" fmla="*/ 1034 w 426858"/>
                  <a:gd name="connsiteY0-1164" fmla="*/ 226759 h 231880"/>
                  <a:gd name="connsiteX1-1165" fmla="*/ 0 w 426858"/>
                  <a:gd name="connsiteY1-1166" fmla="*/ 19184 h 231880"/>
                  <a:gd name="connsiteX2-1167" fmla="*/ 334144 w 426858"/>
                  <a:gd name="connsiteY2-1168" fmla="*/ 6280 h 231880"/>
                  <a:gd name="connsiteX3-1169" fmla="*/ 426777 w 426858"/>
                  <a:gd name="connsiteY3-1170" fmla="*/ 113231 h 231880"/>
                  <a:gd name="connsiteX4-1171" fmla="*/ 324250 w 426858"/>
                  <a:gd name="connsiteY4-1172" fmla="*/ 218858 h 231880"/>
                  <a:gd name="connsiteX5-1173" fmla="*/ 1034 w 426858"/>
                  <a:gd name="connsiteY5-1174" fmla="*/ 226759 h 231880"/>
                  <a:gd name="connsiteX0-1175" fmla="*/ 1034 w 426858"/>
                  <a:gd name="connsiteY0-1176" fmla="*/ 226759 h 231880"/>
                  <a:gd name="connsiteX1-1177" fmla="*/ 0 w 426858"/>
                  <a:gd name="connsiteY1-1178" fmla="*/ 19184 h 231880"/>
                  <a:gd name="connsiteX2-1179" fmla="*/ 334144 w 426858"/>
                  <a:gd name="connsiteY2-1180" fmla="*/ 6280 h 231880"/>
                  <a:gd name="connsiteX3-1181" fmla="*/ 426777 w 426858"/>
                  <a:gd name="connsiteY3-1182" fmla="*/ 113231 h 231880"/>
                  <a:gd name="connsiteX4-1183" fmla="*/ 324250 w 426858"/>
                  <a:gd name="connsiteY4-1184" fmla="*/ 218858 h 231880"/>
                  <a:gd name="connsiteX5-1185" fmla="*/ 1034 w 426858"/>
                  <a:gd name="connsiteY5-1186" fmla="*/ 226759 h 231880"/>
                  <a:gd name="connsiteX0-1187" fmla="*/ 1034 w 426858"/>
                  <a:gd name="connsiteY0-1188" fmla="*/ 225557 h 230678"/>
                  <a:gd name="connsiteX1-1189" fmla="*/ 0 w 426858"/>
                  <a:gd name="connsiteY1-1190" fmla="*/ 17982 h 230678"/>
                  <a:gd name="connsiteX2-1191" fmla="*/ 334144 w 426858"/>
                  <a:gd name="connsiteY2-1192" fmla="*/ 5078 h 230678"/>
                  <a:gd name="connsiteX3-1193" fmla="*/ 426777 w 426858"/>
                  <a:gd name="connsiteY3-1194" fmla="*/ 112029 h 230678"/>
                  <a:gd name="connsiteX4-1195" fmla="*/ 324250 w 426858"/>
                  <a:gd name="connsiteY4-1196" fmla="*/ 217656 h 230678"/>
                  <a:gd name="connsiteX5-1197" fmla="*/ 1034 w 426858"/>
                  <a:gd name="connsiteY5-1198" fmla="*/ 225557 h 230678"/>
                  <a:gd name="connsiteX0-1199" fmla="*/ 1034 w 426777"/>
                  <a:gd name="connsiteY0-1200" fmla="*/ 226195 h 231316"/>
                  <a:gd name="connsiteX1-1201" fmla="*/ 0 w 426777"/>
                  <a:gd name="connsiteY1-1202" fmla="*/ 18620 h 231316"/>
                  <a:gd name="connsiteX2-1203" fmla="*/ 323205 w 426777"/>
                  <a:gd name="connsiteY2-1204" fmla="*/ 4977 h 231316"/>
                  <a:gd name="connsiteX3-1205" fmla="*/ 426777 w 426777"/>
                  <a:gd name="connsiteY3-1206" fmla="*/ 112667 h 231316"/>
                  <a:gd name="connsiteX4-1207" fmla="*/ 324250 w 426777"/>
                  <a:gd name="connsiteY4-1208" fmla="*/ 218294 h 231316"/>
                  <a:gd name="connsiteX5-1209" fmla="*/ 1034 w 426777"/>
                  <a:gd name="connsiteY5-1210" fmla="*/ 226195 h 231316"/>
                  <a:gd name="connsiteX0-1211" fmla="*/ 1034 w 426880"/>
                  <a:gd name="connsiteY0-1212" fmla="*/ 226195 h 230872"/>
                  <a:gd name="connsiteX1-1213" fmla="*/ 0 w 426880"/>
                  <a:gd name="connsiteY1-1214" fmla="*/ 18620 h 230872"/>
                  <a:gd name="connsiteX2-1215" fmla="*/ 323205 w 426880"/>
                  <a:gd name="connsiteY2-1216" fmla="*/ 4977 h 230872"/>
                  <a:gd name="connsiteX3-1217" fmla="*/ 426777 w 426880"/>
                  <a:gd name="connsiteY3-1218" fmla="*/ 112667 h 230872"/>
                  <a:gd name="connsiteX4-1219" fmla="*/ 309664 w 426880"/>
                  <a:gd name="connsiteY4-1220" fmla="*/ 217308 h 230872"/>
                  <a:gd name="connsiteX5-1221" fmla="*/ 1034 w 426880"/>
                  <a:gd name="connsiteY5-1222" fmla="*/ 226195 h 2308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6880" h="230872">
                    <a:moveTo>
                      <a:pt x="1034" y="226195"/>
                    </a:moveTo>
                    <a:cubicBezTo>
                      <a:pt x="20733" y="140630"/>
                      <a:pt x="13038" y="76580"/>
                      <a:pt x="0" y="18620"/>
                    </a:cubicBezTo>
                    <a:cubicBezTo>
                      <a:pt x="42349" y="15365"/>
                      <a:pt x="252075" y="-10698"/>
                      <a:pt x="323205" y="4977"/>
                    </a:cubicBezTo>
                    <a:cubicBezTo>
                      <a:pt x="394335" y="20652"/>
                      <a:pt x="429034" y="77279"/>
                      <a:pt x="426777" y="112667"/>
                    </a:cubicBezTo>
                    <a:cubicBezTo>
                      <a:pt x="424520" y="148056"/>
                      <a:pt x="380621" y="198387"/>
                      <a:pt x="309664" y="217308"/>
                    </a:cubicBezTo>
                    <a:cubicBezTo>
                      <a:pt x="238707" y="236229"/>
                      <a:pt x="33251" y="231420"/>
                      <a:pt x="1034" y="226195"/>
                    </a:cubicBezTo>
                    <a:close/>
                  </a:path>
                </a:pathLst>
              </a:custGeom>
              <a:solidFill>
                <a:srgbClr val="000000">
                  <a:lumMod val="75000"/>
                  <a:lumOff val="25000"/>
                </a:srgbClr>
              </a:solidFill>
              <a:ln w="12700" cap="flat" cmpd="sng" algn="ctr">
                <a:noFill/>
                <a:prstDash val="solid"/>
                <a:miter lim="800000"/>
              </a:ln>
              <a:effectLst/>
              <a:scene3d>
                <a:camera prst="perspectiveFront" fov="0">
                  <a:rot lat="0" lon="0" rev="0"/>
                </a:camera>
                <a:lightRig rig="threePt" dir="t"/>
              </a:scene3d>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grpSp>
        <p:nvGrpSpPr>
          <p:cNvPr id="18" name="组合 17"/>
          <p:cNvGrpSpPr/>
          <p:nvPr/>
        </p:nvGrpSpPr>
        <p:grpSpPr>
          <a:xfrm>
            <a:off x="2695514" y="1931686"/>
            <a:ext cx="4274291" cy="3158097"/>
            <a:chOff x="2724542" y="2290914"/>
            <a:chExt cx="4274291" cy="3158097"/>
          </a:xfrm>
        </p:grpSpPr>
        <p:sp>
          <p:nvSpPr>
            <p:cNvPr id="19" name="ïṥḷïdè"/>
            <p:cNvSpPr/>
            <p:nvPr/>
          </p:nvSpPr>
          <p:spPr>
            <a:xfrm>
              <a:off x="6555617" y="5005805"/>
              <a:ext cx="443216" cy="443206"/>
            </a:xfrm>
            <a:prstGeom prst="ellipse">
              <a:avLst/>
            </a:prstGeom>
            <a:solidFill>
              <a:srgbClr val="0064D2">
                <a:lumMod val="100000"/>
              </a:srgbClr>
            </a:solidFill>
            <a:ln w="12700" cap="flat" cmpd="sng" algn="ctr">
              <a:noFill/>
              <a:prstDash val="solid"/>
              <a:miter lim="800000"/>
            </a:ln>
            <a:effectLst/>
          </p:spPr>
          <p:txBody>
            <a:bodyPr anchor="ctr">
              <a:normAutofit fontScale="9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rPr>
                <a:t>3</a:t>
              </a:r>
            </a:p>
          </p:txBody>
        </p:sp>
        <p:sp>
          <p:nvSpPr>
            <p:cNvPr id="20" name="íṩḻîdé"/>
            <p:cNvSpPr/>
            <p:nvPr/>
          </p:nvSpPr>
          <p:spPr>
            <a:xfrm>
              <a:off x="6555617" y="3656949"/>
              <a:ext cx="443216" cy="443206"/>
            </a:xfrm>
            <a:prstGeom prst="ellipse">
              <a:avLst/>
            </a:prstGeom>
            <a:solidFill>
              <a:srgbClr val="0064D2"/>
            </a:solidFill>
            <a:ln w="12700" cap="flat" cmpd="sng" algn="ctr">
              <a:noFill/>
              <a:prstDash val="solid"/>
              <a:miter lim="800000"/>
            </a:ln>
            <a:effectLst/>
          </p:spPr>
          <p:txBody>
            <a:bodyPr anchor="ctr">
              <a:normAutofit fontScale="9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rPr>
                <a:t>2</a:t>
              </a:r>
            </a:p>
          </p:txBody>
        </p:sp>
        <p:sp>
          <p:nvSpPr>
            <p:cNvPr id="21" name="ïśḷîdê"/>
            <p:cNvSpPr/>
            <p:nvPr/>
          </p:nvSpPr>
          <p:spPr>
            <a:xfrm>
              <a:off x="6555617" y="2308095"/>
              <a:ext cx="443216" cy="443206"/>
            </a:xfrm>
            <a:prstGeom prst="ellipse">
              <a:avLst/>
            </a:prstGeom>
            <a:solidFill>
              <a:srgbClr val="0064D2">
                <a:lumMod val="100000"/>
              </a:srgbClr>
            </a:solidFill>
            <a:ln w="12700" cap="flat" cmpd="sng" algn="ctr">
              <a:noFill/>
              <a:prstDash val="solid"/>
              <a:miter lim="800000"/>
            </a:ln>
            <a:effectLst/>
          </p:spPr>
          <p:txBody>
            <a:bodyPr anchor="ctr">
              <a:normAutofit fontScale="9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rPr>
                <a:t>1</a:t>
              </a:r>
            </a:p>
          </p:txBody>
        </p:sp>
        <p:cxnSp>
          <p:nvCxnSpPr>
            <p:cNvPr id="22" name="连接符: 肘形 29"/>
            <p:cNvCxnSpPr>
              <a:endCxn id="21" idx="0"/>
            </p:cNvCxnSpPr>
            <p:nvPr/>
          </p:nvCxnSpPr>
          <p:spPr>
            <a:xfrm rot="16200000" flipH="1">
              <a:off x="4854077" y="384948"/>
              <a:ext cx="17181" cy="3829113"/>
            </a:xfrm>
            <a:prstGeom prst="bentConnector3">
              <a:avLst>
                <a:gd name="adj1" fmla="val -1330540"/>
              </a:avLst>
            </a:prstGeom>
            <a:noFill/>
            <a:ln w="12700" cap="flat" cmpd="sng" algn="ctr">
              <a:solidFill>
                <a:srgbClr val="FFFFFF">
                  <a:lumMod val="75000"/>
                </a:srgbClr>
              </a:solidFill>
              <a:prstDash val="dash"/>
              <a:miter lim="800000"/>
            </a:ln>
            <a:effectLst/>
          </p:spPr>
        </p:cxnSp>
        <p:cxnSp>
          <p:nvCxnSpPr>
            <p:cNvPr id="23" name="连接符: 肘形 31"/>
            <p:cNvCxnSpPr>
              <a:stCxn id="3" idx="4"/>
              <a:endCxn id="19" idx="4"/>
            </p:cNvCxnSpPr>
            <p:nvPr/>
          </p:nvCxnSpPr>
          <p:spPr>
            <a:xfrm rot="16200000" flipH="1">
              <a:off x="4648513" y="3320298"/>
              <a:ext cx="204741" cy="4052684"/>
            </a:xfrm>
            <a:prstGeom prst="bentConnector3">
              <a:avLst>
                <a:gd name="adj1" fmla="val 211653"/>
              </a:avLst>
            </a:prstGeom>
            <a:noFill/>
            <a:ln w="12700" cap="flat" cmpd="sng" algn="ctr">
              <a:solidFill>
                <a:srgbClr val="FFFFFF">
                  <a:lumMod val="75000"/>
                </a:srgbClr>
              </a:solidFill>
              <a:prstDash val="dash"/>
              <a:miter lim="800000"/>
            </a:ln>
            <a:effectLst/>
          </p:spPr>
        </p:cxnSp>
        <p:cxnSp>
          <p:nvCxnSpPr>
            <p:cNvPr id="24" name="直接连接符 23"/>
            <p:cNvCxnSpPr/>
            <p:nvPr/>
          </p:nvCxnSpPr>
          <p:spPr>
            <a:xfrm>
              <a:off x="4580916" y="3877155"/>
              <a:ext cx="1974701" cy="0"/>
            </a:xfrm>
            <a:prstGeom prst="line">
              <a:avLst/>
            </a:prstGeom>
            <a:noFill/>
            <a:ln w="12700" cap="flat" cmpd="sng" algn="ctr">
              <a:solidFill>
                <a:srgbClr val="FFFFFF">
                  <a:lumMod val="75000"/>
                </a:srgbClr>
              </a:solidFill>
              <a:prstDash val="dash"/>
              <a:miter lim="800000"/>
            </a:ln>
            <a:effectLst/>
          </p:spPr>
        </p:cxnSp>
      </p:grpSp>
      <p:sp>
        <p:nvSpPr>
          <p:cNvPr id="27" name="文本框 26"/>
          <p:cNvSpPr txBox="1"/>
          <p:nvPr/>
        </p:nvSpPr>
        <p:spPr>
          <a:xfrm>
            <a:off x="7266629" y="1838326"/>
            <a:ext cx="3945181" cy="918393"/>
          </a:xfrm>
          <a:prstGeom prst="rect">
            <a:avLst/>
          </a:prstGeom>
          <a:noFill/>
        </p:spPr>
        <p:txBody>
          <a:bodyPr wrap="square" rtlCol="0">
            <a:spAutoFit/>
            <a:scene3d>
              <a:camera prst="orthographicFront"/>
              <a:lightRig rig="threePt" dir="t"/>
            </a:scene3d>
            <a:sp3d contourW="12700"/>
          </a:bodyPr>
          <a:lstStyle/>
          <a:p>
            <a:pPr defTabSz="457200">
              <a:lnSpc>
                <a:spcPct val="114000"/>
              </a:lnSpc>
              <a:defRPr/>
            </a:pPr>
            <a:r>
              <a:rPr lang="zh-CN" altLang="en-US" sz="1200" dirty="0" smtClean="0"/>
              <a:t>按照</a:t>
            </a:r>
            <a:r>
              <a:rPr lang="zh-CN" altLang="en-US" sz="1200" dirty="0" smtClean="0">
                <a:solidFill>
                  <a:schemeClr val="accent4">
                    <a:lumMod val="60000"/>
                    <a:lumOff val="40000"/>
                  </a:schemeClr>
                </a:solidFill>
              </a:rPr>
              <a:t>测定对象</a:t>
            </a:r>
            <a:r>
              <a:rPr lang="zh-CN" altLang="en-US" sz="1200" dirty="0" smtClean="0"/>
              <a:t>可以分为：氢谱、氮谱、氟谱、磷谱等。按照</a:t>
            </a:r>
            <a:r>
              <a:rPr lang="zh-CN" altLang="en-US" sz="1200" dirty="0" smtClean="0">
                <a:solidFill>
                  <a:schemeClr val="accent4">
                    <a:lumMod val="60000"/>
                    <a:lumOff val="40000"/>
                  </a:schemeClr>
                </a:solidFill>
              </a:rPr>
              <a:t>测定技术</a:t>
            </a:r>
            <a:r>
              <a:rPr lang="zh-CN" altLang="en-US" sz="1200" dirty="0" smtClean="0"/>
              <a:t>分类可以分为：二维</a:t>
            </a:r>
            <a:r>
              <a:rPr lang="en-US" altLang="zh-CN" sz="1200" dirty="0" smtClean="0"/>
              <a:t>NMR</a:t>
            </a:r>
            <a:r>
              <a:rPr lang="zh-CN" altLang="en-US" sz="1200" dirty="0" smtClean="0"/>
              <a:t>谱、固体高分辨率</a:t>
            </a:r>
            <a:r>
              <a:rPr lang="en-US" altLang="zh-CN" sz="1200" dirty="0" smtClean="0"/>
              <a:t>NMR</a:t>
            </a:r>
            <a:r>
              <a:rPr lang="zh-CN" altLang="en-US" sz="1200" dirty="0" smtClean="0"/>
              <a:t>谱、高分辨率溶液</a:t>
            </a:r>
            <a:r>
              <a:rPr lang="en-US" altLang="zh-CN" sz="1200" dirty="0" smtClean="0"/>
              <a:t>NMR</a:t>
            </a:r>
            <a:r>
              <a:rPr lang="zh-CN" altLang="en-US" sz="1200" dirty="0" smtClean="0"/>
              <a:t>谱、宽谱线</a:t>
            </a:r>
            <a:r>
              <a:rPr lang="en-US" altLang="zh-CN" sz="1200" dirty="0" smtClean="0"/>
              <a:t>NMR</a:t>
            </a:r>
            <a:r>
              <a:rPr lang="zh-CN" altLang="en-US" sz="1200" dirty="0" smtClean="0"/>
              <a:t>谱等。</a:t>
            </a:r>
          </a:p>
          <a:p>
            <a:pPr lvl="0" defTabSz="457200">
              <a:lnSpc>
                <a:spcPct val="114000"/>
              </a:lnSpc>
              <a:defRPr/>
            </a:pPr>
            <a:endParaRPr kumimoji="0" lang="en-US" altLang="zh-CN" sz="12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30" name="文本框 29"/>
          <p:cNvSpPr txBox="1"/>
          <p:nvPr/>
        </p:nvSpPr>
        <p:spPr>
          <a:xfrm>
            <a:off x="7257104" y="3209925"/>
            <a:ext cx="3945181" cy="723853"/>
          </a:xfrm>
          <a:prstGeom prst="rect">
            <a:avLst/>
          </a:prstGeom>
          <a:noFill/>
        </p:spPr>
        <p:txBody>
          <a:bodyPr wrap="square" rtlCol="0">
            <a:spAutoFit/>
            <a:scene3d>
              <a:camera prst="orthographicFront"/>
              <a:lightRig rig="threePt" dir="t"/>
            </a:scene3d>
            <a:sp3d contourW="12700"/>
          </a:bodyPr>
          <a:lstStyle/>
          <a:p>
            <a:pPr lvl="0" defTabSz="457200">
              <a:lnSpc>
                <a:spcPct val="114000"/>
              </a:lnSpc>
              <a:defRPr/>
            </a:pPr>
            <a:r>
              <a:rPr lang="zh-CN" altLang="en-US" sz="1200" dirty="0" smtClean="0">
                <a:solidFill>
                  <a:srgbClr val="000000">
                    <a:lumMod val="50000"/>
                    <a:lumOff val="50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简述了最常用的一维核磁共振谱图的解析方法，并通过一个实例进行说明，以帮助大家复习核磁共振谱图的方法。</a:t>
            </a:r>
            <a:endParaRPr kumimoji="0" lang="en-US" altLang="zh-CN" sz="12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31" name="组合 30"/>
          <p:cNvGrpSpPr/>
          <p:nvPr/>
        </p:nvGrpSpPr>
        <p:grpSpPr>
          <a:xfrm>
            <a:off x="7257104" y="4604320"/>
            <a:ext cx="3945181" cy="707886"/>
            <a:chOff x="1522669" y="2297156"/>
            <a:chExt cx="3945181" cy="707886"/>
          </a:xfrm>
        </p:grpSpPr>
        <p:sp>
          <p:nvSpPr>
            <p:cNvPr id="32" name="文本框 31"/>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33" name="文本框 32"/>
            <p:cNvSpPr txBox="1"/>
            <p:nvPr/>
          </p:nvSpPr>
          <p:spPr>
            <a:xfrm>
              <a:off x="1522669" y="2297156"/>
              <a:ext cx="3945181" cy="707886"/>
            </a:xfrm>
            <a:prstGeom prst="rect">
              <a:avLst/>
            </a:prstGeom>
            <a:noFill/>
          </p:spPr>
          <p:txBody>
            <a:bodyPr wrap="square" rtlCol="0">
              <a:spAutoFit/>
              <a:scene3d>
                <a:camera prst="orthographicFront"/>
                <a:lightRig rig="threePt" dir="t"/>
              </a:scene3d>
              <a:sp3d contourW="12700"/>
            </a:bodyPr>
            <a:lstStyle/>
            <a:p>
              <a:pPr lvl="0" defTabSz="457200">
                <a:lnSpc>
                  <a:spcPct val="114000"/>
                </a:lnSpc>
                <a:defRPr/>
              </a:pPr>
              <a:r>
                <a:rPr lang="zh-CN" altLang="en-US" sz="1200" dirty="0" smtClean="0">
                  <a:solidFill>
                    <a:srgbClr val="000000">
                      <a:lumMod val="50000"/>
                      <a:lumOff val="50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核磁共振可以运用到包括医学治疗等各个领域，能够为含氟化合物的的研究以及化工产品等复杂体系的剖析、开发和生产提供指导性信息。</a:t>
              </a:r>
              <a:endParaRPr kumimoji="0" lang="en-US" altLang="zh-CN" sz="12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nvGrpSpPr>
          <p:cNvPr id="34" name="组合 33"/>
          <p:cNvGrpSpPr/>
          <p:nvPr/>
        </p:nvGrpSpPr>
        <p:grpSpPr>
          <a:xfrm>
            <a:off x="4700652" y="292930"/>
            <a:ext cx="2968488" cy="616324"/>
            <a:chOff x="4611756" y="119764"/>
            <a:chExt cx="2968488" cy="616324"/>
          </a:xfrm>
        </p:grpSpPr>
        <p:sp>
          <p:nvSpPr>
            <p:cNvPr id="35"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36" name="TextBox 71"/>
            <p:cNvSpPr txBox="1"/>
            <p:nvPr/>
          </p:nvSpPr>
          <p:spPr>
            <a:xfrm>
              <a:off x="4611756" y="119764"/>
              <a:ext cx="296848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0063D1"/>
                  </a:solidFill>
                  <a:effectLst/>
                  <a:uLnTx/>
                  <a:uFillTx/>
                  <a:latin typeface="思源黑体 CN Medium" panose="020B0600000000000000" pitchFamily="34" charset="-122"/>
                  <a:ea typeface="思源黑体 CN Medium" panose="020B0600000000000000" pitchFamily="34" charset="-122"/>
                </a:rPr>
                <a:t>总结</a:t>
              </a:r>
              <a:endParaRPr kumimoji="0" lang="zh-CN" altLang="en-US" sz="2400" b="1" i="0" u="none" strike="noStrike" kern="1200" cap="none" spc="0" normalizeH="0" baseline="0" noProof="0" dirty="0">
                <a:ln>
                  <a:noFill/>
                </a:ln>
                <a:solidFill>
                  <a:srgbClr val="0063D1"/>
                </a:solidFill>
                <a:effectLst/>
                <a:uLnTx/>
                <a:uFillTx/>
                <a:latin typeface="思源黑体 CN Medium" panose="020B0600000000000000" pitchFamily="34" charset="-122"/>
                <a:ea typeface="思源黑体 CN Medium" panose="020B0600000000000000" pitchFamily="34" charset="-122"/>
              </a:endParaRPr>
            </a:p>
          </p:txBody>
        </p:sp>
      </p:gr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4617524" y="302166"/>
            <a:ext cx="2968488" cy="616324"/>
            <a:chOff x="4611756" y="119764"/>
            <a:chExt cx="2968488" cy="616324"/>
          </a:xfrm>
        </p:grpSpPr>
        <p:sp>
          <p:nvSpPr>
            <p:cNvPr id="59"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60" name="TextBox 71"/>
            <p:cNvSpPr txBox="1"/>
            <p:nvPr/>
          </p:nvSpPr>
          <p:spPr>
            <a:xfrm>
              <a:off x="4611756" y="119764"/>
              <a:ext cx="296848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0063D1"/>
                  </a:solidFill>
                  <a:effectLst/>
                  <a:uLnTx/>
                  <a:uFillTx/>
                  <a:latin typeface="思源黑体 CN Medium" panose="020B0600000000000000" pitchFamily="34" charset="-122"/>
                  <a:ea typeface="思源黑体 CN Medium" panose="020B0600000000000000" pitchFamily="34" charset="-122"/>
                </a:rPr>
                <a:t>参考文献</a:t>
              </a:r>
              <a:endParaRPr kumimoji="0" lang="zh-CN" altLang="en-US" sz="2400" b="1" i="0" u="none" strike="noStrike" kern="1200" cap="none" spc="0" normalizeH="0" baseline="0" noProof="0" dirty="0">
                <a:ln>
                  <a:noFill/>
                </a:ln>
                <a:solidFill>
                  <a:srgbClr val="0063D1"/>
                </a:solidFill>
                <a:effectLst/>
                <a:uLnTx/>
                <a:uFillTx/>
                <a:latin typeface="思源黑体 CN Medium" panose="020B0600000000000000" pitchFamily="34" charset="-122"/>
                <a:ea typeface="思源黑体 CN Medium" panose="020B0600000000000000" pitchFamily="34" charset="-122"/>
              </a:endParaRPr>
            </a:p>
          </p:txBody>
        </p:sp>
      </p:grpSp>
      <p:sp>
        <p:nvSpPr>
          <p:cNvPr id="61" name="TextBox 60"/>
          <p:cNvSpPr txBox="1"/>
          <p:nvPr/>
        </p:nvSpPr>
        <p:spPr>
          <a:xfrm>
            <a:off x="1099129" y="1625600"/>
            <a:ext cx="9772072" cy="3693319"/>
          </a:xfrm>
          <a:prstGeom prst="rect">
            <a:avLst/>
          </a:prstGeom>
          <a:noFill/>
        </p:spPr>
        <p:txBody>
          <a:bodyPr wrap="square" rtlCol="0">
            <a:spAutoFit/>
          </a:bodyPr>
          <a:lstStyle/>
          <a:p>
            <a:r>
              <a:rPr lang="en-US" altLang="zh-CN" dirty="0" smtClean="0"/>
              <a:t>[1] </a:t>
            </a:r>
            <a:r>
              <a:rPr lang="zh-CN" altLang="en-US" dirty="0" smtClean="0"/>
              <a:t>陈会英</a:t>
            </a:r>
            <a:r>
              <a:rPr lang="en-US" altLang="zh-CN" dirty="0" smtClean="0"/>
              <a:t>.N,N′-</a:t>
            </a:r>
            <a:r>
              <a:rPr lang="zh-CN" altLang="en-US" dirty="0" smtClean="0"/>
              <a:t>亚甲基双丙烯酰胺的结构表征及用途</a:t>
            </a:r>
            <a:r>
              <a:rPr lang="en-US" altLang="zh-CN" dirty="0" smtClean="0"/>
              <a:t>[J/OL].</a:t>
            </a:r>
            <a:r>
              <a:rPr lang="zh-CN" altLang="en-US" dirty="0" smtClean="0"/>
              <a:t>化学世界</a:t>
            </a:r>
            <a:r>
              <a:rPr lang="en-US" altLang="zh-CN" dirty="0" smtClean="0"/>
              <a:t>,2020(01)[2020-06-03].https://doi.org/10.19500/j.cnki.0367-6358.20180817.</a:t>
            </a:r>
          </a:p>
          <a:p>
            <a:endParaRPr lang="en-US" altLang="zh-CN" dirty="0" smtClean="0"/>
          </a:p>
          <a:p>
            <a:r>
              <a:rPr lang="en-US" altLang="zh-CN" dirty="0" smtClean="0"/>
              <a:t>[2] </a:t>
            </a:r>
            <a:r>
              <a:rPr lang="zh-CN" altLang="en-US" dirty="0" smtClean="0"/>
              <a:t>姜鹤</a:t>
            </a:r>
            <a:r>
              <a:rPr lang="en-US" altLang="zh-CN" dirty="0" smtClean="0"/>
              <a:t>.</a:t>
            </a:r>
            <a:r>
              <a:rPr lang="zh-CN" altLang="en-US" dirty="0" smtClean="0"/>
              <a:t>材料化学研究中高分辨固体核磁共振技术的应用</a:t>
            </a:r>
            <a:r>
              <a:rPr lang="en-US" altLang="zh-CN" dirty="0" smtClean="0"/>
              <a:t>[J].</a:t>
            </a:r>
            <a:r>
              <a:rPr lang="zh-CN" altLang="en-US" dirty="0" smtClean="0"/>
              <a:t>化工设计通讯</a:t>
            </a:r>
            <a:r>
              <a:rPr lang="en-US" altLang="zh-CN" dirty="0" smtClean="0"/>
              <a:t>,2020,46(03):82+99.</a:t>
            </a:r>
          </a:p>
          <a:p>
            <a:endParaRPr lang="en-US" altLang="zh-CN" dirty="0" smtClean="0"/>
          </a:p>
          <a:p>
            <a:r>
              <a:rPr lang="en-US" altLang="zh-CN" dirty="0" smtClean="0"/>
              <a:t>[3] </a:t>
            </a:r>
            <a:r>
              <a:rPr lang="zh-CN" altLang="en-US" dirty="0" smtClean="0"/>
              <a:t>梁向晖</a:t>
            </a:r>
            <a:r>
              <a:rPr lang="en-US" altLang="zh-CN" dirty="0" smtClean="0"/>
              <a:t>,</a:t>
            </a:r>
            <a:r>
              <a:rPr lang="zh-CN" altLang="en-US" dirty="0" smtClean="0"/>
              <a:t>毛秋平</a:t>
            </a:r>
            <a:r>
              <a:rPr lang="en-US" altLang="zh-CN" dirty="0" smtClean="0"/>
              <a:t>,</a:t>
            </a:r>
            <a:r>
              <a:rPr lang="zh-CN" altLang="en-US" dirty="0" smtClean="0"/>
              <a:t>钟伟强</a:t>
            </a:r>
            <a:r>
              <a:rPr lang="en-US" altLang="zh-CN" dirty="0" smtClean="0"/>
              <a:t>.</a:t>
            </a:r>
            <a:r>
              <a:rPr lang="zh-CN" altLang="en-US" dirty="0" smtClean="0"/>
              <a:t>浅谈一维核磁共振谱图的解析方法</a:t>
            </a:r>
            <a:r>
              <a:rPr lang="en-US" altLang="zh-CN" dirty="0" smtClean="0"/>
              <a:t>[J].</a:t>
            </a:r>
            <a:r>
              <a:rPr lang="zh-CN" altLang="en-US" dirty="0" smtClean="0"/>
              <a:t>分析仪器</a:t>
            </a:r>
            <a:r>
              <a:rPr lang="en-US" altLang="zh-CN" dirty="0" smtClean="0"/>
              <a:t>,2017(04):102-106.</a:t>
            </a:r>
          </a:p>
          <a:p>
            <a:endParaRPr lang="en-US" altLang="zh-CN" dirty="0" smtClean="0"/>
          </a:p>
          <a:p>
            <a:r>
              <a:rPr lang="en-US" altLang="zh-CN" dirty="0" smtClean="0"/>
              <a:t>[4] </a:t>
            </a:r>
            <a:r>
              <a:rPr lang="zh-CN" altLang="en-US" dirty="0" smtClean="0"/>
              <a:t>舒婕</a:t>
            </a:r>
            <a:r>
              <a:rPr lang="en-US" altLang="zh-CN" dirty="0" smtClean="0"/>
              <a:t>,</a:t>
            </a:r>
            <a:r>
              <a:rPr lang="zh-CN" altLang="en-US" dirty="0" smtClean="0"/>
              <a:t>顾佳丽</a:t>
            </a:r>
            <a:r>
              <a:rPr lang="en-US" altLang="zh-CN" dirty="0" smtClean="0"/>
              <a:t>,</a:t>
            </a:r>
            <a:r>
              <a:rPr lang="zh-CN" altLang="en-US" dirty="0" smtClean="0"/>
              <a:t>赵辉鹏</a:t>
            </a:r>
            <a:r>
              <a:rPr lang="en-US" altLang="zh-CN" dirty="0" smtClean="0"/>
              <a:t>.</a:t>
            </a:r>
            <a:r>
              <a:rPr lang="zh-CN" altLang="en-US" dirty="0" smtClean="0"/>
              <a:t>固体核磁共振定量表征方法及其在高分子结构研究中的应用</a:t>
            </a:r>
            <a:r>
              <a:rPr lang="en-US" altLang="zh-CN" dirty="0" smtClean="0"/>
              <a:t>[J].</a:t>
            </a:r>
            <a:r>
              <a:rPr lang="zh-CN" altLang="en-US" dirty="0" smtClean="0"/>
              <a:t>化学进展</a:t>
            </a:r>
            <a:r>
              <a:rPr lang="en-US" altLang="zh-CN" dirty="0" smtClean="0"/>
              <a:t>,2018,30(12):1844-1851.</a:t>
            </a:r>
          </a:p>
          <a:p>
            <a:endParaRPr lang="en-US" altLang="zh-CN" dirty="0" smtClean="0"/>
          </a:p>
          <a:p>
            <a:r>
              <a:rPr lang="en-US" altLang="zh-CN" dirty="0" smtClean="0"/>
              <a:t>[5] </a:t>
            </a:r>
            <a:r>
              <a:rPr lang="en-US" altLang="zh-CN" dirty="0" err="1" smtClean="0"/>
              <a:t>Aneta</a:t>
            </a:r>
            <a:r>
              <a:rPr lang="en-US" altLang="zh-CN" dirty="0" smtClean="0"/>
              <a:t> </a:t>
            </a:r>
            <a:r>
              <a:rPr lang="en-US" altLang="zh-CN" dirty="0" err="1" smtClean="0"/>
              <a:t>Woniak-Braszak,Monika</a:t>
            </a:r>
            <a:r>
              <a:rPr lang="en-US" altLang="zh-CN" dirty="0" smtClean="0"/>
              <a:t> Knitter. Molecular dynamics in polyester resin doped with barium </a:t>
            </a:r>
            <a:r>
              <a:rPr lang="en-US" altLang="zh-CN" dirty="0" err="1" smtClean="0"/>
              <a:t>titanate</a:t>
            </a:r>
            <a:r>
              <a:rPr lang="en-US" altLang="zh-CN" dirty="0" smtClean="0"/>
              <a:t> </a:t>
            </a:r>
            <a:r>
              <a:rPr lang="en-US" altLang="zh-CN" dirty="0" err="1" smtClean="0"/>
              <a:t>nanoparticles</a:t>
            </a:r>
            <a:r>
              <a:rPr lang="en-US" altLang="zh-CN" dirty="0" smtClean="0"/>
              <a:t> studied by 1 H NMR techniques[J]. Journal of Physics and Chemistry of Solids,2020.</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2616528" y="3891582"/>
            <a:ext cx="6980368" cy="346249"/>
          </a:xfrm>
          <a:prstGeom prst="rect">
            <a:avLst/>
          </a:prstGeom>
        </p:spPr>
        <p:txBody>
          <a:bodyPr wrap="square">
            <a:spAutoFit/>
            <a:scene3d>
              <a:camera prst="orthographicFront"/>
              <a:lightRig rig="threePt" dir="t"/>
            </a:scene3d>
            <a:sp3d contourW="12700"/>
          </a:bodyPr>
          <a:lstStyle/>
          <a:p>
            <a:pPr lvl="0" algn="ctr">
              <a:lnSpc>
                <a:spcPct val="150000"/>
              </a:lnSpc>
              <a:defRPr/>
            </a:pPr>
            <a:r>
              <a:rPr kumimoji="0" lang="en-US" altLang="zh-CN" sz="1100" b="0" i="0" u="none" strike="noStrike" kern="1200" cap="none" spc="0" normalizeH="0" baseline="0" noProof="0" dirty="0" smtClean="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mn-lt"/>
              </a:rPr>
              <a:t>Thank</a:t>
            </a:r>
            <a:r>
              <a:rPr kumimoji="0" lang="en-US" altLang="zh-CN" sz="1100" b="0" i="0" u="none" strike="noStrike" kern="1200" cap="none" spc="0" normalizeH="0" noProof="0" dirty="0" smtClean="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mn-lt"/>
              </a:rPr>
              <a:t> </a:t>
            </a:r>
            <a:r>
              <a:rPr lang="en-US" altLang="zh-CN" sz="1100" dirty="0" smtClean="0">
                <a:solidFill>
                  <a:srgbClr val="000000"/>
                </a:solidFill>
                <a:latin typeface="思源黑体 CN Medium" panose="020B0600000000000000" pitchFamily="34" charset="-122"/>
                <a:ea typeface="思源黑体 CN Medium" panose="020B0600000000000000" pitchFamily="34" charset="-122"/>
                <a:cs typeface="+mn-ea"/>
                <a:sym typeface="+mn-lt"/>
              </a:rPr>
              <a:t>you and welcome teachers to criticize and </a:t>
            </a:r>
            <a:r>
              <a:rPr lang="en-US" altLang="zh-CN" sz="1100" dirty="0" smtClean="0">
                <a:solidFill>
                  <a:srgbClr val="000000"/>
                </a:solidFill>
                <a:latin typeface="思源黑体 CN Medium" panose="020B0600000000000000" pitchFamily="34" charset="-122"/>
                <a:ea typeface="思源黑体 CN Medium" panose="020B0600000000000000" pitchFamily="34" charset="-122"/>
                <a:cs typeface="+mn-ea"/>
                <a:sym typeface="+mn-lt"/>
              </a:rPr>
              <a:t>correct  </a:t>
            </a:r>
            <a:endParaRPr kumimoji="0" lang="en-US" altLang="zh-CN" sz="1100" b="0" i="0" u="none" strike="noStrike" kern="120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
        <p:nvSpPr>
          <p:cNvPr id="16" name="矩形 15"/>
          <p:cNvSpPr/>
          <p:nvPr/>
        </p:nvSpPr>
        <p:spPr>
          <a:xfrm>
            <a:off x="2676481" y="2941198"/>
            <a:ext cx="6839038" cy="830997"/>
          </a:xfrm>
          <a:prstGeom prst="rect">
            <a:avLst/>
          </a:prstGeom>
        </p:spPr>
        <p:txBody>
          <a:bodyPr wrap="square">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400" normalizeH="0" baseline="0" noProof="0" dirty="0">
                <a:ln>
                  <a:noFill/>
                </a:ln>
                <a:solidFill>
                  <a:srgbClr val="0064D2"/>
                </a:solidFill>
                <a:effectLst/>
                <a:uLnTx/>
                <a:uFillTx/>
                <a:latin typeface="思源黑体 CN Medium" panose="020B0600000000000000" pitchFamily="34" charset="-122"/>
                <a:ea typeface="思源黑体 CN Medium" panose="020B0600000000000000" pitchFamily="34" charset="-122"/>
                <a:cs typeface="+mn-ea"/>
                <a:sym typeface="+mn-lt"/>
              </a:rPr>
              <a:t>请各位老师批评指正！</a:t>
            </a:r>
          </a:p>
        </p:txBody>
      </p:sp>
      <p:pic>
        <p:nvPicPr>
          <p:cNvPr id="17" name="图片 16" descr="e7d195523061f1c0e9b3ffe7e44df0ff734887e5df9cafe85410467C7D4BF498388736C4A47BDD8DF8E410732F89EB20E3DD26C0AE63ED6FC8FD81476FCC37DE72C787945F58CBA99AD5DEF472EB0F4004B9DEB06EDEFF0457AAB0D7D50FDB571AB48D00B5E53013B217544737FF837E801B842BD4108D639F076B8BBFF9559AFE01B1AFFDD0482057A1D2D39CF77470"/>
          <p:cNvPicPr>
            <a:picLocks noChangeAspect="1"/>
          </p:cNvPicPr>
          <p:nvPr/>
        </p:nvPicPr>
        <p:blipFill>
          <a:blip r:embed="rId4">
            <a:extLst>
              <a:ext uri="{BEBA8EAE-BF5A-486C-A8C5-ECC9F3942E4B}">
                <a14:imgProps xmlns="" xmlns:a14="http://schemas.microsoft.com/office/drawing/2010/main">
                  <a14:imgLayer r:embed="rId5">
                    <a14:imgEffect>
                      <a14:saturation sat="400000"/>
                    </a14:imgEffect>
                  </a14:imgLayer>
                </a14:imgProps>
              </a:ext>
            </a:extLst>
          </a:blip>
          <a:stretch>
            <a:fillRect/>
          </a:stretch>
        </p:blipFill>
        <p:spPr>
          <a:xfrm>
            <a:off x="4325425" y="700088"/>
            <a:ext cx="3562573" cy="78253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descr="https://timgsa.baidu.com/timg?image&amp;quality=80&amp;size=b9999_10000&amp;sec=1591286816808&amp;di=1b638d702a796f7beb17f17a00f9f890&amp;imgtype=0&amp;src=http%3A%2F%2Fimage.v00.cn%2F1155926%2F20200422094838710.jpg"/>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1459345" y="-1200727"/>
            <a:ext cx="9236364" cy="9282545"/>
          </a:xfrm>
          <a:prstGeom prst="ellipse">
            <a:avLst/>
          </a:prstGeom>
          <a:noFill/>
          <a:effectLst>
            <a:outerShdw blurRad="50800" dist="50800" dir="5400000" algn="ctr" rotWithShape="0">
              <a:srgbClr val="000000">
                <a:alpha val="27000"/>
              </a:srgbClr>
            </a:outerShdw>
            <a:softEdge rad="63500"/>
          </a:effectLst>
        </p:spPr>
      </p:pic>
      <p:sp>
        <p:nvSpPr>
          <p:cNvPr id="2" name="文本框 1"/>
          <p:cNvSpPr txBox="1"/>
          <p:nvPr/>
        </p:nvSpPr>
        <p:spPr>
          <a:xfrm>
            <a:off x="2901403" y="2859910"/>
            <a:ext cx="6365619" cy="923330"/>
          </a:xfrm>
          <a:prstGeom prst="rect">
            <a:avLst/>
          </a:prstGeom>
        </p:spPr>
        <p:txBody>
          <a:bodyPr wrap="square">
            <a:spAutoFit/>
          </a:bodyPr>
          <a:lstStyle>
            <a:defPPr>
              <a:defRPr lang="zh-CN"/>
            </a:defPPr>
            <a:lvl1pPr lvl="0" algn="ctr">
              <a:defRPr sz="5400" b="1">
                <a:gradFill>
                  <a:gsLst>
                    <a:gs pos="0">
                      <a:srgbClr val="2B84FE"/>
                    </a:gs>
                    <a:gs pos="100000">
                      <a:srgbClr val="20B1F4"/>
                    </a:gs>
                  </a:gsLst>
                  <a:lin ang="5400000" scaled="1"/>
                </a:gradFill>
                <a:latin typeface="微软雅黑" panose="020B0503020204020204" charset="-122"/>
                <a:ea typeface="微软雅黑" panose="020B0503020204020204" charset="-122"/>
              </a:defRPr>
            </a:lvl1pPr>
          </a:lstStyle>
          <a:p>
            <a:pPr>
              <a:defRPr/>
            </a:pPr>
            <a:r>
              <a:rPr lang="zh-CN" altLang="en-US" dirty="0" smtClean="0">
                <a:solidFill>
                  <a:srgbClr val="0063D1"/>
                </a:solidFill>
                <a:latin typeface="思源黑体 CN Medium" panose="020B0600000000000000" pitchFamily="34" charset="-122"/>
                <a:ea typeface="思源黑体 CN Medium" panose="020B0600000000000000" pitchFamily="34" charset="-122"/>
                <a:sym typeface="+mn-lt"/>
              </a:rPr>
              <a:t>核磁共振概述</a:t>
            </a:r>
            <a:endParaRPr lang="zh-CN" altLang="en-US" dirty="0">
              <a:solidFill>
                <a:srgbClr val="0063D1"/>
              </a:solidFill>
              <a:latin typeface="思源黑体 CN Medium" panose="020B0600000000000000" pitchFamily="34" charset="-122"/>
              <a:ea typeface="思源黑体 CN Medium" panose="020B0600000000000000" pitchFamily="34" charset="-122"/>
              <a:sym typeface="+mn-lt"/>
            </a:endParaRPr>
          </a:p>
        </p:txBody>
      </p:sp>
      <p:sp>
        <p:nvSpPr>
          <p:cNvPr id="3" name="Shape 285"/>
          <p:cNvSpPr txBox="1"/>
          <p:nvPr/>
        </p:nvSpPr>
        <p:spPr>
          <a:xfrm>
            <a:off x="2666239" y="3921899"/>
            <a:ext cx="7190439" cy="490933"/>
          </a:xfrm>
          <a:prstGeom prst="rect">
            <a:avLst/>
          </a:prstGeom>
          <a:noFill/>
          <a:ln>
            <a:noFill/>
          </a:ln>
        </p:spPr>
        <p:txBody>
          <a:bodyPr lIns="68560" tIns="34275" rIns="68560" bIns="34275" anchor="t" anchorCtr="0">
            <a:noAutofit/>
          </a:bodyPr>
          <a:lstStyle/>
          <a:p>
            <a:pPr lvl="0" algn="ctr">
              <a:lnSpc>
                <a:spcPct val="130000"/>
              </a:lnSpc>
              <a:defRPr/>
            </a:pPr>
            <a:r>
              <a:rPr lang="en-US" altLang="zh-CN" sz="1100" dirty="0" smtClean="0">
                <a:solidFill>
                  <a:srgbClr val="000000">
                    <a:lumMod val="50000"/>
                    <a:lumOff val="50000"/>
                  </a:srgbClr>
                </a:solidFill>
                <a:latin typeface="思源黑体 CN Medium" panose="020B0600000000000000" pitchFamily="34" charset="-122"/>
                <a:ea typeface="思源黑体 CN Medium" panose="020B0600000000000000" pitchFamily="34" charset="-122"/>
              </a:rPr>
              <a:t>Nuclear Magnetic Resonance Overview</a:t>
            </a:r>
            <a:endParaRPr kumimoji="0" lang="en-US" altLang="zh-CN" sz="11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endParaRPr>
          </a:p>
        </p:txBody>
      </p:sp>
      <p:cxnSp>
        <p:nvCxnSpPr>
          <p:cNvPr id="5" name="直接连接符 4"/>
          <p:cNvCxnSpPr/>
          <p:nvPr/>
        </p:nvCxnSpPr>
        <p:spPr>
          <a:xfrm>
            <a:off x="5628265" y="4286539"/>
            <a:ext cx="121309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71031" y="1856530"/>
            <a:ext cx="5658181"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accent2">
                    <a:lumMod val="60000"/>
                    <a:lumOff val="40000"/>
                  </a:schemeClr>
                </a:solidFill>
                <a:effectLst/>
                <a:uLnTx/>
                <a:uFillTx/>
                <a:latin typeface="思源黑体 CN Medium" panose="020B0600000000000000" pitchFamily="34" charset="-122"/>
                <a:ea typeface="思源黑体 CN Medium" panose="020B0600000000000000" pitchFamily="34" charset="-122"/>
                <a:cs typeface="+mn-ea"/>
                <a:sym typeface="+mn-lt"/>
              </a:rPr>
              <a:t>PART 01</a:t>
            </a:r>
            <a:endParaRPr kumimoji="0" lang="zh-CN" altLang="en-US" sz="5400" b="0" i="0" u="none" strike="noStrike" kern="1200" cap="none" spc="0" normalizeH="0" baseline="0" noProof="0" dirty="0">
              <a:ln>
                <a:noFill/>
              </a:ln>
              <a:solidFill>
                <a:schemeClr val="accent2">
                  <a:lumMod val="60000"/>
                  <a:lumOff val="40000"/>
                </a:scheme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1948965" y="1405355"/>
            <a:ext cx="8737415" cy="1273875"/>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zh-CN" altLang="en-US" dirty="0" smtClean="0">
                <a:latin typeface="宋体" pitchFamily="2" charset="-122"/>
                <a:ea typeface="宋体" pitchFamily="2" charset="-122"/>
              </a:rPr>
              <a:t>在强磁场的激励下，一些具有某些磁性的原子核的能量可以分裂成</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个或</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个以上的能级。如果此时，再外加一个能量，使其恰好等于分裂后相邻</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个能级之差，则该核就可吸收能量（共振吸收），从低能态跃迁至高能态。</a:t>
            </a:r>
            <a:endParaRPr lang="zh-CN" altLang="en-US" dirty="0">
              <a:latin typeface="宋体" pitchFamily="2" charset="-122"/>
              <a:ea typeface="宋体" pitchFamily="2" charset="-122"/>
            </a:endParaRPr>
          </a:p>
        </p:txBody>
      </p:sp>
      <p:grpSp>
        <p:nvGrpSpPr>
          <p:cNvPr id="34" name="组合 33"/>
          <p:cNvGrpSpPr/>
          <p:nvPr/>
        </p:nvGrpSpPr>
        <p:grpSpPr>
          <a:xfrm>
            <a:off x="4617524" y="302166"/>
            <a:ext cx="2968488" cy="616324"/>
            <a:chOff x="4611756" y="119764"/>
            <a:chExt cx="2968488" cy="616324"/>
          </a:xfrm>
        </p:grpSpPr>
        <p:sp>
          <p:nvSpPr>
            <p:cNvPr id="32"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33" name="TextBox 71"/>
            <p:cNvSpPr txBox="1"/>
            <p:nvPr/>
          </p:nvSpPr>
          <p:spPr>
            <a:xfrm>
              <a:off x="4611756" y="119764"/>
              <a:ext cx="2968488" cy="461665"/>
            </a:xfrm>
            <a:prstGeom prst="rect">
              <a:avLst/>
            </a:prstGeom>
            <a:noFill/>
          </p:spPr>
          <p:txBody>
            <a:bodyPr wrap="square" rtlCol="0">
              <a:spAutoFit/>
            </a:bodyPr>
            <a:lstStyle/>
            <a:p>
              <a:pPr algn="ctr">
                <a:defRPr/>
              </a:pPr>
              <a:r>
                <a:rPr lang="zh-CN" altLang="en-US" sz="2400" b="1" dirty="0" smtClean="0">
                  <a:solidFill>
                    <a:srgbClr val="0063D1"/>
                  </a:solidFill>
                  <a:latin typeface="思源黑体 CN Medium" panose="020B0600000000000000" pitchFamily="34" charset="-122"/>
                  <a:ea typeface="思源黑体 CN Medium" panose="020B0600000000000000" pitchFamily="34" charset="-122"/>
                  <a:sym typeface="+mn-lt"/>
                </a:rPr>
                <a:t>核磁共振概述</a:t>
              </a:r>
              <a:endParaRPr lang="zh-CN" altLang="en-US" sz="2400" b="1" dirty="0">
                <a:solidFill>
                  <a:srgbClr val="0063D1"/>
                </a:solidFill>
                <a:latin typeface="思源黑体 CN Medium" panose="020B0600000000000000" pitchFamily="34" charset="-122"/>
                <a:ea typeface="思源黑体 CN Medium" panose="020B0600000000000000" pitchFamily="34" charset="-122"/>
                <a:sym typeface="+mn-lt"/>
              </a:endParaRPr>
            </a:p>
          </p:txBody>
        </p:sp>
      </p:grpSp>
      <p:sp>
        <p:nvSpPr>
          <p:cNvPr id="12" name="TextBox 11"/>
          <p:cNvSpPr txBox="1"/>
          <p:nvPr/>
        </p:nvSpPr>
        <p:spPr>
          <a:xfrm>
            <a:off x="1579580" y="1514763"/>
            <a:ext cx="461665" cy="1209963"/>
          </a:xfrm>
          <a:prstGeom prst="rect">
            <a:avLst/>
          </a:prstGeom>
          <a:noFill/>
        </p:spPr>
        <p:txBody>
          <a:bodyPr vert="eaVert" wrap="square" rtlCol="0">
            <a:spAutoFit/>
          </a:bodyPr>
          <a:lstStyle/>
          <a:p>
            <a:r>
              <a:rPr lang="zh-CN" altLang="en-US" b="1" dirty="0" smtClean="0">
                <a:solidFill>
                  <a:schemeClr val="accent2">
                    <a:lumMod val="60000"/>
                    <a:lumOff val="40000"/>
                  </a:schemeClr>
                </a:solidFill>
              </a:rPr>
              <a:t>基本原理</a:t>
            </a:r>
            <a:endParaRPr lang="zh-CN" altLang="en-US" b="1" dirty="0">
              <a:solidFill>
                <a:schemeClr val="accent2">
                  <a:lumMod val="60000"/>
                  <a:lumOff val="40000"/>
                </a:schemeClr>
              </a:solidFill>
            </a:endParaRPr>
          </a:p>
        </p:txBody>
      </p:sp>
      <p:pic>
        <p:nvPicPr>
          <p:cNvPr id="23553" name="Picture 1"/>
          <p:cNvPicPr>
            <a:picLocks noChangeAspect="1" noChangeArrowheads="1"/>
          </p:cNvPicPr>
          <p:nvPr/>
        </p:nvPicPr>
        <p:blipFill>
          <a:blip r:embed="rId3"/>
          <a:srcRect/>
          <a:stretch>
            <a:fillRect/>
          </a:stretch>
        </p:blipFill>
        <p:spPr bwMode="auto">
          <a:xfrm>
            <a:off x="1383867" y="3031260"/>
            <a:ext cx="2680133" cy="828519"/>
          </a:xfrm>
          <a:prstGeom prst="rect">
            <a:avLst/>
          </a:prstGeom>
          <a:noFill/>
          <a:ln w="9525">
            <a:noFill/>
            <a:miter lim="800000"/>
            <a:headEnd/>
            <a:tailEnd/>
          </a:ln>
          <a:effectLst/>
        </p:spPr>
      </p:pic>
      <p:sp>
        <p:nvSpPr>
          <p:cNvPr id="14" name="TextBox 13"/>
          <p:cNvSpPr txBox="1"/>
          <p:nvPr/>
        </p:nvSpPr>
        <p:spPr>
          <a:xfrm>
            <a:off x="1048496" y="2678547"/>
            <a:ext cx="461665" cy="1533236"/>
          </a:xfrm>
          <a:prstGeom prst="rect">
            <a:avLst/>
          </a:prstGeom>
          <a:noFill/>
        </p:spPr>
        <p:txBody>
          <a:bodyPr vert="eaVert" wrap="square" rtlCol="0">
            <a:spAutoFit/>
          </a:bodyPr>
          <a:lstStyle/>
          <a:p>
            <a:r>
              <a:rPr lang="zh-CN" altLang="en-US" b="1" dirty="0" smtClean="0">
                <a:solidFill>
                  <a:schemeClr val="accent2">
                    <a:lumMod val="60000"/>
                    <a:lumOff val="40000"/>
                  </a:schemeClr>
                </a:solidFill>
              </a:rPr>
              <a:t>原子核的自旋</a:t>
            </a:r>
            <a:endParaRPr lang="zh-CN" altLang="en-US" b="1" dirty="0">
              <a:solidFill>
                <a:schemeClr val="accent2">
                  <a:lumMod val="60000"/>
                  <a:lumOff val="40000"/>
                </a:schemeClr>
              </a:solidFill>
            </a:endParaRPr>
          </a:p>
        </p:txBody>
      </p:sp>
      <p:sp>
        <p:nvSpPr>
          <p:cNvPr id="15" name="TextBox 14"/>
          <p:cNvSpPr txBox="1"/>
          <p:nvPr/>
        </p:nvSpPr>
        <p:spPr>
          <a:xfrm>
            <a:off x="4155827" y="2851244"/>
            <a:ext cx="6096000" cy="1200329"/>
          </a:xfrm>
          <a:prstGeom prst="rect">
            <a:avLst/>
          </a:prstGeom>
          <a:noFill/>
        </p:spPr>
        <p:txBody>
          <a:bodyPr wrap="square" rtlCol="0">
            <a:spAutoFit/>
          </a:bodyPr>
          <a:lstStyle/>
          <a:p>
            <a:r>
              <a:rPr lang="zh-CN" altLang="en-US" dirty="0" smtClean="0">
                <a:latin typeface="宋体" pitchFamily="2" charset="-122"/>
                <a:ea typeface="宋体" pitchFamily="2" charset="-122"/>
              </a:rPr>
              <a:t>原子核具有一定的质量和体积，并且大多数原子核都围绕着某个轴作自旋运动，产生了磁矩。表征自旋运动的物理量是自旋角动量</a:t>
            </a:r>
            <a:r>
              <a:rPr lang="en-US" altLang="zh-CN" dirty="0" smtClean="0">
                <a:latin typeface="宋体" pitchFamily="2" charset="-122"/>
                <a:ea typeface="宋体" pitchFamily="2" charset="-122"/>
              </a:rPr>
              <a:t>p</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P</a:t>
            </a:r>
            <a:r>
              <a:rPr lang="zh-CN" altLang="en-US" dirty="0" smtClean="0">
                <a:latin typeface="宋体" pitchFamily="2" charset="-122"/>
                <a:ea typeface="宋体" pitchFamily="2" charset="-122"/>
              </a:rPr>
              <a:t>的绝对值与</a:t>
            </a:r>
            <a:r>
              <a:rPr lang="en-US" altLang="zh-CN" dirty="0" smtClean="0">
                <a:latin typeface="宋体" pitchFamily="2" charset="-122"/>
                <a:ea typeface="宋体" pitchFamily="2" charset="-122"/>
              </a:rPr>
              <a:t>I</a:t>
            </a:r>
            <a:r>
              <a:rPr lang="zh-CN" altLang="en-US" dirty="0" smtClean="0">
                <a:latin typeface="宋体" pitchFamily="2" charset="-122"/>
                <a:ea typeface="宋体" pitchFamily="2" charset="-122"/>
              </a:rPr>
              <a:t>（自旋量子数）有关，</a:t>
            </a:r>
            <a:r>
              <a:rPr lang="en-US" altLang="zh-CN" dirty="0" smtClean="0">
                <a:latin typeface="宋体" pitchFamily="2" charset="-122"/>
                <a:ea typeface="宋体" pitchFamily="2" charset="-122"/>
              </a:rPr>
              <a:t>I</a:t>
            </a:r>
            <a:r>
              <a:rPr lang="zh-CN" altLang="en-US" dirty="0" smtClean="0">
                <a:latin typeface="宋体" pitchFamily="2" charset="-122"/>
                <a:ea typeface="宋体" pitchFamily="2" charset="-122"/>
              </a:rPr>
              <a:t>与原子质量数与原子序数有关。</a:t>
            </a:r>
            <a:endParaRPr lang="zh-CN" altLang="en-US" dirty="0">
              <a:latin typeface="宋体" pitchFamily="2" charset="-122"/>
              <a:ea typeface="宋体" pitchFamily="2" charset="-122"/>
            </a:endParaRPr>
          </a:p>
        </p:txBody>
      </p:sp>
      <p:graphicFrame>
        <p:nvGraphicFramePr>
          <p:cNvPr id="16" name="表格 15"/>
          <p:cNvGraphicFramePr>
            <a:graphicFrameLocks noGrp="1"/>
          </p:cNvGraphicFramePr>
          <p:nvPr/>
        </p:nvGraphicFramePr>
        <p:xfrm>
          <a:off x="1330038" y="4358793"/>
          <a:ext cx="4027053" cy="2063403"/>
        </p:xfrm>
        <a:graphic>
          <a:graphicData uri="http://schemas.openxmlformats.org/drawingml/2006/table">
            <a:tbl>
              <a:tblPr firstRow="1" bandRow="1">
                <a:tableStyleId>{5C22544A-7EE6-4342-B048-85BDC9FD1C3A}</a:tableStyleId>
              </a:tblPr>
              <a:tblGrid>
                <a:gridCol w="1342351"/>
                <a:gridCol w="1342351"/>
                <a:gridCol w="1342351"/>
              </a:tblGrid>
              <a:tr h="471825">
                <a:tc>
                  <a:txBody>
                    <a:bodyPr/>
                    <a:lstStyle/>
                    <a:p>
                      <a:r>
                        <a:rPr lang="zh-CN" altLang="en-US" sz="1800" dirty="0" smtClean="0">
                          <a:solidFill>
                            <a:schemeClr val="accent1">
                              <a:lumMod val="75000"/>
                            </a:schemeClr>
                          </a:solidFill>
                        </a:rPr>
                        <a:t>质量数</a:t>
                      </a:r>
                      <a:endParaRPr lang="zh-CN" altLang="en-US" sz="1800" dirty="0">
                        <a:solidFill>
                          <a:schemeClr val="accent1">
                            <a:lumMod val="75000"/>
                          </a:schemeClr>
                        </a:solidFill>
                      </a:endParaRPr>
                    </a:p>
                  </a:txBody>
                  <a:tcPr>
                    <a:solidFill>
                      <a:schemeClr val="bg1">
                        <a:lumMod val="50000"/>
                      </a:schemeClr>
                    </a:solidFill>
                  </a:tcPr>
                </a:tc>
                <a:tc>
                  <a:txBody>
                    <a:bodyPr/>
                    <a:lstStyle/>
                    <a:p>
                      <a:r>
                        <a:rPr lang="zh-CN" altLang="en-US" sz="1800" dirty="0" smtClean="0">
                          <a:solidFill>
                            <a:schemeClr val="accent1">
                              <a:lumMod val="75000"/>
                            </a:schemeClr>
                          </a:solidFill>
                        </a:rPr>
                        <a:t>原子序数</a:t>
                      </a:r>
                      <a:endParaRPr lang="zh-CN" altLang="en-US" sz="1800" dirty="0">
                        <a:solidFill>
                          <a:schemeClr val="accent1">
                            <a:lumMod val="75000"/>
                          </a:schemeClr>
                        </a:solidFill>
                      </a:endParaRPr>
                    </a:p>
                  </a:txBody>
                  <a:tcPr>
                    <a:solidFill>
                      <a:schemeClr val="bg1">
                        <a:lumMod val="50000"/>
                      </a:schemeClr>
                    </a:solidFill>
                  </a:tcPr>
                </a:tc>
                <a:tc>
                  <a:txBody>
                    <a:bodyPr/>
                    <a:lstStyle/>
                    <a:p>
                      <a:r>
                        <a:rPr lang="zh-CN" altLang="en-US" sz="1800" dirty="0" smtClean="0">
                          <a:solidFill>
                            <a:schemeClr val="accent1">
                              <a:lumMod val="75000"/>
                            </a:schemeClr>
                          </a:solidFill>
                        </a:rPr>
                        <a:t>自旋量子数</a:t>
                      </a:r>
                      <a:endParaRPr lang="zh-CN" altLang="en-US" sz="1800" dirty="0">
                        <a:solidFill>
                          <a:schemeClr val="accent1">
                            <a:lumMod val="75000"/>
                          </a:schemeClr>
                        </a:solidFill>
                      </a:endParaRPr>
                    </a:p>
                  </a:txBody>
                  <a:tcPr>
                    <a:solidFill>
                      <a:schemeClr val="bg1">
                        <a:lumMod val="50000"/>
                      </a:schemeClr>
                    </a:solidFill>
                  </a:tcPr>
                </a:tc>
              </a:tr>
              <a:tr h="475749">
                <a:tc>
                  <a:txBody>
                    <a:bodyPr/>
                    <a:lstStyle/>
                    <a:p>
                      <a:r>
                        <a:rPr lang="zh-CN" altLang="en-US" sz="1800" dirty="0" smtClean="0"/>
                        <a:t>偶数</a:t>
                      </a:r>
                      <a:endParaRPr lang="zh-CN" altLang="en-US" sz="1800" dirty="0"/>
                    </a:p>
                  </a:txBody>
                  <a:tcPr>
                    <a:solidFill>
                      <a:schemeClr val="bg1">
                        <a:lumMod val="85000"/>
                      </a:schemeClr>
                    </a:solidFill>
                  </a:tcPr>
                </a:tc>
                <a:tc>
                  <a:txBody>
                    <a:bodyPr/>
                    <a:lstStyle/>
                    <a:p>
                      <a:r>
                        <a:rPr lang="zh-CN" altLang="en-US" sz="1800" dirty="0" smtClean="0"/>
                        <a:t>偶数</a:t>
                      </a:r>
                      <a:endParaRPr lang="zh-CN" altLang="en-US" sz="1800" dirty="0"/>
                    </a:p>
                  </a:txBody>
                  <a:tcPr>
                    <a:solidFill>
                      <a:schemeClr val="bg1">
                        <a:lumMod val="85000"/>
                      </a:schemeClr>
                    </a:solidFill>
                  </a:tcPr>
                </a:tc>
                <a:tc>
                  <a:txBody>
                    <a:bodyPr/>
                    <a:lstStyle/>
                    <a:p>
                      <a:r>
                        <a:rPr lang="en-US" altLang="zh-CN" sz="1800" dirty="0" smtClean="0"/>
                        <a:t>0</a:t>
                      </a:r>
                      <a:endParaRPr lang="zh-CN" altLang="en-US" sz="1800" dirty="0"/>
                    </a:p>
                  </a:txBody>
                  <a:tcPr>
                    <a:solidFill>
                      <a:schemeClr val="bg1">
                        <a:lumMod val="85000"/>
                      </a:schemeClr>
                    </a:solidFill>
                  </a:tcPr>
                </a:tc>
              </a:tr>
              <a:tr h="475749">
                <a:tc>
                  <a:txBody>
                    <a:bodyPr/>
                    <a:lstStyle/>
                    <a:p>
                      <a:r>
                        <a:rPr lang="zh-CN" altLang="en-US" sz="1800" dirty="0" smtClean="0"/>
                        <a:t>偶数</a:t>
                      </a:r>
                      <a:endParaRPr lang="zh-CN" altLang="en-US" sz="1800" dirty="0"/>
                    </a:p>
                  </a:txBody>
                  <a:tcPr>
                    <a:solidFill>
                      <a:schemeClr val="bg1">
                        <a:lumMod val="85000"/>
                      </a:schemeClr>
                    </a:solidFill>
                  </a:tcPr>
                </a:tc>
                <a:tc>
                  <a:txBody>
                    <a:bodyPr/>
                    <a:lstStyle/>
                    <a:p>
                      <a:r>
                        <a:rPr lang="zh-CN" altLang="en-US" sz="1800" dirty="0" smtClean="0"/>
                        <a:t>奇数</a:t>
                      </a:r>
                      <a:endParaRPr lang="zh-CN" altLang="en-US" sz="1800" dirty="0"/>
                    </a:p>
                  </a:txBody>
                  <a:tcPr>
                    <a:solidFill>
                      <a:schemeClr val="bg1">
                        <a:lumMod val="85000"/>
                      </a:schemeClr>
                    </a:solidFill>
                  </a:tcPr>
                </a:tc>
                <a:tc>
                  <a:txBody>
                    <a:bodyPr/>
                    <a:lstStyle/>
                    <a:p>
                      <a:r>
                        <a:rPr lang="en-US" altLang="zh-CN" sz="1800" dirty="0" smtClean="0"/>
                        <a:t>1,2,3…</a:t>
                      </a:r>
                      <a:endParaRPr lang="zh-CN" altLang="en-US" sz="1800" dirty="0"/>
                    </a:p>
                  </a:txBody>
                  <a:tcPr>
                    <a:solidFill>
                      <a:schemeClr val="bg1">
                        <a:lumMod val="85000"/>
                      </a:schemeClr>
                    </a:solidFill>
                  </a:tcPr>
                </a:tc>
              </a:tr>
              <a:tr h="475749">
                <a:tc>
                  <a:txBody>
                    <a:bodyPr/>
                    <a:lstStyle/>
                    <a:p>
                      <a:r>
                        <a:rPr lang="zh-CN" altLang="en-US" sz="1800" dirty="0" smtClean="0"/>
                        <a:t>奇数</a:t>
                      </a:r>
                      <a:endParaRPr lang="zh-CN" altLang="en-US" sz="1800" dirty="0"/>
                    </a:p>
                  </a:txBody>
                  <a:tcPr>
                    <a:solidFill>
                      <a:schemeClr val="bg1">
                        <a:lumMod val="85000"/>
                      </a:schemeClr>
                    </a:solidFill>
                  </a:tcPr>
                </a:tc>
                <a:tc>
                  <a:txBody>
                    <a:bodyPr/>
                    <a:lstStyle/>
                    <a:p>
                      <a:r>
                        <a:rPr lang="zh-CN" altLang="en-US" sz="1800" dirty="0" smtClean="0"/>
                        <a:t>奇数或偶数</a:t>
                      </a:r>
                      <a:endParaRPr lang="zh-CN" altLang="en-US" sz="1800" dirty="0"/>
                    </a:p>
                  </a:txBody>
                  <a:tcPr>
                    <a:solidFill>
                      <a:schemeClr val="bg1">
                        <a:lumMod val="85000"/>
                      </a:schemeClr>
                    </a:solidFill>
                  </a:tcPr>
                </a:tc>
                <a:tc>
                  <a:txBody>
                    <a:bodyPr/>
                    <a:lstStyle/>
                    <a:p>
                      <a:r>
                        <a:rPr lang="en-US" altLang="zh-CN" sz="1800" dirty="0" smtClean="0"/>
                        <a:t>1/2</a:t>
                      </a:r>
                      <a:r>
                        <a:rPr lang="zh-CN" altLang="en-US" sz="1800" dirty="0" smtClean="0"/>
                        <a:t>，</a:t>
                      </a:r>
                      <a:r>
                        <a:rPr lang="en-US" altLang="zh-CN" sz="1800" dirty="0" smtClean="0"/>
                        <a:t>3/2</a:t>
                      </a:r>
                      <a:r>
                        <a:rPr lang="zh-CN" altLang="en-US" sz="1800" dirty="0" smtClean="0"/>
                        <a:t>，</a:t>
                      </a:r>
                      <a:r>
                        <a:rPr lang="en-US" altLang="zh-CN" sz="1800" dirty="0" smtClean="0"/>
                        <a:t>5/2…</a:t>
                      </a:r>
                      <a:endParaRPr lang="zh-CN" altLang="en-US" sz="1800" dirty="0"/>
                    </a:p>
                  </a:txBody>
                  <a:tcPr>
                    <a:solidFill>
                      <a:schemeClr val="bg1">
                        <a:lumMod val="85000"/>
                      </a:schemeClr>
                    </a:solidFill>
                  </a:tcPr>
                </a:tc>
              </a:tr>
            </a:tbl>
          </a:graphicData>
        </a:graphic>
      </p:graphicFrame>
      <p:sp>
        <p:nvSpPr>
          <p:cNvPr id="17" name="TextBox 16"/>
          <p:cNvSpPr txBox="1"/>
          <p:nvPr/>
        </p:nvSpPr>
        <p:spPr>
          <a:xfrm>
            <a:off x="5588000" y="4341091"/>
            <a:ext cx="5338618" cy="2308324"/>
          </a:xfrm>
          <a:prstGeom prst="rect">
            <a:avLst/>
          </a:prstGeom>
          <a:noFill/>
        </p:spPr>
        <p:txBody>
          <a:bodyPr wrap="square" rtlCol="0">
            <a:spAutoFit/>
          </a:bodyPr>
          <a:lstStyle/>
          <a:p>
            <a:r>
              <a:rPr lang="en-US" altLang="zh-CN" dirty="0" smtClean="0">
                <a:latin typeface="宋体" pitchFamily="2" charset="-122"/>
                <a:ea typeface="宋体" pitchFamily="2" charset="-122"/>
              </a:rPr>
              <a:t>I</a:t>
            </a:r>
            <a:r>
              <a:rPr lang="zh-CN" altLang="en-US" dirty="0" smtClean="0">
                <a:latin typeface="宋体" pitchFamily="2" charset="-122"/>
                <a:ea typeface="宋体" pitchFamily="2" charset="-122"/>
              </a:rPr>
              <a:t>等于</a:t>
            </a:r>
            <a:r>
              <a:rPr lang="en-US" altLang="zh-CN" dirty="0" smtClean="0">
                <a:latin typeface="宋体" pitchFamily="2" charset="-122"/>
                <a:ea typeface="宋体" pitchFamily="2" charset="-122"/>
              </a:rPr>
              <a:t>0</a:t>
            </a:r>
            <a:r>
              <a:rPr lang="zh-CN" altLang="en-US" dirty="0" smtClean="0">
                <a:latin typeface="宋体" pitchFamily="2" charset="-122"/>
                <a:ea typeface="宋体" pitchFamily="2" charset="-122"/>
              </a:rPr>
              <a:t>的原子核没有自旋现象，因而不产生磁矩，不产生共振能量吸收，不用利用核磁共振。</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I</a:t>
            </a:r>
            <a:r>
              <a:rPr lang="zh-CN" altLang="en-US" dirty="0" smtClean="0">
                <a:latin typeface="宋体" pitchFamily="2" charset="-122"/>
                <a:ea typeface="宋体" pitchFamily="2" charset="-122"/>
              </a:rPr>
              <a:t>等于</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或者大于</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的原子核可以看成一个椭圆体，所以电荷分布不均匀，共振吸收较为复杂。</a:t>
            </a:r>
            <a:endParaRPr lang="en-US" altLang="zh-CN"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I=1/2</a:t>
            </a:r>
            <a:r>
              <a:rPr lang="zh-CN" altLang="en-US" dirty="0" smtClean="0">
                <a:latin typeface="宋体" pitchFamily="2" charset="-122"/>
                <a:ea typeface="宋体" pitchFamily="2" charset="-122"/>
              </a:rPr>
              <a:t>的原子核可以看成一个电荷均匀的球体，有磁矩形成，特别适合用于核磁共振实验。</a:t>
            </a:r>
            <a:endParaRPr lang="zh-CN" altLang="en-US" dirty="0">
              <a:latin typeface="宋体" pitchFamily="2" charset="-122"/>
              <a:ea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4448175" y="302166"/>
            <a:ext cx="3362325" cy="616324"/>
            <a:chOff x="4442407" y="119764"/>
            <a:chExt cx="3362325" cy="616324"/>
          </a:xfrm>
        </p:grpSpPr>
        <p:sp>
          <p:nvSpPr>
            <p:cNvPr id="11" name="圆角矩形 4"/>
            <p:cNvSpPr/>
            <p:nvPr/>
          </p:nvSpPr>
          <p:spPr>
            <a:xfrm>
              <a:off x="5819973" y="6640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12" name="TextBox 71"/>
            <p:cNvSpPr txBox="1"/>
            <p:nvPr/>
          </p:nvSpPr>
          <p:spPr>
            <a:xfrm>
              <a:off x="4442407" y="119764"/>
              <a:ext cx="3362325" cy="461665"/>
            </a:xfrm>
            <a:prstGeom prst="rect">
              <a:avLst/>
            </a:prstGeom>
            <a:noFill/>
          </p:spPr>
          <p:txBody>
            <a:bodyPr wrap="square" rtlCol="0">
              <a:spAutoFit/>
            </a:bodyPr>
            <a:lstStyle/>
            <a:p>
              <a:pPr lvl="0" algn="ctr">
                <a:defRPr/>
              </a:pP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核磁共振现象</a:t>
              </a:r>
              <a:endParaRPr lang="zh-CN" altLang="en-US" sz="2400"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grpSp>
      <p:sp>
        <p:nvSpPr>
          <p:cNvPr id="5" name="TextBox 4"/>
          <p:cNvSpPr txBox="1"/>
          <p:nvPr/>
        </p:nvSpPr>
        <p:spPr>
          <a:xfrm>
            <a:off x="1895475" y="1381125"/>
            <a:ext cx="7515225" cy="923330"/>
          </a:xfrm>
          <a:prstGeom prst="rect">
            <a:avLst/>
          </a:prstGeom>
          <a:noFill/>
        </p:spPr>
        <p:txBody>
          <a:bodyPr wrap="square" rtlCol="0">
            <a:spAutoFit/>
          </a:bodyPr>
          <a:lstStyle/>
          <a:p>
            <a:r>
              <a:rPr lang="en-US" altLang="zh-CN" dirty="0" smtClean="0"/>
              <a:t>I=1/2</a:t>
            </a:r>
            <a:r>
              <a:rPr lang="zh-CN" altLang="en-US" dirty="0" smtClean="0"/>
              <a:t>的自旋核，在外磁场中只有两种取向：</a:t>
            </a:r>
            <a:r>
              <a:rPr lang="en-US" altLang="zh-CN" dirty="0" smtClean="0"/>
              <a:t>m = +1/2</a:t>
            </a:r>
            <a:r>
              <a:rPr lang="zh-CN" altLang="en-US" dirty="0" smtClean="0"/>
              <a:t>和</a:t>
            </a:r>
            <a:r>
              <a:rPr lang="en-US" altLang="zh-CN" dirty="0" smtClean="0"/>
              <a:t>m = -1/2</a:t>
            </a:r>
            <a:r>
              <a:rPr lang="zh-CN" altLang="en-US" dirty="0" smtClean="0"/>
              <a:t>。前者相当于核与外磁场顺向排列，处于能量较低的状态；后者相当于核与外磁场逆向排列，处于能量较高的状态。</a:t>
            </a:r>
            <a:endParaRPr lang="zh-CN" altLang="en-US" dirty="0"/>
          </a:p>
        </p:txBody>
      </p:sp>
      <p:pic>
        <p:nvPicPr>
          <p:cNvPr id="32770" name="Picture 2"/>
          <p:cNvPicPr>
            <a:picLocks noChangeAspect="1" noChangeArrowheads="1"/>
          </p:cNvPicPr>
          <p:nvPr/>
        </p:nvPicPr>
        <p:blipFill>
          <a:blip r:embed="rId2"/>
          <a:srcRect/>
          <a:stretch>
            <a:fillRect/>
          </a:stretch>
        </p:blipFill>
        <p:spPr bwMode="auto">
          <a:xfrm>
            <a:off x="1266825" y="2409825"/>
            <a:ext cx="2654891" cy="38481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223358" y="2438400"/>
            <a:ext cx="2306030" cy="3867149"/>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6495673" y="2371725"/>
            <a:ext cx="3958015" cy="1790700"/>
          </a:xfrm>
          <a:prstGeom prst="rect">
            <a:avLst/>
          </a:prstGeom>
          <a:noFill/>
          <a:ln w="9525">
            <a:noFill/>
            <a:miter lim="800000"/>
            <a:headEnd/>
            <a:tailEnd/>
          </a:ln>
          <a:effectLst/>
        </p:spPr>
      </p:pic>
      <p:sp>
        <p:nvSpPr>
          <p:cNvPr id="9" name="TextBox 8"/>
          <p:cNvSpPr txBox="1"/>
          <p:nvPr/>
        </p:nvSpPr>
        <p:spPr>
          <a:xfrm>
            <a:off x="7296150" y="4419600"/>
            <a:ext cx="2752725" cy="1692771"/>
          </a:xfrm>
          <a:prstGeom prst="rect">
            <a:avLst/>
          </a:prstGeom>
          <a:noFill/>
        </p:spPr>
        <p:txBody>
          <a:bodyPr wrap="square" rtlCol="0">
            <a:spAutoFit/>
          </a:bodyPr>
          <a:lstStyle/>
          <a:p>
            <a:r>
              <a:rPr lang="zh-CN" altLang="en-US" sz="1400" dirty="0" smtClean="0">
                <a:latin typeface="宋体" pitchFamily="2" charset="-122"/>
                <a:ea typeface="宋体" pitchFamily="2" charset="-122"/>
              </a:rPr>
              <a:t>在外磁场中，原子核能级产生裂分，由低能级向高能级跃迁，需要吸收能量。</a:t>
            </a:r>
            <a:endParaRPr lang="en-US" altLang="zh-CN" sz="1400" dirty="0" smtClean="0">
              <a:latin typeface="宋体" pitchFamily="2" charset="-122"/>
              <a:ea typeface="宋体" pitchFamily="2" charset="-122"/>
            </a:endParaRPr>
          </a:p>
          <a:p>
            <a:r>
              <a:rPr lang="zh-CN" altLang="en-US" sz="1400" dirty="0" smtClean="0">
                <a:latin typeface="宋体" pitchFamily="2" charset="-122"/>
                <a:ea typeface="宋体" pitchFamily="2" charset="-122"/>
              </a:rPr>
              <a:t>所以核磁共振的条件：</a:t>
            </a:r>
            <a:endParaRPr lang="en-US" altLang="zh-CN" sz="1400" dirty="0" smtClean="0">
              <a:latin typeface="宋体" pitchFamily="2" charset="-122"/>
              <a:ea typeface="宋体" pitchFamily="2" charset="-122"/>
            </a:endParaRPr>
          </a:p>
          <a:p>
            <a:r>
              <a:rPr lang="en-US" altLang="zh-CN" sz="1600" b="1" dirty="0" smtClean="0">
                <a:solidFill>
                  <a:schemeClr val="accent2">
                    <a:lumMod val="60000"/>
                    <a:lumOff val="40000"/>
                  </a:schemeClr>
                </a:solidFill>
                <a:latin typeface="宋体" pitchFamily="2" charset="-122"/>
                <a:ea typeface="宋体" pitchFamily="2" charset="-122"/>
              </a:rPr>
              <a:t>1</a:t>
            </a:r>
            <a:r>
              <a:rPr lang="zh-CN" altLang="en-US" sz="1600" b="1" dirty="0" smtClean="0">
                <a:solidFill>
                  <a:schemeClr val="accent2">
                    <a:lumMod val="60000"/>
                    <a:lumOff val="40000"/>
                  </a:schemeClr>
                </a:solidFill>
                <a:latin typeface="宋体" pitchFamily="2" charset="-122"/>
                <a:ea typeface="宋体" pitchFamily="2" charset="-122"/>
              </a:rPr>
              <a:t>）有磁距</a:t>
            </a:r>
          </a:p>
          <a:p>
            <a:r>
              <a:rPr lang="en-US" altLang="zh-CN" sz="1600" b="1" dirty="0" smtClean="0">
                <a:solidFill>
                  <a:schemeClr val="accent2">
                    <a:lumMod val="60000"/>
                    <a:lumOff val="40000"/>
                  </a:schemeClr>
                </a:solidFill>
                <a:latin typeface="宋体" pitchFamily="2" charset="-122"/>
                <a:ea typeface="宋体" pitchFamily="2" charset="-122"/>
              </a:rPr>
              <a:t>2</a:t>
            </a:r>
            <a:r>
              <a:rPr lang="zh-CN" altLang="en-US" sz="1600" b="1" dirty="0" smtClean="0">
                <a:solidFill>
                  <a:schemeClr val="accent2">
                    <a:lumMod val="60000"/>
                    <a:lumOff val="40000"/>
                  </a:schemeClr>
                </a:solidFill>
                <a:latin typeface="宋体" pitchFamily="2" charset="-122"/>
                <a:ea typeface="宋体" pitchFamily="2" charset="-122"/>
              </a:rPr>
              <a:t>）自旋角动量不为</a:t>
            </a:r>
            <a:r>
              <a:rPr lang="en-US" altLang="zh-CN" sz="1600" b="1" dirty="0" smtClean="0">
                <a:solidFill>
                  <a:schemeClr val="accent2">
                    <a:lumMod val="60000"/>
                    <a:lumOff val="40000"/>
                  </a:schemeClr>
                </a:solidFill>
                <a:latin typeface="宋体" pitchFamily="2" charset="-122"/>
                <a:ea typeface="宋体" pitchFamily="2" charset="-122"/>
              </a:rPr>
              <a:t>0</a:t>
            </a:r>
          </a:p>
          <a:p>
            <a:r>
              <a:rPr lang="en-US" altLang="zh-CN" sz="1600" b="1" dirty="0" smtClean="0">
                <a:solidFill>
                  <a:schemeClr val="accent2">
                    <a:lumMod val="60000"/>
                    <a:lumOff val="40000"/>
                  </a:schemeClr>
                </a:solidFill>
                <a:latin typeface="宋体" pitchFamily="2" charset="-122"/>
                <a:ea typeface="宋体" pitchFamily="2" charset="-122"/>
              </a:rPr>
              <a:t>3</a:t>
            </a:r>
            <a:r>
              <a:rPr lang="zh-CN" altLang="en-US" sz="1600" b="1" dirty="0" smtClean="0">
                <a:solidFill>
                  <a:schemeClr val="accent2">
                    <a:lumMod val="60000"/>
                    <a:lumOff val="40000"/>
                  </a:schemeClr>
                </a:solidFill>
                <a:latin typeface="宋体" pitchFamily="2" charset="-122"/>
                <a:ea typeface="宋体" pitchFamily="2" charset="-122"/>
              </a:rPr>
              <a:t>）自旋量子数</a:t>
            </a:r>
            <a:r>
              <a:rPr lang="en-US" altLang="zh-CN" sz="1600" b="1" dirty="0" smtClean="0">
                <a:solidFill>
                  <a:schemeClr val="accent2">
                    <a:lumMod val="60000"/>
                    <a:lumOff val="40000"/>
                  </a:schemeClr>
                </a:solidFill>
                <a:latin typeface="宋体" pitchFamily="2" charset="-122"/>
                <a:ea typeface="宋体" pitchFamily="2" charset="-122"/>
              </a:rPr>
              <a:t>I</a:t>
            </a:r>
            <a:r>
              <a:rPr lang="zh-CN" altLang="en-US" sz="1600" b="1" dirty="0" smtClean="0">
                <a:solidFill>
                  <a:schemeClr val="accent2">
                    <a:lumMod val="60000"/>
                    <a:lumOff val="40000"/>
                  </a:schemeClr>
                </a:solidFill>
                <a:latin typeface="宋体" pitchFamily="2" charset="-122"/>
                <a:ea typeface="宋体" pitchFamily="2" charset="-122"/>
              </a:rPr>
              <a:t>不为</a:t>
            </a:r>
            <a:r>
              <a:rPr lang="en-US" altLang="zh-CN" sz="1600" b="1" dirty="0" smtClean="0">
                <a:solidFill>
                  <a:schemeClr val="accent2">
                    <a:lumMod val="60000"/>
                    <a:lumOff val="40000"/>
                  </a:schemeClr>
                </a:solidFill>
                <a:latin typeface="宋体" pitchFamily="2" charset="-122"/>
                <a:ea typeface="宋体" pitchFamily="2" charset="-122"/>
              </a:rPr>
              <a:t>0</a:t>
            </a:r>
            <a:endParaRPr lang="zh-CN" altLang="en-US" sz="1600" b="1" dirty="0">
              <a:solidFill>
                <a:schemeClr val="accent2">
                  <a:lumMod val="60000"/>
                  <a:lumOff val="40000"/>
                </a:schemeClr>
              </a:solidFill>
              <a:latin typeface="宋体" pitchFamily="2" charset="-122"/>
              <a:ea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ss0.bdstatic.com/70cFvHSh_Q1YnxGkpoWK1HF6hhy/it/u=448953744,4101019516&amp;fm=26&amp;gp=0.jpg"/>
          <p:cNvPicPr>
            <a:picLocks noChangeAspect="1" noChangeArrowheads="1"/>
          </p:cNvPicPr>
          <p:nvPr/>
        </p:nvPicPr>
        <p:blipFill>
          <a:blip r:embed="rId2"/>
          <a:srcRect/>
          <a:stretch>
            <a:fillRect/>
          </a:stretch>
        </p:blipFill>
        <p:spPr bwMode="auto">
          <a:xfrm>
            <a:off x="8165805" y="1507166"/>
            <a:ext cx="2828260" cy="2829203"/>
          </a:xfrm>
          <a:prstGeom prst="ellipse">
            <a:avLst/>
          </a:prstGeom>
          <a:noFill/>
        </p:spPr>
      </p:pic>
      <p:sp>
        <p:nvSpPr>
          <p:cNvPr id="2" name="椭圆 1"/>
          <p:cNvSpPr/>
          <p:nvPr/>
        </p:nvSpPr>
        <p:spPr>
          <a:xfrm>
            <a:off x="4467381" y="3153921"/>
            <a:ext cx="578307" cy="578307"/>
          </a:xfrm>
          <a:prstGeom prst="ellipse">
            <a:avLst/>
          </a:prstGeom>
          <a:solidFill>
            <a:srgbClr val="0064D2"/>
          </a:solidFill>
          <a:ln w="3175" cap="flat" cmpd="sng" algn="ctr">
            <a:noFill/>
            <a:prstDash val="solid"/>
          </a:ln>
          <a:effectLst/>
        </p:spPr>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0A7A04"/>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3" name="椭圆 2"/>
          <p:cNvSpPr/>
          <p:nvPr/>
        </p:nvSpPr>
        <p:spPr>
          <a:xfrm>
            <a:off x="9234265" y="4201070"/>
            <a:ext cx="410355" cy="410355"/>
          </a:xfrm>
          <a:prstGeom prst="ellipse">
            <a:avLst/>
          </a:prstGeom>
          <a:solidFill>
            <a:srgbClr val="F47200"/>
          </a:solidFill>
          <a:ln w="3175" cap="flat" cmpd="sng" algn="ctr">
            <a:noFill/>
            <a:prstDash val="solid"/>
          </a:ln>
          <a:effectLst/>
        </p:spPr>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0A7A04"/>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 name="椭圆 3"/>
          <p:cNvSpPr/>
          <p:nvPr/>
        </p:nvSpPr>
        <p:spPr>
          <a:xfrm>
            <a:off x="6701178" y="4378381"/>
            <a:ext cx="612563" cy="612563"/>
          </a:xfrm>
          <a:prstGeom prst="ellipse">
            <a:avLst/>
          </a:prstGeom>
          <a:solidFill>
            <a:srgbClr val="0064D2"/>
          </a:solidFill>
          <a:ln w="3175" cap="flat" cmpd="sng" algn="ctr">
            <a:noFill/>
            <a:prstDash val="solid"/>
          </a:ln>
          <a:effectLst/>
        </p:spPr>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0A7A04"/>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 name="椭圆 4"/>
          <p:cNvSpPr/>
          <p:nvPr/>
        </p:nvSpPr>
        <p:spPr>
          <a:xfrm>
            <a:off x="2849303" y="3319310"/>
            <a:ext cx="625685" cy="625685"/>
          </a:xfrm>
          <a:prstGeom prst="ellipse">
            <a:avLst/>
          </a:prstGeom>
          <a:solidFill>
            <a:srgbClr val="F47200"/>
          </a:solidFill>
          <a:ln w="3175" cap="flat" cmpd="sng" algn="ctr">
            <a:noFill/>
            <a:prstDash val="solid"/>
          </a:ln>
          <a:effectLst/>
        </p:spPr>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0A7A04"/>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nvGrpSpPr>
          <p:cNvPr id="6" name="组合 5"/>
          <p:cNvGrpSpPr/>
          <p:nvPr/>
        </p:nvGrpSpPr>
        <p:grpSpPr>
          <a:xfrm>
            <a:off x="768681" y="1198791"/>
            <a:ext cx="2810149" cy="2810149"/>
            <a:chOff x="656726" y="1399676"/>
            <a:chExt cx="2107612" cy="2107612"/>
          </a:xfrm>
        </p:grpSpPr>
        <p:sp>
          <p:nvSpPr>
            <p:cNvPr id="7" name="椭圆 6"/>
            <p:cNvSpPr/>
            <p:nvPr/>
          </p:nvSpPr>
          <p:spPr>
            <a:xfrm>
              <a:off x="656726" y="1399676"/>
              <a:ext cx="2107612" cy="2107612"/>
            </a:xfrm>
            <a:prstGeom prst="ellipse">
              <a:avLst/>
            </a:prstGeom>
            <a:noFill/>
            <a:ln w="3175" cap="flat" cmpd="sng" algn="ctr">
              <a:solidFill>
                <a:srgbClr val="000000">
                  <a:lumMod val="75000"/>
                  <a:lumOff val="25000"/>
                  <a:alpha val="30000"/>
                </a:srgbClr>
              </a:solidFill>
              <a:prstDash val="solid"/>
            </a:ln>
            <a:effectLst/>
          </p:spPr>
          <p:txBody>
            <a:bodyPr anchor="ctr">
              <a:scene3d>
                <a:camera prst="orthographicFront"/>
                <a:lightRig rig="threePt" dir="t"/>
              </a:scene3d>
              <a:sp3d contourW="12700"/>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FFFFFF">
                    <a:lumMod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9" name="文本框 66"/>
            <p:cNvSpPr txBox="1">
              <a:spLocks noChangeArrowheads="1"/>
            </p:cNvSpPr>
            <p:nvPr/>
          </p:nvSpPr>
          <p:spPr bwMode="auto">
            <a:xfrm>
              <a:off x="898881" y="2257735"/>
              <a:ext cx="1615442"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fontAlgn="base">
                <a:lnSpc>
                  <a:spcPct val="100000"/>
                </a:lnSpc>
                <a:spcBef>
                  <a:spcPct val="0"/>
                </a:spcBef>
                <a:spcAft>
                  <a:spcPct val="0"/>
                </a:spcAft>
                <a:defRPr/>
              </a:pPr>
              <a:r>
                <a:rPr lang="zh-CN" altLang="en-US" sz="1400" kern="0" dirty="0" smtClean="0">
                  <a:solidFill>
                    <a:srgbClr val="FFFFFF">
                      <a:lumMod val="50000"/>
                    </a:srgbClr>
                  </a:solidFill>
                  <a:latin typeface="宋体" pitchFamily="2" charset="-122"/>
                  <a:ea typeface="宋体" pitchFamily="2" charset="-122"/>
                  <a:cs typeface="+mn-ea"/>
                  <a:sym typeface="Arial" panose="020B0604020202020204" pitchFamily="34" charset="0"/>
                </a:rPr>
                <a:t>氢核相连的</a:t>
              </a:r>
              <a:r>
                <a:rPr lang="en-US" altLang="zh-CN" sz="1400" kern="0" dirty="0" smtClean="0">
                  <a:solidFill>
                    <a:srgbClr val="FFFFFF">
                      <a:lumMod val="50000"/>
                    </a:srgbClr>
                  </a:solidFill>
                  <a:latin typeface="宋体" pitchFamily="2" charset="-122"/>
                  <a:ea typeface="宋体" pitchFamily="2" charset="-122"/>
                  <a:cs typeface="+mn-ea"/>
                  <a:sym typeface="Arial" panose="020B0604020202020204" pitchFamily="34" charset="0"/>
                </a:rPr>
                <a:t>C</a:t>
              </a:r>
              <a:r>
                <a:rPr lang="zh-CN" altLang="en-US" sz="1400" kern="0" dirty="0" smtClean="0">
                  <a:solidFill>
                    <a:srgbClr val="FFFFFF">
                      <a:lumMod val="50000"/>
                    </a:srgbClr>
                  </a:solidFill>
                  <a:latin typeface="宋体" pitchFamily="2" charset="-122"/>
                  <a:ea typeface="宋体" pitchFamily="2" charset="-122"/>
                  <a:cs typeface="+mn-ea"/>
                  <a:sym typeface="Arial" panose="020B0604020202020204" pitchFamily="34" charset="0"/>
                </a:rPr>
                <a:t>原子上电负性基团吸电子能力越大，电子云密度越小，共振信号向低场移动，化学位移越大。</a:t>
              </a:r>
              <a:endParaRPr kumimoji="0" lang="zh-CN" altLang="en-US" sz="1400" b="0" i="0" u="none" strike="noStrike" kern="0" cap="none" spc="0" normalizeH="0" baseline="0" noProof="0" dirty="0">
                <a:ln>
                  <a:noFill/>
                </a:ln>
                <a:solidFill>
                  <a:srgbClr val="FFFFFF">
                    <a:lumMod val="50000"/>
                  </a:srgbClr>
                </a:solidFill>
                <a:uLnTx/>
                <a:uFillTx/>
                <a:latin typeface="宋体" pitchFamily="2" charset="-122"/>
                <a:ea typeface="宋体" pitchFamily="2" charset="-122"/>
                <a:cs typeface="+mn-ea"/>
                <a:sym typeface="Arial" panose="020B0604020202020204" pitchFamily="34" charset="0"/>
              </a:endParaRPr>
            </a:p>
          </p:txBody>
        </p:sp>
      </p:grpSp>
      <p:grpSp>
        <p:nvGrpSpPr>
          <p:cNvPr id="10" name="组合 9"/>
          <p:cNvGrpSpPr/>
          <p:nvPr/>
        </p:nvGrpSpPr>
        <p:grpSpPr>
          <a:xfrm>
            <a:off x="2812741" y="3214917"/>
            <a:ext cx="2527768" cy="2524904"/>
            <a:chOff x="2231335" y="2503062"/>
            <a:chExt cx="1895826" cy="1893678"/>
          </a:xfrm>
        </p:grpSpPr>
        <p:sp>
          <p:nvSpPr>
            <p:cNvPr id="11" name="椭圆 10"/>
            <p:cNvSpPr/>
            <p:nvPr/>
          </p:nvSpPr>
          <p:spPr>
            <a:xfrm>
              <a:off x="2231335" y="2503062"/>
              <a:ext cx="1895826" cy="1893678"/>
            </a:xfrm>
            <a:prstGeom prst="ellipse">
              <a:avLst/>
            </a:prstGeom>
            <a:noFill/>
            <a:ln w="3175" cap="flat" cmpd="sng" algn="ctr">
              <a:solidFill>
                <a:srgbClr val="000000">
                  <a:lumMod val="75000"/>
                  <a:lumOff val="25000"/>
                  <a:alpha val="20000"/>
                </a:srgbClr>
              </a:solidFill>
              <a:prstDash val="solid"/>
            </a:ln>
            <a:effectLst/>
          </p:spPr>
          <p:txBody>
            <a:bodyPr anchor="ctr">
              <a:scene3d>
                <a:camera prst="orthographicFront"/>
                <a:lightRig rig="threePt" dir="t"/>
              </a:scene3d>
              <a:sp3d contourW="12700"/>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FFFFFF">
                    <a:lumMod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3" name="文本框 12"/>
            <p:cNvSpPr txBox="1">
              <a:spLocks noChangeArrowheads="1"/>
            </p:cNvSpPr>
            <p:nvPr/>
          </p:nvSpPr>
          <p:spPr bwMode="auto">
            <a:xfrm>
              <a:off x="2376806" y="3421646"/>
              <a:ext cx="1615442" cy="7617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smtClean="0">
                  <a:ln>
                    <a:noFill/>
                  </a:ln>
                  <a:solidFill>
                    <a:srgbClr val="FFFFFF">
                      <a:lumMod val="50000"/>
                    </a:srgbClr>
                  </a:solidFill>
                  <a:effectLst/>
                  <a:uLnTx/>
                  <a:uFillTx/>
                  <a:latin typeface="宋体" pitchFamily="2" charset="-122"/>
                  <a:ea typeface="宋体" pitchFamily="2" charset="-122"/>
                  <a:cs typeface="+mn-ea"/>
                  <a:sym typeface="Arial" panose="020B0604020202020204" pitchFamily="34" charset="0"/>
                </a:rPr>
                <a:t>是通过空间效应而起作用的，和化学键效应不同。比如双键平面上的质子周围，感应磁场的方向是去屏蔽，上下方是屏蔽区域。</a:t>
              </a:r>
              <a:endParaRPr kumimoji="0" lang="zh-CN" altLang="en-US" sz="1200" b="0" i="0" u="none" strike="noStrike" kern="0" cap="none" spc="0" normalizeH="0" baseline="0" noProof="0" dirty="0">
                <a:ln>
                  <a:noFill/>
                </a:ln>
                <a:solidFill>
                  <a:srgbClr val="FFFFFF">
                    <a:lumMod val="50000"/>
                  </a:srgbClr>
                </a:solidFill>
                <a:effectLst/>
                <a:uLnTx/>
                <a:uFillTx/>
                <a:latin typeface="宋体" pitchFamily="2" charset="-122"/>
                <a:ea typeface="宋体" pitchFamily="2" charset="-122"/>
                <a:cs typeface="+mn-ea"/>
                <a:sym typeface="Arial" panose="020B0604020202020204" pitchFamily="34" charset="0"/>
              </a:endParaRPr>
            </a:p>
          </p:txBody>
        </p:sp>
      </p:grpSp>
      <p:grpSp>
        <p:nvGrpSpPr>
          <p:cNvPr id="14" name="组合 13"/>
          <p:cNvGrpSpPr/>
          <p:nvPr/>
        </p:nvGrpSpPr>
        <p:grpSpPr>
          <a:xfrm>
            <a:off x="4825344" y="1936173"/>
            <a:ext cx="2899405" cy="2899408"/>
            <a:chOff x="3740787" y="1544004"/>
            <a:chExt cx="2174554" cy="2174556"/>
          </a:xfrm>
        </p:grpSpPr>
        <p:sp>
          <p:nvSpPr>
            <p:cNvPr id="15" name="椭圆 14"/>
            <p:cNvSpPr/>
            <p:nvPr/>
          </p:nvSpPr>
          <p:spPr>
            <a:xfrm>
              <a:off x="3740787" y="1544004"/>
              <a:ext cx="2174554" cy="2174556"/>
            </a:xfrm>
            <a:prstGeom prst="ellipse">
              <a:avLst/>
            </a:prstGeom>
            <a:noFill/>
            <a:ln w="3175" cap="flat" cmpd="sng" algn="ctr">
              <a:solidFill>
                <a:srgbClr val="000000">
                  <a:lumMod val="75000"/>
                  <a:lumOff val="25000"/>
                  <a:alpha val="20000"/>
                </a:srgbClr>
              </a:solidFill>
              <a:prstDash val="solid"/>
            </a:ln>
            <a:effectLst/>
          </p:spPr>
          <p:txBody>
            <a:bodyPr anchor="ctr">
              <a:scene3d>
                <a:camera prst="orthographicFront"/>
                <a:lightRig rig="threePt" dir="t"/>
              </a:scene3d>
              <a:sp3d contourW="12700"/>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FFFFFF">
                    <a:lumMod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17" name="文本框 66"/>
            <p:cNvSpPr txBox="1">
              <a:spLocks noChangeArrowheads="1"/>
            </p:cNvSpPr>
            <p:nvPr/>
          </p:nvSpPr>
          <p:spPr bwMode="auto">
            <a:xfrm>
              <a:off x="4060826" y="2495550"/>
              <a:ext cx="1615442"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fontAlgn="base">
                <a:lnSpc>
                  <a:spcPct val="100000"/>
                </a:lnSpc>
                <a:spcBef>
                  <a:spcPct val="0"/>
                </a:spcBef>
                <a:spcAft>
                  <a:spcPct val="0"/>
                </a:spcAft>
                <a:defRPr/>
              </a:pPr>
              <a:r>
                <a:rPr lang="zh-CN" altLang="en-US" sz="1200" kern="0" dirty="0" smtClean="0">
                  <a:solidFill>
                    <a:srgbClr val="FFFFFF">
                      <a:lumMod val="50000"/>
                    </a:srgbClr>
                  </a:solidFill>
                  <a:latin typeface="宋体" pitchFamily="2" charset="-122"/>
                  <a:ea typeface="宋体" pitchFamily="2" charset="-122"/>
                  <a:cs typeface="+mn-ea"/>
                  <a:sym typeface="Arial" panose="020B0604020202020204" pitchFamily="34" charset="0"/>
                </a:rPr>
                <a:t>使质子周围电子云密度降低，产生去屏蔽作用而使化学位移移向低场移动。形成氢键趋势越大，化学位移越显著</a:t>
              </a:r>
              <a:r>
                <a:rPr lang="zh-CN" altLang="en-US" sz="1200" kern="0" dirty="0" smtClean="0">
                  <a:solidFill>
                    <a:srgbClr val="FFFFFF">
                      <a:lumMod val="50000"/>
                    </a:srgbClr>
                  </a:solidFill>
                  <a:latin typeface="思源黑体 CN Medium" panose="020B0600000000000000" pitchFamily="34" charset="-122"/>
                  <a:ea typeface="思源黑体 CN Medium" panose="020B0600000000000000" pitchFamily="34" charset="-122"/>
                  <a:cs typeface="+mn-ea"/>
                  <a:sym typeface="Arial" panose="020B0604020202020204" pitchFamily="34" charset="0"/>
                </a:rPr>
                <a:t>。</a:t>
              </a:r>
              <a:endParaRPr kumimoji="0" lang="zh-CN" altLang="en-US" sz="1200" b="0" i="0" u="none" strike="noStrike" kern="0" cap="none" spc="0" normalizeH="0" baseline="0" noProof="0" dirty="0">
                <a:ln>
                  <a:noFill/>
                </a:ln>
                <a:solidFill>
                  <a:srgbClr val="FFFFFF">
                    <a:lumMod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grpSp>
        <p:nvGrpSpPr>
          <p:cNvPr id="18" name="组合 17"/>
          <p:cNvGrpSpPr/>
          <p:nvPr/>
        </p:nvGrpSpPr>
        <p:grpSpPr>
          <a:xfrm>
            <a:off x="6897984" y="3582093"/>
            <a:ext cx="2614925" cy="2614928"/>
            <a:chOff x="5295267" y="2778444"/>
            <a:chExt cx="1961194" cy="1961196"/>
          </a:xfrm>
        </p:grpSpPr>
        <p:sp>
          <p:nvSpPr>
            <p:cNvPr id="19" name="椭圆 18"/>
            <p:cNvSpPr/>
            <p:nvPr/>
          </p:nvSpPr>
          <p:spPr>
            <a:xfrm>
              <a:off x="5295267" y="2778444"/>
              <a:ext cx="1961194" cy="1961196"/>
            </a:xfrm>
            <a:prstGeom prst="ellipse">
              <a:avLst/>
            </a:prstGeom>
            <a:noFill/>
            <a:ln w="3175" cap="flat" cmpd="sng" algn="ctr">
              <a:solidFill>
                <a:srgbClr val="000000">
                  <a:lumMod val="85000"/>
                  <a:lumOff val="15000"/>
                  <a:alpha val="20000"/>
                </a:srgbClr>
              </a:solidFill>
              <a:prstDash val="solid"/>
            </a:ln>
            <a:effectLst/>
          </p:spPr>
          <p:txBody>
            <a:bodyPr anchor="ctr">
              <a:scene3d>
                <a:camera prst="orthographicFront"/>
                <a:lightRig rig="threePt" dir="t"/>
              </a:scene3d>
              <a:sp3d contourW="12700"/>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FFFFFF">
                    <a:lumMod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21" name="文本框 66"/>
            <p:cNvSpPr txBox="1">
              <a:spLocks noChangeArrowheads="1"/>
            </p:cNvSpPr>
            <p:nvPr/>
          </p:nvSpPr>
          <p:spPr bwMode="auto">
            <a:xfrm>
              <a:off x="5533613" y="3718471"/>
              <a:ext cx="1615442" cy="7155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fontAlgn="base">
                <a:lnSpc>
                  <a:spcPct val="100000"/>
                </a:lnSpc>
                <a:spcBef>
                  <a:spcPct val="0"/>
                </a:spcBef>
                <a:spcAft>
                  <a:spcPct val="0"/>
                </a:spcAft>
                <a:defRPr/>
              </a:pPr>
              <a:r>
                <a:rPr lang="zh-CN" altLang="en-US" sz="1400" kern="0" dirty="0" smtClean="0">
                  <a:solidFill>
                    <a:srgbClr val="FFFFFF">
                      <a:lumMod val="50000"/>
                    </a:srgbClr>
                  </a:solidFill>
                  <a:latin typeface="宋体" pitchFamily="2" charset="-122"/>
                  <a:ea typeface="宋体" pitchFamily="2" charset="-122"/>
                  <a:cs typeface="+mn-ea"/>
                  <a:sym typeface="Arial" panose="020B0604020202020204" pitchFamily="34" charset="0"/>
                </a:rPr>
                <a:t>溶剂效应主要受到溶剂的磁化率及溶剂与溶质间形成氢键或溶剂分子的磁各向异性等</a:t>
              </a:r>
              <a:r>
                <a:rPr lang="zh-CN" altLang="en-US" sz="1400" kern="0" dirty="0" smtClean="0">
                  <a:solidFill>
                    <a:srgbClr val="FFFFFF">
                      <a:lumMod val="50000"/>
                    </a:srgbClr>
                  </a:solidFill>
                  <a:latin typeface="黑体" pitchFamily="49" charset="-122"/>
                  <a:ea typeface="黑体" pitchFamily="49" charset="-122"/>
                  <a:cs typeface="+mn-ea"/>
                  <a:sym typeface="Arial" panose="020B0604020202020204" pitchFamily="34" charset="0"/>
                </a:rPr>
                <a:t>。 </a:t>
              </a:r>
              <a:endParaRPr kumimoji="0" lang="zh-CN" altLang="en-US" sz="1400" b="0" i="0" u="none" strike="noStrike" kern="0" cap="none" spc="0" normalizeH="0" baseline="0" noProof="0" dirty="0">
                <a:ln>
                  <a:noFill/>
                </a:ln>
                <a:solidFill>
                  <a:srgbClr val="FFFFFF">
                    <a:lumMod val="50000"/>
                  </a:srgbClr>
                </a:solidFill>
                <a:effectLst/>
                <a:uLnTx/>
                <a:uFillTx/>
                <a:latin typeface="黑体" pitchFamily="49" charset="-122"/>
                <a:ea typeface="黑体" pitchFamily="49" charset="-122"/>
                <a:cs typeface="+mn-ea"/>
                <a:sym typeface="Arial" panose="020B0604020202020204" pitchFamily="34" charset="0"/>
              </a:endParaRPr>
            </a:p>
          </p:txBody>
        </p:sp>
      </p:grpSp>
      <p:sp>
        <p:nvSpPr>
          <p:cNvPr id="23" name="椭圆 22"/>
          <p:cNvSpPr/>
          <p:nvPr/>
        </p:nvSpPr>
        <p:spPr>
          <a:xfrm>
            <a:off x="8176411" y="1506644"/>
            <a:ext cx="2853264" cy="2853264"/>
          </a:xfrm>
          <a:prstGeom prst="ellipse">
            <a:avLst/>
          </a:prstGeom>
          <a:noFill/>
          <a:ln w="3175" cap="flat" cmpd="sng" algn="ctr">
            <a:solidFill>
              <a:srgbClr val="000000">
                <a:lumMod val="85000"/>
                <a:lumOff val="15000"/>
                <a:alpha val="40000"/>
              </a:srgbClr>
            </a:solidFill>
            <a:prstDash val="solid"/>
          </a:ln>
          <a:effectLst/>
        </p:spPr>
        <p:txBody>
          <a:bodyPr anchor="ctr">
            <a:scene3d>
              <a:camera prst="orthographicFront"/>
              <a:lightRig rig="threePt" dir="t"/>
            </a:scene3d>
            <a:sp3d contourW="12700"/>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FFFFFF">
                  <a:lumMod val="50000"/>
                </a:srgbClr>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24" name="矩形 23"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2190530" y="643562"/>
            <a:ext cx="8737415" cy="46166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1600" dirty="0" smtClean="0">
                <a:solidFill>
                  <a:srgbClr val="443C3A"/>
                </a:solidFill>
                <a:latin typeface="思源黑体 CN Medium" panose="020B0600000000000000" pitchFamily="34" charset="-122"/>
                <a:ea typeface="思源黑体 CN Medium" panose="020B0600000000000000" pitchFamily="34" charset="-122"/>
              </a:rPr>
              <a:t>某一质子吸收峰出现的位置与标准物质质子吸收峰出现的位置之间的差异称为化学位移。</a:t>
            </a:r>
            <a:endParaRPr kumimoji="0" lang="zh-CN" altLang="en-US" sz="1600" b="0" i="0" u="none" strike="noStrike" kern="1200" cap="none" spc="0" normalizeH="0" baseline="0" noProof="0" dirty="0">
              <a:ln>
                <a:noFill/>
              </a:ln>
              <a:solidFill>
                <a:srgbClr val="443C3A"/>
              </a:solidFill>
              <a:effectLst/>
              <a:uLnTx/>
              <a:uFillTx/>
              <a:latin typeface="思源黑体 CN Medium" panose="020B0600000000000000" pitchFamily="34" charset="-122"/>
              <a:ea typeface="思源黑体 CN Medium" panose="020B0600000000000000" pitchFamily="34" charset="-122"/>
            </a:endParaRPr>
          </a:p>
        </p:txBody>
      </p:sp>
      <p:sp>
        <p:nvSpPr>
          <p:cNvPr id="29" name="TextBox 28"/>
          <p:cNvSpPr txBox="1"/>
          <p:nvPr/>
        </p:nvSpPr>
        <p:spPr>
          <a:xfrm>
            <a:off x="2621799" y="187473"/>
            <a:ext cx="4544705" cy="369332"/>
          </a:xfrm>
          <a:prstGeom prst="rect">
            <a:avLst/>
          </a:prstGeom>
          <a:noFill/>
        </p:spPr>
        <p:txBody>
          <a:bodyPr wrap="square" rtlCol="0">
            <a:spAutoFit/>
          </a:bodyPr>
          <a:lstStyle/>
          <a:p>
            <a:r>
              <a:rPr lang="zh-CN" altLang="en-US" b="1" dirty="0" smtClean="0">
                <a:solidFill>
                  <a:schemeClr val="accent4">
                    <a:lumMod val="60000"/>
                    <a:lumOff val="40000"/>
                  </a:schemeClr>
                </a:solidFill>
              </a:rPr>
              <a:t>化学位移与分子结构的关系</a:t>
            </a:r>
            <a:endParaRPr lang="zh-CN" altLang="en-US" b="1" dirty="0">
              <a:solidFill>
                <a:schemeClr val="accent4">
                  <a:lumMod val="60000"/>
                  <a:lumOff val="40000"/>
                </a:schemeClr>
              </a:solidFill>
            </a:endParaRPr>
          </a:p>
        </p:txBody>
      </p:sp>
      <p:sp>
        <p:nvSpPr>
          <p:cNvPr id="30" name="TextBox 29"/>
          <p:cNvSpPr txBox="1"/>
          <p:nvPr/>
        </p:nvSpPr>
        <p:spPr>
          <a:xfrm>
            <a:off x="1531088" y="1679944"/>
            <a:ext cx="1254642" cy="646331"/>
          </a:xfrm>
          <a:prstGeom prst="rect">
            <a:avLst/>
          </a:prstGeom>
          <a:noFill/>
        </p:spPr>
        <p:txBody>
          <a:bodyPr wrap="square" rtlCol="0">
            <a:spAutoFit/>
          </a:bodyPr>
          <a:lstStyle/>
          <a:p>
            <a:r>
              <a:rPr lang="zh-CN" altLang="en-US" dirty="0" smtClean="0"/>
              <a:t>诱导效应、共轭效应：</a:t>
            </a:r>
            <a:endParaRPr lang="zh-CN" altLang="en-US" dirty="0"/>
          </a:p>
        </p:txBody>
      </p:sp>
      <p:sp>
        <p:nvSpPr>
          <p:cNvPr id="31" name="TextBox 30"/>
          <p:cNvSpPr txBox="1"/>
          <p:nvPr/>
        </p:nvSpPr>
        <p:spPr>
          <a:xfrm>
            <a:off x="3253562" y="3891516"/>
            <a:ext cx="1605517" cy="369332"/>
          </a:xfrm>
          <a:prstGeom prst="rect">
            <a:avLst/>
          </a:prstGeom>
          <a:noFill/>
        </p:spPr>
        <p:txBody>
          <a:bodyPr wrap="square" rtlCol="0">
            <a:spAutoFit/>
          </a:bodyPr>
          <a:lstStyle/>
          <a:p>
            <a:r>
              <a:rPr lang="zh-CN" altLang="en-US" dirty="0" smtClean="0"/>
              <a:t>各向异性效应：</a:t>
            </a:r>
            <a:endParaRPr lang="zh-CN" altLang="en-US" dirty="0"/>
          </a:p>
        </p:txBody>
      </p:sp>
      <p:sp>
        <p:nvSpPr>
          <p:cNvPr id="32" name="TextBox 31"/>
          <p:cNvSpPr txBox="1"/>
          <p:nvPr/>
        </p:nvSpPr>
        <p:spPr>
          <a:xfrm>
            <a:off x="5603358" y="2626242"/>
            <a:ext cx="1552354" cy="369332"/>
          </a:xfrm>
          <a:prstGeom prst="rect">
            <a:avLst/>
          </a:prstGeom>
          <a:noFill/>
        </p:spPr>
        <p:txBody>
          <a:bodyPr wrap="square" rtlCol="0">
            <a:spAutoFit/>
          </a:bodyPr>
          <a:lstStyle/>
          <a:p>
            <a:r>
              <a:rPr lang="zh-CN" altLang="en-US" dirty="0" smtClean="0"/>
              <a:t>氢键作用：</a:t>
            </a:r>
            <a:endParaRPr lang="zh-CN" altLang="en-US" dirty="0"/>
          </a:p>
        </p:txBody>
      </p:sp>
      <p:sp>
        <p:nvSpPr>
          <p:cNvPr id="33" name="TextBox 32"/>
          <p:cNvSpPr txBox="1"/>
          <p:nvPr/>
        </p:nvSpPr>
        <p:spPr>
          <a:xfrm>
            <a:off x="7708605" y="4210493"/>
            <a:ext cx="1318437" cy="369332"/>
          </a:xfrm>
          <a:prstGeom prst="rect">
            <a:avLst/>
          </a:prstGeom>
          <a:noFill/>
        </p:spPr>
        <p:txBody>
          <a:bodyPr wrap="square" rtlCol="0">
            <a:spAutoFit/>
          </a:bodyPr>
          <a:lstStyle/>
          <a:p>
            <a:r>
              <a:rPr lang="zh-CN" altLang="en-US" dirty="0" smtClean="0"/>
              <a:t>溶剂效应：</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01403" y="2859910"/>
            <a:ext cx="6365619" cy="923330"/>
          </a:xfrm>
          <a:prstGeom prst="rect">
            <a:avLst/>
          </a:prstGeom>
        </p:spPr>
        <p:txBody>
          <a:bodyPr wrap="square">
            <a:spAutoFit/>
          </a:bodyPr>
          <a:lstStyle>
            <a:defPPr>
              <a:defRPr lang="zh-CN"/>
            </a:defPPr>
            <a:lvl1pPr lvl="0" algn="ctr">
              <a:defRPr sz="5400" b="1">
                <a:gradFill>
                  <a:gsLst>
                    <a:gs pos="0">
                      <a:srgbClr val="2B84FE"/>
                    </a:gs>
                    <a:gs pos="100000">
                      <a:srgbClr val="20B1F4"/>
                    </a:gs>
                  </a:gsLst>
                  <a:lin ang="5400000" scaled="1"/>
                </a:gradFill>
                <a:latin typeface="微软雅黑" panose="020B0503020204020204" charset="-122"/>
                <a:ea typeface="微软雅黑" panose="020B0503020204020204" charset="-122"/>
              </a:defRPr>
            </a:lvl1pPr>
          </a:lstStyle>
          <a:p>
            <a:pPr lvl="0">
              <a:defRPr/>
            </a:pPr>
            <a:r>
              <a:rPr lang="zh-CN" altLang="en-US"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核磁共振实验技术</a:t>
            </a:r>
            <a:endParaRPr lang="zh-CN" altLang="en-US" kern="0" dirty="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3" name="Shape 285"/>
          <p:cNvSpPr txBox="1"/>
          <p:nvPr/>
        </p:nvSpPr>
        <p:spPr>
          <a:xfrm>
            <a:off x="2463039" y="3986554"/>
            <a:ext cx="7190439" cy="490933"/>
          </a:xfrm>
          <a:prstGeom prst="rect">
            <a:avLst/>
          </a:prstGeom>
          <a:noFill/>
          <a:ln>
            <a:noFill/>
          </a:ln>
        </p:spPr>
        <p:txBody>
          <a:bodyPr lIns="68560" tIns="34275" rIns="68560" bIns="34275" anchor="t" anchorCtr="0">
            <a:noAutofit/>
          </a:bodyPr>
          <a:lstStyle/>
          <a:p>
            <a:pPr lvl="0" algn="ctr">
              <a:lnSpc>
                <a:spcPct val="130000"/>
              </a:lnSpc>
              <a:defRPr/>
            </a:pPr>
            <a:r>
              <a:rPr lang="en-US" altLang="zh-CN" sz="1100" dirty="0" smtClean="0">
                <a:solidFill>
                  <a:srgbClr val="000000">
                    <a:lumMod val="50000"/>
                    <a:lumOff val="50000"/>
                  </a:srgbClr>
                </a:solidFill>
                <a:latin typeface="思源黑体 CN Medium" panose="020B0600000000000000" pitchFamily="34" charset="-122"/>
                <a:ea typeface="思源黑体 CN Medium" panose="020B0600000000000000" pitchFamily="34" charset="-122"/>
              </a:rPr>
              <a:t>NMR experimental technique.</a:t>
            </a:r>
            <a:endParaRPr kumimoji="0" lang="en-US" altLang="zh-CN" sz="11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endParaRPr>
          </a:p>
        </p:txBody>
      </p:sp>
      <p:cxnSp>
        <p:nvCxnSpPr>
          <p:cNvPr id="5" name="直接连接符 4"/>
          <p:cNvCxnSpPr/>
          <p:nvPr/>
        </p:nvCxnSpPr>
        <p:spPr>
          <a:xfrm>
            <a:off x="5443537" y="4277302"/>
            <a:ext cx="121309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71031" y="1856530"/>
            <a:ext cx="5658181"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mn-lt"/>
              </a:rPr>
              <a:t>PART 02</a:t>
            </a:r>
            <a:endParaRPr kumimoji="0" lang="zh-CN" altLang="en-US" sz="5400" b="0" i="0" u="none" strike="noStrike" kern="1200" cap="none" spc="0" normalizeH="0" baseline="0" noProof="0" dirty="0">
              <a:ln>
                <a:noFill/>
              </a:ln>
              <a:solidFill>
                <a:srgbClr val="000000">
                  <a:lumMod val="50000"/>
                  <a:lumOff val="50000"/>
                </a:srgb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a:srcRect/>
          <a:stretch>
            <a:fillRect/>
          </a:stretch>
        </p:blipFill>
        <p:spPr bwMode="auto">
          <a:xfrm>
            <a:off x="734751" y="1424763"/>
            <a:ext cx="6201077" cy="2296632"/>
          </a:xfrm>
          <a:prstGeom prst="rect">
            <a:avLst/>
          </a:prstGeom>
          <a:noFill/>
          <a:ln w="9525">
            <a:noFill/>
            <a:miter lim="800000"/>
            <a:headEnd/>
            <a:tailEnd/>
          </a:ln>
          <a:effectLst/>
        </p:spPr>
      </p:pic>
      <p:grpSp>
        <p:nvGrpSpPr>
          <p:cNvPr id="37" name="组合 36"/>
          <p:cNvGrpSpPr/>
          <p:nvPr/>
        </p:nvGrpSpPr>
        <p:grpSpPr>
          <a:xfrm>
            <a:off x="4596924" y="-127187"/>
            <a:ext cx="2968488" cy="540124"/>
            <a:chOff x="4611756" y="119764"/>
            <a:chExt cx="2968488" cy="540124"/>
          </a:xfrm>
        </p:grpSpPr>
        <p:sp>
          <p:nvSpPr>
            <p:cNvPr id="38" name="圆角矩形 4"/>
            <p:cNvSpPr/>
            <p:nvPr/>
          </p:nvSpPr>
          <p:spPr>
            <a:xfrm>
              <a:off x="5848548" y="587888"/>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39" name="TextBox 71"/>
            <p:cNvSpPr txBox="1"/>
            <p:nvPr/>
          </p:nvSpPr>
          <p:spPr>
            <a:xfrm>
              <a:off x="4611756" y="119764"/>
              <a:ext cx="296848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0063D1"/>
                </a:solidFill>
                <a:effectLst/>
                <a:uLnTx/>
                <a:uFillTx/>
                <a:latin typeface="思源黑体 CN Medium" panose="020B0600000000000000" pitchFamily="34" charset="-122"/>
                <a:ea typeface="思源黑体 CN Medium" panose="020B0600000000000000" pitchFamily="34" charset="-122"/>
              </a:endParaRPr>
            </a:p>
          </p:txBody>
        </p:sp>
      </p:grpSp>
      <p:sp>
        <p:nvSpPr>
          <p:cNvPr id="33" name="TextBox 32"/>
          <p:cNvSpPr txBox="1"/>
          <p:nvPr/>
        </p:nvSpPr>
        <p:spPr>
          <a:xfrm>
            <a:off x="5004613" y="0"/>
            <a:ext cx="2179673" cy="646331"/>
          </a:xfrm>
          <a:prstGeom prst="rect">
            <a:avLst/>
          </a:prstGeom>
          <a:noFill/>
        </p:spPr>
        <p:txBody>
          <a:bodyPr wrap="square" rtlCol="0">
            <a:spAutoFit/>
          </a:bodyPr>
          <a:lstStyle/>
          <a:p>
            <a:pPr lvl="0" algn="ctr"/>
            <a:r>
              <a:rPr lang="zh-CN" altLang="en-US"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核磁共振实验技术</a:t>
            </a:r>
          </a:p>
          <a:p>
            <a:endParaRPr lang="zh-CN" altLang="en-US" dirty="0"/>
          </a:p>
        </p:txBody>
      </p:sp>
      <p:sp>
        <p:nvSpPr>
          <p:cNvPr id="34" name="TextBox 33"/>
          <p:cNvSpPr txBox="1"/>
          <p:nvPr/>
        </p:nvSpPr>
        <p:spPr>
          <a:xfrm>
            <a:off x="2030819" y="542260"/>
            <a:ext cx="7442790" cy="1200329"/>
          </a:xfrm>
          <a:prstGeom prst="rect">
            <a:avLst/>
          </a:prstGeom>
          <a:noFill/>
        </p:spPr>
        <p:txBody>
          <a:bodyPr wrap="square" rtlCol="0">
            <a:spAutoFit/>
          </a:bodyPr>
          <a:lstStyle/>
          <a:p>
            <a:r>
              <a:rPr lang="zh-CN" altLang="en-US" dirty="0" smtClean="0"/>
              <a:t>由于</a:t>
            </a:r>
            <a:r>
              <a:rPr lang="en-US" altLang="zh-CN" dirty="0" smtClean="0"/>
              <a:t>I=1/2</a:t>
            </a:r>
            <a:r>
              <a:rPr lang="zh-CN" altLang="en-US" dirty="0" smtClean="0"/>
              <a:t>的原子核特别适合用于核磁共振实验，所以可以按照</a:t>
            </a:r>
            <a:r>
              <a:rPr lang="zh-CN" altLang="en-US" dirty="0" smtClean="0">
                <a:solidFill>
                  <a:schemeClr val="accent4">
                    <a:lumMod val="60000"/>
                    <a:lumOff val="40000"/>
                  </a:schemeClr>
                </a:solidFill>
              </a:rPr>
              <a:t>测定对象</a:t>
            </a:r>
            <a:r>
              <a:rPr lang="zh-CN" altLang="en-US" dirty="0" smtClean="0"/>
              <a:t>可以分为：氢谱、氮谱、氟谱、磷谱等。具体介绍</a:t>
            </a:r>
            <a:r>
              <a:rPr lang="en-US" altLang="zh-CN" baseline="30000" dirty="0" smtClean="0"/>
              <a:t>19</a:t>
            </a:r>
            <a:r>
              <a:rPr lang="en-US" altLang="zh-CN" dirty="0" smtClean="0"/>
              <a:t>F-NMR</a:t>
            </a:r>
            <a:r>
              <a:rPr lang="zh-CN" altLang="en-US" dirty="0" smtClean="0"/>
              <a:t>的技术优势。</a:t>
            </a:r>
          </a:p>
          <a:p>
            <a:endParaRPr lang="zh-CN" altLang="en-US" dirty="0" smtClean="0"/>
          </a:p>
          <a:p>
            <a:endParaRPr lang="zh-CN" altLang="en-US" dirty="0"/>
          </a:p>
        </p:txBody>
      </p:sp>
      <p:sp>
        <p:nvSpPr>
          <p:cNvPr id="35" name="TextBox 34"/>
          <p:cNvSpPr txBox="1"/>
          <p:nvPr/>
        </p:nvSpPr>
        <p:spPr>
          <a:xfrm>
            <a:off x="2041452" y="3827723"/>
            <a:ext cx="3519376" cy="261610"/>
          </a:xfrm>
          <a:prstGeom prst="rect">
            <a:avLst/>
          </a:prstGeom>
          <a:noFill/>
        </p:spPr>
        <p:txBody>
          <a:bodyPr wrap="square" rtlCol="0">
            <a:spAutoFit/>
          </a:bodyPr>
          <a:lstStyle/>
          <a:p>
            <a:pPr algn="ctr"/>
            <a:r>
              <a:rPr lang="zh-CN" altLang="en-US" sz="1100" dirty="0" smtClean="0"/>
              <a:t>氟原子与各原子的偶合常数</a:t>
            </a:r>
            <a:endParaRPr lang="zh-CN" altLang="en-US" sz="1100" dirty="0"/>
          </a:p>
        </p:txBody>
      </p:sp>
      <p:sp>
        <p:nvSpPr>
          <p:cNvPr id="40" name="TextBox 39"/>
          <p:cNvSpPr txBox="1"/>
          <p:nvPr/>
        </p:nvSpPr>
        <p:spPr>
          <a:xfrm>
            <a:off x="1212111" y="4178596"/>
            <a:ext cx="4667693" cy="1477328"/>
          </a:xfrm>
          <a:prstGeom prst="rect">
            <a:avLst/>
          </a:prstGeom>
          <a:noFill/>
        </p:spPr>
        <p:txBody>
          <a:bodyPr wrap="square" rtlCol="0">
            <a:spAutoFit/>
          </a:bodyPr>
          <a:lstStyle/>
          <a:p>
            <a:r>
              <a:rPr lang="en-US" altLang="zh-CN" baseline="30000" dirty="0" smtClean="0">
                <a:latin typeface="宋体" pitchFamily="2" charset="-122"/>
                <a:ea typeface="宋体" pitchFamily="2" charset="-122"/>
              </a:rPr>
              <a:t>19</a:t>
            </a:r>
            <a:r>
              <a:rPr lang="en-US" altLang="zh-CN" dirty="0" smtClean="0">
                <a:latin typeface="宋体" pitchFamily="2" charset="-122"/>
                <a:ea typeface="宋体" pitchFamily="2" charset="-122"/>
              </a:rPr>
              <a:t>F-NMR</a:t>
            </a:r>
            <a:r>
              <a:rPr lang="zh-CN" altLang="en-US" dirty="0" smtClean="0">
                <a:latin typeface="宋体" pitchFamily="2" charset="-122"/>
                <a:ea typeface="宋体" pitchFamily="2" charset="-122"/>
              </a:rPr>
              <a:t>与</a:t>
            </a:r>
            <a:r>
              <a:rPr lang="en-US" altLang="zh-CN" baseline="30000" dirty="0" smtClean="0">
                <a:latin typeface="宋体" pitchFamily="2" charset="-122"/>
                <a:ea typeface="宋体" pitchFamily="2" charset="-122"/>
              </a:rPr>
              <a:t>1</a:t>
            </a:r>
            <a:r>
              <a:rPr lang="en-US" altLang="zh-CN" dirty="0" smtClean="0">
                <a:latin typeface="宋体" pitchFamily="2" charset="-122"/>
                <a:ea typeface="宋体" pitchFamily="2" charset="-122"/>
              </a:rPr>
              <a:t>H-NMR</a:t>
            </a:r>
            <a:r>
              <a:rPr lang="zh-CN" altLang="en-US" dirty="0" smtClean="0">
                <a:latin typeface="宋体" pitchFamily="2" charset="-122"/>
                <a:ea typeface="宋体" pitchFamily="2" charset="-122"/>
              </a:rPr>
              <a:t>相比，氟具有与氢相当的</a:t>
            </a:r>
            <a:r>
              <a:rPr lang="en-US" altLang="zh-CN" dirty="0" smtClean="0">
                <a:latin typeface="宋体" pitchFamily="2" charset="-122"/>
                <a:ea typeface="宋体" pitchFamily="2" charset="-122"/>
              </a:rPr>
              <a:t>100%</a:t>
            </a:r>
            <a:r>
              <a:rPr lang="zh-CN" altLang="en-US" dirty="0" smtClean="0">
                <a:latin typeface="宋体" pitchFamily="2" charset="-122"/>
                <a:ea typeface="宋体" pitchFamily="2" charset="-122"/>
              </a:rPr>
              <a:t>天然丰度，检测灵敏度高；氟相对于氢的化学位移范围很大，一般来说，有机含氟化合物中氟原子数远比氢原子数少的多，</a:t>
            </a:r>
            <a:r>
              <a:rPr lang="en-US" altLang="zh-CN" baseline="30000" dirty="0" smtClean="0">
                <a:latin typeface="宋体" pitchFamily="2" charset="-122"/>
                <a:ea typeface="宋体" pitchFamily="2" charset="-122"/>
              </a:rPr>
              <a:t>19</a:t>
            </a:r>
            <a:r>
              <a:rPr lang="en-US" altLang="zh-CN" dirty="0" smtClean="0">
                <a:latin typeface="宋体" pitchFamily="2" charset="-122"/>
                <a:ea typeface="宋体" pitchFamily="2" charset="-122"/>
              </a:rPr>
              <a:t>F-NMR</a:t>
            </a:r>
            <a:r>
              <a:rPr lang="zh-CN" altLang="en-US" dirty="0" smtClean="0">
                <a:latin typeface="宋体" pitchFamily="2" charset="-122"/>
                <a:ea typeface="宋体" pitchFamily="2" charset="-122"/>
              </a:rPr>
              <a:t>的分离度好，检测谱图简单易分析。</a:t>
            </a:r>
            <a:endParaRPr lang="zh-CN" altLang="en-US" dirty="0">
              <a:latin typeface="宋体" pitchFamily="2" charset="-122"/>
              <a:ea typeface="宋体" pitchFamily="2" charset="-122"/>
            </a:endParaRPr>
          </a:p>
        </p:txBody>
      </p:sp>
      <p:sp>
        <p:nvSpPr>
          <p:cNvPr id="41" name="TextBox 40"/>
          <p:cNvSpPr txBox="1"/>
          <p:nvPr/>
        </p:nvSpPr>
        <p:spPr>
          <a:xfrm>
            <a:off x="6687879" y="1584251"/>
            <a:ext cx="3976577" cy="5601533"/>
          </a:xfrm>
          <a:prstGeom prst="rect">
            <a:avLst/>
          </a:prstGeom>
          <a:noFill/>
        </p:spPr>
        <p:txBody>
          <a:bodyPr wrap="square" rtlCol="0">
            <a:spAutoFit/>
          </a:bodyPr>
          <a:lstStyle/>
          <a:p>
            <a:pPr>
              <a:buFont typeface="Wingdings" pitchFamily="2" charset="2"/>
              <a:buChar char="l"/>
            </a:pPr>
            <a:r>
              <a:rPr lang="zh-CN" altLang="en-US" sz="1600" dirty="0" smtClean="0"/>
              <a:t>单氟取代的有机物：</a:t>
            </a:r>
            <a:endParaRPr lang="en-US" altLang="zh-CN" sz="1600" dirty="0" smtClean="0"/>
          </a:p>
          <a:p>
            <a:r>
              <a:rPr lang="zh-CN" altLang="en-US" sz="1400" dirty="0" smtClean="0">
                <a:latin typeface="宋体" pitchFamily="2" charset="-122"/>
                <a:ea typeface="宋体" pitchFamily="2" charset="-122"/>
              </a:rPr>
              <a:t>对于饱和烷烃氟化物，氟原子所连接碳上氢原子越少，氟谱位移向低场移动；而烷烃氟化物支链上的氢增多，使氟谱位移向高场移动。</a:t>
            </a:r>
            <a:endParaRPr lang="en-US" altLang="zh-CN" sz="1400" dirty="0" smtClean="0">
              <a:latin typeface="宋体" pitchFamily="2" charset="-122"/>
              <a:ea typeface="宋体" pitchFamily="2" charset="-122"/>
            </a:endParaRPr>
          </a:p>
          <a:p>
            <a:endParaRPr lang="en-US" altLang="zh-CN" sz="1400" dirty="0" smtClean="0">
              <a:latin typeface="宋体" pitchFamily="2" charset="-122"/>
              <a:ea typeface="宋体" pitchFamily="2" charset="-122"/>
            </a:endParaRPr>
          </a:p>
          <a:p>
            <a:pPr>
              <a:buFont typeface="Wingdings" pitchFamily="2" charset="2"/>
              <a:buChar char="l"/>
            </a:pPr>
            <a:r>
              <a:rPr lang="zh-CN" altLang="en-US" sz="1600" dirty="0" smtClean="0"/>
              <a:t>对于二氟取代有机化合物：</a:t>
            </a:r>
            <a:endParaRPr lang="en-US" altLang="zh-CN" sz="1600" dirty="0" smtClean="0"/>
          </a:p>
          <a:p>
            <a:r>
              <a:rPr lang="zh-CN" altLang="en-US" sz="1400" dirty="0" smtClean="0">
                <a:latin typeface="宋体" pitchFamily="2" charset="-122"/>
                <a:ea typeface="宋体" pitchFamily="2" charset="-122"/>
              </a:rPr>
              <a:t>对于饱和烷烃氟化物，</a:t>
            </a:r>
            <a:r>
              <a:rPr lang="en-US" altLang="zh-CN" sz="1400" dirty="0" smtClean="0">
                <a:latin typeface="宋体" pitchFamily="2" charset="-122"/>
                <a:ea typeface="宋体" pitchFamily="2" charset="-122"/>
              </a:rPr>
              <a:t>CHF</a:t>
            </a:r>
            <a:r>
              <a:rPr lang="en-US" altLang="zh-CN" sz="1400" baseline="-25000" dirty="0" smtClean="0">
                <a:latin typeface="宋体" pitchFamily="2" charset="-122"/>
                <a:ea typeface="宋体" pitchFamily="2" charset="-122"/>
              </a:rPr>
              <a:t>2</a:t>
            </a:r>
            <a:r>
              <a:rPr lang="zh-CN" altLang="en-US" sz="1400" dirty="0" smtClean="0">
                <a:latin typeface="宋体" pitchFamily="2" charset="-122"/>
                <a:ea typeface="宋体" pitchFamily="2" charset="-122"/>
              </a:rPr>
              <a:t>基团相连碳上甲基越多，供电子能力越强，对氟原子屏蔽作用越来越强。支链对氟原子起到屏蔽作用。</a:t>
            </a:r>
            <a:endParaRPr lang="en-US" altLang="zh-CN" sz="1400" dirty="0" smtClean="0">
              <a:latin typeface="宋体" pitchFamily="2" charset="-122"/>
              <a:ea typeface="宋体" pitchFamily="2" charset="-122"/>
            </a:endParaRPr>
          </a:p>
          <a:p>
            <a:endParaRPr lang="en-US" altLang="zh-CN" sz="1400" dirty="0" smtClean="0">
              <a:latin typeface="宋体" pitchFamily="2" charset="-122"/>
              <a:ea typeface="宋体" pitchFamily="2" charset="-122"/>
            </a:endParaRPr>
          </a:p>
          <a:p>
            <a:pPr>
              <a:buFont typeface="Wingdings" pitchFamily="2" charset="2"/>
              <a:buChar char="l"/>
            </a:pPr>
            <a:r>
              <a:rPr lang="zh-CN" altLang="en-US" sz="1600" dirty="0" smtClean="0"/>
              <a:t>对于三氟取代有机化合物：</a:t>
            </a:r>
            <a:endParaRPr lang="en-US" altLang="zh-CN" sz="1600" dirty="0" smtClean="0"/>
          </a:p>
          <a:p>
            <a:r>
              <a:rPr lang="zh-CN" altLang="en-US" sz="1400" dirty="0" smtClean="0">
                <a:latin typeface="宋体" pitchFamily="2" charset="-122"/>
                <a:ea typeface="宋体" pitchFamily="2" charset="-122"/>
              </a:rPr>
              <a:t>与二氟取代化合物相似，卤素原子与三氟甲基直接相连时，对氟原子有去屏蔽作用；当卤素原子</a:t>
            </a:r>
          </a:p>
          <a:p>
            <a:r>
              <a:rPr lang="zh-CN" altLang="en-US" sz="1400" dirty="0" smtClean="0">
                <a:latin typeface="宋体" pitchFamily="2" charset="-122"/>
                <a:ea typeface="宋体" pitchFamily="2" charset="-122"/>
              </a:rPr>
              <a:t>在</a:t>
            </a:r>
            <a:r>
              <a:rPr lang="en-US" altLang="zh-CN" sz="1400" dirty="0" smtClean="0">
                <a:latin typeface="宋体" pitchFamily="2" charset="-122"/>
                <a:ea typeface="宋体" pitchFamily="2" charset="-122"/>
              </a:rPr>
              <a:t>p</a:t>
            </a:r>
            <a:r>
              <a:rPr lang="zh-CN" altLang="en-US" sz="1400" dirty="0" smtClean="0">
                <a:latin typeface="宋体" pitchFamily="2" charset="-122"/>
                <a:ea typeface="宋体" pitchFamily="2" charset="-122"/>
              </a:rPr>
              <a:t>位上取代时，通常会对氟原子起屏蔽作用；对于三氟甲苯，邻位、对位、间位，不管是吸电子还是供电子基团都对氟原子影响很小。</a:t>
            </a:r>
            <a:endParaRPr lang="en-US" altLang="zh-CN" sz="1400" dirty="0" smtClean="0">
              <a:latin typeface="宋体" pitchFamily="2" charset="-122"/>
              <a:ea typeface="宋体" pitchFamily="2" charset="-122"/>
            </a:endParaRPr>
          </a:p>
          <a:p>
            <a:endParaRPr lang="en-US" altLang="zh-CN" sz="1400" dirty="0" smtClean="0">
              <a:latin typeface="宋体" pitchFamily="2" charset="-122"/>
              <a:ea typeface="宋体" pitchFamily="2" charset="-122"/>
            </a:endParaRPr>
          </a:p>
          <a:p>
            <a:pPr>
              <a:buFont typeface="Wingdings" pitchFamily="2" charset="2"/>
              <a:buChar char="l"/>
            </a:pPr>
            <a:r>
              <a:rPr lang="zh-CN" altLang="en-US" sz="1600" dirty="0" smtClean="0"/>
              <a:t>对于全氟烷烃化合物：</a:t>
            </a:r>
            <a:endParaRPr lang="en-US" altLang="zh-CN" sz="1600" dirty="0" smtClean="0"/>
          </a:p>
          <a:p>
            <a:r>
              <a:rPr lang="zh-CN" altLang="en-US" sz="1400" dirty="0" smtClean="0">
                <a:latin typeface="宋体" pitchFamily="2" charset="-122"/>
                <a:ea typeface="宋体" pitchFamily="2" charset="-122"/>
              </a:rPr>
              <a:t>在较低场</a:t>
            </a:r>
            <a:r>
              <a:rPr lang="en-US" altLang="zh-CN" sz="1400" dirty="0" smtClean="0">
                <a:latin typeface="宋体" pitchFamily="2" charset="-122"/>
                <a:ea typeface="宋体" pitchFamily="2" charset="-122"/>
              </a:rPr>
              <a:t>-74.7 </a:t>
            </a:r>
            <a:r>
              <a:rPr lang="en-US" altLang="zh-CN" sz="1400" dirty="0" err="1" smtClean="0">
                <a:latin typeface="宋体" pitchFamily="2" charset="-122"/>
                <a:ea typeface="宋体" pitchFamily="2" charset="-122"/>
              </a:rPr>
              <a:t>ppm</a:t>
            </a:r>
            <a:r>
              <a:rPr lang="zh-CN" altLang="en-US" sz="1400" dirty="0" smtClean="0">
                <a:latin typeface="宋体" pitchFamily="2" charset="-122"/>
                <a:ea typeface="宋体" pitchFamily="2" charset="-122"/>
              </a:rPr>
              <a:t>的氟谱峰代表</a:t>
            </a:r>
            <a:r>
              <a:rPr lang="en-US" altLang="zh-CN" sz="1400" dirty="0" smtClean="0">
                <a:latin typeface="宋体" pitchFamily="2" charset="-122"/>
                <a:ea typeface="宋体" pitchFamily="2" charset="-122"/>
              </a:rPr>
              <a:t>CF</a:t>
            </a:r>
            <a:r>
              <a:rPr lang="en-US" altLang="zh-CN" sz="1400" baseline="-25000" dirty="0" smtClean="0">
                <a:latin typeface="宋体" pitchFamily="2" charset="-122"/>
                <a:ea typeface="宋体" pitchFamily="2" charset="-122"/>
              </a:rPr>
              <a:t>3</a:t>
            </a:r>
            <a:r>
              <a:rPr lang="zh-CN" altLang="en-US" sz="1400" dirty="0" smtClean="0">
                <a:latin typeface="宋体" pitchFamily="2" charset="-122"/>
                <a:ea typeface="宋体" pitchFamily="2" charset="-122"/>
              </a:rPr>
              <a:t>基团的氟原子，可归属为</a:t>
            </a:r>
            <a:r>
              <a:rPr lang="en-US" altLang="zh-CN" sz="1400" dirty="0" smtClean="0">
                <a:latin typeface="宋体" pitchFamily="2" charset="-122"/>
                <a:ea typeface="宋体" pitchFamily="2" charset="-122"/>
              </a:rPr>
              <a:t>CF(CF</a:t>
            </a:r>
            <a:r>
              <a:rPr lang="en-US" altLang="zh-CN" sz="1400" baseline="-25000" dirty="0" smtClean="0">
                <a:latin typeface="宋体" pitchFamily="2" charset="-122"/>
                <a:ea typeface="宋体" pitchFamily="2" charset="-122"/>
              </a:rPr>
              <a:t>3</a:t>
            </a:r>
            <a:r>
              <a:rPr lang="en-US" altLang="zh-CN" sz="1400" dirty="0" smtClean="0">
                <a:latin typeface="宋体" pitchFamily="2" charset="-122"/>
                <a:ea typeface="宋体" pitchFamily="2" charset="-122"/>
              </a:rPr>
              <a:t>)</a:t>
            </a:r>
            <a:r>
              <a:rPr lang="en-US" altLang="zh-CN" sz="1400" baseline="-25000" dirty="0" smtClean="0">
                <a:latin typeface="宋体" pitchFamily="2" charset="-122"/>
                <a:ea typeface="宋体" pitchFamily="2" charset="-122"/>
              </a:rPr>
              <a:t>2</a:t>
            </a:r>
            <a:r>
              <a:rPr lang="zh-CN" altLang="en-US" sz="1400" dirty="0" smtClean="0">
                <a:latin typeface="宋体" pitchFamily="2" charset="-122"/>
                <a:ea typeface="宋体" pitchFamily="2" charset="-122"/>
              </a:rPr>
              <a:t>基团上两个氟甲基的六个氟原子。</a:t>
            </a:r>
            <a:endParaRPr lang="en-US" altLang="zh-CN" sz="1400" dirty="0" smtClean="0">
              <a:latin typeface="宋体" pitchFamily="2" charset="-122"/>
              <a:ea typeface="宋体" pitchFamily="2" charset="-122"/>
            </a:endParaRPr>
          </a:p>
          <a:p>
            <a:endParaRPr lang="en-US" altLang="zh-CN" sz="1400" dirty="0" smtClean="0">
              <a:latin typeface="宋体" pitchFamily="2" charset="-122"/>
              <a:ea typeface="宋体" pitchFamily="2" charset="-122"/>
            </a:endParaRPr>
          </a:p>
          <a:p>
            <a:endParaRPr lang="en-US" altLang="zh-CN" sz="1400" dirty="0" smtClean="0">
              <a:latin typeface="宋体" pitchFamily="2" charset="-122"/>
              <a:ea typeface="宋体" pitchFamily="2" charset="-122"/>
            </a:endParaRPr>
          </a:p>
          <a:p>
            <a:endParaRPr lang="zh-CN" altLang="en-US" sz="1600" dirty="0" smtClean="0"/>
          </a:p>
          <a:p>
            <a:endParaRPr lang="zh-CN" altLang="en-US" sz="1400" dirty="0" smtClean="0">
              <a:latin typeface="宋体" pitchFamily="2" charset="-122"/>
              <a:ea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373283" y="1921064"/>
            <a:ext cx="4303239" cy="1682215"/>
            <a:chOff x="1373283" y="1921064"/>
            <a:chExt cx="4303239" cy="1682215"/>
          </a:xfrm>
        </p:grpSpPr>
        <p:grpSp>
          <p:nvGrpSpPr>
            <p:cNvPr id="35" name="组合 34"/>
            <p:cNvGrpSpPr/>
            <p:nvPr/>
          </p:nvGrpSpPr>
          <p:grpSpPr>
            <a:xfrm>
              <a:off x="1373283" y="1921064"/>
              <a:ext cx="4303239" cy="1682215"/>
              <a:chOff x="1300855" y="2328470"/>
              <a:chExt cx="4303239" cy="1682215"/>
            </a:xfrm>
          </p:grpSpPr>
          <p:sp>
            <p:nvSpPr>
              <p:cNvPr id="38" name="圆角矩形 227"/>
              <p:cNvSpPr/>
              <p:nvPr/>
            </p:nvSpPr>
            <p:spPr>
              <a:xfrm>
                <a:off x="1300855" y="2507997"/>
                <a:ext cx="4303239" cy="1502688"/>
              </a:xfrm>
              <a:prstGeom prst="roundRect">
                <a:avLst>
                  <a:gd name="adj" fmla="val 11847"/>
                </a:avLst>
              </a:prstGeom>
              <a:solidFill>
                <a:srgbClr val="F7F7F7"/>
              </a:solidFill>
              <a:ln w="9525" cap="flat">
                <a:solidFill>
                  <a:srgbClr val="FFFFFF">
                    <a:lumMod val="75000"/>
                  </a:srgbClr>
                </a:solidFill>
                <a:custDash>
                  <a:ds d="380000" sp="120000"/>
                </a:custDash>
                <a:bevel/>
              </a:ln>
            </p:spPr>
            <p:txBody>
              <a:bodyPr wrap="square" lIns="0" tIns="0" rIns="0" bIns="0"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910" b="0" i="0" u="none" strike="noStrike" kern="0" cap="none" spc="0" normalizeH="0" baseline="0" noProof="0" dirty="0">
                  <a:ln>
                    <a:noFill/>
                  </a:ln>
                  <a:solidFill>
                    <a:srgbClr val="3E3938"/>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39" name="任意多边形 228"/>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0064D2"/>
              </a:solidFill>
              <a:ln w="15200" cap="flat">
                <a:noFill/>
                <a:bevel/>
              </a:ln>
            </p:spPr>
            <p:txBody>
              <a:bodyPr wrap="square"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065" b="1"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sp>
          <p:nvSpPr>
            <p:cNvPr id="37" name="文本框 36"/>
            <p:cNvSpPr txBox="1"/>
            <p:nvPr/>
          </p:nvSpPr>
          <p:spPr>
            <a:xfrm>
              <a:off x="1721176" y="2459646"/>
              <a:ext cx="3607451" cy="105734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defRPr/>
              </a:pPr>
              <a:r>
                <a:rPr lang="zh-CN" altLang="en-US" sz="1100" kern="0" dirty="0" smtClean="0">
                  <a:solidFill>
                    <a:srgbClr val="000000">
                      <a:lumMod val="65000"/>
                      <a:lumOff val="35000"/>
                    </a:srgbClr>
                  </a:solidFill>
                  <a:latin typeface="宋体" pitchFamily="2" charset="-122"/>
                  <a:ea typeface="宋体" pitchFamily="2" charset="-122"/>
                  <a:cs typeface="+mn-ea"/>
                  <a:sym typeface="Arial" panose="020B0604020202020204" pitchFamily="34" charset="0"/>
                </a:rPr>
                <a:t>二维</a:t>
              </a:r>
              <a:r>
                <a:rPr lang="en-US" altLang="zh-CN" sz="1100" kern="0" dirty="0" smtClean="0">
                  <a:solidFill>
                    <a:srgbClr val="000000">
                      <a:lumMod val="65000"/>
                      <a:lumOff val="35000"/>
                    </a:srgbClr>
                  </a:solidFill>
                  <a:latin typeface="宋体" pitchFamily="2" charset="-122"/>
                  <a:ea typeface="宋体" pitchFamily="2" charset="-122"/>
                  <a:cs typeface="+mn-ea"/>
                  <a:sym typeface="Arial" panose="020B0604020202020204" pitchFamily="34" charset="0"/>
                </a:rPr>
                <a:t>NMR</a:t>
              </a:r>
              <a:r>
                <a:rPr lang="zh-CN" altLang="en-US" sz="1100" kern="0" dirty="0" smtClean="0">
                  <a:solidFill>
                    <a:srgbClr val="000000">
                      <a:lumMod val="65000"/>
                      <a:lumOff val="35000"/>
                    </a:srgbClr>
                  </a:solidFill>
                  <a:latin typeface="宋体" pitchFamily="2" charset="-122"/>
                  <a:ea typeface="宋体" pitchFamily="2" charset="-122"/>
                  <a:cs typeface="+mn-ea"/>
                  <a:sym typeface="Arial" panose="020B0604020202020204" pitchFamily="34" charset="0"/>
                </a:rPr>
                <a:t>谱可以看成一维</a:t>
              </a:r>
              <a:r>
                <a:rPr lang="en-US" altLang="zh-CN" sz="1100" kern="0" dirty="0" smtClean="0">
                  <a:solidFill>
                    <a:srgbClr val="000000">
                      <a:lumMod val="65000"/>
                      <a:lumOff val="35000"/>
                    </a:srgbClr>
                  </a:solidFill>
                  <a:latin typeface="宋体" pitchFamily="2" charset="-122"/>
                  <a:ea typeface="宋体" pitchFamily="2" charset="-122"/>
                  <a:cs typeface="+mn-ea"/>
                  <a:sym typeface="Arial" panose="020B0604020202020204" pitchFamily="34" charset="0"/>
                </a:rPr>
                <a:t>NMR</a:t>
              </a:r>
              <a:r>
                <a:rPr lang="zh-CN" altLang="en-US" sz="1100" kern="0" dirty="0" smtClean="0">
                  <a:solidFill>
                    <a:srgbClr val="000000">
                      <a:lumMod val="65000"/>
                      <a:lumOff val="35000"/>
                    </a:srgbClr>
                  </a:solidFill>
                  <a:latin typeface="宋体" pitchFamily="2" charset="-122"/>
                  <a:ea typeface="宋体" pitchFamily="2" charset="-122"/>
                  <a:cs typeface="+mn-ea"/>
                  <a:sym typeface="Arial" panose="020B0604020202020204" pitchFamily="34" charset="0"/>
                </a:rPr>
                <a:t>谱的自然推广，两者的主要区别是前者采用了多脉冲技术。二维谱的信号是两个独立频率的变量的函数，共振峰分布在由两个频率轴组成的平面上。对角线的峰表示化学化学位移，交叉峰表示核磁间距相互作用。</a:t>
              </a:r>
              <a:endParaRPr kumimoji="0" lang="en-US" altLang="zh-CN" sz="1100" b="0" i="0" u="none" strike="noStrike" kern="0" cap="none" spc="0" normalizeH="0" baseline="0" noProof="0" dirty="0">
                <a:ln>
                  <a:noFill/>
                </a:ln>
                <a:solidFill>
                  <a:srgbClr val="000000">
                    <a:lumMod val="65000"/>
                    <a:lumOff val="35000"/>
                  </a:srgbClr>
                </a:solidFill>
                <a:effectLst/>
                <a:uLnTx/>
                <a:uFillTx/>
                <a:latin typeface="宋体" pitchFamily="2" charset="-122"/>
                <a:ea typeface="宋体" pitchFamily="2" charset="-122"/>
                <a:cs typeface="+mn-ea"/>
                <a:sym typeface="Arial" panose="020B0604020202020204" pitchFamily="34" charset="0"/>
              </a:endParaRPr>
            </a:p>
          </p:txBody>
        </p:sp>
      </p:grpSp>
      <p:grpSp>
        <p:nvGrpSpPr>
          <p:cNvPr id="40" name="组合 39"/>
          <p:cNvGrpSpPr/>
          <p:nvPr/>
        </p:nvGrpSpPr>
        <p:grpSpPr>
          <a:xfrm>
            <a:off x="1373283" y="4003361"/>
            <a:ext cx="4303239" cy="1682215"/>
            <a:chOff x="1373283" y="4003361"/>
            <a:chExt cx="4303239" cy="1682215"/>
          </a:xfrm>
        </p:grpSpPr>
        <p:grpSp>
          <p:nvGrpSpPr>
            <p:cNvPr id="41" name="组合 40"/>
            <p:cNvGrpSpPr/>
            <p:nvPr/>
          </p:nvGrpSpPr>
          <p:grpSpPr>
            <a:xfrm>
              <a:off x="1373283" y="4003361"/>
              <a:ext cx="4303239" cy="1682215"/>
              <a:chOff x="1300855" y="2328470"/>
              <a:chExt cx="4303239" cy="1682215"/>
            </a:xfrm>
          </p:grpSpPr>
          <p:sp>
            <p:nvSpPr>
              <p:cNvPr id="44" name="圆角矩形 30"/>
              <p:cNvSpPr/>
              <p:nvPr/>
            </p:nvSpPr>
            <p:spPr>
              <a:xfrm>
                <a:off x="1300855" y="2507997"/>
                <a:ext cx="4303239" cy="1502688"/>
              </a:xfrm>
              <a:prstGeom prst="roundRect">
                <a:avLst>
                  <a:gd name="adj" fmla="val 11847"/>
                </a:avLst>
              </a:prstGeom>
              <a:solidFill>
                <a:srgbClr val="F7F7F7"/>
              </a:solidFill>
              <a:ln w="9525" cap="flat">
                <a:solidFill>
                  <a:srgbClr val="FFFFFF">
                    <a:lumMod val="75000"/>
                  </a:srgbClr>
                </a:solidFill>
                <a:custDash>
                  <a:ds d="380000" sp="120000"/>
                </a:custDash>
                <a:bevel/>
              </a:ln>
            </p:spPr>
            <p:txBody>
              <a:bodyPr wrap="square" lIns="0" tIns="0" rIns="0" bIns="0"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910" b="0" i="0" u="none" strike="noStrike" kern="0" cap="none" spc="0" normalizeH="0" baseline="0" noProof="0" dirty="0">
                  <a:ln>
                    <a:noFill/>
                  </a:ln>
                  <a:solidFill>
                    <a:srgbClr val="3E3938"/>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5" name="任意多边形 31"/>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F47200"/>
              </a:solidFill>
              <a:ln w="15200" cap="flat">
                <a:noFill/>
                <a:bevel/>
              </a:ln>
            </p:spPr>
            <p:txBody>
              <a:bodyPr wrap="square"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065" b="1"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sp>
          <p:nvSpPr>
            <p:cNvPr id="42" name="文本框 41"/>
            <p:cNvSpPr txBox="1"/>
            <p:nvPr/>
          </p:nvSpPr>
          <p:spPr>
            <a:xfrm>
              <a:off x="1488559" y="4003361"/>
              <a:ext cx="2498650" cy="369332"/>
            </a:xfrm>
            <a:prstGeom prst="rect">
              <a:avLst/>
            </a:prstGeom>
            <a:noFill/>
          </p:spPr>
          <p:txBody>
            <a:bodyPr wrap="square" rtlCol="0">
              <a:spAutoFit/>
            </a:bodyPr>
            <a:lstStyle/>
            <a:p>
              <a:pPr lvl="0" algn="ctr" defTabSz="457200">
                <a:defRPr/>
              </a:pP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高分辨率溶液</a:t>
              </a: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NMR</a:t>
              </a: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谱</a:t>
              </a:r>
              <a:endParaRPr kumimoji="0" lang="zh-CN" altLang="en-US" sz="1800" b="1"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3" name="文本框 42"/>
            <p:cNvSpPr txBox="1"/>
            <p:nvPr/>
          </p:nvSpPr>
          <p:spPr>
            <a:xfrm>
              <a:off x="1721176" y="4522706"/>
              <a:ext cx="3607451" cy="1057341"/>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14000"/>
                </a:lnSpc>
                <a:spcBef>
                  <a:spcPts val="0"/>
                </a:spcBef>
                <a:spcAft>
                  <a:spcPts val="0"/>
                </a:spcAft>
                <a:buClrTx/>
                <a:buSzTx/>
                <a:buFontTx/>
                <a:buNone/>
                <a:defRPr kumimoji="0" sz="1100" b="0" i="0" u="none" strike="noStrike" kern="0" cap="none" spc="0" normalizeH="0" baseline="0">
                  <a:ln>
                    <a:noFill/>
                  </a:ln>
                  <a:solidFill>
                    <a:srgbClr val="000000">
                      <a:lumMod val="65000"/>
                      <a:lumOff val="35000"/>
                    </a:srgbClr>
                  </a:solidFill>
                  <a:effectLst/>
                  <a:uLnTx/>
                  <a:uFillTx/>
                  <a:latin typeface="Arial" panose="020B0604020202020204" pitchFamily="34" charset="0"/>
                  <a:ea typeface="微软雅黑" panose="020B0503020204020204" charset="-122"/>
                  <a:cs typeface="+mn-ea"/>
                </a:defRPr>
              </a:lvl1pPr>
            </a:lstStyle>
            <a:p>
              <a:pPr lvl="0">
                <a:defRPr/>
              </a:pPr>
              <a:r>
                <a:rPr lang="zh-CN" altLang="en-US" dirty="0" smtClean="0">
                  <a:latin typeface="宋体" pitchFamily="2" charset="-122"/>
                  <a:ea typeface="宋体" pitchFamily="2" charset="-122"/>
                  <a:sym typeface="Arial" panose="020B0604020202020204" pitchFamily="34" charset="0"/>
                </a:rPr>
                <a:t>高分辨率溶液</a:t>
              </a:r>
              <a:r>
                <a:rPr lang="en-US" altLang="zh-CN" dirty="0" smtClean="0">
                  <a:latin typeface="宋体" pitchFamily="2" charset="-122"/>
                  <a:ea typeface="宋体" pitchFamily="2" charset="-122"/>
                  <a:sym typeface="Arial" panose="020B0604020202020204" pitchFamily="34" charset="0"/>
                </a:rPr>
                <a:t>NMR</a:t>
              </a:r>
              <a:r>
                <a:rPr lang="zh-CN" altLang="en-US" dirty="0" smtClean="0">
                  <a:latin typeface="宋体" pitchFamily="2" charset="-122"/>
                  <a:ea typeface="宋体" pitchFamily="2" charset="-122"/>
                  <a:sym typeface="Arial" panose="020B0604020202020204" pitchFamily="34" charset="0"/>
                </a:rPr>
                <a:t>谱的线宽一般小于</a:t>
              </a:r>
              <a:r>
                <a:rPr lang="en-US" altLang="zh-CN" dirty="0" smtClean="0">
                  <a:latin typeface="宋体" pitchFamily="2" charset="-122"/>
                  <a:ea typeface="宋体" pitchFamily="2" charset="-122"/>
                  <a:sym typeface="Arial" panose="020B0604020202020204" pitchFamily="34" charset="0"/>
                </a:rPr>
                <a:t>1Hz</a:t>
              </a:r>
              <a:r>
                <a:rPr lang="zh-CN" altLang="en-US" dirty="0" smtClean="0">
                  <a:latin typeface="宋体" pitchFamily="2" charset="-122"/>
                  <a:ea typeface="宋体" pitchFamily="2" charset="-122"/>
                  <a:sym typeface="Arial" panose="020B0604020202020204" pitchFamily="34" charset="0"/>
                </a:rPr>
                <a:t>，可以提供天然和合成的高分子结构、构象、组成和序列结构。液体</a:t>
              </a:r>
              <a:r>
                <a:rPr lang="en-US" altLang="zh-CN" dirty="0" smtClean="0">
                  <a:latin typeface="宋体" pitchFamily="2" charset="-122"/>
                  <a:ea typeface="宋体" pitchFamily="2" charset="-122"/>
                  <a:sym typeface="Arial" panose="020B0604020202020204" pitchFamily="34" charset="0"/>
                </a:rPr>
                <a:t>NMR</a:t>
              </a:r>
              <a:r>
                <a:rPr lang="zh-CN" altLang="en-US" dirty="0" smtClean="0">
                  <a:latin typeface="宋体" pitchFamily="2" charset="-122"/>
                  <a:ea typeface="宋体" pitchFamily="2" charset="-122"/>
                  <a:sym typeface="Arial" panose="020B0604020202020204" pitchFamily="34" charset="0"/>
                </a:rPr>
                <a:t>可以获得如此高分辨率的原因是其自旋</a:t>
              </a:r>
              <a:r>
                <a:rPr lang="en-US" altLang="zh-CN" dirty="0" smtClean="0">
                  <a:latin typeface="宋体" pitchFamily="2" charset="-122"/>
                  <a:ea typeface="宋体" pitchFamily="2" charset="-122"/>
                  <a:sym typeface="Arial" panose="020B0604020202020204" pitchFamily="34" charset="0"/>
                </a:rPr>
                <a:t>Hamiltonian</a:t>
              </a:r>
              <a:r>
                <a:rPr lang="zh-CN" altLang="en-US" dirty="0" smtClean="0">
                  <a:latin typeface="宋体" pitchFamily="2" charset="-122"/>
                  <a:ea typeface="宋体" pitchFamily="2" charset="-122"/>
                  <a:sym typeface="Arial" panose="020B0604020202020204" pitchFamily="34" charset="0"/>
                </a:rPr>
                <a:t>中的各种各向异性相互作用，因分子在液体中快速各向同性分子运动而被平均掉的缘故。</a:t>
              </a:r>
            </a:p>
          </p:txBody>
        </p:sp>
      </p:grpSp>
      <p:grpSp>
        <p:nvGrpSpPr>
          <p:cNvPr id="46" name="组合 45"/>
          <p:cNvGrpSpPr/>
          <p:nvPr/>
        </p:nvGrpSpPr>
        <p:grpSpPr>
          <a:xfrm>
            <a:off x="6461330" y="1919840"/>
            <a:ext cx="4303239" cy="1683439"/>
            <a:chOff x="6461330" y="1919840"/>
            <a:chExt cx="4303239" cy="1683439"/>
          </a:xfrm>
        </p:grpSpPr>
        <p:grpSp>
          <p:nvGrpSpPr>
            <p:cNvPr id="47" name="组合 46"/>
            <p:cNvGrpSpPr/>
            <p:nvPr/>
          </p:nvGrpSpPr>
          <p:grpSpPr>
            <a:xfrm>
              <a:off x="6461330" y="1921064"/>
              <a:ext cx="4303239" cy="1682215"/>
              <a:chOff x="1300855" y="2328470"/>
              <a:chExt cx="4303239" cy="1682215"/>
            </a:xfrm>
          </p:grpSpPr>
          <p:sp>
            <p:nvSpPr>
              <p:cNvPr id="50" name="圆角矩形 33"/>
              <p:cNvSpPr/>
              <p:nvPr/>
            </p:nvSpPr>
            <p:spPr>
              <a:xfrm>
                <a:off x="1300855" y="2507997"/>
                <a:ext cx="4303239" cy="1502688"/>
              </a:xfrm>
              <a:prstGeom prst="roundRect">
                <a:avLst>
                  <a:gd name="adj" fmla="val 11847"/>
                </a:avLst>
              </a:prstGeom>
              <a:solidFill>
                <a:srgbClr val="F7F7F7"/>
              </a:solidFill>
              <a:ln w="9525" cap="flat">
                <a:solidFill>
                  <a:srgbClr val="FFFFFF">
                    <a:lumMod val="75000"/>
                  </a:srgbClr>
                </a:solidFill>
                <a:custDash>
                  <a:ds d="380000" sp="120000"/>
                </a:custDash>
                <a:bevel/>
              </a:ln>
            </p:spPr>
            <p:txBody>
              <a:bodyPr wrap="square" lIns="0" tIns="0" rIns="0" bIns="0"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910" b="0" i="0" u="none" strike="noStrike" kern="0" cap="none" spc="0" normalizeH="0" baseline="0" noProof="0" dirty="0">
                  <a:ln>
                    <a:noFill/>
                  </a:ln>
                  <a:solidFill>
                    <a:srgbClr val="3E3938"/>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1" name="任意多边形 34"/>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F47200"/>
              </a:solidFill>
              <a:ln w="15200" cap="flat">
                <a:noFill/>
                <a:bevel/>
              </a:ln>
            </p:spPr>
            <p:txBody>
              <a:bodyPr wrap="square"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065" b="1"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sp>
          <p:nvSpPr>
            <p:cNvPr id="48" name="文本框 47"/>
            <p:cNvSpPr txBox="1"/>
            <p:nvPr/>
          </p:nvSpPr>
          <p:spPr>
            <a:xfrm>
              <a:off x="6624084" y="1919840"/>
              <a:ext cx="2477386" cy="369332"/>
            </a:xfrm>
            <a:prstGeom prst="rect">
              <a:avLst/>
            </a:prstGeom>
            <a:noFill/>
          </p:spPr>
          <p:txBody>
            <a:bodyPr wrap="square" rtlCol="0">
              <a:spAutoFit/>
            </a:bodyPr>
            <a:lstStyle/>
            <a:p>
              <a:pPr lvl="0" algn="ctr" defTabSz="457200">
                <a:defRPr/>
              </a:pP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固体高分辨率</a:t>
              </a: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NMR</a:t>
              </a: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谱</a:t>
              </a:r>
              <a:endParaRPr kumimoji="0" lang="zh-CN" altLang="en-US" sz="1800" b="1"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49" name="文本框 48"/>
            <p:cNvSpPr txBox="1"/>
            <p:nvPr/>
          </p:nvSpPr>
          <p:spPr>
            <a:xfrm>
              <a:off x="6839996" y="2428961"/>
              <a:ext cx="3607451" cy="1057341"/>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14000"/>
                </a:lnSpc>
                <a:spcBef>
                  <a:spcPts val="0"/>
                </a:spcBef>
                <a:spcAft>
                  <a:spcPts val="0"/>
                </a:spcAft>
                <a:buClrTx/>
                <a:buSzTx/>
                <a:buFontTx/>
                <a:buNone/>
                <a:defRPr kumimoji="0" sz="1100" b="0" i="0" u="none" strike="noStrike" kern="0" cap="none" spc="0" normalizeH="0" baseline="0">
                  <a:ln>
                    <a:noFill/>
                  </a:ln>
                  <a:solidFill>
                    <a:srgbClr val="000000">
                      <a:lumMod val="65000"/>
                      <a:lumOff val="35000"/>
                    </a:srgbClr>
                  </a:solidFill>
                  <a:effectLst/>
                  <a:uLnTx/>
                  <a:uFillTx/>
                  <a:latin typeface="Arial" panose="020B0604020202020204" pitchFamily="34" charset="0"/>
                  <a:ea typeface="微软雅黑" panose="020B0503020204020204" charset="-122"/>
                  <a:cs typeface="+mn-ea"/>
                </a:defRPr>
              </a:lvl1pPr>
            </a:lstStyle>
            <a:p>
              <a:pPr marL="0" marR="0" lvl="0" indent="0" algn="l" defTabSz="457200" rtl="0" eaLnBrk="1" fontAlgn="auto" latinLnBrk="0" hangingPunct="1">
                <a:lnSpc>
                  <a:spcPct val="114000"/>
                </a:lnSpc>
                <a:spcBef>
                  <a:spcPts val="0"/>
                </a:spcBef>
                <a:spcAft>
                  <a:spcPts val="0"/>
                </a:spcAft>
                <a:buClrTx/>
                <a:buSzTx/>
                <a:buFontTx/>
                <a:buNone/>
                <a:defRPr/>
              </a:pPr>
              <a:r>
                <a:rPr kumimoji="0" lang="zh-CN" altLang="en-US"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固体</a:t>
              </a:r>
              <a:r>
                <a:rPr kumimoji="0" lang="en-US" altLang="zh-CN"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NMR</a:t>
              </a:r>
              <a:r>
                <a:rPr kumimoji="0" lang="zh-CN" altLang="en-US"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谱主要采用交叉极化魔角旋转技术，它能使固体</a:t>
              </a:r>
              <a:r>
                <a:rPr kumimoji="0" lang="en-US" altLang="zh-CN"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NMR</a:t>
              </a:r>
              <a:r>
                <a:rPr kumimoji="0" lang="zh-CN" altLang="en-US"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谱图几乎与液体高分辨</a:t>
              </a:r>
              <a:r>
                <a:rPr kumimoji="0" lang="en-US" altLang="zh-CN"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NMR</a:t>
              </a:r>
              <a:r>
                <a:rPr kumimoji="0" lang="zh-CN" altLang="en-US" sz="1100" b="0" i="0" u="none" strike="noStrike" kern="0" cap="none" spc="0" normalizeH="0" baseline="0" noProof="0" dirty="0" smtClean="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rPr>
                <a:t>一样。交叉极化方法可以使恢复到热平衡所需的时间减小到可以接受的程度。很适合无溶剂溶解、结构复杂的混合物。常应用于矿物分析、研究无机物表面吸附和表面化学反应。</a:t>
              </a:r>
              <a:endParaRPr kumimoji="0" lang="en-US" altLang="zh-CN" sz="1100" b="0" i="0" u="none" strike="noStrike" kern="0" cap="none" spc="0" normalizeH="0" baseline="0" noProof="0" dirty="0">
                <a:ln>
                  <a:noFill/>
                </a:ln>
                <a:solidFill>
                  <a:srgbClr val="000000">
                    <a:lumMod val="65000"/>
                    <a:lumOff val="35000"/>
                  </a:srgbClr>
                </a:solidFill>
                <a:effectLst/>
                <a:uLnTx/>
                <a:uFillTx/>
                <a:latin typeface="宋体" pitchFamily="2" charset="-122"/>
                <a:ea typeface="宋体" pitchFamily="2" charset="-122"/>
                <a:sym typeface="Arial" panose="020B0604020202020204" pitchFamily="34" charset="0"/>
              </a:endParaRPr>
            </a:p>
          </p:txBody>
        </p:sp>
      </p:grpSp>
      <p:grpSp>
        <p:nvGrpSpPr>
          <p:cNvPr id="52" name="组合 51"/>
          <p:cNvGrpSpPr/>
          <p:nvPr/>
        </p:nvGrpSpPr>
        <p:grpSpPr>
          <a:xfrm>
            <a:off x="6461330" y="4003361"/>
            <a:ext cx="4303239" cy="1682215"/>
            <a:chOff x="6461330" y="4003361"/>
            <a:chExt cx="4303239" cy="1682215"/>
          </a:xfrm>
        </p:grpSpPr>
        <p:grpSp>
          <p:nvGrpSpPr>
            <p:cNvPr id="53" name="组合 52"/>
            <p:cNvGrpSpPr/>
            <p:nvPr/>
          </p:nvGrpSpPr>
          <p:grpSpPr>
            <a:xfrm>
              <a:off x="6461330" y="4003361"/>
              <a:ext cx="4303239" cy="1682215"/>
              <a:chOff x="1300855" y="2328470"/>
              <a:chExt cx="4303239" cy="1682215"/>
            </a:xfrm>
          </p:grpSpPr>
          <p:sp>
            <p:nvSpPr>
              <p:cNvPr id="56" name="圆角矩形 36"/>
              <p:cNvSpPr/>
              <p:nvPr/>
            </p:nvSpPr>
            <p:spPr>
              <a:xfrm>
                <a:off x="1300855" y="2507997"/>
                <a:ext cx="4303239" cy="1502688"/>
              </a:xfrm>
              <a:prstGeom prst="roundRect">
                <a:avLst>
                  <a:gd name="adj" fmla="val 11847"/>
                </a:avLst>
              </a:prstGeom>
              <a:solidFill>
                <a:srgbClr val="F7F7F7"/>
              </a:solidFill>
              <a:ln w="9525" cap="flat">
                <a:solidFill>
                  <a:srgbClr val="FFFFFF">
                    <a:lumMod val="75000"/>
                  </a:srgbClr>
                </a:solidFill>
                <a:custDash>
                  <a:ds d="380000" sp="120000"/>
                </a:custDash>
                <a:bevel/>
              </a:ln>
            </p:spPr>
            <p:txBody>
              <a:bodyPr wrap="square" lIns="0" tIns="0" rIns="0" bIns="0"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910" b="0" i="0" u="none" strike="noStrike" kern="0" cap="none" spc="0" normalizeH="0" baseline="0" noProof="0" dirty="0">
                  <a:ln>
                    <a:noFill/>
                  </a:ln>
                  <a:solidFill>
                    <a:srgbClr val="3E3938"/>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7" name="任意多边形 37"/>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0064D2"/>
              </a:solidFill>
              <a:ln w="15200" cap="flat">
                <a:noFill/>
                <a:bevel/>
              </a:ln>
            </p:spPr>
            <p:txBody>
              <a:bodyPr wrap="square"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065" b="1" i="0" u="none" strike="noStrike" kern="0" cap="none" spc="0" normalizeH="0" baseline="0" noProof="0" dirty="0">
                  <a:ln>
                    <a:noFill/>
                  </a:ln>
                  <a:solidFill>
                    <a:srgbClr val="FFFFFF"/>
                  </a:solidFill>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grpSp>
        <p:sp>
          <p:nvSpPr>
            <p:cNvPr id="54" name="文本框 53"/>
            <p:cNvSpPr txBox="1"/>
            <p:nvPr/>
          </p:nvSpPr>
          <p:spPr>
            <a:xfrm>
              <a:off x="6839996" y="4003361"/>
              <a:ext cx="2057401" cy="369332"/>
            </a:xfrm>
            <a:prstGeom prst="rect">
              <a:avLst/>
            </a:prstGeom>
            <a:noFill/>
          </p:spPr>
          <p:txBody>
            <a:bodyPr wrap="square" rtlCol="0">
              <a:spAutoFit/>
            </a:bodyPr>
            <a:lstStyle/>
            <a:p>
              <a:pPr lvl="0" algn="ctr" defTabSz="457200">
                <a:defRPr/>
              </a:pP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宽谱线</a:t>
              </a: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NMR</a:t>
              </a: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谱</a:t>
              </a:r>
              <a:endParaRPr kumimoji="0" lang="zh-CN" altLang="en-US" sz="1800" b="1"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思源黑体 CN Medium" panose="020B0600000000000000" pitchFamily="34" charset="-122"/>
                <a:ea typeface="思源黑体 CN Medium" panose="020B0600000000000000" pitchFamily="34" charset="-122"/>
                <a:cs typeface="+mn-ea"/>
                <a:sym typeface="Arial" panose="020B0604020202020204" pitchFamily="34" charset="0"/>
              </a:endParaRPr>
            </a:p>
          </p:txBody>
        </p:sp>
        <p:sp>
          <p:nvSpPr>
            <p:cNvPr id="55" name="文本框 54"/>
            <p:cNvSpPr txBox="1"/>
            <p:nvPr/>
          </p:nvSpPr>
          <p:spPr>
            <a:xfrm>
              <a:off x="6839996" y="4522706"/>
              <a:ext cx="3607451" cy="453907"/>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14000"/>
                </a:lnSpc>
                <a:spcBef>
                  <a:spcPts val="0"/>
                </a:spcBef>
                <a:spcAft>
                  <a:spcPts val="0"/>
                </a:spcAft>
                <a:buClrTx/>
                <a:buSzTx/>
                <a:buFontTx/>
                <a:buNone/>
                <a:defRPr kumimoji="0" sz="1100" b="0" i="0" u="none" strike="noStrike" kern="0" cap="none" spc="0" normalizeH="0" baseline="0">
                  <a:ln>
                    <a:noFill/>
                  </a:ln>
                  <a:solidFill>
                    <a:srgbClr val="000000">
                      <a:lumMod val="65000"/>
                      <a:lumOff val="35000"/>
                    </a:srgbClr>
                  </a:solidFill>
                  <a:effectLst/>
                  <a:uLnTx/>
                  <a:uFillTx/>
                  <a:latin typeface="Arial" panose="020B0604020202020204" pitchFamily="34" charset="0"/>
                  <a:ea typeface="微软雅黑" panose="020B0503020204020204" charset="-122"/>
                  <a:cs typeface="+mn-ea"/>
                </a:defRPr>
              </a:lvl1pPr>
            </a:lstStyle>
            <a:p>
              <a:pPr marL="0" marR="0" lvl="0" indent="0" algn="l" defTabSz="457200" rtl="0" eaLnBrk="1" fontAlgn="auto" latinLnBrk="0" hangingPunct="1">
                <a:lnSpc>
                  <a:spcPct val="114000"/>
                </a:lnSpc>
                <a:spcBef>
                  <a:spcPts val="0"/>
                </a:spcBef>
                <a:spcAft>
                  <a:spcPts val="0"/>
                </a:spcAft>
                <a:buClrTx/>
                <a:buSzTx/>
                <a:buFontTx/>
                <a:buNone/>
                <a:defRPr/>
              </a:pPr>
              <a:r>
                <a:rPr lang="zh-CN" altLang="en-US" dirty="0" smtClean="0">
                  <a:latin typeface="宋体" pitchFamily="2" charset="-122"/>
                  <a:ea typeface="宋体" pitchFamily="2" charset="-122"/>
                  <a:sym typeface="Arial" panose="020B0604020202020204" pitchFamily="34" charset="0"/>
                </a:rPr>
                <a:t>宽谱线</a:t>
              </a:r>
              <a:r>
                <a:rPr lang="en-US" altLang="zh-CN" dirty="0" smtClean="0">
                  <a:latin typeface="宋体" pitchFamily="2" charset="-122"/>
                  <a:ea typeface="宋体" pitchFamily="2" charset="-122"/>
                  <a:sym typeface="Arial" panose="020B0604020202020204" pitchFamily="34" charset="0"/>
                </a:rPr>
                <a:t>NMR</a:t>
              </a:r>
              <a:r>
                <a:rPr lang="zh-CN" altLang="en-US" dirty="0" smtClean="0">
                  <a:latin typeface="宋体" pitchFamily="2" charset="-122"/>
                  <a:ea typeface="宋体" pitchFamily="2" charset="-122"/>
                  <a:sym typeface="Arial" panose="020B0604020202020204" pitchFamily="34" charset="0"/>
                </a:rPr>
                <a:t>可以直接测量固体样品，谱线宽度达到</a:t>
              </a:r>
              <a:r>
                <a:rPr lang="en-US" altLang="zh-CN" dirty="0" smtClean="0">
                  <a:latin typeface="宋体" pitchFamily="2" charset="-122"/>
                  <a:ea typeface="宋体" pitchFamily="2" charset="-122"/>
                  <a:sym typeface="Arial" panose="020B0604020202020204" pitchFamily="34" charset="0"/>
                </a:rPr>
                <a:t>104 Hz ,</a:t>
              </a:r>
              <a:r>
                <a:rPr lang="zh-CN" altLang="en-US" dirty="0" smtClean="0">
                  <a:latin typeface="宋体" pitchFamily="2" charset="-122"/>
                  <a:ea typeface="宋体" pitchFamily="2" charset="-122"/>
                  <a:sym typeface="Arial" panose="020B0604020202020204" pitchFamily="34" charset="0"/>
                </a:rPr>
                <a:t>常在物理领域应用。</a:t>
              </a:r>
              <a:endParaRPr lang="en-US" altLang="zh-CN" dirty="0">
                <a:latin typeface="宋体" pitchFamily="2" charset="-122"/>
                <a:ea typeface="宋体" pitchFamily="2" charset="-122"/>
                <a:sym typeface="Arial" panose="020B0604020202020204" pitchFamily="34" charset="0"/>
              </a:endParaRPr>
            </a:p>
          </p:txBody>
        </p:sp>
      </p:grpSp>
      <p:grpSp>
        <p:nvGrpSpPr>
          <p:cNvPr id="58" name="组合 57"/>
          <p:cNvGrpSpPr/>
          <p:nvPr/>
        </p:nvGrpSpPr>
        <p:grpSpPr>
          <a:xfrm>
            <a:off x="4606891" y="142678"/>
            <a:ext cx="2968488" cy="573793"/>
            <a:chOff x="4601123" y="-7826"/>
            <a:chExt cx="2968488" cy="573793"/>
          </a:xfrm>
        </p:grpSpPr>
        <p:sp>
          <p:nvSpPr>
            <p:cNvPr id="59" name="圆角矩形 4"/>
            <p:cNvSpPr/>
            <p:nvPr/>
          </p:nvSpPr>
          <p:spPr>
            <a:xfrm>
              <a:off x="5830605" y="493967"/>
              <a:ext cx="552053" cy="72000"/>
            </a:xfrm>
            <a:prstGeom prst="roundRect">
              <a:avLst>
                <a:gd name="adj" fmla="val 50000"/>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思源黑体 CN Medium" panose="020B0600000000000000" pitchFamily="34" charset="-122"/>
                <a:ea typeface="思源黑体 CN Medium" panose="020B0600000000000000" pitchFamily="34" charset="-122"/>
              </a:endParaRPr>
            </a:p>
          </p:txBody>
        </p:sp>
        <p:sp>
          <p:nvSpPr>
            <p:cNvPr id="60" name="TextBox 71"/>
            <p:cNvSpPr txBox="1"/>
            <p:nvPr/>
          </p:nvSpPr>
          <p:spPr>
            <a:xfrm>
              <a:off x="4601123" y="-7826"/>
              <a:ext cx="2968488" cy="461665"/>
            </a:xfrm>
            <a:prstGeom prst="rect">
              <a:avLst/>
            </a:prstGeom>
            <a:noFill/>
          </p:spPr>
          <p:txBody>
            <a:bodyPr wrap="square" rtlCol="0">
              <a:spAutoFit/>
            </a:bodyPr>
            <a:lstStyle/>
            <a:p>
              <a:pPr lvl="0" algn="ctr"/>
              <a:r>
                <a:rPr lang="zh-CN" altLang="en-US" sz="2400" kern="0" dirty="0" smtClean="0">
                  <a:solidFill>
                    <a:schemeClr val="accent1">
                      <a:lumMod val="75000"/>
                    </a:schemeClr>
                  </a:solidFill>
                  <a:latin typeface="思源黑体 CN Medium" panose="020B0600000000000000" pitchFamily="34" charset="-122"/>
                  <a:ea typeface="思源黑体 CN Medium" panose="020B0600000000000000" pitchFamily="34" charset="-122"/>
                  <a:cs typeface="+mn-ea"/>
                  <a:sym typeface="+mn-lt"/>
                </a:rPr>
                <a:t>核磁共振实验技术</a:t>
              </a:r>
            </a:p>
          </p:txBody>
        </p:sp>
      </p:grpSp>
      <p:sp>
        <p:nvSpPr>
          <p:cNvPr id="29" name="TextBox 28"/>
          <p:cNvSpPr txBox="1"/>
          <p:nvPr/>
        </p:nvSpPr>
        <p:spPr>
          <a:xfrm>
            <a:off x="2562447" y="744279"/>
            <a:ext cx="6315739" cy="646331"/>
          </a:xfrm>
          <a:prstGeom prst="rect">
            <a:avLst/>
          </a:prstGeom>
          <a:noFill/>
        </p:spPr>
        <p:txBody>
          <a:bodyPr wrap="square" rtlCol="0">
            <a:spAutoFit/>
          </a:bodyPr>
          <a:lstStyle/>
          <a:p>
            <a:r>
              <a:rPr lang="zh-CN" altLang="en-US" dirty="0" smtClean="0"/>
              <a:t>按照</a:t>
            </a:r>
            <a:r>
              <a:rPr lang="zh-CN" altLang="en-US" dirty="0" smtClean="0">
                <a:solidFill>
                  <a:schemeClr val="accent4">
                    <a:lumMod val="60000"/>
                    <a:lumOff val="40000"/>
                  </a:schemeClr>
                </a:solidFill>
              </a:rPr>
              <a:t>测定技术</a:t>
            </a:r>
            <a:r>
              <a:rPr lang="zh-CN" altLang="en-US" dirty="0" smtClean="0"/>
              <a:t>分类可以分为：二维</a:t>
            </a:r>
            <a:r>
              <a:rPr lang="en-US" altLang="zh-CN" dirty="0" smtClean="0"/>
              <a:t>NMR</a:t>
            </a:r>
            <a:r>
              <a:rPr lang="zh-CN" altLang="en-US" dirty="0" smtClean="0"/>
              <a:t>谱、固体高分辨率</a:t>
            </a:r>
            <a:r>
              <a:rPr lang="en-US" altLang="zh-CN" dirty="0" smtClean="0"/>
              <a:t>NMR</a:t>
            </a:r>
            <a:r>
              <a:rPr lang="zh-CN" altLang="en-US" dirty="0" smtClean="0"/>
              <a:t>谱、高分辨率溶液</a:t>
            </a:r>
            <a:r>
              <a:rPr lang="en-US" altLang="zh-CN" dirty="0" smtClean="0"/>
              <a:t>NMR</a:t>
            </a:r>
            <a:r>
              <a:rPr lang="zh-CN" altLang="en-US" dirty="0" smtClean="0"/>
              <a:t>谱、宽谱线</a:t>
            </a:r>
            <a:r>
              <a:rPr lang="en-US" altLang="zh-CN" dirty="0" smtClean="0"/>
              <a:t>NMR</a:t>
            </a:r>
            <a:r>
              <a:rPr lang="zh-CN" altLang="en-US" dirty="0" smtClean="0"/>
              <a:t>谱等。</a:t>
            </a:r>
            <a:endParaRPr lang="zh-CN" altLang="en-US" dirty="0"/>
          </a:p>
        </p:txBody>
      </p:sp>
      <p:sp>
        <p:nvSpPr>
          <p:cNvPr id="30" name="文本框 47"/>
          <p:cNvSpPr txBox="1"/>
          <p:nvPr/>
        </p:nvSpPr>
        <p:spPr>
          <a:xfrm>
            <a:off x="1718647" y="1912751"/>
            <a:ext cx="2057401" cy="369332"/>
          </a:xfrm>
          <a:prstGeom prst="rect">
            <a:avLst/>
          </a:prstGeom>
          <a:noFill/>
        </p:spPr>
        <p:txBody>
          <a:bodyPr wrap="square" rtlCol="0">
            <a:spAutoFit/>
          </a:bodyPr>
          <a:lstStyle/>
          <a:p>
            <a:pPr lvl="0" algn="ctr" defTabSz="457200">
              <a:defRPr/>
            </a:pP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黑体" pitchFamily="49" charset="-122"/>
                <a:ea typeface="黑体" pitchFamily="49" charset="-122"/>
              </a:rPr>
              <a:t>二维</a:t>
            </a: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黑体" pitchFamily="49" charset="-122"/>
                <a:ea typeface="黑体" pitchFamily="49" charset="-122"/>
              </a:rPr>
              <a:t>NMR</a:t>
            </a: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黑体" pitchFamily="49" charset="-122"/>
                <a:ea typeface="黑体" pitchFamily="49" charset="-122"/>
              </a:rPr>
              <a:t>谱</a:t>
            </a:r>
            <a:endParaRPr kumimoji="0" lang="zh-CN" altLang="en-US" sz="1800" b="1"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黑体" pitchFamily="49" charset="-122"/>
              <a:ea typeface="黑体" pitchFamily="49" charset="-122"/>
              <a:cs typeface="+mn-ea"/>
              <a:sym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fontScheme name="思源黑体">
      <a:majorFont>
        <a:latin typeface="思源黑体 CN Bold"/>
        <a:ea typeface="思源黑体 CN Bold"/>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10.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11.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12.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13.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14.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15.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7.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8.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ppt/theme/themeOverride9.xml><?xml version="1.0" encoding="utf-8"?>
<a:themeOverride xmlns:a="http://schemas.openxmlformats.org/drawingml/2006/main">
  <a:clrScheme name="商务系列08-DELL官网明亮系">
    <a:dk1>
      <a:srgbClr val="000000"/>
    </a:dk1>
    <a:lt1>
      <a:srgbClr val="FFFFFF"/>
    </a:lt1>
    <a:dk2>
      <a:srgbClr val="768394"/>
    </a:dk2>
    <a:lt2>
      <a:srgbClr val="F0F0F0"/>
    </a:lt2>
    <a:accent1>
      <a:srgbClr val="0063D1"/>
    </a:accent1>
    <a:accent2>
      <a:srgbClr val="F37100"/>
    </a:accent2>
    <a:accent3>
      <a:srgbClr val="0063D1"/>
    </a:accent3>
    <a:accent4>
      <a:srgbClr val="F37100"/>
    </a:accent4>
    <a:accent5>
      <a:srgbClr val="5E5CA2"/>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502</TotalTime>
  <Words>3411</Words>
  <Application>Microsoft Macintosh PowerPoint</Application>
  <PresentationFormat>自定义</PresentationFormat>
  <Paragraphs>182</Paragraphs>
  <Slides>22</Slides>
  <Notes>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php</cp:lastModifiedBy>
  <cp:revision>28</cp:revision>
  <dcterms:created xsi:type="dcterms:W3CDTF">2019-03-11T02:32:00Z</dcterms:created>
  <dcterms:modified xsi:type="dcterms:W3CDTF">2020-06-05T15:41:05Z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2052-11.1.0.8864</vt:lpwstr>
  </property>
</Properties>
</file>