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724" r:id="rId2"/>
    <p:sldId id="928" r:id="rId3"/>
    <p:sldId id="929" r:id="rId4"/>
    <p:sldId id="849" r:id="rId5"/>
    <p:sldId id="850" r:id="rId6"/>
    <p:sldId id="851" r:id="rId7"/>
    <p:sldId id="852" r:id="rId8"/>
    <p:sldId id="853" r:id="rId9"/>
    <p:sldId id="859" r:id="rId10"/>
    <p:sldId id="860" r:id="rId11"/>
    <p:sldId id="861" r:id="rId12"/>
    <p:sldId id="862" r:id="rId13"/>
    <p:sldId id="873" r:id="rId14"/>
    <p:sldId id="874" r:id="rId15"/>
    <p:sldId id="875" r:id="rId16"/>
    <p:sldId id="876" r:id="rId17"/>
    <p:sldId id="877" r:id="rId18"/>
    <p:sldId id="878" r:id="rId19"/>
    <p:sldId id="879" r:id="rId20"/>
    <p:sldId id="880" r:id="rId21"/>
    <p:sldId id="881" r:id="rId22"/>
    <p:sldId id="885" r:id="rId23"/>
    <p:sldId id="916" r:id="rId24"/>
    <p:sldId id="893" r:id="rId25"/>
    <p:sldId id="894" r:id="rId26"/>
    <p:sldId id="895" r:id="rId27"/>
    <p:sldId id="896" r:id="rId28"/>
    <p:sldId id="897" r:id="rId29"/>
    <p:sldId id="898" r:id="rId30"/>
    <p:sldId id="899" r:id="rId31"/>
    <p:sldId id="900" r:id="rId32"/>
    <p:sldId id="901" r:id="rId33"/>
    <p:sldId id="932" r:id="rId34"/>
    <p:sldId id="933" r:id="rId35"/>
    <p:sldId id="84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6666FF"/>
    <a:srgbClr val="66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87670" autoAdjust="0"/>
  </p:normalViewPr>
  <p:slideViewPr>
    <p:cSldViewPr>
      <p:cViewPr varScale="1">
        <p:scale>
          <a:sx n="73" d="100"/>
          <a:sy n="73" d="100"/>
        </p:scale>
        <p:origin x="1805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notesViewPr>
    <p:cSldViewPr>
      <p:cViewPr varScale="1">
        <p:scale>
          <a:sx n="56" d="100"/>
          <a:sy n="56" d="100"/>
        </p:scale>
        <p:origin x="-1212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1643C2-8933-4163-AC4A-AAF8FBA88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058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89AA841-83D4-496B-93DA-FBE994D8A0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7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9AA841-83D4-496B-93DA-FBE994D8A09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6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989138"/>
            <a:ext cx="6840538" cy="1684337"/>
          </a:xfrm>
        </p:spPr>
        <p:txBody>
          <a:bodyPr/>
          <a:lstStyle>
            <a:lvl1pPr algn="ctr">
              <a:defRPr sz="5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005263"/>
            <a:ext cx="5864225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>
                <a:ea typeface="华文细黑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3063" y="274638"/>
            <a:ext cx="1963737" cy="6034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74638"/>
            <a:ext cx="5743575" cy="6034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7088" y="1989138"/>
            <a:ext cx="7859712" cy="43195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7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010400" y="2254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9A072BB-5F3A-49C1-933F-DE015967AAD3}" type="slidenum">
              <a:rPr lang="en-US" altLang="zh-CN" sz="2000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zh-CN" sz="2000">
                <a:solidFill>
                  <a:srgbClr val="000000"/>
                </a:solidFill>
              </a:rPr>
              <a:t>/38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>
          <a:xfrm>
            <a:off x="3149600" y="62039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110370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1D8A3-43E6-455B-90C8-D2BD06ED7B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989138"/>
            <a:ext cx="3852862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989138"/>
            <a:ext cx="385445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直接连接符 2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0" y="1673805"/>
            <a:ext cx="1646675" cy="0"/>
          </a:xfrm>
          <a:prstGeom prst="line">
            <a:avLst/>
          </a:prstGeom>
          <a:solidFill>
            <a:srgbClr val="FFFFCC"/>
          </a:solidFill>
          <a:ln w="5715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989138"/>
            <a:ext cx="7859712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2" r:id="rId12"/>
    <p:sldLayoutId id="2147484587" r:id="rId13"/>
    <p:sldLayoutId id="2147484588" r:id="rId14"/>
  </p:sldLayoutIdLst>
  <p:transition>
    <p:randomBar dir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4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555" y="2303875"/>
            <a:ext cx="8134350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rgbClr val="C00000"/>
                </a:solidFill>
                <a:latin typeface="+mj-ea"/>
              </a:rPr>
              <a:t>工业结晶</a:t>
            </a:r>
            <a:r>
              <a:rPr lang="en-US" altLang="zh-CN" sz="4400" dirty="0">
                <a:solidFill>
                  <a:srgbClr val="C00000"/>
                </a:solidFill>
                <a:latin typeface="+mj-ea"/>
              </a:rPr>
              <a:t>---</a:t>
            </a:r>
            <a:r>
              <a:rPr lang="zh-CN" altLang="en-US" sz="4400" dirty="0">
                <a:solidFill>
                  <a:srgbClr val="C00000"/>
                </a:solidFill>
                <a:latin typeface="+mj-ea"/>
              </a:rPr>
              <a:t>第十章 相图</a:t>
            </a:r>
            <a:endParaRPr lang="zh-CN" altLang="en-US" sz="44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405907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罗孟杰</a:t>
            </a:r>
            <a:endParaRPr lang="en-US" altLang="zh-CN" sz="32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2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35400" cy="42799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effectLst/>
              </a:rPr>
              <a:t>）线：</a:t>
            </a:r>
            <a:endParaRPr lang="zh-CN" altLang="en-US" sz="2800" dirty="0">
              <a:solidFill>
                <a:schemeClr val="tx1"/>
              </a:solidFill>
              <a:effectLst/>
            </a:endParaRPr>
          </a:p>
          <a:p>
            <a:pPr marL="609600" indent="-609600" eaLnBrk="1" hangingPunct="1"/>
            <a:r>
              <a:rPr lang="en-US" altLang="zh-CN" sz="2800" b="1" dirty="0">
                <a:solidFill>
                  <a:schemeClr val="tx1"/>
                </a:solidFill>
                <a:effectLst/>
              </a:rPr>
              <a:t>EB</a:t>
            </a:r>
            <a:r>
              <a:rPr lang="zh-CN" altLang="en-US" sz="2800" b="1" dirty="0">
                <a:solidFill>
                  <a:schemeClr val="tx1"/>
                </a:solidFill>
                <a:effectLst/>
              </a:rPr>
              <a:t>＇是</a:t>
            </a:r>
            <a:r>
              <a:rPr lang="en-US" altLang="zh-CN" sz="2800" b="1" dirty="0" err="1">
                <a:solidFill>
                  <a:schemeClr val="tx1"/>
                </a:solidFill>
                <a:effectLst/>
              </a:rPr>
              <a:t>KCl</a:t>
            </a:r>
            <a:r>
              <a:rPr lang="zh-CN" altLang="en-US" sz="2800" b="1" dirty="0">
                <a:solidFill>
                  <a:schemeClr val="tx1"/>
                </a:solidFill>
                <a:effectLst/>
              </a:rPr>
              <a:t>的溶解度曲线，它表示</a:t>
            </a:r>
            <a:r>
              <a:rPr lang="en-US" altLang="zh-CN" sz="2800" b="1" dirty="0" err="1">
                <a:solidFill>
                  <a:schemeClr val="tx1"/>
                </a:solidFill>
                <a:effectLst/>
              </a:rPr>
              <a:t>KCl</a:t>
            </a:r>
            <a:r>
              <a:rPr lang="zh-CN" altLang="en-US" sz="2800" b="1" dirty="0">
                <a:solidFill>
                  <a:schemeClr val="tx1"/>
                </a:solidFill>
                <a:effectLst/>
              </a:rPr>
              <a:t>的饱和溶液。</a:t>
            </a:r>
          </a:p>
          <a:p>
            <a:pPr marL="609600" indent="-609600" eaLnBrk="1" hangingPunct="1"/>
            <a:r>
              <a:rPr lang="en-US" altLang="zh-CN" sz="2800" b="1" dirty="0">
                <a:solidFill>
                  <a:schemeClr val="tx1"/>
                </a:solidFill>
                <a:effectLst/>
              </a:rPr>
              <a:t>EA</a:t>
            </a:r>
            <a:r>
              <a:rPr lang="zh-CN" altLang="en-US" sz="2800" b="1" dirty="0">
                <a:solidFill>
                  <a:schemeClr val="tx1"/>
                </a:solidFill>
                <a:effectLst/>
              </a:rPr>
              <a:t>＇是</a:t>
            </a:r>
            <a:r>
              <a:rPr lang="en-US" altLang="zh-CN" sz="2800" b="1" dirty="0" err="1">
                <a:solidFill>
                  <a:schemeClr val="tx1"/>
                </a:solidFill>
                <a:effectLst/>
              </a:rPr>
              <a:t>NaCl</a:t>
            </a:r>
            <a:r>
              <a:rPr lang="en-US" altLang="zh-CN" sz="28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ffectLst/>
              </a:rPr>
              <a:t>的溶解度曲线，它表示</a:t>
            </a:r>
            <a:r>
              <a:rPr lang="en-US" altLang="zh-CN" sz="2800" b="1" dirty="0" err="1">
                <a:solidFill>
                  <a:schemeClr val="tx1"/>
                </a:solidFill>
                <a:effectLst/>
              </a:rPr>
              <a:t>NaCl</a:t>
            </a:r>
            <a:r>
              <a:rPr lang="en-US" altLang="zh-CN" sz="28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ffectLst/>
              </a:rPr>
              <a:t>的饱和溶液。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P=2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C=3</a:t>
            </a:r>
            <a:r>
              <a:rPr lang="zh-CN" altLang="en-US" sz="2400" b="1" dirty="0">
                <a:solidFill>
                  <a:schemeClr val="tx1"/>
                </a:solidFill>
                <a:effectLst/>
              </a:rPr>
              <a:t>，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effectLst/>
              </a:rPr>
              <a:t>F=C-P=3-2=1</a:t>
            </a:r>
          </a:p>
        </p:txBody>
      </p:sp>
      <p:sp>
        <p:nvSpPr>
          <p:cNvPr id="22532" name="AutoShape 5"/>
          <p:cNvSpPr>
            <a:spLocks noChangeArrowheads="1"/>
          </p:cNvSpPr>
          <p:nvPr/>
        </p:nvSpPr>
        <p:spPr bwMode="auto">
          <a:xfrm flipV="1">
            <a:off x="4854575" y="2387600"/>
            <a:ext cx="3862388" cy="2911475"/>
          </a:xfrm>
          <a:prstGeom prst="triangle">
            <a:avLst>
              <a:gd name="adj" fmla="val 4996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4875213" y="2387600"/>
            <a:ext cx="2028825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V="1">
            <a:off x="6904038" y="2387600"/>
            <a:ext cx="1816100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5" name="Freeform 8"/>
          <p:cNvSpPr>
            <a:spLocks/>
          </p:cNvSpPr>
          <p:nvPr/>
        </p:nvSpPr>
        <p:spPr bwMode="auto">
          <a:xfrm>
            <a:off x="6261100" y="4205288"/>
            <a:ext cx="642938" cy="317500"/>
          </a:xfrm>
          <a:custGeom>
            <a:avLst/>
            <a:gdLst>
              <a:gd name="T0" fmla="*/ 494 w 494"/>
              <a:gd name="T1" fmla="*/ 0 h 270"/>
              <a:gd name="T2" fmla="*/ 330 w 494"/>
              <a:gd name="T3" fmla="*/ 135 h 270"/>
              <a:gd name="T4" fmla="*/ 0 w 494"/>
              <a:gd name="T5" fmla="*/ 270 h 270"/>
              <a:gd name="T6" fmla="*/ 0 60000 65536"/>
              <a:gd name="T7" fmla="*/ 0 60000 65536"/>
              <a:gd name="T8" fmla="*/ 0 60000 65536"/>
              <a:gd name="T9" fmla="*/ 0 w 494"/>
              <a:gd name="T10" fmla="*/ 0 h 270"/>
              <a:gd name="T11" fmla="*/ 494 w 494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4" h="270">
                <a:moveTo>
                  <a:pt x="494" y="0"/>
                </a:moveTo>
                <a:cubicBezTo>
                  <a:pt x="453" y="45"/>
                  <a:pt x="412" y="90"/>
                  <a:pt x="330" y="135"/>
                </a:cubicBezTo>
                <a:cubicBezTo>
                  <a:pt x="248" y="180"/>
                  <a:pt x="124" y="225"/>
                  <a:pt x="0" y="27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6" name="Freeform 9"/>
          <p:cNvSpPr>
            <a:spLocks/>
          </p:cNvSpPr>
          <p:nvPr/>
        </p:nvSpPr>
        <p:spPr bwMode="auto">
          <a:xfrm>
            <a:off x="6904038" y="4205288"/>
            <a:ext cx="430212" cy="265112"/>
          </a:xfrm>
          <a:custGeom>
            <a:avLst/>
            <a:gdLst>
              <a:gd name="T0" fmla="*/ 0 w 330"/>
              <a:gd name="T1" fmla="*/ 0 h 225"/>
              <a:gd name="T2" fmla="*/ 150 w 330"/>
              <a:gd name="T3" fmla="*/ 150 h 225"/>
              <a:gd name="T4" fmla="*/ 330 w 330"/>
              <a:gd name="T5" fmla="*/ 225 h 225"/>
              <a:gd name="T6" fmla="*/ 0 60000 65536"/>
              <a:gd name="T7" fmla="*/ 0 60000 65536"/>
              <a:gd name="T8" fmla="*/ 0 60000 65536"/>
              <a:gd name="T9" fmla="*/ 0 w 330"/>
              <a:gd name="T10" fmla="*/ 0 h 225"/>
              <a:gd name="T11" fmla="*/ 330 w 330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0" h="225">
                <a:moveTo>
                  <a:pt x="0" y="0"/>
                </a:moveTo>
                <a:cubicBezTo>
                  <a:pt x="47" y="56"/>
                  <a:pt x="95" y="113"/>
                  <a:pt x="150" y="150"/>
                </a:cubicBezTo>
                <a:cubicBezTo>
                  <a:pt x="205" y="187"/>
                  <a:pt x="267" y="206"/>
                  <a:pt x="330" y="22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6599238" y="4378325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6405563" y="4430713"/>
            <a:ext cx="58737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Oval 12"/>
          <p:cNvSpPr>
            <a:spLocks noChangeArrowheads="1"/>
          </p:cNvSpPr>
          <p:nvPr/>
        </p:nvSpPr>
        <p:spPr bwMode="auto">
          <a:xfrm>
            <a:off x="6737350" y="4289425"/>
            <a:ext cx="6032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Oval 13"/>
          <p:cNvSpPr>
            <a:spLocks noChangeArrowheads="1"/>
          </p:cNvSpPr>
          <p:nvPr/>
        </p:nvSpPr>
        <p:spPr bwMode="auto">
          <a:xfrm>
            <a:off x="7050088" y="4343400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Oval 14"/>
          <p:cNvSpPr>
            <a:spLocks noChangeArrowheads="1"/>
          </p:cNvSpPr>
          <p:nvPr/>
        </p:nvSpPr>
        <p:spPr bwMode="auto">
          <a:xfrm>
            <a:off x="6230938" y="4502150"/>
            <a:ext cx="58737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Oval 15"/>
          <p:cNvSpPr>
            <a:spLocks noChangeArrowheads="1"/>
          </p:cNvSpPr>
          <p:nvPr/>
        </p:nvSpPr>
        <p:spPr bwMode="auto">
          <a:xfrm>
            <a:off x="7323138" y="4449763"/>
            <a:ext cx="6032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Oval 16"/>
          <p:cNvSpPr>
            <a:spLocks noChangeArrowheads="1"/>
          </p:cNvSpPr>
          <p:nvPr/>
        </p:nvSpPr>
        <p:spPr bwMode="auto">
          <a:xfrm>
            <a:off x="6875463" y="4167188"/>
            <a:ext cx="6032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403725" y="2179638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8618538" y="21621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6453188" y="52990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5749925" y="4513263"/>
            <a:ext cx="793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7164388" y="4343400"/>
            <a:ext cx="793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5894388" y="4360863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6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6202363" y="4308475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5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786563" y="4202113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6419850" y="428942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L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577013" y="4184650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7113588" y="44862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22555" name="Text Box 28"/>
          <p:cNvSpPr txBox="1">
            <a:spLocks noChangeArrowheads="1"/>
          </p:cNvSpPr>
          <p:nvPr/>
        </p:nvSpPr>
        <p:spPr bwMode="auto">
          <a:xfrm>
            <a:off x="6688138" y="4095750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22556" name="Text Box 31"/>
          <p:cNvSpPr txBox="1">
            <a:spLocks noChangeArrowheads="1"/>
          </p:cNvSpPr>
          <p:nvPr/>
        </p:nvSpPr>
        <p:spPr bwMode="auto">
          <a:xfrm>
            <a:off x="7448550" y="2020888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22557" name="Text Box 32"/>
          <p:cNvSpPr txBox="1">
            <a:spLocks noChangeArrowheads="1"/>
          </p:cNvSpPr>
          <p:nvPr/>
        </p:nvSpPr>
        <p:spPr bwMode="auto">
          <a:xfrm>
            <a:off x="4386263" y="1966913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KCl</a:t>
            </a:r>
          </a:p>
        </p:txBody>
      </p:sp>
      <p:sp>
        <p:nvSpPr>
          <p:cNvPr id="22558" name="Text Box 33"/>
          <p:cNvSpPr txBox="1">
            <a:spLocks noChangeArrowheads="1"/>
          </p:cNvSpPr>
          <p:nvPr/>
        </p:nvSpPr>
        <p:spPr bwMode="auto">
          <a:xfrm>
            <a:off x="8426450" y="1931988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</a:t>
            </a:r>
          </a:p>
        </p:txBody>
      </p:sp>
      <p:sp>
        <p:nvSpPr>
          <p:cNvPr id="22559" name="Text Box 34"/>
          <p:cNvSpPr txBox="1">
            <a:spLocks noChangeArrowheads="1"/>
          </p:cNvSpPr>
          <p:nvPr/>
        </p:nvSpPr>
        <p:spPr bwMode="auto">
          <a:xfrm>
            <a:off x="5499100" y="2497138"/>
            <a:ext cx="21224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NaCl+KCl+L</a:t>
            </a:r>
            <a:r>
              <a:rPr lang="en-US" altLang="zh-CN" sz="1200" b="1" baseline="-25000"/>
              <a:t>E</a:t>
            </a:r>
            <a:endParaRPr lang="en-US" altLang="zh-CN" sz="1200" b="1"/>
          </a:p>
        </p:txBody>
      </p:sp>
      <p:sp>
        <p:nvSpPr>
          <p:cNvPr id="22560" name="Text Box 35"/>
          <p:cNvSpPr txBox="1">
            <a:spLocks noChangeArrowheads="1"/>
          </p:cNvSpPr>
          <p:nvPr/>
        </p:nvSpPr>
        <p:spPr bwMode="auto">
          <a:xfrm>
            <a:off x="5535613" y="3397250"/>
            <a:ext cx="952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KCl+L</a:t>
            </a:r>
          </a:p>
        </p:txBody>
      </p:sp>
      <p:sp>
        <p:nvSpPr>
          <p:cNvPr id="22561" name="Text Box 36"/>
          <p:cNvSpPr txBox="1">
            <a:spLocks noChangeArrowheads="1"/>
          </p:cNvSpPr>
          <p:nvPr/>
        </p:nvSpPr>
        <p:spPr bwMode="auto">
          <a:xfrm>
            <a:off x="6731000" y="3821113"/>
            <a:ext cx="138112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NaCl+L</a:t>
            </a:r>
            <a:r>
              <a:rPr lang="en-US" altLang="zh-CN" sz="1200" b="1" baseline="-25000"/>
              <a:t>E</a:t>
            </a:r>
            <a:endParaRPr lang="en-US" altLang="zh-CN" sz="1200" b="1"/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6553200" y="45370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6054725" y="375126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7334250" y="347821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6418263" y="3036888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22566" name="Text Box 45"/>
          <p:cNvSpPr txBox="1">
            <a:spLocks noChangeArrowheads="1"/>
          </p:cNvSpPr>
          <p:nvPr/>
        </p:nvSpPr>
        <p:spPr bwMode="auto">
          <a:xfrm>
            <a:off x="4815681" y="5754687"/>
            <a:ext cx="39401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/>
              <a:t>NaCl-KCl-H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O</a:t>
            </a:r>
            <a:r>
              <a:rPr lang="zh-CN" altLang="en-US" sz="1600" b="1" dirty="0"/>
              <a:t>体系</a:t>
            </a:r>
            <a:r>
              <a:rPr lang="en-US" altLang="zh-CN" sz="1600" b="1" dirty="0"/>
              <a:t>20℃</a:t>
            </a:r>
            <a:r>
              <a:rPr lang="zh-CN" altLang="en-US" sz="1600" b="1" dirty="0"/>
              <a:t>相图</a:t>
            </a:r>
          </a:p>
        </p:txBody>
      </p:sp>
      <p:sp>
        <p:nvSpPr>
          <p:cNvPr id="22567" name="Text Box 46"/>
          <p:cNvSpPr txBox="1">
            <a:spLocks noChangeArrowheads="1"/>
          </p:cNvSpPr>
          <p:nvPr/>
        </p:nvSpPr>
        <p:spPr bwMode="auto">
          <a:xfrm>
            <a:off x="6588125" y="390366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22568" name="Freeform 47"/>
          <p:cNvSpPr>
            <a:spLocks/>
          </p:cNvSpPr>
          <p:nvPr/>
        </p:nvSpPr>
        <p:spPr bwMode="auto">
          <a:xfrm>
            <a:off x="6248400" y="4191000"/>
            <a:ext cx="647700" cy="330200"/>
          </a:xfrm>
          <a:custGeom>
            <a:avLst/>
            <a:gdLst>
              <a:gd name="T0" fmla="*/ 0 w 408"/>
              <a:gd name="T1" fmla="*/ 208 h 208"/>
              <a:gd name="T2" fmla="*/ 160 w 408"/>
              <a:gd name="T3" fmla="*/ 152 h 208"/>
              <a:gd name="T4" fmla="*/ 248 w 408"/>
              <a:gd name="T5" fmla="*/ 136 h 208"/>
              <a:gd name="T6" fmla="*/ 328 w 408"/>
              <a:gd name="T7" fmla="*/ 72 h 208"/>
              <a:gd name="T8" fmla="*/ 408 w 408"/>
              <a:gd name="T9" fmla="*/ 0 h 2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208"/>
              <a:gd name="T17" fmla="*/ 408 w 408"/>
              <a:gd name="T18" fmla="*/ 208 h 2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208">
                <a:moveTo>
                  <a:pt x="0" y="208"/>
                </a:moveTo>
                <a:lnTo>
                  <a:pt x="160" y="152"/>
                </a:lnTo>
                <a:lnTo>
                  <a:pt x="248" y="136"/>
                </a:lnTo>
                <a:lnTo>
                  <a:pt x="328" y="72"/>
                </a:lnTo>
                <a:lnTo>
                  <a:pt x="408" y="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9" name="Freeform 48"/>
          <p:cNvSpPr>
            <a:spLocks/>
          </p:cNvSpPr>
          <p:nvPr/>
        </p:nvSpPr>
        <p:spPr bwMode="auto">
          <a:xfrm>
            <a:off x="6896100" y="4191000"/>
            <a:ext cx="431800" cy="279400"/>
          </a:xfrm>
          <a:custGeom>
            <a:avLst/>
            <a:gdLst>
              <a:gd name="T0" fmla="*/ 0 w 272"/>
              <a:gd name="T1" fmla="*/ 0 h 176"/>
              <a:gd name="T2" fmla="*/ 112 w 272"/>
              <a:gd name="T3" fmla="*/ 112 h 176"/>
              <a:gd name="T4" fmla="*/ 272 w 272"/>
              <a:gd name="T5" fmla="*/ 176 h 176"/>
              <a:gd name="T6" fmla="*/ 0 60000 65536"/>
              <a:gd name="T7" fmla="*/ 0 60000 65536"/>
              <a:gd name="T8" fmla="*/ 0 60000 65536"/>
              <a:gd name="T9" fmla="*/ 0 w 272"/>
              <a:gd name="T10" fmla="*/ 0 h 176"/>
              <a:gd name="T11" fmla="*/ 272 w 272"/>
              <a:gd name="T12" fmla="*/ 176 h 1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76">
                <a:moveTo>
                  <a:pt x="0" y="0"/>
                </a:moveTo>
                <a:cubicBezTo>
                  <a:pt x="33" y="41"/>
                  <a:pt x="67" y="83"/>
                  <a:pt x="112" y="112"/>
                </a:cubicBezTo>
                <a:cubicBezTo>
                  <a:pt x="157" y="141"/>
                  <a:pt x="214" y="158"/>
                  <a:pt x="272" y="176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FB2592-2D31-EF52-BCE9-283C449E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3. </a:t>
            </a:r>
            <a:r>
              <a:rPr lang="zh-CN" altLang="en-US" sz="4000" kern="0" dirty="0"/>
              <a:t>简单三元水盐体系相图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50"/>
          <p:cNvSpPr>
            <a:spLocks/>
          </p:cNvSpPr>
          <p:nvPr/>
        </p:nvSpPr>
        <p:spPr bwMode="auto">
          <a:xfrm>
            <a:off x="4851400" y="2387600"/>
            <a:ext cx="3835400" cy="1803400"/>
          </a:xfrm>
          <a:custGeom>
            <a:avLst/>
            <a:gdLst>
              <a:gd name="T0" fmla="*/ 0 w 2416"/>
              <a:gd name="T1" fmla="*/ 0 h 1136"/>
              <a:gd name="T2" fmla="*/ 1296 w 2416"/>
              <a:gd name="T3" fmla="*/ 1136 h 1136"/>
              <a:gd name="T4" fmla="*/ 2416 w 2416"/>
              <a:gd name="T5" fmla="*/ 0 h 1136"/>
              <a:gd name="T6" fmla="*/ 0 w 2416"/>
              <a:gd name="T7" fmla="*/ 0 h 1136"/>
              <a:gd name="T8" fmla="*/ 0 60000 65536"/>
              <a:gd name="T9" fmla="*/ 0 60000 65536"/>
              <a:gd name="T10" fmla="*/ 0 60000 65536"/>
              <a:gd name="T11" fmla="*/ 0 60000 65536"/>
              <a:gd name="T12" fmla="*/ 0 w 2416"/>
              <a:gd name="T13" fmla="*/ 0 h 1136"/>
              <a:gd name="T14" fmla="*/ 2416 w 2416"/>
              <a:gd name="T15" fmla="*/ 1136 h 1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6" h="1136">
                <a:moveTo>
                  <a:pt x="0" y="0"/>
                </a:moveTo>
                <a:lnTo>
                  <a:pt x="1296" y="1136"/>
                </a:lnTo>
                <a:lnTo>
                  <a:pt x="2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5" name="Freeform 49"/>
          <p:cNvSpPr>
            <a:spLocks/>
          </p:cNvSpPr>
          <p:nvPr/>
        </p:nvSpPr>
        <p:spPr bwMode="auto">
          <a:xfrm>
            <a:off x="6261100" y="4203700"/>
            <a:ext cx="1092200" cy="1066800"/>
          </a:xfrm>
          <a:custGeom>
            <a:avLst/>
            <a:gdLst>
              <a:gd name="T0" fmla="*/ 0 w 688"/>
              <a:gd name="T1" fmla="*/ 208 h 672"/>
              <a:gd name="T2" fmla="*/ 112 w 688"/>
              <a:gd name="T3" fmla="*/ 152 h 672"/>
              <a:gd name="T4" fmla="*/ 248 w 688"/>
              <a:gd name="T5" fmla="*/ 112 h 672"/>
              <a:gd name="T6" fmla="*/ 328 w 688"/>
              <a:gd name="T7" fmla="*/ 64 h 672"/>
              <a:gd name="T8" fmla="*/ 416 w 688"/>
              <a:gd name="T9" fmla="*/ 0 h 672"/>
              <a:gd name="T10" fmla="*/ 520 w 688"/>
              <a:gd name="T11" fmla="*/ 112 h 672"/>
              <a:gd name="T12" fmla="*/ 688 w 688"/>
              <a:gd name="T13" fmla="*/ 160 h 672"/>
              <a:gd name="T14" fmla="*/ 328 w 688"/>
              <a:gd name="T15" fmla="*/ 672 h 672"/>
              <a:gd name="T16" fmla="*/ 0 w 688"/>
              <a:gd name="T17" fmla="*/ 208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8"/>
              <a:gd name="T28" fmla="*/ 0 h 672"/>
              <a:gd name="T29" fmla="*/ 688 w 688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8" h="672">
                <a:moveTo>
                  <a:pt x="0" y="208"/>
                </a:moveTo>
                <a:lnTo>
                  <a:pt x="112" y="152"/>
                </a:lnTo>
                <a:lnTo>
                  <a:pt x="248" y="112"/>
                </a:lnTo>
                <a:lnTo>
                  <a:pt x="328" y="64"/>
                </a:lnTo>
                <a:lnTo>
                  <a:pt x="416" y="0"/>
                </a:lnTo>
                <a:lnTo>
                  <a:pt x="520" y="112"/>
                </a:lnTo>
                <a:lnTo>
                  <a:pt x="688" y="160"/>
                </a:lnTo>
                <a:lnTo>
                  <a:pt x="328" y="672"/>
                </a:lnTo>
                <a:lnTo>
                  <a:pt x="0" y="208"/>
                </a:lnTo>
                <a:close/>
              </a:path>
            </a:pathLst>
          </a:cu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6" name="Freeform 48"/>
          <p:cNvSpPr>
            <a:spLocks/>
          </p:cNvSpPr>
          <p:nvPr/>
        </p:nvSpPr>
        <p:spPr bwMode="auto">
          <a:xfrm>
            <a:off x="6896100" y="2387600"/>
            <a:ext cx="1803400" cy="2095500"/>
          </a:xfrm>
          <a:custGeom>
            <a:avLst/>
            <a:gdLst>
              <a:gd name="T0" fmla="*/ 0 w 1136"/>
              <a:gd name="T1" fmla="*/ 1152 h 1320"/>
              <a:gd name="T2" fmla="*/ 112 w 1136"/>
              <a:gd name="T3" fmla="*/ 1248 h 1320"/>
              <a:gd name="T4" fmla="*/ 280 w 1136"/>
              <a:gd name="T5" fmla="*/ 1320 h 1320"/>
              <a:gd name="T6" fmla="*/ 1136 w 1136"/>
              <a:gd name="T7" fmla="*/ 0 h 1320"/>
              <a:gd name="T8" fmla="*/ 0 w 1136"/>
              <a:gd name="T9" fmla="*/ 1152 h 1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6"/>
              <a:gd name="T16" fmla="*/ 0 h 1320"/>
              <a:gd name="T17" fmla="*/ 1136 w 1136"/>
              <a:gd name="T18" fmla="*/ 1320 h 1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6" h="1320">
                <a:moveTo>
                  <a:pt x="0" y="1152"/>
                </a:moveTo>
                <a:lnTo>
                  <a:pt x="112" y="1248"/>
                </a:lnTo>
                <a:lnTo>
                  <a:pt x="280" y="1320"/>
                </a:lnTo>
                <a:lnTo>
                  <a:pt x="1136" y="0"/>
                </a:lnTo>
                <a:lnTo>
                  <a:pt x="0" y="1152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57" name="Freeform 47"/>
          <p:cNvSpPr>
            <a:spLocks/>
          </p:cNvSpPr>
          <p:nvPr/>
        </p:nvSpPr>
        <p:spPr bwMode="auto">
          <a:xfrm>
            <a:off x="4876800" y="2387600"/>
            <a:ext cx="2019300" cy="2133600"/>
          </a:xfrm>
          <a:custGeom>
            <a:avLst/>
            <a:gdLst>
              <a:gd name="T0" fmla="*/ 864 w 1272"/>
              <a:gd name="T1" fmla="*/ 1344 h 1344"/>
              <a:gd name="T2" fmla="*/ 976 w 1272"/>
              <a:gd name="T3" fmla="*/ 1304 h 1344"/>
              <a:gd name="T4" fmla="*/ 1104 w 1272"/>
              <a:gd name="T5" fmla="*/ 1256 h 1344"/>
              <a:gd name="T6" fmla="*/ 1208 w 1272"/>
              <a:gd name="T7" fmla="*/ 1208 h 1344"/>
              <a:gd name="T8" fmla="*/ 1272 w 1272"/>
              <a:gd name="T9" fmla="*/ 1136 h 1344"/>
              <a:gd name="T10" fmla="*/ 0 w 1272"/>
              <a:gd name="T11" fmla="*/ 0 h 1344"/>
              <a:gd name="T12" fmla="*/ 32 w 1272"/>
              <a:gd name="T13" fmla="*/ 80 h 1344"/>
              <a:gd name="T14" fmla="*/ 864 w 1272"/>
              <a:gd name="T15" fmla="*/ 1344 h 13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72"/>
              <a:gd name="T25" fmla="*/ 0 h 1344"/>
              <a:gd name="T26" fmla="*/ 1272 w 1272"/>
              <a:gd name="T27" fmla="*/ 1344 h 13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72" h="1344">
                <a:moveTo>
                  <a:pt x="864" y="1344"/>
                </a:moveTo>
                <a:lnTo>
                  <a:pt x="976" y="1304"/>
                </a:lnTo>
                <a:lnTo>
                  <a:pt x="1104" y="1256"/>
                </a:lnTo>
                <a:lnTo>
                  <a:pt x="1208" y="1208"/>
                </a:lnTo>
                <a:lnTo>
                  <a:pt x="1272" y="1136"/>
                </a:lnTo>
                <a:lnTo>
                  <a:pt x="0" y="0"/>
                </a:lnTo>
                <a:lnTo>
                  <a:pt x="32" y="80"/>
                </a:lnTo>
                <a:lnTo>
                  <a:pt x="864" y="1344"/>
                </a:ln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32000"/>
            <a:ext cx="3632200" cy="4470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）面：</a:t>
            </a:r>
            <a:endParaRPr lang="zh-CN" altLang="en-US" sz="2400" dirty="0">
              <a:solidFill>
                <a:srgbClr val="00000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BEB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＇是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盐与其饱和溶液共存的两相区；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AEA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＇是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盐与其饱和溶液共存的两相区；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P=2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C=3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F=C-P=3-2=1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WB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＇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EA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＇是单一液相的不饱和区；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P=1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C=3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F=C-P=2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BEA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盐、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盐与它们的共饱和溶液共存的三相区。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P=3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C=3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F=C-P=0</a:t>
            </a:r>
          </a:p>
        </p:txBody>
      </p:sp>
      <p:sp>
        <p:nvSpPr>
          <p:cNvPr id="23560" name="AutoShape 5"/>
          <p:cNvSpPr>
            <a:spLocks noChangeArrowheads="1"/>
          </p:cNvSpPr>
          <p:nvPr/>
        </p:nvSpPr>
        <p:spPr bwMode="auto">
          <a:xfrm flipV="1">
            <a:off x="4854575" y="2387600"/>
            <a:ext cx="3862388" cy="2911475"/>
          </a:xfrm>
          <a:prstGeom prst="triangle">
            <a:avLst>
              <a:gd name="adj" fmla="val 4996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6"/>
          <p:cNvSpPr>
            <a:spLocks noChangeShapeType="1"/>
          </p:cNvSpPr>
          <p:nvPr/>
        </p:nvSpPr>
        <p:spPr bwMode="auto">
          <a:xfrm>
            <a:off x="4875213" y="2387600"/>
            <a:ext cx="2028825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7"/>
          <p:cNvSpPr>
            <a:spLocks noChangeShapeType="1"/>
          </p:cNvSpPr>
          <p:nvPr/>
        </p:nvSpPr>
        <p:spPr bwMode="auto">
          <a:xfrm flipV="1">
            <a:off x="6904038" y="2387600"/>
            <a:ext cx="1816100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3" name="Freeform 8"/>
          <p:cNvSpPr>
            <a:spLocks/>
          </p:cNvSpPr>
          <p:nvPr/>
        </p:nvSpPr>
        <p:spPr bwMode="auto">
          <a:xfrm>
            <a:off x="6261100" y="4205288"/>
            <a:ext cx="642938" cy="317500"/>
          </a:xfrm>
          <a:custGeom>
            <a:avLst/>
            <a:gdLst>
              <a:gd name="T0" fmla="*/ 494 w 494"/>
              <a:gd name="T1" fmla="*/ 0 h 270"/>
              <a:gd name="T2" fmla="*/ 330 w 494"/>
              <a:gd name="T3" fmla="*/ 135 h 270"/>
              <a:gd name="T4" fmla="*/ 0 w 494"/>
              <a:gd name="T5" fmla="*/ 270 h 270"/>
              <a:gd name="T6" fmla="*/ 0 60000 65536"/>
              <a:gd name="T7" fmla="*/ 0 60000 65536"/>
              <a:gd name="T8" fmla="*/ 0 60000 65536"/>
              <a:gd name="T9" fmla="*/ 0 w 494"/>
              <a:gd name="T10" fmla="*/ 0 h 270"/>
              <a:gd name="T11" fmla="*/ 494 w 494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4" h="270">
                <a:moveTo>
                  <a:pt x="494" y="0"/>
                </a:moveTo>
                <a:cubicBezTo>
                  <a:pt x="453" y="45"/>
                  <a:pt x="412" y="90"/>
                  <a:pt x="330" y="135"/>
                </a:cubicBezTo>
                <a:cubicBezTo>
                  <a:pt x="248" y="180"/>
                  <a:pt x="124" y="225"/>
                  <a:pt x="0" y="27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Freeform 9"/>
          <p:cNvSpPr>
            <a:spLocks/>
          </p:cNvSpPr>
          <p:nvPr/>
        </p:nvSpPr>
        <p:spPr bwMode="auto">
          <a:xfrm>
            <a:off x="6904038" y="4205288"/>
            <a:ext cx="430212" cy="265112"/>
          </a:xfrm>
          <a:custGeom>
            <a:avLst/>
            <a:gdLst>
              <a:gd name="T0" fmla="*/ 0 w 330"/>
              <a:gd name="T1" fmla="*/ 0 h 225"/>
              <a:gd name="T2" fmla="*/ 150 w 330"/>
              <a:gd name="T3" fmla="*/ 150 h 225"/>
              <a:gd name="T4" fmla="*/ 330 w 330"/>
              <a:gd name="T5" fmla="*/ 225 h 225"/>
              <a:gd name="T6" fmla="*/ 0 60000 65536"/>
              <a:gd name="T7" fmla="*/ 0 60000 65536"/>
              <a:gd name="T8" fmla="*/ 0 60000 65536"/>
              <a:gd name="T9" fmla="*/ 0 w 330"/>
              <a:gd name="T10" fmla="*/ 0 h 225"/>
              <a:gd name="T11" fmla="*/ 330 w 330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0" h="225">
                <a:moveTo>
                  <a:pt x="0" y="0"/>
                </a:moveTo>
                <a:cubicBezTo>
                  <a:pt x="47" y="56"/>
                  <a:pt x="95" y="113"/>
                  <a:pt x="150" y="150"/>
                </a:cubicBezTo>
                <a:cubicBezTo>
                  <a:pt x="205" y="187"/>
                  <a:pt x="267" y="206"/>
                  <a:pt x="330" y="22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Oval 10"/>
          <p:cNvSpPr>
            <a:spLocks noChangeArrowheads="1"/>
          </p:cNvSpPr>
          <p:nvPr/>
        </p:nvSpPr>
        <p:spPr bwMode="auto">
          <a:xfrm>
            <a:off x="6599238" y="4378325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6405563" y="4430713"/>
            <a:ext cx="58737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7" name="Oval 12"/>
          <p:cNvSpPr>
            <a:spLocks noChangeArrowheads="1"/>
          </p:cNvSpPr>
          <p:nvPr/>
        </p:nvSpPr>
        <p:spPr bwMode="auto">
          <a:xfrm>
            <a:off x="6737350" y="4289425"/>
            <a:ext cx="6032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Oval 13"/>
          <p:cNvSpPr>
            <a:spLocks noChangeArrowheads="1"/>
          </p:cNvSpPr>
          <p:nvPr/>
        </p:nvSpPr>
        <p:spPr bwMode="auto">
          <a:xfrm>
            <a:off x="7050088" y="4343400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Oval 14"/>
          <p:cNvSpPr>
            <a:spLocks noChangeArrowheads="1"/>
          </p:cNvSpPr>
          <p:nvPr/>
        </p:nvSpPr>
        <p:spPr bwMode="auto">
          <a:xfrm>
            <a:off x="6230938" y="4502150"/>
            <a:ext cx="58737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0" name="Oval 15"/>
          <p:cNvSpPr>
            <a:spLocks noChangeArrowheads="1"/>
          </p:cNvSpPr>
          <p:nvPr/>
        </p:nvSpPr>
        <p:spPr bwMode="auto">
          <a:xfrm>
            <a:off x="7323138" y="4449763"/>
            <a:ext cx="6032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Oval 16"/>
          <p:cNvSpPr>
            <a:spLocks noChangeArrowheads="1"/>
          </p:cNvSpPr>
          <p:nvPr/>
        </p:nvSpPr>
        <p:spPr bwMode="auto">
          <a:xfrm>
            <a:off x="6875463" y="4167188"/>
            <a:ext cx="6032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Text Box 17"/>
          <p:cNvSpPr txBox="1">
            <a:spLocks noChangeArrowheads="1"/>
          </p:cNvSpPr>
          <p:nvPr/>
        </p:nvSpPr>
        <p:spPr bwMode="auto">
          <a:xfrm>
            <a:off x="4403725" y="2179638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23573" name="Text Box 18"/>
          <p:cNvSpPr txBox="1">
            <a:spLocks noChangeArrowheads="1"/>
          </p:cNvSpPr>
          <p:nvPr/>
        </p:nvSpPr>
        <p:spPr bwMode="auto">
          <a:xfrm>
            <a:off x="8618538" y="21621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23574" name="Text Box 19"/>
          <p:cNvSpPr txBox="1">
            <a:spLocks noChangeArrowheads="1"/>
          </p:cNvSpPr>
          <p:nvPr/>
        </p:nvSpPr>
        <p:spPr bwMode="auto">
          <a:xfrm>
            <a:off x="6491288" y="53117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23575" name="Text Box 20"/>
          <p:cNvSpPr txBox="1">
            <a:spLocks noChangeArrowheads="1"/>
          </p:cNvSpPr>
          <p:nvPr/>
        </p:nvSpPr>
        <p:spPr bwMode="auto">
          <a:xfrm>
            <a:off x="5727700" y="4379913"/>
            <a:ext cx="793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23576" name="Text Box 21"/>
          <p:cNvSpPr txBox="1">
            <a:spLocks noChangeArrowheads="1"/>
          </p:cNvSpPr>
          <p:nvPr/>
        </p:nvSpPr>
        <p:spPr bwMode="auto">
          <a:xfrm>
            <a:off x="7100888" y="4483100"/>
            <a:ext cx="793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23577" name="Text Box 22"/>
          <p:cNvSpPr txBox="1">
            <a:spLocks noChangeArrowheads="1"/>
          </p:cNvSpPr>
          <p:nvPr/>
        </p:nvSpPr>
        <p:spPr bwMode="auto">
          <a:xfrm>
            <a:off x="5868988" y="4424363"/>
            <a:ext cx="622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6</a:t>
            </a:r>
          </a:p>
        </p:txBody>
      </p:sp>
      <p:sp>
        <p:nvSpPr>
          <p:cNvPr id="23578" name="Text Box 23"/>
          <p:cNvSpPr txBox="1">
            <a:spLocks noChangeArrowheads="1"/>
          </p:cNvSpPr>
          <p:nvPr/>
        </p:nvSpPr>
        <p:spPr bwMode="auto">
          <a:xfrm>
            <a:off x="6202363" y="4308475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5</a:t>
            </a: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6786563" y="4202113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6419850" y="428942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L</a:t>
            </a: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6577013" y="4184650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7177088" y="43084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23583" name="Text Box 28"/>
          <p:cNvSpPr txBox="1">
            <a:spLocks noChangeArrowheads="1"/>
          </p:cNvSpPr>
          <p:nvPr/>
        </p:nvSpPr>
        <p:spPr bwMode="auto">
          <a:xfrm>
            <a:off x="6688138" y="4095750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7448550" y="2020888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4386263" y="1966913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KCl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8426450" y="1931988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5499100" y="2497138"/>
            <a:ext cx="21224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NaCl+KCl+L</a:t>
            </a:r>
            <a:r>
              <a:rPr lang="en-US" altLang="zh-CN" sz="1200" b="1" baseline="-25000"/>
              <a:t>E</a:t>
            </a:r>
            <a:endParaRPr lang="en-US" altLang="zh-CN" sz="1200" b="1"/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5535613" y="3397250"/>
            <a:ext cx="952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KCl+L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6883400" y="3821113"/>
            <a:ext cx="138112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NaCl+L</a:t>
            </a:r>
            <a:r>
              <a:rPr lang="en-US" altLang="zh-CN" sz="1200" b="1" baseline="-25000"/>
              <a:t>E</a:t>
            </a:r>
            <a:endParaRPr lang="en-US" altLang="zh-CN" sz="1200" b="1"/>
          </a:p>
        </p:txBody>
      </p:sp>
      <p:sp>
        <p:nvSpPr>
          <p:cNvPr id="23590" name="Text Box 37"/>
          <p:cNvSpPr txBox="1">
            <a:spLocks noChangeArrowheads="1"/>
          </p:cNvSpPr>
          <p:nvPr/>
        </p:nvSpPr>
        <p:spPr bwMode="auto">
          <a:xfrm>
            <a:off x="6553200" y="45370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23591" name="Text Box 38"/>
          <p:cNvSpPr txBox="1">
            <a:spLocks noChangeArrowheads="1"/>
          </p:cNvSpPr>
          <p:nvPr/>
        </p:nvSpPr>
        <p:spPr bwMode="auto">
          <a:xfrm>
            <a:off x="6054725" y="375126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23592" name="Text Box 39"/>
          <p:cNvSpPr txBox="1">
            <a:spLocks noChangeArrowheads="1"/>
          </p:cNvSpPr>
          <p:nvPr/>
        </p:nvSpPr>
        <p:spPr bwMode="auto">
          <a:xfrm>
            <a:off x="7334250" y="347821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23593" name="Text Box 40"/>
          <p:cNvSpPr txBox="1">
            <a:spLocks noChangeArrowheads="1"/>
          </p:cNvSpPr>
          <p:nvPr/>
        </p:nvSpPr>
        <p:spPr bwMode="auto">
          <a:xfrm>
            <a:off x="6418263" y="3036888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23594" name="Oval 43"/>
          <p:cNvSpPr>
            <a:spLocks noChangeArrowheads="1"/>
          </p:cNvSpPr>
          <p:nvPr/>
        </p:nvSpPr>
        <p:spPr bwMode="auto">
          <a:xfrm>
            <a:off x="6191250" y="3902075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95" name="Text Box 45"/>
          <p:cNvSpPr txBox="1">
            <a:spLocks noChangeArrowheads="1"/>
          </p:cNvSpPr>
          <p:nvPr/>
        </p:nvSpPr>
        <p:spPr bwMode="auto">
          <a:xfrm>
            <a:off x="4617006" y="5497513"/>
            <a:ext cx="421425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/>
              <a:t>NaCl-KCl-H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O</a:t>
            </a:r>
            <a:r>
              <a:rPr lang="zh-CN" altLang="en-US" b="1" dirty="0"/>
              <a:t>体系</a:t>
            </a:r>
            <a:r>
              <a:rPr lang="en-US" altLang="zh-CN" b="1" dirty="0"/>
              <a:t>20℃</a:t>
            </a:r>
            <a:r>
              <a:rPr lang="zh-CN" altLang="en-US" b="1" dirty="0"/>
              <a:t>相图</a:t>
            </a:r>
          </a:p>
        </p:txBody>
      </p:sp>
      <p:sp>
        <p:nvSpPr>
          <p:cNvPr id="23596" name="Text Box 46"/>
          <p:cNvSpPr txBox="1">
            <a:spLocks noChangeArrowheads="1"/>
          </p:cNvSpPr>
          <p:nvPr/>
        </p:nvSpPr>
        <p:spPr bwMode="auto">
          <a:xfrm>
            <a:off x="6588125" y="390366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E48734-2D43-2302-9287-CE5732C4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3. </a:t>
            </a:r>
            <a:r>
              <a:rPr lang="zh-CN" altLang="en-US" sz="4000" kern="0" dirty="0"/>
              <a:t>简单三元水盐体系相图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79600"/>
            <a:ext cx="4229100" cy="44577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小结：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）凡有一条溶解度曲线就有一个相应的两相区。溶解度曲线越长，两相区（即结晶区）越大，说明其溶解度越小，（易结晶）；溶解度曲线越短，两相区（即结晶区）越小，说明其溶解度越大，（难结晶）。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）凡有一个共饱点（两盐）就有一个相应的三相区；</a:t>
            </a: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flipV="1">
            <a:off x="4854575" y="2387600"/>
            <a:ext cx="3862388" cy="2911475"/>
          </a:xfrm>
          <a:prstGeom prst="triangle">
            <a:avLst>
              <a:gd name="adj" fmla="val 4996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4875213" y="2387600"/>
            <a:ext cx="2028825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V="1">
            <a:off x="6904038" y="2387600"/>
            <a:ext cx="1816100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>
            <a:off x="6261100" y="4205288"/>
            <a:ext cx="642938" cy="317500"/>
          </a:xfrm>
          <a:custGeom>
            <a:avLst/>
            <a:gdLst>
              <a:gd name="T0" fmla="*/ 494 w 494"/>
              <a:gd name="T1" fmla="*/ 0 h 270"/>
              <a:gd name="T2" fmla="*/ 330 w 494"/>
              <a:gd name="T3" fmla="*/ 135 h 270"/>
              <a:gd name="T4" fmla="*/ 0 w 494"/>
              <a:gd name="T5" fmla="*/ 270 h 270"/>
              <a:gd name="T6" fmla="*/ 0 60000 65536"/>
              <a:gd name="T7" fmla="*/ 0 60000 65536"/>
              <a:gd name="T8" fmla="*/ 0 60000 65536"/>
              <a:gd name="T9" fmla="*/ 0 w 494"/>
              <a:gd name="T10" fmla="*/ 0 h 270"/>
              <a:gd name="T11" fmla="*/ 494 w 494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4" h="270">
                <a:moveTo>
                  <a:pt x="494" y="0"/>
                </a:moveTo>
                <a:cubicBezTo>
                  <a:pt x="453" y="45"/>
                  <a:pt x="412" y="90"/>
                  <a:pt x="330" y="135"/>
                </a:cubicBezTo>
                <a:cubicBezTo>
                  <a:pt x="248" y="180"/>
                  <a:pt x="124" y="225"/>
                  <a:pt x="0" y="27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6904038" y="4205288"/>
            <a:ext cx="430212" cy="265112"/>
          </a:xfrm>
          <a:custGeom>
            <a:avLst/>
            <a:gdLst>
              <a:gd name="T0" fmla="*/ 0 w 330"/>
              <a:gd name="T1" fmla="*/ 0 h 225"/>
              <a:gd name="T2" fmla="*/ 150 w 330"/>
              <a:gd name="T3" fmla="*/ 150 h 225"/>
              <a:gd name="T4" fmla="*/ 330 w 330"/>
              <a:gd name="T5" fmla="*/ 225 h 225"/>
              <a:gd name="T6" fmla="*/ 0 60000 65536"/>
              <a:gd name="T7" fmla="*/ 0 60000 65536"/>
              <a:gd name="T8" fmla="*/ 0 60000 65536"/>
              <a:gd name="T9" fmla="*/ 0 w 330"/>
              <a:gd name="T10" fmla="*/ 0 h 225"/>
              <a:gd name="T11" fmla="*/ 330 w 330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0" h="225">
                <a:moveTo>
                  <a:pt x="0" y="0"/>
                </a:moveTo>
                <a:cubicBezTo>
                  <a:pt x="47" y="56"/>
                  <a:pt x="95" y="113"/>
                  <a:pt x="150" y="150"/>
                </a:cubicBezTo>
                <a:cubicBezTo>
                  <a:pt x="205" y="187"/>
                  <a:pt x="267" y="206"/>
                  <a:pt x="330" y="22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6599238" y="4378325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6405563" y="4430713"/>
            <a:ext cx="58737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7" name="Oval 12"/>
          <p:cNvSpPr>
            <a:spLocks noChangeArrowheads="1"/>
          </p:cNvSpPr>
          <p:nvPr/>
        </p:nvSpPr>
        <p:spPr bwMode="auto">
          <a:xfrm>
            <a:off x="6737350" y="4289425"/>
            <a:ext cx="6032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8" name="Oval 13"/>
          <p:cNvSpPr>
            <a:spLocks noChangeArrowheads="1"/>
          </p:cNvSpPr>
          <p:nvPr/>
        </p:nvSpPr>
        <p:spPr bwMode="auto">
          <a:xfrm>
            <a:off x="7050088" y="4343400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9" name="Oval 14"/>
          <p:cNvSpPr>
            <a:spLocks noChangeArrowheads="1"/>
          </p:cNvSpPr>
          <p:nvPr/>
        </p:nvSpPr>
        <p:spPr bwMode="auto">
          <a:xfrm>
            <a:off x="6230938" y="4502150"/>
            <a:ext cx="58737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0" name="Oval 15"/>
          <p:cNvSpPr>
            <a:spLocks noChangeArrowheads="1"/>
          </p:cNvSpPr>
          <p:nvPr/>
        </p:nvSpPr>
        <p:spPr bwMode="auto">
          <a:xfrm>
            <a:off x="7323138" y="4449763"/>
            <a:ext cx="6032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1" name="Oval 16"/>
          <p:cNvSpPr>
            <a:spLocks noChangeArrowheads="1"/>
          </p:cNvSpPr>
          <p:nvPr/>
        </p:nvSpPr>
        <p:spPr bwMode="auto">
          <a:xfrm>
            <a:off x="6875463" y="4167188"/>
            <a:ext cx="6032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4403725" y="2179638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8618538" y="21621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6529388" y="51974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24595" name="Text Box 20"/>
          <p:cNvSpPr txBox="1">
            <a:spLocks noChangeArrowheads="1"/>
          </p:cNvSpPr>
          <p:nvPr/>
        </p:nvSpPr>
        <p:spPr bwMode="auto">
          <a:xfrm>
            <a:off x="5661025" y="4208463"/>
            <a:ext cx="793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24596" name="Text Box 21"/>
          <p:cNvSpPr txBox="1">
            <a:spLocks noChangeArrowheads="1"/>
          </p:cNvSpPr>
          <p:nvPr/>
        </p:nvSpPr>
        <p:spPr bwMode="auto">
          <a:xfrm>
            <a:off x="7278688" y="4191000"/>
            <a:ext cx="793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5894388" y="4360863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6</a:t>
            </a:r>
          </a:p>
        </p:txBody>
      </p:sp>
      <p:sp>
        <p:nvSpPr>
          <p:cNvPr id="24598" name="Text Box 23"/>
          <p:cNvSpPr txBox="1">
            <a:spLocks noChangeArrowheads="1"/>
          </p:cNvSpPr>
          <p:nvPr/>
        </p:nvSpPr>
        <p:spPr bwMode="auto">
          <a:xfrm>
            <a:off x="6202363" y="4308475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5</a:t>
            </a:r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6786563" y="4202113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6419850" y="428942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L</a:t>
            </a: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6577013" y="4184650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24602" name="Text Box 27"/>
          <p:cNvSpPr txBox="1">
            <a:spLocks noChangeArrowheads="1"/>
          </p:cNvSpPr>
          <p:nvPr/>
        </p:nvSpPr>
        <p:spPr bwMode="auto">
          <a:xfrm>
            <a:off x="7177088" y="43084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24603" name="Text Box 28"/>
          <p:cNvSpPr txBox="1">
            <a:spLocks noChangeArrowheads="1"/>
          </p:cNvSpPr>
          <p:nvPr/>
        </p:nvSpPr>
        <p:spPr bwMode="auto">
          <a:xfrm>
            <a:off x="6688138" y="4095750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24604" name="Text Box 31"/>
          <p:cNvSpPr txBox="1">
            <a:spLocks noChangeArrowheads="1"/>
          </p:cNvSpPr>
          <p:nvPr/>
        </p:nvSpPr>
        <p:spPr bwMode="auto">
          <a:xfrm>
            <a:off x="7448550" y="2020888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24605" name="Text Box 32"/>
          <p:cNvSpPr txBox="1">
            <a:spLocks noChangeArrowheads="1"/>
          </p:cNvSpPr>
          <p:nvPr/>
        </p:nvSpPr>
        <p:spPr bwMode="auto">
          <a:xfrm>
            <a:off x="4386263" y="1966913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KCl</a:t>
            </a:r>
          </a:p>
        </p:txBody>
      </p:sp>
      <p:sp>
        <p:nvSpPr>
          <p:cNvPr id="24606" name="Text Box 33"/>
          <p:cNvSpPr txBox="1">
            <a:spLocks noChangeArrowheads="1"/>
          </p:cNvSpPr>
          <p:nvPr/>
        </p:nvSpPr>
        <p:spPr bwMode="auto">
          <a:xfrm>
            <a:off x="8426450" y="1931988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</a:t>
            </a:r>
          </a:p>
        </p:txBody>
      </p:sp>
      <p:sp>
        <p:nvSpPr>
          <p:cNvPr id="24607" name="Text Box 34"/>
          <p:cNvSpPr txBox="1">
            <a:spLocks noChangeArrowheads="1"/>
          </p:cNvSpPr>
          <p:nvPr/>
        </p:nvSpPr>
        <p:spPr bwMode="auto">
          <a:xfrm>
            <a:off x="5499100" y="2497138"/>
            <a:ext cx="21224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NaCl+KCl+L</a:t>
            </a:r>
            <a:r>
              <a:rPr lang="en-US" altLang="zh-CN" sz="1200" b="1" baseline="-25000"/>
              <a:t>E</a:t>
            </a:r>
            <a:endParaRPr lang="en-US" altLang="zh-CN" sz="1200" b="1"/>
          </a:p>
        </p:txBody>
      </p:sp>
      <p:sp>
        <p:nvSpPr>
          <p:cNvPr id="24608" name="Text Box 35"/>
          <p:cNvSpPr txBox="1">
            <a:spLocks noChangeArrowheads="1"/>
          </p:cNvSpPr>
          <p:nvPr/>
        </p:nvSpPr>
        <p:spPr bwMode="auto">
          <a:xfrm>
            <a:off x="5535613" y="3397250"/>
            <a:ext cx="952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KCl+L</a:t>
            </a:r>
          </a:p>
        </p:txBody>
      </p:sp>
      <p:sp>
        <p:nvSpPr>
          <p:cNvPr id="24609" name="Text Box 36"/>
          <p:cNvSpPr txBox="1">
            <a:spLocks noChangeArrowheads="1"/>
          </p:cNvSpPr>
          <p:nvPr/>
        </p:nvSpPr>
        <p:spPr bwMode="auto">
          <a:xfrm>
            <a:off x="6883400" y="3821113"/>
            <a:ext cx="1381125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NaCl+L</a:t>
            </a:r>
            <a:r>
              <a:rPr lang="en-US" altLang="zh-CN" sz="1200" b="1" baseline="-25000"/>
              <a:t>E</a:t>
            </a:r>
            <a:endParaRPr lang="en-US" altLang="zh-CN" sz="1200" b="1"/>
          </a:p>
        </p:txBody>
      </p:sp>
      <p:sp>
        <p:nvSpPr>
          <p:cNvPr id="24610" name="Text Box 37"/>
          <p:cNvSpPr txBox="1">
            <a:spLocks noChangeArrowheads="1"/>
          </p:cNvSpPr>
          <p:nvPr/>
        </p:nvSpPr>
        <p:spPr bwMode="auto">
          <a:xfrm>
            <a:off x="6553200" y="45370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24611" name="Text Box 38"/>
          <p:cNvSpPr txBox="1">
            <a:spLocks noChangeArrowheads="1"/>
          </p:cNvSpPr>
          <p:nvPr/>
        </p:nvSpPr>
        <p:spPr bwMode="auto">
          <a:xfrm>
            <a:off x="6054725" y="375126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24612" name="Text Box 39"/>
          <p:cNvSpPr txBox="1">
            <a:spLocks noChangeArrowheads="1"/>
          </p:cNvSpPr>
          <p:nvPr/>
        </p:nvSpPr>
        <p:spPr bwMode="auto">
          <a:xfrm>
            <a:off x="7334250" y="347821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24613" name="Text Box 40"/>
          <p:cNvSpPr txBox="1">
            <a:spLocks noChangeArrowheads="1"/>
          </p:cNvSpPr>
          <p:nvPr/>
        </p:nvSpPr>
        <p:spPr bwMode="auto">
          <a:xfrm>
            <a:off x="6418263" y="3036888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24614" name="Text Box 45"/>
          <p:cNvSpPr txBox="1">
            <a:spLocks noChangeArrowheads="1"/>
          </p:cNvSpPr>
          <p:nvPr/>
        </p:nvSpPr>
        <p:spPr bwMode="auto">
          <a:xfrm>
            <a:off x="4891088" y="5497513"/>
            <a:ext cx="39401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/>
              <a:t>NaCl-KCl-H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O</a:t>
            </a:r>
            <a:r>
              <a:rPr lang="zh-CN" altLang="en-US" sz="1600" b="1" dirty="0"/>
              <a:t>体系</a:t>
            </a:r>
            <a:r>
              <a:rPr lang="en-US" altLang="zh-CN" sz="1600" b="1" dirty="0"/>
              <a:t>20℃</a:t>
            </a:r>
            <a:r>
              <a:rPr lang="zh-CN" altLang="en-US" sz="1600" b="1" dirty="0"/>
              <a:t>相图</a:t>
            </a:r>
          </a:p>
        </p:txBody>
      </p:sp>
      <p:sp>
        <p:nvSpPr>
          <p:cNvPr id="24615" name="Text Box 46"/>
          <p:cNvSpPr txBox="1">
            <a:spLocks noChangeArrowheads="1"/>
          </p:cNvSpPr>
          <p:nvPr/>
        </p:nvSpPr>
        <p:spPr bwMode="auto">
          <a:xfrm>
            <a:off x="6588125" y="390366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7570C27-604A-9DF1-E5F1-1ADD747BA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3. </a:t>
            </a:r>
            <a:r>
              <a:rPr lang="zh-CN" altLang="en-US" sz="4000" kern="0" dirty="0"/>
              <a:t>简单三元水盐体系相图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一、复杂三元相图分类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     复杂三元相图可分为五类：水合物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型、水合物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Ⅱ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型、同成分复盐、异成分复盐、固体溶液。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9D0DD8-3210-CB7A-2E81-5DEB3ACF7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144" y="2078850"/>
            <a:ext cx="7859712" cy="39151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二、水合盐存在的二种情况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．水合盐在坐标上的确定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三元体系中，两种盐都有可能与水反应，生成一种或多种水合盐。因水合盐只含一种盐和水，故它们在三角坐标上的位置应在水和盐的连线上，根据二者的质量百分组成可确定水合盐在坐标上的位置。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E3C925-2A69-A08B-E461-8D0BDCB2D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663700"/>
            <a:ext cx="4800600" cy="4800600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二、水合盐存在的二种情况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ffectLst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．水合物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Ⅰ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型和水合物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Ⅱ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型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ffectLst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）水合物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Ⅰ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型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ffectLst/>
              </a:rPr>
              <a:t>      如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Na</a:t>
            </a:r>
            <a:r>
              <a:rPr lang="en-US" altLang="zh-CN" sz="2800" b="1" baseline="30000" dirty="0">
                <a:solidFill>
                  <a:srgbClr val="000000"/>
                </a:solidFill>
                <a:effectLst/>
              </a:rPr>
              <a:t>+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// </a:t>
            </a:r>
            <a:r>
              <a:rPr lang="en-US" altLang="zh-CN" sz="2800" b="1" dirty="0" err="1">
                <a:solidFill>
                  <a:srgbClr val="000000"/>
                </a:solidFill>
                <a:effectLst/>
              </a:rPr>
              <a:t>Cl</a:t>
            </a:r>
            <a:r>
              <a:rPr lang="en-US" altLang="zh-CN" sz="2800" b="1" baseline="30000" dirty="0">
                <a:solidFill>
                  <a:srgbClr val="000000"/>
                </a:solidFill>
                <a:effectLst/>
              </a:rPr>
              <a:t>-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SO</a:t>
            </a:r>
            <a:r>
              <a:rPr lang="en-US" altLang="zh-CN" sz="2800" b="1" baseline="-25000" dirty="0">
                <a:solidFill>
                  <a:srgbClr val="000000"/>
                </a:solidFill>
                <a:effectLst/>
              </a:rPr>
              <a:t>4</a:t>
            </a:r>
            <a:r>
              <a:rPr lang="en-US" altLang="zh-CN" sz="2800" b="1" baseline="30000" dirty="0">
                <a:solidFill>
                  <a:srgbClr val="000000"/>
                </a:solidFill>
                <a:effectLst/>
              </a:rPr>
              <a:t>2-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H</a:t>
            </a:r>
            <a:r>
              <a:rPr lang="en-US" altLang="zh-CN" sz="2800" b="1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体系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15℃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相图，见图</a:t>
            </a:r>
            <a:r>
              <a:rPr lang="en-US" altLang="zh-CN" sz="2800" b="1" dirty="0">
                <a:solidFill>
                  <a:srgbClr val="000000"/>
                </a:solidFill>
                <a:effectLst/>
              </a:rPr>
              <a:t>3-20</a:t>
            </a:r>
            <a:r>
              <a:rPr lang="zh-CN" altLang="en-US" sz="2800" b="1" dirty="0">
                <a:solidFill>
                  <a:srgbClr val="000000"/>
                </a:solidFill>
                <a:effectLst/>
              </a:rPr>
              <a:t>。其特点是：图中</a:t>
            </a:r>
            <a:r>
              <a:rPr lang="zh-CN" altLang="en-US" sz="2800" b="1" dirty="0">
                <a:solidFill>
                  <a:srgbClr val="FF3300"/>
                </a:solidFill>
                <a:effectLst/>
              </a:rPr>
              <a:t>没有相应无水盐的溶解度曲线，只有水合盐的溶解度曲线。</a:t>
            </a:r>
            <a:r>
              <a:rPr lang="en-US" altLang="zh-CN" sz="1800" b="1" dirty="0">
                <a:solidFill>
                  <a:srgbClr val="000000"/>
                </a:solidFill>
                <a:effectLst/>
              </a:rPr>
              <a:t>W</a:t>
            </a:r>
            <a:r>
              <a:rPr lang="zh-CN" altLang="en-US" sz="1800" b="1" dirty="0">
                <a:solidFill>
                  <a:srgbClr val="000000"/>
                </a:solidFill>
                <a:effectLst/>
              </a:rPr>
              <a:t>（</a:t>
            </a:r>
            <a:r>
              <a:rPr lang="en-US" altLang="zh-CN" sz="1800" b="1" dirty="0">
                <a:solidFill>
                  <a:srgbClr val="000000"/>
                </a:solidFill>
                <a:effectLst/>
              </a:rPr>
              <a:t>H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effectLst/>
              </a:rPr>
              <a:t>O</a:t>
            </a:r>
            <a:r>
              <a:rPr lang="zh-CN" altLang="en-US" sz="1800" b="1" dirty="0">
                <a:solidFill>
                  <a:srgbClr val="000000"/>
                </a:solidFill>
                <a:effectLst/>
              </a:rPr>
              <a:t>），</a:t>
            </a:r>
            <a:r>
              <a:rPr lang="en-US" altLang="zh-CN" sz="1800" b="1" dirty="0">
                <a:solidFill>
                  <a:srgbClr val="000000"/>
                </a:solidFill>
                <a:effectLst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effectLst/>
              </a:rPr>
              <a:t>（</a:t>
            </a:r>
            <a:r>
              <a:rPr lang="en-US" altLang="zh-CN" sz="1800" b="1" dirty="0" err="1">
                <a:solidFill>
                  <a:srgbClr val="000000"/>
                </a:solidFill>
                <a:effectLst/>
              </a:rPr>
              <a:t>NaCl</a:t>
            </a:r>
            <a:r>
              <a:rPr lang="zh-CN" altLang="en-US" sz="1800" b="1" dirty="0">
                <a:solidFill>
                  <a:srgbClr val="000000"/>
                </a:solidFill>
                <a:effectLst/>
              </a:rPr>
              <a:t>），</a:t>
            </a:r>
            <a:r>
              <a:rPr lang="en-US" altLang="zh-CN" sz="1800" b="1" dirty="0">
                <a:solidFill>
                  <a:srgbClr val="000000"/>
                </a:solidFill>
                <a:effectLst/>
              </a:rPr>
              <a:t>B</a:t>
            </a:r>
            <a:r>
              <a:rPr lang="zh-CN" altLang="en-US" sz="1800" b="1" dirty="0">
                <a:solidFill>
                  <a:srgbClr val="000000"/>
                </a:solidFill>
                <a:effectLst/>
              </a:rPr>
              <a:t>（</a:t>
            </a:r>
            <a:r>
              <a:rPr lang="en-US" altLang="zh-CN" sz="1800" b="1" dirty="0">
                <a:solidFill>
                  <a:srgbClr val="000000"/>
                </a:solidFill>
                <a:effectLst/>
              </a:rPr>
              <a:t>Na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effectLst/>
              </a:rPr>
              <a:t>SO</a:t>
            </a:r>
            <a:r>
              <a:rPr lang="en-US" altLang="zh-CN" sz="1800" b="1" baseline="-25000" dirty="0">
                <a:solidFill>
                  <a:srgbClr val="000000"/>
                </a:solidFill>
                <a:effectLst/>
              </a:rPr>
              <a:t>4</a:t>
            </a:r>
            <a:r>
              <a:rPr lang="zh-CN" altLang="en-US" sz="1800" b="1" dirty="0">
                <a:solidFill>
                  <a:srgbClr val="000000"/>
                </a:solidFill>
                <a:effectLst/>
              </a:rPr>
              <a:t>）</a:t>
            </a:r>
          </a:p>
        </p:txBody>
      </p:sp>
      <p:sp>
        <p:nvSpPr>
          <p:cNvPr id="37892" name="AutoShape 36"/>
          <p:cNvSpPr>
            <a:spLocks noChangeArrowheads="1"/>
          </p:cNvSpPr>
          <p:nvPr/>
        </p:nvSpPr>
        <p:spPr bwMode="auto">
          <a:xfrm>
            <a:off x="5462588" y="2808288"/>
            <a:ext cx="2982912" cy="252095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3" name="Freeform 37"/>
          <p:cNvSpPr>
            <a:spLocks/>
          </p:cNvSpPr>
          <p:nvPr/>
        </p:nvSpPr>
        <p:spPr bwMode="auto">
          <a:xfrm>
            <a:off x="6577013" y="3441700"/>
            <a:ext cx="236537" cy="333375"/>
          </a:xfrm>
          <a:custGeom>
            <a:avLst/>
            <a:gdLst>
              <a:gd name="T0" fmla="*/ 0 w 240"/>
              <a:gd name="T1" fmla="*/ 0 h 315"/>
              <a:gd name="T2" fmla="*/ 120 w 240"/>
              <a:gd name="T3" fmla="*/ 105 h 315"/>
              <a:gd name="T4" fmla="*/ 240 w 240"/>
              <a:gd name="T5" fmla="*/ 315 h 315"/>
              <a:gd name="T6" fmla="*/ 0 60000 65536"/>
              <a:gd name="T7" fmla="*/ 0 60000 65536"/>
              <a:gd name="T8" fmla="*/ 0 60000 65536"/>
              <a:gd name="T9" fmla="*/ 0 w 240"/>
              <a:gd name="T10" fmla="*/ 0 h 315"/>
              <a:gd name="T11" fmla="*/ 240 w 240"/>
              <a:gd name="T12" fmla="*/ 315 h 3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315">
                <a:moveTo>
                  <a:pt x="0" y="0"/>
                </a:moveTo>
                <a:cubicBezTo>
                  <a:pt x="40" y="26"/>
                  <a:pt x="80" y="53"/>
                  <a:pt x="120" y="105"/>
                </a:cubicBezTo>
                <a:cubicBezTo>
                  <a:pt x="160" y="157"/>
                  <a:pt x="200" y="236"/>
                  <a:pt x="240" y="315"/>
                </a:cubicBezTo>
              </a:path>
            </a:pathLst>
          </a:custGeom>
          <a:noFill/>
          <a:ln w="22225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4" name="Freeform 38"/>
          <p:cNvSpPr>
            <a:spLocks/>
          </p:cNvSpPr>
          <p:nvPr/>
        </p:nvSpPr>
        <p:spPr bwMode="auto">
          <a:xfrm>
            <a:off x="6813550" y="3521075"/>
            <a:ext cx="565150" cy="254000"/>
          </a:xfrm>
          <a:custGeom>
            <a:avLst/>
            <a:gdLst>
              <a:gd name="T0" fmla="*/ 0 w 570"/>
              <a:gd name="T1" fmla="*/ 240 h 240"/>
              <a:gd name="T2" fmla="*/ 270 w 570"/>
              <a:gd name="T3" fmla="*/ 60 h 240"/>
              <a:gd name="T4" fmla="*/ 570 w 570"/>
              <a:gd name="T5" fmla="*/ 0 h 240"/>
              <a:gd name="T6" fmla="*/ 0 60000 65536"/>
              <a:gd name="T7" fmla="*/ 0 60000 65536"/>
              <a:gd name="T8" fmla="*/ 0 60000 65536"/>
              <a:gd name="T9" fmla="*/ 0 w 570"/>
              <a:gd name="T10" fmla="*/ 0 h 240"/>
              <a:gd name="T11" fmla="*/ 570 w 57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240">
                <a:moveTo>
                  <a:pt x="0" y="240"/>
                </a:moveTo>
                <a:cubicBezTo>
                  <a:pt x="87" y="170"/>
                  <a:pt x="175" y="100"/>
                  <a:pt x="270" y="60"/>
                </a:cubicBezTo>
                <a:cubicBezTo>
                  <a:pt x="365" y="20"/>
                  <a:pt x="467" y="10"/>
                  <a:pt x="570" y="0"/>
                </a:cubicBezTo>
              </a:path>
            </a:pathLst>
          </a:custGeom>
          <a:noFill/>
          <a:ln w="22225" cmpd="sng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39"/>
          <p:cNvSpPr>
            <a:spLocks noChangeShapeType="1"/>
          </p:cNvSpPr>
          <p:nvPr/>
        </p:nvSpPr>
        <p:spPr bwMode="auto">
          <a:xfrm flipH="1">
            <a:off x="5478463" y="3790950"/>
            <a:ext cx="1319212" cy="1538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40"/>
          <p:cNvSpPr>
            <a:spLocks noChangeShapeType="1"/>
          </p:cNvSpPr>
          <p:nvPr/>
        </p:nvSpPr>
        <p:spPr bwMode="auto">
          <a:xfrm>
            <a:off x="6797675" y="3775075"/>
            <a:ext cx="904875" cy="333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7" name="Line 41"/>
          <p:cNvSpPr>
            <a:spLocks noChangeShapeType="1"/>
          </p:cNvSpPr>
          <p:nvPr/>
        </p:nvSpPr>
        <p:spPr bwMode="auto">
          <a:xfrm flipH="1">
            <a:off x="5462588" y="4108450"/>
            <a:ext cx="2255837" cy="1220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8" name="Text Box 45"/>
          <p:cNvSpPr txBox="1">
            <a:spLocks noChangeArrowheads="1"/>
          </p:cNvSpPr>
          <p:nvPr/>
        </p:nvSpPr>
        <p:spPr bwMode="auto">
          <a:xfrm>
            <a:off x="6499225" y="2465388"/>
            <a:ext cx="963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  <a:r>
              <a:rPr lang="zh-CN" altLang="en-US" sz="1200" b="1"/>
              <a:t>（</a:t>
            </a:r>
            <a:r>
              <a:rPr lang="en-US" altLang="zh-CN" sz="1200" b="1"/>
              <a:t>H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O</a:t>
            </a:r>
            <a:r>
              <a:rPr lang="zh-CN" altLang="en-US" sz="1200" b="1"/>
              <a:t>）</a:t>
            </a:r>
          </a:p>
        </p:txBody>
      </p:sp>
      <p:sp>
        <p:nvSpPr>
          <p:cNvPr id="37899" name="Text Box 46"/>
          <p:cNvSpPr txBox="1">
            <a:spLocks noChangeArrowheads="1"/>
          </p:cNvSpPr>
          <p:nvPr/>
        </p:nvSpPr>
        <p:spPr bwMode="auto">
          <a:xfrm>
            <a:off x="7294563" y="3321050"/>
            <a:ext cx="473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37900" name="Text Box 47"/>
          <p:cNvSpPr txBox="1">
            <a:spLocks noChangeArrowheads="1"/>
          </p:cNvSpPr>
          <p:nvPr/>
        </p:nvSpPr>
        <p:spPr bwMode="auto">
          <a:xfrm>
            <a:off x="6267450" y="3263900"/>
            <a:ext cx="473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37901" name="Text Box 48"/>
          <p:cNvSpPr txBox="1">
            <a:spLocks noChangeArrowheads="1"/>
          </p:cNvSpPr>
          <p:nvPr/>
        </p:nvSpPr>
        <p:spPr bwMode="auto">
          <a:xfrm>
            <a:off x="5995988" y="5584825"/>
            <a:ext cx="19304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/>
              <a:t>水合物</a:t>
            </a:r>
            <a:r>
              <a:rPr lang="en-US" altLang="zh-CN" sz="1600" b="1" dirty="0"/>
              <a:t>Ⅰ</a:t>
            </a:r>
            <a:r>
              <a:rPr lang="zh-CN" altLang="en-US" sz="1600" b="1" dirty="0"/>
              <a:t>型</a:t>
            </a:r>
          </a:p>
        </p:txBody>
      </p:sp>
      <p:sp>
        <p:nvSpPr>
          <p:cNvPr id="37902" name="Text Box 63"/>
          <p:cNvSpPr txBox="1">
            <a:spLocks noChangeArrowheads="1"/>
          </p:cNvSpPr>
          <p:nvPr/>
        </p:nvSpPr>
        <p:spPr bwMode="auto">
          <a:xfrm>
            <a:off x="6718300" y="3495675"/>
            <a:ext cx="47148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37903" name="Text Box 64"/>
          <p:cNvSpPr txBox="1">
            <a:spLocks noChangeArrowheads="1"/>
          </p:cNvSpPr>
          <p:nvPr/>
        </p:nvSpPr>
        <p:spPr bwMode="auto">
          <a:xfrm>
            <a:off x="7656513" y="3943350"/>
            <a:ext cx="4730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S</a:t>
            </a:r>
            <a:r>
              <a:rPr lang="en-US" altLang="zh-CN" sz="1200" b="1" baseline="-25000"/>
              <a:t>10</a:t>
            </a:r>
            <a:endParaRPr lang="en-US" altLang="zh-CN" sz="1200" b="1"/>
          </a:p>
        </p:txBody>
      </p:sp>
      <p:sp>
        <p:nvSpPr>
          <p:cNvPr id="37904" name="Text Box 67"/>
          <p:cNvSpPr txBox="1">
            <a:spLocks noChangeArrowheads="1"/>
          </p:cNvSpPr>
          <p:nvPr/>
        </p:nvSpPr>
        <p:spPr bwMode="auto">
          <a:xfrm>
            <a:off x="5184775" y="5164138"/>
            <a:ext cx="4730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37905" name="Text Box 68"/>
          <p:cNvSpPr txBox="1">
            <a:spLocks noChangeArrowheads="1"/>
          </p:cNvSpPr>
          <p:nvPr/>
        </p:nvSpPr>
        <p:spPr bwMode="auto">
          <a:xfrm>
            <a:off x="8351838" y="5154613"/>
            <a:ext cx="4730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37906" name="Text Box 70"/>
          <p:cNvSpPr txBox="1">
            <a:spLocks noChangeArrowheads="1"/>
          </p:cNvSpPr>
          <p:nvPr/>
        </p:nvSpPr>
        <p:spPr bwMode="auto">
          <a:xfrm>
            <a:off x="5133975" y="5391150"/>
            <a:ext cx="7429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1200" b="1"/>
              <a:t>NaCl</a:t>
            </a:r>
          </a:p>
        </p:txBody>
      </p:sp>
      <p:sp>
        <p:nvSpPr>
          <p:cNvPr id="37907" name="Text Box 72"/>
          <p:cNvSpPr txBox="1">
            <a:spLocks noChangeArrowheads="1"/>
          </p:cNvSpPr>
          <p:nvPr/>
        </p:nvSpPr>
        <p:spPr bwMode="auto">
          <a:xfrm>
            <a:off x="8172450" y="5372100"/>
            <a:ext cx="8572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1200" b="1"/>
              <a:t>Na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SO</a:t>
            </a:r>
            <a:r>
              <a:rPr lang="en-US" altLang="zh-CN" sz="1200" b="1" baseline="-25000"/>
              <a:t>4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D6ADBA-79BD-5754-11D2-D393B2715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356100" cy="4330700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FontTx/>
              <a:buNone/>
            </a:pPr>
            <a:r>
              <a:rPr lang="zh-CN" altLang="en-US" sz="2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二、水合盐存在的二种情况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ffectLst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．水合物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Ⅰ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型和水合物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Ⅱ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型</a:t>
            </a:r>
          </a:p>
          <a:p>
            <a:pPr marL="609600" indent="-609600" eaLnBrk="1" hangingPunct="1">
              <a:lnSpc>
                <a:spcPct val="125000"/>
              </a:lnSpc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ffectLst/>
              </a:rPr>
              <a:t>(2)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水合物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Ⅱ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型，如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Na</a:t>
            </a:r>
            <a:r>
              <a:rPr lang="en-US" altLang="zh-CN" sz="2600" b="1" baseline="30000" dirty="0">
                <a:solidFill>
                  <a:srgbClr val="000000"/>
                </a:solidFill>
                <a:effectLst/>
              </a:rPr>
              <a:t>+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// </a:t>
            </a:r>
            <a:r>
              <a:rPr lang="en-US" altLang="zh-CN" sz="2600" b="1" dirty="0" err="1">
                <a:solidFill>
                  <a:srgbClr val="000000"/>
                </a:solidFill>
                <a:effectLst/>
              </a:rPr>
              <a:t>Cl</a:t>
            </a:r>
            <a:r>
              <a:rPr lang="en-US" altLang="zh-CN" sz="2600" b="1" baseline="30000" dirty="0">
                <a:solidFill>
                  <a:srgbClr val="000000"/>
                </a:solidFill>
                <a:effectLst/>
              </a:rPr>
              <a:t>-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、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SO</a:t>
            </a:r>
            <a:r>
              <a:rPr lang="en-US" altLang="zh-CN" sz="2600" b="1" baseline="-25000" dirty="0">
                <a:solidFill>
                  <a:srgbClr val="000000"/>
                </a:solidFill>
                <a:effectLst/>
              </a:rPr>
              <a:t>4</a:t>
            </a:r>
            <a:r>
              <a:rPr lang="en-US" altLang="zh-CN" sz="2600" b="1" baseline="30000" dirty="0">
                <a:solidFill>
                  <a:srgbClr val="000000"/>
                </a:solidFill>
                <a:effectLst/>
              </a:rPr>
              <a:t>2-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－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H</a:t>
            </a:r>
            <a:r>
              <a:rPr lang="en-US" altLang="zh-CN" sz="2600" b="1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O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体系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25℃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相图，见图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3-21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。其特点是：图中</a:t>
            </a:r>
            <a:r>
              <a:rPr lang="zh-CN" altLang="en-US" sz="2600" b="1" dirty="0">
                <a:solidFill>
                  <a:srgbClr val="FF3300"/>
                </a:solidFill>
                <a:effectLst/>
              </a:rPr>
              <a:t>有相应无水盐的溶解度曲线，也有水合盐的溶解度曲线。</a:t>
            </a:r>
          </a:p>
        </p:txBody>
      </p:sp>
      <p:sp>
        <p:nvSpPr>
          <p:cNvPr id="38916" name="AutoShape 40"/>
          <p:cNvSpPr>
            <a:spLocks noChangeArrowheads="1"/>
          </p:cNvSpPr>
          <p:nvPr/>
        </p:nvSpPr>
        <p:spPr bwMode="auto">
          <a:xfrm>
            <a:off x="5349875" y="2997200"/>
            <a:ext cx="2928938" cy="242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7" name="Freeform 41"/>
          <p:cNvSpPr>
            <a:spLocks/>
          </p:cNvSpPr>
          <p:nvPr/>
        </p:nvSpPr>
        <p:spPr bwMode="auto">
          <a:xfrm>
            <a:off x="6516688" y="3500438"/>
            <a:ext cx="160337" cy="107950"/>
          </a:xfrm>
          <a:custGeom>
            <a:avLst/>
            <a:gdLst>
              <a:gd name="T0" fmla="*/ 0 w 166"/>
              <a:gd name="T1" fmla="*/ 0 h 105"/>
              <a:gd name="T2" fmla="*/ 166 w 166"/>
              <a:gd name="T3" fmla="*/ 105 h 105"/>
              <a:gd name="T4" fmla="*/ 0 60000 65536"/>
              <a:gd name="T5" fmla="*/ 0 60000 65536"/>
              <a:gd name="T6" fmla="*/ 0 w 166"/>
              <a:gd name="T7" fmla="*/ 0 h 105"/>
              <a:gd name="T8" fmla="*/ 166 w 166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6" h="105">
                <a:moveTo>
                  <a:pt x="0" y="0"/>
                </a:moveTo>
                <a:cubicBezTo>
                  <a:pt x="0" y="0"/>
                  <a:pt x="83" y="52"/>
                  <a:pt x="166" y="10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8" name="Freeform 42"/>
          <p:cNvSpPr>
            <a:spLocks/>
          </p:cNvSpPr>
          <p:nvPr/>
        </p:nvSpPr>
        <p:spPr bwMode="auto">
          <a:xfrm>
            <a:off x="6677025" y="3409950"/>
            <a:ext cx="392113" cy="198438"/>
          </a:xfrm>
          <a:custGeom>
            <a:avLst/>
            <a:gdLst>
              <a:gd name="T0" fmla="*/ 0 w 390"/>
              <a:gd name="T1" fmla="*/ 195 h 195"/>
              <a:gd name="T2" fmla="*/ 224 w 390"/>
              <a:gd name="T3" fmla="*/ 45 h 195"/>
              <a:gd name="T4" fmla="*/ 390 w 390"/>
              <a:gd name="T5" fmla="*/ 0 h 195"/>
              <a:gd name="T6" fmla="*/ 0 60000 65536"/>
              <a:gd name="T7" fmla="*/ 0 60000 65536"/>
              <a:gd name="T8" fmla="*/ 0 60000 65536"/>
              <a:gd name="T9" fmla="*/ 0 w 390"/>
              <a:gd name="T10" fmla="*/ 0 h 195"/>
              <a:gd name="T11" fmla="*/ 390 w 390"/>
              <a:gd name="T12" fmla="*/ 195 h 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195">
                <a:moveTo>
                  <a:pt x="0" y="195"/>
                </a:moveTo>
                <a:cubicBezTo>
                  <a:pt x="79" y="136"/>
                  <a:pt x="159" y="77"/>
                  <a:pt x="224" y="45"/>
                </a:cubicBezTo>
                <a:cubicBezTo>
                  <a:pt x="289" y="13"/>
                  <a:pt x="339" y="6"/>
                  <a:pt x="39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43"/>
          <p:cNvSpPr>
            <a:spLocks noChangeShapeType="1"/>
          </p:cNvSpPr>
          <p:nvPr/>
        </p:nvSpPr>
        <p:spPr bwMode="auto">
          <a:xfrm flipH="1">
            <a:off x="5349875" y="3608388"/>
            <a:ext cx="1341438" cy="1814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44"/>
          <p:cNvSpPr>
            <a:spLocks noChangeShapeType="1"/>
          </p:cNvSpPr>
          <p:nvPr/>
        </p:nvSpPr>
        <p:spPr bwMode="auto">
          <a:xfrm>
            <a:off x="6691313" y="3608388"/>
            <a:ext cx="1576387" cy="1814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46"/>
          <p:cNvSpPr>
            <a:spLocks noChangeShapeType="1"/>
          </p:cNvSpPr>
          <p:nvPr/>
        </p:nvSpPr>
        <p:spPr bwMode="auto">
          <a:xfrm>
            <a:off x="6894513" y="3470275"/>
            <a:ext cx="511175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47"/>
          <p:cNvSpPr>
            <a:spLocks noChangeShapeType="1"/>
          </p:cNvSpPr>
          <p:nvPr/>
        </p:nvSpPr>
        <p:spPr bwMode="auto">
          <a:xfrm>
            <a:off x="6881813" y="3470275"/>
            <a:ext cx="1370012" cy="1922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3" name="Text Box 48"/>
          <p:cNvSpPr txBox="1">
            <a:spLocks noChangeArrowheads="1"/>
          </p:cNvSpPr>
          <p:nvPr/>
        </p:nvSpPr>
        <p:spPr bwMode="auto">
          <a:xfrm>
            <a:off x="6338888" y="2668588"/>
            <a:ext cx="946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  <a:r>
              <a:rPr lang="zh-CN" altLang="en-US" sz="1200" b="1"/>
              <a:t>（</a:t>
            </a:r>
            <a:r>
              <a:rPr lang="en-US" altLang="zh-CN" sz="1200" b="1"/>
              <a:t>H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O</a:t>
            </a:r>
            <a:r>
              <a:rPr lang="zh-CN" altLang="en-US" sz="1200" b="1"/>
              <a:t>）</a:t>
            </a:r>
          </a:p>
        </p:txBody>
      </p:sp>
      <p:sp>
        <p:nvSpPr>
          <p:cNvPr id="38924" name="Text Box 49"/>
          <p:cNvSpPr txBox="1">
            <a:spLocks noChangeArrowheads="1"/>
          </p:cNvSpPr>
          <p:nvPr/>
        </p:nvSpPr>
        <p:spPr bwMode="auto">
          <a:xfrm>
            <a:off x="5000625" y="5440363"/>
            <a:ext cx="11064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（</a:t>
            </a:r>
            <a:r>
              <a:rPr lang="en-US" altLang="zh-CN" sz="1200" b="1"/>
              <a:t>NaCl</a:t>
            </a:r>
            <a:r>
              <a:rPr lang="zh-CN" altLang="en-US" sz="1200" b="1"/>
              <a:t>）</a:t>
            </a:r>
          </a:p>
        </p:txBody>
      </p:sp>
      <p:sp>
        <p:nvSpPr>
          <p:cNvPr id="38925" name="Text Box 50"/>
          <p:cNvSpPr txBox="1">
            <a:spLocks noChangeArrowheads="1"/>
          </p:cNvSpPr>
          <p:nvPr/>
        </p:nvSpPr>
        <p:spPr bwMode="auto">
          <a:xfrm>
            <a:off x="8037513" y="5459413"/>
            <a:ext cx="982662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（</a:t>
            </a:r>
            <a:r>
              <a:rPr lang="en-US" altLang="zh-CN" sz="1200" b="1"/>
              <a:t>Na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SO</a:t>
            </a:r>
            <a:r>
              <a:rPr lang="en-US" altLang="zh-CN" sz="1200" b="1" baseline="-25000"/>
              <a:t>4</a:t>
            </a:r>
            <a:r>
              <a:rPr lang="zh-CN" altLang="en-US" sz="1200" b="1"/>
              <a:t>）</a:t>
            </a:r>
          </a:p>
        </p:txBody>
      </p:sp>
      <p:sp>
        <p:nvSpPr>
          <p:cNvPr id="38926" name="Text Box 51"/>
          <p:cNvSpPr txBox="1">
            <a:spLocks noChangeArrowheads="1"/>
          </p:cNvSpPr>
          <p:nvPr/>
        </p:nvSpPr>
        <p:spPr bwMode="auto">
          <a:xfrm>
            <a:off x="6161088" y="3332163"/>
            <a:ext cx="46355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38927" name="Text Box 52"/>
          <p:cNvSpPr txBox="1">
            <a:spLocks noChangeArrowheads="1"/>
          </p:cNvSpPr>
          <p:nvPr/>
        </p:nvSpPr>
        <p:spPr bwMode="auto">
          <a:xfrm>
            <a:off x="7023100" y="3262313"/>
            <a:ext cx="463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38928" name="Text Box 53"/>
          <p:cNvSpPr txBox="1">
            <a:spLocks noChangeArrowheads="1"/>
          </p:cNvSpPr>
          <p:nvPr/>
        </p:nvSpPr>
        <p:spPr bwMode="auto">
          <a:xfrm>
            <a:off x="6713538" y="3213100"/>
            <a:ext cx="46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Q</a:t>
            </a:r>
          </a:p>
        </p:txBody>
      </p:sp>
      <p:sp>
        <p:nvSpPr>
          <p:cNvPr id="38929" name="Text Box 54"/>
          <p:cNvSpPr txBox="1">
            <a:spLocks noChangeArrowheads="1"/>
          </p:cNvSpPr>
          <p:nvPr/>
        </p:nvSpPr>
        <p:spPr bwMode="auto">
          <a:xfrm>
            <a:off x="6534150" y="3330575"/>
            <a:ext cx="4651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38930" name="Text Box 67"/>
          <p:cNvSpPr txBox="1">
            <a:spLocks noChangeArrowheads="1"/>
          </p:cNvSpPr>
          <p:nvPr/>
        </p:nvSpPr>
        <p:spPr bwMode="auto">
          <a:xfrm>
            <a:off x="7285038" y="3644900"/>
            <a:ext cx="4651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S</a:t>
            </a:r>
            <a:r>
              <a:rPr lang="en-US" altLang="zh-CN" sz="1200" b="1" baseline="-25000"/>
              <a:t>10</a:t>
            </a:r>
            <a:endParaRPr lang="en-US" altLang="zh-CN" sz="1200" b="1"/>
          </a:p>
        </p:txBody>
      </p:sp>
      <p:sp>
        <p:nvSpPr>
          <p:cNvPr id="38931" name="Text Box 68"/>
          <p:cNvSpPr txBox="1">
            <a:spLocks noChangeArrowheads="1"/>
          </p:cNvSpPr>
          <p:nvPr/>
        </p:nvSpPr>
        <p:spPr bwMode="auto">
          <a:xfrm>
            <a:off x="5948363" y="5668963"/>
            <a:ext cx="1895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/>
              <a:t>水合物</a:t>
            </a:r>
            <a:r>
              <a:rPr lang="en-US" altLang="zh-CN" sz="1600" b="1" dirty="0"/>
              <a:t>Ⅱ</a:t>
            </a:r>
            <a:r>
              <a:rPr lang="zh-CN" altLang="en-US" sz="1600" b="1" dirty="0"/>
              <a:t>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4C1FEF-1D57-5164-F782-5DD546F4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555" y="1673805"/>
            <a:ext cx="8166100" cy="1968500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三、两种复盐</a:t>
            </a:r>
          </a:p>
          <a:p>
            <a:pPr marL="609600" indent="-609600" eaLnBrk="1" hangingPunct="1">
              <a:lnSpc>
                <a:spcPct val="125000"/>
              </a:lnSpc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．复盐在坐标中的确定和表示</a:t>
            </a:r>
          </a:p>
          <a:p>
            <a:pPr marL="609600" indent="-609600" eaLnBrk="1" hangingPunct="1">
              <a:lnSpc>
                <a:spcPct val="125000"/>
              </a:lnSpc>
              <a:buFontTx/>
              <a:buNone/>
            </a:pP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     复盐的组成是指复盐中各种组分的含量，可以用质量百分组成或其他组成表示方式来表示。</a:t>
            </a:r>
            <a:r>
              <a:rPr lang="zh-CN" altLang="en-US" sz="16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复盐的组成可根据它的分子式计算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。如图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3-11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所示的光卤石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KCl</a:t>
            </a:r>
            <a:r>
              <a:rPr lang="en-US" altLang="zh-CN" sz="1600" b="1" dirty="0">
                <a:solidFill>
                  <a:srgbClr val="000000"/>
                </a:solidFill>
                <a:effectLst/>
                <a:ea typeface="黑体" pitchFamily="2" charset="-122"/>
              </a:rPr>
              <a:t>·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MgCl</a:t>
            </a:r>
            <a:r>
              <a:rPr lang="en-US" altLang="zh-CN" sz="1600" b="1" baseline="-250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1600" b="1" dirty="0">
                <a:solidFill>
                  <a:srgbClr val="000000"/>
                </a:solidFill>
                <a:effectLst/>
                <a:ea typeface="黑体" pitchFamily="2" charset="-122"/>
              </a:rPr>
              <a:t>·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6H</a:t>
            </a:r>
            <a:r>
              <a:rPr lang="en-US" altLang="zh-CN" sz="1600" b="1" baseline="-250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，由其中各组分的分子量占复盐总分子量的百分比可知，含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KCl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占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26.74%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MgCl</a:t>
            </a:r>
            <a:r>
              <a:rPr lang="en-US" altLang="zh-CN" sz="1600" b="1" baseline="-250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34.27%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1600" b="1" baseline="-250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O38.99%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1600" dirty="0">
              <a:solidFill>
                <a:srgbClr val="00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1420813" y="3698875"/>
            <a:ext cx="6859587" cy="3133725"/>
            <a:chOff x="895" y="2330"/>
            <a:chExt cx="4321" cy="1974"/>
          </a:xfrm>
        </p:grpSpPr>
        <p:sp>
          <p:nvSpPr>
            <p:cNvPr id="39942" name="AutoShape 35"/>
            <p:cNvSpPr>
              <a:spLocks noChangeArrowheads="1"/>
            </p:cNvSpPr>
            <p:nvPr/>
          </p:nvSpPr>
          <p:spPr bwMode="auto">
            <a:xfrm>
              <a:off x="1272" y="2491"/>
              <a:ext cx="1196" cy="1178"/>
            </a:xfrm>
            <a:prstGeom prst="rtTriangl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AutoShape 36"/>
            <p:cNvSpPr>
              <a:spLocks noChangeArrowheads="1"/>
            </p:cNvSpPr>
            <p:nvPr/>
          </p:nvSpPr>
          <p:spPr bwMode="auto">
            <a:xfrm>
              <a:off x="3660" y="2511"/>
              <a:ext cx="1196" cy="1178"/>
            </a:xfrm>
            <a:prstGeom prst="rtTriangl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Text Box 37"/>
            <p:cNvSpPr txBox="1">
              <a:spLocks noChangeArrowheads="1"/>
            </p:cNvSpPr>
            <p:nvPr/>
          </p:nvSpPr>
          <p:spPr bwMode="auto">
            <a:xfrm>
              <a:off x="1499" y="3778"/>
              <a:ext cx="50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200" b="1"/>
                <a:t>（</a:t>
              </a:r>
              <a:r>
                <a:rPr lang="en-US" altLang="zh-CN" sz="1200" b="1"/>
                <a:t>a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39945" name="Text Box 38"/>
            <p:cNvSpPr txBox="1">
              <a:spLocks noChangeArrowheads="1"/>
            </p:cNvSpPr>
            <p:nvPr/>
          </p:nvSpPr>
          <p:spPr bwMode="auto">
            <a:xfrm>
              <a:off x="1149" y="2346"/>
              <a:ext cx="52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MgCl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39946" name="Text Box 39"/>
            <p:cNvSpPr txBox="1">
              <a:spLocks noChangeArrowheads="1"/>
            </p:cNvSpPr>
            <p:nvPr/>
          </p:nvSpPr>
          <p:spPr bwMode="auto">
            <a:xfrm>
              <a:off x="2400" y="3627"/>
              <a:ext cx="52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KCl</a:t>
              </a:r>
            </a:p>
          </p:txBody>
        </p:sp>
        <p:sp>
          <p:nvSpPr>
            <p:cNvPr id="39947" name="Text Box 40"/>
            <p:cNvSpPr txBox="1">
              <a:spLocks noChangeArrowheads="1"/>
            </p:cNvSpPr>
            <p:nvPr/>
          </p:nvSpPr>
          <p:spPr bwMode="auto">
            <a:xfrm>
              <a:off x="1053" y="3647"/>
              <a:ext cx="524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H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O</a:t>
              </a:r>
            </a:p>
          </p:txBody>
        </p:sp>
        <p:sp>
          <p:nvSpPr>
            <p:cNvPr id="39948" name="Text Box 41"/>
            <p:cNvSpPr txBox="1">
              <a:spLocks noChangeArrowheads="1"/>
            </p:cNvSpPr>
            <p:nvPr/>
          </p:nvSpPr>
          <p:spPr bwMode="auto">
            <a:xfrm>
              <a:off x="895" y="3097"/>
              <a:ext cx="50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34.27</a:t>
              </a:r>
            </a:p>
          </p:txBody>
        </p:sp>
        <p:sp>
          <p:nvSpPr>
            <p:cNvPr id="39949" name="Text Box 42"/>
            <p:cNvSpPr txBox="1">
              <a:spLocks noChangeArrowheads="1"/>
            </p:cNvSpPr>
            <p:nvPr/>
          </p:nvSpPr>
          <p:spPr bwMode="auto">
            <a:xfrm>
              <a:off x="1380" y="3613"/>
              <a:ext cx="50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26.74</a:t>
              </a:r>
            </a:p>
          </p:txBody>
        </p:sp>
        <p:sp>
          <p:nvSpPr>
            <p:cNvPr id="39950" name="Line 43"/>
            <p:cNvSpPr>
              <a:spLocks noChangeShapeType="1"/>
            </p:cNvSpPr>
            <p:nvPr/>
          </p:nvSpPr>
          <p:spPr bwMode="auto">
            <a:xfrm>
              <a:off x="1272" y="3241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44"/>
            <p:cNvSpPr>
              <a:spLocks noChangeShapeType="1"/>
            </p:cNvSpPr>
            <p:nvPr/>
          </p:nvSpPr>
          <p:spPr bwMode="auto">
            <a:xfrm>
              <a:off x="1608" y="3241"/>
              <a:ext cx="0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Text Box 45"/>
            <p:cNvSpPr txBox="1">
              <a:spLocks noChangeArrowheads="1"/>
            </p:cNvSpPr>
            <p:nvPr/>
          </p:nvSpPr>
          <p:spPr bwMode="auto">
            <a:xfrm>
              <a:off x="1528" y="3048"/>
              <a:ext cx="38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Car</a:t>
              </a:r>
            </a:p>
          </p:txBody>
        </p:sp>
        <p:sp>
          <p:nvSpPr>
            <p:cNvPr id="39953" name="Line 46"/>
            <p:cNvSpPr>
              <a:spLocks noChangeShapeType="1"/>
            </p:cNvSpPr>
            <p:nvPr/>
          </p:nvSpPr>
          <p:spPr bwMode="auto">
            <a:xfrm flipH="1">
              <a:off x="1272" y="3241"/>
              <a:ext cx="336" cy="4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Text Box 47"/>
            <p:cNvSpPr txBox="1">
              <a:spLocks noChangeArrowheads="1"/>
            </p:cNvSpPr>
            <p:nvPr/>
          </p:nvSpPr>
          <p:spPr bwMode="auto">
            <a:xfrm>
              <a:off x="3355" y="2330"/>
              <a:ext cx="52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MgSO</a:t>
              </a:r>
              <a:r>
                <a:rPr lang="en-US" altLang="zh-CN" sz="1200" b="1" baseline="-25000"/>
                <a:t>4</a:t>
              </a:r>
              <a:endParaRPr lang="en-US" altLang="zh-CN" sz="1200" b="1"/>
            </a:p>
          </p:txBody>
        </p:sp>
        <p:sp>
          <p:nvSpPr>
            <p:cNvPr id="39955" name="Text Box 48"/>
            <p:cNvSpPr txBox="1">
              <a:spLocks noChangeArrowheads="1"/>
            </p:cNvSpPr>
            <p:nvPr/>
          </p:nvSpPr>
          <p:spPr bwMode="auto">
            <a:xfrm>
              <a:off x="4693" y="3694"/>
              <a:ext cx="52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NaSO</a:t>
              </a:r>
              <a:r>
                <a:rPr lang="en-US" altLang="zh-CN" sz="1200" b="1" baseline="-25000"/>
                <a:t>4</a:t>
              </a:r>
              <a:endParaRPr lang="en-US" altLang="zh-CN" sz="1200" b="1"/>
            </a:p>
          </p:txBody>
        </p:sp>
        <p:sp>
          <p:nvSpPr>
            <p:cNvPr id="39956" name="Text Box 49"/>
            <p:cNvSpPr txBox="1">
              <a:spLocks noChangeArrowheads="1"/>
            </p:cNvSpPr>
            <p:nvPr/>
          </p:nvSpPr>
          <p:spPr bwMode="auto">
            <a:xfrm>
              <a:off x="3402" y="3682"/>
              <a:ext cx="52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H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O</a:t>
              </a:r>
            </a:p>
          </p:txBody>
        </p:sp>
        <p:sp>
          <p:nvSpPr>
            <p:cNvPr id="39957" name="Line 50"/>
            <p:cNvSpPr>
              <a:spLocks noChangeShapeType="1"/>
            </p:cNvSpPr>
            <p:nvPr/>
          </p:nvSpPr>
          <p:spPr bwMode="auto">
            <a:xfrm>
              <a:off x="3665" y="3212"/>
              <a:ext cx="4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51"/>
            <p:cNvSpPr>
              <a:spLocks noChangeShapeType="1"/>
            </p:cNvSpPr>
            <p:nvPr/>
          </p:nvSpPr>
          <p:spPr bwMode="auto">
            <a:xfrm>
              <a:off x="4120" y="3221"/>
              <a:ext cx="0" cy="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52"/>
            <p:cNvSpPr>
              <a:spLocks noChangeShapeType="1"/>
            </p:cNvSpPr>
            <p:nvPr/>
          </p:nvSpPr>
          <p:spPr bwMode="auto">
            <a:xfrm flipH="1">
              <a:off x="3656" y="3212"/>
              <a:ext cx="464" cy="4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53"/>
            <p:cNvSpPr>
              <a:spLocks noChangeShapeType="1"/>
            </p:cNvSpPr>
            <p:nvPr/>
          </p:nvSpPr>
          <p:spPr bwMode="auto">
            <a:xfrm flipV="1">
              <a:off x="3665" y="3377"/>
              <a:ext cx="89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Text Box 54"/>
            <p:cNvSpPr txBox="1">
              <a:spLocks noChangeArrowheads="1"/>
            </p:cNvSpPr>
            <p:nvPr/>
          </p:nvSpPr>
          <p:spPr bwMode="auto">
            <a:xfrm>
              <a:off x="4504" y="3241"/>
              <a:ext cx="38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Van</a:t>
              </a:r>
            </a:p>
          </p:txBody>
        </p:sp>
        <p:sp>
          <p:nvSpPr>
            <p:cNvPr id="39962" name="Text Box 55"/>
            <p:cNvSpPr txBox="1">
              <a:spLocks noChangeArrowheads="1"/>
            </p:cNvSpPr>
            <p:nvPr/>
          </p:nvSpPr>
          <p:spPr bwMode="auto">
            <a:xfrm>
              <a:off x="4020" y="3769"/>
              <a:ext cx="50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200" b="1"/>
                <a:t>（</a:t>
              </a:r>
              <a:r>
                <a:rPr lang="en-US" altLang="zh-CN" sz="1200" b="1"/>
                <a:t>b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39963" name="Text Box 56"/>
            <p:cNvSpPr txBox="1">
              <a:spLocks noChangeArrowheads="1"/>
            </p:cNvSpPr>
            <p:nvPr/>
          </p:nvSpPr>
          <p:spPr bwMode="auto">
            <a:xfrm>
              <a:off x="3960" y="3686"/>
              <a:ext cx="504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42.47</a:t>
              </a:r>
            </a:p>
          </p:txBody>
        </p:sp>
        <p:sp>
          <p:nvSpPr>
            <p:cNvPr id="39964" name="Text Box 57"/>
            <p:cNvSpPr txBox="1">
              <a:spLocks noChangeArrowheads="1"/>
            </p:cNvSpPr>
            <p:nvPr/>
          </p:nvSpPr>
          <p:spPr bwMode="auto">
            <a:xfrm>
              <a:off x="3308" y="3130"/>
              <a:ext cx="50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35.99</a:t>
              </a:r>
            </a:p>
          </p:txBody>
        </p:sp>
        <p:sp>
          <p:nvSpPr>
            <p:cNvPr id="39965" name="Text Box 58"/>
            <p:cNvSpPr txBox="1">
              <a:spLocks noChangeArrowheads="1"/>
            </p:cNvSpPr>
            <p:nvPr/>
          </p:nvSpPr>
          <p:spPr bwMode="auto">
            <a:xfrm>
              <a:off x="2190" y="3973"/>
              <a:ext cx="178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/>
                <a:t>复盐在坐标中的位置</a:t>
              </a:r>
            </a:p>
          </p:txBody>
        </p:sp>
      </p:grpSp>
      <p:sp>
        <p:nvSpPr>
          <p:cNvPr id="39941" name="Text Box 59"/>
          <p:cNvSpPr txBox="1">
            <a:spLocks noChangeArrowheads="1"/>
          </p:cNvSpPr>
          <p:nvPr/>
        </p:nvSpPr>
        <p:spPr bwMode="auto">
          <a:xfrm>
            <a:off x="6381750" y="4876800"/>
            <a:ext cx="87630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1200" b="1"/>
              <a:t>Ast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C1C96D-61CD-CF67-AEA9-1E5F630C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663700"/>
            <a:ext cx="8229600" cy="42672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三、两种复盐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．复盐射线</a:t>
            </a:r>
            <a:endParaRPr lang="zh-CN" altLang="en-US" sz="2000" b="1" u="sng" dirty="0">
              <a:solidFill>
                <a:srgbClr val="00000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三角形中，连接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2000" b="1" baseline="-250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顶点与复盐组成点的直线叫做</a:t>
            </a:r>
            <a:r>
              <a:rPr lang="zh-CN" altLang="en-US" sz="2000" b="1" dirty="0">
                <a:solidFill>
                  <a:srgbClr val="000000"/>
                </a:solidFill>
                <a:effectLst/>
                <a:ea typeface="黑体" pitchFamily="2" charset="-122"/>
              </a:rPr>
              <a:t>“</a:t>
            </a:r>
            <a:r>
              <a:rPr lang="zh-CN" altLang="en-US" sz="2000" b="1" u="sng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复盐射线</a:t>
            </a:r>
            <a:r>
              <a:rPr lang="zh-CN" altLang="en-US" sz="2000" b="1" dirty="0">
                <a:solidFill>
                  <a:srgbClr val="000000"/>
                </a:solidFill>
                <a:effectLst/>
                <a:ea typeface="黑体" pitchFamily="2" charset="-122"/>
              </a:rPr>
              <a:t>”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．同成分复盐和异成分复盐（相称复盐和不相称复盐）</a:t>
            </a:r>
          </a:p>
          <a:p>
            <a:pPr marL="609600" indent="-609600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    复盐按其加水时发生的反应不同分为两种。</a:t>
            </a:r>
            <a:r>
              <a:rPr lang="zh-CN" altLang="en-US" sz="20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一种复盐在加水时只溶解而不分解，即在加水过程中取液相（不管是否饱和）和未溶完的固相分析时，发现液相中的两盐含量之比与固相复盐中两盐含量之比全然相同，固相始终是原来的复盐，没有发生其他变化。这种复盐叫稳定复盐或相称复盐、同成分复盐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，如白钠镁矾。</a:t>
            </a:r>
            <a:r>
              <a:rPr lang="zh-CN" altLang="en-US" sz="2000" b="1" dirty="0"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</a:rPr>
              <a:t>另一种复盐加水时不但溶解，而且发生分解，一般是分析复盐中溶解度较小的单盐。在溶解过程中，液相中的二盐之比与原固相中两盐之比大不相同，这类复盐称为不稳定复盐、不相称复盐或异成分复盐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，如光卤石。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4D4BC1-DBF0-3B65-AE74-9C9B654DA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92430"/>
            <a:ext cx="8191500" cy="2006600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三、两种复盐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．同成分复盐和异成分复盐（</a:t>
            </a:r>
            <a:r>
              <a:rPr lang="zh-CN" altLang="en-US" sz="2000" b="1" u="sng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相称复盐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和</a:t>
            </a:r>
            <a:r>
              <a:rPr lang="zh-CN" altLang="en-US" sz="2000" b="1" u="sng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不相称复盐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）同成分复盐其特点是：</a:t>
            </a:r>
            <a:r>
              <a:rPr lang="zh-CN" altLang="en-US" sz="20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复盐射线与复盐自身的溶解度曲线相交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）异成分复盐其特点是：</a:t>
            </a:r>
            <a:r>
              <a:rPr lang="zh-CN" altLang="en-US" sz="20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复盐射线与复盐自身的溶解度曲线不相交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6475" y="3344863"/>
            <a:ext cx="4089400" cy="3513137"/>
            <a:chOff x="3034" y="2107"/>
            <a:chExt cx="2576" cy="2213"/>
          </a:xfrm>
        </p:grpSpPr>
        <p:sp>
          <p:nvSpPr>
            <p:cNvPr id="42009" name="AutoShape 8"/>
            <p:cNvSpPr>
              <a:spLocks noChangeArrowheads="1"/>
            </p:cNvSpPr>
            <p:nvPr/>
          </p:nvSpPr>
          <p:spPr bwMode="auto">
            <a:xfrm>
              <a:off x="3216" y="2242"/>
              <a:ext cx="1860" cy="1543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Freeform 9"/>
            <p:cNvSpPr>
              <a:spLocks/>
            </p:cNvSpPr>
            <p:nvPr/>
          </p:nvSpPr>
          <p:spPr bwMode="auto">
            <a:xfrm>
              <a:off x="3883" y="2679"/>
              <a:ext cx="121" cy="126"/>
            </a:xfrm>
            <a:custGeom>
              <a:avLst/>
              <a:gdLst>
                <a:gd name="T0" fmla="*/ 0 w 226"/>
                <a:gd name="T1" fmla="*/ 0 h 240"/>
                <a:gd name="T2" fmla="*/ 136 w 226"/>
                <a:gd name="T3" fmla="*/ 90 h 240"/>
                <a:gd name="T4" fmla="*/ 226 w 226"/>
                <a:gd name="T5" fmla="*/ 240 h 240"/>
                <a:gd name="T6" fmla="*/ 0 60000 65536"/>
                <a:gd name="T7" fmla="*/ 0 60000 65536"/>
                <a:gd name="T8" fmla="*/ 0 60000 65536"/>
                <a:gd name="T9" fmla="*/ 0 w 226"/>
                <a:gd name="T10" fmla="*/ 0 h 240"/>
                <a:gd name="T11" fmla="*/ 226 w 22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240">
                  <a:moveTo>
                    <a:pt x="0" y="0"/>
                  </a:moveTo>
                  <a:cubicBezTo>
                    <a:pt x="49" y="25"/>
                    <a:pt x="98" y="50"/>
                    <a:pt x="136" y="90"/>
                  </a:cubicBezTo>
                  <a:cubicBezTo>
                    <a:pt x="174" y="130"/>
                    <a:pt x="200" y="185"/>
                    <a:pt x="226" y="2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Freeform 10"/>
            <p:cNvSpPr>
              <a:spLocks/>
            </p:cNvSpPr>
            <p:nvPr/>
          </p:nvSpPr>
          <p:spPr bwMode="auto">
            <a:xfrm>
              <a:off x="4004" y="2668"/>
              <a:ext cx="407" cy="127"/>
            </a:xfrm>
            <a:custGeom>
              <a:avLst/>
              <a:gdLst>
                <a:gd name="T0" fmla="*/ 0 w 660"/>
                <a:gd name="T1" fmla="*/ 197 h 197"/>
                <a:gd name="T2" fmla="*/ 360 w 660"/>
                <a:gd name="T3" fmla="*/ 32 h 197"/>
                <a:gd name="T4" fmla="*/ 660 w 660"/>
                <a:gd name="T5" fmla="*/ 2 h 197"/>
                <a:gd name="T6" fmla="*/ 0 60000 65536"/>
                <a:gd name="T7" fmla="*/ 0 60000 65536"/>
                <a:gd name="T8" fmla="*/ 0 60000 65536"/>
                <a:gd name="T9" fmla="*/ 0 w 660"/>
                <a:gd name="T10" fmla="*/ 0 h 197"/>
                <a:gd name="T11" fmla="*/ 660 w 660"/>
                <a:gd name="T12" fmla="*/ 197 h 1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0" h="197">
                  <a:moveTo>
                    <a:pt x="0" y="197"/>
                  </a:moveTo>
                  <a:cubicBezTo>
                    <a:pt x="125" y="130"/>
                    <a:pt x="250" y="64"/>
                    <a:pt x="360" y="32"/>
                  </a:cubicBezTo>
                  <a:cubicBezTo>
                    <a:pt x="470" y="0"/>
                    <a:pt x="565" y="1"/>
                    <a:pt x="660" y="2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11"/>
            <p:cNvSpPr>
              <a:spLocks noChangeShapeType="1"/>
            </p:cNvSpPr>
            <p:nvPr/>
          </p:nvSpPr>
          <p:spPr bwMode="auto">
            <a:xfrm flipH="1">
              <a:off x="3226" y="2795"/>
              <a:ext cx="768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12"/>
            <p:cNvSpPr>
              <a:spLocks noChangeShapeType="1"/>
            </p:cNvSpPr>
            <p:nvPr/>
          </p:nvSpPr>
          <p:spPr bwMode="auto">
            <a:xfrm>
              <a:off x="4004" y="2785"/>
              <a:ext cx="592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13"/>
            <p:cNvSpPr>
              <a:spLocks noChangeShapeType="1"/>
            </p:cNvSpPr>
            <p:nvPr/>
          </p:nvSpPr>
          <p:spPr bwMode="auto">
            <a:xfrm>
              <a:off x="4152" y="2737"/>
              <a:ext cx="454" cy="1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14"/>
            <p:cNvSpPr>
              <a:spLocks noChangeShapeType="1"/>
            </p:cNvSpPr>
            <p:nvPr/>
          </p:nvSpPr>
          <p:spPr bwMode="auto">
            <a:xfrm>
              <a:off x="4142" y="2727"/>
              <a:ext cx="926" cy="10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15"/>
            <p:cNvSpPr>
              <a:spLocks noChangeShapeType="1"/>
            </p:cNvSpPr>
            <p:nvPr/>
          </p:nvSpPr>
          <p:spPr bwMode="auto">
            <a:xfrm>
              <a:off x="4142" y="2252"/>
              <a:ext cx="269" cy="1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6"/>
            <p:cNvSpPr>
              <a:spLocks noChangeShapeType="1"/>
            </p:cNvSpPr>
            <p:nvPr/>
          </p:nvSpPr>
          <p:spPr bwMode="auto">
            <a:xfrm>
              <a:off x="4142" y="2271"/>
              <a:ext cx="473" cy="1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17"/>
            <p:cNvSpPr>
              <a:spLocks noChangeShapeType="1"/>
            </p:cNvSpPr>
            <p:nvPr/>
          </p:nvSpPr>
          <p:spPr bwMode="auto">
            <a:xfrm>
              <a:off x="4142" y="2252"/>
              <a:ext cx="695" cy="15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Text Box 18"/>
            <p:cNvSpPr txBox="1">
              <a:spLocks noChangeArrowheads="1"/>
            </p:cNvSpPr>
            <p:nvPr/>
          </p:nvSpPr>
          <p:spPr bwMode="auto">
            <a:xfrm>
              <a:off x="4992" y="3788"/>
              <a:ext cx="6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K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SO</a:t>
              </a:r>
              <a:r>
                <a:rPr lang="en-US" altLang="zh-CN" sz="1200" b="1" baseline="-25000"/>
                <a:t>4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2020" name="Text Box 19"/>
            <p:cNvSpPr txBox="1">
              <a:spLocks noChangeArrowheads="1"/>
            </p:cNvSpPr>
            <p:nvPr/>
          </p:nvSpPr>
          <p:spPr bwMode="auto">
            <a:xfrm>
              <a:off x="3034" y="3794"/>
              <a:ext cx="70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Na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SO</a:t>
              </a:r>
              <a:r>
                <a:rPr lang="en-US" altLang="zh-CN" sz="1200" b="1" baseline="-25000"/>
                <a:t>4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2021" name="Text Box 20"/>
            <p:cNvSpPr txBox="1">
              <a:spLocks noChangeArrowheads="1"/>
            </p:cNvSpPr>
            <p:nvPr/>
          </p:nvSpPr>
          <p:spPr bwMode="auto">
            <a:xfrm>
              <a:off x="3937" y="2107"/>
              <a:ext cx="60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H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O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2022" name="Text Box 21"/>
            <p:cNvSpPr txBox="1">
              <a:spLocks noChangeArrowheads="1"/>
            </p:cNvSpPr>
            <p:nvPr/>
          </p:nvSpPr>
          <p:spPr bwMode="auto">
            <a:xfrm>
              <a:off x="3708" y="2554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2023" name="Text Box 22"/>
            <p:cNvSpPr txBox="1">
              <a:spLocks noChangeArrowheads="1"/>
            </p:cNvSpPr>
            <p:nvPr/>
          </p:nvSpPr>
          <p:spPr bwMode="auto">
            <a:xfrm>
              <a:off x="4371" y="2539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2024" name="Text Box 23"/>
            <p:cNvSpPr txBox="1">
              <a:spLocks noChangeArrowheads="1"/>
            </p:cNvSpPr>
            <p:nvPr/>
          </p:nvSpPr>
          <p:spPr bwMode="auto">
            <a:xfrm>
              <a:off x="3936" y="2636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E</a:t>
              </a:r>
            </a:p>
          </p:txBody>
        </p:sp>
        <p:sp>
          <p:nvSpPr>
            <p:cNvPr id="42025" name="Text Box 24"/>
            <p:cNvSpPr txBox="1">
              <a:spLocks noChangeArrowheads="1"/>
            </p:cNvSpPr>
            <p:nvPr/>
          </p:nvSpPr>
          <p:spPr bwMode="auto">
            <a:xfrm>
              <a:off x="4033" y="2596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P</a:t>
              </a:r>
            </a:p>
          </p:txBody>
        </p:sp>
        <p:sp>
          <p:nvSpPr>
            <p:cNvPr id="42026" name="Text Box 25"/>
            <p:cNvSpPr txBox="1">
              <a:spLocks noChangeArrowheads="1"/>
            </p:cNvSpPr>
            <p:nvPr/>
          </p:nvSpPr>
          <p:spPr bwMode="auto">
            <a:xfrm>
              <a:off x="4490" y="3769"/>
              <a:ext cx="29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Gla</a:t>
              </a:r>
            </a:p>
          </p:txBody>
        </p:sp>
        <p:sp>
          <p:nvSpPr>
            <p:cNvPr id="42027" name="Text Box 26"/>
            <p:cNvSpPr txBox="1">
              <a:spLocks noChangeArrowheads="1"/>
            </p:cNvSpPr>
            <p:nvPr/>
          </p:nvSpPr>
          <p:spPr bwMode="auto">
            <a:xfrm>
              <a:off x="4031" y="2392"/>
              <a:ext cx="29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1</a:t>
              </a:r>
            </a:p>
          </p:txBody>
        </p:sp>
        <p:sp>
          <p:nvSpPr>
            <p:cNvPr id="42028" name="Text Box 27"/>
            <p:cNvSpPr txBox="1">
              <a:spLocks noChangeArrowheads="1"/>
            </p:cNvSpPr>
            <p:nvPr/>
          </p:nvSpPr>
          <p:spPr bwMode="auto">
            <a:xfrm>
              <a:off x="4132" y="2479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</a:t>
              </a:r>
            </a:p>
          </p:txBody>
        </p:sp>
        <p:sp>
          <p:nvSpPr>
            <p:cNvPr id="42029" name="Text Box 28"/>
            <p:cNvSpPr txBox="1">
              <a:spLocks noChangeArrowheads="1"/>
            </p:cNvSpPr>
            <p:nvPr/>
          </p:nvSpPr>
          <p:spPr bwMode="auto">
            <a:xfrm>
              <a:off x="4169" y="2654"/>
              <a:ext cx="29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</a:t>
              </a:r>
            </a:p>
          </p:txBody>
        </p:sp>
        <p:sp>
          <p:nvSpPr>
            <p:cNvPr id="42030" name="Text Box 29"/>
            <p:cNvSpPr txBox="1">
              <a:spLocks noChangeArrowheads="1"/>
            </p:cNvSpPr>
            <p:nvPr/>
          </p:nvSpPr>
          <p:spPr bwMode="auto">
            <a:xfrm>
              <a:off x="4105" y="2877"/>
              <a:ext cx="29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</a:t>
              </a:r>
            </a:p>
          </p:txBody>
        </p:sp>
        <p:sp>
          <p:nvSpPr>
            <p:cNvPr id="42031" name="Text Box 30"/>
            <p:cNvSpPr txBox="1">
              <a:spLocks noChangeArrowheads="1"/>
            </p:cNvSpPr>
            <p:nvPr/>
          </p:nvSpPr>
          <p:spPr bwMode="auto">
            <a:xfrm>
              <a:off x="4161" y="3216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5</a:t>
              </a:r>
            </a:p>
          </p:txBody>
        </p:sp>
        <p:sp>
          <p:nvSpPr>
            <p:cNvPr id="42032" name="Text Box 31"/>
            <p:cNvSpPr txBox="1">
              <a:spLocks noChangeArrowheads="1"/>
            </p:cNvSpPr>
            <p:nvPr/>
          </p:nvSpPr>
          <p:spPr bwMode="auto">
            <a:xfrm>
              <a:off x="4272" y="3721"/>
              <a:ext cx="29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6</a:t>
              </a:r>
            </a:p>
          </p:txBody>
        </p:sp>
        <p:sp>
          <p:nvSpPr>
            <p:cNvPr id="42033" name="Oval 32"/>
            <p:cNvSpPr>
              <a:spLocks noChangeArrowheads="1"/>
            </p:cNvSpPr>
            <p:nvPr/>
          </p:nvSpPr>
          <p:spPr bwMode="auto">
            <a:xfrm>
              <a:off x="4174" y="2504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Oval 33"/>
            <p:cNvSpPr>
              <a:spLocks noChangeArrowheads="1"/>
            </p:cNvSpPr>
            <p:nvPr/>
          </p:nvSpPr>
          <p:spPr bwMode="auto">
            <a:xfrm>
              <a:off x="4211" y="2679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Oval 34"/>
            <p:cNvSpPr>
              <a:spLocks noChangeArrowheads="1"/>
            </p:cNvSpPr>
            <p:nvPr/>
          </p:nvSpPr>
          <p:spPr bwMode="auto">
            <a:xfrm>
              <a:off x="4238" y="2834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Oval 35"/>
            <p:cNvSpPr>
              <a:spLocks noChangeArrowheads="1"/>
            </p:cNvSpPr>
            <p:nvPr/>
          </p:nvSpPr>
          <p:spPr bwMode="auto">
            <a:xfrm>
              <a:off x="4267" y="3018"/>
              <a:ext cx="28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7" name="Oval 36"/>
            <p:cNvSpPr>
              <a:spLocks noChangeArrowheads="1"/>
            </p:cNvSpPr>
            <p:nvPr/>
          </p:nvSpPr>
          <p:spPr bwMode="auto">
            <a:xfrm>
              <a:off x="4312" y="3319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Oval 37"/>
            <p:cNvSpPr>
              <a:spLocks noChangeArrowheads="1"/>
            </p:cNvSpPr>
            <p:nvPr/>
          </p:nvSpPr>
          <p:spPr bwMode="auto">
            <a:xfrm>
              <a:off x="4405" y="3775"/>
              <a:ext cx="28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9" name="Oval 38"/>
            <p:cNvSpPr>
              <a:spLocks noChangeArrowheads="1"/>
            </p:cNvSpPr>
            <p:nvPr/>
          </p:nvSpPr>
          <p:spPr bwMode="auto">
            <a:xfrm>
              <a:off x="4275" y="2553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Oval 39"/>
            <p:cNvSpPr>
              <a:spLocks noChangeArrowheads="1"/>
            </p:cNvSpPr>
            <p:nvPr/>
          </p:nvSpPr>
          <p:spPr bwMode="auto">
            <a:xfrm>
              <a:off x="4321" y="2669"/>
              <a:ext cx="28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1" name="Oval 40"/>
            <p:cNvSpPr>
              <a:spLocks noChangeArrowheads="1"/>
            </p:cNvSpPr>
            <p:nvPr/>
          </p:nvSpPr>
          <p:spPr bwMode="auto">
            <a:xfrm>
              <a:off x="4580" y="3232"/>
              <a:ext cx="29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Oval 41"/>
            <p:cNvSpPr>
              <a:spLocks noChangeArrowheads="1"/>
            </p:cNvSpPr>
            <p:nvPr/>
          </p:nvSpPr>
          <p:spPr bwMode="auto">
            <a:xfrm>
              <a:off x="4821" y="3775"/>
              <a:ext cx="28" cy="2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Text Box 42"/>
            <p:cNvSpPr txBox="1">
              <a:spLocks noChangeArrowheads="1"/>
            </p:cNvSpPr>
            <p:nvPr/>
          </p:nvSpPr>
          <p:spPr bwMode="auto">
            <a:xfrm>
              <a:off x="4238" y="2388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1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2044" name="Text Box 43"/>
            <p:cNvSpPr txBox="1">
              <a:spLocks noChangeArrowheads="1"/>
            </p:cNvSpPr>
            <p:nvPr/>
          </p:nvSpPr>
          <p:spPr bwMode="auto">
            <a:xfrm>
              <a:off x="4300" y="2630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2045" name="Text Box 44"/>
            <p:cNvSpPr txBox="1">
              <a:spLocks noChangeArrowheads="1"/>
            </p:cNvSpPr>
            <p:nvPr/>
          </p:nvSpPr>
          <p:spPr bwMode="auto">
            <a:xfrm>
              <a:off x="4526" y="3057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2046" name="Text Box 45"/>
            <p:cNvSpPr txBox="1">
              <a:spLocks noChangeArrowheads="1"/>
            </p:cNvSpPr>
            <p:nvPr/>
          </p:nvSpPr>
          <p:spPr bwMode="auto">
            <a:xfrm>
              <a:off x="4710" y="3707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2047" name="Text Box 46"/>
            <p:cNvSpPr txBox="1">
              <a:spLocks noChangeArrowheads="1"/>
            </p:cNvSpPr>
            <p:nvPr/>
          </p:nvSpPr>
          <p:spPr bwMode="auto">
            <a:xfrm>
              <a:off x="3606" y="3990"/>
              <a:ext cx="12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/>
                <a:t>异成分复盐</a:t>
              </a: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34988" y="3381375"/>
            <a:ext cx="3965575" cy="3502025"/>
            <a:chOff x="337" y="2130"/>
            <a:chExt cx="2498" cy="2206"/>
          </a:xfrm>
        </p:grpSpPr>
        <p:sp>
          <p:nvSpPr>
            <p:cNvPr id="41990" name="AutoShape 48"/>
            <p:cNvSpPr>
              <a:spLocks noChangeArrowheads="1"/>
            </p:cNvSpPr>
            <p:nvPr/>
          </p:nvSpPr>
          <p:spPr bwMode="auto">
            <a:xfrm>
              <a:off x="569" y="2262"/>
              <a:ext cx="1860" cy="154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1" name="Freeform 49"/>
            <p:cNvSpPr>
              <a:spLocks/>
            </p:cNvSpPr>
            <p:nvPr/>
          </p:nvSpPr>
          <p:spPr bwMode="auto">
            <a:xfrm>
              <a:off x="1254" y="2659"/>
              <a:ext cx="139" cy="155"/>
            </a:xfrm>
            <a:custGeom>
              <a:avLst/>
              <a:gdLst>
                <a:gd name="T0" fmla="*/ 0 w 226"/>
                <a:gd name="T1" fmla="*/ 0 h 240"/>
                <a:gd name="T2" fmla="*/ 136 w 226"/>
                <a:gd name="T3" fmla="*/ 90 h 240"/>
                <a:gd name="T4" fmla="*/ 226 w 226"/>
                <a:gd name="T5" fmla="*/ 240 h 240"/>
                <a:gd name="T6" fmla="*/ 0 60000 65536"/>
                <a:gd name="T7" fmla="*/ 0 60000 65536"/>
                <a:gd name="T8" fmla="*/ 0 60000 65536"/>
                <a:gd name="T9" fmla="*/ 0 w 226"/>
                <a:gd name="T10" fmla="*/ 0 h 240"/>
                <a:gd name="T11" fmla="*/ 226 w 22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240">
                  <a:moveTo>
                    <a:pt x="0" y="0"/>
                  </a:moveTo>
                  <a:cubicBezTo>
                    <a:pt x="49" y="25"/>
                    <a:pt x="98" y="50"/>
                    <a:pt x="136" y="90"/>
                  </a:cubicBezTo>
                  <a:cubicBezTo>
                    <a:pt x="174" y="130"/>
                    <a:pt x="200" y="185"/>
                    <a:pt x="226" y="240"/>
                  </a:cubicBezTo>
                </a:path>
              </a:pathLst>
            </a:custGeom>
            <a:noFill/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2" name="Freeform 50"/>
            <p:cNvSpPr>
              <a:spLocks/>
            </p:cNvSpPr>
            <p:nvPr/>
          </p:nvSpPr>
          <p:spPr bwMode="auto">
            <a:xfrm>
              <a:off x="1393" y="2772"/>
              <a:ext cx="297" cy="42"/>
            </a:xfrm>
            <a:custGeom>
              <a:avLst/>
              <a:gdLst>
                <a:gd name="T0" fmla="*/ 0 w 480"/>
                <a:gd name="T1" fmla="*/ 65 h 65"/>
                <a:gd name="T2" fmla="*/ 180 w 480"/>
                <a:gd name="T3" fmla="*/ 5 h 65"/>
                <a:gd name="T4" fmla="*/ 480 w 480"/>
                <a:gd name="T5" fmla="*/ 35 h 65"/>
                <a:gd name="T6" fmla="*/ 0 60000 65536"/>
                <a:gd name="T7" fmla="*/ 0 60000 65536"/>
                <a:gd name="T8" fmla="*/ 0 60000 65536"/>
                <a:gd name="T9" fmla="*/ 0 w 480"/>
                <a:gd name="T10" fmla="*/ 0 h 65"/>
                <a:gd name="T11" fmla="*/ 480 w 480"/>
                <a:gd name="T12" fmla="*/ 65 h 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65">
                  <a:moveTo>
                    <a:pt x="0" y="65"/>
                  </a:moveTo>
                  <a:cubicBezTo>
                    <a:pt x="50" y="37"/>
                    <a:pt x="100" y="10"/>
                    <a:pt x="180" y="5"/>
                  </a:cubicBezTo>
                  <a:cubicBezTo>
                    <a:pt x="260" y="0"/>
                    <a:pt x="370" y="17"/>
                    <a:pt x="480" y="3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Freeform 51"/>
            <p:cNvSpPr>
              <a:spLocks/>
            </p:cNvSpPr>
            <p:nvPr/>
          </p:nvSpPr>
          <p:spPr bwMode="auto">
            <a:xfrm>
              <a:off x="1690" y="2698"/>
              <a:ext cx="82" cy="97"/>
            </a:xfrm>
            <a:custGeom>
              <a:avLst/>
              <a:gdLst>
                <a:gd name="T0" fmla="*/ 0 w 104"/>
                <a:gd name="T1" fmla="*/ 120 h 120"/>
                <a:gd name="T2" fmla="*/ 104 w 104"/>
                <a:gd name="T3" fmla="*/ 0 h 120"/>
                <a:gd name="T4" fmla="*/ 0 60000 65536"/>
                <a:gd name="T5" fmla="*/ 0 60000 65536"/>
                <a:gd name="T6" fmla="*/ 0 w 104"/>
                <a:gd name="T7" fmla="*/ 0 h 120"/>
                <a:gd name="T8" fmla="*/ 104 w 104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" h="120">
                  <a:moveTo>
                    <a:pt x="0" y="120"/>
                  </a:moveTo>
                  <a:cubicBezTo>
                    <a:pt x="0" y="120"/>
                    <a:pt x="52" y="60"/>
                    <a:pt x="104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Line 52"/>
            <p:cNvSpPr>
              <a:spLocks noChangeShapeType="1"/>
            </p:cNvSpPr>
            <p:nvPr/>
          </p:nvSpPr>
          <p:spPr bwMode="auto">
            <a:xfrm flipH="1">
              <a:off x="569" y="2814"/>
              <a:ext cx="81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Line 53"/>
            <p:cNvSpPr>
              <a:spLocks noChangeShapeType="1"/>
            </p:cNvSpPr>
            <p:nvPr/>
          </p:nvSpPr>
          <p:spPr bwMode="auto">
            <a:xfrm>
              <a:off x="1393" y="2814"/>
              <a:ext cx="379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54"/>
            <p:cNvSpPr>
              <a:spLocks noChangeShapeType="1"/>
            </p:cNvSpPr>
            <p:nvPr/>
          </p:nvSpPr>
          <p:spPr bwMode="auto">
            <a:xfrm>
              <a:off x="1690" y="2795"/>
              <a:ext cx="92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Line 55"/>
            <p:cNvSpPr>
              <a:spLocks noChangeShapeType="1"/>
            </p:cNvSpPr>
            <p:nvPr/>
          </p:nvSpPr>
          <p:spPr bwMode="auto">
            <a:xfrm>
              <a:off x="1690" y="2795"/>
              <a:ext cx="740" cy="10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56"/>
            <p:cNvSpPr>
              <a:spLocks noChangeShapeType="1"/>
            </p:cNvSpPr>
            <p:nvPr/>
          </p:nvSpPr>
          <p:spPr bwMode="auto">
            <a:xfrm>
              <a:off x="1495" y="2271"/>
              <a:ext cx="277" cy="15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Text Box 57"/>
            <p:cNvSpPr txBox="1">
              <a:spLocks noChangeArrowheads="1"/>
            </p:cNvSpPr>
            <p:nvPr/>
          </p:nvSpPr>
          <p:spPr bwMode="auto">
            <a:xfrm>
              <a:off x="995" y="4006"/>
              <a:ext cx="12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/>
                <a:t>同成分复盐</a:t>
              </a:r>
            </a:p>
          </p:txBody>
        </p:sp>
        <p:sp>
          <p:nvSpPr>
            <p:cNvPr id="42000" name="Text Box 58"/>
            <p:cNvSpPr txBox="1">
              <a:spLocks noChangeArrowheads="1"/>
            </p:cNvSpPr>
            <p:nvPr/>
          </p:nvSpPr>
          <p:spPr bwMode="auto">
            <a:xfrm>
              <a:off x="337" y="3759"/>
              <a:ext cx="70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Na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CO</a:t>
              </a:r>
              <a:r>
                <a:rPr lang="en-US" altLang="zh-CN" sz="1200" b="1" baseline="-25000"/>
                <a:t>3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2001" name="Text Box 59"/>
            <p:cNvSpPr txBox="1">
              <a:spLocks noChangeArrowheads="1"/>
            </p:cNvSpPr>
            <p:nvPr/>
          </p:nvSpPr>
          <p:spPr bwMode="auto">
            <a:xfrm>
              <a:off x="2133" y="3759"/>
              <a:ext cx="702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Na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SO</a:t>
              </a:r>
              <a:r>
                <a:rPr lang="en-US" altLang="zh-CN" sz="1200" b="1" baseline="-25000"/>
                <a:t>4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2002" name="Text Box 60"/>
            <p:cNvSpPr txBox="1">
              <a:spLocks noChangeArrowheads="1"/>
            </p:cNvSpPr>
            <p:nvPr/>
          </p:nvSpPr>
          <p:spPr bwMode="auto">
            <a:xfrm>
              <a:off x="1281" y="2130"/>
              <a:ext cx="60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H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O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2003" name="Text Box 61"/>
            <p:cNvSpPr txBox="1">
              <a:spLocks noChangeArrowheads="1"/>
            </p:cNvSpPr>
            <p:nvPr/>
          </p:nvSpPr>
          <p:spPr bwMode="auto">
            <a:xfrm>
              <a:off x="1094" y="2543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2004" name="Text Box 62"/>
            <p:cNvSpPr txBox="1">
              <a:spLocks noChangeArrowheads="1"/>
            </p:cNvSpPr>
            <p:nvPr/>
          </p:nvSpPr>
          <p:spPr bwMode="auto">
            <a:xfrm>
              <a:off x="1748" y="2618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2005" name="Text Box 63"/>
            <p:cNvSpPr txBox="1">
              <a:spLocks noChangeArrowheads="1"/>
            </p:cNvSpPr>
            <p:nvPr/>
          </p:nvSpPr>
          <p:spPr bwMode="auto">
            <a:xfrm>
              <a:off x="1308" y="2628"/>
              <a:ext cx="295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1</a:t>
              </a:r>
              <a:endParaRPr lang="en-US" altLang="zh-CN" sz="1200" b="1"/>
            </a:p>
          </p:txBody>
        </p:sp>
        <p:sp>
          <p:nvSpPr>
            <p:cNvPr id="42006" name="Text Box 64"/>
            <p:cNvSpPr txBox="1">
              <a:spLocks noChangeArrowheads="1"/>
            </p:cNvSpPr>
            <p:nvPr/>
          </p:nvSpPr>
          <p:spPr bwMode="auto">
            <a:xfrm>
              <a:off x="1542" y="2613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E</a:t>
              </a:r>
              <a:r>
                <a:rPr lang="en-US" altLang="zh-CN" sz="1200" b="1" baseline="-25000"/>
                <a:t>2</a:t>
              </a:r>
              <a:endParaRPr lang="en-US" altLang="zh-CN" sz="1200" b="1"/>
            </a:p>
          </p:txBody>
        </p:sp>
        <p:sp>
          <p:nvSpPr>
            <p:cNvPr id="42007" name="Text Box 65"/>
            <p:cNvSpPr txBox="1">
              <a:spLocks noChangeArrowheads="1"/>
            </p:cNvSpPr>
            <p:nvPr/>
          </p:nvSpPr>
          <p:spPr bwMode="auto">
            <a:xfrm>
              <a:off x="1452" y="2761"/>
              <a:ext cx="2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F</a:t>
              </a:r>
            </a:p>
          </p:txBody>
        </p:sp>
        <p:sp>
          <p:nvSpPr>
            <p:cNvPr id="42008" name="Text Box 66"/>
            <p:cNvSpPr txBox="1">
              <a:spLocks noChangeArrowheads="1"/>
            </p:cNvSpPr>
            <p:nvPr/>
          </p:nvSpPr>
          <p:spPr bwMode="auto">
            <a:xfrm>
              <a:off x="1651" y="3730"/>
              <a:ext cx="2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G</a:t>
              </a: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D3EAF3E6-FB8A-AA91-D8DC-51596A002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1. </a:t>
            </a:r>
            <a:r>
              <a:rPr lang="zh-CN" altLang="en-US" sz="4000" b="1" dirty="0"/>
              <a:t>水盐体系书写的形式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39697"/>
            <a:ext cx="9144000" cy="320299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effectLst/>
              </a:rPr>
              <a:t>（</a:t>
            </a:r>
            <a:r>
              <a:rPr lang="en-US" altLang="zh-CN" sz="2400" b="1" dirty="0">
                <a:effectLst/>
              </a:rPr>
              <a:t>1</a:t>
            </a:r>
            <a:r>
              <a:rPr lang="zh-CN" altLang="en-US" sz="2400" b="1" dirty="0">
                <a:effectLst/>
              </a:rPr>
              <a:t>）</a:t>
            </a:r>
            <a:r>
              <a:rPr lang="zh-CN" altLang="en-US" sz="2400" b="1" u="sng" dirty="0">
                <a:effectLst/>
              </a:rPr>
              <a:t>按组成体系的各盐的分子式的形式来写</a:t>
            </a:r>
            <a:r>
              <a:rPr lang="zh-CN" altLang="en-US" sz="2400" b="1" dirty="0">
                <a:effectLst/>
              </a:rPr>
              <a:t>，盐类可按下面的顺序排列写：锂盐、钠盐、钾盐、铵盐、镁、钙、氯化物、硝酸盐、碳酸氢盐、碳酸盐、磷酸盐。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effectLst/>
              </a:rPr>
              <a:t>    如</a:t>
            </a:r>
            <a:r>
              <a:rPr lang="en-US" altLang="zh-CN" sz="2400" b="1" dirty="0" err="1">
                <a:solidFill>
                  <a:srgbClr val="0000FF"/>
                </a:solidFill>
                <a:effectLst/>
              </a:rPr>
              <a:t>NaCl—KCl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－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MgCl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－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H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O</a:t>
            </a:r>
            <a:r>
              <a:rPr lang="zh-CN" altLang="en-US" sz="2400" b="1" dirty="0">
                <a:effectLst/>
              </a:rPr>
              <a:t>体系或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NaNO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－</a:t>
            </a:r>
            <a:r>
              <a:rPr lang="en-US" altLang="zh-CN" sz="2400" b="1" dirty="0" err="1">
                <a:solidFill>
                  <a:srgbClr val="0000FF"/>
                </a:solidFill>
                <a:effectLst/>
              </a:rPr>
              <a:t>NaCl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－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KNO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－</a:t>
            </a:r>
            <a:r>
              <a:rPr lang="en-US" altLang="zh-CN" sz="2400" b="1" dirty="0" err="1">
                <a:solidFill>
                  <a:srgbClr val="0000FF"/>
                </a:solidFill>
                <a:effectLst/>
              </a:rPr>
              <a:t>KCl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－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H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O</a:t>
            </a:r>
            <a:r>
              <a:rPr lang="zh-CN" altLang="en-US" sz="2400" b="1" dirty="0">
                <a:effectLst/>
              </a:rPr>
              <a:t>体系。</a:t>
            </a:r>
          </a:p>
        </p:txBody>
      </p:sp>
    </p:spTree>
    <p:extLst>
      <p:ext uri="{BB962C8B-B14F-4D97-AF65-F5344CB8AC3E}">
        <p14:creationId xmlns:p14="http://schemas.microsoft.com/office/powerpoint/2010/main" val="1025347167"/>
      </p:ext>
    </p:extLst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026" y="1921778"/>
            <a:ext cx="4533900" cy="4673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四、固体溶液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   少数具有一个共同离子的二种盐以固体形成了以原子、离子或分子分散的均匀混合结晶体，即生成一个或几个组成可变的固相，称为混合晶或固体溶液。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   固体溶液的特点是：与液相平衡的固相，不是一个组成恒定的盐或二个盐的混合物，而且是一个在组成上随平衡液相组成的不同而改变的固相，互成平衡的固液相之间必须用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平衡结线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联结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4791075" y="2459038"/>
            <a:ext cx="4716463" cy="3852862"/>
            <a:chOff x="2044" y="8667"/>
            <a:chExt cx="4048" cy="3507"/>
          </a:xfrm>
        </p:grpSpPr>
        <p:sp>
          <p:nvSpPr>
            <p:cNvPr id="43013" name="AutoShape 74"/>
            <p:cNvSpPr>
              <a:spLocks noChangeArrowheads="1"/>
            </p:cNvSpPr>
            <p:nvPr/>
          </p:nvSpPr>
          <p:spPr bwMode="auto">
            <a:xfrm>
              <a:off x="2420" y="8991"/>
              <a:ext cx="3014" cy="238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Text Box 75"/>
            <p:cNvSpPr txBox="1">
              <a:spLocks noChangeArrowheads="1"/>
            </p:cNvSpPr>
            <p:nvPr/>
          </p:nvSpPr>
          <p:spPr bwMode="auto">
            <a:xfrm>
              <a:off x="2976" y="11664"/>
              <a:ext cx="195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dirty="0"/>
                <a:t>固体溶液相图</a:t>
              </a:r>
            </a:p>
          </p:txBody>
        </p:sp>
        <p:sp>
          <p:nvSpPr>
            <p:cNvPr id="43015" name="Text Box 76"/>
            <p:cNvSpPr txBox="1">
              <a:spLocks noChangeArrowheads="1"/>
            </p:cNvSpPr>
            <p:nvPr/>
          </p:nvSpPr>
          <p:spPr bwMode="auto">
            <a:xfrm>
              <a:off x="2044" y="11307"/>
              <a:ext cx="113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RbCl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3016" name="Text Box 77"/>
            <p:cNvSpPr txBox="1">
              <a:spLocks noChangeArrowheads="1"/>
            </p:cNvSpPr>
            <p:nvPr/>
          </p:nvSpPr>
          <p:spPr bwMode="auto">
            <a:xfrm>
              <a:off x="4954" y="11307"/>
              <a:ext cx="113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KCl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3017" name="Text Box 78"/>
            <p:cNvSpPr txBox="1">
              <a:spLocks noChangeArrowheads="1"/>
            </p:cNvSpPr>
            <p:nvPr/>
          </p:nvSpPr>
          <p:spPr bwMode="auto">
            <a:xfrm>
              <a:off x="3544" y="8667"/>
              <a:ext cx="97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H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O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43018" name="Text Box 79"/>
            <p:cNvSpPr txBox="1">
              <a:spLocks noChangeArrowheads="1"/>
            </p:cNvSpPr>
            <p:nvPr/>
          </p:nvSpPr>
          <p:spPr bwMode="auto">
            <a:xfrm>
              <a:off x="2802" y="995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3019" name="Text Box 80"/>
            <p:cNvSpPr txBox="1">
              <a:spLocks noChangeArrowheads="1"/>
            </p:cNvSpPr>
            <p:nvPr/>
          </p:nvSpPr>
          <p:spPr bwMode="auto">
            <a:xfrm>
              <a:off x="4420" y="963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3020" name="Text Box 81"/>
            <p:cNvSpPr txBox="1">
              <a:spLocks noChangeArrowheads="1"/>
            </p:cNvSpPr>
            <p:nvPr/>
          </p:nvSpPr>
          <p:spPr bwMode="auto">
            <a:xfrm>
              <a:off x="4054" y="11262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S</a:t>
              </a:r>
            </a:p>
          </p:txBody>
        </p:sp>
        <p:sp>
          <p:nvSpPr>
            <p:cNvPr id="43021" name="Freeform 82"/>
            <p:cNvSpPr>
              <a:spLocks/>
            </p:cNvSpPr>
            <p:nvPr/>
          </p:nvSpPr>
          <p:spPr bwMode="auto">
            <a:xfrm>
              <a:off x="3150" y="9930"/>
              <a:ext cx="1364" cy="300"/>
            </a:xfrm>
            <a:custGeom>
              <a:avLst/>
              <a:gdLst>
                <a:gd name="T0" fmla="*/ 0 w 1364"/>
                <a:gd name="T1" fmla="*/ 300 h 300"/>
                <a:gd name="T2" fmla="*/ 584 w 1364"/>
                <a:gd name="T3" fmla="*/ 240 h 300"/>
                <a:gd name="T4" fmla="*/ 1364 w 1364"/>
                <a:gd name="T5" fmla="*/ 0 h 300"/>
                <a:gd name="T6" fmla="*/ 0 60000 65536"/>
                <a:gd name="T7" fmla="*/ 0 60000 65536"/>
                <a:gd name="T8" fmla="*/ 0 60000 65536"/>
                <a:gd name="T9" fmla="*/ 0 w 1364"/>
                <a:gd name="T10" fmla="*/ 0 h 300"/>
                <a:gd name="T11" fmla="*/ 1364 w 1364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4" h="300">
                  <a:moveTo>
                    <a:pt x="0" y="300"/>
                  </a:moveTo>
                  <a:cubicBezTo>
                    <a:pt x="178" y="295"/>
                    <a:pt x="357" y="290"/>
                    <a:pt x="584" y="240"/>
                  </a:cubicBezTo>
                  <a:cubicBezTo>
                    <a:pt x="811" y="190"/>
                    <a:pt x="1087" y="95"/>
                    <a:pt x="1364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83"/>
            <p:cNvSpPr>
              <a:spLocks noChangeShapeType="1"/>
            </p:cNvSpPr>
            <p:nvPr/>
          </p:nvSpPr>
          <p:spPr bwMode="auto">
            <a:xfrm flipH="1">
              <a:off x="3060" y="9000"/>
              <a:ext cx="870" cy="2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84"/>
            <p:cNvSpPr>
              <a:spLocks noChangeShapeType="1"/>
            </p:cNvSpPr>
            <p:nvPr/>
          </p:nvSpPr>
          <p:spPr bwMode="auto">
            <a:xfrm>
              <a:off x="3930" y="9000"/>
              <a:ext cx="720" cy="2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85"/>
            <p:cNvSpPr>
              <a:spLocks noChangeShapeType="1"/>
            </p:cNvSpPr>
            <p:nvPr/>
          </p:nvSpPr>
          <p:spPr bwMode="auto">
            <a:xfrm flipH="1">
              <a:off x="2580" y="10230"/>
              <a:ext cx="764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86"/>
            <p:cNvSpPr>
              <a:spLocks noChangeShapeType="1"/>
            </p:cNvSpPr>
            <p:nvPr/>
          </p:nvSpPr>
          <p:spPr bwMode="auto">
            <a:xfrm flipH="1">
              <a:off x="2804" y="10215"/>
              <a:ext cx="676" cy="1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87"/>
            <p:cNvSpPr>
              <a:spLocks noChangeShapeType="1"/>
            </p:cNvSpPr>
            <p:nvPr/>
          </p:nvSpPr>
          <p:spPr bwMode="auto">
            <a:xfrm flipH="1">
              <a:off x="2910" y="10215"/>
              <a:ext cx="704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88"/>
            <p:cNvSpPr>
              <a:spLocks noChangeShapeType="1"/>
            </p:cNvSpPr>
            <p:nvPr/>
          </p:nvSpPr>
          <p:spPr bwMode="auto">
            <a:xfrm flipH="1">
              <a:off x="3074" y="10185"/>
              <a:ext cx="630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89"/>
            <p:cNvSpPr>
              <a:spLocks noChangeShapeType="1"/>
            </p:cNvSpPr>
            <p:nvPr/>
          </p:nvSpPr>
          <p:spPr bwMode="auto">
            <a:xfrm flipH="1">
              <a:off x="3360" y="10185"/>
              <a:ext cx="404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90"/>
            <p:cNvSpPr>
              <a:spLocks noChangeShapeType="1"/>
            </p:cNvSpPr>
            <p:nvPr/>
          </p:nvSpPr>
          <p:spPr bwMode="auto">
            <a:xfrm flipH="1">
              <a:off x="3644" y="10110"/>
              <a:ext cx="242" cy="1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 flipH="1">
              <a:off x="3912" y="10110"/>
              <a:ext cx="106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92"/>
            <p:cNvSpPr>
              <a:spLocks noChangeShapeType="1"/>
            </p:cNvSpPr>
            <p:nvPr/>
          </p:nvSpPr>
          <p:spPr bwMode="auto">
            <a:xfrm flipH="1">
              <a:off x="4080" y="10065"/>
              <a:ext cx="88" cy="1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93"/>
            <p:cNvSpPr>
              <a:spLocks noChangeShapeType="1"/>
            </p:cNvSpPr>
            <p:nvPr/>
          </p:nvSpPr>
          <p:spPr bwMode="auto">
            <a:xfrm>
              <a:off x="4228" y="10020"/>
              <a:ext cx="0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94"/>
            <p:cNvSpPr>
              <a:spLocks noChangeShapeType="1"/>
            </p:cNvSpPr>
            <p:nvPr/>
          </p:nvSpPr>
          <p:spPr bwMode="auto">
            <a:xfrm flipH="1">
              <a:off x="4304" y="9990"/>
              <a:ext cx="16" cy="1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95"/>
            <p:cNvSpPr>
              <a:spLocks noChangeShapeType="1"/>
            </p:cNvSpPr>
            <p:nvPr/>
          </p:nvSpPr>
          <p:spPr bwMode="auto">
            <a:xfrm>
              <a:off x="4394" y="9975"/>
              <a:ext cx="32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96"/>
            <p:cNvSpPr>
              <a:spLocks noChangeShapeType="1"/>
            </p:cNvSpPr>
            <p:nvPr/>
          </p:nvSpPr>
          <p:spPr bwMode="auto">
            <a:xfrm>
              <a:off x="4440" y="9960"/>
              <a:ext cx="104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97"/>
            <p:cNvSpPr>
              <a:spLocks noChangeShapeType="1"/>
            </p:cNvSpPr>
            <p:nvPr/>
          </p:nvSpPr>
          <p:spPr bwMode="auto">
            <a:xfrm>
              <a:off x="4514" y="9945"/>
              <a:ext cx="136" cy="1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98"/>
            <p:cNvSpPr>
              <a:spLocks noChangeShapeType="1"/>
            </p:cNvSpPr>
            <p:nvPr/>
          </p:nvSpPr>
          <p:spPr bwMode="auto">
            <a:xfrm>
              <a:off x="4530" y="9930"/>
              <a:ext cx="43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Text Box 99"/>
            <p:cNvSpPr txBox="1">
              <a:spLocks noChangeArrowheads="1"/>
            </p:cNvSpPr>
            <p:nvPr/>
          </p:nvSpPr>
          <p:spPr bwMode="auto">
            <a:xfrm>
              <a:off x="4234" y="9642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</a:p>
          </p:txBody>
        </p:sp>
        <p:sp>
          <p:nvSpPr>
            <p:cNvPr id="43039" name="Text Box 100"/>
            <p:cNvSpPr txBox="1">
              <a:spLocks noChangeArrowheads="1"/>
            </p:cNvSpPr>
            <p:nvPr/>
          </p:nvSpPr>
          <p:spPr bwMode="auto">
            <a:xfrm>
              <a:off x="3574" y="9525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1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3040" name="Text Box 101"/>
            <p:cNvSpPr txBox="1">
              <a:spLocks noChangeArrowheads="1"/>
            </p:cNvSpPr>
            <p:nvPr/>
          </p:nvSpPr>
          <p:spPr bwMode="auto">
            <a:xfrm>
              <a:off x="3214" y="9900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3041" name="Text Box 102"/>
            <p:cNvSpPr txBox="1">
              <a:spLocks noChangeArrowheads="1"/>
            </p:cNvSpPr>
            <p:nvPr/>
          </p:nvSpPr>
          <p:spPr bwMode="auto">
            <a:xfrm>
              <a:off x="3184" y="10560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3042" name="Text Box 103"/>
            <p:cNvSpPr txBox="1">
              <a:spLocks noChangeArrowheads="1"/>
            </p:cNvSpPr>
            <p:nvPr/>
          </p:nvSpPr>
          <p:spPr bwMode="auto">
            <a:xfrm>
              <a:off x="2916" y="11235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3043" name="Oval 104"/>
            <p:cNvSpPr>
              <a:spLocks noChangeArrowheads="1"/>
            </p:cNvSpPr>
            <p:nvPr/>
          </p:nvSpPr>
          <p:spPr bwMode="auto">
            <a:xfrm>
              <a:off x="3632" y="975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Oval 105"/>
            <p:cNvSpPr>
              <a:spLocks noChangeArrowheads="1"/>
            </p:cNvSpPr>
            <p:nvPr/>
          </p:nvSpPr>
          <p:spPr bwMode="auto">
            <a:xfrm>
              <a:off x="3452" y="1018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Oval 106"/>
            <p:cNvSpPr>
              <a:spLocks noChangeArrowheads="1"/>
            </p:cNvSpPr>
            <p:nvPr/>
          </p:nvSpPr>
          <p:spPr bwMode="auto">
            <a:xfrm>
              <a:off x="3272" y="1071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Oval 107"/>
            <p:cNvSpPr>
              <a:spLocks noChangeArrowheads="1"/>
            </p:cNvSpPr>
            <p:nvPr/>
          </p:nvSpPr>
          <p:spPr bwMode="auto">
            <a:xfrm>
              <a:off x="3048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Oval 108"/>
            <p:cNvSpPr>
              <a:spLocks noChangeArrowheads="1"/>
            </p:cNvSpPr>
            <p:nvPr/>
          </p:nvSpPr>
          <p:spPr bwMode="auto">
            <a:xfrm>
              <a:off x="4100" y="960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Oval 109"/>
            <p:cNvSpPr>
              <a:spLocks noChangeArrowheads="1"/>
            </p:cNvSpPr>
            <p:nvPr/>
          </p:nvSpPr>
          <p:spPr bwMode="auto">
            <a:xfrm>
              <a:off x="4220" y="999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Oval 110"/>
            <p:cNvSpPr>
              <a:spLocks noChangeArrowheads="1"/>
            </p:cNvSpPr>
            <p:nvPr/>
          </p:nvSpPr>
          <p:spPr bwMode="auto">
            <a:xfrm>
              <a:off x="4296" y="1026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Oval 111"/>
            <p:cNvSpPr>
              <a:spLocks noChangeArrowheads="1"/>
            </p:cNvSpPr>
            <p:nvPr/>
          </p:nvSpPr>
          <p:spPr bwMode="auto">
            <a:xfrm>
              <a:off x="4386" y="1059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Oval 112"/>
            <p:cNvSpPr>
              <a:spLocks noChangeArrowheads="1"/>
            </p:cNvSpPr>
            <p:nvPr/>
          </p:nvSpPr>
          <p:spPr bwMode="auto">
            <a:xfrm>
              <a:off x="4490" y="1092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Oval 113"/>
            <p:cNvSpPr>
              <a:spLocks noChangeArrowheads="1"/>
            </p:cNvSpPr>
            <p:nvPr/>
          </p:nvSpPr>
          <p:spPr bwMode="auto">
            <a:xfrm>
              <a:off x="4624" y="1134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Text Box 114"/>
            <p:cNvSpPr txBox="1">
              <a:spLocks noChangeArrowheads="1"/>
            </p:cNvSpPr>
            <p:nvPr/>
          </p:nvSpPr>
          <p:spPr bwMode="auto">
            <a:xfrm>
              <a:off x="4032" y="942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1</a:t>
              </a:r>
            </a:p>
          </p:txBody>
        </p:sp>
        <p:sp>
          <p:nvSpPr>
            <p:cNvPr id="43054" name="Text Box 115"/>
            <p:cNvSpPr txBox="1">
              <a:spLocks noChangeArrowheads="1"/>
            </p:cNvSpPr>
            <p:nvPr/>
          </p:nvSpPr>
          <p:spPr bwMode="auto">
            <a:xfrm>
              <a:off x="4092" y="966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</a:t>
              </a:r>
            </a:p>
          </p:txBody>
        </p:sp>
        <p:sp>
          <p:nvSpPr>
            <p:cNvPr id="43055" name="Text Box 116"/>
            <p:cNvSpPr txBox="1">
              <a:spLocks noChangeArrowheads="1"/>
            </p:cNvSpPr>
            <p:nvPr/>
          </p:nvSpPr>
          <p:spPr bwMode="auto">
            <a:xfrm>
              <a:off x="4184" y="999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</a:t>
              </a:r>
            </a:p>
          </p:txBody>
        </p:sp>
        <p:sp>
          <p:nvSpPr>
            <p:cNvPr id="43056" name="Text Box 117"/>
            <p:cNvSpPr txBox="1">
              <a:spLocks noChangeArrowheads="1"/>
            </p:cNvSpPr>
            <p:nvPr/>
          </p:nvSpPr>
          <p:spPr bwMode="auto">
            <a:xfrm>
              <a:off x="4288" y="1035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</a:t>
              </a:r>
            </a:p>
          </p:txBody>
        </p:sp>
        <p:sp>
          <p:nvSpPr>
            <p:cNvPr id="43057" name="Text Box 118"/>
            <p:cNvSpPr txBox="1">
              <a:spLocks noChangeArrowheads="1"/>
            </p:cNvSpPr>
            <p:nvPr/>
          </p:nvSpPr>
          <p:spPr bwMode="auto">
            <a:xfrm>
              <a:off x="4272" y="107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5</a:t>
              </a:r>
            </a:p>
          </p:txBody>
        </p:sp>
        <p:sp>
          <p:nvSpPr>
            <p:cNvPr id="43058" name="Text Box 119"/>
            <p:cNvSpPr txBox="1">
              <a:spLocks noChangeArrowheads="1"/>
            </p:cNvSpPr>
            <p:nvPr/>
          </p:nvSpPr>
          <p:spPr bwMode="auto">
            <a:xfrm>
              <a:off x="4496" y="1124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6</a:t>
              </a:r>
            </a:p>
          </p:txBody>
        </p:sp>
        <p:sp>
          <p:nvSpPr>
            <p:cNvPr id="43059" name="Oval 120"/>
            <p:cNvSpPr>
              <a:spLocks noChangeArrowheads="1"/>
            </p:cNvSpPr>
            <p:nvPr/>
          </p:nvSpPr>
          <p:spPr bwMode="auto">
            <a:xfrm>
              <a:off x="4220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0" name="Oval 121"/>
            <p:cNvSpPr>
              <a:spLocks noChangeArrowheads="1"/>
            </p:cNvSpPr>
            <p:nvPr/>
          </p:nvSpPr>
          <p:spPr bwMode="auto">
            <a:xfrm>
              <a:off x="2780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Text Box 122"/>
            <p:cNvSpPr txBox="1">
              <a:spLocks noChangeArrowheads="1"/>
            </p:cNvSpPr>
            <p:nvPr/>
          </p:nvSpPr>
          <p:spPr bwMode="auto">
            <a:xfrm>
              <a:off x="2564" y="110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S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3062" name="Text Box 123"/>
            <p:cNvSpPr txBox="1">
              <a:spLocks noChangeArrowheads="1"/>
            </p:cNvSpPr>
            <p:nvPr/>
          </p:nvSpPr>
          <p:spPr bwMode="auto">
            <a:xfrm>
              <a:off x="3404" y="98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43063" name="Oval 124"/>
            <p:cNvSpPr>
              <a:spLocks noChangeArrowheads="1"/>
            </p:cNvSpPr>
            <p:nvPr/>
          </p:nvSpPr>
          <p:spPr bwMode="auto">
            <a:xfrm>
              <a:off x="4490" y="993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Oval 125"/>
            <p:cNvSpPr>
              <a:spLocks noChangeArrowheads="1"/>
            </p:cNvSpPr>
            <p:nvPr/>
          </p:nvSpPr>
          <p:spPr bwMode="auto">
            <a:xfrm>
              <a:off x="3664" y="1017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95CB1621-E301-F310-A886-4D544B4E5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87385"/>
            <a:ext cx="8191500" cy="5207000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effectLst/>
              </a:rPr>
              <a:t>五、复杂三元等温图的标绘和认识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solidFill>
                  <a:srgbClr val="000000"/>
                </a:solidFill>
                <a:effectLst/>
              </a:rPr>
              <a:t>1.</a:t>
            </a:r>
            <a:r>
              <a:rPr lang="zh-CN" altLang="en-US" sz="2200" b="1" dirty="0">
                <a:solidFill>
                  <a:srgbClr val="000000"/>
                </a:solidFill>
                <a:effectLst/>
              </a:rPr>
              <a:t>标绘方法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effectLst/>
              </a:rPr>
              <a:t>         复杂三元等温图大体同简单三元等温图，只是增加了水合物、复盐及固体溶液，要标出水合物、复盐在相图中的位置。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solidFill>
                  <a:srgbClr val="000000"/>
                </a:solidFill>
                <a:effectLst/>
              </a:rPr>
              <a:t>2.</a:t>
            </a:r>
            <a:r>
              <a:rPr lang="zh-CN" altLang="en-US" sz="2200" b="1" dirty="0">
                <a:solidFill>
                  <a:srgbClr val="000000"/>
                </a:solidFill>
                <a:effectLst/>
              </a:rPr>
              <a:t>复杂三元相图点、线、面的意义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effectLst/>
              </a:rPr>
              <a:t>     构成复杂三元相图的要素除简单三元等温图中讲过的外，又出现了以下新的特点。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effectLst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effectLst/>
              </a:rPr>
              <a:t>）水合物、复盐或固体溶液的溶解度曲线。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effectLst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effectLst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effectLst/>
              </a:rPr>
              <a:t>）出现相应水合盐、复盐、固溶体的一固一液平衡区。有水合物、复盐及固溶体参与的二固一液平衡区。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effectLst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effectLst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effectLst/>
              </a:rPr>
              <a:t>）出现了由几个固相点构成全固相区，该相区全部由固相构成，没有液相。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0CDA95-824E-EA27-30EA-128C6C23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复杂三元水盐体系相图</a:t>
            </a:r>
          </a:p>
        </p:txBody>
      </p:sp>
    </p:spTree>
  </p:cSld>
  <p:clrMapOvr>
    <a:masterClrMapping/>
  </p:clrMapOvr>
  <p:transition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919" y="1667871"/>
            <a:ext cx="8623300" cy="279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</a:rPr>
              <a:t>直线杠杆规则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有两个不同组成的系统，在相图上以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点表示，当这两个系统混合成为一个新系统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时，则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必落在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联线上。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第一种：总溶液为基准，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距离与系统的总量成反比；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所含总量之比等于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线段长度之比。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第二种：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距离与系统的总水量成反比；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所含总水量之比等于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线段长度之比。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第三种：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距离与系统的总盐量成反比；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所含总盐量之比等于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MQ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PQ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线段长度之比。</a:t>
            </a:r>
          </a:p>
          <a:p>
            <a:pPr eaLnBrk="1" hangingPunct="1">
              <a:buFontTx/>
              <a:buNone/>
            </a:pPr>
            <a:endParaRPr lang="en-US" altLang="zh-CN" sz="2000" b="1" dirty="0">
              <a:solidFill>
                <a:srgbClr val="00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132" name="AutoShape 7"/>
          <p:cNvSpPr>
            <a:spLocks noChangeArrowheads="1"/>
          </p:cNvSpPr>
          <p:nvPr/>
        </p:nvSpPr>
        <p:spPr bwMode="auto">
          <a:xfrm>
            <a:off x="2959100" y="4888973"/>
            <a:ext cx="1462088" cy="1450975"/>
          </a:xfrm>
          <a:prstGeom prst="rtTriangl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3" name="Line 8"/>
          <p:cNvSpPr>
            <a:spLocks noChangeShapeType="1"/>
          </p:cNvSpPr>
          <p:nvPr/>
        </p:nvSpPr>
        <p:spPr bwMode="auto">
          <a:xfrm flipV="1">
            <a:off x="3197225" y="5750985"/>
            <a:ext cx="354013" cy="354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4" name="Oval 9"/>
          <p:cNvSpPr>
            <a:spLocks noChangeArrowheads="1"/>
          </p:cNvSpPr>
          <p:nvPr/>
        </p:nvSpPr>
        <p:spPr bwMode="auto">
          <a:xfrm>
            <a:off x="3155950" y="6092298"/>
            <a:ext cx="52388" cy="52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5" name="Oval 10"/>
          <p:cNvSpPr>
            <a:spLocks noChangeArrowheads="1"/>
          </p:cNvSpPr>
          <p:nvPr/>
        </p:nvSpPr>
        <p:spPr bwMode="auto">
          <a:xfrm>
            <a:off x="3381375" y="5855760"/>
            <a:ext cx="52388" cy="523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6" name="Oval 11"/>
          <p:cNvSpPr>
            <a:spLocks noChangeArrowheads="1"/>
          </p:cNvSpPr>
          <p:nvPr/>
        </p:nvSpPr>
        <p:spPr bwMode="auto">
          <a:xfrm>
            <a:off x="3525838" y="5712885"/>
            <a:ext cx="52387" cy="523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7" name="Text Box 12"/>
          <p:cNvSpPr txBox="1">
            <a:spLocks noChangeArrowheads="1"/>
          </p:cNvSpPr>
          <p:nvPr/>
        </p:nvSpPr>
        <p:spPr bwMode="auto">
          <a:xfrm>
            <a:off x="4340225" y="6209773"/>
            <a:ext cx="4206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48138" name="Text Box 13"/>
          <p:cNvSpPr txBox="1">
            <a:spLocks noChangeArrowheads="1"/>
          </p:cNvSpPr>
          <p:nvPr/>
        </p:nvSpPr>
        <p:spPr bwMode="auto">
          <a:xfrm>
            <a:off x="2678113" y="4639735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48139" name="Text Box 14"/>
          <p:cNvSpPr txBox="1">
            <a:spLocks noChangeArrowheads="1"/>
          </p:cNvSpPr>
          <p:nvPr/>
        </p:nvSpPr>
        <p:spPr bwMode="auto">
          <a:xfrm>
            <a:off x="2690813" y="6209773"/>
            <a:ext cx="419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48140" name="Text Box 15"/>
          <p:cNvSpPr txBox="1">
            <a:spLocks noChangeArrowheads="1"/>
          </p:cNvSpPr>
          <p:nvPr/>
        </p:nvSpPr>
        <p:spPr bwMode="auto">
          <a:xfrm>
            <a:off x="2928938" y="5960535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48141" name="Text Box 16"/>
          <p:cNvSpPr txBox="1">
            <a:spLocks noChangeArrowheads="1"/>
          </p:cNvSpPr>
          <p:nvPr/>
        </p:nvSpPr>
        <p:spPr bwMode="auto">
          <a:xfrm>
            <a:off x="3298825" y="5803373"/>
            <a:ext cx="419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M</a:t>
            </a:r>
          </a:p>
        </p:txBody>
      </p:sp>
      <p:sp>
        <p:nvSpPr>
          <p:cNvPr id="48142" name="Text Box 17"/>
          <p:cNvSpPr txBox="1">
            <a:spLocks noChangeArrowheads="1"/>
          </p:cNvSpPr>
          <p:nvPr/>
        </p:nvSpPr>
        <p:spPr bwMode="auto">
          <a:xfrm>
            <a:off x="3468688" y="5503335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Q</a:t>
            </a:r>
          </a:p>
        </p:txBody>
      </p:sp>
      <p:sp>
        <p:nvSpPr>
          <p:cNvPr id="48143" name="Text Box 18"/>
          <p:cNvSpPr txBox="1">
            <a:spLocks noChangeArrowheads="1"/>
          </p:cNvSpPr>
          <p:nvPr/>
        </p:nvSpPr>
        <p:spPr bwMode="auto">
          <a:xfrm>
            <a:off x="3394075" y="6379635"/>
            <a:ext cx="5778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1200" b="1"/>
              <a:t>（</a:t>
            </a:r>
            <a:r>
              <a:rPr lang="en-US" altLang="zh-CN" sz="1200" b="1"/>
              <a:t>b</a:t>
            </a:r>
            <a:r>
              <a:rPr lang="zh-CN" altLang="en-US" sz="1200" b="1"/>
              <a:t>）</a:t>
            </a:r>
          </a:p>
        </p:txBody>
      </p:sp>
      <p:sp>
        <p:nvSpPr>
          <p:cNvPr id="48144" name="Line 19"/>
          <p:cNvSpPr>
            <a:spLocks noChangeShapeType="1"/>
          </p:cNvSpPr>
          <p:nvPr/>
        </p:nvSpPr>
        <p:spPr bwMode="auto">
          <a:xfrm>
            <a:off x="4962525" y="4979460"/>
            <a:ext cx="0" cy="136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20"/>
          <p:cNvSpPr>
            <a:spLocks noChangeShapeType="1"/>
          </p:cNvSpPr>
          <p:nvPr/>
        </p:nvSpPr>
        <p:spPr bwMode="auto">
          <a:xfrm>
            <a:off x="4962525" y="6339948"/>
            <a:ext cx="1436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21"/>
          <p:cNvSpPr>
            <a:spLocks noChangeShapeType="1"/>
          </p:cNvSpPr>
          <p:nvPr/>
        </p:nvSpPr>
        <p:spPr bwMode="auto">
          <a:xfrm flipV="1">
            <a:off x="5464175" y="5595410"/>
            <a:ext cx="354013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7" name="Oval 22"/>
          <p:cNvSpPr>
            <a:spLocks noChangeArrowheads="1"/>
          </p:cNvSpPr>
          <p:nvPr/>
        </p:nvSpPr>
        <p:spPr bwMode="auto">
          <a:xfrm>
            <a:off x="5422900" y="5935135"/>
            <a:ext cx="52388" cy="523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8" name="Oval 23"/>
          <p:cNvSpPr>
            <a:spLocks noChangeArrowheads="1"/>
          </p:cNvSpPr>
          <p:nvPr/>
        </p:nvSpPr>
        <p:spPr bwMode="auto">
          <a:xfrm>
            <a:off x="5648325" y="5698598"/>
            <a:ext cx="52388" cy="52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9" name="Oval 24"/>
          <p:cNvSpPr>
            <a:spLocks noChangeArrowheads="1"/>
          </p:cNvSpPr>
          <p:nvPr/>
        </p:nvSpPr>
        <p:spPr bwMode="auto">
          <a:xfrm>
            <a:off x="5792788" y="5555723"/>
            <a:ext cx="52387" cy="52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0" name="Text Box 25"/>
          <p:cNvSpPr txBox="1">
            <a:spLocks noChangeArrowheads="1"/>
          </p:cNvSpPr>
          <p:nvPr/>
        </p:nvSpPr>
        <p:spPr bwMode="auto">
          <a:xfrm>
            <a:off x="5195888" y="5803373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48151" name="Text Box 26"/>
          <p:cNvSpPr txBox="1">
            <a:spLocks noChangeArrowheads="1"/>
          </p:cNvSpPr>
          <p:nvPr/>
        </p:nvSpPr>
        <p:spPr bwMode="auto">
          <a:xfrm>
            <a:off x="5565775" y="5646210"/>
            <a:ext cx="420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M</a:t>
            </a:r>
          </a:p>
        </p:txBody>
      </p:sp>
      <p:sp>
        <p:nvSpPr>
          <p:cNvPr id="48152" name="Text Box 27"/>
          <p:cNvSpPr txBox="1">
            <a:spLocks noChangeArrowheads="1"/>
          </p:cNvSpPr>
          <p:nvPr/>
        </p:nvSpPr>
        <p:spPr bwMode="auto">
          <a:xfrm>
            <a:off x="5735638" y="5346173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Q</a:t>
            </a:r>
          </a:p>
        </p:txBody>
      </p:sp>
      <p:sp>
        <p:nvSpPr>
          <p:cNvPr id="48153" name="Text Box 28"/>
          <p:cNvSpPr txBox="1">
            <a:spLocks noChangeArrowheads="1"/>
          </p:cNvSpPr>
          <p:nvPr/>
        </p:nvSpPr>
        <p:spPr bwMode="auto">
          <a:xfrm>
            <a:off x="4700588" y="4698473"/>
            <a:ext cx="420687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48154" name="Text Box 29"/>
          <p:cNvSpPr txBox="1">
            <a:spLocks noChangeArrowheads="1"/>
          </p:cNvSpPr>
          <p:nvPr/>
        </p:nvSpPr>
        <p:spPr bwMode="auto">
          <a:xfrm>
            <a:off x="6211888" y="6262160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48155" name="Text Box 30"/>
          <p:cNvSpPr txBox="1">
            <a:spLocks noChangeArrowheads="1"/>
          </p:cNvSpPr>
          <p:nvPr/>
        </p:nvSpPr>
        <p:spPr bwMode="auto">
          <a:xfrm>
            <a:off x="4759325" y="6235173"/>
            <a:ext cx="419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48156" name="Text Box 31"/>
          <p:cNvSpPr txBox="1">
            <a:spLocks noChangeArrowheads="1"/>
          </p:cNvSpPr>
          <p:nvPr/>
        </p:nvSpPr>
        <p:spPr bwMode="auto">
          <a:xfrm>
            <a:off x="5397500" y="6405035"/>
            <a:ext cx="577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1200" b="1"/>
              <a:t>（</a:t>
            </a:r>
            <a:r>
              <a:rPr lang="en-US" altLang="zh-CN" sz="1200" b="1"/>
              <a:t>c</a:t>
            </a:r>
            <a:r>
              <a:rPr lang="zh-CN" altLang="en-US" sz="1200" b="1"/>
              <a:t>）</a:t>
            </a:r>
          </a:p>
        </p:txBody>
      </p:sp>
      <p:sp>
        <p:nvSpPr>
          <p:cNvPr id="48157" name="Line 32"/>
          <p:cNvSpPr>
            <a:spLocks noChangeShapeType="1"/>
          </p:cNvSpPr>
          <p:nvPr/>
        </p:nvSpPr>
        <p:spPr bwMode="auto">
          <a:xfrm>
            <a:off x="6965950" y="4979460"/>
            <a:ext cx="0" cy="136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8" name="Line 33"/>
          <p:cNvSpPr>
            <a:spLocks noChangeShapeType="1"/>
          </p:cNvSpPr>
          <p:nvPr/>
        </p:nvSpPr>
        <p:spPr bwMode="auto">
          <a:xfrm>
            <a:off x="6965950" y="6339948"/>
            <a:ext cx="1436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9" name="Line 34"/>
          <p:cNvSpPr>
            <a:spLocks noChangeShapeType="1"/>
          </p:cNvSpPr>
          <p:nvPr/>
        </p:nvSpPr>
        <p:spPr bwMode="auto">
          <a:xfrm flipV="1">
            <a:off x="7467600" y="5595410"/>
            <a:ext cx="354013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60" name="Oval 35"/>
          <p:cNvSpPr>
            <a:spLocks noChangeArrowheads="1"/>
          </p:cNvSpPr>
          <p:nvPr/>
        </p:nvSpPr>
        <p:spPr bwMode="auto">
          <a:xfrm>
            <a:off x="7426325" y="5935135"/>
            <a:ext cx="53975" cy="523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61" name="Oval 36"/>
          <p:cNvSpPr>
            <a:spLocks noChangeArrowheads="1"/>
          </p:cNvSpPr>
          <p:nvPr/>
        </p:nvSpPr>
        <p:spPr bwMode="auto">
          <a:xfrm>
            <a:off x="7651750" y="5698598"/>
            <a:ext cx="52388" cy="52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62" name="Oval 37"/>
          <p:cNvSpPr>
            <a:spLocks noChangeArrowheads="1"/>
          </p:cNvSpPr>
          <p:nvPr/>
        </p:nvSpPr>
        <p:spPr bwMode="auto">
          <a:xfrm>
            <a:off x="7796213" y="5555723"/>
            <a:ext cx="52387" cy="52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63" name="Text Box 38"/>
          <p:cNvSpPr txBox="1">
            <a:spLocks noChangeArrowheads="1"/>
          </p:cNvSpPr>
          <p:nvPr/>
        </p:nvSpPr>
        <p:spPr bwMode="auto">
          <a:xfrm>
            <a:off x="7200900" y="5803373"/>
            <a:ext cx="419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48164" name="Text Box 39"/>
          <p:cNvSpPr txBox="1">
            <a:spLocks noChangeArrowheads="1"/>
          </p:cNvSpPr>
          <p:nvPr/>
        </p:nvSpPr>
        <p:spPr bwMode="auto">
          <a:xfrm>
            <a:off x="7569200" y="5646210"/>
            <a:ext cx="4206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M</a:t>
            </a:r>
          </a:p>
        </p:txBody>
      </p:sp>
      <p:sp>
        <p:nvSpPr>
          <p:cNvPr id="48165" name="Text Box 40"/>
          <p:cNvSpPr txBox="1">
            <a:spLocks noChangeArrowheads="1"/>
          </p:cNvSpPr>
          <p:nvPr/>
        </p:nvSpPr>
        <p:spPr bwMode="auto">
          <a:xfrm>
            <a:off x="7739063" y="5346173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Q</a:t>
            </a:r>
          </a:p>
        </p:txBody>
      </p:sp>
      <p:sp>
        <p:nvSpPr>
          <p:cNvPr id="48166" name="Text Box 41"/>
          <p:cNvSpPr txBox="1">
            <a:spLocks noChangeArrowheads="1"/>
          </p:cNvSpPr>
          <p:nvPr/>
        </p:nvSpPr>
        <p:spPr bwMode="auto">
          <a:xfrm>
            <a:off x="8215313" y="6262160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48167" name="Text Box 42"/>
          <p:cNvSpPr txBox="1">
            <a:spLocks noChangeArrowheads="1"/>
          </p:cNvSpPr>
          <p:nvPr/>
        </p:nvSpPr>
        <p:spPr bwMode="auto">
          <a:xfrm>
            <a:off x="7427913" y="6432023"/>
            <a:ext cx="57943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1200" b="1"/>
              <a:t>（</a:t>
            </a:r>
            <a:r>
              <a:rPr lang="en-US" altLang="zh-CN" sz="1200" b="1"/>
              <a:t>d</a:t>
            </a:r>
            <a:r>
              <a:rPr lang="zh-CN" altLang="en-US" sz="1200" b="1"/>
              <a:t>）</a:t>
            </a:r>
          </a:p>
        </p:txBody>
      </p:sp>
      <p:sp>
        <p:nvSpPr>
          <p:cNvPr id="48168" name="Text Box 43"/>
          <p:cNvSpPr txBox="1">
            <a:spLocks noChangeArrowheads="1"/>
          </p:cNvSpPr>
          <p:nvPr/>
        </p:nvSpPr>
        <p:spPr bwMode="auto">
          <a:xfrm>
            <a:off x="6751638" y="6247873"/>
            <a:ext cx="4206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48169" name="Text Box 44"/>
          <p:cNvSpPr txBox="1">
            <a:spLocks noChangeArrowheads="1"/>
          </p:cNvSpPr>
          <p:nvPr/>
        </p:nvSpPr>
        <p:spPr bwMode="auto">
          <a:xfrm>
            <a:off x="6645275" y="4757210"/>
            <a:ext cx="419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48170" name="Line 45"/>
          <p:cNvSpPr>
            <a:spLocks noChangeShapeType="1"/>
          </p:cNvSpPr>
          <p:nvPr/>
        </p:nvSpPr>
        <p:spPr bwMode="auto">
          <a:xfrm>
            <a:off x="8404225" y="4979460"/>
            <a:ext cx="0" cy="1360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71" name="AutoShape 46"/>
          <p:cNvSpPr>
            <a:spLocks noChangeArrowheads="1"/>
          </p:cNvSpPr>
          <p:nvPr/>
        </p:nvSpPr>
        <p:spPr bwMode="auto">
          <a:xfrm>
            <a:off x="742950" y="4941360"/>
            <a:ext cx="1673225" cy="1358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72" name="Text Box 47"/>
          <p:cNvSpPr txBox="1">
            <a:spLocks noChangeArrowheads="1"/>
          </p:cNvSpPr>
          <p:nvPr/>
        </p:nvSpPr>
        <p:spPr bwMode="auto">
          <a:xfrm>
            <a:off x="1346200" y="4639735"/>
            <a:ext cx="419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48173" name="Text Box 48"/>
          <p:cNvSpPr txBox="1">
            <a:spLocks noChangeArrowheads="1"/>
          </p:cNvSpPr>
          <p:nvPr/>
        </p:nvSpPr>
        <p:spPr bwMode="auto">
          <a:xfrm>
            <a:off x="528638" y="6209773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48174" name="Text Box 49"/>
          <p:cNvSpPr txBox="1">
            <a:spLocks noChangeArrowheads="1"/>
          </p:cNvSpPr>
          <p:nvPr/>
        </p:nvSpPr>
        <p:spPr bwMode="auto">
          <a:xfrm>
            <a:off x="2286000" y="6222473"/>
            <a:ext cx="4206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48175" name="Text Box 50"/>
          <p:cNvSpPr txBox="1">
            <a:spLocks noChangeArrowheads="1"/>
          </p:cNvSpPr>
          <p:nvPr/>
        </p:nvSpPr>
        <p:spPr bwMode="auto">
          <a:xfrm>
            <a:off x="1284288" y="6339948"/>
            <a:ext cx="5778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1200" b="1"/>
              <a:t>（</a:t>
            </a:r>
            <a:r>
              <a:rPr lang="en-US" altLang="zh-CN" sz="1200" b="1"/>
              <a:t>a</a:t>
            </a:r>
            <a:r>
              <a:rPr lang="zh-CN" altLang="en-US" sz="1200" b="1"/>
              <a:t>）</a:t>
            </a:r>
          </a:p>
        </p:txBody>
      </p:sp>
      <p:sp>
        <p:nvSpPr>
          <p:cNvPr id="48176" name="Line 51"/>
          <p:cNvSpPr>
            <a:spLocks noChangeShapeType="1"/>
          </p:cNvSpPr>
          <p:nvPr/>
        </p:nvSpPr>
        <p:spPr bwMode="auto">
          <a:xfrm flipV="1">
            <a:off x="1338263" y="5685898"/>
            <a:ext cx="355600" cy="354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77" name="Oval 52"/>
          <p:cNvSpPr>
            <a:spLocks noChangeArrowheads="1"/>
          </p:cNvSpPr>
          <p:nvPr/>
        </p:nvSpPr>
        <p:spPr bwMode="auto">
          <a:xfrm>
            <a:off x="1298575" y="6025623"/>
            <a:ext cx="52388" cy="52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78" name="Oval 53"/>
          <p:cNvSpPr>
            <a:spLocks noChangeArrowheads="1"/>
          </p:cNvSpPr>
          <p:nvPr/>
        </p:nvSpPr>
        <p:spPr bwMode="auto">
          <a:xfrm>
            <a:off x="1524000" y="5790673"/>
            <a:ext cx="52388" cy="52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79" name="Oval 54"/>
          <p:cNvSpPr>
            <a:spLocks noChangeArrowheads="1"/>
          </p:cNvSpPr>
          <p:nvPr/>
        </p:nvSpPr>
        <p:spPr bwMode="auto">
          <a:xfrm>
            <a:off x="1666875" y="5646210"/>
            <a:ext cx="53975" cy="523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80" name="Text Box 55"/>
          <p:cNvSpPr txBox="1">
            <a:spLocks noChangeArrowheads="1"/>
          </p:cNvSpPr>
          <p:nvPr/>
        </p:nvSpPr>
        <p:spPr bwMode="auto">
          <a:xfrm>
            <a:off x="1071563" y="5895448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48181" name="Text Box 56"/>
          <p:cNvSpPr txBox="1">
            <a:spLocks noChangeArrowheads="1"/>
          </p:cNvSpPr>
          <p:nvPr/>
        </p:nvSpPr>
        <p:spPr bwMode="auto">
          <a:xfrm>
            <a:off x="1441450" y="5738285"/>
            <a:ext cx="4191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M</a:t>
            </a:r>
          </a:p>
        </p:txBody>
      </p:sp>
      <p:sp>
        <p:nvSpPr>
          <p:cNvPr id="48182" name="Text Box 57"/>
          <p:cNvSpPr txBox="1">
            <a:spLocks noChangeArrowheads="1"/>
          </p:cNvSpPr>
          <p:nvPr/>
        </p:nvSpPr>
        <p:spPr bwMode="auto">
          <a:xfrm>
            <a:off x="1611313" y="5438248"/>
            <a:ext cx="4206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Q</a:t>
            </a:r>
          </a:p>
        </p:txBody>
      </p:sp>
      <p:sp>
        <p:nvSpPr>
          <p:cNvPr id="48184" name="Text Box 59"/>
          <p:cNvSpPr txBox="1">
            <a:spLocks noChangeArrowheads="1"/>
          </p:cNvSpPr>
          <p:nvPr/>
        </p:nvSpPr>
        <p:spPr bwMode="auto">
          <a:xfrm>
            <a:off x="5011738" y="4954060"/>
            <a:ext cx="9525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zh-CN" sz="1200" b="1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zh-CN" sz="1200" b="1"/>
          </a:p>
        </p:txBody>
      </p:sp>
      <p:sp>
        <p:nvSpPr>
          <p:cNvPr id="48185" name="Text Box 62"/>
          <p:cNvSpPr txBox="1">
            <a:spLocks noChangeArrowheads="1"/>
          </p:cNvSpPr>
          <p:nvPr/>
        </p:nvSpPr>
        <p:spPr bwMode="auto">
          <a:xfrm>
            <a:off x="3508375" y="6209773"/>
            <a:ext cx="498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%</a:t>
            </a:r>
          </a:p>
        </p:txBody>
      </p:sp>
      <p:sp>
        <p:nvSpPr>
          <p:cNvPr id="48186" name="Text Box 63"/>
          <p:cNvSpPr txBox="1">
            <a:spLocks noChangeArrowheads="1"/>
          </p:cNvSpPr>
          <p:nvPr/>
        </p:nvSpPr>
        <p:spPr bwMode="auto">
          <a:xfrm>
            <a:off x="7000875" y="4939773"/>
            <a:ext cx="952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zh-CN" sz="1200" b="1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zh-CN" sz="1200" b="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6FEE0A-E005-5F20-E98A-82D12C40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4. </a:t>
            </a:r>
            <a:r>
              <a:rPr lang="zh-CN" altLang="en-US" sz="4000" kern="0" dirty="0"/>
              <a:t>两条规则在相图中的运用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033845"/>
            <a:ext cx="8559800" cy="468914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蒸干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：指系统经蒸发失水至全部成为固相的操作。此时系统中已看不到液相，但水分仍可能以结晶水的形式存在于固相的水合盐、水合复盐或固体溶液中。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干点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：指蒸干时瞬间消失的液相点。通常作为干点的都是液相点，偶尔可能在系统点上。一般说在某点蒸干，即指干点。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蒸发射线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：连接水顶点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与被蒸发系统点的射线，其方向是背离水的顶点的。用于表示系统的蒸发过程。反之加水时叫</a:t>
            </a:r>
            <a:r>
              <a:rPr lang="zh-CN" altLang="en-US" sz="2400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稀释线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3E1027-0236-9D39-BDCE-7B327B0C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808820"/>
            <a:ext cx="8559800" cy="459913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800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结晶线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：一般指在一固一液或二固一液平衡区中，</a:t>
            </a:r>
            <a:r>
              <a:rPr lang="zh-CN" altLang="en-US" sz="2800" dirty="0"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</a:rPr>
              <a:t>连接液相点和其平衡固相点之间的连线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。它表达了结晶过程中液相的变化及与之相对应的固相的组成情况。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800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操作线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：一般指进行某种化工操作时其操作过程中</a:t>
            </a:r>
            <a:r>
              <a:rPr lang="zh-CN" altLang="en-US" sz="2800" dirty="0"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</a:rPr>
              <a:t>系统点移动的轨迹方向和路线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，一般是一条或几条线，如升、降温，等温蒸发，混合配料等操作时操作所作的线段。在二至五元体系相图的变温过程中，</a:t>
            </a:r>
            <a:r>
              <a:rPr lang="zh-CN" altLang="en-US" sz="2800" dirty="0"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</a:rPr>
              <a:t>又常将某液相点叫操作点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58A70F-B8AA-AB7B-23B4-F0FEA2A71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4461" y="1700839"/>
            <a:ext cx="7505700" cy="812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一、各类相图的等温蒸发过程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．简单三元水盐体系蒸发过程分析</a:t>
            </a:r>
          </a:p>
        </p:txBody>
      </p:sp>
      <p:graphicFrame>
        <p:nvGraphicFramePr>
          <p:cNvPr id="175307" name="Group 20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5432908"/>
              </p:ext>
            </p:extLst>
          </p:nvPr>
        </p:nvGraphicFramePr>
        <p:xfrm>
          <a:off x="82551" y="3205161"/>
          <a:ext cx="5295900" cy="305117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37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阶段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一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三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过程情况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浓缩阶段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KCl</a:t>
                      </a: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析出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KCl+NaCl</a:t>
                      </a: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共析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系统点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M→N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N→Q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Q→S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液相点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M→N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N→E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kumimoji="1" lang="zh-CN" altLang="en-US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（干点）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固相点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——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B→S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380" name="AutoShape 173"/>
          <p:cNvSpPr>
            <a:spLocks noChangeArrowheads="1"/>
          </p:cNvSpPr>
          <p:nvPr/>
        </p:nvSpPr>
        <p:spPr bwMode="auto">
          <a:xfrm>
            <a:off x="5641975" y="2994025"/>
            <a:ext cx="2974975" cy="236061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1" name="Freeform 174"/>
          <p:cNvSpPr>
            <a:spLocks/>
          </p:cNvSpPr>
          <p:nvPr/>
        </p:nvSpPr>
        <p:spPr bwMode="auto">
          <a:xfrm>
            <a:off x="6753225" y="3587750"/>
            <a:ext cx="236538" cy="312738"/>
          </a:xfrm>
          <a:custGeom>
            <a:avLst/>
            <a:gdLst>
              <a:gd name="T0" fmla="*/ 0 w 240"/>
              <a:gd name="T1" fmla="*/ 0 h 315"/>
              <a:gd name="T2" fmla="*/ 120 w 240"/>
              <a:gd name="T3" fmla="*/ 105 h 315"/>
              <a:gd name="T4" fmla="*/ 240 w 240"/>
              <a:gd name="T5" fmla="*/ 315 h 315"/>
              <a:gd name="T6" fmla="*/ 0 60000 65536"/>
              <a:gd name="T7" fmla="*/ 0 60000 65536"/>
              <a:gd name="T8" fmla="*/ 0 60000 65536"/>
              <a:gd name="T9" fmla="*/ 0 w 240"/>
              <a:gd name="T10" fmla="*/ 0 h 315"/>
              <a:gd name="T11" fmla="*/ 240 w 240"/>
              <a:gd name="T12" fmla="*/ 315 h 3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315">
                <a:moveTo>
                  <a:pt x="0" y="0"/>
                </a:moveTo>
                <a:cubicBezTo>
                  <a:pt x="40" y="26"/>
                  <a:pt x="80" y="53"/>
                  <a:pt x="120" y="105"/>
                </a:cubicBezTo>
                <a:cubicBezTo>
                  <a:pt x="160" y="157"/>
                  <a:pt x="200" y="236"/>
                  <a:pt x="240" y="3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2" name="Freeform 175"/>
          <p:cNvSpPr>
            <a:spLocks/>
          </p:cNvSpPr>
          <p:nvPr/>
        </p:nvSpPr>
        <p:spPr bwMode="auto">
          <a:xfrm>
            <a:off x="6989763" y="3662363"/>
            <a:ext cx="563562" cy="238125"/>
          </a:xfrm>
          <a:custGeom>
            <a:avLst/>
            <a:gdLst>
              <a:gd name="T0" fmla="*/ 0 w 570"/>
              <a:gd name="T1" fmla="*/ 240 h 240"/>
              <a:gd name="T2" fmla="*/ 270 w 570"/>
              <a:gd name="T3" fmla="*/ 60 h 240"/>
              <a:gd name="T4" fmla="*/ 570 w 570"/>
              <a:gd name="T5" fmla="*/ 0 h 240"/>
              <a:gd name="T6" fmla="*/ 0 60000 65536"/>
              <a:gd name="T7" fmla="*/ 0 60000 65536"/>
              <a:gd name="T8" fmla="*/ 0 60000 65536"/>
              <a:gd name="T9" fmla="*/ 0 w 570"/>
              <a:gd name="T10" fmla="*/ 0 h 240"/>
              <a:gd name="T11" fmla="*/ 570 w 57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240">
                <a:moveTo>
                  <a:pt x="0" y="240"/>
                </a:moveTo>
                <a:cubicBezTo>
                  <a:pt x="87" y="170"/>
                  <a:pt x="175" y="100"/>
                  <a:pt x="270" y="60"/>
                </a:cubicBezTo>
                <a:cubicBezTo>
                  <a:pt x="365" y="20"/>
                  <a:pt x="467" y="10"/>
                  <a:pt x="57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280" name="Line 176"/>
          <p:cNvSpPr>
            <a:spLocks noChangeShapeType="1"/>
          </p:cNvSpPr>
          <p:nvPr/>
        </p:nvSpPr>
        <p:spPr bwMode="auto">
          <a:xfrm flipH="1">
            <a:off x="5657850" y="3914775"/>
            <a:ext cx="1317625" cy="14398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281" name="Line 177"/>
          <p:cNvSpPr>
            <a:spLocks noChangeShapeType="1"/>
          </p:cNvSpPr>
          <p:nvPr/>
        </p:nvSpPr>
        <p:spPr bwMode="auto">
          <a:xfrm>
            <a:off x="7123113" y="2994025"/>
            <a:ext cx="623887" cy="2360613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5" name="Text Box 178"/>
          <p:cNvSpPr txBox="1">
            <a:spLocks noChangeArrowheads="1"/>
          </p:cNvSpPr>
          <p:nvPr/>
        </p:nvSpPr>
        <p:spPr bwMode="auto">
          <a:xfrm>
            <a:off x="6896100" y="2692400"/>
            <a:ext cx="9604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  <a:r>
              <a:rPr lang="zh-CN" altLang="en-US" sz="1200" b="1"/>
              <a:t>（</a:t>
            </a:r>
            <a:r>
              <a:rPr lang="en-US" altLang="zh-CN" sz="1200" b="1"/>
              <a:t>H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O</a:t>
            </a:r>
            <a:r>
              <a:rPr lang="zh-CN" altLang="en-US" sz="1200" b="1"/>
              <a:t>）</a:t>
            </a:r>
          </a:p>
        </p:txBody>
      </p:sp>
      <p:sp>
        <p:nvSpPr>
          <p:cNvPr id="57386" name="Text Box 179"/>
          <p:cNvSpPr txBox="1">
            <a:spLocks noChangeArrowheads="1"/>
          </p:cNvSpPr>
          <p:nvPr/>
        </p:nvSpPr>
        <p:spPr bwMode="auto">
          <a:xfrm>
            <a:off x="7508875" y="3500438"/>
            <a:ext cx="4714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57387" name="Text Box 180"/>
          <p:cNvSpPr txBox="1">
            <a:spLocks noChangeArrowheads="1"/>
          </p:cNvSpPr>
          <p:nvPr/>
        </p:nvSpPr>
        <p:spPr bwMode="auto">
          <a:xfrm>
            <a:off x="6426200" y="3448050"/>
            <a:ext cx="5191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57388" name="Text Box 181"/>
          <p:cNvSpPr txBox="1">
            <a:spLocks noChangeArrowheads="1"/>
          </p:cNvSpPr>
          <p:nvPr/>
        </p:nvSpPr>
        <p:spPr bwMode="auto">
          <a:xfrm>
            <a:off x="6165850" y="6003925"/>
            <a:ext cx="1924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 dirty="0"/>
              <a:t>简单三元相图</a:t>
            </a:r>
          </a:p>
        </p:txBody>
      </p:sp>
      <p:sp>
        <p:nvSpPr>
          <p:cNvPr id="57389" name="Text Box 182"/>
          <p:cNvSpPr txBox="1">
            <a:spLocks noChangeArrowheads="1"/>
          </p:cNvSpPr>
          <p:nvPr/>
        </p:nvSpPr>
        <p:spPr bwMode="auto">
          <a:xfrm>
            <a:off x="7358063" y="3857625"/>
            <a:ext cx="473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57390" name="Text Box 183"/>
          <p:cNvSpPr txBox="1">
            <a:spLocks noChangeArrowheads="1"/>
          </p:cNvSpPr>
          <p:nvPr/>
        </p:nvSpPr>
        <p:spPr bwMode="auto">
          <a:xfrm>
            <a:off x="6851650" y="3897313"/>
            <a:ext cx="4714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57391" name="Text Box 184"/>
          <p:cNvSpPr txBox="1">
            <a:spLocks noChangeArrowheads="1"/>
          </p:cNvSpPr>
          <p:nvPr/>
        </p:nvSpPr>
        <p:spPr bwMode="auto">
          <a:xfrm>
            <a:off x="7974013" y="5307013"/>
            <a:ext cx="4714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D</a:t>
            </a:r>
          </a:p>
        </p:txBody>
      </p:sp>
      <p:sp>
        <p:nvSpPr>
          <p:cNvPr id="57392" name="Text Box 185"/>
          <p:cNvSpPr txBox="1">
            <a:spLocks noChangeArrowheads="1"/>
          </p:cNvSpPr>
          <p:nvPr/>
        </p:nvSpPr>
        <p:spPr bwMode="auto">
          <a:xfrm>
            <a:off x="7605713" y="5341938"/>
            <a:ext cx="4714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S</a:t>
            </a:r>
          </a:p>
        </p:txBody>
      </p:sp>
      <p:sp>
        <p:nvSpPr>
          <p:cNvPr id="57393" name="Text Box 186"/>
          <p:cNvSpPr txBox="1">
            <a:spLocks noChangeArrowheads="1"/>
          </p:cNvSpPr>
          <p:nvPr/>
        </p:nvSpPr>
        <p:spPr bwMode="auto">
          <a:xfrm>
            <a:off x="5308600" y="5368925"/>
            <a:ext cx="10477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（</a:t>
            </a:r>
            <a:r>
              <a:rPr lang="en-US" altLang="zh-CN" sz="1200" b="1"/>
              <a:t>NaCl</a:t>
            </a:r>
            <a:r>
              <a:rPr lang="zh-CN" altLang="en-US" sz="1200" b="1"/>
              <a:t>）</a:t>
            </a:r>
          </a:p>
        </p:txBody>
      </p:sp>
      <p:sp>
        <p:nvSpPr>
          <p:cNvPr id="57394" name="Text Box 187"/>
          <p:cNvSpPr txBox="1">
            <a:spLocks noChangeArrowheads="1"/>
          </p:cNvSpPr>
          <p:nvPr/>
        </p:nvSpPr>
        <p:spPr bwMode="auto">
          <a:xfrm>
            <a:off x="8401050" y="5354638"/>
            <a:ext cx="923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（</a:t>
            </a:r>
            <a:r>
              <a:rPr lang="en-US" altLang="zh-CN" sz="1200" b="1"/>
              <a:t>KCl</a:t>
            </a:r>
            <a:r>
              <a:rPr lang="zh-CN" altLang="en-US" sz="1200" b="1"/>
              <a:t>）</a:t>
            </a:r>
          </a:p>
        </p:txBody>
      </p:sp>
      <p:sp>
        <p:nvSpPr>
          <p:cNvPr id="175292" name="Line 188"/>
          <p:cNvSpPr>
            <a:spLocks noChangeShapeType="1"/>
          </p:cNvSpPr>
          <p:nvPr/>
        </p:nvSpPr>
        <p:spPr bwMode="auto">
          <a:xfrm>
            <a:off x="6989763" y="3894138"/>
            <a:ext cx="1612900" cy="14541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294" name="Line 190"/>
          <p:cNvSpPr>
            <a:spLocks noChangeShapeType="1"/>
          </p:cNvSpPr>
          <p:nvPr/>
        </p:nvSpPr>
        <p:spPr bwMode="auto">
          <a:xfrm>
            <a:off x="7124700" y="3775075"/>
            <a:ext cx="1497013" cy="15732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97" name="Text Box 191"/>
          <p:cNvSpPr txBox="1">
            <a:spLocks noChangeArrowheads="1"/>
          </p:cNvSpPr>
          <p:nvPr/>
        </p:nvSpPr>
        <p:spPr bwMode="auto">
          <a:xfrm>
            <a:off x="6926263" y="3540125"/>
            <a:ext cx="3587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L</a:t>
            </a:r>
          </a:p>
        </p:txBody>
      </p:sp>
      <p:sp>
        <p:nvSpPr>
          <p:cNvPr id="57398" name="Text Box 192"/>
          <p:cNvSpPr txBox="1">
            <a:spLocks noChangeArrowheads="1"/>
          </p:cNvSpPr>
          <p:nvPr/>
        </p:nvSpPr>
        <p:spPr bwMode="auto">
          <a:xfrm>
            <a:off x="7223125" y="3441700"/>
            <a:ext cx="32861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</a:t>
            </a:r>
          </a:p>
        </p:txBody>
      </p:sp>
      <p:sp>
        <p:nvSpPr>
          <p:cNvPr id="57399" name="Text Box 193"/>
          <p:cNvSpPr txBox="1">
            <a:spLocks noChangeArrowheads="1"/>
          </p:cNvSpPr>
          <p:nvPr/>
        </p:nvSpPr>
        <p:spPr bwMode="auto">
          <a:xfrm>
            <a:off x="6919913" y="3222625"/>
            <a:ext cx="4048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M</a:t>
            </a:r>
          </a:p>
        </p:txBody>
      </p:sp>
      <p:sp>
        <p:nvSpPr>
          <p:cNvPr id="57400" name="Oval 194"/>
          <p:cNvSpPr>
            <a:spLocks noChangeArrowheads="1"/>
          </p:cNvSpPr>
          <p:nvPr/>
        </p:nvSpPr>
        <p:spPr bwMode="auto">
          <a:xfrm>
            <a:off x="7202488" y="3335338"/>
            <a:ext cx="44450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01" name="Oval 195"/>
          <p:cNvSpPr>
            <a:spLocks noChangeArrowheads="1"/>
          </p:cNvSpPr>
          <p:nvPr/>
        </p:nvSpPr>
        <p:spPr bwMode="auto">
          <a:xfrm>
            <a:off x="7392988" y="4062413"/>
            <a:ext cx="46037" cy="460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02" name="Oval 196"/>
          <p:cNvSpPr>
            <a:spLocks noChangeArrowheads="1"/>
          </p:cNvSpPr>
          <p:nvPr/>
        </p:nvSpPr>
        <p:spPr bwMode="auto">
          <a:xfrm>
            <a:off x="7467600" y="4330700"/>
            <a:ext cx="46038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03" name="Oval 197"/>
          <p:cNvSpPr>
            <a:spLocks noChangeArrowheads="1"/>
          </p:cNvSpPr>
          <p:nvPr/>
        </p:nvSpPr>
        <p:spPr bwMode="auto">
          <a:xfrm>
            <a:off x="7467600" y="4330700"/>
            <a:ext cx="46038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302" name="Line 198"/>
          <p:cNvSpPr>
            <a:spLocks noChangeShapeType="1"/>
          </p:cNvSpPr>
          <p:nvPr/>
        </p:nvSpPr>
        <p:spPr bwMode="auto">
          <a:xfrm>
            <a:off x="6989763" y="3894138"/>
            <a:ext cx="1109662" cy="14541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05" name="Oval 199"/>
          <p:cNvSpPr>
            <a:spLocks noChangeArrowheads="1"/>
          </p:cNvSpPr>
          <p:nvPr/>
        </p:nvSpPr>
        <p:spPr bwMode="auto">
          <a:xfrm>
            <a:off x="7540625" y="4627563"/>
            <a:ext cx="46038" cy="444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06" name="Text Box 200"/>
          <p:cNvSpPr txBox="1">
            <a:spLocks noChangeArrowheads="1"/>
          </p:cNvSpPr>
          <p:nvPr/>
        </p:nvSpPr>
        <p:spPr bwMode="auto">
          <a:xfrm>
            <a:off x="7385050" y="4125913"/>
            <a:ext cx="4714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Q</a:t>
            </a:r>
          </a:p>
        </p:txBody>
      </p:sp>
      <p:sp>
        <p:nvSpPr>
          <p:cNvPr id="57407" name="Text Box 201"/>
          <p:cNvSpPr txBox="1">
            <a:spLocks noChangeArrowheads="1"/>
          </p:cNvSpPr>
          <p:nvPr/>
        </p:nvSpPr>
        <p:spPr bwMode="auto">
          <a:xfrm>
            <a:off x="7516813" y="4505325"/>
            <a:ext cx="4714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56350" y="1412407"/>
            <a:ext cx="141577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过饱和度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蒸发量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产量计算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A729A-3BEB-C103-82BE-5F45C0182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75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80" grpId="0" animBg="1"/>
      <p:bldP spid="175281" grpId="0" animBg="1"/>
      <p:bldP spid="175292" grpId="0" animBg="1"/>
      <p:bldP spid="175294" grpId="0" animBg="1"/>
      <p:bldP spid="1753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1625600"/>
            <a:ext cx="7505700" cy="812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一、各类相图的等温蒸发过程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．复杂三元水盐体系蒸发过程分析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）水合物</a:t>
            </a:r>
            <a:r>
              <a:rPr lang="en-US" altLang="zh-CN" sz="20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Ⅰ</a:t>
            </a:r>
            <a:r>
              <a:rPr lang="zh-CN" altLang="en-US" sz="20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型</a:t>
            </a:r>
          </a:p>
        </p:txBody>
      </p:sp>
      <p:graphicFrame>
        <p:nvGraphicFramePr>
          <p:cNvPr id="177482" name="Group 33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8177649"/>
              </p:ext>
            </p:extLst>
          </p:nvPr>
        </p:nvGraphicFramePr>
        <p:xfrm>
          <a:off x="191147" y="2760661"/>
          <a:ext cx="5346700" cy="3713164"/>
        </p:xfrm>
        <a:graphic>
          <a:graphicData uri="http://schemas.openxmlformats.org/drawingml/2006/table">
            <a:tbl>
              <a:tblPr/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阶段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二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三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四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过程情况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浓缩阶段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析出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+NaCl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共析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脱水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Na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SO</a:t>
                      </a:r>
                      <a:r>
                        <a:rPr kumimoji="1" lang="en-US" altLang="zh-CN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析出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系统点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1→2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2→3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3→4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4→5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液相点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1→2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2→E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（干点）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楷体_GB2312" pitchFamily="49" charset="-122"/>
                          <a:cs typeface="Times New Roman" pitchFamily="18" charset="0"/>
                        </a:rPr>
                        <a:t>——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固相点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楷体_GB2312" pitchFamily="49" charset="-122"/>
                          <a:cs typeface="Times New Roman" pitchFamily="18" charset="0"/>
                        </a:rPr>
                        <a:t>——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→4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4→5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10" name="AutoShape 295"/>
          <p:cNvSpPr>
            <a:spLocks noChangeArrowheads="1"/>
          </p:cNvSpPr>
          <p:nvPr/>
        </p:nvSpPr>
        <p:spPr bwMode="auto">
          <a:xfrm>
            <a:off x="5781675" y="2833688"/>
            <a:ext cx="2982913" cy="252095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1" name="Freeform 296"/>
          <p:cNvSpPr>
            <a:spLocks/>
          </p:cNvSpPr>
          <p:nvPr/>
        </p:nvSpPr>
        <p:spPr bwMode="auto">
          <a:xfrm>
            <a:off x="6896100" y="3467100"/>
            <a:ext cx="236538" cy="333375"/>
          </a:xfrm>
          <a:custGeom>
            <a:avLst/>
            <a:gdLst>
              <a:gd name="T0" fmla="*/ 0 w 240"/>
              <a:gd name="T1" fmla="*/ 0 h 315"/>
              <a:gd name="T2" fmla="*/ 120 w 240"/>
              <a:gd name="T3" fmla="*/ 105 h 315"/>
              <a:gd name="T4" fmla="*/ 240 w 240"/>
              <a:gd name="T5" fmla="*/ 315 h 315"/>
              <a:gd name="T6" fmla="*/ 0 60000 65536"/>
              <a:gd name="T7" fmla="*/ 0 60000 65536"/>
              <a:gd name="T8" fmla="*/ 0 60000 65536"/>
              <a:gd name="T9" fmla="*/ 0 w 240"/>
              <a:gd name="T10" fmla="*/ 0 h 315"/>
              <a:gd name="T11" fmla="*/ 240 w 240"/>
              <a:gd name="T12" fmla="*/ 315 h 3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315">
                <a:moveTo>
                  <a:pt x="0" y="0"/>
                </a:moveTo>
                <a:cubicBezTo>
                  <a:pt x="40" y="26"/>
                  <a:pt x="80" y="53"/>
                  <a:pt x="120" y="105"/>
                </a:cubicBezTo>
                <a:cubicBezTo>
                  <a:pt x="160" y="157"/>
                  <a:pt x="200" y="236"/>
                  <a:pt x="240" y="3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2" name="Freeform 297"/>
          <p:cNvSpPr>
            <a:spLocks/>
          </p:cNvSpPr>
          <p:nvPr/>
        </p:nvSpPr>
        <p:spPr bwMode="auto">
          <a:xfrm>
            <a:off x="7132638" y="3546475"/>
            <a:ext cx="565150" cy="254000"/>
          </a:xfrm>
          <a:custGeom>
            <a:avLst/>
            <a:gdLst>
              <a:gd name="T0" fmla="*/ 0 w 570"/>
              <a:gd name="T1" fmla="*/ 240 h 240"/>
              <a:gd name="T2" fmla="*/ 270 w 570"/>
              <a:gd name="T3" fmla="*/ 60 h 240"/>
              <a:gd name="T4" fmla="*/ 570 w 570"/>
              <a:gd name="T5" fmla="*/ 0 h 240"/>
              <a:gd name="T6" fmla="*/ 0 60000 65536"/>
              <a:gd name="T7" fmla="*/ 0 60000 65536"/>
              <a:gd name="T8" fmla="*/ 0 60000 65536"/>
              <a:gd name="T9" fmla="*/ 0 w 570"/>
              <a:gd name="T10" fmla="*/ 0 h 240"/>
              <a:gd name="T11" fmla="*/ 570 w 57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240">
                <a:moveTo>
                  <a:pt x="0" y="240"/>
                </a:moveTo>
                <a:cubicBezTo>
                  <a:pt x="87" y="170"/>
                  <a:pt x="175" y="100"/>
                  <a:pt x="270" y="60"/>
                </a:cubicBezTo>
                <a:cubicBezTo>
                  <a:pt x="365" y="20"/>
                  <a:pt x="467" y="10"/>
                  <a:pt x="57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3" name="Line 298"/>
          <p:cNvSpPr>
            <a:spLocks noChangeShapeType="1"/>
          </p:cNvSpPr>
          <p:nvPr/>
        </p:nvSpPr>
        <p:spPr bwMode="auto">
          <a:xfrm flipH="1">
            <a:off x="5797550" y="3816350"/>
            <a:ext cx="1319213" cy="15382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4" name="Line 299"/>
          <p:cNvSpPr>
            <a:spLocks noChangeShapeType="1"/>
          </p:cNvSpPr>
          <p:nvPr/>
        </p:nvSpPr>
        <p:spPr bwMode="auto">
          <a:xfrm>
            <a:off x="7116763" y="3800475"/>
            <a:ext cx="904875" cy="3333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5" name="Line 300"/>
          <p:cNvSpPr>
            <a:spLocks noChangeShapeType="1"/>
          </p:cNvSpPr>
          <p:nvPr/>
        </p:nvSpPr>
        <p:spPr bwMode="auto">
          <a:xfrm flipH="1">
            <a:off x="5781675" y="4133850"/>
            <a:ext cx="2255838" cy="1220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6" name="Line 301"/>
          <p:cNvSpPr>
            <a:spLocks noChangeShapeType="1"/>
          </p:cNvSpPr>
          <p:nvPr/>
        </p:nvSpPr>
        <p:spPr bwMode="auto">
          <a:xfrm>
            <a:off x="7265988" y="2833688"/>
            <a:ext cx="401637" cy="252095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7" name="Line 302"/>
          <p:cNvSpPr>
            <a:spLocks noChangeShapeType="1"/>
          </p:cNvSpPr>
          <p:nvPr/>
        </p:nvSpPr>
        <p:spPr bwMode="auto">
          <a:xfrm>
            <a:off x="7132638" y="3800475"/>
            <a:ext cx="488950" cy="5540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8" name="Line 303"/>
          <p:cNvSpPr>
            <a:spLocks noChangeShapeType="1"/>
          </p:cNvSpPr>
          <p:nvPr/>
        </p:nvSpPr>
        <p:spPr bwMode="auto">
          <a:xfrm flipH="1">
            <a:off x="7088188" y="4149725"/>
            <a:ext cx="949325" cy="11890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19" name="Text Box 304"/>
          <p:cNvSpPr txBox="1">
            <a:spLocks noChangeArrowheads="1"/>
          </p:cNvSpPr>
          <p:nvPr/>
        </p:nvSpPr>
        <p:spPr bwMode="auto">
          <a:xfrm>
            <a:off x="7008813" y="2528888"/>
            <a:ext cx="963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  <a:r>
              <a:rPr lang="zh-CN" altLang="en-US" sz="1200" b="1"/>
              <a:t>（</a:t>
            </a:r>
            <a:r>
              <a:rPr lang="en-US" altLang="zh-CN" sz="1200" b="1"/>
              <a:t>H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O</a:t>
            </a:r>
            <a:r>
              <a:rPr lang="zh-CN" altLang="en-US" sz="1200" b="1"/>
              <a:t>）</a:t>
            </a:r>
          </a:p>
        </p:txBody>
      </p:sp>
      <p:sp>
        <p:nvSpPr>
          <p:cNvPr id="58420" name="Text Box 305"/>
          <p:cNvSpPr txBox="1">
            <a:spLocks noChangeArrowheads="1"/>
          </p:cNvSpPr>
          <p:nvPr/>
        </p:nvSpPr>
        <p:spPr bwMode="auto">
          <a:xfrm>
            <a:off x="7661275" y="3355975"/>
            <a:ext cx="473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58421" name="Text Box 306"/>
          <p:cNvSpPr txBox="1">
            <a:spLocks noChangeArrowheads="1"/>
          </p:cNvSpPr>
          <p:nvPr/>
        </p:nvSpPr>
        <p:spPr bwMode="auto">
          <a:xfrm>
            <a:off x="6643688" y="3298825"/>
            <a:ext cx="4730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58422" name="Text Box 307"/>
          <p:cNvSpPr txBox="1">
            <a:spLocks noChangeArrowheads="1"/>
          </p:cNvSpPr>
          <p:nvPr/>
        </p:nvSpPr>
        <p:spPr bwMode="auto">
          <a:xfrm>
            <a:off x="6372225" y="5934075"/>
            <a:ext cx="19304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 dirty="0"/>
              <a:t>水合物</a:t>
            </a:r>
            <a:r>
              <a:rPr lang="en-US" altLang="zh-CN" sz="1400" b="1" dirty="0"/>
              <a:t>Ⅰ</a:t>
            </a:r>
            <a:r>
              <a:rPr lang="zh-CN" altLang="en-US" sz="1400" b="1" dirty="0"/>
              <a:t>型</a:t>
            </a:r>
          </a:p>
        </p:txBody>
      </p:sp>
      <p:sp>
        <p:nvSpPr>
          <p:cNvPr id="58423" name="Text Box 308"/>
          <p:cNvSpPr txBox="1">
            <a:spLocks noChangeArrowheads="1"/>
          </p:cNvSpPr>
          <p:nvPr/>
        </p:nvSpPr>
        <p:spPr bwMode="auto">
          <a:xfrm>
            <a:off x="7088188" y="3094038"/>
            <a:ext cx="4730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58424" name="Text Box 309"/>
          <p:cNvSpPr txBox="1">
            <a:spLocks noChangeArrowheads="1"/>
          </p:cNvSpPr>
          <p:nvPr/>
        </p:nvSpPr>
        <p:spPr bwMode="auto">
          <a:xfrm>
            <a:off x="7343775" y="3549650"/>
            <a:ext cx="4540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58425" name="Text Box 310"/>
          <p:cNvSpPr txBox="1">
            <a:spLocks noChangeArrowheads="1"/>
          </p:cNvSpPr>
          <p:nvPr/>
        </p:nvSpPr>
        <p:spPr bwMode="auto">
          <a:xfrm>
            <a:off x="7218363" y="3844925"/>
            <a:ext cx="473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58426" name="Text Box 311"/>
          <p:cNvSpPr txBox="1">
            <a:spLocks noChangeArrowheads="1"/>
          </p:cNvSpPr>
          <p:nvPr/>
        </p:nvSpPr>
        <p:spPr bwMode="auto">
          <a:xfrm>
            <a:off x="7423150" y="4003675"/>
            <a:ext cx="3111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M</a:t>
            </a:r>
          </a:p>
        </p:txBody>
      </p:sp>
      <p:sp>
        <p:nvSpPr>
          <p:cNvPr id="58427" name="Text Box 312"/>
          <p:cNvSpPr txBox="1">
            <a:spLocks noChangeArrowheads="1"/>
          </p:cNvSpPr>
          <p:nvPr/>
        </p:nvSpPr>
        <p:spPr bwMode="auto">
          <a:xfrm>
            <a:off x="7296150" y="4229100"/>
            <a:ext cx="4730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58428" name="Text Box 313"/>
          <p:cNvSpPr txBox="1">
            <a:spLocks noChangeArrowheads="1"/>
          </p:cNvSpPr>
          <p:nvPr/>
        </p:nvSpPr>
        <p:spPr bwMode="auto">
          <a:xfrm>
            <a:off x="7537450" y="4665663"/>
            <a:ext cx="473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</a:t>
            </a:r>
          </a:p>
        </p:txBody>
      </p:sp>
      <p:sp>
        <p:nvSpPr>
          <p:cNvPr id="58429" name="Text Box 314"/>
          <p:cNvSpPr txBox="1">
            <a:spLocks noChangeArrowheads="1"/>
          </p:cNvSpPr>
          <p:nvPr/>
        </p:nvSpPr>
        <p:spPr bwMode="auto">
          <a:xfrm>
            <a:off x="7540625" y="5348288"/>
            <a:ext cx="47307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5</a:t>
            </a:r>
          </a:p>
        </p:txBody>
      </p:sp>
      <p:sp>
        <p:nvSpPr>
          <p:cNvPr id="58430" name="Oval 315"/>
          <p:cNvSpPr>
            <a:spLocks noChangeArrowheads="1"/>
          </p:cNvSpPr>
          <p:nvPr/>
        </p:nvSpPr>
        <p:spPr bwMode="auto">
          <a:xfrm>
            <a:off x="7315200" y="3276600"/>
            <a:ext cx="46038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1" name="Oval 316"/>
          <p:cNvSpPr>
            <a:spLocks noChangeArrowheads="1"/>
          </p:cNvSpPr>
          <p:nvPr/>
        </p:nvSpPr>
        <p:spPr bwMode="auto">
          <a:xfrm>
            <a:off x="7373938" y="3609975"/>
            <a:ext cx="46037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2" name="Oval 317"/>
          <p:cNvSpPr>
            <a:spLocks noChangeArrowheads="1"/>
          </p:cNvSpPr>
          <p:nvPr/>
        </p:nvSpPr>
        <p:spPr bwMode="auto">
          <a:xfrm>
            <a:off x="7419975" y="3895725"/>
            <a:ext cx="46038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3" name="Oval 318"/>
          <p:cNvSpPr>
            <a:spLocks noChangeArrowheads="1"/>
          </p:cNvSpPr>
          <p:nvPr/>
        </p:nvSpPr>
        <p:spPr bwMode="auto">
          <a:xfrm>
            <a:off x="7464425" y="4181475"/>
            <a:ext cx="44450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4" name="Oval 319"/>
          <p:cNvSpPr>
            <a:spLocks noChangeArrowheads="1"/>
          </p:cNvSpPr>
          <p:nvPr/>
        </p:nvSpPr>
        <p:spPr bwMode="auto">
          <a:xfrm>
            <a:off x="7494588" y="4402138"/>
            <a:ext cx="46037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5" name="Oval 320"/>
          <p:cNvSpPr>
            <a:spLocks noChangeArrowheads="1"/>
          </p:cNvSpPr>
          <p:nvPr/>
        </p:nvSpPr>
        <p:spPr bwMode="auto">
          <a:xfrm>
            <a:off x="7554913" y="4703763"/>
            <a:ext cx="46037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6" name="Oval 321"/>
          <p:cNvSpPr>
            <a:spLocks noChangeArrowheads="1"/>
          </p:cNvSpPr>
          <p:nvPr/>
        </p:nvSpPr>
        <p:spPr bwMode="auto">
          <a:xfrm>
            <a:off x="7643813" y="5322888"/>
            <a:ext cx="46037" cy="476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437" name="Text Box 322"/>
          <p:cNvSpPr txBox="1">
            <a:spLocks noChangeArrowheads="1"/>
          </p:cNvSpPr>
          <p:nvPr/>
        </p:nvSpPr>
        <p:spPr bwMode="auto">
          <a:xfrm>
            <a:off x="6989763" y="3778250"/>
            <a:ext cx="471487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58438" name="Text Box 323"/>
          <p:cNvSpPr txBox="1">
            <a:spLocks noChangeArrowheads="1"/>
          </p:cNvSpPr>
          <p:nvPr/>
        </p:nvSpPr>
        <p:spPr bwMode="auto">
          <a:xfrm>
            <a:off x="7985125" y="3949700"/>
            <a:ext cx="4730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S</a:t>
            </a:r>
            <a:r>
              <a:rPr lang="en-US" altLang="zh-CN" sz="1200" b="1" baseline="-25000"/>
              <a:t>10</a:t>
            </a:r>
            <a:endParaRPr lang="en-US" altLang="zh-CN" sz="1200" b="1"/>
          </a:p>
        </p:txBody>
      </p:sp>
      <p:sp>
        <p:nvSpPr>
          <p:cNvPr id="58439" name="Text Box 324"/>
          <p:cNvSpPr txBox="1">
            <a:spLocks noChangeArrowheads="1"/>
          </p:cNvSpPr>
          <p:nvPr/>
        </p:nvSpPr>
        <p:spPr bwMode="auto">
          <a:xfrm>
            <a:off x="7540625" y="4298950"/>
            <a:ext cx="4730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D</a:t>
            </a:r>
          </a:p>
        </p:txBody>
      </p:sp>
      <p:sp>
        <p:nvSpPr>
          <p:cNvPr id="58440" name="Text Box 325"/>
          <p:cNvSpPr txBox="1">
            <a:spLocks noChangeArrowheads="1"/>
          </p:cNvSpPr>
          <p:nvPr/>
        </p:nvSpPr>
        <p:spPr bwMode="auto">
          <a:xfrm>
            <a:off x="6929438" y="5364163"/>
            <a:ext cx="47307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F</a:t>
            </a:r>
          </a:p>
        </p:txBody>
      </p:sp>
      <p:sp>
        <p:nvSpPr>
          <p:cNvPr id="58441" name="Text Box 326"/>
          <p:cNvSpPr txBox="1">
            <a:spLocks noChangeArrowheads="1"/>
          </p:cNvSpPr>
          <p:nvPr/>
        </p:nvSpPr>
        <p:spPr bwMode="auto">
          <a:xfrm>
            <a:off x="5503863" y="5389563"/>
            <a:ext cx="92075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 </a:t>
            </a:r>
            <a:r>
              <a:rPr lang="zh-CN" altLang="en-US" sz="1200" b="1"/>
              <a:t>（</a:t>
            </a:r>
            <a:r>
              <a:rPr lang="en-US" altLang="zh-CN" sz="1400" b="1"/>
              <a:t>NaCl</a:t>
            </a:r>
            <a:r>
              <a:rPr lang="zh-CN" altLang="en-US" sz="1200" b="1"/>
              <a:t>）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zh-CN" sz="1200" b="1"/>
          </a:p>
        </p:txBody>
      </p:sp>
      <p:sp>
        <p:nvSpPr>
          <p:cNvPr id="58442" name="Text Box 327"/>
          <p:cNvSpPr txBox="1">
            <a:spLocks noChangeArrowheads="1"/>
          </p:cNvSpPr>
          <p:nvPr/>
        </p:nvSpPr>
        <p:spPr bwMode="auto">
          <a:xfrm>
            <a:off x="8156575" y="5351463"/>
            <a:ext cx="130175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             B </a:t>
            </a:r>
            <a:r>
              <a:rPr lang="zh-CN" altLang="en-US" sz="1400" b="1"/>
              <a:t>（</a:t>
            </a:r>
            <a:r>
              <a:rPr lang="en-US" altLang="zh-CN" sz="1400" b="1"/>
              <a:t>Na</a:t>
            </a:r>
            <a:r>
              <a:rPr lang="en-US" altLang="zh-CN" sz="1400" b="1" baseline="-25000"/>
              <a:t>2</a:t>
            </a:r>
            <a:r>
              <a:rPr lang="en-US" altLang="zh-CN" sz="1400" b="1"/>
              <a:t>SO</a:t>
            </a:r>
            <a:r>
              <a:rPr lang="en-US" altLang="zh-CN" sz="1400" b="1" baseline="-25000"/>
              <a:t>4</a:t>
            </a:r>
            <a:r>
              <a:rPr lang="zh-CN" altLang="en-US" sz="1400" b="1"/>
              <a:t>）</a:t>
            </a:r>
            <a:endParaRPr lang="zh-CN" altLang="en-US" sz="1200" b="1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zh-CN" altLang="en-US" sz="1400" b="1" baseline="-25000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zh-CN" altLang="en-US" sz="1400" b="1" baseline="-25000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zh-CN" altLang="en-US" sz="1400" b="1" baseline="-25000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zh-CN" altLang="en-US" sz="1400" b="1" baseline="-25000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zh-CN" altLang="en-US" sz="1400" b="1" baseline="-25000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zh-CN" sz="1400" b="1" baseline="-250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978097-8B9C-E729-32C6-7F79F7ED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1625600"/>
            <a:ext cx="7505700" cy="812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一、各类相图的等温蒸发过程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．复杂三元水盐体系蒸发过程分析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）水合物</a:t>
            </a:r>
            <a:r>
              <a:rPr lang="en-US" altLang="zh-CN" sz="2400" b="1" dirty="0">
                <a:solidFill>
                  <a:srgbClr val="FF3300"/>
                </a:solidFill>
                <a:effectLst/>
              </a:rPr>
              <a:t>Ⅱ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型</a:t>
            </a:r>
          </a:p>
        </p:txBody>
      </p:sp>
      <p:graphicFrame>
        <p:nvGraphicFramePr>
          <p:cNvPr id="180529" name="Group 30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4426338"/>
              </p:ext>
            </p:extLst>
          </p:nvPr>
        </p:nvGraphicFramePr>
        <p:xfrm>
          <a:off x="180976" y="2919411"/>
          <a:ext cx="5384800" cy="3873502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阶段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过程情况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浓缩阶段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析出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脱水转溶为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Na</a:t>
                      </a:r>
                      <a:r>
                        <a:rPr kumimoji="1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SO</a:t>
                      </a:r>
                      <a:r>
                        <a:rPr kumimoji="1" lang="en-US" altLang="zh-CN" sz="16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析出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Na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SO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析出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Na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SO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+NaCl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共析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系统点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1→2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2→3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3→4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4→5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5→6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液相点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1→2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（不是干点）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Q→E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（干点）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固相点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楷体_GB2312" pitchFamily="49" charset="-122"/>
                          <a:cs typeface="Times New Roman" pitchFamily="18" charset="0"/>
                        </a:rPr>
                        <a:t>——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→B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B→6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441" name="AutoShape 273"/>
          <p:cNvSpPr>
            <a:spLocks noChangeArrowheads="1"/>
          </p:cNvSpPr>
          <p:nvPr/>
        </p:nvSpPr>
        <p:spPr bwMode="auto">
          <a:xfrm>
            <a:off x="5672138" y="3248025"/>
            <a:ext cx="2928937" cy="242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2" name="Freeform 274"/>
          <p:cNvSpPr>
            <a:spLocks/>
          </p:cNvSpPr>
          <p:nvPr/>
        </p:nvSpPr>
        <p:spPr bwMode="auto">
          <a:xfrm>
            <a:off x="6838950" y="3751263"/>
            <a:ext cx="160338" cy="107950"/>
          </a:xfrm>
          <a:custGeom>
            <a:avLst/>
            <a:gdLst>
              <a:gd name="T0" fmla="*/ 0 w 166"/>
              <a:gd name="T1" fmla="*/ 0 h 105"/>
              <a:gd name="T2" fmla="*/ 166 w 166"/>
              <a:gd name="T3" fmla="*/ 105 h 105"/>
              <a:gd name="T4" fmla="*/ 0 60000 65536"/>
              <a:gd name="T5" fmla="*/ 0 60000 65536"/>
              <a:gd name="T6" fmla="*/ 0 w 166"/>
              <a:gd name="T7" fmla="*/ 0 h 105"/>
              <a:gd name="T8" fmla="*/ 166 w 166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6" h="105">
                <a:moveTo>
                  <a:pt x="0" y="0"/>
                </a:moveTo>
                <a:cubicBezTo>
                  <a:pt x="0" y="0"/>
                  <a:pt x="83" y="52"/>
                  <a:pt x="166" y="10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3" name="Freeform 275"/>
          <p:cNvSpPr>
            <a:spLocks/>
          </p:cNvSpPr>
          <p:nvPr/>
        </p:nvSpPr>
        <p:spPr bwMode="auto">
          <a:xfrm>
            <a:off x="6999288" y="3660775"/>
            <a:ext cx="392112" cy="198438"/>
          </a:xfrm>
          <a:custGeom>
            <a:avLst/>
            <a:gdLst>
              <a:gd name="T0" fmla="*/ 0 w 390"/>
              <a:gd name="T1" fmla="*/ 195 h 195"/>
              <a:gd name="T2" fmla="*/ 224 w 390"/>
              <a:gd name="T3" fmla="*/ 45 h 195"/>
              <a:gd name="T4" fmla="*/ 390 w 390"/>
              <a:gd name="T5" fmla="*/ 0 h 195"/>
              <a:gd name="T6" fmla="*/ 0 60000 65536"/>
              <a:gd name="T7" fmla="*/ 0 60000 65536"/>
              <a:gd name="T8" fmla="*/ 0 60000 65536"/>
              <a:gd name="T9" fmla="*/ 0 w 390"/>
              <a:gd name="T10" fmla="*/ 0 h 195"/>
              <a:gd name="T11" fmla="*/ 390 w 390"/>
              <a:gd name="T12" fmla="*/ 195 h 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195">
                <a:moveTo>
                  <a:pt x="0" y="195"/>
                </a:moveTo>
                <a:cubicBezTo>
                  <a:pt x="79" y="136"/>
                  <a:pt x="159" y="77"/>
                  <a:pt x="224" y="45"/>
                </a:cubicBezTo>
                <a:cubicBezTo>
                  <a:pt x="289" y="13"/>
                  <a:pt x="339" y="6"/>
                  <a:pt x="39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4" name="Line 276"/>
          <p:cNvSpPr>
            <a:spLocks noChangeShapeType="1"/>
          </p:cNvSpPr>
          <p:nvPr/>
        </p:nvSpPr>
        <p:spPr bwMode="auto">
          <a:xfrm flipH="1">
            <a:off x="5672138" y="3859213"/>
            <a:ext cx="1341437" cy="1814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5" name="Line 277"/>
          <p:cNvSpPr>
            <a:spLocks noChangeShapeType="1"/>
          </p:cNvSpPr>
          <p:nvPr/>
        </p:nvSpPr>
        <p:spPr bwMode="auto">
          <a:xfrm>
            <a:off x="7013575" y="3859213"/>
            <a:ext cx="1576388" cy="1814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6" name="Line 278"/>
          <p:cNvSpPr>
            <a:spLocks noChangeShapeType="1"/>
          </p:cNvSpPr>
          <p:nvPr/>
        </p:nvSpPr>
        <p:spPr bwMode="auto">
          <a:xfrm>
            <a:off x="7129463" y="3263900"/>
            <a:ext cx="1065212" cy="2409825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7" name="Line 279"/>
          <p:cNvSpPr>
            <a:spLocks noChangeShapeType="1"/>
          </p:cNvSpPr>
          <p:nvPr/>
        </p:nvSpPr>
        <p:spPr bwMode="auto">
          <a:xfrm>
            <a:off x="7216775" y="3721100"/>
            <a:ext cx="511175" cy="503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8" name="Line 280"/>
          <p:cNvSpPr>
            <a:spLocks noChangeShapeType="1"/>
          </p:cNvSpPr>
          <p:nvPr/>
        </p:nvSpPr>
        <p:spPr bwMode="auto">
          <a:xfrm>
            <a:off x="7204075" y="3721100"/>
            <a:ext cx="1370013" cy="1922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49" name="Text Box 281"/>
          <p:cNvSpPr txBox="1">
            <a:spLocks noChangeArrowheads="1"/>
          </p:cNvSpPr>
          <p:nvPr/>
        </p:nvSpPr>
        <p:spPr bwMode="auto">
          <a:xfrm>
            <a:off x="6746875" y="2986088"/>
            <a:ext cx="946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  <a:r>
              <a:rPr lang="zh-CN" altLang="en-US" sz="1200" b="1"/>
              <a:t>（</a:t>
            </a:r>
            <a:r>
              <a:rPr lang="en-US" altLang="zh-CN" sz="1200" b="1"/>
              <a:t>H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O</a:t>
            </a:r>
            <a:r>
              <a:rPr lang="zh-CN" altLang="en-US" sz="1200" b="1"/>
              <a:t>）</a:t>
            </a:r>
          </a:p>
        </p:txBody>
      </p:sp>
      <p:sp>
        <p:nvSpPr>
          <p:cNvPr id="59450" name="Text Box 282"/>
          <p:cNvSpPr txBox="1">
            <a:spLocks noChangeArrowheads="1"/>
          </p:cNvSpPr>
          <p:nvPr/>
        </p:nvSpPr>
        <p:spPr bwMode="auto">
          <a:xfrm>
            <a:off x="5341938" y="5681663"/>
            <a:ext cx="11064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（</a:t>
            </a:r>
            <a:r>
              <a:rPr lang="en-US" altLang="zh-CN" sz="1200" b="1"/>
              <a:t>NaCl</a:t>
            </a:r>
            <a:r>
              <a:rPr lang="zh-CN" altLang="en-US" sz="1200" b="1"/>
              <a:t>）</a:t>
            </a:r>
          </a:p>
        </p:txBody>
      </p:sp>
      <p:sp>
        <p:nvSpPr>
          <p:cNvPr id="59451" name="Text Box 283"/>
          <p:cNvSpPr txBox="1">
            <a:spLocks noChangeArrowheads="1"/>
          </p:cNvSpPr>
          <p:nvPr/>
        </p:nvSpPr>
        <p:spPr bwMode="auto">
          <a:xfrm>
            <a:off x="8161338" y="5691188"/>
            <a:ext cx="11064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（</a:t>
            </a:r>
            <a:r>
              <a:rPr lang="en-US" altLang="zh-CN" sz="1200" b="1"/>
              <a:t>Na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SO</a:t>
            </a:r>
            <a:r>
              <a:rPr lang="en-US" altLang="zh-CN" sz="1200" b="1" baseline="-25000"/>
              <a:t>4</a:t>
            </a:r>
            <a:r>
              <a:rPr lang="zh-CN" altLang="en-US" sz="1200" b="1"/>
              <a:t>）</a:t>
            </a:r>
          </a:p>
        </p:txBody>
      </p:sp>
      <p:sp>
        <p:nvSpPr>
          <p:cNvPr id="59452" name="Text Box 284"/>
          <p:cNvSpPr txBox="1">
            <a:spLocks noChangeArrowheads="1"/>
          </p:cNvSpPr>
          <p:nvPr/>
        </p:nvSpPr>
        <p:spPr bwMode="auto">
          <a:xfrm>
            <a:off x="6559550" y="3621088"/>
            <a:ext cx="463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59453" name="Text Box 285"/>
          <p:cNvSpPr txBox="1">
            <a:spLocks noChangeArrowheads="1"/>
          </p:cNvSpPr>
          <p:nvPr/>
        </p:nvSpPr>
        <p:spPr bwMode="auto">
          <a:xfrm>
            <a:off x="7345363" y="3513138"/>
            <a:ext cx="463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59454" name="Text Box 286"/>
          <p:cNvSpPr txBox="1">
            <a:spLocks noChangeArrowheads="1"/>
          </p:cNvSpPr>
          <p:nvPr/>
        </p:nvSpPr>
        <p:spPr bwMode="auto">
          <a:xfrm>
            <a:off x="6978650" y="3530600"/>
            <a:ext cx="465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Q</a:t>
            </a:r>
          </a:p>
        </p:txBody>
      </p:sp>
      <p:sp>
        <p:nvSpPr>
          <p:cNvPr id="59455" name="Text Box 287"/>
          <p:cNvSpPr txBox="1">
            <a:spLocks noChangeArrowheads="1"/>
          </p:cNvSpPr>
          <p:nvPr/>
        </p:nvSpPr>
        <p:spPr bwMode="auto">
          <a:xfrm>
            <a:off x="6884988" y="3848100"/>
            <a:ext cx="31273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59456" name="Text Box 288"/>
          <p:cNvSpPr txBox="1">
            <a:spLocks noChangeArrowheads="1"/>
          </p:cNvSpPr>
          <p:nvPr/>
        </p:nvSpPr>
        <p:spPr bwMode="auto">
          <a:xfrm>
            <a:off x="7127875" y="3544888"/>
            <a:ext cx="465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 dirty="0"/>
              <a:t>2</a:t>
            </a:r>
          </a:p>
        </p:txBody>
      </p:sp>
      <p:sp>
        <p:nvSpPr>
          <p:cNvPr id="59457" name="Text Box 289"/>
          <p:cNvSpPr txBox="1">
            <a:spLocks noChangeArrowheads="1"/>
          </p:cNvSpPr>
          <p:nvPr/>
        </p:nvSpPr>
        <p:spPr bwMode="auto">
          <a:xfrm>
            <a:off x="7302500" y="3651250"/>
            <a:ext cx="465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59458" name="Text Box 290"/>
          <p:cNvSpPr txBox="1">
            <a:spLocks noChangeArrowheads="1"/>
          </p:cNvSpPr>
          <p:nvPr/>
        </p:nvSpPr>
        <p:spPr bwMode="auto">
          <a:xfrm>
            <a:off x="7332663" y="4032250"/>
            <a:ext cx="46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59459" name="Text Box 291"/>
          <p:cNvSpPr txBox="1">
            <a:spLocks noChangeArrowheads="1"/>
          </p:cNvSpPr>
          <p:nvPr/>
        </p:nvSpPr>
        <p:spPr bwMode="auto">
          <a:xfrm>
            <a:off x="7535863" y="4597400"/>
            <a:ext cx="4651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5</a:t>
            </a:r>
          </a:p>
        </p:txBody>
      </p:sp>
      <p:sp>
        <p:nvSpPr>
          <p:cNvPr id="59460" name="Text Box 292"/>
          <p:cNvSpPr txBox="1">
            <a:spLocks noChangeArrowheads="1"/>
          </p:cNvSpPr>
          <p:nvPr/>
        </p:nvSpPr>
        <p:spPr bwMode="auto">
          <a:xfrm>
            <a:off x="8002588" y="5557838"/>
            <a:ext cx="463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6</a:t>
            </a:r>
          </a:p>
        </p:txBody>
      </p:sp>
      <p:sp>
        <p:nvSpPr>
          <p:cNvPr id="59461" name="Oval 293"/>
          <p:cNvSpPr>
            <a:spLocks noChangeArrowheads="1"/>
          </p:cNvSpPr>
          <p:nvPr/>
        </p:nvSpPr>
        <p:spPr bwMode="auto">
          <a:xfrm>
            <a:off x="8169275" y="5657850"/>
            <a:ext cx="44450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62" name="Oval 294"/>
          <p:cNvSpPr>
            <a:spLocks noChangeArrowheads="1"/>
          </p:cNvSpPr>
          <p:nvPr/>
        </p:nvSpPr>
        <p:spPr bwMode="auto">
          <a:xfrm>
            <a:off x="7761288" y="4743450"/>
            <a:ext cx="44450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63" name="Oval 295"/>
          <p:cNvSpPr>
            <a:spLocks noChangeArrowheads="1"/>
          </p:cNvSpPr>
          <p:nvPr/>
        </p:nvSpPr>
        <p:spPr bwMode="auto">
          <a:xfrm>
            <a:off x="7527925" y="4178300"/>
            <a:ext cx="44450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64" name="Oval 296"/>
          <p:cNvSpPr>
            <a:spLocks noChangeArrowheads="1"/>
          </p:cNvSpPr>
          <p:nvPr/>
        </p:nvSpPr>
        <p:spPr bwMode="auto">
          <a:xfrm>
            <a:off x="7412038" y="3889375"/>
            <a:ext cx="44450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65" name="Oval 297"/>
          <p:cNvSpPr>
            <a:spLocks noChangeArrowheads="1"/>
          </p:cNvSpPr>
          <p:nvPr/>
        </p:nvSpPr>
        <p:spPr bwMode="auto">
          <a:xfrm>
            <a:off x="7281863" y="3644900"/>
            <a:ext cx="44450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66" name="Oval 298"/>
          <p:cNvSpPr>
            <a:spLocks noChangeArrowheads="1"/>
          </p:cNvSpPr>
          <p:nvPr/>
        </p:nvSpPr>
        <p:spPr bwMode="auto">
          <a:xfrm>
            <a:off x="7223125" y="3508375"/>
            <a:ext cx="44450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67" name="Text Box 299"/>
          <p:cNvSpPr txBox="1">
            <a:spLocks noChangeArrowheads="1"/>
          </p:cNvSpPr>
          <p:nvPr/>
        </p:nvSpPr>
        <p:spPr bwMode="auto">
          <a:xfrm>
            <a:off x="7054850" y="3438525"/>
            <a:ext cx="463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59468" name="Text Box 300"/>
          <p:cNvSpPr txBox="1">
            <a:spLocks noChangeArrowheads="1"/>
          </p:cNvSpPr>
          <p:nvPr/>
        </p:nvSpPr>
        <p:spPr bwMode="auto">
          <a:xfrm>
            <a:off x="7626350" y="3990975"/>
            <a:ext cx="465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S</a:t>
            </a:r>
            <a:r>
              <a:rPr lang="en-US" altLang="zh-CN" sz="1200" b="1" baseline="-25000"/>
              <a:t>10</a:t>
            </a:r>
            <a:endParaRPr lang="en-US" altLang="zh-CN" sz="1200" b="1"/>
          </a:p>
        </p:txBody>
      </p:sp>
      <p:sp>
        <p:nvSpPr>
          <p:cNvPr id="59469" name="Text Box 301"/>
          <p:cNvSpPr txBox="1">
            <a:spLocks noChangeArrowheads="1"/>
          </p:cNvSpPr>
          <p:nvPr/>
        </p:nvSpPr>
        <p:spPr bwMode="auto">
          <a:xfrm>
            <a:off x="6270625" y="5919788"/>
            <a:ext cx="1895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200" b="1" dirty="0"/>
              <a:t>水合物</a:t>
            </a:r>
            <a:r>
              <a:rPr lang="en-US" altLang="zh-CN" sz="1200" b="1" dirty="0"/>
              <a:t>Ⅱ</a:t>
            </a:r>
            <a:r>
              <a:rPr lang="zh-CN" altLang="en-US" sz="1200" b="1" dirty="0"/>
              <a:t>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6B68ED-959E-2BF3-1B89-B0A712D2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1625600"/>
            <a:ext cx="7505700" cy="812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一、各类相图的等温蒸发过程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．复杂三元水盐体系蒸发过程分析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）同成分复盐型</a:t>
            </a:r>
          </a:p>
        </p:txBody>
      </p:sp>
      <p:graphicFrame>
        <p:nvGraphicFramePr>
          <p:cNvPr id="181461" name="Group 2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9565471"/>
              </p:ext>
            </p:extLst>
          </p:nvPr>
        </p:nvGraphicFramePr>
        <p:xfrm>
          <a:off x="85725" y="2998788"/>
          <a:ext cx="5181600" cy="3763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阶段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一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二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过程情况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浓缩阶段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复盐</a:t>
                      </a: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析出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系统点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M→F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F→G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液相点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M→F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（干点）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固相点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——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446" name="AutoShape 258"/>
          <p:cNvSpPr>
            <a:spLocks noChangeArrowheads="1"/>
          </p:cNvSpPr>
          <p:nvPr/>
        </p:nvSpPr>
        <p:spPr bwMode="auto">
          <a:xfrm>
            <a:off x="5546725" y="3332163"/>
            <a:ext cx="2952750" cy="244792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7" name="Freeform 259"/>
          <p:cNvSpPr>
            <a:spLocks/>
          </p:cNvSpPr>
          <p:nvPr/>
        </p:nvSpPr>
        <p:spPr bwMode="auto">
          <a:xfrm>
            <a:off x="6634163" y="3962400"/>
            <a:ext cx="220662" cy="246063"/>
          </a:xfrm>
          <a:custGeom>
            <a:avLst/>
            <a:gdLst>
              <a:gd name="T0" fmla="*/ 0 w 226"/>
              <a:gd name="T1" fmla="*/ 0 h 240"/>
              <a:gd name="T2" fmla="*/ 136 w 226"/>
              <a:gd name="T3" fmla="*/ 90 h 240"/>
              <a:gd name="T4" fmla="*/ 226 w 226"/>
              <a:gd name="T5" fmla="*/ 240 h 240"/>
              <a:gd name="T6" fmla="*/ 0 60000 65536"/>
              <a:gd name="T7" fmla="*/ 0 60000 65536"/>
              <a:gd name="T8" fmla="*/ 0 60000 65536"/>
              <a:gd name="T9" fmla="*/ 0 w 226"/>
              <a:gd name="T10" fmla="*/ 0 h 240"/>
              <a:gd name="T11" fmla="*/ 226 w 22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240">
                <a:moveTo>
                  <a:pt x="0" y="0"/>
                </a:moveTo>
                <a:cubicBezTo>
                  <a:pt x="49" y="25"/>
                  <a:pt x="98" y="50"/>
                  <a:pt x="136" y="90"/>
                </a:cubicBezTo>
                <a:cubicBezTo>
                  <a:pt x="174" y="130"/>
                  <a:pt x="200" y="185"/>
                  <a:pt x="226" y="2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8" name="Freeform 260"/>
          <p:cNvSpPr>
            <a:spLocks/>
          </p:cNvSpPr>
          <p:nvPr/>
        </p:nvSpPr>
        <p:spPr bwMode="auto">
          <a:xfrm>
            <a:off x="6854825" y="4141788"/>
            <a:ext cx="471488" cy="66675"/>
          </a:xfrm>
          <a:custGeom>
            <a:avLst/>
            <a:gdLst>
              <a:gd name="T0" fmla="*/ 0 w 480"/>
              <a:gd name="T1" fmla="*/ 65 h 65"/>
              <a:gd name="T2" fmla="*/ 180 w 480"/>
              <a:gd name="T3" fmla="*/ 5 h 65"/>
              <a:gd name="T4" fmla="*/ 480 w 480"/>
              <a:gd name="T5" fmla="*/ 35 h 65"/>
              <a:gd name="T6" fmla="*/ 0 60000 65536"/>
              <a:gd name="T7" fmla="*/ 0 60000 65536"/>
              <a:gd name="T8" fmla="*/ 0 60000 65536"/>
              <a:gd name="T9" fmla="*/ 0 w 480"/>
              <a:gd name="T10" fmla="*/ 0 h 65"/>
              <a:gd name="T11" fmla="*/ 480 w 480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65">
                <a:moveTo>
                  <a:pt x="0" y="65"/>
                </a:moveTo>
                <a:cubicBezTo>
                  <a:pt x="50" y="37"/>
                  <a:pt x="100" y="10"/>
                  <a:pt x="180" y="5"/>
                </a:cubicBezTo>
                <a:cubicBezTo>
                  <a:pt x="260" y="0"/>
                  <a:pt x="370" y="17"/>
                  <a:pt x="480" y="3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9" name="Freeform 261"/>
          <p:cNvSpPr>
            <a:spLocks/>
          </p:cNvSpPr>
          <p:nvPr/>
        </p:nvSpPr>
        <p:spPr bwMode="auto">
          <a:xfrm>
            <a:off x="7326313" y="4024313"/>
            <a:ext cx="130175" cy="153987"/>
          </a:xfrm>
          <a:custGeom>
            <a:avLst/>
            <a:gdLst>
              <a:gd name="T0" fmla="*/ 0 w 104"/>
              <a:gd name="T1" fmla="*/ 120 h 120"/>
              <a:gd name="T2" fmla="*/ 104 w 104"/>
              <a:gd name="T3" fmla="*/ 0 h 120"/>
              <a:gd name="T4" fmla="*/ 0 60000 65536"/>
              <a:gd name="T5" fmla="*/ 0 60000 65536"/>
              <a:gd name="T6" fmla="*/ 0 w 104"/>
              <a:gd name="T7" fmla="*/ 0 h 120"/>
              <a:gd name="T8" fmla="*/ 104 w 104"/>
              <a:gd name="T9" fmla="*/ 120 h 1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4" h="120">
                <a:moveTo>
                  <a:pt x="0" y="120"/>
                </a:moveTo>
                <a:cubicBezTo>
                  <a:pt x="0" y="120"/>
                  <a:pt x="52" y="60"/>
                  <a:pt x="104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0" name="Line 262"/>
          <p:cNvSpPr>
            <a:spLocks noChangeShapeType="1"/>
          </p:cNvSpPr>
          <p:nvPr/>
        </p:nvSpPr>
        <p:spPr bwMode="auto">
          <a:xfrm flipH="1">
            <a:off x="5546725" y="4208463"/>
            <a:ext cx="1293813" cy="157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1" name="Line 263"/>
          <p:cNvSpPr>
            <a:spLocks noChangeShapeType="1"/>
          </p:cNvSpPr>
          <p:nvPr/>
        </p:nvSpPr>
        <p:spPr bwMode="auto">
          <a:xfrm>
            <a:off x="6854825" y="4208463"/>
            <a:ext cx="601663" cy="157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2" name="Line 264"/>
          <p:cNvSpPr>
            <a:spLocks noChangeShapeType="1"/>
          </p:cNvSpPr>
          <p:nvPr/>
        </p:nvSpPr>
        <p:spPr bwMode="auto">
          <a:xfrm>
            <a:off x="7326313" y="4178300"/>
            <a:ext cx="146050" cy="157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3" name="Line 265"/>
          <p:cNvSpPr>
            <a:spLocks noChangeShapeType="1"/>
          </p:cNvSpPr>
          <p:nvPr/>
        </p:nvSpPr>
        <p:spPr bwMode="auto">
          <a:xfrm>
            <a:off x="7326313" y="4178300"/>
            <a:ext cx="1174750" cy="1617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4" name="Line 266"/>
          <p:cNvSpPr>
            <a:spLocks noChangeShapeType="1"/>
          </p:cNvSpPr>
          <p:nvPr/>
        </p:nvSpPr>
        <p:spPr bwMode="auto">
          <a:xfrm>
            <a:off x="7016750" y="3346450"/>
            <a:ext cx="439738" cy="24336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55" name="Text Box 267"/>
          <p:cNvSpPr txBox="1">
            <a:spLocks noChangeArrowheads="1"/>
          </p:cNvSpPr>
          <p:nvPr/>
        </p:nvSpPr>
        <p:spPr bwMode="auto">
          <a:xfrm>
            <a:off x="6091238" y="6075363"/>
            <a:ext cx="1909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200" b="1" dirty="0"/>
              <a:t>同成分复盐</a:t>
            </a:r>
          </a:p>
        </p:txBody>
      </p:sp>
      <p:sp>
        <p:nvSpPr>
          <p:cNvPr id="60456" name="Text Box 268"/>
          <p:cNvSpPr txBox="1">
            <a:spLocks noChangeArrowheads="1"/>
          </p:cNvSpPr>
          <p:nvPr/>
        </p:nvSpPr>
        <p:spPr bwMode="auto">
          <a:xfrm>
            <a:off x="5178425" y="5708650"/>
            <a:ext cx="1114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（</a:t>
            </a:r>
            <a:r>
              <a:rPr lang="en-US" altLang="zh-CN" sz="1200" b="1"/>
              <a:t>Na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CO</a:t>
            </a:r>
            <a:r>
              <a:rPr lang="en-US" altLang="zh-CN" sz="1200" b="1" baseline="-25000"/>
              <a:t>3</a:t>
            </a:r>
            <a:r>
              <a:rPr lang="zh-CN" altLang="en-US" sz="1200" b="1"/>
              <a:t>）</a:t>
            </a:r>
          </a:p>
        </p:txBody>
      </p:sp>
      <p:sp>
        <p:nvSpPr>
          <p:cNvPr id="60457" name="Text Box 269"/>
          <p:cNvSpPr txBox="1">
            <a:spLocks noChangeArrowheads="1"/>
          </p:cNvSpPr>
          <p:nvPr/>
        </p:nvSpPr>
        <p:spPr bwMode="auto">
          <a:xfrm>
            <a:off x="8029575" y="5708650"/>
            <a:ext cx="1114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（</a:t>
            </a:r>
            <a:r>
              <a:rPr lang="en-US" altLang="zh-CN" sz="1200" b="1"/>
              <a:t>Na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SO</a:t>
            </a:r>
            <a:r>
              <a:rPr lang="en-US" altLang="zh-CN" sz="1200" b="1" baseline="-25000"/>
              <a:t>4</a:t>
            </a:r>
            <a:r>
              <a:rPr lang="zh-CN" altLang="en-US" sz="1200" b="1"/>
              <a:t>）</a:t>
            </a:r>
          </a:p>
        </p:txBody>
      </p:sp>
      <p:sp>
        <p:nvSpPr>
          <p:cNvPr id="60458" name="Text Box 270"/>
          <p:cNvSpPr txBox="1">
            <a:spLocks noChangeArrowheads="1"/>
          </p:cNvSpPr>
          <p:nvPr/>
        </p:nvSpPr>
        <p:spPr bwMode="auto">
          <a:xfrm>
            <a:off x="6648450" y="2998788"/>
            <a:ext cx="954088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  <a:r>
              <a:rPr lang="zh-CN" altLang="en-US" sz="1200" b="1"/>
              <a:t>（</a:t>
            </a:r>
            <a:r>
              <a:rPr lang="en-US" altLang="zh-CN" sz="1200" b="1"/>
              <a:t>H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O</a:t>
            </a:r>
            <a:r>
              <a:rPr lang="zh-CN" altLang="en-US" sz="1200" b="1"/>
              <a:t>）</a:t>
            </a:r>
          </a:p>
        </p:txBody>
      </p:sp>
      <p:sp>
        <p:nvSpPr>
          <p:cNvPr id="60459" name="Text Box 271"/>
          <p:cNvSpPr txBox="1">
            <a:spLocks noChangeArrowheads="1"/>
          </p:cNvSpPr>
          <p:nvPr/>
        </p:nvSpPr>
        <p:spPr bwMode="auto">
          <a:xfrm>
            <a:off x="6361113" y="3654425"/>
            <a:ext cx="468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60460" name="Text Box 272"/>
          <p:cNvSpPr txBox="1">
            <a:spLocks noChangeArrowheads="1"/>
          </p:cNvSpPr>
          <p:nvPr/>
        </p:nvSpPr>
        <p:spPr bwMode="auto">
          <a:xfrm>
            <a:off x="7389813" y="3716338"/>
            <a:ext cx="468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60461" name="Text Box 273"/>
          <p:cNvSpPr txBox="1">
            <a:spLocks noChangeArrowheads="1"/>
          </p:cNvSpPr>
          <p:nvPr/>
        </p:nvSpPr>
        <p:spPr bwMode="auto">
          <a:xfrm>
            <a:off x="6662738" y="4246563"/>
            <a:ext cx="4683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  <a:r>
              <a:rPr lang="en-US" altLang="zh-CN" sz="1200" b="1" baseline="-25000"/>
              <a:t>1</a:t>
            </a:r>
            <a:endParaRPr lang="en-US" altLang="zh-CN" sz="1200" b="1"/>
          </a:p>
        </p:txBody>
      </p:sp>
      <p:sp>
        <p:nvSpPr>
          <p:cNvPr id="60462" name="Text Box 274"/>
          <p:cNvSpPr txBox="1">
            <a:spLocks noChangeArrowheads="1"/>
          </p:cNvSpPr>
          <p:nvPr/>
        </p:nvSpPr>
        <p:spPr bwMode="auto">
          <a:xfrm>
            <a:off x="7110413" y="3879850"/>
            <a:ext cx="468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  <a:r>
              <a:rPr lang="en-US" altLang="zh-CN" sz="1200" b="1" baseline="-25000"/>
              <a:t>2</a:t>
            </a:r>
            <a:endParaRPr lang="en-US" altLang="zh-CN" sz="1200" b="1"/>
          </a:p>
        </p:txBody>
      </p:sp>
      <p:sp>
        <p:nvSpPr>
          <p:cNvPr id="60463" name="Text Box 275"/>
          <p:cNvSpPr txBox="1">
            <a:spLocks noChangeArrowheads="1"/>
          </p:cNvSpPr>
          <p:nvPr/>
        </p:nvSpPr>
        <p:spPr bwMode="auto">
          <a:xfrm>
            <a:off x="6948488" y="4114800"/>
            <a:ext cx="466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F</a:t>
            </a:r>
          </a:p>
        </p:txBody>
      </p:sp>
      <p:sp>
        <p:nvSpPr>
          <p:cNvPr id="60464" name="Text Box 276"/>
          <p:cNvSpPr txBox="1">
            <a:spLocks noChangeArrowheads="1"/>
          </p:cNvSpPr>
          <p:nvPr/>
        </p:nvSpPr>
        <p:spPr bwMode="auto">
          <a:xfrm>
            <a:off x="7264400" y="5662613"/>
            <a:ext cx="468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0B2015-04E5-3BA5-ACBB-A7D10991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5756" y="1509713"/>
            <a:ext cx="7505700" cy="812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一、各类相图的等温蒸发过程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．复杂三元水盐体系蒸发过程分析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）异成分复盐型（系统点</a:t>
            </a:r>
            <a:r>
              <a:rPr lang="en-US" altLang="zh-CN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的蒸发过程）</a:t>
            </a:r>
          </a:p>
        </p:txBody>
      </p:sp>
      <p:sp>
        <p:nvSpPr>
          <p:cNvPr id="61444" name="AutoShape 201"/>
          <p:cNvSpPr>
            <a:spLocks noChangeArrowheads="1"/>
          </p:cNvSpPr>
          <p:nvPr/>
        </p:nvSpPr>
        <p:spPr bwMode="auto">
          <a:xfrm>
            <a:off x="5819775" y="3559175"/>
            <a:ext cx="2952750" cy="244951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5" name="Freeform 202"/>
          <p:cNvSpPr>
            <a:spLocks/>
          </p:cNvSpPr>
          <p:nvPr/>
        </p:nvSpPr>
        <p:spPr bwMode="auto">
          <a:xfrm>
            <a:off x="6878638" y="4252913"/>
            <a:ext cx="192087" cy="200025"/>
          </a:xfrm>
          <a:custGeom>
            <a:avLst/>
            <a:gdLst>
              <a:gd name="T0" fmla="*/ 0 w 226"/>
              <a:gd name="T1" fmla="*/ 0 h 240"/>
              <a:gd name="T2" fmla="*/ 136 w 226"/>
              <a:gd name="T3" fmla="*/ 90 h 240"/>
              <a:gd name="T4" fmla="*/ 226 w 226"/>
              <a:gd name="T5" fmla="*/ 240 h 240"/>
              <a:gd name="T6" fmla="*/ 0 60000 65536"/>
              <a:gd name="T7" fmla="*/ 0 60000 65536"/>
              <a:gd name="T8" fmla="*/ 0 60000 65536"/>
              <a:gd name="T9" fmla="*/ 0 w 226"/>
              <a:gd name="T10" fmla="*/ 0 h 240"/>
              <a:gd name="T11" fmla="*/ 226 w 22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240">
                <a:moveTo>
                  <a:pt x="0" y="0"/>
                </a:moveTo>
                <a:cubicBezTo>
                  <a:pt x="49" y="25"/>
                  <a:pt x="98" y="50"/>
                  <a:pt x="136" y="90"/>
                </a:cubicBezTo>
                <a:cubicBezTo>
                  <a:pt x="174" y="130"/>
                  <a:pt x="200" y="185"/>
                  <a:pt x="226" y="2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6" name="Freeform 203"/>
          <p:cNvSpPr>
            <a:spLocks/>
          </p:cNvSpPr>
          <p:nvPr/>
        </p:nvSpPr>
        <p:spPr bwMode="auto">
          <a:xfrm>
            <a:off x="7070725" y="4235450"/>
            <a:ext cx="646113" cy="201613"/>
          </a:xfrm>
          <a:custGeom>
            <a:avLst/>
            <a:gdLst>
              <a:gd name="T0" fmla="*/ 0 w 660"/>
              <a:gd name="T1" fmla="*/ 197 h 197"/>
              <a:gd name="T2" fmla="*/ 360 w 660"/>
              <a:gd name="T3" fmla="*/ 32 h 197"/>
              <a:gd name="T4" fmla="*/ 660 w 660"/>
              <a:gd name="T5" fmla="*/ 2 h 197"/>
              <a:gd name="T6" fmla="*/ 0 60000 65536"/>
              <a:gd name="T7" fmla="*/ 0 60000 65536"/>
              <a:gd name="T8" fmla="*/ 0 60000 65536"/>
              <a:gd name="T9" fmla="*/ 0 w 660"/>
              <a:gd name="T10" fmla="*/ 0 h 197"/>
              <a:gd name="T11" fmla="*/ 660 w 660"/>
              <a:gd name="T12" fmla="*/ 197 h 1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0" h="197">
                <a:moveTo>
                  <a:pt x="0" y="197"/>
                </a:moveTo>
                <a:cubicBezTo>
                  <a:pt x="125" y="130"/>
                  <a:pt x="250" y="64"/>
                  <a:pt x="360" y="32"/>
                </a:cubicBezTo>
                <a:cubicBezTo>
                  <a:pt x="470" y="0"/>
                  <a:pt x="565" y="1"/>
                  <a:pt x="660" y="2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204"/>
          <p:cNvSpPr>
            <a:spLocks noChangeShapeType="1"/>
          </p:cNvSpPr>
          <p:nvPr/>
        </p:nvSpPr>
        <p:spPr bwMode="auto">
          <a:xfrm flipH="1">
            <a:off x="5835650" y="4437063"/>
            <a:ext cx="1219200" cy="157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205"/>
          <p:cNvSpPr>
            <a:spLocks noChangeShapeType="1"/>
          </p:cNvSpPr>
          <p:nvPr/>
        </p:nvSpPr>
        <p:spPr bwMode="auto">
          <a:xfrm>
            <a:off x="7070725" y="4421188"/>
            <a:ext cx="939800" cy="157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Line 206"/>
          <p:cNvSpPr>
            <a:spLocks noChangeShapeType="1"/>
          </p:cNvSpPr>
          <p:nvPr/>
        </p:nvSpPr>
        <p:spPr bwMode="auto">
          <a:xfrm>
            <a:off x="7305675" y="4344988"/>
            <a:ext cx="720725" cy="164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Line 207"/>
          <p:cNvSpPr>
            <a:spLocks noChangeShapeType="1"/>
          </p:cNvSpPr>
          <p:nvPr/>
        </p:nvSpPr>
        <p:spPr bwMode="auto">
          <a:xfrm>
            <a:off x="7289800" y="4329113"/>
            <a:ext cx="1470025" cy="1679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1" name="Line 208"/>
          <p:cNvSpPr>
            <a:spLocks noChangeShapeType="1"/>
          </p:cNvSpPr>
          <p:nvPr/>
        </p:nvSpPr>
        <p:spPr bwMode="auto">
          <a:xfrm>
            <a:off x="7289800" y="3575050"/>
            <a:ext cx="427038" cy="24177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2" name="Line 209"/>
          <p:cNvSpPr>
            <a:spLocks noChangeShapeType="1"/>
          </p:cNvSpPr>
          <p:nvPr/>
        </p:nvSpPr>
        <p:spPr bwMode="auto">
          <a:xfrm>
            <a:off x="7289800" y="3605213"/>
            <a:ext cx="750888" cy="24034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3" name="Line 210"/>
          <p:cNvSpPr>
            <a:spLocks noChangeShapeType="1"/>
          </p:cNvSpPr>
          <p:nvPr/>
        </p:nvSpPr>
        <p:spPr bwMode="auto">
          <a:xfrm>
            <a:off x="7289800" y="3575050"/>
            <a:ext cx="1103313" cy="24336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4" name="Text Box 211"/>
          <p:cNvSpPr txBox="1">
            <a:spLocks noChangeArrowheads="1"/>
          </p:cNvSpPr>
          <p:nvPr/>
        </p:nvSpPr>
        <p:spPr bwMode="auto">
          <a:xfrm>
            <a:off x="8391525" y="5937250"/>
            <a:ext cx="9810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       B</a:t>
            </a:r>
            <a:r>
              <a:rPr lang="zh-CN" altLang="en-US" sz="1200" b="1"/>
              <a:t>（</a:t>
            </a:r>
            <a:r>
              <a:rPr lang="en-US" altLang="zh-CN" sz="1200" b="1"/>
              <a:t>K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SO</a:t>
            </a:r>
            <a:r>
              <a:rPr lang="en-US" altLang="zh-CN" sz="1200" b="1" baseline="-25000"/>
              <a:t>4</a:t>
            </a:r>
            <a:r>
              <a:rPr lang="zh-CN" altLang="en-US" sz="1200" b="1"/>
              <a:t>）</a:t>
            </a:r>
          </a:p>
        </p:txBody>
      </p:sp>
      <p:sp>
        <p:nvSpPr>
          <p:cNvPr id="61455" name="Text Box 212"/>
          <p:cNvSpPr txBox="1">
            <a:spLocks noChangeArrowheads="1"/>
          </p:cNvSpPr>
          <p:nvPr/>
        </p:nvSpPr>
        <p:spPr bwMode="auto">
          <a:xfrm>
            <a:off x="5540375" y="6003925"/>
            <a:ext cx="11144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（</a:t>
            </a:r>
            <a:r>
              <a:rPr lang="en-US" altLang="zh-CN" sz="1200" b="1"/>
              <a:t>Na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SO</a:t>
            </a:r>
            <a:r>
              <a:rPr lang="en-US" altLang="zh-CN" sz="1200" b="1" baseline="-25000"/>
              <a:t>4</a:t>
            </a:r>
            <a:r>
              <a:rPr lang="zh-CN" altLang="en-US" sz="1200" b="1"/>
              <a:t>）</a:t>
            </a:r>
          </a:p>
        </p:txBody>
      </p:sp>
      <p:sp>
        <p:nvSpPr>
          <p:cNvPr id="61456" name="Text Box 213"/>
          <p:cNvSpPr txBox="1">
            <a:spLocks noChangeArrowheads="1"/>
          </p:cNvSpPr>
          <p:nvPr/>
        </p:nvSpPr>
        <p:spPr bwMode="auto">
          <a:xfrm>
            <a:off x="6907213" y="3211513"/>
            <a:ext cx="954087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  <a:r>
              <a:rPr lang="zh-CN" altLang="en-US" sz="1200" b="1"/>
              <a:t>（</a:t>
            </a:r>
            <a:r>
              <a:rPr lang="en-US" altLang="zh-CN" sz="1200" b="1"/>
              <a:t>H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O</a:t>
            </a:r>
            <a:r>
              <a:rPr lang="zh-CN" altLang="en-US" sz="1200" b="1"/>
              <a:t>）</a:t>
            </a:r>
          </a:p>
        </p:txBody>
      </p:sp>
      <p:sp>
        <p:nvSpPr>
          <p:cNvPr id="61457" name="Text Box 214"/>
          <p:cNvSpPr txBox="1">
            <a:spLocks noChangeArrowheads="1"/>
          </p:cNvSpPr>
          <p:nvPr/>
        </p:nvSpPr>
        <p:spPr bwMode="auto">
          <a:xfrm>
            <a:off x="6572250" y="4044950"/>
            <a:ext cx="468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61458" name="Text Box 215"/>
          <p:cNvSpPr txBox="1">
            <a:spLocks noChangeArrowheads="1"/>
          </p:cNvSpPr>
          <p:nvPr/>
        </p:nvSpPr>
        <p:spPr bwMode="auto">
          <a:xfrm>
            <a:off x="7662863" y="4011613"/>
            <a:ext cx="468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61459" name="Text Box 216"/>
          <p:cNvSpPr txBox="1">
            <a:spLocks noChangeArrowheads="1"/>
          </p:cNvSpPr>
          <p:nvPr/>
        </p:nvSpPr>
        <p:spPr bwMode="auto">
          <a:xfrm>
            <a:off x="6924675" y="4441825"/>
            <a:ext cx="468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61460" name="Text Box 217"/>
          <p:cNvSpPr txBox="1">
            <a:spLocks noChangeArrowheads="1"/>
          </p:cNvSpPr>
          <p:nvPr/>
        </p:nvSpPr>
        <p:spPr bwMode="auto">
          <a:xfrm>
            <a:off x="7126288" y="4092575"/>
            <a:ext cx="468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P</a:t>
            </a:r>
          </a:p>
        </p:txBody>
      </p:sp>
      <p:sp>
        <p:nvSpPr>
          <p:cNvPr id="61461" name="Text Box 218"/>
          <p:cNvSpPr txBox="1">
            <a:spLocks noChangeArrowheads="1"/>
          </p:cNvSpPr>
          <p:nvPr/>
        </p:nvSpPr>
        <p:spPr bwMode="auto">
          <a:xfrm>
            <a:off x="7870825" y="6002338"/>
            <a:ext cx="468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G</a:t>
            </a:r>
          </a:p>
        </p:txBody>
      </p:sp>
      <p:sp>
        <p:nvSpPr>
          <p:cNvPr id="61462" name="Text Box 219"/>
          <p:cNvSpPr txBox="1">
            <a:spLocks noChangeArrowheads="1"/>
          </p:cNvSpPr>
          <p:nvPr/>
        </p:nvSpPr>
        <p:spPr bwMode="auto">
          <a:xfrm>
            <a:off x="7113588" y="3759200"/>
            <a:ext cx="468312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61463" name="Text Box 220"/>
          <p:cNvSpPr txBox="1">
            <a:spLocks noChangeArrowheads="1"/>
          </p:cNvSpPr>
          <p:nvPr/>
        </p:nvSpPr>
        <p:spPr bwMode="auto">
          <a:xfrm>
            <a:off x="7321550" y="4021138"/>
            <a:ext cx="468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61464" name="Text Box 221"/>
          <p:cNvSpPr txBox="1">
            <a:spLocks noChangeArrowheads="1"/>
          </p:cNvSpPr>
          <p:nvPr/>
        </p:nvSpPr>
        <p:spPr bwMode="auto">
          <a:xfrm>
            <a:off x="7399338" y="4327525"/>
            <a:ext cx="4683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61465" name="Text Box 222"/>
          <p:cNvSpPr txBox="1">
            <a:spLocks noChangeArrowheads="1"/>
          </p:cNvSpPr>
          <p:nvPr/>
        </p:nvSpPr>
        <p:spPr bwMode="auto">
          <a:xfrm>
            <a:off x="7278688" y="4700588"/>
            <a:ext cx="4683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61466" name="Text Box 223"/>
          <p:cNvSpPr txBox="1">
            <a:spLocks noChangeArrowheads="1"/>
          </p:cNvSpPr>
          <p:nvPr/>
        </p:nvSpPr>
        <p:spPr bwMode="auto">
          <a:xfrm>
            <a:off x="7339013" y="5191125"/>
            <a:ext cx="468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5</a:t>
            </a:r>
          </a:p>
        </p:txBody>
      </p:sp>
      <p:sp>
        <p:nvSpPr>
          <p:cNvPr id="61467" name="Text Box 224"/>
          <p:cNvSpPr txBox="1">
            <a:spLocks noChangeArrowheads="1"/>
          </p:cNvSpPr>
          <p:nvPr/>
        </p:nvSpPr>
        <p:spPr bwMode="auto">
          <a:xfrm>
            <a:off x="7486650" y="5973763"/>
            <a:ext cx="468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6</a:t>
            </a:r>
          </a:p>
        </p:txBody>
      </p:sp>
      <p:sp>
        <p:nvSpPr>
          <p:cNvPr id="61468" name="Oval 225"/>
          <p:cNvSpPr>
            <a:spLocks noChangeArrowheads="1"/>
          </p:cNvSpPr>
          <p:nvPr/>
        </p:nvSpPr>
        <p:spPr bwMode="auto">
          <a:xfrm>
            <a:off x="7340600" y="3975100"/>
            <a:ext cx="46038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9" name="Oval 226"/>
          <p:cNvSpPr>
            <a:spLocks noChangeArrowheads="1"/>
          </p:cNvSpPr>
          <p:nvPr/>
        </p:nvSpPr>
        <p:spPr bwMode="auto">
          <a:xfrm>
            <a:off x="7399338" y="4252913"/>
            <a:ext cx="46037" cy="460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0" name="Oval 227"/>
          <p:cNvSpPr>
            <a:spLocks noChangeArrowheads="1"/>
          </p:cNvSpPr>
          <p:nvPr/>
        </p:nvSpPr>
        <p:spPr bwMode="auto">
          <a:xfrm>
            <a:off x="7442200" y="4498975"/>
            <a:ext cx="46038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1" name="Oval 228"/>
          <p:cNvSpPr>
            <a:spLocks noChangeArrowheads="1"/>
          </p:cNvSpPr>
          <p:nvPr/>
        </p:nvSpPr>
        <p:spPr bwMode="auto">
          <a:xfrm>
            <a:off x="7488238" y="4791075"/>
            <a:ext cx="44450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2" name="Oval 229"/>
          <p:cNvSpPr>
            <a:spLocks noChangeArrowheads="1"/>
          </p:cNvSpPr>
          <p:nvPr/>
        </p:nvSpPr>
        <p:spPr bwMode="auto">
          <a:xfrm>
            <a:off x="7559675" y="5268913"/>
            <a:ext cx="46038" cy="460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3" name="Oval 230"/>
          <p:cNvSpPr>
            <a:spLocks noChangeArrowheads="1"/>
          </p:cNvSpPr>
          <p:nvPr/>
        </p:nvSpPr>
        <p:spPr bwMode="auto">
          <a:xfrm>
            <a:off x="7707313" y="5992813"/>
            <a:ext cx="44450" cy="460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4" name="Oval 231"/>
          <p:cNvSpPr>
            <a:spLocks noChangeArrowheads="1"/>
          </p:cNvSpPr>
          <p:nvPr/>
        </p:nvSpPr>
        <p:spPr bwMode="auto">
          <a:xfrm>
            <a:off x="7500938" y="4052888"/>
            <a:ext cx="46037" cy="460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5" name="Oval 232"/>
          <p:cNvSpPr>
            <a:spLocks noChangeArrowheads="1"/>
          </p:cNvSpPr>
          <p:nvPr/>
        </p:nvSpPr>
        <p:spPr bwMode="auto">
          <a:xfrm>
            <a:off x="7573963" y="4237038"/>
            <a:ext cx="44450" cy="460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6" name="Oval 233"/>
          <p:cNvSpPr>
            <a:spLocks noChangeArrowheads="1"/>
          </p:cNvSpPr>
          <p:nvPr/>
        </p:nvSpPr>
        <p:spPr bwMode="auto">
          <a:xfrm>
            <a:off x="7985125" y="5130800"/>
            <a:ext cx="46038" cy="460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7" name="Oval 234"/>
          <p:cNvSpPr>
            <a:spLocks noChangeArrowheads="1"/>
          </p:cNvSpPr>
          <p:nvPr/>
        </p:nvSpPr>
        <p:spPr bwMode="auto">
          <a:xfrm>
            <a:off x="8367713" y="5992813"/>
            <a:ext cx="44450" cy="460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8" name="Text Box 235"/>
          <p:cNvSpPr txBox="1">
            <a:spLocks noChangeArrowheads="1"/>
          </p:cNvSpPr>
          <p:nvPr/>
        </p:nvSpPr>
        <p:spPr bwMode="auto">
          <a:xfrm>
            <a:off x="7480300" y="3876675"/>
            <a:ext cx="468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  <a:r>
              <a:rPr lang="zh-CN" altLang="en-US" sz="1200" b="1"/>
              <a:t>＇</a:t>
            </a:r>
          </a:p>
        </p:txBody>
      </p:sp>
      <p:sp>
        <p:nvSpPr>
          <p:cNvPr id="61479" name="Text Box 236"/>
          <p:cNvSpPr txBox="1">
            <a:spLocks noChangeArrowheads="1"/>
          </p:cNvSpPr>
          <p:nvPr/>
        </p:nvSpPr>
        <p:spPr bwMode="auto">
          <a:xfrm>
            <a:off x="7559675" y="4203700"/>
            <a:ext cx="4683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  <a:r>
              <a:rPr lang="zh-CN" altLang="en-US" sz="1200" b="1"/>
              <a:t>＇</a:t>
            </a:r>
          </a:p>
        </p:txBody>
      </p:sp>
      <p:sp>
        <p:nvSpPr>
          <p:cNvPr id="61480" name="Text Box 237"/>
          <p:cNvSpPr txBox="1">
            <a:spLocks noChangeArrowheads="1"/>
          </p:cNvSpPr>
          <p:nvPr/>
        </p:nvSpPr>
        <p:spPr bwMode="auto">
          <a:xfrm>
            <a:off x="7899400" y="4852988"/>
            <a:ext cx="468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  <a:r>
              <a:rPr lang="zh-CN" altLang="en-US" sz="1200" b="1"/>
              <a:t>＇</a:t>
            </a:r>
          </a:p>
        </p:txBody>
      </p:sp>
      <p:sp>
        <p:nvSpPr>
          <p:cNvPr id="61481" name="Text Box 238"/>
          <p:cNvSpPr txBox="1">
            <a:spLocks noChangeArrowheads="1"/>
          </p:cNvSpPr>
          <p:nvPr/>
        </p:nvSpPr>
        <p:spPr bwMode="auto">
          <a:xfrm>
            <a:off x="8220075" y="5989638"/>
            <a:ext cx="468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  <a:r>
              <a:rPr lang="zh-CN" altLang="en-US" sz="1200" b="1"/>
              <a:t>＇</a:t>
            </a:r>
          </a:p>
        </p:txBody>
      </p:sp>
      <p:sp>
        <p:nvSpPr>
          <p:cNvPr id="61482" name="Text Box 239"/>
          <p:cNvSpPr txBox="1">
            <a:spLocks noChangeArrowheads="1"/>
          </p:cNvSpPr>
          <p:nvPr/>
        </p:nvSpPr>
        <p:spPr bwMode="auto">
          <a:xfrm>
            <a:off x="6511925" y="6334125"/>
            <a:ext cx="1909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200" b="1" dirty="0"/>
              <a:t>异成分复盐</a:t>
            </a:r>
          </a:p>
        </p:txBody>
      </p:sp>
      <p:graphicFrame>
        <p:nvGraphicFramePr>
          <p:cNvPr id="183632" name="Group 33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0636817"/>
              </p:ext>
            </p:extLst>
          </p:nvPr>
        </p:nvGraphicFramePr>
        <p:xfrm>
          <a:off x="344488" y="2811462"/>
          <a:ext cx="5095875" cy="39909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阶段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一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二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三</a:t>
                      </a:r>
                      <a:endParaRPr kumimoji="1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四</a:t>
                      </a:r>
                      <a:endParaRPr kumimoji="1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五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过程情况</a:t>
                      </a:r>
                      <a:endParaRPr kumimoji="1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浓缩阶段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</a:t>
                      </a:r>
                      <a:r>
                        <a:rPr kumimoji="1" lang="en-US" altLang="zh-CN" sz="1200" b="1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</a:t>
                      </a:r>
                      <a:r>
                        <a:rPr kumimoji="1" lang="en-US" altLang="zh-CN" sz="1200" b="1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析出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</a:t>
                      </a:r>
                      <a:r>
                        <a:rPr kumimoji="1" lang="en-US" altLang="zh-CN" sz="1200" b="1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</a:t>
                      </a:r>
                      <a:r>
                        <a:rPr kumimoji="1" lang="en-US" altLang="zh-CN" sz="1200" b="1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溶解</a:t>
                      </a: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Gla</a:t>
                      </a: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析出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Gla</a:t>
                      </a:r>
                      <a:endParaRPr kumimoji="1" lang="en-US" altLang="zh-CN" sz="1200" b="1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析出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</a:t>
                      </a:r>
                      <a:r>
                        <a:rPr kumimoji="1" lang="en-US" altLang="zh-CN" sz="1200" b="1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</a:t>
                      </a:r>
                      <a:r>
                        <a:rPr kumimoji="1" lang="en-US" altLang="zh-CN" sz="1200" b="1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+Gla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共析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系统点</a:t>
                      </a:r>
                      <a:endParaRPr kumimoji="1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1→2</a:t>
                      </a: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2→3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3→4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4→5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5→6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液相点</a:t>
                      </a:r>
                      <a:endParaRPr kumimoji="1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1→2</a:t>
                      </a: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2→P</a:t>
                      </a: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（不是干点）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P→E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1" lang="zh-CN" alt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（干点）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固相点</a:t>
                      </a:r>
                      <a:endParaRPr kumimoji="1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——</a:t>
                      </a: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B→G</a:t>
                      </a: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</a:t>
                      </a: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G→6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EC3F89E7-DF64-648A-CC64-0204797B3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1. </a:t>
            </a:r>
            <a:r>
              <a:rPr lang="zh-CN" altLang="en-US" sz="4000" b="1" dirty="0"/>
              <a:t>水盐体系书写的形式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6164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effectLst/>
              </a:rPr>
              <a:t>（</a:t>
            </a:r>
            <a:r>
              <a:rPr lang="en-US" altLang="zh-CN" sz="2400" b="1" dirty="0">
                <a:effectLst/>
              </a:rPr>
              <a:t>2</a:t>
            </a:r>
            <a:r>
              <a:rPr lang="zh-CN" altLang="en-US" sz="2400" b="1" dirty="0">
                <a:effectLst/>
              </a:rPr>
              <a:t>）</a:t>
            </a:r>
            <a:r>
              <a:rPr lang="zh-CN" altLang="en-US" sz="2400" b="1" u="sng" dirty="0">
                <a:effectLst/>
              </a:rPr>
              <a:t>按离子形式写</a:t>
            </a:r>
            <a:r>
              <a:rPr lang="zh-CN" altLang="en-US" sz="2400" b="1" dirty="0">
                <a:effectLst/>
              </a:rPr>
              <a:t>：正离子按</a:t>
            </a:r>
            <a:r>
              <a:rPr lang="en-US" altLang="zh-CN" sz="2400" b="1" dirty="0">
                <a:effectLst/>
              </a:rPr>
              <a:t>H</a:t>
            </a:r>
            <a:r>
              <a:rPr lang="zh-CN" altLang="en-US" sz="2400" b="1" baseline="30000" dirty="0">
                <a:effectLst/>
              </a:rPr>
              <a:t>＋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Li</a:t>
            </a:r>
            <a:r>
              <a:rPr lang="zh-CN" altLang="en-US" sz="2400" b="1" baseline="30000" dirty="0">
                <a:effectLst/>
              </a:rPr>
              <a:t>＋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Na</a:t>
            </a:r>
            <a:r>
              <a:rPr lang="zh-CN" altLang="en-US" sz="2400" b="1" baseline="30000" dirty="0">
                <a:effectLst/>
              </a:rPr>
              <a:t>＋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K</a:t>
            </a:r>
            <a:r>
              <a:rPr lang="zh-CN" altLang="en-US" sz="2400" b="1" baseline="30000" dirty="0">
                <a:effectLst/>
              </a:rPr>
              <a:t>＋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NH4</a:t>
            </a:r>
            <a:r>
              <a:rPr lang="zh-CN" altLang="en-US" sz="2400" b="1" baseline="30000" dirty="0">
                <a:effectLst/>
              </a:rPr>
              <a:t>＋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Mg</a:t>
            </a:r>
            <a:r>
              <a:rPr lang="en-US" altLang="zh-CN" sz="2400" b="1" baseline="30000" dirty="0">
                <a:effectLst/>
              </a:rPr>
              <a:t>2</a:t>
            </a:r>
            <a:r>
              <a:rPr lang="zh-CN" altLang="en-US" sz="2400" b="1" baseline="30000" dirty="0">
                <a:effectLst/>
              </a:rPr>
              <a:t>＋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Ca</a:t>
            </a:r>
            <a:r>
              <a:rPr lang="en-US" altLang="zh-CN" sz="2400" b="1" baseline="30000" dirty="0">
                <a:effectLst/>
              </a:rPr>
              <a:t>2</a:t>
            </a:r>
            <a:r>
              <a:rPr lang="zh-CN" altLang="en-US" sz="2400" b="1" baseline="30000" dirty="0">
                <a:effectLst/>
              </a:rPr>
              <a:t>＋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Fe</a:t>
            </a:r>
            <a:r>
              <a:rPr lang="en-US" altLang="zh-CN" sz="2400" b="1" baseline="30000" dirty="0">
                <a:effectLst/>
              </a:rPr>
              <a:t>2</a:t>
            </a:r>
            <a:r>
              <a:rPr lang="zh-CN" altLang="en-US" sz="2400" b="1" baseline="30000" dirty="0">
                <a:effectLst/>
              </a:rPr>
              <a:t>＋</a:t>
            </a:r>
            <a:r>
              <a:rPr lang="zh-CN" altLang="en-US" sz="2400" b="1" dirty="0">
                <a:effectLst/>
              </a:rPr>
              <a:t>等，负离子按</a:t>
            </a:r>
            <a:r>
              <a:rPr lang="en-US" altLang="zh-CN" sz="2400" b="1" dirty="0">
                <a:effectLst/>
              </a:rPr>
              <a:t>OH</a:t>
            </a:r>
            <a:r>
              <a:rPr lang="en-US" altLang="zh-CN" sz="2400" b="1" baseline="30000" dirty="0">
                <a:effectLst/>
              </a:rPr>
              <a:t>-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 err="1">
                <a:effectLst/>
              </a:rPr>
              <a:t>Cl</a:t>
            </a:r>
            <a:r>
              <a:rPr lang="en-US" altLang="zh-CN" sz="2400" b="1" baseline="30000" dirty="0">
                <a:effectLst/>
              </a:rPr>
              <a:t>-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Br</a:t>
            </a:r>
            <a:r>
              <a:rPr lang="en-US" altLang="zh-CN" sz="2400" b="1" baseline="30000" dirty="0">
                <a:effectLst/>
              </a:rPr>
              <a:t>-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I</a:t>
            </a:r>
            <a:r>
              <a:rPr lang="en-US" altLang="zh-CN" sz="2400" b="1" baseline="30000" dirty="0">
                <a:effectLst/>
              </a:rPr>
              <a:t>-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NO</a:t>
            </a:r>
            <a:r>
              <a:rPr lang="en-US" altLang="zh-CN" sz="2400" b="1" baseline="30000" dirty="0">
                <a:effectLst/>
              </a:rPr>
              <a:t>3-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SO</a:t>
            </a:r>
            <a:r>
              <a:rPr lang="en-US" altLang="zh-CN" sz="2400" b="1" baseline="-25000" dirty="0">
                <a:effectLst/>
              </a:rPr>
              <a:t>4</a:t>
            </a:r>
            <a:r>
              <a:rPr lang="en-US" altLang="zh-CN" sz="2400" b="1" baseline="30000" dirty="0">
                <a:effectLst/>
              </a:rPr>
              <a:t>2-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HCO3-</a:t>
            </a:r>
            <a:r>
              <a:rPr lang="zh-CN" altLang="en-US" sz="2400" b="1" dirty="0">
                <a:effectLst/>
              </a:rPr>
              <a:t>、</a:t>
            </a:r>
            <a:r>
              <a:rPr lang="en-US" altLang="zh-CN" sz="2400" b="1" dirty="0">
                <a:effectLst/>
              </a:rPr>
              <a:t>CO</a:t>
            </a:r>
            <a:r>
              <a:rPr lang="en-US" altLang="zh-CN" sz="2400" b="1" baseline="-25000" dirty="0">
                <a:effectLst/>
              </a:rPr>
              <a:t>3</a:t>
            </a:r>
            <a:r>
              <a:rPr lang="en-US" altLang="zh-CN" sz="2400" b="1" baseline="30000" dirty="0">
                <a:effectLst/>
              </a:rPr>
              <a:t>2-</a:t>
            </a:r>
            <a:r>
              <a:rPr lang="zh-CN" altLang="en-US" sz="2400" b="1" dirty="0">
                <a:effectLst/>
              </a:rPr>
              <a:t>等的顺序写。各离子之间用顿号（或逗号）分开，正负离子之间用两条斜竖杠分开。水写在最后，并用一横杠与前面的负离子分开。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effectLst/>
              </a:rPr>
              <a:t>    例如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Na</a:t>
            </a:r>
            <a:r>
              <a:rPr lang="zh-CN" altLang="en-US" sz="2400" b="1" baseline="30000" dirty="0">
                <a:solidFill>
                  <a:srgbClr val="0000FF"/>
                </a:solidFill>
                <a:effectLst/>
              </a:rPr>
              <a:t>＋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K</a:t>
            </a:r>
            <a:r>
              <a:rPr lang="zh-CN" altLang="en-US" sz="2400" b="1" baseline="30000" dirty="0">
                <a:solidFill>
                  <a:srgbClr val="0000FF"/>
                </a:solidFill>
                <a:effectLst/>
              </a:rPr>
              <a:t>＋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／／</a:t>
            </a:r>
            <a:r>
              <a:rPr lang="en-US" altLang="zh-CN" sz="2400" b="1" dirty="0" err="1">
                <a:solidFill>
                  <a:srgbClr val="0000FF"/>
                </a:solidFill>
                <a:effectLst/>
              </a:rPr>
              <a:t>Cl</a:t>
            </a:r>
            <a:r>
              <a:rPr lang="en-US" altLang="zh-CN" sz="2400" b="1" baseline="30000" dirty="0">
                <a:solidFill>
                  <a:srgbClr val="0000FF"/>
                </a:solidFill>
                <a:effectLst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SO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</a:rPr>
              <a:t>4</a:t>
            </a:r>
            <a:r>
              <a:rPr lang="en-US" altLang="zh-CN" sz="2400" b="1" baseline="30000" dirty="0">
                <a:solidFill>
                  <a:srgbClr val="0000FF"/>
                </a:solidFill>
                <a:effectLst/>
              </a:rPr>
              <a:t>2-</a:t>
            </a:r>
            <a:r>
              <a:rPr lang="zh-CN" altLang="en-US" sz="2400" b="1" dirty="0">
                <a:solidFill>
                  <a:srgbClr val="0000FF"/>
                </a:solidFill>
                <a:effectLst/>
              </a:rPr>
              <a:t>－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H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effectLst/>
              </a:rPr>
              <a:t>O</a:t>
            </a:r>
            <a:r>
              <a:rPr lang="zh-CN" altLang="en-US" sz="2400" b="1" dirty="0">
                <a:effectLst/>
              </a:rPr>
              <a:t>体系等。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effectLst/>
              </a:rPr>
              <a:t>    此外还有写成例如</a:t>
            </a:r>
            <a:r>
              <a:rPr lang="en-US" altLang="zh-CN" sz="2400" b="1" dirty="0">
                <a:effectLst/>
              </a:rPr>
              <a:t>Na</a:t>
            </a:r>
            <a:r>
              <a:rPr lang="zh-CN" altLang="en-US" sz="2400" b="1" dirty="0">
                <a:effectLst/>
              </a:rPr>
              <a:t>＇、</a:t>
            </a:r>
            <a:r>
              <a:rPr lang="en-US" altLang="zh-CN" sz="2400" b="1" dirty="0">
                <a:effectLst/>
              </a:rPr>
              <a:t>K</a:t>
            </a:r>
            <a:r>
              <a:rPr lang="zh-CN" altLang="en-US" sz="2400" b="1" dirty="0">
                <a:effectLst/>
              </a:rPr>
              <a:t>＇／／</a:t>
            </a:r>
            <a:r>
              <a:rPr lang="en-US" altLang="zh-CN" sz="2400" b="1" dirty="0" err="1">
                <a:effectLst/>
              </a:rPr>
              <a:t>Cl</a:t>
            </a:r>
            <a:r>
              <a:rPr lang="zh-CN" altLang="en-US" sz="2400" b="1" dirty="0">
                <a:effectLst/>
              </a:rPr>
              <a:t>＇、</a:t>
            </a:r>
            <a:r>
              <a:rPr lang="en-US" altLang="zh-CN" sz="2400" b="1" dirty="0">
                <a:effectLst/>
              </a:rPr>
              <a:t>SO4</a:t>
            </a:r>
            <a:r>
              <a:rPr lang="zh-CN" altLang="en-US" sz="2400" b="1" dirty="0">
                <a:effectLst/>
              </a:rPr>
              <a:t>＂－</a:t>
            </a:r>
            <a:r>
              <a:rPr lang="en-US" altLang="zh-CN" sz="2400" b="1" dirty="0">
                <a:effectLst/>
              </a:rPr>
              <a:t>H</a:t>
            </a:r>
            <a:r>
              <a:rPr lang="en-US" altLang="zh-CN" sz="2400" b="1" baseline="-25000" dirty="0">
                <a:effectLst/>
              </a:rPr>
              <a:t>2</a:t>
            </a:r>
            <a:r>
              <a:rPr lang="en-US" altLang="zh-CN" sz="2400" b="1" dirty="0">
                <a:effectLst/>
              </a:rPr>
              <a:t>O</a:t>
            </a:r>
            <a:r>
              <a:rPr lang="zh-CN" altLang="en-US" sz="2400" b="1" dirty="0">
                <a:effectLst/>
              </a:rPr>
              <a:t>体系等形式的。只要前后一致就好，没有十分严格的规定。</a:t>
            </a:r>
          </a:p>
        </p:txBody>
      </p:sp>
    </p:spTree>
    <p:extLst>
      <p:ext uri="{BB962C8B-B14F-4D97-AF65-F5344CB8AC3E}">
        <p14:creationId xmlns:p14="http://schemas.microsoft.com/office/powerpoint/2010/main" val="1582007190"/>
      </p:ext>
    </p:extLst>
  </p:cSld>
  <p:clrMapOvr>
    <a:masterClrMapping/>
  </p:clrMapOvr>
  <p:transition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560" y="1542438"/>
            <a:ext cx="7505700" cy="812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一、各类相图的等温蒸发过程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．复杂三元水盐体系蒸发过程分析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b="1" dirty="0">
                <a:solidFill>
                  <a:srgbClr val="FF3300"/>
                </a:solidFill>
                <a:effectLst/>
              </a:rPr>
              <a:t>固体溶液型</a:t>
            </a:r>
          </a:p>
        </p:txBody>
      </p:sp>
      <p:graphicFrame>
        <p:nvGraphicFramePr>
          <p:cNvPr id="182487" name="Group 2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0078386"/>
              </p:ext>
            </p:extLst>
          </p:nvPr>
        </p:nvGraphicFramePr>
        <p:xfrm>
          <a:off x="63660" y="2887249"/>
          <a:ext cx="5232400" cy="3886201"/>
        </p:xfrm>
        <a:graphic>
          <a:graphicData uri="http://schemas.openxmlformats.org/drawingml/2006/table">
            <a:tbl>
              <a:tblPr/>
              <a:tblGrid>
                <a:gridCol w="16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阶段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过程情况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浓缩阶段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Gla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析出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系统点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＇→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＇→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液相点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＇→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＇→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L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＇（干点）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固相点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楷体_GB2312" pitchFamily="49" charset="-122"/>
                          <a:cs typeface="Times New Roman" pitchFamily="18" charset="0"/>
                        </a:rPr>
                        <a:t>——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＇→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5121275" y="2547938"/>
            <a:ext cx="4352925" cy="3573462"/>
            <a:chOff x="2044" y="8667"/>
            <a:chExt cx="4048" cy="3507"/>
          </a:xfrm>
        </p:grpSpPr>
        <p:sp>
          <p:nvSpPr>
            <p:cNvPr id="62495" name="AutoShape 217"/>
            <p:cNvSpPr>
              <a:spLocks noChangeArrowheads="1"/>
            </p:cNvSpPr>
            <p:nvPr/>
          </p:nvSpPr>
          <p:spPr bwMode="auto">
            <a:xfrm>
              <a:off x="2420" y="8991"/>
              <a:ext cx="3014" cy="238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6" name="Text Box 218"/>
            <p:cNvSpPr txBox="1">
              <a:spLocks noChangeArrowheads="1"/>
            </p:cNvSpPr>
            <p:nvPr/>
          </p:nvSpPr>
          <p:spPr bwMode="auto">
            <a:xfrm>
              <a:off x="2976" y="11664"/>
              <a:ext cx="195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200" b="1" dirty="0"/>
                <a:t>固体溶液相图</a:t>
              </a:r>
            </a:p>
          </p:txBody>
        </p:sp>
        <p:sp>
          <p:nvSpPr>
            <p:cNvPr id="62497" name="Text Box 219"/>
            <p:cNvSpPr txBox="1">
              <a:spLocks noChangeArrowheads="1"/>
            </p:cNvSpPr>
            <p:nvPr/>
          </p:nvSpPr>
          <p:spPr bwMode="auto">
            <a:xfrm>
              <a:off x="2044" y="11307"/>
              <a:ext cx="113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RbCl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62498" name="Text Box 220"/>
            <p:cNvSpPr txBox="1">
              <a:spLocks noChangeArrowheads="1"/>
            </p:cNvSpPr>
            <p:nvPr/>
          </p:nvSpPr>
          <p:spPr bwMode="auto">
            <a:xfrm>
              <a:off x="4954" y="11307"/>
              <a:ext cx="113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KCl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62499" name="Text Box 221"/>
            <p:cNvSpPr txBox="1">
              <a:spLocks noChangeArrowheads="1"/>
            </p:cNvSpPr>
            <p:nvPr/>
          </p:nvSpPr>
          <p:spPr bwMode="auto">
            <a:xfrm>
              <a:off x="3544" y="8667"/>
              <a:ext cx="97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H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O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62500" name="Text Box 222"/>
            <p:cNvSpPr txBox="1">
              <a:spLocks noChangeArrowheads="1"/>
            </p:cNvSpPr>
            <p:nvPr/>
          </p:nvSpPr>
          <p:spPr bwMode="auto">
            <a:xfrm>
              <a:off x="2802" y="995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2501" name="Text Box 223"/>
            <p:cNvSpPr txBox="1">
              <a:spLocks noChangeArrowheads="1"/>
            </p:cNvSpPr>
            <p:nvPr/>
          </p:nvSpPr>
          <p:spPr bwMode="auto">
            <a:xfrm>
              <a:off x="4420" y="963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2502" name="Text Box 224"/>
            <p:cNvSpPr txBox="1">
              <a:spLocks noChangeArrowheads="1"/>
            </p:cNvSpPr>
            <p:nvPr/>
          </p:nvSpPr>
          <p:spPr bwMode="auto">
            <a:xfrm>
              <a:off x="4054" y="11262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S</a:t>
              </a:r>
            </a:p>
          </p:txBody>
        </p:sp>
        <p:sp>
          <p:nvSpPr>
            <p:cNvPr id="62503" name="Freeform 225"/>
            <p:cNvSpPr>
              <a:spLocks/>
            </p:cNvSpPr>
            <p:nvPr/>
          </p:nvSpPr>
          <p:spPr bwMode="auto">
            <a:xfrm>
              <a:off x="3150" y="9930"/>
              <a:ext cx="1364" cy="300"/>
            </a:xfrm>
            <a:custGeom>
              <a:avLst/>
              <a:gdLst>
                <a:gd name="T0" fmla="*/ 0 w 1364"/>
                <a:gd name="T1" fmla="*/ 300 h 300"/>
                <a:gd name="T2" fmla="*/ 584 w 1364"/>
                <a:gd name="T3" fmla="*/ 240 h 300"/>
                <a:gd name="T4" fmla="*/ 1364 w 1364"/>
                <a:gd name="T5" fmla="*/ 0 h 300"/>
                <a:gd name="T6" fmla="*/ 0 60000 65536"/>
                <a:gd name="T7" fmla="*/ 0 60000 65536"/>
                <a:gd name="T8" fmla="*/ 0 60000 65536"/>
                <a:gd name="T9" fmla="*/ 0 w 1364"/>
                <a:gd name="T10" fmla="*/ 0 h 300"/>
                <a:gd name="T11" fmla="*/ 1364 w 1364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4" h="300">
                  <a:moveTo>
                    <a:pt x="0" y="300"/>
                  </a:moveTo>
                  <a:cubicBezTo>
                    <a:pt x="178" y="295"/>
                    <a:pt x="357" y="290"/>
                    <a:pt x="584" y="240"/>
                  </a:cubicBezTo>
                  <a:cubicBezTo>
                    <a:pt x="811" y="190"/>
                    <a:pt x="1087" y="95"/>
                    <a:pt x="1364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4" name="Line 226"/>
            <p:cNvSpPr>
              <a:spLocks noChangeShapeType="1"/>
            </p:cNvSpPr>
            <p:nvPr/>
          </p:nvSpPr>
          <p:spPr bwMode="auto">
            <a:xfrm flipH="1">
              <a:off x="3060" y="9000"/>
              <a:ext cx="870" cy="2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5" name="Line 227"/>
            <p:cNvSpPr>
              <a:spLocks noChangeShapeType="1"/>
            </p:cNvSpPr>
            <p:nvPr/>
          </p:nvSpPr>
          <p:spPr bwMode="auto">
            <a:xfrm>
              <a:off x="3930" y="9000"/>
              <a:ext cx="720" cy="2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6" name="Line 228"/>
            <p:cNvSpPr>
              <a:spLocks noChangeShapeType="1"/>
            </p:cNvSpPr>
            <p:nvPr/>
          </p:nvSpPr>
          <p:spPr bwMode="auto">
            <a:xfrm flipH="1">
              <a:off x="2580" y="10230"/>
              <a:ext cx="764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7" name="Line 229"/>
            <p:cNvSpPr>
              <a:spLocks noChangeShapeType="1"/>
            </p:cNvSpPr>
            <p:nvPr/>
          </p:nvSpPr>
          <p:spPr bwMode="auto">
            <a:xfrm flipH="1">
              <a:off x="2804" y="10215"/>
              <a:ext cx="676" cy="1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8" name="Line 230"/>
            <p:cNvSpPr>
              <a:spLocks noChangeShapeType="1"/>
            </p:cNvSpPr>
            <p:nvPr/>
          </p:nvSpPr>
          <p:spPr bwMode="auto">
            <a:xfrm flipH="1">
              <a:off x="2910" y="10215"/>
              <a:ext cx="704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9" name="Line 231"/>
            <p:cNvSpPr>
              <a:spLocks noChangeShapeType="1"/>
            </p:cNvSpPr>
            <p:nvPr/>
          </p:nvSpPr>
          <p:spPr bwMode="auto">
            <a:xfrm flipH="1">
              <a:off x="3074" y="10185"/>
              <a:ext cx="630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0" name="Line 232"/>
            <p:cNvSpPr>
              <a:spLocks noChangeShapeType="1"/>
            </p:cNvSpPr>
            <p:nvPr/>
          </p:nvSpPr>
          <p:spPr bwMode="auto">
            <a:xfrm flipH="1">
              <a:off x="3360" y="10185"/>
              <a:ext cx="404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1" name="Line 233"/>
            <p:cNvSpPr>
              <a:spLocks noChangeShapeType="1"/>
            </p:cNvSpPr>
            <p:nvPr/>
          </p:nvSpPr>
          <p:spPr bwMode="auto">
            <a:xfrm flipH="1">
              <a:off x="3644" y="10110"/>
              <a:ext cx="242" cy="1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2" name="Line 234"/>
            <p:cNvSpPr>
              <a:spLocks noChangeShapeType="1"/>
            </p:cNvSpPr>
            <p:nvPr/>
          </p:nvSpPr>
          <p:spPr bwMode="auto">
            <a:xfrm flipH="1">
              <a:off x="3912" y="10110"/>
              <a:ext cx="106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Line 235"/>
            <p:cNvSpPr>
              <a:spLocks noChangeShapeType="1"/>
            </p:cNvSpPr>
            <p:nvPr/>
          </p:nvSpPr>
          <p:spPr bwMode="auto">
            <a:xfrm flipH="1">
              <a:off x="4080" y="10065"/>
              <a:ext cx="88" cy="1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4" name="Line 236"/>
            <p:cNvSpPr>
              <a:spLocks noChangeShapeType="1"/>
            </p:cNvSpPr>
            <p:nvPr/>
          </p:nvSpPr>
          <p:spPr bwMode="auto">
            <a:xfrm>
              <a:off x="4228" y="10020"/>
              <a:ext cx="0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5" name="Line 237"/>
            <p:cNvSpPr>
              <a:spLocks noChangeShapeType="1"/>
            </p:cNvSpPr>
            <p:nvPr/>
          </p:nvSpPr>
          <p:spPr bwMode="auto">
            <a:xfrm flipH="1">
              <a:off x="4304" y="9990"/>
              <a:ext cx="16" cy="1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6" name="Line 238"/>
            <p:cNvSpPr>
              <a:spLocks noChangeShapeType="1"/>
            </p:cNvSpPr>
            <p:nvPr/>
          </p:nvSpPr>
          <p:spPr bwMode="auto">
            <a:xfrm>
              <a:off x="4394" y="9975"/>
              <a:ext cx="32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7" name="Line 239"/>
            <p:cNvSpPr>
              <a:spLocks noChangeShapeType="1"/>
            </p:cNvSpPr>
            <p:nvPr/>
          </p:nvSpPr>
          <p:spPr bwMode="auto">
            <a:xfrm>
              <a:off x="4440" y="9960"/>
              <a:ext cx="104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8" name="Line 240"/>
            <p:cNvSpPr>
              <a:spLocks noChangeShapeType="1"/>
            </p:cNvSpPr>
            <p:nvPr/>
          </p:nvSpPr>
          <p:spPr bwMode="auto">
            <a:xfrm>
              <a:off x="4514" y="9945"/>
              <a:ext cx="136" cy="1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9" name="Line 241"/>
            <p:cNvSpPr>
              <a:spLocks noChangeShapeType="1"/>
            </p:cNvSpPr>
            <p:nvPr/>
          </p:nvSpPr>
          <p:spPr bwMode="auto">
            <a:xfrm>
              <a:off x="4530" y="9930"/>
              <a:ext cx="43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0" name="Text Box 242"/>
            <p:cNvSpPr txBox="1">
              <a:spLocks noChangeArrowheads="1"/>
            </p:cNvSpPr>
            <p:nvPr/>
          </p:nvSpPr>
          <p:spPr bwMode="auto">
            <a:xfrm>
              <a:off x="4234" y="9642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</a:p>
          </p:txBody>
        </p:sp>
        <p:sp>
          <p:nvSpPr>
            <p:cNvPr id="62521" name="Text Box 243"/>
            <p:cNvSpPr txBox="1">
              <a:spLocks noChangeArrowheads="1"/>
            </p:cNvSpPr>
            <p:nvPr/>
          </p:nvSpPr>
          <p:spPr bwMode="auto">
            <a:xfrm>
              <a:off x="3574" y="9525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1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2522" name="Text Box 244"/>
            <p:cNvSpPr txBox="1">
              <a:spLocks noChangeArrowheads="1"/>
            </p:cNvSpPr>
            <p:nvPr/>
          </p:nvSpPr>
          <p:spPr bwMode="auto">
            <a:xfrm>
              <a:off x="3214" y="9900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2523" name="Text Box 245"/>
            <p:cNvSpPr txBox="1">
              <a:spLocks noChangeArrowheads="1"/>
            </p:cNvSpPr>
            <p:nvPr/>
          </p:nvSpPr>
          <p:spPr bwMode="auto">
            <a:xfrm>
              <a:off x="3184" y="10560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2524" name="Text Box 246"/>
            <p:cNvSpPr txBox="1">
              <a:spLocks noChangeArrowheads="1"/>
            </p:cNvSpPr>
            <p:nvPr/>
          </p:nvSpPr>
          <p:spPr bwMode="auto">
            <a:xfrm>
              <a:off x="2916" y="11235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2525" name="Oval 247"/>
            <p:cNvSpPr>
              <a:spLocks noChangeArrowheads="1"/>
            </p:cNvSpPr>
            <p:nvPr/>
          </p:nvSpPr>
          <p:spPr bwMode="auto">
            <a:xfrm>
              <a:off x="3632" y="975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6" name="Oval 248"/>
            <p:cNvSpPr>
              <a:spLocks noChangeArrowheads="1"/>
            </p:cNvSpPr>
            <p:nvPr/>
          </p:nvSpPr>
          <p:spPr bwMode="auto">
            <a:xfrm>
              <a:off x="3452" y="1018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7" name="Oval 249"/>
            <p:cNvSpPr>
              <a:spLocks noChangeArrowheads="1"/>
            </p:cNvSpPr>
            <p:nvPr/>
          </p:nvSpPr>
          <p:spPr bwMode="auto">
            <a:xfrm>
              <a:off x="3272" y="1071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8" name="Oval 250"/>
            <p:cNvSpPr>
              <a:spLocks noChangeArrowheads="1"/>
            </p:cNvSpPr>
            <p:nvPr/>
          </p:nvSpPr>
          <p:spPr bwMode="auto">
            <a:xfrm>
              <a:off x="3048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9" name="Oval 251"/>
            <p:cNvSpPr>
              <a:spLocks noChangeArrowheads="1"/>
            </p:cNvSpPr>
            <p:nvPr/>
          </p:nvSpPr>
          <p:spPr bwMode="auto">
            <a:xfrm>
              <a:off x="4100" y="960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0" name="Oval 252"/>
            <p:cNvSpPr>
              <a:spLocks noChangeArrowheads="1"/>
            </p:cNvSpPr>
            <p:nvPr/>
          </p:nvSpPr>
          <p:spPr bwMode="auto">
            <a:xfrm>
              <a:off x="4220" y="999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Oval 253"/>
            <p:cNvSpPr>
              <a:spLocks noChangeArrowheads="1"/>
            </p:cNvSpPr>
            <p:nvPr/>
          </p:nvSpPr>
          <p:spPr bwMode="auto">
            <a:xfrm>
              <a:off x="4296" y="1026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Oval 254"/>
            <p:cNvSpPr>
              <a:spLocks noChangeArrowheads="1"/>
            </p:cNvSpPr>
            <p:nvPr/>
          </p:nvSpPr>
          <p:spPr bwMode="auto">
            <a:xfrm>
              <a:off x="4386" y="1059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3" name="Oval 255"/>
            <p:cNvSpPr>
              <a:spLocks noChangeArrowheads="1"/>
            </p:cNvSpPr>
            <p:nvPr/>
          </p:nvSpPr>
          <p:spPr bwMode="auto">
            <a:xfrm>
              <a:off x="4490" y="1092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4" name="Oval 256"/>
            <p:cNvSpPr>
              <a:spLocks noChangeArrowheads="1"/>
            </p:cNvSpPr>
            <p:nvPr/>
          </p:nvSpPr>
          <p:spPr bwMode="auto">
            <a:xfrm>
              <a:off x="4624" y="1134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5" name="Text Box 257"/>
            <p:cNvSpPr txBox="1">
              <a:spLocks noChangeArrowheads="1"/>
            </p:cNvSpPr>
            <p:nvPr/>
          </p:nvSpPr>
          <p:spPr bwMode="auto">
            <a:xfrm>
              <a:off x="4032" y="942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1</a:t>
              </a:r>
            </a:p>
          </p:txBody>
        </p:sp>
        <p:sp>
          <p:nvSpPr>
            <p:cNvPr id="62536" name="Text Box 258"/>
            <p:cNvSpPr txBox="1">
              <a:spLocks noChangeArrowheads="1"/>
            </p:cNvSpPr>
            <p:nvPr/>
          </p:nvSpPr>
          <p:spPr bwMode="auto">
            <a:xfrm>
              <a:off x="4092" y="966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</a:t>
              </a:r>
            </a:p>
          </p:txBody>
        </p:sp>
        <p:sp>
          <p:nvSpPr>
            <p:cNvPr id="62537" name="Text Box 259"/>
            <p:cNvSpPr txBox="1">
              <a:spLocks noChangeArrowheads="1"/>
            </p:cNvSpPr>
            <p:nvPr/>
          </p:nvSpPr>
          <p:spPr bwMode="auto">
            <a:xfrm>
              <a:off x="4184" y="999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</a:t>
              </a:r>
            </a:p>
          </p:txBody>
        </p:sp>
        <p:sp>
          <p:nvSpPr>
            <p:cNvPr id="62538" name="Text Box 260"/>
            <p:cNvSpPr txBox="1">
              <a:spLocks noChangeArrowheads="1"/>
            </p:cNvSpPr>
            <p:nvPr/>
          </p:nvSpPr>
          <p:spPr bwMode="auto">
            <a:xfrm>
              <a:off x="4288" y="1035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</a:t>
              </a:r>
            </a:p>
          </p:txBody>
        </p:sp>
        <p:sp>
          <p:nvSpPr>
            <p:cNvPr id="62539" name="Text Box 261"/>
            <p:cNvSpPr txBox="1">
              <a:spLocks noChangeArrowheads="1"/>
            </p:cNvSpPr>
            <p:nvPr/>
          </p:nvSpPr>
          <p:spPr bwMode="auto">
            <a:xfrm>
              <a:off x="4272" y="107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5</a:t>
              </a:r>
            </a:p>
          </p:txBody>
        </p:sp>
        <p:sp>
          <p:nvSpPr>
            <p:cNvPr id="62540" name="Text Box 262"/>
            <p:cNvSpPr txBox="1">
              <a:spLocks noChangeArrowheads="1"/>
            </p:cNvSpPr>
            <p:nvPr/>
          </p:nvSpPr>
          <p:spPr bwMode="auto">
            <a:xfrm>
              <a:off x="4496" y="1124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6</a:t>
              </a:r>
            </a:p>
          </p:txBody>
        </p:sp>
        <p:sp>
          <p:nvSpPr>
            <p:cNvPr id="62541" name="Oval 263"/>
            <p:cNvSpPr>
              <a:spLocks noChangeArrowheads="1"/>
            </p:cNvSpPr>
            <p:nvPr/>
          </p:nvSpPr>
          <p:spPr bwMode="auto">
            <a:xfrm>
              <a:off x="4220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2" name="Oval 264"/>
            <p:cNvSpPr>
              <a:spLocks noChangeArrowheads="1"/>
            </p:cNvSpPr>
            <p:nvPr/>
          </p:nvSpPr>
          <p:spPr bwMode="auto">
            <a:xfrm>
              <a:off x="2780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3" name="Text Box 265"/>
            <p:cNvSpPr txBox="1">
              <a:spLocks noChangeArrowheads="1"/>
            </p:cNvSpPr>
            <p:nvPr/>
          </p:nvSpPr>
          <p:spPr bwMode="auto">
            <a:xfrm>
              <a:off x="2564" y="110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S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2544" name="Text Box 266"/>
            <p:cNvSpPr txBox="1">
              <a:spLocks noChangeArrowheads="1"/>
            </p:cNvSpPr>
            <p:nvPr/>
          </p:nvSpPr>
          <p:spPr bwMode="auto">
            <a:xfrm>
              <a:off x="3404" y="98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2545" name="Oval 267"/>
            <p:cNvSpPr>
              <a:spLocks noChangeArrowheads="1"/>
            </p:cNvSpPr>
            <p:nvPr/>
          </p:nvSpPr>
          <p:spPr bwMode="auto">
            <a:xfrm>
              <a:off x="4490" y="993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6" name="Oval 268"/>
            <p:cNvSpPr>
              <a:spLocks noChangeArrowheads="1"/>
            </p:cNvSpPr>
            <p:nvPr/>
          </p:nvSpPr>
          <p:spPr bwMode="auto">
            <a:xfrm>
              <a:off x="3664" y="1017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092590B0-7614-6E67-4C82-C0DAE9543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1625600"/>
            <a:ext cx="7505700" cy="812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一、各类相图的等温蒸发过程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．复杂三元水盐体系蒸发过程分析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2400" b="1" dirty="0">
                <a:solidFill>
                  <a:srgbClr val="FF3300"/>
                </a:solidFill>
                <a:effectLst/>
              </a:rPr>
              <a:t>固体溶液型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121275" y="2547938"/>
            <a:ext cx="4352925" cy="3573462"/>
            <a:chOff x="2044" y="8667"/>
            <a:chExt cx="4048" cy="3507"/>
          </a:xfrm>
        </p:grpSpPr>
        <p:sp>
          <p:nvSpPr>
            <p:cNvPr id="63519" name="AutoShape 31"/>
            <p:cNvSpPr>
              <a:spLocks noChangeArrowheads="1"/>
            </p:cNvSpPr>
            <p:nvPr/>
          </p:nvSpPr>
          <p:spPr bwMode="auto">
            <a:xfrm>
              <a:off x="2420" y="8991"/>
              <a:ext cx="3014" cy="238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Text Box 32"/>
            <p:cNvSpPr txBox="1">
              <a:spLocks noChangeArrowheads="1"/>
            </p:cNvSpPr>
            <p:nvPr/>
          </p:nvSpPr>
          <p:spPr bwMode="auto">
            <a:xfrm>
              <a:off x="2976" y="11664"/>
              <a:ext cx="195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200" b="1" dirty="0"/>
                <a:t>固体溶液相图</a:t>
              </a:r>
            </a:p>
          </p:txBody>
        </p:sp>
        <p:sp>
          <p:nvSpPr>
            <p:cNvPr id="63521" name="Text Box 33"/>
            <p:cNvSpPr txBox="1">
              <a:spLocks noChangeArrowheads="1"/>
            </p:cNvSpPr>
            <p:nvPr/>
          </p:nvSpPr>
          <p:spPr bwMode="auto">
            <a:xfrm>
              <a:off x="2044" y="11307"/>
              <a:ext cx="113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RbCl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63522" name="Text Box 34"/>
            <p:cNvSpPr txBox="1">
              <a:spLocks noChangeArrowheads="1"/>
            </p:cNvSpPr>
            <p:nvPr/>
          </p:nvSpPr>
          <p:spPr bwMode="auto">
            <a:xfrm>
              <a:off x="4954" y="11307"/>
              <a:ext cx="113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KCl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3544" y="8667"/>
              <a:ext cx="974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  <a:r>
                <a:rPr lang="zh-CN" altLang="en-US" sz="1200" b="1"/>
                <a:t>（</a:t>
              </a:r>
              <a:r>
                <a:rPr lang="en-US" altLang="zh-CN" sz="1200" b="1"/>
                <a:t>H</a:t>
              </a:r>
              <a:r>
                <a:rPr lang="en-US" altLang="zh-CN" sz="1200" b="1" baseline="-25000"/>
                <a:t>2</a:t>
              </a:r>
              <a:r>
                <a:rPr lang="en-US" altLang="zh-CN" sz="1200" b="1"/>
                <a:t>O</a:t>
              </a:r>
              <a:r>
                <a:rPr lang="zh-CN" altLang="en-US" sz="1200" b="1"/>
                <a:t>）</a:t>
              </a:r>
            </a:p>
          </p:txBody>
        </p:sp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2802" y="995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3525" name="Text Box 37"/>
            <p:cNvSpPr txBox="1">
              <a:spLocks noChangeArrowheads="1"/>
            </p:cNvSpPr>
            <p:nvPr/>
          </p:nvSpPr>
          <p:spPr bwMode="auto">
            <a:xfrm>
              <a:off x="4420" y="963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3526" name="Text Box 38"/>
            <p:cNvSpPr txBox="1">
              <a:spLocks noChangeArrowheads="1"/>
            </p:cNvSpPr>
            <p:nvPr/>
          </p:nvSpPr>
          <p:spPr bwMode="auto">
            <a:xfrm>
              <a:off x="4054" y="11262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S</a:t>
              </a:r>
            </a:p>
          </p:txBody>
        </p:sp>
        <p:sp>
          <p:nvSpPr>
            <p:cNvPr id="63527" name="Freeform 39"/>
            <p:cNvSpPr>
              <a:spLocks/>
            </p:cNvSpPr>
            <p:nvPr/>
          </p:nvSpPr>
          <p:spPr bwMode="auto">
            <a:xfrm>
              <a:off x="3150" y="9930"/>
              <a:ext cx="1364" cy="300"/>
            </a:xfrm>
            <a:custGeom>
              <a:avLst/>
              <a:gdLst>
                <a:gd name="T0" fmla="*/ 0 w 1364"/>
                <a:gd name="T1" fmla="*/ 300 h 300"/>
                <a:gd name="T2" fmla="*/ 584 w 1364"/>
                <a:gd name="T3" fmla="*/ 240 h 300"/>
                <a:gd name="T4" fmla="*/ 1364 w 1364"/>
                <a:gd name="T5" fmla="*/ 0 h 300"/>
                <a:gd name="T6" fmla="*/ 0 60000 65536"/>
                <a:gd name="T7" fmla="*/ 0 60000 65536"/>
                <a:gd name="T8" fmla="*/ 0 60000 65536"/>
                <a:gd name="T9" fmla="*/ 0 w 1364"/>
                <a:gd name="T10" fmla="*/ 0 h 300"/>
                <a:gd name="T11" fmla="*/ 1364 w 1364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4" h="300">
                  <a:moveTo>
                    <a:pt x="0" y="300"/>
                  </a:moveTo>
                  <a:cubicBezTo>
                    <a:pt x="178" y="295"/>
                    <a:pt x="357" y="290"/>
                    <a:pt x="584" y="240"/>
                  </a:cubicBezTo>
                  <a:cubicBezTo>
                    <a:pt x="811" y="190"/>
                    <a:pt x="1087" y="95"/>
                    <a:pt x="1364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8" name="Line 40"/>
            <p:cNvSpPr>
              <a:spLocks noChangeShapeType="1"/>
            </p:cNvSpPr>
            <p:nvPr/>
          </p:nvSpPr>
          <p:spPr bwMode="auto">
            <a:xfrm flipH="1">
              <a:off x="3060" y="9000"/>
              <a:ext cx="870" cy="2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9" name="Line 41"/>
            <p:cNvSpPr>
              <a:spLocks noChangeShapeType="1"/>
            </p:cNvSpPr>
            <p:nvPr/>
          </p:nvSpPr>
          <p:spPr bwMode="auto">
            <a:xfrm>
              <a:off x="3930" y="9000"/>
              <a:ext cx="720" cy="23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0" name="Line 42"/>
            <p:cNvSpPr>
              <a:spLocks noChangeShapeType="1"/>
            </p:cNvSpPr>
            <p:nvPr/>
          </p:nvSpPr>
          <p:spPr bwMode="auto">
            <a:xfrm flipH="1">
              <a:off x="2580" y="10230"/>
              <a:ext cx="764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1" name="Line 43"/>
            <p:cNvSpPr>
              <a:spLocks noChangeShapeType="1"/>
            </p:cNvSpPr>
            <p:nvPr/>
          </p:nvSpPr>
          <p:spPr bwMode="auto">
            <a:xfrm flipH="1">
              <a:off x="2804" y="10215"/>
              <a:ext cx="676" cy="1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2" name="Line 44"/>
            <p:cNvSpPr>
              <a:spLocks noChangeShapeType="1"/>
            </p:cNvSpPr>
            <p:nvPr/>
          </p:nvSpPr>
          <p:spPr bwMode="auto">
            <a:xfrm flipH="1">
              <a:off x="2910" y="10215"/>
              <a:ext cx="704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3" name="Line 45"/>
            <p:cNvSpPr>
              <a:spLocks noChangeShapeType="1"/>
            </p:cNvSpPr>
            <p:nvPr/>
          </p:nvSpPr>
          <p:spPr bwMode="auto">
            <a:xfrm flipH="1">
              <a:off x="3074" y="10185"/>
              <a:ext cx="630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4" name="Line 46"/>
            <p:cNvSpPr>
              <a:spLocks noChangeShapeType="1"/>
            </p:cNvSpPr>
            <p:nvPr/>
          </p:nvSpPr>
          <p:spPr bwMode="auto">
            <a:xfrm flipH="1">
              <a:off x="3360" y="10185"/>
              <a:ext cx="404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5" name="Line 47"/>
            <p:cNvSpPr>
              <a:spLocks noChangeShapeType="1"/>
            </p:cNvSpPr>
            <p:nvPr/>
          </p:nvSpPr>
          <p:spPr bwMode="auto">
            <a:xfrm flipH="1">
              <a:off x="3644" y="10110"/>
              <a:ext cx="242" cy="12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6" name="Line 48"/>
            <p:cNvSpPr>
              <a:spLocks noChangeShapeType="1"/>
            </p:cNvSpPr>
            <p:nvPr/>
          </p:nvSpPr>
          <p:spPr bwMode="auto">
            <a:xfrm flipH="1">
              <a:off x="3912" y="10110"/>
              <a:ext cx="106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7" name="Line 49"/>
            <p:cNvSpPr>
              <a:spLocks noChangeShapeType="1"/>
            </p:cNvSpPr>
            <p:nvPr/>
          </p:nvSpPr>
          <p:spPr bwMode="auto">
            <a:xfrm flipH="1">
              <a:off x="4080" y="10065"/>
              <a:ext cx="88" cy="1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8" name="Line 50"/>
            <p:cNvSpPr>
              <a:spLocks noChangeShapeType="1"/>
            </p:cNvSpPr>
            <p:nvPr/>
          </p:nvSpPr>
          <p:spPr bwMode="auto">
            <a:xfrm>
              <a:off x="4228" y="10020"/>
              <a:ext cx="0" cy="1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9" name="Line 51"/>
            <p:cNvSpPr>
              <a:spLocks noChangeShapeType="1"/>
            </p:cNvSpPr>
            <p:nvPr/>
          </p:nvSpPr>
          <p:spPr bwMode="auto">
            <a:xfrm flipH="1">
              <a:off x="4304" y="9990"/>
              <a:ext cx="16" cy="1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0" name="Line 52"/>
            <p:cNvSpPr>
              <a:spLocks noChangeShapeType="1"/>
            </p:cNvSpPr>
            <p:nvPr/>
          </p:nvSpPr>
          <p:spPr bwMode="auto">
            <a:xfrm>
              <a:off x="4394" y="9975"/>
              <a:ext cx="32" cy="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1" name="Line 53"/>
            <p:cNvSpPr>
              <a:spLocks noChangeShapeType="1"/>
            </p:cNvSpPr>
            <p:nvPr/>
          </p:nvSpPr>
          <p:spPr bwMode="auto">
            <a:xfrm>
              <a:off x="4440" y="9960"/>
              <a:ext cx="104" cy="13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2" name="Line 54"/>
            <p:cNvSpPr>
              <a:spLocks noChangeShapeType="1"/>
            </p:cNvSpPr>
            <p:nvPr/>
          </p:nvSpPr>
          <p:spPr bwMode="auto">
            <a:xfrm>
              <a:off x="4514" y="9945"/>
              <a:ext cx="136" cy="1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3" name="Line 55"/>
            <p:cNvSpPr>
              <a:spLocks noChangeShapeType="1"/>
            </p:cNvSpPr>
            <p:nvPr/>
          </p:nvSpPr>
          <p:spPr bwMode="auto">
            <a:xfrm>
              <a:off x="4530" y="9930"/>
              <a:ext cx="434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4" name="Text Box 56"/>
            <p:cNvSpPr txBox="1">
              <a:spLocks noChangeArrowheads="1"/>
            </p:cNvSpPr>
            <p:nvPr/>
          </p:nvSpPr>
          <p:spPr bwMode="auto">
            <a:xfrm>
              <a:off x="4234" y="9642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</a:p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</a:p>
          </p:txBody>
        </p:sp>
        <p:sp>
          <p:nvSpPr>
            <p:cNvPr id="63545" name="Text Box 57"/>
            <p:cNvSpPr txBox="1">
              <a:spLocks noChangeArrowheads="1"/>
            </p:cNvSpPr>
            <p:nvPr/>
          </p:nvSpPr>
          <p:spPr bwMode="auto">
            <a:xfrm>
              <a:off x="3574" y="9525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1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3214" y="9900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3547" name="Text Box 59"/>
            <p:cNvSpPr txBox="1">
              <a:spLocks noChangeArrowheads="1"/>
            </p:cNvSpPr>
            <p:nvPr/>
          </p:nvSpPr>
          <p:spPr bwMode="auto">
            <a:xfrm>
              <a:off x="3184" y="10560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2916" y="11235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3632" y="975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0" name="Oval 62"/>
            <p:cNvSpPr>
              <a:spLocks noChangeArrowheads="1"/>
            </p:cNvSpPr>
            <p:nvPr/>
          </p:nvSpPr>
          <p:spPr bwMode="auto">
            <a:xfrm>
              <a:off x="3452" y="1018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1" name="Oval 63"/>
            <p:cNvSpPr>
              <a:spLocks noChangeArrowheads="1"/>
            </p:cNvSpPr>
            <p:nvPr/>
          </p:nvSpPr>
          <p:spPr bwMode="auto">
            <a:xfrm>
              <a:off x="3272" y="1071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2" name="Oval 64"/>
            <p:cNvSpPr>
              <a:spLocks noChangeArrowheads="1"/>
            </p:cNvSpPr>
            <p:nvPr/>
          </p:nvSpPr>
          <p:spPr bwMode="auto">
            <a:xfrm>
              <a:off x="3048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3" name="Oval 65"/>
            <p:cNvSpPr>
              <a:spLocks noChangeArrowheads="1"/>
            </p:cNvSpPr>
            <p:nvPr/>
          </p:nvSpPr>
          <p:spPr bwMode="auto">
            <a:xfrm>
              <a:off x="4100" y="960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4" name="Oval 66"/>
            <p:cNvSpPr>
              <a:spLocks noChangeArrowheads="1"/>
            </p:cNvSpPr>
            <p:nvPr/>
          </p:nvSpPr>
          <p:spPr bwMode="auto">
            <a:xfrm>
              <a:off x="4220" y="999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4296" y="1026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6" name="Oval 68"/>
            <p:cNvSpPr>
              <a:spLocks noChangeArrowheads="1"/>
            </p:cNvSpPr>
            <p:nvPr/>
          </p:nvSpPr>
          <p:spPr bwMode="auto">
            <a:xfrm>
              <a:off x="4386" y="1059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4490" y="1092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8" name="Oval 70"/>
            <p:cNvSpPr>
              <a:spLocks noChangeArrowheads="1"/>
            </p:cNvSpPr>
            <p:nvPr/>
          </p:nvSpPr>
          <p:spPr bwMode="auto">
            <a:xfrm>
              <a:off x="4624" y="1134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9" name="Text Box 71"/>
            <p:cNvSpPr txBox="1">
              <a:spLocks noChangeArrowheads="1"/>
            </p:cNvSpPr>
            <p:nvPr/>
          </p:nvSpPr>
          <p:spPr bwMode="auto">
            <a:xfrm>
              <a:off x="4032" y="942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1</a:t>
              </a:r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4092" y="966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2</a:t>
              </a:r>
            </a:p>
          </p:txBody>
        </p:sp>
        <p:sp>
          <p:nvSpPr>
            <p:cNvPr id="63561" name="Text Box 73"/>
            <p:cNvSpPr txBox="1">
              <a:spLocks noChangeArrowheads="1"/>
            </p:cNvSpPr>
            <p:nvPr/>
          </p:nvSpPr>
          <p:spPr bwMode="auto">
            <a:xfrm>
              <a:off x="4184" y="999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3</a:t>
              </a:r>
            </a:p>
          </p:txBody>
        </p:sp>
        <p:sp>
          <p:nvSpPr>
            <p:cNvPr id="63562" name="Text Box 74"/>
            <p:cNvSpPr txBox="1">
              <a:spLocks noChangeArrowheads="1"/>
            </p:cNvSpPr>
            <p:nvPr/>
          </p:nvSpPr>
          <p:spPr bwMode="auto">
            <a:xfrm>
              <a:off x="4288" y="10356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4</a:t>
              </a:r>
            </a:p>
          </p:txBody>
        </p:sp>
        <p:sp>
          <p:nvSpPr>
            <p:cNvPr id="63563" name="Text Box 75"/>
            <p:cNvSpPr txBox="1">
              <a:spLocks noChangeArrowheads="1"/>
            </p:cNvSpPr>
            <p:nvPr/>
          </p:nvSpPr>
          <p:spPr bwMode="auto">
            <a:xfrm>
              <a:off x="4272" y="107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5</a:t>
              </a:r>
            </a:p>
          </p:txBody>
        </p:sp>
        <p:sp>
          <p:nvSpPr>
            <p:cNvPr id="63564" name="Text Box 76"/>
            <p:cNvSpPr txBox="1">
              <a:spLocks noChangeArrowheads="1"/>
            </p:cNvSpPr>
            <p:nvPr/>
          </p:nvSpPr>
          <p:spPr bwMode="auto">
            <a:xfrm>
              <a:off x="4496" y="1124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6</a:t>
              </a:r>
            </a:p>
          </p:txBody>
        </p:sp>
        <p:sp>
          <p:nvSpPr>
            <p:cNvPr id="63565" name="Oval 77"/>
            <p:cNvSpPr>
              <a:spLocks noChangeArrowheads="1"/>
            </p:cNvSpPr>
            <p:nvPr/>
          </p:nvSpPr>
          <p:spPr bwMode="auto">
            <a:xfrm>
              <a:off x="4220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2780" y="11355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2564" y="110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S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3568" name="Text Box 80"/>
            <p:cNvSpPr txBox="1">
              <a:spLocks noChangeArrowheads="1"/>
            </p:cNvSpPr>
            <p:nvPr/>
          </p:nvSpPr>
          <p:spPr bwMode="auto">
            <a:xfrm>
              <a:off x="3404" y="9861"/>
              <a:ext cx="478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L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63569" name="Oval 81"/>
            <p:cNvSpPr>
              <a:spLocks noChangeArrowheads="1"/>
            </p:cNvSpPr>
            <p:nvPr/>
          </p:nvSpPr>
          <p:spPr bwMode="auto">
            <a:xfrm>
              <a:off x="4490" y="993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3664" y="10170"/>
              <a:ext cx="46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4526" name="Group 20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6283564"/>
              </p:ext>
            </p:extLst>
          </p:nvPr>
        </p:nvGraphicFramePr>
        <p:xfrm>
          <a:off x="124428" y="2936160"/>
          <a:ext cx="5168900" cy="3860801"/>
        </p:xfrm>
        <a:graphic>
          <a:graphicData uri="http://schemas.openxmlformats.org/drawingml/2006/table">
            <a:tbl>
              <a:tblPr/>
              <a:tblGrid>
                <a:gridCol w="16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阶段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二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过程情况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浓缩阶段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Gla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析出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系统点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1→2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2→6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液相点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1→2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2→L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（干点）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固相点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楷体_GB2312" pitchFamily="49" charset="-122"/>
                          <a:cs typeface="Times New Roman" pitchFamily="18" charset="0"/>
                        </a:rPr>
                        <a:t>——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S→6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81A7EE2-85DC-AC61-B7BC-6B6C0007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7500" y="1625600"/>
            <a:ext cx="7505700" cy="812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一、各类相图的等温蒸发过程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．复杂三元水盐体系蒸发过程分析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b="1" dirty="0">
                <a:solidFill>
                  <a:srgbClr val="FF3300"/>
                </a:solidFill>
                <a:effectLst/>
                <a:latin typeface="黑体" pitchFamily="2" charset="-122"/>
                <a:ea typeface="黑体" pitchFamily="2" charset="-122"/>
              </a:rPr>
              <a:t>）复杂相图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776288" y="2994025"/>
            <a:ext cx="7400925" cy="3656013"/>
            <a:chOff x="2050" y="7827"/>
            <a:chExt cx="7874" cy="3657"/>
          </a:xfrm>
        </p:grpSpPr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2050" y="7827"/>
              <a:ext cx="3838" cy="3432"/>
              <a:chOff x="6250" y="4392"/>
              <a:chExt cx="3838" cy="3432"/>
            </a:xfrm>
          </p:grpSpPr>
          <p:sp>
            <p:nvSpPr>
              <p:cNvPr id="64559" name="AutoShape 86"/>
              <p:cNvSpPr>
                <a:spLocks noChangeArrowheads="1"/>
              </p:cNvSpPr>
              <p:nvPr/>
            </p:nvSpPr>
            <p:spPr bwMode="auto">
              <a:xfrm>
                <a:off x="6540" y="4716"/>
                <a:ext cx="3014" cy="2385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0" name="Freeform 87"/>
              <p:cNvSpPr>
                <a:spLocks/>
              </p:cNvSpPr>
              <p:nvPr/>
            </p:nvSpPr>
            <p:spPr bwMode="auto">
              <a:xfrm>
                <a:off x="7546" y="5511"/>
                <a:ext cx="300" cy="75"/>
              </a:xfrm>
              <a:custGeom>
                <a:avLst/>
                <a:gdLst>
                  <a:gd name="T0" fmla="*/ 0 w 240"/>
                  <a:gd name="T1" fmla="*/ 0 h 315"/>
                  <a:gd name="T2" fmla="*/ 120 w 240"/>
                  <a:gd name="T3" fmla="*/ 105 h 315"/>
                  <a:gd name="T4" fmla="*/ 240 w 240"/>
                  <a:gd name="T5" fmla="*/ 315 h 315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315"/>
                  <a:gd name="T11" fmla="*/ 240 w 240"/>
                  <a:gd name="T12" fmla="*/ 315 h 3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315">
                    <a:moveTo>
                      <a:pt x="0" y="0"/>
                    </a:moveTo>
                    <a:cubicBezTo>
                      <a:pt x="40" y="26"/>
                      <a:pt x="80" y="53"/>
                      <a:pt x="120" y="105"/>
                    </a:cubicBezTo>
                    <a:cubicBezTo>
                      <a:pt x="160" y="157"/>
                      <a:pt x="200" y="236"/>
                      <a:pt x="240" y="31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1" name="Freeform 88"/>
              <p:cNvSpPr>
                <a:spLocks/>
              </p:cNvSpPr>
              <p:nvPr/>
            </p:nvSpPr>
            <p:spPr bwMode="auto">
              <a:xfrm>
                <a:off x="8296" y="5361"/>
                <a:ext cx="178" cy="105"/>
              </a:xfrm>
              <a:custGeom>
                <a:avLst/>
                <a:gdLst>
                  <a:gd name="T0" fmla="*/ 0 w 570"/>
                  <a:gd name="T1" fmla="*/ 240 h 240"/>
                  <a:gd name="T2" fmla="*/ 270 w 570"/>
                  <a:gd name="T3" fmla="*/ 60 h 240"/>
                  <a:gd name="T4" fmla="*/ 570 w 57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0"/>
                  <a:gd name="T10" fmla="*/ 0 h 240"/>
                  <a:gd name="T11" fmla="*/ 570 w 57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0" h="240">
                    <a:moveTo>
                      <a:pt x="0" y="240"/>
                    </a:moveTo>
                    <a:cubicBezTo>
                      <a:pt x="87" y="170"/>
                      <a:pt x="175" y="100"/>
                      <a:pt x="270" y="60"/>
                    </a:cubicBezTo>
                    <a:cubicBezTo>
                      <a:pt x="365" y="20"/>
                      <a:pt x="467" y="10"/>
                      <a:pt x="570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2" name="Text Box 89"/>
              <p:cNvSpPr txBox="1">
                <a:spLocks noChangeArrowheads="1"/>
              </p:cNvSpPr>
              <p:nvPr/>
            </p:nvSpPr>
            <p:spPr bwMode="auto">
              <a:xfrm>
                <a:off x="7588" y="4392"/>
                <a:ext cx="97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W</a:t>
                </a:r>
                <a:r>
                  <a:rPr lang="zh-CN" altLang="en-US" sz="1200" b="1"/>
                  <a:t>（</a:t>
                </a:r>
                <a:r>
                  <a:rPr lang="en-US" altLang="zh-CN" sz="1200" b="1"/>
                  <a:t>H</a:t>
                </a:r>
                <a:r>
                  <a:rPr lang="en-US" altLang="zh-CN" sz="1200" b="1" baseline="-25000"/>
                  <a:t>2</a:t>
                </a:r>
                <a:r>
                  <a:rPr lang="en-US" altLang="zh-CN" sz="1200" b="1"/>
                  <a:t>O</a:t>
                </a:r>
                <a:r>
                  <a:rPr lang="zh-CN" altLang="en-US" sz="1200" b="1"/>
                  <a:t>）</a:t>
                </a:r>
              </a:p>
            </p:txBody>
          </p:sp>
          <p:sp>
            <p:nvSpPr>
              <p:cNvPr id="64563" name="Text Box 90"/>
              <p:cNvSpPr txBox="1">
                <a:spLocks noChangeArrowheads="1"/>
              </p:cNvSpPr>
              <p:nvPr/>
            </p:nvSpPr>
            <p:spPr bwMode="auto">
              <a:xfrm>
                <a:off x="8392" y="5121"/>
                <a:ext cx="4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B</a:t>
                </a:r>
                <a:r>
                  <a:rPr lang="zh-CN" altLang="en-US" sz="1200" b="1"/>
                  <a:t>＇</a:t>
                </a:r>
              </a:p>
            </p:txBody>
          </p:sp>
          <p:sp>
            <p:nvSpPr>
              <p:cNvPr id="64564" name="Text Box 91"/>
              <p:cNvSpPr txBox="1">
                <a:spLocks noChangeArrowheads="1"/>
              </p:cNvSpPr>
              <p:nvPr/>
            </p:nvSpPr>
            <p:spPr bwMode="auto">
              <a:xfrm>
                <a:off x="7238" y="5226"/>
                <a:ext cx="4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A</a:t>
                </a:r>
                <a:r>
                  <a:rPr lang="zh-CN" altLang="en-US" sz="1200" b="1"/>
                  <a:t>＇</a:t>
                </a:r>
              </a:p>
            </p:txBody>
          </p:sp>
          <p:sp>
            <p:nvSpPr>
              <p:cNvPr id="64565" name="Text Box 92"/>
              <p:cNvSpPr txBox="1">
                <a:spLocks noChangeArrowheads="1"/>
              </p:cNvSpPr>
              <p:nvPr/>
            </p:nvSpPr>
            <p:spPr bwMode="auto">
              <a:xfrm>
                <a:off x="7080" y="7314"/>
                <a:ext cx="1950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200" b="1"/>
                  <a:t>（</a:t>
                </a:r>
                <a:r>
                  <a:rPr lang="en-US" altLang="zh-CN" sz="1200" b="1"/>
                  <a:t>a</a:t>
                </a:r>
                <a:r>
                  <a:rPr lang="zh-CN" altLang="en-US" sz="1200" b="1"/>
                  <a:t>）</a:t>
                </a:r>
              </a:p>
            </p:txBody>
          </p:sp>
          <p:sp>
            <p:nvSpPr>
              <p:cNvPr id="64566" name="Text Box 93"/>
              <p:cNvSpPr txBox="1">
                <a:spLocks noChangeArrowheads="1"/>
              </p:cNvSpPr>
              <p:nvPr/>
            </p:nvSpPr>
            <p:spPr bwMode="auto">
              <a:xfrm>
                <a:off x="7544" y="5187"/>
                <a:ext cx="4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P</a:t>
                </a:r>
              </a:p>
            </p:txBody>
          </p:sp>
          <p:sp>
            <p:nvSpPr>
              <p:cNvPr id="64567" name="Text Box 94"/>
              <p:cNvSpPr txBox="1">
                <a:spLocks noChangeArrowheads="1"/>
              </p:cNvSpPr>
              <p:nvPr/>
            </p:nvSpPr>
            <p:spPr bwMode="auto">
              <a:xfrm>
                <a:off x="6250" y="6981"/>
                <a:ext cx="1182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A</a:t>
                </a:r>
                <a:r>
                  <a:rPr lang="zh-CN" altLang="en-US" sz="1200" b="1"/>
                  <a:t>（</a:t>
                </a:r>
                <a:r>
                  <a:rPr lang="en-US" altLang="zh-CN" sz="1200" b="1"/>
                  <a:t>Na</a:t>
                </a:r>
                <a:r>
                  <a:rPr lang="en-US" altLang="zh-CN" sz="1200" b="1" baseline="-25000"/>
                  <a:t>2</a:t>
                </a:r>
                <a:r>
                  <a:rPr lang="en-US" altLang="zh-CN" sz="1200" b="1"/>
                  <a:t>SO</a:t>
                </a:r>
                <a:r>
                  <a:rPr lang="en-US" altLang="zh-CN" sz="1200" b="1" baseline="-25000"/>
                  <a:t>4</a:t>
                </a:r>
                <a:r>
                  <a:rPr lang="zh-CN" altLang="en-US" sz="1200" b="1"/>
                  <a:t>）</a:t>
                </a:r>
              </a:p>
            </p:txBody>
          </p:sp>
          <p:sp>
            <p:nvSpPr>
              <p:cNvPr id="64568" name="Text Box 95"/>
              <p:cNvSpPr txBox="1">
                <a:spLocks noChangeArrowheads="1"/>
              </p:cNvSpPr>
              <p:nvPr/>
            </p:nvSpPr>
            <p:spPr bwMode="auto">
              <a:xfrm>
                <a:off x="9010" y="6996"/>
                <a:ext cx="10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B</a:t>
                </a:r>
                <a:r>
                  <a:rPr lang="zh-CN" altLang="en-US" sz="1200" b="1"/>
                  <a:t>（</a:t>
                </a:r>
                <a:r>
                  <a:rPr lang="en-US" altLang="zh-CN" sz="1200" b="1"/>
                  <a:t>MgSO</a:t>
                </a:r>
                <a:r>
                  <a:rPr lang="en-US" altLang="zh-CN" sz="1200" b="1" baseline="-25000"/>
                  <a:t>4</a:t>
                </a:r>
                <a:r>
                  <a:rPr lang="zh-CN" altLang="en-US" sz="1200" b="1"/>
                  <a:t>）</a:t>
                </a:r>
              </a:p>
            </p:txBody>
          </p:sp>
          <p:sp>
            <p:nvSpPr>
              <p:cNvPr id="64569" name="Freeform 96"/>
              <p:cNvSpPr>
                <a:spLocks/>
              </p:cNvSpPr>
              <p:nvPr/>
            </p:nvSpPr>
            <p:spPr bwMode="auto">
              <a:xfrm>
                <a:off x="7830" y="5455"/>
                <a:ext cx="464" cy="125"/>
              </a:xfrm>
              <a:custGeom>
                <a:avLst/>
                <a:gdLst>
                  <a:gd name="T0" fmla="*/ 0 w 464"/>
                  <a:gd name="T1" fmla="*/ 125 h 125"/>
                  <a:gd name="T2" fmla="*/ 210 w 464"/>
                  <a:gd name="T3" fmla="*/ 20 h 125"/>
                  <a:gd name="T4" fmla="*/ 464 w 464"/>
                  <a:gd name="T5" fmla="*/ 5 h 125"/>
                  <a:gd name="T6" fmla="*/ 0 60000 65536"/>
                  <a:gd name="T7" fmla="*/ 0 60000 65536"/>
                  <a:gd name="T8" fmla="*/ 0 60000 65536"/>
                  <a:gd name="T9" fmla="*/ 0 w 464"/>
                  <a:gd name="T10" fmla="*/ 0 h 125"/>
                  <a:gd name="T11" fmla="*/ 464 w 464"/>
                  <a:gd name="T12" fmla="*/ 125 h 12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4" h="125">
                    <a:moveTo>
                      <a:pt x="0" y="125"/>
                    </a:moveTo>
                    <a:cubicBezTo>
                      <a:pt x="66" y="82"/>
                      <a:pt x="133" y="40"/>
                      <a:pt x="210" y="20"/>
                    </a:cubicBezTo>
                    <a:cubicBezTo>
                      <a:pt x="287" y="0"/>
                      <a:pt x="375" y="2"/>
                      <a:pt x="464" y="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0" name="Line 97"/>
              <p:cNvSpPr>
                <a:spLocks noChangeShapeType="1"/>
              </p:cNvSpPr>
              <p:nvPr/>
            </p:nvSpPr>
            <p:spPr bwMode="auto">
              <a:xfrm flipH="1">
                <a:off x="6556" y="5580"/>
                <a:ext cx="1274" cy="15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1" name="Line 98"/>
              <p:cNvSpPr>
                <a:spLocks noChangeShapeType="1"/>
              </p:cNvSpPr>
              <p:nvPr/>
            </p:nvSpPr>
            <p:spPr bwMode="auto">
              <a:xfrm>
                <a:off x="7844" y="5580"/>
                <a:ext cx="360" cy="6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2" name="Line 99"/>
              <p:cNvSpPr>
                <a:spLocks noChangeShapeType="1"/>
              </p:cNvSpPr>
              <p:nvPr/>
            </p:nvSpPr>
            <p:spPr bwMode="auto">
              <a:xfrm flipV="1">
                <a:off x="6540" y="5925"/>
                <a:ext cx="2264" cy="1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3" name="Line 100"/>
              <p:cNvSpPr>
                <a:spLocks noChangeShapeType="1"/>
              </p:cNvSpPr>
              <p:nvPr/>
            </p:nvSpPr>
            <p:spPr bwMode="auto">
              <a:xfrm flipH="1">
                <a:off x="8204" y="5460"/>
                <a:ext cx="76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4" name="Line 101"/>
              <p:cNvSpPr>
                <a:spLocks noChangeShapeType="1"/>
              </p:cNvSpPr>
              <p:nvPr/>
            </p:nvSpPr>
            <p:spPr bwMode="auto">
              <a:xfrm>
                <a:off x="8280" y="5460"/>
                <a:ext cx="51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5" name="Line 102"/>
              <p:cNvSpPr>
                <a:spLocks noChangeShapeType="1"/>
              </p:cNvSpPr>
              <p:nvPr/>
            </p:nvSpPr>
            <p:spPr bwMode="auto">
              <a:xfrm flipH="1">
                <a:off x="6570" y="5535"/>
                <a:ext cx="1080" cy="15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6" name="Line 103"/>
              <p:cNvSpPr>
                <a:spLocks noChangeShapeType="1"/>
              </p:cNvSpPr>
              <p:nvPr/>
            </p:nvSpPr>
            <p:spPr bwMode="auto">
              <a:xfrm flipH="1">
                <a:off x="7260" y="5535"/>
                <a:ext cx="374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7" name="Text Box 104"/>
              <p:cNvSpPr txBox="1">
                <a:spLocks noChangeArrowheads="1"/>
              </p:cNvSpPr>
              <p:nvPr/>
            </p:nvSpPr>
            <p:spPr bwMode="auto">
              <a:xfrm>
                <a:off x="6954" y="5661"/>
                <a:ext cx="4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A</a:t>
                </a:r>
                <a:r>
                  <a:rPr lang="en-US" altLang="zh-CN" sz="1200" b="1" baseline="-25000"/>
                  <a:t>1</a:t>
                </a:r>
                <a:endParaRPr lang="en-US" altLang="zh-CN" sz="1200" b="1"/>
              </a:p>
            </p:txBody>
          </p:sp>
          <p:sp>
            <p:nvSpPr>
              <p:cNvPr id="64578" name="Text Box 105"/>
              <p:cNvSpPr txBox="1">
                <a:spLocks noChangeArrowheads="1"/>
              </p:cNvSpPr>
              <p:nvPr/>
            </p:nvSpPr>
            <p:spPr bwMode="auto">
              <a:xfrm>
                <a:off x="8724" y="5661"/>
                <a:ext cx="4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M</a:t>
                </a:r>
                <a:r>
                  <a:rPr lang="en-US" altLang="zh-CN" sz="1200" b="1" baseline="-25000"/>
                  <a:t>7</a:t>
                </a:r>
                <a:endParaRPr lang="en-US" altLang="zh-CN" sz="1200" b="1"/>
              </a:p>
            </p:txBody>
          </p:sp>
          <p:sp>
            <p:nvSpPr>
              <p:cNvPr id="64579" name="Text Box 106"/>
              <p:cNvSpPr txBox="1">
                <a:spLocks noChangeArrowheads="1"/>
              </p:cNvSpPr>
              <p:nvPr/>
            </p:nvSpPr>
            <p:spPr bwMode="auto">
              <a:xfrm>
                <a:off x="8024" y="6117"/>
                <a:ext cx="4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H</a:t>
                </a:r>
              </a:p>
            </p:txBody>
          </p:sp>
          <p:sp>
            <p:nvSpPr>
              <p:cNvPr id="64580" name="Text Box 107"/>
              <p:cNvSpPr txBox="1">
                <a:spLocks noChangeArrowheads="1"/>
              </p:cNvSpPr>
              <p:nvPr/>
            </p:nvSpPr>
            <p:spPr bwMode="auto">
              <a:xfrm>
                <a:off x="8018" y="5136"/>
                <a:ext cx="4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E</a:t>
                </a:r>
                <a:r>
                  <a:rPr lang="en-US" altLang="zh-CN" sz="1200" b="1" baseline="-25000"/>
                  <a:t>1</a:t>
                </a:r>
                <a:endParaRPr lang="en-US" altLang="zh-CN" sz="1200" b="1"/>
              </a:p>
            </p:txBody>
          </p:sp>
          <p:sp>
            <p:nvSpPr>
              <p:cNvPr id="64581" name="Text Box 108"/>
              <p:cNvSpPr txBox="1">
                <a:spLocks noChangeArrowheads="1"/>
              </p:cNvSpPr>
              <p:nvPr/>
            </p:nvSpPr>
            <p:spPr bwMode="auto">
              <a:xfrm>
                <a:off x="7642" y="5226"/>
                <a:ext cx="478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200" b="1"/>
                  <a:t>E</a:t>
                </a:r>
                <a:r>
                  <a:rPr lang="en-US" altLang="zh-CN" sz="1200" b="1" baseline="-25000"/>
                  <a:t>2</a:t>
                </a:r>
                <a:endParaRPr lang="en-US" altLang="zh-CN" sz="1200" b="1"/>
              </a:p>
            </p:txBody>
          </p:sp>
          <p:sp>
            <p:nvSpPr>
              <p:cNvPr id="64582" name="Line 109"/>
              <p:cNvSpPr>
                <a:spLocks noChangeShapeType="1"/>
              </p:cNvSpPr>
              <p:nvPr/>
            </p:nvSpPr>
            <p:spPr bwMode="auto">
              <a:xfrm>
                <a:off x="8040" y="4725"/>
                <a:ext cx="164" cy="15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10"/>
            <p:cNvGrpSpPr>
              <a:grpSpLocks/>
            </p:cNvGrpSpPr>
            <p:nvPr/>
          </p:nvGrpSpPr>
          <p:grpSpPr bwMode="auto">
            <a:xfrm>
              <a:off x="5740" y="7827"/>
              <a:ext cx="4184" cy="3342"/>
              <a:chOff x="5964" y="7632"/>
              <a:chExt cx="4184" cy="3342"/>
            </a:xfrm>
          </p:grpSpPr>
          <p:sp>
            <p:nvSpPr>
              <p:cNvPr id="64520" name="Text Box 111"/>
              <p:cNvSpPr txBox="1">
                <a:spLocks noChangeArrowheads="1"/>
              </p:cNvSpPr>
              <p:nvPr/>
            </p:nvSpPr>
            <p:spPr bwMode="auto">
              <a:xfrm>
                <a:off x="7244" y="10464"/>
                <a:ext cx="1950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200" b="1"/>
                  <a:t>（</a:t>
                </a:r>
                <a:r>
                  <a:rPr lang="en-US" altLang="zh-CN" sz="1200" b="1"/>
                  <a:t>b</a:t>
                </a:r>
                <a:r>
                  <a:rPr lang="zh-CN" altLang="en-US" sz="1200" b="1"/>
                  <a:t>）</a:t>
                </a:r>
              </a:p>
            </p:txBody>
          </p:sp>
          <p:grpSp>
            <p:nvGrpSpPr>
              <p:cNvPr id="5" name="Group 112"/>
              <p:cNvGrpSpPr>
                <a:grpSpLocks/>
              </p:cNvGrpSpPr>
              <p:nvPr/>
            </p:nvGrpSpPr>
            <p:grpSpPr bwMode="auto">
              <a:xfrm>
                <a:off x="5964" y="7632"/>
                <a:ext cx="4184" cy="3114"/>
                <a:chOff x="5948" y="7947"/>
                <a:chExt cx="4184" cy="3114"/>
              </a:xfrm>
            </p:grpSpPr>
            <p:sp>
              <p:nvSpPr>
                <p:cNvPr id="64522" name="AutoShape 113"/>
                <p:cNvSpPr>
                  <a:spLocks noChangeArrowheads="1"/>
                </p:cNvSpPr>
                <p:nvPr/>
              </p:nvSpPr>
              <p:spPr bwMode="auto">
                <a:xfrm>
                  <a:off x="6584" y="8271"/>
                  <a:ext cx="3014" cy="238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23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7632" y="7947"/>
                  <a:ext cx="974" cy="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W</a:t>
                  </a:r>
                  <a:r>
                    <a:rPr lang="zh-CN" altLang="en-US" sz="1200" b="1"/>
                    <a:t>（</a:t>
                  </a:r>
                  <a:r>
                    <a:rPr lang="en-US" altLang="zh-CN" sz="1200" b="1"/>
                    <a:t>H</a:t>
                  </a:r>
                  <a:r>
                    <a:rPr lang="en-US" altLang="zh-CN" sz="1200" b="1" baseline="-25000"/>
                    <a:t>2</a:t>
                  </a:r>
                  <a:r>
                    <a:rPr lang="en-US" altLang="zh-CN" sz="1200" b="1"/>
                    <a:t>O</a:t>
                  </a:r>
                  <a:r>
                    <a:rPr lang="zh-CN" altLang="en-US" sz="1200" b="1"/>
                    <a:t>）</a:t>
                  </a:r>
                </a:p>
              </p:txBody>
            </p:sp>
            <p:sp>
              <p:nvSpPr>
                <p:cNvPr id="64524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8436" y="8676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B</a:t>
                  </a:r>
                  <a:r>
                    <a:rPr lang="zh-CN" altLang="en-US" sz="1200" b="1"/>
                    <a:t>＇</a:t>
                  </a:r>
                </a:p>
              </p:txBody>
            </p:sp>
            <p:sp>
              <p:nvSpPr>
                <p:cNvPr id="64525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7282" y="8781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A</a:t>
                  </a:r>
                  <a:r>
                    <a:rPr lang="zh-CN" altLang="en-US" sz="1200" b="1"/>
                    <a:t>＇</a:t>
                  </a:r>
                </a:p>
              </p:txBody>
            </p:sp>
            <p:sp>
              <p:nvSpPr>
                <p:cNvPr id="6452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6294" y="10536"/>
                  <a:ext cx="1182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A</a:t>
                  </a:r>
                  <a:r>
                    <a:rPr lang="zh-CN" altLang="en-US" sz="1200" b="1"/>
                    <a:t>（</a:t>
                  </a:r>
                  <a:r>
                    <a:rPr lang="en-US" altLang="zh-CN" sz="1200" b="1"/>
                    <a:t>NiCl</a:t>
                  </a:r>
                  <a:r>
                    <a:rPr lang="en-US" altLang="zh-CN" sz="1200" b="1" baseline="-25000"/>
                    <a:t>2</a:t>
                  </a:r>
                  <a:r>
                    <a:rPr lang="zh-CN" altLang="en-US" sz="1200" b="1"/>
                    <a:t>）</a:t>
                  </a:r>
                </a:p>
              </p:txBody>
            </p:sp>
            <p:sp>
              <p:nvSpPr>
                <p:cNvPr id="64527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9054" y="10551"/>
                  <a:ext cx="10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B</a:t>
                  </a:r>
                  <a:r>
                    <a:rPr lang="zh-CN" altLang="en-US" sz="1200" b="1"/>
                    <a:t>（</a:t>
                  </a:r>
                  <a:r>
                    <a:rPr lang="en-US" altLang="zh-CN" sz="1200" b="1"/>
                    <a:t>NH</a:t>
                  </a:r>
                  <a:r>
                    <a:rPr lang="en-US" altLang="zh-CN" sz="1200" b="1" baseline="-25000"/>
                    <a:t>4</a:t>
                  </a:r>
                  <a:r>
                    <a:rPr lang="en-US" altLang="zh-CN" sz="1200" b="1"/>
                    <a:t>Cl</a:t>
                  </a:r>
                  <a:r>
                    <a:rPr lang="zh-CN" altLang="en-US" sz="1200" b="1"/>
                    <a:t>）</a:t>
                  </a:r>
                </a:p>
              </p:txBody>
            </p:sp>
            <p:sp>
              <p:nvSpPr>
                <p:cNvPr id="64528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5948" y="9726"/>
                  <a:ext cx="1170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 NiCl</a:t>
                  </a:r>
                  <a:r>
                    <a:rPr lang="en-US" altLang="zh-CN" sz="1200" b="1" baseline="-25000"/>
                    <a:t>2</a:t>
                  </a:r>
                  <a:r>
                    <a:rPr lang="en-US" altLang="zh-CN" sz="1200" b="1"/>
                    <a:t>·2 H</a:t>
                  </a:r>
                  <a:r>
                    <a:rPr lang="en-US" altLang="zh-CN" sz="1200" b="1" baseline="-25000"/>
                    <a:t>2</a:t>
                  </a:r>
                  <a:r>
                    <a:rPr lang="en-US" altLang="zh-CN" sz="1200" b="1"/>
                    <a:t>O</a:t>
                  </a:r>
                </a:p>
              </p:txBody>
            </p:sp>
            <p:sp>
              <p:nvSpPr>
                <p:cNvPr id="64529" name="Freeform 120"/>
                <p:cNvSpPr>
                  <a:spLocks/>
                </p:cNvSpPr>
                <p:nvPr/>
              </p:nvSpPr>
              <p:spPr bwMode="auto">
                <a:xfrm>
                  <a:off x="7560" y="9105"/>
                  <a:ext cx="120" cy="135"/>
                </a:xfrm>
                <a:custGeom>
                  <a:avLst/>
                  <a:gdLst>
                    <a:gd name="T0" fmla="*/ 0 w 120"/>
                    <a:gd name="T1" fmla="*/ 0 h 135"/>
                    <a:gd name="T2" fmla="*/ 120 w 120"/>
                    <a:gd name="T3" fmla="*/ 135 h 135"/>
                    <a:gd name="T4" fmla="*/ 0 60000 65536"/>
                    <a:gd name="T5" fmla="*/ 0 60000 65536"/>
                    <a:gd name="T6" fmla="*/ 0 w 120"/>
                    <a:gd name="T7" fmla="*/ 0 h 135"/>
                    <a:gd name="T8" fmla="*/ 120 w 120"/>
                    <a:gd name="T9" fmla="*/ 135 h 13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0" h="135">
                      <a:moveTo>
                        <a:pt x="0" y="0"/>
                      </a:moveTo>
                      <a:cubicBezTo>
                        <a:pt x="0" y="0"/>
                        <a:pt x="60" y="67"/>
                        <a:pt x="120" y="1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0" name="Freeform 121"/>
                <p:cNvSpPr>
                  <a:spLocks/>
                </p:cNvSpPr>
                <p:nvPr/>
              </p:nvSpPr>
              <p:spPr bwMode="auto">
                <a:xfrm>
                  <a:off x="7688" y="9156"/>
                  <a:ext cx="254" cy="90"/>
                </a:xfrm>
                <a:custGeom>
                  <a:avLst/>
                  <a:gdLst>
                    <a:gd name="T0" fmla="*/ 0 w 194"/>
                    <a:gd name="T1" fmla="*/ 60 h 60"/>
                    <a:gd name="T2" fmla="*/ 194 w 194"/>
                    <a:gd name="T3" fmla="*/ 0 h 60"/>
                    <a:gd name="T4" fmla="*/ 0 60000 65536"/>
                    <a:gd name="T5" fmla="*/ 0 60000 65536"/>
                    <a:gd name="T6" fmla="*/ 0 w 194"/>
                    <a:gd name="T7" fmla="*/ 0 h 60"/>
                    <a:gd name="T8" fmla="*/ 194 w 194"/>
                    <a:gd name="T9" fmla="*/ 60 h 6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4" h="60">
                      <a:moveTo>
                        <a:pt x="0" y="60"/>
                      </a:moveTo>
                      <a:cubicBezTo>
                        <a:pt x="74" y="36"/>
                        <a:pt x="149" y="12"/>
                        <a:pt x="194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1" name="Freeform 122"/>
                <p:cNvSpPr>
                  <a:spLocks/>
                </p:cNvSpPr>
                <p:nvPr/>
              </p:nvSpPr>
              <p:spPr bwMode="auto">
                <a:xfrm>
                  <a:off x="7936" y="8955"/>
                  <a:ext cx="584" cy="210"/>
                </a:xfrm>
                <a:custGeom>
                  <a:avLst/>
                  <a:gdLst>
                    <a:gd name="T0" fmla="*/ 0 w 540"/>
                    <a:gd name="T1" fmla="*/ 195 h 195"/>
                    <a:gd name="T2" fmla="*/ 224 w 540"/>
                    <a:gd name="T3" fmla="*/ 45 h 195"/>
                    <a:gd name="T4" fmla="*/ 540 w 540"/>
                    <a:gd name="T5" fmla="*/ 0 h 195"/>
                    <a:gd name="T6" fmla="*/ 0 60000 65536"/>
                    <a:gd name="T7" fmla="*/ 0 60000 65536"/>
                    <a:gd name="T8" fmla="*/ 0 60000 65536"/>
                    <a:gd name="T9" fmla="*/ 0 w 540"/>
                    <a:gd name="T10" fmla="*/ 0 h 195"/>
                    <a:gd name="T11" fmla="*/ 540 w 540"/>
                    <a:gd name="T12" fmla="*/ 195 h 1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40" h="195">
                      <a:moveTo>
                        <a:pt x="0" y="195"/>
                      </a:moveTo>
                      <a:cubicBezTo>
                        <a:pt x="67" y="136"/>
                        <a:pt x="134" y="77"/>
                        <a:pt x="224" y="45"/>
                      </a:cubicBezTo>
                      <a:cubicBezTo>
                        <a:pt x="314" y="13"/>
                        <a:pt x="427" y="6"/>
                        <a:pt x="540" y="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2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7004" y="10005"/>
                  <a:ext cx="2566" cy="58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3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6990" y="9240"/>
                  <a:ext cx="712" cy="7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4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7372" y="9249"/>
                  <a:ext cx="322" cy="84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5" name="Line 126"/>
                <p:cNvSpPr>
                  <a:spLocks noChangeShapeType="1"/>
                </p:cNvSpPr>
                <p:nvPr/>
              </p:nvSpPr>
              <p:spPr bwMode="auto">
                <a:xfrm>
                  <a:off x="7950" y="9159"/>
                  <a:ext cx="450" cy="11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6" name="Line 127"/>
                <p:cNvSpPr>
                  <a:spLocks noChangeShapeType="1"/>
                </p:cNvSpPr>
                <p:nvPr/>
              </p:nvSpPr>
              <p:spPr bwMode="auto">
                <a:xfrm>
                  <a:off x="8092" y="8274"/>
                  <a:ext cx="166" cy="20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7" name="Line 128"/>
                <p:cNvSpPr>
                  <a:spLocks noChangeShapeType="1"/>
                </p:cNvSpPr>
                <p:nvPr/>
              </p:nvSpPr>
              <p:spPr bwMode="auto">
                <a:xfrm>
                  <a:off x="7868" y="9189"/>
                  <a:ext cx="398" cy="11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8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7680" y="9210"/>
                  <a:ext cx="128" cy="9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39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7552" y="9225"/>
                  <a:ext cx="188" cy="9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0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7822" y="9189"/>
                  <a:ext cx="38" cy="10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1" name="Line 132"/>
                <p:cNvSpPr>
                  <a:spLocks noChangeShapeType="1"/>
                </p:cNvSpPr>
                <p:nvPr/>
              </p:nvSpPr>
              <p:spPr bwMode="auto">
                <a:xfrm>
                  <a:off x="8032" y="9090"/>
                  <a:ext cx="670" cy="131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2" name="Line 133"/>
                <p:cNvSpPr>
                  <a:spLocks noChangeShapeType="1"/>
                </p:cNvSpPr>
                <p:nvPr/>
              </p:nvSpPr>
              <p:spPr bwMode="auto">
                <a:xfrm>
                  <a:off x="8114" y="9045"/>
                  <a:ext cx="706" cy="13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3" name="Line 134"/>
                <p:cNvSpPr>
                  <a:spLocks noChangeShapeType="1"/>
                </p:cNvSpPr>
                <p:nvPr/>
              </p:nvSpPr>
              <p:spPr bwMode="auto">
                <a:xfrm>
                  <a:off x="8228" y="8994"/>
                  <a:ext cx="756" cy="14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4" name="Line 135"/>
                <p:cNvSpPr>
                  <a:spLocks noChangeShapeType="1"/>
                </p:cNvSpPr>
                <p:nvPr/>
              </p:nvSpPr>
              <p:spPr bwMode="auto">
                <a:xfrm>
                  <a:off x="8302" y="8979"/>
                  <a:ext cx="894" cy="151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5" name="Oval 136"/>
                <p:cNvSpPr>
                  <a:spLocks noChangeArrowheads="1"/>
                </p:cNvSpPr>
                <p:nvPr/>
              </p:nvSpPr>
              <p:spPr bwMode="auto">
                <a:xfrm>
                  <a:off x="8122" y="8826"/>
                  <a:ext cx="46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46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8054" y="8901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2</a:t>
                  </a:r>
                </a:p>
              </p:txBody>
            </p:sp>
            <p:sp>
              <p:nvSpPr>
                <p:cNvPr id="64547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8084" y="8616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1</a:t>
                  </a:r>
                </a:p>
              </p:txBody>
            </p:sp>
            <p:sp>
              <p:nvSpPr>
                <p:cNvPr id="64548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8100" y="9675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4</a:t>
                  </a:r>
                </a:p>
              </p:txBody>
            </p:sp>
            <p:sp>
              <p:nvSpPr>
                <p:cNvPr id="64549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8056" y="10176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5</a:t>
                  </a:r>
                </a:p>
              </p:txBody>
            </p:sp>
            <p:sp>
              <p:nvSpPr>
                <p:cNvPr id="64550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7510" y="8886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E</a:t>
                  </a:r>
                  <a:r>
                    <a:rPr lang="en-US" altLang="zh-CN" sz="1200" b="1" baseline="-25000"/>
                    <a:t>1</a:t>
                  </a:r>
                  <a:endParaRPr lang="en-US" altLang="zh-CN" sz="1200" b="1"/>
                </a:p>
              </p:txBody>
            </p:sp>
            <p:sp>
              <p:nvSpPr>
                <p:cNvPr id="64551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7688" y="8811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E</a:t>
                  </a:r>
                  <a:r>
                    <a:rPr lang="en-US" altLang="zh-CN" sz="1200" b="1" baseline="-25000"/>
                    <a:t>2</a:t>
                  </a:r>
                  <a:endParaRPr lang="en-US" altLang="zh-CN" sz="1200" b="1"/>
                </a:p>
              </p:txBody>
            </p:sp>
            <p:sp>
              <p:nvSpPr>
                <p:cNvPr id="64552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6816" y="9906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 i="1"/>
                    <a:t>a</a:t>
                  </a:r>
                  <a:r>
                    <a:rPr lang="zh-CN" altLang="en-US" sz="1200" b="1"/>
                    <a:t>＇</a:t>
                  </a:r>
                </a:p>
              </p:txBody>
            </p:sp>
            <p:sp>
              <p:nvSpPr>
                <p:cNvPr id="64553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7100" y="9966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 i="1"/>
                    <a:t>b</a:t>
                  </a:r>
                  <a:r>
                    <a:rPr lang="zh-CN" altLang="en-US" sz="1200" b="1"/>
                    <a:t>＇</a:t>
                  </a:r>
                </a:p>
              </p:txBody>
            </p:sp>
            <p:sp>
              <p:nvSpPr>
                <p:cNvPr id="64554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8210" y="10191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 i="1"/>
                    <a:t>c</a:t>
                  </a:r>
                  <a:endParaRPr lang="en-US" altLang="zh-CN" sz="1200" b="1"/>
                </a:p>
              </p:txBody>
            </p:sp>
            <p:sp>
              <p:nvSpPr>
                <p:cNvPr id="64555" name="Line 146"/>
                <p:cNvSpPr>
                  <a:spLocks noChangeShapeType="1"/>
                </p:cNvSpPr>
                <p:nvPr/>
              </p:nvSpPr>
              <p:spPr bwMode="auto">
                <a:xfrm>
                  <a:off x="7950" y="9165"/>
                  <a:ext cx="612" cy="12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56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8368" y="10266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 i="1"/>
                    <a:t>d</a:t>
                  </a:r>
                  <a:endParaRPr lang="en-US" altLang="zh-CN" sz="1200" b="1"/>
                </a:p>
              </p:txBody>
            </p:sp>
            <p:sp>
              <p:nvSpPr>
                <p:cNvPr id="64557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9524" y="10236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 i="1"/>
                    <a:t>e</a:t>
                  </a:r>
                  <a:endParaRPr lang="en-US" altLang="zh-CN" sz="1200" b="1"/>
                </a:p>
              </p:txBody>
            </p:sp>
            <p:sp>
              <p:nvSpPr>
                <p:cNvPr id="64558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8100" y="9435"/>
                  <a:ext cx="478" cy="5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1200" b="1"/>
                    <a:t>3</a:t>
                  </a:r>
                </a:p>
              </p:txBody>
            </p:sp>
          </p:grpSp>
        </p:grpSp>
        <p:sp>
          <p:nvSpPr>
            <p:cNvPr id="64519" name="Text Box 150"/>
            <p:cNvSpPr txBox="1">
              <a:spLocks noChangeArrowheads="1"/>
            </p:cNvSpPr>
            <p:nvPr/>
          </p:nvSpPr>
          <p:spPr bwMode="auto">
            <a:xfrm>
              <a:off x="4874" y="10974"/>
              <a:ext cx="201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200" b="1" dirty="0"/>
                <a:t>复杂三元体系相图</a:t>
              </a: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EAF68C47-7106-5D89-FD27-A109A63E0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AF68C47-7106-5D89-FD27-A109A63E0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5. </a:t>
            </a:r>
            <a:r>
              <a:rPr lang="zh-CN" altLang="en-US" sz="4000" kern="0" dirty="0"/>
              <a:t>等温蒸发过程分析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FBD0AF-5009-5582-2624-CA7DFF9093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6545" y="1763824"/>
            <a:ext cx="4382870" cy="4820579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effectLst/>
              </a:rPr>
              <a:t>第一阶段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：系统点由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M→L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，是浓缩过程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effectLst/>
              </a:rPr>
              <a:t>第二阶段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：系统点进入封闭区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BEDB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中，此时有固相盐析出；系统点到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时，则固相在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点，液相在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点，析盐量的杠杆为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LM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，液相量的杠杆为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 S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；继续蒸发，直到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点与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点重合时，表示液相的杠杆长为零，液相消失，系统蒸干。此阶段中，液相点始终停留在</a:t>
            </a:r>
            <a:r>
              <a:rPr lang="en-US" altLang="zh-CN" sz="2400" dirty="0">
                <a:solidFill>
                  <a:schemeClr val="tx1"/>
                </a:solidFill>
                <a:effectLst/>
              </a:rPr>
              <a:t>L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点不动，直至消失。 </a:t>
            </a: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E9BE8152-0CEA-2258-96ED-A68E33323F5D}"/>
              </a:ext>
            </a:extLst>
          </p:cNvPr>
          <p:cNvGrpSpPr>
            <a:grpSpLocks/>
          </p:cNvGrpSpPr>
          <p:nvPr/>
        </p:nvGrpSpPr>
        <p:grpSpPr bwMode="auto">
          <a:xfrm>
            <a:off x="5240415" y="1555204"/>
            <a:ext cx="3810000" cy="4800600"/>
            <a:chOff x="3216" y="864"/>
            <a:chExt cx="2400" cy="3024"/>
          </a:xfrm>
        </p:grpSpPr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82E2D570-CD96-D613-BD56-9C22B465B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1194"/>
              <a:ext cx="559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zh-CN" altLang="en-US" b="0" dirty="0">
                  <a:latin typeface="Times New Roman" pitchFamily="18" charset="0"/>
                  <a:ea typeface="宋体" charset="-122"/>
                </a:rPr>
                <a:t>稀释 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E48C94E4-C34B-E272-4311-D359437DA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864"/>
              <a:ext cx="1789" cy="24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2A1A2650-66F5-F739-D604-F407F544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2669"/>
              <a:ext cx="1787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7A34B6B-9931-CFF8-F3E5-FC7EE7966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" y="2053"/>
              <a:ext cx="547" cy="6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165"/>
                </a:cxn>
                <a:cxn ang="0">
                  <a:pos x="614" y="480"/>
                </a:cxn>
              </a:cxnLst>
              <a:rect l="0" t="0" r="r" b="b"/>
              <a:pathLst>
                <a:path w="614" h="480">
                  <a:moveTo>
                    <a:pt x="0" y="0"/>
                  </a:moveTo>
                  <a:cubicBezTo>
                    <a:pt x="114" y="42"/>
                    <a:pt x="228" y="85"/>
                    <a:pt x="330" y="165"/>
                  </a:cubicBezTo>
                  <a:cubicBezTo>
                    <a:pt x="432" y="245"/>
                    <a:pt x="523" y="362"/>
                    <a:pt x="614" y="48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EB669A7-7035-6DD1-2925-896CC61D5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1264"/>
              <a:ext cx="1261" cy="1405"/>
            </a:xfrm>
            <a:custGeom>
              <a:avLst/>
              <a:gdLst/>
              <a:ahLst/>
              <a:cxnLst>
                <a:cxn ang="0">
                  <a:pos x="0" y="1095"/>
                </a:cxn>
                <a:cxn ang="0">
                  <a:pos x="510" y="390"/>
                </a:cxn>
                <a:cxn ang="0">
                  <a:pos x="1394" y="0"/>
                </a:cxn>
              </a:cxnLst>
              <a:rect l="0" t="0" r="r" b="b"/>
              <a:pathLst>
                <a:path w="1394" h="1095">
                  <a:moveTo>
                    <a:pt x="0" y="1095"/>
                  </a:moveTo>
                  <a:cubicBezTo>
                    <a:pt x="139" y="833"/>
                    <a:pt x="278" y="572"/>
                    <a:pt x="510" y="390"/>
                  </a:cubicBezTo>
                  <a:cubicBezTo>
                    <a:pt x="742" y="208"/>
                    <a:pt x="1068" y="104"/>
                    <a:pt x="1394" y="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6A85750B-3ED2-9405-049A-5DD8D3C5A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915"/>
              <a:ext cx="41" cy="5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CA731AC9-1505-FFFE-9DA3-96323245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1957"/>
              <a:ext cx="14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C4BF4F3-81F0-104C-FC09-B50174E53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1957"/>
              <a:ext cx="3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87CA6F3B-8A2D-4633-27C3-A0E4E3450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1361"/>
              <a:ext cx="2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03A568AB-C105-29DB-BC9B-FACC0809C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8" y="1361"/>
              <a:ext cx="2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AD5F9DB2-BA94-5CCB-0E98-8339CD2BC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1380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B045D3A8-85E1-8A64-E1CE-D6052CC9D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0" y="1034"/>
              <a:ext cx="0" cy="3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36F8F091-AB39-E033-9810-C0293205B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937"/>
              <a:ext cx="425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AB3353A3-6D06-260B-51D4-7BE2F7049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578"/>
              <a:ext cx="42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E6718ABB-A651-ACF0-6969-66DC5C826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" y="3234"/>
              <a:ext cx="42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W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46AFDB6B-D951-E993-465E-8A830E9D3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2646"/>
              <a:ext cx="42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89F6D34F-44B2-C7CB-0703-8FD40EE78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" y="2561"/>
              <a:ext cx="425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28" name="Text Box 23">
              <a:extLst>
                <a:ext uri="{FF2B5EF4-FFF2-40B4-BE49-F238E27FC236}">
                  <a16:creationId xmlns:a16="http://schemas.microsoft.com/office/drawing/2014/main" id="{0379ED75-AD89-D1DE-5B8A-3E747884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3216"/>
              <a:ext cx="42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53CC188C-58CF-15B8-4A7E-30E6E743A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2" y="1889"/>
              <a:ext cx="426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0E7F384E-3B6D-C3B0-303E-C310F11D7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1826"/>
              <a:ext cx="426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M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C215584E-78CC-19C8-F088-A0B6BA54E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22"/>
              <a:ext cx="42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L</a:t>
              </a: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2F7B613E-6028-A143-09CA-DC1907580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" y="1169"/>
              <a:ext cx="425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B5535F6A-AF5B-12D3-578E-85765CA00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" y="1776"/>
              <a:ext cx="425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M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id="{49474F51-B3EB-2FAC-CE53-ABE7C7CBA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1782"/>
              <a:ext cx="42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M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B0F48B58-2BA9-F6CE-DD49-5ACA9EC18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3" y="882"/>
              <a:ext cx="559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zh-CN" altLang="en-US" b="0">
                  <a:latin typeface="Times New Roman" pitchFamily="18" charset="0"/>
                  <a:ea typeface="宋体" charset="-122"/>
                </a:rPr>
                <a:t>升温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56291776-57FD-48CB-1D6D-7C96A4C71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170"/>
              <a:ext cx="559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zh-CN" altLang="en-US" b="0">
                  <a:latin typeface="Times New Roman" pitchFamily="18" charset="0"/>
                  <a:ea typeface="宋体" charset="-122"/>
                </a:rPr>
                <a:t>蒸发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6EB98669-9919-C612-1E4A-2B83AC556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1618"/>
              <a:ext cx="344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zh-CN" altLang="en-US" b="0">
                  <a:latin typeface="Times New Roman" pitchFamily="18" charset="0"/>
                  <a:ea typeface="宋体" charset="-122"/>
                </a:rPr>
                <a:t>降温 </a:t>
              </a:r>
            </a:p>
          </p:txBody>
        </p:sp>
        <p:sp>
          <p:nvSpPr>
            <p:cNvPr id="38" name="Oval 33">
              <a:extLst>
                <a:ext uri="{FF2B5EF4-FFF2-40B4-BE49-F238E27FC236}">
                  <a16:creationId xmlns:a16="http://schemas.microsoft.com/office/drawing/2014/main" id="{D932730E-624A-823F-0E38-B7CF20508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26"/>
              <a:ext cx="41" cy="5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4">
              <a:extLst>
                <a:ext uri="{FF2B5EF4-FFF2-40B4-BE49-F238E27FC236}">
                  <a16:creationId xmlns:a16="http://schemas.microsoft.com/office/drawing/2014/main" id="{9EE00E00-B038-449F-FE4F-807C9F515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" y="1934"/>
              <a:ext cx="40" cy="5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35">
              <a:extLst>
                <a:ext uri="{FF2B5EF4-FFF2-40B4-BE49-F238E27FC236}">
                  <a16:creationId xmlns:a16="http://schemas.microsoft.com/office/drawing/2014/main" id="{91CCD3AF-6670-C8E5-5041-969C7588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1934"/>
              <a:ext cx="41" cy="5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E14876CD-3FE2-5E3B-819E-4C05CFA08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426"/>
              <a:ext cx="156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Tx/>
              </a:pPr>
              <a:r>
                <a:rPr lang="zh-CN" altLang="en-US" b="1" dirty="0">
                  <a:latin typeface="Times New Roman" pitchFamily="18" charset="0"/>
                  <a:ea typeface="宋体" charset="-122"/>
                </a:rPr>
                <a:t>等温蒸发过程图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5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AF68C47-7106-5D89-FD27-A109A63E0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6. </a:t>
            </a:r>
            <a:r>
              <a:rPr lang="zh-CN" altLang="en-US" sz="4000" kern="0" dirty="0"/>
              <a:t>降温冷却过程分析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6FF9872-2F63-5096-7FEA-D9B3917C7C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0527" y="1552412"/>
            <a:ext cx="4419600" cy="486558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800" dirty="0">
                <a:solidFill>
                  <a:srgbClr val="C00000"/>
                </a:solidFill>
                <a:effectLst/>
              </a:rPr>
              <a:t>第一阶段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：系统点与液相点重合，由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180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成为饱和溶液。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>
                <a:solidFill>
                  <a:srgbClr val="C00000"/>
                </a:solidFill>
                <a:effectLst/>
              </a:rPr>
              <a:t>第二阶段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：系统点向下进入固液平衡区，至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‘已析出盐，固相点为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’，液相点为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L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‘。本阶段最后固相点为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D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，液相点为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E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>
                <a:solidFill>
                  <a:srgbClr val="C00000"/>
                </a:solidFill>
                <a:effectLst/>
              </a:rPr>
              <a:t>第三阶段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：系统点在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1800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时，液相为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E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，此时开始出冰，处于三相平衡状态。而盐和冰的析出，一定从饱和溶液中按液相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E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中盐与水的比例析出。本阶段开始时，固相只有盐，位于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D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点，随着固相冰的析出并逐渐增加，总固相点将逐渐离开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D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向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C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方向移动，当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F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点与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1800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点重合时，液相消失，盐全部析出，水全部结成冰。</a:t>
            </a:r>
          </a:p>
          <a:p>
            <a:pPr>
              <a:buFont typeface="Wingdings" pitchFamily="2" charset="2"/>
              <a:buNone/>
            </a:pPr>
            <a:r>
              <a:rPr lang="zh-CN" altLang="en-US" sz="1800" dirty="0">
                <a:solidFill>
                  <a:srgbClr val="C00000"/>
                </a:solidFill>
                <a:effectLst/>
              </a:rPr>
              <a:t>第四阶段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：系统点由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1800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至</a:t>
            </a:r>
            <a:r>
              <a:rPr lang="en-US" altLang="zh-CN" sz="1800" dirty="0">
                <a:solidFill>
                  <a:schemeClr val="tx1"/>
                </a:solidFill>
                <a:effectLst/>
              </a:rPr>
              <a:t>M</a:t>
            </a:r>
            <a:r>
              <a:rPr lang="en-US" altLang="zh-CN" sz="1800" baseline="-25000" dirty="0">
                <a:solidFill>
                  <a:schemeClr val="tx1"/>
                </a:solidFill>
                <a:effectLst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effectLst/>
              </a:rPr>
              <a:t>，进入全固相区，是冰盐同时降温的过程，总固相点和系统点重合。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C40AFA-E009-F3C1-5F59-47B2C9D76483}"/>
              </a:ext>
            </a:extLst>
          </p:cNvPr>
          <p:cNvGrpSpPr/>
          <p:nvPr/>
        </p:nvGrpSpPr>
        <p:grpSpPr>
          <a:xfrm>
            <a:off x="5096213" y="1673805"/>
            <a:ext cx="3751262" cy="4648200"/>
            <a:chOff x="5240338" y="1371600"/>
            <a:chExt cx="3751262" cy="4648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5C4722-CF14-D218-BF7E-F624BC9D3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8313" y="1403350"/>
              <a:ext cx="2709862" cy="3730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6E97F-3D62-0416-C6EB-F8CB6F82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88" y="1965325"/>
              <a:ext cx="1825625" cy="2162175"/>
            </a:xfrm>
            <a:custGeom>
              <a:avLst/>
              <a:gdLst/>
              <a:ahLst/>
              <a:cxnLst>
                <a:cxn ang="0">
                  <a:pos x="0" y="1095"/>
                </a:cxn>
                <a:cxn ang="0">
                  <a:pos x="510" y="390"/>
                </a:cxn>
                <a:cxn ang="0">
                  <a:pos x="1394" y="0"/>
                </a:cxn>
              </a:cxnLst>
              <a:rect l="0" t="0" r="r" b="b"/>
              <a:pathLst>
                <a:path w="1394" h="1095">
                  <a:moveTo>
                    <a:pt x="0" y="1095"/>
                  </a:moveTo>
                  <a:cubicBezTo>
                    <a:pt x="139" y="833"/>
                    <a:pt x="278" y="572"/>
                    <a:pt x="510" y="390"/>
                  </a:cubicBezTo>
                  <a:cubicBezTo>
                    <a:pt x="742" y="208"/>
                    <a:pt x="1068" y="104"/>
                    <a:pt x="1394" y="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002E92D-B4B2-6AA7-03D8-21DEC9EAA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963" y="3238500"/>
              <a:ext cx="882650" cy="889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165"/>
                </a:cxn>
                <a:cxn ang="0">
                  <a:pos x="614" y="480"/>
                </a:cxn>
              </a:cxnLst>
              <a:rect l="0" t="0" r="r" b="b"/>
              <a:pathLst>
                <a:path w="614" h="480">
                  <a:moveTo>
                    <a:pt x="0" y="0"/>
                  </a:moveTo>
                  <a:cubicBezTo>
                    <a:pt x="114" y="42"/>
                    <a:pt x="228" y="85"/>
                    <a:pt x="330" y="165"/>
                  </a:cubicBezTo>
                  <a:cubicBezTo>
                    <a:pt x="432" y="245"/>
                    <a:pt x="523" y="362"/>
                    <a:pt x="614" y="480"/>
                  </a:cubicBezTo>
                </a:path>
              </a:pathLst>
            </a:custGeom>
            <a:noFill/>
            <a:ln w="19050" cmpd="sng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D389163-1212-1BF2-FF28-2D0C277A8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5138" y="4127500"/>
              <a:ext cx="270986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DC11B8C7-B16F-545B-A3A2-6F5774977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2193925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B81F0850-1C6B-9DDD-283F-30AFAEDE4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5950" y="1798638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6B6BC415-D939-DA7F-9120-27AC9CA15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725" y="4022725"/>
              <a:ext cx="625475" cy="625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124041DF-7513-4DBD-B73D-B4D692DCE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338" y="3870325"/>
              <a:ext cx="627062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3EE63D34-5050-7D61-E2FA-F04E8B4CD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050" y="3908425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8E787B9-9FF8-5CCB-E669-3A0905F9D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025" y="5013325"/>
              <a:ext cx="627063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W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D6AE9F8C-18B5-F830-DBE7-FB5C98355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725" y="5013325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4CBE2020-9365-F55B-FB5E-2CCEF6C37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125" y="1371600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0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93F57BE6-AB78-A2F9-91AA-993E284C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5138" y="1611313"/>
              <a:ext cx="1885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E757F944-C327-1EDB-1633-45CE8B7CC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8550" y="1611313"/>
              <a:ext cx="0" cy="3492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9778B47-631F-2942-9DE3-4C215BC7D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5138" y="2409825"/>
              <a:ext cx="1924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FC3EC40A-D522-9BAD-4CFF-2049E3E16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5775" y="3090863"/>
              <a:ext cx="12366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46A66021-A2C7-9D2E-412D-DC969A5D1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8550" y="2409825"/>
              <a:ext cx="825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DF31949-20BA-4FD3-E2EF-36819B363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3090863"/>
              <a:ext cx="1357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C446486A-B735-CAE4-12DB-DE790BD8C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3588" y="2765425"/>
              <a:ext cx="1120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DE858353-1CD4-06AE-0256-089E83443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1788" y="3476625"/>
              <a:ext cx="15716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B3FEE022-5459-ACC1-8B66-1D976DFE4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5900" y="3802063"/>
              <a:ext cx="16716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933FB045-0647-D52E-D0AA-95352CC4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850" y="4090988"/>
              <a:ext cx="60325" cy="889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6176CB6E-E1E4-0433-C0AD-3CFBAE7A9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4175" y="4090988"/>
              <a:ext cx="60325" cy="889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E05CB8DC-A125-E397-5A2E-AB8C4A65D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800" y="2730500"/>
              <a:ext cx="60325" cy="889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0C175824-2B10-C4B9-E92A-8055A5C46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6538" y="2193925"/>
              <a:ext cx="627062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C03A9E7F-8533-2587-C243-4A72249FD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3962400"/>
              <a:ext cx="62547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E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0219F1EE-4861-988A-5EFB-23BA26139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2513" y="1431925"/>
              <a:ext cx="627062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M</a:t>
              </a: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7531F787-A2F2-9791-F5CA-6A66806DB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4700" y="2117725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M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E0C47D4E-FAAB-3368-AA17-DC02D1579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6963" y="2514600"/>
              <a:ext cx="7826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M</a:t>
              </a:r>
              <a:r>
                <a:rPr lang="zh-CN" altLang="en-US" sz="700" b="0" baseline="30000">
                  <a:latin typeface="Times New Roman" pitchFamily="18" charset="0"/>
                  <a:ea typeface="宋体" charset="-122"/>
                </a:rPr>
                <a:t>＇</a:t>
              </a:r>
              <a:endParaRPr lang="zh-CN" altLang="en-US" sz="2000" b="0" baseline="30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85A7C1F8-9D95-6DB1-6D72-0D7F780A1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5325" y="4034503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 dirty="0">
                  <a:latin typeface="Times New Roman" pitchFamily="18" charset="0"/>
                  <a:ea typeface="宋体" charset="-122"/>
                </a:rPr>
                <a:t>M</a:t>
              </a:r>
              <a:r>
                <a:rPr lang="en-US" altLang="zh-CN" b="0" baseline="-25000" dirty="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b="0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54AA8862-CC97-8D8C-9E52-FE7F86B08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8438" y="3905250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4DC756AC-6DC6-0AB5-410C-1FF97C1C6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8825" y="4856163"/>
              <a:ext cx="6254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M</a:t>
              </a:r>
              <a:r>
                <a:rPr lang="en-US" altLang="zh-CN" b="0" baseline="-25000">
                  <a:latin typeface="Times New Roman" pitchFamily="18" charset="0"/>
                  <a:ea typeface="宋体" charset="-122"/>
                </a:rPr>
                <a:t>3</a:t>
              </a:r>
              <a:endParaRPr lang="en-US" altLang="zh-CN" b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82DFDCF2-6A63-E6C4-AF8D-5963AA5C3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2651125"/>
              <a:ext cx="782638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L</a:t>
              </a:r>
              <a:r>
                <a:rPr lang="zh-CN" altLang="en-US" b="0">
                  <a:latin typeface="Times New Roman" pitchFamily="18" charset="0"/>
                  <a:ea typeface="宋体" charset="-122"/>
                </a:rPr>
                <a:t>＇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469B37E-683A-5A13-1902-409EA1C9F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2651125"/>
              <a:ext cx="7826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Tx/>
              </a:pPr>
              <a:r>
                <a:rPr lang="en-US" altLang="zh-CN" b="0">
                  <a:latin typeface="Times New Roman" pitchFamily="18" charset="0"/>
                  <a:ea typeface="宋体" charset="-122"/>
                </a:rPr>
                <a:t>S</a:t>
              </a:r>
              <a:r>
                <a:rPr lang="zh-CN" altLang="en-US" b="0">
                  <a:latin typeface="Times New Roman" pitchFamily="18" charset="0"/>
                  <a:ea typeface="宋体" charset="-122"/>
                </a:rPr>
                <a:t>＇</a:t>
              </a: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DEA754FA-F56A-4B1D-7E97-BF699E687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000" y="4114800"/>
              <a:ext cx="392113" cy="12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Text Box 40">
            <a:extLst>
              <a:ext uri="{FF2B5EF4-FFF2-40B4-BE49-F238E27FC236}">
                <a16:creationId xmlns:a16="http://schemas.microsoft.com/office/drawing/2014/main" id="{4D344FE9-BD58-95F8-27B2-1C05109F3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30" y="5582208"/>
            <a:ext cx="23002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Tx/>
            </a:pPr>
            <a:r>
              <a:rPr lang="zh-CN" altLang="en-US" b="1" dirty="0">
                <a:latin typeface="Times New Roman" pitchFamily="18" charset="0"/>
                <a:ea typeface="宋体" charset="-122"/>
              </a:rPr>
              <a:t>冷却过程图</a:t>
            </a:r>
          </a:p>
        </p:txBody>
      </p:sp>
    </p:spTree>
    <p:extLst>
      <p:ext uri="{BB962C8B-B14F-4D97-AF65-F5344CB8AC3E}">
        <p14:creationId xmlns:p14="http://schemas.microsoft.com/office/powerpoint/2010/main" val="2556526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41" name="Picture 11" descr="F200905190825323067223462"/>
          <p:cNvPicPr>
            <a:picLocks noChangeArrowheads="1"/>
          </p:cNvPicPr>
          <p:nvPr/>
        </p:nvPicPr>
        <p:blipFill>
          <a:blip r:embed="rId2" cstate="print"/>
          <a:srcRect t="13632" b="10603"/>
          <a:stretch>
            <a:fillRect/>
          </a:stretch>
        </p:blipFill>
        <p:spPr bwMode="auto">
          <a:xfrm>
            <a:off x="30163" y="12868"/>
            <a:ext cx="91440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42" name="Picture 13" descr="1009790img20091224111216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2175" y="4540250"/>
            <a:ext cx="3201988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43" name="Picture 14" descr="盐湖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45013"/>
            <a:ext cx="32035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44" name="Picture 15" descr="0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6413" y="4545013"/>
            <a:ext cx="320357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3491880" y="2888940"/>
            <a:ext cx="22717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32890759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三元水盐体系组成表示法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43835"/>
            <a:ext cx="7859712" cy="43195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设有一个三元水盐体系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NaCl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KCl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2800" b="1" baseline="-250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，如果用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％、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％、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％分别表示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NaCl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KCl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H</a:t>
            </a:r>
            <a:r>
              <a:rPr lang="en-US" altLang="zh-CN" sz="2800" b="1" baseline="-250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的质量百分数。则有以下关系：</a:t>
            </a:r>
            <a:endParaRPr lang="en-US" altLang="zh-CN" sz="2800" b="1" dirty="0">
              <a:solidFill>
                <a:srgbClr val="00000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zh-CN" altLang="en-US" sz="2800" b="1" dirty="0">
              <a:solidFill>
                <a:srgbClr val="00000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％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+b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％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+c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％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黑体" pitchFamily="2" charset="-122"/>
                <a:ea typeface="黑体" pitchFamily="2" charset="-122"/>
              </a:rPr>
              <a:t>=100%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00000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在三元水盐体系中，仅有两个组分的浓度是独立变数，另一组分浓度为非独立变数。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00000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854200"/>
            <a:ext cx="4876800" cy="4787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正三角形（以溶液为基准）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图中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点，通过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点作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DE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FG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HL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线分别平行于三角形的三条边。从图中可看出以下的关系：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HC=EM=GM=GE=LB= a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GC=DM=HM=HD=AF= b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AD=FM=LM=BE=FL= c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这样，可在△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任一边上同时读出系统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M(M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点</a:t>
            </a: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的组成。</a:t>
            </a:r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624513" y="2884488"/>
            <a:ext cx="2970212" cy="2373312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6094413" y="4516438"/>
            <a:ext cx="20304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6777038" y="3435350"/>
            <a:ext cx="1093787" cy="1822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 flipH="1">
            <a:off x="7050088" y="3929063"/>
            <a:ext cx="700087" cy="13287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AutoShape 10"/>
          <p:cNvSpPr>
            <a:spLocks/>
          </p:cNvSpPr>
          <p:nvPr/>
        </p:nvSpPr>
        <p:spPr bwMode="auto">
          <a:xfrm rot="1942608">
            <a:off x="6288088" y="3308350"/>
            <a:ext cx="150812" cy="1238250"/>
          </a:xfrm>
          <a:prstGeom prst="leftBrace">
            <a:avLst>
              <a:gd name="adj1" fmla="val 6842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AutoShape 11"/>
          <p:cNvSpPr>
            <a:spLocks/>
          </p:cNvSpPr>
          <p:nvPr/>
        </p:nvSpPr>
        <p:spPr bwMode="auto">
          <a:xfrm rot="-1980589">
            <a:off x="7942263" y="3843338"/>
            <a:ext cx="120650" cy="684212"/>
          </a:xfrm>
          <a:prstGeom prst="rightBrace">
            <a:avLst>
              <a:gd name="adj1" fmla="val 47259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2"/>
          <p:cNvSpPr>
            <a:spLocks noChangeShapeType="1"/>
          </p:cNvSpPr>
          <p:nvPr/>
        </p:nvSpPr>
        <p:spPr bwMode="auto">
          <a:xfrm flipH="1" flipV="1">
            <a:off x="7423150" y="3054350"/>
            <a:ext cx="311150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13"/>
          <p:cNvSpPr>
            <a:spLocks noChangeShapeType="1"/>
          </p:cNvSpPr>
          <p:nvPr/>
        </p:nvSpPr>
        <p:spPr bwMode="auto">
          <a:xfrm flipH="1">
            <a:off x="5546725" y="4573588"/>
            <a:ext cx="273050" cy="474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4"/>
          <p:cNvSpPr>
            <a:spLocks noChangeShapeType="1"/>
          </p:cNvSpPr>
          <p:nvPr/>
        </p:nvSpPr>
        <p:spPr bwMode="auto">
          <a:xfrm>
            <a:off x="5878513" y="5391150"/>
            <a:ext cx="741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auto">
          <a:xfrm>
            <a:off x="5340350" y="5148263"/>
            <a:ext cx="622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6784975" y="5229225"/>
            <a:ext cx="622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F</a:t>
            </a:r>
          </a:p>
        </p:txBody>
      </p:sp>
      <p:sp>
        <p:nvSpPr>
          <p:cNvPr id="12303" name="Text Box 17"/>
          <p:cNvSpPr txBox="1">
            <a:spLocks noChangeArrowheads="1"/>
          </p:cNvSpPr>
          <p:nvPr/>
        </p:nvSpPr>
        <p:spPr bwMode="auto">
          <a:xfrm>
            <a:off x="7812088" y="5248275"/>
            <a:ext cx="6477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L</a:t>
            </a:r>
          </a:p>
        </p:txBody>
      </p:sp>
      <p:sp>
        <p:nvSpPr>
          <p:cNvPr id="12304" name="Text Box 18"/>
          <p:cNvSpPr txBox="1">
            <a:spLocks noChangeArrowheads="1"/>
          </p:cNvSpPr>
          <p:nvPr/>
        </p:nvSpPr>
        <p:spPr bwMode="auto">
          <a:xfrm>
            <a:off x="7259638" y="5407025"/>
            <a:ext cx="6826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 i="1"/>
              <a:t>C</a:t>
            </a:r>
            <a:r>
              <a:rPr lang="en-US" altLang="zh-CN" sz="1200" b="1"/>
              <a:t>%</a:t>
            </a:r>
          </a:p>
        </p:txBody>
      </p:sp>
      <p:sp>
        <p:nvSpPr>
          <p:cNvPr id="12305" name="AutoShape 19"/>
          <p:cNvSpPr>
            <a:spLocks/>
          </p:cNvSpPr>
          <p:nvPr/>
        </p:nvSpPr>
        <p:spPr bwMode="auto">
          <a:xfrm rot="5533828">
            <a:off x="7350125" y="4916488"/>
            <a:ext cx="196850" cy="819150"/>
          </a:xfrm>
          <a:prstGeom prst="rightBrace">
            <a:avLst>
              <a:gd name="adj1" fmla="val 346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6" name="Text Box 20"/>
          <p:cNvSpPr txBox="1">
            <a:spLocks noChangeArrowheads="1"/>
          </p:cNvSpPr>
          <p:nvPr/>
        </p:nvSpPr>
        <p:spPr bwMode="auto">
          <a:xfrm>
            <a:off x="8521700" y="5033963"/>
            <a:ext cx="622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6880225" y="2679700"/>
            <a:ext cx="622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C</a:t>
            </a:r>
          </a:p>
        </p:txBody>
      </p:sp>
      <p:sp>
        <p:nvSpPr>
          <p:cNvPr id="12308" name="Text Box 22"/>
          <p:cNvSpPr txBox="1">
            <a:spLocks noChangeArrowheads="1"/>
          </p:cNvSpPr>
          <p:nvPr/>
        </p:nvSpPr>
        <p:spPr bwMode="auto">
          <a:xfrm>
            <a:off x="7661275" y="3686175"/>
            <a:ext cx="622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G</a:t>
            </a:r>
          </a:p>
        </p:txBody>
      </p:sp>
      <p:sp>
        <p:nvSpPr>
          <p:cNvPr id="12309" name="Text Box 23"/>
          <p:cNvSpPr txBox="1">
            <a:spLocks noChangeArrowheads="1"/>
          </p:cNvSpPr>
          <p:nvPr/>
        </p:nvSpPr>
        <p:spPr bwMode="auto">
          <a:xfrm>
            <a:off x="8091488" y="4254500"/>
            <a:ext cx="622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12310" name="Text Box 24"/>
          <p:cNvSpPr txBox="1">
            <a:spLocks noChangeArrowheads="1"/>
          </p:cNvSpPr>
          <p:nvPr/>
        </p:nvSpPr>
        <p:spPr bwMode="auto">
          <a:xfrm>
            <a:off x="6530975" y="3179763"/>
            <a:ext cx="62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H</a:t>
            </a:r>
          </a:p>
        </p:txBody>
      </p:sp>
      <p:sp>
        <p:nvSpPr>
          <p:cNvPr id="12311" name="Text Box 25"/>
          <p:cNvSpPr txBox="1">
            <a:spLocks noChangeArrowheads="1"/>
          </p:cNvSpPr>
          <p:nvPr/>
        </p:nvSpPr>
        <p:spPr bwMode="auto">
          <a:xfrm>
            <a:off x="5821363" y="4356100"/>
            <a:ext cx="622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D</a:t>
            </a:r>
          </a:p>
        </p:txBody>
      </p:sp>
      <p:sp>
        <p:nvSpPr>
          <p:cNvPr id="12312" name="Text Box 26"/>
          <p:cNvSpPr txBox="1">
            <a:spLocks noChangeArrowheads="1"/>
          </p:cNvSpPr>
          <p:nvPr/>
        </p:nvSpPr>
        <p:spPr bwMode="auto">
          <a:xfrm>
            <a:off x="7896225" y="3817938"/>
            <a:ext cx="6826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 i="1"/>
              <a:t>a</a:t>
            </a:r>
            <a:r>
              <a:rPr lang="en-US" altLang="zh-CN" sz="1200" b="1"/>
              <a:t>%</a:t>
            </a:r>
          </a:p>
        </p:txBody>
      </p:sp>
      <p:sp>
        <p:nvSpPr>
          <p:cNvPr id="12313" name="Text Box 27"/>
          <p:cNvSpPr txBox="1">
            <a:spLocks noChangeArrowheads="1"/>
          </p:cNvSpPr>
          <p:nvPr/>
        </p:nvSpPr>
        <p:spPr bwMode="auto">
          <a:xfrm>
            <a:off x="5978525" y="3667125"/>
            <a:ext cx="6826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 i="1"/>
              <a:t>b</a:t>
            </a:r>
            <a:r>
              <a:rPr lang="en-US" altLang="zh-CN" sz="1200" b="1"/>
              <a:t>%</a:t>
            </a:r>
          </a:p>
        </p:txBody>
      </p:sp>
      <p:sp>
        <p:nvSpPr>
          <p:cNvPr id="12314" name="Text Box 28"/>
          <p:cNvSpPr txBox="1">
            <a:spLocks noChangeArrowheads="1"/>
          </p:cNvSpPr>
          <p:nvPr/>
        </p:nvSpPr>
        <p:spPr bwMode="auto">
          <a:xfrm>
            <a:off x="5777360" y="5808662"/>
            <a:ext cx="2516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/>
              <a:t>正三角形坐标图</a:t>
            </a:r>
          </a:p>
        </p:txBody>
      </p:sp>
      <p:sp>
        <p:nvSpPr>
          <p:cNvPr id="12315" name="Text Box 29"/>
          <p:cNvSpPr txBox="1">
            <a:spLocks noChangeArrowheads="1"/>
          </p:cNvSpPr>
          <p:nvPr/>
        </p:nvSpPr>
        <p:spPr bwMode="auto">
          <a:xfrm>
            <a:off x="7254875" y="4138613"/>
            <a:ext cx="70326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>
                <a:solidFill>
                  <a:srgbClr val="FF3300"/>
                </a:solidFill>
              </a:rPr>
              <a:t>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721D2C-C41F-FC31-B275-51E24DF0A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三元水盐体系组成表示法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6" grpId="0" animBg="1"/>
      <p:bldP spid="1146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051300" cy="44323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直角等腰三角形</a:t>
            </a:r>
            <a:r>
              <a:rPr lang="zh-CN" altLang="en-US" sz="1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（以溶液为基准）</a:t>
            </a:r>
            <a:endParaRPr lang="zh-CN" altLang="en-US" sz="1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      这种坐标的读数方法和正三角形法相同。由于直角等腰三角形有斜边，其刻度和直角边上不同，因此，读数时可只读直角边上的刻度。这种坐标可以直接在直角坐标纸上标绘，十分方便，而且对于近水点处的图形适当地放大。系统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点）含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B30%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，含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50%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，水则自然为</a:t>
            </a:r>
            <a:r>
              <a:rPr lang="en-US" altLang="zh-CN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20%</a:t>
            </a:r>
            <a:r>
              <a:rPr lang="zh-CN" altLang="en-US" sz="240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6073775" y="3259138"/>
            <a:ext cx="1968500" cy="186055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6070600" y="2770188"/>
            <a:ext cx="2492375" cy="2349500"/>
          </a:xfrm>
          <a:prstGeom prst="rtTriangl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5727700" y="4979988"/>
            <a:ext cx="657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8482013" y="5106988"/>
            <a:ext cx="661987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5937250" y="2508250"/>
            <a:ext cx="661988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H="1">
            <a:off x="6569075" y="5040313"/>
            <a:ext cx="1588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7085013" y="5040313"/>
            <a:ext cx="3175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flipH="1">
            <a:off x="7542213" y="5040313"/>
            <a:ext cx="3175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>
            <a:off x="8023225" y="5060950"/>
            <a:ext cx="3175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6092825" y="4668838"/>
            <a:ext cx="41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6073775" y="4198938"/>
            <a:ext cx="60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6092825" y="3748088"/>
            <a:ext cx="41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6073775" y="4003675"/>
            <a:ext cx="787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V="1">
            <a:off x="6861175" y="4003675"/>
            <a:ext cx="0" cy="1116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6794500" y="3786188"/>
            <a:ext cx="6604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>
                <a:solidFill>
                  <a:srgbClr val="FF3300"/>
                </a:solidFill>
              </a:rPr>
              <a:t>M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6011863" y="2970213"/>
            <a:ext cx="661987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M</a:t>
            </a:r>
            <a:r>
              <a:rPr lang="en-US" altLang="zh-CN" sz="1200" b="1" baseline="-25000"/>
              <a:t>1</a:t>
            </a:r>
            <a:endParaRPr lang="en-US" altLang="zh-CN" sz="1200" b="1"/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7991475" y="4857750"/>
            <a:ext cx="6604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M</a:t>
            </a:r>
            <a:r>
              <a:rPr lang="en-US" altLang="zh-CN" sz="1200" b="1" baseline="-25000"/>
              <a:t>2</a:t>
            </a:r>
            <a:endParaRPr lang="en-US" altLang="zh-CN" sz="1200" b="1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6089650" y="3278188"/>
            <a:ext cx="41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5630863" y="5145088"/>
            <a:ext cx="1093787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1200" b="1"/>
              <a:t>（</a:t>
            </a:r>
            <a:r>
              <a:rPr lang="en-US" altLang="zh-CN" sz="1200" b="1"/>
              <a:t>H</a:t>
            </a:r>
            <a:r>
              <a:rPr lang="en-US" altLang="zh-CN" sz="1200" b="1" baseline="-25000"/>
              <a:t>2</a:t>
            </a:r>
            <a:r>
              <a:rPr lang="en-US" altLang="zh-CN" sz="1200" b="1"/>
              <a:t>O</a:t>
            </a:r>
            <a:r>
              <a:rPr lang="zh-CN" altLang="en-US" sz="1200" b="1"/>
              <a:t>）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6200775" y="3576638"/>
            <a:ext cx="6604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 i="1"/>
              <a:t>b</a:t>
            </a:r>
            <a:endParaRPr lang="en-US" altLang="zh-CN" sz="1200" b="1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6823075" y="4378325"/>
            <a:ext cx="660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 i="1"/>
              <a:t>a</a:t>
            </a:r>
            <a:endParaRPr lang="en-US" altLang="zh-CN" sz="1200" b="1"/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5434013" y="3713163"/>
            <a:ext cx="804862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50%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567488" y="5132388"/>
            <a:ext cx="804862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30%</a:t>
            </a:r>
          </a:p>
        </p:txBody>
      </p:sp>
      <p:sp>
        <p:nvSpPr>
          <p:cNvPr id="13339" name="Text Box 28"/>
          <p:cNvSpPr txBox="1">
            <a:spLocks noChangeArrowheads="1"/>
          </p:cNvSpPr>
          <p:nvPr/>
        </p:nvSpPr>
        <p:spPr bwMode="auto">
          <a:xfrm>
            <a:off x="5820734" y="5421476"/>
            <a:ext cx="29654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/>
              <a:t>直角等腰三角形坐标图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96D41A-2BD5-CA77-FD93-4C471E4F0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三元水盐体系组成表示法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778000"/>
            <a:ext cx="7759700" cy="1219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</a:rPr>
              <a:t>其</a:t>
            </a:r>
            <a:r>
              <a:rPr lang="zh-CN" altLang="en-US" sz="2800" b="1" dirty="0">
                <a:solidFill>
                  <a:srgbClr val="FF3300"/>
                </a:solidFill>
              </a:rPr>
              <a:t>他坐标（以局部物质为基准）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）以水为基准     （</a:t>
            </a: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）以干盐为基准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894138" y="6173789"/>
            <a:ext cx="1754187" cy="35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/>
              <a:t>两种坐标图</a:t>
            </a: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1598613" y="5624513"/>
            <a:ext cx="267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 flipV="1">
            <a:off x="1595438" y="3111500"/>
            <a:ext cx="0" cy="2497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V="1">
            <a:off x="1617663" y="5260975"/>
            <a:ext cx="69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 flipV="1">
            <a:off x="1617663" y="4914900"/>
            <a:ext cx="69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1617663" y="4549775"/>
            <a:ext cx="69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 flipV="1">
            <a:off x="1617663" y="4186238"/>
            <a:ext cx="69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3"/>
          <p:cNvSpPr>
            <a:spLocks noChangeShapeType="1"/>
          </p:cNvSpPr>
          <p:nvPr/>
        </p:nvSpPr>
        <p:spPr bwMode="auto">
          <a:xfrm flipV="1">
            <a:off x="1617663" y="3822700"/>
            <a:ext cx="69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>
            <a:off x="1971675" y="5538788"/>
            <a:ext cx="0" cy="69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5"/>
          <p:cNvSpPr>
            <a:spLocks noChangeShapeType="1"/>
          </p:cNvSpPr>
          <p:nvPr/>
        </p:nvSpPr>
        <p:spPr bwMode="auto">
          <a:xfrm>
            <a:off x="2349500" y="5538788"/>
            <a:ext cx="0" cy="69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2725738" y="5538788"/>
            <a:ext cx="0" cy="69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7"/>
          <p:cNvSpPr>
            <a:spLocks noChangeShapeType="1"/>
          </p:cNvSpPr>
          <p:nvPr/>
        </p:nvSpPr>
        <p:spPr bwMode="auto">
          <a:xfrm>
            <a:off x="3087688" y="5538788"/>
            <a:ext cx="0" cy="69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8"/>
          <p:cNvSpPr>
            <a:spLocks noChangeShapeType="1"/>
          </p:cNvSpPr>
          <p:nvPr/>
        </p:nvSpPr>
        <p:spPr bwMode="auto">
          <a:xfrm>
            <a:off x="3462338" y="5556250"/>
            <a:ext cx="0" cy="68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9"/>
          <p:cNvSpPr>
            <a:spLocks noChangeShapeType="1"/>
          </p:cNvSpPr>
          <p:nvPr/>
        </p:nvSpPr>
        <p:spPr bwMode="auto">
          <a:xfrm>
            <a:off x="3840163" y="5556250"/>
            <a:ext cx="0" cy="68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 Box 20"/>
          <p:cNvSpPr txBox="1">
            <a:spLocks noChangeArrowheads="1"/>
          </p:cNvSpPr>
          <p:nvPr/>
        </p:nvSpPr>
        <p:spPr bwMode="auto">
          <a:xfrm>
            <a:off x="4184650" y="5386388"/>
            <a:ext cx="57308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A</a:t>
            </a:r>
          </a:p>
        </p:txBody>
      </p:sp>
      <p:sp>
        <p:nvSpPr>
          <p:cNvPr id="14355" name="Text Box 21"/>
          <p:cNvSpPr txBox="1">
            <a:spLocks noChangeArrowheads="1"/>
          </p:cNvSpPr>
          <p:nvPr/>
        </p:nvSpPr>
        <p:spPr bwMode="auto">
          <a:xfrm>
            <a:off x="1376363" y="2940050"/>
            <a:ext cx="571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B</a:t>
            </a:r>
          </a:p>
        </p:txBody>
      </p:sp>
      <p:sp>
        <p:nvSpPr>
          <p:cNvPr id="14356" name="Text Box 22"/>
          <p:cNvSpPr txBox="1">
            <a:spLocks noChangeArrowheads="1"/>
          </p:cNvSpPr>
          <p:nvPr/>
        </p:nvSpPr>
        <p:spPr bwMode="auto">
          <a:xfrm>
            <a:off x="1268413" y="5472113"/>
            <a:ext cx="571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W</a:t>
            </a:r>
          </a:p>
        </p:txBody>
      </p:sp>
      <p:sp>
        <p:nvSpPr>
          <p:cNvPr id="14357" name="Text Box 23"/>
          <p:cNvSpPr txBox="1">
            <a:spLocks noChangeArrowheads="1"/>
          </p:cNvSpPr>
          <p:nvPr/>
        </p:nvSpPr>
        <p:spPr bwMode="auto">
          <a:xfrm>
            <a:off x="1682750" y="5507038"/>
            <a:ext cx="5715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10</a:t>
            </a:r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2076450" y="5489575"/>
            <a:ext cx="57308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20</a:t>
            </a:r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2455863" y="5489575"/>
            <a:ext cx="571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30</a:t>
            </a:r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2814638" y="5489575"/>
            <a:ext cx="571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40</a:t>
            </a:r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auto">
          <a:xfrm>
            <a:off x="3192463" y="5489575"/>
            <a:ext cx="571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50</a:t>
            </a:r>
          </a:p>
        </p:txBody>
      </p:sp>
      <p:sp>
        <p:nvSpPr>
          <p:cNvPr id="14362" name="Text Box 28"/>
          <p:cNvSpPr txBox="1">
            <a:spLocks noChangeArrowheads="1"/>
          </p:cNvSpPr>
          <p:nvPr/>
        </p:nvSpPr>
        <p:spPr bwMode="auto">
          <a:xfrm>
            <a:off x="3587750" y="5489575"/>
            <a:ext cx="571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60</a:t>
            </a:r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1277938" y="5102225"/>
            <a:ext cx="571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10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1206500" y="4640263"/>
            <a:ext cx="5715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20</a:t>
            </a:r>
          </a:p>
        </p:txBody>
      </p:sp>
      <p:sp>
        <p:nvSpPr>
          <p:cNvPr id="14365" name="Text Box 31"/>
          <p:cNvSpPr txBox="1">
            <a:spLocks noChangeArrowheads="1"/>
          </p:cNvSpPr>
          <p:nvPr/>
        </p:nvSpPr>
        <p:spPr bwMode="auto">
          <a:xfrm>
            <a:off x="1208088" y="4276725"/>
            <a:ext cx="571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30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1193800" y="3946525"/>
            <a:ext cx="552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40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1198563" y="3565525"/>
            <a:ext cx="5524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50</a:t>
            </a:r>
          </a:p>
        </p:txBody>
      </p:sp>
      <p:sp>
        <p:nvSpPr>
          <p:cNvPr id="14368" name="Line 34"/>
          <p:cNvSpPr>
            <a:spLocks noChangeShapeType="1"/>
          </p:cNvSpPr>
          <p:nvPr/>
        </p:nvSpPr>
        <p:spPr bwMode="auto">
          <a:xfrm>
            <a:off x="1595438" y="4567238"/>
            <a:ext cx="592137" cy="2778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35"/>
          <p:cNvSpPr>
            <a:spLocks noChangeShapeType="1"/>
          </p:cNvSpPr>
          <p:nvPr/>
        </p:nvSpPr>
        <p:spPr bwMode="auto">
          <a:xfrm>
            <a:off x="2187575" y="4845050"/>
            <a:ext cx="322263" cy="7794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>
            <a:off x="2187575" y="4845050"/>
            <a:ext cx="18859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 flipV="1">
            <a:off x="2170113" y="3354388"/>
            <a:ext cx="0" cy="1490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2" name="Text Box 38"/>
          <p:cNvSpPr txBox="1">
            <a:spLocks noChangeArrowheads="1"/>
          </p:cNvSpPr>
          <p:nvPr/>
        </p:nvSpPr>
        <p:spPr bwMode="auto">
          <a:xfrm>
            <a:off x="4032250" y="4587875"/>
            <a:ext cx="5715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 i="1"/>
              <a:t>a</a:t>
            </a:r>
            <a:endParaRPr lang="en-US" altLang="zh-CN" sz="1400" b="1"/>
          </a:p>
        </p:txBody>
      </p:sp>
      <p:sp>
        <p:nvSpPr>
          <p:cNvPr id="14373" name="Text Box 39"/>
          <p:cNvSpPr txBox="1">
            <a:spLocks noChangeArrowheads="1"/>
          </p:cNvSpPr>
          <p:nvPr/>
        </p:nvSpPr>
        <p:spPr bwMode="auto">
          <a:xfrm>
            <a:off x="2016125" y="3101975"/>
            <a:ext cx="571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 i="1"/>
              <a:t>b</a:t>
            </a:r>
            <a:endParaRPr lang="en-US" altLang="zh-CN" sz="1400" b="1"/>
          </a:p>
        </p:txBody>
      </p:sp>
      <p:sp>
        <p:nvSpPr>
          <p:cNvPr id="14374" name="Text Box 40"/>
          <p:cNvSpPr txBox="1">
            <a:spLocks noChangeArrowheads="1"/>
          </p:cNvSpPr>
          <p:nvPr/>
        </p:nvSpPr>
        <p:spPr bwMode="auto">
          <a:xfrm>
            <a:off x="1527175" y="4265613"/>
            <a:ext cx="695325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 i="1"/>
              <a:t>b‘</a:t>
            </a:r>
            <a:endParaRPr lang="en-US" altLang="zh-CN" sz="1400" b="1"/>
          </a:p>
        </p:txBody>
      </p:sp>
      <p:sp>
        <p:nvSpPr>
          <p:cNvPr id="14375" name="Text Box 41"/>
          <p:cNvSpPr txBox="1">
            <a:spLocks noChangeArrowheads="1"/>
          </p:cNvSpPr>
          <p:nvPr/>
        </p:nvSpPr>
        <p:spPr bwMode="auto">
          <a:xfrm>
            <a:off x="2270125" y="5572125"/>
            <a:ext cx="6254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 i="1"/>
              <a:t>a</a:t>
            </a:r>
            <a:r>
              <a:rPr lang="zh-CN" altLang="en-US" sz="1400" b="1" i="1"/>
              <a:t>＇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en-US" altLang="zh-CN" sz="1400" b="1"/>
          </a:p>
        </p:txBody>
      </p:sp>
      <p:sp>
        <p:nvSpPr>
          <p:cNvPr id="14376" name="Text Box 42"/>
          <p:cNvSpPr txBox="1">
            <a:spLocks noChangeArrowheads="1"/>
          </p:cNvSpPr>
          <p:nvPr/>
        </p:nvSpPr>
        <p:spPr bwMode="auto">
          <a:xfrm>
            <a:off x="2336800" y="5014913"/>
            <a:ext cx="62388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M</a:t>
            </a:r>
          </a:p>
        </p:txBody>
      </p:sp>
      <p:sp>
        <p:nvSpPr>
          <p:cNvPr id="14377" name="Line 43"/>
          <p:cNvSpPr>
            <a:spLocks noChangeShapeType="1"/>
          </p:cNvSpPr>
          <p:nvPr/>
        </p:nvSpPr>
        <p:spPr bwMode="auto">
          <a:xfrm>
            <a:off x="1595438" y="5260975"/>
            <a:ext cx="7715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8" name="Line 44"/>
          <p:cNvSpPr>
            <a:spLocks noChangeShapeType="1"/>
          </p:cNvSpPr>
          <p:nvPr/>
        </p:nvSpPr>
        <p:spPr bwMode="auto">
          <a:xfrm>
            <a:off x="2349500" y="5260975"/>
            <a:ext cx="0" cy="3984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79" name="Text Box 45"/>
          <p:cNvSpPr txBox="1">
            <a:spLocks noChangeArrowheads="1"/>
          </p:cNvSpPr>
          <p:nvPr/>
        </p:nvSpPr>
        <p:spPr bwMode="auto">
          <a:xfrm>
            <a:off x="1689100" y="4727575"/>
            <a:ext cx="571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1</a:t>
            </a:r>
          </a:p>
        </p:txBody>
      </p:sp>
      <p:sp>
        <p:nvSpPr>
          <p:cNvPr id="14380" name="Text Box 46"/>
          <p:cNvSpPr txBox="1">
            <a:spLocks noChangeArrowheads="1"/>
          </p:cNvSpPr>
          <p:nvPr/>
        </p:nvSpPr>
        <p:spPr bwMode="auto">
          <a:xfrm>
            <a:off x="1654175" y="3756025"/>
            <a:ext cx="5715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2</a:t>
            </a:r>
          </a:p>
        </p:txBody>
      </p:sp>
      <p:sp>
        <p:nvSpPr>
          <p:cNvPr id="14381" name="Text Box 47"/>
          <p:cNvSpPr txBox="1">
            <a:spLocks noChangeArrowheads="1"/>
          </p:cNvSpPr>
          <p:nvPr/>
        </p:nvSpPr>
        <p:spPr bwMode="auto">
          <a:xfrm>
            <a:off x="2586038" y="4137025"/>
            <a:ext cx="57308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4</a:t>
            </a:r>
          </a:p>
        </p:txBody>
      </p:sp>
      <p:sp>
        <p:nvSpPr>
          <p:cNvPr id="14382" name="Text Box 48"/>
          <p:cNvSpPr txBox="1">
            <a:spLocks noChangeArrowheads="1"/>
          </p:cNvSpPr>
          <p:nvPr/>
        </p:nvSpPr>
        <p:spPr bwMode="auto">
          <a:xfrm>
            <a:off x="2930525" y="4814888"/>
            <a:ext cx="573088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3</a:t>
            </a:r>
          </a:p>
        </p:txBody>
      </p:sp>
      <p:sp>
        <p:nvSpPr>
          <p:cNvPr id="14383" name="Text Box 49"/>
          <p:cNvSpPr txBox="1">
            <a:spLocks noChangeArrowheads="1"/>
          </p:cNvSpPr>
          <p:nvPr/>
        </p:nvSpPr>
        <p:spPr bwMode="auto">
          <a:xfrm>
            <a:off x="2325688" y="5837238"/>
            <a:ext cx="7874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/>
              <a:t>（</a:t>
            </a:r>
            <a:r>
              <a:rPr lang="en-US" altLang="zh-CN" sz="1400" b="1"/>
              <a:t>a</a:t>
            </a:r>
            <a:r>
              <a:rPr lang="zh-CN" altLang="en-US" sz="1400" b="1"/>
              <a:t>）</a:t>
            </a:r>
          </a:p>
        </p:txBody>
      </p:sp>
      <p:sp>
        <p:nvSpPr>
          <p:cNvPr id="14384" name="Text Box 50"/>
          <p:cNvSpPr txBox="1">
            <a:spLocks noChangeArrowheads="1"/>
          </p:cNvSpPr>
          <p:nvPr/>
        </p:nvSpPr>
        <p:spPr bwMode="auto">
          <a:xfrm>
            <a:off x="3538538" y="5661025"/>
            <a:ext cx="1684337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gA/100gH</a:t>
            </a:r>
            <a:r>
              <a:rPr lang="en-US" altLang="zh-CN" sz="1400" b="1" baseline="-25000"/>
              <a:t>2</a:t>
            </a:r>
            <a:r>
              <a:rPr lang="en-US" altLang="zh-CN" sz="1400" b="1"/>
              <a:t>O</a:t>
            </a:r>
          </a:p>
        </p:txBody>
      </p:sp>
      <p:sp>
        <p:nvSpPr>
          <p:cNvPr id="14385" name="Text Box 51"/>
          <p:cNvSpPr txBox="1">
            <a:spLocks noChangeArrowheads="1"/>
          </p:cNvSpPr>
          <p:nvPr/>
        </p:nvSpPr>
        <p:spPr bwMode="auto">
          <a:xfrm>
            <a:off x="484188" y="3109913"/>
            <a:ext cx="1300162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gB/100gH</a:t>
            </a:r>
            <a:r>
              <a:rPr lang="en-US" altLang="zh-CN" sz="1400" b="1" baseline="-25000"/>
              <a:t>2</a:t>
            </a:r>
            <a:r>
              <a:rPr lang="en-US" altLang="zh-CN" sz="1400" b="1"/>
              <a:t>O</a:t>
            </a:r>
          </a:p>
        </p:txBody>
      </p:sp>
      <p:sp>
        <p:nvSpPr>
          <p:cNvPr id="14386" name="Line 53"/>
          <p:cNvSpPr>
            <a:spLocks noChangeShapeType="1"/>
          </p:cNvSpPr>
          <p:nvPr/>
        </p:nvSpPr>
        <p:spPr bwMode="auto">
          <a:xfrm>
            <a:off x="5956300" y="5672138"/>
            <a:ext cx="218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7" name="Line 54"/>
          <p:cNvSpPr>
            <a:spLocks noChangeShapeType="1"/>
          </p:cNvSpPr>
          <p:nvPr/>
        </p:nvSpPr>
        <p:spPr bwMode="auto">
          <a:xfrm flipV="1">
            <a:off x="5949950" y="3422650"/>
            <a:ext cx="0" cy="2232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8" name="Line 55"/>
          <p:cNvSpPr>
            <a:spLocks noChangeShapeType="1"/>
          </p:cNvSpPr>
          <p:nvPr/>
        </p:nvSpPr>
        <p:spPr bwMode="auto">
          <a:xfrm flipV="1">
            <a:off x="5973763" y="5305425"/>
            <a:ext cx="82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89" name="Line 56"/>
          <p:cNvSpPr>
            <a:spLocks noChangeShapeType="1"/>
          </p:cNvSpPr>
          <p:nvPr/>
        </p:nvSpPr>
        <p:spPr bwMode="auto">
          <a:xfrm flipV="1">
            <a:off x="5973763" y="4957763"/>
            <a:ext cx="82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0" name="Line 57"/>
          <p:cNvSpPr>
            <a:spLocks noChangeShapeType="1"/>
          </p:cNvSpPr>
          <p:nvPr/>
        </p:nvSpPr>
        <p:spPr bwMode="auto">
          <a:xfrm flipV="1">
            <a:off x="5973763" y="4591050"/>
            <a:ext cx="82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1" name="Line 58"/>
          <p:cNvSpPr>
            <a:spLocks noChangeShapeType="1"/>
          </p:cNvSpPr>
          <p:nvPr/>
        </p:nvSpPr>
        <p:spPr bwMode="auto">
          <a:xfrm flipV="1">
            <a:off x="5973763" y="4225925"/>
            <a:ext cx="82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2" name="Line 59"/>
          <p:cNvSpPr>
            <a:spLocks noChangeShapeType="1"/>
          </p:cNvSpPr>
          <p:nvPr/>
        </p:nvSpPr>
        <p:spPr bwMode="auto">
          <a:xfrm flipV="1">
            <a:off x="5973763" y="3859213"/>
            <a:ext cx="825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3" name="Line 60"/>
          <p:cNvSpPr>
            <a:spLocks noChangeShapeType="1"/>
          </p:cNvSpPr>
          <p:nvPr/>
        </p:nvSpPr>
        <p:spPr bwMode="auto">
          <a:xfrm>
            <a:off x="6389688" y="5584825"/>
            <a:ext cx="0" cy="69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4" name="Line 61"/>
          <p:cNvSpPr>
            <a:spLocks noChangeShapeType="1"/>
          </p:cNvSpPr>
          <p:nvPr/>
        </p:nvSpPr>
        <p:spPr bwMode="auto">
          <a:xfrm>
            <a:off x="6831013" y="5584825"/>
            <a:ext cx="0" cy="69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5" name="Line 62"/>
          <p:cNvSpPr>
            <a:spLocks noChangeShapeType="1"/>
          </p:cNvSpPr>
          <p:nvPr/>
        </p:nvSpPr>
        <p:spPr bwMode="auto">
          <a:xfrm>
            <a:off x="7270750" y="5584825"/>
            <a:ext cx="0" cy="69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6" name="Line 63"/>
          <p:cNvSpPr>
            <a:spLocks noChangeShapeType="1"/>
          </p:cNvSpPr>
          <p:nvPr/>
        </p:nvSpPr>
        <p:spPr bwMode="auto">
          <a:xfrm>
            <a:off x="7694613" y="5584825"/>
            <a:ext cx="0" cy="69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7" name="Line 64"/>
          <p:cNvSpPr>
            <a:spLocks noChangeShapeType="1"/>
          </p:cNvSpPr>
          <p:nvPr/>
        </p:nvSpPr>
        <p:spPr bwMode="auto">
          <a:xfrm>
            <a:off x="8132763" y="3546475"/>
            <a:ext cx="0" cy="2125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98" name="Text Box 65"/>
          <p:cNvSpPr txBox="1">
            <a:spLocks noChangeArrowheads="1"/>
          </p:cNvSpPr>
          <p:nvPr/>
        </p:nvSpPr>
        <p:spPr bwMode="auto">
          <a:xfrm>
            <a:off x="5557838" y="5413375"/>
            <a:ext cx="668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A</a:t>
            </a:r>
          </a:p>
        </p:txBody>
      </p:sp>
      <p:sp>
        <p:nvSpPr>
          <p:cNvPr id="14399" name="Text Box 66"/>
          <p:cNvSpPr txBox="1">
            <a:spLocks noChangeArrowheads="1"/>
          </p:cNvSpPr>
          <p:nvPr/>
        </p:nvSpPr>
        <p:spPr bwMode="auto">
          <a:xfrm>
            <a:off x="8058150" y="5430838"/>
            <a:ext cx="6683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B</a:t>
            </a:r>
          </a:p>
        </p:txBody>
      </p:sp>
      <p:sp>
        <p:nvSpPr>
          <p:cNvPr id="14400" name="Text Box 67"/>
          <p:cNvSpPr txBox="1">
            <a:spLocks noChangeArrowheads="1"/>
          </p:cNvSpPr>
          <p:nvPr/>
        </p:nvSpPr>
        <p:spPr bwMode="auto">
          <a:xfrm>
            <a:off x="5459413" y="3165475"/>
            <a:ext cx="6699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W</a:t>
            </a:r>
          </a:p>
        </p:txBody>
      </p:sp>
      <p:sp>
        <p:nvSpPr>
          <p:cNvPr id="14401" name="Text Box 68"/>
          <p:cNvSpPr txBox="1">
            <a:spLocks noChangeArrowheads="1"/>
          </p:cNvSpPr>
          <p:nvPr/>
        </p:nvSpPr>
        <p:spPr bwMode="auto">
          <a:xfrm>
            <a:off x="6051550" y="5553075"/>
            <a:ext cx="6683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20</a:t>
            </a:r>
          </a:p>
        </p:txBody>
      </p:sp>
      <p:sp>
        <p:nvSpPr>
          <p:cNvPr id="14402" name="Text Box 69"/>
          <p:cNvSpPr txBox="1">
            <a:spLocks noChangeArrowheads="1"/>
          </p:cNvSpPr>
          <p:nvPr/>
        </p:nvSpPr>
        <p:spPr bwMode="auto">
          <a:xfrm>
            <a:off x="6513513" y="5535613"/>
            <a:ext cx="66833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40</a:t>
            </a:r>
          </a:p>
        </p:txBody>
      </p:sp>
      <p:sp>
        <p:nvSpPr>
          <p:cNvPr id="14403" name="Text Box 70"/>
          <p:cNvSpPr txBox="1">
            <a:spLocks noChangeArrowheads="1"/>
          </p:cNvSpPr>
          <p:nvPr/>
        </p:nvSpPr>
        <p:spPr bwMode="auto">
          <a:xfrm>
            <a:off x="6954838" y="5535613"/>
            <a:ext cx="66833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60</a:t>
            </a:r>
          </a:p>
        </p:txBody>
      </p:sp>
      <p:sp>
        <p:nvSpPr>
          <p:cNvPr id="14404" name="Text Box 71"/>
          <p:cNvSpPr txBox="1">
            <a:spLocks noChangeArrowheads="1"/>
          </p:cNvSpPr>
          <p:nvPr/>
        </p:nvSpPr>
        <p:spPr bwMode="auto">
          <a:xfrm>
            <a:off x="7373938" y="5535613"/>
            <a:ext cx="66992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80</a:t>
            </a:r>
          </a:p>
        </p:txBody>
      </p:sp>
      <p:sp>
        <p:nvSpPr>
          <p:cNvPr id="14405" name="Text Box 72"/>
          <p:cNvSpPr txBox="1">
            <a:spLocks noChangeArrowheads="1"/>
          </p:cNvSpPr>
          <p:nvPr/>
        </p:nvSpPr>
        <p:spPr bwMode="auto">
          <a:xfrm>
            <a:off x="5319713" y="5029200"/>
            <a:ext cx="83661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100</a:t>
            </a:r>
          </a:p>
        </p:txBody>
      </p:sp>
      <p:sp>
        <p:nvSpPr>
          <p:cNvPr id="14406" name="Text Box 73"/>
          <p:cNvSpPr txBox="1">
            <a:spLocks noChangeArrowheads="1"/>
          </p:cNvSpPr>
          <p:nvPr/>
        </p:nvSpPr>
        <p:spPr bwMode="auto">
          <a:xfrm>
            <a:off x="5345113" y="4699000"/>
            <a:ext cx="8985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200</a:t>
            </a:r>
          </a:p>
        </p:txBody>
      </p:sp>
      <p:sp>
        <p:nvSpPr>
          <p:cNvPr id="14407" name="Text Box 74"/>
          <p:cNvSpPr txBox="1">
            <a:spLocks noChangeArrowheads="1"/>
          </p:cNvSpPr>
          <p:nvPr/>
        </p:nvSpPr>
        <p:spPr bwMode="auto">
          <a:xfrm>
            <a:off x="5346700" y="4314825"/>
            <a:ext cx="838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300</a:t>
            </a:r>
          </a:p>
        </p:txBody>
      </p:sp>
      <p:sp>
        <p:nvSpPr>
          <p:cNvPr id="14408" name="Text Box 75"/>
          <p:cNvSpPr txBox="1">
            <a:spLocks noChangeArrowheads="1"/>
          </p:cNvSpPr>
          <p:nvPr/>
        </p:nvSpPr>
        <p:spPr bwMode="auto">
          <a:xfrm>
            <a:off x="5334000" y="3984625"/>
            <a:ext cx="83502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400</a:t>
            </a:r>
          </a:p>
        </p:txBody>
      </p:sp>
      <p:sp>
        <p:nvSpPr>
          <p:cNvPr id="14409" name="Text Box 76"/>
          <p:cNvSpPr txBox="1">
            <a:spLocks noChangeArrowheads="1"/>
          </p:cNvSpPr>
          <p:nvPr/>
        </p:nvSpPr>
        <p:spPr bwMode="auto">
          <a:xfrm>
            <a:off x="5337175" y="3584575"/>
            <a:ext cx="81438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500</a:t>
            </a:r>
          </a:p>
        </p:txBody>
      </p:sp>
      <p:sp>
        <p:nvSpPr>
          <p:cNvPr id="14410" name="Text Box 77"/>
          <p:cNvSpPr txBox="1">
            <a:spLocks noChangeArrowheads="1"/>
          </p:cNvSpPr>
          <p:nvPr/>
        </p:nvSpPr>
        <p:spPr bwMode="auto">
          <a:xfrm>
            <a:off x="5922963" y="3949700"/>
            <a:ext cx="668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 i="1"/>
              <a:t>a</a:t>
            </a:r>
            <a:endParaRPr lang="en-US" altLang="zh-CN" sz="1400" b="1"/>
          </a:p>
        </p:txBody>
      </p:sp>
      <p:sp>
        <p:nvSpPr>
          <p:cNvPr id="14411" name="Text Box 78"/>
          <p:cNvSpPr txBox="1">
            <a:spLocks noChangeArrowheads="1"/>
          </p:cNvSpPr>
          <p:nvPr/>
        </p:nvSpPr>
        <p:spPr bwMode="auto">
          <a:xfrm>
            <a:off x="8102600" y="4518025"/>
            <a:ext cx="66833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 i="1"/>
              <a:t>b</a:t>
            </a:r>
            <a:endParaRPr lang="en-US" altLang="zh-CN" sz="1400" b="1"/>
          </a:p>
        </p:txBody>
      </p:sp>
      <p:sp>
        <p:nvSpPr>
          <p:cNvPr id="14412" name="Line 79"/>
          <p:cNvSpPr>
            <a:spLocks noChangeShapeType="1"/>
          </p:cNvSpPr>
          <p:nvPr/>
        </p:nvSpPr>
        <p:spPr bwMode="auto">
          <a:xfrm>
            <a:off x="5949950" y="5305425"/>
            <a:ext cx="102711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3" name="Line 80"/>
          <p:cNvSpPr>
            <a:spLocks noChangeShapeType="1"/>
          </p:cNvSpPr>
          <p:nvPr/>
        </p:nvSpPr>
        <p:spPr bwMode="auto">
          <a:xfrm>
            <a:off x="6956425" y="5305425"/>
            <a:ext cx="3175" cy="3667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14" name="Text Box 81"/>
          <p:cNvSpPr txBox="1">
            <a:spLocks noChangeArrowheads="1"/>
          </p:cNvSpPr>
          <p:nvPr/>
        </p:nvSpPr>
        <p:spPr bwMode="auto">
          <a:xfrm>
            <a:off x="6983413" y="4037013"/>
            <a:ext cx="66833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1</a:t>
            </a:r>
          </a:p>
        </p:txBody>
      </p:sp>
      <p:sp>
        <p:nvSpPr>
          <p:cNvPr id="14415" name="Text Box 82"/>
          <p:cNvSpPr txBox="1">
            <a:spLocks noChangeArrowheads="1"/>
          </p:cNvSpPr>
          <p:nvPr/>
        </p:nvSpPr>
        <p:spPr bwMode="auto">
          <a:xfrm>
            <a:off x="5892800" y="4854575"/>
            <a:ext cx="668338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2</a:t>
            </a:r>
          </a:p>
        </p:txBody>
      </p:sp>
      <p:sp>
        <p:nvSpPr>
          <p:cNvPr id="14416" name="Text Box 83"/>
          <p:cNvSpPr txBox="1">
            <a:spLocks noChangeArrowheads="1"/>
          </p:cNvSpPr>
          <p:nvPr/>
        </p:nvSpPr>
        <p:spPr bwMode="auto">
          <a:xfrm>
            <a:off x="7069138" y="5048250"/>
            <a:ext cx="66833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4</a:t>
            </a:r>
          </a:p>
        </p:txBody>
      </p:sp>
      <p:sp>
        <p:nvSpPr>
          <p:cNvPr id="14417" name="Text Box 84"/>
          <p:cNvSpPr txBox="1">
            <a:spLocks noChangeArrowheads="1"/>
          </p:cNvSpPr>
          <p:nvPr/>
        </p:nvSpPr>
        <p:spPr bwMode="auto">
          <a:xfrm>
            <a:off x="7486650" y="4786313"/>
            <a:ext cx="668338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3</a:t>
            </a:r>
          </a:p>
        </p:txBody>
      </p:sp>
      <p:sp>
        <p:nvSpPr>
          <p:cNvPr id="14418" name="Text Box 85"/>
          <p:cNvSpPr txBox="1">
            <a:spLocks noChangeArrowheads="1"/>
          </p:cNvSpPr>
          <p:nvPr/>
        </p:nvSpPr>
        <p:spPr bwMode="auto">
          <a:xfrm>
            <a:off x="6615113" y="5883275"/>
            <a:ext cx="9223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sz="1400" b="1"/>
              <a:t>（</a:t>
            </a:r>
            <a:r>
              <a:rPr lang="en-US" altLang="zh-CN" sz="1400" b="1"/>
              <a:t>b</a:t>
            </a:r>
            <a:r>
              <a:rPr lang="zh-CN" altLang="en-US" sz="1400" b="1"/>
              <a:t>）</a:t>
            </a:r>
          </a:p>
        </p:txBody>
      </p:sp>
      <p:sp>
        <p:nvSpPr>
          <p:cNvPr id="14419" name="Text Box 86"/>
          <p:cNvSpPr txBox="1">
            <a:spLocks noChangeArrowheads="1"/>
          </p:cNvSpPr>
          <p:nvPr/>
        </p:nvSpPr>
        <p:spPr bwMode="auto">
          <a:xfrm>
            <a:off x="7339013" y="5727700"/>
            <a:ext cx="129698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gB/100gS</a:t>
            </a:r>
          </a:p>
        </p:txBody>
      </p:sp>
      <p:sp>
        <p:nvSpPr>
          <p:cNvPr id="14420" name="Text Box 87"/>
          <p:cNvSpPr txBox="1">
            <a:spLocks noChangeArrowheads="1"/>
          </p:cNvSpPr>
          <p:nvPr/>
        </p:nvSpPr>
        <p:spPr bwMode="auto">
          <a:xfrm>
            <a:off x="4654550" y="3305175"/>
            <a:ext cx="1008063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gH</a:t>
            </a:r>
            <a:r>
              <a:rPr lang="en-US" altLang="zh-CN" sz="1400" b="1" baseline="-25000"/>
              <a:t>2</a:t>
            </a:r>
            <a:r>
              <a:rPr lang="en-US" altLang="zh-CN" sz="1400" b="1"/>
              <a:t>O/100gS</a:t>
            </a:r>
          </a:p>
        </p:txBody>
      </p:sp>
      <p:sp>
        <p:nvSpPr>
          <p:cNvPr id="115800" name="Line 88"/>
          <p:cNvSpPr>
            <a:spLocks noChangeShapeType="1"/>
          </p:cNvSpPr>
          <p:nvPr/>
        </p:nvSpPr>
        <p:spPr bwMode="auto">
          <a:xfrm flipV="1">
            <a:off x="5946775" y="4973638"/>
            <a:ext cx="1450975" cy="698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801" name="Line 89"/>
          <p:cNvSpPr>
            <a:spLocks noChangeShapeType="1"/>
          </p:cNvSpPr>
          <p:nvPr/>
        </p:nvSpPr>
        <p:spPr bwMode="auto">
          <a:xfrm>
            <a:off x="7397750" y="4973638"/>
            <a:ext cx="733425" cy="698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3" name="Freeform 90"/>
          <p:cNvSpPr>
            <a:spLocks/>
          </p:cNvSpPr>
          <p:nvPr/>
        </p:nvSpPr>
        <p:spPr bwMode="auto">
          <a:xfrm>
            <a:off x="5946775" y="4208463"/>
            <a:ext cx="1470025" cy="765175"/>
          </a:xfrm>
          <a:custGeom>
            <a:avLst/>
            <a:gdLst>
              <a:gd name="T0" fmla="*/ 0 w 1050"/>
              <a:gd name="T1" fmla="*/ 0 h 855"/>
              <a:gd name="T2" fmla="*/ 510 w 1050"/>
              <a:gd name="T3" fmla="*/ 255 h 855"/>
              <a:gd name="T4" fmla="*/ 1050 w 1050"/>
              <a:gd name="T5" fmla="*/ 855 h 855"/>
              <a:gd name="T6" fmla="*/ 0 60000 65536"/>
              <a:gd name="T7" fmla="*/ 0 60000 65536"/>
              <a:gd name="T8" fmla="*/ 0 60000 65536"/>
              <a:gd name="T9" fmla="*/ 0 w 1050"/>
              <a:gd name="T10" fmla="*/ 0 h 855"/>
              <a:gd name="T11" fmla="*/ 1050 w 1050"/>
              <a:gd name="T12" fmla="*/ 855 h 8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0" h="855">
                <a:moveTo>
                  <a:pt x="0" y="0"/>
                </a:moveTo>
                <a:cubicBezTo>
                  <a:pt x="167" y="56"/>
                  <a:pt x="335" y="113"/>
                  <a:pt x="510" y="255"/>
                </a:cubicBezTo>
                <a:cubicBezTo>
                  <a:pt x="685" y="397"/>
                  <a:pt x="867" y="626"/>
                  <a:pt x="1050" y="855"/>
                </a:cubicBezTo>
              </a:path>
            </a:pathLst>
          </a:custGeom>
          <a:noFill/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4" name="Freeform 91"/>
          <p:cNvSpPr>
            <a:spLocks/>
          </p:cNvSpPr>
          <p:nvPr/>
        </p:nvSpPr>
        <p:spPr bwMode="auto">
          <a:xfrm>
            <a:off x="7397750" y="4695825"/>
            <a:ext cx="712788" cy="277813"/>
          </a:xfrm>
          <a:custGeom>
            <a:avLst/>
            <a:gdLst>
              <a:gd name="T0" fmla="*/ 0 w 510"/>
              <a:gd name="T1" fmla="*/ 240 h 240"/>
              <a:gd name="T2" fmla="*/ 240 w 510"/>
              <a:gd name="T3" fmla="*/ 75 h 240"/>
              <a:gd name="T4" fmla="*/ 510 w 510"/>
              <a:gd name="T5" fmla="*/ 0 h 240"/>
              <a:gd name="T6" fmla="*/ 0 60000 65536"/>
              <a:gd name="T7" fmla="*/ 0 60000 65536"/>
              <a:gd name="T8" fmla="*/ 0 60000 65536"/>
              <a:gd name="T9" fmla="*/ 0 w 510"/>
              <a:gd name="T10" fmla="*/ 0 h 240"/>
              <a:gd name="T11" fmla="*/ 510 w 51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0" h="240">
                <a:moveTo>
                  <a:pt x="0" y="240"/>
                </a:moveTo>
                <a:cubicBezTo>
                  <a:pt x="77" y="177"/>
                  <a:pt x="155" y="115"/>
                  <a:pt x="240" y="75"/>
                </a:cubicBezTo>
                <a:cubicBezTo>
                  <a:pt x="325" y="35"/>
                  <a:pt x="417" y="17"/>
                  <a:pt x="510" y="0"/>
                </a:cubicBezTo>
              </a:path>
            </a:pathLst>
          </a:custGeom>
          <a:noFill/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25" name="Text Box 92"/>
          <p:cNvSpPr txBox="1">
            <a:spLocks noChangeArrowheads="1"/>
          </p:cNvSpPr>
          <p:nvPr/>
        </p:nvSpPr>
        <p:spPr bwMode="auto">
          <a:xfrm>
            <a:off x="6834188" y="5013325"/>
            <a:ext cx="72866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N</a:t>
            </a:r>
          </a:p>
        </p:txBody>
      </p:sp>
      <p:sp>
        <p:nvSpPr>
          <p:cNvPr id="14426" name="Text Box 93"/>
          <p:cNvSpPr txBox="1">
            <a:spLocks noChangeArrowheads="1"/>
          </p:cNvSpPr>
          <p:nvPr/>
        </p:nvSpPr>
        <p:spPr bwMode="auto">
          <a:xfrm>
            <a:off x="7662863" y="3392488"/>
            <a:ext cx="66833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400" b="1"/>
              <a:t>W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CE5ACE-5A63-964A-F1C8-05A8A9EED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三元水盐体系组成表示法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8" grpId="0" animBg="1"/>
      <p:bldP spid="115749" grpId="0" animBg="1"/>
      <p:bldP spid="115800" grpId="0" animBg="1"/>
      <p:bldP spid="1158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565" y="1673805"/>
            <a:ext cx="7823200" cy="12065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几种常用坐标之间的转换关系可用图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3-4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黑体" pitchFamily="2" charset="-122"/>
                <a:ea typeface="黑体" pitchFamily="2" charset="-122"/>
              </a:rPr>
              <a:t>表示。在实际应用上，是通过组成的换算，将有关图形点标在不同坐标图上的。 </a:t>
            </a:r>
          </a:p>
        </p:txBody>
      </p:sp>
      <p:sp>
        <p:nvSpPr>
          <p:cNvPr id="15364" name="Text Box 29"/>
          <p:cNvSpPr txBox="1">
            <a:spLocks noChangeArrowheads="1"/>
          </p:cNvSpPr>
          <p:nvPr/>
        </p:nvSpPr>
        <p:spPr bwMode="auto">
          <a:xfrm>
            <a:off x="177800" y="5246688"/>
            <a:ext cx="508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15365" name="Text Box 36"/>
          <p:cNvSpPr txBox="1">
            <a:spLocks noChangeArrowheads="1"/>
          </p:cNvSpPr>
          <p:nvPr/>
        </p:nvSpPr>
        <p:spPr bwMode="auto">
          <a:xfrm>
            <a:off x="8480425" y="5230813"/>
            <a:ext cx="508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15366" name="Text Box 41"/>
          <p:cNvSpPr txBox="1">
            <a:spLocks noChangeArrowheads="1"/>
          </p:cNvSpPr>
          <p:nvPr/>
        </p:nvSpPr>
        <p:spPr bwMode="auto">
          <a:xfrm>
            <a:off x="182563" y="4368800"/>
            <a:ext cx="698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92100" y="3760788"/>
            <a:ext cx="8337550" cy="2078037"/>
            <a:chOff x="184" y="2369"/>
            <a:chExt cx="5252" cy="1309"/>
          </a:xfrm>
        </p:grpSpPr>
        <p:sp>
          <p:nvSpPr>
            <p:cNvPr id="15369" name="Line 6"/>
            <p:cNvSpPr>
              <a:spLocks noChangeShapeType="1"/>
            </p:cNvSpPr>
            <p:nvPr/>
          </p:nvSpPr>
          <p:spPr bwMode="auto">
            <a:xfrm>
              <a:off x="337" y="2599"/>
              <a:ext cx="0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Line 7"/>
            <p:cNvSpPr>
              <a:spLocks noChangeShapeType="1"/>
            </p:cNvSpPr>
            <p:nvPr/>
          </p:nvSpPr>
          <p:spPr bwMode="auto">
            <a:xfrm>
              <a:off x="337" y="3404"/>
              <a:ext cx="9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8"/>
            <p:cNvSpPr>
              <a:spLocks noChangeShapeType="1"/>
            </p:cNvSpPr>
            <p:nvPr/>
          </p:nvSpPr>
          <p:spPr bwMode="auto">
            <a:xfrm>
              <a:off x="1330" y="2599"/>
              <a:ext cx="0" cy="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9"/>
            <p:cNvSpPr>
              <a:spLocks noChangeShapeType="1"/>
            </p:cNvSpPr>
            <p:nvPr/>
          </p:nvSpPr>
          <p:spPr bwMode="auto">
            <a:xfrm flipV="1">
              <a:off x="337" y="2981"/>
              <a:ext cx="582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0"/>
            <p:cNvSpPr>
              <a:spLocks noChangeShapeType="1"/>
            </p:cNvSpPr>
            <p:nvPr/>
          </p:nvSpPr>
          <p:spPr bwMode="auto">
            <a:xfrm>
              <a:off x="910" y="2981"/>
              <a:ext cx="421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Freeform 11"/>
            <p:cNvSpPr>
              <a:spLocks/>
            </p:cNvSpPr>
            <p:nvPr/>
          </p:nvSpPr>
          <p:spPr bwMode="auto">
            <a:xfrm>
              <a:off x="337" y="2844"/>
              <a:ext cx="573" cy="137"/>
            </a:xfrm>
            <a:custGeom>
              <a:avLst/>
              <a:gdLst>
                <a:gd name="T0" fmla="*/ 0 w 856"/>
                <a:gd name="T1" fmla="*/ 55 h 205"/>
                <a:gd name="T2" fmla="*/ 376 w 856"/>
                <a:gd name="T3" fmla="*/ 25 h 205"/>
                <a:gd name="T4" fmla="*/ 856 w 856"/>
                <a:gd name="T5" fmla="*/ 205 h 205"/>
                <a:gd name="T6" fmla="*/ 0 60000 65536"/>
                <a:gd name="T7" fmla="*/ 0 60000 65536"/>
                <a:gd name="T8" fmla="*/ 0 60000 65536"/>
                <a:gd name="T9" fmla="*/ 0 w 856"/>
                <a:gd name="T10" fmla="*/ 0 h 205"/>
                <a:gd name="T11" fmla="*/ 856 w 856"/>
                <a:gd name="T12" fmla="*/ 205 h 2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6" h="205">
                  <a:moveTo>
                    <a:pt x="0" y="55"/>
                  </a:moveTo>
                  <a:cubicBezTo>
                    <a:pt x="116" y="27"/>
                    <a:pt x="233" y="0"/>
                    <a:pt x="376" y="25"/>
                  </a:cubicBezTo>
                  <a:cubicBezTo>
                    <a:pt x="519" y="50"/>
                    <a:pt x="687" y="127"/>
                    <a:pt x="856" y="205"/>
                  </a:cubicBezTo>
                </a:path>
              </a:pathLst>
            </a:custGeom>
            <a:noFill/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Freeform 12"/>
            <p:cNvSpPr>
              <a:spLocks/>
            </p:cNvSpPr>
            <p:nvPr/>
          </p:nvSpPr>
          <p:spPr bwMode="auto">
            <a:xfrm>
              <a:off x="919" y="2840"/>
              <a:ext cx="412" cy="151"/>
            </a:xfrm>
            <a:custGeom>
              <a:avLst/>
              <a:gdLst>
                <a:gd name="T0" fmla="*/ 0 w 616"/>
                <a:gd name="T1" fmla="*/ 225 h 225"/>
                <a:gd name="T2" fmla="*/ 300 w 616"/>
                <a:gd name="T3" fmla="*/ 45 h 225"/>
                <a:gd name="T4" fmla="*/ 616 w 616"/>
                <a:gd name="T5" fmla="*/ 0 h 225"/>
                <a:gd name="T6" fmla="*/ 0 60000 65536"/>
                <a:gd name="T7" fmla="*/ 0 60000 65536"/>
                <a:gd name="T8" fmla="*/ 0 60000 65536"/>
                <a:gd name="T9" fmla="*/ 0 w 616"/>
                <a:gd name="T10" fmla="*/ 0 h 225"/>
                <a:gd name="T11" fmla="*/ 616 w 616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6" h="225">
                  <a:moveTo>
                    <a:pt x="0" y="225"/>
                  </a:moveTo>
                  <a:cubicBezTo>
                    <a:pt x="98" y="153"/>
                    <a:pt x="197" y="82"/>
                    <a:pt x="300" y="45"/>
                  </a:cubicBezTo>
                  <a:cubicBezTo>
                    <a:pt x="403" y="8"/>
                    <a:pt x="509" y="4"/>
                    <a:pt x="616" y="0"/>
                  </a:cubicBezTo>
                </a:path>
              </a:pathLst>
            </a:custGeom>
            <a:noFill/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AutoShape 13"/>
            <p:cNvSpPr>
              <a:spLocks noChangeArrowheads="1"/>
            </p:cNvSpPr>
            <p:nvPr/>
          </p:nvSpPr>
          <p:spPr bwMode="auto">
            <a:xfrm>
              <a:off x="1753" y="2619"/>
              <a:ext cx="1044" cy="79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Freeform 14"/>
            <p:cNvSpPr>
              <a:spLocks/>
            </p:cNvSpPr>
            <p:nvPr/>
          </p:nvSpPr>
          <p:spPr bwMode="auto">
            <a:xfrm>
              <a:off x="2114" y="2881"/>
              <a:ext cx="161" cy="110"/>
            </a:xfrm>
            <a:custGeom>
              <a:avLst/>
              <a:gdLst>
                <a:gd name="T0" fmla="*/ 0 w 240"/>
                <a:gd name="T1" fmla="*/ 0 h 165"/>
                <a:gd name="T2" fmla="*/ 240 w 240"/>
                <a:gd name="T3" fmla="*/ 165 h 165"/>
                <a:gd name="T4" fmla="*/ 0 60000 65536"/>
                <a:gd name="T5" fmla="*/ 0 60000 65536"/>
                <a:gd name="T6" fmla="*/ 0 w 240"/>
                <a:gd name="T7" fmla="*/ 0 h 165"/>
                <a:gd name="T8" fmla="*/ 240 w 240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165">
                  <a:moveTo>
                    <a:pt x="0" y="0"/>
                  </a:moveTo>
                  <a:cubicBezTo>
                    <a:pt x="0" y="0"/>
                    <a:pt x="120" y="82"/>
                    <a:pt x="240" y="165"/>
                  </a:cubicBezTo>
                </a:path>
              </a:pathLst>
            </a:custGeom>
            <a:noFill/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15"/>
            <p:cNvSpPr>
              <a:spLocks/>
            </p:cNvSpPr>
            <p:nvPr/>
          </p:nvSpPr>
          <p:spPr bwMode="auto">
            <a:xfrm>
              <a:off x="2284" y="2870"/>
              <a:ext cx="151" cy="131"/>
            </a:xfrm>
            <a:custGeom>
              <a:avLst/>
              <a:gdLst>
                <a:gd name="T0" fmla="*/ 0 w 226"/>
                <a:gd name="T1" fmla="*/ 195 h 195"/>
                <a:gd name="T2" fmla="*/ 120 w 226"/>
                <a:gd name="T3" fmla="*/ 45 h 195"/>
                <a:gd name="T4" fmla="*/ 226 w 226"/>
                <a:gd name="T5" fmla="*/ 0 h 195"/>
                <a:gd name="T6" fmla="*/ 0 60000 65536"/>
                <a:gd name="T7" fmla="*/ 0 60000 65536"/>
                <a:gd name="T8" fmla="*/ 0 60000 65536"/>
                <a:gd name="T9" fmla="*/ 0 w 226"/>
                <a:gd name="T10" fmla="*/ 0 h 195"/>
                <a:gd name="T11" fmla="*/ 226 w 226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" h="195">
                  <a:moveTo>
                    <a:pt x="0" y="195"/>
                  </a:moveTo>
                  <a:cubicBezTo>
                    <a:pt x="41" y="136"/>
                    <a:pt x="82" y="77"/>
                    <a:pt x="120" y="45"/>
                  </a:cubicBezTo>
                  <a:cubicBezTo>
                    <a:pt x="158" y="13"/>
                    <a:pt x="192" y="6"/>
                    <a:pt x="226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6"/>
            <p:cNvSpPr>
              <a:spLocks noChangeShapeType="1"/>
            </p:cNvSpPr>
            <p:nvPr/>
          </p:nvSpPr>
          <p:spPr bwMode="auto">
            <a:xfrm flipH="1">
              <a:off x="1753" y="2991"/>
              <a:ext cx="53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7"/>
            <p:cNvSpPr>
              <a:spLocks noChangeShapeType="1"/>
            </p:cNvSpPr>
            <p:nvPr/>
          </p:nvSpPr>
          <p:spPr bwMode="auto">
            <a:xfrm>
              <a:off x="2284" y="2991"/>
              <a:ext cx="502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AutoShape 18"/>
            <p:cNvSpPr>
              <a:spLocks noChangeArrowheads="1"/>
            </p:cNvSpPr>
            <p:nvPr/>
          </p:nvSpPr>
          <p:spPr bwMode="auto">
            <a:xfrm>
              <a:off x="3258" y="2609"/>
              <a:ext cx="793" cy="795"/>
            </a:xfrm>
            <a:prstGeom prst="rtTriangl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19"/>
            <p:cNvSpPr>
              <a:spLocks noChangeShapeType="1"/>
            </p:cNvSpPr>
            <p:nvPr/>
          </p:nvSpPr>
          <p:spPr bwMode="auto">
            <a:xfrm>
              <a:off x="3258" y="2619"/>
              <a:ext cx="261" cy="5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0"/>
            <p:cNvSpPr>
              <a:spLocks noChangeShapeType="1"/>
            </p:cNvSpPr>
            <p:nvPr/>
          </p:nvSpPr>
          <p:spPr bwMode="auto">
            <a:xfrm>
              <a:off x="3530" y="3223"/>
              <a:ext cx="511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Freeform 21"/>
            <p:cNvSpPr>
              <a:spLocks/>
            </p:cNvSpPr>
            <p:nvPr/>
          </p:nvSpPr>
          <p:spPr bwMode="auto">
            <a:xfrm>
              <a:off x="3258" y="3142"/>
              <a:ext cx="271" cy="96"/>
            </a:xfrm>
            <a:custGeom>
              <a:avLst/>
              <a:gdLst>
                <a:gd name="T0" fmla="*/ 0 w 404"/>
                <a:gd name="T1" fmla="*/ 0 h 142"/>
                <a:gd name="T2" fmla="*/ 210 w 404"/>
                <a:gd name="T3" fmla="*/ 120 h 142"/>
                <a:gd name="T4" fmla="*/ 404 w 404"/>
                <a:gd name="T5" fmla="*/ 135 h 142"/>
                <a:gd name="T6" fmla="*/ 0 60000 65536"/>
                <a:gd name="T7" fmla="*/ 0 60000 65536"/>
                <a:gd name="T8" fmla="*/ 0 60000 65536"/>
                <a:gd name="T9" fmla="*/ 0 w 404"/>
                <a:gd name="T10" fmla="*/ 0 h 142"/>
                <a:gd name="T11" fmla="*/ 404 w 404"/>
                <a:gd name="T12" fmla="*/ 142 h 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4" h="142">
                  <a:moveTo>
                    <a:pt x="0" y="0"/>
                  </a:moveTo>
                  <a:cubicBezTo>
                    <a:pt x="71" y="49"/>
                    <a:pt x="143" y="98"/>
                    <a:pt x="210" y="120"/>
                  </a:cubicBezTo>
                  <a:cubicBezTo>
                    <a:pt x="277" y="142"/>
                    <a:pt x="340" y="138"/>
                    <a:pt x="404" y="135"/>
                  </a:cubicBezTo>
                </a:path>
              </a:pathLst>
            </a:custGeom>
            <a:noFill/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Freeform 22"/>
            <p:cNvSpPr>
              <a:spLocks/>
            </p:cNvSpPr>
            <p:nvPr/>
          </p:nvSpPr>
          <p:spPr bwMode="auto">
            <a:xfrm>
              <a:off x="3519" y="3223"/>
              <a:ext cx="61" cy="181"/>
            </a:xfrm>
            <a:custGeom>
              <a:avLst/>
              <a:gdLst>
                <a:gd name="T0" fmla="*/ 0 w 74"/>
                <a:gd name="T1" fmla="*/ 0 h 285"/>
                <a:gd name="T2" fmla="*/ 60 w 74"/>
                <a:gd name="T3" fmla="*/ 135 h 285"/>
                <a:gd name="T4" fmla="*/ 74 w 74"/>
                <a:gd name="T5" fmla="*/ 285 h 285"/>
                <a:gd name="T6" fmla="*/ 0 60000 65536"/>
                <a:gd name="T7" fmla="*/ 0 60000 65536"/>
                <a:gd name="T8" fmla="*/ 0 60000 65536"/>
                <a:gd name="T9" fmla="*/ 0 w 74"/>
                <a:gd name="T10" fmla="*/ 0 h 285"/>
                <a:gd name="T11" fmla="*/ 74 w 74"/>
                <a:gd name="T12" fmla="*/ 285 h 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285">
                  <a:moveTo>
                    <a:pt x="0" y="0"/>
                  </a:moveTo>
                  <a:cubicBezTo>
                    <a:pt x="24" y="44"/>
                    <a:pt x="48" y="88"/>
                    <a:pt x="60" y="135"/>
                  </a:cubicBezTo>
                  <a:cubicBezTo>
                    <a:pt x="72" y="182"/>
                    <a:pt x="73" y="233"/>
                    <a:pt x="74" y="285"/>
                  </a:cubicBezTo>
                </a:path>
              </a:pathLst>
            </a:custGeom>
            <a:noFill/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3"/>
            <p:cNvSpPr>
              <a:spLocks noChangeShapeType="1"/>
            </p:cNvSpPr>
            <p:nvPr/>
          </p:nvSpPr>
          <p:spPr bwMode="auto">
            <a:xfrm>
              <a:off x="4583" y="3394"/>
              <a:ext cx="8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24"/>
            <p:cNvSpPr>
              <a:spLocks noChangeShapeType="1"/>
            </p:cNvSpPr>
            <p:nvPr/>
          </p:nvSpPr>
          <p:spPr bwMode="auto">
            <a:xfrm flipV="1">
              <a:off x="4583" y="2528"/>
              <a:ext cx="0" cy="8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5"/>
            <p:cNvSpPr>
              <a:spLocks noChangeShapeType="1"/>
            </p:cNvSpPr>
            <p:nvPr/>
          </p:nvSpPr>
          <p:spPr bwMode="auto">
            <a:xfrm>
              <a:off x="5025" y="3152"/>
              <a:ext cx="4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26"/>
            <p:cNvSpPr>
              <a:spLocks noChangeShapeType="1"/>
            </p:cNvSpPr>
            <p:nvPr/>
          </p:nvSpPr>
          <p:spPr bwMode="auto">
            <a:xfrm flipV="1">
              <a:off x="5025" y="2699"/>
              <a:ext cx="0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27"/>
            <p:cNvSpPr>
              <a:spLocks/>
            </p:cNvSpPr>
            <p:nvPr/>
          </p:nvSpPr>
          <p:spPr bwMode="auto">
            <a:xfrm>
              <a:off x="4583" y="2971"/>
              <a:ext cx="442" cy="181"/>
            </a:xfrm>
            <a:custGeom>
              <a:avLst/>
              <a:gdLst>
                <a:gd name="T0" fmla="*/ 0 w 660"/>
                <a:gd name="T1" fmla="*/ 0 h 270"/>
                <a:gd name="T2" fmla="*/ 284 w 660"/>
                <a:gd name="T3" fmla="*/ 210 h 270"/>
                <a:gd name="T4" fmla="*/ 660 w 660"/>
                <a:gd name="T5" fmla="*/ 270 h 270"/>
                <a:gd name="T6" fmla="*/ 0 60000 65536"/>
                <a:gd name="T7" fmla="*/ 0 60000 65536"/>
                <a:gd name="T8" fmla="*/ 0 60000 65536"/>
                <a:gd name="T9" fmla="*/ 0 w 660"/>
                <a:gd name="T10" fmla="*/ 0 h 270"/>
                <a:gd name="T11" fmla="*/ 660 w 660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0" h="270">
                  <a:moveTo>
                    <a:pt x="0" y="0"/>
                  </a:moveTo>
                  <a:cubicBezTo>
                    <a:pt x="87" y="82"/>
                    <a:pt x="174" y="165"/>
                    <a:pt x="284" y="210"/>
                  </a:cubicBezTo>
                  <a:cubicBezTo>
                    <a:pt x="394" y="255"/>
                    <a:pt x="527" y="262"/>
                    <a:pt x="660" y="270"/>
                  </a:cubicBezTo>
                </a:path>
              </a:pathLst>
            </a:custGeom>
            <a:noFill/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Freeform 28"/>
            <p:cNvSpPr>
              <a:spLocks/>
            </p:cNvSpPr>
            <p:nvPr/>
          </p:nvSpPr>
          <p:spPr bwMode="auto">
            <a:xfrm>
              <a:off x="5012" y="3152"/>
              <a:ext cx="93" cy="242"/>
            </a:xfrm>
            <a:custGeom>
              <a:avLst/>
              <a:gdLst>
                <a:gd name="T0" fmla="*/ 20 w 140"/>
                <a:gd name="T1" fmla="*/ 0 h 360"/>
                <a:gd name="T2" fmla="*/ 20 w 140"/>
                <a:gd name="T3" fmla="*/ 195 h 360"/>
                <a:gd name="T4" fmla="*/ 140 w 140"/>
                <a:gd name="T5" fmla="*/ 360 h 360"/>
                <a:gd name="T6" fmla="*/ 0 60000 65536"/>
                <a:gd name="T7" fmla="*/ 0 60000 65536"/>
                <a:gd name="T8" fmla="*/ 0 60000 65536"/>
                <a:gd name="T9" fmla="*/ 0 w 140"/>
                <a:gd name="T10" fmla="*/ 0 h 360"/>
                <a:gd name="T11" fmla="*/ 140 w 1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" h="360">
                  <a:moveTo>
                    <a:pt x="20" y="0"/>
                  </a:moveTo>
                  <a:cubicBezTo>
                    <a:pt x="10" y="67"/>
                    <a:pt x="0" y="135"/>
                    <a:pt x="20" y="195"/>
                  </a:cubicBezTo>
                  <a:cubicBezTo>
                    <a:pt x="40" y="255"/>
                    <a:pt x="90" y="307"/>
                    <a:pt x="140" y="360"/>
                  </a:cubicBezTo>
                </a:path>
              </a:pathLst>
            </a:custGeom>
            <a:noFill/>
            <a:ln w="222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Text Box 30"/>
            <p:cNvSpPr txBox="1">
              <a:spLocks noChangeArrowheads="1"/>
            </p:cNvSpPr>
            <p:nvPr/>
          </p:nvSpPr>
          <p:spPr bwMode="auto">
            <a:xfrm>
              <a:off x="1568" y="3305"/>
              <a:ext cx="32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</a:p>
          </p:txBody>
        </p:sp>
        <p:sp>
          <p:nvSpPr>
            <p:cNvPr id="15393" name="Text Box 31"/>
            <p:cNvSpPr txBox="1">
              <a:spLocks noChangeArrowheads="1"/>
            </p:cNvSpPr>
            <p:nvPr/>
          </p:nvSpPr>
          <p:spPr bwMode="auto">
            <a:xfrm>
              <a:off x="3103" y="2379"/>
              <a:ext cx="3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</a:p>
          </p:txBody>
        </p:sp>
        <p:sp>
          <p:nvSpPr>
            <p:cNvPr id="15394" name="Text Box 32"/>
            <p:cNvSpPr txBox="1">
              <a:spLocks noChangeArrowheads="1"/>
            </p:cNvSpPr>
            <p:nvPr/>
          </p:nvSpPr>
          <p:spPr bwMode="auto">
            <a:xfrm>
              <a:off x="4368" y="2379"/>
              <a:ext cx="3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</a:p>
          </p:txBody>
        </p:sp>
        <p:sp>
          <p:nvSpPr>
            <p:cNvPr id="15395" name="Text Box 33"/>
            <p:cNvSpPr txBox="1">
              <a:spLocks noChangeArrowheads="1"/>
            </p:cNvSpPr>
            <p:nvPr/>
          </p:nvSpPr>
          <p:spPr bwMode="auto">
            <a:xfrm>
              <a:off x="1247" y="3285"/>
              <a:ext cx="32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</a:p>
          </p:txBody>
        </p:sp>
        <p:sp>
          <p:nvSpPr>
            <p:cNvPr id="15396" name="Text Box 34"/>
            <p:cNvSpPr txBox="1">
              <a:spLocks noChangeArrowheads="1"/>
            </p:cNvSpPr>
            <p:nvPr/>
          </p:nvSpPr>
          <p:spPr bwMode="auto">
            <a:xfrm>
              <a:off x="2712" y="3316"/>
              <a:ext cx="3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</a:p>
          </p:txBody>
        </p:sp>
        <p:sp>
          <p:nvSpPr>
            <p:cNvPr id="15397" name="Text Box 35"/>
            <p:cNvSpPr txBox="1">
              <a:spLocks noChangeArrowheads="1"/>
            </p:cNvSpPr>
            <p:nvPr/>
          </p:nvSpPr>
          <p:spPr bwMode="auto">
            <a:xfrm>
              <a:off x="3957" y="3305"/>
              <a:ext cx="32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</a:p>
          </p:txBody>
        </p:sp>
        <p:sp>
          <p:nvSpPr>
            <p:cNvPr id="15398" name="Text Box 37"/>
            <p:cNvSpPr txBox="1">
              <a:spLocks noChangeArrowheads="1"/>
            </p:cNvSpPr>
            <p:nvPr/>
          </p:nvSpPr>
          <p:spPr bwMode="auto">
            <a:xfrm>
              <a:off x="785" y="2742"/>
              <a:ext cx="3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E</a:t>
              </a:r>
            </a:p>
          </p:txBody>
        </p:sp>
        <p:sp>
          <p:nvSpPr>
            <p:cNvPr id="15399" name="Text Box 38"/>
            <p:cNvSpPr txBox="1">
              <a:spLocks noChangeArrowheads="1"/>
            </p:cNvSpPr>
            <p:nvPr/>
          </p:nvSpPr>
          <p:spPr bwMode="auto">
            <a:xfrm>
              <a:off x="2150" y="2752"/>
              <a:ext cx="3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E</a:t>
              </a:r>
            </a:p>
          </p:txBody>
        </p:sp>
        <p:sp>
          <p:nvSpPr>
            <p:cNvPr id="15400" name="Text Box 39"/>
            <p:cNvSpPr txBox="1">
              <a:spLocks noChangeArrowheads="1"/>
            </p:cNvSpPr>
            <p:nvPr/>
          </p:nvSpPr>
          <p:spPr bwMode="auto">
            <a:xfrm>
              <a:off x="3444" y="3013"/>
              <a:ext cx="32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E</a:t>
              </a:r>
            </a:p>
          </p:txBody>
        </p:sp>
        <p:sp>
          <p:nvSpPr>
            <p:cNvPr id="15401" name="Text Box 40"/>
            <p:cNvSpPr txBox="1">
              <a:spLocks noChangeArrowheads="1"/>
            </p:cNvSpPr>
            <p:nvPr/>
          </p:nvSpPr>
          <p:spPr bwMode="auto">
            <a:xfrm>
              <a:off x="4961" y="2923"/>
              <a:ext cx="3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E</a:t>
              </a:r>
            </a:p>
          </p:txBody>
        </p:sp>
        <p:sp>
          <p:nvSpPr>
            <p:cNvPr id="15402" name="Text Box 42"/>
            <p:cNvSpPr txBox="1">
              <a:spLocks noChangeArrowheads="1"/>
            </p:cNvSpPr>
            <p:nvPr/>
          </p:nvSpPr>
          <p:spPr bwMode="auto">
            <a:xfrm>
              <a:off x="1861" y="2721"/>
              <a:ext cx="44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15403" name="Text Box 43"/>
            <p:cNvSpPr txBox="1">
              <a:spLocks noChangeArrowheads="1"/>
            </p:cNvSpPr>
            <p:nvPr/>
          </p:nvSpPr>
          <p:spPr bwMode="auto">
            <a:xfrm>
              <a:off x="3026" y="2993"/>
              <a:ext cx="44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15404" name="Text Box 44"/>
            <p:cNvSpPr txBox="1">
              <a:spLocks noChangeArrowheads="1"/>
            </p:cNvSpPr>
            <p:nvPr/>
          </p:nvSpPr>
          <p:spPr bwMode="auto">
            <a:xfrm>
              <a:off x="4360" y="2822"/>
              <a:ext cx="4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A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15405" name="Text Box 45"/>
            <p:cNvSpPr txBox="1">
              <a:spLocks noChangeArrowheads="1"/>
            </p:cNvSpPr>
            <p:nvPr/>
          </p:nvSpPr>
          <p:spPr bwMode="auto">
            <a:xfrm>
              <a:off x="4982" y="3316"/>
              <a:ext cx="4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15406" name="Text Box 46"/>
            <p:cNvSpPr txBox="1">
              <a:spLocks noChangeArrowheads="1"/>
            </p:cNvSpPr>
            <p:nvPr/>
          </p:nvSpPr>
          <p:spPr bwMode="auto">
            <a:xfrm>
              <a:off x="3426" y="3336"/>
              <a:ext cx="4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15407" name="Text Box 47"/>
            <p:cNvSpPr txBox="1">
              <a:spLocks noChangeArrowheads="1"/>
            </p:cNvSpPr>
            <p:nvPr/>
          </p:nvSpPr>
          <p:spPr bwMode="auto">
            <a:xfrm>
              <a:off x="2372" y="2701"/>
              <a:ext cx="441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15408" name="Text Box 48"/>
            <p:cNvSpPr txBox="1">
              <a:spLocks noChangeArrowheads="1"/>
            </p:cNvSpPr>
            <p:nvPr/>
          </p:nvSpPr>
          <p:spPr bwMode="auto">
            <a:xfrm>
              <a:off x="1268" y="2681"/>
              <a:ext cx="441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B</a:t>
              </a:r>
              <a:r>
                <a:rPr lang="zh-CN" altLang="en-US" sz="1200" b="1"/>
                <a:t>＇</a:t>
              </a:r>
            </a:p>
          </p:txBody>
        </p:sp>
        <p:sp>
          <p:nvSpPr>
            <p:cNvPr id="15409" name="Text Box 49"/>
            <p:cNvSpPr txBox="1">
              <a:spLocks noChangeArrowheads="1"/>
            </p:cNvSpPr>
            <p:nvPr/>
          </p:nvSpPr>
          <p:spPr bwMode="auto">
            <a:xfrm>
              <a:off x="184" y="2369"/>
              <a:ext cx="3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</a:p>
          </p:txBody>
        </p:sp>
        <p:sp>
          <p:nvSpPr>
            <p:cNvPr id="15410" name="Text Box 50"/>
            <p:cNvSpPr txBox="1">
              <a:spLocks noChangeArrowheads="1"/>
            </p:cNvSpPr>
            <p:nvPr/>
          </p:nvSpPr>
          <p:spPr bwMode="auto">
            <a:xfrm>
              <a:off x="1168" y="2379"/>
              <a:ext cx="3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</a:p>
          </p:txBody>
        </p:sp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2122" y="2419"/>
              <a:ext cx="32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3044" y="3295"/>
              <a:ext cx="32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4371" y="3295"/>
              <a:ext cx="319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/>
                <a:t>W</a:t>
              </a:r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>
              <a:off x="2645" y="2780"/>
              <a:ext cx="5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55"/>
            <p:cNvSpPr>
              <a:spLocks noChangeShapeType="1"/>
            </p:cNvSpPr>
            <p:nvPr/>
          </p:nvSpPr>
          <p:spPr bwMode="auto">
            <a:xfrm>
              <a:off x="3810" y="2780"/>
              <a:ext cx="5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 flipH="1">
              <a:off x="1521" y="2770"/>
              <a:ext cx="4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1464" y="2500"/>
              <a:ext cx="65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200" b="1"/>
                <a:t>将</a:t>
              </a:r>
              <a:r>
                <a:rPr lang="en-US" altLang="zh-CN" sz="1200" b="1"/>
                <a:t>W</a:t>
              </a:r>
              <a:r>
                <a:rPr lang="zh-CN" altLang="en-US" sz="1200" b="1"/>
                <a:t>打开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2537" y="2510"/>
              <a:ext cx="66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200" b="1"/>
                <a:t>改变</a:t>
              </a:r>
              <a:r>
                <a:rPr lang="en-US" altLang="zh-CN" sz="1200" b="1"/>
                <a:t>W</a:t>
              </a:r>
              <a:r>
                <a:rPr lang="zh-CN" altLang="en-US" sz="1200" b="1"/>
                <a:t>角</a:t>
              </a:r>
            </a:p>
          </p:txBody>
        </p:sp>
        <p:sp>
          <p:nvSpPr>
            <p:cNvPr id="15419" name="Text Box 59"/>
            <p:cNvSpPr txBox="1">
              <a:spLocks noChangeArrowheads="1"/>
            </p:cNvSpPr>
            <p:nvPr/>
          </p:nvSpPr>
          <p:spPr bwMode="auto">
            <a:xfrm>
              <a:off x="3663" y="2540"/>
              <a:ext cx="760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200" b="1"/>
                <a:t>将</a:t>
              </a:r>
              <a:r>
                <a:rPr lang="en-US" altLang="zh-CN" sz="1200" b="1"/>
                <a:t>AB</a:t>
              </a:r>
              <a:r>
                <a:rPr lang="zh-CN" altLang="en-US" sz="1200" b="1"/>
                <a:t>拉向∞</a:t>
              </a:r>
            </a:p>
          </p:txBody>
        </p:sp>
      </p:grpSp>
      <p:sp>
        <p:nvSpPr>
          <p:cNvPr id="15368" name="Text Box 60"/>
          <p:cNvSpPr txBox="1">
            <a:spLocks noChangeArrowheads="1"/>
          </p:cNvSpPr>
          <p:nvPr/>
        </p:nvSpPr>
        <p:spPr bwMode="auto">
          <a:xfrm>
            <a:off x="3442631" y="5864225"/>
            <a:ext cx="213201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dirty="0"/>
              <a:t>各种坐标的关系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5AC444-42FB-00F7-8AE9-29626F9C9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74638"/>
            <a:ext cx="6851650" cy="1143000"/>
          </a:xfrm>
        </p:spPr>
        <p:txBody>
          <a:bodyPr/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三元水盐体系组成表示法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735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．点线面的意义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ffectLst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）</a:t>
            </a:r>
            <a:r>
              <a:rPr lang="zh-CN" altLang="en-US" sz="2400" b="1" dirty="0">
                <a:solidFill>
                  <a:srgbClr val="FF3300"/>
                </a:solidFill>
                <a:effectLst/>
              </a:rPr>
              <a:t>点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：</a:t>
            </a:r>
            <a:endParaRPr lang="zh-CN" altLang="en-US" sz="2400" dirty="0">
              <a:solidFill>
                <a:srgbClr val="000000"/>
              </a:solidFill>
              <a:effectLst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ffectLst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effectLst/>
              </a:rPr>
              <a:t>点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是</a:t>
            </a:r>
            <a:r>
              <a:rPr lang="en-US" altLang="zh-CN" sz="2400" b="1" dirty="0" err="1">
                <a:solidFill>
                  <a:srgbClr val="000000"/>
                </a:solidFill>
                <a:effectLst/>
              </a:rPr>
              <a:t>NaCl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、</a:t>
            </a:r>
            <a:r>
              <a:rPr lang="en-US" altLang="zh-CN" sz="2400" b="1" dirty="0" err="1">
                <a:solidFill>
                  <a:srgbClr val="000000"/>
                </a:solidFill>
                <a:effectLst/>
              </a:rPr>
              <a:t>KCl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与两个固相平衡的饱和溶液，两盐共饱点。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</a:rPr>
              <a:t>P=3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C=3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F=C-P=0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ffectLst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/>
              </a:rPr>
              <a:t>＇点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—B-H</a:t>
            </a:r>
            <a:r>
              <a:rPr lang="en-US" altLang="zh-CN" sz="2400" b="1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二元体系中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盐的溶解度；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ffectLst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/>
              </a:rPr>
              <a:t>＇点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—A-H</a:t>
            </a:r>
            <a:r>
              <a:rPr lang="en-US" altLang="zh-CN" sz="2400" b="1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二元体系中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盐的溶解度；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ffectLst/>
              </a:rPr>
              <a:t>P=2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C=2</a:t>
            </a:r>
            <a:r>
              <a:rPr lang="zh-CN" altLang="en-US" sz="2400" b="1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ffectLst/>
              </a:rPr>
              <a:t>F=C-P=2-2=0</a:t>
            </a:r>
          </a:p>
        </p:txBody>
      </p:sp>
      <p:sp>
        <p:nvSpPr>
          <p:cNvPr id="21508" name="AutoShape 5"/>
          <p:cNvSpPr>
            <a:spLocks noChangeArrowheads="1"/>
          </p:cNvSpPr>
          <p:nvPr/>
        </p:nvSpPr>
        <p:spPr bwMode="auto">
          <a:xfrm flipV="1">
            <a:off x="4854575" y="2387600"/>
            <a:ext cx="3862388" cy="2911475"/>
          </a:xfrm>
          <a:prstGeom prst="triangle">
            <a:avLst>
              <a:gd name="adj" fmla="val 4996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>
            <a:off x="4875213" y="2387600"/>
            <a:ext cx="2028825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V="1">
            <a:off x="6904038" y="2387600"/>
            <a:ext cx="1816100" cy="1817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1" name="Freeform 8"/>
          <p:cNvSpPr>
            <a:spLocks/>
          </p:cNvSpPr>
          <p:nvPr/>
        </p:nvSpPr>
        <p:spPr bwMode="auto">
          <a:xfrm>
            <a:off x="6261100" y="4205288"/>
            <a:ext cx="642938" cy="317500"/>
          </a:xfrm>
          <a:custGeom>
            <a:avLst/>
            <a:gdLst>
              <a:gd name="T0" fmla="*/ 494 w 494"/>
              <a:gd name="T1" fmla="*/ 0 h 270"/>
              <a:gd name="T2" fmla="*/ 330 w 494"/>
              <a:gd name="T3" fmla="*/ 135 h 270"/>
              <a:gd name="T4" fmla="*/ 0 w 494"/>
              <a:gd name="T5" fmla="*/ 270 h 270"/>
              <a:gd name="T6" fmla="*/ 0 60000 65536"/>
              <a:gd name="T7" fmla="*/ 0 60000 65536"/>
              <a:gd name="T8" fmla="*/ 0 60000 65536"/>
              <a:gd name="T9" fmla="*/ 0 w 494"/>
              <a:gd name="T10" fmla="*/ 0 h 270"/>
              <a:gd name="T11" fmla="*/ 494 w 494"/>
              <a:gd name="T12" fmla="*/ 270 h 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4" h="270">
                <a:moveTo>
                  <a:pt x="494" y="0"/>
                </a:moveTo>
                <a:cubicBezTo>
                  <a:pt x="453" y="45"/>
                  <a:pt x="412" y="90"/>
                  <a:pt x="330" y="135"/>
                </a:cubicBezTo>
                <a:cubicBezTo>
                  <a:pt x="248" y="180"/>
                  <a:pt x="124" y="225"/>
                  <a:pt x="0" y="27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9"/>
          <p:cNvSpPr>
            <a:spLocks/>
          </p:cNvSpPr>
          <p:nvPr/>
        </p:nvSpPr>
        <p:spPr bwMode="auto">
          <a:xfrm>
            <a:off x="6904038" y="4205288"/>
            <a:ext cx="430212" cy="265112"/>
          </a:xfrm>
          <a:custGeom>
            <a:avLst/>
            <a:gdLst>
              <a:gd name="T0" fmla="*/ 0 w 330"/>
              <a:gd name="T1" fmla="*/ 0 h 225"/>
              <a:gd name="T2" fmla="*/ 150 w 330"/>
              <a:gd name="T3" fmla="*/ 150 h 225"/>
              <a:gd name="T4" fmla="*/ 330 w 330"/>
              <a:gd name="T5" fmla="*/ 225 h 225"/>
              <a:gd name="T6" fmla="*/ 0 60000 65536"/>
              <a:gd name="T7" fmla="*/ 0 60000 65536"/>
              <a:gd name="T8" fmla="*/ 0 60000 65536"/>
              <a:gd name="T9" fmla="*/ 0 w 330"/>
              <a:gd name="T10" fmla="*/ 0 h 225"/>
              <a:gd name="T11" fmla="*/ 330 w 330"/>
              <a:gd name="T12" fmla="*/ 225 h 2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0" h="225">
                <a:moveTo>
                  <a:pt x="0" y="0"/>
                </a:moveTo>
                <a:cubicBezTo>
                  <a:pt x="47" y="56"/>
                  <a:pt x="95" y="113"/>
                  <a:pt x="150" y="150"/>
                </a:cubicBezTo>
                <a:cubicBezTo>
                  <a:pt x="205" y="187"/>
                  <a:pt x="267" y="206"/>
                  <a:pt x="330" y="22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6599238" y="4378325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6405563" y="4430713"/>
            <a:ext cx="58737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5" name="Oval 12"/>
          <p:cNvSpPr>
            <a:spLocks noChangeArrowheads="1"/>
          </p:cNvSpPr>
          <p:nvPr/>
        </p:nvSpPr>
        <p:spPr bwMode="auto">
          <a:xfrm>
            <a:off x="6737350" y="4289425"/>
            <a:ext cx="60325" cy="539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6" name="Oval 13"/>
          <p:cNvSpPr>
            <a:spLocks noChangeArrowheads="1"/>
          </p:cNvSpPr>
          <p:nvPr/>
        </p:nvSpPr>
        <p:spPr bwMode="auto">
          <a:xfrm>
            <a:off x="7050088" y="4343400"/>
            <a:ext cx="60325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7" name="Oval 14"/>
          <p:cNvSpPr>
            <a:spLocks noChangeArrowheads="1"/>
          </p:cNvSpPr>
          <p:nvPr/>
        </p:nvSpPr>
        <p:spPr bwMode="auto">
          <a:xfrm>
            <a:off x="6230938" y="4502150"/>
            <a:ext cx="58737" cy="5238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" name="Oval 15"/>
          <p:cNvSpPr>
            <a:spLocks noChangeArrowheads="1"/>
          </p:cNvSpPr>
          <p:nvPr/>
        </p:nvSpPr>
        <p:spPr bwMode="auto">
          <a:xfrm>
            <a:off x="7323138" y="4449763"/>
            <a:ext cx="6032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" name="Oval 16"/>
          <p:cNvSpPr>
            <a:spLocks noChangeArrowheads="1"/>
          </p:cNvSpPr>
          <p:nvPr/>
        </p:nvSpPr>
        <p:spPr bwMode="auto">
          <a:xfrm>
            <a:off x="6875463" y="4167188"/>
            <a:ext cx="60325" cy="5238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4403725" y="2179638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8618538" y="21621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6491288" y="52863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W</a:t>
            </a:r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5699125" y="4449763"/>
            <a:ext cx="793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B</a:t>
            </a:r>
            <a:r>
              <a:rPr lang="zh-CN" altLang="en-US" sz="1200" b="1"/>
              <a:t>＇</a:t>
            </a: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7189788" y="4368800"/>
            <a:ext cx="793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A</a:t>
            </a:r>
            <a:r>
              <a:rPr lang="zh-CN" altLang="en-US" sz="1200" b="1"/>
              <a:t>＇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5894388" y="4360863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6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6202363" y="4308475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5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6786563" y="4202113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6419850" y="428942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L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6577013" y="4184650"/>
            <a:ext cx="620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21530" name="Text Box 27"/>
          <p:cNvSpPr txBox="1">
            <a:spLocks noChangeArrowheads="1"/>
          </p:cNvSpPr>
          <p:nvPr/>
        </p:nvSpPr>
        <p:spPr bwMode="auto">
          <a:xfrm>
            <a:off x="7037388" y="4511675"/>
            <a:ext cx="5969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21531" name="Text Box 28"/>
          <p:cNvSpPr txBox="1">
            <a:spLocks noChangeArrowheads="1"/>
          </p:cNvSpPr>
          <p:nvPr/>
        </p:nvSpPr>
        <p:spPr bwMode="auto">
          <a:xfrm>
            <a:off x="6688138" y="4095750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21532" name="Text Box 32"/>
          <p:cNvSpPr txBox="1">
            <a:spLocks noChangeArrowheads="1"/>
          </p:cNvSpPr>
          <p:nvPr/>
        </p:nvSpPr>
        <p:spPr bwMode="auto">
          <a:xfrm>
            <a:off x="4386263" y="1966913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KCl</a:t>
            </a:r>
          </a:p>
        </p:txBody>
      </p:sp>
      <p:sp>
        <p:nvSpPr>
          <p:cNvPr id="21533" name="Text Box 33"/>
          <p:cNvSpPr txBox="1">
            <a:spLocks noChangeArrowheads="1"/>
          </p:cNvSpPr>
          <p:nvPr/>
        </p:nvSpPr>
        <p:spPr bwMode="auto">
          <a:xfrm>
            <a:off x="8426450" y="1931988"/>
            <a:ext cx="933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</a:t>
            </a:r>
          </a:p>
        </p:txBody>
      </p:sp>
      <p:sp>
        <p:nvSpPr>
          <p:cNvPr id="21534" name="Text Box 34"/>
          <p:cNvSpPr txBox="1">
            <a:spLocks noChangeArrowheads="1"/>
          </p:cNvSpPr>
          <p:nvPr/>
        </p:nvSpPr>
        <p:spPr bwMode="auto">
          <a:xfrm>
            <a:off x="5499100" y="2497138"/>
            <a:ext cx="212248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NaCl+KCl+L</a:t>
            </a:r>
            <a:r>
              <a:rPr lang="en-US" altLang="zh-CN" sz="1200" b="1" baseline="-25000"/>
              <a:t>E</a:t>
            </a:r>
            <a:endParaRPr lang="en-US" altLang="zh-CN" sz="1200" b="1"/>
          </a:p>
        </p:txBody>
      </p:sp>
      <p:sp>
        <p:nvSpPr>
          <p:cNvPr id="21535" name="Text Box 35"/>
          <p:cNvSpPr txBox="1">
            <a:spLocks noChangeArrowheads="1"/>
          </p:cNvSpPr>
          <p:nvPr/>
        </p:nvSpPr>
        <p:spPr bwMode="auto">
          <a:xfrm>
            <a:off x="5535613" y="3397250"/>
            <a:ext cx="952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KCl+L</a:t>
            </a:r>
          </a:p>
        </p:txBody>
      </p:sp>
      <p:sp>
        <p:nvSpPr>
          <p:cNvPr id="21536" name="Text Box 36"/>
          <p:cNvSpPr txBox="1">
            <a:spLocks noChangeArrowheads="1"/>
          </p:cNvSpPr>
          <p:nvPr/>
        </p:nvSpPr>
        <p:spPr bwMode="auto">
          <a:xfrm>
            <a:off x="6883400" y="3821113"/>
            <a:ext cx="13811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NaCl+L</a:t>
            </a:r>
            <a:r>
              <a:rPr lang="en-US" altLang="zh-CN" sz="1200" b="1" baseline="-25000"/>
              <a:t>E</a:t>
            </a:r>
            <a:endParaRPr lang="en-US" altLang="zh-CN" sz="1200" b="1"/>
          </a:p>
        </p:txBody>
      </p:sp>
      <p:sp>
        <p:nvSpPr>
          <p:cNvPr id="21537" name="Text Box 37"/>
          <p:cNvSpPr txBox="1">
            <a:spLocks noChangeArrowheads="1"/>
          </p:cNvSpPr>
          <p:nvPr/>
        </p:nvSpPr>
        <p:spPr bwMode="auto">
          <a:xfrm>
            <a:off x="6553200" y="4537075"/>
            <a:ext cx="6223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1</a:t>
            </a:r>
          </a:p>
        </p:txBody>
      </p:sp>
      <p:sp>
        <p:nvSpPr>
          <p:cNvPr id="21538" name="Text Box 38"/>
          <p:cNvSpPr txBox="1">
            <a:spLocks noChangeArrowheads="1"/>
          </p:cNvSpPr>
          <p:nvPr/>
        </p:nvSpPr>
        <p:spPr bwMode="auto">
          <a:xfrm>
            <a:off x="6054725" y="375126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2</a:t>
            </a:r>
          </a:p>
        </p:txBody>
      </p:sp>
      <p:sp>
        <p:nvSpPr>
          <p:cNvPr id="21539" name="Text Box 39"/>
          <p:cNvSpPr txBox="1">
            <a:spLocks noChangeArrowheads="1"/>
          </p:cNvSpPr>
          <p:nvPr/>
        </p:nvSpPr>
        <p:spPr bwMode="auto">
          <a:xfrm>
            <a:off x="7334250" y="3478213"/>
            <a:ext cx="6207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3</a:t>
            </a:r>
          </a:p>
        </p:txBody>
      </p:sp>
      <p:sp>
        <p:nvSpPr>
          <p:cNvPr id="21540" name="Text Box 40"/>
          <p:cNvSpPr txBox="1">
            <a:spLocks noChangeArrowheads="1"/>
          </p:cNvSpPr>
          <p:nvPr/>
        </p:nvSpPr>
        <p:spPr bwMode="auto">
          <a:xfrm>
            <a:off x="6418263" y="3036888"/>
            <a:ext cx="6207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4</a:t>
            </a:r>
          </a:p>
        </p:txBody>
      </p:sp>
      <p:sp>
        <p:nvSpPr>
          <p:cNvPr id="21541" name="Text Box 45"/>
          <p:cNvSpPr txBox="1">
            <a:spLocks noChangeArrowheads="1"/>
          </p:cNvSpPr>
          <p:nvPr/>
        </p:nvSpPr>
        <p:spPr bwMode="auto">
          <a:xfrm>
            <a:off x="4875213" y="5705369"/>
            <a:ext cx="39401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dirty="0"/>
              <a:t>NaCl-KCl-H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O</a:t>
            </a:r>
            <a:r>
              <a:rPr lang="zh-CN" altLang="en-US" sz="1600" b="1" dirty="0"/>
              <a:t>体系</a:t>
            </a:r>
            <a:r>
              <a:rPr lang="en-US" altLang="zh-CN" sz="1600" b="1" dirty="0"/>
              <a:t>20℃</a:t>
            </a:r>
            <a:r>
              <a:rPr lang="zh-CN" altLang="en-US" sz="1600" b="1" dirty="0"/>
              <a:t>相图</a:t>
            </a:r>
          </a:p>
        </p:txBody>
      </p:sp>
      <p:sp>
        <p:nvSpPr>
          <p:cNvPr id="21542" name="Text Box 46"/>
          <p:cNvSpPr txBox="1">
            <a:spLocks noChangeArrowheads="1"/>
          </p:cNvSpPr>
          <p:nvPr/>
        </p:nvSpPr>
        <p:spPr bwMode="auto">
          <a:xfrm>
            <a:off x="6588125" y="3903663"/>
            <a:ext cx="62071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1"/>
              <a:t>E</a:t>
            </a:r>
          </a:p>
        </p:txBody>
      </p:sp>
      <p:sp>
        <p:nvSpPr>
          <p:cNvPr id="21543" name="Oval 50"/>
          <p:cNvSpPr>
            <a:spLocks noChangeArrowheads="1"/>
          </p:cNvSpPr>
          <p:nvPr/>
        </p:nvSpPr>
        <p:spPr bwMode="auto">
          <a:xfrm>
            <a:off x="6858000" y="41402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4" name="Oval 51"/>
          <p:cNvSpPr>
            <a:spLocks noChangeArrowheads="1"/>
          </p:cNvSpPr>
          <p:nvPr/>
        </p:nvSpPr>
        <p:spPr bwMode="auto">
          <a:xfrm>
            <a:off x="6223000" y="4483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5" name="Oval 52"/>
          <p:cNvSpPr>
            <a:spLocks noChangeArrowheads="1"/>
          </p:cNvSpPr>
          <p:nvPr/>
        </p:nvSpPr>
        <p:spPr bwMode="auto">
          <a:xfrm>
            <a:off x="7289800" y="4432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A03998-1ADB-4E1F-09C4-BF76BC5A9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r>
              <a:rPr lang="en-US" altLang="zh-CN" sz="4000" kern="0" dirty="0"/>
              <a:t>3. </a:t>
            </a:r>
            <a:r>
              <a:rPr lang="zh-CN" altLang="en-US" sz="4000" kern="0" dirty="0"/>
              <a:t>简单三元水盐体系相图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/>
      <p:bldP spid="133127" grpId="0" animBg="1"/>
    </p:bldLst>
  </p:timing>
</p:sld>
</file>

<file path=ppt/theme/theme1.xml><?xml version="1.0" encoding="utf-8"?>
<a:theme xmlns:a="http://schemas.openxmlformats.org/drawingml/2006/main" name="cc487e5b-2a16-4bcc-8ed2-99e1e80127be">
  <a:themeElements>
    <a:clrScheme name="cc487e5b-2a16-4bcc-8ed2-99e1e80127b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487e5b-2a16-4bcc-8ed2-99e1e80127be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cc487e5b-2a16-4bcc-8ed2-99e1e80127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487e5b-2a16-4bcc-8ed2-99e1e80127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487e5b-2a16-4bcc-8ed2-99e1e80127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9263</TotalTime>
  <Words>4160</Words>
  <Application>Microsoft Office PowerPoint</Application>
  <PresentationFormat>全屏显示(4:3)</PresentationFormat>
  <Paragraphs>816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黑体</vt:lpstr>
      <vt:lpstr>楷体_GB2312</vt:lpstr>
      <vt:lpstr>微软雅黑</vt:lpstr>
      <vt:lpstr>Arial</vt:lpstr>
      <vt:lpstr>Times New Roman</vt:lpstr>
      <vt:lpstr>Wingdings</vt:lpstr>
      <vt:lpstr>cc487e5b-2a16-4bcc-8ed2-99e1e80127be</vt:lpstr>
      <vt:lpstr>工业结晶---第十章 相图</vt:lpstr>
      <vt:lpstr>1. 水盐体系书写的形式</vt:lpstr>
      <vt:lpstr>1. 水盐体系书写的形式</vt:lpstr>
      <vt:lpstr>2. 三元水盐体系组成表示法</vt:lpstr>
      <vt:lpstr>2. 三元水盐体系组成表示法</vt:lpstr>
      <vt:lpstr>2. 三元水盐体系组成表示法</vt:lpstr>
      <vt:lpstr>2. 三元水盐体系组成表示法</vt:lpstr>
      <vt:lpstr>2. 三元水盐体系组成表示法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罗 孟杰</cp:lastModifiedBy>
  <cp:revision>990</cp:revision>
  <cp:lastPrinted>1601-01-01T00:00:00Z</cp:lastPrinted>
  <dcterms:created xsi:type="dcterms:W3CDTF">1601-01-01T00:00:00Z</dcterms:created>
  <dcterms:modified xsi:type="dcterms:W3CDTF">2022-12-11T04:40:14Z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