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51" r:id="rId1"/>
  </p:sldMasterIdLst>
  <p:notesMasterIdLst>
    <p:notesMasterId r:id="rId69"/>
  </p:notesMasterIdLst>
  <p:handoutMasterIdLst>
    <p:handoutMasterId r:id="rId70"/>
  </p:handoutMasterIdLst>
  <p:sldIdLst>
    <p:sldId id="724" r:id="rId2"/>
    <p:sldId id="846" r:id="rId3"/>
    <p:sldId id="979" r:id="rId4"/>
    <p:sldId id="848" r:id="rId5"/>
    <p:sldId id="849" r:id="rId6"/>
    <p:sldId id="889" r:id="rId7"/>
    <p:sldId id="888" r:id="rId8"/>
    <p:sldId id="974" r:id="rId9"/>
    <p:sldId id="975" r:id="rId10"/>
    <p:sldId id="892" r:id="rId11"/>
    <p:sldId id="894" r:id="rId12"/>
    <p:sldId id="1005" r:id="rId13"/>
    <p:sldId id="852" r:id="rId14"/>
    <p:sldId id="898" r:id="rId15"/>
    <p:sldId id="899" r:id="rId16"/>
    <p:sldId id="854" r:id="rId17"/>
    <p:sldId id="855" r:id="rId18"/>
    <p:sldId id="903" r:id="rId19"/>
    <p:sldId id="856" r:id="rId20"/>
    <p:sldId id="906" r:id="rId21"/>
    <p:sldId id="857" r:id="rId22"/>
    <p:sldId id="907" r:id="rId23"/>
    <p:sldId id="908" r:id="rId24"/>
    <p:sldId id="858" r:id="rId25"/>
    <p:sldId id="909" r:id="rId26"/>
    <p:sldId id="911" r:id="rId27"/>
    <p:sldId id="980" r:id="rId28"/>
    <p:sldId id="973" r:id="rId29"/>
    <p:sldId id="915" r:id="rId30"/>
    <p:sldId id="916" r:id="rId31"/>
    <p:sldId id="918" r:id="rId32"/>
    <p:sldId id="919" r:id="rId33"/>
    <p:sldId id="1008" r:id="rId34"/>
    <p:sldId id="921" r:id="rId35"/>
    <p:sldId id="920" r:id="rId36"/>
    <p:sldId id="986" r:id="rId37"/>
    <p:sldId id="925" r:id="rId38"/>
    <p:sldId id="926" r:id="rId39"/>
    <p:sldId id="987" r:id="rId40"/>
    <p:sldId id="864" r:id="rId41"/>
    <p:sldId id="865" r:id="rId42"/>
    <p:sldId id="930" r:id="rId43"/>
    <p:sldId id="989" r:id="rId44"/>
    <p:sldId id="931" r:id="rId45"/>
    <p:sldId id="932" r:id="rId46"/>
    <p:sldId id="933" r:id="rId47"/>
    <p:sldId id="934" r:id="rId48"/>
    <p:sldId id="936" r:id="rId49"/>
    <p:sldId id="992" r:id="rId50"/>
    <p:sldId id="938" r:id="rId51"/>
    <p:sldId id="939" r:id="rId52"/>
    <p:sldId id="998" r:id="rId53"/>
    <p:sldId id="946" r:id="rId54"/>
    <p:sldId id="948" r:id="rId55"/>
    <p:sldId id="947" r:id="rId56"/>
    <p:sldId id="997" r:id="rId57"/>
    <p:sldId id="949" r:id="rId58"/>
    <p:sldId id="950" r:id="rId59"/>
    <p:sldId id="953" r:id="rId60"/>
    <p:sldId id="959" r:id="rId61"/>
    <p:sldId id="960" r:id="rId62"/>
    <p:sldId id="961" r:id="rId63"/>
    <p:sldId id="1017" r:id="rId64"/>
    <p:sldId id="1018" r:id="rId65"/>
    <p:sldId id="1013" r:id="rId66"/>
    <p:sldId id="1012" r:id="rId67"/>
    <p:sldId id="845" r:id="rId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FF6600"/>
    <a:srgbClr val="6666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92232" autoAdjust="0"/>
  </p:normalViewPr>
  <p:slideViewPr>
    <p:cSldViewPr>
      <p:cViewPr varScale="1">
        <p:scale>
          <a:sx n="77" d="100"/>
          <a:sy n="77" d="100"/>
        </p:scale>
        <p:origin x="1685" y="67"/>
      </p:cViewPr>
      <p:guideLst>
        <p:guide orient="horz" pos="2160"/>
        <p:guide pos="2880"/>
      </p:guideLst>
    </p:cSldViewPr>
  </p:slideViewPr>
  <p:notesTextViewPr>
    <p:cViewPr>
      <p:scale>
        <a:sx n="3" d="2"/>
        <a:sy n="3" d="2"/>
      </p:scale>
      <p:origin x="0" y="0"/>
    </p:cViewPr>
  </p:notesTextViewPr>
  <p:sorterViewPr>
    <p:cViewPr>
      <p:scale>
        <a:sx n="66" d="100"/>
        <a:sy n="66" d="100"/>
      </p:scale>
      <p:origin x="0" y="4404"/>
    </p:cViewPr>
  </p:sorterViewPr>
  <p:notesViewPr>
    <p:cSldViewPr>
      <p:cViewPr varScale="1">
        <p:scale>
          <a:sx n="56" d="100"/>
          <a:sy n="56" d="100"/>
        </p:scale>
        <p:origin x="-1212"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31643C2-8933-4163-AC4A-AAF8FBA88FDB}" type="slidenum">
              <a:rPr lang="en-US" altLang="zh-CN"/>
              <a:pPr>
                <a:defRPr/>
              </a:pPr>
              <a:t>‹#›</a:t>
            </a:fld>
            <a:endParaRPr lang="en-US" altLang="zh-CN"/>
          </a:p>
        </p:txBody>
      </p:sp>
    </p:spTree>
    <p:extLst>
      <p:ext uri="{BB962C8B-B14F-4D97-AF65-F5344CB8AC3E}">
        <p14:creationId xmlns:p14="http://schemas.microsoft.com/office/powerpoint/2010/main" val="3916058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889AA841-83D4-496B-93DA-FBE994D8A09E}" type="slidenum">
              <a:rPr lang="en-US" altLang="zh-CN"/>
              <a:pPr>
                <a:defRPr/>
              </a:pPr>
              <a:t>‹#›</a:t>
            </a:fld>
            <a:endParaRPr lang="en-US" altLang="zh-CN"/>
          </a:p>
        </p:txBody>
      </p:sp>
    </p:spTree>
    <p:extLst>
      <p:ext uri="{BB962C8B-B14F-4D97-AF65-F5344CB8AC3E}">
        <p14:creationId xmlns:p14="http://schemas.microsoft.com/office/powerpoint/2010/main" val="3074780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a:t>
            </a:fld>
            <a:endParaRPr lang="en-US" altLang="zh-CN"/>
          </a:p>
        </p:txBody>
      </p:sp>
    </p:spTree>
    <p:extLst>
      <p:ext uri="{BB962C8B-B14F-4D97-AF65-F5344CB8AC3E}">
        <p14:creationId xmlns:p14="http://schemas.microsoft.com/office/powerpoint/2010/main" val="2048627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187450" y="1989138"/>
            <a:ext cx="6840538" cy="1684337"/>
          </a:xfrm>
        </p:spPr>
        <p:txBody>
          <a:bodyPr/>
          <a:lstStyle>
            <a:lvl1pPr algn="ctr">
              <a:defRPr sz="5600"/>
            </a:lvl1pPr>
          </a:lstStyle>
          <a:p>
            <a:pPr lvl="0"/>
            <a:r>
              <a:rPr lang="zh-CN" altLang="en-US" noProof="0"/>
              <a:t>单击此处编辑母版标题样式</a:t>
            </a:r>
          </a:p>
        </p:txBody>
      </p:sp>
      <p:sp>
        <p:nvSpPr>
          <p:cNvPr id="133123" name="Rectangle 3"/>
          <p:cNvSpPr>
            <a:spLocks noGrp="1" noChangeArrowheads="1"/>
          </p:cNvSpPr>
          <p:nvPr>
            <p:ph type="subTitle" idx="1"/>
          </p:nvPr>
        </p:nvSpPr>
        <p:spPr>
          <a:xfrm>
            <a:off x="1763713" y="4005263"/>
            <a:ext cx="5864225" cy="647700"/>
          </a:xfrm>
        </p:spPr>
        <p:txBody>
          <a:bodyPr/>
          <a:lstStyle>
            <a:lvl1pPr marL="0" indent="0" algn="ctr">
              <a:buFont typeface="Wingdings" pitchFamily="2" charset="2"/>
              <a:buNone/>
              <a:defRPr sz="3200">
                <a:ea typeface="华文细黑" pitchFamily="2" charset="-122"/>
              </a:defRPr>
            </a:lvl1pPr>
          </a:lstStyle>
          <a:p>
            <a:pPr lvl="0"/>
            <a:r>
              <a:rPr lang="zh-CN" altLang="en-US" noProof="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3063" y="274638"/>
            <a:ext cx="1963737" cy="6034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274638"/>
            <a:ext cx="5743575" cy="6034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35150" y="274638"/>
            <a:ext cx="6851650" cy="1143000"/>
          </a:xfrm>
        </p:spPr>
        <p:txBody>
          <a:bodyPr/>
          <a:lstStyle/>
          <a:p>
            <a:r>
              <a:rPr lang="zh-CN" altLang="en-US"/>
              <a:t>单击此处编辑母版标题样式</a:t>
            </a:r>
          </a:p>
        </p:txBody>
      </p:sp>
      <p:sp>
        <p:nvSpPr>
          <p:cNvPr id="3" name="表格占位符 2"/>
          <p:cNvSpPr>
            <a:spLocks noGrp="1"/>
          </p:cNvSpPr>
          <p:nvPr>
            <p:ph type="tbl" idx="1"/>
          </p:nvPr>
        </p:nvSpPr>
        <p:spPr>
          <a:xfrm>
            <a:off x="827088" y="1989138"/>
            <a:ext cx="7859712" cy="4319587"/>
          </a:xfrm>
        </p:spPr>
        <p:txBody>
          <a:bodyPr/>
          <a:lstStyle/>
          <a:p>
            <a:pPr lvl="0"/>
            <a:endParaRPr lang="zh-CN" altLang="en-US" noProof="0"/>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7"/>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solidFill>
                <a:srgbClr val="000000"/>
              </a:solidFill>
            </a:endParaRPr>
          </a:p>
        </p:txBody>
      </p:sp>
      <p:sp>
        <p:nvSpPr>
          <p:cNvPr id="5" name="灯片编号占位符 8"/>
          <p:cNvSpPr>
            <a:spLocks noGrp="1"/>
          </p:cNvSpPr>
          <p:nvPr>
            <p:ph type="sldNum" sz="quarter" idx="11"/>
          </p:nvPr>
        </p:nvSpPr>
        <p:spPr>
          <a:xfrm>
            <a:off x="7010400" y="225425"/>
            <a:ext cx="2133600" cy="476250"/>
          </a:xfrm>
          <a:prstGeom prst="rect">
            <a:avLst/>
          </a:prstGeom>
        </p:spPr>
        <p:txBody>
          <a:bodyPr/>
          <a:lstStyle>
            <a:lvl1pPr>
              <a:defRPr>
                <a:latin typeface="Arial" charset="0"/>
                <a:ea typeface="宋体" pitchFamily="2" charset="-122"/>
                <a:cs typeface="+mn-cs"/>
              </a:defRPr>
            </a:lvl1pPr>
          </a:lstStyle>
          <a:p>
            <a:pPr>
              <a:defRPr/>
            </a:pPr>
            <a:fld id="{A9A072BB-5F3A-49C1-933F-DE015967AAD3}" type="slidenum">
              <a:rPr lang="en-US" altLang="zh-CN" sz="2000">
                <a:solidFill>
                  <a:srgbClr val="000000"/>
                </a:solidFill>
              </a:rPr>
              <a:pPr>
                <a:defRPr/>
              </a:pPr>
              <a:t>‹#›</a:t>
            </a:fld>
            <a:r>
              <a:rPr lang="en-US" altLang="zh-CN" sz="2000">
                <a:solidFill>
                  <a:srgbClr val="000000"/>
                </a:solidFill>
              </a:rPr>
              <a:t>/38</a:t>
            </a:r>
          </a:p>
        </p:txBody>
      </p:sp>
      <p:sp>
        <p:nvSpPr>
          <p:cNvPr id="6" name="页脚占位符 9"/>
          <p:cNvSpPr>
            <a:spLocks noGrp="1"/>
          </p:cNvSpPr>
          <p:nvPr>
            <p:ph type="ftr" sz="quarter" idx="12"/>
          </p:nvPr>
        </p:nvSpPr>
        <p:spPr>
          <a:xfrm>
            <a:off x="3149600" y="6203950"/>
            <a:ext cx="2895600" cy="476250"/>
          </a:xfrm>
          <a:prstGeom prst="rect">
            <a:avLst/>
          </a:prstGeom>
        </p:spPr>
        <p:txBody>
          <a:bodyPr/>
          <a:lstStyle>
            <a:lvl1pPr>
              <a:defRPr/>
            </a:lvl1pPr>
          </a:lstStyle>
          <a:p>
            <a:pPr>
              <a:defRPr/>
            </a:pPr>
            <a:endParaRPr lang="en-US" altLang="zh-CN">
              <a:solidFill>
                <a:srgbClr val="000000"/>
              </a:solidFill>
            </a:endParaRPr>
          </a:p>
        </p:txBody>
      </p:sp>
      <p:cxnSp>
        <p:nvCxnSpPr>
          <p:cNvPr id="8" name="直接连接符 7"/>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1103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989138"/>
            <a:ext cx="3852862"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2350" y="1989138"/>
            <a:ext cx="3854450"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3" name="直接连接符 2"/>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2099" name="Rectangle 3"/>
          <p:cNvSpPr>
            <a:spLocks noGrp="1" noChangeArrowheads="1"/>
          </p:cNvSpPr>
          <p:nvPr>
            <p:ph type="body" idx="1"/>
          </p:nvPr>
        </p:nvSpPr>
        <p:spPr bwMode="auto">
          <a:xfrm>
            <a:off x="827088" y="1989138"/>
            <a:ext cx="7859712" cy="43195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583" r:id="rId1"/>
    <p:sldLayoutId id="2147484572"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2" r:id="rId12"/>
    <p:sldLayoutId id="2147484587" r:id="rId13"/>
  </p:sldLayoutIdLst>
  <p:transition/>
  <p:txStyles>
    <p:title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3.xml"/><Relationship Id="rId5" Type="http://schemas.openxmlformats.org/officeDocument/2006/relationships/image" Target="../media/image38.jpeg"/><Relationship Id="rId4" Type="http://schemas.openxmlformats.org/officeDocument/2006/relationships/image" Target="../media/image3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6555" y="2303875"/>
            <a:ext cx="8134350" cy="1440160"/>
          </a:xfrm>
        </p:spPr>
        <p:txBody>
          <a:bodyPr/>
          <a:lstStyle/>
          <a:p>
            <a:pPr>
              <a:lnSpc>
                <a:spcPct val="150000"/>
              </a:lnSpc>
            </a:pPr>
            <a:r>
              <a:rPr lang="zh-CN" altLang="en-US" sz="4400" dirty="0">
                <a:solidFill>
                  <a:srgbClr val="C00000"/>
                </a:solidFill>
                <a:latin typeface="+mj-ea"/>
              </a:rPr>
              <a:t>工业结晶</a:t>
            </a:r>
            <a:r>
              <a:rPr lang="en-US" altLang="zh-CN" sz="4400" dirty="0">
                <a:solidFill>
                  <a:srgbClr val="C00000"/>
                </a:solidFill>
                <a:latin typeface="+mj-ea"/>
              </a:rPr>
              <a:t>---</a:t>
            </a:r>
            <a:r>
              <a:rPr lang="zh-CN" altLang="en-US" sz="4400" dirty="0">
                <a:solidFill>
                  <a:srgbClr val="C00000"/>
                </a:solidFill>
                <a:latin typeface="+mj-ea"/>
              </a:rPr>
              <a:t>第七章 结晶器</a:t>
            </a:r>
            <a:endParaRPr lang="zh-CN" altLang="en-US" sz="4400" dirty="0">
              <a:solidFill>
                <a:srgbClr val="FF0000"/>
              </a:solidFill>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3851920" y="4059070"/>
            <a:ext cx="1415772" cy="584775"/>
          </a:xfrm>
          <a:prstGeom prst="rect">
            <a:avLst/>
          </a:prstGeom>
          <a:noFill/>
        </p:spPr>
        <p:txBody>
          <a:bodyPr wrap="none" rtlCol="0">
            <a:spAutoFit/>
          </a:bodyPr>
          <a:lstStyle/>
          <a:p>
            <a:r>
              <a:rPr lang="zh-CN" altLang="en-US" sz="3200" b="1" dirty="0">
                <a:solidFill>
                  <a:schemeClr val="accent6"/>
                </a:solidFill>
                <a:latin typeface="微软雅黑" pitchFamily="34" charset="-122"/>
                <a:ea typeface="微软雅黑" pitchFamily="34" charset="-122"/>
              </a:rPr>
              <a:t>罗孟杰</a:t>
            </a:r>
            <a:endParaRPr lang="en-US" altLang="zh-CN" sz="32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8492342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786831" y="2303875"/>
            <a:ext cx="7903126" cy="4319587"/>
          </a:xfrm>
        </p:spPr>
        <p:txBody>
          <a:bodyPr/>
          <a:lstStyle/>
          <a:p>
            <a:r>
              <a:rPr lang="zh-CN" altLang="zh-CN" sz="3200" dirty="0">
                <a:effectLst/>
              </a:rPr>
              <a:t>对于易在空气中氧化的物质的结晶，可用闭式槽，槽内通入惰性或还原性气体。</a:t>
            </a:r>
            <a:endParaRPr lang="en-US" altLang="zh-CN" sz="3200" dirty="0">
              <a:effectLst/>
            </a:endParaRPr>
          </a:p>
          <a:p>
            <a:endParaRPr lang="en-US" altLang="zh-CN" sz="3200" dirty="0">
              <a:effectLst/>
            </a:endParaRPr>
          </a:p>
          <a:p>
            <a:r>
              <a:rPr lang="zh-CN" altLang="en-US" sz="3200" dirty="0">
                <a:effectLst/>
              </a:rPr>
              <a:t>易挥发，有毒</a:t>
            </a:r>
            <a:endParaRPr lang="en-US" altLang="zh-CN" sz="3200" dirty="0">
              <a:effectLst/>
            </a:endParaRPr>
          </a:p>
          <a:p>
            <a:endParaRPr lang="en-US" altLang="zh-CN" sz="3200" dirty="0">
              <a:effectLst/>
            </a:endParaRPr>
          </a:p>
          <a:p>
            <a:r>
              <a:rPr lang="zh-CN" altLang="zh-CN" sz="3200" dirty="0">
                <a:effectLst/>
              </a:rPr>
              <a:t>例如对氢醌的结晶，可通入二氧化硫气</a:t>
            </a:r>
            <a:r>
              <a:rPr lang="zh-CN" altLang="en-US" sz="3200" dirty="0">
                <a:effectLst/>
              </a:rPr>
              <a:t>体</a:t>
            </a:r>
            <a:r>
              <a:rPr lang="zh-CN" altLang="zh-CN" sz="3200" dirty="0">
                <a:effectLst/>
              </a:rPr>
              <a:t>，以防止产品变黑。</a:t>
            </a:r>
          </a:p>
          <a:p>
            <a:endParaRPr lang="zh-CN" altLang="zh-CN" sz="3200" dirty="0">
              <a:effectLst/>
            </a:endParaRPr>
          </a:p>
          <a:p>
            <a:endParaRPr lang="zh-CN" altLang="en-US" sz="3200" dirty="0">
              <a:effectLst/>
            </a:endParaRPr>
          </a:p>
        </p:txBody>
      </p:sp>
      <p:sp>
        <p:nvSpPr>
          <p:cNvPr id="5" name="Rectangle 2">
            <a:extLst>
              <a:ext uri="{FF2B5EF4-FFF2-40B4-BE49-F238E27FC236}">
                <a16:creationId xmlns:a16="http://schemas.microsoft.com/office/drawing/2014/main" id="{F37242A5-E744-EB0F-0E51-84E63FCB9045}"/>
              </a:ext>
            </a:extLst>
          </p:cNvPr>
          <p:cNvSpPr>
            <a:spLocks noGrp="1" noChangeArrowheads="1"/>
          </p:cNvSpPr>
          <p:nvPr>
            <p:ph type="title"/>
          </p:nvPr>
        </p:nvSpPr>
        <p:spPr>
          <a:xfrm>
            <a:off x="1719244" y="1231329"/>
            <a:ext cx="6970713" cy="647700"/>
          </a:xfrm>
          <a:noFill/>
        </p:spPr>
        <p:txBody>
          <a:bodyPr/>
          <a:lstStyle/>
          <a:p>
            <a:pPr marL="571500" indent="-571500">
              <a:buFont typeface="Wingdings" panose="05000000000000000000" pitchFamily="2" charset="2"/>
              <a:buChar char="Ø"/>
            </a:pPr>
            <a:r>
              <a:rPr lang="zh-CN" altLang="en-US" sz="3200" dirty="0">
                <a:solidFill>
                  <a:srgbClr val="0000FF"/>
                </a:solidFill>
              </a:rPr>
              <a:t>搅拌式结晶槽</a:t>
            </a:r>
          </a:p>
        </p:txBody>
      </p:sp>
      <p:sp>
        <p:nvSpPr>
          <p:cNvPr id="6" name="Rectangle 5">
            <a:extLst>
              <a:ext uri="{FF2B5EF4-FFF2-40B4-BE49-F238E27FC236}">
                <a16:creationId xmlns:a16="http://schemas.microsoft.com/office/drawing/2014/main" id="{B11BA417-A7FC-6C9B-4DB0-1F75263C0EF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3806915" y="2538413"/>
            <a:ext cx="5157064" cy="4319587"/>
          </a:xfrm>
        </p:spPr>
        <p:txBody>
          <a:bodyPr/>
          <a:lstStyle/>
          <a:p>
            <a:pPr algn="just">
              <a:spcBef>
                <a:spcPts val="1200"/>
              </a:spcBef>
            </a:pPr>
            <a:r>
              <a:rPr lang="zh-CN" altLang="zh-CN" sz="2400" dirty="0">
                <a:effectLst/>
              </a:rPr>
              <a:t>这种结晶器是一个长而浅的敞口槽，长度可达</a:t>
            </a:r>
            <a:r>
              <a:rPr lang="en-US" altLang="zh-CN" sz="2400" dirty="0">
                <a:effectLst/>
              </a:rPr>
              <a:t>15 m</a:t>
            </a:r>
            <a:r>
              <a:rPr lang="zh-CN" altLang="en-US" sz="2400" dirty="0">
                <a:effectLst/>
              </a:rPr>
              <a:t>，</a:t>
            </a:r>
            <a:r>
              <a:rPr lang="zh-CN" altLang="zh-CN" sz="2400" dirty="0">
                <a:effectLst/>
              </a:rPr>
              <a:t>宽</a:t>
            </a:r>
            <a:r>
              <a:rPr lang="en-US" altLang="zh-CN" sz="2400" dirty="0">
                <a:effectLst/>
              </a:rPr>
              <a:t>2 m</a:t>
            </a:r>
            <a:r>
              <a:rPr lang="zh-CN" altLang="en-US" sz="2400" dirty="0">
                <a:effectLst/>
              </a:rPr>
              <a:t>，</a:t>
            </a:r>
            <a:r>
              <a:rPr lang="zh-CN" altLang="zh-CN" sz="2400" dirty="0">
                <a:effectLst/>
              </a:rPr>
              <a:t>安装在若干对托辊之上，可以像摇篮那样来回摇晃。</a:t>
            </a:r>
            <a:endParaRPr lang="en-US" altLang="zh-CN" sz="2400" dirty="0">
              <a:effectLst/>
            </a:endParaRPr>
          </a:p>
          <a:p>
            <a:pPr algn="just">
              <a:spcBef>
                <a:spcPts val="1200"/>
              </a:spcBef>
            </a:pPr>
            <a:r>
              <a:rPr lang="zh-CN" altLang="zh-CN" sz="2400" dirty="0">
                <a:effectLst/>
              </a:rPr>
              <a:t>器身内部每隔一定间距装有挡板，横截长槽的部分断面。长槽略呈倾斜，溶液从一端加入，</a:t>
            </a:r>
            <a:r>
              <a:rPr lang="zh-CN" altLang="zh-CN" sz="2400" dirty="0">
                <a:solidFill>
                  <a:srgbClr val="FF0000"/>
                </a:solidFill>
                <a:effectLst/>
              </a:rPr>
              <a:t>母液及晶体在另一端取出而连续操作</a:t>
            </a:r>
            <a:r>
              <a:rPr lang="zh-CN" altLang="zh-CN" sz="2400" dirty="0">
                <a:effectLst/>
              </a:rPr>
              <a:t>。</a:t>
            </a:r>
            <a:endParaRPr lang="en-US" altLang="zh-CN" sz="2400" dirty="0">
              <a:effectLst/>
            </a:endParaRPr>
          </a:p>
        </p:txBody>
      </p:sp>
      <p:pic>
        <p:nvPicPr>
          <p:cNvPr id="80898" name="Picture 2"/>
          <p:cNvPicPr>
            <a:picLocks noChangeAspect="1" noChangeArrowheads="1"/>
          </p:cNvPicPr>
          <p:nvPr/>
        </p:nvPicPr>
        <p:blipFill>
          <a:blip r:embed="rId2" cstate="print"/>
          <a:srcRect/>
          <a:stretch>
            <a:fillRect/>
          </a:stretch>
        </p:blipFill>
        <p:spPr bwMode="auto">
          <a:xfrm>
            <a:off x="320135" y="2189591"/>
            <a:ext cx="3486780" cy="4183320"/>
          </a:xfrm>
          <a:prstGeom prst="rect">
            <a:avLst/>
          </a:prstGeom>
          <a:noFill/>
        </p:spPr>
      </p:pic>
      <p:sp>
        <p:nvSpPr>
          <p:cNvPr id="5" name="Rectangle 2">
            <a:extLst>
              <a:ext uri="{FF2B5EF4-FFF2-40B4-BE49-F238E27FC236}">
                <a16:creationId xmlns:a16="http://schemas.microsoft.com/office/drawing/2014/main" id="{09880360-A76C-F390-C714-FA33C48075E6}"/>
              </a:ext>
            </a:extLst>
          </p:cNvPr>
          <p:cNvSpPr>
            <a:spLocks noGrp="1" noChangeArrowheads="1"/>
          </p:cNvSpPr>
          <p:nvPr>
            <p:ph type="title"/>
          </p:nvPr>
        </p:nvSpPr>
        <p:spPr>
          <a:xfrm>
            <a:off x="1719244" y="1231329"/>
            <a:ext cx="6970713" cy="647700"/>
          </a:xfrm>
          <a:noFill/>
        </p:spPr>
        <p:txBody>
          <a:bodyPr/>
          <a:lstStyle/>
          <a:p>
            <a:pPr marL="571500" indent="-571500">
              <a:buFont typeface="Wingdings" panose="05000000000000000000" pitchFamily="2" charset="2"/>
              <a:buChar char="Ø"/>
            </a:pPr>
            <a:r>
              <a:rPr lang="zh-CN" altLang="en-US" sz="3200" dirty="0">
                <a:solidFill>
                  <a:srgbClr val="0000FF"/>
                </a:solidFill>
              </a:rPr>
              <a:t>摇篮式结晶器</a:t>
            </a:r>
          </a:p>
        </p:txBody>
      </p:sp>
      <p:sp>
        <p:nvSpPr>
          <p:cNvPr id="6" name="Rectangle 5">
            <a:extLst>
              <a:ext uri="{FF2B5EF4-FFF2-40B4-BE49-F238E27FC236}">
                <a16:creationId xmlns:a16="http://schemas.microsoft.com/office/drawing/2014/main" id="{F59970AA-F1AB-0AE5-B04E-9F55102782D0}"/>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4166955" y="1803130"/>
            <a:ext cx="4648985" cy="4319587"/>
          </a:xfrm>
        </p:spPr>
        <p:txBody>
          <a:bodyPr/>
          <a:lstStyle/>
          <a:p>
            <a:pPr algn="just"/>
            <a:r>
              <a:rPr lang="zh-CN" altLang="zh-CN" sz="2400" dirty="0">
                <a:effectLst/>
              </a:rPr>
              <a:t>还可把几个结晶器连接起来，使总长不超过</a:t>
            </a:r>
            <a:r>
              <a:rPr lang="en-US" altLang="zh-CN" sz="2400" dirty="0">
                <a:effectLst/>
              </a:rPr>
              <a:t>30 m</a:t>
            </a:r>
            <a:r>
              <a:rPr lang="zh-CN" altLang="zh-CN" sz="2400" dirty="0">
                <a:effectLst/>
              </a:rPr>
              <a:t>。</a:t>
            </a:r>
            <a:r>
              <a:rPr lang="zh-CN" altLang="zh-CN" sz="2400" dirty="0">
                <a:solidFill>
                  <a:srgbClr val="FF0000"/>
                </a:solidFill>
                <a:effectLst/>
              </a:rPr>
              <a:t>此</a:t>
            </a:r>
            <a:r>
              <a:rPr lang="zh-CN" altLang="en-US" sz="2400" dirty="0">
                <a:solidFill>
                  <a:srgbClr val="FF0000"/>
                </a:solidFill>
                <a:effectLst/>
              </a:rPr>
              <a:t>结晶</a:t>
            </a:r>
            <a:r>
              <a:rPr lang="zh-CN" altLang="zh-CN" sz="2400" dirty="0">
                <a:solidFill>
                  <a:srgbClr val="FF0000"/>
                </a:solidFill>
                <a:effectLst/>
              </a:rPr>
              <a:t>器的冷却完全靠空气自然对流，而无外加的冷却器</a:t>
            </a:r>
            <a:r>
              <a:rPr lang="zh-CN" altLang="zh-CN" sz="2400" dirty="0">
                <a:effectLst/>
              </a:rPr>
              <a:t>。</a:t>
            </a:r>
            <a:endParaRPr lang="en-US" altLang="zh-CN" sz="2400" dirty="0">
              <a:effectLst/>
            </a:endParaRPr>
          </a:p>
          <a:p>
            <a:pPr algn="just"/>
            <a:endParaRPr lang="en-US" altLang="zh-CN" sz="2400" dirty="0">
              <a:effectLst/>
            </a:endParaRPr>
          </a:p>
          <a:p>
            <a:pPr algn="just"/>
            <a:r>
              <a:rPr lang="zh-CN" altLang="zh-CN" sz="2400" dirty="0">
                <a:effectLst/>
              </a:rPr>
              <a:t>这种结晶器的优点在于可以生产大而粒度均匀的晶体，这是因为冷却徐缓，不会产生过量的过饱和度。</a:t>
            </a:r>
            <a:endParaRPr lang="en-US" altLang="zh-CN" sz="2400" dirty="0">
              <a:effectLst/>
            </a:endParaRPr>
          </a:p>
          <a:p>
            <a:pPr algn="just"/>
            <a:endParaRPr lang="en-US" altLang="zh-CN" sz="2400" dirty="0">
              <a:effectLst/>
            </a:endParaRPr>
          </a:p>
          <a:p>
            <a:pPr algn="just"/>
            <a:r>
              <a:rPr lang="zh-CN" altLang="zh-CN" sz="2400" dirty="0">
                <a:effectLst/>
              </a:rPr>
              <a:t>生产粒度</a:t>
            </a:r>
            <a:r>
              <a:rPr lang="zh-CN" altLang="zh-CN" sz="2400" dirty="0">
                <a:solidFill>
                  <a:srgbClr val="FF0000"/>
                </a:solidFill>
                <a:effectLst/>
              </a:rPr>
              <a:t>大至</a:t>
            </a:r>
            <a:r>
              <a:rPr lang="en-US" altLang="zh-CN" sz="2400" dirty="0">
                <a:solidFill>
                  <a:srgbClr val="FF0000"/>
                </a:solidFill>
                <a:effectLst/>
              </a:rPr>
              <a:t>12 mm</a:t>
            </a:r>
            <a:r>
              <a:rPr lang="zh-CN" altLang="zh-CN" sz="2400" dirty="0">
                <a:solidFill>
                  <a:srgbClr val="FF0000"/>
                </a:solidFill>
                <a:effectLst/>
              </a:rPr>
              <a:t>的晶体</a:t>
            </a:r>
            <a:r>
              <a:rPr lang="zh-CN" altLang="zh-CN" sz="2400" dirty="0">
                <a:effectLst/>
              </a:rPr>
              <a:t>，单台产量可达</a:t>
            </a:r>
            <a:r>
              <a:rPr lang="en-US" altLang="zh-CN" sz="2400" dirty="0">
                <a:effectLst/>
              </a:rPr>
              <a:t>3 </a:t>
            </a:r>
            <a:r>
              <a:rPr lang="zh-CN" altLang="zh-CN" sz="2400" dirty="0">
                <a:effectLst/>
              </a:rPr>
              <a:t>吨</a:t>
            </a:r>
            <a:r>
              <a:rPr lang="en-US" altLang="zh-CN" sz="2400" dirty="0">
                <a:effectLst/>
              </a:rPr>
              <a:t>/</a:t>
            </a:r>
            <a:r>
              <a:rPr lang="zh-CN" altLang="zh-CN" sz="2400" dirty="0">
                <a:effectLst/>
              </a:rPr>
              <a:t>日。</a:t>
            </a:r>
            <a:endParaRPr lang="zh-CN" altLang="en-US" sz="2400" dirty="0">
              <a:effectLst/>
            </a:endParaRPr>
          </a:p>
          <a:p>
            <a:pPr algn="just"/>
            <a:endParaRPr lang="en-US" altLang="zh-CN" sz="2400" dirty="0">
              <a:effectLst/>
            </a:endParaRPr>
          </a:p>
          <a:p>
            <a:pPr algn="just"/>
            <a:endParaRPr lang="en-US" altLang="zh-CN" sz="2400" dirty="0">
              <a:effectLst/>
            </a:endParaRPr>
          </a:p>
          <a:p>
            <a:pPr algn="just"/>
            <a:endParaRPr lang="en-US" altLang="zh-CN" sz="2400" dirty="0">
              <a:effectLst/>
            </a:endParaRPr>
          </a:p>
          <a:p>
            <a:pPr algn="just"/>
            <a:endParaRPr lang="zh-CN" altLang="en-US" sz="2400" dirty="0">
              <a:effectLst/>
            </a:endParaRPr>
          </a:p>
        </p:txBody>
      </p:sp>
      <p:pic>
        <p:nvPicPr>
          <p:cNvPr id="80898" name="Picture 2"/>
          <p:cNvPicPr>
            <a:picLocks noChangeAspect="1" noChangeArrowheads="1"/>
          </p:cNvPicPr>
          <p:nvPr/>
        </p:nvPicPr>
        <p:blipFill>
          <a:blip r:embed="rId2" cstate="print"/>
          <a:srcRect/>
          <a:stretch>
            <a:fillRect/>
          </a:stretch>
        </p:blipFill>
        <p:spPr bwMode="auto">
          <a:xfrm>
            <a:off x="328060" y="2009049"/>
            <a:ext cx="3600358" cy="4319587"/>
          </a:xfrm>
          <a:prstGeom prst="rect">
            <a:avLst/>
          </a:prstGeom>
          <a:noFill/>
        </p:spPr>
      </p:pic>
      <p:sp>
        <p:nvSpPr>
          <p:cNvPr id="5" name="Rectangle 2">
            <a:extLst>
              <a:ext uri="{FF2B5EF4-FFF2-40B4-BE49-F238E27FC236}">
                <a16:creationId xmlns:a16="http://schemas.microsoft.com/office/drawing/2014/main" id="{93D1998D-91EF-F834-1437-5FB788BD64AC}"/>
              </a:ext>
            </a:extLst>
          </p:cNvPr>
          <p:cNvSpPr>
            <a:spLocks noGrp="1" noChangeArrowheads="1"/>
          </p:cNvSpPr>
          <p:nvPr>
            <p:ph type="title"/>
          </p:nvPr>
        </p:nvSpPr>
        <p:spPr>
          <a:xfrm>
            <a:off x="1719244" y="1231329"/>
            <a:ext cx="6970713" cy="647700"/>
          </a:xfrm>
          <a:noFill/>
        </p:spPr>
        <p:txBody>
          <a:bodyPr/>
          <a:lstStyle/>
          <a:p>
            <a:pPr marL="571500" indent="-571500">
              <a:buFont typeface="Wingdings" panose="05000000000000000000" pitchFamily="2" charset="2"/>
              <a:buChar char="Ø"/>
            </a:pPr>
            <a:r>
              <a:rPr lang="zh-CN" altLang="en-US" sz="3200" dirty="0">
                <a:solidFill>
                  <a:srgbClr val="0000FF"/>
                </a:solidFill>
              </a:rPr>
              <a:t>摇篮式结晶器</a:t>
            </a:r>
          </a:p>
        </p:txBody>
      </p:sp>
      <p:sp>
        <p:nvSpPr>
          <p:cNvPr id="6" name="Rectangle 5">
            <a:extLst>
              <a:ext uri="{FF2B5EF4-FFF2-40B4-BE49-F238E27FC236}">
                <a16:creationId xmlns:a16="http://schemas.microsoft.com/office/drawing/2014/main" id="{EB3B23D6-651C-5545-9714-87C377C41973}"/>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7" name="Picture 5">
            <a:hlinkClick r:id="" action="ppaction://noaction"/>
          </p:cNvPr>
          <p:cNvPicPr>
            <a:picLocks noGrp="1" noChangeAspect="1" noChangeArrowheads="1"/>
          </p:cNvPicPr>
          <p:nvPr>
            <p:ph idx="1"/>
          </p:nvPr>
        </p:nvPicPr>
        <p:blipFill>
          <a:blip r:embed="rId2" cstate="print"/>
          <a:srcRect/>
          <a:stretch>
            <a:fillRect/>
          </a:stretch>
        </p:blipFill>
        <p:spPr>
          <a:xfrm>
            <a:off x="304800" y="1998324"/>
            <a:ext cx="5058126" cy="3555395"/>
          </a:xfrm>
        </p:spPr>
      </p:pic>
      <p:sp>
        <p:nvSpPr>
          <p:cNvPr id="2" name="Rectangle 2">
            <a:extLst>
              <a:ext uri="{FF2B5EF4-FFF2-40B4-BE49-F238E27FC236}">
                <a16:creationId xmlns:a16="http://schemas.microsoft.com/office/drawing/2014/main" id="{B3245C44-7013-CC50-9890-3389E75D067D}"/>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长槽搅拌式连续结晶器</a:t>
            </a:r>
          </a:p>
        </p:txBody>
      </p:sp>
      <p:sp>
        <p:nvSpPr>
          <p:cNvPr id="3" name="Rectangle 5">
            <a:extLst>
              <a:ext uri="{FF2B5EF4-FFF2-40B4-BE49-F238E27FC236}">
                <a16:creationId xmlns:a16="http://schemas.microsoft.com/office/drawing/2014/main" id="{7C1A7201-6588-FF4A-F68E-DFCFA217C393}"/>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pic>
        <p:nvPicPr>
          <p:cNvPr id="74753" name="Picture 1" descr="F:\原F盘\10-9-暂时\水盐体系相图\工业结晶技术\课件照片素材\u=1968373862,3756995525&amp;fm=23&amp;gp=0.jpg"/>
          <p:cNvPicPr>
            <a:picLocks noChangeAspect="1" noChangeArrowheads="1"/>
          </p:cNvPicPr>
          <p:nvPr/>
        </p:nvPicPr>
        <p:blipFill>
          <a:blip r:embed="rId3" cstate="print"/>
          <a:srcRect/>
          <a:stretch>
            <a:fillRect/>
          </a:stretch>
        </p:blipFill>
        <p:spPr bwMode="auto">
          <a:xfrm>
            <a:off x="4572000" y="3744035"/>
            <a:ext cx="4267200" cy="2857500"/>
          </a:xfrm>
          <a:prstGeom prst="rect">
            <a:avLst/>
          </a:prstGeo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56565" y="2078850"/>
            <a:ext cx="7840368" cy="4319587"/>
          </a:xfrm>
        </p:spPr>
        <p:txBody>
          <a:bodyPr/>
          <a:lstStyle/>
          <a:p>
            <a:pPr algn="just">
              <a:spcBef>
                <a:spcPts val="1200"/>
              </a:spcBef>
            </a:pPr>
            <a:r>
              <a:rPr lang="zh-CN" altLang="zh-CN" dirty="0">
                <a:effectLst/>
                <a:latin typeface="Times New Roman" panose="02020603050405020304" pitchFamily="18" charset="0"/>
                <a:cs typeface="Times New Roman" panose="02020603050405020304" pitchFamily="18" charset="0"/>
              </a:rPr>
              <a:t>它具有较大的生产能力</a:t>
            </a:r>
            <a:r>
              <a:rPr lang="zh-CN" altLang="en-US" dirty="0">
                <a:effectLst/>
                <a:latin typeface="Times New Roman" panose="02020603050405020304" pitchFamily="18" charset="0"/>
                <a:cs typeface="Times New Roman" panose="02020603050405020304" pitchFamily="18" charset="0"/>
              </a:rPr>
              <a:t>。</a:t>
            </a:r>
            <a:endParaRPr lang="en-US" altLang="zh-CN" dirty="0">
              <a:effectLst/>
              <a:latin typeface="Times New Roman" panose="02020603050405020304" pitchFamily="18" charset="0"/>
              <a:cs typeface="Times New Roman" panose="02020603050405020304" pitchFamily="18" charset="0"/>
            </a:endParaRPr>
          </a:p>
          <a:p>
            <a:pPr algn="just">
              <a:spcBef>
                <a:spcPts val="1200"/>
              </a:spcBef>
            </a:pPr>
            <a:r>
              <a:rPr lang="zh-CN" altLang="zh-CN" dirty="0">
                <a:effectLst/>
                <a:latin typeface="Times New Roman" panose="02020603050405020304" pitchFamily="18" charset="0"/>
                <a:cs typeface="Times New Roman" panose="02020603050405020304" pitchFamily="18" charset="0"/>
              </a:rPr>
              <a:t>此器为一敞式或闭式长槽，</a:t>
            </a:r>
            <a:r>
              <a:rPr lang="zh-CN" altLang="en-US" dirty="0">
                <a:effectLst/>
                <a:latin typeface="Times New Roman" panose="02020603050405020304" pitchFamily="18" charset="0"/>
                <a:cs typeface="Times New Roman" panose="02020603050405020304" pitchFamily="18" charset="0"/>
              </a:rPr>
              <a:t>宽</a:t>
            </a:r>
            <a:r>
              <a:rPr lang="zh-CN" altLang="zh-CN" dirty="0">
                <a:effectLst/>
                <a:latin typeface="Times New Roman" panose="02020603050405020304" pitchFamily="18" charset="0"/>
                <a:cs typeface="Times New Roman" panose="02020603050405020304" pitchFamily="18" charset="0"/>
              </a:rPr>
              <a:t>约</a:t>
            </a:r>
            <a:r>
              <a:rPr lang="en-US" altLang="zh-CN" dirty="0">
                <a:effectLst/>
                <a:latin typeface="Times New Roman" panose="02020603050405020304" pitchFamily="18" charset="0"/>
                <a:cs typeface="Times New Roman" panose="02020603050405020304" pitchFamily="18" charset="0"/>
              </a:rPr>
              <a:t>600 mm</a:t>
            </a:r>
            <a:r>
              <a:rPr lang="zh-CN" altLang="zh-CN" dirty="0">
                <a:effectLst/>
                <a:latin typeface="Times New Roman" panose="02020603050405020304" pitchFamily="18" charset="0"/>
                <a:cs typeface="Times New Roman" panose="02020603050405020304" pitchFamily="18" charset="0"/>
              </a:rPr>
              <a:t>，底作半圆形，敞式的有额外的</a:t>
            </a:r>
            <a:r>
              <a:rPr lang="zh-CN" altLang="zh-CN" dirty="0">
                <a:solidFill>
                  <a:srgbClr val="FF0000"/>
                </a:solidFill>
                <a:effectLst/>
                <a:latin typeface="Times New Roman" panose="02020603050405020304" pitchFamily="18" charset="0"/>
                <a:cs typeface="Times New Roman" panose="02020603050405020304" pitchFamily="18" charset="0"/>
              </a:rPr>
              <a:t>空气冷却作用</a:t>
            </a:r>
            <a:r>
              <a:rPr lang="zh-CN" altLang="zh-CN" dirty="0">
                <a:effectLst/>
                <a:latin typeface="Times New Roman" panose="02020603050405020304" pitchFamily="18" charset="0"/>
                <a:cs typeface="Times New Roman" panose="02020603050405020304" pitchFamily="18" charset="0"/>
              </a:rPr>
              <a:t>。</a:t>
            </a:r>
            <a:r>
              <a:rPr lang="zh-CN" altLang="zh-CN" dirty="0">
                <a:solidFill>
                  <a:srgbClr val="FF0000"/>
                </a:solidFill>
                <a:effectLst/>
                <a:latin typeface="Times New Roman" panose="02020603050405020304" pitchFamily="18" charset="0"/>
                <a:cs typeface="Times New Roman" panose="02020603050405020304" pitchFamily="18" charset="0"/>
              </a:rPr>
              <a:t>槽外焊有水夹套</a:t>
            </a:r>
            <a:r>
              <a:rPr lang="zh-CN" altLang="zh-CN" dirty="0">
                <a:effectLst/>
                <a:latin typeface="Times New Roman" panose="02020603050405020304" pitchFamily="18" charset="0"/>
                <a:cs typeface="Times New Roman" panose="02020603050405020304" pitchFamily="18" charset="0"/>
              </a:rPr>
              <a:t>，槽中则装有长螺距的低速（</a:t>
            </a:r>
            <a:r>
              <a:rPr lang="en-US" altLang="zh-CN" dirty="0">
                <a:effectLst/>
                <a:latin typeface="Times New Roman" panose="02020603050405020304" pitchFamily="18" charset="0"/>
                <a:cs typeface="Times New Roman" panose="02020603050405020304" pitchFamily="18" charset="0"/>
              </a:rPr>
              <a:t>5-10 rpm</a:t>
            </a:r>
            <a:r>
              <a:rPr lang="zh-CN" altLang="zh-CN" dirty="0">
                <a:effectLst/>
                <a:latin typeface="Times New Roman" panose="02020603050405020304" pitchFamily="18" charset="0"/>
                <a:cs typeface="Times New Roman" panose="02020603050405020304" pitchFamily="18" charset="0"/>
              </a:rPr>
              <a:t>）螺带搅拌器，装得靠近槽底。</a:t>
            </a:r>
            <a:endParaRPr lang="en-US" altLang="zh-CN" dirty="0">
              <a:effectLst/>
              <a:latin typeface="Times New Roman" panose="02020603050405020304" pitchFamily="18" charset="0"/>
              <a:cs typeface="Times New Roman" panose="02020603050405020304" pitchFamily="18" charset="0"/>
            </a:endParaRPr>
          </a:p>
          <a:p>
            <a:pPr algn="just">
              <a:spcBef>
                <a:spcPts val="1200"/>
              </a:spcBef>
            </a:pPr>
            <a:r>
              <a:rPr lang="zh-CN" altLang="zh-CN" dirty="0">
                <a:effectLst/>
                <a:latin typeface="Times New Roman" panose="02020603050405020304" pitchFamily="18" charset="0"/>
                <a:cs typeface="Times New Roman" panose="02020603050405020304" pitchFamily="18" charset="0"/>
              </a:rPr>
              <a:t>此器每一单元的长度一般是</a:t>
            </a:r>
            <a:r>
              <a:rPr lang="en-US" altLang="zh-CN" dirty="0">
                <a:effectLst/>
                <a:latin typeface="Times New Roman" panose="02020603050405020304" pitchFamily="18" charset="0"/>
                <a:cs typeface="Times New Roman" panose="02020603050405020304" pitchFamily="18" charset="0"/>
              </a:rPr>
              <a:t>3-4 m</a:t>
            </a:r>
            <a:r>
              <a:rPr lang="zh-CN" altLang="zh-CN" dirty="0">
                <a:effectLst/>
                <a:latin typeface="Times New Roman" panose="02020603050405020304" pitchFamily="18" charset="0"/>
                <a:cs typeface="Times New Roman" panose="02020603050405020304" pitchFamily="18" charset="0"/>
              </a:rPr>
              <a:t>，每米长度约有</a:t>
            </a:r>
            <a:r>
              <a:rPr lang="en-US" altLang="zh-CN" dirty="0">
                <a:effectLst/>
                <a:latin typeface="Times New Roman" panose="02020603050405020304" pitchFamily="18" charset="0"/>
                <a:cs typeface="Times New Roman" panose="02020603050405020304" pitchFamily="18" charset="0"/>
              </a:rPr>
              <a:t>0.9 m</a:t>
            </a:r>
            <a:r>
              <a:rPr lang="en-US" altLang="zh-CN" baseline="30000" dirty="0">
                <a:effectLst/>
                <a:latin typeface="Times New Roman" panose="02020603050405020304" pitchFamily="18" charset="0"/>
                <a:cs typeface="Times New Roman" panose="02020603050405020304" pitchFamily="18" charset="0"/>
              </a:rPr>
              <a:t>2</a:t>
            </a:r>
            <a:r>
              <a:rPr lang="zh-CN" altLang="zh-CN" dirty="0">
                <a:effectLst/>
                <a:latin typeface="Times New Roman" panose="02020603050405020304" pitchFamily="18" charset="0"/>
                <a:cs typeface="Times New Roman" panose="02020603050405020304" pitchFamily="18" charset="0"/>
              </a:rPr>
              <a:t>的有效传热面积，冷却水与水溶液之间的传热系数约为</a:t>
            </a:r>
            <a:r>
              <a:rPr lang="en-US" altLang="zh-CN" dirty="0">
                <a:effectLst/>
                <a:latin typeface="Times New Roman" panose="02020603050405020304" pitchFamily="18" charset="0"/>
                <a:cs typeface="Times New Roman" panose="02020603050405020304" pitchFamily="18" charset="0"/>
              </a:rPr>
              <a:t>50-150 kcal/h·m</a:t>
            </a:r>
            <a:r>
              <a:rPr lang="en-US" altLang="zh-CN" baseline="30000" dirty="0">
                <a:effectLst/>
                <a:latin typeface="Times New Roman" panose="02020603050405020304" pitchFamily="18" charset="0"/>
                <a:cs typeface="Times New Roman" panose="02020603050405020304" pitchFamily="18" charset="0"/>
              </a:rPr>
              <a:t>2</a:t>
            </a:r>
            <a:r>
              <a:rPr lang="en-US" altLang="zh-CN" dirty="0">
                <a:effectLst/>
                <a:latin typeface="Times New Roman" panose="02020603050405020304" pitchFamily="18" charset="0"/>
                <a:cs typeface="Times New Roman" panose="02020603050405020304" pitchFamily="18" charset="0"/>
              </a:rPr>
              <a:t>·</a:t>
            </a:r>
            <a:r>
              <a:rPr lang="ja-JP" altLang="zh-CN" dirty="0">
                <a:effectLst/>
                <a:latin typeface="Times New Roman" panose="02020603050405020304" pitchFamily="18" charset="0"/>
                <a:cs typeface="Times New Roman" panose="02020603050405020304" pitchFamily="18" charset="0"/>
              </a:rPr>
              <a:t>℃</a:t>
            </a:r>
            <a:r>
              <a:rPr lang="zh-CN" altLang="zh-CN" dirty="0">
                <a:effectLst/>
                <a:latin typeface="Times New Roman" panose="02020603050405020304" pitchFamily="18" charset="0"/>
                <a:cs typeface="Times New Roman" panose="02020603050405020304" pitchFamily="18" charset="0"/>
              </a:rPr>
              <a:t>。</a:t>
            </a:r>
            <a:endParaRPr lang="zh-CN" altLang="en-US" dirty="0">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84B29F2-1E10-E8E3-3A1B-DE3B85640679}"/>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长槽搅拌式连续结晶器</a:t>
            </a:r>
          </a:p>
        </p:txBody>
      </p:sp>
      <p:sp>
        <p:nvSpPr>
          <p:cNvPr id="6" name="Rectangle 5">
            <a:extLst>
              <a:ext uri="{FF2B5EF4-FFF2-40B4-BE49-F238E27FC236}">
                <a16:creationId xmlns:a16="http://schemas.microsoft.com/office/drawing/2014/main" id="{12587443-3329-FB0F-F787-48BFE489341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56565" y="2078850"/>
            <a:ext cx="7840368" cy="4319587"/>
          </a:xfrm>
        </p:spPr>
        <p:txBody>
          <a:bodyPr/>
          <a:lstStyle/>
          <a:p>
            <a:r>
              <a:rPr lang="zh-CN" altLang="zh-CN" dirty="0">
                <a:effectLst/>
              </a:rPr>
              <a:t>在操作时，浓热溶液从槽的一端加入，冷却水（或冷冻盐水）</a:t>
            </a:r>
            <a:r>
              <a:rPr lang="zh-CN" altLang="zh-CN" dirty="0">
                <a:solidFill>
                  <a:srgbClr val="FF0000"/>
                </a:solidFill>
                <a:effectLst/>
              </a:rPr>
              <a:t>通常是在夹套中与溶液作逆流流动。</a:t>
            </a:r>
            <a:endParaRPr lang="en-US" altLang="zh-CN" dirty="0">
              <a:solidFill>
                <a:srgbClr val="FF0000"/>
              </a:solidFill>
              <a:effectLst/>
            </a:endParaRPr>
          </a:p>
          <a:p>
            <a:r>
              <a:rPr lang="zh-CN" altLang="zh-CN" dirty="0">
                <a:effectLst/>
              </a:rPr>
              <a:t>螺带搅拌器的作用</a:t>
            </a:r>
            <a:r>
              <a:rPr lang="zh-CN" altLang="en-US" dirty="0">
                <a:effectLst/>
              </a:rPr>
              <a:t>除了</a:t>
            </a:r>
            <a:r>
              <a:rPr lang="zh-CN" altLang="zh-CN" dirty="0">
                <a:effectLst/>
              </a:rPr>
              <a:t>搅拌及输送晶体</a:t>
            </a:r>
            <a:r>
              <a:rPr lang="zh-CN" altLang="en-US" dirty="0">
                <a:effectLst/>
              </a:rPr>
              <a:t>外</a:t>
            </a:r>
            <a:r>
              <a:rPr lang="zh-CN" altLang="zh-CN" dirty="0">
                <a:effectLst/>
              </a:rPr>
              <a:t>，其主要功用在于：第一，</a:t>
            </a:r>
            <a:r>
              <a:rPr lang="zh-CN" altLang="zh-CN" dirty="0">
                <a:solidFill>
                  <a:srgbClr val="FF0000"/>
                </a:solidFill>
                <a:effectLst/>
              </a:rPr>
              <a:t>防止晶体聚积在冷却面上</a:t>
            </a:r>
            <a:r>
              <a:rPr lang="zh-CN" altLang="zh-CN" dirty="0">
                <a:effectLst/>
              </a:rPr>
              <a:t>；第二，</a:t>
            </a:r>
            <a:r>
              <a:rPr lang="zh-CN" altLang="zh-CN" dirty="0">
                <a:solidFill>
                  <a:srgbClr val="FF0000"/>
                </a:solidFill>
                <a:effectLst/>
              </a:rPr>
              <a:t>把已生成的晶体上扬，而散布于溶液中</a:t>
            </a:r>
            <a:r>
              <a:rPr lang="zh-CN" altLang="zh-CN" dirty="0">
                <a:effectLst/>
              </a:rPr>
              <a:t>。这样，晶体是在溶液中悬浮而生长，故可获得中等大小而粒度相当均匀的晶体，较少形成晶簇而减少杂质含量。</a:t>
            </a:r>
            <a:endParaRPr lang="zh-CN" altLang="en-US" dirty="0">
              <a:effectLst/>
            </a:endParaRPr>
          </a:p>
        </p:txBody>
      </p:sp>
      <p:sp>
        <p:nvSpPr>
          <p:cNvPr id="5" name="Rectangle 2">
            <a:extLst>
              <a:ext uri="{FF2B5EF4-FFF2-40B4-BE49-F238E27FC236}">
                <a16:creationId xmlns:a16="http://schemas.microsoft.com/office/drawing/2014/main" id="{4AC9FE50-A09F-6E18-8C71-2CB0C95DD574}"/>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长槽搅拌式连续结晶器</a:t>
            </a:r>
          </a:p>
        </p:txBody>
      </p:sp>
      <p:sp>
        <p:nvSpPr>
          <p:cNvPr id="6" name="Rectangle 5">
            <a:extLst>
              <a:ext uri="{FF2B5EF4-FFF2-40B4-BE49-F238E27FC236}">
                <a16:creationId xmlns:a16="http://schemas.microsoft.com/office/drawing/2014/main" id="{3A1A14DE-B129-3E64-4B4A-FCC64B7781D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642144" y="2453614"/>
            <a:ext cx="7859712" cy="3173057"/>
          </a:xfrm>
        </p:spPr>
        <p:txBody>
          <a:bodyPr/>
          <a:lstStyle/>
          <a:p>
            <a:pPr>
              <a:spcBef>
                <a:spcPts val="1200"/>
              </a:spcBef>
              <a:buFontTx/>
              <a:buChar char="•"/>
            </a:pPr>
            <a:r>
              <a:rPr lang="zh-CN" altLang="en-US" sz="3600" b="1" dirty="0">
                <a:solidFill>
                  <a:srgbClr val="7C33B3"/>
                </a:solidFill>
                <a:effectLst/>
              </a:rPr>
              <a:t>回转结晶器</a:t>
            </a:r>
          </a:p>
          <a:p>
            <a:pPr>
              <a:spcBef>
                <a:spcPts val="1200"/>
              </a:spcBef>
              <a:buFontTx/>
              <a:buChar char="•"/>
            </a:pPr>
            <a:r>
              <a:rPr lang="zh-CN" altLang="en-US" sz="3600" b="1" dirty="0">
                <a:solidFill>
                  <a:srgbClr val="7C33B3"/>
                </a:solidFill>
                <a:effectLst/>
              </a:rPr>
              <a:t>淋洒式结晶器</a:t>
            </a:r>
          </a:p>
          <a:p>
            <a:pPr>
              <a:spcBef>
                <a:spcPts val="1200"/>
              </a:spcBef>
              <a:buFontTx/>
              <a:buChar char="•"/>
            </a:pPr>
            <a:r>
              <a:rPr lang="zh-CN" altLang="en-US" sz="3600" b="1" dirty="0">
                <a:solidFill>
                  <a:srgbClr val="7C33B3"/>
                </a:solidFill>
                <a:effectLst/>
              </a:rPr>
              <a:t>湿壁结晶器</a:t>
            </a:r>
          </a:p>
          <a:p>
            <a:pPr>
              <a:spcBef>
                <a:spcPts val="1200"/>
              </a:spcBef>
              <a:buFontTx/>
              <a:buChar char="•"/>
            </a:pPr>
            <a:r>
              <a:rPr lang="en-US" altLang="zh-CN" sz="3600" b="1" dirty="0" err="1">
                <a:solidFill>
                  <a:srgbClr val="7C33B3"/>
                </a:solidFill>
                <a:effectLst/>
              </a:rPr>
              <a:t>Cerny</a:t>
            </a:r>
            <a:r>
              <a:rPr lang="zh-CN" altLang="en-US" sz="3600" b="1" dirty="0">
                <a:solidFill>
                  <a:srgbClr val="7C33B3"/>
                </a:solidFill>
                <a:effectLst/>
              </a:rPr>
              <a:t>直接冷却结晶器</a:t>
            </a:r>
          </a:p>
          <a:p>
            <a:pPr>
              <a:spcBef>
                <a:spcPts val="1200"/>
              </a:spcBef>
              <a:buFontTx/>
              <a:buChar char="•"/>
            </a:pPr>
            <a:r>
              <a:rPr lang="zh-CN" altLang="en-US" sz="3600" b="1" dirty="0">
                <a:solidFill>
                  <a:srgbClr val="7C33B3"/>
                </a:solidFill>
                <a:effectLst/>
              </a:rPr>
              <a:t>直接接触冷冻结晶器</a:t>
            </a:r>
          </a:p>
          <a:p>
            <a:pPr>
              <a:spcBef>
                <a:spcPts val="1200"/>
              </a:spcBef>
              <a:buFontTx/>
              <a:buNone/>
            </a:pPr>
            <a:endParaRPr lang="en-US" altLang="zh-CN" sz="3600" dirty="0">
              <a:effectLst/>
            </a:endParaRPr>
          </a:p>
        </p:txBody>
      </p:sp>
      <p:sp>
        <p:nvSpPr>
          <p:cNvPr id="2" name="Rectangle 2">
            <a:extLst>
              <a:ext uri="{FF2B5EF4-FFF2-40B4-BE49-F238E27FC236}">
                <a16:creationId xmlns:a16="http://schemas.microsoft.com/office/drawing/2014/main" id="{157FEC29-C2FF-894E-9845-2E1EAF9B4A3D}"/>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直接接触冷却结晶器</a:t>
            </a:r>
          </a:p>
        </p:txBody>
      </p:sp>
      <p:sp>
        <p:nvSpPr>
          <p:cNvPr id="3" name="Rectangle 5">
            <a:extLst>
              <a:ext uri="{FF2B5EF4-FFF2-40B4-BE49-F238E27FC236}">
                <a16:creationId xmlns:a16="http://schemas.microsoft.com/office/drawing/2014/main" id="{7B91A977-B596-CED2-E9FC-1B0D0284335E}"/>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5" name="Picture 3">
            <a:hlinkClick r:id="" action="ppaction://noaction"/>
          </p:cNvPr>
          <p:cNvPicPr>
            <a:picLocks noGrp="1" noChangeAspect="1" noChangeArrowheads="1"/>
          </p:cNvPicPr>
          <p:nvPr>
            <p:ph idx="1"/>
          </p:nvPr>
        </p:nvPicPr>
        <p:blipFill>
          <a:blip r:embed="rId2" cstate="print"/>
          <a:srcRect/>
          <a:stretch>
            <a:fillRect/>
          </a:stretch>
        </p:blipFill>
        <p:spPr>
          <a:xfrm>
            <a:off x="2119227" y="2051457"/>
            <a:ext cx="4905545" cy="4337889"/>
          </a:xfrm>
        </p:spPr>
      </p:pic>
      <p:sp>
        <p:nvSpPr>
          <p:cNvPr id="2" name="Rectangle 2">
            <a:extLst>
              <a:ext uri="{FF2B5EF4-FFF2-40B4-BE49-F238E27FC236}">
                <a16:creationId xmlns:a16="http://schemas.microsoft.com/office/drawing/2014/main" id="{AC3BA6EF-7A0C-0D43-904E-0C486FD187C0}"/>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回转结晶器</a:t>
            </a:r>
          </a:p>
        </p:txBody>
      </p:sp>
      <p:sp>
        <p:nvSpPr>
          <p:cNvPr id="3" name="Rectangle 5">
            <a:extLst>
              <a:ext uri="{FF2B5EF4-FFF2-40B4-BE49-F238E27FC236}">
                <a16:creationId xmlns:a16="http://schemas.microsoft.com/office/drawing/2014/main" id="{F5EA0DBF-5C8D-E639-8657-925DB72FF9A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521550" y="2168860"/>
            <a:ext cx="8100900" cy="4319587"/>
          </a:xfrm>
        </p:spPr>
        <p:txBody>
          <a:bodyPr/>
          <a:lstStyle/>
          <a:p>
            <a:pPr algn="just"/>
            <a:r>
              <a:rPr lang="zh-CN" altLang="zh-CN" dirty="0">
                <a:effectLst/>
              </a:rPr>
              <a:t>这是一种连续操作的结晶器，</a:t>
            </a:r>
            <a:r>
              <a:rPr lang="zh-CN" altLang="zh-CN" dirty="0">
                <a:solidFill>
                  <a:srgbClr val="FF0000"/>
                </a:solidFill>
                <a:effectLst/>
              </a:rPr>
              <a:t>以空气为冷却剂</a:t>
            </a:r>
            <a:r>
              <a:rPr lang="zh-CN" altLang="zh-CN" dirty="0">
                <a:effectLst/>
              </a:rPr>
              <a:t>，构造也很简单。它的主体为一回转的圆筒，略呈倾斜，待结晶的溶液与冷空气在筒内逆向流过，筒内装有挡板，将溶液升举并淋洒于冷空气中，以扩展冷却表面。溶液从入口到出口之间的路程中可被冷却到的温度比大气温度略高几度。这种结晶器产率受大气温度的限制。</a:t>
            </a:r>
            <a:endParaRPr lang="en-US" altLang="zh-CN" dirty="0">
              <a:effectLst/>
            </a:endParaRPr>
          </a:p>
          <a:p>
            <a:pPr algn="just"/>
            <a:r>
              <a:rPr lang="zh-CN" altLang="zh-CN" dirty="0">
                <a:effectLst/>
              </a:rPr>
              <a:t>长度为</a:t>
            </a:r>
            <a:r>
              <a:rPr lang="en-US" altLang="zh-CN" dirty="0">
                <a:effectLst/>
              </a:rPr>
              <a:t>4-12.5 m</a:t>
            </a:r>
            <a:r>
              <a:rPr lang="zh-CN" altLang="zh-CN" dirty="0">
                <a:effectLst/>
              </a:rPr>
              <a:t>，直径为</a:t>
            </a:r>
            <a:r>
              <a:rPr lang="en-US" altLang="zh-CN" dirty="0">
                <a:effectLst/>
              </a:rPr>
              <a:t>0.6-1.9 m</a:t>
            </a:r>
            <a:r>
              <a:rPr lang="zh-CN" altLang="zh-CN" dirty="0">
                <a:effectLst/>
              </a:rPr>
              <a:t>，相应的处理量约为</a:t>
            </a:r>
            <a:r>
              <a:rPr lang="en-US" altLang="zh-CN" dirty="0">
                <a:effectLst/>
              </a:rPr>
              <a:t>400-3300 l/h</a:t>
            </a:r>
            <a:r>
              <a:rPr lang="zh-CN" altLang="en-US" dirty="0">
                <a:effectLst/>
              </a:rPr>
              <a:t>。</a:t>
            </a:r>
            <a:endParaRPr lang="zh-CN" altLang="zh-CN" dirty="0">
              <a:effectLst/>
            </a:endParaRPr>
          </a:p>
        </p:txBody>
      </p:sp>
      <p:sp>
        <p:nvSpPr>
          <p:cNvPr id="5" name="Rectangle 2">
            <a:extLst>
              <a:ext uri="{FF2B5EF4-FFF2-40B4-BE49-F238E27FC236}">
                <a16:creationId xmlns:a16="http://schemas.microsoft.com/office/drawing/2014/main" id="{31786130-3D83-74FB-75D9-46190D921401}"/>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回转结晶器</a:t>
            </a:r>
          </a:p>
        </p:txBody>
      </p:sp>
      <p:sp>
        <p:nvSpPr>
          <p:cNvPr id="6" name="Rectangle 5">
            <a:extLst>
              <a:ext uri="{FF2B5EF4-FFF2-40B4-BE49-F238E27FC236}">
                <a16:creationId xmlns:a16="http://schemas.microsoft.com/office/drawing/2014/main" id="{C78C734E-B017-D302-424B-C460899AFD0A}"/>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971600" y="1879029"/>
            <a:ext cx="3465385" cy="4655316"/>
          </a:xfrm>
          <a:prstGeom prst="rect">
            <a:avLst/>
          </a:prstGeom>
        </p:spPr>
      </p:pic>
      <p:sp>
        <p:nvSpPr>
          <p:cNvPr id="6" name="内容占位符 3"/>
          <p:cNvSpPr txBox="1">
            <a:spLocks/>
          </p:cNvSpPr>
          <p:nvPr/>
        </p:nvSpPr>
        <p:spPr bwMode="auto">
          <a:xfrm>
            <a:off x="4816011" y="1884054"/>
            <a:ext cx="3780420" cy="4860540"/>
          </a:xfrm>
          <a:prstGeom prst="rect">
            <a:avLst/>
          </a:prstGeom>
          <a:noFill/>
          <a:ln>
            <a:noFill/>
          </a:ln>
          <a:effectLst/>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l"/>
              <a:tabLst/>
              <a:defRPr/>
            </a:pPr>
            <a:r>
              <a:rPr kumimoji="0" lang="zh-CN" altLang="zh-CN" sz="2400" b="1" i="0" u="none" strike="noStrike" kern="0" cap="none" spc="0" normalizeH="0" baseline="0" noProof="0" dirty="0">
                <a:ln>
                  <a:noFill/>
                </a:ln>
                <a:solidFill>
                  <a:schemeClr val="accent2"/>
                </a:solidFill>
                <a:uLnTx/>
                <a:uFillTx/>
                <a:latin typeface="+mn-lt"/>
                <a:ea typeface="+mn-ea"/>
                <a:cs typeface="+mn-cs"/>
              </a:rPr>
              <a:t>这也是一种连续式空气直接接触冷却结晶器，</a:t>
            </a:r>
            <a:endParaRPr kumimoji="0" lang="en-US" altLang="zh-CN" sz="2400" b="1" i="0" u="none" strike="noStrike" kern="0" cap="none" spc="0" normalizeH="0" baseline="0" noProof="0" dirty="0">
              <a:ln>
                <a:noFill/>
              </a:ln>
              <a:solidFill>
                <a:schemeClr val="accent2"/>
              </a:solidFill>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l"/>
              <a:tabLst/>
              <a:defRPr/>
            </a:pPr>
            <a:r>
              <a:rPr kumimoji="0" lang="zh-CN" altLang="zh-CN" sz="2400" b="1" i="0" u="none" strike="noStrike" kern="0" cap="none" spc="0" normalizeH="0" baseline="0" noProof="0" dirty="0">
                <a:ln>
                  <a:noFill/>
                </a:ln>
                <a:solidFill>
                  <a:schemeClr val="accent2"/>
                </a:solidFill>
                <a:uLnTx/>
                <a:uFillTx/>
                <a:latin typeface="+mn-lt"/>
                <a:ea typeface="+mn-ea"/>
                <a:cs typeface="+mn-cs"/>
              </a:rPr>
              <a:t>料液被泵送至器顶，沿器内一系列挡板淋洒而下，此种挡板能把料液散布到设备的整个截面上。在设备的顶部装有风扇，吸引冷空气在塔内逆流而上。结晶过程在器内进行，晶浆在塔底排出，其温度接近大气温度</a:t>
            </a:r>
            <a:r>
              <a:rPr kumimoji="0" lang="zh-CN" altLang="en-US" sz="2400" b="1" i="0" u="none" strike="noStrike" kern="0" cap="none" spc="0" normalizeH="0" baseline="0" noProof="0" dirty="0">
                <a:ln>
                  <a:noFill/>
                </a:ln>
                <a:solidFill>
                  <a:schemeClr val="accent2"/>
                </a:solidFill>
                <a:uLnTx/>
                <a:uFillTx/>
                <a:latin typeface="+mn-lt"/>
                <a:ea typeface="+mn-ea"/>
                <a:cs typeface="+mn-cs"/>
              </a:rPr>
              <a:t>。</a:t>
            </a:r>
            <a:endParaRPr kumimoji="0" lang="en-US" altLang="zh-CN" sz="2400" b="1" i="0" u="none" strike="noStrike" kern="0" cap="none" spc="0" normalizeH="0" baseline="0" noProof="0" dirty="0">
              <a:ln>
                <a:noFill/>
              </a:ln>
              <a:solidFill>
                <a:schemeClr val="accent2"/>
              </a:solidFill>
              <a:uLnTx/>
              <a:uFillTx/>
              <a:latin typeface="+mn-lt"/>
              <a:ea typeface="+mn-ea"/>
              <a:cs typeface="+mn-cs"/>
            </a:endParaRPr>
          </a:p>
        </p:txBody>
      </p:sp>
      <p:sp>
        <p:nvSpPr>
          <p:cNvPr id="2" name="Rectangle 2">
            <a:extLst>
              <a:ext uri="{FF2B5EF4-FFF2-40B4-BE49-F238E27FC236}">
                <a16:creationId xmlns:a16="http://schemas.microsoft.com/office/drawing/2014/main" id="{00F6DA29-843C-DB8E-C0A6-092D08F212AE}"/>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淋洒式结晶器</a:t>
            </a:r>
          </a:p>
        </p:txBody>
      </p:sp>
      <p:sp>
        <p:nvSpPr>
          <p:cNvPr id="3" name="Rectangle 5">
            <a:extLst>
              <a:ext uri="{FF2B5EF4-FFF2-40B4-BE49-F238E27FC236}">
                <a16:creationId xmlns:a16="http://schemas.microsoft.com/office/drawing/2014/main" id="{DF62D847-68A4-2471-EDE9-5D716540A59F}"/>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642938" y="1898830"/>
            <a:ext cx="7192962" cy="4673420"/>
          </a:xfrm>
          <a:prstGeom prst="rect">
            <a:avLst/>
          </a:prstGeom>
          <a:noFill/>
          <a:ln w="9525">
            <a:noFill/>
            <a:miter lim="800000"/>
            <a:headEnd/>
            <a:tailEnd/>
          </a:ln>
          <a:effectLst/>
        </p:spPr>
        <p:txBody>
          <a:bodyPr lIns="0" tIns="0" rIns="0" bIns="0"/>
          <a:lstStyle/>
          <a:p>
            <a:pPr marL="571500" indent="-571500">
              <a:lnSpc>
                <a:spcPct val="150000"/>
              </a:lnSpc>
              <a:spcBef>
                <a:spcPct val="10000"/>
              </a:spcBef>
              <a:buSzPct val="100000"/>
              <a:buFont typeface="Wingdings" pitchFamily="2" charset="2"/>
              <a:buChar char="p"/>
              <a:defRPr/>
            </a:pPr>
            <a:r>
              <a:rPr lang="zh-CN" altLang="en-US" sz="4000" b="1" dirty="0">
                <a:solidFill>
                  <a:srgbClr val="FF0000"/>
                </a:solidFill>
                <a:latin typeface="+mn-ea"/>
                <a:ea typeface="+mn-ea"/>
              </a:rPr>
              <a:t>溶液结晶过程与设备</a:t>
            </a:r>
            <a:endParaRPr lang="en-US" altLang="zh-CN" sz="4000" b="1" dirty="0">
              <a:solidFill>
                <a:srgbClr val="FF0000"/>
              </a:solidFill>
              <a:latin typeface="+mn-ea"/>
              <a:ea typeface="+mn-ea"/>
            </a:endParaRPr>
          </a:p>
          <a:p>
            <a:pPr marL="571500" indent="-571500">
              <a:lnSpc>
                <a:spcPct val="150000"/>
              </a:lnSpc>
              <a:spcBef>
                <a:spcPct val="10000"/>
              </a:spcBef>
              <a:buSzPct val="100000"/>
              <a:defRPr/>
            </a:pPr>
            <a:r>
              <a:rPr lang="zh-CN" altLang="en-US" sz="4000" b="1" dirty="0">
                <a:solidFill>
                  <a:srgbClr val="FF0000"/>
                </a:solidFill>
                <a:latin typeface="+mn-ea"/>
                <a:ea typeface="+mn-ea"/>
              </a:rPr>
              <a:t>  </a:t>
            </a:r>
            <a:r>
              <a:rPr lang="zh-CN" altLang="en-US" sz="4000" b="1" dirty="0">
                <a:solidFill>
                  <a:srgbClr val="0000FF"/>
                </a:solidFill>
                <a:latin typeface="+mn-ea"/>
                <a:ea typeface="+mn-ea"/>
              </a:rPr>
              <a:t>冷却；蒸发；溶析；反应</a:t>
            </a:r>
          </a:p>
          <a:p>
            <a:pPr marL="571500" indent="-571500">
              <a:lnSpc>
                <a:spcPct val="150000"/>
              </a:lnSpc>
              <a:spcBef>
                <a:spcPct val="10000"/>
              </a:spcBef>
              <a:buSzPct val="100000"/>
              <a:buFont typeface="Wingdings" pitchFamily="2" charset="2"/>
              <a:buChar char="p"/>
              <a:defRPr/>
            </a:pPr>
            <a:r>
              <a:rPr lang="zh-CN" altLang="en-US" sz="4000" b="1" dirty="0">
                <a:solidFill>
                  <a:schemeClr val="accent6"/>
                </a:solidFill>
                <a:latin typeface="+mn-ea"/>
                <a:ea typeface="+mn-ea"/>
              </a:rPr>
              <a:t>熔融结晶过程与设备</a:t>
            </a:r>
            <a:endParaRPr lang="en-US" altLang="zh-CN" sz="4000" b="1" dirty="0">
              <a:solidFill>
                <a:schemeClr val="accent6"/>
              </a:solidFill>
              <a:latin typeface="+mn-ea"/>
              <a:ea typeface="+mn-ea"/>
            </a:endParaRPr>
          </a:p>
          <a:p>
            <a:pPr marL="571500" indent="-571500">
              <a:lnSpc>
                <a:spcPct val="150000"/>
              </a:lnSpc>
              <a:spcBef>
                <a:spcPct val="10000"/>
              </a:spcBef>
              <a:buSzPct val="100000"/>
              <a:buFont typeface="Wingdings" pitchFamily="2" charset="2"/>
              <a:buChar char="p"/>
              <a:defRPr/>
            </a:pPr>
            <a:r>
              <a:rPr lang="zh-CN" altLang="en-US" sz="4000" b="1" dirty="0">
                <a:solidFill>
                  <a:schemeClr val="accent6"/>
                </a:solidFill>
                <a:latin typeface="+mn-ea"/>
                <a:ea typeface="+mn-ea"/>
              </a:rPr>
              <a:t>其他新型结晶方法的加工</a:t>
            </a:r>
          </a:p>
        </p:txBody>
      </p:sp>
      <p:sp>
        <p:nvSpPr>
          <p:cNvPr id="62469" name="Rectangle 5"/>
          <p:cNvSpPr>
            <a:spLocks noChangeArrowheads="1"/>
          </p:cNvSpPr>
          <p:nvPr/>
        </p:nvSpPr>
        <p:spPr bwMode="auto">
          <a:xfrm>
            <a:off x="1826695" y="593685"/>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Garamond" pitchFamily="18" charset="0"/>
                <a:ea typeface="黑体" pitchFamily="49" charset="-122"/>
              </a:rPr>
              <a:t> </a:t>
            </a:r>
            <a:r>
              <a:rPr lang="en-US" altLang="zh-CN" sz="4400" b="1" dirty="0">
                <a:solidFill>
                  <a:srgbClr val="C00000"/>
                </a:solidFill>
                <a:latin typeface="Garamond" pitchFamily="18" charset="0"/>
                <a:ea typeface="黑体" pitchFamily="49" charset="-122"/>
              </a:rPr>
              <a:t>1. </a:t>
            </a:r>
            <a:r>
              <a:rPr lang="zh-CN" altLang="en-US" sz="4400" b="1" dirty="0">
                <a:solidFill>
                  <a:srgbClr val="C00000"/>
                </a:solidFill>
                <a:latin typeface="Garamond" pitchFamily="18" charset="0"/>
                <a:ea typeface="黑体" pitchFamily="49" charset="-122"/>
              </a:rPr>
              <a:t>结晶过程与设备</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622275" y="2053324"/>
            <a:ext cx="5085565" cy="4319587"/>
          </a:xfrm>
        </p:spPr>
        <p:txBody>
          <a:bodyPr/>
          <a:lstStyle/>
          <a:p>
            <a:r>
              <a:rPr lang="zh-CN" altLang="zh-CN" dirty="0">
                <a:effectLst/>
              </a:rPr>
              <a:t>可用于处理金属的酸洗废液等。它完全是由软橡胶制成的，直径为</a:t>
            </a:r>
            <a:r>
              <a:rPr lang="en-US" altLang="zh-CN" dirty="0">
                <a:effectLst/>
              </a:rPr>
              <a:t>0.6 m</a:t>
            </a:r>
            <a:r>
              <a:rPr lang="zh-CN" altLang="en-US" dirty="0">
                <a:effectLst/>
              </a:rPr>
              <a:t>，</a:t>
            </a:r>
            <a:r>
              <a:rPr lang="zh-CN" altLang="zh-CN" dirty="0">
                <a:effectLst/>
              </a:rPr>
              <a:t>高度为</a:t>
            </a:r>
            <a:r>
              <a:rPr lang="en-US" altLang="zh-CN" dirty="0">
                <a:effectLst/>
              </a:rPr>
              <a:t>4 m</a:t>
            </a:r>
            <a:r>
              <a:rPr lang="zh-CN" altLang="zh-CN" dirty="0">
                <a:effectLst/>
              </a:rPr>
              <a:t>，处理量可达</a:t>
            </a:r>
            <a:r>
              <a:rPr lang="en-US" altLang="zh-CN" dirty="0">
                <a:effectLst/>
              </a:rPr>
              <a:t>500 l/h</a:t>
            </a:r>
            <a:r>
              <a:rPr lang="zh-CN" altLang="zh-CN" dirty="0">
                <a:effectLst/>
              </a:rPr>
              <a:t>。</a:t>
            </a:r>
            <a:endParaRPr lang="en-US" altLang="zh-CN" dirty="0">
              <a:effectLst/>
            </a:endParaRPr>
          </a:p>
          <a:p>
            <a:r>
              <a:rPr lang="zh-CN" altLang="zh-CN" dirty="0">
                <a:effectLst/>
              </a:rPr>
              <a:t>它也像其他空气直接冷却结晶器一样，具有滞液量小、启停时间短、无过冷的危害等优点。除此之外，它还可露天安装，可悬挂在建筑物的墙外，占地面积小。</a:t>
            </a:r>
          </a:p>
          <a:p>
            <a:endParaRPr lang="zh-CN" altLang="zh-CN" dirty="0">
              <a:effectLst/>
            </a:endParaRPr>
          </a:p>
        </p:txBody>
      </p:sp>
      <p:pic>
        <p:nvPicPr>
          <p:cNvPr id="5" name="Picture 1" descr="F:\原F盘\10-9-暂时\水盐体系相图\工业结晶技术\课件照片素材\u=3736638757,1559651184&amp;fm=15&amp;gp=0.jpg"/>
          <p:cNvPicPr>
            <a:picLocks noChangeAspect="1" noChangeArrowheads="1"/>
          </p:cNvPicPr>
          <p:nvPr/>
        </p:nvPicPr>
        <p:blipFill>
          <a:blip r:embed="rId2" cstate="print"/>
          <a:srcRect/>
          <a:stretch>
            <a:fillRect/>
          </a:stretch>
        </p:blipFill>
        <p:spPr bwMode="auto">
          <a:xfrm>
            <a:off x="5728505" y="2097882"/>
            <a:ext cx="2610290" cy="4230470"/>
          </a:xfrm>
          <a:prstGeom prst="rect">
            <a:avLst/>
          </a:prstGeom>
          <a:noFill/>
        </p:spPr>
      </p:pic>
      <p:sp>
        <p:nvSpPr>
          <p:cNvPr id="6" name="Rectangle 2">
            <a:extLst>
              <a:ext uri="{FF2B5EF4-FFF2-40B4-BE49-F238E27FC236}">
                <a16:creationId xmlns:a16="http://schemas.microsoft.com/office/drawing/2014/main" id="{0E0028E8-12E2-3F31-2CD8-EBF1C428DAF7}"/>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淋洒式结晶器</a:t>
            </a:r>
          </a:p>
        </p:txBody>
      </p:sp>
      <p:sp>
        <p:nvSpPr>
          <p:cNvPr id="7" name="Rectangle 5">
            <a:extLst>
              <a:ext uri="{FF2B5EF4-FFF2-40B4-BE49-F238E27FC236}">
                <a16:creationId xmlns:a16="http://schemas.microsoft.com/office/drawing/2014/main" id="{6058E789-5774-33CC-E629-4D63C43FA8AA}"/>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3" name="Picture 5">
            <a:hlinkClick r:id="" action="ppaction://noaction"/>
          </p:cNvPr>
          <p:cNvPicPr>
            <a:picLocks noGrp="1" noChangeAspect="1" noChangeArrowheads="1"/>
          </p:cNvPicPr>
          <p:nvPr>
            <p:ph idx="1"/>
          </p:nvPr>
        </p:nvPicPr>
        <p:blipFill>
          <a:blip r:embed="rId2" cstate="print"/>
          <a:srcRect/>
          <a:stretch>
            <a:fillRect/>
          </a:stretch>
        </p:blipFill>
        <p:spPr>
          <a:xfrm>
            <a:off x="1421651" y="2065441"/>
            <a:ext cx="6438360" cy="4477524"/>
          </a:xfrm>
        </p:spPr>
      </p:pic>
      <p:sp>
        <p:nvSpPr>
          <p:cNvPr id="4" name="Rectangle 2">
            <a:extLst>
              <a:ext uri="{FF2B5EF4-FFF2-40B4-BE49-F238E27FC236}">
                <a16:creationId xmlns:a16="http://schemas.microsoft.com/office/drawing/2014/main" id="{9A960895-0907-36AD-5C43-A7BBC1FD254C}"/>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湿壁结晶器</a:t>
            </a:r>
          </a:p>
        </p:txBody>
      </p:sp>
      <p:sp>
        <p:nvSpPr>
          <p:cNvPr id="5" name="Rectangle 5">
            <a:extLst>
              <a:ext uri="{FF2B5EF4-FFF2-40B4-BE49-F238E27FC236}">
                <a16:creationId xmlns:a16="http://schemas.microsoft.com/office/drawing/2014/main" id="{036FBA79-05CB-9D55-D904-1D5813EA32D1}"/>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552929" y="2053324"/>
            <a:ext cx="8038141" cy="4319587"/>
          </a:xfrm>
        </p:spPr>
        <p:txBody>
          <a:bodyPr/>
          <a:lstStyle/>
          <a:p>
            <a:pPr algn="just"/>
            <a:r>
              <a:rPr lang="zh-CN" altLang="zh-CN" dirty="0">
                <a:effectLst/>
              </a:rPr>
              <a:t>过去曾称之为湿壁蒸发结晶器，但它实质上是鼓状或管状空气冷却结晶器。</a:t>
            </a:r>
            <a:endParaRPr lang="en-US" altLang="zh-CN" dirty="0">
              <a:effectLst/>
            </a:endParaRPr>
          </a:p>
          <a:p>
            <a:pPr algn="just"/>
            <a:r>
              <a:rPr lang="zh-CN" altLang="zh-CN" dirty="0">
                <a:effectLst/>
              </a:rPr>
              <a:t>热浓溶液从水平小管加入，冷空气则并流吹入，其速度达</a:t>
            </a:r>
            <a:r>
              <a:rPr lang="en-US" altLang="zh-CN" dirty="0">
                <a:effectLst/>
              </a:rPr>
              <a:t>30 m/s</a:t>
            </a:r>
            <a:r>
              <a:rPr lang="zh-CN" altLang="zh-CN" dirty="0">
                <a:effectLst/>
              </a:rPr>
              <a:t>。高速气流将溶液散布到整个管内壁上，一部分由于空气的冷却作用，一部分由于蒸发作用，溶液开始结晶。晶浆与空气一起从管的末端排出</a:t>
            </a:r>
            <a:r>
              <a:rPr lang="zh-CN" altLang="en-US" dirty="0">
                <a:effectLst/>
              </a:rPr>
              <a:t>。</a:t>
            </a:r>
            <a:endParaRPr lang="en-US" altLang="zh-CN" dirty="0">
              <a:effectLst/>
            </a:endParaRPr>
          </a:p>
          <a:p>
            <a:pPr algn="just"/>
            <a:r>
              <a:rPr lang="zh-CN" altLang="zh-CN" dirty="0">
                <a:effectLst/>
              </a:rPr>
              <a:t>除了鼓风机的功率消耗外，此设备的操作费用很低，而设备的结构简单，但是此法只能得到小的晶体。</a:t>
            </a:r>
          </a:p>
          <a:p>
            <a:pPr algn="just"/>
            <a:endParaRPr lang="zh-CN" altLang="zh-CN" dirty="0">
              <a:effectLst/>
            </a:endParaRPr>
          </a:p>
        </p:txBody>
      </p:sp>
      <p:sp>
        <p:nvSpPr>
          <p:cNvPr id="5" name="Rectangle 2">
            <a:extLst>
              <a:ext uri="{FF2B5EF4-FFF2-40B4-BE49-F238E27FC236}">
                <a16:creationId xmlns:a16="http://schemas.microsoft.com/office/drawing/2014/main" id="{9D91D4A9-F364-CD2F-B975-8EAD0DB6B134}"/>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湿壁结晶器</a:t>
            </a:r>
          </a:p>
        </p:txBody>
      </p:sp>
      <p:sp>
        <p:nvSpPr>
          <p:cNvPr id="6" name="Rectangle 5">
            <a:extLst>
              <a:ext uri="{FF2B5EF4-FFF2-40B4-BE49-F238E27FC236}">
                <a16:creationId xmlns:a16="http://schemas.microsoft.com/office/drawing/2014/main" id="{26152E8B-F73E-D927-19C9-9D54F79F56D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462651" y="2045190"/>
            <a:ext cx="8213412" cy="4319587"/>
          </a:xfrm>
        </p:spPr>
        <p:txBody>
          <a:bodyPr/>
          <a:lstStyle/>
          <a:p>
            <a:r>
              <a:rPr lang="zh-CN" altLang="zh-CN" dirty="0">
                <a:effectLst/>
              </a:rPr>
              <a:t>此设备的理论处理量是很高的，曾对许多不同种类的溶液做过试验，</a:t>
            </a:r>
            <a:endParaRPr lang="en-US" altLang="zh-CN" dirty="0">
              <a:effectLst/>
            </a:endParaRPr>
          </a:p>
          <a:p>
            <a:pPr algn="just">
              <a:buFont typeface="Wingdings" pitchFamily="2" charset="2"/>
              <a:buChar char="ü"/>
            </a:pPr>
            <a:r>
              <a:rPr lang="zh-CN" altLang="zh-CN" dirty="0">
                <a:effectLst/>
              </a:rPr>
              <a:t>对于那些溶解度梯度较陡的物系，生产量约在</a:t>
            </a:r>
            <a:r>
              <a:rPr lang="en-US" altLang="zh-CN" dirty="0">
                <a:effectLst/>
              </a:rPr>
              <a:t>500-1500 kg/h</a:t>
            </a:r>
            <a:r>
              <a:rPr lang="zh-CN" altLang="zh-CN" dirty="0">
                <a:effectLst/>
              </a:rPr>
              <a:t>，</a:t>
            </a:r>
            <a:endParaRPr lang="en-US" altLang="zh-CN" dirty="0">
              <a:effectLst/>
            </a:endParaRPr>
          </a:p>
          <a:p>
            <a:pPr algn="just">
              <a:buFont typeface="Wingdings" pitchFamily="2" charset="2"/>
              <a:buChar char="ü"/>
            </a:pPr>
            <a:r>
              <a:rPr lang="zh-CN" altLang="zh-CN" dirty="0">
                <a:effectLst/>
              </a:rPr>
              <a:t>而对溶解度曲线平坦的氯化钠，生产量降至</a:t>
            </a:r>
            <a:r>
              <a:rPr lang="en-US" altLang="zh-CN" dirty="0">
                <a:effectLst/>
              </a:rPr>
              <a:t>60 kg/h</a:t>
            </a:r>
            <a:r>
              <a:rPr lang="zh-CN" altLang="zh-CN" dirty="0">
                <a:effectLst/>
              </a:rPr>
              <a:t>。</a:t>
            </a:r>
            <a:endParaRPr lang="en-US" altLang="zh-CN" dirty="0">
              <a:effectLst/>
            </a:endParaRPr>
          </a:p>
          <a:p>
            <a:pPr algn="just">
              <a:buFont typeface="Wingdings" pitchFamily="2" charset="2"/>
              <a:buChar char="ü"/>
            </a:pPr>
            <a:r>
              <a:rPr lang="zh-CN" altLang="zh-CN" dirty="0">
                <a:effectLst/>
              </a:rPr>
              <a:t>五水硫酸铜、硝酸钾、磷酸铝、醋酸钠等盐类，在使用这种结晶器生产时，</a:t>
            </a:r>
            <a:r>
              <a:rPr lang="en-US" altLang="zh-CN" dirty="0">
                <a:effectLst/>
              </a:rPr>
              <a:t>80%-90%</a:t>
            </a:r>
            <a:r>
              <a:rPr lang="zh-CN" altLang="zh-CN" dirty="0">
                <a:effectLst/>
              </a:rPr>
              <a:t>的晶体由冷却产生，</a:t>
            </a:r>
            <a:r>
              <a:rPr lang="en-US" altLang="zh-CN" dirty="0">
                <a:effectLst/>
              </a:rPr>
              <a:t>10%-20%</a:t>
            </a:r>
            <a:r>
              <a:rPr lang="zh-CN" altLang="zh-CN" dirty="0">
                <a:effectLst/>
              </a:rPr>
              <a:t>的晶体由溶剂的蒸发产生。</a:t>
            </a:r>
          </a:p>
          <a:p>
            <a:endParaRPr lang="zh-CN" altLang="zh-CN" dirty="0">
              <a:effectLst/>
            </a:endParaRPr>
          </a:p>
        </p:txBody>
      </p:sp>
      <p:sp>
        <p:nvSpPr>
          <p:cNvPr id="5" name="Rectangle 2">
            <a:extLst>
              <a:ext uri="{FF2B5EF4-FFF2-40B4-BE49-F238E27FC236}">
                <a16:creationId xmlns:a16="http://schemas.microsoft.com/office/drawing/2014/main" id="{C48121C0-4B85-882C-434E-9BAAF406491D}"/>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湿壁结晶器</a:t>
            </a:r>
          </a:p>
        </p:txBody>
      </p:sp>
      <p:sp>
        <p:nvSpPr>
          <p:cNvPr id="6" name="Rectangle 5">
            <a:extLst>
              <a:ext uri="{FF2B5EF4-FFF2-40B4-BE49-F238E27FC236}">
                <a16:creationId xmlns:a16="http://schemas.microsoft.com/office/drawing/2014/main" id="{74B0D015-1FAE-3055-AE0E-02DF247567E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7" name="Picture 3">
            <a:hlinkClick r:id="" action="ppaction://noaction"/>
          </p:cNvPr>
          <p:cNvPicPr>
            <a:picLocks noGrp="1" noChangeAspect="1" noChangeArrowheads="1"/>
          </p:cNvPicPr>
          <p:nvPr>
            <p:ph idx="1"/>
          </p:nvPr>
        </p:nvPicPr>
        <p:blipFill>
          <a:blip r:embed="rId2" cstate="print"/>
          <a:srcRect/>
          <a:stretch>
            <a:fillRect/>
          </a:stretch>
        </p:blipFill>
        <p:spPr>
          <a:xfrm>
            <a:off x="611560" y="2008524"/>
            <a:ext cx="4810577" cy="4484801"/>
          </a:xfrm>
        </p:spPr>
      </p:pic>
      <p:sp>
        <p:nvSpPr>
          <p:cNvPr id="4" name="矩形 3"/>
          <p:cNvSpPr/>
          <p:nvPr/>
        </p:nvSpPr>
        <p:spPr>
          <a:xfrm>
            <a:off x="5700649" y="2933945"/>
            <a:ext cx="2835316"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zh-CN" altLang="zh-CN" sz="2800" b="1" dirty="0"/>
              <a:t>这是一种连续直接接触冷却结晶器，它</a:t>
            </a:r>
            <a:r>
              <a:rPr lang="zh-CN" altLang="zh-CN" sz="2800" b="1" dirty="0">
                <a:solidFill>
                  <a:srgbClr val="FF0000"/>
                </a:solidFill>
              </a:rPr>
              <a:t>适用于冷却剂与溶液完全不互溶的场合。</a:t>
            </a:r>
            <a:endParaRPr lang="en-US" altLang="zh-CN" sz="2800" b="1" dirty="0">
              <a:solidFill>
                <a:srgbClr val="FF0000"/>
              </a:solidFill>
            </a:endParaRPr>
          </a:p>
        </p:txBody>
      </p:sp>
      <p:sp>
        <p:nvSpPr>
          <p:cNvPr id="2" name="Rectangle 2">
            <a:extLst>
              <a:ext uri="{FF2B5EF4-FFF2-40B4-BE49-F238E27FC236}">
                <a16:creationId xmlns:a16="http://schemas.microsoft.com/office/drawing/2014/main" id="{E9D00DFE-A874-1161-071E-C547483C46E2}"/>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Cerny</a:t>
            </a:r>
            <a:r>
              <a:rPr lang="zh-CN" altLang="en-US" sz="3200" kern="0" dirty="0">
                <a:solidFill>
                  <a:srgbClr val="0000FF"/>
                </a:solidFill>
              </a:rPr>
              <a:t>直接冷却结晶器</a:t>
            </a:r>
          </a:p>
        </p:txBody>
      </p:sp>
      <p:sp>
        <p:nvSpPr>
          <p:cNvPr id="3" name="Rectangle 5">
            <a:extLst>
              <a:ext uri="{FF2B5EF4-FFF2-40B4-BE49-F238E27FC236}">
                <a16:creationId xmlns:a16="http://schemas.microsoft.com/office/drawing/2014/main" id="{AFE43DF1-FB85-D6FA-22C5-988BA5A649C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4592925" y="2014580"/>
            <a:ext cx="4185465" cy="4824155"/>
          </a:xfrm>
        </p:spPr>
        <p:txBody>
          <a:bodyPr/>
          <a:lstStyle/>
          <a:p>
            <a:pPr algn="just"/>
            <a:r>
              <a:rPr lang="zh-CN" altLang="zh-CN" sz="2400" dirty="0">
                <a:effectLst/>
              </a:rPr>
              <a:t>所使用的冷却剂为不含芳香族或不饱和碳氢化合物的石油。</a:t>
            </a:r>
            <a:endParaRPr lang="en-US" altLang="zh-CN" sz="2400" dirty="0">
              <a:effectLst/>
            </a:endParaRPr>
          </a:p>
          <a:p>
            <a:pPr algn="just"/>
            <a:r>
              <a:rPr lang="zh-CN" altLang="zh-CN" sz="2400" dirty="0">
                <a:effectLst/>
              </a:rPr>
              <a:t>冷却剂在氨蒸发冷却器中降温至</a:t>
            </a:r>
            <a:r>
              <a:rPr lang="en-US" altLang="zh-CN" sz="2400" dirty="0">
                <a:effectLst/>
              </a:rPr>
              <a:t>-15 </a:t>
            </a:r>
            <a:r>
              <a:rPr lang="zh-CN" altLang="zh-CN" sz="2400" dirty="0">
                <a:effectLst/>
              </a:rPr>
              <a:t>℃后，从中央管的下部引入结晶器，通过一个特殊的分布器将之分散为液滴。由于石油的密度较低，其液滴在溶液中吸收热量，并促成溶液在中央管内作向上的流动。</a:t>
            </a:r>
          </a:p>
        </p:txBody>
      </p:sp>
      <p:pic>
        <p:nvPicPr>
          <p:cNvPr id="5" name="Picture 3">
            <a:hlinkClick r:id="" action="ppaction://noaction"/>
          </p:cNvPr>
          <p:cNvPicPr>
            <a:picLocks noGrp="1" noChangeAspect="1" noChangeArrowheads="1"/>
          </p:cNvPicPr>
          <p:nvPr>
            <p:ph idx="1"/>
          </p:nvPr>
        </p:nvPicPr>
        <p:blipFill>
          <a:blip r:embed="rId2" cstate="print"/>
          <a:srcRect/>
          <a:stretch>
            <a:fillRect/>
          </a:stretch>
        </p:blipFill>
        <p:spPr>
          <a:xfrm>
            <a:off x="365620" y="2348880"/>
            <a:ext cx="3870430" cy="3608322"/>
          </a:xfrm>
        </p:spPr>
      </p:pic>
      <p:sp>
        <p:nvSpPr>
          <p:cNvPr id="6" name="Rectangle 2">
            <a:extLst>
              <a:ext uri="{FF2B5EF4-FFF2-40B4-BE49-F238E27FC236}">
                <a16:creationId xmlns:a16="http://schemas.microsoft.com/office/drawing/2014/main" id="{1C35210A-2E4B-EF4C-3C65-7D3E0DDBE397}"/>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Cerny</a:t>
            </a:r>
            <a:r>
              <a:rPr lang="zh-CN" altLang="en-US" sz="3200" kern="0" dirty="0">
                <a:solidFill>
                  <a:srgbClr val="0000FF"/>
                </a:solidFill>
              </a:rPr>
              <a:t>直接冷却结晶器</a:t>
            </a:r>
          </a:p>
        </p:txBody>
      </p:sp>
      <p:sp>
        <p:nvSpPr>
          <p:cNvPr id="7" name="Rectangle 5">
            <a:extLst>
              <a:ext uri="{FF2B5EF4-FFF2-40B4-BE49-F238E27FC236}">
                <a16:creationId xmlns:a16="http://schemas.microsoft.com/office/drawing/2014/main" id="{3BCFA3E4-8A7D-2B97-640C-743C13BB3ECD}"/>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584308" y="2213865"/>
            <a:ext cx="7975383" cy="4319587"/>
          </a:xfrm>
        </p:spPr>
        <p:txBody>
          <a:bodyPr/>
          <a:lstStyle/>
          <a:p>
            <a:pPr algn="just"/>
            <a:r>
              <a:rPr lang="zh-CN" altLang="zh-CN" dirty="0">
                <a:effectLst/>
              </a:rPr>
              <a:t>也可采用</a:t>
            </a:r>
            <a:r>
              <a:rPr lang="en-US" altLang="zh-CN" dirty="0">
                <a:effectLst/>
              </a:rPr>
              <a:t>70%</a:t>
            </a:r>
            <a:r>
              <a:rPr lang="zh-CN" altLang="zh-CN" dirty="0">
                <a:effectLst/>
              </a:rPr>
              <a:t>丙烷、</a:t>
            </a:r>
            <a:r>
              <a:rPr lang="en-US" altLang="zh-CN" dirty="0">
                <a:effectLst/>
              </a:rPr>
              <a:t>30%</a:t>
            </a:r>
            <a:r>
              <a:rPr lang="zh-CN" altLang="zh-CN" dirty="0">
                <a:effectLst/>
              </a:rPr>
              <a:t>丁烷的混合物作为冷却剂，在</a:t>
            </a:r>
            <a:r>
              <a:rPr lang="en-US" altLang="zh-CN" dirty="0">
                <a:effectLst/>
              </a:rPr>
              <a:t>-20 </a:t>
            </a:r>
            <a:r>
              <a:rPr lang="zh-CN" altLang="zh-CN" dirty="0">
                <a:effectLst/>
              </a:rPr>
              <a:t>℃下引入结晶器，分散的液滴在上升过程中吸热蒸发。在这种情况下，结晶器为全密闭的，操作压力为</a:t>
            </a:r>
            <a:r>
              <a:rPr lang="en-US" altLang="zh-CN" dirty="0">
                <a:effectLst/>
              </a:rPr>
              <a:t>2.5 </a:t>
            </a:r>
            <a:r>
              <a:rPr lang="en-US" altLang="zh-CN" dirty="0" err="1">
                <a:effectLst/>
              </a:rPr>
              <a:t>atm</a:t>
            </a:r>
            <a:r>
              <a:rPr lang="en-US" altLang="zh-CN" dirty="0">
                <a:effectLst/>
              </a:rPr>
              <a:t>(</a:t>
            </a:r>
            <a:r>
              <a:rPr lang="zh-CN" altLang="zh-CN" dirty="0">
                <a:effectLst/>
              </a:rPr>
              <a:t>绝对压</a:t>
            </a:r>
            <a:r>
              <a:rPr lang="en-US" altLang="zh-CN" dirty="0">
                <a:effectLst/>
              </a:rPr>
              <a:t>)</a:t>
            </a:r>
            <a:r>
              <a:rPr lang="zh-CN" altLang="zh-CN" dirty="0">
                <a:effectLst/>
              </a:rPr>
              <a:t>。冷却剂的蒸气在结晶器顶部收集后导入换热器中，以氨为冷冻剂，使之冷凝，然后循环使用。所需的冷东量与前述情况相同，但冷却剂的循环量则下降很多。</a:t>
            </a:r>
          </a:p>
        </p:txBody>
      </p:sp>
      <p:sp>
        <p:nvSpPr>
          <p:cNvPr id="5" name="Rectangle 2">
            <a:extLst>
              <a:ext uri="{FF2B5EF4-FFF2-40B4-BE49-F238E27FC236}">
                <a16:creationId xmlns:a16="http://schemas.microsoft.com/office/drawing/2014/main" id="{38E84626-6405-30BA-FDA7-9F956301CB2C}"/>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Cerny</a:t>
            </a:r>
            <a:r>
              <a:rPr lang="zh-CN" altLang="en-US" sz="3200" kern="0" dirty="0">
                <a:solidFill>
                  <a:srgbClr val="0000FF"/>
                </a:solidFill>
              </a:rPr>
              <a:t>直接冷却结晶器</a:t>
            </a:r>
          </a:p>
        </p:txBody>
      </p:sp>
      <p:sp>
        <p:nvSpPr>
          <p:cNvPr id="6" name="Rectangle 5">
            <a:extLst>
              <a:ext uri="{FF2B5EF4-FFF2-40B4-BE49-F238E27FC236}">
                <a16:creationId xmlns:a16="http://schemas.microsoft.com/office/drawing/2014/main" id="{9421EE15-AD13-F759-473B-4DE405A8F93D}"/>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791580" y="1898830"/>
            <a:ext cx="7192962" cy="4673420"/>
          </a:xfrm>
          <a:prstGeom prst="rect">
            <a:avLst/>
          </a:prstGeom>
          <a:noFill/>
          <a:ln w="9525">
            <a:noFill/>
            <a:miter lim="800000"/>
            <a:headEnd/>
            <a:tailEnd/>
          </a:ln>
          <a:effectLst/>
        </p:spPr>
        <p:txBody>
          <a:bodyPr lIns="0" tIns="0" rIns="0" bIns="0"/>
          <a:lstStyle/>
          <a:p>
            <a:pPr marL="571500" indent="-571500">
              <a:lnSpc>
                <a:spcPct val="150000"/>
              </a:lnSpc>
              <a:spcBef>
                <a:spcPct val="10000"/>
              </a:spcBef>
              <a:buSzPct val="100000"/>
              <a:buFont typeface="Wingdings" pitchFamily="2" charset="2"/>
              <a:buChar char="p"/>
              <a:defRPr/>
            </a:pPr>
            <a:r>
              <a:rPr lang="zh-CN" altLang="en-US" sz="4800" b="1" dirty="0">
                <a:solidFill>
                  <a:srgbClr val="0000FF"/>
                </a:solidFill>
                <a:latin typeface="Times New Roman" pitchFamily="18" charset="0"/>
                <a:ea typeface="隶书" pitchFamily="49" charset="-122"/>
              </a:rPr>
              <a:t>冷却结晶</a:t>
            </a:r>
            <a:endParaRPr lang="en-US" altLang="zh-CN" sz="4800" b="1" dirty="0">
              <a:solidFill>
                <a:srgbClr val="0000FF"/>
              </a:solidFill>
              <a:latin typeface="Times New Roman" pitchFamily="18" charset="0"/>
              <a:ea typeface="隶书" pitchFamily="49" charset="-122"/>
            </a:endParaRPr>
          </a:p>
          <a:p>
            <a:pPr marL="571500" indent="-571500">
              <a:lnSpc>
                <a:spcPct val="150000"/>
              </a:lnSpc>
              <a:spcBef>
                <a:spcPct val="10000"/>
              </a:spcBef>
              <a:buSzPct val="100000"/>
              <a:buFont typeface="Wingdings" pitchFamily="2" charset="2"/>
              <a:buChar char="p"/>
              <a:defRPr/>
            </a:pPr>
            <a:r>
              <a:rPr lang="zh-CN" altLang="en-US" sz="4800" b="1" dirty="0">
                <a:solidFill>
                  <a:srgbClr val="FF0000"/>
                </a:solidFill>
                <a:latin typeface="Times New Roman" pitchFamily="18" charset="0"/>
                <a:ea typeface="隶书" pitchFamily="49" charset="-122"/>
              </a:rPr>
              <a:t>蒸发结晶</a:t>
            </a:r>
            <a:endParaRPr lang="en-US" altLang="zh-CN" sz="4800" b="1" dirty="0">
              <a:solidFill>
                <a:srgbClr val="FF0000"/>
              </a:solidFill>
              <a:latin typeface="Times New Roman" pitchFamily="18" charset="0"/>
              <a:ea typeface="隶书" pitchFamily="49" charset="-122"/>
            </a:endParaRPr>
          </a:p>
          <a:p>
            <a:pPr marL="571500" indent="-571500">
              <a:lnSpc>
                <a:spcPct val="150000"/>
              </a:lnSpc>
              <a:spcBef>
                <a:spcPct val="10000"/>
              </a:spcBef>
              <a:buSzPct val="100000"/>
              <a:buFont typeface="Wingdings" pitchFamily="2" charset="2"/>
              <a:buChar char="p"/>
              <a:defRPr/>
            </a:pPr>
            <a:r>
              <a:rPr lang="zh-CN" altLang="en-US" sz="4800" b="1" dirty="0">
                <a:solidFill>
                  <a:schemeClr val="accent6"/>
                </a:solidFill>
                <a:latin typeface="Times New Roman" pitchFamily="18" charset="0"/>
                <a:ea typeface="隶书" pitchFamily="49" charset="-122"/>
              </a:rPr>
              <a:t> </a:t>
            </a:r>
            <a:r>
              <a:rPr lang="zh-CN" altLang="en-US" sz="4800" b="1" dirty="0">
                <a:solidFill>
                  <a:srgbClr val="0000FF"/>
                </a:solidFill>
                <a:latin typeface="Times New Roman" pitchFamily="18" charset="0"/>
                <a:ea typeface="隶书" pitchFamily="49" charset="-122"/>
              </a:rPr>
              <a:t>通用结晶器</a:t>
            </a:r>
          </a:p>
        </p:txBody>
      </p:sp>
      <p:sp>
        <p:nvSpPr>
          <p:cNvPr id="62469" name="Rectangle 5"/>
          <p:cNvSpPr>
            <a:spLocks noChangeArrowheads="1"/>
          </p:cNvSpPr>
          <p:nvPr/>
        </p:nvSpPr>
        <p:spPr bwMode="auto">
          <a:xfrm>
            <a:off x="1826695" y="593685"/>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Garamond" pitchFamily="18" charset="0"/>
                <a:ea typeface="黑体" pitchFamily="49" charset="-122"/>
              </a:rPr>
              <a:t> 结晶类型</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01B663C0-00F0-94EB-988C-B982AC2F7393}"/>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pic>
        <p:nvPicPr>
          <p:cNvPr id="6" name="Picture 2">
            <a:extLst>
              <a:ext uri="{FF2B5EF4-FFF2-40B4-BE49-F238E27FC236}">
                <a16:creationId xmlns:a16="http://schemas.microsoft.com/office/drawing/2014/main" id="{3F99094F-0D45-231B-47D1-856963BEF50F}"/>
              </a:ext>
            </a:extLst>
          </p:cNvPr>
          <p:cNvPicPr>
            <a:picLocks noChangeAspect="1" noChangeArrowheads="1"/>
          </p:cNvPicPr>
          <p:nvPr/>
        </p:nvPicPr>
        <p:blipFill>
          <a:blip r:embed="rId2" cstate="print"/>
          <a:srcRect/>
          <a:stretch>
            <a:fillRect/>
          </a:stretch>
        </p:blipFill>
        <p:spPr bwMode="auto">
          <a:xfrm>
            <a:off x="656565" y="2168860"/>
            <a:ext cx="3510390" cy="2927230"/>
          </a:xfrm>
          <a:prstGeom prst="rect">
            <a:avLst/>
          </a:prstGeom>
          <a:noFill/>
          <a:ln w="9525">
            <a:noFill/>
            <a:miter lim="800000"/>
            <a:headEnd/>
            <a:tailEnd/>
          </a:ln>
        </p:spPr>
      </p:pic>
      <p:pic>
        <p:nvPicPr>
          <p:cNvPr id="7" name="Picture 3">
            <a:extLst>
              <a:ext uri="{FF2B5EF4-FFF2-40B4-BE49-F238E27FC236}">
                <a16:creationId xmlns:a16="http://schemas.microsoft.com/office/drawing/2014/main" id="{C7E23159-561D-3F22-FB86-7D7250DEED56}"/>
              </a:ext>
            </a:extLst>
          </p:cNvPr>
          <p:cNvPicPr>
            <a:picLocks noChangeAspect="1" noChangeArrowheads="1"/>
          </p:cNvPicPr>
          <p:nvPr/>
        </p:nvPicPr>
        <p:blipFill>
          <a:blip r:embed="rId3" cstate="print"/>
          <a:srcRect/>
          <a:stretch>
            <a:fillRect/>
          </a:stretch>
        </p:blipFill>
        <p:spPr bwMode="auto">
          <a:xfrm>
            <a:off x="4346975" y="2938795"/>
            <a:ext cx="4230470" cy="3445356"/>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651816" y="1808820"/>
            <a:ext cx="7840368" cy="4319587"/>
          </a:xfrm>
        </p:spPr>
        <p:txBody>
          <a:bodyPr/>
          <a:lstStyle/>
          <a:p>
            <a:r>
              <a:rPr lang="zh-CN" altLang="zh-CN" sz="2800" dirty="0">
                <a:effectLst/>
              </a:rPr>
              <a:t>蒸发式结晶器也常在减压下操作，其操作真空度不很高，可称之为减压蒸发式结晶器。采用减压的目的在于增大传热温差，利用低能阶的热能，并组成多效蒸发装置。</a:t>
            </a:r>
          </a:p>
          <a:p>
            <a:pPr>
              <a:buNone/>
            </a:pPr>
            <a:endParaRPr lang="zh-CN" altLang="zh-CN" sz="2800" dirty="0">
              <a:effectLst/>
            </a:endParaRPr>
          </a:p>
        </p:txBody>
      </p:sp>
      <p:pic>
        <p:nvPicPr>
          <p:cNvPr id="105475" name="Picture 3" descr="F:\原F盘\10-9-暂时\水盐体系相图\工业结晶技术\课件照片素材\u=422335872,3564952175&amp;fm=21&amp;gp=0.jpg"/>
          <p:cNvPicPr>
            <a:picLocks noChangeAspect="1" noChangeArrowheads="1"/>
          </p:cNvPicPr>
          <p:nvPr/>
        </p:nvPicPr>
        <p:blipFill>
          <a:blip r:embed="rId2" cstate="print"/>
          <a:srcRect/>
          <a:stretch>
            <a:fillRect/>
          </a:stretch>
        </p:blipFill>
        <p:spPr bwMode="auto">
          <a:xfrm>
            <a:off x="1916705" y="3789040"/>
            <a:ext cx="5726623" cy="2777501"/>
          </a:xfrm>
          <a:prstGeom prst="rect">
            <a:avLst/>
          </a:prstGeom>
          <a:noFill/>
        </p:spPr>
      </p:pic>
      <p:sp>
        <p:nvSpPr>
          <p:cNvPr id="4" name="Rectangle 5">
            <a:extLst>
              <a:ext uri="{FF2B5EF4-FFF2-40B4-BE49-F238E27FC236}">
                <a16:creationId xmlns:a16="http://schemas.microsoft.com/office/drawing/2014/main" id="{133B9840-39CC-AB69-6E07-832A54F03AF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791580" y="1898830"/>
            <a:ext cx="7192962" cy="4673420"/>
          </a:xfrm>
          <a:prstGeom prst="rect">
            <a:avLst/>
          </a:prstGeom>
          <a:noFill/>
          <a:ln w="9525">
            <a:noFill/>
            <a:miter lim="800000"/>
            <a:headEnd/>
            <a:tailEnd/>
          </a:ln>
          <a:effectLst/>
        </p:spPr>
        <p:txBody>
          <a:bodyPr lIns="0" tIns="0" rIns="0" bIns="0"/>
          <a:lstStyle/>
          <a:p>
            <a:pPr marL="571500" indent="-571500">
              <a:lnSpc>
                <a:spcPct val="150000"/>
              </a:lnSpc>
              <a:spcBef>
                <a:spcPct val="10000"/>
              </a:spcBef>
              <a:buSzPct val="100000"/>
              <a:buFont typeface="Wingdings" pitchFamily="2" charset="2"/>
              <a:buChar char="p"/>
              <a:defRPr/>
            </a:pPr>
            <a:r>
              <a:rPr lang="zh-CN" altLang="en-US" sz="4800" b="1" dirty="0">
                <a:solidFill>
                  <a:srgbClr val="FF0000"/>
                </a:solidFill>
                <a:latin typeface="+mn-ea"/>
                <a:ea typeface="+mn-ea"/>
              </a:rPr>
              <a:t>冷却结晶器</a:t>
            </a:r>
            <a:endParaRPr lang="en-US" altLang="zh-CN" sz="4800" b="1" dirty="0">
              <a:solidFill>
                <a:srgbClr val="FF0000"/>
              </a:solidFill>
              <a:latin typeface="+mn-ea"/>
              <a:ea typeface="+mn-ea"/>
            </a:endParaRPr>
          </a:p>
          <a:p>
            <a:pPr marL="571500" indent="-571500">
              <a:lnSpc>
                <a:spcPct val="150000"/>
              </a:lnSpc>
              <a:spcBef>
                <a:spcPct val="10000"/>
              </a:spcBef>
              <a:buSzPct val="100000"/>
              <a:buFont typeface="Wingdings" pitchFamily="2" charset="2"/>
              <a:buChar char="p"/>
              <a:defRPr/>
            </a:pPr>
            <a:r>
              <a:rPr lang="zh-CN" altLang="en-US" sz="4800" b="1" dirty="0">
                <a:solidFill>
                  <a:srgbClr val="0000FF"/>
                </a:solidFill>
                <a:latin typeface="+mn-ea"/>
                <a:ea typeface="+mn-ea"/>
              </a:rPr>
              <a:t>蒸发结晶器</a:t>
            </a:r>
            <a:endParaRPr lang="en-US" altLang="zh-CN" sz="4800" b="1" dirty="0">
              <a:solidFill>
                <a:schemeClr val="accent6"/>
              </a:solidFill>
              <a:latin typeface="+mn-ea"/>
              <a:ea typeface="+mn-ea"/>
            </a:endParaRPr>
          </a:p>
          <a:p>
            <a:pPr marL="571500" indent="-571500">
              <a:lnSpc>
                <a:spcPct val="150000"/>
              </a:lnSpc>
              <a:spcBef>
                <a:spcPct val="10000"/>
              </a:spcBef>
              <a:buSzPct val="100000"/>
              <a:buFont typeface="Wingdings" pitchFamily="2" charset="2"/>
              <a:buChar char="p"/>
              <a:defRPr/>
            </a:pPr>
            <a:r>
              <a:rPr lang="zh-CN" altLang="en-US" sz="4800" b="1" dirty="0">
                <a:solidFill>
                  <a:srgbClr val="0000FF"/>
                </a:solidFill>
                <a:latin typeface="+mn-ea"/>
                <a:ea typeface="+mn-ea"/>
              </a:rPr>
              <a:t>通用结晶器</a:t>
            </a:r>
          </a:p>
        </p:txBody>
      </p:sp>
      <p:sp>
        <p:nvSpPr>
          <p:cNvPr id="62469" name="Rectangle 5"/>
          <p:cNvSpPr>
            <a:spLocks noChangeArrowheads="1"/>
          </p:cNvSpPr>
          <p:nvPr/>
        </p:nvSpPr>
        <p:spPr bwMode="auto">
          <a:xfrm>
            <a:off x="1826695" y="593685"/>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Garamond" pitchFamily="18" charset="0"/>
                <a:ea typeface="黑体" pitchFamily="49" charset="-122"/>
              </a:rPr>
              <a:t> </a:t>
            </a:r>
            <a:r>
              <a:rPr lang="en-US" altLang="zh-CN" sz="4400" b="1" dirty="0">
                <a:solidFill>
                  <a:srgbClr val="C00000"/>
                </a:solidFill>
                <a:latin typeface="Garamond" pitchFamily="18" charset="0"/>
                <a:ea typeface="黑体" pitchFamily="49" charset="-122"/>
              </a:rPr>
              <a:t>1. </a:t>
            </a:r>
            <a:r>
              <a:rPr lang="zh-CN" altLang="en-US" sz="4400" b="1" dirty="0">
                <a:solidFill>
                  <a:srgbClr val="C00000"/>
                </a:solidFill>
                <a:latin typeface="Garamond" pitchFamily="18" charset="0"/>
                <a:ea typeface="黑体" pitchFamily="49" charset="-122"/>
              </a:rPr>
              <a:t>结晶过程与设备</a:t>
            </a:r>
            <a:endParaRPr lang="zh-CN" altLang="en-US" sz="4400" b="1" dirty="0">
              <a:solidFill>
                <a:srgbClr val="FF0000"/>
              </a:solidFill>
              <a:effectLst>
                <a:outerShdw blurRad="38100" dist="38100" dir="2700000" algn="tl">
                  <a:srgbClr val="000000"/>
                </a:outerShdw>
              </a:effectLst>
              <a:latin typeface="Garamond" pitchFamily="18"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656565" y="2078850"/>
            <a:ext cx="7840368" cy="4319587"/>
          </a:xfrm>
        </p:spPr>
        <p:txBody>
          <a:bodyPr/>
          <a:lstStyle/>
          <a:p>
            <a:r>
              <a:rPr lang="en-US" altLang="zh-CN" sz="2800" dirty="0" err="1">
                <a:effectLst/>
              </a:rPr>
              <a:t>NaCl</a:t>
            </a:r>
            <a:r>
              <a:rPr lang="zh-CN" altLang="zh-CN" sz="2800" dirty="0">
                <a:effectLst/>
              </a:rPr>
              <a:t>的生产，它们一般具有较大的生产规模，效数多采用四效或五效，年产量可达百万吨，结晶器的蒸汽分离室的直径可达</a:t>
            </a:r>
            <a:r>
              <a:rPr lang="en-US" altLang="zh-CN" sz="2800" dirty="0">
                <a:effectLst/>
              </a:rPr>
              <a:t>8 m</a:t>
            </a:r>
            <a:r>
              <a:rPr lang="zh-CN" altLang="zh-CN" sz="2800" dirty="0">
                <a:effectLst/>
              </a:rPr>
              <a:t>。</a:t>
            </a:r>
            <a:endParaRPr lang="en-US" altLang="zh-CN" sz="2800" dirty="0">
              <a:effectLst/>
            </a:endParaRPr>
          </a:p>
          <a:p>
            <a:r>
              <a:rPr lang="en-US" altLang="zh-CN" sz="2800" dirty="0" err="1">
                <a:effectLst/>
              </a:rPr>
              <a:t>NaCl</a:t>
            </a:r>
            <a:r>
              <a:rPr lang="zh-CN" altLang="zh-CN" sz="2800" dirty="0">
                <a:effectLst/>
              </a:rPr>
              <a:t>的生产装置有以下特点：</a:t>
            </a:r>
            <a:endParaRPr lang="en-US" altLang="zh-CN" sz="2800" dirty="0">
              <a:effectLst/>
            </a:endParaRPr>
          </a:p>
          <a:p>
            <a:pPr>
              <a:buNone/>
            </a:pPr>
            <a:r>
              <a:rPr lang="zh-CN" altLang="zh-CN" sz="2800" dirty="0">
                <a:effectLst/>
              </a:rPr>
              <a:t>（</a:t>
            </a:r>
            <a:r>
              <a:rPr lang="en-US" altLang="zh-CN" sz="2800" dirty="0" err="1">
                <a:effectLst/>
              </a:rPr>
              <a:t>i</a:t>
            </a:r>
            <a:r>
              <a:rPr lang="zh-CN" altLang="zh-CN" sz="2800" dirty="0">
                <a:effectLst/>
              </a:rPr>
              <a:t>）平流加料，即原料盐水同时向各效加入；</a:t>
            </a:r>
            <a:endParaRPr lang="en-US" altLang="zh-CN" sz="2800" dirty="0">
              <a:effectLst/>
            </a:endParaRPr>
          </a:p>
          <a:p>
            <a:pPr>
              <a:buNone/>
            </a:pPr>
            <a:r>
              <a:rPr lang="zh-CN" altLang="zh-CN" sz="2800" dirty="0">
                <a:effectLst/>
              </a:rPr>
              <a:t>（</a:t>
            </a:r>
            <a:r>
              <a:rPr lang="en-US" altLang="zh-CN" sz="2800" dirty="0">
                <a:effectLst/>
              </a:rPr>
              <a:t>ii</a:t>
            </a:r>
            <a:r>
              <a:rPr lang="zh-CN" altLang="zh-CN" sz="2800" dirty="0">
                <a:effectLst/>
              </a:rPr>
              <a:t>）并流排料，即第一效的排料送入第二效，</a:t>
            </a:r>
            <a:r>
              <a:rPr lang="en-US" altLang="zh-CN" sz="2800" dirty="0">
                <a:effectLst/>
              </a:rPr>
              <a:t> </a:t>
            </a:r>
          </a:p>
          <a:p>
            <a:pPr>
              <a:buNone/>
            </a:pPr>
            <a:r>
              <a:rPr lang="en-US" altLang="zh-CN" sz="2800" dirty="0">
                <a:effectLst/>
              </a:rPr>
              <a:t>         </a:t>
            </a:r>
            <a:r>
              <a:rPr lang="zh-CN" altLang="zh-CN" sz="2800" dirty="0">
                <a:effectLst/>
              </a:rPr>
              <a:t>依此类推；</a:t>
            </a:r>
            <a:endParaRPr lang="en-US" altLang="zh-CN" sz="2800" dirty="0">
              <a:effectLst/>
            </a:endParaRPr>
          </a:p>
          <a:p>
            <a:pPr>
              <a:buNone/>
            </a:pPr>
            <a:r>
              <a:rPr lang="zh-CN" altLang="zh-CN" sz="2800" dirty="0">
                <a:effectLst/>
              </a:rPr>
              <a:t>（</a:t>
            </a:r>
            <a:r>
              <a:rPr lang="en-US" altLang="zh-CN" sz="2800" dirty="0">
                <a:effectLst/>
              </a:rPr>
              <a:t>iii</a:t>
            </a:r>
            <a:r>
              <a:rPr lang="zh-CN" altLang="zh-CN" sz="2800" dirty="0">
                <a:effectLst/>
              </a:rPr>
              <a:t>）强制循环，以提高循环速率。</a:t>
            </a:r>
          </a:p>
        </p:txBody>
      </p:sp>
      <p:sp>
        <p:nvSpPr>
          <p:cNvPr id="4" name="Rectangle 5">
            <a:extLst>
              <a:ext uri="{FF2B5EF4-FFF2-40B4-BE49-F238E27FC236}">
                <a16:creationId xmlns:a16="http://schemas.microsoft.com/office/drawing/2014/main" id="{2634453F-CC49-0B99-6E7E-A5C6D27CEE0F}"/>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454042" y="1853825"/>
            <a:ext cx="8235915" cy="3420380"/>
          </a:xfrm>
        </p:spPr>
        <p:txBody>
          <a:bodyPr/>
          <a:lstStyle/>
          <a:p>
            <a:pPr>
              <a:lnSpc>
                <a:spcPct val="150000"/>
              </a:lnSpc>
            </a:pPr>
            <a:r>
              <a:rPr lang="zh-CN" altLang="zh-CN" sz="2800" dirty="0">
                <a:effectLst/>
              </a:rPr>
              <a:t>蒸发式结晶器在生产中遇到的主要困难在于：加热面上经常有溶质结成晶垢，妨碍传热，使操作情况恶化。</a:t>
            </a:r>
            <a:endParaRPr lang="en-US" altLang="zh-CN" sz="2800" dirty="0">
              <a:effectLst/>
            </a:endParaRPr>
          </a:p>
          <a:p>
            <a:pPr>
              <a:lnSpc>
                <a:spcPct val="150000"/>
              </a:lnSpc>
            </a:pPr>
            <a:r>
              <a:rPr lang="zh-CN" altLang="zh-CN" sz="2800" dirty="0">
                <a:effectLst/>
              </a:rPr>
              <a:t>因此需要向结晶器加入溶剂，使晶垢溶解而被去除，此清理周期可能短至</a:t>
            </a:r>
            <a:r>
              <a:rPr lang="en-US" altLang="zh-CN" sz="2800" dirty="0">
                <a:effectLst/>
              </a:rPr>
              <a:t>24</a:t>
            </a:r>
            <a:r>
              <a:rPr lang="zh-CN" altLang="zh-CN" sz="2800" dirty="0">
                <a:effectLst/>
              </a:rPr>
              <a:t>小时。这样，不但使结晶难于实现稳定的操作，而蒸出此额外加入的溶剂也要消耗更多的能量。</a:t>
            </a:r>
          </a:p>
        </p:txBody>
      </p:sp>
      <p:sp>
        <p:nvSpPr>
          <p:cNvPr id="4" name="Rectangle 5">
            <a:extLst>
              <a:ext uri="{FF2B5EF4-FFF2-40B4-BE49-F238E27FC236}">
                <a16:creationId xmlns:a16="http://schemas.microsoft.com/office/drawing/2014/main" id="{D8A4F7E5-5223-3FE9-F66B-CA60775FF2E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64180" y="1943835"/>
            <a:ext cx="8015639" cy="4319587"/>
          </a:xfrm>
        </p:spPr>
        <p:txBody>
          <a:bodyPr/>
          <a:lstStyle/>
          <a:p>
            <a:pPr algn="just">
              <a:lnSpc>
                <a:spcPct val="125000"/>
              </a:lnSpc>
            </a:pPr>
            <a:r>
              <a:rPr lang="zh-CN" altLang="zh-CN" sz="2800" dirty="0">
                <a:effectLst/>
              </a:rPr>
              <a:t>在强制内循环结晶器中，导流筒应比加热管长一些，</a:t>
            </a:r>
            <a:r>
              <a:rPr lang="zh-CN" altLang="zh-CN" sz="2800" dirty="0">
                <a:solidFill>
                  <a:srgbClr val="FF0000"/>
                </a:solidFill>
                <a:effectLst/>
              </a:rPr>
              <a:t>并且使加热面较深地浸没在液层中，以避免溶液在加热面上沸腾，从而避免局部过浓，以降低晶垢的结出速率。</a:t>
            </a:r>
            <a:endParaRPr lang="en-US" altLang="zh-CN" sz="2800" dirty="0">
              <a:solidFill>
                <a:srgbClr val="FF0000"/>
              </a:solidFill>
              <a:effectLst/>
            </a:endParaRPr>
          </a:p>
          <a:p>
            <a:pPr algn="just">
              <a:lnSpc>
                <a:spcPct val="125000"/>
              </a:lnSpc>
            </a:pPr>
            <a:r>
              <a:rPr lang="en-US" altLang="zh-CN" sz="2800" dirty="0" err="1">
                <a:effectLst/>
              </a:rPr>
              <a:t>Van’t</a:t>
            </a:r>
            <a:r>
              <a:rPr lang="en-US" altLang="zh-CN" sz="2800" dirty="0">
                <a:effectLst/>
              </a:rPr>
              <a:t> land</a:t>
            </a:r>
            <a:r>
              <a:rPr lang="zh-CN" altLang="zh-CN" sz="2800" dirty="0">
                <a:effectLst/>
              </a:rPr>
              <a:t>建议将常见的锥形底改为</a:t>
            </a:r>
            <a:r>
              <a:rPr lang="en-US" altLang="zh-CN" sz="2800" dirty="0">
                <a:effectLst/>
              </a:rPr>
              <a:t>W</a:t>
            </a:r>
            <a:r>
              <a:rPr lang="zh-CN" altLang="zh-CN" sz="2800" dirty="0">
                <a:effectLst/>
              </a:rPr>
              <a:t>形底，改变搅拌桨叶的构形，增大悬浮液的循环速率，并将晶浆密度提高到</a:t>
            </a:r>
            <a:r>
              <a:rPr lang="en-US" altLang="zh-CN" sz="2800" dirty="0">
                <a:effectLst/>
              </a:rPr>
              <a:t>10-25%</a:t>
            </a:r>
            <a:r>
              <a:rPr lang="zh-CN" altLang="zh-CN" sz="2800" dirty="0">
                <a:effectLst/>
              </a:rPr>
              <a:t>。试验证实，这些建议能有效地抑制加热面上晶垢的形成。</a:t>
            </a:r>
          </a:p>
        </p:txBody>
      </p:sp>
      <p:sp>
        <p:nvSpPr>
          <p:cNvPr id="4" name="Rectangle 5">
            <a:extLst>
              <a:ext uri="{FF2B5EF4-FFF2-40B4-BE49-F238E27FC236}">
                <a16:creationId xmlns:a16="http://schemas.microsoft.com/office/drawing/2014/main" id="{1D7927B6-8F59-F2B7-A934-E271D28FD41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descr="http://img4.imgtn.bdimg.com/it/u=2328553063,387188668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566555" y="1984716"/>
            <a:ext cx="4140460" cy="4700320"/>
          </a:xfrm>
          <a:prstGeom prst="rect">
            <a:avLst/>
          </a:prstGeom>
        </p:spPr>
      </p:pic>
      <p:sp>
        <p:nvSpPr>
          <p:cNvPr id="5" name="内容占位符 3"/>
          <p:cNvSpPr>
            <a:spLocks noGrp="1"/>
          </p:cNvSpPr>
          <p:nvPr>
            <p:ph sz="half" idx="1"/>
          </p:nvPr>
        </p:nvSpPr>
        <p:spPr>
          <a:xfrm>
            <a:off x="4749392" y="2175082"/>
            <a:ext cx="3960440" cy="4319587"/>
          </a:xfrm>
        </p:spPr>
        <p:txBody>
          <a:bodyPr/>
          <a:lstStyle/>
          <a:p>
            <a:pPr algn="just"/>
            <a:r>
              <a:rPr lang="zh-CN" altLang="zh-CN" sz="2800" dirty="0">
                <a:effectLst/>
              </a:rPr>
              <a:t>操作原理为：把热浓溶液送入密闭而绝热的容器中，器内维持较高的真空度，使器内溶液的沸点</a:t>
            </a:r>
            <a:r>
              <a:rPr lang="zh-CN" altLang="en-US" sz="2800" dirty="0">
                <a:effectLst/>
              </a:rPr>
              <a:t>低于</a:t>
            </a:r>
            <a:r>
              <a:rPr lang="zh-CN" altLang="zh-CN" sz="2800" dirty="0">
                <a:effectLst/>
              </a:rPr>
              <a:t>进料温度，此热浓溶液势必闪急蒸发而绝热冷却到与器内压力相对应的平衡温度。</a:t>
            </a:r>
            <a:endParaRPr lang="en-US" altLang="zh-CN" sz="2800" dirty="0">
              <a:effectLst/>
            </a:endParaRPr>
          </a:p>
        </p:txBody>
      </p:sp>
      <p:sp>
        <p:nvSpPr>
          <p:cNvPr id="7" name="Rectangle 5">
            <a:extLst>
              <a:ext uri="{FF2B5EF4-FFF2-40B4-BE49-F238E27FC236}">
                <a16:creationId xmlns:a16="http://schemas.microsoft.com/office/drawing/2014/main" id="{EAC28606-3324-5B2C-B466-743D86BA4E30}"/>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8" name="Rectangle 2">
            <a:extLst>
              <a:ext uri="{FF2B5EF4-FFF2-40B4-BE49-F238E27FC236}">
                <a16:creationId xmlns:a16="http://schemas.microsoft.com/office/drawing/2014/main" id="{00BBDB04-C021-DDFF-6CD1-8BCD48B5934F}"/>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真空结晶器</a:t>
            </a:r>
            <a:r>
              <a:rPr lang="en-US" altLang="zh-CN" sz="3200" kern="0" dirty="0">
                <a:solidFill>
                  <a:srgbClr val="0000FF"/>
                </a:solidFill>
              </a:rPr>
              <a:t>/</a:t>
            </a:r>
            <a:r>
              <a:rPr lang="zh-CN" altLang="en-US" sz="3200" kern="0" dirty="0">
                <a:solidFill>
                  <a:srgbClr val="0000FF"/>
                </a:solidFill>
              </a:rPr>
              <a:t>闪蒸结晶器</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4823916" y="2213865"/>
            <a:ext cx="3798534" cy="4319587"/>
          </a:xfrm>
        </p:spPr>
        <p:txBody>
          <a:bodyPr/>
          <a:lstStyle/>
          <a:p>
            <a:r>
              <a:rPr lang="zh-CN" altLang="zh-CN" sz="2800" dirty="0">
                <a:effectLst/>
              </a:rPr>
              <a:t>此类结晶器</a:t>
            </a:r>
            <a:r>
              <a:rPr lang="zh-CN" altLang="zh-CN" sz="2800" dirty="0">
                <a:solidFill>
                  <a:srgbClr val="FF0000"/>
                </a:solidFill>
                <a:effectLst/>
              </a:rPr>
              <a:t>既有冷却作用又有少量的浓缩作用</a:t>
            </a:r>
            <a:r>
              <a:rPr lang="zh-CN" altLang="zh-CN" sz="2800" dirty="0">
                <a:effectLst/>
              </a:rPr>
              <a:t>。溶剂蒸发所消耗的汽化潜热恰好由溶液冷却所释放的显热及溶质的结晶热所平衡。</a:t>
            </a:r>
          </a:p>
        </p:txBody>
      </p:sp>
      <p:sp>
        <p:nvSpPr>
          <p:cNvPr id="2" name="Rectangle 5">
            <a:extLst>
              <a:ext uri="{FF2B5EF4-FFF2-40B4-BE49-F238E27FC236}">
                <a16:creationId xmlns:a16="http://schemas.microsoft.com/office/drawing/2014/main" id="{23E3EE9C-D9D8-5F9E-6252-93DBC024B116}"/>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7D72F371-4187-5885-3E0B-4716B083B45F}"/>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真空结晶器</a:t>
            </a:r>
            <a:r>
              <a:rPr lang="en-US" altLang="zh-CN" sz="3200" kern="0" dirty="0">
                <a:solidFill>
                  <a:srgbClr val="0000FF"/>
                </a:solidFill>
              </a:rPr>
              <a:t>/</a:t>
            </a:r>
            <a:r>
              <a:rPr lang="zh-CN" altLang="en-US" sz="3200" kern="0" dirty="0">
                <a:solidFill>
                  <a:srgbClr val="0000FF"/>
                </a:solidFill>
              </a:rPr>
              <a:t>闪蒸结晶器</a:t>
            </a:r>
          </a:p>
        </p:txBody>
      </p:sp>
      <p:pic>
        <p:nvPicPr>
          <p:cNvPr id="8" name="图片 7">
            <a:extLst>
              <a:ext uri="{FF2B5EF4-FFF2-40B4-BE49-F238E27FC236}">
                <a16:creationId xmlns:a16="http://schemas.microsoft.com/office/drawing/2014/main" id="{2DC1745A-89EE-D337-B0BB-6316092F1A6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6555" y="1984716"/>
            <a:ext cx="4140460" cy="4700320"/>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651816" y="2213865"/>
            <a:ext cx="7840368" cy="4319587"/>
          </a:xfrm>
        </p:spPr>
        <p:txBody>
          <a:bodyPr/>
          <a:lstStyle/>
          <a:p>
            <a:pPr>
              <a:lnSpc>
                <a:spcPct val="150000"/>
              </a:lnSpc>
            </a:pPr>
            <a:r>
              <a:rPr lang="zh-CN" altLang="zh-CN" sz="3200" dirty="0">
                <a:effectLst/>
              </a:rPr>
              <a:t>在这类结晶器中，溶液受到冷却而无需与冷却面接触，溶剂被蒸发而又不需使溶液与加热面接触，故而在器内根本不需设置换热面。</a:t>
            </a:r>
            <a:r>
              <a:rPr lang="zh-CN" altLang="zh-CN" sz="3200" dirty="0">
                <a:solidFill>
                  <a:srgbClr val="FF0000"/>
                </a:solidFill>
                <a:effectLst/>
              </a:rPr>
              <a:t>这样就在很大程度上避免了在器内结晶垢的麻烦。</a:t>
            </a:r>
            <a:endParaRPr lang="en-US" altLang="zh-CN" sz="3200" dirty="0">
              <a:solidFill>
                <a:srgbClr val="FF0000"/>
              </a:solidFill>
              <a:effectLst/>
            </a:endParaRPr>
          </a:p>
          <a:p>
            <a:pPr>
              <a:lnSpc>
                <a:spcPct val="150000"/>
              </a:lnSpc>
            </a:pPr>
            <a:endParaRPr lang="zh-CN" altLang="zh-CN" sz="3200" dirty="0">
              <a:effectLst/>
            </a:endParaRPr>
          </a:p>
        </p:txBody>
      </p:sp>
      <p:sp>
        <p:nvSpPr>
          <p:cNvPr id="4" name="Rectangle 5">
            <a:extLst>
              <a:ext uri="{FF2B5EF4-FFF2-40B4-BE49-F238E27FC236}">
                <a16:creationId xmlns:a16="http://schemas.microsoft.com/office/drawing/2014/main" id="{78A255AC-838A-EE24-DCE8-316545290FE1}"/>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66F18469-765C-5667-B42F-C1A960637F6E}"/>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真空结晶器</a:t>
            </a:r>
            <a:r>
              <a:rPr lang="en-US" altLang="zh-CN" sz="3200" kern="0" dirty="0">
                <a:solidFill>
                  <a:srgbClr val="0000FF"/>
                </a:solidFill>
              </a:rPr>
              <a:t>/</a:t>
            </a:r>
            <a:r>
              <a:rPr lang="zh-CN" altLang="en-US" sz="3200" kern="0" dirty="0">
                <a:solidFill>
                  <a:srgbClr val="0000FF"/>
                </a:solidFill>
              </a:rPr>
              <a:t>闪蒸结晶器</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5" name="Picture 3"/>
          <p:cNvPicPr>
            <a:picLocks noGrp="1" noChangeAspect="1" noChangeArrowheads="1"/>
          </p:cNvPicPr>
          <p:nvPr>
            <p:ph idx="1"/>
          </p:nvPr>
        </p:nvPicPr>
        <p:blipFill>
          <a:blip r:embed="rId2" cstate="print"/>
          <a:srcRect/>
          <a:stretch>
            <a:fillRect/>
          </a:stretch>
        </p:blipFill>
        <p:spPr>
          <a:xfrm>
            <a:off x="2354236" y="2078850"/>
            <a:ext cx="4435527" cy="4509452"/>
          </a:xfrm>
        </p:spPr>
      </p:pic>
      <p:sp>
        <p:nvSpPr>
          <p:cNvPr id="2" name="Rectangle 5">
            <a:extLst>
              <a:ext uri="{FF2B5EF4-FFF2-40B4-BE49-F238E27FC236}">
                <a16:creationId xmlns:a16="http://schemas.microsoft.com/office/drawing/2014/main" id="{2C8E0CE7-65C6-8648-BC55-DB7847AED15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B92EEFC1-19EB-93A5-90DB-0B329AE0C038}"/>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多级真空结晶器</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651816" y="2067998"/>
            <a:ext cx="7840368" cy="4319587"/>
          </a:xfrm>
        </p:spPr>
        <p:txBody>
          <a:bodyPr/>
          <a:lstStyle/>
          <a:p>
            <a:pPr algn="just"/>
            <a:r>
              <a:rPr lang="zh-CN" altLang="zh-CN" sz="2800" dirty="0">
                <a:effectLst/>
              </a:rPr>
              <a:t>分批真空结晶器的操作特点</a:t>
            </a:r>
            <a:r>
              <a:rPr lang="zh-CN" altLang="en-US" sz="2800" dirty="0">
                <a:effectLst/>
              </a:rPr>
              <a:t>为，</a:t>
            </a:r>
            <a:r>
              <a:rPr lang="zh-CN" altLang="zh-CN" sz="2800" dirty="0">
                <a:effectLst/>
              </a:rPr>
              <a:t>操作压力在每个操作周期中是逐渐降低的，直到操作接近尾声，才达到最高的真空度；</a:t>
            </a:r>
            <a:r>
              <a:rPr lang="zh-CN" altLang="en-US" sz="2800" dirty="0">
                <a:effectLst/>
              </a:rPr>
              <a:t>而</a:t>
            </a:r>
            <a:r>
              <a:rPr lang="zh-CN" altLang="zh-CN" sz="2800" dirty="0">
                <a:effectLst/>
              </a:rPr>
              <a:t>连续操作的真空结晶器在整个操作期间都使用最高的真空度，所以它的能量消耗（包括工作蒸汽、冷却水等）要比分批操作的大得多。为了克服这个缺点，</a:t>
            </a:r>
            <a:r>
              <a:rPr lang="zh-CN" altLang="zh-CN" sz="2800" dirty="0">
                <a:solidFill>
                  <a:srgbClr val="FF0000"/>
                </a:solidFill>
                <a:effectLst/>
              </a:rPr>
              <a:t>大型连续真空结晶装置都由若干台结晶器组成多级，使操作压力及温度逐级降低，以减少能量的消耗</a:t>
            </a:r>
            <a:r>
              <a:rPr lang="zh-CN" altLang="zh-CN" sz="2800" dirty="0">
                <a:effectLst/>
              </a:rPr>
              <a:t>。级数愈多，能量消耗愈接近于分批操作</a:t>
            </a:r>
            <a:r>
              <a:rPr lang="zh-CN" altLang="en-US" sz="2800" dirty="0">
                <a:effectLst/>
              </a:rPr>
              <a:t>，</a:t>
            </a:r>
            <a:r>
              <a:rPr lang="zh-CN" altLang="zh-CN" sz="2800" dirty="0">
                <a:effectLst/>
              </a:rPr>
              <a:t>实际上级数一般为</a:t>
            </a:r>
            <a:r>
              <a:rPr lang="en-US" altLang="zh-CN" sz="2800" dirty="0">
                <a:effectLst/>
              </a:rPr>
              <a:t>3-8</a:t>
            </a:r>
            <a:r>
              <a:rPr lang="zh-CN" altLang="zh-CN" sz="2800" dirty="0">
                <a:effectLst/>
              </a:rPr>
              <a:t>级。</a:t>
            </a:r>
          </a:p>
        </p:txBody>
      </p:sp>
      <p:sp>
        <p:nvSpPr>
          <p:cNvPr id="2" name="Rectangle 5">
            <a:extLst>
              <a:ext uri="{FF2B5EF4-FFF2-40B4-BE49-F238E27FC236}">
                <a16:creationId xmlns:a16="http://schemas.microsoft.com/office/drawing/2014/main" id="{3BCDBFE8-D1BD-B571-4106-17A960E67271}"/>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1BEE1999-A86B-9C82-1EE5-445CF460B05A}"/>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多级真空结晶器</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651816" y="2213865"/>
            <a:ext cx="7840368" cy="4319587"/>
          </a:xfrm>
        </p:spPr>
        <p:txBody>
          <a:bodyPr/>
          <a:lstStyle/>
          <a:p>
            <a:r>
              <a:rPr lang="zh-CN" altLang="zh-CN" sz="2800" dirty="0">
                <a:effectLst/>
              </a:rPr>
              <a:t>这种结晶器为横卧的圆筒形容器，器内由垂直挡板分割为几个室，各室的下部是相连通的，允许晶浆在各室之间流动，而各室上部的蒸气空间则互相隔绝，各蒸气空间分别与真空系统相连。热浓料液从贮槽吸入第一级，在真空下闪急蒸发所达到的冷却温度也有相应的降低，最末一级的冷却温度可低至摄氏零上几度。操作压力第一级可能是</a:t>
            </a:r>
            <a:r>
              <a:rPr lang="en-US" altLang="zh-CN" sz="2800" dirty="0">
                <a:effectLst/>
              </a:rPr>
              <a:t>100</a:t>
            </a:r>
            <a:r>
              <a:rPr lang="zh-CN" altLang="zh-CN" sz="2800" dirty="0">
                <a:effectLst/>
              </a:rPr>
              <a:t>毫巴，末级可能是</a:t>
            </a:r>
            <a:r>
              <a:rPr lang="en-US" altLang="zh-CN" sz="2800" dirty="0">
                <a:effectLst/>
              </a:rPr>
              <a:t>10</a:t>
            </a:r>
            <a:r>
              <a:rPr lang="zh-CN" altLang="zh-CN" sz="2800" dirty="0">
                <a:effectLst/>
              </a:rPr>
              <a:t>毫巴。</a:t>
            </a:r>
          </a:p>
        </p:txBody>
      </p:sp>
      <p:sp>
        <p:nvSpPr>
          <p:cNvPr id="4" name="Rectangle 5">
            <a:extLst>
              <a:ext uri="{FF2B5EF4-FFF2-40B4-BE49-F238E27FC236}">
                <a16:creationId xmlns:a16="http://schemas.microsoft.com/office/drawing/2014/main" id="{30872237-22B1-D35D-7FDB-80FBDA5AF61F}"/>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3.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蒸发结晶器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368C0DAA-4997-D40C-70E4-B4D32173D2C9}"/>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多级真空结晶器</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791580" y="1898830"/>
            <a:ext cx="7192962" cy="4673420"/>
          </a:xfrm>
          <a:prstGeom prst="rect">
            <a:avLst/>
          </a:prstGeom>
          <a:noFill/>
          <a:ln w="9525">
            <a:noFill/>
            <a:miter lim="800000"/>
            <a:headEnd/>
            <a:tailEnd/>
          </a:ln>
          <a:effectLst/>
        </p:spPr>
        <p:txBody>
          <a:bodyPr lIns="0" tIns="0" rIns="0" bIns="0"/>
          <a:lstStyle/>
          <a:p>
            <a:pPr marL="571500" indent="-571500">
              <a:lnSpc>
                <a:spcPct val="150000"/>
              </a:lnSpc>
              <a:spcBef>
                <a:spcPct val="10000"/>
              </a:spcBef>
              <a:buSzPct val="100000"/>
              <a:buFont typeface="Wingdings" pitchFamily="2" charset="2"/>
              <a:buChar char="p"/>
              <a:defRPr/>
            </a:pPr>
            <a:r>
              <a:rPr lang="zh-CN" altLang="en-US" sz="4800" b="1" dirty="0">
                <a:solidFill>
                  <a:srgbClr val="0000FF"/>
                </a:solidFill>
                <a:latin typeface="Times New Roman" pitchFamily="18" charset="0"/>
                <a:ea typeface="隶书" pitchFamily="49" charset="-122"/>
              </a:rPr>
              <a:t>冷却结晶</a:t>
            </a:r>
            <a:endParaRPr lang="en-US" altLang="zh-CN" sz="4800" b="1" dirty="0">
              <a:solidFill>
                <a:srgbClr val="0000FF"/>
              </a:solidFill>
              <a:latin typeface="Times New Roman" pitchFamily="18" charset="0"/>
              <a:ea typeface="隶书" pitchFamily="49" charset="-122"/>
            </a:endParaRPr>
          </a:p>
          <a:p>
            <a:pPr marL="571500" indent="-571500">
              <a:lnSpc>
                <a:spcPct val="150000"/>
              </a:lnSpc>
              <a:spcBef>
                <a:spcPct val="10000"/>
              </a:spcBef>
              <a:buSzPct val="100000"/>
              <a:buFont typeface="Wingdings" pitchFamily="2" charset="2"/>
              <a:buChar char="p"/>
              <a:defRPr/>
            </a:pPr>
            <a:r>
              <a:rPr lang="zh-CN" altLang="en-US" sz="4800" b="1" dirty="0">
                <a:solidFill>
                  <a:srgbClr val="0000FF"/>
                </a:solidFill>
                <a:latin typeface="Times New Roman" pitchFamily="18" charset="0"/>
                <a:ea typeface="隶书" pitchFamily="49" charset="-122"/>
              </a:rPr>
              <a:t>蒸发结晶</a:t>
            </a:r>
            <a:endParaRPr lang="en-US" altLang="zh-CN" sz="4800" b="1" dirty="0">
              <a:solidFill>
                <a:schemeClr val="accent6"/>
              </a:solidFill>
              <a:latin typeface="Times New Roman" pitchFamily="18" charset="0"/>
              <a:ea typeface="隶书" pitchFamily="49" charset="-122"/>
            </a:endParaRPr>
          </a:p>
          <a:p>
            <a:pPr marL="571500" indent="-571500">
              <a:lnSpc>
                <a:spcPct val="150000"/>
              </a:lnSpc>
              <a:spcBef>
                <a:spcPct val="10000"/>
              </a:spcBef>
              <a:buSzPct val="100000"/>
              <a:buFont typeface="Wingdings" pitchFamily="2" charset="2"/>
              <a:buChar char="p"/>
              <a:defRPr/>
            </a:pPr>
            <a:r>
              <a:rPr lang="zh-CN" altLang="en-US" sz="4800" b="1" dirty="0">
                <a:solidFill>
                  <a:schemeClr val="accent6"/>
                </a:solidFill>
                <a:latin typeface="Times New Roman" pitchFamily="18" charset="0"/>
                <a:ea typeface="隶书" pitchFamily="49" charset="-122"/>
              </a:rPr>
              <a:t> </a:t>
            </a:r>
            <a:r>
              <a:rPr lang="zh-CN" altLang="en-US" sz="4800" b="1" dirty="0">
                <a:solidFill>
                  <a:srgbClr val="FF0000"/>
                </a:solidFill>
                <a:latin typeface="Times New Roman" pitchFamily="18" charset="0"/>
                <a:ea typeface="隶书" pitchFamily="49" charset="-122"/>
              </a:rPr>
              <a:t>通用结晶器</a:t>
            </a:r>
          </a:p>
        </p:txBody>
      </p:sp>
      <p:sp>
        <p:nvSpPr>
          <p:cNvPr id="62469" name="Rectangle 5"/>
          <p:cNvSpPr>
            <a:spLocks noChangeArrowheads="1"/>
          </p:cNvSpPr>
          <p:nvPr/>
        </p:nvSpPr>
        <p:spPr bwMode="auto">
          <a:xfrm>
            <a:off x="1826695" y="593685"/>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Garamond" pitchFamily="18" charset="0"/>
                <a:ea typeface="黑体" pitchFamily="49" charset="-122"/>
              </a:rPr>
              <a:t> 结晶类型</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a:xfrm>
            <a:off x="306826" y="2168860"/>
            <a:ext cx="8530347" cy="3929062"/>
          </a:xfrm>
        </p:spPr>
        <p:txBody>
          <a:bodyPr/>
          <a:lstStyle/>
          <a:p>
            <a:pPr lvl="1">
              <a:spcBef>
                <a:spcPct val="0"/>
              </a:spcBef>
              <a:buFont typeface="Wingdings" pitchFamily="2" charset="2"/>
              <a:buChar char="u"/>
            </a:pPr>
            <a:r>
              <a:rPr lang="zh-CN" altLang="en-US" b="1" dirty="0">
                <a:solidFill>
                  <a:srgbClr val="7C33B3"/>
                </a:solidFill>
                <a:effectLst/>
                <a:latin typeface="+mn-ea"/>
                <a:ea typeface="+mn-ea"/>
              </a:rPr>
              <a:t>结晶敞槽：效率低、粒度无法控制、纯度  </a:t>
            </a:r>
            <a:endParaRPr lang="en-US" altLang="zh-CN" b="1" dirty="0">
              <a:solidFill>
                <a:srgbClr val="7C33B3"/>
              </a:solidFill>
              <a:effectLst/>
              <a:latin typeface="+mn-ea"/>
              <a:ea typeface="+mn-ea"/>
            </a:endParaRPr>
          </a:p>
          <a:p>
            <a:pPr marL="457200" lvl="1" indent="0">
              <a:spcBef>
                <a:spcPct val="0"/>
              </a:spcBef>
              <a:buNone/>
            </a:pPr>
            <a:r>
              <a:rPr lang="en-US" altLang="zh-CN" dirty="0">
                <a:solidFill>
                  <a:srgbClr val="7C33B3"/>
                </a:solidFill>
                <a:effectLst/>
                <a:latin typeface="+mn-ea"/>
                <a:ea typeface="+mn-ea"/>
              </a:rPr>
              <a:t>  </a:t>
            </a:r>
            <a:r>
              <a:rPr lang="zh-CN" altLang="en-US" b="1" dirty="0">
                <a:solidFill>
                  <a:srgbClr val="7C33B3"/>
                </a:solidFill>
                <a:effectLst/>
                <a:latin typeface="+mn-ea"/>
                <a:ea typeface="+mn-ea"/>
              </a:rPr>
              <a:t>不高</a:t>
            </a:r>
          </a:p>
          <a:p>
            <a:pPr lvl="1">
              <a:spcBef>
                <a:spcPct val="0"/>
              </a:spcBef>
              <a:buFont typeface="Wingdings" pitchFamily="2" charset="2"/>
              <a:buNone/>
            </a:pPr>
            <a:endParaRPr lang="zh-CN" altLang="en-US" b="1" dirty="0">
              <a:solidFill>
                <a:srgbClr val="7C33B3"/>
              </a:solidFill>
              <a:effectLst/>
              <a:latin typeface="+mn-ea"/>
              <a:ea typeface="+mn-ea"/>
            </a:endParaRPr>
          </a:p>
          <a:p>
            <a:pPr lvl="1">
              <a:spcBef>
                <a:spcPct val="0"/>
              </a:spcBef>
              <a:buFont typeface="Wingdings" pitchFamily="2" charset="2"/>
              <a:buChar char="u"/>
            </a:pPr>
            <a:r>
              <a:rPr lang="zh-CN" altLang="en-US" b="1" dirty="0">
                <a:solidFill>
                  <a:srgbClr val="7C33B3"/>
                </a:solidFill>
                <a:effectLst/>
                <a:latin typeface="+mn-ea"/>
                <a:ea typeface="+mn-ea"/>
              </a:rPr>
              <a:t>搅拌式结晶器</a:t>
            </a:r>
          </a:p>
          <a:p>
            <a:pPr lvl="1">
              <a:spcBef>
                <a:spcPct val="0"/>
              </a:spcBef>
              <a:buFont typeface="Wingdings" pitchFamily="2" charset="2"/>
              <a:buNone/>
            </a:pPr>
            <a:endParaRPr lang="zh-CN" altLang="en-US" b="1" dirty="0">
              <a:solidFill>
                <a:srgbClr val="7C33B3"/>
              </a:solidFill>
              <a:effectLst/>
              <a:latin typeface="+mn-ea"/>
              <a:ea typeface="+mn-ea"/>
            </a:endParaRPr>
          </a:p>
          <a:p>
            <a:pPr lvl="1">
              <a:spcBef>
                <a:spcPct val="0"/>
              </a:spcBef>
              <a:buFont typeface="Wingdings" pitchFamily="2" charset="2"/>
              <a:buChar char="u"/>
            </a:pPr>
            <a:r>
              <a:rPr lang="zh-CN" altLang="en-US" b="1" dirty="0">
                <a:solidFill>
                  <a:srgbClr val="7C33B3"/>
                </a:solidFill>
                <a:effectLst/>
                <a:latin typeface="+mn-ea"/>
                <a:ea typeface="+mn-ea"/>
              </a:rPr>
              <a:t>摇蓝式结晶器：大晶体</a:t>
            </a:r>
            <a:r>
              <a:rPr lang="en-US" altLang="zh-CN" b="1" dirty="0">
                <a:solidFill>
                  <a:srgbClr val="7C33B3"/>
                </a:solidFill>
                <a:effectLst/>
                <a:latin typeface="+mn-ea"/>
                <a:ea typeface="+mn-ea"/>
              </a:rPr>
              <a:t>12mm</a:t>
            </a:r>
          </a:p>
          <a:p>
            <a:pPr lvl="1">
              <a:spcBef>
                <a:spcPct val="0"/>
              </a:spcBef>
              <a:buFont typeface="Wingdings" pitchFamily="2" charset="2"/>
              <a:buNone/>
            </a:pPr>
            <a:endParaRPr lang="en-US" altLang="zh-CN" b="1" dirty="0">
              <a:solidFill>
                <a:srgbClr val="7C33B3"/>
              </a:solidFill>
              <a:effectLst/>
              <a:latin typeface="+mn-ea"/>
              <a:ea typeface="+mn-ea"/>
            </a:endParaRPr>
          </a:p>
          <a:p>
            <a:pPr lvl="1">
              <a:spcBef>
                <a:spcPct val="0"/>
              </a:spcBef>
              <a:buFont typeface="Wingdings" pitchFamily="2" charset="2"/>
              <a:buChar char="u"/>
            </a:pPr>
            <a:r>
              <a:rPr lang="zh-CN" altLang="en-US" b="1" dirty="0">
                <a:solidFill>
                  <a:srgbClr val="7C33B3"/>
                </a:solidFill>
                <a:effectLst/>
                <a:latin typeface="+mn-ea"/>
                <a:ea typeface="+mn-ea"/>
              </a:rPr>
              <a:t>长槽搅拌式连续结晶器</a:t>
            </a:r>
          </a:p>
          <a:p>
            <a:pPr lvl="1">
              <a:spcBef>
                <a:spcPct val="0"/>
              </a:spcBef>
              <a:buFont typeface="Wingdings" pitchFamily="2" charset="2"/>
              <a:buNone/>
            </a:pPr>
            <a:endParaRPr lang="zh-CN" altLang="en-US" b="1" dirty="0">
              <a:solidFill>
                <a:srgbClr val="7C33B3"/>
              </a:solidFill>
              <a:effectLst/>
              <a:latin typeface="+mn-ea"/>
              <a:ea typeface="+mn-ea"/>
            </a:endParaRPr>
          </a:p>
        </p:txBody>
      </p:sp>
      <p:sp>
        <p:nvSpPr>
          <p:cNvPr id="4" name="Rectangle 5">
            <a:extLst>
              <a:ext uri="{FF2B5EF4-FFF2-40B4-BE49-F238E27FC236}">
                <a16:creationId xmlns:a16="http://schemas.microsoft.com/office/drawing/2014/main" id="{D191306D-3E38-E3F2-F84E-A52A8444CB3D}"/>
              </a:ext>
            </a:extLst>
          </p:cNvPr>
          <p:cNvSpPr>
            <a:spLocks noChangeArrowheads="1"/>
          </p:cNvSpPr>
          <p:nvPr/>
        </p:nvSpPr>
        <p:spPr bwMode="auto">
          <a:xfrm>
            <a:off x="1826695" y="593685"/>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a:xfrm>
            <a:off x="894060" y="2053324"/>
            <a:ext cx="7859712" cy="4319587"/>
          </a:xfrm>
        </p:spPr>
        <p:txBody>
          <a:bodyPr/>
          <a:lstStyle/>
          <a:p>
            <a:pPr>
              <a:lnSpc>
                <a:spcPct val="150000"/>
              </a:lnSpc>
              <a:buFontTx/>
              <a:buChar char="•"/>
            </a:pPr>
            <a:r>
              <a:rPr lang="zh-CN" altLang="en-US" b="1" dirty="0">
                <a:solidFill>
                  <a:srgbClr val="0000FF"/>
                </a:solidFill>
                <a:effectLst/>
              </a:rPr>
              <a:t>强制外循环结晶器</a:t>
            </a:r>
          </a:p>
          <a:p>
            <a:pPr>
              <a:lnSpc>
                <a:spcPct val="150000"/>
              </a:lnSpc>
              <a:buFontTx/>
              <a:buChar char="•"/>
            </a:pPr>
            <a:r>
              <a:rPr lang="en-US" altLang="zh-CN" b="1" dirty="0">
                <a:solidFill>
                  <a:srgbClr val="0000FF"/>
                </a:solidFill>
                <a:effectLst/>
              </a:rPr>
              <a:t>Oslo</a:t>
            </a:r>
            <a:r>
              <a:rPr lang="zh-CN" altLang="en-US" b="1" dirty="0">
                <a:solidFill>
                  <a:srgbClr val="0000FF"/>
                </a:solidFill>
                <a:effectLst/>
              </a:rPr>
              <a:t>型结晶器</a:t>
            </a:r>
          </a:p>
          <a:p>
            <a:pPr>
              <a:lnSpc>
                <a:spcPct val="150000"/>
              </a:lnSpc>
              <a:buFontTx/>
              <a:buChar char="•"/>
            </a:pPr>
            <a:r>
              <a:rPr lang="en-US" altLang="zh-CN" b="1" dirty="0">
                <a:solidFill>
                  <a:srgbClr val="0000FF"/>
                </a:solidFill>
                <a:effectLst/>
              </a:rPr>
              <a:t>DTB</a:t>
            </a:r>
            <a:r>
              <a:rPr lang="zh-CN" altLang="en-US" b="1" dirty="0">
                <a:solidFill>
                  <a:srgbClr val="0000FF"/>
                </a:solidFill>
                <a:effectLst/>
              </a:rPr>
              <a:t>型结晶器</a:t>
            </a:r>
          </a:p>
        </p:txBody>
      </p:sp>
      <p:sp>
        <p:nvSpPr>
          <p:cNvPr id="2" name="Rectangle 5">
            <a:extLst>
              <a:ext uri="{FF2B5EF4-FFF2-40B4-BE49-F238E27FC236}">
                <a16:creationId xmlns:a16="http://schemas.microsoft.com/office/drawing/2014/main" id="{1DB9007C-6198-EFC7-D0C5-5C305930C557}"/>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466093" y="2208883"/>
            <a:ext cx="3240360" cy="4185465"/>
          </a:xfrm>
          <a:prstGeom prst="rect">
            <a:avLst/>
          </a:prstGeom>
        </p:spPr>
      </p:pic>
      <p:pic>
        <p:nvPicPr>
          <p:cNvPr id="108545" name="Picture 1"/>
          <p:cNvPicPr>
            <a:picLocks noChangeAspect="1" noChangeArrowheads="1"/>
          </p:cNvPicPr>
          <p:nvPr/>
        </p:nvPicPr>
        <p:blipFill>
          <a:blip r:embed="rId3" cstate="print"/>
          <a:srcRect/>
          <a:stretch>
            <a:fillRect/>
          </a:stretch>
        </p:blipFill>
        <p:spPr bwMode="auto">
          <a:xfrm>
            <a:off x="3886473" y="2163878"/>
            <a:ext cx="4963605" cy="4333165"/>
          </a:xfrm>
          <a:prstGeom prst="rect">
            <a:avLst/>
          </a:prstGeom>
          <a:noFill/>
          <a:ln w="9525">
            <a:noFill/>
            <a:miter lim="800000"/>
            <a:headEnd/>
            <a:tailEnd/>
          </a:ln>
        </p:spPr>
      </p:pic>
      <p:sp>
        <p:nvSpPr>
          <p:cNvPr id="2" name="Rectangle 5">
            <a:extLst>
              <a:ext uri="{FF2B5EF4-FFF2-40B4-BE49-F238E27FC236}">
                <a16:creationId xmlns:a16="http://schemas.microsoft.com/office/drawing/2014/main" id="{C37B2F2C-B689-2A7A-767A-C8A9A36B2CB9}"/>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D77E001F-1365-B54E-2A88-6683DF7ECFB8}"/>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强制外循环结晶器</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651816" y="2303875"/>
            <a:ext cx="7840368" cy="4319587"/>
          </a:xfrm>
        </p:spPr>
        <p:txBody>
          <a:bodyPr/>
          <a:lstStyle/>
          <a:p>
            <a:pPr algn="just"/>
            <a:r>
              <a:rPr lang="zh-CN" altLang="zh-CN" sz="2800" dirty="0">
                <a:effectLst/>
              </a:rPr>
              <a:t>简称</a:t>
            </a:r>
            <a:r>
              <a:rPr lang="en-US" altLang="zh-CN" sz="2800" dirty="0">
                <a:effectLst/>
              </a:rPr>
              <a:t>FC</a:t>
            </a:r>
            <a:r>
              <a:rPr lang="zh-CN" altLang="zh-CN" sz="2800" dirty="0">
                <a:effectLst/>
              </a:rPr>
              <a:t>（</a:t>
            </a:r>
            <a:r>
              <a:rPr lang="en-US" altLang="zh-CN" sz="2800" dirty="0">
                <a:effectLst/>
              </a:rPr>
              <a:t>Forced Circulation</a:t>
            </a:r>
            <a:r>
              <a:rPr lang="zh-CN" altLang="zh-CN" sz="2800" dirty="0">
                <a:effectLst/>
              </a:rPr>
              <a:t>）型结晶器，由</a:t>
            </a:r>
            <a:r>
              <a:rPr lang="zh-CN" altLang="zh-CN" sz="2800" dirty="0">
                <a:solidFill>
                  <a:srgbClr val="C00000"/>
                </a:solidFill>
                <a:effectLst/>
              </a:rPr>
              <a:t>结晶室、循环管、循环泵、换热器</a:t>
            </a:r>
            <a:r>
              <a:rPr lang="zh-CN" altLang="zh-CN" sz="2800" dirty="0">
                <a:effectLst/>
              </a:rPr>
              <a:t>等组成。</a:t>
            </a:r>
            <a:endParaRPr lang="en-US" altLang="zh-CN" sz="2800" dirty="0">
              <a:effectLst/>
            </a:endParaRPr>
          </a:p>
          <a:p>
            <a:pPr algn="just"/>
            <a:r>
              <a:rPr lang="zh-CN" altLang="zh-CN" sz="2800" dirty="0">
                <a:effectLst/>
              </a:rPr>
              <a:t>结晶室有锥形底，晶浆从锥底排出后，经循环管用轴流式循环泵送入换热器，被加热或冷却后，重又进入结晶室，如此循环不已，故这种结晶器属于</a:t>
            </a:r>
            <a:r>
              <a:rPr lang="zh-CN" altLang="zh-CN" sz="2800" dirty="0">
                <a:solidFill>
                  <a:srgbClr val="C00000"/>
                </a:solidFill>
                <a:effectLst/>
              </a:rPr>
              <a:t>晶浆循环型</a:t>
            </a:r>
            <a:r>
              <a:rPr lang="zh-CN" altLang="zh-CN" sz="2800" dirty="0">
                <a:effectLst/>
              </a:rPr>
              <a:t>。</a:t>
            </a:r>
            <a:endParaRPr lang="en-US" altLang="zh-CN" sz="2800" dirty="0">
              <a:effectLst/>
            </a:endParaRPr>
          </a:p>
          <a:p>
            <a:pPr algn="just"/>
            <a:r>
              <a:rPr lang="zh-CN" altLang="zh-CN" sz="2800" dirty="0">
                <a:effectLst/>
              </a:rPr>
              <a:t>晶浆排出口位于接近结晶室锥底处，而进料口则在排料口之下的较低位置上。</a:t>
            </a:r>
          </a:p>
        </p:txBody>
      </p:sp>
      <p:sp>
        <p:nvSpPr>
          <p:cNvPr id="2" name="Rectangle 5">
            <a:extLst>
              <a:ext uri="{FF2B5EF4-FFF2-40B4-BE49-F238E27FC236}">
                <a16:creationId xmlns:a16="http://schemas.microsoft.com/office/drawing/2014/main" id="{1C57CC69-8B5C-D1B9-9511-9AE29C061BF6}"/>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784E88C9-EF38-1166-F0D9-7C93F7A39278}"/>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强制外循环结晶器</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p:cNvPicPr>
            <a:picLocks noChangeAspect="1" noChangeArrowheads="1"/>
          </p:cNvPicPr>
          <p:nvPr/>
        </p:nvPicPr>
        <p:blipFill>
          <a:blip r:embed="rId2" cstate="print"/>
          <a:srcRect/>
          <a:stretch>
            <a:fillRect/>
          </a:stretch>
        </p:blipFill>
        <p:spPr bwMode="auto">
          <a:xfrm>
            <a:off x="573730" y="1976438"/>
            <a:ext cx="3682135" cy="4506933"/>
          </a:xfrm>
          <a:prstGeom prst="rect">
            <a:avLst/>
          </a:prstGeom>
          <a:noFill/>
          <a:ln w="9525">
            <a:noFill/>
            <a:miter lim="800000"/>
            <a:headEnd/>
            <a:tailEnd/>
          </a:ln>
          <a:effectLst/>
        </p:spPr>
      </p:pic>
      <p:sp>
        <p:nvSpPr>
          <p:cNvPr id="20485" name="Text Box 6"/>
          <p:cNvSpPr txBox="1">
            <a:spLocks noChangeArrowheads="1"/>
          </p:cNvSpPr>
          <p:nvPr/>
        </p:nvSpPr>
        <p:spPr bwMode="auto">
          <a:xfrm>
            <a:off x="519113" y="5583238"/>
            <a:ext cx="725487" cy="579437"/>
          </a:xfrm>
          <a:prstGeom prst="rect">
            <a:avLst/>
          </a:prstGeom>
          <a:noFill/>
          <a:ln w="9525">
            <a:noFill/>
            <a:miter lim="800000"/>
            <a:headEnd/>
            <a:tailEnd/>
          </a:ln>
          <a:effectLst/>
        </p:spPr>
        <p:txBody>
          <a:bodyPr wrap="none">
            <a:spAutoFit/>
          </a:bodyPr>
          <a:lstStyle/>
          <a:p>
            <a:r>
              <a:rPr lang="en-US"/>
              <a:t>FC</a:t>
            </a:r>
          </a:p>
        </p:txBody>
      </p:sp>
      <p:grpSp>
        <p:nvGrpSpPr>
          <p:cNvPr id="2" name="Group 6"/>
          <p:cNvGrpSpPr>
            <a:grpSpLocks/>
          </p:cNvGrpSpPr>
          <p:nvPr/>
        </p:nvGrpSpPr>
        <p:grpSpPr bwMode="auto">
          <a:xfrm>
            <a:off x="5157065" y="1976438"/>
            <a:ext cx="2817813" cy="4665662"/>
            <a:chOff x="0" y="0"/>
            <a:chExt cx="1775" cy="2939"/>
          </a:xfrm>
        </p:grpSpPr>
        <p:pic>
          <p:nvPicPr>
            <p:cNvPr id="20487" name="Picture 7"/>
            <p:cNvPicPr>
              <a:picLocks noChangeAspect="1" noChangeArrowheads="1"/>
            </p:cNvPicPr>
            <p:nvPr/>
          </p:nvPicPr>
          <p:blipFill>
            <a:blip r:embed="rId3" cstate="print"/>
            <a:srcRect/>
            <a:stretch>
              <a:fillRect/>
            </a:stretch>
          </p:blipFill>
          <p:spPr bwMode="auto">
            <a:xfrm>
              <a:off x="0" y="0"/>
              <a:ext cx="1536" cy="1164"/>
            </a:xfrm>
            <a:prstGeom prst="rect">
              <a:avLst/>
            </a:prstGeom>
            <a:noFill/>
            <a:ln w="9525">
              <a:noFill/>
              <a:miter lim="800000"/>
              <a:headEnd/>
              <a:tailEnd/>
            </a:ln>
          </p:spPr>
        </p:pic>
        <p:pic>
          <p:nvPicPr>
            <p:cNvPr id="20488" name="Picture 8"/>
            <p:cNvPicPr>
              <a:picLocks noChangeAspect="1" noChangeArrowheads="1"/>
            </p:cNvPicPr>
            <p:nvPr/>
          </p:nvPicPr>
          <p:blipFill>
            <a:blip r:embed="rId4" cstate="print"/>
            <a:srcRect/>
            <a:stretch>
              <a:fillRect/>
            </a:stretch>
          </p:blipFill>
          <p:spPr bwMode="auto">
            <a:xfrm>
              <a:off x="227" y="1406"/>
              <a:ext cx="1548" cy="1248"/>
            </a:xfrm>
            <a:prstGeom prst="rect">
              <a:avLst/>
            </a:prstGeom>
            <a:noFill/>
            <a:ln w="9525">
              <a:noFill/>
              <a:miter lim="800000"/>
              <a:headEnd/>
              <a:tailEnd/>
            </a:ln>
          </p:spPr>
        </p:pic>
        <p:sp>
          <p:nvSpPr>
            <p:cNvPr id="20489" name="Text Box 9"/>
            <p:cNvSpPr txBox="1">
              <a:spLocks noChangeArrowheads="1"/>
            </p:cNvSpPr>
            <p:nvPr/>
          </p:nvSpPr>
          <p:spPr bwMode="auto">
            <a:xfrm>
              <a:off x="136" y="1225"/>
              <a:ext cx="1180" cy="308"/>
            </a:xfrm>
            <a:prstGeom prst="rect">
              <a:avLst/>
            </a:prstGeom>
            <a:noFill/>
            <a:ln w="9525">
              <a:noFill/>
              <a:miter lim="800000"/>
              <a:headEnd/>
              <a:tailEnd/>
            </a:ln>
            <a:effectLst/>
          </p:spPr>
          <p:txBody>
            <a:bodyPr>
              <a:spAutoFit/>
            </a:bodyPr>
            <a:lstStyle/>
            <a:p>
              <a:pPr eaLnBrk="1" hangingPunct="1">
                <a:lnSpc>
                  <a:spcPct val="130000"/>
                </a:lnSpc>
                <a:spcBef>
                  <a:spcPct val="50000"/>
                </a:spcBef>
                <a:buClr>
                  <a:schemeClr val="tx1"/>
                </a:buClr>
                <a:buSzPct val="120000"/>
                <a:buFont typeface="Wingdings" pitchFamily="2" charset="2"/>
                <a:buNone/>
              </a:pPr>
              <a:r>
                <a:rPr lang="zh-CN" altLang="en-US" sz="2000">
                  <a:latin typeface="Tahoma" pitchFamily="34" charset="0"/>
                  <a:ea typeface="楷体_GB2312" pitchFamily="1" charset="-122"/>
                </a:rPr>
                <a:t>径向进料</a:t>
              </a:r>
            </a:p>
          </p:txBody>
        </p:sp>
        <p:sp>
          <p:nvSpPr>
            <p:cNvPr id="20490" name="Text Box 10"/>
            <p:cNvSpPr txBox="1">
              <a:spLocks noChangeArrowheads="1"/>
            </p:cNvSpPr>
            <p:nvPr/>
          </p:nvSpPr>
          <p:spPr bwMode="auto">
            <a:xfrm>
              <a:off x="317" y="2631"/>
              <a:ext cx="1180" cy="308"/>
            </a:xfrm>
            <a:prstGeom prst="rect">
              <a:avLst/>
            </a:prstGeom>
            <a:noFill/>
            <a:ln w="9525">
              <a:noFill/>
              <a:miter lim="800000"/>
              <a:headEnd/>
              <a:tailEnd/>
            </a:ln>
            <a:effectLst/>
          </p:spPr>
          <p:txBody>
            <a:bodyPr>
              <a:spAutoFit/>
            </a:bodyPr>
            <a:lstStyle/>
            <a:p>
              <a:pPr eaLnBrk="1" hangingPunct="1">
                <a:lnSpc>
                  <a:spcPct val="130000"/>
                </a:lnSpc>
                <a:spcBef>
                  <a:spcPct val="50000"/>
                </a:spcBef>
                <a:buClr>
                  <a:schemeClr val="tx1"/>
                </a:buClr>
                <a:buSzPct val="120000"/>
                <a:buFont typeface="Wingdings" pitchFamily="2" charset="2"/>
                <a:buNone/>
              </a:pPr>
              <a:r>
                <a:rPr lang="zh-CN" altLang="en-US" sz="2000">
                  <a:latin typeface="Tahoma" pitchFamily="34" charset="0"/>
                  <a:ea typeface="楷体_GB2312" pitchFamily="1" charset="-122"/>
                </a:rPr>
                <a:t>切向进料</a:t>
              </a:r>
            </a:p>
          </p:txBody>
        </p:sp>
      </p:grpSp>
      <p:sp>
        <p:nvSpPr>
          <p:cNvPr id="3" name="Rectangle 5">
            <a:extLst>
              <a:ext uri="{FF2B5EF4-FFF2-40B4-BE49-F238E27FC236}">
                <a16:creationId xmlns:a16="http://schemas.microsoft.com/office/drawing/2014/main" id="{22B9A640-C01A-417B-2CBB-51650C5D4AF0}"/>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4" name="Rectangle 2">
            <a:extLst>
              <a:ext uri="{FF2B5EF4-FFF2-40B4-BE49-F238E27FC236}">
                <a16:creationId xmlns:a16="http://schemas.microsoft.com/office/drawing/2014/main" id="{F9484FD3-B379-273B-E147-CA5EB91CF40A}"/>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强制外循环结晶器</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651816" y="2071280"/>
            <a:ext cx="7840368" cy="4319587"/>
          </a:xfrm>
        </p:spPr>
        <p:txBody>
          <a:bodyPr/>
          <a:lstStyle/>
          <a:p>
            <a:r>
              <a:rPr lang="en-US" altLang="zh-CN" sz="2800" dirty="0">
                <a:effectLst/>
              </a:rPr>
              <a:t>FC</a:t>
            </a:r>
            <a:r>
              <a:rPr lang="zh-CN" altLang="zh-CN" sz="2800" dirty="0">
                <a:effectLst/>
              </a:rPr>
              <a:t>型结晶器可通用于</a:t>
            </a:r>
            <a:r>
              <a:rPr lang="zh-CN" altLang="zh-CN" sz="2800" dirty="0">
                <a:solidFill>
                  <a:srgbClr val="C00000"/>
                </a:solidFill>
                <a:effectLst/>
              </a:rPr>
              <a:t>蒸发法、间壁冷却法或真空冷却法结晶</a:t>
            </a:r>
            <a:r>
              <a:rPr lang="zh-CN" altLang="zh-CN" sz="2800" dirty="0">
                <a:effectLst/>
              </a:rPr>
              <a:t>。若用于后者，则换热器无存在的必要，而结晶室则应与真空系统相连，以便在室内维持较高的真空。</a:t>
            </a:r>
            <a:endParaRPr lang="en-US" altLang="zh-CN" sz="2800" dirty="0">
              <a:effectLst/>
            </a:endParaRPr>
          </a:p>
          <a:p>
            <a:r>
              <a:rPr lang="zh-CN" altLang="zh-CN" sz="2800" dirty="0">
                <a:effectLst/>
              </a:rPr>
              <a:t>现以蒸发法结晶为例：晶浆被泵送至列管换热器，单程通过管内，用蒸汽加热，使其温度提高</a:t>
            </a:r>
            <a:r>
              <a:rPr lang="en-US" altLang="zh-CN" sz="2800" dirty="0">
                <a:effectLst/>
              </a:rPr>
              <a:t>2-6 </a:t>
            </a:r>
            <a:r>
              <a:rPr lang="ja-JP" altLang="zh-CN" sz="2800" dirty="0">
                <a:effectLst/>
              </a:rPr>
              <a:t>℃</a:t>
            </a:r>
            <a:r>
              <a:rPr lang="zh-CN" altLang="zh-CN" sz="2800" dirty="0">
                <a:effectLst/>
              </a:rPr>
              <a:t>。由于</a:t>
            </a:r>
            <a:r>
              <a:rPr lang="zh-CN" altLang="zh-CN" sz="2800" dirty="0">
                <a:solidFill>
                  <a:srgbClr val="C00000"/>
                </a:solidFill>
                <a:effectLst/>
              </a:rPr>
              <a:t>加热过程并无溶剂气化</a:t>
            </a:r>
            <a:r>
              <a:rPr lang="zh-CN" altLang="zh-CN" sz="2800" dirty="0">
                <a:effectLst/>
              </a:rPr>
              <a:t>，对于具有正常溶解度物质的溶液，在加热管壁上不会结晶垢。</a:t>
            </a:r>
          </a:p>
        </p:txBody>
      </p:sp>
      <p:sp>
        <p:nvSpPr>
          <p:cNvPr id="4" name="Rectangle 5">
            <a:extLst>
              <a:ext uri="{FF2B5EF4-FFF2-40B4-BE49-F238E27FC236}">
                <a16:creationId xmlns:a16="http://schemas.microsoft.com/office/drawing/2014/main" id="{784D48B0-91D6-3405-67D9-EAE83AA94C57}"/>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BBE55D8D-7427-1E23-735A-C1BB8932EC7A}"/>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强制外循环结晶器</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651816" y="2053324"/>
            <a:ext cx="7840368" cy="4319587"/>
          </a:xfrm>
        </p:spPr>
        <p:txBody>
          <a:bodyPr/>
          <a:lstStyle/>
          <a:p>
            <a:r>
              <a:rPr lang="zh-CN" altLang="zh-CN" sz="2800" dirty="0">
                <a:effectLst/>
              </a:rPr>
              <a:t>换热器设置于结晶室之外，由此带来的问题是</a:t>
            </a:r>
            <a:r>
              <a:rPr lang="zh-CN" altLang="zh-CN" sz="2800" dirty="0">
                <a:solidFill>
                  <a:srgbClr val="C00000"/>
                </a:solidFill>
                <a:effectLst/>
              </a:rPr>
              <a:t>循环路程较长，输送所需的压头较高</a:t>
            </a:r>
            <a:r>
              <a:rPr lang="zh-CN" altLang="en-US" sz="2800" dirty="0">
                <a:solidFill>
                  <a:srgbClr val="C00000"/>
                </a:solidFill>
                <a:effectLst/>
              </a:rPr>
              <a:t>。</a:t>
            </a:r>
            <a:endParaRPr lang="en-US" altLang="zh-CN" sz="2800" dirty="0">
              <a:effectLst/>
            </a:endParaRPr>
          </a:p>
          <a:p>
            <a:r>
              <a:rPr lang="zh-CN" altLang="zh-CN" sz="2800" dirty="0">
                <a:effectLst/>
              </a:rPr>
              <a:t>泵的叶轮转速较高，因而循环晶浆中的晶体与叶轮之间的</a:t>
            </a:r>
            <a:r>
              <a:rPr lang="zh-CN" altLang="zh-CN" sz="2800" dirty="0">
                <a:solidFill>
                  <a:srgbClr val="C00000"/>
                </a:solidFill>
                <a:effectLst/>
              </a:rPr>
              <a:t>接触成核速率</a:t>
            </a:r>
            <a:r>
              <a:rPr lang="zh-CN" altLang="zh-CN" sz="2800" dirty="0">
                <a:effectLst/>
              </a:rPr>
              <a:t>，必然高于强制内循环结晶器。</a:t>
            </a:r>
            <a:endParaRPr lang="en-US" altLang="zh-CN" sz="2800" dirty="0">
              <a:effectLst/>
            </a:endParaRPr>
          </a:p>
          <a:p>
            <a:r>
              <a:rPr lang="zh-CN" altLang="zh-CN" sz="2800" dirty="0">
                <a:effectLst/>
              </a:rPr>
              <a:t>另一方面它的循环量也低得多，近年来的研究表明，结晶室内的晶浆混合不均匀，</a:t>
            </a:r>
            <a:r>
              <a:rPr lang="zh-CN" altLang="zh-CN" sz="2800" dirty="0">
                <a:solidFill>
                  <a:srgbClr val="C00000"/>
                </a:solidFill>
                <a:effectLst/>
              </a:rPr>
              <a:t>存在局部过浓现象</a:t>
            </a:r>
            <a:r>
              <a:rPr lang="zh-CN" altLang="zh-CN" sz="2800" dirty="0">
                <a:effectLst/>
              </a:rPr>
              <a:t>。这两方面的原因使得这种结晶器的产品平均粒度较小，且粒度分布不良，成为它在性能上的缺陷。</a:t>
            </a:r>
          </a:p>
          <a:p>
            <a:endParaRPr lang="zh-CN" altLang="zh-CN" sz="2800" dirty="0">
              <a:effectLst/>
            </a:endParaRPr>
          </a:p>
        </p:txBody>
      </p:sp>
      <p:sp>
        <p:nvSpPr>
          <p:cNvPr id="4" name="Rectangle 5">
            <a:extLst>
              <a:ext uri="{FF2B5EF4-FFF2-40B4-BE49-F238E27FC236}">
                <a16:creationId xmlns:a16="http://schemas.microsoft.com/office/drawing/2014/main" id="{3EEA854E-A908-0DDF-A315-CD326255B2D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DC2D6A48-4E7D-E9CE-3D80-45565B4D84B5}"/>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强制外循环结晶器</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52929" y="2348880"/>
            <a:ext cx="8038141" cy="5004175"/>
          </a:xfrm>
        </p:spPr>
        <p:txBody>
          <a:bodyPr/>
          <a:lstStyle/>
          <a:p>
            <a:pPr algn="just"/>
            <a:r>
              <a:rPr lang="zh-CN" altLang="zh-CN" sz="2800" dirty="0">
                <a:effectLst/>
              </a:rPr>
              <a:t>用于生产氯化钠、尿素、柠檬酸及其他一些类似的无机及有机晶体，产品粒度约在</a:t>
            </a:r>
            <a:r>
              <a:rPr lang="en-US" altLang="zh-CN" sz="2800" dirty="0">
                <a:effectLst/>
              </a:rPr>
              <a:t>0.1-0.84 mm</a:t>
            </a:r>
            <a:r>
              <a:rPr lang="zh-CN" altLang="zh-CN" sz="2800" dirty="0">
                <a:effectLst/>
              </a:rPr>
              <a:t>的范围。</a:t>
            </a:r>
            <a:endParaRPr lang="en-US" altLang="zh-CN" sz="2800" dirty="0">
              <a:effectLst/>
            </a:endParaRPr>
          </a:p>
          <a:p>
            <a:pPr algn="just"/>
            <a:endParaRPr lang="zh-CN" altLang="zh-CN" sz="2800" dirty="0">
              <a:effectLst/>
            </a:endParaRPr>
          </a:p>
          <a:p>
            <a:pPr algn="just"/>
            <a:r>
              <a:rPr lang="zh-CN" altLang="zh-CN" sz="2800" dirty="0">
                <a:effectLst/>
              </a:rPr>
              <a:t>计算确定：晶浆循环量，结晶室的体积，循环泵的尺寸和转速等。操作方式可以是连续的，也可以是分批的，后者要求结晶室较大的体积。</a:t>
            </a:r>
          </a:p>
          <a:p>
            <a:pPr algn="just"/>
            <a:endParaRPr lang="zh-CN" altLang="zh-CN" sz="2800" dirty="0">
              <a:effectLst/>
            </a:endParaRPr>
          </a:p>
          <a:p>
            <a:pPr algn="just"/>
            <a:endParaRPr lang="zh-CN" altLang="zh-CN" sz="2800" dirty="0">
              <a:effectLst/>
            </a:endParaRPr>
          </a:p>
        </p:txBody>
      </p:sp>
      <p:sp>
        <p:nvSpPr>
          <p:cNvPr id="4" name="Rectangle 5">
            <a:extLst>
              <a:ext uri="{FF2B5EF4-FFF2-40B4-BE49-F238E27FC236}">
                <a16:creationId xmlns:a16="http://schemas.microsoft.com/office/drawing/2014/main" id="{DDDB5B4F-B85F-E022-E75E-25D029E9A4F0}"/>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22C18926-C943-C789-C184-062ADB34B500}"/>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kern="0" dirty="0">
                <a:solidFill>
                  <a:srgbClr val="0000FF"/>
                </a:solidFill>
              </a:rPr>
              <a:t>强制外循环结晶器</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283277" y="2008685"/>
            <a:ext cx="8577445" cy="5004175"/>
          </a:xfrm>
        </p:spPr>
        <p:txBody>
          <a:bodyPr/>
          <a:lstStyle/>
          <a:p>
            <a:pPr algn="just"/>
            <a:r>
              <a:rPr lang="zh-CN" altLang="zh-CN" sz="2600" dirty="0">
                <a:effectLst/>
              </a:rPr>
              <a:t>这种类型的结晶器是</a:t>
            </a:r>
            <a:r>
              <a:rPr lang="en-US" altLang="zh-CN" sz="2600" dirty="0">
                <a:effectLst/>
              </a:rPr>
              <a:t>30</a:t>
            </a:r>
            <a:r>
              <a:rPr lang="zh-CN" altLang="zh-CN" sz="2600" dirty="0">
                <a:effectLst/>
              </a:rPr>
              <a:t>年代由挪威人</a:t>
            </a:r>
            <a:r>
              <a:rPr lang="en-US" altLang="zh-CN" sz="2600" dirty="0" err="1">
                <a:effectLst/>
              </a:rPr>
              <a:t>Jeremiassen</a:t>
            </a:r>
            <a:r>
              <a:rPr lang="zh-CN" altLang="zh-CN" sz="2600" dirty="0">
                <a:effectLst/>
              </a:rPr>
              <a:t>提出的，也常称之为</a:t>
            </a:r>
            <a:r>
              <a:rPr lang="en-US" altLang="zh-CN" sz="2600" dirty="0">
                <a:effectLst/>
              </a:rPr>
              <a:t>Oslo</a:t>
            </a:r>
            <a:r>
              <a:rPr lang="zh-CN" altLang="zh-CN" sz="2600" dirty="0">
                <a:effectLst/>
              </a:rPr>
              <a:t>结晶器或粒度分级型结晶器</a:t>
            </a:r>
            <a:r>
              <a:rPr lang="zh-CN" altLang="en-US" sz="2600" dirty="0">
                <a:effectLst/>
              </a:rPr>
              <a:t>。</a:t>
            </a:r>
            <a:r>
              <a:rPr lang="zh-CN" altLang="zh-CN" sz="2600" dirty="0">
                <a:effectLst/>
              </a:rPr>
              <a:t>在工业上曾得到较广泛的应用。</a:t>
            </a:r>
            <a:endParaRPr lang="en-US" altLang="zh-CN" sz="2600" dirty="0">
              <a:effectLst/>
            </a:endParaRPr>
          </a:p>
          <a:p>
            <a:pPr algn="just"/>
            <a:r>
              <a:rPr lang="zh-CN" altLang="zh-CN" sz="2600" dirty="0">
                <a:effectLst/>
              </a:rPr>
              <a:t>这种结晶器虽然年代较久，性能也有不足之处，但是人们对它的操作经验较为成熟，故仍能被选用。</a:t>
            </a:r>
            <a:endParaRPr lang="en-US" altLang="zh-CN" sz="2600" dirty="0">
              <a:effectLst/>
            </a:endParaRPr>
          </a:p>
          <a:p>
            <a:pPr algn="just"/>
            <a:r>
              <a:rPr lang="zh-CN" altLang="zh-CN" sz="2600" dirty="0">
                <a:effectLst/>
              </a:rPr>
              <a:t>它的主要特点为过饱和度产生的区域与晶体生长区分别设置在结晶器的两处，</a:t>
            </a:r>
            <a:r>
              <a:rPr lang="zh-CN" altLang="zh-CN" sz="2600" dirty="0">
                <a:solidFill>
                  <a:srgbClr val="FF0000"/>
                </a:solidFill>
                <a:effectLst/>
              </a:rPr>
              <a:t>晶体在循环母液流中流化悬浮，为晶体生长提供一个良好的条件</a:t>
            </a:r>
            <a:r>
              <a:rPr lang="zh-CN" altLang="zh-CN" sz="2600" dirty="0">
                <a:effectLst/>
              </a:rPr>
              <a:t>。</a:t>
            </a:r>
            <a:endParaRPr lang="en-US" altLang="zh-CN" sz="2600" dirty="0">
              <a:effectLst/>
            </a:endParaRPr>
          </a:p>
          <a:p>
            <a:pPr algn="just"/>
            <a:r>
              <a:rPr lang="zh-CN" altLang="zh-CN" sz="2600" dirty="0">
                <a:effectLst/>
              </a:rPr>
              <a:t>在连续操作的基础之上，能生长成为大而均匀的晶体，即可用于生产</a:t>
            </a:r>
            <a:r>
              <a:rPr lang="en-US" altLang="zh-CN" sz="2600" dirty="0">
                <a:effectLst/>
              </a:rPr>
              <a:t>M.S.</a:t>
            </a:r>
            <a:r>
              <a:rPr lang="zh-CN" altLang="zh-CN" sz="2600" dirty="0">
                <a:effectLst/>
              </a:rPr>
              <a:t>值较大而</a:t>
            </a:r>
            <a:r>
              <a:rPr lang="en-US" altLang="zh-CN" sz="2600" dirty="0">
                <a:effectLst/>
              </a:rPr>
              <a:t>C.V.</a:t>
            </a:r>
            <a:r>
              <a:rPr lang="zh-CN" altLang="zh-CN" sz="2600" dirty="0">
                <a:effectLst/>
              </a:rPr>
              <a:t>值较小的晶体产品。</a:t>
            </a:r>
          </a:p>
          <a:p>
            <a:pPr algn="just"/>
            <a:endParaRPr lang="en-US" altLang="zh-CN" sz="2600" dirty="0">
              <a:effectLst/>
            </a:endParaRPr>
          </a:p>
          <a:p>
            <a:pPr algn="just"/>
            <a:endParaRPr lang="zh-CN" altLang="zh-CN" sz="2600" dirty="0">
              <a:effectLst/>
            </a:endParaRPr>
          </a:p>
          <a:p>
            <a:pPr algn="just"/>
            <a:endParaRPr lang="zh-CN" altLang="zh-CN" sz="2600" dirty="0">
              <a:effectLst/>
            </a:endParaRPr>
          </a:p>
        </p:txBody>
      </p:sp>
      <p:sp>
        <p:nvSpPr>
          <p:cNvPr id="2" name="Rectangle 5">
            <a:extLst>
              <a:ext uri="{FF2B5EF4-FFF2-40B4-BE49-F238E27FC236}">
                <a16:creationId xmlns:a16="http://schemas.microsoft.com/office/drawing/2014/main" id="{6796FE2A-7ED7-9237-1DE2-6E9E7AA14373}"/>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9E0B2D50-D51E-A9C4-FEFA-B04182CD8EE7}"/>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Oslo</a:t>
            </a:r>
            <a:r>
              <a:rPr lang="zh-CN" altLang="en-US" sz="3200" kern="0" dirty="0">
                <a:solidFill>
                  <a:srgbClr val="0000FF"/>
                </a:solidFill>
              </a:rPr>
              <a:t>型结晶器</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4572000" y="2108971"/>
            <a:ext cx="4320479" cy="4519086"/>
          </a:xfrm>
        </p:spPr>
        <p:style>
          <a:lnRef idx="2">
            <a:schemeClr val="accent1"/>
          </a:lnRef>
          <a:fillRef idx="1">
            <a:schemeClr val="lt1"/>
          </a:fillRef>
          <a:effectRef idx="0">
            <a:schemeClr val="accent1"/>
          </a:effectRef>
          <a:fontRef idx="minor">
            <a:schemeClr val="dk1"/>
          </a:fontRef>
        </p:style>
        <p:txBody>
          <a:bodyPr/>
          <a:lstStyle/>
          <a:p>
            <a:pPr algn="just"/>
            <a:r>
              <a:rPr lang="zh-CN" altLang="zh-CN" sz="2800" dirty="0">
                <a:effectLst/>
              </a:rPr>
              <a:t>现以</a:t>
            </a:r>
            <a:r>
              <a:rPr lang="en-US" altLang="zh-CN" sz="2800" dirty="0">
                <a:effectLst/>
              </a:rPr>
              <a:t>Oslo</a:t>
            </a:r>
            <a:r>
              <a:rPr lang="zh-CN" altLang="zh-CN" sz="2800" dirty="0">
                <a:effectLst/>
              </a:rPr>
              <a:t>真空冷却结晶器为例：</a:t>
            </a:r>
            <a:endParaRPr lang="en-US" altLang="zh-CN" sz="2800" dirty="0">
              <a:effectLst/>
            </a:endParaRPr>
          </a:p>
          <a:p>
            <a:pPr marL="0" indent="0" algn="just">
              <a:buNone/>
            </a:pPr>
            <a:r>
              <a:rPr lang="en-US" altLang="zh-CN" sz="2800" dirty="0">
                <a:effectLst/>
              </a:rPr>
              <a:t>    </a:t>
            </a:r>
            <a:r>
              <a:rPr lang="zh-CN" altLang="zh-CN" sz="2800" dirty="0">
                <a:effectLst/>
              </a:rPr>
              <a:t>结晶器由</a:t>
            </a:r>
            <a:r>
              <a:rPr lang="zh-CN" altLang="zh-CN" sz="2800" dirty="0">
                <a:solidFill>
                  <a:srgbClr val="FF0000"/>
                </a:solidFill>
                <a:effectLst/>
              </a:rPr>
              <a:t>气化室</a:t>
            </a:r>
            <a:r>
              <a:rPr lang="zh-CN" altLang="zh-CN" sz="2800" dirty="0">
                <a:effectLst/>
              </a:rPr>
              <a:t>与</a:t>
            </a:r>
            <a:r>
              <a:rPr lang="zh-CN" altLang="zh-CN" sz="2800" dirty="0">
                <a:solidFill>
                  <a:srgbClr val="FF0000"/>
                </a:solidFill>
                <a:effectLst/>
              </a:rPr>
              <a:t>结晶室</a:t>
            </a:r>
            <a:r>
              <a:rPr lang="zh-CN" altLang="zh-CN" sz="2800" dirty="0">
                <a:effectLst/>
              </a:rPr>
              <a:t>两部分组成，结晶室的器身常有一定的锥度，上部较底部有较大的截面积。母液与热浓料液混合后用循环泵送到高位的汽化室，在汽化室中溶液汽化、冷却而产生过饱和度</a:t>
            </a:r>
            <a:r>
              <a:rPr lang="zh-CN" altLang="en-US" sz="2800" dirty="0">
                <a:effectLst/>
              </a:rPr>
              <a:t>。</a:t>
            </a:r>
            <a:endParaRPr lang="zh-CN" altLang="zh-CN" sz="2800" dirty="0">
              <a:effectLst/>
            </a:endParaRPr>
          </a:p>
        </p:txBody>
      </p:sp>
      <p:pic>
        <p:nvPicPr>
          <p:cNvPr id="147457" name="Picture 1" descr="F:\原F盘\10-9-暂时\水盐体系相图\工业结晶技术\课件照片素材\u=2022131238,3442086332&amp;fm=15&amp;gp=0.jpg"/>
          <p:cNvPicPr>
            <a:picLocks noChangeAspect="1" noChangeArrowheads="1"/>
          </p:cNvPicPr>
          <p:nvPr/>
        </p:nvPicPr>
        <p:blipFill>
          <a:blip r:embed="rId2" cstate="print"/>
          <a:srcRect/>
          <a:stretch>
            <a:fillRect/>
          </a:stretch>
        </p:blipFill>
        <p:spPr bwMode="auto">
          <a:xfrm>
            <a:off x="341530" y="2253279"/>
            <a:ext cx="4100335" cy="4230470"/>
          </a:xfrm>
          <a:prstGeom prst="rect">
            <a:avLst/>
          </a:prstGeom>
          <a:noFill/>
        </p:spPr>
      </p:pic>
      <p:sp>
        <p:nvSpPr>
          <p:cNvPr id="4" name="Rectangle 5">
            <a:extLst>
              <a:ext uri="{FF2B5EF4-FFF2-40B4-BE49-F238E27FC236}">
                <a16:creationId xmlns:a16="http://schemas.microsoft.com/office/drawing/2014/main" id="{69C64484-8969-D3BD-6755-299D39374512}"/>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FE70451E-07A6-0B9C-46C2-924618C5D6CE}"/>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Oslo</a:t>
            </a:r>
            <a:r>
              <a:rPr lang="zh-CN" altLang="en-US" sz="3200" kern="0" dirty="0">
                <a:solidFill>
                  <a:srgbClr val="0000FF"/>
                </a:solidFill>
              </a:rPr>
              <a:t>型结晶器</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4572000" y="1993329"/>
            <a:ext cx="4185465" cy="4520614"/>
          </a:xfrm>
        </p:spPr>
        <p:style>
          <a:lnRef idx="2">
            <a:schemeClr val="accent1"/>
          </a:lnRef>
          <a:fillRef idx="1">
            <a:schemeClr val="lt1"/>
          </a:fillRef>
          <a:effectRef idx="0">
            <a:schemeClr val="accent1"/>
          </a:effectRef>
          <a:fontRef idx="minor">
            <a:schemeClr val="dk1"/>
          </a:fontRef>
        </p:style>
        <p:txBody>
          <a:bodyPr/>
          <a:lstStyle/>
          <a:p>
            <a:pPr algn="just"/>
            <a:r>
              <a:rPr lang="zh-CN" altLang="zh-CN" sz="2800" dirty="0">
                <a:effectLst/>
              </a:rPr>
              <a:t>现以</a:t>
            </a:r>
            <a:r>
              <a:rPr lang="en-US" altLang="zh-CN" sz="2800" dirty="0">
                <a:effectLst/>
              </a:rPr>
              <a:t>Oslo</a:t>
            </a:r>
            <a:r>
              <a:rPr lang="zh-CN" altLang="zh-CN" sz="2800" dirty="0">
                <a:effectLst/>
              </a:rPr>
              <a:t>真空冷却结晶器为例：</a:t>
            </a:r>
            <a:endParaRPr lang="en-US" altLang="zh-CN" sz="2800" dirty="0">
              <a:effectLst/>
            </a:endParaRPr>
          </a:p>
          <a:p>
            <a:pPr marL="0" indent="0" algn="just">
              <a:buNone/>
            </a:pPr>
            <a:r>
              <a:rPr lang="en-US" altLang="zh-CN" sz="2800" dirty="0">
                <a:effectLst/>
              </a:rPr>
              <a:t>    </a:t>
            </a:r>
            <a:r>
              <a:rPr lang="zh-CN" altLang="zh-CN" sz="2800" dirty="0">
                <a:effectLst/>
              </a:rPr>
              <a:t>然后通过中央降液管流至结晶室的底部，转而向上流动。晶体悬浮于此液流中成为粒度分级的流化床，粒度较大的晶体富集于底层，与降液管中流出的过饱和度最大的溶液接触，得以长得更大。</a:t>
            </a:r>
          </a:p>
        </p:txBody>
      </p:sp>
      <p:pic>
        <p:nvPicPr>
          <p:cNvPr id="147457" name="Picture 1" descr="F:\原F盘\10-9-暂时\水盐体系相图\工业结晶技术\课件照片素材\u=2022131238,3442086332&amp;fm=15&amp;gp=0.jpg"/>
          <p:cNvPicPr>
            <a:picLocks noChangeAspect="1" noChangeArrowheads="1"/>
          </p:cNvPicPr>
          <p:nvPr/>
        </p:nvPicPr>
        <p:blipFill>
          <a:blip r:embed="rId2" cstate="print"/>
          <a:srcRect/>
          <a:stretch>
            <a:fillRect/>
          </a:stretch>
        </p:blipFill>
        <p:spPr bwMode="auto">
          <a:xfrm>
            <a:off x="372990" y="2142441"/>
            <a:ext cx="4100335" cy="4230470"/>
          </a:xfrm>
          <a:prstGeom prst="rect">
            <a:avLst/>
          </a:prstGeom>
          <a:noFill/>
        </p:spPr>
      </p:pic>
      <p:sp>
        <p:nvSpPr>
          <p:cNvPr id="4" name="Rectangle 5">
            <a:extLst>
              <a:ext uri="{FF2B5EF4-FFF2-40B4-BE49-F238E27FC236}">
                <a16:creationId xmlns:a16="http://schemas.microsoft.com/office/drawing/2014/main" id="{272DE7D8-825F-BFCB-3A9F-0F97587BF231}"/>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4AC59F9C-E918-D8EA-C7D8-7BFD3CC4A834}"/>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Oslo</a:t>
            </a:r>
            <a:r>
              <a:rPr lang="zh-CN" altLang="en-US" sz="3200" kern="0" dirty="0">
                <a:solidFill>
                  <a:srgbClr val="0000FF"/>
                </a:solidFill>
              </a:rPr>
              <a:t>型结晶器</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719244" y="1231329"/>
            <a:ext cx="6970713" cy="647700"/>
          </a:xfrm>
          <a:noFill/>
        </p:spPr>
        <p:txBody>
          <a:bodyPr/>
          <a:lstStyle/>
          <a:p>
            <a:pPr marL="571500" indent="-571500">
              <a:buFont typeface="Wingdings" panose="05000000000000000000" pitchFamily="2" charset="2"/>
              <a:buChar char="Ø"/>
            </a:pPr>
            <a:r>
              <a:rPr lang="zh-CN" altLang="en-US" sz="3200" dirty="0">
                <a:solidFill>
                  <a:srgbClr val="0000FF"/>
                </a:solidFill>
              </a:rPr>
              <a:t>结晶敞槽</a:t>
            </a:r>
          </a:p>
        </p:txBody>
      </p:sp>
      <p:sp>
        <p:nvSpPr>
          <p:cNvPr id="1027" name="Rectangle 3"/>
          <p:cNvSpPr>
            <a:spLocks noChangeArrowheads="1"/>
          </p:cNvSpPr>
          <p:nvPr/>
        </p:nvSpPr>
        <p:spPr bwMode="auto">
          <a:xfrm>
            <a:off x="454042" y="2101898"/>
            <a:ext cx="8235915" cy="426565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304800" algn="just" defTabSz="914400" rtl="0" eaLnBrk="1" fontAlgn="base" latinLnBrk="0" hangingPunct="1">
              <a:lnSpc>
                <a:spcPct val="114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结晶敞槽是分批操作，一般需要</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较长时间</a:t>
            </a:r>
            <a:r>
              <a:rPr kumimoji="0" 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才能充分冷却，在把母液排出后，用人工取出晶体块，因而劳动强度大。由于冷却速度缓慢，就单位时间或单位场地面积的生产能力而言，结晶敞槽的效率很低。</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304800" algn="just" defTabSz="914400" rtl="0" eaLnBrk="1" fontAlgn="base" latinLnBrk="0" hangingPunct="1">
              <a:lnSpc>
                <a:spcPct val="114000"/>
              </a:lnSpc>
              <a:spcBef>
                <a:spcPct val="0"/>
              </a:spcBef>
              <a:spcAft>
                <a:spcPct val="0"/>
              </a:spcAft>
              <a:buClrTx/>
              <a:buSzTx/>
              <a:buFontTx/>
              <a:buNone/>
              <a:tabLst/>
            </a:pPr>
            <a:endParaRPr lang="en-US" altLang="zh-CN" sz="2400" b="1" dirty="0">
              <a:latin typeface="Times New Roman" pitchFamily="18" charset="0"/>
              <a:cs typeface="Times New Roman" pitchFamily="18" charset="0"/>
            </a:endParaRPr>
          </a:p>
          <a:p>
            <a:pPr marL="0" marR="0" lvl="0" indent="304800" algn="just" defTabSz="914400" rtl="0" eaLnBrk="1" fontAlgn="base" latinLnBrk="0" hangingPunct="1">
              <a:lnSpc>
                <a:spcPct val="114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虽然生成的晶体可能很大，但粒度范围无法控制，大小不一，而且在无搅拌的情况下晶体易于连结成簇，晶间可包藏母液而掺进杂质，此外，结晶操作还受气候的影响。但结晶敞槽的结构最简单，造价最低，在产品量不太大而对产品纯度及粒度又要求不严时，仍可采用。</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p:txBody>
      </p:sp>
      <p:sp>
        <p:nvSpPr>
          <p:cNvPr id="4" name="Rectangle 5">
            <a:extLst>
              <a:ext uri="{FF2B5EF4-FFF2-40B4-BE49-F238E27FC236}">
                <a16:creationId xmlns:a16="http://schemas.microsoft.com/office/drawing/2014/main" id="{3AF9D95E-E83C-9AD6-67F5-75D5A5FC3C6D}"/>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66555" y="2032800"/>
            <a:ext cx="8010890" cy="5004175"/>
          </a:xfrm>
        </p:spPr>
        <p:txBody>
          <a:bodyPr/>
          <a:lstStyle/>
          <a:p>
            <a:r>
              <a:rPr lang="zh-CN" altLang="zh-CN" sz="2800" dirty="0">
                <a:effectLst/>
              </a:rPr>
              <a:t>这种操作方式的结晶器属于典型的</a:t>
            </a:r>
            <a:r>
              <a:rPr lang="zh-CN" altLang="zh-CN" sz="2800" dirty="0">
                <a:solidFill>
                  <a:srgbClr val="C00000"/>
                </a:solidFill>
                <a:effectLst/>
              </a:rPr>
              <a:t>母液循环式，它的优点在于循环液中基本上不含晶粒，从而避免发生叶轮与晶粒间的接触成核现象</a:t>
            </a:r>
            <a:r>
              <a:rPr lang="zh-CN" altLang="zh-CN" sz="2800" dirty="0">
                <a:effectLst/>
              </a:rPr>
              <a:t>，</a:t>
            </a:r>
            <a:endParaRPr lang="en-US" altLang="zh-CN" sz="2800" dirty="0">
              <a:effectLst/>
            </a:endParaRPr>
          </a:p>
          <a:p>
            <a:r>
              <a:rPr lang="zh-CN" altLang="zh-CN" sz="2800" dirty="0">
                <a:effectLst/>
              </a:rPr>
              <a:t>再加上</a:t>
            </a:r>
            <a:r>
              <a:rPr lang="zh-CN" altLang="zh-CN" sz="2800" dirty="0">
                <a:solidFill>
                  <a:srgbClr val="C00000"/>
                </a:solidFill>
                <a:effectLst/>
              </a:rPr>
              <a:t>结晶室的粒度分级作用</a:t>
            </a:r>
            <a:r>
              <a:rPr lang="zh-CN" altLang="zh-CN" sz="2800" dirty="0">
                <a:effectLst/>
              </a:rPr>
              <a:t>，使这种结晶器所产生的晶体大而均匀，特别适合于生产在饱和溶液中沉降速度大于</a:t>
            </a:r>
            <a:r>
              <a:rPr lang="en-US" altLang="zh-CN" sz="2800" dirty="0">
                <a:effectLst/>
              </a:rPr>
              <a:t>20 mm/s</a:t>
            </a:r>
            <a:r>
              <a:rPr lang="zh-CN" altLang="zh-CN" sz="2800" dirty="0">
                <a:effectLst/>
              </a:rPr>
              <a:t>的晶粒。</a:t>
            </a:r>
            <a:endParaRPr lang="en-US" altLang="zh-CN" sz="2800" dirty="0">
              <a:effectLst/>
            </a:endParaRPr>
          </a:p>
          <a:p>
            <a:r>
              <a:rPr lang="zh-CN" altLang="zh-CN" sz="2800" dirty="0">
                <a:effectLst/>
              </a:rPr>
              <a:t>母液循环型缺点</a:t>
            </a:r>
            <a:r>
              <a:rPr lang="zh-CN" altLang="en-US" sz="2800" dirty="0">
                <a:effectLst/>
              </a:rPr>
              <a:t>：</a:t>
            </a:r>
            <a:r>
              <a:rPr lang="zh-CN" altLang="zh-CN" sz="2800" dirty="0">
                <a:effectLst/>
              </a:rPr>
              <a:t>生产能力受到限制，因为必须限制液体的循环流量（亦即流速）及悬浮密度，把结晶室中悬浮液的澄清界面限制在溢流口之下，以防止母液中挟带明显数量的晶体。 </a:t>
            </a:r>
          </a:p>
        </p:txBody>
      </p:sp>
      <p:sp>
        <p:nvSpPr>
          <p:cNvPr id="4" name="Rectangle 5">
            <a:extLst>
              <a:ext uri="{FF2B5EF4-FFF2-40B4-BE49-F238E27FC236}">
                <a16:creationId xmlns:a16="http://schemas.microsoft.com/office/drawing/2014/main" id="{7FA3C017-E22A-4318-A09E-B241D0E70904}"/>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700D5F28-6394-9791-85D6-D07A8285048F}"/>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Oslo</a:t>
            </a:r>
            <a:r>
              <a:rPr lang="zh-CN" altLang="en-US" sz="3200" kern="0" dirty="0">
                <a:solidFill>
                  <a:srgbClr val="0000FF"/>
                </a:solidFill>
              </a:rPr>
              <a:t>型结晶器</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66555" y="2032800"/>
            <a:ext cx="8010890" cy="5004175"/>
          </a:xfrm>
        </p:spPr>
        <p:txBody>
          <a:bodyPr/>
          <a:lstStyle/>
          <a:p>
            <a:r>
              <a:rPr lang="zh-CN" altLang="zh-CN" sz="2800" dirty="0">
                <a:effectLst/>
              </a:rPr>
              <a:t>这种类型的结晶器有两种设计，称为</a:t>
            </a:r>
            <a:r>
              <a:rPr lang="en-US" altLang="zh-CN" sz="2800" dirty="0">
                <a:effectLst/>
              </a:rPr>
              <a:t>“</a:t>
            </a:r>
            <a:r>
              <a:rPr lang="zh-CN" altLang="zh-CN" sz="2800" dirty="0">
                <a:effectLst/>
              </a:rPr>
              <a:t>敞式</a:t>
            </a:r>
            <a:r>
              <a:rPr lang="en-US" altLang="zh-CN" sz="2800" dirty="0">
                <a:effectLst/>
              </a:rPr>
              <a:t>”</a:t>
            </a:r>
            <a:r>
              <a:rPr lang="zh-CN" altLang="zh-CN" sz="2800" dirty="0">
                <a:effectLst/>
              </a:rPr>
              <a:t>和</a:t>
            </a:r>
            <a:r>
              <a:rPr lang="en-US" altLang="zh-CN" sz="2800" dirty="0">
                <a:effectLst/>
              </a:rPr>
              <a:t>“</a:t>
            </a:r>
            <a:r>
              <a:rPr lang="zh-CN" altLang="zh-CN" sz="2800" dirty="0">
                <a:effectLst/>
              </a:rPr>
              <a:t>闭式</a:t>
            </a:r>
            <a:r>
              <a:rPr lang="en-US" altLang="zh-CN" sz="2800" dirty="0">
                <a:effectLst/>
              </a:rPr>
              <a:t>”,</a:t>
            </a:r>
            <a:r>
              <a:rPr lang="zh-CN" altLang="zh-CN" sz="2800" dirty="0">
                <a:effectLst/>
              </a:rPr>
              <a:t> 它们的区别在于</a:t>
            </a:r>
            <a:r>
              <a:rPr lang="zh-CN" altLang="en-US" sz="2800" dirty="0">
                <a:effectLst/>
              </a:rPr>
              <a:t>：</a:t>
            </a:r>
            <a:endParaRPr lang="en-US" altLang="zh-CN" sz="2800" dirty="0">
              <a:effectLst/>
            </a:endParaRPr>
          </a:p>
          <a:p>
            <a:r>
              <a:rPr lang="zh-CN" altLang="zh-CN" sz="2800" dirty="0">
                <a:effectLst/>
              </a:rPr>
              <a:t>敞式的结晶室与大气相通，汽化室位于结晶室的上方，有足够的高度，中央循环管则同时用作大气腿，使汽化室内的过饱和溶液能从真空下流入敞口的结晶室。</a:t>
            </a:r>
            <a:endParaRPr lang="en-US" altLang="zh-CN" sz="2800" dirty="0">
              <a:effectLst/>
            </a:endParaRPr>
          </a:p>
          <a:p>
            <a:r>
              <a:rPr lang="zh-CN" altLang="zh-CN" sz="2800" dirty="0">
                <a:effectLst/>
              </a:rPr>
              <a:t>闭式的汽化室与结晶室则全部处于相同的真空度下，装置在同一容器中，其总高度要比敞式低得多，这是它的明显的优点，但是，循环泵在真空下运行也不无困难。</a:t>
            </a:r>
          </a:p>
          <a:p>
            <a:endParaRPr lang="zh-CN" altLang="zh-CN" sz="2800" dirty="0">
              <a:effectLst/>
            </a:endParaRPr>
          </a:p>
        </p:txBody>
      </p:sp>
      <p:sp>
        <p:nvSpPr>
          <p:cNvPr id="4" name="Rectangle 5">
            <a:extLst>
              <a:ext uri="{FF2B5EF4-FFF2-40B4-BE49-F238E27FC236}">
                <a16:creationId xmlns:a16="http://schemas.microsoft.com/office/drawing/2014/main" id="{81126F2B-F843-98B8-371D-CB45066B7BB9}"/>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B6A8D8E6-DB03-EFAA-DB84-0563C4E46662}"/>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Oslo</a:t>
            </a:r>
            <a:r>
              <a:rPr lang="zh-CN" altLang="en-US" sz="3200" kern="0" dirty="0">
                <a:solidFill>
                  <a:srgbClr val="0000FF"/>
                </a:solidFill>
              </a:rPr>
              <a:t>型结晶器</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cstate="print"/>
          <a:srcRect/>
          <a:stretch>
            <a:fillRect/>
          </a:stretch>
        </p:blipFill>
        <p:spPr bwMode="auto">
          <a:xfrm>
            <a:off x="1086643" y="2036781"/>
            <a:ext cx="6970713" cy="4408830"/>
          </a:xfrm>
          <a:prstGeom prst="rect">
            <a:avLst/>
          </a:prstGeom>
          <a:noFill/>
          <a:ln w="25400">
            <a:noFill/>
            <a:miter lim="800000"/>
            <a:headEnd/>
            <a:tailEnd/>
          </a:ln>
          <a:effectLst/>
        </p:spPr>
      </p:pic>
      <p:sp>
        <p:nvSpPr>
          <p:cNvPr id="2" name="Rectangle 5">
            <a:extLst>
              <a:ext uri="{FF2B5EF4-FFF2-40B4-BE49-F238E27FC236}">
                <a16:creationId xmlns:a16="http://schemas.microsoft.com/office/drawing/2014/main" id="{0603398F-4722-C579-56F3-199EB313D393}"/>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Rectangle 2">
            <a:extLst>
              <a:ext uri="{FF2B5EF4-FFF2-40B4-BE49-F238E27FC236}">
                <a16:creationId xmlns:a16="http://schemas.microsoft.com/office/drawing/2014/main" id="{B38D4252-3292-7223-5399-EE4944309BB5}"/>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66555" y="2213865"/>
            <a:ext cx="8010890" cy="5004175"/>
          </a:xfrm>
        </p:spPr>
        <p:txBody>
          <a:bodyPr/>
          <a:lstStyle/>
          <a:p>
            <a:pPr>
              <a:lnSpc>
                <a:spcPct val="150000"/>
              </a:lnSpc>
            </a:pPr>
            <a:r>
              <a:rPr lang="en-US" altLang="zh-CN" sz="2400" dirty="0">
                <a:effectLst/>
              </a:rPr>
              <a:t>DTB</a:t>
            </a:r>
            <a:r>
              <a:rPr lang="zh-CN" altLang="zh-CN" sz="2400" dirty="0">
                <a:effectLst/>
              </a:rPr>
              <a:t>型结晶器是</a:t>
            </a:r>
            <a:r>
              <a:rPr lang="en-US" altLang="zh-CN" sz="2400" dirty="0">
                <a:effectLst/>
              </a:rPr>
              <a:t>50</a:t>
            </a:r>
            <a:r>
              <a:rPr lang="zh-CN" altLang="zh-CN" sz="2400" dirty="0">
                <a:effectLst/>
              </a:rPr>
              <a:t>年代出现的一种效能较高的结晶器，首先用于氯化钾的生产，后为化工、食品、制药等工业部门所广泛采用。经过多年运行的考察，证明这种型式的结晶器性能良好，能生产较大的晶粒（粒度可达</a:t>
            </a:r>
            <a:r>
              <a:rPr lang="en-US" altLang="zh-CN" sz="2400" dirty="0">
                <a:effectLst/>
              </a:rPr>
              <a:t>600-1200 </a:t>
            </a:r>
            <a:r>
              <a:rPr lang="en-US" altLang="zh-CN" sz="2400" dirty="0" err="1">
                <a:effectLst/>
              </a:rPr>
              <a:t>μm</a:t>
            </a:r>
            <a:r>
              <a:rPr lang="zh-CN" altLang="zh-CN" sz="2400" dirty="0">
                <a:effectLst/>
              </a:rPr>
              <a:t>），生产强度较高，器内不易结晶疤。它已成为连续结晶器的主要型式之一，可用于</a:t>
            </a:r>
            <a:r>
              <a:rPr lang="zh-CN" altLang="zh-CN" sz="2400" dirty="0">
                <a:solidFill>
                  <a:srgbClr val="990000"/>
                </a:solidFill>
                <a:effectLst/>
              </a:rPr>
              <a:t>真空冷却法、蒸发法、直接接触冷冻法及反应法</a:t>
            </a:r>
            <a:r>
              <a:rPr lang="zh-CN" altLang="zh-CN" sz="2400" dirty="0">
                <a:effectLst/>
              </a:rPr>
              <a:t>的结晶操作。</a:t>
            </a:r>
          </a:p>
        </p:txBody>
      </p:sp>
      <p:sp>
        <p:nvSpPr>
          <p:cNvPr id="4" name="Rectangle 5">
            <a:extLst>
              <a:ext uri="{FF2B5EF4-FFF2-40B4-BE49-F238E27FC236}">
                <a16:creationId xmlns:a16="http://schemas.microsoft.com/office/drawing/2014/main" id="{629D06BF-E884-DCE3-F7F7-65010BCD0AC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313EE12A-FA25-24A0-43C4-6857CD467FEE}"/>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4414483" y="1864769"/>
            <a:ext cx="4297977" cy="4864540"/>
          </a:xfrm>
        </p:spPr>
        <p:style>
          <a:lnRef idx="2">
            <a:schemeClr val="accent1"/>
          </a:lnRef>
          <a:fillRef idx="1">
            <a:schemeClr val="lt1"/>
          </a:fillRef>
          <a:effectRef idx="0">
            <a:schemeClr val="accent1"/>
          </a:effectRef>
          <a:fontRef idx="minor">
            <a:schemeClr val="dk1"/>
          </a:fontRef>
        </p:style>
        <p:txBody>
          <a:bodyPr/>
          <a:lstStyle/>
          <a:p>
            <a:r>
              <a:rPr lang="en-US" altLang="zh-CN" sz="2400" dirty="0">
                <a:effectLst/>
              </a:rPr>
              <a:t>DTB</a:t>
            </a:r>
            <a:r>
              <a:rPr lang="zh-CN" altLang="zh-CN" sz="2400" dirty="0">
                <a:effectLst/>
              </a:rPr>
              <a:t>型结晶器的构造简图</a:t>
            </a:r>
            <a:r>
              <a:rPr lang="zh-CN" altLang="en-US" sz="2400" dirty="0">
                <a:effectLst/>
              </a:rPr>
              <a:t>：</a:t>
            </a:r>
            <a:r>
              <a:rPr lang="zh-CN" altLang="zh-CN" sz="2400" dirty="0">
                <a:effectLst/>
              </a:rPr>
              <a:t>它的中部有一导流筒，在四周有一圆筒形挡板。在导流筒内接近下端处有螺旋桨（也可以看作内循环轴流泵），以较低的转速旋转。悬浮液在螺旋桨的推动下，在筒内上升至液体表层，然后转向下方，沿导流筒与挡板之间的环形通道流至器底，重又被吸入导流筒的下端，如此循环不已，形成接近良好混合的条件。</a:t>
            </a:r>
          </a:p>
          <a:p>
            <a:endParaRPr lang="zh-CN" altLang="zh-CN" sz="2400" dirty="0">
              <a:effectLst/>
            </a:endParaRPr>
          </a:p>
        </p:txBody>
      </p:sp>
      <p:pic>
        <p:nvPicPr>
          <p:cNvPr id="4" name="Picture 15" descr="器-正面new"/>
          <p:cNvPicPr>
            <a:picLocks noChangeAspect="1" noChangeArrowheads="1"/>
          </p:cNvPicPr>
          <p:nvPr/>
        </p:nvPicPr>
        <p:blipFill>
          <a:blip r:embed="rId2" cstate="print"/>
          <a:srcRect/>
          <a:stretch>
            <a:fillRect/>
          </a:stretch>
        </p:blipFill>
        <p:spPr bwMode="auto">
          <a:xfrm>
            <a:off x="431540" y="2123855"/>
            <a:ext cx="3915435" cy="4234470"/>
          </a:xfrm>
          <a:prstGeom prst="rect">
            <a:avLst/>
          </a:prstGeom>
          <a:noFill/>
          <a:ln w="9525">
            <a:noFill/>
            <a:miter lim="800000"/>
            <a:headEnd/>
            <a:tailEnd/>
          </a:ln>
        </p:spPr>
      </p:pic>
      <p:sp>
        <p:nvSpPr>
          <p:cNvPr id="5" name="Rectangle 5">
            <a:extLst>
              <a:ext uri="{FF2B5EF4-FFF2-40B4-BE49-F238E27FC236}">
                <a16:creationId xmlns:a16="http://schemas.microsoft.com/office/drawing/2014/main" id="{5DA49EF5-CCAF-36CE-A49E-CECA175C0595}"/>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7" name="Rectangle 2">
            <a:extLst>
              <a:ext uri="{FF2B5EF4-FFF2-40B4-BE49-F238E27FC236}">
                <a16:creationId xmlns:a16="http://schemas.microsoft.com/office/drawing/2014/main" id="{96DE5BFB-28D8-D6F6-4BF6-8C51DD24BB63}"/>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4219295" y="2018355"/>
            <a:ext cx="4455495" cy="4230470"/>
          </a:xfrm>
        </p:spPr>
        <p:txBody>
          <a:bodyPr/>
          <a:lstStyle/>
          <a:p>
            <a:r>
              <a:rPr lang="zh-CN" altLang="zh-CN" sz="2400" dirty="0">
                <a:effectLst/>
              </a:rPr>
              <a:t>圆筒形挡板将结晶器分隔为</a:t>
            </a:r>
            <a:r>
              <a:rPr lang="zh-CN" altLang="zh-CN" sz="2400" dirty="0">
                <a:solidFill>
                  <a:srgbClr val="FF0000"/>
                </a:solidFill>
                <a:effectLst/>
              </a:rPr>
              <a:t>晶体生长区和澄清区</a:t>
            </a:r>
            <a:r>
              <a:rPr lang="zh-CN" altLang="zh-CN" sz="2400" dirty="0">
                <a:effectLst/>
              </a:rPr>
              <a:t>。挡板与器壁间的环隙为澄清区，其中搅拌的影响实际上已消失，使晶体得以从母液中沉降分离，只有过量的微晶可随母液在澄清区的顶部排出器外，从而实现对微晶量的控制。结晶器的上部分为气液分离空间，用于防止雾沫挟带。</a:t>
            </a:r>
            <a:endParaRPr lang="en-US" altLang="zh-CN" sz="2400" dirty="0">
              <a:effectLst/>
            </a:endParaRPr>
          </a:p>
        </p:txBody>
      </p:sp>
      <p:pic>
        <p:nvPicPr>
          <p:cNvPr id="136194" name="Picture 2"/>
          <p:cNvPicPr>
            <a:picLocks noChangeAspect="1" noChangeArrowheads="1"/>
          </p:cNvPicPr>
          <p:nvPr/>
        </p:nvPicPr>
        <p:blipFill>
          <a:blip r:embed="rId2" cstate="print"/>
          <a:srcRect/>
          <a:stretch>
            <a:fillRect/>
          </a:stretch>
        </p:blipFill>
        <p:spPr bwMode="auto">
          <a:xfrm>
            <a:off x="481332" y="2013723"/>
            <a:ext cx="3588065" cy="4230470"/>
          </a:xfrm>
          <a:prstGeom prst="rect">
            <a:avLst/>
          </a:prstGeom>
          <a:noFill/>
        </p:spPr>
      </p:pic>
      <p:sp>
        <p:nvSpPr>
          <p:cNvPr id="4" name="Rectangle 5">
            <a:extLst>
              <a:ext uri="{FF2B5EF4-FFF2-40B4-BE49-F238E27FC236}">
                <a16:creationId xmlns:a16="http://schemas.microsoft.com/office/drawing/2014/main" id="{43278459-4717-9776-32AD-33DC7FA5716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7586CFE0-93A7-B381-FA7B-E0B28B49C058}"/>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4516185" y="1993329"/>
            <a:ext cx="4230469" cy="4005445"/>
          </a:xfrm>
        </p:spPr>
        <p:txBody>
          <a:bodyPr/>
          <a:lstStyle/>
          <a:p>
            <a:pPr>
              <a:lnSpc>
                <a:spcPct val="150000"/>
              </a:lnSpc>
            </a:pPr>
            <a:r>
              <a:rPr lang="zh-CN" altLang="zh-CN" sz="2400" dirty="0">
                <a:effectLst/>
              </a:rPr>
              <a:t>热的浓物料加至导流筒的下方，晶浆由结晶器的底部排出。为了使所生产的晶体具有更窄的粒度分布，即具有更小的</a:t>
            </a:r>
            <a:r>
              <a:rPr lang="en-US" altLang="zh-CN" sz="2400" dirty="0">
                <a:effectLst/>
              </a:rPr>
              <a:t>C.V.</a:t>
            </a:r>
            <a:r>
              <a:rPr lang="zh-CN" altLang="zh-CN" sz="2400" dirty="0">
                <a:effectLst/>
              </a:rPr>
              <a:t>值，这种型式的结晶器有时在</a:t>
            </a:r>
            <a:r>
              <a:rPr lang="zh-CN" altLang="zh-CN" sz="2400" dirty="0">
                <a:solidFill>
                  <a:srgbClr val="FF0000"/>
                </a:solidFill>
                <a:effectLst/>
              </a:rPr>
              <a:t>下部设置淘析腿</a:t>
            </a:r>
            <a:r>
              <a:rPr lang="zh-CN" altLang="zh-CN" sz="2400" dirty="0">
                <a:effectLst/>
              </a:rPr>
              <a:t>。</a:t>
            </a:r>
          </a:p>
          <a:p>
            <a:pPr>
              <a:lnSpc>
                <a:spcPct val="150000"/>
              </a:lnSpc>
            </a:pPr>
            <a:endParaRPr lang="zh-CN" altLang="zh-CN" sz="2400" dirty="0">
              <a:effectLst/>
            </a:endParaRPr>
          </a:p>
        </p:txBody>
      </p:sp>
      <p:pic>
        <p:nvPicPr>
          <p:cNvPr id="4" name="Picture 2"/>
          <p:cNvPicPr>
            <a:picLocks noChangeAspect="1" noChangeArrowheads="1"/>
          </p:cNvPicPr>
          <p:nvPr/>
        </p:nvPicPr>
        <p:blipFill>
          <a:blip r:embed="rId2" cstate="print"/>
          <a:srcRect/>
          <a:stretch>
            <a:fillRect/>
          </a:stretch>
        </p:blipFill>
        <p:spPr bwMode="auto">
          <a:xfrm>
            <a:off x="611559" y="1943835"/>
            <a:ext cx="3588065" cy="4230470"/>
          </a:xfrm>
          <a:prstGeom prst="rect">
            <a:avLst/>
          </a:prstGeom>
          <a:noFill/>
        </p:spPr>
      </p:pic>
      <p:sp>
        <p:nvSpPr>
          <p:cNvPr id="5" name="Rectangle 5">
            <a:extLst>
              <a:ext uri="{FF2B5EF4-FFF2-40B4-BE49-F238E27FC236}">
                <a16:creationId xmlns:a16="http://schemas.microsoft.com/office/drawing/2014/main" id="{7718BDF4-2CF1-C8A8-22C3-5484A1642F28}"/>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7" name="Rectangle 2">
            <a:extLst>
              <a:ext uri="{FF2B5EF4-FFF2-40B4-BE49-F238E27FC236}">
                <a16:creationId xmlns:a16="http://schemas.microsoft.com/office/drawing/2014/main" id="{1A0529EE-AB38-47AF-33D8-E40A3FB7337F}"/>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66555" y="2213865"/>
            <a:ext cx="8010890" cy="5004175"/>
          </a:xfrm>
        </p:spPr>
        <p:txBody>
          <a:bodyPr/>
          <a:lstStyle/>
          <a:p>
            <a:r>
              <a:rPr lang="en-US" altLang="zh-CN" sz="2400" dirty="0">
                <a:effectLst/>
              </a:rPr>
              <a:t>DTB</a:t>
            </a:r>
            <a:r>
              <a:rPr lang="zh-CN" altLang="zh-CN" sz="2400" dirty="0">
                <a:effectLst/>
              </a:rPr>
              <a:t>型结晶器由于</a:t>
            </a:r>
            <a:r>
              <a:rPr lang="zh-CN" altLang="zh-CN" sz="2400" dirty="0">
                <a:solidFill>
                  <a:srgbClr val="FF0000"/>
                </a:solidFill>
                <a:effectLst/>
              </a:rPr>
              <a:t>设置了导流筒，形成了循环通道，只需要很低的压头</a:t>
            </a:r>
            <a:r>
              <a:rPr lang="en-US" altLang="zh-CN" sz="2400" dirty="0">
                <a:solidFill>
                  <a:srgbClr val="FF0000"/>
                </a:solidFill>
                <a:effectLst/>
              </a:rPr>
              <a:t> </a:t>
            </a:r>
            <a:r>
              <a:rPr lang="zh-CN" altLang="zh-CN" sz="2400" dirty="0">
                <a:effectLst/>
              </a:rPr>
              <a:t>就能在器内实现良好的内循环，使器内各流动截面上都可以维持较高的流动速度，并使晶浆密度可高达</a:t>
            </a:r>
            <a:r>
              <a:rPr lang="en-US" altLang="zh-CN" sz="2400" dirty="0">
                <a:effectLst/>
              </a:rPr>
              <a:t>30-40 %</a:t>
            </a:r>
            <a:r>
              <a:rPr lang="zh-CN" altLang="zh-CN" sz="2400" dirty="0">
                <a:effectLst/>
              </a:rPr>
              <a:t>（重量）。</a:t>
            </a:r>
            <a:endParaRPr lang="en-US" altLang="zh-CN" sz="2400" dirty="0">
              <a:effectLst/>
            </a:endParaRPr>
          </a:p>
          <a:p>
            <a:r>
              <a:rPr lang="zh-CN" altLang="zh-CN" sz="2400" dirty="0">
                <a:effectLst/>
              </a:rPr>
              <a:t>对于真空冷却法及蒸发法结晶，</a:t>
            </a:r>
            <a:r>
              <a:rPr lang="zh-CN" altLang="zh-CN" sz="2400" dirty="0">
                <a:solidFill>
                  <a:srgbClr val="FF0000"/>
                </a:solidFill>
                <a:effectLst/>
              </a:rPr>
              <a:t>沸腾液体的表面层是产生过饱和度的趋势最强烈的区域</a:t>
            </a:r>
            <a:r>
              <a:rPr lang="zh-CN" altLang="zh-CN" sz="2400" dirty="0">
                <a:effectLst/>
              </a:rPr>
              <a:t>，在此区域中存在着进入不稳区而大量产生晶核的危险。导流筒则把大量高浓度的晶浆直接送到彼处，使表层中随时存在着大量的晶体，从而有效地消耗不断产生的过饱和度，使之只能处在较低的水平。</a:t>
            </a:r>
          </a:p>
          <a:p>
            <a:endParaRPr lang="zh-CN" altLang="zh-CN" sz="2400" dirty="0">
              <a:effectLst/>
            </a:endParaRPr>
          </a:p>
        </p:txBody>
      </p:sp>
      <p:sp>
        <p:nvSpPr>
          <p:cNvPr id="4" name="Rectangle 5">
            <a:extLst>
              <a:ext uri="{FF2B5EF4-FFF2-40B4-BE49-F238E27FC236}">
                <a16:creationId xmlns:a16="http://schemas.microsoft.com/office/drawing/2014/main" id="{CF050830-0E67-27C0-8F32-8E92542C77F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4FD81276-F78B-BF1E-DCDF-69A136A31747}"/>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66555" y="2054317"/>
            <a:ext cx="8010890" cy="4255004"/>
          </a:xfrm>
        </p:spPr>
        <p:txBody>
          <a:bodyPr/>
          <a:lstStyle/>
          <a:p>
            <a:r>
              <a:rPr lang="zh-CN" altLang="zh-CN" sz="2400" dirty="0">
                <a:effectLst/>
              </a:rPr>
              <a:t>以运行中的氯化钾真空冷却器为例，沸腾液层的过冷温度仅</a:t>
            </a:r>
            <a:r>
              <a:rPr lang="en-US" altLang="zh-CN" sz="2400" dirty="0">
                <a:effectLst/>
              </a:rPr>
              <a:t>0.2-0.3 </a:t>
            </a:r>
            <a:r>
              <a:rPr lang="zh-CN" altLang="zh-CN" sz="2400" dirty="0">
                <a:effectLst/>
              </a:rPr>
              <a:t>℃，从而避免了在此区域中因过饱和度过高而产生大量晶核，同时也大大降低沸腾液面处的内壁面上结挂晶疤的速率。</a:t>
            </a:r>
            <a:endParaRPr lang="en-US" altLang="zh-CN" sz="2400" dirty="0">
              <a:effectLst/>
            </a:endParaRPr>
          </a:p>
          <a:p>
            <a:r>
              <a:rPr lang="zh-CN" altLang="zh-CN" sz="2400" dirty="0">
                <a:solidFill>
                  <a:srgbClr val="FF0000"/>
                </a:solidFill>
                <a:effectLst/>
              </a:rPr>
              <a:t>这种结晶器属于典型晶浆内循环结晶器</a:t>
            </a:r>
            <a:r>
              <a:rPr lang="zh-CN" altLang="zh-CN" sz="2400" dirty="0">
                <a:effectLst/>
              </a:rPr>
              <a:t>，与无搅拌结晶罐、循环母液结晶器、强制外循环结晶器相比。器内溶液过饱和度的理论变化在图中由实线表示，而实际变化则由虚线表示。图中表现了将大量生长中的晶体送至过饱和度生成区（沸腾区、冷却区或反应区），使过饱和度在生成的同时被消耗，从而明显地可压低最大过饱和度的现象。</a:t>
            </a:r>
          </a:p>
          <a:p>
            <a:endParaRPr lang="zh-CN" altLang="zh-CN" sz="2400" dirty="0">
              <a:effectLst/>
            </a:endParaRPr>
          </a:p>
        </p:txBody>
      </p:sp>
      <p:sp>
        <p:nvSpPr>
          <p:cNvPr id="4" name="Rectangle 5">
            <a:extLst>
              <a:ext uri="{FF2B5EF4-FFF2-40B4-BE49-F238E27FC236}">
                <a16:creationId xmlns:a16="http://schemas.microsoft.com/office/drawing/2014/main" id="{4229A09E-70BC-C303-6B15-FFA590E3ED29}"/>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65E41342-847C-0D01-2D89-E983DB48B2CC}"/>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66555" y="2168860"/>
            <a:ext cx="8010890" cy="5004175"/>
          </a:xfrm>
        </p:spPr>
        <p:txBody>
          <a:bodyPr/>
          <a:lstStyle/>
          <a:p>
            <a:pPr>
              <a:lnSpc>
                <a:spcPct val="150000"/>
              </a:lnSpc>
            </a:pPr>
            <a:r>
              <a:rPr lang="zh-CN" altLang="zh-CN" sz="2400" dirty="0">
                <a:effectLst/>
              </a:rPr>
              <a:t>旋转叶轮对晶体的碰撞成核是二次成核的主要来源。由于</a:t>
            </a:r>
            <a:r>
              <a:rPr lang="en-US" altLang="zh-CN" sz="2400" dirty="0">
                <a:effectLst/>
              </a:rPr>
              <a:t>DTB</a:t>
            </a:r>
            <a:r>
              <a:rPr lang="zh-CN" altLang="zh-CN" sz="2400" dirty="0">
                <a:effectLst/>
              </a:rPr>
              <a:t>型结晶器循环流动所需的压头很低，使螺旋桨得以在很低的转速下工作，</a:t>
            </a:r>
            <a:r>
              <a:rPr lang="zh-CN" altLang="zh-CN" sz="2400" dirty="0">
                <a:solidFill>
                  <a:srgbClr val="FF0000"/>
                </a:solidFill>
                <a:effectLst/>
              </a:rPr>
              <a:t>故而搅拌功率消耗比任何一种外循环结晶器都低得多</a:t>
            </a:r>
            <a:r>
              <a:rPr lang="zh-CN" altLang="zh-CN" sz="2400" dirty="0">
                <a:effectLst/>
              </a:rPr>
              <a:t>。</a:t>
            </a:r>
            <a:endParaRPr lang="en-US" altLang="zh-CN" sz="2400" dirty="0">
              <a:effectLst/>
            </a:endParaRPr>
          </a:p>
          <a:p>
            <a:pPr>
              <a:lnSpc>
                <a:spcPct val="150000"/>
              </a:lnSpc>
            </a:pPr>
            <a:r>
              <a:rPr lang="zh-CN" altLang="zh-CN" sz="2400" dirty="0">
                <a:effectLst/>
              </a:rPr>
              <a:t>例如对于大型结晶器，</a:t>
            </a:r>
            <a:r>
              <a:rPr lang="zh-CN" altLang="zh-CN" sz="2400" dirty="0">
                <a:solidFill>
                  <a:srgbClr val="FF0000"/>
                </a:solidFill>
                <a:effectLst/>
              </a:rPr>
              <a:t>螺旋桨转速可低至</a:t>
            </a:r>
            <a:r>
              <a:rPr lang="en-US" altLang="zh-CN" sz="2400" dirty="0">
                <a:solidFill>
                  <a:srgbClr val="FF0000"/>
                </a:solidFill>
                <a:effectLst/>
              </a:rPr>
              <a:t>60 rpm</a:t>
            </a:r>
            <a:r>
              <a:rPr lang="zh-CN" altLang="zh-CN" sz="2400" dirty="0">
                <a:effectLst/>
              </a:rPr>
              <a:t>，这就使过剩晶核的数量大为减少，这也是此种类型结晶器能够产生粒度较大的晶体的原因之一。</a:t>
            </a:r>
          </a:p>
          <a:p>
            <a:pPr>
              <a:lnSpc>
                <a:spcPct val="150000"/>
              </a:lnSpc>
              <a:buNone/>
            </a:pPr>
            <a:endParaRPr lang="zh-CN" altLang="zh-CN" sz="2400" dirty="0">
              <a:effectLst/>
            </a:endParaRPr>
          </a:p>
        </p:txBody>
      </p:sp>
      <p:sp>
        <p:nvSpPr>
          <p:cNvPr id="4" name="Rectangle 5">
            <a:extLst>
              <a:ext uri="{FF2B5EF4-FFF2-40B4-BE49-F238E27FC236}">
                <a16:creationId xmlns:a16="http://schemas.microsoft.com/office/drawing/2014/main" id="{2CED436D-CB6B-27A9-77B4-CA87E5474C67}"/>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2D133016-EC99-FC32-DB31-3A09B8E4EA03}"/>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a:hlinkClick r:id="" action="ppaction://noaction"/>
          </p:cNvPr>
          <p:cNvGraphicFramePr>
            <a:graphicFrameLocks noGrp="1" noChangeAspect="1"/>
          </p:cNvGraphicFramePr>
          <p:nvPr>
            <p:ph sz="half" idx="1"/>
          </p:nvPr>
        </p:nvGraphicFramePr>
        <p:xfrm>
          <a:off x="836585" y="1808820"/>
          <a:ext cx="7470830" cy="4815535"/>
        </p:xfrm>
        <a:graphic>
          <a:graphicData uri="http://schemas.openxmlformats.org/presentationml/2006/ole">
            <mc:AlternateContent xmlns:mc="http://schemas.openxmlformats.org/markup-compatibility/2006">
              <mc:Choice xmlns:v="urn:schemas-microsoft-com:vml" Requires="v">
                <p:oleObj name="位图图像" r:id="rId2" imgW="3749365" imgH="2857748" progId="PBrush">
                  <p:embed/>
                </p:oleObj>
              </mc:Choice>
              <mc:Fallback>
                <p:oleObj name="位图图像" r:id="rId2" imgW="3749365" imgH="2857748" progId="PBrush">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85" y="1808820"/>
                        <a:ext cx="7470830" cy="4815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a:extLst>
              <a:ext uri="{FF2B5EF4-FFF2-40B4-BE49-F238E27FC236}">
                <a16:creationId xmlns:a16="http://schemas.microsoft.com/office/drawing/2014/main" id="{32EAD80B-0EB1-2205-BF88-C29C64D3C418}"/>
              </a:ext>
            </a:extLst>
          </p:cNvPr>
          <p:cNvSpPr>
            <a:spLocks noGrp="1" noChangeArrowheads="1"/>
          </p:cNvSpPr>
          <p:nvPr>
            <p:ph type="title"/>
          </p:nvPr>
        </p:nvSpPr>
        <p:spPr>
          <a:xfrm>
            <a:off x="1719244" y="1231329"/>
            <a:ext cx="6970713" cy="647700"/>
          </a:xfrm>
          <a:noFill/>
        </p:spPr>
        <p:txBody>
          <a:bodyPr/>
          <a:lstStyle/>
          <a:p>
            <a:pPr marL="571500" indent="-571500">
              <a:buFont typeface="Wingdings" panose="05000000000000000000" pitchFamily="2" charset="2"/>
              <a:buChar char="Ø"/>
            </a:pPr>
            <a:r>
              <a:rPr lang="zh-CN" altLang="en-US" sz="3200" dirty="0">
                <a:solidFill>
                  <a:srgbClr val="0000FF"/>
                </a:solidFill>
              </a:rPr>
              <a:t>搅拌式结晶槽</a:t>
            </a:r>
          </a:p>
        </p:txBody>
      </p:sp>
      <p:sp>
        <p:nvSpPr>
          <p:cNvPr id="5" name="Rectangle 5">
            <a:extLst>
              <a:ext uri="{FF2B5EF4-FFF2-40B4-BE49-F238E27FC236}">
                <a16:creationId xmlns:a16="http://schemas.microsoft.com/office/drawing/2014/main" id="{1A35D0AF-0739-2736-88F8-9CD31E64E42D}"/>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66555" y="1899441"/>
            <a:ext cx="8010890" cy="5004175"/>
          </a:xfrm>
        </p:spPr>
        <p:txBody>
          <a:bodyPr/>
          <a:lstStyle/>
          <a:p>
            <a:r>
              <a:rPr lang="zh-CN" altLang="zh-CN" sz="2400" dirty="0">
                <a:effectLst/>
              </a:rPr>
              <a:t>这种型式的结晶器适用于各种结晶方法，但各有一些差别</a:t>
            </a:r>
            <a:r>
              <a:rPr lang="zh-CN" altLang="en-US" sz="2400" dirty="0">
                <a:effectLst/>
              </a:rPr>
              <a:t>：</a:t>
            </a:r>
            <a:endParaRPr lang="en-US" altLang="zh-CN" sz="2400" dirty="0">
              <a:effectLst/>
            </a:endParaRPr>
          </a:p>
          <a:p>
            <a:r>
              <a:rPr lang="zh-CN" altLang="zh-CN" sz="2400" dirty="0">
                <a:solidFill>
                  <a:srgbClr val="FF0000"/>
                </a:solidFill>
                <a:effectLst/>
              </a:rPr>
              <a:t>蒸发法</a:t>
            </a:r>
            <a:r>
              <a:rPr lang="zh-CN" altLang="zh-CN" sz="2400" dirty="0">
                <a:effectLst/>
              </a:rPr>
              <a:t>，则外循环量要大为增加，消除微晶用的加热器就成了主加热器，因此要求它有足够大的加热面积。</a:t>
            </a:r>
            <a:endParaRPr lang="en-US" altLang="zh-CN" sz="2400" dirty="0">
              <a:effectLst/>
            </a:endParaRPr>
          </a:p>
          <a:p>
            <a:r>
              <a:rPr lang="zh-CN" altLang="zh-CN" sz="2400" dirty="0">
                <a:solidFill>
                  <a:srgbClr val="FF0000"/>
                </a:solidFill>
                <a:effectLst/>
              </a:rPr>
              <a:t>接触冷冻法</a:t>
            </a:r>
            <a:r>
              <a:rPr lang="zh-CN" altLang="zh-CN" sz="2400" dirty="0">
                <a:effectLst/>
              </a:rPr>
              <a:t>时，则另设冷冻剂加入管，将冷冻剂通至导流筒的下侧。</a:t>
            </a:r>
            <a:endParaRPr lang="en-US" altLang="zh-CN" sz="2400" dirty="0">
              <a:effectLst/>
            </a:endParaRPr>
          </a:p>
          <a:p>
            <a:r>
              <a:rPr lang="zh-CN" altLang="zh-CN" sz="2400" dirty="0">
                <a:solidFill>
                  <a:srgbClr val="FF0000"/>
                </a:solidFill>
                <a:effectLst/>
              </a:rPr>
              <a:t>反应法时</a:t>
            </a:r>
            <a:r>
              <a:rPr lang="zh-CN" altLang="zh-CN" sz="2400" dirty="0">
                <a:effectLst/>
              </a:rPr>
              <a:t>，反应物（包括某些气态反应物）也可分别通入器底，</a:t>
            </a:r>
            <a:endParaRPr lang="en-US" altLang="zh-CN" sz="2400" dirty="0">
              <a:effectLst/>
            </a:endParaRPr>
          </a:p>
          <a:p>
            <a:r>
              <a:rPr lang="zh-CN" altLang="zh-CN" sz="2400" dirty="0">
                <a:solidFill>
                  <a:srgbClr val="FF0000"/>
                </a:solidFill>
                <a:effectLst/>
              </a:rPr>
              <a:t>间壁冷却结晶法</a:t>
            </a:r>
            <a:r>
              <a:rPr lang="zh-CN" altLang="zh-CN" sz="2400" dirty="0">
                <a:effectLst/>
              </a:rPr>
              <a:t>，则结晶器的结构有较大的变化而面目全非，也可以不再称之为</a:t>
            </a:r>
            <a:r>
              <a:rPr lang="en-US" altLang="zh-CN" sz="2400" dirty="0">
                <a:effectLst/>
              </a:rPr>
              <a:t>DTB</a:t>
            </a:r>
            <a:r>
              <a:rPr lang="zh-CN" altLang="zh-CN" sz="2400" dirty="0">
                <a:effectLst/>
              </a:rPr>
              <a:t>型，为了方便清理，将冷却器设在器外，把内循环改为外循环，汽液分离空间也不再需要了。</a:t>
            </a:r>
          </a:p>
        </p:txBody>
      </p:sp>
      <p:sp>
        <p:nvSpPr>
          <p:cNvPr id="4" name="Rectangle 5">
            <a:extLst>
              <a:ext uri="{FF2B5EF4-FFF2-40B4-BE49-F238E27FC236}">
                <a16:creationId xmlns:a16="http://schemas.microsoft.com/office/drawing/2014/main" id="{1FEAB56B-5D57-3CBE-2DFD-C881EBB63D26}"/>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0C853B37-61D5-9392-CE75-16C00EF44700}"/>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566555" y="2003802"/>
            <a:ext cx="8010890" cy="3990484"/>
          </a:xfrm>
        </p:spPr>
        <p:txBody>
          <a:bodyPr/>
          <a:lstStyle/>
          <a:p>
            <a:pPr>
              <a:lnSpc>
                <a:spcPct val="114000"/>
              </a:lnSpc>
            </a:pPr>
            <a:r>
              <a:rPr lang="zh-CN" altLang="zh-CN" sz="2400" dirty="0">
                <a:solidFill>
                  <a:srgbClr val="990000"/>
                </a:solidFill>
                <a:effectLst/>
              </a:rPr>
              <a:t>推动内循环的螺旋桨是</a:t>
            </a:r>
            <a:r>
              <a:rPr lang="en-US" altLang="zh-CN" sz="2400" dirty="0">
                <a:solidFill>
                  <a:srgbClr val="990000"/>
                </a:solidFill>
                <a:effectLst/>
              </a:rPr>
              <a:t>DTB</a:t>
            </a:r>
            <a:r>
              <a:rPr lang="zh-CN" altLang="zh-CN" sz="2400" dirty="0">
                <a:solidFill>
                  <a:srgbClr val="990000"/>
                </a:solidFill>
                <a:effectLst/>
              </a:rPr>
              <a:t>型结晶器的心脏</a:t>
            </a:r>
            <a:r>
              <a:rPr lang="zh-CN" altLang="zh-CN" sz="2400" dirty="0">
                <a:effectLst/>
              </a:rPr>
              <a:t>，曾对螺旋桨的型式作了一系列的改进。早年采用平桨叶的透平叶轮，后发展为轴流式的螺旋桨，但是它很难形成较高的晶浆密度。</a:t>
            </a:r>
            <a:r>
              <a:rPr lang="en-US" altLang="zh-CN" sz="2400" dirty="0">
                <a:effectLst/>
              </a:rPr>
              <a:t>70</a:t>
            </a:r>
            <a:r>
              <a:rPr lang="zh-CN" altLang="zh-CN" sz="2400" dirty="0">
                <a:effectLst/>
              </a:rPr>
              <a:t>年代初期开始使用三叶、小轮轱船用螺旋桨，这种螺旋桨可以在较短的导流筒及较高的能量消耗下循环高浓度的晶浆，中小型结晶器采用这种型式的螺旋桨在经济上还是合理的。近年来</a:t>
            </a:r>
            <a:r>
              <a:rPr lang="zh-CN" altLang="zh-CN" sz="2400" dirty="0">
                <a:solidFill>
                  <a:srgbClr val="FF0000"/>
                </a:solidFill>
                <a:effectLst/>
              </a:rPr>
              <a:t>螺旋桨的设计改用大轮轱，桨叶具有机翼形断面，这种型式的螺旋桨在较高压头下能循环高浓度的晶浆</a:t>
            </a:r>
            <a:r>
              <a:rPr lang="zh-CN" altLang="zh-CN" sz="2400" dirty="0">
                <a:effectLst/>
              </a:rPr>
              <a:t>。</a:t>
            </a:r>
          </a:p>
        </p:txBody>
      </p:sp>
      <p:sp>
        <p:nvSpPr>
          <p:cNvPr id="4" name="Rectangle 5">
            <a:extLst>
              <a:ext uri="{FF2B5EF4-FFF2-40B4-BE49-F238E27FC236}">
                <a16:creationId xmlns:a16="http://schemas.microsoft.com/office/drawing/2014/main" id="{C97CB3CF-8E56-9B8C-A9A8-D9F457245D1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5C200DE2-500E-F1C0-0AE1-730B30E150CE}"/>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p:cNvSpPr>
            <a:spLocks noGrp="1"/>
          </p:cNvSpPr>
          <p:nvPr>
            <p:ph sz="half" idx="1"/>
          </p:nvPr>
        </p:nvSpPr>
        <p:spPr>
          <a:xfrm>
            <a:off x="611560" y="1993329"/>
            <a:ext cx="8010890" cy="5004175"/>
          </a:xfrm>
        </p:spPr>
        <p:txBody>
          <a:bodyPr/>
          <a:lstStyle/>
          <a:p>
            <a:r>
              <a:rPr lang="zh-CN" altLang="zh-CN" sz="2400" dirty="0">
                <a:effectLst/>
              </a:rPr>
              <a:t>大型结晶器导流筒相应加高，循环路程加长，循环阻力有所增大，螺旋桨上下两侧的压差增加。随着螺旋桨直径的增加，它的中部存在更大范围的低推力区，使螺旋桨的排液效率恶化，所以必须进一步改进螺旋桨的型式，才能在结晶器中形成高的晶浆密度。</a:t>
            </a:r>
          </a:p>
        </p:txBody>
      </p:sp>
      <p:sp>
        <p:nvSpPr>
          <p:cNvPr id="121858" name="AutoShape 2" descr="data:image/jpeg;base64,/9j/4AAQSkZJRgABAQAAAQABAAD/2wBDAAgGBgcGBQgHBwcJCQgKDBQNDAsLDBkSEw8UHRofHh0aHBwgJC4nICIsIxwcKDcpLDAxNDQ0Hyc5PTgyPC4zNDL/2wBDAQkJCQwLDBgNDRgyIRwhMjIyMjIyMjIyMjIyMjIyMjIyMjIyMjIyMjIyMjIyMjIyMjIyMjIyMjIyMjIyMjIyMjL/wAARCADcAVc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PxF/yM+rf9fk3/oZrPArR8RD/ip9W/6/Jv8A0M1ngc1qcr3FFPXpSAU4dKGAtOAyKQU/FIBR6U4CkA5pwFACinikAp/QUAKtPWmrTxzQA4U4UgHNPAoAUU8DikAp4FACjpUiimingcUAKBzTwKQCngUAKBTxSKKeBQAoGKeBSAZqQUAKKcBzSAU8CgaHAU8CmqKkAoKFFSAU0CpFFACipFpAKeBQAoqQDFNAqRRQAoFSCkA4p4HFAWHDpUgpqipAKTZQ5RTxTR2qQCgBRT1FIBTwKTA0dEH/ABN4P+Bf+gminaIP+JtB/wAC/wDQTRSGjwPxF/yM+q/9fk3/AKGazgAa0vEP/Izar/1+Tf8AoZrPUVoY9R3alFJTxSAWnDrSCnDigBwFOGKQU4fSgBy08CmKKkAoAAMGngUYpwoAULT1pAKkAoAUCn00CngUAOApwpAKeAaAFAp4HNCinigAAxUiikAp4FACgU8CkUU/HNA0KKeKQDNPAoGOAp4FNAp4FAxyipAMU0CpFFACipAMU0VIBQAoFSAU0CpAKAHAcU9RSAVIopXGKBUgpqipAKQxVFSAU0CngUAOFPWmipAKQGhoo/4m0P8AwL/0E0Uuij/iawf8C/8AQTRQNHgfiAf8VNqv/X5N/wChmqArR8Q/8jNqv/X5N/6Gaz1FWY9RQKcBSAU4CgBQKfikApwoAcKcKQCnjpQADrT6aBzUgoAUCnjpSCnCgBwp4FIFPYH8qkEb/wB0/lQOwKKkGfSkVH/un8qeFb+6fyoYgAp4oxj60oFADgKeBSKKeBQAoqRRTVFPAoAcBTgKQLTxQUkKBT1pAKkAoGKBUgFNAqRRQAoqRaatSAUAKBUi0gFPAoAUCpAKQLTwKBocKkApoFSDNIBQKkFNAp4FAxwFPAzTQKetSA4CpFpAKeBQBf0Uf8TWD/gX/oJopdG/5CsP/Av/AEE0UDR4H4h/5GbVf+vyb/0M1n1oeIP+Rm1X/r8m/wDQzVAVSMnuKBTxSCnAUxCrTsUgFaWn6Pe6kwFvCxX+8RxQNJvYoipooJJyBFGzn2Ga7jTvA8EQV7x/Mbuo6V01vp0FsoWGFEA9BQaKk2ed2nhTUrrDGMRqe7Gtu08DhsefcE+oUYrto4Nx5qwIQKDSNJHMQeDdNiALIz4/vGr0Wg6fFjZaoMe1bRj9qTZQXyJbFBbGBAAkKAD2p7RDpgce1XCgxUbIXO1aB8pSdR91RmlSy3Y3ruPYVpwWWBnbk1eiswOSKlyGoHOy+G7a6X50AY+1cvqvhiexO6Ibl7DqPzr1IW2eFFSiwSSMxsgZSMHIpcwpUotHhhUqcMCCOoIp4rtPFXhY2rG4gBZT90j+R/xrjACOD2qrnJKPK7DhTxSDjtThTEhy9KeBTVFSKOKChVqQU1RUgFACqKkUUiingUAKBUiimqKkGKAFFPApAKkAoAcvSpFFNWpAKTKFFSAU0CpFFAhQKcKAKeBSActPApoFSAUhigU8daQCnqKAL+jj/iaQ/wDAv/QTRS6R/wAhOH/gX/oJooGjwLxAP+Kl1X/r8m/9DNZ46VpeIB/xUuq/9fk3/oZrPAqkZPcVRUscbyOsaKWZjgAd6ZivSvAXhlFhGp3kYYt/q1NDHGLk7FTw/wCA2dUudS4U8iIf1ruYLCK2iEcMaog4AArQK+tJtFB1RgolcQCnrCPSpsClxRc0sNCAdqdtFKKWpbCwbBThCKVRUqgDrRcZWNsZGwBxVmCyVSM1IHAHFSo2TSuGg9IUXoKnWEEcVGpwamV+KAJEjVR0qVQB2qrNcxW0LTTuEjXqTXKX/i25kZkswIo+zkZY/wCFNK5EmdfdwW1xaSQ3BQRsMEsQK8i1zSBDqEn2Z0kGeSrDB961P9O1OflpJnPJLHgf4VONOs4hm71e1i9VjzIR+X+NGxlJcyORFhcd1H5077DcKPuZ+hBrvI/D1hIm9dVbGM825/xrJurO1iP7jUIZh6FShH507kciOYMMkZ+ZGX6igCt+aCaAqJFZdwyMjgiqsltDJ/DtJ7r/AIVQnAzQKkHBp0sDwNtbkdiOhFCigkcop4FNAp60AOAp4FIOlPWgByipAOaRRUgHNA0KBUiigIw5IwPfinAL3dP++hS1GKKeBTQ0eceYv5GniSPON/6UWYDwKeKYHjB++fyp+6PGRIv4gilZgPUU8ChQSu5cMPVTmngcUgBRUnGKRacBQBe0f/kJw/8AAv8A0E0U7SB/xM4f+Bf+gmigaPAtfH/FS6r/ANfkv/oZqgOtaHiAf8VLqv8A1+S/+hmqAFUjJ7liyh86+t4v78ir+ZxXvEMa2kKWyABYxtwPavCtPkEOo2sp6JMjfkQa92ldfNLKcq/zA+oPNJm9HqPBzzS7xioDJSZNSdFicyUB6hFAoAn30B/eowKeqZ7UASiXjjrSgu5xmkEfarUUQ4zQFxsaNVpFNPRVUdRTwVHcU7BcVRUqrxVV7pEPUVH/AGigPUUWE2cr4mumuNflgDHy7aNVC543H5ifyxWQf8mk13U44/Fd75mTFIseSOo461ZFq0sAuLdhPCf4o+dv1HaqRk3cz9SuP+JapgMkQeQo6ljzgVUgGIEx6VfngWdNkmcZz171EtqEQKrcAd6z5WNtHYWg/wBEBx/B/SuNvuA9dFBq8UVuIzG5IXGeKwZ4TNuwQAadmIoQahcqY7YF5YywCqTnbk9R6CtTtUNrZ+Sx2lnZu2K0v7PeOHzbp0to+3m8M30XqatabgUZbeaSGSXBMCjBPYNkf/XqkorWmKrbPEsmQyFgD9RWYBUxlzGdRWYAU8UijNU9Q1qw0sEXEwaX/nknLf8A1vxq2yFqaSjNQ3V/Z2AzdXCRn+6eW/KuI1DxheXO5LYfZojx8vLH8f8ACsJp2dizMWY9STzUtlqJ3Nz4zhQlbW2L/wC3IcD8h/jVUeKbq5G0zeUT2QbRXHibHenCelcdjsotSZvvuSfUmtCDUgP4xXALdsOjEVKt9IpyHq1OwONz0mPUUYctVpLqNhwRXnEWrSLjJzVyLWiv8RFV7QnlPQkmB75qYSKeuK4aDX8Y+ata311ZAMsKfMmCbR0exchkJDeoODVlLyRCBKDIvqB8w/xrCj1JG7/kaspfxt/GPxocUw5jo42V1DowZT0I71IK5+0vxb6hDGOY7ltjAHo2Mg/pj8vSuhWspKzGi9pA/wCJnD+P8jRTtJH/ABMofx/kaKQ0eBeIB/xUmq/9fcv/AKGazxWjr/8AyMmqf9fcv/oZqgtUjF7jkbawYdQc17J4cvV1Hw5ayA5lgHkyD26qfyrxtRXW+Ddc/sy7aKVv3Eg2uPb1/A/zoaLpS5WelhaUClTayggggjOQeKfkYqDsuIBS4ppcdqaWpiuShgDViIqW6cVRBJqbzNgzmmkK5eJRTnNMa5Cd6znuTmq8k7HvTsJyNCTUcd6gbUz0BrPOWNAgLcnNMm5O928h6mozK/qaCI4zhm59AMmopbsLwke33aiwrnH6750uvyRxIXllCKq+pNOEd7pFy8EjvFMv3tjda6/RZbO11xb66hSWRsDzGH3O3Suo8V+FIPENkL6wCi7VcjHRx6VMtxI82tdVlMyCZEmXPIcYJ/Guhhv9JmAWTSNp9Y52FcosEltc+VKjJIjYKt1BrZsELsKhtodjpoNP0SWMSfZbr/dMw/wptwmkWsTMmlhyoJHmTMf5VNbpsgArP1N8QuPY0JuwFL/hIroxt9lit7NcceRGAf8Avo81zGqXE00v2iaWSRx1ZmJOKvpxEfpVC4AY7SOCcVnd3L6HTeFfDB1/SJr8zsLhXMYDcDZjp/Wp28GapltiBh2ywGf1rLk8VS+GrT+ztLZijYZ3kXjdjkCqcXj/AMSzNiBN+P7q5rWO2hnJJ7kmpeB/HF4GjtUtLaE8fJP85+p/wrAPwZ8XOSWjtyT3Mv8A9aurh8X+L2GWMMQ/22H8gc1dj8WeJ/49Qtx9EJp6i91HD/8ACmPFnQwwEe0lNf4NeLEGRaxP9JRXokfi/XhjffRN9IP/AK9Wo/GerKfmnib/ALYf/Xo1C6PJ5PhP4sj/AOYax/3WBqnP8N/FduTu0e5OO6rn+Ve3J441DOGSBh/uEf1qzH46uP47WE/RmH9KQaHzpceFdetv9dpF4o/64mqElldw5822nTH96MivqNPGyN/rLIe+JB/UU5/FFhMuH0wP7HaRTDQ+VMuvXIpwlI719J3l7pdwD/xT9pLns0IrAubfSZGJbwhZNn+6NtK47Hh6zVNHdMnRyPxr19tI0mTp4Mh/CfFRvpFunMHhS0jx0LzbqLhY84s7+7dgscbyH/YBNdTY6dfTxrJdgWqHu55/AVsf2ZrDtthjt7VP9hQMfnzWnZ6IIiHupmml7nP9TTcn0FZdSnYWCz3sAhRlgtjvLv8AekbHBPp7D3rpgKZHGqIERQqDooqYCkr9RN3Lmlf8hGL8f5GinaVxqMX4/wDoJopgjwHXx/xUmqf9fcv/AKGaoKK0Ne/5GTVP+vuX/wBDNUAOapGL3HDpUkTtHIHU4I5FMFPFOwjvfDPify4xbznMQ/Ep/wDWrtUdZYhLGweM8hlORXiUcjRuGUkEdxXUaH4oktJgHk8rPBOMo31FTY2hU6M9CJ5pQM1XtdXsLxAZv3DH/lpF88Z/DqK1I7J5U8y3dLiP+9C279OtCaNSuBgZxTHOTUzqynaQQfQiomGAfWqGVnpNmTUwj4BIqWztJL2TCErEp+eT+g96BWK6rl9qKXf+6v8AX0oljkT/AFpwv91P8e9dALSCGLy4ht+vU+5NZ11GVyCMimgZiuoHKdKruc8Grcq4biqj5qiWVXLIfauh8NeKm02Vbe5Ytbk4yf4awJBxVOUcnFDSZOx6prPhrTvEsAu4GVJ2GRKn8X1rk/7ButJuPLuI+M/K46GszQvFN7osoUN5kGeY2/pXpemeINL123Cq67iPmifqKwnEpM5vG2MfSsHU5M7x7Guv1uzisjmEnYw4Ddvoa4a+fLP9KS2GzKX7uKqMA14oY4UHJzVmM5lx7VQum2vLjqflH41l1L6GzEkc9jFcyIGfDMMjPc4/nUW5m6k/SrUKhdLjX/YP86qgVpS2M624oFSAc00CpFFbGKHAU8CkAqQCkxigVIopop45pDFA5qQCmgU8CkA8CpFLDoSPoaYtPAoAlE0v/PRvzpQzHqSfxpoFOApgO7+1OANIBUgHFIYqinikWnqOKALmlj/iYRfj/I0UumD/AImEX4/yNFA0eA69z4j1T/r7l/8AQzVFRWjrw/4qPVP+vuX/ANDNZ44NUjF7iingUgp4piFAp4FNWpAKALFrd3Fq2YZWT2zxW5Z+J7m3YM25W/vxnaa54CnqPSk1cpSaPQrX4gT4CzGK5Udp15/P/wCvWtB4t0q4A+0aY8Z/vQvkD8Oa8qA9qsQI0kyIuQWOOKXKWqjuevQyWOtOsOnNcKM/vWkAAVfY+tdGlslvCsUShVUYGKzfDWnLYaRGGH7xwNx+la5GBwaaN1e2pmXKsKzZpCBg/ka3JlypyufpWRdQg5x1qkDMiYKWyKpyrV2ZCpqnITmqIsU5Bwapy9avSDOapyJzQJlRxSxTyQSCSNyjDoQaHXGajpMEjtNI8T3NxEILyNbtMYKt94/40y/0azvw8mkXgjnxzaz8H8Ca53S32y4zXWm3ivrcGRQXXo2Oawk7FpHENvsrsw3kZhk6fN0qhJ+9vkQcjdmuu1WS3tYDHqNlLd2uPvRv88fuPX865qzTS5ryV9Nu5Jo0AIWRdrLnPB/KoaS1GjaxizQf7DfzFVFFXJflRB/0zY/qKqjFXS+EzrfEKoqVRTQM08CtWZjlAqQCmgU8CkMcFp4FJT1pAKoqQCmgU8CkA4VIBTQKeBQA4U4CmjrUgoAVRTwKQCnjpQMUCn00VIKALemf8hCL8f5GinaYP9Pi/H+RoplHgOvf8jFqn/X3L/6GaogZrQ13/kYtU/6+5f8A0M1RWmjB7igU8CkHSngUxABTxSCpAKAFWnrSAU5R7UAOA5rV0GNZdZtUbo0ij9azAKvaXcfZL+G4/wCeUiv+AYZ/ShlR3Pc4HCwRgf3Rxmnm4A6g1mhvl+VuBwOe1NLv/epXO00/PjbvUEscUqnBFZ7SNjmojMw707isJe2mBkfpWNNERnitWS4f1qnKwPWi5LRkyAiqrjmtSVEbNUZosZxTuS0UJR1quRzVmUFTzVfigkktmKTrg12WmSlo9p71xSNiQGun0qU/LWM0aRLd7GHVkdQynsa4PUdLOmakL+x6g/PH/eHcV6Fc4yc1iX1ukqMGUMP1oirqzJk7MrGaKe1huEJIkQhR6DPOfyxUQWqlpttrhrZ3/ducpv6o3+Bq8AQcEYPoaqMeVWM5Nyd2KBT1FIoqQVVxCgU8CkAqQCgAAqQCmrUgFJgOA4p4FNAqRRSAUU8CkAp4oAAOaeBSDrTwKBocKcBSAVIBkUAKKcBTQKeKYy5po/0+L8f5Gil00f6fF+P8jRQM8C10f8VHqf8A19y/+hmqQFXtd/5GLU/+vuX/ANDNUQKaMHuOAxUgFMAqRRTEKBTwKQCnigBwFOFIKeBQAoqWM4YZ6Hg0wCngUAeneFtSF9pKRyN+/tx5UnuP4T+X8q2Wx2Y15foupPpt8lyvzKBsmQfxp/iK9KgkW7hWSBg6MNwI7ipsdlOV0K3pmomokV16g1WZ2FOxdxZCKqyGpGfNQuQaBELniqztmp5OlVXzimSVptpByKpOoBq7IMg1Udep71SIYkJQSDeOPWul0+FCoaNxiuWIrS0u6aJgN1RJDTOmlkRgBu5ArOuRnpVrZHcruB2t7VTngnj6EMPQ0oqwnqYWpR7wQ2G9m4P4Gn6deC7jMbBhcRD5gf4l7GpLtuCsilc/3hkVgu0lldJdQE4Q5IU7lI7j2zWkl1IOpAqQCooZY54UmiOY5FDL9P8APFTLUCFFSLTQKkApAKBUgFNAqQCkAoFSAU0dKeOtACgU9RSAc04DFADh1p4FIop+KBigU9aQCnKMUwQ4CngUg608UDLem8X0f4/yNFLp3/H9H+P8jRSGeAa9/wAjFqf/AF9y/wDoZqkoq/rv/Iw6n/19y/8AoZqkKpGD3HAU9RTQKkWmIcBSikFSAUAKop4pBTsUAOFPHNIBTwKAHISrBh2re0PXZNJbaxZrQtn1MZ/wrCAqSNijZH0IPQ0rFxk0z1i2vob2FZI3Vgw4IPBpJYlI5Feeadez2rf6JLsJ5MTn5T9K62w8RwSkQ3oa2l6fNyp/Gle250KVyzNCq9qqSRj3rZe0kmh8yAeanXch3CsuZWQkMCCPWq0GUJF96ryVakziqcrUAyBuhqtIDmnyNjoahMhBqkQxjcU1WKNlTg0/eD1ppx2oEXbXVJYyA3Stu31KC4XbJwfU1yhBqWGVkb734HpUtDTOluLVXX5GBB/vDINc7f6agBYxPGf70VadtdFRj5h645FPlvYWiYAK0rfKoByAfw6n2H6UudLcTjczPDzs1ncRFi4hnKqxGMggHH4GtgCq9laJZWiQIPmyXc56setWRSTJY4CpBTRTwKQhwFSAcU0CpBQAqingU1RUgoAUCnqKaBT1FAxwFPHWkFOHNADqcBzSYpwFMY4DmnikWngUAWtO/wCP2P8AH+RopdP/AOP2P8f5GigZ4Frv/Iw6n/19S/8AoZqktXtcH/FRan/19S/+hmqYFNGD3FWngUgFSKKYgAp60gp4FACingUgFPAoAcBxTgKQU8CgBwFOAoFPFA0AGKtxXUgXY4Dp6MM4qsBUi0NFLQ1rPVHtGD200sD+zHFdJaeMrhgEvoYbtR3ZQW/TmuIFSLnsTU2KU2ekRah4bvgPOtDA567Xx/Ony6H4buhmO7miz7EivOkkdejn86njupU5BH5UrPuVznav4N0qQEx62oH+1gVRm8H6fETu12H8BmsKPU7lOhU+zAmnnUZX+9HF/wB8U/eDmRebw3pgOP7Z3/7kBNA8NWDf6q5vJvZLYgfmapjUJegSIf8AAcVOmrXaxlBJhT2FHvD5oivpFnbNhoJ2PYSyqn6DJ/Sqxs8MfLaOIeiRliPxbA/Sn/aJWOS+CfQUmS3Ukn3pWb3YOaIHsI5G/eSO2O7tuP5cAVZggitx+6TDEYLE5OP6UoGaeBTUUiXJscKcBSKKkxQxCrUgFNFPApAKBUgpBTwKEAop65poFPFAIcBT8UgFOANAxwpwFApwFAxQKeBQBThzTAUCpAKaAcU8CgC3p4/0yP8AH+Rop1hxeR/j/I0UhngGuD/iodS/6+pf/QzVMCruuf8AIwal/wBfUv8A6EapiqRg9xRzTwMUiinimIcBTwKaAKkXrQAoHNPUUgp4oAUCngU0dakAoAB1qQCmrT1oKQ4VIKaKeKBjgKkApoqQUAKBT1pBTx0oAcBUiimrT1oAeBTwKRaeKBpDsU9aRaeKQxwFPApop4FK4DwKeKaOlPWkA4CpAKYKkWgBQKkApoHFOFADsU8CmrUgoGhwFOA4pBT+1AxQKeopop46UwHCngU0CnrQA4VItMA5qVelICzY/wDH5H+P8qKWy/4+4/x/lRSG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21859" name="Picture 3" descr="F:\原F盘\10-9-暂时\水盐体系相图\工业结晶技术\课件照片素材\下载 (4).jpg"/>
          <p:cNvPicPr>
            <a:picLocks noChangeAspect="1" noChangeArrowheads="1"/>
          </p:cNvPicPr>
          <p:nvPr/>
        </p:nvPicPr>
        <p:blipFill>
          <a:blip r:embed="rId2" cstate="print"/>
          <a:srcRect/>
          <a:stretch>
            <a:fillRect/>
          </a:stretch>
        </p:blipFill>
        <p:spPr bwMode="auto">
          <a:xfrm>
            <a:off x="980745" y="4187300"/>
            <a:ext cx="3267075" cy="2095500"/>
          </a:xfrm>
          <a:prstGeom prst="rect">
            <a:avLst/>
          </a:prstGeom>
          <a:noFill/>
        </p:spPr>
      </p:pic>
      <p:pic>
        <p:nvPicPr>
          <p:cNvPr id="121860" name="Picture 4" descr="F:\原F盘\10-9-暂时\水盐体系相图\工业结晶技术\课件照片素材\u=3015395744,3741951574&amp;fm=21&amp;gp=0.jpg"/>
          <p:cNvPicPr>
            <a:picLocks noChangeAspect="1" noChangeArrowheads="1"/>
          </p:cNvPicPr>
          <p:nvPr/>
        </p:nvPicPr>
        <p:blipFill>
          <a:blip r:embed="rId3" cstate="print"/>
          <a:srcRect/>
          <a:stretch>
            <a:fillRect/>
          </a:stretch>
        </p:blipFill>
        <p:spPr bwMode="auto">
          <a:xfrm>
            <a:off x="4617005" y="4065502"/>
            <a:ext cx="3285365" cy="2339095"/>
          </a:xfrm>
          <a:prstGeom prst="rect">
            <a:avLst/>
          </a:prstGeom>
          <a:noFill/>
        </p:spPr>
      </p:pic>
      <p:sp>
        <p:nvSpPr>
          <p:cNvPr id="4" name="Rectangle 5">
            <a:extLst>
              <a:ext uri="{FF2B5EF4-FFF2-40B4-BE49-F238E27FC236}">
                <a16:creationId xmlns:a16="http://schemas.microsoft.com/office/drawing/2014/main" id="{24560663-721F-CADA-8C70-DDB67866EAA3}"/>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4.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通用结晶器</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5" name="Rectangle 2">
            <a:extLst>
              <a:ext uri="{FF2B5EF4-FFF2-40B4-BE49-F238E27FC236}">
                <a16:creationId xmlns:a16="http://schemas.microsoft.com/office/drawing/2014/main" id="{29DAFC9E-C267-82BD-D551-818D0B72BAEA}"/>
              </a:ext>
            </a:extLst>
          </p:cNvPr>
          <p:cNvSpPr txBox="1">
            <a:spLocks noChangeArrowheads="1"/>
          </p:cNvSpPr>
          <p:nvPr/>
        </p:nvSpPr>
        <p:spPr bwMode="auto">
          <a:xfrm>
            <a:off x="1719244" y="1231329"/>
            <a:ext cx="6970713" cy="6477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en-US" altLang="zh-CN" sz="3200" kern="0" dirty="0">
                <a:solidFill>
                  <a:srgbClr val="0000FF"/>
                </a:solidFill>
              </a:rPr>
              <a:t>DTB</a:t>
            </a:r>
            <a:r>
              <a:rPr lang="zh-CN" altLang="en-US" sz="3200" kern="0" dirty="0">
                <a:solidFill>
                  <a:srgbClr val="0000FF"/>
                </a:solidFill>
              </a:rPr>
              <a:t>结晶器</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a:xfrm>
            <a:off x="1601670" y="946521"/>
            <a:ext cx="6219310" cy="806450"/>
          </a:xfrm>
        </p:spPr>
        <p:txBody>
          <a:bodyPr/>
          <a:lstStyle/>
          <a:p>
            <a:pPr marL="457200" indent="-457200">
              <a:buFont typeface="Wingdings" panose="05000000000000000000" pitchFamily="2" charset="2"/>
              <a:buChar char="Ø"/>
            </a:pPr>
            <a:r>
              <a:rPr lang="zh-CN" altLang="en-US" sz="2800" dirty="0">
                <a:solidFill>
                  <a:srgbClr val="0000FF"/>
                </a:solidFill>
              </a:rPr>
              <a:t>工业结晶器主要操作条件</a:t>
            </a:r>
          </a:p>
        </p:txBody>
      </p:sp>
      <p:sp>
        <p:nvSpPr>
          <p:cNvPr id="150531" name="日期占位符 3"/>
          <p:cNvSpPr>
            <a:spLocks noGrp="1"/>
          </p:cNvSpPr>
          <p:nvPr>
            <p:ph type="dt" sz="quarter" idx="4294967295"/>
          </p:nvPr>
        </p:nvSpPr>
        <p:spPr>
          <a:xfrm>
            <a:off x="1099344" y="6091859"/>
            <a:ext cx="2133600" cy="457200"/>
          </a:xfrm>
          <a:prstGeom prst="rect">
            <a:avLst/>
          </a:prstGeom>
          <a:noFill/>
        </p:spPr>
        <p:txBody>
          <a:bodyPr/>
          <a:lstStyle/>
          <a:p>
            <a:fld id="{8E36503E-D722-44AE-941A-A11C68E1FE5D}" type="datetime1">
              <a:rPr lang="zh-CN" altLang="en-US" smtClean="0">
                <a:ea typeface="宋体" charset="-122"/>
              </a:rPr>
              <a:pPr/>
              <a:t>2022/12/11</a:t>
            </a:fld>
            <a:endParaRPr lang="en-US" altLang="zh-CN" dirty="0">
              <a:ea typeface="宋体" charset="-122"/>
            </a:endParaRPr>
          </a:p>
        </p:txBody>
      </p:sp>
      <p:pic>
        <p:nvPicPr>
          <p:cNvPr id="150533" name="Picture 6"/>
          <p:cNvPicPr>
            <a:picLocks noChangeAspect="1" noChangeArrowheads="1"/>
          </p:cNvPicPr>
          <p:nvPr/>
        </p:nvPicPr>
        <p:blipFill>
          <a:blip r:embed="rId2" cstate="print"/>
          <a:srcRect/>
          <a:stretch>
            <a:fillRect/>
          </a:stretch>
        </p:blipFill>
        <p:spPr bwMode="auto">
          <a:xfrm>
            <a:off x="642144" y="1780952"/>
            <a:ext cx="7859712" cy="4920507"/>
          </a:xfrm>
          <a:prstGeom prst="rect">
            <a:avLst/>
          </a:prstGeom>
          <a:noFill/>
          <a:ln w="9525">
            <a:noFill/>
            <a:miter lim="800000"/>
            <a:headEnd/>
            <a:tailEnd/>
          </a:ln>
        </p:spPr>
      </p:pic>
      <p:graphicFrame>
        <p:nvGraphicFramePr>
          <p:cNvPr id="6" name="表格 5"/>
          <p:cNvGraphicFramePr>
            <a:graphicFrameLocks noGrp="1"/>
          </p:cNvGraphicFramePr>
          <p:nvPr>
            <p:extLst>
              <p:ext uri="{D42A27DB-BD31-4B8C-83A1-F6EECF244321}">
                <p14:modId xmlns:p14="http://schemas.microsoft.com/office/powerpoint/2010/main" val="3684993554"/>
              </p:ext>
            </p:extLst>
          </p:nvPr>
        </p:nvGraphicFramePr>
        <p:xfrm>
          <a:off x="777160" y="4397583"/>
          <a:ext cx="7724697" cy="2281205"/>
        </p:xfrm>
        <a:graphic>
          <a:graphicData uri="http://schemas.openxmlformats.org/drawingml/2006/table">
            <a:tbl>
              <a:tblPr bandRow="1" bandCol="1">
                <a:tableStyleId>{5C22544A-7EE6-4342-B048-85BDC9FD1C3A}</a:tableStyleId>
              </a:tblPr>
              <a:tblGrid>
                <a:gridCol w="3474070">
                  <a:extLst>
                    <a:ext uri="{9D8B030D-6E8A-4147-A177-3AD203B41FA5}">
                      <a16:colId xmlns:a16="http://schemas.microsoft.com/office/drawing/2014/main" val="20000"/>
                    </a:ext>
                  </a:extLst>
                </a:gridCol>
                <a:gridCol w="1471371">
                  <a:extLst>
                    <a:ext uri="{9D8B030D-6E8A-4147-A177-3AD203B41FA5}">
                      <a16:colId xmlns:a16="http://schemas.microsoft.com/office/drawing/2014/main" val="20001"/>
                    </a:ext>
                  </a:extLst>
                </a:gridCol>
                <a:gridCol w="1430500">
                  <a:extLst>
                    <a:ext uri="{9D8B030D-6E8A-4147-A177-3AD203B41FA5}">
                      <a16:colId xmlns:a16="http://schemas.microsoft.com/office/drawing/2014/main" val="20002"/>
                    </a:ext>
                  </a:extLst>
                </a:gridCol>
                <a:gridCol w="1348756">
                  <a:extLst>
                    <a:ext uri="{9D8B030D-6E8A-4147-A177-3AD203B41FA5}">
                      <a16:colId xmlns:a16="http://schemas.microsoft.com/office/drawing/2014/main" val="20003"/>
                    </a:ext>
                  </a:extLst>
                </a:gridCol>
              </a:tblGrid>
              <a:tr h="349490">
                <a:tc>
                  <a:txBody>
                    <a:bodyPr/>
                    <a:lstStyle/>
                    <a:p>
                      <a:pPr algn="l"/>
                      <a:r>
                        <a:rPr lang="zh-CN" altLang="en-US" b="1" dirty="0">
                          <a:solidFill>
                            <a:srgbClr val="FF0000"/>
                          </a:solidFill>
                        </a:rPr>
                        <a:t>悬浮密度 </a:t>
                      </a:r>
                      <a:r>
                        <a:rPr lang="en-US" altLang="zh-CN" b="1" dirty="0">
                          <a:solidFill>
                            <a:srgbClr val="FF0000"/>
                          </a:solidFill>
                        </a:rPr>
                        <a:t>kg/m3</a:t>
                      </a:r>
                      <a:endParaRPr lang="zh-CN" altLang="en-US" b="1" dirty="0">
                        <a:solidFill>
                          <a:srgbClr val="FF0000"/>
                        </a:solidFill>
                      </a:endParaRPr>
                    </a:p>
                  </a:txBody>
                  <a:tcPr/>
                </a:tc>
                <a:tc>
                  <a:txBody>
                    <a:bodyPr/>
                    <a:lstStyle/>
                    <a:p>
                      <a:pPr algn="l"/>
                      <a:r>
                        <a:rPr lang="en-US" altLang="zh-CN" b="1" dirty="0">
                          <a:solidFill>
                            <a:srgbClr val="FF0000"/>
                          </a:solidFill>
                        </a:rPr>
                        <a:t>200-300</a:t>
                      </a:r>
                      <a:endParaRPr lang="zh-CN" altLang="en-US" b="1" dirty="0">
                        <a:solidFill>
                          <a:srgbClr val="FF0000"/>
                        </a:solidFill>
                      </a:endParaRPr>
                    </a:p>
                  </a:txBody>
                  <a:tcPr/>
                </a:tc>
                <a:tc>
                  <a:txBody>
                    <a:bodyPr/>
                    <a:lstStyle/>
                    <a:p>
                      <a:pPr algn="l"/>
                      <a:r>
                        <a:rPr lang="en-US" altLang="zh-CN" b="1" dirty="0">
                          <a:solidFill>
                            <a:srgbClr val="FF0000"/>
                          </a:solidFill>
                        </a:rPr>
                        <a:t>200-300</a:t>
                      </a:r>
                      <a:endParaRPr lang="zh-CN" altLang="en-US" b="1" dirty="0">
                        <a:solidFill>
                          <a:srgbClr val="FF0000"/>
                        </a:solidFill>
                      </a:endParaRPr>
                    </a:p>
                  </a:txBody>
                  <a:tcPr/>
                </a:tc>
                <a:tc>
                  <a:txBody>
                    <a:bodyPr/>
                    <a:lstStyle/>
                    <a:p>
                      <a:pPr algn="l"/>
                      <a:r>
                        <a:rPr lang="en-US" altLang="zh-CN" b="1" dirty="0">
                          <a:solidFill>
                            <a:srgbClr val="FF0000"/>
                          </a:solidFill>
                        </a:rPr>
                        <a:t>300-600</a:t>
                      </a:r>
                      <a:endParaRPr lang="zh-CN" altLang="en-US" b="1" dirty="0">
                        <a:solidFill>
                          <a:srgbClr val="FF0000"/>
                        </a:solidFill>
                      </a:endParaRPr>
                    </a:p>
                  </a:txBody>
                  <a:tcPr/>
                </a:tc>
                <a:extLst>
                  <a:ext uri="{0D108BD9-81ED-4DB2-BD59-A6C34878D82A}">
                    <a16:rowId xmlns:a16="http://schemas.microsoft.com/office/drawing/2014/main" val="10000"/>
                  </a:ext>
                </a:extLst>
              </a:tr>
              <a:tr h="383089">
                <a:tc>
                  <a:txBody>
                    <a:bodyPr/>
                    <a:lstStyle/>
                    <a:p>
                      <a:pPr algn="l"/>
                      <a:r>
                        <a:rPr lang="zh-CN" altLang="en-US" b="1" dirty="0">
                          <a:solidFill>
                            <a:srgbClr val="FF0000"/>
                          </a:solidFill>
                        </a:rPr>
                        <a:t>固含率，</a:t>
                      </a:r>
                      <a:r>
                        <a:rPr lang="en-US" altLang="zh-CN" b="1" dirty="0">
                          <a:solidFill>
                            <a:srgbClr val="FF0000"/>
                          </a:solidFill>
                        </a:rPr>
                        <a:t>m3/m3</a:t>
                      </a:r>
                      <a:endParaRPr lang="zh-CN" altLang="en-US" b="1" dirty="0">
                        <a:solidFill>
                          <a:srgbClr val="FF0000"/>
                        </a:solidFill>
                      </a:endParaRPr>
                    </a:p>
                  </a:txBody>
                  <a:tcPr/>
                </a:tc>
                <a:tc>
                  <a:txBody>
                    <a:bodyPr/>
                    <a:lstStyle/>
                    <a:p>
                      <a:pPr algn="l"/>
                      <a:r>
                        <a:rPr lang="en-US" altLang="zh-CN" b="1" dirty="0">
                          <a:solidFill>
                            <a:srgbClr val="FF0000"/>
                          </a:solidFill>
                        </a:rPr>
                        <a:t>0.1-0.2</a:t>
                      </a:r>
                      <a:endParaRPr lang="zh-CN" altLang="en-US" b="1" dirty="0">
                        <a:solidFill>
                          <a:srgbClr val="FF0000"/>
                        </a:solidFill>
                      </a:endParaRPr>
                    </a:p>
                  </a:txBody>
                  <a:tcPr/>
                </a:tc>
                <a:tc>
                  <a:txBody>
                    <a:bodyPr/>
                    <a:lstStyle/>
                    <a:p>
                      <a:pPr algn="l"/>
                      <a:r>
                        <a:rPr lang="en-US" altLang="zh-CN" b="1" dirty="0">
                          <a:solidFill>
                            <a:srgbClr val="FF0000"/>
                          </a:solidFill>
                        </a:rPr>
                        <a:t>0.1-0.15</a:t>
                      </a:r>
                      <a:endParaRPr lang="zh-CN" altLang="en-US" b="1" dirty="0">
                        <a:solidFill>
                          <a:srgbClr val="FF0000"/>
                        </a:solidFill>
                      </a:endParaRPr>
                    </a:p>
                  </a:txBody>
                  <a:tcPr/>
                </a:tc>
                <a:tc>
                  <a:txBody>
                    <a:bodyPr/>
                    <a:lstStyle/>
                    <a:p>
                      <a:pPr algn="l"/>
                      <a:r>
                        <a:rPr lang="en-US" altLang="zh-CN" b="1" dirty="0">
                          <a:solidFill>
                            <a:srgbClr val="FF0000"/>
                          </a:solidFill>
                        </a:rPr>
                        <a:t>0.2-0.3</a:t>
                      </a:r>
                      <a:endParaRPr lang="zh-CN" altLang="en-US" b="1" dirty="0">
                        <a:solidFill>
                          <a:srgbClr val="FF0000"/>
                        </a:solidFill>
                      </a:endParaRPr>
                    </a:p>
                  </a:txBody>
                  <a:tcPr/>
                </a:tc>
                <a:extLst>
                  <a:ext uri="{0D108BD9-81ED-4DB2-BD59-A6C34878D82A}">
                    <a16:rowId xmlns:a16="http://schemas.microsoft.com/office/drawing/2014/main" val="10001"/>
                  </a:ext>
                </a:extLst>
              </a:tr>
              <a:tr h="383089">
                <a:tc>
                  <a:txBody>
                    <a:bodyPr/>
                    <a:lstStyle/>
                    <a:p>
                      <a:pPr algn="l"/>
                      <a:r>
                        <a:rPr lang="zh-CN" altLang="en-US" b="1" dirty="0">
                          <a:solidFill>
                            <a:srgbClr val="FF0000"/>
                          </a:solidFill>
                        </a:rPr>
                        <a:t>停留时间，</a:t>
                      </a:r>
                      <a:r>
                        <a:rPr lang="en-US" altLang="zh-CN" b="1" dirty="0">
                          <a:solidFill>
                            <a:srgbClr val="FF0000"/>
                          </a:solidFill>
                        </a:rPr>
                        <a:t>t/h</a:t>
                      </a:r>
                      <a:endParaRPr lang="zh-CN" altLang="en-US" b="1" dirty="0">
                        <a:solidFill>
                          <a:srgbClr val="FF0000"/>
                        </a:solidFill>
                      </a:endParaRPr>
                    </a:p>
                  </a:txBody>
                  <a:tcPr/>
                </a:tc>
                <a:tc>
                  <a:txBody>
                    <a:bodyPr/>
                    <a:lstStyle/>
                    <a:p>
                      <a:pPr algn="l"/>
                      <a:r>
                        <a:rPr lang="en-US" altLang="zh-CN" b="1" dirty="0">
                          <a:solidFill>
                            <a:srgbClr val="FF0000"/>
                          </a:solidFill>
                        </a:rPr>
                        <a:t>3-4</a:t>
                      </a:r>
                      <a:endParaRPr lang="zh-CN" altLang="en-US" b="1" dirty="0">
                        <a:solidFill>
                          <a:srgbClr val="FF0000"/>
                        </a:solidFill>
                      </a:endParaRPr>
                    </a:p>
                  </a:txBody>
                  <a:tcPr/>
                </a:tc>
                <a:tc>
                  <a:txBody>
                    <a:bodyPr/>
                    <a:lstStyle/>
                    <a:p>
                      <a:pPr algn="l"/>
                      <a:r>
                        <a:rPr lang="en-US" altLang="zh-CN" b="1" dirty="0">
                          <a:solidFill>
                            <a:srgbClr val="FF0000"/>
                          </a:solidFill>
                        </a:rPr>
                        <a:t>1-2</a:t>
                      </a:r>
                      <a:endParaRPr lang="zh-CN" altLang="en-US" b="1" dirty="0">
                        <a:solidFill>
                          <a:srgbClr val="FF0000"/>
                        </a:solidFill>
                      </a:endParaRPr>
                    </a:p>
                  </a:txBody>
                  <a:tcPr/>
                </a:tc>
                <a:tc>
                  <a:txBody>
                    <a:bodyPr/>
                    <a:lstStyle/>
                    <a:p>
                      <a:pPr algn="l"/>
                      <a:r>
                        <a:rPr lang="en-US" altLang="zh-CN" b="1" dirty="0">
                          <a:solidFill>
                            <a:srgbClr val="FF0000"/>
                          </a:solidFill>
                        </a:rPr>
                        <a:t>2-3</a:t>
                      </a:r>
                      <a:endParaRPr lang="zh-CN" altLang="en-US" b="1" dirty="0">
                        <a:solidFill>
                          <a:srgbClr val="FF0000"/>
                        </a:solidFill>
                      </a:endParaRPr>
                    </a:p>
                  </a:txBody>
                  <a:tcPr/>
                </a:tc>
                <a:extLst>
                  <a:ext uri="{0D108BD9-81ED-4DB2-BD59-A6C34878D82A}">
                    <a16:rowId xmlns:a16="http://schemas.microsoft.com/office/drawing/2014/main" val="10002"/>
                  </a:ext>
                </a:extLst>
              </a:tr>
              <a:tr h="383089">
                <a:tc>
                  <a:txBody>
                    <a:bodyPr/>
                    <a:lstStyle/>
                    <a:p>
                      <a:pPr algn="l"/>
                      <a:r>
                        <a:rPr lang="zh-CN" altLang="en-US" b="1" dirty="0">
                          <a:solidFill>
                            <a:srgbClr val="FF0000"/>
                          </a:solidFill>
                        </a:rPr>
                        <a:t>输入功率，</a:t>
                      </a:r>
                      <a:r>
                        <a:rPr lang="en-US" altLang="zh-CN" b="1" dirty="0">
                          <a:solidFill>
                            <a:srgbClr val="FF0000"/>
                          </a:solidFill>
                        </a:rPr>
                        <a:t>w/kg</a:t>
                      </a:r>
                      <a:endParaRPr lang="zh-CN" altLang="en-US" b="1" dirty="0">
                        <a:solidFill>
                          <a:srgbClr val="FF0000"/>
                        </a:solidFill>
                      </a:endParaRPr>
                    </a:p>
                  </a:txBody>
                  <a:tcPr/>
                </a:tc>
                <a:tc>
                  <a:txBody>
                    <a:bodyPr/>
                    <a:lstStyle/>
                    <a:p>
                      <a:pPr algn="l"/>
                      <a:r>
                        <a:rPr lang="en-US" altLang="zh-CN" b="1" dirty="0">
                          <a:solidFill>
                            <a:srgbClr val="FF0000"/>
                          </a:solidFill>
                        </a:rPr>
                        <a:t>0.1-0.5</a:t>
                      </a:r>
                      <a:endParaRPr lang="zh-CN" altLang="en-US" b="1" dirty="0">
                        <a:solidFill>
                          <a:srgbClr val="FF0000"/>
                        </a:solidFill>
                      </a:endParaRPr>
                    </a:p>
                  </a:txBody>
                  <a:tcPr/>
                </a:tc>
                <a:tc>
                  <a:txBody>
                    <a:bodyPr/>
                    <a:lstStyle/>
                    <a:p>
                      <a:pPr algn="l"/>
                      <a:r>
                        <a:rPr lang="en-US" altLang="zh-CN" b="1" dirty="0">
                          <a:solidFill>
                            <a:srgbClr val="FF0000"/>
                          </a:solidFill>
                        </a:rPr>
                        <a:t>0.2-0.5</a:t>
                      </a:r>
                      <a:endParaRPr lang="zh-CN" altLang="en-US" b="1" dirty="0">
                        <a:solidFill>
                          <a:srgbClr val="FF0000"/>
                        </a:solidFill>
                      </a:endParaRPr>
                    </a:p>
                  </a:txBody>
                  <a:tcPr/>
                </a:tc>
                <a:tc>
                  <a:txBody>
                    <a:bodyPr/>
                    <a:lstStyle/>
                    <a:p>
                      <a:pPr algn="l"/>
                      <a:r>
                        <a:rPr lang="en-US" altLang="zh-CN" b="1" dirty="0">
                          <a:solidFill>
                            <a:srgbClr val="FF0000"/>
                          </a:solidFill>
                        </a:rPr>
                        <a:t>0.01-0.5</a:t>
                      </a:r>
                      <a:endParaRPr lang="zh-CN" altLang="en-US" b="1" dirty="0">
                        <a:solidFill>
                          <a:srgbClr val="FF0000"/>
                        </a:solidFill>
                      </a:endParaRPr>
                    </a:p>
                  </a:txBody>
                  <a:tcPr/>
                </a:tc>
                <a:extLst>
                  <a:ext uri="{0D108BD9-81ED-4DB2-BD59-A6C34878D82A}">
                    <a16:rowId xmlns:a16="http://schemas.microsoft.com/office/drawing/2014/main" val="10003"/>
                  </a:ext>
                </a:extLst>
              </a:tr>
              <a:tr h="383089">
                <a:tc>
                  <a:txBody>
                    <a:bodyPr/>
                    <a:lstStyle/>
                    <a:p>
                      <a:pPr algn="l"/>
                      <a:r>
                        <a:rPr lang="zh-CN" altLang="en-US" b="1" dirty="0">
                          <a:solidFill>
                            <a:srgbClr val="FF0000"/>
                          </a:solidFill>
                        </a:rPr>
                        <a:t>过饱和度，</a:t>
                      </a:r>
                    </a:p>
                  </a:txBody>
                  <a:tcPr/>
                </a:tc>
                <a:tc>
                  <a:txBody>
                    <a:bodyPr/>
                    <a:lstStyle/>
                    <a:p>
                      <a:pPr algn="l"/>
                      <a:r>
                        <a:rPr lang="en-US" altLang="zh-CN" b="1" dirty="0">
                          <a:solidFill>
                            <a:srgbClr val="FF0000"/>
                          </a:solidFill>
                        </a:rPr>
                        <a:t>10</a:t>
                      </a:r>
                      <a:r>
                        <a:rPr lang="en-US" altLang="zh-CN" b="1" baseline="30000" dirty="0">
                          <a:solidFill>
                            <a:srgbClr val="FF0000"/>
                          </a:solidFill>
                        </a:rPr>
                        <a:t>-4</a:t>
                      </a:r>
                      <a:r>
                        <a:rPr lang="en-US" altLang="zh-CN" b="1" dirty="0">
                          <a:solidFill>
                            <a:srgbClr val="FF0000"/>
                          </a:solidFill>
                        </a:rPr>
                        <a:t>—10</a:t>
                      </a:r>
                      <a:r>
                        <a:rPr lang="en-US" altLang="zh-CN" b="1" baseline="30000" dirty="0">
                          <a:solidFill>
                            <a:srgbClr val="FF0000"/>
                          </a:solidFill>
                        </a:rPr>
                        <a:t>-2</a:t>
                      </a:r>
                      <a:endParaRPr lang="zh-CN" altLang="en-US" b="1" baseline="3000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0000"/>
                          </a:solidFill>
                        </a:rPr>
                        <a:t>10</a:t>
                      </a:r>
                      <a:r>
                        <a:rPr lang="en-US" altLang="zh-CN" b="1" baseline="30000" dirty="0">
                          <a:solidFill>
                            <a:srgbClr val="FF0000"/>
                          </a:solidFill>
                        </a:rPr>
                        <a:t>-4</a:t>
                      </a:r>
                      <a:r>
                        <a:rPr lang="en-US" altLang="zh-CN" b="1" dirty="0">
                          <a:solidFill>
                            <a:srgbClr val="FF0000"/>
                          </a:solidFill>
                        </a:rPr>
                        <a:t>—10</a:t>
                      </a:r>
                      <a:r>
                        <a:rPr lang="en-US" altLang="zh-CN" b="1" baseline="30000" dirty="0">
                          <a:solidFill>
                            <a:srgbClr val="FF0000"/>
                          </a:solidFill>
                        </a:rPr>
                        <a:t>-2</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0000"/>
                          </a:solidFill>
                        </a:rPr>
                        <a:t>10</a:t>
                      </a:r>
                      <a:r>
                        <a:rPr lang="en-US" altLang="zh-CN" b="1" baseline="30000" dirty="0">
                          <a:solidFill>
                            <a:srgbClr val="FF0000"/>
                          </a:solidFill>
                        </a:rPr>
                        <a:t>-4</a:t>
                      </a:r>
                      <a:r>
                        <a:rPr lang="en-US" altLang="zh-CN" b="1" dirty="0">
                          <a:solidFill>
                            <a:srgbClr val="FF0000"/>
                          </a:solidFill>
                        </a:rPr>
                        <a:t>—10</a:t>
                      </a:r>
                      <a:r>
                        <a:rPr lang="en-US" altLang="zh-CN" b="1" baseline="30000" dirty="0">
                          <a:solidFill>
                            <a:srgbClr val="FF0000"/>
                          </a:solidFill>
                        </a:rPr>
                        <a:t>-2</a:t>
                      </a:r>
                      <a:endParaRPr lang="zh-CN" altLang="en-US" b="1" baseline="30000" dirty="0">
                        <a:solidFill>
                          <a:srgbClr val="FF0000"/>
                        </a:solidFill>
                      </a:endParaRPr>
                    </a:p>
                  </a:txBody>
                  <a:tcPr/>
                </a:tc>
                <a:extLst>
                  <a:ext uri="{0D108BD9-81ED-4DB2-BD59-A6C34878D82A}">
                    <a16:rowId xmlns:a16="http://schemas.microsoft.com/office/drawing/2014/main" val="10004"/>
                  </a:ext>
                </a:extLst>
              </a:tr>
              <a:tr h="383089">
                <a:tc>
                  <a:txBody>
                    <a:bodyPr/>
                    <a:lstStyle/>
                    <a:p>
                      <a:pPr algn="l"/>
                      <a:r>
                        <a:rPr lang="zh-CN" altLang="en-US" b="1" dirty="0">
                          <a:solidFill>
                            <a:srgbClr val="FF0000"/>
                          </a:solidFill>
                        </a:rPr>
                        <a:t>平均粒度，</a:t>
                      </a:r>
                      <a:r>
                        <a:rPr lang="en-US" altLang="zh-CN" b="1" dirty="0">
                          <a:solidFill>
                            <a:srgbClr val="FF0000"/>
                          </a:solidFill>
                        </a:rPr>
                        <a:t>mm</a:t>
                      </a:r>
                      <a:endParaRPr lang="zh-CN" altLang="en-US" b="1" dirty="0">
                        <a:solidFill>
                          <a:srgbClr val="FF0000"/>
                        </a:solidFill>
                      </a:endParaRPr>
                    </a:p>
                  </a:txBody>
                  <a:tcPr/>
                </a:tc>
                <a:tc>
                  <a:txBody>
                    <a:bodyPr/>
                    <a:lstStyle/>
                    <a:p>
                      <a:pPr algn="l"/>
                      <a:r>
                        <a:rPr lang="en-US" altLang="zh-CN" b="1" dirty="0">
                          <a:solidFill>
                            <a:srgbClr val="FF0000"/>
                          </a:solidFill>
                        </a:rPr>
                        <a:t>0.5-1.2</a:t>
                      </a:r>
                      <a:endParaRPr lang="zh-CN" altLang="en-US" b="1" dirty="0">
                        <a:solidFill>
                          <a:srgbClr val="FF0000"/>
                        </a:solidFill>
                      </a:endParaRPr>
                    </a:p>
                  </a:txBody>
                  <a:tcPr/>
                </a:tc>
                <a:tc>
                  <a:txBody>
                    <a:bodyPr/>
                    <a:lstStyle/>
                    <a:p>
                      <a:pPr algn="l"/>
                      <a:r>
                        <a:rPr lang="en-US" altLang="zh-CN" b="1" dirty="0">
                          <a:solidFill>
                            <a:srgbClr val="FF0000"/>
                          </a:solidFill>
                        </a:rPr>
                        <a:t>0.2-0.5</a:t>
                      </a:r>
                      <a:endParaRPr lang="zh-CN" altLang="en-US" b="1" dirty="0">
                        <a:solidFill>
                          <a:srgbClr val="FF0000"/>
                        </a:solidFill>
                      </a:endParaRPr>
                    </a:p>
                  </a:txBody>
                  <a:tcPr/>
                </a:tc>
                <a:tc>
                  <a:txBody>
                    <a:bodyPr/>
                    <a:lstStyle/>
                    <a:p>
                      <a:pPr algn="l"/>
                      <a:r>
                        <a:rPr lang="en-US" altLang="zh-CN" b="1" dirty="0">
                          <a:solidFill>
                            <a:srgbClr val="FF0000"/>
                          </a:solidFill>
                        </a:rPr>
                        <a:t>1-5</a:t>
                      </a:r>
                      <a:endParaRPr lang="zh-CN" altLang="en-US" b="1" dirty="0">
                        <a:solidFill>
                          <a:srgbClr val="FF0000"/>
                        </a:solidFill>
                      </a:endParaRPr>
                    </a:p>
                  </a:txBody>
                  <a:tcPr/>
                </a:tc>
                <a:extLst>
                  <a:ext uri="{0D108BD9-81ED-4DB2-BD59-A6C34878D82A}">
                    <a16:rowId xmlns:a16="http://schemas.microsoft.com/office/drawing/2014/main" val="10005"/>
                  </a:ext>
                </a:extLst>
              </a:tr>
            </a:tbl>
          </a:graphicData>
        </a:graphic>
      </p:graphicFrame>
      <p:sp>
        <p:nvSpPr>
          <p:cNvPr id="4" name="Rectangle 5">
            <a:extLst>
              <a:ext uri="{FF2B5EF4-FFF2-40B4-BE49-F238E27FC236}">
                <a16:creationId xmlns:a16="http://schemas.microsoft.com/office/drawing/2014/main" id="{A92F0288-B1EE-C878-4C00-0D786D6FA25A}"/>
              </a:ext>
            </a:extLst>
          </p:cNvPr>
          <p:cNvSpPr>
            <a:spLocks noChangeArrowheads="1"/>
          </p:cNvSpPr>
          <p:nvPr/>
        </p:nvSpPr>
        <p:spPr bwMode="auto">
          <a:xfrm>
            <a:off x="1245940" y="206544"/>
            <a:ext cx="6930770"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5.</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结晶器分析</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108766709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4"/>
          <p:cNvPicPr>
            <a:picLocks noGrp="1" noChangeAspect="1" noChangeArrowheads="1"/>
          </p:cNvPicPr>
          <p:nvPr>
            <p:ph idx="4294967295"/>
          </p:nvPr>
        </p:nvPicPr>
        <p:blipFill>
          <a:blip r:embed="rId2" cstate="print"/>
          <a:srcRect/>
          <a:stretch>
            <a:fillRect/>
          </a:stretch>
        </p:blipFill>
        <p:spPr>
          <a:xfrm>
            <a:off x="1106614" y="1538790"/>
            <a:ext cx="7155795" cy="5139189"/>
          </a:xfrm>
          <a:noFill/>
          <a:ln/>
        </p:spPr>
      </p:pic>
      <p:sp>
        <p:nvSpPr>
          <p:cNvPr id="2" name="Rectangle 5">
            <a:extLst>
              <a:ext uri="{FF2B5EF4-FFF2-40B4-BE49-F238E27FC236}">
                <a16:creationId xmlns:a16="http://schemas.microsoft.com/office/drawing/2014/main" id="{0EED7624-F79E-D50F-FAA6-6637442E5ED7}"/>
              </a:ext>
            </a:extLst>
          </p:cNvPr>
          <p:cNvSpPr>
            <a:spLocks noChangeArrowheads="1"/>
          </p:cNvSpPr>
          <p:nvPr/>
        </p:nvSpPr>
        <p:spPr bwMode="auto">
          <a:xfrm>
            <a:off x="1219127" y="323655"/>
            <a:ext cx="6930770"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5.</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结晶器分析</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92217302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150" y="965897"/>
            <a:ext cx="6851650" cy="1143000"/>
          </a:xfrm>
        </p:spPr>
        <p:txBody>
          <a:bodyPr/>
          <a:lstStyle/>
          <a:p>
            <a:pPr marL="457200" indent="-457200">
              <a:buFont typeface="Wingdings" panose="05000000000000000000" pitchFamily="2" charset="2"/>
              <a:buChar char="Ø"/>
            </a:pPr>
            <a:r>
              <a:rPr lang="zh-CN" altLang="en-US" sz="3200" dirty="0">
                <a:solidFill>
                  <a:srgbClr val="0000FF"/>
                </a:solidFill>
              </a:rPr>
              <a:t>连续结晶调控</a:t>
            </a:r>
          </a:p>
        </p:txBody>
      </p:sp>
      <p:sp>
        <p:nvSpPr>
          <p:cNvPr id="3" name="内容占位符 2"/>
          <p:cNvSpPr>
            <a:spLocks noGrp="1"/>
          </p:cNvSpPr>
          <p:nvPr>
            <p:ph idx="1"/>
          </p:nvPr>
        </p:nvSpPr>
        <p:spPr>
          <a:xfrm>
            <a:off x="754656" y="2104662"/>
            <a:ext cx="7859712" cy="4319587"/>
          </a:xfrm>
        </p:spPr>
        <p:txBody>
          <a:bodyPr/>
          <a:lstStyle/>
          <a:p>
            <a:pPr algn="just"/>
            <a:r>
              <a:rPr lang="en-US" altLang="zh-CN" sz="2800" dirty="0">
                <a:solidFill>
                  <a:srgbClr val="C00000"/>
                </a:solidFill>
                <a:effectLst/>
              </a:rPr>
              <a:t>1</a:t>
            </a:r>
            <a:r>
              <a:rPr lang="zh-CN" altLang="en-US" sz="2800" dirty="0">
                <a:solidFill>
                  <a:srgbClr val="C00000"/>
                </a:solidFill>
                <a:effectLst/>
              </a:rPr>
              <a:t>、采用细晶消除系统</a:t>
            </a:r>
            <a:endParaRPr lang="en-US" altLang="zh-CN" sz="2800" dirty="0">
              <a:solidFill>
                <a:srgbClr val="C00000"/>
              </a:solidFill>
              <a:effectLst/>
            </a:endParaRPr>
          </a:p>
          <a:p>
            <a:pPr algn="just"/>
            <a:r>
              <a:rPr lang="en-US" altLang="zh-CN" sz="2800" dirty="0">
                <a:solidFill>
                  <a:srgbClr val="C00000"/>
                </a:solidFill>
                <a:effectLst/>
              </a:rPr>
              <a:t>2</a:t>
            </a:r>
            <a:r>
              <a:rPr lang="zh-CN" altLang="en-US" sz="2800" dirty="0">
                <a:solidFill>
                  <a:srgbClr val="C00000"/>
                </a:solidFill>
                <a:effectLst/>
              </a:rPr>
              <a:t>、粒度分级排料</a:t>
            </a:r>
            <a:endParaRPr lang="en-US" altLang="zh-CN" sz="2800" dirty="0">
              <a:solidFill>
                <a:srgbClr val="C00000"/>
              </a:solidFill>
              <a:effectLst/>
            </a:endParaRPr>
          </a:p>
          <a:p>
            <a:pPr algn="just"/>
            <a:r>
              <a:rPr lang="en-US" altLang="zh-CN" sz="2800" dirty="0">
                <a:solidFill>
                  <a:srgbClr val="C00000"/>
                </a:solidFill>
                <a:effectLst/>
              </a:rPr>
              <a:t>3</a:t>
            </a:r>
            <a:r>
              <a:rPr lang="zh-CN" altLang="en-US" sz="2800" dirty="0">
                <a:solidFill>
                  <a:srgbClr val="C00000"/>
                </a:solidFill>
                <a:effectLst/>
              </a:rPr>
              <a:t>、清母液溢流技术</a:t>
            </a:r>
            <a:endParaRPr lang="en-US" altLang="zh-CN" sz="2800" dirty="0">
              <a:solidFill>
                <a:srgbClr val="C00000"/>
              </a:solidFill>
              <a:effectLst/>
            </a:endParaRPr>
          </a:p>
          <a:p>
            <a:pPr algn="just">
              <a:buNone/>
            </a:pPr>
            <a:r>
              <a:rPr lang="en-US" altLang="zh-CN" sz="2800" dirty="0">
                <a:solidFill>
                  <a:srgbClr val="D60093"/>
                </a:solidFill>
                <a:effectLst/>
              </a:rPr>
              <a:t>           </a:t>
            </a:r>
            <a:r>
              <a:rPr lang="zh-CN" altLang="en-US" sz="2800" dirty="0">
                <a:solidFill>
                  <a:schemeClr val="tx1"/>
                </a:solidFill>
                <a:effectLst/>
              </a:rPr>
              <a:t>采用这些技术可使不同粒度范围的晶体在结晶器内具有不同的停留时间，也可使晶体和母液具有不同的停留时间，从而使结晶器增添了控制产品粒度分布和晶浆密度的手段；再与适宜的晶浆循环速率相结合，便能使结晶器达到操作要求。</a:t>
            </a:r>
          </a:p>
          <a:p>
            <a:pPr algn="just"/>
            <a:endParaRPr lang="zh-CN" altLang="en-US" sz="2800" dirty="0">
              <a:solidFill>
                <a:srgbClr val="0000FF"/>
              </a:solidFill>
              <a:effectLst/>
            </a:endParaRPr>
          </a:p>
        </p:txBody>
      </p:sp>
      <p:sp>
        <p:nvSpPr>
          <p:cNvPr id="4" name="Rectangle 5">
            <a:extLst>
              <a:ext uri="{FF2B5EF4-FFF2-40B4-BE49-F238E27FC236}">
                <a16:creationId xmlns:a16="http://schemas.microsoft.com/office/drawing/2014/main" id="{74CE6147-CA8E-F57A-2DDC-DCCC458520AF}"/>
              </a:ext>
            </a:extLst>
          </p:cNvPr>
          <p:cNvSpPr>
            <a:spLocks noChangeArrowheads="1"/>
          </p:cNvSpPr>
          <p:nvPr/>
        </p:nvSpPr>
        <p:spPr bwMode="auto">
          <a:xfrm>
            <a:off x="1219127" y="323655"/>
            <a:ext cx="6930770"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5.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结晶器分析</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20948138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4695" y="2168860"/>
            <a:ext cx="5774610" cy="4139723"/>
          </a:xfrm>
          <a:prstGeom prst="rect">
            <a:avLst/>
          </a:prstGeom>
          <a:noFill/>
        </p:spPr>
        <p:txBody>
          <a:bodyPr wrap="square" rtlCol="0">
            <a:spAutoFit/>
          </a:bodyPr>
          <a:lstStyle/>
          <a:p>
            <a:pPr>
              <a:lnSpc>
                <a:spcPct val="150000"/>
              </a:lnSpc>
              <a:buFont typeface="Wingdings" pitchFamily="2" charset="2"/>
              <a:buChar char="p"/>
            </a:pPr>
            <a:r>
              <a:rPr lang="zh-CN" altLang="en-US" sz="3600" b="1" dirty="0"/>
              <a:t>溶解度性质</a:t>
            </a:r>
            <a:endParaRPr lang="en-US" altLang="zh-CN" sz="3600" b="1" dirty="0"/>
          </a:p>
          <a:p>
            <a:pPr>
              <a:lnSpc>
                <a:spcPct val="150000"/>
              </a:lnSpc>
              <a:buFont typeface="Wingdings" pitchFamily="2" charset="2"/>
              <a:buChar char="p"/>
            </a:pPr>
            <a:r>
              <a:rPr lang="zh-CN" altLang="en-US" sz="3600" b="1" dirty="0"/>
              <a:t>产品要求：粒度，分布</a:t>
            </a:r>
            <a:endParaRPr lang="en-US" altLang="zh-CN" sz="3600" b="1" dirty="0"/>
          </a:p>
          <a:p>
            <a:pPr>
              <a:lnSpc>
                <a:spcPct val="150000"/>
              </a:lnSpc>
              <a:buFont typeface="Wingdings" pitchFamily="2" charset="2"/>
              <a:buChar char="p"/>
            </a:pPr>
            <a:r>
              <a:rPr lang="zh-CN" altLang="en-US" sz="3600" b="1" dirty="0"/>
              <a:t>投资</a:t>
            </a:r>
            <a:endParaRPr lang="en-US" altLang="zh-CN" sz="3600" b="1" dirty="0"/>
          </a:p>
          <a:p>
            <a:pPr>
              <a:lnSpc>
                <a:spcPct val="150000"/>
              </a:lnSpc>
              <a:buFont typeface="Wingdings" pitchFamily="2" charset="2"/>
              <a:buChar char="p"/>
            </a:pPr>
            <a:r>
              <a:rPr lang="zh-CN" altLang="en-US" sz="3600" b="1" dirty="0"/>
              <a:t>占地</a:t>
            </a:r>
            <a:endParaRPr lang="en-US" altLang="zh-CN" sz="3600" b="1" dirty="0"/>
          </a:p>
          <a:p>
            <a:pPr>
              <a:lnSpc>
                <a:spcPct val="150000"/>
              </a:lnSpc>
              <a:buFont typeface="Wingdings" pitchFamily="2" charset="2"/>
              <a:buChar char="p"/>
            </a:pPr>
            <a:r>
              <a:rPr lang="zh-CN" altLang="en-US" sz="3600" b="1" dirty="0"/>
              <a:t>维护</a:t>
            </a:r>
          </a:p>
        </p:txBody>
      </p:sp>
      <p:sp>
        <p:nvSpPr>
          <p:cNvPr id="2" name="Rectangle 5">
            <a:extLst>
              <a:ext uri="{FF2B5EF4-FFF2-40B4-BE49-F238E27FC236}">
                <a16:creationId xmlns:a16="http://schemas.microsoft.com/office/drawing/2014/main" id="{1E8AE4B8-64E7-6A1C-AA4B-D470662034E1}"/>
              </a:ext>
            </a:extLst>
          </p:cNvPr>
          <p:cNvSpPr>
            <a:spLocks noChangeArrowheads="1"/>
          </p:cNvSpPr>
          <p:nvPr/>
        </p:nvSpPr>
        <p:spPr bwMode="auto">
          <a:xfrm>
            <a:off x="1219127" y="323655"/>
            <a:ext cx="6930770"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5.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结晶器分析</a:t>
            </a:r>
            <a:endParaRPr lang="zh-CN" altLang="en-US" sz="4400" b="1"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
        <p:nvSpPr>
          <p:cNvPr id="3" name="标题 1">
            <a:extLst>
              <a:ext uri="{FF2B5EF4-FFF2-40B4-BE49-F238E27FC236}">
                <a16:creationId xmlns:a16="http://schemas.microsoft.com/office/drawing/2014/main" id="{53B161FC-E9DE-5A31-054F-27FB4028C5F7}"/>
              </a:ext>
            </a:extLst>
          </p:cNvPr>
          <p:cNvSpPr txBox="1">
            <a:spLocks/>
          </p:cNvSpPr>
          <p:nvPr/>
        </p:nvSpPr>
        <p:spPr>
          <a:xfrm>
            <a:off x="1826695" y="1137480"/>
            <a:ext cx="6851650" cy="1143000"/>
          </a:xfrm>
          <a:prstGeom prst="rect">
            <a:avLst/>
          </a:prstGeom>
        </p:spPr>
        <p:txBody>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457200" indent="-457200">
              <a:buFont typeface="Wingdings" panose="05000000000000000000" pitchFamily="2" charset="2"/>
              <a:buChar char="Ø"/>
            </a:pPr>
            <a:r>
              <a:rPr lang="zh-CN" altLang="en-US" sz="3200" kern="0" dirty="0">
                <a:solidFill>
                  <a:srgbClr val="0000FF"/>
                </a:solidFill>
              </a:rPr>
              <a:t>结晶器选择</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1" name="Picture 11" descr="F200905190825323067223462"/>
          <p:cNvPicPr>
            <a:picLocks noChangeArrowheads="1"/>
          </p:cNvPicPr>
          <p:nvPr/>
        </p:nvPicPr>
        <p:blipFill>
          <a:blip r:embed="rId2" cstate="print"/>
          <a:srcRect t="13632" b="10603"/>
          <a:stretch>
            <a:fillRect/>
          </a:stretch>
        </p:blipFill>
        <p:spPr bwMode="auto">
          <a:xfrm>
            <a:off x="30163" y="12868"/>
            <a:ext cx="9144000" cy="2162175"/>
          </a:xfrm>
          <a:prstGeom prst="rect">
            <a:avLst/>
          </a:prstGeom>
          <a:noFill/>
          <a:ln w="9525">
            <a:noFill/>
            <a:miter lim="800000"/>
            <a:headEnd/>
            <a:tailEnd/>
          </a:ln>
        </p:spPr>
      </p:pic>
      <p:pic>
        <p:nvPicPr>
          <p:cNvPr id="317442" name="Picture 13" descr="1009790img2009122411121611"/>
          <p:cNvPicPr>
            <a:picLocks noChangeAspect="1" noChangeArrowheads="1"/>
          </p:cNvPicPr>
          <p:nvPr/>
        </p:nvPicPr>
        <p:blipFill>
          <a:blip r:embed="rId3" cstate="print"/>
          <a:srcRect/>
          <a:stretch>
            <a:fillRect/>
          </a:stretch>
        </p:blipFill>
        <p:spPr bwMode="auto">
          <a:xfrm>
            <a:off x="5972175" y="4540250"/>
            <a:ext cx="3201988" cy="2317750"/>
          </a:xfrm>
          <a:prstGeom prst="rect">
            <a:avLst/>
          </a:prstGeom>
          <a:noFill/>
          <a:ln w="9525">
            <a:noFill/>
            <a:miter lim="800000"/>
            <a:headEnd/>
            <a:tailEnd/>
          </a:ln>
        </p:spPr>
      </p:pic>
      <p:pic>
        <p:nvPicPr>
          <p:cNvPr id="317443" name="Picture 14" descr="盐湖"/>
          <p:cNvPicPr>
            <a:picLocks noChangeAspect="1" noChangeArrowheads="1"/>
          </p:cNvPicPr>
          <p:nvPr/>
        </p:nvPicPr>
        <p:blipFill>
          <a:blip r:embed="rId4" cstate="print"/>
          <a:srcRect/>
          <a:stretch>
            <a:fillRect/>
          </a:stretch>
        </p:blipFill>
        <p:spPr bwMode="auto">
          <a:xfrm>
            <a:off x="0" y="4545013"/>
            <a:ext cx="3203575" cy="2312987"/>
          </a:xfrm>
          <a:prstGeom prst="rect">
            <a:avLst/>
          </a:prstGeom>
          <a:noFill/>
          <a:ln w="9525">
            <a:noFill/>
            <a:miter lim="800000"/>
            <a:headEnd/>
            <a:tailEnd/>
          </a:ln>
        </p:spPr>
      </p:pic>
      <p:pic>
        <p:nvPicPr>
          <p:cNvPr id="317444" name="Picture 15" descr="004"/>
          <p:cNvPicPr>
            <a:picLocks noChangeAspect="1" noChangeArrowheads="1"/>
          </p:cNvPicPr>
          <p:nvPr/>
        </p:nvPicPr>
        <p:blipFill>
          <a:blip r:embed="rId5" cstate="print"/>
          <a:srcRect/>
          <a:stretch>
            <a:fillRect/>
          </a:stretch>
        </p:blipFill>
        <p:spPr bwMode="auto">
          <a:xfrm>
            <a:off x="3046413" y="4545013"/>
            <a:ext cx="3203575" cy="2312987"/>
          </a:xfrm>
          <a:prstGeom prst="rect">
            <a:avLst/>
          </a:prstGeom>
          <a:noFill/>
          <a:ln w="9525">
            <a:noFill/>
            <a:miter lim="800000"/>
            <a:headEnd/>
            <a:tailEnd/>
          </a:ln>
        </p:spPr>
      </p:pic>
      <p:sp>
        <p:nvSpPr>
          <p:cNvPr id="257032" name="Rectangle 8"/>
          <p:cNvSpPr>
            <a:spLocks noChangeArrowheads="1"/>
          </p:cNvSpPr>
          <p:nvPr/>
        </p:nvSpPr>
        <p:spPr bwMode="auto">
          <a:xfrm>
            <a:off x="3491880" y="2888940"/>
            <a:ext cx="2271776" cy="92333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5400" b="1" dirty="0">
                <a:solidFill>
                  <a:srgbClr val="FF0000"/>
                </a:solidFill>
                <a:latin typeface="黑体" pitchFamily="2" charset="-122"/>
                <a:ea typeface="黑体" pitchFamily="2" charset="-122"/>
                <a:cs typeface="Arial" pitchFamily="34" charset="0"/>
              </a:rPr>
              <a:t>谢谢！</a:t>
            </a:r>
          </a:p>
        </p:txBody>
      </p:sp>
    </p:spTree>
    <p:extLst>
      <p:ext uri="{BB962C8B-B14F-4D97-AF65-F5344CB8AC3E}">
        <p14:creationId xmlns:p14="http://schemas.microsoft.com/office/powerpoint/2010/main" val="33328907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584308" y="2053324"/>
            <a:ext cx="7975383" cy="4319587"/>
          </a:xfrm>
        </p:spPr>
        <p:txBody>
          <a:bodyPr/>
          <a:lstStyle/>
          <a:p>
            <a:pPr algn="just"/>
            <a:r>
              <a:rPr lang="zh-CN" altLang="zh-CN" dirty="0">
                <a:effectLst/>
              </a:rPr>
              <a:t>在结晶敞槽中安装搅拌器可使槽内温度比较均匀，产生的晶体较小但粒度较均匀，使冷却周期缩短，生产能力提高。由于所包藏的母液较少，而晶体的洗涤效果也较好，故产品纯度也有所提高。</a:t>
            </a:r>
          </a:p>
          <a:p>
            <a:pPr algn="just"/>
            <a:r>
              <a:rPr lang="zh-CN" altLang="zh-CN" dirty="0">
                <a:effectLst/>
              </a:rPr>
              <a:t>搅拌槽可安装有</a:t>
            </a:r>
            <a:r>
              <a:rPr lang="zh-CN" altLang="zh-CN" dirty="0">
                <a:solidFill>
                  <a:srgbClr val="FF0000"/>
                </a:solidFill>
                <a:effectLst/>
              </a:rPr>
              <a:t>冷却夹套</a:t>
            </a:r>
            <a:r>
              <a:rPr lang="zh-CN" altLang="en-US" dirty="0">
                <a:solidFill>
                  <a:srgbClr val="FF0000"/>
                </a:solidFill>
                <a:effectLst/>
              </a:rPr>
              <a:t>、夹套盘管</a:t>
            </a:r>
            <a:r>
              <a:rPr lang="zh-CN" altLang="zh-CN" dirty="0">
                <a:solidFill>
                  <a:srgbClr val="FF0000"/>
                </a:solidFill>
                <a:effectLst/>
              </a:rPr>
              <a:t>或内螺旋管</a:t>
            </a:r>
            <a:r>
              <a:rPr lang="zh-CN" altLang="zh-CN" dirty="0">
                <a:effectLst/>
              </a:rPr>
              <a:t>以加速冷却。夹套要比螺旋管好些，因为晶体容易在螺旋管上结垢，妨碍传热。</a:t>
            </a:r>
            <a:endParaRPr lang="en-US" altLang="zh-CN" dirty="0">
              <a:effectLst/>
            </a:endParaRPr>
          </a:p>
          <a:p>
            <a:pPr algn="just"/>
            <a:r>
              <a:rPr lang="zh-CN" altLang="zh-CN" dirty="0">
                <a:effectLst/>
              </a:rPr>
              <a:t>温度差不应超过</a:t>
            </a:r>
            <a:r>
              <a:rPr lang="en-US" altLang="zh-CN" dirty="0">
                <a:effectLst/>
              </a:rPr>
              <a:t>10 </a:t>
            </a:r>
            <a:r>
              <a:rPr lang="zh-CN" altLang="zh-CN" dirty="0">
                <a:effectLst/>
              </a:rPr>
              <a:t>℃</a:t>
            </a:r>
            <a:r>
              <a:rPr lang="zh-CN" altLang="en-US" dirty="0">
                <a:effectLst/>
              </a:rPr>
              <a:t>。</a:t>
            </a:r>
          </a:p>
        </p:txBody>
      </p:sp>
      <p:sp>
        <p:nvSpPr>
          <p:cNvPr id="5" name="Rectangle 2">
            <a:extLst>
              <a:ext uri="{FF2B5EF4-FFF2-40B4-BE49-F238E27FC236}">
                <a16:creationId xmlns:a16="http://schemas.microsoft.com/office/drawing/2014/main" id="{11994C25-B980-66B0-FA35-213C8F6A38B3}"/>
              </a:ext>
            </a:extLst>
          </p:cNvPr>
          <p:cNvSpPr>
            <a:spLocks noGrp="1" noChangeArrowheads="1"/>
          </p:cNvSpPr>
          <p:nvPr>
            <p:ph type="title"/>
          </p:nvPr>
        </p:nvSpPr>
        <p:spPr>
          <a:xfrm>
            <a:off x="1719244" y="1231329"/>
            <a:ext cx="6970713" cy="647700"/>
          </a:xfrm>
          <a:noFill/>
        </p:spPr>
        <p:txBody>
          <a:bodyPr/>
          <a:lstStyle/>
          <a:p>
            <a:pPr marL="571500" indent="-571500">
              <a:buFont typeface="Wingdings" panose="05000000000000000000" pitchFamily="2" charset="2"/>
              <a:buChar char="Ø"/>
            </a:pPr>
            <a:r>
              <a:rPr lang="zh-CN" altLang="en-US" sz="3200" dirty="0">
                <a:solidFill>
                  <a:srgbClr val="0000FF"/>
                </a:solidFill>
              </a:rPr>
              <a:t>搅拌式结晶槽</a:t>
            </a:r>
          </a:p>
        </p:txBody>
      </p:sp>
      <p:sp>
        <p:nvSpPr>
          <p:cNvPr id="7" name="Rectangle 5">
            <a:extLst>
              <a:ext uri="{FF2B5EF4-FFF2-40B4-BE49-F238E27FC236}">
                <a16:creationId xmlns:a16="http://schemas.microsoft.com/office/drawing/2014/main" id="{5D699529-C231-E370-67F5-ABC58081C95B}"/>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2" descr="http://www.shyilu.com/UploadFile/20120720101328442.gif"/>
          <p:cNvPicPr>
            <a:picLocks noChangeAspect="1" noChangeArrowheads="1" noCrop="1"/>
          </p:cNvPicPr>
          <p:nvPr/>
        </p:nvPicPr>
        <p:blipFill>
          <a:blip r:embed="rId2" cstate="print"/>
          <a:srcRect/>
          <a:stretch>
            <a:fillRect/>
          </a:stretch>
        </p:blipFill>
        <p:spPr bwMode="auto">
          <a:xfrm>
            <a:off x="1061610" y="1943835"/>
            <a:ext cx="2655295" cy="4617904"/>
          </a:xfrm>
          <a:prstGeom prst="rect">
            <a:avLst/>
          </a:prstGeom>
          <a:noFill/>
        </p:spPr>
      </p:pic>
      <p:sp>
        <p:nvSpPr>
          <p:cNvPr id="173060" name="AutoShape 4" descr="http://img0.imgtn.bdimg.com/it/u=2377427661,3962777323&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73061" name="Picture 5" descr="F:\原F盘\10-9-暂时\水盐体系相图\工业结晶技术\课件照片素材\u=368180778,2135977148&amp;fm=21&amp;gp=0.jpg"/>
          <p:cNvPicPr>
            <a:picLocks noChangeAspect="1" noChangeArrowheads="1"/>
          </p:cNvPicPr>
          <p:nvPr/>
        </p:nvPicPr>
        <p:blipFill>
          <a:blip r:embed="rId3" cstate="print"/>
          <a:srcRect/>
          <a:stretch>
            <a:fillRect/>
          </a:stretch>
        </p:blipFill>
        <p:spPr bwMode="auto">
          <a:xfrm>
            <a:off x="4617005" y="1943835"/>
            <a:ext cx="3330885" cy="2095500"/>
          </a:xfrm>
          <a:prstGeom prst="rect">
            <a:avLst/>
          </a:prstGeom>
          <a:noFill/>
        </p:spPr>
      </p:pic>
      <p:pic>
        <p:nvPicPr>
          <p:cNvPr id="173062" name="Picture 6" descr="F:\原F盘\10-9-暂时\水盐体系相图\工业结晶技术\课件照片素材\u=2377427661,3962777323&amp;fm=21&amp;gp=0.jpg"/>
          <p:cNvPicPr>
            <a:picLocks noChangeAspect="1" noChangeArrowheads="1"/>
          </p:cNvPicPr>
          <p:nvPr/>
        </p:nvPicPr>
        <p:blipFill>
          <a:blip r:embed="rId4" cstate="print"/>
          <a:srcRect/>
          <a:stretch>
            <a:fillRect/>
          </a:stretch>
        </p:blipFill>
        <p:spPr bwMode="auto">
          <a:xfrm>
            <a:off x="4617005" y="4239090"/>
            <a:ext cx="3375374" cy="2154119"/>
          </a:xfrm>
          <a:prstGeom prst="rect">
            <a:avLst/>
          </a:prstGeom>
          <a:noFill/>
        </p:spPr>
      </p:pic>
      <p:sp>
        <p:nvSpPr>
          <p:cNvPr id="4" name="Rectangle 2">
            <a:extLst>
              <a:ext uri="{FF2B5EF4-FFF2-40B4-BE49-F238E27FC236}">
                <a16:creationId xmlns:a16="http://schemas.microsoft.com/office/drawing/2014/main" id="{CD725056-A168-1B0A-0AEC-3782F6048AD3}"/>
              </a:ext>
            </a:extLst>
          </p:cNvPr>
          <p:cNvSpPr>
            <a:spLocks noGrp="1" noChangeArrowheads="1"/>
          </p:cNvSpPr>
          <p:nvPr>
            <p:ph type="title"/>
          </p:nvPr>
        </p:nvSpPr>
        <p:spPr>
          <a:xfrm>
            <a:off x="1719244" y="1231329"/>
            <a:ext cx="6970713" cy="647700"/>
          </a:xfrm>
          <a:noFill/>
        </p:spPr>
        <p:txBody>
          <a:bodyPr/>
          <a:lstStyle/>
          <a:p>
            <a:pPr marL="571500" indent="-571500">
              <a:buFont typeface="Wingdings" panose="05000000000000000000" pitchFamily="2" charset="2"/>
              <a:buChar char="Ø"/>
            </a:pPr>
            <a:r>
              <a:rPr lang="zh-CN" altLang="en-US" sz="3200" dirty="0">
                <a:solidFill>
                  <a:srgbClr val="0000FF"/>
                </a:solidFill>
              </a:rPr>
              <a:t>搅拌式结晶槽</a:t>
            </a:r>
          </a:p>
        </p:txBody>
      </p:sp>
      <p:sp>
        <p:nvSpPr>
          <p:cNvPr id="5" name="Rectangle 5">
            <a:extLst>
              <a:ext uri="{FF2B5EF4-FFF2-40B4-BE49-F238E27FC236}">
                <a16:creationId xmlns:a16="http://schemas.microsoft.com/office/drawing/2014/main" id="{C1A780A9-DB85-2E13-71AA-D5A03CC5382C}"/>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nvPr>
        </p:nvSpPr>
        <p:spPr>
          <a:xfrm>
            <a:off x="827087" y="1989138"/>
            <a:ext cx="7570337" cy="4319587"/>
          </a:xfrm>
        </p:spPr>
        <p:txBody>
          <a:bodyPr/>
          <a:lstStyle/>
          <a:p>
            <a:pPr algn="just"/>
            <a:r>
              <a:rPr lang="zh-CN" altLang="zh-CN" dirty="0">
                <a:effectLst/>
              </a:rPr>
              <a:t>结晶槽内壁应当尽可能地做成平整光滑，以减少晶体在壁上积结</a:t>
            </a:r>
            <a:r>
              <a:rPr lang="zh-CN" altLang="en-US" dirty="0">
                <a:effectLst/>
              </a:rPr>
              <a:t>。</a:t>
            </a:r>
            <a:r>
              <a:rPr lang="zh-CN" altLang="zh-CN" dirty="0">
                <a:effectLst/>
              </a:rPr>
              <a:t>对结晶槽的被冷却的内壁面来说，抛光的</a:t>
            </a:r>
            <a:r>
              <a:rPr lang="zh-CN" altLang="zh-CN" dirty="0">
                <a:solidFill>
                  <a:srgbClr val="FF0000"/>
                </a:solidFill>
                <a:effectLst/>
              </a:rPr>
              <a:t>不锈钢</a:t>
            </a:r>
            <a:r>
              <a:rPr lang="zh-CN" altLang="zh-CN" dirty="0">
                <a:effectLst/>
              </a:rPr>
              <a:t>或</a:t>
            </a:r>
            <a:r>
              <a:rPr lang="zh-CN" altLang="zh-CN" dirty="0">
                <a:solidFill>
                  <a:srgbClr val="FF0000"/>
                </a:solidFill>
                <a:effectLst/>
              </a:rPr>
              <a:t>搪瓷</a:t>
            </a:r>
            <a:r>
              <a:rPr lang="zh-CN" altLang="zh-CN" dirty="0">
                <a:effectLst/>
              </a:rPr>
              <a:t>都是良好的构造材料</a:t>
            </a:r>
            <a:r>
              <a:rPr lang="zh-CN" altLang="en-US" dirty="0">
                <a:effectLst/>
              </a:rPr>
              <a:t>（投资，酸碱，维护）</a:t>
            </a:r>
            <a:r>
              <a:rPr lang="zh-CN" altLang="zh-CN" dirty="0">
                <a:effectLst/>
              </a:rPr>
              <a:t>。</a:t>
            </a:r>
          </a:p>
        </p:txBody>
      </p:sp>
      <p:sp>
        <p:nvSpPr>
          <p:cNvPr id="182274" name="AutoShape 2" descr="data:image/jpeg;base64,/9j/4AAQSkZJRgABAQEAAQABAAD/2wBDAAMCAgMCAgMDAwMEAwMEBQgFBQQEBQoHBwYIDAoMDAsKCwsNDhIQDQ4RDgsLEBYQERMUFRUVDA8XGBYUGBIUFRT/2wBDAQMEBAUEBQkFBQkUDQsNFBQUFBQUFBQUFBQUFBQUFBQUFBQUFBQUFBQUFBQUFBQUFBQUFBQUFBQUFBQUFBQUFBT/wAARCADcAbgDASIAAhEBAxEB/8QAHQAAAAYDAQAAAAAAAAAAAAAAAAECBQYHAwQICf/EAEoQAAECBAQDBgQCBgcGBQUAAAECAwAEBREGEiExB0FRCBMiYXGBFDKRoUKxFSNScsHRFiQzYoKS4QlDY6Ky8BdTVMLSNYOz0/H/xAAcAQABBQEBAQAAAAAAAAAAAAAAAQIDBAYFBwj/xAA1EQACAQMDAgQEBQQBBQAAAAAAAQIDBBESITEFQRMiUWEGMnGRFIGhwdEzUrHhQhUWIyTw/9oADAMBAAIRAxEAPwDz6gQIEfVBhwQlUKgE3gARAhWpNt4MDlALkIC42hzoGHajiirylLpMjMVKozS+7ZlZVsuOOHfRI1OgJPQC/KJ/wN7P2J+OuIPgqOwJWmsEfG1aZSQzLDe395ZGyBr1IFyPS7g3wPwlwGo5lMPygdqDiQJqtzKQZqYPMZvwov8AgTYdbnU5bqvXqHTswj5p+np9WXaFtOrvwjnLgf8A7PJlhMvVeKMx4wAtOHpB7n/xnkn1GVsjYELN7R2Jh+g0TBlHZpVBpkpR6awP1ctJthCRfckDcnmecG5OkqWEddfP3jEp62puT0jyW+6nc9QlmtPK9Oy/I7VOjToryo3i+Bre9/xExiU8pROpv0jWDpHl6QffEa2jmpEusy5LpN7D1jESGxuSfpAJJNze/nCVZQQDC4EUjEt3LyGvM6xqvrJJvt5aRvJl3HlhDLS3Vq2ShNyfaHWX4dYhn2u9TTyw1+3MKCLeoOv2hjcVyyTfsQGoyqHUkgWiM1CVAvrY9LxdjXCKoPE9/UJdnke6Qpw+muWG6e4RU+VOafxKiWRYlXeNJbt7lcN8SPAulnOVfpLc2hVwkK6m2v2ipcW4WBQsOS6XR1G4jsuc4Z4QmGyE4ylgs7H4lkfa8R2Z7OMjXkq+FxYxNptp3Uol3XzIc/hCxqLOwyUMo85cZ4OQCvugUC1srguD5RVNUpblOcPgITfUHW3oeceiuNOxvih1t52lz9KnRbwsFxbTij6KTlHuqOZuKPZ3x1g5hT9WwlPy7CEFTk1LNiZl0i9rqcbzJTe40JB8o0fTerVbKa0y29OzKFa3UuxzpfS8EY3ahT3JV1RSk5QdRGmnWygfcR7FYX9K+p6oPfujjVKbg9xMCDywUdVEIIECDAhQCgQZEACAAoEKy+sCw6QAJgxrvCufSCIvAARFoKFwIACGvKCywqBAAiDTBnWABaAAlQULgQAIgyNNNYVAgARAhcCABIF4GWFQOVuUACIM7wZOsERrAAUCD1gEQAFBgXgAQYFoAEwIXAgAEGALQUHYkQwAAawdhzgQdieUAB5LK0i7+zb2aKlxtq/xk8XqXhKWXlm58ABbxFj3TN91G4urUJBvqbJLR2euB83xkxRkfU5KYdkVJcqE6nQhPJtB/bV7gDUg6A+kmG6bTcM0WUpNJk2qbTJRsNy8ownKlKR9yTqSSbkkkk3MYbr/AF1WS/D0PnfL9P8AZ0LW2dR6pcf5HvC1Co+BsOSdDoNPapdIlEZWpZkb33UonVSidSSSSSSbxuOzanySSQPLnDcJjMLkgiMgXlF1aeUeSSnKo3Kby2d7CisI2kukaA2HX+UZO+0sBr57xqA5hc84VnHMwiRG3k2miBcnaFLmQk5Rcm/SIrizHNKwdIfE1SaDCFGzTKRmdf8A3E89bC5sBmFyIqaocaKpiObyU1tVKkCrdCszzmvNVtPQedyRYwOaiOUGzpWmUSdq6wEJ7pB1zr29usPk9K4RwOhDmJKu00taQpLLi/Eu5tdKE3Wqx5iOb6jxyxAaW3JSs2Ka2EZFvsi8w5pr4j8nsLjrFeT1denZl19xxxx505lurUVKUepJ1vFSUpyfoWFGKOpa32rqPQ21SuF8NrfGoMxNFMu3fkciQSoc9cpisq/2nMd1tTiE1KXpjKxYs0+XSAPRS8yh7GOdMT8V8N4RK/0rWZdh0C5ZSrO4P8I1ipcSdsmhSBUmk0mZn3PwuTCw0k+2phmEuRTrOo4xrNcQRU6tUJ9KtcszNLWn6Ew1hQBslCE+lyR944cq/bPxdMqIkJCnSaOWdCnCPckRFpvtTcRplZKK4mXSdQhqWat90mBOK4HYPQh4kjxJv6jSG99hRJV3QVc7WjgBPag4lpFv6SuW85Zn/wCEO9M7XnESn3D07KVEH/1Uqm4/yZYXUgwd6U/FNYoKUtyNQnpBCdkS00tCR/hvaJfSe0Fimkqb72ZZqbSB8s00ErTrfRSMuvmbxwpQe27OZkIrmHGHQbZn5F4oIHkhV/8Aqi0sJ9o/AuMVpYVPGkzS9O5qCe715eK5SfYwuQwdAY7l+FXHCXcVifDKKLWXFKJqkkQ26on8RdQnxm9/7VCgI5O4wdluqYHddqGGpv8ApJRTdaUISPiEp1OgBs50ug3P7Ii63vEQqXdS40oXSrQpUPWNmWfdyqZzlKPxIJ8P0jpWXU69jVVSnLjsV6tvCqsNHDBSbkEEEEgg8iNDBZFdIvrjXwxcdWqsSEulepLzjaTe3VYHt4uXPlFELQpC1JUCCDYiPbOjdcodWp7eWa5j+69UZy4tp0HvwY4EAi0HlMaYphQCLbweUwZBIHUQYATAhQGnnCTvAACLGBAhQFoAEwIEAi0AAgQY16CC5wAAbwDvBkXgraXgwABbnAItAAvAgAECBBhPWAAoEAG0Am5gAECBB5YACsYELAtvBQAJgQZGkFAAIECDQbGAAiLQIy2SdTAgEyIIHLSANIECGBkEP+B8Iz2OMSydHp4AefV4nVjwNIHzLV5Aa+e25hhAuY6R7P8AQ2MPSAml/wD1CdAU4f2G90o/9x9ugjPda6nHpls5r5ntFe/+i1b0fGnp7HUnC7C1LwJheRodLQGpKWGdS1DxzDh+ZxZ5kn6aAWAAE7anFG5v9YgVBqGaXBUTe3Ll5RJafNhyytTY6R4TOrKvNzm8t8mmUVFYRKpdywTf5uUbiFgm99fpDJKzBWco1VD4yxkSLm6jsIRySDDZkLwTtqdrCKd4tdoSQwbNPUSjBFTxCD3bmpUxKKvYpUR87m4yjY7m6csQrjX2jHalPP4TwG4X3FlTM1VWFaqI0KGFA6J6uDW/ymwzGt8OYUaw80l2ZX8RUFi6lckeQ/7ufLYQSqN7RHRp43Y5MtVDEE+uq16cdnptw3Wp1VydtNNv3U6D0FokDE2hpnu2wGwByH8oiOJcWSOGJB2dqU0mXYAsM2hJ5JSI57xlxzn8aPuSdPUqm0pN72NluDqo9PIRH8vJNzwX3irjBScPrXLsEVGcToUMqAQg3/ErUewvFJY54s4grwW18YuUYWCBLyhKAR0JBzH62iJyiFGW78qDMsNS86LX/dHP1MN8zMrqalNSRIb2LpF1K/lDE3IXCIdWgUuqLrhKyb5ScxhhdZcN1d2pKepidztIl6W0XHPE4dbr1JMQ2pTZmHCMxy32iaMPUa2N0FlhdhBHSHOCQCcsDLB3ECG4iLuFbzgWIgwYO9+UGlPuKTXAvFzE3D51AplQUqTBuqSfJWyddbD8N/K0dU8Le0BROIZak5m1Nq4Gks6s5V/uEHX0McSBOmsbUuy8haHmFlK0kEKSbEEbEQrotrKE1YPSxvQAKF/O28Uvxb4JtutvVqgNZcqc0xJtj5eqkDpa108txpoGDgD2gHJhyXw9il0l3RuXnF65uiVefQx06iUS8UlOqDYggfTWEo1qtpVjVpvDXDCUY1YuMuGcDPyq2HS26myh/wB6RhynpHWXFLgZJ1ihzj9Ml+6qyCZhnKbJXp4mugBtp0NhoCY5RcTkXbUEbg7iPoDoXV4dWttfE18y9/4ZkrmhKhPT27GO2msAC5tCim8BKddrxpSpkSenSE2sYyFvWDS3c2vaATOBGWAATGXIBpeDAFoBuoxZSYLujGa2sGBaDAajAAU6W+sFG0kIsb3vBdx3h0B9oMBrNfLBW1jOtotnfWElGY3vALqMZAA03hOW+0LUjKesGTaAdkxlOgtrB6gDSBAgDIIEGBfnaAN4AyEU6wAkiDJsdjBjaDAZEKBvrBhJywoi8AX9oAyIItBAXjJYQQQYTAZElNoAFoXl6QMumsLgMhAA7QIMWECAaJgwLwUKSdh1iIUzyrBeXonNb7+UXXwgxEJSYakJleoJ7tajoT0iA0fD3w1PZfcTZTie8+u32/ONpkuSswl1CsimzmBHWPBfiTqP429lGL8sdl+7+5prSl4VLPdnZVAqQQEAq0V5xYFHmEKaSN1HkI5v4d44/TEq2h9QTNIGo6+Yi4aJXcqR4rKHSMsmX1uWvTZptlFxbQ2v1PSOb+0Dx0m8Rzz+BsJPlaXT3E/Py7hu7+00hQ2QNlKvrqNr5lccONMxhySRh2hOH9NzqAHHWSe9l0KtYJHJS76HcAgixUkxXWEMOIwxJKdes9UpgAuu720+UHoOZ5mBtvZCrHLN6g0BnC8ulIPezjqQHX7W5bC+wH3hl4g8SZDAdNU/NrC5lQPcywPiWevkIx8QeIUrgikKm5hSXZpejLAOq1a6nyjkbFOJJ/FtTdnp55Tr6zfUkhI6DoIbKajsuSRLJs4z4gVbHlX+Inn1FINm2UnwIHQD+MbtKTJ0WUbmqh+uc3blRz81RC21lty7YsoHe20SvCWGpvE9UaaQlSyo6qPSI17jm+yHuQl6jjqdR3ii3LJOiEiyQOloldRl5HCVPCTbvst7bkw/VCcpPDmlCWZKHp0jXKRoYp+uViYrs4t5xZso84li3J4Qzjkba9V3Ki8ok6chDGWXHV6JNokctRkzCr2Cj1MO7OHm0JF05jHRhbTny8FdzUeCCKk1p3sIxKZN4ns7Sm0IN0gWiKTTKUOKCRYXi4rGLQiq5G3uYAat5xsKQb7QWQQn4GPoS6jXKCOUJIUN42igwRa6xBOxf/FjtXqaoVaN2Rm+4WCPzjCWLnSMZbKYpyhVochtInNOlkVBtDjfhcTrttHW/Zz4quVyUGHay7/X5VP6h5Z1dQLCxJ3UOvMH1jirD9Xdpsygg3TzB6RdmGVuOfC1alLDc7LqS4kj9ofw3HoTEUqiqrD5FisHdBl0zLCgSDppbkY4T4t016l8R6+xMMJYcMyp0JQLAhWub/Fe/vHZfD/FbOKcPyU+3dImGgVtndCxopJ8wQR7RTfavweh6UpuJZdCe+aJlZnLzSdUqPobj/EI0Pwx1D8DfxjJ+WWz/Pj9SpfUvFotrlbnNB0GkESSNjCoAF4+hDHJ4Mdtf4wu56wZSIBSIB2Uw0C+5EACxhA0MLzQDWgybcoTcwoKKukEd9dIBoL6QpKymxBN/KEQIAFKWVHU3hJN4I6QV9YByQFHlzgyi9oIm8BO8A8IaE3EGACdoVuYSdNoBuciiAQbaQgJsYMXvrCtDALwhJGkJJtGTT1grDpAJqEBXlCrG+sEQAYF/OAcKIAgvlhJV5QYOY2gAEGBcWvYQY+W8AWI2gEbwAIBHnAgwbQIBuTEBcw+4Lw65inE9NpbaSr4h4JXl3CB4lkeYSCbeUM6esXv2TMNCpYtq9VcaC0U+SyIJPyuOKsk/wCVKxHF6pcfhLKpWXKW314Raox11Ix9TdxRhwyiloSiyE7WGhiAT8uUEpA520HKOjsaUIeIlNxYnQRTVaoKmpkjKddjHzjJ625M1jQwUWpTFHmUTDS8qwdB5c4u2h4xem8PzM/IMqmphhor7hN/m2F/K5HtFLvSS+9ypSegsI6SwZQ2uFXDJcxNshNZqhS4pKxcpUR+rbOg+RNyQdblQ6Qz2HpFPYSoj8xUprEFYUXZ11aijPuCTqq3LmAOQ9oc8SYllqBT3p2ZXlbaBJHM9AI2ZicDruij1PrHO/GTHH6fqqqfLOj4OWJF76LUNzElSSpR9xyTkyG43xVOYvrj05MrKgTlbb5ITyERZ9BUCygZifmMOLl2G8x/tV7XjbpdL8PeKFzvciOem28snfoNkrTA0kZrknqImdJxccMU1aJJIS+sWU6N41pOhqqLiyD3bLYzKUdgIi+IZxoPqYltWkm2brE0Iuo8Ia8rcXVa/MVCYUtxxTiybkkxoiaWoi6jGmL+/lGdsfKLe8dmiowWEVpb8kpw7MZlAHU8om7MuFoCrcoh+EaaqYmEkA6RaDFJUhoeHlzjqxxsVclfYkK0iwGUW5c4hj6DFi4plCjMMsQaYa+bS0denDyorxniQ1KRboYQUD0jcW3CO6B5faHunktqaNfIbQpLRPIRsBq8bkpL94UjnDo0cjJVElk0Uyal2skGMwpZO4tEkl6ZZPy3jMZAgXy2h8rWM1hoq/iH2IoZEt7CJpgHFDlGnkJJJQTqk7H6xouyHh+WNRUoZd0KSOcZC+sHQeqPB0KFdT2Z1zwUrnwmJJ6mtq/qtQZTUZZI5E+F1Prmsf8AFFp49oacT4NqlNU2HFvy6w3m/bGqNf3gI5K4U4qck8TYddW6SWZhTGW9rocFtf8AFlPtHZko6ZhjMdlagkxwtbpVI1I8/wAF9R1Jo8/XUFl1aCLZSRtCSbmJNxHpQo+OK1KJTlQ3NLCBa3hubfaIxH1FY1vHtqdX+5J/oYGrHRNx9BQMFfXSC2MGNCIvEIcFlgyRAh4A0tb7wStoMnS0EbWhGAV9LQIAF4VYQ0BN9LQm1zCwNYOwhcC8CMvrBfijJYQIQdqEgXg7ecKzQOkOwMEQNRCoBNoTACbGBC7gjSCteFwAmxhOWwjLY223hOnPeDA5MQRpBgZeUGbcoUCbWJhMA2JhJELIBPnBEawYBPAQ2gQcCEAJKSqwHOOpuyjKplMLVecAyuvzyWSR+JCGwR91mOXEqy2i/ezpjFFOlzSnSEtLdzpV0UdNfoIxnxRqfTpKPdo6Fk14yb9zoyvSKJ9hWUXI6RUmIaH+tWMvi2EXDJzCZhpWU3B0BiOYjonep71I9QBHhj8pp1uQDhngYVvF0uuYaCpOUPxDgUAQsJsQmx3uq3teHzi7ihVYxA4wh3OxJktgA3uv8Svrp/hHWJrSkjAuCajVCEpmXkgovzOqWwfRSifQxRMxMh5ZWSSVa3JuYWEeWxfYi3ELEy8PUBwNK/rkwC21rYi+5jncJL7xUsn9pRMTbipXTWsSOtJIUxKju0gdeZiHzDJQy2wnVx03PpHOrT1zwWILCMVOk11KbzlPgvpccok70r8LLgW3jfw3QS0ylRTyjVxg98AwoJ38oRIUjdfxGqWlDIyyinN85Tz1iJNMLmV3O0ZFtLmXionMb3MSClUq6Ekp9otxelYiRsbmKVntp9Y3pakqceSkc+VokktRiEA2h1otE76cabA1JtoIuUk29yKfBKOH+Fg6pGVog23I3izF4RKZe5FrCJbwy4f2pzTpb1tawET2dwUpMuqyNLdI6MamGROOTjvHVOLEysWOkVzNSvi0THQPFPDC2J1dkHeKmmcPOuLNmyTGopVIumnk5E1JSIM5LEHaEBjXQGJmcITTuzB63tA/oVOkj9QtP+GFdeknu0TJzxwQ9uWKlWOghyp0oVOp00B0h+/oXOpOrC/PwnSHOl4UmEvICmlC/lEkLin2ZHPX3Rmk6SVNA5YzLpCgNE39Ysak4Qc+GHg1tGw9hFyx8BPtDo3MW8ZI3CS7FUOUoi9wY03aTfMLaxZ8xhdaQSUW9oan6AoKPg28ojrKFWDix0G4PJAKWpyiT7TwAPduJcAtoSDePQbDxTP0aVcCQO8ZSo+4F44mqeGymXL2XLl1JAjuPh5LB7DtMWLK/UIvbmcsea38PBeF6s0ttLWsnGvaGlPhOKdUQlOROVpVvMtpP8YrQiLc7UqQnjFV0jTI3Lpt/wDZTFRx9H9Abl0ug3/ajE3n9ef1AReBCimw53hMaIpAIgjoBCzruNesGEjcWPrCcAIgQeUnlAywoBcxpAgQtIBvAAk3HSCheXwnWElNoACgwLwd/KDCtOg9YAEQIM77aQpJF9vrAAm2hPLrA0t5+kLICtrCDU2EgHN9RAJkS2AQb2gKRbY3EJVvBjba0AoQUUm4OsJOp1hak2graXgFQnLBwIEAgLawLAwIO2kABQIECABMSbA9XVSakhy9k5hEZjckXO6cuNLRm+s0/EtHEtUXiaOysDYrRPyjJCwoOD6HWJ7KgTa0tWBJNrHnHJPDvGhpk0zLvKs2pQBJ5R0xgyrCfmWLEWSC5mvyCSf4CPC7u2dGeHwaqlUU17jdxwq4lafT6U0SL3dUkcwkZU/cq+kUXWaiKbSJubXp3LalC/2id8Xasqfxi+0lRWmXbQ0kqPK1z91GKc4lz3cYdDH4nXAk+g1ipPyUyeO7KmbaXPzanHDmccWVKJ+p+8b9EpSqnWioC6UED7xmkZcNyrjo+dIidcM8OF9XelIuTHHjFtlhsc5Gi9zK3y2AEVLxBdzzzjSdkkj3jpWqUcyFHeeUnwpSTHM2I2VzNScWb6qJidR7jWyP0eml5/nYxPqVQypKbI5bRhwnQQ+pKSk59wbaekW3RcJ6Juj6RJTWRjZE5PD5W38v0iRYQw8UVdklrvPFYAiJ/T8FEtj9WdddBElw5gd1mbQ4GjYHfLFuMsETWS8+F2Ew9SmVLABI1ETOsYVZZlVaD30iv5PiKjB1KQw2yVvAW9IgGLuKOIa4HAhxTTZvoBb7wOcnwLsuTHxBwvRFTS1T002Bf5EqF4q2p1LBGH5hYCEzLiR6iGXFqqm+FuPLWonYqMVDiJD6VqJKtecQzrTSxqFUY5zgtKf4wYfkbol6c2E+aBDQ5x3kW/7KntpHmP8ASKLqKnVOEagW6w0FbneFJOo13ip4rfcmwdHy/HSnPuAPSCFX02HvE5wdjegYkm2mlSbaFEi3hEciyoWtQJUbjW8XLwZlFuVlhSjsofnEsKrzhMSUX3O2KDwxkKxIIdabsCBbLG49wZYsR3d9PSLD4TU7vKHLhXiNhrFhqoiVi+Ue8XYVZLbJFKMfQ5dqPBdo3yot6xDavwZW0slAO+1o7EmcPJUD4TeI9UcLIXfw/WLca9WPDIXSg+xxNi3h+7TMOza1NpFjYG9r9d/Mx0Jw9mGJPD9PSpQzBpIP0HKG7jrSWqXQG0qcSwh19tBUTl0Kxf7Rs0vE+B5WQQXKpTmylvUlQJP5xxL2cq00sZZ0beKjF7nGPaFqqKxxgxK+hWZCZgMi39xIT/7YrnL5w54kqqq7XqjUlJCVTcy4/Ycsyif4w3qvoLR9PdLou3saVJ9or/BgK8tdWUvVsSEm3WDSgqGiTeFg25QtC7EWGhjqZwVstCEp3ChY9IPux6CMilZgbkCJDg/hvifH8yGcP0ScqhJsXGWiGkn+84bJT7kRDOtTpxcqkkku72QKMpPYjIQCN9ekKEqtaTYXjqTB3YIxVVENPYhq8jQ2zqpllJmXR5EApSPUKMXjg3sS4Ew+UGaTUMQPEeITD5Qi/klvL9yYy9z8UdPoZUZ6mvRZ/UvQsa898Y+p5zFhQvfSHSlYVq9bNqdSp6fV0lZdbv8A0gx6y4Z7OmHKQptyk4Ip7K0nwvGUQFj/ABkXP1iwmMETcozlVLSyGz4u7CNU+hAjPV/janH+lT+7/Yvw6ZN/NL7HkLTOAHEKqKAZwdWBfYvSqmh/z2iSNdkHiu+ApGFHAg7KXOS6fzcEelmLq9J4RsZiTfeU2NLIAHpe/wDCKdxF2p5OjultrDzjgTexXNBI+gQY5MvjS7lvCMV93+5YXSoLmTOPkdjListIIw61c8v0jLX/APyQS+xpxXSklOGM/wC7Py3/AOyOlH+26404Ut4VaJ/vTh/+EYWe3hMoWvvsHMKCTZOSdKb6fuGIf+8730X2f8jv+mU33Zy3PdlfinTxdzB06sdGVtu/ZKjEZqfB3HNESVT2Dq5LoG61093L9cto7ck+3pR3HAJzB8wwnmWZ1Kz9ChP5xIGO2dgGuutCYlarJuAAXcYQtI/yrJ+0XKfxrcL+pBP7r9yOXS4dpM8135R2VcKHW1NODdC05T9DCFtldo9V5biZwzx/LJYfnadOtq3aqUsQj37xFvvGjWey5wpx+wXWqFTEqt4XqQvuAOmjSgD7x2aPxpQljxqbX0eStPplRbxkjy0DOmt4F7aWju/GP+zupT7ancOYinKao7NzzSZlHkLpyEDz8UUPjjsbcScHqW5L0pFflUgnvKS53qh5d2QFk+iTGktfiHp129MZ4fo9ilUtK1PeS+xQqlX5QmHKepc1TZt2VnZZ2TmWjZbL6ChaT0IOoMaZaHSNDGcZ7xKecbGGDywopAMJIPOHig94KFZepA9YUlKTpmEAGM3gQvIkGxV7iBALkSrwgCwvC2D477GMMKQcqgY5l1T8WjKPsSReloe5V45UqBsUnccov/s94rXUqhNyL5KnGJMrQeozoTr/AJo50YXqBcgXi4uzytLeJqm4r/0RSPdxH8hHkvUqK8GTkuDuW0vPHHc3MZVEzeLqkU+LNMOkKBsCM5tFX4+K3lyzKtTmJOvMD/WJjMTBcnXHnF5QfbWIvXWFT84ybEpuq1+cYe4Xkwjs0xklKeTJBIT8646H4QYJXMyrQS3cqtoBFb0PDDjrsijJZKj+zHoN2VuCgq0o1MvsgS6APERFFJQjqZJ80sIoLjDgN3D+AJiYWgpzjKOtuccVTtO7yaNxrePV7tuYeYpODW5JtuyVnMggcxy9xePM9dILk+E5b+KH03rp6n3CfllgeOHuGlTDzZSgnUG9tvP7x0Thvh67OKbSlo2NtQL2hr4L8PxNll95GVsWN7W6R0Kt5ijS6GJRsLeOiQN/cw6O2yE7ZZH6XgWQw+yFzi0Oka92P4mETYmKraXpkpkB0BbRFrYE4K1zH7qH5pBl5QG+d0FKfbTWOjMHcGMP4TaSe4+LfH43dh6CJNKjvJ7jNTe0Ucc4W7OGI8UuIdEg4pCzq64LJHqTFxUDsXSYZSqqTqQv/wAtrxfe0dQtNIZQEISEoToEpFgIyQ11HwhVD1OEuPPZJksNUVyclHDMtWv8oFiP+/zjz/4g4L+Bm3UFGxIH1j3Kx5RG8Q4WnpVxAXdtSgCOYBjyn4/YQ/RtTm0pbPgUREeHJPI57PBxlWZJDaVJLeo02iETjXdzJsLeUWjiinqaecTaxHKK+qMsQtVtb66xRksMnW4mmthSki4tzMXxwWlgqrywtpmEUhTWcpGkXzwOsa5Lgm1iNYkpfMLLg9I+E0plo0vfXwgCLNRKApvaIHwsShNIlrWsEDaLOZbChvFuD3IJDM/IDpeGecp9ybiJlMS4JJGukMdWtKyzrqtAlN9YuKSwR8nA3b8x4cPytKpcuoB91xTx1FwlIyp9iVH/ACxxHScW1euVRuUXMAtLvn8IF0211iwu2BxLGP8Ai7V3WHCuSlF/Cy5vcFKCQT7qzH3ir8FSuVD80oEZvAk2+sX+jWjv+o06aW2cv6LdkV3U8GhKS5JROSxZUBa/lGEaDpblGRDhN/CD5mHLD2Hqjiery9Mpkm/Pz8yrIzLMJzLWd9vS5JOgGpIEfRbnGlDMnhIxKzLYa0A3udRFpcLOzxi/imW5mRk/0fSCdalPAoaI55APEvp4Ra+5EdNcEuxlTMKy7NVxw2xVasSFpp3zSzB6KH+9Nuvh1OhsDHTj7lPpUs2HyhpoABCLAbaAACPOerfFsKUnRslqf93b8vU7dv02UvNV2Xoc/wDDjsb4PwmGZifll4nqCdS7PpHcA/3WR4beSyr2jprCnDSacZZbl2EykmhGVIsG0JT+yEjl5AQ/YLl5WfZYmkJT3axmSVAH3tFn0aZl0JGUDONBf848wuuqXF1LNWTk/c71O3hTWIrAzULhJJthC5zM6roPCP4mJpIYVplOQAxLNteaUeL6nWNluaUtAOntGdOdRAN0j7xyXOT5LOEjXelZVlBs0k+sNU6pNrBCQOWkPjjItaxN40X2ElVtj5RGOKE4zUP4yRdIQDpyEcM8R6Ilh9wZOZ0Mek2PKYmYp606EWJIvfWOI+MeFe4nHVZb3J0GwiSnzgRnLs3IIYc+UWMar7TaU6BIvqREzrVAW0bhB8ojM1TnEqvkt5RK1gYmRSZkUvOEgWF9uUKlaWS4MoI625xI/wBDEAnKD0I1jZlKSQRca+kKkwbH/CEuqXlrEn3ic0uempGYS9LTLsu4Bo6yspV9RrEao8mpptAsNOUSOVSpFjlNvSJhpYdA4zYmpCW0KnvjWR+CcTn0/e3+pMWdhnjnSJsgVWUMi6T/AGw8aPsLj6RQcux3xGmsbU1LqlpQ6EKXpDtTQYR0hinA+AeL1KQmr0eRrKFpsibASpxI6IcT4k+yo5Z4s/7Pt2XbfnsAVMzOpP6JqRsr0Q8NPZQHmqNmm4lqmGJpL1Nm3ZZy/iCDoof3hsfeLswNx9ZfSyxX/wCpvGw+JQf1SvUfhP1Eduy6vd2Uk6c3j0fH2KVa1pVeY/n3PM/E+D6zguquU2uUuZpU8jUszTZSSP2knZSf7wuDyMNCkW1sNY9g8Z8OsK8YMPfo+sU2XqkssFTalaON3HzNrBzJPmD5EW0jgftC9kCv8H0zFbpHe1zCgJUp7L+vk08u9SN0/wDEGnUJ0B9U6V8S0b5qnWWmf6P6GdubGpR80d0c4W0gwlKiATv0EZ+5K72I9DCfhedwPSNllHLyYlSp0spJ9IEZcgHO8CF1MNZpZLa2gZYzrZKFEG1xGJYsbc4h5JU8mVtVkhXsYtfgPOd3iOoBQFjIq58+8b/nFSt+FVjsdCBEnwNW10KvJdzFKVoW0vXcEXH3Ajz/AK7aOEJuK2aZ1LSp545JNUVFupOtuXNlFJT6Rt4ToMzXa8WUt3YQkFNxre5v/CGqamhO1MvoKVJdUVfUxdXZnprNV4nScg8E2nGltoSdysDMLH0Bjye4jtk00H2LLY4OrpU3h1KmbmaSCLDzj0d4VYRawhg2nyaGwhwtpUvrewis6hw6amMZ4TaDQ7plsXFuQi/EIDbYSBYAWAjn51pEqWGzlHt4Un4rBku+keJCztz0jznoGFjUawnTKkG5uNtY9U+1vQTV+HD6kpupo5tNx/3rHnymntYepi31jLMPHIkGJKe1PC9RJc5Jxg2ZWhtqnU5r9YohGZI+8dd8GeASWWGaviFClrUApEuvc+Z6CKu7E2BZGvTU3VpxCHlSwSpCDtc/w1jtoC0O1KK0oalq3ZhlpVuTZQyw2hppAslCBYARngQIjJQQIECABKkhSSCLgi1o4R7V3Dz4OsTjiG7IWcw05co7win+0RgxFew0qcS3mcbGVXpyh0ecCM8Z+IVCXLTb3hypB5xUdSkiHjeOsOL+Fu5m37o1udI5sxDKfDzNiBrzitUiPT3I0y2G/aJ7gDExolSZcSbG43MQNxKgpRA0jLLTZaUDfURDF4ZI1lHplwJ42y87Ky8q8uytBmJjqeiVlmoSzZbINxuY8deG+OJmlzbZS4Ui/WO6+B/GgTDLDD7o23J0EXYrO6K7fY65PiRpHNPbc42M8I+Fc6iXf7ur1JKpWVSlXiuR4l+WVP3KesXn/S6SkqC/UZqYbZlJdpTrri12CUgXJJ5R40dr/j+/xy4nzk6w6r9Cyd5aQaOg7sE+O3VR167DlDpScUJFblITLz9XqOVOZ155YAG5JJi2mKGabSpaUYYSvu0ALWdCVcz9TET4Z4eL7zlWfFkN3QzfmojU+38fKLHSTcJCgTttHq3wpYO0ou8qLd8fT1/MzXVLhVJqjHhf5NTDOA63i2uSdJpUkqan5tYQ00gjXqT0AFySdAASdAY9GeAfZypPBqiJcKfj8RPp/rdRtlCjYfq2xfwtg+5Op5ARHsmcJ2sKYflcRVFgprFWQFtlSSCxLEBTdiRuuwUegyDQg3vzFGJWcIUN6YWUqdV4GWVaXUb29tzHA+Iev1L+btbeWILn3f8AB0bCyVCKqVFmT/QY8U4nlMJoK3v6zUVC7TKTZI00Ury6dYq2YrVQxBPGZmHlrWsgA328h0HlGlMTT1cqL01MLLrzqrqUef8AIeXkIeqdI3ykDyjFpYWEdSW+7Le4TVxbbPwDi/l8Td+XUCLipE0WVi/iud456wuh6UfaebNlJ2MXLSagp5too3Nr2POIJx3yPi9sFqyU93jY8QF9IdWZhCbEam2piE0+o+BKVEHpbnDsicDZHjCrm9jCYFySNU1nBtYjyjSfUq+xA8o00T52+W8bCXu9GUC46CEwLkY6zKB6XWlW2upjmPjbh0FC3AgEeQjrKoSXfMeNVopfirRBMyLwSNwdQIdHkSXBxNXqfnVlCDp5RE36MSsjJm9ouytYcs6sBNx1MMC8O2ucunnFnBEmVgihG9gke4jdlqCrOPB0ifooQCrZAIdpHDiTayIMCkLkKHcDwEe0PkpQAoDLqeh5RNWMNNAA5cpHONsUHuSDcFPIAQ7bA0isjQFocvluOlo0sQMXUEJTlCeXUxYiZYSkuVKAvbY84i07KqcdX4dSYVLIEEFKMw8LpIMYa3TlISlsXTYXzDrE+TTQzqtIAte0MVTki4pZA35GG4yKjV4fcX6lw5m0MzalzVJJsps6qaHVBP5c/KOssL4zpOMqOh5t5mblphvMlSrEKSeRH2I9Y4TxwBKybqNRpc25GE8BOMbuDsRfomdmS3SJ1wAqJsJdy+iweQOx+vLV8Kjg8DXHJIu1l2RWsHsv4zwZJpTRVHNO0xpu/wAJf/eIA/3ZO4/D+6fDx9MpbSrIpxLR52Ta8evshXHZuXSy4oTDT6cjjbgCgpJ0IIIII3BFiDePPrtW8AG+E2OS7JsKGHapmmJA3P6sXGdknnkJFt/CpBJJJj1X4e626rVrXe/Z/sZnqFkof+WC27lDolZdxAKFXPUCBDi1LpaSAEhIgR6BqZwBtfpq3/8Aef8ALGt+gTe6nv8Al/1h17wDS+vSDKwbeURa2iRNoaVUhLSSrvCSPKNK6l3ANlgaK8v9IkRGfQjSMZp4XMBfhLY/CUxXuIRuKbhMlhNwlqMOA5pc4lTLygXGFkAHodR9wYuTh1iZ7BeL6NXGjb4CZbfNhqoBXiHuLj3ijaaf6O4sbzn+rzfhCj15fe31iz2ZkIyEDQG4jxTqNs6FSVOSNhbVVOKaPbLDdXlMSy+Ha3LFLjMyz4FJNxcp/wBIm8cT9hvjE3XcGnDE48Pi6MpLjOYgFTV9LeQ+X0y9Y7WQoLSFDUHURlVHTmJ0c53IjxUoYr2DKhLEAkouPIx5YcWi7LYiVK7NS6slhHrrUpcTUi80R8yCI8ye09glVExjNrQghtxxSr2tzhYPDcRJcZLa7DeLkyVfVTlOBKJxst2VpcjUR3KNrx5RcFsSu4Wr8pMNOFtbSwRY+ceoODMSMYrw7KVJlYUHUeID8KuYiacdlIjg+zH6BBDaDiImBAgQIABGjWKa1Vqc/KPJCm3Uka9eUb0ERcQAeZvaW4fuUatTiFItZZ0HvHEuNaQUzSxYgjlHr12tsAoqVHFVaaBJSQtQHMCPLviVShJzr4y3IJ0h9Rao5QyDalhlBVJotEhOhtvDY2hXeC5JESKry6lPK0tDSWSOWxjm4wyy5LsPWH3wwtJvreLy4d40/RJQtTuVKbXJO20UBIrKF9B1MOlWxgrC1PSsKtOLF2Gyb5N/GR+UXaU9KK8o5Lo7THakqlQwwnBlNm1MNuAfHFCtco2aJ68z7DrHJVHpb2Iqo3Lt3AJutf7KeZjA5MzFZnbArfmX16AalSjFrYVw6zh2nBBsqacsp1zqeg8hGj6L02XUrjVNeSPP8FK8uVbU/L8z4HSUZbp0q1KsJAbaTlSLRJ+GdBaxbxCw7RZgZ5ecnEh9N8t2UArdseRKEqA81CIu8lQSpTYuoCLP7K9OfnOKfxEwNJWRdW2d7KUpCfukmPS+u3DtOmyVLbPlXtn/AEZyyp+NcrX9T0OkptopCxlTqLJSmwHkOnKKo4uYiVP4p+Cz3akkAADYrULn3tYe0T+TW4qWZUmwCem+3+sUZiCZVMYmqa13KlTTl79MxtHidNYgbKb3JDh1kOtiyhE8o8hmSMydTyivaKruS2q/hNjaLPw9Mh7IgRKhjJPS5MNhISkE2iYUd5UmACdD9oZKeylpKTe5PL+UOiVAaWOh5QPcCTsTywPBqNwL2h4ZnytxGuo84jVOJIuo5RyjdbfKFkJvaFwBM5WcCRqdd4eJBxKwok2AiBIn1AgAm9/pD9Tp8pbtmMM05HZH+dcUtJyG6RyMV5jVJelVoWncEabRLnJsqTvDLV3ULaIUNIVRSEe6OfqpQErcWQnQ9IY38Pp1ujTpFu1KnIdcORtIvzJhkmqEsEmwKfKH5G4K0/o4EXOS/pG3LUhKSAU/aJVMyglyQtCiRzEaC3xbwIIPmqHJruGDAxIoCgCNfSM71OAGbRKdrAQTDwRooKBjbQ62RmUo3I01hMrOwYGGdZsot2zJGu0NiqSFEFIIJ6xKzJCYUVKFh+cG7T/B4dzreJEsDGyEzkj4bWJGx2iP1aSEtLqdsbAaXixXZHvQQsZbHeK34h1NMiy60DYDl1g4Q9FEY9qSit0EfNp6RWKE55rwDnEtxjMqmpxaQSUnWGeTpqgpJOnnFaQ9HaHZ8xm5iDh9IzEwFvzcifhXlXupZT8pPU5Sm58jEs7R2B08UuC8/ZpTlQpqRPyxVoU5Ac/tkKiR1SOkU/2PlBbmJZN03ZCmHADsCc4J+wjq9Mg1UqJOyK0JUw+w4yoJ2CVIUD+cdC3qypyjUg91uQzipJxZ49vNOyjy2nf7RBKVA8jAiRY+l0M4nnAgWSshdvMi5+8CPe7a78ShCp6pMwNZeHNxIfYbg39IUkJJOmsZG2UoTZOwgym/lFhv0G4MaPLfzhfzQWWxvBZggQghpVulCqSJbRo8g52iDbxDl7/y6Rv4fxA7U6UhayUzDX6t1N7WV/rBBWsM86XKBUzVGUKXKuWTNtIGtv2x53/M9YyHXun/AIin40OVydnp9x4ctEuGXXwg4pTnDfGNOrck7+tZVZxJNkuI0zJPkR+QPKPY7g5xHpnE7A8jV6ZMJeSpAS4gHxNq/ZPpHhRLPtrSl5ohxpacyVJ2IOxjozsu9pipcGcRNBTi3qS+pKZiWUfCobX6AgfXbpbyOvSaeUaqEkz2FIuI5U7WfD1NRllTaWz4rkLA52/1joDh/wARKJxIoTFWok0l9lYGdsK8bZ6Eex+h53EJ4k4YTibDkyzkzOJSSmwilndMkayeauA8ET9RxAiVl2S45nA0EeivBnBk1g3DDbM06ouOWUWydE6RVPA/DtHo2JZlqaZQidSo5Soan0846WSkJSANhpFucsLBDGO+WKGgg4ECK5OCBAgQACCNoBNobK9Pv0+RW7LS6ph22iQIVJt4QjeFkgnH6t06n4Em2JxxIdeH6tu/iOhjyj4qyqZyeeUgDISbC8dz8XabinFsy6t1l9Sb6JymOfa5wFrlQLjrki620n5nHBZI9zpFrwnFYK+vUziisUJa3VEAkkwyO0BaSBlJKtAkaqUegEdV1nhN8KHSkNobaJDk3MeFpFtwL6qI5gC45i2sc+cSOI9Cwf30lhomoVM3S5UnUiyDzCBy9r+qhaKs6OGTRk2Q2vLZwYxmmwldTULtym/djkpX8oq2dm5muVBTi8z77quWpJ6CMk3NTdanlLcWp991V1KWbkk9TE8wth5qipS8oJdm1D59wjyH847HTulVLyaS2j3f/wB3IK9xGisvk2cHYTRQWBMPgKnXBY/8MdB59T7RJO9SlVtrxrtvbFR9oxzEz3YFk3N/ePX7O3pWlJUqSwkZOtOdaWqb3HIK8O/3i1OzhWW5HifTpMqypnWnGSo2GuUqGvqm3vFPIe7xsEXHrC5PEk3hfENLn5RYbm5VaJhlRTcZ0KBFxzF7ac44fxJFy6fL2a/yXOm+Wuj1QpZCZdCFAZiQka9RrFIY3kTSsZ1JpQsFvF0X6K8X8YtfAtblcdYYpNfpTpMvPMpdQhRByHZSFEc0qCknzSYZOL2EZl6VbrSGFZmP1bpCd0X0V7H8/KPIoLymslyQ2lqHdpH0idYYqIln21OGyb/WK8pb4LAAIuOcSqnqK0pNwPSJERtdy86Y+maQlSTe/PpD4whKUZlC5O0VlhasrZWhtdyjTURYcpOJfRa+p/KJEIOLK1uGx26iHFpHdpClffeNSWSAm5Nul+YjM4/mQUpNj1MP0jTK3MWe1Ot4dJeb7tNwfXWI0l3K4B+KNlh5RHXWI+RxKW6glxGXn1Eak+svaWuB5w2NvKSd7eVozF8uAjNrBhjxpm5YFaiBr6w2PjLtceV4fVywOpufSNGbkUrG5t57xGwwRmcSSFGwN+UM79MuDa3W0Sl6nqQSQRboYbZhtSBZSPeFGtEWdlFovqTbe8a7qVpWD+EecSGYbSsG+kaLksCSR4vIxJkQ12ErWgqSs5eYvtG3KTBvlOqdgTGBqza7E2B5CE1KdbkUFQOu+sOUhGjXxNU25GXWrME6aXjm3iNif9ITa0g3N9SDE64gYmfmUKQhZCTcC0VHNySpt/MvW53MI2CRFnKcZmZzqGhjYmZNMu0Uga7XiSGnBoWtGvJ0SZr9Vl5GUaLj8wsIbT5nr+fsYZjI9F29lKhGXw/VagsFPxcwltsEakIB1+qj9I6HxDVThbANeqhW2gSVPeeRmVlBWGzlBPUqsPeI3w+woxhSiyFMZALUq2E5wD4l7qV7kkwydpzEDVPwCKH3wQqdT8RMkG2Vls5gT0upIPogxaguxG33POjGM4J2uOuWt4Qmw6wIbqi8ZydedtbOsq1O1zAj3qxj4VrSh7IwleWurJ+42m6SbHSCU4LawSjbp7xjJB22i4QcgKykb6QSSXDdWkHCCq20JkMGQAhWioCvECFAKSRYgi4I6RjTc6mFE5dLfeI3h7MehtYfVhd4mynaOtVykXJl1Hy/Z/095bJuhSG3WiHG1DMFoNwQYYMxWNhbaxjTl/iqE4pcgA5LKN1yS1WF+ZQeR/79MB1fo2W61uvy/g79pebaKn3OiuCvaFxDwfrTMxTJtz4YK/WMKOZKhzBB6gR6U8HO11hDifTmm5uZTS6mUgKac+RZ52PL0P8AG0eOdFrUnWdJZ3LMJ+eWc0dR6jnbTUaaxKqHW5ulzSXGXlsLSNFgx53Vt3GTT2ZoIzyj1V4o0+Vk6s3WqFOtl8DvC0kgKUOoB325RLuGPGuSxA23Tqk4mWn0+G6zYKjzkwl2j6xSJYSlTQmpyV/kc8RHK4vextppFi4d40YKqzzbjk09SJi9ylalBN/L5vvEaWI6ZjWnnMT0vQ4lxIUkhSTqCIXcRypw87QEjTGW0ComflxoG2pxt9ZHLwkpt9It2n8e6JOISVyNRZuObQV+RiBxxwyRS9SzriDit3uOuH0JJSxPrI5fDqEMFV7TVBpSv17Pw6es2+2yPqtQhr2HlzwRIjljG3blw5RadMJp83SzUEghtJdXNpKvMNAJ/wCcRReMP9oJW6lLdxTZNx11SQVOuH4Vm/Md2gldvVyEW7whcHflexPRaIyV1CZYSu10taLcV6JFyY4v7SfbRwrh0PyEo6mbmEAhMpJKC1X2stQ8KR1Fz5ojkbG/G3F2Plut1KrrTKLPik5MFps/vW1V6qJMU/jCYpFOly5OzKWHCPCjNmWv0G8WaVOc3pQx4SyzX4y9oPEPEhbjDzv6PpugTJS58OUbBR6DkNAOQEUZMsrmnTc5U9ecPVWqaJ2YV8KyW276KXqo+fl94b0Mnz1jW2XRnNqdVbehQqXHZCJZhEukBIt584fKXWHJWyFEqb6HcekNaWRGUJCdo29Ch4KUYLCObUanyTOWnPiUBSD4SNI2Uc7+I+cRWlTxlXgCboO4iTtO97YptlPOOkuDmTjpeDOlZSbFHh63hjxVNBmYp6gNRnHt4f5w9ld9IjGNVkCQN7pCli1uto4nW467Ga+n+SzZPFaJ3v2Qsd06k4ck0S8wj9GTSsyy6dJSY0Cs+mgOl/LKr17KmaIitUV0pAW5lKXGV2Ug3FiD7Xjxo4S8TJ3AdTLjOZ6SeAbmZUnRYGyk9FDWx9tjHeXZ57VcpLKlqVVZlcxR3QESs6ElSpb/AIbidyjkNCU+YsE+Sxg4c8Grck/qO+OMAzWC6kt5lC10x1VkqIP6s3vlP8DGrSZ3wgE6iOtZSRpuK6ZlCZedlX2hdKVBxK0EaFJ2UCDoRpFFcQuCc3haeXNUULm5FQzfDHV1HW37QGnntvCSptboTKew2UupJYyk6a3uIsDDtZQ/l8VtbbxT0jOEju1gpWNClQsQYfqZOqYWClVh5Q1AXe3UgAlOpvsY3UOAi4tY8hFdUvEJzJSpdx5mJTI1dt8CygpQOwMPx6APS2+8UFC4tGVl64snTXUxhlppK1ADbY6xnUUqUF/LpzhAMyMyvM+UbKUC1yoA9I0RM5xZAyW3VGVDWc6nNfneAeZlOFB1ct6RhcdCwSHM3tGZUkoCwA8wReNR6U0JCQgDkSBEeBcmKaHhGyutoZ5tSCD4vIi0ZZx1TK9Li3I840nnETDRI8CuvKFEGycFiTYAdesaBeb1zkZvpGzNu5bpJ8Q310iLVqqIlRfOUkG9/wCELgYONSnmmEEqOoiv8SYtbyqSHPL6Rp1vFBczJS7v0MQaoOKfdUcxNzuYXgDBUp9VSfI1te+sa3wQS4LiNmXaDKr2uYcKPQKjiee+Fp0suZdJ1Un5UDqpWwHrDQI3MoW88llhBddcUEJSkXJJ6CL84P8AC1vBzSapVGs9WfQMqbXDCDY2v1PP6dbyHh1wZlMJludmiJyqK3eUnwNDmEDr57+m0WTOTsjh2RMxN5UNgeBGhUs9AD/HSJYxwBrTU/J4ZpTtSnHLNoT4UjRS1HZKfM/6xwx2oOKztWqD1O+Izz86Q5MhB0YZ/A2PUW06DX5osDtJdohFBQWgpD1WWm0nTgq6GEkf2jnrv1Vpy+XildUmaxUnpybfXMTT6y466s3K1HUk/wDekduwtvEqKc+F+pSuKmmLSNt46k9eVoEJWcyiYEe20vLTivYxU/mZolRULHaDDdk6CwgBNkg23grKUCDoIVsRBKTtqISRYQCyE65rGE2SPWGNgwwoW3hBUAesEoa7Ric8WnTpETHxRkUrLYWB9o1XZhSByPtBqWE2zXy+UNVXqwlE92jV08j+H1ivPZFiC1bI1q3PsAC4vNpsW3EHKpHnmGsZ6PxQqtNKUTbaKkyNMxOR0D94aH3F/OIu+tTpUpRKlHW55xrneM5d2VK5eZx3/U7VCUqSwmXJSeJtFn7JVMqkXDs3Npyj/Nqn7xLJSpMzjQcZeQ+3+20oKB9xHNhTcai8KbUphWZpSml/tINjGZrdEec039y+rj1R04iYUggoUUm26TYxsorM0wk5Jt9I6JcP845qYxPW5YANVadAHJTylD7xuHHWJClI/SrqgNrtoJ/6Y576Lct7JMmVxA6D/TM/ND9ZOzKh+ypxR/jBJdJNlZ3FH9oxQS8Z4kmDrVX06fgCUfkBGL4mrVNVn5+dmfJx9ah9LxPT+Hbmb7IZO9pxL1qeIpKnD+szstK6fK44Ao+0RWqcVaS0CJYP1FY2CEd2k+pVr9AYr2Xw8EC7ihf+7vDk1TGWhcNpv1VrHdt/hmnHetLP0KE+pf2IyVTiDX6vmTKIRTmTpaXTmct+8Rp6gAxHFUeZmHFOvBTjijdS3V3UT1JOsSB59tkDMoC3IRruzrJGirxpLbpltbfJAoTuqtR7jOqjuJF7D2jGZBYHnDoqptjS9/aEGfbWnl7x0PDiuxD4lTuhqMsob2jGpoi8OpeQToQQYwOgm8NcUSxqPujQvYw90SohH6lwXufCrpDStPMCMkqvunQVJuBEW6YsvMiW98beGx9YjmNV/wBUlVk3yvW19DDxIzCHk+E2PQw1Y2bH6HQv9l5Jv5WVHK6pvaTXsLa7VojXSXRcqFonOA8ZzeEa21PS6G5hCFpU5KvAlt1IPym2vuNYrikulLXUecP0u6QAQSI8zpRUlhnfk8PY9S+AvaPw/j1iXapU0adUmxmdo006O9bNtS0r8ad9QNB8yU3EdM03FklWpbuXcjr2XVCwAq3PY6+0eGlOqjso806y6pl5BCkOINlJI2IO4MdJcLu2TiDDaGZLE7RxDIoASmbCsk42PNWzlv71lE2uvSGToSh8pJGafJ6H4r4d0HEqy/kMlM3/ALdm2YdL9feK2q3Dqr0J5RaCagxvmY+a3Up/leI/gPtQ0fFLDZpVTaqKja9Om/1Myk9ADqo20JGZI01MWFI8XMO1CaCJibXS3jYd3NJugk/3xoB5m0VGlw9mTEKbcKFELSULGikq0I9RDtT6w5LEDMSBtreLJVIUjEcml5tMtPNK0Q81ZaT1sofmIZ53hzJo1aW8ySLhIOZJ+uv3hq2Ab5LEPiuVEEjpvDunFDbiFJUvKfMQyOYJqEokFDrLuug1BPt/rCV0KdSgd7KuA/3bKP0BhXhgTWQqrS2wQsKA0NjDp8e2Ugo1vytFVrlpmTFwl1pPmkp/OFMVyaZ0D6gOl4bhMM4J5V8dS1MUhpxtRKlADIkkb8+nvC/058agrHgSRcZucQJ+vOOEKcuojUEpEYJjFM0UFIcyp9oXCQmWyYz06lCfEoZj0iOzVdl5R0LWsdSAYjMzWJmaXbvVuLPIqv8AaNNykz82QEykw4VbENqy/W1oNg3Mldxp3i1hgEJOgI0MQWsVN6cUVKJ9ImbfDquVFQtLJaSr8Tix+QuftDnJcF1LUFT0+EW0KGEX+5t+UNfsKU+WL3UfvG1SsK1PELxRTpF2ZAOUrSLIHqo6D3MX7R+F9EkXEFMl8W6nUuTXjF7b5fl+0WHI0FWVtqVly6kf+WjKkW+whcbZbAorC3Z+W64h+tvnLzlpY/mo/kB7xcFGw/TsPyjcpIyrTDY2abHPqep+8TIYTdlmFOTc21LtJSVKsdUgC5KlbADnFOcQu0lgbh8h+WpzoxFUgLBqnuAt8rZnzdNt/kzbagXgUovaIY9SwnVpkmlOPEIShJUVE2AAFySeQjjztP8Aamp1OQZHCjialVbqbXUbBUvL2NvANnFb6/KND4r6QLixx8xRxJLjU5NJp9Luopp0ldDRuR8+t1/Kn5iRfYCOdMaTXeLRrreLlGjqknIhqTSWEMVTq0zV59+dnZhc1NPrK3HnVFS1qO5JMbNIF3Egm1zDKhXi1h3pi/GDe3rGutUsrBy6j2eR2WbLUL7HcQIxuK8ZPmYEenw2ikZh8iSLQharQtW8JWAo6wohhWecY4zZQB19Ywq8N7aQwDGpVucII0vGRWojApRD2XlbaExkemalRm0y6CVEX2CesROYWXnVrVqTuYcqu4pcy5c7aC0N2UHlEM4p7F+lHCya5T5QWQHlGx0gohdJFrVg1izeAGfIRswppIMIqERNbMCGLHaNhiTW6qyUk35ARnl20qWARpeJGxLNst+BNonjQiiCdZoapSkISAXTc9BDm2EMi1so5BIgO+FZA0EAJCb2iXSilKbfJjdmLXypN7c4b5iafI+cj0jdd18vSNd9pLbZIGvnCqKFg8vca3FKUfESfWMKiY2XtVGMCUhTljtDXEuRMcJyxkWMp0hMROJImIClJ2JBELEw4k739YQuERWeUx3JmL+mgEZ5JYWsgp25xpRnlllCxaGNCSWFsOq2lFQWx4Fp6Q3Yony/QXkL8DiFpun9rW0PLWxPOGLGLKP0YpdvFcfnHG6k/wD1qi9mPtseLEY6S5dAHMxIJdYTe/SIvSFHOj0iRJjzii8pHdmtzfacJOhjfYmFIAvrDQzuI3kG6RFt7ka2Hhqb0HiIN76RNaHxixTREpaTVFT7AIJanv1wNtB4j4hp0MV0NLQaX19YicFLkcpNF/0HtIzVNc7wInKVNWA+Ipswb+m4IHufeLLo3bjxJRUMgVqSqjKNES9WYt/zDIon/EY5ASs5Yaa0s9y3y1O0VvAjPjYf4jwehtH/ANoCwpMuipYVbWBfvpinzlgemVtST57rif0rt0cM6ovLMpq9LUBZSpqVSpF/8C1G3tHku3MOoTdLiknyNo2U4gqEtZKZtxQ6LOb84ryoOPDJVLPJ7Ey/ar4TzeQM4ulgV2sl6Ufbt7qbAh+Rxk4fTjaVIxvh8JUNnKoygj2KtI8ZmsU1BBSrvUqPUpH8I3pfE847oQ2B5Aj+MV8SW2xItz2EVxF4fLWbYzw2SSdf0pLKA6/jgxjnBT4QGcXYbJNtE1SX5/4o8jpatzFwqyb28/5xuy+NZ+VUlSG5cm4+ZBPP1iPV7AeusliCguqKZeqSc0s7mWeS4PqkmJDINqnUhMunvNRYkBIP848s8P8AaexfQJcsSTFLbKbWdUwtShr5rt9omVH7YHFbvnGm8SNsNhOgRT5e/wDmLZP3gbmuMD1FI9OJfBU/MALedabQddybedo2pyjYcww2w9iDEMpT23PlXNvolk36ArMebX/jZj+uS/dz2Ma0+2pJu38c4lH+UED7Qy/EurUFKWVKcBWoqNyT1g0ylyxMr0PRCtdozhHgxLoYqH6amkEtlqRYU+cwO4WuzZG+qVRVGNu3ZPvlxjDGHZaRaF0pmKi4XlkaWUG0ZQkjXQqUI5ISpSSACbdISt1WU6xLGkv+W41y9CZY+4v4s4hTCnK7XJqdQVBQYCu7ZSoAgENpskGxIva8V7NzJsbmMj6zl940Jn5TFqMFHgjbyM9QmFKvc25RAMVKGdN9TrE2qSjkMQDE6j3o94v0uSrMYkquqw0EPNJ/tE32zQwJUe9h7klFLalDf/8AkaG03qRRRq/Kx1J1N+sCE7kQI9LXBmmtz//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82275" name="Picture 3" descr="F:\原F盘\10-9-暂时\水盐体系相图\工业结晶技术\课件照片素材\u=3688228449,4004910294&amp;fm=21&amp;gp=0.jpg"/>
          <p:cNvPicPr>
            <a:picLocks noChangeAspect="1" noChangeArrowheads="1"/>
          </p:cNvPicPr>
          <p:nvPr/>
        </p:nvPicPr>
        <p:blipFill>
          <a:blip r:embed="rId2" cstate="print"/>
          <a:srcRect/>
          <a:stretch>
            <a:fillRect/>
          </a:stretch>
        </p:blipFill>
        <p:spPr bwMode="auto">
          <a:xfrm>
            <a:off x="4932040" y="3924055"/>
            <a:ext cx="3416493" cy="2565285"/>
          </a:xfrm>
          <a:prstGeom prst="rect">
            <a:avLst/>
          </a:prstGeom>
          <a:noFill/>
        </p:spPr>
      </p:pic>
      <p:pic>
        <p:nvPicPr>
          <p:cNvPr id="182276" name="Picture 4" descr="F:\原F盘\10-9-暂时\水盐体系相图\工业结晶技术\课件照片素材\u=3293979974,1539404776&amp;fm=21&amp;gp=0.jpg"/>
          <p:cNvPicPr>
            <a:picLocks noChangeAspect="1" noChangeArrowheads="1"/>
          </p:cNvPicPr>
          <p:nvPr/>
        </p:nvPicPr>
        <p:blipFill>
          <a:blip r:embed="rId3" cstate="print"/>
          <a:srcRect/>
          <a:stretch>
            <a:fillRect/>
          </a:stretch>
        </p:blipFill>
        <p:spPr bwMode="auto">
          <a:xfrm>
            <a:off x="1016605" y="3924055"/>
            <a:ext cx="3420380" cy="2576999"/>
          </a:xfrm>
          <a:prstGeom prst="rect">
            <a:avLst/>
          </a:prstGeom>
          <a:noFill/>
        </p:spPr>
      </p:pic>
      <p:sp>
        <p:nvSpPr>
          <p:cNvPr id="5" name="Rectangle 2">
            <a:extLst>
              <a:ext uri="{FF2B5EF4-FFF2-40B4-BE49-F238E27FC236}">
                <a16:creationId xmlns:a16="http://schemas.microsoft.com/office/drawing/2014/main" id="{BAAADC0F-6187-9C5B-2B71-23841DF457F8}"/>
              </a:ext>
            </a:extLst>
          </p:cNvPr>
          <p:cNvSpPr>
            <a:spLocks noGrp="1" noChangeArrowheads="1"/>
          </p:cNvSpPr>
          <p:nvPr>
            <p:ph type="title"/>
          </p:nvPr>
        </p:nvSpPr>
        <p:spPr>
          <a:xfrm>
            <a:off x="1719244" y="1231329"/>
            <a:ext cx="6970713" cy="647700"/>
          </a:xfrm>
          <a:noFill/>
        </p:spPr>
        <p:txBody>
          <a:bodyPr/>
          <a:lstStyle/>
          <a:p>
            <a:pPr marL="571500" indent="-571500">
              <a:buFont typeface="Wingdings" panose="05000000000000000000" pitchFamily="2" charset="2"/>
              <a:buChar char="Ø"/>
            </a:pPr>
            <a:r>
              <a:rPr lang="zh-CN" altLang="en-US" sz="3200" dirty="0">
                <a:solidFill>
                  <a:srgbClr val="0000FF"/>
                </a:solidFill>
              </a:rPr>
              <a:t>搅拌式结晶槽</a:t>
            </a:r>
          </a:p>
        </p:txBody>
      </p:sp>
      <p:sp>
        <p:nvSpPr>
          <p:cNvPr id="6" name="Rectangle 5">
            <a:extLst>
              <a:ext uri="{FF2B5EF4-FFF2-40B4-BE49-F238E27FC236}">
                <a16:creationId xmlns:a16="http://schemas.microsoft.com/office/drawing/2014/main" id="{EC90765F-6523-DFE2-D6D8-CED9EFC2F691}"/>
              </a:ext>
            </a:extLst>
          </p:cNvPr>
          <p:cNvSpPr>
            <a:spLocks noChangeArrowheads="1"/>
          </p:cNvSpPr>
          <p:nvPr/>
        </p:nvSpPr>
        <p:spPr bwMode="auto">
          <a:xfrm>
            <a:off x="1787823" y="485089"/>
            <a:ext cx="6072187" cy="762000"/>
          </a:xfrm>
          <a:prstGeom prst="rect">
            <a:avLst/>
          </a:prstGeom>
          <a:noFill/>
          <a:ln w="9525">
            <a:noFill/>
            <a:miter lim="800000"/>
            <a:headEnd/>
            <a:tailEnd/>
          </a:ln>
          <a:effectLst/>
        </p:spPr>
        <p:txBody>
          <a:bodyPr anchor="ctr" anchorCtr="1"/>
          <a:lstStyle/>
          <a:p>
            <a:pPr algn="ctr">
              <a:defRPr/>
            </a:pPr>
            <a:r>
              <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rPr>
              <a:t> </a:t>
            </a:r>
            <a:r>
              <a:rPr lang="en-US" altLang="zh-CN" sz="4400" b="1" dirty="0">
                <a:solidFill>
                  <a:srgbClr val="C00000"/>
                </a:solidFill>
                <a:latin typeface="Times New Roman" panose="02020603050405020304" pitchFamily="18" charset="0"/>
                <a:ea typeface="黑体" pitchFamily="49" charset="-122"/>
                <a:cs typeface="Times New Roman" panose="02020603050405020304" pitchFamily="18" charset="0"/>
              </a:rPr>
              <a:t>2. </a:t>
            </a:r>
            <a:r>
              <a:rPr lang="zh-CN" altLang="en-US" sz="4400" b="1" dirty="0">
                <a:solidFill>
                  <a:srgbClr val="C00000"/>
                </a:solidFill>
                <a:latin typeface="Times New Roman" panose="02020603050405020304" pitchFamily="18" charset="0"/>
                <a:ea typeface="黑体" pitchFamily="49" charset="-122"/>
                <a:cs typeface="Times New Roman" panose="02020603050405020304" pitchFamily="18" charset="0"/>
              </a:rPr>
              <a:t>冷却结晶器</a:t>
            </a:r>
            <a:endParaRPr lang="zh-CN" altLang="en-US" sz="4400" b="1" dirty="0">
              <a:solidFill>
                <a:srgbClr val="FF0000"/>
              </a:solidFill>
              <a:effectLst>
                <a:outerShdw blurRad="38100" dist="38100" dir="2700000" algn="tl">
                  <a:srgbClr val="000000"/>
                </a:outerShdw>
              </a:effectLst>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cc487e5b-2a16-4bcc-8ed2-99e1e80127be">
  <a:themeElements>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487e5b-2a16-4bcc-8ed2-99e1e80127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487e5b-2a16-4bcc-8ed2-99e1e80127b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487e5b-2a16-4bcc-8ed2-99e1e80127b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487e5b-2a16-4bcc-8ed2-99e1e80127b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487e5b-2a16-4bcc-8ed2-99e1e80127b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487e5b-2a16-4bcc-8ed2-99e1e80127b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487e5b-2a16-4bcc-8ed2-99e1e80127b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487e5b-2a16-4bcc-8ed2-99e1e80127b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487e5b-2a16-4bcc-8ed2-99e1e80127b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487e5b-2a16-4bcc-8ed2-99e1e80127b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487e5b-2a16-4bcc-8ed2-99e1e80127b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487e5b-2a16-4bcc-8ed2-99e1e80127b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10449</TotalTime>
  <Words>4686</Words>
  <Application>Microsoft Office PowerPoint</Application>
  <PresentationFormat>全屏显示(4:3)</PresentationFormat>
  <Paragraphs>290</Paragraphs>
  <Slides>67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76" baseType="lpstr">
      <vt:lpstr>黑体</vt:lpstr>
      <vt:lpstr>微软雅黑</vt:lpstr>
      <vt:lpstr>Arial</vt:lpstr>
      <vt:lpstr>Garamond</vt:lpstr>
      <vt:lpstr>Tahoma</vt:lpstr>
      <vt:lpstr>Times New Roman</vt:lpstr>
      <vt:lpstr>Wingdings</vt:lpstr>
      <vt:lpstr>cc487e5b-2a16-4bcc-8ed2-99e1e80127be</vt:lpstr>
      <vt:lpstr>位图图像</vt:lpstr>
      <vt:lpstr>工业结晶---第七章 结晶器</vt:lpstr>
      <vt:lpstr>PowerPoint 演示文稿</vt:lpstr>
      <vt:lpstr>PowerPoint 演示文稿</vt:lpstr>
      <vt:lpstr>PowerPoint 演示文稿</vt:lpstr>
      <vt:lpstr>结晶敞槽</vt:lpstr>
      <vt:lpstr>搅拌式结晶槽</vt:lpstr>
      <vt:lpstr>搅拌式结晶槽</vt:lpstr>
      <vt:lpstr>搅拌式结晶槽</vt:lpstr>
      <vt:lpstr>搅拌式结晶槽</vt:lpstr>
      <vt:lpstr>搅拌式结晶槽</vt:lpstr>
      <vt:lpstr>摇篮式结晶器</vt:lpstr>
      <vt:lpstr>摇篮式结晶器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工业结晶器主要操作条件</vt:lpstr>
      <vt:lpstr>PowerPoint 演示文稿</vt:lpstr>
      <vt:lpstr>连续结晶调控</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罗 孟杰</cp:lastModifiedBy>
  <cp:revision>1036</cp:revision>
  <cp:lastPrinted>1601-01-01T00:00:00Z</cp:lastPrinted>
  <dcterms:created xsi:type="dcterms:W3CDTF">1601-01-01T00:00:00Z</dcterms:created>
  <dcterms:modified xsi:type="dcterms:W3CDTF">2022-12-11T04:37:55Z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