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1" r:id="rId1"/>
  </p:sldMasterIdLst>
  <p:notesMasterIdLst>
    <p:notesMasterId r:id="rId42"/>
  </p:notesMasterIdLst>
  <p:handoutMasterIdLst>
    <p:handoutMasterId r:id="rId43"/>
  </p:handoutMasterIdLst>
  <p:sldIdLst>
    <p:sldId id="724" r:id="rId2"/>
    <p:sldId id="852" r:id="rId3"/>
    <p:sldId id="853" r:id="rId4"/>
    <p:sldId id="854" r:id="rId5"/>
    <p:sldId id="855" r:id="rId6"/>
    <p:sldId id="857" r:id="rId7"/>
    <p:sldId id="858" r:id="rId8"/>
    <p:sldId id="856" r:id="rId9"/>
    <p:sldId id="859" r:id="rId10"/>
    <p:sldId id="860" r:id="rId11"/>
    <p:sldId id="872" r:id="rId12"/>
    <p:sldId id="861" r:id="rId13"/>
    <p:sldId id="863" r:id="rId14"/>
    <p:sldId id="873" r:id="rId15"/>
    <p:sldId id="874" r:id="rId16"/>
    <p:sldId id="875" r:id="rId17"/>
    <p:sldId id="876" r:id="rId18"/>
    <p:sldId id="877" r:id="rId19"/>
    <p:sldId id="878" r:id="rId20"/>
    <p:sldId id="880" r:id="rId21"/>
    <p:sldId id="870" r:id="rId22"/>
    <p:sldId id="871" r:id="rId23"/>
    <p:sldId id="885" r:id="rId24"/>
    <p:sldId id="884" r:id="rId25"/>
    <p:sldId id="883" r:id="rId26"/>
    <p:sldId id="887" r:id="rId27"/>
    <p:sldId id="890" r:id="rId28"/>
    <p:sldId id="864" r:id="rId29"/>
    <p:sldId id="893" r:id="rId30"/>
    <p:sldId id="897" r:id="rId31"/>
    <p:sldId id="898" r:id="rId32"/>
    <p:sldId id="899" r:id="rId33"/>
    <p:sldId id="901" r:id="rId34"/>
    <p:sldId id="905" r:id="rId35"/>
    <p:sldId id="907" r:id="rId36"/>
    <p:sldId id="896" r:id="rId37"/>
    <p:sldId id="910" r:id="rId38"/>
    <p:sldId id="911" r:id="rId39"/>
    <p:sldId id="909" r:id="rId40"/>
    <p:sldId id="845"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6666FF"/>
    <a:srgbClr val="66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87916" autoAdjust="0"/>
  </p:normalViewPr>
  <p:slideViewPr>
    <p:cSldViewPr>
      <p:cViewPr varScale="1">
        <p:scale>
          <a:sx n="73" d="100"/>
          <a:sy n="73" d="100"/>
        </p:scale>
        <p:origin x="1805" y="72"/>
      </p:cViewPr>
      <p:guideLst>
        <p:guide orient="horz" pos="2160"/>
        <p:guide pos="2880"/>
      </p:guideLst>
    </p:cSldViewPr>
  </p:slideViewPr>
  <p:notesTextViewPr>
    <p:cViewPr>
      <p:scale>
        <a:sx n="3" d="2"/>
        <a:sy n="3" d="2"/>
      </p:scale>
      <p:origin x="0" y="0"/>
    </p:cViewPr>
  </p:notesTextViewPr>
  <p:sorterViewPr>
    <p:cViewPr>
      <p:scale>
        <a:sx n="66" d="100"/>
        <a:sy n="66" d="100"/>
      </p:scale>
      <p:origin x="0" y="2328"/>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Lst>
  <p:transition>
    <p:randomBar dir="ver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3.xml"/><Relationship Id="rId5" Type="http://schemas.openxmlformats.org/officeDocument/2006/relationships/image" Target="../media/image45.jpeg"/><Relationship Id="rId4" Type="http://schemas.openxmlformats.org/officeDocument/2006/relationships/image" Target="../media/image4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6555" y="2303875"/>
            <a:ext cx="8134350" cy="1440160"/>
          </a:xfrm>
        </p:spPr>
        <p:txBody>
          <a:bodyPr/>
          <a:lstStyle/>
          <a:p>
            <a:pPr>
              <a:lnSpc>
                <a:spcPct val="150000"/>
              </a:lnSpc>
            </a:pPr>
            <a:r>
              <a:rPr lang="zh-CN" altLang="en-US" sz="4400" dirty="0">
                <a:solidFill>
                  <a:srgbClr val="C00000"/>
                </a:solidFill>
                <a:latin typeface="+mj-ea"/>
              </a:rPr>
              <a:t>工业结晶</a:t>
            </a:r>
            <a:r>
              <a:rPr lang="en-US" altLang="zh-CN" sz="4400" dirty="0">
                <a:solidFill>
                  <a:srgbClr val="C00000"/>
                </a:solidFill>
                <a:latin typeface="+mj-ea"/>
              </a:rPr>
              <a:t>---</a:t>
            </a:r>
            <a:r>
              <a:rPr lang="zh-CN" altLang="en-US" sz="4400" dirty="0">
                <a:solidFill>
                  <a:srgbClr val="C00000"/>
                </a:solidFill>
                <a:latin typeface="+mj-ea"/>
              </a:rPr>
              <a:t>第九章 熔融结晶</a:t>
            </a:r>
            <a:endParaRPr lang="zh-CN" altLang="en-US" sz="4400" dirty="0">
              <a:solidFill>
                <a:srgbClr val="FF0000"/>
              </a:solidFill>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3851920" y="4059070"/>
            <a:ext cx="1415772" cy="584775"/>
          </a:xfrm>
          <a:prstGeom prst="rect">
            <a:avLst/>
          </a:prstGeom>
          <a:noFill/>
        </p:spPr>
        <p:txBody>
          <a:bodyPr wrap="none" rtlCol="0">
            <a:spAutoFit/>
          </a:bodyPr>
          <a:lstStyle/>
          <a:p>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84923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499047" y="1943709"/>
            <a:ext cx="8145905"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t>逐步冻凝结晶（</a:t>
            </a:r>
            <a:r>
              <a:rPr lang="en-US" altLang="zh-CN" sz="2400" b="1" dirty="0"/>
              <a:t>Progress freezing</a:t>
            </a:r>
            <a:r>
              <a:rPr lang="zh-CN" altLang="en-US" sz="2400" b="1" dirty="0"/>
              <a:t>）、悬浮</a:t>
            </a:r>
            <a:r>
              <a:rPr lang="en-US" altLang="zh-CN" sz="2400" b="1" dirty="0"/>
              <a:t>(suspension)</a:t>
            </a:r>
            <a:r>
              <a:rPr lang="zh-CN" altLang="en-US" sz="2400" b="1" dirty="0"/>
              <a:t>结晶和区域熔炼三大类。区域熔炼主要应用于金属提纯。</a:t>
            </a:r>
            <a:endParaRPr lang="zh-CN" altLang="en-US" sz="2400" b="1" dirty="0">
              <a:solidFill>
                <a:srgbClr val="0000FF"/>
              </a:solidFill>
              <a:latin typeface="+mn-ea"/>
              <a:ea typeface="+mn-ea"/>
            </a:endParaRPr>
          </a:p>
        </p:txBody>
      </p:sp>
      <p:pic>
        <p:nvPicPr>
          <p:cNvPr id="4098" name="Picture 2"/>
          <p:cNvPicPr>
            <a:picLocks noChangeAspect="1" noChangeArrowheads="1"/>
          </p:cNvPicPr>
          <p:nvPr/>
        </p:nvPicPr>
        <p:blipFill>
          <a:blip r:embed="rId2" cstate="print"/>
          <a:srcRect/>
          <a:stretch>
            <a:fillRect/>
          </a:stretch>
        </p:blipFill>
        <p:spPr bwMode="auto">
          <a:xfrm>
            <a:off x="499047" y="2999857"/>
            <a:ext cx="8145904" cy="3761509"/>
          </a:xfrm>
          <a:prstGeom prst="rect">
            <a:avLst/>
          </a:prstGeom>
          <a:noFill/>
          <a:ln w="9525">
            <a:noFill/>
            <a:miter lim="800000"/>
            <a:headEnd/>
            <a:tailEnd/>
          </a:ln>
        </p:spPr>
      </p:pic>
      <p:sp>
        <p:nvSpPr>
          <p:cNvPr id="2" name="Rectangle 5">
            <a:extLst>
              <a:ext uri="{FF2B5EF4-FFF2-40B4-BE49-F238E27FC236}">
                <a16:creationId xmlns:a16="http://schemas.microsoft.com/office/drawing/2014/main" id="{CC7EB32D-54C1-BB44-4324-5B306E70ED1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8580ADC7-F843-7936-E4E4-36CE18B2E23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熔融结晶分类</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386535" y="2123855"/>
            <a:ext cx="3703543" cy="3690410"/>
          </a:xfrm>
          <a:prstGeom prst="rect">
            <a:avLst/>
          </a:prstGeom>
          <a:noFill/>
          <a:ln w="9525">
            <a:noFill/>
            <a:miter lim="800000"/>
            <a:headEnd/>
            <a:tailEnd/>
          </a:ln>
        </p:spPr>
      </p:pic>
      <p:pic>
        <p:nvPicPr>
          <p:cNvPr id="48131" name="Picture 3"/>
          <p:cNvPicPr>
            <a:picLocks noChangeAspect="1" noChangeArrowheads="1"/>
          </p:cNvPicPr>
          <p:nvPr/>
        </p:nvPicPr>
        <p:blipFill>
          <a:blip r:embed="rId3" cstate="print"/>
          <a:srcRect/>
          <a:stretch>
            <a:fillRect/>
          </a:stretch>
        </p:blipFill>
        <p:spPr bwMode="auto">
          <a:xfrm>
            <a:off x="4346975" y="2078849"/>
            <a:ext cx="4340952" cy="3735415"/>
          </a:xfrm>
          <a:prstGeom prst="rect">
            <a:avLst/>
          </a:prstGeom>
          <a:noFill/>
          <a:ln w="9525">
            <a:noFill/>
            <a:miter lim="800000"/>
            <a:headEnd/>
            <a:tailEnd/>
          </a:ln>
        </p:spPr>
      </p:pic>
      <p:sp>
        <p:nvSpPr>
          <p:cNvPr id="5" name="矩形 4"/>
          <p:cNvSpPr/>
          <p:nvPr/>
        </p:nvSpPr>
        <p:spPr>
          <a:xfrm>
            <a:off x="386535" y="5994285"/>
            <a:ext cx="738082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sz="2800" b="1" dirty="0"/>
              <a:t>逐步冻凝法、悬浮床结晶法和区域熔炼法</a:t>
            </a:r>
            <a:endParaRPr lang="zh-CN" altLang="en-US" sz="2800" b="1" dirty="0"/>
          </a:p>
        </p:txBody>
      </p:sp>
      <p:sp>
        <p:nvSpPr>
          <p:cNvPr id="2" name="Rectangle 5">
            <a:extLst>
              <a:ext uri="{FF2B5EF4-FFF2-40B4-BE49-F238E27FC236}">
                <a16:creationId xmlns:a16="http://schemas.microsoft.com/office/drawing/2014/main" id="{E221B547-8102-2E66-39BC-2CBA64966D9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B117A3BF-ADC1-42EE-DF63-94B8278AE2F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熔融结晶分类</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t="1655"/>
          <a:stretch>
            <a:fillRect/>
          </a:stretch>
        </p:blipFill>
        <p:spPr bwMode="auto">
          <a:xfrm>
            <a:off x="1195302" y="1879029"/>
            <a:ext cx="6753395" cy="4754745"/>
          </a:xfrm>
          <a:prstGeom prst="rect">
            <a:avLst/>
          </a:prstGeom>
          <a:noFill/>
          <a:ln w="9525">
            <a:noFill/>
            <a:miter lim="800000"/>
            <a:headEnd/>
            <a:tailEnd/>
          </a:ln>
        </p:spPr>
      </p:pic>
      <p:sp>
        <p:nvSpPr>
          <p:cNvPr id="2" name="Rectangle 5">
            <a:extLst>
              <a:ext uri="{FF2B5EF4-FFF2-40B4-BE49-F238E27FC236}">
                <a16:creationId xmlns:a16="http://schemas.microsoft.com/office/drawing/2014/main" id="{EF353D9B-5DDB-3FAB-3A71-793FF6B1A9C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FB6632DD-4909-A691-2642-C82DF4152E0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熔融结晶分类</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694402943"/>
              </p:ext>
            </p:extLst>
          </p:nvPr>
        </p:nvGraphicFramePr>
        <p:xfrm>
          <a:off x="746575" y="2258870"/>
          <a:ext cx="7650849" cy="3433083"/>
        </p:xfrm>
        <a:graphic>
          <a:graphicData uri="http://schemas.openxmlformats.org/drawingml/2006/table">
            <a:tbl>
              <a:tblPr firstRow="1" bandRow="1">
                <a:tableStyleId>{93296810-A885-4BE3-A3E7-6D5BEEA58F35}</a:tableStyleId>
              </a:tblPr>
              <a:tblGrid>
                <a:gridCol w="2550283">
                  <a:extLst>
                    <a:ext uri="{9D8B030D-6E8A-4147-A177-3AD203B41FA5}">
                      <a16:colId xmlns:a16="http://schemas.microsoft.com/office/drawing/2014/main" val="20000"/>
                    </a:ext>
                  </a:extLst>
                </a:gridCol>
                <a:gridCol w="2550283">
                  <a:extLst>
                    <a:ext uri="{9D8B030D-6E8A-4147-A177-3AD203B41FA5}">
                      <a16:colId xmlns:a16="http://schemas.microsoft.com/office/drawing/2014/main" val="20001"/>
                    </a:ext>
                  </a:extLst>
                </a:gridCol>
                <a:gridCol w="2550283">
                  <a:extLst>
                    <a:ext uri="{9D8B030D-6E8A-4147-A177-3AD203B41FA5}">
                      <a16:colId xmlns:a16="http://schemas.microsoft.com/office/drawing/2014/main" val="20002"/>
                    </a:ext>
                  </a:extLst>
                </a:gridCol>
              </a:tblGrid>
              <a:tr h="702078">
                <a:tc>
                  <a:txBody>
                    <a:bodyPr/>
                    <a:lstStyle/>
                    <a:p>
                      <a:r>
                        <a:rPr lang="zh-CN" altLang="zh-CN" sz="2400" kern="1200" dirty="0"/>
                        <a:t>杂质存在方式</a:t>
                      </a:r>
                      <a:endParaRPr lang="zh-CN" altLang="en-US" sz="2400" dirty="0"/>
                    </a:p>
                  </a:txBody>
                  <a:tcPr anchor="ctr"/>
                </a:tc>
                <a:tc>
                  <a:txBody>
                    <a:bodyPr/>
                    <a:lstStyle/>
                    <a:p>
                      <a:r>
                        <a:rPr lang="zh-CN" altLang="zh-CN" sz="2400" kern="1200" dirty="0"/>
                        <a:t>杂质存在部位</a:t>
                      </a:r>
                      <a:endParaRPr lang="zh-CN" altLang="en-US" sz="2400" dirty="0"/>
                    </a:p>
                  </a:txBody>
                  <a:tcPr anchor="ctr"/>
                </a:tc>
                <a:tc>
                  <a:txBody>
                    <a:bodyPr/>
                    <a:lstStyle/>
                    <a:p>
                      <a:r>
                        <a:rPr lang="zh-CN" altLang="zh-CN" sz="2400" kern="1200" dirty="0"/>
                        <a:t>杂质移除方法</a:t>
                      </a:r>
                      <a:endParaRPr lang="zh-CN" altLang="en-US" sz="2400" dirty="0"/>
                    </a:p>
                  </a:txBody>
                  <a:tcPr anchor="ctr"/>
                </a:tc>
                <a:extLst>
                  <a:ext uri="{0D108BD9-81ED-4DB2-BD59-A6C34878D82A}">
                    <a16:rowId xmlns:a16="http://schemas.microsoft.com/office/drawing/2014/main" val="10000"/>
                  </a:ext>
                </a:extLst>
              </a:tr>
              <a:tr h="702078">
                <a:tc>
                  <a:txBody>
                    <a:bodyPr/>
                    <a:lstStyle/>
                    <a:p>
                      <a:r>
                        <a:rPr lang="zh-CN" altLang="zh-CN" sz="2400" kern="1200" dirty="0"/>
                        <a:t>母液黏附</a:t>
                      </a:r>
                      <a:endParaRPr lang="zh-CN" altLang="en-US" sz="2400" dirty="0"/>
                    </a:p>
                  </a:txBody>
                  <a:tcPr anchor="ctr"/>
                </a:tc>
                <a:tc>
                  <a:txBody>
                    <a:bodyPr/>
                    <a:lstStyle/>
                    <a:p>
                      <a:r>
                        <a:rPr lang="zh-CN" altLang="zh-CN" sz="2400" kern="1200" dirty="0"/>
                        <a:t>结晶表面</a:t>
                      </a:r>
                      <a:endParaRPr lang="zh-CN" altLang="en-US" sz="2400" dirty="0"/>
                    </a:p>
                  </a:txBody>
                  <a:tcPr anchor="ctr"/>
                </a:tc>
                <a:tc>
                  <a:txBody>
                    <a:bodyPr/>
                    <a:lstStyle/>
                    <a:p>
                      <a:r>
                        <a:rPr lang="zh-CN" altLang="zh-CN" sz="2400" kern="1200" dirty="0"/>
                        <a:t>洗涤、离心</a:t>
                      </a:r>
                      <a:endParaRPr lang="zh-CN" altLang="en-US" sz="2400" dirty="0"/>
                    </a:p>
                  </a:txBody>
                  <a:tcPr anchor="ctr"/>
                </a:tc>
                <a:extLst>
                  <a:ext uri="{0D108BD9-81ED-4DB2-BD59-A6C34878D82A}">
                    <a16:rowId xmlns:a16="http://schemas.microsoft.com/office/drawing/2014/main" val="10001"/>
                  </a:ext>
                </a:extLst>
              </a:tr>
              <a:tr h="702078">
                <a:tc>
                  <a:txBody>
                    <a:bodyPr/>
                    <a:lstStyle/>
                    <a:p>
                      <a:r>
                        <a:rPr lang="zh-CN" altLang="zh-CN" sz="2400" kern="1200" dirty="0"/>
                        <a:t>宏观夹杂</a:t>
                      </a:r>
                      <a:endParaRPr lang="zh-CN" altLang="en-US" sz="2400" dirty="0"/>
                    </a:p>
                  </a:txBody>
                  <a:tcPr anchor="ctr"/>
                </a:tc>
                <a:tc>
                  <a:txBody>
                    <a:bodyPr/>
                    <a:lstStyle/>
                    <a:p>
                      <a:r>
                        <a:rPr lang="zh-CN" altLang="zh-CN" sz="2400" kern="1200" dirty="0"/>
                        <a:t>物质粒子之间</a:t>
                      </a:r>
                      <a:endParaRPr lang="zh-CN" altLang="en-US"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kern="1200" dirty="0"/>
                        <a:t>挤压</a:t>
                      </a:r>
                      <a:r>
                        <a:rPr lang="zh-CN" altLang="en-US" sz="2400" kern="1200" dirty="0"/>
                        <a:t>、</a:t>
                      </a:r>
                      <a:r>
                        <a:rPr lang="zh-CN" altLang="zh-CN" sz="2400" kern="1200" dirty="0"/>
                        <a:t>洗涤</a:t>
                      </a:r>
                      <a:endParaRPr lang="zh-CN" altLang="en-US" sz="2400" dirty="0"/>
                    </a:p>
                  </a:txBody>
                  <a:tcPr anchor="ctr"/>
                </a:tc>
                <a:extLst>
                  <a:ext uri="{0D108BD9-81ED-4DB2-BD59-A6C34878D82A}">
                    <a16:rowId xmlns:a16="http://schemas.microsoft.com/office/drawing/2014/main" val="10002"/>
                  </a:ext>
                </a:extLst>
              </a:tr>
              <a:tr h="702078">
                <a:tc>
                  <a:txBody>
                    <a:bodyPr/>
                    <a:lstStyle/>
                    <a:p>
                      <a:r>
                        <a:rPr lang="zh-CN" altLang="zh-CN" sz="2400" kern="1200" dirty="0"/>
                        <a:t>微观夹杂</a:t>
                      </a:r>
                      <a:endParaRPr lang="zh-CN" altLang="en-US" sz="2400" dirty="0"/>
                    </a:p>
                  </a:txBody>
                  <a:tcPr anchor="ctr"/>
                </a:tc>
                <a:tc>
                  <a:txBody>
                    <a:bodyPr/>
                    <a:lstStyle/>
                    <a:p>
                      <a:r>
                        <a:rPr lang="zh-CN" altLang="zh-CN" sz="2400" kern="1200" dirty="0"/>
                        <a:t>内部包藏</a:t>
                      </a:r>
                      <a:endParaRPr lang="zh-CN" altLang="en-US" sz="2400" dirty="0"/>
                    </a:p>
                  </a:txBody>
                  <a:tcPr anchor="ctr"/>
                </a:tc>
                <a:tc>
                  <a:txBody>
                    <a:bodyPr/>
                    <a:lstStyle/>
                    <a:p>
                      <a:r>
                        <a:rPr lang="zh-CN" altLang="zh-CN" sz="2400" kern="1200" dirty="0"/>
                        <a:t>发汗</a:t>
                      </a:r>
                      <a:r>
                        <a:rPr lang="zh-CN" altLang="en-US" sz="2400" kern="1200" dirty="0"/>
                        <a:t>、</a:t>
                      </a:r>
                      <a:r>
                        <a:rPr lang="zh-CN" altLang="zh-CN" sz="2400" kern="1200" dirty="0"/>
                        <a:t>再结晶</a:t>
                      </a:r>
                      <a:endParaRPr lang="zh-CN" altLang="en-US" sz="2400" dirty="0"/>
                    </a:p>
                  </a:txBody>
                  <a:tcPr anchor="ctr"/>
                </a:tc>
                <a:extLst>
                  <a:ext uri="{0D108BD9-81ED-4DB2-BD59-A6C34878D82A}">
                    <a16:rowId xmlns:a16="http://schemas.microsoft.com/office/drawing/2014/main" val="10003"/>
                  </a:ext>
                </a:extLst>
              </a:tr>
              <a:tr h="624771">
                <a:tc>
                  <a:txBody>
                    <a:bodyPr/>
                    <a:lstStyle/>
                    <a:p>
                      <a:r>
                        <a:rPr lang="zh-CN" altLang="zh-CN" sz="2400" kern="1200" dirty="0"/>
                        <a:t>固体溶液</a:t>
                      </a:r>
                      <a:endParaRPr lang="en-US" altLang="zh-CN" sz="2400" kern="1200" dirty="0"/>
                    </a:p>
                  </a:txBody>
                  <a:tcPr anchor="ctr"/>
                </a:tc>
                <a:tc>
                  <a:txBody>
                    <a:bodyPr/>
                    <a:lstStyle/>
                    <a:p>
                      <a:r>
                        <a:rPr lang="zh-CN" altLang="zh-CN" sz="2400" kern="1200" dirty="0"/>
                        <a:t>晶格点阵</a:t>
                      </a:r>
                      <a:endParaRPr lang="en-US" altLang="zh-CN" sz="2400" kern="1200" dirty="0"/>
                    </a:p>
                  </a:txBody>
                  <a:tcPr anchor="ctr"/>
                </a:tc>
                <a:tc>
                  <a:txBody>
                    <a:bodyPr/>
                    <a:lstStyle/>
                    <a:p>
                      <a:pPr algn="l"/>
                      <a:r>
                        <a:rPr lang="zh-CN" altLang="zh-CN" sz="2400" kern="1200" dirty="0"/>
                        <a:t>发汗</a:t>
                      </a:r>
                      <a:r>
                        <a:rPr lang="zh-CN" altLang="en-US" sz="2400" kern="1200" dirty="0"/>
                        <a:t>、</a:t>
                      </a:r>
                      <a:r>
                        <a:rPr lang="zh-CN" altLang="zh-CN" sz="2400" kern="1200" dirty="0"/>
                        <a:t>再结晶</a:t>
                      </a:r>
                      <a:endParaRPr lang="en-US" altLang="zh-CN" sz="2400" kern="1200" dirty="0"/>
                    </a:p>
                  </a:txBody>
                  <a:tcPr anchor="ctr"/>
                </a:tc>
                <a:extLst>
                  <a:ext uri="{0D108BD9-81ED-4DB2-BD59-A6C34878D82A}">
                    <a16:rowId xmlns:a16="http://schemas.microsoft.com/office/drawing/2014/main" val="10004"/>
                  </a:ext>
                </a:extLst>
              </a:tr>
            </a:tbl>
          </a:graphicData>
        </a:graphic>
      </p:graphicFrame>
      <p:sp>
        <p:nvSpPr>
          <p:cNvPr id="2" name="Rectangle 5">
            <a:extLst>
              <a:ext uri="{FF2B5EF4-FFF2-40B4-BE49-F238E27FC236}">
                <a16:creationId xmlns:a16="http://schemas.microsoft.com/office/drawing/2014/main" id="{6EEB02D1-7C6C-3FF2-9117-42384F0A7F1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C11F2D1-D4D7-528F-8A92-B503AA2C659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杂质存在方式及净化技术</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611560" y="2033845"/>
            <a:ext cx="81009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solidFill>
                  <a:srgbClr val="0000FF"/>
                </a:solidFill>
                <a:latin typeface="+mn-ea"/>
              </a:rPr>
              <a:t>理论研究</a:t>
            </a:r>
            <a:endParaRPr lang="en-US" altLang="zh-CN" sz="2400" b="1" dirty="0">
              <a:solidFill>
                <a:srgbClr val="0000FF"/>
              </a:solidFill>
              <a:latin typeface="+mn-ea"/>
            </a:endParaRPr>
          </a:p>
          <a:p>
            <a:r>
              <a:rPr lang="zh-CN" altLang="en-US" sz="2400" b="1" dirty="0">
                <a:solidFill>
                  <a:srgbClr val="0000FF"/>
                </a:solidFill>
                <a:latin typeface="+mn-ea"/>
              </a:rPr>
              <a:t>（</a:t>
            </a:r>
            <a:r>
              <a:rPr lang="en-US" altLang="zh-CN" sz="2400" b="1" dirty="0">
                <a:solidFill>
                  <a:srgbClr val="0000FF"/>
                </a:solidFill>
                <a:latin typeface="+mn-ea"/>
              </a:rPr>
              <a:t>1</a:t>
            </a:r>
            <a:r>
              <a:rPr lang="zh-CN" altLang="en-US" sz="2400" b="1" dirty="0">
                <a:solidFill>
                  <a:srgbClr val="0000FF"/>
                </a:solidFill>
                <a:latin typeface="+mn-ea"/>
              </a:rPr>
              <a:t>）状态方程</a:t>
            </a:r>
            <a:endParaRPr lang="en-US" altLang="zh-CN" sz="2400" b="1" dirty="0">
              <a:solidFill>
                <a:srgbClr val="0000FF"/>
              </a:solidFill>
              <a:latin typeface="+mn-ea"/>
            </a:endParaRPr>
          </a:p>
          <a:p>
            <a:r>
              <a:rPr lang="zh-CN" altLang="en-US" sz="2400" b="1" dirty="0">
                <a:solidFill>
                  <a:srgbClr val="0000FF"/>
                </a:solidFill>
                <a:latin typeface="+mn-ea"/>
                <a:ea typeface="+mn-ea"/>
              </a:rPr>
              <a:t>（</a:t>
            </a:r>
            <a:r>
              <a:rPr lang="en-US" altLang="zh-CN" sz="2400" b="1" dirty="0">
                <a:solidFill>
                  <a:srgbClr val="0000FF"/>
                </a:solidFill>
                <a:latin typeface="+mn-ea"/>
                <a:ea typeface="+mn-ea"/>
              </a:rPr>
              <a:t>2</a:t>
            </a:r>
            <a:r>
              <a:rPr lang="zh-CN" altLang="en-US" sz="2400" b="1" dirty="0">
                <a:solidFill>
                  <a:srgbClr val="0000FF"/>
                </a:solidFill>
                <a:latin typeface="+mn-ea"/>
                <a:ea typeface="+mn-ea"/>
              </a:rPr>
              <a:t>）活度系数</a:t>
            </a:r>
            <a:endParaRPr lang="en-US" altLang="zh-CN" sz="2400" b="1" dirty="0">
              <a:solidFill>
                <a:srgbClr val="0000FF"/>
              </a:solidFill>
              <a:latin typeface="+mn-ea"/>
              <a:ea typeface="+mn-ea"/>
            </a:endParaRPr>
          </a:p>
        </p:txBody>
      </p:sp>
      <p:sp>
        <p:nvSpPr>
          <p:cNvPr id="7" name="TextBox 6"/>
          <p:cNvSpPr txBox="1"/>
          <p:nvPr/>
        </p:nvSpPr>
        <p:spPr>
          <a:xfrm>
            <a:off x="611560" y="3263786"/>
            <a:ext cx="81009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solidFill>
                  <a:srgbClr val="0000FF"/>
                </a:solidFill>
                <a:latin typeface="+mn-ea"/>
                <a:ea typeface="+mn-ea"/>
              </a:rPr>
              <a:t>实验研究：</a:t>
            </a:r>
            <a:endParaRPr lang="en-US" altLang="zh-CN" sz="2400" b="1" dirty="0">
              <a:solidFill>
                <a:srgbClr val="0000FF"/>
              </a:solidFill>
              <a:latin typeface="+mn-ea"/>
              <a:ea typeface="+mn-ea"/>
            </a:endParaRPr>
          </a:p>
          <a:p>
            <a:r>
              <a:rPr lang="zh-CN" altLang="en-US" sz="2400" b="1" dirty="0">
                <a:solidFill>
                  <a:srgbClr val="0000FF"/>
                </a:solidFill>
                <a:latin typeface="+mn-ea"/>
              </a:rPr>
              <a:t>（</a:t>
            </a:r>
            <a:r>
              <a:rPr lang="en-US" altLang="zh-CN" sz="2400" b="1" dirty="0">
                <a:solidFill>
                  <a:srgbClr val="0000FF"/>
                </a:solidFill>
                <a:latin typeface="+mn-ea"/>
              </a:rPr>
              <a:t>1</a:t>
            </a:r>
            <a:r>
              <a:rPr lang="zh-CN" altLang="en-US" sz="2400" b="1" dirty="0">
                <a:solidFill>
                  <a:srgbClr val="0000FF"/>
                </a:solidFill>
                <a:latin typeface="+mn-ea"/>
              </a:rPr>
              <a:t>）溶解度法</a:t>
            </a:r>
            <a:endParaRPr lang="en-US" altLang="zh-CN" sz="2400" b="1" dirty="0">
              <a:solidFill>
                <a:srgbClr val="0000FF"/>
              </a:solidFill>
              <a:latin typeface="+mn-ea"/>
            </a:endParaRPr>
          </a:p>
          <a:p>
            <a:r>
              <a:rPr lang="zh-CN" altLang="en-US" sz="2400" b="1" dirty="0">
                <a:solidFill>
                  <a:srgbClr val="0000FF"/>
                </a:solidFill>
                <a:latin typeface="+mn-ea"/>
              </a:rPr>
              <a:t>（</a:t>
            </a:r>
            <a:r>
              <a:rPr lang="en-US" altLang="zh-CN" sz="2400" b="1" dirty="0">
                <a:solidFill>
                  <a:srgbClr val="0000FF"/>
                </a:solidFill>
                <a:latin typeface="+mn-ea"/>
              </a:rPr>
              <a:t>2</a:t>
            </a:r>
            <a:r>
              <a:rPr lang="zh-CN" altLang="en-US" sz="2400" b="1" dirty="0">
                <a:solidFill>
                  <a:srgbClr val="0000FF"/>
                </a:solidFill>
                <a:latin typeface="+mn-ea"/>
              </a:rPr>
              <a:t>）热分析</a:t>
            </a:r>
            <a:endParaRPr lang="en-US" altLang="zh-CN" sz="2400" b="1" dirty="0">
              <a:solidFill>
                <a:srgbClr val="0000FF"/>
              </a:solidFill>
              <a:latin typeface="+mn-ea"/>
              <a:ea typeface="+mn-ea"/>
            </a:endParaRPr>
          </a:p>
        </p:txBody>
      </p:sp>
      <p:sp>
        <p:nvSpPr>
          <p:cNvPr id="8" name="TextBox 7"/>
          <p:cNvSpPr txBox="1"/>
          <p:nvPr/>
        </p:nvSpPr>
        <p:spPr>
          <a:xfrm>
            <a:off x="611560" y="5172582"/>
            <a:ext cx="81009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solidFill>
                  <a:srgbClr val="C00000"/>
                </a:solidFill>
              </a:rPr>
              <a:t>⑴ 加热或冷却曲线法 </a:t>
            </a:r>
            <a:endParaRPr lang="en-US" altLang="zh-CN" sz="2400" b="1" dirty="0">
              <a:solidFill>
                <a:srgbClr val="C00000"/>
              </a:solidFill>
            </a:endParaRPr>
          </a:p>
          <a:p>
            <a:r>
              <a:rPr lang="zh-CN" altLang="en-US" sz="2400" b="1" dirty="0">
                <a:solidFill>
                  <a:srgbClr val="C00000"/>
                </a:solidFill>
              </a:rPr>
              <a:t>⑵ 差热分析法</a:t>
            </a:r>
            <a:r>
              <a:rPr lang="en-US" altLang="zh-CN" sz="2400" b="1" dirty="0">
                <a:solidFill>
                  <a:srgbClr val="C00000"/>
                </a:solidFill>
              </a:rPr>
              <a:t>(DTA) </a:t>
            </a:r>
          </a:p>
          <a:p>
            <a:r>
              <a:rPr lang="zh-CN" altLang="en-US" sz="2400" b="1" dirty="0">
                <a:solidFill>
                  <a:srgbClr val="C00000"/>
                </a:solidFill>
              </a:rPr>
              <a:t>⑶ 差热扫描量热法</a:t>
            </a:r>
            <a:r>
              <a:rPr lang="en-US" altLang="zh-CN" sz="2400" b="1" dirty="0">
                <a:solidFill>
                  <a:srgbClr val="C00000"/>
                </a:solidFill>
              </a:rPr>
              <a:t>(DSC)</a:t>
            </a:r>
            <a:endParaRPr lang="en-US" altLang="zh-CN" sz="2400" b="1" dirty="0">
              <a:solidFill>
                <a:srgbClr val="C00000"/>
              </a:solidFill>
              <a:latin typeface="+mn-ea"/>
              <a:ea typeface="+mn-ea"/>
            </a:endParaRPr>
          </a:p>
        </p:txBody>
      </p:sp>
      <p:sp>
        <p:nvSpPr>
          <p:cNvPr id="10" name="TextBox 9"/>
          <p:cNvSpPr txBox="1"/>
          <p:nvPr/>
        </p:nvSpPr>
        <p:spPr>
          <a:xfrm>
            <a:off x="611560" y="4632522"/>
            <a:ext cx="1107996"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b="1" dirty="0"/>
              <a:t>热分析</a:t>
            </a:r>
          </a:p>
        </p:txBody>
      </p:sp>
      <p:sp>
        <p:nvSpPr>
          <p:cNvPr id="2" name="Rectangle 5">
            <a:extLst>
              <a:ext uri="{FF2B5EF4-FFF2-40B4-BE49-F238E27FC236}">
                <a16:creationId xmlns:a16="http://schemas.microsoft.com/office/drawing/2014/main" id="{730FF8FA-B12B-04FC-7006-37753E0B14E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E1A4FB16-8851-7EB6-12F0-B86377D3476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1550" y="2753925"/>
            <a:ext cx="8100900"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Font typeface="Wingdings" pitchFamily="2" charset="2"/>
              <a:buChar char="p"/>
            </a:pPr>
            <a:r>
              <a:rPr lang="zh-CN" altLang="en-US" sz="2400" b="1" dirty="0"/>
              <a:t>当样品不发生相变时，无法检测到显著的热效应，故样品的温度是随着炉温的变化而变化的，最终得到的曲线为没有折点的平滑线；</a:t>
            </a:r>
            <a:r>
              <a:rPr lang="zh-CN" altLang="en-US" sz="2400" b="1" dirty="0">
                <a:solidFill>
                  <a:srgbClr val="FF0000"/>
                </a:solidFill>
              </a:rPr>
              <a:t>当有相变发生时，温度曲线上将有折点出现</a:t>
            </a:r>
            <a:r>
              <a:rPr lang="zh-CN" altLang="en-US" sz="2400" b="1" dirty="0"/>
              <a:t>。</a:t>
            </a:r>
            <a:endParaRPr lang="en-US" altLang="zh-CN" sz="2400" b="1" dirty="0"/>
          </a:p>
          <a:p>
            <a:pPr algn="just">
              <a:buFont typeface="Wingdings" pitchFamily="2" charset="2"/>
              <a:buChar char="p"/>
            </a:pPr>
            <a:r>
              <a:rPr lang="zh-CN" altLang="en-US" sz="2400" b="1" dirty="0"/>
              <a:t>过冷和过热现象对于许多有机物系而言是不可避免的；过冷趋势比过热趋势更加明显。因此，即使在温度变化速率相同的情况下，加热曲线与冷却曲线所得到的相变点也不一定是一致的。</a:t>
            </a:r>
            <a:endParaRPr lang="en-US" altLang="zh-CN" sz="2400" b="1" dirty="0"/>
          </a:p>
          <a:p>
            <a:pPr algn="just">
              <a:buFont typeface="Wingdings" pitchFamily="2" charset="2"/>
              <a:buChar char="p"/>
            </a:pPr>
            <a:r>
              <a:rPr lang="zh-CN" altLang="en-US" sz="2400" b="1" dirty="0"/>
              <a:t>所以在用该方法进行固液平衡测定的时候，冷却曲线的测定应采用较小的降温速率和较小的样品量。</a:t>
            </a:r>
            <a:endParaRPr lang="en-US" altLang="zh-CN" sz="2400" b="1" dirty="0">
              <a:solidFill>
                <a:srgbClr val="C00000"/>
              </a:solidFill>
              <a:latin typeface="+mn-ea"/>
              <a:ea typeface="+mn-ea"/>
            </a:endParaRPr>
          </a:p>
        </p:txBody>
      </p:sp>
      <p:sp>
        <p:nvSpPr>
          <p:cNvPr id="10" name="TextBox 9"/>
          <p:cNvSpPr txBox="1"/>
          <p:nvPr/>
        </p:nvSpPr>
        <p:spPr>
          <a:xfrm>
            <a:off x="566555" y="2040204"/>
            <a:ext cx="3124573"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⑴ 加热或冷却曲线法 </a:t>
            </a:r>
            <a:endParaRPr lang="en-US" altLang="zh-CN" sz="2400" dirty="0">
              <a:solidFill>
                <a:schemeClr val="bg1"/>
              </a:solidFill>
            </a:endParaRPr>
          </a:p>
        </p:txBody>
      </p:sp>
      <p:sp>
        <p:nvSpPr>
          <p:cNvPr id="2" name="Rectangle 5">
            <a:extLst>
              <a:ext uri="{FF2B5EF4-FFF2-40B4-BE49-F238E27FC236}">
                <a16:creationId xmlns:a16="http://schemas.microsoft.com/office/drawing/2014/main" id="{106DE767-54C7-1085-88F8-3294779A8F5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91C59686-57F7-5463-E4FD-4BDFBF6FFDC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1550" y="2753925"/>
            <a:ext cx="8100900"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Font typeface="Wingdings" pitchFamily="2" charset="2"/>
              <a:buChar char="p"/>
            </a:pPr>
            <a:r>
              <a:rPr lang="zh-CN" altLang="en-US" sz="2400" b="1" dirty="0"/>
              <a:t>把被测试样和参比物同时放置仪器中，通过程序控制温度的变化，在这一变温过程中，如果试样发生物理化学反应引起热效应，那么试样在这一温度区间内所测得的温度将不再按照所设定的程序变化，而是高于或低于程序温度，但参比物在整个加热过程其温度一直跟随程序温度而变化，这种情况下，试样和参比物之间便会产生一个温度差，然后将这一温差随温度或时间的变化关系记录下来，就得到了差热曲线。</a:t>
            </a:r>
            <a:endParaRPr lang="en-US" altLang="zh-CN" sz="2400" b="1" dirty="0"/>
          </a:p>
          <a:p>
            <a:pPr algn="just">
              <a:buFont typeface="Wingdings" pitchFamily="2" charset="2"/>
              <a:buChar char="p"/>
            </a:pPr>
            <a:r>
              <a:rPr lang="zh-CN" altLang="en-US" sz="2400" b="1" dirty="0">
                <a:solidFill>
                  <a:srgbClr val="FF0000"/>
                </a:solidFill>
              </a:rPr>
              <a:t>仪器所记录到的样品和参比物之间温度的差值在</a:t>
            </a:r>
            <a:r>
              <a:rPr lang="en-US" altLang="zh-CN" sz="2400" b="1" dirty="0">
                <a:solidFill>
                  <a:srgbClr val="FF0000"/>
                </a:solidFill>
              </a:rPr>
              <a:t>DTA</a:t>
            </a:r>
            <a:r>
              <a:rPr lang="zh-CN" altLang="en-US" sz="2400" b="1" dirty="0">
                <a:solidFill>
                  <a:srgbClr val="FF0000"/>
                </a:solidFill>
              </a:rPr>
              <a:t>谱图中会出现一个个脉冲。</a:t>
            </a:r>
            <a:endParaRPr lang="en-US" altLang="zh-CN" sz="2400" b="1" dirty="0">
              <a:solidFill>
                <a:srgbClr val="FF0000"/>
              </a:solidFill>
              <a:latin typeface="+mn-ea"/>
              <a:ea typeface="+mn-ea"/>
            </a:endParaRPr>
          </a:p>
        </p:txBody>
      </p:sp>
      <p:sp>
        <p:nvSpPr>
          <p:cNvPr id="10" name="TextBox 9"/>
          <p:cNvSpPr txBox="1"/>
          <p:nvPr/>
        </p:nvSpPr>
        <p:spPr>
          <a:xfrm>
            <a:off x="521550" y="1993329"/>
            <a:ext cx="7369646"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⑵ 差热分析法</a:t>
            </a:r>
            <a:r>
              <a:rPr lang="en-US" altLang="zh-CN" sz="2400" dirty="0">
                <a:solidFill>
                  <a:schemeClr val="bg1"/>
                </a:solidFill>
              </a:rPr>
              <a:t>(DTA</a:t>
            </a:r>
            <a:r>
              <a:rPr lang="zh-CN" altLang="en-US" sz="2400" dirty="0">
                <a:solidFill>
                  <a:schemeClr val="bg1"/>
                </a:solidFill>
              </a:rPr>
              <a:t>，</a:t>
            </a:r>
            <a:r>
              <a:rPr lang="en-US" altLang="zh-CN" sz="2400" dirty="0"/>
              <a:t>Differential Thermal Analysis</a:t>
            </a:r>
            <a:r>
              <a:rPr lang="en-US" altLang="zh-CN" sz="2400" dirty="0">
                <a:solidFill>
                  <a:schemeClr val="bg1"/>
                </a:solidFill>
              </a:rPr>
              <a:t>) </a:t>
            </a:r>
          </a:p>
        </p:txBody>
      </p:sp>
      <p:sp>
        <p:nvSpPr>
          <p:cNvPr id="2" name="Rectangle 5">
            <a:extLst>
              <a:ext uri="{FF2B5EF4-FFF2-40B4-BE49-F238E27FC236}">
                <a16:creationId xmlns:a16="http://schemas.microsoft.com/office/drawing/2014/main" id="{F1DC7558-0C91-FDA4-E2CD-76E264B8845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D1C0E918-E027-F179-E8DD-BDAB04DE61F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44052" y="2280060"/>
            <a:ext cx="8055895"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Font typeface="Wingdings" pitchFamily="2" charset="2"/>
              <a:buChar char="p"/>
            </a:pPr>
            <a:r>
              <a:rPr lang="zh-CN" altLang="en-US" sz="2400" dirty="0"/>
              <a:t>样品温度及参比物的温度通过仪器输出热流使其式中维持一致。然后在相同的升温或降温速率下，记录单位时间内两者从周围热环境中所吸收的热量差随着温度</a:t>
            </a:r>
            <a:r>
              <a:rPr lang="en-US" altLang="zh-CN" sz="2400" dirty="0"/>
              <a:t>T</a:t>
            </a:r>
            <a:r>
              <a:rPr lang="zh-CN" altLang="en-US" sz="2400" dirty="0"/>
              <a:t>的变化的情况。在测试过程中，如果样品不发生任何物理或化学变化，那么单位时间内其与参比物从外界所吸收的热量应该是相同的，在所得到的</a:t>
            </a:r>
            <a:r>
              <a:rPr lang="en-US" altLang="zh-CN" sz="2400" dirty="0"/>
              <a:t>DSC</a:t>
            </a:r>
            <a:r>
              <a:rPr lang="zh-CN" altLang="en-US" sz="2400" dirty="0"/>
              <a:t>图谱上，显示出来应该是一条水平的基线；但是，当样品发生一些诸如熔化、分解或晶体结构变化之类的物理或化学变化时，由于样品在变化过程中所产生的热效应，其从周围环境所吸收（或放出）热量必然会发生改变，从而它与参比物从外界吸收（或放出）的热量差也会随之发生突变，在</a:t>
            </a:r>
            <a:r>
              <a:rPr lang="en-US" altLang="zh-CN" sz="2400" dirty="0"/>
              <a:t>DSC</a:t>
            </a:r>
            <a:r>
              <a:rPr lang="zh-CN" altLang="en-US" sz="2400" dirty="0"/>
              <a:t>图谱上表现出来的则为出现了偏离基线的峰。</a:t>
            </a:r>
            <a:endParaRPr lang="en-US" altLang="zh-CN" sz="2400" b="1" dirty="0">
              <a:solidFill>
                <a:srgbClr val="FF0000"/>
              </a:solidFill>
              <a:latin typeface="+mn-ea"/>
              <a:ea typeface="+mn-ea"/>
            </a:endParaRPr>
          </a:p>
        </p:txBody>
      </p:sp>
      <p:sp>
        <p:nvSpPr>
          <p:cNvPr id="10" name="TextBox 9"/>
          <p:cNvSpPr txBox="1"/>
          <p:nvPr/>
        </p:nvSpPr>
        <p:spPr>
          <a:xfrm>
            <a:off x="323465" y="1797205"/>
            <a:ext cx="8497070"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⑶ 差热扫描量热法</a:t>
            </a:r>
            <a:r>
              <a:rPr lang="en-US" altLang="zh-CN" sz="2400" dirty="0">
                <a:solidFill>
                  <a:schemeClr val="bg1"/>
                </a:solidFill>
              </a:rPr>
              <a:t>(DSC</a:t>
            </a:r>
            <a:r>
              <a:rPr lang="zh-CN" altLang="en-US" sz="2400" dirty="0">
                <a:solidFill>
                  <a:schemeClr val="bg1"/>
                </a:solidFill>
              </a:rPr>
              <a:t>，</a:t>
            </a:r>
            <a:r>
              <a:rPr lang="en-US" altLang="zh-CN" sz="2400" dirty="0"/>
              <a:t> Differential Scanning Calorimeter</a:t>
            </a:r>
            <a:r>
              <a:rPr lang="en-US" altLang="zh-CN" sz="2400" dirty="0">
                <a:solidFill>
                  <a:schemeClr val="bg1"/>
                </a:solidFill>
              </a:rPr>
              <a:t>)</a:t>
            </a:r>
          </a:p>
        </p:txBody>
      </p:sp>
      <p:sp>
        <p:nvSpPr>
          <p:cNvPr id="2" name="Rectangle 5">
            <a:extLst>
              <a:ext uri="{FF2B5EF4-FFF2-40B4-BE49-F238E27FC236}">
                <a16:creationId xmlns:a16="http://schemas.microsoft.com/office/drawing/2014/main" id="{47E9BA84-31D2-84B0-91DE-EC632CF7BA9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6C07BFD8-4B9F-A2F7-8362-47E159D8DE5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66555" y="1879029"/>
            <a:ext cx="358784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⑶ 差热扫描量热法</a:t>
            </a:r>
            <a:r>
              <a:rPr lang="en-US" altLang="zh-CN" sz="2400" dirty="0">
                <a:solidFill>
                  <a:schemeClr val="bg1"/>
                </a:solidFill>
              </a:rPr>
              <a:t>(DSC)</a:t>
            </a:r>
          </a:p>
        </p:txBody>
      </p:sp>
      <p:pic>
        <p:nvPicPr>
          <p:cNvPr id="50178" name="Picture 2"/>
          <p:cNvPicPr>
            <a:picLocks noChangeAspect="1" noChangeArrowheads="1"/>
          </p:cNvPicPr>
          <p:nvPr/>
        </p:nvPicPr>
        <p:blipFill>
          <a:blip r:embed="rId2" cstate="print"/>
          <a:srcRect/>
          <a:stretch>
            <a:fillRect/>
          </a:stretch>
        </p:blipFill>
        <p:spPr bwMode="auto">
          <a:xfrm>
            <a:off x="563073" y="2598283"/>
            <a:ext cx="6881651" cy="4140460"/>
          </a:xfrm>
          <a:prstGeom prst="rect">
            <a:avLst/>
          </a:prstGeom>
          <a:noFill/>
          <a:ln w="9525">
            <a:noFill/>
            <a:miter lim="800000"/>
            <a:headEnd/>
            <a:tailEnd/>
          </a:ln>
        </p:spPr>
      </p:pic>
      <p:pic>
        <p:nvPicPr>
          <p:cNvPr id="50182" name="Picture 6" descr="http://p4.so.qhmsg.com/bdr/_240_/t018bb81649653f8909.jpg"/>
          <p:cNvPicPr>
            <a:picLocks noChangeAspect="1" noChangeArrowheads="1"/>
          </p:cNvPicPr>
          <p:nvPr/>
        </p:nvPicPr>
        <p:blipFill>
          <a:blip r:embed="rId3" cstate="print"/>
          <a:srcRect/>
          <a:stretch>
            <a:fillRect/>
          </a:stretch>
        </p:blipFill>
        <p:spPr bwMode="auto">
          <a:xfrm>
            <a:off x="6327195" y="1403775"/>
            <a:ext cx="2340260" cy="3086058"/>
          </a:xfrm>
          <a:prstGeom prst="rect">
            <a:avLst/>
          </a:prstGeom>
          <a:noFill/>
        </p:spPr>
      </p:pic>
      <p:sp>
        <p:nvSpPr>
          <p:cNvPr id="2" name="Rectangle 5">
            <a:extLst>
              <a:ext uri="{FF2B5EF4-FFF2-40B4-BE49-F238E27FC236}">
                <a16:creationId xmlns:a16="http://schemas.microsoft.com/office/drawing/2014/main" id="{45EA7C6A-733A-9892-0B43-7A2C05D4695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7B9E3AB-08E8-29D1-8DA4-EAFEFBF6BB1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45269" y="1879029"/>
            <a:ext cx="358784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⑶ 差热扫描量热法</a:t>
            </a:r>
            <a:r>
              <a:rPr lang="en-US" altLang="zh-CN" sz="2400" dirty="0">
                <a:solidFill>
                  <a:schemeClr val="bg1"/>
                </a:solidFill>
              </a:rPr>
              <a:t>(DSC)</a:t>
            </a:r>
          </a:p>
        </p:txBody>
      </p:sp>
      <p:pic>
        <p:nvPicPr>
          <p:cNvPr id="51202" name="Picture 2"/>
          <p:cNvPicPr>
            <a:picLocks noChangeAspect="1" noChangeArrowheads="1"/>
          </p:cNvPicPr>
          <p:nvPr/>
        </p:nvPicPr>
        <p:blipFill>
          <a:blip r:embed="rId2" cstate="print"/>
          <a:srcRect/>
          <a:stretch>
            <a:fillRect/>
          </a:stretch>
        </p:blipFill>
        <p:spPr bwMode="auto">
          <a:xfrm>
            <a:off x="272634" y="2649599"/>
            <a:ext cx="8598731" cy="3735415"/>
          </a:xfrm>
          <a:prstGeom prst="rect">
            <a:avLst/>
          </a:prstGeom>
          <a:noFill/>
          <a:ln w="9525">
            <a:noFill/>
            <a:miter lim="800000"/>
            <a:headEnd/>
            <a:tailEnd/>
          </a:ln>
        </p:spPr>
      </p:pic>
      <p:sp>
        <p:nvSpPr>
          <p:cNvPr id="2" name="Rectangle 5">
            <a:extLst>
              <a:ext uri="{FF2B5EF4-FFF2-40B4-BE49-F238E27FC236}">
                <a16:creationId xmlns:a16="http://schemas.microsoft.com/office/drawing/2014/main" id="{7C99CDFE-67D2-9031-958A-E75799C43DF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EE23CB31-DA46-2CC6-6E8A-78603DEDB556}"/>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8"/>
          <p:cNvSpPr txBox="1">
            <a:spLocks noChangeArrowheads="1"/>
          </p:cNvSpPr>
          <p:nvPr/>
        </p:nvSpPr>
        <p:spPr bwMode="auto">
          <a:xfrm>
            <a:off x="566556" y="2033845"/>
            <a:ext cx="1080120" cy="461665"/>
          </a:xfrm>
          <a:prstGeom prst="rect">
            <a:avLst/>
          </a:prstGeom>
          <a:solidFill>
            <a:srgbClr val="99FFCC"/>
          </a:solidFill>
          <a:ln w="9525">
            <a:noFill/>
            <a:miter lim="800000"/>
            <a:headEnd/>
            <a:tailEnd/>
          </a:ln>
        </p:spPr>
        <p:txBody>
          <a:bodyPr wrap="square">
            <a:spAutoFit/>
          </a:bodyPr>
          <a:lstStyle/>
          <a:p>
            <a:pPr algn="ctr"/>
            <a:r>
              <a:rPr lang="zh-CN" altLang="en-US" sz="2400" b="1" dirty="0">
                <a:latin typeface="黑体" pitchFamily="49" charset="-122"/>
                <a:ea typeface="黑体" pitchFamily="49" charset="-122"/>
              </a:rPr>
              <a:t>定义 </a:t>
            </a:r>
          </a:p>
        </p:txBody>
      </p:sp>
      <p:sp>
        <p:nvSpPr>
          <p:cNvPr id="6" name="矩形 14"/>
          <p:cNvSpPr>
            <a:spLocks noChangeArrowheads="1"/>
          </p:cNvSpPr>
          <p:nvPr/>
        </p:nvSpPr>
        <p:spPr bwMode="auto">
          <a:xfrm>
            <a:off x="566554" y="2618910"/>
            <a:ext cx="7920881" cy="2308324"/>
          </a:xfrm>
          <a:prstGeom prst="rect">
            <a:avLst/>
          </a:prstGeom>
          <a:noFill/>
          <a:ln w="9525">
            <a:solidFill>
              <a:schemeClr val="tx1"/>
            </a:solidFill>
            <a:prstDash val="sysDash"/>
            <a:miter lim="800000"/>
            <a:headEnd/>
            <a:tailEnd/>
          </a:ln>
        </p:spPr>
        <p:txBody>
          <a:bodyPr wrap="square">
            <a:spAutoFit/>
          </a:bodyPr>
          <a:lstStyle/>
          <a:p>
            <a:pPr algn="just">
              <a:lnSpc>
                <a:spcPct val="150000"/>
              </a:lnSpc>
            </a:pPr>
            <a:r>
              <a:rPr lang="en-US" altLang="zh-CN" sz="2400" b="1" dirty="0">
                <a:solidFill>
                  <a:srgbClr val="C00000"/>
                </a:solidFill>
              </a:rPr>
              <a:t>        </a:t>
            </a:r>
            <a:r>
              <a:rPr lang="zh-CN" altLang="zh-CN" sz="2400" b="1" dirty="0">
                <a:solidFill>
                  <a:srgbClr val="C00000"/>
                </a:solidFill>
                <a:latin typeface="+mn-ea"/>
                <a:ea typeface="+mn-ea"/>
              </a:rPr>
              <a:t>根据待分离物质之间的凝固点不同而实现物质的结晶分离过程</a:t>
            </a:r>
            <a:r>
              <a:rPr lang="zh-CN" altLang="en-US" sz="2400" b="1" dirty="0">
                <a:solidFill>
                  <a:srgbClr val="C00000"/>
                </a:solidFill>
                <a:latin typeface="+mn-ea"/>
                <a:ea typeface="+mn-ea"/>
              </a:rPr>
              <a:t>，没有第三种溶剂</a:t>
            </a:r>
            <a:r>
              <a:rPr lang="zh-CN" altLang="en-US" sz="2400" b="1" dirty="0">
                <a:latin typeface="+mn-ea"/>
                <a:ea typeface="+mn-ea"/>
              </a:rPr>
              <a:t>。与溶液结晶相比，熔融结晶在操作目的、组分纯度、结晶温度以及决定过程速率的主要因素等方面有着诸多不同。</a:t>
            </a:r>
          </a:p>
        </p:txBody>
      </p:sp>
      <p:sp>
        <p:nvSpPr>
          <p:cNvPr id="7" name="矩形 14"/>
          <p:cNvSpPr>
            <a:spLocks noChangeArrowheads="1"/>
          </p:cNvSpPr>
          <p:nvPr/>
        </p:nvSpPr>
        <p:spPr bwMode="auto">
          <a:xfrm>
            <a:off x="566555" y="5049180"/>
            <a:ext cx="7965885" cy="1113766"/>
          </a:xfrm>
          <a:prstGeom prst="rect">
            <a:avLst/>
          </a:prstGeom>
          <a:noFill/>
          <a:ln w="9525">
            <a:solidFill>
              <a:schemeClr val="tx1"/>
            </a:solidFill>
            <a:prstDash val="sysDash"/>
            <a:miter lim="800000"/>
            <a:headEnd/>
            <a:tailEnd/>
          </a:ln>
        </p:spPr>
        <p:txBody>
          <a:bodyPr wrap="square">
            <a:spAutoFit/>
          </a:bodyPr>
          <a:lstStyle/>
          <a:p>
            <a:pPr algn="just">
              <a:lnSpc>
                <a:spcPct val="150000"/>
              </a:lnSpc>
            </a:pPr>
            <a:r>
              <a:rPr lang="en-US" altLang="zh-CN" sz="2400" b="1" dirty="0">
                <a:latin typeface="+mn-ea"/>
                <a:ea typeface="+mn-ea"/>
              </a:rPr>
              <a:t>    </a:t>
            </a:r>
            <a:r>
              <a:rPr lang="zh-CN" altLang="zh-CN" sz="2400" b="1" dirty="0">
                <a:latin typeface="+mn-ea"/>
                <a:ea typeface="+mn-ea"/>
              </a:rPr>
              <a:t>熔融结晶过程主要用于</a:t>
            </a:r>
            <a:r>
              <a:rPr lang="zh-CN" altLang="zh-CN" sz="2400" b="1" dirty="0">
                <a:solidFill>
                  <a:srgbClr val="C00000"/>
                </a:solidFill>
                <a:latin typeface="+mn-ea"/>
                <a:ea typeface="+mn-ea"/>
              </a:rPr>
              <a:t>有机物的分离提纯</a:t>
            </a:r>
            <a:r>
              <a:rPr lang="zh-CN" altLang="en-US" sz="2400" b="1" dirty="0">
                <a:solidFill>
                  <a:srgbClr val="C00000"/>
                </a:solidFill>
                <a:latin typeface="+mn-ea"/>
                <a:ea typeface="+mn-ea"/>
              </a:rPr>
              <a:t>，</a:t>
            </a:r>
            <a:r>
              <a:rPr lang="zh-CN" altLang="zh-CN" sz="2400" b="1" dirty="0">
                <a:latin typeface="+mn-ea"/>
                <a:ea typeface="+mn-ea"/>
              </a:rPr>
              <a:t>冶金材料、高分子材料加工的区域熔炼过程也属于熔融结晶。</a:t>
            </a:r>
            <a:endParaRPr lang="zh-CN" altLang="en-US" sz="2400" b="1" dirty="0">
              <a:latin typeface="+mn-ea"/>
              <a:ea typeface="+mn-ea"/>
            </a:endParaRPr>
          </a:p>
        </p:txBody>
      </p:sp>
      <p:sp>
        <p:nvSpPr>
          <p:cNvPr id="2" name="Rectangle 5">
            <a:extLst>
              <a:ext uri="{FF2B5EF4-FFF2-40B4-BE49-F238E27FC236}">
                <a16:creationId xmlns:a16="http://schemas.microsoft.com/office/drawing/2014/main" id="{4147FCD8-7600-5D67-2727-9EED5871A40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56565" y="2110636"/>
            <a:ext cx="3913251"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熔化焓；比热；可采用</a:t>
            </a:r>
            <a:r>
              <a:rPr lang="en-US" altLang="zh-CN" sz="2400" dirty="0">
                <a:solidFill>
                  <a:schemeClr val="bg1"/>
                </a:solidFill>
              </a:rPr>
              <a:t>DSC</a:t>
            </a:r>
          </a:p>
        </p:txBody>
      </p:sp>
      <p:sp>
        <p:nvSpPr>
          <p:cNvPr id="7" name="TextBox 6"/>
          <p:cNvSpPr txBox="1"/>
          <p:nvPr/>
        </p:nvSpPr>
        <p:spPr>
          <a:xfrm>
            <a:off x="654381" y="3017345"/>
            <a:ext cx="233910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导热系数测定仪</a:t>
            </a:r>
            <a:endParaRPr lang="en-US" altLang="zh-CN" sz="2400" dirty="0">
              <a:solidFill>
                <a:schemeClr val="bg1"/>
              </a:solidFill>
            </a:endParaRPr>
          </a:p>
        </p:txBody>
      </p:sp>
      <p:sp>
        <p:nvSpPr>
          <p:cNvPr id="8" name="矩形 7"/>
          <p:cNvSpPr/>
          <p:nvPr/>
        </p:nvSpPr>
        <p:spPr>
          <a:xfrm>
            <a:off x="654381" y="3924055"/>
            <a:ext cx="783087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dirty="0"/>
              <a:t>单位时间内在单位温度梯度下沿热流方向通过材料单位面积传递的热量。单位为瓦每米开尔文</a:t>
            </a:r>
            <a:r>
              <a:rPr lang="en-US" altLang="zh-CN" sz="2800" dirty="0"/>
              <a:t>[W/(</a:t>
            </a:r>
            <a:r>
              <a:rPr lang="en-US" altLang="zh-CN" sz="2800" dirty="0" err="1"/>
              <a:t>m·K</a:t>
            </a:r>
            <a:r>
              <a:rPr lang="en-US" altLang="zh-CN" sz="2800" dirty="0"/>
              <a:t>)] </a:t>
            </a:r>
            <a:r>
              <a:rPr lang="zh-CN" altLang="en-US" sz="2800" dirty="0"/>
              <a:t>。</a:t>
            </a:r>
          </a:p>
        </p:txBody>
      </p:sp>
      <p:sp>
        <p:nvSpPr>
          <p:cNvPr id="2" name="Rectangle 5">
            <a:extLst>
              <a:ext uri="{FF2B5EF4-FFF2-40B4-BE49-F238E27FC236}">
                <a16:creationId xmlns:a16="http://schemas.microsoft.com/office/drawing/2014/main" id="{0DDECC7E-2AB5-1D76-8CD7-7F111925540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DE7C9999-A6DE-4291-741C-204BAE0C5132}"/>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热力学研究</a:t>
            </a: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89" name="Object 1"/>
          <p:cNvGraphicFramePr>
            <a:graphicFrameLocks noChangeAspect="1"/>
          </p:cNvGraphicFramePr>
          <p:nvPr>
            <p:extLst>
              <p:ext uri="{D42A27DB-BD31-4B8C-83A1-F6EECF244321}">
                <p14:modId xmlns:p14="http://schemas.microsoft.com/office/powerpoint/2010/main" val="2116746836"/>
              </p:ext>
            </p:extLst>
          </p:nvPr>
        </p:nvGraphicFramePr>
        <p:xfrm>
          <a:off x="1646752" y="2255371"/>
          <a:ext cx="5884091" cy="3015335"/>
        </p:xfrm>
        <a:graphic>
          <a:graphicData uri="http://schemas.openxmlformats.org/presentationml/2006/ole">
            <mc:AlternateContent xmlns:mc="http://schemas.openxmlformats.org/markup-compatibility/2006">
              <mc:Choice xmlns:v="urn:schemas-microsoft-com:vml" Requires="v">
                <p:oleObj name="Visio" r:id="rId2" imgW="8710722" imgH="4462542" progId="Visio.Drawing.11">
                  <p:embed/>
                </p:oleObj>
              </mc:Choice>
              <mc:Fallback>
                <p:oleObj name="Visio" r:id="rId2" imgW="8710722" imgH="4462542" progId="Visio.Drawing.11">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752" y="2255371"/>
                        <a:ext cx="5884091" cy="3015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 name="Rectangle 3"/>
          <p:cNvSpPr>
            <a:spLocks noChangeArrowheads="1"/>
          </p:cNvSpPr>
          <p:nvPr/>
        </p:nvSpPr>
        <p:spPr bwMode="auto">
          <a:xfrm>
            <a:off x="1619910" y="5647048"/>
            <a:ext cx="590418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冷指结晶示意图</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冷指管；</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搅拌；</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结晶器；</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恒温水浴</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 name="Rectangle 5">
            <a:extLst>
              <a:ext uri="{FF2B5EF4-FFF2-40B4-BE49-F238E27FC236}">
                <a16:creationId xmlns:a16="http://schemas.microsoft.com/office/drawing/2014/main" id="{EB92D225-89F1-B251-F62F-24C811CD6DD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79B4720-D3BF-1070-6AC6-E29D3EE8001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291" name="Rectangle 3"/>
          <p:cNvSpPr>
            <a:spLocks noChangeArrowheads="1"/>
          </p:cNvSpPr>
          <p:nvPr/>
        </p:nvSpPr>
        <p:spPr bwMode="auto">
          <a:xfrm>
            <a:off x="3311860" y="5999945"/>
            <a:ext cx="235032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a:r>
              <a:rPr lang="zh-CN" altLang="zh-CN" sz="2400" b="1" dirty="0"/>
              <a:t>降膜结晶示意图</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59" name="Object 3"/>
          <p:cNvGraphicFramePr>
            <a:graphicFrameLocks noChangeAspect="1"/>
          </p:cNvGraphicFramePr>
          <p:nvPr>
            <p:extLst>
              <p:ext uri="{D42A27DB-BD31-4B8C-83A1-F6EECF244321}">
                <p14:modId xmlns:p14="http://schemas.microsoft.com/office/powerpoint/2010/main" val="655623643"/>
              </p:ext>
            </p:extLst>
          </p:nvPr>
        </p:nvGraphicFramePr>
        <p:xfrm>
          <a:off x="2078611" y="1993329"/>
          <a:ext cx="5490610" cy="3892316"/>
        </p:xfrm>
        <a:graphic>
          <a:graphicData uri="http://schemas.openxmlformats.org/presentationml/2006/ole">
            <mc:AlternateContent xmlns:mc="http://schemas.openxmlformats.org/markup-compatibility/2006">
              <mc:Choice xmlns:v="urn:schemas-microsoft-com:vml" Requires="v">
                <p:oleObj name="Visio" r:id="rId2" imgW="8182988" imgH="7070370" progId="Visio.Drawing.11">
                  <p:embed/>
                </p:oleObj>
              </mc:Choice>
              <mc:Fallback>
                <p:oleObj name="Visio" r:id="rId2" imgW="8182988" imgH="7070370" progId="Visio.Drawing.11">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611" y="1993329"/>
                        <a:ext cx="5490610" cy="3892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5">
            <a:extLst>
              <a:ext uri="{FF2B5EF4-FFF2-40B4-BE49-F238E27FC236}">
                <a16:creationId xmlns:a16="http://schemas.microsoft.com/office/drawing/2014/main" id="{57A29EDA-493B-5907-90D9-634BEDB55EA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C1C026C0-840F-4D43-BE3F-BC0FA49CEB1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701570" y="2016752"/>
            <a:ext cx="141577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操作步骤</a:t>
            </a:r>
            <a:endParaRPr lang="en-US" altLang="zh-CN" sz="2400" dirty="0">
              <a:solidFill>
                <a:schemeClr val="bg1"/>
              </a:solidFill>
            </a:endParaRPr>
          </a:p>
        </p:txBody>
      </p:sp>
      <p:sp>
        <p:nvSpPr>
          <p:cNvPr id="8" name="矩形 7"/>
          <p:cNvSpPr/>
          <p:nvPr/>
        </p:nvSpPr>
        <p:spPr>
          <a:xfrm>
            <a:off x="701570" y="2753925"/>
            <a:ext cx="4230470"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800" dirty="0"/>
              <a:t>⑴ 预热</a:t>
            </a:r>
            <a:endParaRPr lang="en-US" altLang="zh-CN" sz="2800" dirty="0"/>
          </a:p>
          <a:p>
            <a:r>
              <a:rPr lang="zh-CN" altLang="en-US" sz="2800" dirty="0"/>
              <a:t>⑵ 加料</a:t>
            </a:r>
            <a:endParaRPr lang="en-US" altLang="zh-CN" sz="2800" dirty="0"/>
          </a:p>
          <a:p>
            <a:r>
              <a:rPr lang="zh-CN" altLang="en-US" sz="2800" dirty="0"/>
              <a:t>⑶ 恒温冷却</a:t>
            </a:r>
            <a:endParaRPr lang="en-US" altLang="zh-CN" sz="2800" dirty="0"/>
          </a:p>
          <a:p>
            <a:r>
              <a:rPr lang="zh-CN" altLang="en-US" sz="2800" dirty="0"/>
              <a:t>⑷ 降温结晶</a:t>
            </a:r>
            <a:endParaRPr lang="en-US" altLang="zh-CN" sz="2800" dirty="0"/>
          </a:p>
          <a:p>
            <a:r>
              <a:rPr lang="zh-CN" altLang="en-US" sz="2800" dirty="0"/>
              <a:t>⑸ 排出母液</a:t>
            </a:r>
            <a:endParaRPr lang="en-US" altLang="zh-CN" sz="2800" dirty="0"/>
          </a:p>
          <a:p>
            <a:r>
              <a:rPr lang="zh-CN" altLang="en-US" sz="2800" dirty="0"/>
              <a:t>⑹ 升温发汗</a:t>
            </a:r>
            <a:endParaRPr lang="en-US" altLang="zh-CN" sz="2800" dirty="0"/>
          </a:p>
          <a:p>
            <a:r>
              <a:rPr lang="zh-CN" altLang="en-US" sz="2800" dirty="0"/>
              <a:t>⑺ 出料</a:t>
            </a:r>
            <a:endParaRPr lang="en-US" altLang="zh-CN" sz="2800" dirty="0"/>
          </a:p>
          <a:p>
            <a:r>
              <a:rPr lang="zh-CN" altLang="en-US" sz="2800" dirty="0"/>
              <a:t>⑻ 挂膜</a:t>
            </a:r>
          </a:p>
        </p:txBody>
      </p:sp>
      <p:pic>
        <p:nvPicPr>
          <p:cNvPr id="60418" name="Picture 2"/>
          <p:cNvPicPr>
            <a:picLocks noChangeAspect="1" noChangeArrowheads="1"/>
          </p:cNvPicPr>
          <p:nvPr/>
        </p:nvPicPr>
        <p:blipFill>
          <a:blip r:embed="rId2" cstate="print"/>
          <a:srcRect/>
          <a:stretch>
            <a:fillRect/>
          </a:stretch>
        </p:blipFill>
        <p:spPr bwMode="auto">
          <a:xfrm>
            <a:off x="5697125" y="2078850"/>
            <a:ext cx="2745305" cy="4523981"/>
          </a:xfrm>
          <a:prstGeom prst="rect">
            <a:avLst/>
          </a:prstGeom>
          <a:noFill/>
          <a:ln w="9525">
            <a:noFill/>
            <a:miter lim="800000"/>
            <a:headEnd/>
            <a:tailEnd/>
          </a:ln>
        </p:spPr>
      </p:pic>
      <p:sp>
        <p:nvSpPr>
          <p:cNvPr id="2" name="Rectangle 5">
            <a:extLst>
              <a:ext uri="{FF2B5EF4-FFF2-40B4-BE49-F238E27FC236}">
                <a16:creationId xmlns:a16="http://schemas.microsoft.com/office/drawing/2014/main" id="{0BC921EE-1623-1070-3025-F9958D54749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66226381-6FF8-021F-BEA4-999D40D9BDD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291" name="Rectangle 3"/>
          <p:cNvSpPr>
            <a:spLocks noChangeArrowheads="1"/>
          </p:cNvSpPr>
          <p:nvPr/>
        </p:nvSpPr>
        <p:spPr bwMode="auto">
          <a:xfrm>
            <a:off x="3822436" y="6142078"/>
            <a:ext cx="149912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lang="zh-CN" altLang="en-US" sz="2400" b="1" dirty="0">
                <a:latin typeface="Times New Roman" pitchFamily="18" charset="0"/>
                <a:cs typeface="Times New Roman" pitchFamily="18" charset="0"/>
              </a:rPr>
              <a:t>能量衡算</a:t>
            </a:r>
            <a:endParaRPr kumimoji="0" lang="zh-CN" altLang="en-US" sz="2400" b="1"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66563" name="Picture 3"/>
          <p:cNvPicPr>
            <a:picLocks noChangeAspect="1" noChangeArrowheads="1"/>
          </p:cNvPicPr>
          <p:nvPr/>
        </p:nvPicPr>
        <p:blipFill>
          <a:blip r:embed="rId2" cstate="print"/>
          <a:srcRect/>
          <a:stretch>
            <a:fillRect/>
          </a:stretch>
        </p:blipFill>
        <p:spPr bwMode="auto">
          <a:xfrm>
            <a:off x="708987" y="2625269"/>
            <a:ext cx="3614125" cy="3015335"/>
          </a:xfrm>
          <a:prstGeom prst="rect">
            <a:avLst/>
          </a:prstGeom>
          <a:noFill/>
          <a:ln w="9525">
            <a:noFill/>
            <a:miter lim="800000"/>
            <a:headEnd/>
            <a:tailEnd/>
          </a:ln>
        </p:spPr>
      </p:pic>
      <p:pic>
        <p:nvPicPr>
          <p:cNvPr id="66565" name="Picture 5"/>
          <p:cNvPicPr>
            <a:picLocks noChangeAspect="1" noChangeArrowheads="1"/>
          </p:cNvPicPr>
          <p:nvPr/>
        </p:nvPicPr>
        <p:blipFill>
          <a:blip r:embed="rId3" cstate="print"/>
          <a:srcRect/>
          <a:stretch>
            <a:fillRect/>
          </a:stretch>
        </p:blipFill>
        <p:spPr bwMode="auto">
          <a:xfrm>
            <a:off x="4797025" y="2258870"/>
            <a:ext cx="3524250" cy="666750"/>
          </a:xfrm>
          <a:prstGeom prst="rect">
            <a:avLst/>
          </a:prstGeom>
          <a:noFill/>
          <a:ln w="9525">
            <a:noFill/>
            <a:miter lim="800000"/>
            <a:headEnd/>
            <a:tailEnd/>
          </a:ln>
        </p:spPr>
      </p:pic>
      <p:pic>
        <p:nvPicPr>
          <p:cNvPr id="66566" name="Picture 6"/>
          <p:cNvPicPr>
            <a:picLocks noChangeAspect="1" noChangeArrowheads="1"/>
          </p:cNvPicPr>
          <p:nvPr/>
        </p:nvPicPr>
        <p:blipFill>
          <a:blip r:embed="rId4" cstate="print"/>
          <a:srcRect/>
          <a:stretch>
            <a:fillRect/>
          </a:stretch>
        </p:blipFill>
        <p:spPr bwMode="auto">
          <a:xfrm>
            <a:off x="4797025" y="2978950"/>
            <a:ext cx="2686050" cy="2447925"/>
          </a:xfrm>
          <a:prstGeom prst="rect">
            <a:avLst/>
          </a:prstGeom>
          <a:noFill/>
          <a:ln w="9525">
            <a:noFill/>
            <a:miter lim="800000"/>
            <a:headEnd/>
            <a:tailEnd/>
          </a:ln>
        </p:spPr>
      </p:pic>
      <p:pic>
        <p:nvPicPr>
          <p:cNvPr id="66567" name="Picture 7"/>
          <p:cNvPicPr>
            <a:picLocks noChangeAspect="1" noChangeArrowheads="1"/>
          </p:cNvPicPr>
          <p:nvPr/>
        </p:nvPicPr>
        <p:blipFill>
          <a:blip r:embed="rId5" cstate="print"/>
          <a:srcRect/>
          <a:stretch>
            <a:fillRect/>
          </a:stretch>
        </p:blipFill>
        <p:spPr bwMode="auto">
          <a:xfrm>
            <a:off x="4797025" y="5499230"/>
            <a:ext cx="2200275" cy="542925"/>
          </a:xfrm>
          <a:prstGeom prst="rect">
            <a:avLst/>
          </a:prstGeom>
          <a:noFill/>
          <a:ln w="9525">
            <a:noFill/>
            <a:miter lim="800000"/>
            <a:headEnd/>
            <a:tailEnd/>
          </a:ln>
        </p:spPr>
      </p:pic>
      <p:sp>
        <p:nvSpPr>
          <p:cNvPr id="2" name="Rectangle 5">
            <a:extLst>
              <a:ext uri="{FF2B5EF4-FFF2-40B4-BE49-F238E27FC236}">
                <a16:creationId xmlns:a16="http://schemas.microsoft.com/office/drawing/2014/main" id="{8F18F1F8-E6B7-6D78-25E0-64594E8EEF5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068330CB-89E4-7810-747C-F27C61521792}"/>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03843" y="2978950"/>
            <a:ext cx="8100900" cy="33297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50000"/>
              </a:lnSpc>
              <a:buFont typeface="Wingdings" pitchFamily="2" charset="2"/>
              <a:buChar char="p"/>
            </a:pPr>
            <a:r>
              <a:rPr lang="zh-CN" altLang="en-US" sz="2400" b="1" dirty="0"/>
              <a:t>随着冷剂温度的降低，晶层生长速度增加；在相同的冷剂温度下，随着结晶时间的延长，晶层越来越厚，在结晶刚开始时，晶层生长速度最快，随着时间延长，晶层生长越来越慢。</a:t>
            </a:r>
            <a:endParaRPr lang="en-US" altLang="zh-CN" sz="2400" b="1" dirty="0"/>
          </a:p>
          <a:p>
            <a:pPr algn="just">
              <a:lnSpc>
                <a:spcPct val="150000"/>
              </a:lnSpc>
              <a:buFont typeface="Wingdings" pitchFamily="2" charset="2"/>
              <a:buChar char="p"/>
            </a:pPr>
            <a:r>
              <a:rPr lang="zh-CN" altLang="en-US" sz="2400" b="1" dirty="0"/>
              <a:t>结晶过程中，降温速率越大，固液相界面温度下降越快，结晶速率越快，晶层增长越快。</a:t>
            </a:r>
            <a:endParaRPr lang="en-US" altLang="zh-CN" sz="2400" b="1" dirty="0">
              <a:solidFill>
                <a:srgbClr val="FF0000"/>
              </a:solidFill>
              <a:latin typeface="+mn-ea"/>
              <a:ea typeface="+mn-ea"/>
            </a:endParaRPr>
          </a:p>
        </p:txBody>
      </p:sp>
      <p:sp>
        <p:nvSpPr>
          <p:cNvPr id="8" name="TextBox 7"/>
          <p:cNvSpPr txBox="1"/>
          <p:nvPr/>
        </p:nvSpPr>
        <p:spPr>
          <a:xfrm>
            <a:off x="603843" y="2125006"/>
            <a:ext cx="6647974"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t>不同冷剂温度和降温速率对晶层生长过程的影响</a:t>
            </a:r>
            <a:endParaRPr lang="en-US" altLang="zh-CN" sz="2400" dirty="0">
              <a:solidFill>
                <a:schemeClr val="bg1"/>
              </a:solidFill>
            </a:endParaRPr>
          </a:p>
        </p:txBody>
      </p:sp>
      <p:sp>
        <p:nvSpPr>
          <p:cNvPr id="2" name="Rectangle 5">
            <a:extLst>
              <a:ext uri="{FF2B5EF4-FFF2-40B4-BE49-F238E27FC236}">
                <a16:creationId xmlns:a16="http://schemas.microsoft.com/office/drawing/2014/main" id="{DC19DCDC-4ABB-4DC1-1A49-DD2E9606B00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86E47CD5-A7AE-20E4-A27E-EFED5BA6D08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33194" y="2003919"/>
            <a:ext cx="150073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参数优化</a:t>
            </a:r>
            <a:r>
              <a:rPr lang="en-US" altLang="zh-CN" sz="2400" dirty="0">
                <a:solidFill>
                  <a:schemeClr val="bg1"/>
                </a:solidFill>
              </a:rPr>
              <a:t>:</a:t>
            </a:r>
          </a:p>
        </p:txBody>
      </p:sp>
      <p:sp>
        <p:nvSpPr>
          <p:cNvPr id="10" name="TextBox 9"/>
          <p:cNvSpPr txBox="1"/>
          <p:nvPr/>
        </p:nvSpPr>
        <p:spPr>
          <a:xfrm>
            <a:off x="521550" y="2798930"/>
            <a:ext cx="8100900"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t>案例</a:t>
            </a:r>
            <a:r>
              <a:rPr lang="en-US" altLang="zh-CN" sz="2400" b="1" dirty="0"/>
              <a:t>:</a:t>
            </a:r>
          </a:p>
          <a:p>
            <a:endParaRPr lang="en-US" altLang="zh-CN" sz="2400" b="1" dirty="0"/>
          </a:p>
          <a:p>
            <a:pPr algn="just">
              <a:buFont typeface="Wingdings" pitchFamily="2" charset="2"/>
              <a:buChar char="u"/>
            </a:pPr>
            <a:r>
              <a:rPr lang="zh-CN" altLang="en-US" sz="2400" b="1" dirty="0"/>
              <a:t>降温速率</a:t>
            </a:r>
            <a:r>
              <a:rPr lang="en-US" altLang="zh-CN" sz="2400" b="1" dirty="0"/>
              <a:t>0.1°C /min</a:t>
            </a:r>
            <a:r>
              <a:rPr lang="zh-CN" altLang="en-US" sz="2400" b="1" dirty="0"/>
              <a:t>，结晶终温恒温时间</a:t>
            </a:r>
            <a:r>
              <a:rPr lang="en-US" altLang="zh-CN" sz="2400" b="1" dirty="0"/>
              <a:t>90 min</a:t>
            </a:r>
            <a:r>
              <a:rPr lang="zh-CN" altLang="en-US" sz="2400" b="1" dirty="0"/>
              <a:t>，发汗升温速率</a:t>
            </a:r>
            <a:r>
              <a:rPr lang="en-US" altLang="zh-CN" sz="2400" b="1" dirty="0"/>
              <a:t>0.1°C /min</a:t>
            </a:r>
            <a:r>
              <a:rPr lang="zh-CN" altLang="en-US" sz="2400" b="1" dirty="0"/>
              <a:t>，发汗终温恒温时间</a:t>
            </a:r>
            <a:r>
              <a:rPr lang="en-US" altLang="zh-CN" sz="2400" b="1" dirty="0"/>
              <a:t>120 min</a:t>
            </a:r>
            <a:r>
              <a:rPr lang="zh-CN" altLang="en-US" sz="2400" b="1" dirty="0"/>
              <a:t>。</a:t>
            </a:r>
            <a:endParaRPr lang="en-US" altLang="zh-CN" sz="2400" b="1" dirty="0"/>
          </a:p>
          <a:p>
            <a:pPr algn="just">
              <a:buFont typeface="Wingdings" pitchFamily="2" charset="2"/>
              <a:buChar char="u"/>
            </a:pPr>
            <a:endParaRPr lang="en-US" altLang="zh-CN" sz="2400" b="1" dirty="0"/>
          </a:p>
          <a:p>
            <a:pPr algn="just">
              <a:buFont typeface="Wingdings" pitchFamily="2" charset="2"/>
              <a:buChar char="u"/>
            </a:pPr>
            <a:r>
              <a:rPr lang="zh-CN" altLang="en-US" sz="2400" b="1" dirty="0"/>
              <a:t>为了使母液和汗液更容易排放，通过控制结晶终温使</a:t>
            </a:r>
            <a:r>
              <a:rPr lang="zh-CN" altLang="en-US" sz="2400" b="1" dirty="0">
                <a:solidFill>
                  <a:srgbClr val="FF0000"/>
                </a:solidFill>
              </a:rPr>
              <a:t>结晶率在</a:t>
            </a:r>
            <a:r>
              <a:rPr lang="en-US" altLang="zh-CN" sz="2400" b="1" dirty="0">
                <a:solidFill>
                  <a:srgbClr val="FF0000"/>
                </a:solidFill>
              </a:rPr>
              <a:t>60-70%</a:t>
            </a:r>
            <a:r>
              <a:rPr lang="zh-CN" altLang="en-US" sz="2400" b="1" dirty="0">
                <a:solidFill>
                  <a:srgbClr val="FF0000"/>
                </a:solidFill>
              </a:rPr>
              <a:t>范围内</a:t>
            </a:r>
            <a:r>
              <a:rPr lang="zh-CN" altLang="en-US" sz="2400" b="1" dirty="0"/>
              <a:t>，控制发汗终温使</a:t>
            </a:r>
            <a:r>
              <a:rPr lang="zh-CN" altLang="en-US" sz="2400" b="1" dirty="0">
                <a:solidFill>
                  <a:srgbClr val="FF0000"/>
                </a:solidFill>
              </a:rPr>
              <a:t>发汗率在</a:t>
            </a:r>
            <a:r>
              <a:rPr lang="en-US" altLang="zh-CN" sz="2400" b="1" dirty="0">
                <a:solidFill>
                  <a:srgbClr val="FF0000"/>
                </a:solidFill>
              </a:rPr>
              <a:t>20-30%</a:t>
            </a:r>
            <a:r>
              <a:rPr lang="zh-CN" altLang="en-US" sz="2400" b="1" dirty="0"/>
              <a:t>之间。 </a:t>
            </a:r>
            <a:endParaRPr lang="en-US" altLang="zh-CN" sz="2400" b="1" dirty="0"/>
          </a:p>
          <a:p>
            <a:pPr algn="just">
              <a:buFont typeface="Wingdings" pitchFamily="2" charset="2"/>
              <a:buChar char="u"/>
            </a:pPr>
            <a:endParaRPr lang="en-US" altLang="zh-CN" sz="2400" b="1" dirty="0">
              <a:solidFill>
                <a:srgbClr val="FF0000"/>
              </a:solidFill>
              <a:latin typeface="+mn-ea"/>
              <a:ea typeface="+mn-ea"/>
            </a:endParaRPr>
          </a:p>
          <a:p>
            <a:pPr algn="just">
              <a:buFont typeface="Wingdings" pitchFamily="2" charset="2"/>
              <a:buChar char="u"/>
            </a:pPr>
            <a:r>
              <a:rPr lang="zh-CN" altLang="en-US" sz="2400" b="1" dirty="0">
                <a:solidFill>
                  <a:srgbClr val="FF0000"/>
                </a:solidFill>
                <a:latin typeface="+mn-ea"/>
              </a:rPr>
              <a:t>多级操作</a:t>
            </a:r>
            <a:endParaRPr lang="en-US" altLang="zh-CN" sz="2400" b="1" dirty="0">
              <a:solidFill>
                <a:srgbClr val="FF0000"/>
              </a:solidFill>
              <a:latin typeface="+mn-ea"/>
              <a:ea typeface="+mn-ea"/>
            </a:endParaRPr>
          </a:p>
        </p:txBody>
      </p:sp>
      <p:sp>
        <p:nvSpPr>
          <p:cNvPr id="2" name="Rectangle 5">
            <a:extLst>
              <a:ext uri="{FF2B5EF4-FFF2-40B4-BE49-F238E27FC236}">
                <a16:creationId xmlns:a16="http://schemas.microsoft.com/office/drawing/2014/main" id="{2CC8932B-8D6F-5D13-24FB-DEAEE2C26D6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10D0E07E-88DB-E712-5ECF-1E211A67B438}"/>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1314717" y="2153859"/>
            <a:ext cx="150073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sz="2400" dirty="0">
                <a:solidFill>
                  <a:schemeClr val="bg1"/>
                </a:solidFill>
              </a:rPr>
              <a:t>悬浮结晶</a:t>
            </a:r>
            <a:r>
              <a:rPr lang="en-US" altLang="zh-CN" sz="2400" dirty="0">
                <a:solidFill>
                  <a:schemeClr val="bg1"/>
                </a:solidFill>
              </a:rPr>
              <a:t>:</a:t>
            </a:r>
          </a:p>
        </p:txBody>
      </p:sp>
      <p:sp>
        <p:nvSpPr>
          <p:cNvPr id="10" name="TextBox 9"/>
          <p:cNvSpPr txBox="1"/>
          <p:nvPr/>
        </p:nvSpPr>
        <p:spPr>
          <a:xfrm>
            <a:off x="1331640" y="3023955"/>
            <a:ext cx="4515219" cy="31085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b="1" dirty="0"/>
              <a:t>⑴ 预热</a:t>
            </a:r>
            <a:endParaRPr lang="en-US" altLang="zh-CN" sz="2800" b="1" dirty="0"/>
          </a:p>
          <a:p>
            <a:r>
              <a:rPr lang="zh-CN" altLang="en-US" sz="2800" b="1" dirty="0"/>
              <a:t>⑵ 加料</a:t>
            </a:r>
            <a:endParaRPr lang="en-US" altLang="zh-CN" sz="2800" b="1" dirty="0"/>
          </a:p>
          <a:p>
            <a:r>
              <a:rPr lang="zh-CN" altLang="en-US" sz="2800" b="1" dirty="0"/>
              <a:t>⑶ 恒温冷却</a:t>
            </a:r>
            <a:endParaRPr lang="en-US" altLang="zh-CN" sz="2800" b="1" dirty="0"/>
          </a:p>
          <a:p>
            <a:r>
              <a:rPr lang="zh-CN" altLang="en-US" sz="2800" b="1" dirty="0"/>
              <a:t>⑷ 降温结晶</a:t>
            </a:r>
            <a:endParaRPr lang="en-US" altLang="zh-CN" sz="2800" b="1" dirty="0"/>
          </a:p>
          <a:p>
            <a:r>
              <a:rPr lang="zh-CN" altLang="en-US" sz="2800" b="1" dirty="0"/>
              <a:t>⑸ 排出母液</a:t>
            </a:r>
            <a:r>
              <a:rPr lang="en-US" altLang="zh-CN" sz="2800" b="1" dirty="0"/>
              <a:t>—</a:t>
            </a:r>
            <a:r>
              <a:rPr lang="zh-CN" altLang="en-US" sz="2800" b="1" dirty="0"/>
              <a:t>过滤</a:t>
            </a:r>
            <a:endParaRPr lang="en-US" altLang="zh-CN" sz="2800" b="1" dirty="0"/>
          </a:p>
          <a:p>
            <a:r>
              <a:rPr lang="zh-CN" altLang="en-US" sz="2800" b="1" dirty="0"/>
              <a:t>⑹ 升温发汗</a:t>
            </a:r>
            <a:r>
              <a:rPr lang="en-US" altLang="zh-CN" sz="2800" b="1" dirty="0"/>
              <a:t>/</a:t>
            </a:r>
            <a:r>
              <a:rPr lang="zh-CN" altLang="en-US" sz="2800" b="1" dirty="0"/>
              <a:t>离心</a:t>
            </a:r>
            <a:r>
              <a:rPr lang="en-US" altLang="zh-CN" sz="2800" b="1" dirty="0"/>
              <a:t>/</a:t>
            </a:r>
            <a:r>
              <a:rPr lang="zh-CN" altLang="en-US" sz="2800" b="1" dirty="0"/>
              <a:t>洗涤</a:t>
            </a:r>
            <a:endParaRPr lang="en-US" altLang="zh-CN" sz="2800" b="1" dirty="0"/>
          </a:p>
          <a:p>
            <a:r>
              <a:rPr lang="zh-CN" altLang="en-US" sz="2800" b="1" dirty="0"/>
              <a:t>⑺ 出料  刮刀  融化</a:t>
            </a:r>
            <a:endParaRPr lang="en-US" altLang="zh-CN" sz="2800" b="1" dirty="0"/>
          </a:p>
        </p:txBody>
      </p:sp>
      <p:sp>
        <p:nvSpPr>
          <p:cNvPr id="2" name="Rectangle 5">
            <a:extLst>
              <a:ext uri="{FF2B5EF4-FFF2-40B4-BE49-F238E27FC236}">
                <a16:creationId xmlns:a16="http://schemas.microsoft.com/office/drawing/2014/main" id="{4B280958-85FF-8A40-89F2-7CB0C1912AE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熔融结晶过程研究</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E85B97A4-126E-83EF-C11A-6B78CC2A9336}"/>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动力学研究</a:t>
            </a:r>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2511" y="2265664"/>
            <a:ext cx="2510624"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sz="2400" dirty="0"/>
              <a:t>1</a:t>
            </a:r>
            <a:r>
              <a:rPr lang="zh-CN" altLang="en-US" sz="2400" dirty="0"/>
              <a:t>、</a:t>
            </a:r>
            <a:r>
              <a:rPr lang="zh-CN" altLang="zh-CN" sz="2400" dirty="0"/>
              <a:t>逐步冻凝设备</a:t>
            </a:r>
            <a:endParaRPr lang="en-US" altLang="zh-CN" sz="2400" dirty="0">
              <a:solidFill>
                <a:schemeClr val="bg1"/>
              </a:solidFill>
            </a:endParaRPr>
          </a:p>
        </p:txBody>
      </p:sp>
      <p:sp>
        <p:nvSpPr>
          <p:cNvPr id="7" name="TextBox 6"/>
          <p:cNvSpPr txBox="1"/>
          <p:nvPr/>
        </p:nvSpPr>
        <p:spPr>
          <a:xfrm>
            <a:off x="521550" y="3113965"/>
            <a:ext cx="8100900" cy="31085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zh-CN" altLang="en-US" sz="2800" b="1" dirty="0"/>
              <a:t>列管</a:t>
            </a:r>
            <a:r>
              <a:rPr lang="zh-CN" altLang="zh-CN" sz="2800" b="1" dirty="0"/>
              <a:t>结晶器、</a:t>
            </a:r>
            <a:r>
              <a:rPr lang="zh-CN" altLang="en-US" sz="2800" b="1" dirty="0"/>
              <a:t>平板结晶器、</a:t>
            </a:r>
            <a:r>
              <a:rPr lang="zh-CN" altLang="zh-CN" sz="2800" b="1" dirty="0"/>
              <a:t>旋转鼓式结晶器、带刮刀的热交换式结晶器、带式结晶器、传送带造粒机以及螺旋式结晶器等。</a:t>
            </a:r>
            <a:endParaRPr lang="en-US" altLang="zh-CN" sz="2800" b="1" dirty="0"/>
          </a:p>
          <a:p>
            <a:pPr algn="just"/>
            <a:endParaRPr lang="en-US" altLang="zh-CN" sz="2800" b="1" dirty="0"/>
          </a:p>
          <a:p>
            <a:pPr algn="just"/>
            <a:r>
              <a:rPr lang="zh-CN" altLang="zh-CN" sz="2800" b="1" dirty="0"/>
              <a:t>但这些结但这些结晶装置只相当于单级熔融结晶过程，常常难以达到产品纯度要求，往往需要采用多级结晶</a:t>
            </a:r>
            <a:r>
              <a:rPr lang="en-US" altLang="zh-CN" sz="2800" b="1" dirty="0"/>
              <a:t>-</a:t>
            </a:r>
            <a:r>
              <a:rPr lang="zh-CN" altLang="zh-CN" sz="2800" b="1" dirty="0"/>
              <a:t>洗涤操作方式。</a:t>
            </a:r>
            <a:endParaRPr lang="en-US" altLang="zh-CN" sz="2800" b="1" dirty="0">
              <a:solidFill>
                <a:srgbClr val="FF0000"/>
              </a:solidFill>
              <a:latin typeface="+mn-ea"/>
              <a:ea typeface="+mn-ea"/>
            </a:endParaRPr>
          </a:p>
        </p:txBody>
      </p:sp>
      <p:sp>
        <p:nvSpPr>
          <p:cNvPr id="2" name="Rectangle 5">
            <a:extLst>
              <a:ext uri="{FF2B5EF4-FFF2-40B4-BE49-F238E27FC236}">
                <a16:creationId xmlns:a16="http://schemas.microsoft.com/office/drawing/2014/main" id="{F802C001-E4D2-030D-E68D-41F8A1B4DE0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B6C4E0F8-92D9-453E-C570-3FEFFE3AD535}"/>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462210" y="3564015"/>
            <a:ext cx="234026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zh-CN" sz="2400" b="1" dirty="0"/>
              <a:t>该结晶器适于低共熔及固体溶液物系的分离。</a:t>
            </a:r>
            <a:endParaRPr lang="zh-CN" altLang="en-US" sz="2400" b="1" dirty="0"/>
          </a:p>
        </p:txBody>
      </p:sp>
      <p:pic>
        <p:nvPicPr>
          <p:cNvPr id="58371" name="Picture 3"/>
          <p:cNvPicPr>
            <a:picLocks noChangeAspect="1" noChangeArrowheads="1"/>
          </p:cNvPicPr>
          <p:nvPr/>
        </p:nvPicPr>
        <p:blipFill>
          <a:blip r:embed="rId2" cstate="print"/>
          <a:srcRect/>
          <a:stretch>
            <a:fillRect/>
          </a:stretch>
        </p:blipFill>
        <p:spPr bwMode="auto">
          <a:xfrm>
            <a:off x="431540" y="2172386"/>
            <a:ext cx="5895655" cy="4200525"/>
          </a:xfrm>
          <a:prstGeom prst="rect">
            <a:avLst/>
          </a:prstGeom>
          <a:noFill/>
          <a:ln w="9525">
            <a:noFill/>
            <a:miter lim="800000"/>
            <a:headEnd/>
            <a:tailEnd/>
          </a:ln>
        </p:spPr>
      </p:pic>
      <p:sp>
        <p:nvSpPr>
          <p:cNvPr id="2" name="Rectangle 5">
            <a:extLst>
              <a:ext uri="{FF2B5EF4-FFF2-40B4-BE49-F238E27FC236}">
                <a16:creationId xmlns:a16="http://schemas.microsoft.com/office/drawing/2014/main" id="{FB5D41D6-F5CC-E05E-59C8-FF73F402E60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909EB375-311E-80C8-9CC2-8CA18EDC8BC2}"/>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135342834"/>
              </p:ext>
            </p:extLst>
          </p:nvPr>
        </p:nvGraphicFramePr>
        <p:xfrm>
          <a:off x="319027" y="2288591"/>
          <a:ext cx="8505945" cy="4084320"/>
        </p:xfrm>
        <a:graphic>
          <a:graphicData uri="http://schemas.openxmlformats.org/drawingml/2006/table">
            <a:tbl>
              <a:tblPr firstRow="1" bandRow="1">
                <a:tableStyleId>{93296810-A885-4BE3-A3E7-6D5BEEA58F35}</a:tableStyleId>
              </a:tblPr>
              <a:tblGrid>
                <a:gridCol w="593439">
                  <a:extLst>
                    <a:ext uri="{9D8B030D-6E8A-4147-A177-3AD203B41FA5}">
                      <a16:colId xmlns:a16="http://schemas.microsoft.com/office/drawing/2014/main" val="20000"/>
                    </a:ext>
                  </a:extLst>
                </a:gridCol>
                <a:gridCol w="1533048">
                  <a:extLst>
                    <a:ext uri="{9D8B030D-6E8A-4147-A177-3AD203B41FA5}">
                      <a16:colId xmlns:a16="http://schemas.microsoft.com/office/drawing/2014/main" val="20001"/>
                    </a:ext>
                  </a:extLst>
                </a:gridCol>
                <a:gridCol w="3066096">
                  <a:extLst>
                    <a:ext uri="{9D8B030D-6E8A-4147-A177-3AD203B41FA5}">
                      <a16:colId xmlns:a16="http://schemas.microsoft.com/office/drawing/2014/main" val="20002"/>
                    </a:ext>
                  </a:extLst>
                </a:gridCol>
                <a:gridCol w="3313362">
                  <a:extLst>
                    <a:ext uri="{9D8B030D-6E8A-4147-A177-3AD203B41FA5}">
                      <a16:colId xmlns:a16="http://schemas.microsoft.com/office/drawing/2014/main" val="20003"/>
                    </a:ext>
                  </a:extLst>
                </a:gridCol>
              </a:tblGrid>
              <a:tr h="370840">
                <a:tc>
                  <a:txBody>
                    <a:bodyPr/>
                    <a:lstStyle/>
                    <a:p>
                      <a:endParaRPr lang="zh-CN" altLang="en-US" sz="2000" dirty="0"/>
                    </a:p>
                  </a:txBody>
                  <a:tcPr/>
                </a:tc>
                <a:tc>
                  <a:txBody>
                    <a:bodyPr/>
                    <a:lstStyle/>
                    <a:p>
                      <a:r>
                        <a:rPr lang="zh-CN" altLang="en-US" sz="2000" dirty="0"/>
                        <a:t>特征</a:t>
                      </a:r>
                    </a:p>
                  </a:txBody>
                  <a:tcPr/>
                </a:tc>
                <a:tc>
                  <a:txBody>
                    <a:bodyPr/>
                    <a:lstStyle/>
                    <a:p>
                      <a:r>
                        <a:rPr lang="zh-CN" altLang="en-US" sz="2000" dirty="0"/>
                        <a:t>溶液结晶</a:t>
                      </a:r>
                    </a:p>
                  </a:txBody>
                  <a:tcPr/>
                </a:tc>
                <a:tc>
                  <a:txBody>
                    <a:bodyPr/>
                    <a:lstStyle/>
                    <a:p>
                      <a:r>
                        <a:rPr lang="zh-CN" altLang="en-US" sz="2000" dirty="0"/>
                        <a:t>熔融结晶</a:t>
                      </a:r>
                    </a:p>
                  </a:txBody>
                  <a:tcPr/>
                </a:tc>
                <a:extLst>
                  <a:ext uri="{0D108BD9-81ED-4DB2-BD59-A6C34878D82A}">
                    <a16:rowId xmlns:a16="http://schemas.microsoft.com/office/drawing/2014/main" val="10000"/>
                  </a:ext>
                </a:extLst>
              </a:tr>
              <a:tr h="370840">
                <a:tc>
                  <a:txBody>
                    <a:bodyPr/>
                    <a:lstStyle/>
                    <a:p>
                      <a:r>
                        <a:rPr lang="en-US" altLang="zh-CN" sz="2000" b="1" dirty="0"/>
                        <a:t>1</a:t>
                      </a:r>
                      <a:endParaRPr lang="zh-CN" altLang="en-US" sz="2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t>目的</a:t>
                      </a:r>
                    </a:p>
                  </a:txBody>
                  <a:tcPr/>
                </a:tc>
                <a:tc>
                  <a:txBody>
                    <a:bodyPr/>
                    <a:lstStyle/>
                    <a:p>
                      <a:r>
                        <a:rPr lang="zh-CN" altLang="en-US" sz="2000" b="1" dirty="0"/>
                        <a:t>分离，粒化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t>分离，纯化，超纯化</a:t>
                      </a:r>
                    </a:p>
                  </a:txBody>
                  <a:tcPr/>
                </a:tc>
                <a:extLst>
                  <a:ext uri="{0D108BD9-81ED-4DB2-BD59-A6C34878D82A}">
                    <a16:rowId xmlns:a16="http://schemas.microsoft.com/office/drawing/2014/main" val="10001"/>
                  </a:ext>
                </a:extLst>
              </a:tr>
              <a:tr h="370840">
                <a:tc>
                  <a:txBody>
                    <a:bodyPr/>
                    <a:lstStyle/>
                    <a:p>
                      <a:r>
                        <a:rPr lang="en-US" altLang="zh-CN" sz="2000" b="1" dirty="0"/>
                        <a:t>2</a:t>
                      </a:r>
                      <a:endParaRPr lang="zh-CN" altLang="en-US" sz="2000" b="1" dirty="0"/>
                    </a:p>
                  </a:txBody>
                  <a:tcPr/>
                </a:tc>
                <a:tc>
                  <a:txBody>
                    <a:bodyPr/>
                    <a:lstStyle/>
                    <a:p>
                      <a:r>
                        <a:rPr lang="zh-CN" altLang="en-US" sz="2000" b="1" dirty="0"/>
                        <a:t>纯度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低～中</a:t>
                      </a:r>
                      <a:r>
                        <a:rPr lang="en-US" altLang="zh-CN" sz="2000" b="1" kern="1200" baseline="0" dirty="0"/>
                        <a:t>(</a:t>
                      </a:r>
                      <a:r>
                        <a:rPr lang="zh-CN" altLang="en-US" sz="2000" b="1" kern="1200" baseline="0" dirty="0"/>
                        <a:t>一般</a:t>
                      </a:r>
                      <a:r>
                        <a:rPr lang="en-US" altLang="zh-CN" sz="2000" b="1" kern="1200" baseline="0" dirty="0"/>
                        <a:t>&lt;99~99.5 %) 	</a:t>
                      </a:r>
                      <a:endParaRPr lang="en-US" altLang="zh-CN" sz="20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高</a:t>
                      </a:r>
                      <a:r>
                        <a:rPr lang="en-US" altLang="zh-CN" sz="2000" b="1" kern="1200" baseline="0" dirty="0"/>
                        <a:t>(&gt;99.5 %)</a:t>
                      </a:r>
                      <a:r>
                        <a:rPr lang="zh-CN" altLang="en-US" sz="2000" b="1" kern="1200" baseline="0" dirty="0"/>
                        <a:t>杂质含量可</a:t>
                      </a:r>
                      <a:r>
                        <a:rPr lang="en-US" altLang="zh-CN" sz="2000" b="1" kern="1200" baseline="0" dirty="0"/>
                        <a:t>&lt;1 </a:t>
                      </a:r>
                      <a:r>
                        <a:rPr lang="en-US" altLang="zh-CN" sz="2000" b="1" kern="1200" baseline="0" dirty="0" err="1"/>
                        <a:t>ppm</a:t>
                      </a:r>
                      <a:r>
                        <a:rPr lang="en-US" altLang="zh-CN" sz="2000" b="1" kern="1200" baseline="0" dirty="0"/>
                        <a:t> 	</a:t>
                      </a:r>
                    </a:p>
                    <a:p>
                      <a:endParaRPr lang="zh-CN" altLang="en-US" sz="2000" b="1" dirty="0"/>
                    </a:p>
                  </a:txBody>
                  <a:tcPr/>
                </a:tc>
                <a:extLst>
                  <a:ext uri="{0D108BD9-81ED-4DB2-BD59-A6C34878D82A}">
                    <a16:rowId xmlns:a16="http://schemas.microsoft.com/office/drawing/2014/main" val="10002"/>
                  </a:ext>
                </a:extLst>
              </a:tr>
              <a:tr h="370840">
                <a:tc>
                  <a:txBody>
                    <a:bodyPr/>
                    <a:lstStyle/>
                    <a:p>
                      <a:r>
                        <a:rPr lang="en-US" altLang="zh-CN" sz="2000" b="1" dirty="0"/>
                        <a:t>3</a:t>
                      </a:r>
                      <a:endParaRPr lang="zh-CN" altLang="en-US" sz="2000" b="1" dirty="0"/>
                    </a:p>
                  </a:txBody>
                  <a:tcPr/>
                </a:tc>
                <a:tc>
                  <a:txBody>
                    <a:bodyPr/>
                    <a:lstStyle/>
                    <a:p>
                      <a:r>
                        <a:rPr lang="zh-CN" altLang="en-US" sz="2000" b="1" dirty="0"/>
                        <a:t>温度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由选取的溶剂决定 </a:t>
                      </a:r>
                      <a:endParaRPr lang="zh-CN" altLang="en-US" sz="20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由结晶组分的熔点决定 	</a:t>
                      </a:r>
                      <a:endParaRPr lang="zh-CN" altLang="en-US" sz="2000" b="1"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r>
                        <a:rPr lang="en-US" altLang="zh-CN" sz="2000" b="1" dirty="0"/>
                        <a:t>4</a:t>
                      </a:r>
                      <a:endParaRPr lang="zh-CN" altLang="en-US" sz="2000" b="1" dirty="0"/>
                    </a:p>
                  </a:txBody>
                  <a:tcPr/>
                </a:tc>
                <a:tc>
                  <a:txBody>
                    <a:bodyPr/>
                    <a:lstStyle/>
                    <a:p>
                      <a:r>
                        <a:rPr lang="zh-CN" altLang="en-US" sz="2000" b="1" dirty="0"/>
                        <a:t>结晶机理</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结晶成核</a:t>
                      </a:r>
                      <a:r>
                        <a:rPr lang="en-US" altLang="zh-CN" sz="2000" b="1" kern="1200" baseline="0" dirty="0"/>
                        <a:t>+</a:t>
                      </a:r>
                      <a:r>
                        <a:rPr lang="zh-CN" altLang="en-US" sz="2000" b="1" kern="1200" baseline="0" dirty="0"/>
                        <a:t>成长</a:t>
                      </a:r>
                      <a:r>
                        <a:rPr lang="en-US" altLang="zh-CN" sz="2000" b="1" kern="1200" baseline="0" dirty="0"/>
                        <a:t>+</a:t>
                      </a:r>
                      <a:r>
                        <a:rPr lang="zh-CN" altLang="en-US" sz="2000" b="1" kern="1200" baseline="0" dirty="0"/>
                        <a:t>粒度分布 </a:t>
                      </a:r>
                      <a:endParaRPr lang="zh-CN" altLang="en-US" sz="20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结晶成核</a:t>
                      </a:r>
                      <a:r>
                        <a:rPr lang="en-US" altLang="zh-CN" sz="2000" b="1" kern="1200" baseline="0" dirty="0"/>
                        <a:t>+</a:t>
                      </a:r>
                      <a:r>
                        <a:rPr lang="zh-CN" altLang="en-US" sz="2000" b="1" kern="1200" baseline="0" dirty="0"/>
                        <a:t>成长</a:t>
                      </a:r>
                      <a:r>
                        <a:rPr lang="en-US" altLang="zh-CN" sz="2000" b="1" kern="1200" baseline="0" dirty="0"/>
                        <a:t>+</a:t>
                      </a:r>
                      <a:r>
                        <a:rPr lang="zh-CN" altLang="en-US" sz="2000" b="1" kern="1200" baseline="0" dirty="0"/>
                        <a:t>纯化 	</a:t>
                      </a:r>
                      <a:endParaRPr lang="zh-CN" altLang="en-US" sz="2000" b="1"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r>
                        <a:rPr lang="en-US" altLang="zh-CN" sz="2000" b="1" dirty="0"/>
                        <a:t>5</a:t>
                      </a:r>
                      <a:endParaRPr lang="zh-CN" altLang="en-US" sz="2000" b="1" dirty="0"/>
                    </a:p>
                  </a:txBody>
                  <a:tcPr/>
                </a:tc>
                <a:tc>
                  <a:txBody>
                    <a:bodyPr/>
                    <a:lstStyle/>
                    <a:p>
                      <a:r>
                        <a:rPr lang="zh-CN" altLang="en-US" sz="2000" b="1" dirty="0"/>
                        <a:t>决定速率影响因素</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质量传递</a:t>
                      </a:r>
                      <a:r>
                        <a:rPr lang="en-US" altLang="zh-CN" sz="2000" b="1" kern="1200" baseline="0" dirty="0"/>
                        <a:t>+</a:t>
                      </a:r>
                      <a:r>
                        <a:rPr lang="zh-CN" altLang="en-US" sz="2000" b="1" kern="1200" baseline="0" dirty="0"/>
                        <a:t>结晶速率 	</a:t>
                      </a:r>
                      <a:endParaRPr lang="zh-CN" altLang="en-US" sz="20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质量传递</a:t>
                      </a:r>
                      <a:r>
                        <a:rPr lang="en-US" altLang="zh-CN" sz="2000" b="1" kern="1200" baseline="0" dirty="0"/>
                        <a:t>+</a:t>
                      </a:r>
                      <a:r>
                        <a:rPr lang="zh-CN" altLang="en-US" sz="2000" b="1" kern="1200" baseline="0" dirty="0"/>
                        <a:t>结晶速率</a:t>
                      </a:r>
                      <a:r>
                        <a:rPr lang="en-US" altLang="zh-CN" sz="2000" b="1" kern="1200" baseline="0" dirty="0"/>
                        <a:t>(</a:t>
                      </a:r>
                      <a:r>
                        <a:rPr lang="zh-CN" altLang="en-US" sz="2000" b="1" kern="1200" baseline="0" dirty="0"/>
                        <a:t>影响较小</a:t>
                      </a:r>
                      <a:r>
                        <a:rPr lang="en-US" altLang="zh-CN" sz="2000" b="1" kern="1200" baseline="0" dirty="0"/>
                        <a:t>)+</a:t>
                      </a:r>
                      <a:r>
                        <a:rPr lang="zh-CN" altLang="en-US" sz="2000" b="1" kern="1200" baseline="0" dirty="0"/>
                        <a:t>热量传递 	</a:t>
                      </a:r>
                      <a:endParaRPr lang="zh-CN" altLang="en-US" sz="2000" b="1"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r>
                        <a:rPr lang="en-US" altLang="zh-CN" sz="2000" b="1" dirty="0"/>
                        <a:t>6</a:t>
                      </a:r>
                      <a:endParaRPr lang="zh-CN" altLang="en-US" sz="2000" b="1" dirty="0"/>
                    </a:p>
                  </a:txBody>
                  <a:tcPr/>
                </a:tc>
                <a:tc>
                  <a:txBody>
                    <a:bodyPr/>
                    <a:lstStyle/>
                    <a:p>
                      <a:r>
                        <a:rPr lang="zh-CN" altLang="en-US" sz="2000" b="1" dirty="0"/>
                        <a:t>结晶器形式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以釜式为主 	</a:t>
                      </a:r>
                      <a:endParaRPr lang="zh-CN" altLang="en-US" sz="20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釜式或塔式或区域熔炼 	</a:t>
                      </a:r>
                      <a:endParaRPr lang="zh-CN" altLang="en-US" sz="2000" b="1"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p>
                      <a:r>
                        <a:rPr lang="en-US" altLang="zh-CN" sz="2000" b="1" dirty="0"/>
                        <a:t>7</a:t>
                      </a:r>
                      <a:endParaRPr lang="zh-CN" altLang="en-US" sz="2000" b="1" dirty="0"/>
                    </a:p>
                  </a:txBody>
                  <a:tcPr/>
                </a:tc>
                <a:tc>
                  <a:txBody>
                    <a:bodyPr/>
                    <a:lstStyle/>
                    <a:p>
                      <a:r>
                        <a:rPr lang="zh-CN" altLang="en-US" sz="2000" b="1" dirty="0"/>
                        <a:t>操作方式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kern="1200" baseline="0" dirty="0"/>
                        <a:t>连续或间歇 	</a:t>
                      </a:r>
                      <a:endParaRPr lang="zh-CN" altLang="en-US" sz="2000" b="1" kern="1200" baseline="0" dirty="0">
                        <a:solidFill>
                          <a:schemeClr val="dk1"/>
                        </a:solidFill>
                        <a:latin typeface="+mn-lt"/>
                        <a:ea typeface="+mn-ea"/>
                        <a:cs typeface="+mn-cs"/>
                      </a:endParaRPr>
                    </a:p>
                  </a:txBody>
                  <a:tcPr/>
                </a:tc>
                <a:tc>
                  <a:txBody>
                    <a:bodyPr/>
                    <a:lstStyle/>
                    <a:p>
                      <a:r>
                        <a:rPr lang="zh-CN" altLang="en-US" sz="2000" b="1" kern="1200" baseline="0" dirty="0"/>
                        <a:t>连续或间歇 </a:t>
                      </a:r>
                      <a:endParaRPr lang="zh-CN" altLang="en-US" sz="2000" b="1" dirty="0"/>
                    </a:p>
                  </a:txBody>
                  <a:tcPr/>
                </a:tc>
                <a:extLst>
                  <a:ext uri="{0D108BD9-81ED-4DB2-BD59-A6C34878D82A}">
                    <a16:rowId xmlns:a16="http://schemas.microsoft.com/office/drawing/2014/main" val="10007"/>
                  </a:ext>
                </a:extLst>
              </a:tr>
            </a:tbl>
          </a:graphicData>
        </a:graphic>
      </p:graphicFrame>
      <p:sp>
        <p:nvSpPr>
          <p:cNvPr id="2" name="Rectangle 5">
            <a:extLst>
              <a:ext uri="{FF2B5EF4-FFF2-40B4-BE49-F238E27FC236}">
                <a16:creationId xmlns:a16="http://schemas.microsoft.com/office/drawing/2014/main" id="{44006C51-9731-4674-FA2F-8637CCED55B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FF1E5E6A-9E99-734C-4BC0-8FF5F1C6C4D9}"/>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溶液结晶与熔融结晶比较</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586730" y="2213865"/>
            <a:ext cx="4705350" cy="4543425"/>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566555" y="2348880"/>
            <a:ext cx="8258175" cy="4282405"/>
          </a:xfrm>
          <a:prstGeom prst="rect">
            <a:avLst/>
          </a:prstGeom>
          <a:noFill/>
          <a:ln w="9525">
            <a:noFill/>
            <a:miter lim="800000"/>
            <a:headEnd/>
            <a:tailEnd/>
          </a:ln>
        </p:spPr>
      </p:pic>
      <p:sp>
        <p:nvSpPr>
          <p:cNvPr id="2" name="Rectangle 5">
            <a:extLst>
              <a:ext uri="{FF2B5EF4-FFF2-40B4-BE49-F238E27FC236}">
                <a16:creationId xmlns:a16="http://schemas.microsoft.com/office/drawing/2014/main" id="{DE828BAF-75C5-9E7A-EB2D-601C2C0ABC66}"/>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4BD1E86C-D427-23F4-7DD4-CCD91D4252A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linds(horizontal)">
                                      <p:cBhvr>
                                        <p:cTn id="7" dur="5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a:stretch>
            <a:fillRect/>
          </a:stretch>
        </p:blipFill>
        <p:spPr bwMode="auto">
          <a:xfrm>
            <a:off x="989103" y="1733512"/>
            <a:ext cx="3060340" cy="4260773"/>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433562" y="1762498"/>
            <a:ext cx="2785245" cy="4202800"/>
          </a:xfrm>
          <a:prstGeom prst="rect">
            <a:avLst/>
          </a:prstGeom>
          <a:noFill/>
          <a:ln w="9525">
            <a:noFill/>
            <a:miter lim="800000"/>
            <a:headEnd/>
            <a:tailEnd/>
          </a:ln>
        </p:spPr>
      </p:pic>
      <p:pic>
        <p:nvPicPr>
          <p:cNvPr id="62468" name="Picture 4"/>
          <p:cNvPicPr>
            <a:picLocks noChangeAspect="1" noChangeArrowheads="1"/>
          </p:cNvPicPr>
          <p:nvPr/>
        </p:nvPicPr>
        <p:blipFill>
          <a:blip r:embed="rId4" cstate="print"/>
          <a:srcRect/>
          <a:stretch>
            <a:fillRect/>
          </a:stretch>
        </p:blipFill>
        <p:spPr bwMode="auto">
          <a:xfrm>
            <a:off x="5611049" y="6129300"/>
            <a:ext cx="2430270" cy="675075"/>
          </a:xfrm>
          <a:prstGeom prst="rect">
            <a:avLst/>
          </a:prstGeom>
          <a:noFill/>
          <a:ln w="9525">
            <a:noFill/>
            <a:miter lim="800000"/>
            <a:headEnd/>
            <a:tailEnd/>
          </a:ln>
        </p:spPr>
      </p:pic>
      <p:pic>
        <p:nvPicPr>
          <p:cNvPr id="62469" name="Picture 5"/>
          <p:cNvPicPr>
            <a:picLocks noChangeAspect="1" noChangeArrowheads="1"/>
          </p:cNvPicPr>
          <p:nvPr/>
        </p:nvPicPr>
        <p:blipFill>
          <a:blip r:embed="rId5" cstate="print"/>
          <a:srcRect/>
          <a:stretch>
            <a:fillRect/>
          </a:stretch>
        </p:blipFill>
        <p:spPr bwMode="auto">
          <a:xfrm>
            <a:off x="296526" y="6174305"/>
            <a:ext cx="4445494" cy="315035"/>
          </a:xfrm>
          <a:prstGeom prst="rect">
            <a:avLst/>
          </a:prstGeom>
          <a:noFill/>
          <a:ln w="9525">
            <a:noFill/>
            <a:miter lim="800000"/>
            <a:headEnd/>
            <a:tailEnd/>
          </a:ln>
        </p:spPr>
      </p:pic>
      <p:sp>
        <p:nvSpPr>
          <p:cNvPr id="2" name="Rectangle 5">
            <a:extLst>
              <a:ext uri="{FF2B5EF4-FFF2-40B4-BE49-F238E27FC236}">
                <a16:creationId xmlns:a16="http://schemas.microsoft.com/office/drawing/2014/main" id="{ED5EF938-0289-1AD9-6132-F9D750C6849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5B9E7B6-7B62-3136-27FD-76C6FE17346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cstate="print"/>
          <a:srcRect/>
          <a:stretch>
            <a:fillRect/>
          </a:stretch>
        </p:blipFill>
        <p:spPr bwMode="auto">
          <a:xfrm>
            <a:off x="656565" y="2078850"/>
            <a:ext cx="5310590" cy="4605278"/>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0" y="1853825"/>
            <a:ext cx="9144000" cy="2700300"/>
          </a:xfrm>
          <a:prstGeom prst="rect">
            <a:avLst/>
          </a:prstGeom>
          <a:noFill/>
          <a:ln w="9525">
            <a:noFill/>
            <a:miter lim="800000"/>
            <a:headEnd/>
            <a:tailEnd/>
          </a:ln>
        </p:spPr>
      </p:pic>
      <p:pic>
        <p:nvPicPr>
          <p:cNvPr id="63492" name="Picture 4"/>
          <p:cNvPicPr>
            <a:picLocks noChangeAspect="1" noChangeArrowheads="1"/>
          </p:cNvPicPr>
          <p:nvPr/>
        </p:nvPicPr>
        <p:blipFill>
          <a:blip r:embed="rId4" cstate="print"/>
          <a:srcRect/>
          <a:stretch>
            <a:fillRect/>
          </a:stretch>
        </p:blipFill>
        <p:spPr bwMode="auto">
          <a:xfrm>
            <a:off x="0" y="4470750"/>
            <a:ext cx="9144000" cy="2333625"/>
          </a:xfrm>
          <a:prstGeom prst="rect">
            <a:avLst/>
          </a:prstGeom>
          <a:noFill/>
          <a:ln w="9525">
            <a:noFill/>
            <a:miter lim="800000"/>
            <a:headEnd/>
            <a:tailEnd/>
          </a:ln>
        </p:spPr>
      </p:pic>
      <p:sp>
        <p:nvSpPr>
          <p:cNvPr id="2" name="Rectangle 5">
            <a:extLst>
              <a:ext uri="{FF2B5EF4-FFF2-40B4-BE49-F238E27FC236}">
                <a16:creationId xmlns:a16="http://schemas.microsoft.com/office/drawing/2014/main" id="{70DFC73E-E388-07BD-E788-7D11F1A3D46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286CA7DF-4140-0AEB-80B7-583EC4ED006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linds(horizontal)">
                                      <p:cBhvr>
                                        <p:cTn id="7" dur="500"/>
                                        <p:tgtEl>
                                          <p:spTgt spid="634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linds(horizontal)">
                                      <p:cBhvr>
                                        <p:cTn id="1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0" y="1988840"/>
            <a:ext cx="9144000" cy="4536714"/>
          </a:xfrm>
          <a:prstGeom prst="rect">
            <a:avLst/>
          </a:prstGeom>
          <a:noFill/>
          <a:ln w="9525">
            <a:noFill/>
            <a:miter lim="800000"/>
            <a:headEnd/>
            <a:tailEnd/>
          </a:ln>
        </p:spPr>
      </p:pic>
      <p:sp>
        <p:nvSpPr>
          <p:cNvPr id="2" name="Rectangle 5">
            <a:extLst>
              <a:ext uri="{FF2B5EF4-FFF2-40B4-BE49-F238E27FC236}">
                <a16:creationId xmlns:a16="http://schemas.microsoft.com/office/drawing/2014/main" id="{D1783891-AB52-A2A8-2BC4-1DE254C20BB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AB2F02F1-55CA-3662-0D31-230E475C0957}"/>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450875" y="1974614"/>
            <a:ext cx="5361931" cy="4700248"/>
          </a:xfrm>
          <a:prstGeom prst="rect">
            <a:avLst/>
          </a:prstGeom>
          <a:noFill/>
          <a:ln w="9525">
            <a:noFill/>
            <a:miter lim="800000"/>
            <a:headEnd/>
            <a:tailEnd/>
          </a:ln>
        </p:spPr>
      </p:pic>
      <p:pic>
        <p:nvPicPr>
          <p:cNvPr id="70659" name="Picture 3"/>
          <p:cNvPicPr>
            <a:picLocks noChangeAspect="1" noChangeArrowheads="1"/>
          </p:cNvPicPr>
          <p:nvPr/>
        </p:nvPicPr>
        <p:blipFill>
          <a:blip r:embed="rId3" cstate="print"/>
          <a:srcRect/>
          <a:stretch>
            <a:fillRect/>
          </a:stretch>
        </p:blipFill>
        <p:spPr bwMode="auto">
          <a:xfrm>
            <a:off x="5899857" y="3654025"/>
            <a:ext cx="2790310" cy="945105"/>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2" name="Rectangle 5">
            <a:extLst>
              <a:ext uri="{FF2B5EF4-FFF2-40B4-BE49-F238E27FC236}">
                <a16:creationId xmlns:a16="http://schemas.microsoft.com/office/drawing/2014/main" id="{F64DDE5E-56F6-065B-8DB4-C50B604FC51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8CFCE057-09FB-6C19-D305-96C3B31AAB79}"/>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逐步冻凝设备</a:t>
            </a: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srcRect/>
          <a:stretch>
            <a:fillRect/>
          </a:stretch>
        </p:blipFill>
        <p:spPr bwMode="auto">
          <a:xfrm>
            <a:off x="997184" y="1943835"/>
            <a:ext cx="7149632" cy="4770530"/>
          </a:xfrm>
          <a:prstGeom prst="rect">
            <a:avLst/>
          </a:prstGeom>
          <a:noFill/>
          <a:ln w="9525">
            <a:noFill/>
            <a:miter lim="800000"/>
            <a:headEnd/>
            <a:tailEnd/>
          </a:ln>
        </p:spPr>
      </p:pic>
      <p:sp>
        <p:nvSpPr>
          <p:cNvPr id="2" name="Rectangle 5">
            <a:extLst>
              <a:ext uri="{FF2B5EF4-FFF2-40B4-BE49-F238E27FC236}">
                <a16:creationId xmlns:a16="http://schemas.microsoft.com/office/drawing/2014/main" id="{A5044F65-FC4E-C81D-B98A-617CAF02EE0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68D14A78-DA72-81DE-E55F-055C2B543FF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悬浮结晶设备</a:t>
            </a:r>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cstate="print"/>
          <a:srcRect/>
          <a:stretch>
            <a:fillRect/>
          </a:stretch>
        </p:blipFill>
        <p:spPr bwMode="auto">
          <a:xfrm>
            <a:off x="1106615" y="2006282"/>
            <a:ext cx="3285366" cy="4067596"/>
          </a:xfrm>
          <a:prstGeom prst="rect">
            <a:avLst/>
          </a:prstGeom>
          <a:noFill/>
          <a:ln w="9525">
            <a:noFill/>
            <a:miter lim="800000"/>
            <a:headEnd/>
            <a:tailEnd/>
          </a:ln>
        </p:spPr>
      </p:pic>
      <p:pic>
        <p:nvPicPr>
          <p:cNvPr id="72707" name="Picture 3"/>
          <p:cNvPicPr>
            <a:picLocks noChangeAspect="1" noChangeArrowheads="1"/>
          </p:cNvPicPr>
          <p:nvPr/>
        </p:nvPicPr>
        <p:blipFill>
          <a:blip r:embed="rId3" cstate="print"/>
          <a:srcRect/>
          <a:stretch>
            <a:fillRect/>
          </a:stretch>
        </p:blipFill>
        <p:spPr bwMode="auto">
          <a:xfrm>
            <a:off x="5292080" y="1971694"/>
            <a:ext cx="2655691" cy="4022591"/>
          </a:xfrm>
          <a:prstGeom prst="rect">
            <a:avLst/>
          </a:prstGeom>
          <a:noFill/>
          <a:ln w="9525">
            <a:noFill/>
            <a:miter lim="800000"/>
            <a:headEnd/>
            <a:tailEnd/>
          </a:ln>
        </p:spPr>
      </p:pic>
      <p:pic>
        <p:nvPicPr>
          <p:cNvPr id="72708" name="Picture 4"/>
          <p:cNvPicPr>
            <a:picLocks noChangeAspect="1" noChangeArrowheads="1"/>
          </p:cNvPicPr>
          <p:nvPr/>
        </p:nvPicPr>
        <p:blipFill>
          <a:blip r:embed="rId4" cstate="print"/>
          <a:srcRect/>
          <a:stretch>
            <a:fillRect/>
          </a:stretch>
        </p:blipFill>
        <p:spPr bwMode="auto">
          <a:xfrm>
            <a:off x="1999214" y="6196807"/>
            <a:ext cx="1500167" cy="315035"/>
          </a:xfrm>
          <a:prstGeom prst="rect">
            <a:avLst/>
          </a:prstGeom>
          <a:noFill/>
          <a:ln w="9525">
            <a:noFill/>
            <a:miter lim="800000"/>
            <a:headEnd/>
            <a:tailEnd/>
          </a:ln>
        </p:spPr>
      </p:pic>
      <p:pic>
        <p:nvPicPr>
          <p:cNvPr id="72709" name="Picture 5"/>
          <p:cNvPicPr>
            <a:picLocks noChangeAspect="1" noChangeArrowheads="1"/>
          </p:cNvPicPr>
          <p:nvPr/>
        </p:nvPicPr>
        <p:blipFill>
          <a:blip r:embed="rId5" cstate="print"/>
          <a:srcRect/>
          <a:stretch>
            <a:fillRect/>
          </a:stretch>
        </p:blipFill>
        <p:spPr bwMode="auto">
          <a:xfrm>
            <a:off x="5719825" y="6174304"/>
            <a:ext cx="1800200" cy="360040"/>
          </a:xfrm>
          <a:prstGeom prst="rect">
            <a:avLst/>
          </a:prstGeom>
          <a:noFill/>
          <a:ln w="9525">
            <a:noFill/>
            <a:miter lim="800000"/>
            <a:headEnd/>
            <a:tailEnd/>
          </a:ln>
        </p:spPr>
      </p:pic>
      <p:sp>
        <p:nvSpPr>
          <p:cNvPr id="2" name="Rectangle 5">
            <a:extLst>
              <a:ext uri="{FF2B5EF4-FFF2-40B4-BE49-F238E27FC236}">
                <a16:creationId xmlns:a16="http://schemas.microsoft.com/office/drawing/2014/main" id="{DB6146AF-3DD2-DFF6-518B-F5AA705B0EF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01B73C82-4126-0EB5-2284-A71CF47AE35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悬浮结晶设备</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cstate="print"/>
          <a:srcRect/>
          <a:stretch>
            <a:fillRect/>
          </a:stretch>
        </p:blipFill>
        <p:spPr bwMode="auto">
          <a:xfrm>
            <a:off x="116505" y="2078850"/>
            <a:ext cx="8729717" cy="3909904"/>
          </a:xfrm>
          <a:prstGeom prst="rect">
            <a:avLst/>
          </a:prstGeom>
          <a:noFill/>
          <a:ln w="9525">
            <a:noFill/>
            <a:miter lim="800000"/>
            <a:headEnd/>
            <a:tailEnd/>
          </a:ln>
        </p:spPr>
      </p:pic>
      <p:sp>
        <p:nvSpPr>
          <p:cNvPr id="10" name="TextBox 9"/>
          <p:cNvSpPr txBox="1"/>
          <p:nvPr/>
        </p:nvSpPr>
        <p:spPr>
          <a:xfrm>
            <a:off x="1061610" y="5904275"/>
            <a:ext cx="710451"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filling</a:t>
            </a:r>
            <a:endParaRPr lang="zh-CN" altLang="en-US" dirty="0"/>
          </a:p>
        </p:txBody>
      </p:sp>
      <p:sp>
        <p:nvSpPr>
          <p:cNvPr id="11" name="TextBox 10"/>
          <p:cNvSpPr txBox="1"/>
          <p:nvPr/>
        </p:nvSpPr>
        <p:spPr>
          <a:xfrm>
            <a:off x="2771800" y="5904275"/>
            <a:ext cx="149271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compressing</a:t>
            </a:r>
            <a:endParaRPr lang="zh-CN" altLang="en-US" dirty="0"/>
          </a:p>
        </p:txBody>
      </p:sp>
      <p:sp>
        <p:nvSpPr>
          <p:cNvPr id="12" name="TextBox 11"/>
          <p:cNvSpPr txBox="1"/>
          <p:nvPr/>
        </p:nvSpPr>
        <p:spPr>
          <a:xfrm>
            <a:off x="5067055" y="5904275"/>
            <a:ext cx="1031051"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washing</a:t>
            </a:r>
            <a:endParaRPr lang="zh-CN" altLang="en-US" dirty="0"/>
          </a:p>
        </p:txBody>
      </p:sp>
      <p:sp>
        <p:nvSpPr>
          <p:cNvPr id="13" name="TextBox 12"/>
          <p:cNvSpPr txBox="1"/>
          <p:nvPr/>
        </p:nvSpPr>
        <p:spPr>
          <a:xfrm>
            <a:off x="7137285" y="5904275"/>
            <a:ext cx="105670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scraping</a:t>
            </a:r>
            <a:endParaRPr lang="zh-CN" altLang="en-US" dirty="0"/>
          </a:p>
        </p:txBody>
      </p:sp>
      <p:sp>
        <p:nvSpPr>
          <p:cNvPr id="2" name="Rectangle 5">
            <a:extLst>
              <a:ext uri="{FF2B5EF4-FFF2-40B4-BE49-F238E27FC236}">
                <a16:creationId xmlns:a16="http://schemas.microsoft.com/office/drawing/2014/main" id="{5623152D-872A-C25F-65D3-4C4E5667192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2883AFE9-15A8-9E12-8A19-B5CCB02FB30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悬浮结晶设备</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cstate="print"/>
          <a:srcRect/>
          <a:stretch>
            <a:fillRect/>
          </a:stretch>
        </p:blipFill>
        <p:spPr bwMode="auto">
          <a:xfrm>
            <a:off x="2051720" y="2011050"/>
            <a:ext cx="5040560" cy="4566951"/>
          </a:xfrm>
          <a:prstGeom prst="rect">
            <a:avLst/>
          </a:prstGeom>
          <a:noFill/>
          <a:ln w="9525">
            <a:noFill/>
            <a:miter lim="800000"/>
            <a:headEnd/>
            <a:tailEnd/>
          </a:ln>
        </p:spPr>
      </p:pic>
      <p:sp>
        <p:nvSpPr>
          <p:cNvPr id="2" name="Rectangle 5">
            <a:extLst>
              <a:ext uri="{FF2B5EF4-FFF2-40B4-BE49-F238E27FC236}">
                <a16:creationId xmlns:a16="http://schemas.microsoft.com/office/drawing/2014/main" id="{3377406C-BC4B-EFE6-3BBE-5C332EE4448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86384152-72D1-43A4-7DCE-8CB96395F66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悬浮结晶设备</a:t>
            </a: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srcRect/>
          <a:stretch>
            <a:fillRect/>
          </a:stretch>
        </p:blipFill>
        <p:spPr bwMode="auto">
          <a:xfrm>
            <a:off x="1150297" y="2078850"/>
            <a:ext cx="6843406" cy="4504153"/>
          </a:xfrm>
          <a:prstGeom prst="rect">
            <a:avLst/>
          </a:prstGeom>
          <a:noFill/>
          <a:ln w="9525">
            <a:noFill/>
            <a:miter lim="800000"/>
            <a:headEnd/>
            <a:tailEnd/>
          </a:ln>
        </p:spPr>
      </p:pic>
      <p:sp>
        <p:nvSpPr>
          <p:cNvPr id="2" name="Rectangle 5">
            <a:extLst>
              <a:ext uri="{FF2B5EF4-FFF2-40B4-BE49-F238E27FC236}">
                <a16:creationId xmlns:a16="http://schemas.microsoft.com/office/drawing/2014/main" id="{5F9D91BC-284D-A4E2-7999-1474F9045CD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熔融结晶过程设备</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B1BCF345-2A7A-13EE-9577-7A5F68750D3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悬浮结晶设备</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61510" y="1808820"/>
            <a:ext cx="8820980"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b="1" dirty="0">
                <a:solidFill>
                  <a:srgbClr val="FF0000"/>
                </a:solidFill>
                <a:latin typeface="+mn-ea"/>
                <a:ea typeface="+mn-ea"/>
              </a:rPr>
              <a:t>⑴ 节能</a:t>
            </a:r>
            <a:endParaRPr lang="en-US" altLang="zh-CN" sz="2800" b="1" dirty="0">
              <a:solidFill>
                <a:srgbClr val="FF0000"/>
              </a:solidFill>
              <a:latin typeface="+mn-ea"/>
              <a:ea typeface="+mn-ea"/>
            </a:endParaRPr>
          </a:p>
          <a:p>
            <a:r>
              <a:rPr lang="zh-CN" altLang="en-US" sz="2800" b="1" dirty="0">
                <a:latin typeface="+mn-ea"/>
                <a:ea typeface="+mn-ea"/>
              </a:rPr>
              <a:t>熔融结晶过程所需的熔融热仅为精馏过程所需汽化热的</a:t>
            </a:r>
            <a:r>
              <a:rPr lang="en-US" altLang="zh-CN" sz="2800" b="1" dirty="0">
                <a:latin typeface="+mn-ea"/>
                <a:ea typeface="+mn-ea"/>
              </a:rPr>
              <a:t>1/7</a:t>
            </a:r>
            <a:r>
              <a:rPr lang="en-US" altLang="zh-CN" sz="2800" b="1" dirty="0">
                <a:latin typeface="+mn-ea"/>
              </a:rPr>
              <a:t>-</a:t>
            </a:r>
            <a:r>
              <a:rPr lang="en-US" altLang="zh-CN" sz="2800" b="1" dirty="0">
                <a:latin typeface="+mn-ea"/>
                <a:ea typeface="+mn-ea"/>
              </a:rPr>
              <a:t>1/3</a:t>
            </a:r>
            <a:r>
              <a:rPr lang="zh-CN" altLang="en-US" sz="2800" b="1" dirty="0">
                <a:latin typeface="+mn-ea"/>
              </a:rPr>
              <a:t>，</a:t>
            </a:r>
            <a:r>
              <a:rPr lang="zh-CN" altLang="en-US" sz="2800" b="1" dirty="0">
                <a:latin typeface="+mn-ea"/>
                <a:ea typeface="+mn-ea"/>
              </a:rPr>
              <a:t>仅为精馏技术的</a:t>
            </a:r>
            <a:r>
              <a:rPr lang="en-US" altLang="zh-CN" sz="2800" b="1" dirty="0">
                <a:latin typeface="+mn-ea"/>
                <a:ea typeface="+mn-ea"/>
              </a:rPr>
              <a:t>10</a:t>
            </a:r>
            <a:r>
              <a:rPr lang="zh-CN" altLang="en-US" sz="2800" b="1" dirty="0">
                <a:latin typeface="+mn-ea"/>
                <a:ea typeface="+mn-ea"/>
              </a:rPr>
              <a:t>％</a:t>
            </a:r>
            <a:r>
              <a:rPr lang="en-US" altLang="zh-CN" sz="2800" b="1" dirty="0">
                <a:latin typeface="+mn-ea"/>
              </a:rPr>
              <a:t>-</a:t>
            </a:r>
            <a:r>
              <a:rPr lang="en-US" altLang="zh-CN" sz="2800" b="1" dirty="0">
                <a:latin typeface="+mn-ea"/>
                <a:ea typeface="+mn-ea"/>
              </a:rPr>
              <a:t>30%</a:t>
            </a:r>
          </a:p>
          <a:p>
            <a:endParaRPr lang="en-US" altLang="zh-CN" sz="2800" b="1" dirty="0">
              <a:latin typeface="+mn-ea"/>
              <a:ea typeface="+mn-ea"/>
            </a:endParaRPr>
          </a:p>
          <a:p>
            <a:r>
              <a:rPr lang="zh-CN" altLang="en-US" sz="2800" b="1" dirty="0">
                <a:solidFill>
                  <a:srgbClr val="FF0000"/>
                </a:solidFill>
                <a:latin typeface="+mn-ea"/>
                <a:ea typeface="+mn-ea"/>
              </a:rPr>
              <a:t>⑵ 适宜的操作温度</a:t>
            </a:r>
            <a:endParaRPr lang="en-US" altLang="zh-CN" sz="2800" b="1" dirty="0">
              <a:solidFill>
                <a:srgbClr val="FF0000"/>
              </a:solidFill>
              <a:latin typeface="+mn-ea"/>
              <a:ea typeface="+mn-ea"/>
            </a:endParaRPr>
          </a:p>
          <a:p>
            <a:r>
              <a:rPr lang="zh-CN" altLang="en-US" sz="2800" b="1" dirty="0">
                <a:latin typeface="+mn-ea"/>
                <a:ea typeface="+mn-ea"/>
              </a:rPr>
              <a:t>通常是在低温常压或常温常压下进行的，因此既不会因为物料挥发而造成污染，也不会对设备材质有过高要求</a:t>
            </a:r>
            <a:endParaRPr lang="en-US" altLang="zh-CN" sz="2800" b="1" dirty="0">
              <a:latin typeface="+mn-ea"/>
              <a:ea typeface="+mn-ea"/>
            </a:endParaRPr>
          </a:p>
          <a:p>
            <a:endParaRPr lang="en-US" altLang="zh-CN" sz="2800" b="1" dirty="0">
              <a:latin typeface="+mn-ea"/>
              <a:ea typeface="+mn-ea"/>
            </a:endParaRPr>
          </a:p>
          <a:p>
            <a:r>
              <a:rPr lang="zh-CN" altLang="en-US" sz="2800" b="1" dirty="0">
                <a:solidFill>
                  <a:srgbClr val="FF0000"/>
                </a:solidFill>
                <a:latin typeface="+mn-ea"/>
                <a:ea typeface="+mn-ea"/>
              </a:rPr>
              <a:t>⑶ 不需要引入溶剂</a:t>
            </a:r>
            <a:endParaRPr lang="en-US" altLang="zh-CN" sz="2800" b="1" dirty="0">
              <a:solidFill>
                <a:srgbClr val="FF0000"/>
              </a:solidFill>
              <a:latin typeface="+mn-ea"/>
              <a:ea typeface="+mn-ea"/>
            </a:endParaRPr>
          </a:p>
          <a:p>
            <a:r>
              <a:rPr lang="zh-CN" altLang="en-US" sz="2800" b="1" dirty="0">
                <a:latin typeface="+mn-ea"/>
                <a:ea typeface="+mn-ea"/>
              </a:rPr>
              <a:t>既可以避免外来溶剂对产品的污染，也减少了溶剂的回收及处理过程，大大节约生产的时间和资金</a:t>
            </a:r>
          </a:p>
        </p:txBody>
      </p:sp>
      <p:sp>
        <p:nvSpPr>
          <p:cNvPr id="2" name="Rectangle 5">
            <a:extLst>
              <a:ext uri="{FF2B5EF4-FFF2-40B4-BE49-F238E27FC236}">
                <a16:creationId xmlns:a16="http://schemas.microsoft.com/office/drawing/2014/main" id="{5123CCE5-AAD6-5619-19B3-D98413F74D2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521550" y="1848596"/>
            <a:ext cx="8100900"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a:solidFill>
                  <a:srgbClr val="FF0000"/>
                </a:solidFill>
                <a:latin typeface="+mn-ea"/>
              </a:rPr>
              <a:t>⑷ 可用于特种物系的分离</a:t>
            </a:r>
            <a:endParaRPr lang="en-US" altLang="zh-CN" sz="2400" b="1" dirty="0">
              <a:solidFill>
                <a:srgbClr val="FF0000"/>
              </a:solidFill>
              <a:latin typeface="+mn-ea"/>
            </a:endParaRPr>
          </a:p>
          <a:p>
            <a:r>
              <a:rPr lang="zh-CN" altLang="en-US" sz="2400" b="1" dirty="0">
                <a:latin typeface="+mn-ea"/>
              </a:rPr>
              <a:t>对于那些沸点十分接近或者热敏性的物系等使用常规的精馏方法难以有效分离的物系来说，如果这些物质间的熔点差值较大</a:t>
            </a:r>
            <a:endParaRPr lang="en-US" altLang="zh-CN" sz="2400" b="1" dirty="0">
              <a:latin typeface="+mn-ea"/>
            </a:endParaRPr>
          </a:p>
          <a:p>
            <a:endParaRPr lang="en-US" altLang="zh-CN" sz="2400" b="1" dirty="0">
              <a:latin typeface="+mn-ea"/>
              <a:ea typeface="+mn-ea"/>
            </a:endParaRPr>
          </a:p>
          <a:p>
            <a:r>
              <a:rPr lang="zh-CN" altLang="en-US" sz="2400" b="1" dirty="0">
                <a:solidFill>
                  <a:srgbClr val="FF0000"/>
                </a:solidFill>
                <a:latin typeface="+mn-ea"/>
              </a:rPr>
              <a:t>⑸ 可得到高纯或超纯产品。</a:t>
            </a:r>
            <a:endParaRPr lang="en-US" altLang="zh-CN" sz="2400" b="1" dirty="0">
              <a:solidFill>
                <a:srgbClr val="FF0000"/>
              </a:solidFill>
              <a:latin typeface="+mn-ea"/>
            </a:endParaRPr>
          </a:p>
          <a:p>
            <a:endParaRPr lang="en-US" altLang="zh-CN" sz="2400" b="1" dirty="0">
              <a:solidFill>
                <a:srgbClr val="FF0000"/>
              </a:solidFill>
              <a:latin typeface="+mn-ea"/>
              <a:ea typeface="+mn-ea"/>
            </a:endParaRPr>
          </a:p>
          <a:p>
            <a:r>
              <a:rPr lang="zh-CN" altLang="en-US" sz="2400" b="1" dirty="0">
                <a:solidFill>
                  <a:srgbClr val="0000FF"/>
                </a:solidFill>
                <a:latin typeface="+mn-ea"/>
              </a:rPr>
              <a:t>以上这些优点，决定了熔融结晶是一项绿色的分离技术，同时也促使其在现代分离技术中的地位日益显著</a:t>
            </a:r>
            <a:endParaRPr lang="en-US" altLang="zh-CN" sz="2400" b="1" dirty="0">
              <a:solidFill>
                <a:srgbClr val="0000FF"/>
              </a:solidFill>
              <a:latin typeface="+mn-ea"/>
            </a:endParaRPr>
          </a:p>
          <a:p>
            <a:endParaRPr lang="en-US" altLang="zh-CN" sz="2400" b="1" dirty="0">
              <a:solidFill>
                <a:srgbClr val="0000FF"/>
              </a:solidFill>
              <a:latin typeface="+mn-ea"/>
              <a:ea typeface="+mn-ea"/>
            </a:endParaRPr>
          </a:p>
          <a:p>
            <a:r>
              <a:rPr lang="zh-CN" altLang="en-US" sz="2400" b="1" dirty="0">
                <a:solidFill>
                  <a:srgbClr val="0000FF"/>
                </a:solidFill>
                <a:latin typeface="+mn-ea"/>
              </a:rPr>
              <a:t>石油工业：</a:t>
            </a:r>
            <a:r>
              <a:rPr lang="zh-CN" altLang="zh-CN" sz="2400" dirty="0"/>
              <a:t>纯度高达</a:t>
            </a:r>
            <a:r>
              <a:rPr lang="en-US" altLang="zh-CN" sz="2400" dirty="0"/>
              <a:t>99.99%</a:t>
            </a:r>
            <a:r>
              <a:rPr lang="zh-CN" altLang="zh-CN" sz="2400" dirty="0"/>
              <a:t>对</a:t>
            </a:r>
            <a:r>
              <a:rPr lang="zh-CN" altLang="en-US" sz="2400" dirty="0"/>
              <a:t>二</a:t>
            </a:r>
            <a:r>
              <a:rPr lang="zh-CN" altLang="zh-CN" sz="2400" dirty="0"/>
              <a:t>氯苯生产规模达</a:t>
            </a:r>
            <a:r>
              <a:rPr lang="en-US" altLang="zh-CN" sz="2400" dirty="0"/>
              <a:t>17 000t/a</a:t>
            </a:r>
            <a:r>
              <a:rPr lang="zh-CN" altLang="en-US" sz="2400" dirty="0"/>
              <a:t>；</a:t>
            </a:r>
            <a:endParaRPr lang="en-US" altLang="zh-CN" sz="2400" dirty="0"/>
          </a:p>
          <a:p>
            <a:r>
              <a:rPr lang="en-US" altLang="zh-CN" sz="2400" dirty="0"/>
              <a:t>99.95%</a:t>
            </a:r>
            <a:r>
              <a:rPr lang="zh-CN" altLang="zh-CN" sz="2400" dirty="0"/>
              <a:t>的对二甲苯达</a:t>
            </a:r>
            <a:r>
              <a:rPr lang="en-US" altLang="zh-CN" sz="2400" dirty="0"/>
              <a:t>70 000t/a</a:t>
            </a:r>
            <a:r>
              <a:rPr lang="zh-CN" altLang="en-US" sz="2400" dirty="0"/>
              <a:t>；</a:t>
            </a:r>
            <a:r>
              <a:rPr lang="zh-CN" altLang="zh-CN" sz="2400" dirty="0"/>
              <a:t>双酚</a:t>
            </a:r>
            <a:r>
              <a:rPr lang="en-US" altLang="zh-CN" sz="2400" dirty="0"/>
              <a:t>A </a:t>
            </a:r>
            <a:r>
              <a:rPr lang="zh-CN" altLang="zh-CN" sz="2400" dirty="0"/>
              <a:t>达</a:t>
            </a:r>
            <a:r>
              <a:rPr lang="en-US" altLang="zh-CN" sz="2400" dirty="0"/>
              <a:t>15 000t/a</a:t>
            </a:r>
            <a:r>
              <a:rPr lang="zh-CN" altLang="zh-CN" sz="2400" dirty="0"/>
              <a:t>等</a:t>
            </a:r>
            <a:r>
              <a:rPr lang="zh-CN" altLang="en-US" sz="2400" dirty="0"/>
              <a:t>。</a:t>
            </a:r>
            <a:endParaRPr lang="zh-CN" altLang="en-US" sz="2400" b="1" dirty="0">
              <a:solidFill>
                <a:srgbClr val="0000FF"/>
              </a:solidFill>
              <a:latin typeface="+mn-ea"/>
              <a:ea typeface="+mn-ea"/>
            </a:endParaRPr>
          </a:p>
        </p:txBody>
      </p:sp>
      <p:sp>
        <p:nvSpPr>
          <p:cNvPr id="2" name="Rectangle 5">
            <a:extLst>
              <a:ext uri="{FF2B5EF4-FFF2-40B4-BE49-F238E27FC236}">
                <a16:creationId xmlns:a16="http://schemas.microsoft.com/office/drawing/2014/main" id="{436CBD83-62CF-EDD6-37D1-5F15340A2F1A}"/>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656565" y="1898830"/>
            <a:ext cx="792088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Ulrich</a:t>
            </a:r>
            <a:r>
              <a:rPr lang="zh-CN" altLang="en-US" sz="2400" dirty="0"/>
              <a:t>等统计的</a:t>
            </a:r>
            <a:r>
              <a:rPr lang="en-US" altLang="zh-CN" sz="2400" dirty="0"/>
              <a:t>4773</a:t>
            </a:r>
            <a:r>
              <a:rPr lang="zh-CN" altLang="en-US" sz="2400" dirty="0"/>
              <a:t>种有机物的熔点分布情况，有</a:t>
            </a:r>
            <a:r>
              <a:rPr lang="en-US" altLang="zh-CN" sz="2400" dirty="0"/>
              <a:t>60%</a:t>
            </a:r>
            <a:r>
              <a:rPr lang="zh-CN" altLang="en-US" sz="2400" dirty="0"/>
              <a:t>以上的物质其熔点在</a:t>
            </a:r>
            <a:r>
              <a:rPr lang="en-US" altLang="zh-CN" sz="2400" dirty="0"/>
              <a:t>-50~200</a:t>
            </a:r>
            <a:r>
              <a:rPr lang="zh-CN" altLang="en-US" sz="2400" dirty="0"/>
              <a:t>℃之间，这些物质大多数都可以用熔融结晶技术来分离纯化。</a:t>
            </a:r>
            <a:endParaRPr lang="zh-CN" altLang="en-US" sz="2400" b="1" dirty="0">
              <a:solidFill>
                <a:srgbClr val="0000FF"/>
              </a:solidFill>
              <a:latin typeface="+mn-ea"/>
              <a:ea typeface="+mn-ea"/>
            </a:endParaRPr>
          </a:p>
        </p:txBody>
      </p:sp>
      <p:pic>
        <p:nvPicPr>
          <p:cNvPr id="1027" name="Picture 3"/>
          <p:cNvPicPr>
            <a:picLocks noChangeAspect="1" noChangeArrowheads="1"/>
          </p:cNvPicPr>
          <p:nvPr/>
        </p:nvPicPr>
        <p:blipFill>
          <a:blip r:embed="rId2" cstate="print"/>
          <a:srcRect/>
          <a:stretch>
            <a:fillRect/>
          </a:stretch>
        </p:blipFill>
        <p:spPr bwMode="auto">
          <a:xfrm>
            <a:off x="611559" y="3203975"/>
            <a:ext cx="7965886" cy="3381375"/>
          </a:xfrm>
          <a:prstGeom prst="rect">
            <a:avLst/>
          </a:prstGeom>
          <a:noFill/>
          <a:ln w="9525">
            <a:noFill/>
            <a:miter lim="800000"/>
            <a:headEnd/>
            <a:tailEnd/>
          </a:ln>
        </p:spPr>
      </p:pic>
      <p:sp>
        <p:nvSpPr>
          <p:cNvPr id="2" name="Rectangle 5">
            <a:extLst>
              <a:ext uri="{FF2B5EF4-FFF2-40B4-BE49-F238E27FC236}">
                <a16:creationId xmlns:a16="http://schemas.microsoft.com/office/drawing/2014/main" id="{A6B7CF1C-9B32-B826-E439-F9C437C431E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431540" y="1898830"/>
            <a:ext cx="8090839" cy="4635515"/>
          </a:xfrm>
          <a:prstGeom prst="rect">
            <a:avLst/>
          </a:prstGeom>
          <a:noFill/>
          <a:ln w="9525">
            <a:noFill/>
            <a:miter lim="800000"/>
            <a:headEnd/>
            <a:tailEnd/>
          </a:ln>
        </p:spPr>
      </p:pic>
      <p:sp>
        <p:nvSpPr>
          <p:cNvPr id="2" name="Rectangle 5">
            <a:extLst>
              <a:ext uri="{FF2B5EF4-FFF2-40B4-BE49-F238E27FC236}">
                <a16:creationId xmlns:a16="http://schemas.microsoft.com/office/drawing/2014/main" id="{C838657D-3670-6D41-8A9B-78CF8297A84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898830"/>
            <a:ext cx="9144000" cy="4660533"/>
          </a:xfrm>
          <a:prstGeom prst="rect">
            <a:avLst/>
          </a:prstGeom>
          <a:noFill/>
          <a:ln w="9525">
            <a:noFill/>
            <a:miter lim="800000"/>
            <a:headEnd/>
            <a:tailEnd/>
          </a:ln>
        </p:spPr>
      </p:pic>
      <p:sp>
        <p:nvSpPr>
          <p:cNvPr id="2" name="Rectangle 5">
            <a:extLst>
              <a:ext uri="{FF2B5EF4-FFF2-40B4-BE49-F238E27FC236}">
                <a16:creationId xmlns:a16="http://schemas.microsoft.com/office/drawing/2014/main" id="{87964B78-2BFC-EF41-92F9-AD7438273AD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6585" y="216886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649051" y="2101313"/>
            <a:ext cx="7920880" cy="16677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2400" b="1" dirty="0"/>
              <a:t>发汗过程就是指</a:t>
            </a:r>
            <a:r>
              <a:rPr lang="zh-CN" altLang="en-US" sz="2400" b="1" dirty="0">
                <a:solidFill>
                  <a:srgbClr val="C00000"/>
                </a:solidFill>
              </a:rPr>
              <a:t>结晶过程结束达到平衡并排除母液之后，继续升温到某一温度，使含有包藏体的部分粗晶体在这一温度下逐渐熔化，并从结晶器中排出的过程</a:t>
            </a:r>
            <a:r>
              <a:rPr lang="zh-CN" altLang="en-US" sz="2400" b="1" dirty="0"/>
              <a:t>。</a:t>
            </a:r>
            <a:endParaRPr lang="zh-CN" altLang="en-US" sz="2400" b="1" dirty="0">
              <a:solidFill>
                <a:srgbClr val="0000FF"/>
              </a:solidFill>
              <a:latin typeface="+mn-ea"/>
              <a:ea typeface="+mn-ea"/>
            </a:endParaRPr>
          </a:p>
        </p:txBody>
      </p:sp>
      <p:pic>
        <p:nvPicPr>
          <p:cNvPr id="3074" name="Picture 2"/>
          <p:cNvPicPr>
            <a:picLocks noChangeAspect="1" noChangeArrowheads="1"/>
          </p:cNvPicPr>
          <p:nvPr/>
        </p:nvPicPr>
        <p:blipFill>
          <a:blip r:embed="rId2" cstate="print"/>
          <a:srcRect/>
          <a:stretch>
            <a:fillRect/>
          </a:stretch>
        </p:blipFill>
        <p:spPr bwMode="auto">
          <a:xfrm>
            <a:off x="649051" y="4374105"/>
            <a:ext cx="7920880" cy="1755195"/>
          </a:xfrm>
          <a:prstGeom prst="rect">
            <a:avLst/>
          </a:prstGeom>
          <a:noFill/>
          <a:ln w="9525">
            <a:noFill/>
            <a:miter lim="800000"/>
            <a:headEnd/>
            <a:tailEnd/>
          </a:ln>
        </p:spPr>
      </p:pic>
      <p:sp>
        <p:nvSpPr>
          <p:cNvPr id="2" name="Rectangle 5">
            <a:extLst>
              <a:ext uri="{FF2B5EF4-FFF2-40B4-BE49-F238E27FC236}">
                <a16:creationId xmlns:a16="http://schemas.microsoft.com/office/drawing/2014/main" id="{34C41E1E-C8D4-FBE8-AAE6-D0B6380B778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1.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熔融结晶概念及特点</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E4BBB458-F556-8513-E68C-83A853BD50C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发汗原理</a:t>
            </a:r>
          </a:p>
        </p:txBody>
      </p:sp>
    </p:spTree>
  </p:cSld>
  <p:clrMapOvr>
    <a:masterClrMapping/>
  </p:clrMapOvr>
  <p:transition>
    <p:randomBar dir="vert"/>
  </p:transition>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9569</TotalTime>
  <Words>1861</Words>
  <Application>Microsoft Office PowerPoint</Application>
  <PresentationFormat>全屏显示(4:3)</PresentationFormat>
  <Paragraphs>210</Paragraphs>
  <Slides>40</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7" baseType="lpstr">
      <vt:lpstr>黑体</vt:lpstr>
      <vt:lpstr>微软雅黑</vt:lpstr>
      <vt:lpstr>Arial</vt:lpstr>
      <vt:lpstr>Times New Roman</vt:lpstr>
      <vt:lpstr>Wingdings</vt:lpstr>
      <vt:lpstr>cc487e5b-2a16-4bcc-8ed2-99e1e80127be</vt:lpstr>
      <vt:lpstr>Visio</vt:lpstr>
      <vt:lpstr>工业结晶---第九章 熔融结晶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1019</cp:revision>
  <cp:lastPrinted>1601-01-01T00:00:00Z</cp:lastPrinted>
  <dcterms:created xsi:type="dcterms:W3CDTF">1601-01-01T00:00:00Z</dcterms:created>
  <dcterms:modified xsi:type="dcterms:W3CDTF">2022-12-11T04:39:27Z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