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468" r:id="rId2"/>
    <p:sldId id="480" r:id="rId3"/>
    <p:sldId id="469" r:id="rId4"/>
    <p:sldId id="482" r:id="rId5"/>
    <p:sldId id="470" r:id="rId6"/>
    <p:sldId id="47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969696"/>
    <a:srgbClr val="CCECFF"/>
    <a:srgbClr val="33CCFF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9F27C-833B-44DA-A3B5-B0AE939071D9}" v="25" dt="2020-07-10T03:14:1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82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9149F27C-833B-44DA-A3B5-B0AE939071D9}"/>
    <pc:docChg chg="delSld modSld">
      <pc:chgData name="CAI JUN" userId="08ce88e1165b00db" providerId="LiveId" clId="{9149F27C-833B-44DA-A3B5-B0AE939071D9}" dt="2020-07-10T03:14:31.078" v="58" actId="2711"/>
      <pc:docMkLst>
        <pc:docMk/>
      </pc:docMkLst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39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41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42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0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1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2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3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7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8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59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63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65"/>
        </pc:sldMkLst>
      </pc:sldChg>
      <pc:sldChg chg="modSp">
        <pc:chgData name="CAI JUN" userId="08ce88e1165b00db" providerId="LiveId" clId="{9149F27C-833B-44DA-A3B5-B0AE939071D9}" dt="2020-07-10T03:13:04.722" v="6"/>
        <pc:sldMkLst>
          <pc:docMk/>
          <pc:sldMk cId="0" sldId="469"/>
        </pc:sldMkLst>
        <pc:graphicFrameChg chg="mod">
          <ac:chgData name="CAI JUN" userId="08ce88e1165b00db" providerId="LiveId" clId="{9149F27C-833B-44DA-A3B5-B0AE939071D9}" dt="2020-07-10T03:12:56.394" v="4"/>
          <ac:graphicFrameMkLst>
            <pc:docMk/>
            <pc:sldMk cId="0" sldId="469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9149F27C-833B-44DA-A3B5-B0AE939071D9}" dt="2020-07-10T03:13:04.722" v="6"/>
          <ac:graphicFrameMkLst>
            <pc:docMk/>
            <pc:sldMk cId="0" sldId="469"/>
            <ac:graphicFrameMk id="5130" creationId="{00000000-0000-0000-0000-000000000000}"/>
          </ac:graphicFrameMkLst>
        </pc:graphicFrameChg>
      </pc:sldChg>
      <pc:sldChg chg="modSp mod">
        <pc:chgData name="CAI JUN" userId="08ce88e1165b00db" providerId="LiveId" clId="{9149F27C-833B-44DA-A3B5-B0AE939071D9}" dt="2020-07-10T03:14:15.441" v="57" actId="1035"/>
        <pc:sldMkLst>
          <pc:docMk/>
          <pc:sldMk cId="0" sldId="470"/>
        </pc:sldMkLst>
        <pc:spChg chg="mod">
          <ac:chgData name="CAI JUN" userId="08ce88e1165b00db" providerId="LiveId" clId="{9149F27C-833B-44DA-A3B5-B0AE939071D9}" dt="2020-07-10T03:14:15.441" v="57" actId="1035"/>
          <ac:spMkLst>
            <pc:docMk/>
            <pc:sldMk cId="0" sldId="470"/>
            <ac:spMk id="7178" creationId="{00000000-0000-0000-0000-000000000000}"/>
          </ac:spMkLst>
        </pc:spChg>
        <pc:graphicFrameChg chg="mod">
          <ac:chgData name="CAI JUN" userId="08ce88e1165b00db" providerId="LiveId" clId="{9149F27C-833B-44DA-A3B5-B0AE939071D9}" dt="2020-07-10T03:13:26.222" v="10"/>
          <ac:graphicFrameMkLst>
            <pc:docMk/>
            <pc:sldMk cId="0" sldId="470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9149F27C-833B-44DA-A3B5-B0AE939071D9}" dt="2020-07-10T03:13:31.409" v="12"/>
          <ac:graphicFrameMkLst>
            <pc:docMk/>
            <pc:sldMk cId="0" sldId="470"/>
            <ac:graphicFrameMk id="7174" creationId="{00000000-0000-0000-0000-000000000000}"/>
          </ac:graphicFrameMkLst>
        </pc:graphicFrameChg>
        <pc:graphicFrameChg chg="mod">
          <ac:chgData name="CAI JUN" userId="08ce88e1165b00db" providerId="LiveId" clId="{9149F27C-833B-44DA-A3B5-B0AE939071D9}" dt="2020-07-10T03:14:02.659" v="49" actId="14100"/>
          <ac:graphicFrameMkLst>
            <pc:docMk/>
            <pc:sldMk cId="0" sldId="470"/>
            <ac:graphicFrameMk id="7176" creationId="{00000000-0000-0000-0000-000000000000}"/>
          </ac:graphicFrameMkLst>
        </pc:graphicFrameChg>
        <pc:graphicFrameChg chg="mod">
          <ac:chgData name="CAI JUN" userId="08ce88e1165b00db" providerId="LiveId" clId="{9149F27C-833B-44DA-A3B5-B0AE939071D9}" dt="2020-07-10T03:13:57.691" v="45" actId="1035"/>
          <ac:graphicFrameMkLst>
            <pc:docMk/>
            <pc:sldMk cId="0" sldId="470"/>
            <ac:graphicFrameMk id="7177" creationId="{00000000-0000-0000-0000-000000000000}"/>
          </ac:graphicFrameMkLst>
        </pc:graphicFrameChg>
      </pc:sldChg>
      <pc:sldChg chg="modSp mod">
        <pc:chgData name="CAI JUN" userId="08ce88e1165b00db" providerId="LiveId" clId="{9149F27C-833B-44DA-A3B5-B0AE939071D9}" dt="2020-07-10T03:14:31.078" v="58" actId="2711"/>
        <pc:sldMkLst>
          <pc:docMk/>
          <pc:sldMk cId="0" sldId="471"/>
        </pc:sldMkLst>
        <pc:spChg chg="mod">
          <ac:chgData name="CAI JUN" userId="08ce88e1165b00db" providerId="LiveId" clId="{9149F27C-833B-44DA-A3B5-B0AE939071D9}" dt="2020-07-10T03:14:31.078" v="58" actId="2711"/>
          <ac:spMkLst>
            <pc:docMk/>
            <pc:sldMk cId="0" sldId="471"/>
            <ac:spMk id="8194" creationId="{00000000-0000-0000-0000-000000000000}"/>
          </ac:spMkLst>
        </pc:spChg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2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3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4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5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6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7"/>
        </pc:sldMkLst>
      </pc:sldChg>
      <pc:sldChg chg="del">
        <pc:chgData name="CAI JUN" userId="08ce88e1165b00db" providerId="LiveId" clId="{9149F27C-833B-44DA-A3B5-B0AE939071D9}" dt="2020-07-10T03:12:34.269" v="0" actId="2696"/>
        <pc:sldMkLst>
          <pc:docMk/>
          <pc:sldMk cId="0" sldId="478"/>
        </pc:sldMkLst>
      </pc:sldChg>
      <pc:sldChg chg="modSp">
        <pc:chgData name="CAI JUN" userId="08ce88e1165b00db" providerId="LiveId" clId="{9149F27C-833B-44DA-A3B5-B0AE939071D9}" dt="2020-07-10T03:12:46.440" v="2"/>
        <pc:sldMkLst>
          <pc:docMk/>
          <pc:sldMk cId="0" sldId="480"/>
        </pc:sldMkLst>
        <pc:graphicFrameChg chg="mod">
          <ac:chgData name="CAI JUN" userId="08ce88e1165b00db" providerId="LiveId" clId="{9149F27C-833B-44DA-A3B5-B0AE939071D9}" dt="2020-07-10T03:12:46.440" v="2"/>
          <ac:graphicFrameMkLst>
            <pc:docMk/>
            <pc:sldMk cId="0" sldId="480"/>
            <ac:graphicFrameMk id="4102" creationId="{00000000-0000-0000-0000-000000000000}"/>
          </ac:graphicFrameMkLst>
        </pc:graphicFrameChg>
      </pc:sldChg>
      <pc:sldChg chg="modSp">
        <pc:chgData name="CAI JUN" userId="08ce88e1165b00db" providerId="LiveId" clId="{9149F27C-833B-44DA-A3B5-B0AE939071D9}" dt="2020-07-10T03:13:16.050" v="8"/>
        <pc:sldMkLst>
          <pc:docMk/>
          <pc:sldMk cId="0" sldId="482"/>
        </pc:sldMkLst>
        <pc:graphicFrameChg chg="mod">
          <ac:chgData name="CAI JUN" userId="08ce88e1165b00db" providerId="LiveId" clId="{9149F27C-833B-44DA-A3B5-B0AE939071D9}" dt="2020-07-10T03:13:16.050" v="8"/>
          <ac:graphicFrameMkLst>
            <pc:docMk/>
            <pc:sldMk cId="0" sldId="482"/>
            <ac:graphicFrameMk id="615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8D0FF9F-2981-4E90-9A07-41FEF49F7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8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7DAC4-92F8-4B87-8F05-E5E3D695A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75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A4F21-6886-4183-B1A6-5A2A0D99E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2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C365-E167-413F-B7FD-58460E52E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6DA8F-A9A9-46B5-84E1-10BA667F2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C7B3E-90B8-4269-948F-20C33F997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5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484D-D34F-45D4-ABC0-20D24B9E3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97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4D6-4C73-4394-8C3A-86A5027DC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4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76EE5-4081-4D32-86DC-A5382C851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11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032C-D233-416F-82F9-9D4549253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6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BA402-D8A8-4D5B-BBD6-6F26763F3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0347-9E77-45D2-97BB-547E889C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2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7872F2D-0218-461C-9DCF-F5238F40A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06550" y="1136650"/>
            <a:ext cx="61595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15-8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气液界面和液液界面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4092575"/>
            <a:ext cx="6048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Gas-Liquid and Liquid-Liquid Interfaces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65"/>
          <p:cNvGraphicFramePr>
            <a:graphicFrameLocks noChangeAspect="1"/>
          </p:cNvGraphicFramePr>
          <p:nvPr/>
        </p:nvGraphicFramePr>
        <p:xfrm>
          <a:off x="5975350" y="1701800"/>
          <a:ext cx="23749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3" imgW="2610214" imgH="3801006" progId="Paint.Picture">
                  <p:embed/>
                </p:oleObj>
              </mc:Choice>
              <mc:Fallback>
                <p:oleObj name="位图图像" r:id="rId3" imgW="2610214" imgH="3801006" progId="Paint.Picture">
                  <p:embed/>
                  <p:pic>
                    <p:nvPicPr>
                      <p:cNvPr id="4098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701800"/>
                        <a:ext cx="23749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1165225" y="1047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实验测定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界面张力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(experimental methods for interfacial tensions)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89000" y="192405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毛细管上升下降法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10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432"/>
              </p:ext>
            </p:extLst>
          </p:nvPr>
        </p:nvGraphicFramePr>
        <p:xfrm>
          <a:off x="1611313" y="2787650"/>
          <a:ext cx="31003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82680" imgH="419040" progId="Equation.DSMT4">
                  <p:embed/>
                </p:oleObj>
              </mc:Choice>
              <mc:Fallback>
                <p:oleObj name="Equation" r:id="rId5" imgW="1282680" imgH="419040" progId="Equation.DSMT4">
                  <p:embed/>
                  <p:pic>
                    <p:nvPicPr>
                      <p:cNvPr id="410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787650"/>
                        <a:ext cx="31003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889000" y="3940175"/>
            <a:ext cx="4557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通常用于测量能够完全润湿毛细管材料的液体的表面张力，此时的接触角等于零。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165225" y="1047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实验测定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界面张力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(experimental methods for interfacial tensions)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24" name="Object 67"/>
          <p:cNvGraphicFramePr>
            <a:graphicFrameLocks noChangeAspect="1"/>
          </p:cNvGraphicFramePr>
          <p:nvPr/>
        </p:nvGraphicFramePr>
        <p:xfrm>
          <a:off x="5256213" y="1474788"/>
          <a:ext cx="3090862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位图图像" r:id="rId3" imgW="2038095" imgH="961905" progId="Paint.Picture">
                  <p:embed/>
                </p:oleObj>
              </mc:Choice>
              <mc:Fallback>
                <p:oleObj name="位图图像" r:id="rId3" imgW="2038095" imgH="961905" progId="Paint.Picture">
                  <p:embed/>
                  <p:pic>
                    <p:nvPicPr>
                      <p:cNvPr id="5124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1474788"/>
                        <a:ext cx="3090862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30"/>
          <p:cNvSpPr txBox="1">
            <a:spLocks noChangeArrowheads="1"/>
          </p:cNvSpPr>
          <p:nvPr/>
        </p:nvSpPr>
        <p:spPr bwMode="auto">
          <a:xfrm>
            <a:off x="973138" y="1757363"/>
            <a:ext cx="224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最大泡压法</a:t>
            </a:r>
          </a:p>
        </p:txBody>
      </p:sp>
      <p:graphicFrame>
        <p:nvGraphicFramePr>
          <p:cNvPr id="512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09186"/>
              </p:ext>
            </p:extLst>
          </p:nvPr>
        </p:nvGraphicFramePr>
        <p:xfrm>
          <a:off x="1912938" y="2725738"/>
          <a:ext cx="1949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512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2725738"/>
                        <a:ext cx="1949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5848350" y="2973388"/>
            <a:ext cx="1985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半球形气泡压力最大</a:t>
            </a:r>
          </a:p>
        </p:txBody>
      </p:sp>
      <p:cxnSp>
        <p:nvCxnSpPr>
          <p:cNvPr id="5128" name="直接箭头连接符 3"/>
          <p:cNvCxnSpPr>
            <a:cxnSpLocks noChangeShapeType="1"/>
            <a:stCxn id="5127" idx="0"/>
          </p:cNvCxnSpPr>
          <p:nvPr/>
        </p:nvCxnSpPr>
        <p:spPr bwMode="auto">
          <a:xfrm flipV="1">
            <a:off x="6840538" y="2476500"/>
            <a:ext cx="0" cy="4968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9" name="Text Box 32"/>
          <p:cNvSpPr txBox="1">
            <a:spLocks noChangeArrowheads="1"/>
          </p:cNvSpPr>
          <p:nvPr/>
        </p:nvSpPr>
        <p:spPr bwMode="auto">
          <a:xfrm>
            <a:off x="973138" y="3871913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滴重法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51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529705"/>
              </p:ext>
            </p:extLst>
          </p:nvPr>
        </p:nvGraphicFramePr>
        <p:xfrm>
          <a:off x="1905000" y="4667250"/>
          <a:ext cx="23447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513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67250"/>
                        <a:ext cx="23447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1" name="Picture 73" descr="1(576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4130675"/>
            <a:ext cx="35909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TextBox 9"/>
          <p:cNvSpPr txBox="1">
            <a:spLocks noChangeArrowheads="1"/>
          </p:cNvSpPr>
          <p:nvPr/>
        </p:nvSpPr>
        <p:spPr bwMode="auto">
          <a:xfrm>
            <a:off x="2370138" y="5351463"/>
            <a:ext cx="2100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：校正因子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1165225" y="1047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实验测定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界面张力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(experimental methods for interfacial tensions)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8" name="Text Box 34"/>
          <p:cNvSpPr txBox="1">
            <a:spLocks noChangeArrowheads="1"/>
          </p:cNvSpPr>
          <p:nvPr/>
        </p:nvSpPr>
        <p:spPr bwMode="auto">
          <a:xfrm>
            <a:off x="965200" y="1590675"/>
            <a:ext cx="262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吊板法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2419350"/>
            <a:ext cx="3476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" name="组合 4"/>
          <p:cNvGrpSpPr>
            <a:grpSpLocks/>
          </p:cNvGrpSpPr>
          <p:nvPr/>
        </p:nvGrpSpPr>
        <p:grpSpPr bwMode="auto">
          <a:xfrm>
            <a:off x="5780088" y="1557338"/>
            <a:ext cx="2879725" cy="4624387"/>
            <a:chOff x="5780268" y="1557989"/>
            <a:chExt cx="2879725" cy="4623737"/>
          </a:xfrm>
        </p:grpSpPr>
        <p:grpSp>
          <p:nvGrpSpPr>
            <p:cNvPr id="6153" name="Group 68"/>
            <p:cNvGrpSpPr>
              <a:grpSpLocks/>
            </p:cNvGrpSpPr>
            <p:nvPr/>
          </p:nvGrpSpPr>
          <p:grpSpPr bwMode="auto">
            <a:xfrm>
              <a:off x="5780268" y="1973263"/>
              <a:ext cx="2879725" cy="4208463"/>
              <a:chOff x="3394" y="1213"/>
              <a:chExt cx="1814" cy="2651"/>
            </a:xfrm>
          </p:grpSpPr>
          <p:sp>
            <p:nvSpPr>
              <p:cNvPr id="6155" name="AutoShape 54"/>
              <p:cNvSpPr>
                <a:spLocks noChangeArrowheads="1"/>
              </p:cNvSpPr>
              <p:nvPr/>
            </p:nvSpPr>
            <p:spPr bwMode="auto">
              <a:xfrm>
                <a:off x="3394" y="2520"/>
                <a:ext cx="1814" cy="1344"/>
              </a:xfrm>
              <a:prstGeom prst="cube">
                <a:avLst>
                  <a:gd name="adj" fmla="val 60227"/>
                </a:avLst>
              </a:prstGeom>
              <a:solidFill>
                <a:srgbClr val="00808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6" name="AutoShape 52"/>
              <p:cNvSpPr>
                <a:spLocks noChangeArrowheads="1"/>
              </p:cNvSpPr>
              <p:nvPr/>
            </p:nvSpPr>
            <p:spPr bwMode="auto">
              <a:xfrm>
                <a:off x="4118" y="1585"/>
                <a:ext cx="456" cy="1548"/>
              </a:xfrm>
              <a:prstGeom prst="cube">
                <a:avLst>
                  <a:gd name="adj" fmla="val 8594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7" name="Line 53"/>
              <p:cNvSpPr>
                <a:spLocks noChangeShapeType="1"/>
              </p:cNvSpPr>
              <p:nvPr/>
            </p:nvSpPr>
            <p:spPr bwMode="auto">
              <a:xfrm flipV="1">
                <a:off x="4336" y="1213"/>
                <a:ext cx="0" cy="56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4" name="TextBox 1"/>
            <p:cNvSpPr txBox="1">
              <a:spLocks noChangeArrowheads="1"/>
            </p:cNvSpPr>
            <p:nvPr/>
          </p:nvSpPr>
          <p:spPr bwMode="auto">
            <a:xfrm>
              <a:off x="7060146" y="1557989"/>
              <a:ext cx="50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151" name="TextBox 2"/>
          <p:cNvSpPr txBox="1">
            <a:spLocks noChangeArrowheads="1"/>
          </p:cNvSpPr>
          <p:nvPr/>
        </p:nvSpPr>
        <p:spPr bwMode="auto">
          <a:xfrm>
            <a:off x="1093788" y="3924300"/>
            <a:ext cx="4251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逐渐升高液面，当液面恰好与板接触时，拉力的变化为：</a:t>
            </a:r>
          </a:p>
        </p:txBody>
      </p:sp>
      <p:graphicFrame>
        <p:nvGraphicFramePr>
          <p:cNvPr id="615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0753"/>
              </p:ext>
            </p:extLst>
          </p:nvPr>
        </p:nvGraphicFramePr>
        <p:xfrm>
          <a:off x="501650" y="4878388"/>
          <a:ext cx="5435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323800" imgH="203040" progId="Equation.DSMT4">
                  <p:embed/>
                </p:oleObj>
              </mc:Choice>
              <mc:Fallback>
                <p:oleObj name="Equation" r:id="rId4" imgW="2323800" imgH="203040" progId="Equation.DSMT4">
                  <p:embed/>
                  <p:pic>
                    <p:nvPicPr>
                      <p:cNvPr id="615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878388"/>
                        <a:ext cx="5435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693738" y="457200"/>
            <a:ext cx="79359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界面张力的半经验估算方法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(semi-empirical methods for interfacial tensions)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684213" y="3486150"/>
            <a:ext cx="805973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界面张力的理论研究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(theoretical methods for interfacial tensions)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8080"/>
              </p:ext>
            </p:extLst>
          </p:nvPr>
        </p:nvGraphicFramePr>
        <p:xfrm>
          <a:off x="3481388" y="1582738"/>
          <a:ext cx="23717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71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1582738"/>
                        <a:ext cx="23717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141413" y="17033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稀溶液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71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21194"/>
              </p:ext>
            </p:extLst>
          </p:nvPr>
        </p:nvGraphicFramePr>
        <p:xfrm>
          <a:off x="3513138" y="2459038"/>
          <a:ext cx="34909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71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459038"/>
                        <a:ext cx="34909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1143000" y="2598738"/>
            <a:ext cx="125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浓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溶液</a:t>
            </a:r>
            <a:endParaRPr kumimoji="1" lang="zh-CN" altLang="en-US" sz="2400" b="1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71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42706"/>
              </p:ext>
            </p:extLst>
          </p:nvPr>
        </p:nvGraphicFramePr>
        <p:xfrm>
          <a:off x="2654254" y="4599999"/>
          <a:ext cx="1946367" cy="41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825480" imgH="177480" progId="Equation.DSMT4">
                  <p:embed/>
                </p:oleObj>
              </mc:Choice>
              <mc:Fallback>
                <p:oleObj name="Equation" r:id="rId7" imgW="825480" imgH="177480" progId="Equation.DSMT4">
                  <p:embed/>
                  <p:pic>
                    <p:nvPicPr>
                      <p:cNvPr id="71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254" y="4599999"/>
                        <a:ext cx="1946367" cy="41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93486"/>
              </p:ext>
            </p:extLst>
          </p:nvPr>
        </p:nvGraphicFramePr>
        <p:xfrm>
          <a:off x="2128818" y="5259562"/>
          <a:ext cx="5243552" cy="125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171520" imgH="520560" progId="Equation.DSMT4">
                  <p:embed/>
                </p:oleObj>
              </mc:Choice>
              <mc:Fallback>
                <p:oleObj name="Equation" r:id="rId9" imgW="2171520" imgH="520560" progId="Equation.DSMT4">
                  <p:embed/>
                  <p:pic>
                    <p:nvPicPr>
                      <p:cNvPr id="71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18" y="5259562"/>
                        <a:ext cx="5243552" cy="125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1"/>
          <p:cNvSpPr txBox="1">
            <a:spLocks noChangeArrowheads="1"/>
          </p:cNvSpPr>
          <p:nvPr/>
        </p:nvSpPr>
        <p:spPr bwMode="auto">
          <a:xfrm>
            <a:off x="5035022" y="4521112"/>
            <a:ext cx="3104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/>
              <a:t>：正则配分函数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584200" y="565150"/>
            <a:ext cx="8128000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用同一支滴管滴出相同体积的水、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NaCl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稀溶液和乙醇溶液，滴数是否相同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? 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22300" y="1982788"/>
            <a:ext cx="834390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不相同。因为在密度相差不大的情况下，液滴的大小与界面张力有关。一般界面张力越大，在管端能悬挂的液滴体积也越大。所以，液体体积相同的情况下，界面张力最大的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NaCl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稀溶液液滴最大，滴数最少。水居中，乙醇溶液液滴最小，滴数最多。若液体密度相差大，还要考虑密度的影响。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3118</TotalTime>
  <Words>242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位图图像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209</cp:revision>
  <dcterms:created xsi:type="dcterms:W3CDTF">1999-10-07T02:58:10Z</dcterms:created>
  <dcterms:modified xsi:type="dcterms:W3CDTF">2020-07-10T03:14:42Z</dcterms:modified>
</cp:coreProperties>
</file>