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6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6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image" Target="../media/image68.wmf"/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0" Type="http://schemas.openxmlformats.org/officeDocument/2006/relationships/image" Target="../media/image70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file:///C:\Users\yangl\AppData\Local\Temp\wps\INetCache\d5a3462c3ccaa40f5e6a8964baadc7f4" TargetMode="External"/><Relationship Id="rId3" Type="http://schemas.openxmlformats.org/officeDocument/2006/relationships/image" Target="../media/image2.jpeg"/><Relationship Id="rId2" Type="http://schemas.openxmlformats.org/officeDocument/2006/relationships/image" Target="file:///C:\Users\yangl\AppData\Local\Temp\wps\INetCache\be1c2b757f390101fe3911ac1bb01c75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1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20" Type="http://schemas.openxmlformats.org/officeDocument/2006/relationships/vmlDrawing" Target="../drawings/vmlDrawing9.vml"/><Relationship Id="rId2" Type="http://schemas.openxmlformats.org/officeDocument/2006/relationships/image" Target="../media/image3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6.w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7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oleObject" Target="../embeddings/oleObject53.bin"/><Relationship Id="rId7" Type="http://schemas.openxmlformats.org/officeDocument/2006/relationships/image" Target="../media/image56.wmf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1.bin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4.wmf"/><Relationship Id="rId17" Type="http://schemas.openxmlformats.org/officeDocument/2006/relationships/vmlDrawing" Target="../drawings/vmlDrawing1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60.wmf"/><Relationship Id="rId14" Type="http://schemas.openxmlformats.org/officeDocument/2006/relationships/oleObject" Target="../embeddings/oleObject56.bin"/><Relationship Id="rId13" Type="http://schemas.openxmlformats.org/officeDocument/2006/relationships/image" Target="../media/image59.wmf"/><Relationship Id="rId12" Type="http://schemas.openxmlformats.org/officeDocument/2006/relationships/oleObject" Target="../embeddings/oleObject55.bin"/><Relationship Id="rId11" Type="http://schemas.openxmlformats.org/officeDocument/2006/relationships/image" Target="../media/image58.wmf"/><Relationship Id="rId10" Type="http://schemas.openxmlformats.org/officeDocument/2006/relationships/oleObject" Target="../embeddings/oleObject54.bin"/><Relationship Id="rId1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8.bin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70.wmf"/><Relationship Id="rId2" Type="http://schemas.openxmlformats.org/officeDocument/2006/relationships/image" Target="../media/image61.wmf"/><Relationship Id="rId19" Type="http://schemas.openxmlformats.org/officeDocument/2006/relationships/oleObject" Target="../embeddings/oleObject66.bin"/><Relationship Id="rId18" Type="http://schemas.openxmlformats.org/officeDocument/2006/relationships/image" Target="../media/image69.wmf"/><Relationship Id="rId17" Type="http://schemas.openxmlformats.org/officeDocument/2006/relationships/oleObject" Target="../embeddings/oleObject65.bin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71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3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oleObject" Target="../embeddings/oleObject20.bin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2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25.bin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737225" y="1142365"/>
            <a:ext cx="4255770" cy="126174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97380" y="1142364"/>
            <a:ext cx="3550548" cy="126174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97380" y="2595880"/>
            <a:ext cx="8453755" cy="173418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95550" y="2971165"/>
            <a:ext cx="78314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多组分系统的热力学基本方程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相变化和化学变化的可逆性判据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相平衡条件和化学平衡条件，它们是相平衡和化学平衡计算的基础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建立化学势表达式，进而运用化学势解决实际问题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59455" y="4450080"/>
            <a:ext cx="6049010" cy="14516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43580" y="6076950"/>
            <a:ext cx="6078855" cy="64833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68165" y="648970"/>
            <a:ext cx="332105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第一章至第五章逻辑框架</a:t>
            </a:r>
            <a:endParaRPr lang="zh-CN" altLang="en-US" sz="2000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32175" y="188595"/>
            <a:ext cx="5582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化学热力学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---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宏观层次的平衡规律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42945" y="6237605"/>
            <a:ext cx="5974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物质特性（纯物质）：</a:t>
            </a:r>
            <a:r>
              <a:rPr lang="en-US" sz="20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pVT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关系、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各种热性质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3840" y="4509135"/>
            <a:ext cx="7179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普遍规律：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热力学第零、一、二、三定律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51405" y="4968875"/>
            <a:ext cx="7743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过程方向和限度的普遍性判据：克劳修斯不等式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08120" y="5445760"/>
            <a:ext cx="477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热力学计算的基础：热力学基本方程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40330" y="2637790"/>
            <a:ext cx="7179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从纯物质扩展到多组分系统，提出偏摩尔量和化学势的概念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97379" y="1206828"/>
            <a:ext cx="355054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应用一：相平衡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二元系统的气液平衡、液液平衡、气液液平衡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9460" y="1125220"/>
            <a:ext cx="40798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应用二：化学平衡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标准平衡常数、标准平衡常数与各种实用平衡常数的关系、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等温方程是化学反应方向和限度的判据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上箭头 19"/>
          <p:cNvSpPr/>
          <p:nvPr/>
        </p:nvSpPr>
        <p:spPr>
          <a:xfrm>
            <a:off x="6136005" y="5876290"/>
            <a:ext cx="360045" cy="18859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6104255" y="4259580"/>
            <a:ext cx="360045" cy="18859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弧形箭头 21"/>
          <p:cNvSpPr/>
          <p:nvPr/>
        </p:nvSpPr>
        <p:spPr>
          <a:xfrm>
            <a:off x="8256270" y="3140710"/>
            <a:ext cx="215900" cy="36004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右弧形箭头 22"/>
          <p:cNvSpPr/>
          <p:nvPr/>
        </p:nvSpPr>
        <p:spPr>
          <a:xfrm flipH="1">
            <a:off x="2495550" y="3452495"/>
            <a:ext cx="215900" cy="36004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上箭头 23"/>
          <p:cNvSpPr/>
          <p:nvPr/>
        </p:nvSpPr>
        <p:spPr>
          <a:xfrm>
            <a:off x="3418840" y="2390775"/>
            <a:ext cx="360045" cy="18859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箭头 24"/>
          <p:cNvSpPr/>
          <p:nvPr/>
        </p:nvSpPr>
        <p:spPr>
          <a:xfrm>
            <a:off x="7699375" y="2390775"/>
            <a:ext cx="360045" cy="18859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 r:link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4650" y="4869180"/>
            <a:ext cx="1352550" cy="16402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 r:link="rId4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2700" y="4147820"/>
            <a:ext cx="2084705" cy="2880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3" name="Object 3"/>
          <p:cNvGraphicFramePr/>
          <p:nvPr/>
        </p:nvGraphicFramePr>
        <p:xfrm>
          <a:off x="4640263" y="1423988"/>
          <a:ext cx="33004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" r:id="rId1" imgW="1675765" imgH="292100" progId="Equation.3">
                  <p:embed/>
                </p:oleObj>
              </mc:Choice>
              <mc:Fallback>
                <p:oleObj name="" r:id="rId1" imgW="1675765" imgH="292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0263" y="1423988"/>
                        <a:ext cx="3300412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" name="Object 4"/>
          <p:cNvGraphicFramePr/>
          <p:nvPr/>
        </p:nvGraphicFramePr>
        <p:xfrm>
          <a:off x="4640263" y="2184400"/>
          <a:ext cx="34528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" r:id="rId3" imgW="1726565" imgH="292100" progId="Equation.3">
                  <p:embed/>
                </p:oleObj>
              </mc:Choice>
              <mc:Fallback>
                <p:oleObj name="" r:id="rId3" imgW="1726565" imgH="292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0263" y="2184400"/>
                        <a:ext cx="3452812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4375150" y="3033713"/>
          <a:ext cx="51816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" r:id="rId5" imgW="2627630" imgH="292100" progId="Equation.3">
                  <p:embed/>
                </p:oleObj>
              </mc:Choice>
              <mc:Fallback>
                <p:oleObj name="" r:id="rId5" imgW="2627630" imgH="292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5150" y="3033713"/>
                        <a:ext cx="518160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3427413" y="4992688"/>
          <a:ext cx="49593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" r:id="rId7" imgW="2628900" imgH="254000" progId="Equation.3">
                  <p:embed/>
                </p:oleObj>
              </mc:Choice>
              <mc:Fallback>
                <p:oleObj name="" r:id="rId7" imgW="2628900" imgH="254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7413" y="4992688"/>
                        <a:ext cx="495935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7"/>
          <p:cNvSpPr/>
          <p:nvPr/>
        </p:nvSpPr>
        <p:spPr>
          <a:xfrm>
            <a:off x="1846263" y="815976"/>
            <a:ext cx="403225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fontAlgn="base"/>
            <a:r>
              <a:rPr lang="zh-CN" altLang="en-US" sz="2400" b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标准摩尔蒸发焓</a:t>
            </a:r>
            <a:r>
              <a:rPr lang="zh-CN" altLang="en-US" sz="1400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</a:t>
            </a:r>
            <a:endParaRPr lang="zh-CN" altLang="en-US" strike="noStrike" noProof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439" name="Rectangle 8"/>
          <p:cNvSpPr/>
          <p:nvPr/>
        </p:nvSpPr>
        <p:spPr>
          <a:xfrm>
            <a:off x="1827213" y="1516063"/>
            <a:ext cx="259207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fontAlgn="base"/>
            <a:r>
              <a:rPr lang="zh-CN" altLang="en-US" sz="2400" b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标准摩尔熔化焓</a:t>
            </a:r>
            <a:r>
              <a:rPr lang="zh-CN" altLang="en-US" sz="1400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</a:t>
            </a:r>
            <a:endParaRPr lang="zh-CN" altLang="en-US" strike="noStrike" noProof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440" name="Rectangle 9"/>
          <p:cNvSpPr/>
          <p:nvPr/>
        </p:nvSpPr>
        <p:spPr>
          <a:xfrm>
            <a:off x="1827213" y="2324101"/>
            <a:ext cx="259207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tabLst>
                <a:tab pos="1621155" algn="l"/>
              </a:tabLst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标准摩尔升华焓</a:t>
            </a:r>
            <a:r>
              <a:rPr lang="zh-CN" altLang="en-US" sz="1400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</a:t>
            </a:r>
            <a:endParaRPr lang="zh-CN" altLang="en-US" strike="noStrike" noProof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441" name="Rectangle 10"/>
          <p:cNvSpPr/>
          <p:nvPr/>
        </p:nvSpPr>
        <p:spPr>
          <a:xfrm>
            <a:off x="1831975" y="3119438"/>
            <a:ext cx="236982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tabLst>
                <a:tab pos="1621155" algn="l"/>
              </a:tabLst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标准摩尔转变焓</a:t>
            </a:r>
            <a:r>
              <a:rPr lang="zh-CN" altLang="en-US" sz="1400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endParaRPr lang="zh-CN" altLang="en-US" strike="noStrike" noProof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3321" name="Rectangle 11"/>
          <p:cNvSpPr/>
          <p:nvPr/>
        </p:nvSpPr>
        <p:spPr>
          <a:xfrm>
            <a:off x="4643438" y="4512628"/>
            <a:ext cx="1097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sz="90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1400">
                <a:latin typeface="Times New Roman" panose="02020603050405020304" pitchFamily="18" charset="0"/>
                <a:ea typeface="黑体" panose="02010609060101010101" pitchFamily="2" charset="-122"/>
              </a:rPr>
              <a:t>	</a:t>
            </a:r>
            <a:endParaRPr lang="en-US" altLang="zh-CN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443" name="Rectangle 12"/>
          <p:cNvSpPr/>
          <p:nvPr/>
        </p:nvSpPr>
        <p:spPr>
          <a:xfrm>
            <a:off x="4799965" y="4376103"/>
            <a:ext cx="2433638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defTabSz="914400" fontAlgn="base">
              <a:tabLst>
                <a:tab pos="2057400" algn="ctr"/>
                <a:tab pos="4038600" algn="r"/>
              </a:tabLst>
            </a:pPr>
            <a:r>
              <a:rPr lang="zh-CN" altLang="en-US" sz="2400" b="1" strike="noStrike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在同样温度下：</a:t>
            </a:r>
            <a:endParaRPr lang="en-US" altLang="zh-CN" sz="2400" b="1" strike="noStrike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444" name="Rectangle 13"/>
          <p:cNvSpPr/>
          <p:nvPr/>
        </p:nvSpPr>
        <p:spPr>
          <a:xfrm>
            <a:off x="1631950" y="179388"/>
            <a:ext cx="395922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marL="342900" indent="-342900" fontAlgn="base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strike="noStrike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标准摩尔相变焓</a:t>
            </a:r>
            <a:endParaRPr lang="zh-CN" altLang="en-US" sz="2400" b="1" strike="noStrike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3324" name="Rectangle 14"/>
          <p:cNvSpPr/>
          <p:nvPr/>
        </p:nvSpPr>
        <p:spPr>
          <a:xfrm>
            <a:off x="1846263" y="3832225"/>
            <a:ext cx="59982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如非特别指明，相变化一般看作恒温过程。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3325" name="Object 2"/>
          <p:cNvGraphicFramePr/>
          <p:nvPr/>
        </p:nvGraphicFramePr>
        <p:xfrm>
          <a:off x="4673600" y="725488"/>
          <a:ext cx="32670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" r:id="rId9" imgW="1725930" imgH="317500" progId="Equation.3">
                  <p:embed/>
                </p:oleObj>
              </mc:Choice>
              <mc:Fallback>
                <p:oleObj name="" r:id="rId9" imgW="1725930" imgH="317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3600" y="725488"/>
                        <a:ext cx="326707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对象 23557"/>
          <p:cNvGraphicFramePr>
            <a:graphicFrameLocks noChangeAspect="1"/>
          </p:cNvGraphicFramePr>
          <p:nvPr/>
        </p:nvGraphicFramePr>
        <p:xfrm>
          <a:off x="2608263" y="5578475"/>
          <a:ext cx="6972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" r:id="rId11" imgW="3733800" imgH="254000" progId="">
                  <p:embed/>
                </p:oleObj>
              </mc:Choice>
              <mc:Fallback>
                <p:oleObj name="" r:id="rId11" imgW="3733800" imgH="254000" progId="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08263" y="5578475"/>
                        <a:ext cx="69723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对象 23557"/>
          <p:cNvGraphicFramePr>
            <a:graphicFrameLocks noChangeAspect="1"/>
          </p:cNvGraphicFramePr>
          <p:nvPr/>
        </p:nvGraphicFramePr>
        <p:xfrm>
          <a:off x="2611438" y="6162675"/>
          <a:ext cx="6969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" r:id="rId13" imgW="3733800" imgH="254000" progId="">
                  <p:embed/>
                </p:oleObj>
              </mc:Choice>
              <mc:Fallback>
                <p:oleObj name="" r:id="rId13" imgW="3733800" imgH="254000" progId="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11438" y="6162675"/>
                        <a:ext cx="69691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2073275" y="4921250"/>
            <a:ext cx="8143875" cy="17780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7" name="Object 6"/>
          <p:cNvGraphicFramePr/>
          <p:nvPr/>
        </p:nvGraphicFramePr>
        <p:xfrm>
          <a:off x="4271963" y="2365375"/>
          <a:ext cx="32035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" r:id="rId1" imgW="1548765" imgH="266700" progId="Equation.3">
                  <p:embed/>
                </p:oleObj>
              </mc:Choice>
              <mc:Fallback>
                <p:oleObj name="" r:id="rId1" imgW="1548765" imgH="266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71963" y="2365375"/>
                        <a:ext cx="320357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2990850" y="2997200"/>
          <a:ext cx="33369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" r:id="rId3" imgW="1688465" imgH="266700" progId="Equation.3">
                  <p:embed/>
                </p:oleObj>
              </mc:Choice>
              <mc:Fallback>
                <p:oleObj name="" r:id="rId3" imgW="1688465" imgH="266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0850" y="2997200"/>
                        <a:ext cx="3336925" cy="5318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919413" y="3663950"/>
          <a:ext cx="34702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" r:id="rId5" imgW="1777365" imgH="266700" progId="Equation.3">
                  <p:embed/>
                </p:oleObj>
              </mc:Choice>
              <mc:Fallback>
                <p:oleObj name="" r:id="rId5" imgW="1777365" imgH="266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9413" y="3663950"/>
                        <a:ext cx="3470275" cy="5318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10"/>
          <p:cNvSpPr/>
          <p:nvPr/>
        </p:nvSpPr>
        <p:spPr>
          <a:xfrm>
            <a:off x="1758950" y="4303554"/>
            <a:ext cx="4504690" cy="58928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marL="342900" indent="-342900">
              <a:lnSpc>
                <a:spcPct val="13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标准摩尔熵和标准摩尔反应熵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4341" name="Object 11"/>
          <p:cNvGraphicFramePr>
            <a:graphicFrameLocks noChangeAspect="1"/>
          </p:cNvGraphicFramePr>
          <p:nvPr/>
        </p:nvGraphicFramePr>
        <p:xfrm>
          <a:off x="3182938" y="5175250"/>
          <a:ext cx="2954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" r:id="rId7" imgW="1459865" imgH="266700" progId="Equation.3">
                  <p:embed/>
                </p:oleObj>
              </mc:Choice>
              <mc:Fallback>
                <p:oleObj name="" r:id="rId7" imgW="1459865" imgH="266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2938" y="5175250"/>
                        <a:ext cx="2954337" cy="539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2"/>
          <p:cNvSpPr>
            <a:spLocks noGrp="1"/>
          </p:cNvSpPr>
          <p:nvPr/>
        </p:nvSpPr>
        <p:spPr>
          <a:xfrm>
            <a:off x="1758950" y="787400"/>
            <a:ext cx="8229600" cy="6032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反应进度    ：为从数量上统一表达反应进行的程度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mol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343" name="Object 12"/>
          <p:cNvGraphicFramePr>
            <a:graphicFrameLocks noChangeAspect="1"/>
          </p:cNvGraphicFramePr>
          <p:nvPr/>
        </p:nvGraphicFramePr>
        <p:xfrm>
          <a:off x="3087688" y="885825"/>
          <a:ext cx="301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" r:id="rId9" imgW="140970" imgH="205105" progId="Equation.3">
                  <p:embed/>
                </p:oleObj>
              </mc:Choice>
              <mc:Fallback>
                <p:oleObj name="" r:id="rId9" imgW="140970" imgH="20510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7688" y="885825"/>
                        <a:ext cx="301625" cy="43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3"/>
          <p:cNvGraphicFramePr>
            <a:graphicFrameLocks noChangeAspect="1"/>
          </p:cNvGraphicFramePr>
          <p:nvPr/>
        </p:nvGraphicFramePr>
        <p:xfrm>
          <a:off x="3589338" y="1393825"/>
          <a:ext cx="22129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" r:id="rId11" imgW="1028700" imgH="444500" progId="Equation.3">
                  <p:embed/>
                </p:oleObj>
              </mc:Choice>
              <mc:Fallback>
                <p:oleObj name="" r:id="rId11" imgW="1028700" imgH="444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9338" y="1393825"/>
                        <a:ext cx="221297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4"/>
          <p:cNvGraphicFramePr>
            <a:graphicFrameLocks noChangeAspect="1"/>
          </p:cNvGraphicFramePr>
          <p:nvPr/>
        </p:nvGraphicFramePr>
        <p:xfrm>
          <a:off x="6518275" y="1603375"/>
          <a:ext cx="16319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" r:id="rId13" imgW="774065" imgH="215900" progId="Equation.3">
                  <p:embed/>
                </p:oleObj>
              </mc:Choice>
              <mc:Fallback>
                <p:oleObj name="" r:id="rId13" imgW="774065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18275" y="1603375"/>
                        <a:ext cx="163195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5"/>
          <p:cNvSpPr/>
          <p:nvPr/>
        </p:nvSpPr>
        <p:spPr>
          <a:xfrm>
            <a:off x="1716088" y="225425"/>
            <a:ext cx="502126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 defTabSz="914400" fontAlgn="base">
              <a:buClr>
                <a:srgbClr val="FF0000"/>
              </a:buClr>
              <a:buFont typeface="Wingdings" panose="05000000000000000000" charset="0"/>
              <a:buChar char="Ø"/>
              <a:tabLst>
                <a:tab pos="2057400" algn="ctr"/>
                <a:tab pos="4038600" algn="r"/>
              </a:tabLst>
            </a:pPr>
            <a:r>
              <a:rPr lang="zh-CN" altLang="en-US" sz="2400" b="1" strike="noStrike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标准摩尔反应焓</a:t>
            </a:r>
            <a:endParaRPr lang="zh-CN" altLang="en-US" sz="2400" b="1" strike="noStrike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47" name="Rectangle 14"/>
          <p:cNvSpPr/>
          <p:nvPr/>
        </p:nvSpPr>
        <p:spPr>
          <a:xfrm>
            <a:off x="2197100" y="6076950"/>
            <a:ext cx="6304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如非特别指明，化学反应一般看作恒温过程。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4348" name="Object 3"/>
          <p:cNvGraphicFramePr>
            <a:graphicFrameLocks noChangeAspect="1"/>
          </p:cNvGraphicFramePr>
          <p:nvPr/>
        </p:nvGraphicFramePr>
        <p:xfrm>
          <a:off x="6994525" y="3149600"/>
          <a:ext cx="23701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" r:id="rId15" imgW="1219200" imgH="419100" progId="Equation.3">
                  <p:embed/>
                </p:oleObj>
              </mc:Choice>
              <mc:Fallback>
                <p:oleObj name="" r:id="rId15" imgW="12192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94525" y="3149600"/>
                        <a:ext cx="2370138" cy="827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4"/>
          <p:cNvGraphicFramePr>
            <a:graphicFrameLocks noChangeAspect="1"/>
          </p:cNvGraphicFramePr>
          <p:nvPr/>
        </p:nvGraphicFramePr>
        <p:xfrm>
          <a:off x="7131050" y="5030788"/>
          <a:ext cx="20986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" r:id="rId17" imgW="1130300" imgH="444500" progId="Equation.3">
                  <p:embed/>
                </p:oleObj>
              </mc:Choice>
              <mc:Fallback>
                <p:oleObj name="" r:id="rId17" imgW="1130300" imgH="444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31050" y="5030788"/>
                        <a:ext cx="2098675" cy="827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6"/>
          <p:cNvSpPr/>
          <p:nvPr/>
        </p:nvSpPr>
        <p:spPr>
          <a:xfrm>
            <a:off x="1524000" y="3362484"/>
            <a:ext cx="22720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defTabSz="914400">
              <a:tabLst>
                <a:tab pos="2057400" algn="ctr"/>
                <a:tab pos="4038600" algn="r"/>
              </a:tabLs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endParaRPr lang="en-US" altLang="zh-CN" sz="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 eaLnBrk="0" hangingPunct="0">
              <a:tabLst>
                <a:tab pos="2057400" algn="ctr"/>
                <a:tab pos="4038600" algn="r"/>
              </a:tabLst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2" name="Object 17"/>
          <p:cNvGraphicFramePr>
            <a:graphicFrameLocks noChangeAspect="1"/>
          </p:cNvGraphicFramePr>
          <p:nvPr/>
        </p:nvGraphicFramePr>
        <p:xfrm>
          <a:off x="2263775" y="849313"/>
          <a:ext cx="78105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" r:id="rId1" imgW="3708400" imgH="520700" progId="Equation.3">
                  <p:embed/>
                </p:oleObj>
              </mc:Choice>
              <mc:Fallback>
                <p:oleObj name="" r:id="rId1" imgW="3708400" imgH="520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3775" y="849313"/>
                        <a:ext cx="7810500" cy="10810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2"/>
          <p:cNvSpPr txBox="1"/>
          <p:nvPr/>
        </p:nvSpPr>
        <p:spPr>
          <a:xfrm>
            <a:off x="1666875" y="2154238"/>
            <a:ext cx="612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5364" name="Object 17"/>
          <p:cNvGraphicFramePr>
            <a:graphicFrameLocks noChangeAspect="1"/>
          </p:cNvGraphicFramePr>
          <p:nvPr/>
        </p:nvGraphicFramePr>
        <p:xfrm>
          <a:off x="2278063" y="2054225"/>
          <a:ext cx="77803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" r:id="rId3" imgW="3693795" imgH="520700" progId="Equation.3">
                  <p:embed/>
                </p:oleObj>
              </mc:Choice>
              <mc:Fallback>
                <p:oleObj name="" r:id="rId3" imgW="3693795" imgH="520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8063" y="2054225"/>
                        <a:ext cx="7780337" cy="10810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52586"/>
          <p:cNvGraphicFramePr>
            <a:graphicFrameLocks noChangeAspect="1"/>
          </p:cNvGraphicFramePr>
          <p:nvPr/>
        </p:nvGraphicFramePr>
        <p:xfrm>
          <a:off x="3436938" y="188913"/>
          <a:ext cx="5689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" r:id="rId5" imgW="2781300" imgH="228600" progId="Equation.3">
                  <p:embed/>
                </p:oleObj>
              </mc:Choice>
              <mc:Fallback>
                <p:oleObj name="" r:id="rId5" imgW="2781300" imgH="2286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6938" y="188913"/>
                        <a:ext cx="56896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9239"/>
          <p:cNvGraphicFramePr>
            <a:graphicFrameLocks noChangeAspect="1"/>
          </p:cNvGraphicFramePr>
          <p:nvPr/>
        </p:nvGraphicFramePr>
        <p:xfrm>
          <a:off x="2128838" y="3668713"/>
          <a:ext cx="6840537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" r:id="rId7" imgW="2336800" imgH="609600" progId="">
                  <p:embed/>
                </p:oleObj>
              </mc:Choice>
              <mc:Fallback>
                <p:oleObj name="" r:id="rId7" imgW="2336800" imgH="609600" progId="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8838" y="3668713"/>
                        <a:ext cx="6840537" cy="1516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92650" y="3668713"/>
          <a:ext cx="28067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" r:id="rId9" imgW="1371600" imgH="228600" progId="Equation.KSEE3">
                  <p:embed/>
                </p:oleObj>
              </mc:Choice>
              <mc:Fallback>
                <p:oleObj name="" r:id="rId9" imgW="1371600" imgH="228600" progId="Equation.KSEE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92650" y="3668713"/>
                        <a:ext cx="28067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2311"/>
          <p:cNvGraphicFramePr>
            <a:graphicFrameLocks noChangeAspect="1"/>
          </p:cNvGraphicFramePr>
          <p:nvPr/>
        </p:nvGraphicFramePr>
        <p:xfrm>
          <a:off x="2193925" y="5414963"/>
          <a:ext cx="51069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" r:id="rId11" imgW="2131695" imgH="405765" progId="">
                  <p:embed/>
                </p:oleObj>
              </mc:Choice>
              <mc:Fallback>
                <p:oleObj name="" r:id="rId11" imgW="2131695" imgH="405765" progId="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3925" y="5414963"/>
                        <a:ext cx="5106988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48225" y="5432425"/>
          <a:ext cx="2808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" r:id="rId13" imgW="1371600" imgH="241300" progId="Equation.KSEE3">
                  <p:embed/>
                </p:oleObj>
              </mc:Choice>
              <mc:Fallback>
                <p:oleObj name="" r:id="rId13" imgW="1371600" imgH="241300" progId="Equation.KSEE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48225" y="5432425"/>
                        <a:ext cx="2808288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圆角矩形 15"/>
          <p:cNvSpPr/>
          <p:nvPr/>
        </p:nvSpPr>
        <p:spPr>
          <a:xfrm>
            <a:off x="2024063" y="3565525"/>
            <a:ext cx="7188200" cy="16192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" name="圆角矩形 16"/>
          <p:cNvSpPr/>
          <p:nvPr/>
        </p:nvSpPr>
        <p:spPr>
          <a:xfrm>
            <a:off x="2051050" y="5303838"/>
            <a:ext cx="7189788" cy="11525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/>
          <p:nvPr/>
        </p:nvSpPr>
        <p:spPr>
          <a:xfrm>
            <a:off x="1524000" y="3139758"/>
            <a:ext cx="116078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Text Box 12"/>
          <p:cNvSpPr txBox="1"/>
          <p:nvPr/>
        </p:nvSpPr>
        <p:spPr>
          <a:xfrm>
            <a:off x="1524000" y="44450"/>
            <a:ext cx="9144000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物质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的标准摩尔生成焓是由最稳定的单质生成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1mol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该物质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时的标准摩尔反应焓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6387" name="Object 13"/>
          <p:cNvGraphicFramePr>
            <a:graphicFrameLocks noChangeAspect="1"/>
          </p:cNvGraphicFramePr>
          <p:nvPr/>
        </p:nvGraphicFramePr>
        <p:xfrm>
          <a:off x="4008438" y="909638"/>
          <a:ext cx="19780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" r:id="rId1" imgW="824865" imgH="203200" progId="Equation.3">
                  <p:embed/>
                </p:oleObj>
              </mc:Choice>
              <mc:Fallback>
                <p:oleObj name="" r:id="rId1" imgW="824865" imgH="203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8438" y="909638"/>
                        <a:ext cx="1978025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12"/>
          <p:cNvSpPr txBox="1"/>
          <p:nvPr/>
        </p:nvSpPr>
        <p:spPr>
          <a:xfrm>
            <a:off x="5849938" y="908050"/>
            <a:ext cx="31432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的生成反应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509" name="Text Box 12"/>
          <p:cNvSpPr txBox="1"/>
          <p:nvPr/>
        </p:nvSpPr>
        <p:spPr>
          <a:xfrm>
            <a:off x="1524000" y="3632200"/>
            <a:ext cx="9144000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物质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的标准摩尔燃烧焓是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1mol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该物质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en-US" altLang="zh-CN" sz="2400" b="1" baseline="-25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中完全燃烧时的标准摩尔反应焓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1510" name="Object 14"/>
          <p:cNvGraphicFramePr>
            <a:graphicFrameLocks noChangeAspect="1"/>
          </p:cNvGraphicFramePr>
          <p:nvPr/>
        </p:nvGraphicFramePr>
        <p:xfrm>
          <a:off x="4200525" y="4576763"/>
          <a:ext cx="18986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" r:id="rId3" imgW="824865" imgH="203200" progId="Equation.3">
                  <p:embed/>
                </p:oleObj>
              </mc:Choice>
              <mc:Fallback>
                <p:oleObj name="" r:id="rId3" imgW="824865" imgH="203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00525" y="4576763"/>
                        <a:ext cx="189865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12"/>
          <p:cNvSpPr txBox="1"/>
          <p:nvPr/>
        </p:nvSpPr>
        <p:spPr>
          <a:xfrm>
            <a:off x="6027738" y="4584700"/>
            <a:ext cx="32051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的燃烧反应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513" name="Text Box 12"/>
          <p:cNvSpPr txBox="1"/>
          <p:nvPr/>
        </p:nvSpPr>
        <p:spPr>
          <a:xfrm>
            <a:off x="8128000" y="4756150"/>
            <a:ext cx="31432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方程式注意配平</a:t>
            </a:r>
            <a:endParaRPr lang="zh-CN" altLang="en-US" sz="24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6393" name="Object 6"/>
          <p:cNvGraphicFramePr>
            <a:graphicFrameLocks noChangeAspect="1"/>
          </p:cNvGraphicFramePr>
          <p:nvPr/>
        </p:nvGraphicFramePr>
        <p:xfrm>
          <a:off x="1784350" y="1376363"/>
          <a:ext cx="77612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" r:id="rId4" imgW="3974465" imgH="405765" progId="Equation.3">
                  <p:embed/>
                </p:oleObj>
              </mc:Choice>
              <mc:Fallback>
                <p:oleObj name="" r:id="rId4" imgW="3974465" imgH="40576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4350" y="1376363"/>
                        <a:ext cx="7761288" cy="792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7"/>
          <p:cNvGraphicFramePr>
            <a:graphicFrameLocks noChangeAspect="1"/>
          </p:cNvGraphicFramePr>
          <p:nvPr/>
        </p:nvGraphicFramePr>
        <p:xfrm>
          <a:off x="2586038" y="2246313"/>
          <a:ext cx="62849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" r:id="rId6" imgW="3238500" imgH="266700" progId="Equation.3">
                  <p:embed/>
                </p:oleObj>
              </mc:Choice>
              <mc:Fallback>
                <p:oleObj name="" r:id="rId6" imgW="3238500" imgH="266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6038" y="2246313"/>
                        <a:ext cx="6284912" cy="51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522413" y="2857500"/>
          <a:ext cx="8650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" r:id="rId8" imgW="4457700" imgH="241300" progId="Equation.3">
                  <p:embed/>
                </p:oleObj>
              </mc:Choice>
              <mc:Fallback>
                <p:oleObj name="" r:id="rId8" imgW="4457700" imgH="2413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2413" y="2857500"/>
                        <a:ext cx="8650287" cy="466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9"/>
          <p:cNvGraphicFramePr>
            <a:graphicFrameLocks noChangeAspect="1"/>
          </p:cNvGraphicFramePr>
          <p:nvPr/>
        </p:nvGraphicFramePr>
        <p:xfrm>
          <a:off x="1782763" y="5145088"/>
          <a:ext cx="82343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" r:id="rId10" imgW="4152900" imgH="228600" progId="Equation.3">
                  <p:embed/>
                </p:oleObj>
              </mc:Choice>
              <mc:Fallback>
                <p:oleObj name="" r:id="rId10" imgW="4152900" imgH="228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82763" y="5145088"/>
                        <a:ext cx="8234362" cy="454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0"/>
          <p:cNvGraphicFramePr/>
          <p:nvPr/>
        </p:nvGraphicFramePr>
        <p:xfrm>
          <a:off x="2711450" y="5678488"/>
          <a:ext cx="6297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" r:id="rId12" imgW="3136900" imgH="266700" progId="Equation.3">
                  <p:embed/>
                </p:oleObj>
              </mc:Choice>
              <mc:Fallback>
                <p:oleObj name="" r:id="rId12" imgW="3136900" imgH="2667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11450" y="5678488"/>
                        <a:ext cx="6297613" cy="536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1541463" y="6305550"/>
          <a:ext cx="9036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" r:id="rId14" imgW="4953000" imgH="241300" progId="Equation.3">
                  <p:embed/>
                </p:oleObj>
              </mc:Choice>
              <mc:Fallback>
                <p:oleObj name="" r:id="rId14" imgW="4953000" imgH="241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41463" y="6305550"/>
                        <a:ext cx="9036050" cy="454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 Box 12"/>
          <p:cNvSpPr txBox="1"/>
          <p:nvPr/>
        </p:nvSpPr>
        <p:spPr>
          <a:xfrm>
            <a:off x="7886700" y="1168400"/>
            <a:ext cx="31432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方程式注意配平</a:t>
            </a:r>
            <a:endParaRPr lang="zh-CN" altLang="en-US" sz="2400" b="1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833813" y="873125"/>
            <a:ext cx="3798888" cy="5048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圆角矩形 1"/>
          <p:cNvSpPr/>
          <p:nvPr/>
        </p:nvSpPr>
        <p:spPr>
          <a:xfrm>
            <a:off x="4010025" y="4541838"/>
            <a:ext cx="3798888" cy="50323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ldLvl="0" animBg="1"/>
      <p:bldP spid="21511" grpId="0"/>
      <p:bldP spid="21513" grpId="0"/>
      <p:bldP spid="2" grpId="0" bldLvl="0" animBg="1"/>
      <p:bldP spid="2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Rectangle 2"/>
          <p:cNvSpPr>
            <a:spLocks noGrp="1"/>
          </p:cNvSpPr>
          <p:nvPr/>
        </p:nvSpPr>
        <p:spPr>
          <a:xfrm>
            <a:off x="1776095" y="1673225"/>
            <a:ext cx="7129463" cy="3717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数学表达式：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适用条件：封闭系统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条件公式：（盖斯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定律）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）恒容过程：</a:t>
            </a: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400" b="1" i="1" err="1"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 = 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、只做体积功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）恒压过程：</a:t>
            </a:r>
            <a:r>
              <a:rPr lang="en-US" altLang="zh-CN" sz="2400" b="1" err="1"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400" b="1" i="1" err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=0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外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、只做体积功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51948" y="4841240"/>
            <a:ext cx="1571625" cy="50323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" name="圆角矩形 5"/>
          <p:cNvSpPr/>
          <p:nvPr/>
        </p:nvSpPr>
        <p:spPr>
          <a:xfrm>
            <a:off x="4151948" y="3691890"/>
            <a:ext cx="1571625" cy="50323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6312535" y="1606550"/>
            <a:ext cx="2376805" cy="50355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圆角矩形 3"/>
          <p:cNvSpPr/>
          <p:nvPr/>
        </p:nvSpPr>
        <p:spPr>
          <a:xfrm>
            <a:off x="3717925" y="1620520"/>
            <a:ext cx="2376805" cy="50355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圆角矩形 2"/>
          <p:cNvSpPr/>
          <p:nvPr/>
        </p:nvSpPr>
        <p:spPr>
          <a:xfrm>
            <a:off x="6471603" y="4841240"/>
            <a:ext cx="1571625" cy="50323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圆角矩形 1"/>
          <p:cNvSpPr/>
          <p:nvPr/>
        </p:nvSpPr>
        <p:spPr>
          <a:xfrm>
            <a:off x="6455728" y="3691890"/>
            <a:ext cx="1571625" cy="50323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415" name="Rectangle 8"/>
          <p:cNvSpPr/>
          <p:nvPr/>
        </p:nvSpPr>
        <p:spPr>
          <a:xfrm>
            <a:off x="4948238" y="2066608"/>
            <a:ext cx="27813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6" name="Rectangle 10"/>
          <p:cNvSpPr/>
          <p:nvPr/>
        </p:nvSpPr>
        <p:spPr>
          <a:xfrm>
            <a:off x="4948238" y="4082733"/>
            <a:ext cx="201168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17" name="对象 38919"/>
          <p:cNvGraphicFramePr>
            <a:graphicFrameLocks noChangeAspect="1"/>
          </p:cNvGraphicFramePr>
          <p:nvPr/>
        </p:nvGraphicFramePr>
        <p:xfrm>
          <a:off x="3830320" y="90170"/>
          <a:ext cx="26082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" r:id="rId1" imgW="1144270" imgH="356235" progId="Equation.3">
                  <p:embed/>
                </p:oleObj>
              </mc:Choice>
              <mc:Fallback>
                <p:oleObj name="" r:id="rId1" imgW="1144270" imgH="3562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30320" y="90170"/>
                        <a:ext cx="2608263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13"/>
          <p:cNvSpPr/>
          <p:nvPr/>
        </p:nvSpPr>
        <p:spPr>
          <a:xfrm>
            <a:off x="1847533" y="306070"/>
            <a:ext cx="144399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none" anchor="t">
            <a:spAutoFit/>
          </a:bodyPr>
          <a:lstStyle/>
          <a:p>
            <a:pPr marL="342900" indent="-342900" fontAlgn="base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strike="noStrike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体积功</a:t>
            </a:r>
            <a:endParaRPr lang="zh-CN" altLang="en-US" sz="2400" b="1" strike="noStrike" noProof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7419" name="内容占位符 38921"/>
          <p:cNvGraphicFramePr>
            <a:graphicFrameLocks noGrp="1" noChangeAspect="1"/>
          </p:cNvGraphicFramePr>
          <p:nvPr>
            <p:ph idx="4294967295"/>
          </p:nvPr>
        </p:nvGraphicFramePr>
        <p:xfrm>
          <a:off x="7030085" y="48260"/>
          <a:ext cx="25558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" r:id="rId3" imgW="1029970" imgH="305435" progId="Equation.3">
                  <p:embed/>
                </p:oleObj>
              </mc:Choice>
              <mc:Fallback>
                <p:oleObj name="" r:id="rId3" imgW="1029970" imgH="30543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0085" y="48260"/>
                        <a:ext cx="2555875" cy="755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38"/>
          <p:cNvSpPr/>
          <p:nvPr/>
        </p:nvSpPr>
        <p:spPr>
          <a:xfrm>
            <a:off x="1776095" y="1097280"/>
            <a:ext cx="29749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marL="342900" indent="-342900" fontAlgn="base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strike="noStrike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热力学第一定律</a:t>
            </a:r>
            <a:endParaRPr lang="zh-CN" altLang="en-US" sz="2400" b="1" strike="noStrike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7422" name="Object 6"/>
          <p:cNvGraphicFramePr>
            <a:graphicFrameLocks noChangeAspect="1"/>
          </p:cNvGraphicFramePr>
          <p:nvPr/>
        </p:nvGraphicFramePr>
        <p:xfrm>
          <a:off x="3792220" y="1656080"/>
          <a:ext cx="2160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" r:id="rId5" imgW="1055370" imgH="203200" progId="Equation.3">
                  <p:embed/>
                </p:oleObj>
              </mc:Choice>
              <mc:Fallback>
                <p:oleObj name="" r:id="rId5" imgW="1055370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2220" y="1656080"/>
                        <a:ext cx="21605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6"/>
          <p:cNvGraphicFramePr>
            <a:graphicFrameLocks noChangeAspect="1"/>
          </p:cNvGraphicFramePr>
          <p:nvPr/>
        </p:nvGraphicFramePr>
        <p:xfrm>
          <a:off x="6668135" y="1642745"/>
          <a:ext cx="1611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" r:id="rId7" imgW="786765" imgH="203200" progId="Equation.3">
                  <p:embed/>
                </p:oleObj>
              </mc:Choice>
              <mc:Fallback>
                <p:oleObj name="" r:id="rId7" imgW="786765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8135" y="1642745"/>
                        <a:ext cx="16113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8"/>
          <p:cNvGraphicFramePr>
            <a:graphicFrameLocks noChangeAspect="1"/>
          </p:cNvGraphicFramePr>
          <p:nvPr/>
        </p:nvGraphicFramePr>
        <p:xfrm>
          <a:off x="6610668" y="3709353"/>
          <a:ext cx="12938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" r:id="rId9" imgW="570865" imgH="203200" progId="Equation.3">
                  <p:embed/>
                </p:oleObj>
              </mc:Choice>
              <mc:Fallback>
                <p:oleObj name="" r:id="rId9" imgW="570865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10668" y="3709353"/>
                        <a:ext cx="129381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0"/>
          <p:cNvGraphicFramePr>
            <a:graphicFrameLocks noChangeAspect="1"/>
          </p:cNvGraphicFramePr>
          <p:nvPr/>
        </p:nvGraphicFramePr>
        <p:xfrm>
          <a:off x="4151948" y="3709353"/>
          <a:ext cx="15621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" r:id="rId11" imgW="686435" imgH="203200" progId="Equation.3">
                  <p:embed/>
                </p:oleObj>
              </mc:Choice>
              <mc:Fallback>
                <p:oleObj name="" r:id="rId11" imgW="686435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1948" y="3709353"/>
                        <a:ext cx="15621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2"/>
          <p:cNvGraphicFramePr>
            <a:graphicFrameLocks noChangeAspect="1"/>
          </p:cNvGraphicFramePr>
          <p:nvPr/>
        </p:nvGraphicFramePr>
        <p:xfrm>
          <a:off x="6647815" y="4854258"/>
          <a:ext cx="1219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" r:id="rId13" imgW="558800" imgH="228600" progId="Equation.3">
                  <p:embed/>
                </p:oleObj>
              </mc:Choice>
              <mc:Fallback>
                <p:oleObj name="" r:id="rId13" imgW="5588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47815" y="4854258"/>
                        <a:ext cx="12192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35"/>
          <p:cNvGraphicFramePr>
            <a:graphicFrameLocks noGrp="1" noChangeAspect="1"/>
          </p:cNvGraphicFramePr>
          <p:nvPr/>
        </p:nvGraphicFramePr>
        <p:xfrm>
          <a:off x="4127818" y="4857433"/>
          <a:ext cx="1619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" r:id="rId15" imgW="687070" imgH="229235" progId="Equation.3">
                  <p:embed/>
                </p:oleObj>
              </mc:Choice>
              <mc:Fallback>
                <p:oleObj name="" r:id="rId15" imgW="687070" imgH="22923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27818" y="4857433"/>
                        <a:ext cx="16192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Text Box 4"/>
          <p:cNvSpPr txBox="1"/>
          <p:nvPr/>
        </p:nvSpPr>
        <p:spPr>
          <a:xfrm>
            <a:off x="1824990" y="5643245"/>
            <a:ext cx="5829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封闭系统，只做体积功，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恒容变温过程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311" name="Text Box 5"/>
          <p:cNvSpPr txBox="1"/>
          <p:nvPr/>
        </p:nvSpPr>
        <p:spPr>
          <a:xfrm>
            <a:off x="1812290" y="6188710"/>
            <a:ext cx="5842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封闭系统，只做体积功，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恒压变温过程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2308" name="Object 11"/>
          <p:cNvGraphicFramePr>
            <a:graphicFrameLocks noChangeAspect="1"/>
          </p:cNvGraphicFramePr>
          <p:nvPr/>
        </p:nvGraphicFramePr>
        <p:xfrm>
          <a:off x="7392353" y="5575935"/>
          <a:ext cx="267322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" r:id="rId17" imgW="1437640" imgH="292735" progId="Equation.3">
                  <p:embed/>
                </p:oleObj>
              </mc:Choice>
              <mc:Fallback>
                <p:oleObj name="" r:id="rId17" imgW="1437640" imgH="29273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92353" y="5575935"/>
                        <a:ext cx="2673220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12"/>
          <p:cNvGraphicFramePr>
            <a:graphicFrameLocks noChangeAspect="1"/>
          </p:cNvGraphicFramePr>
          <p:nvPr/>
        </p:nvGraphicFramePr>
        <p:xfrm>
          <a:off x="7392353" y="6224270"/>
          <a:ext cx="266378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" r:id="rId19" imgW="1472565" imgH="292100" progId="Equation.3">
                  <p:embed/>
                </p:oleObj>
              </mc:Choice>
              <mc:Fallback>
                <p:oleObj name="" r:id="rId19" imgW="1472565" imgH="292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92353" y="6224270"/>
                        <a:ext cx="2663788" cy="50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Object 2"/>
          <p:cNvGraphicFramePr/>
          <p:nvPr/>
        </p:nvGraphicFramePr>
        <p:xfrm>
          <a:off x="4217988" y="909638"/>
          <a:ext cx="2952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" r:id="rId1" imgW="1282700" imgH="241300" progId="Equation.3">
                  <p:embed/>
                </p:oleObj>
              </mc:Choice>
              <mc:Fallback>
                <p:oleObj name="" r:id="rId1" imgW="1282700" imgH="2413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7988" y="909638"/>
                        <a:ext cx="29527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3656013" y="1725613"/>
          <a:ext cx="39957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" r:id="rId3" imgW="1688465" imgH="292100" progId="Equation.3">
                  <p:embed/>
                </p:oleObj>
              </mc:Choice>
              <mc:Fallback>
                <p:oleObj name="" r:id="rId3" imgW="1688465" imgH="292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6013" y="1725613"/>
                        <a:ext cx="3995737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4"/>
          <p:cNvSpPr/>
          <p:nvPr/>
        </p:nvSpPr>
        <p:spPr>
          <a:xfrm>
            <a:off x="1595438" y="309563"/>
            <a:ext cx="921702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marL="342900" indent="-342900" defTabSz="914400">
              <a:buClr>
                <a:srgbClr val="FF0000"/>
              </a:buClr>
              <a:buFont typeface="Wingdings" panose="05000000000000000000" charset="0"/>
              <a:buChar char="Ø"/>
              <a:tabLst>
                <a:tab pos="2057400" algn="ctr"/>
                <a:tab pos="4038600" algn="r"/>
              </a:tabLst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恒容燃烧热与恒压燃烧热的转换（在恒温条件下）：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52594" name="Object 6"/>
          <p:cNvGraphicFramePr>
            <a:graphicFrameLocks noChangeAspect="1"/>
          </p:cNvGraphicFramePr>
          <p:nvPr/>
        </p:nvGraphicFramePr>
        <p:xfrm>
          <a:off x="2190750" y="4387850"/>
          <a:ext cx="82454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" r:id="rId5" imgW="3962400" imgH="279400" progId="Equation.3">
                  <p:embed/>
                </p:oleObj>
              </mc:Choice>
              <mc:Fallback>
                <p:oleObj name="" r:id="rId5" imgW="3962400" imgH="2794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0750" y="4387850"/>
                        <a:ext cx="8245475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5" name="Object 7"/>
          <p:cNvGraphicFramePr>
            <a:graphicFrameLocks noChangeAspect="1"/>
          </p:cNvGraphicFramePr>
          <p:nvPr/>
        </p:nvGraphicFramePr>
        <p:xfrm>
          <a:off x="4514850" y="3509963"/>
          <a:ext cx="35941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" r:id="rId7" imgW="1524000" imgH="279400" progId="Equation.3">
                  <p:embed/>
                </p:oleObj>
              </mc:Choice>
              <mc:Fallback>
                <p:oleObj name="" r:id="rId7" imgW="1524000" imgH="279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509963"/>
                        <a:ext cx="359410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/>
          <p:nvPr/>
        </p:nvGraphicFramePr>
        <p:xfrm>
          <a:off x="3660775" y="2817813"/>
          <a:ext cx="56784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" r:id="rId9" imgW="2565400" imgH="228600" progId="Equation.3">
                  <p:embed/>
                </p:oleObj>
              </mc:Choice>
              <mc:Fallback>
                <p:oleObj name="" r:id="rId9" imgW="2565400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60775" y="2817813"/>
                        <a:ext cx="5678488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文本框 1"/>
          <p:cNvSpPr txBox="1"/>
          <p:nvPr/>
        </p:nvSpPr>
        <p:spPr>
          <a:xfrm>
            <a:off x="2952750" y="2817813"/>
            <a:ext cx="126523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例：</a:t>
            </a:r>
            <a:endParaRPr lang="zh-CN" altLang="en-US" sz="2800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802063" y="911225"/>
            <a:ext cx="3798888" cy="538163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圆角矩形 1"/>
          <p:cNvSpPr/>
          <p:nvPr/>
        </p:nvSpPr>
        <p:spPr>
          <a:xfrm>
            <a:off x="3543300" y="1711325"/>
            <a:ext cx="4211638" cy="7556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2"/>
          <p:cNvSpPr txBox="1"/>
          <p:nvPr/>
        </p:nvSpPr>
        <p:spPr>
          <a:xfrm>
            <a:off x="647383" y="1208405"/>
            <a:ext cx="7632700" cy="53403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t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有关状态函数的基本假定：</a:t>
            </a:r>
            <a:r>
              <a:rPr lang="zh-CN" altLang="en-US" sz="2400" b="1" noProof="1">
                <a:solidFill>
                  <a:srgbClr val="2557F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400" b="1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endParaRPr lang="zh-CN" altLang="en-US" sz="2400" b="1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2" name="Text Box 3"/>
          <p:cNvSpPr txBox="1"/>
          <p:nvPr/>
        </p:nvSpPr>
        <p:spPr>
          <a:xfrm>
            <a:off x="645795" y="1921510"/>
            <a:ext cx="11282680" cy="92329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对于一个均相系统，如果不考虑除压力以外的其他广义力，为了确定平衡态，除了系统中每一种物质的数量外，还需确定两个独立的状态函数。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123" name="对象 6146"/>
          <p:cNvGraphicFramePr>
            <a:graphicFrameLocks noChangeAspect="1"/>
          </p:cNvGraphicFramePr>
          <p:nvPr/>
        </p:nvGraphicFramePr>
        <p:xfrm>
          <a:off x="3752850" y="4011930"/>
          <a:ext cx="39576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1676400" imgH="215900" progId="Equation.3">
                  <p:embed/>
                </p:oleObj>
              </mc:Choice>
              <mc:Fallback>
                <p:oleObj name="" r:id="rId1" imgW="1676400" imgH="215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52850" y="4011930"/>
                        <a:ext cx="395763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文本框 1"/>
          <p:cNvSpPr txBox="1"/>
          <p:nvPr/>
        </p:nvSpPr>
        <p:spPr>
          <a:xfrm>
            <a:off x="1633538" y="3513455"/>
            <a:ext cx="88598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例：含有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种组分的均相系统，可写出下面广义状态方程：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241" name="文本框 18434"/>
          <p:cNvSpPr txBox="1"/>
          <p:nvPr/>
        </p:nvSpPr>
        <p:spPr>
          <a:xfrm>
            <a:off x="1719580" y="4713605"/>
            <a:ext cx="44761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algn="l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</a:pPr>
            <a:r>
              <a:rPr lang="zh-CN" altLang="en-US" sz="2400" b="1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组成恒定不变的均相封闭系统</a:t>
            </a:r>
            <a:endParaRPr lang="zh-CN" altLang="en-US" sz="2400" b="1" noProof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0246" name="对象 18438"/>
          <p:cNvGraphicFramePr>
            <a:graphicFrameLocks noChangeAspect="1"/>
          </p:cNvGraphicFramePr>
          <p:nvPr/>
        </p:nvGraphicFramePr>
        <p:xfrm>
          <a:off x="6010275" y="4821873"/>
          <a:ext cx="247555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1040765" imgH="190500" progId="Equation.3">
                  <p:embed/>
                </p:oleObj>
              </mc:Choice>
              <mc:Fallback>
                <p:oleObj name="" r:id="rId3" imgW="1040765" imgH="190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0275" y="4821873"/>
                        <a:ext cx="247555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6149"/>
          <p:cNvSpPr txBox="1"/>
          <p:nvPr/>
        </p:nvSpPr>
        <p:spPr>
          <a:xfrm>
            <a:off x="1703705" y="5562124"/>
            <a:ext cx="91090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组成</a:t>
            </a:r>
            <a:r>
              <a:rPr lang="zh-CN" altLang="en-US" sz="24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可变的均相多组分系统</a:t>
            </a:r>
            <a:endParaRPr lang="zh-CN" altLang="en-US" sz="2400" b="1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" name="对象 6148"/>
          <p:cNvGraphicFramePr>
            <a:graphicFrameLocks noChangeAspect="1"/>
          </p:cNvGraphicFramePr>
          <p:nvPr/>
        </p:nvGraphicFramePr>
        <p:xfrm>
          <a:off x="5664200" y="5492433"/>
          <a:ext cx="4697719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2197100" imgH="304800" progId="Equation.3">
                  <p:embed/>
                </p:oleObj>
              </mc:Choice>
              <mc:Fallback>
                <p:oleObj name="" r:id="rId5" imgW="2197100" imgH="304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4200" y="5492433"/>
                        <a:ext cx="4697719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1"/>
          <p:cNvSpPr>
            <a:spLocks noGrp="1"/>
          </p:cNvSpPr>
          <p:nvPr/>
        </p:nvSpPr>
        <p:spPr>
          <a:xfrm>
            <a:off x="838200" y="394335"/>
            <a:ext cx="10515600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一章总结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68165" y="2743200"/>
            <a:ext cx="4004310" cy="22021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169" name="Rectangle 2"/>
          <p:cNvSpPr>
            <a:spLocks noGrp="1"/>
          </p:cNvSpPr>
          <p:nvPr>
            <p:ph type="body" idx="4294967295"/>
          </p:nvPr>
        </p:nvSpPr>
        <p:spPr>
          <a:xfrm>
            <a:off x="1747838" y="436245"/>
            <a:ext cx="8620125" cy="1439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lIns="92075" tIns="46038" rIns="92075" bIns="46038" anchor="t"/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charset="0"/>
              <a:buChar char="Ø"/>
            </a:pPr>
            <a:r>
              <a:rPr kumimoji="0" lang="zh-CN" altLang="en-US" sz="2400" b="1" i="0" u="none" strike="noStrike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理想气体            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微观模型：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）分子无体积     （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）分子间无相互作用</a:t>
            </a: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               </a:t>
            </a:r>
            <a:endParaRPr kumimoji="0" lang="en-US" altLang="zh-CN" sz="2400" b="0" i="0" u="none" strike="noStrike" kern="1200" cap="none" spc="0" normalizeH="0" baseline="0" noProof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6146" name="对象 16386"/>
          <p:cNvGraphicFramePr>
            <a:graphicFrameLocks noChangeAspect="1"/>
          </p:cNvGraphicFramePr>
          <p:nvPr/>
        </p:nvGraphicFramePr>
        <p:xfrm>
          <a:off x="4609465" y="2729548"/>
          <a:ext cx="32527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" r:id="rId1" imgW="1374775" imgH="458470" progId="Equation.3">
                  <p:embed/>
                </p:oleObj>
              </mc:Choice>
              <mc:Fallback>
                <p:oleObj name="" r:id="rId1" imgW="1374775" imgH="45847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09465" y="2729548"/>
                        <a:ext cx="3252788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16387"/>
          <p:cNvGraphicFramePr>
            <a:graphicFrameLocks noChangeAspect="1"/>
          </p:cNvGraphicFramePr>
          <p:nvPr/>
        </p:nvGraphicFramePr>
        <p:xfrm>
          <a:off x="4604703" y="3812540"/>
          <a:ext cx="36131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" r:id="rId3" imgW="1485265" imgH="444500" progId="Equation.3">
                  <p:embed/>
                </p:oleObj>
              </mc:Choice>
              <mc:Fallback>
                <p:oleObj name="" r:id="rId3" imgW="1485265" imgH="444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4703" y="3812540"/>
                        <a:ext cx="361315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10"/>
          <p:cNvSpPr/>
          <p:nvPr/>
        </p:nvSpPr>
        <p:spPr>
          <a:xfrm>
            <a:off x="2207578" y="3581718"/>
            <a:ext cx="2027237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范德华方程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149" name="Rectangle 3"/>
          <p:cNvSpPr/>
          <p:nvPr/>
        </p:nvSpPr>
        <p:spPr>
          <a:xfrm>
            <a:off x="1583055" y="4872990"/>
            <a:ext cx="9026525" cy="172783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称为内压，是由于分子间有吸引力而对压力的校正；</a:t>
            </a:r>
            <a:endParaRPr lang="zh-CN" altLang="en-US" sz="2400" b="1" i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称为已占体积，是由于分子有一定大小而对体积的校正，它相当于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摩尔气体中所有分子本身体积的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倍。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150" name="对象 16391"/>
          <p:cNvGraphicFramePr>
            <a:graphicFrameLocks noChangeAspect="1"/>
          </p:cNvGraphicFramePr>
          <p:nvPr/>
        </p:nvGraphicFramePr>
        <p:xfrm>
          <a:off x="2044700" y="4829810"/>
          <a:ext cx="8905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" r:id="rId5" imgW="356870" imgH="229235" progId="Equation.3">
                  <p:embed/>
                </p:oleObj>
              </mc:Choice>
              <mc:Fallback>
                <p:oleObj name="" r:id="rId5" imgW="356870" imgH="22923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4700" y="4829810"/>
                        <a:ext cx="890588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文本框 2"/>
          <p:cNvSpPr txBox="1"/>
          <p:nvPr/>
        </p:nvSpPr>
        <p:spPr>
          <a:xfrm>
            <a:off x="1733868" y="2272665"/>
            <a:ext cx="8620125" cy="42354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实际气体 </a:t>
            </a:r>
            <a:r>
              <a:rPr lang="en-US" altLang="zh-CN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  </a:t>
            </a:r>
            <a:r>
              <a:rPr lang="zh-CN" altLang="en-US" sz="2400" b="1" noProof="1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微观模型：具有吸引力的硬球</a:t>
            </a:r>
            <a:endParaRPr lang="zh-CN" altLang="en-US" sz="2400" b="1" noProof="1"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60010" y="1244918"/>
            <a:ext cx="2070100" cy="56038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5447665" y="1327150"/>
            <a:ext cx="202247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pV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nRT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7048500" y="4274185"/>
            <a:ext cx="3524250" cy="11525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圆角矩形 3"/>
          <p:cNvSpPr/>
          <p:nvPr/>
        </p:nvSpPr>
        <p:spPr>
          <a:xfrm>
            <a:off x="3503930" y="5849303"/>
            <a:ext cx="4805363" cy="900113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266" name="Text Box 3"/>
          <p:cNvSpPr txBox="1"/>
          <p:nvPr/>
        </p:nvSpPr>
        <p:spPr>
          <a:xfrm>
            <a:off x="662623" y="73660"/>
            <a:ext cx="36734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t">
            <a:spAutoFit/>
          </a:bodyPr>
          <a:lstStyle/>
          <a:p>
            <a:pPr marL="342900" indent="-342900" eaLnBrk="0" hangingPunct="0"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pV </a:t>
            </a:r>
            <a:r>
              <a:rPr lang="zh-CN" altLang="en-US" sz="2400" b="1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图和气液相变</a:t>
            </a:r>
            <a:endParaRPr lang="zh-CN" altLang="en-US" sz="2400" b="1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7170" name="Picture 2" descr="01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265" y="554673"/>
            <a:ext cx="3422650" cy="356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Text Box 4"/>
          <p:cNvSpPr txBox="1"/>
          <p:nvPr/>
        </p:nvSpPr>
        <p:spPr>
          <a:xfrm>
            <a:off x="5634038" y="524828"/>
            <a:ext cx="4933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857250" indent="-857250"/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kci</a:t>
            </a:r>
            <a:r>
              <a:rPr lang="en-US" altLang="zh-CN" sz="2400" b="1" i="1" dirty="0">
                <a:latin typeface="MS Sans Serif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双节线，</a:t>
            </a:r>
            <a:r>
              <a:rPr lang="zh-CN" altLang="en-US" sz="2400" b="1" dirty="0">
                <a:latin typeface="MS Sans Serif"/>
                <a:ea typeface="黑体" panose="02010609060101010101" pitchFamily="2" charset="-122"/>
              </a:rPr>
              <a:t>气液共存区的边界线</a:t>
            </a:r>
            <a:endParaRPr lang="zh-CN" altLang="en-US" sz="2400" b="1" dirty="0">
              <a:latin typeface="MS Sans Serif"/>
              <a:ea typeface="宋体" panose="02010600030101010101" pitchFamily="2" charset="-122"/>
            </a:endParaRPr>
          </a:p>
        </p:txBody>
      </p:sp>
      <p:sp>
        <p:nvSpPr>
          <p:cNvPr id="7172" name="Text Box 5"/>
          <p:cNvSpPr txBox="1"/>
          <p:nvPr/>
        </p:nvSpPr>
        <p:spPr>
          <a:xfrm>
            <a:off x="5730875" y="1088390"/>
            <a:ext cx="44084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857250" indent="-857250"/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ck</a:t>
            </a:r>
            <a:r>
              <a:rPr lang="en-US" altLang="zh-CN" sz="2400" b="1" dirty="0">
                <a:latin typeface="MS Sans Serif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latin typeface="MS Sans Serif"/>
                <a:ea typeface="黑体" panose="02010609060101010101" pitchFamily="2" charset="-122"/>
              </a:rPr>
              <a:t>饱和液体线，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400" b="1" dirty="0">
                <a:latin typeface="MS Sans Serif"/>
                <a:ea typeface="宋体" panose="02010600030101010101" pitchFamily="2" charset="-122"/>
              </a:rPr>
              <a:t>～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(l)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3" name="Text Box 6"/>
          <p:cNvSpPr txBox="1"/>
          <p:nvPr/>
        </p:nvSpPr>
        <p:spPr>
          <a:xfrm>
            <a:off x="5730875" y="1674178"/>
            <a:ext cx="4664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762000" indent="-762000"/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MS Sans Serif"/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latin typeface="MS Sans Serif"/>
                <a:ea typeface="黑体" panose="02010609060101010101" pitchFamily="2" charset="-122"/>
              </a:rPr>
              <a:t>饱和蒸气线，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400" b="1" dirty="0">
                <a:latin typeface="MS Sans Serif"/>
                <a:ea typeface="宋体" panose="02010600030101010101" pitchFamily="2" charset="-122"/>
              </a:rPr>
              <a:t>～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(g)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4" name="Text Box 7"/>
          <p:cNvSpPr txBox="1"/>
          <p:nvPr/>
        </p:nvSpPr>
        <p:spPr>
          <a:xfrm>
            <a:off x="3503613" y="5919788"/>
            <a:ext cx="6337300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>
                <a:srgbClr val="FF0000"/>
              </a:buClr>
              <a:buFont typeface="Wingdings" panose="05000000000000000000" charset="0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液化的必要条件  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&lt;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endParaRPr lang="en-US" altLang="zh-CN" sz="2400" b="1" baseline="-25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buClr>
                <a:srgbClr val="FF0000"/>
              </a:buClr>
              <a:buFont typeface="Wingdings" panose="05000000000000000000" charset="0"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水平线段是存在气液相变化的特征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175" name="Text Box 6"/>
          <p:cNvSpPr txBox="1"/>
          <p:nvPr/>
        </p:nvSpPr>
        <p:spPr>
          <a:xfrm>
            <a:off x="5730875" y="2298065"/>
            <a:ext cx="31384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762000" indent="-762000"/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solidFill>
                  <a:srgbClr val="FD090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点</a:t>
            </a:r>
            <a:r>
              <a:rPr lang="en-US" altLang="zh-CN" sz="2400" b="1" dirty="0">
                <a:latin typeface="MS Sans Serif"/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latin typeface="MS Sans Serif"/>
                <a:ea typeface="黑体" panose="02010609060101010101" pitchFamily="2" charset="-122"/>
              </a:rPr>
              <a:t>气液临界点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6" name="Text Box 2"/>
          <p:cNvSpPr txBox="1"/>
          <p:nvPr/>
        </p:nvSpPr>
        <p:spPr>
          <a:xfrm>
            <a:off x="5300980" y="2780665"/>
            <a:ext cx="667258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FD0903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临界点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气体与液体相互转化的极限，这时气体与液体的差别消失</a:t>
            </a:r>
            <a:r>
              <a:rPr lang="en-US" altLang="zh-CN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.</a:t>
            </a:r>
            <a:endParaRPr lang="en-US" altLang="zh-CN" sz="2400" b="1" dirty="0">
              <a:latin typeface="宋体" panose="0201060003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77" name="对象 26626"/>
          <p:cNvGraphicFramePr>
            <a:graphicFrameLocks noChangeAspect="1"/>
          </p:cNvGraphicFramePr>
          <p:nvPr/>
        </p:nvGraphicFramePr>
        <p:xfrm>
          <a:off x="7069138" y="4385310"/>
          <a:ext cx="16129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" r:id="rId2" imgW="800100" imgH="482600" progId="Equation.3">
                  <p:embed/>
                </p:oleObj>
              </mc:Choice>
              <mc:Fallback>
                <p:oleObj name="" r:id="rId2" imgW="800100" imgH="482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69138" y="4385310"/>
                        <a:ext cx="1612900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4"/>
          <p:cNvSpPr txBox="1"/>
          <p:nvPr/>
        </p:nvSpPr>
        <p:spPr>
          <a:xfrm>
            <a:off x="4012883" y="4123373"/>
            <a:ext cx="1774190" cy="11988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临界温度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endParaRPr lang="en-US" altLang="zh-CN" sz="2400" b="1" baseline="-25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临界压力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endParaRPr lang="en-US" altLang="zh-CN" sz="2400" b="1" baseline="-25000" dirty="0">
              <a:solidFill>
                <a:srgbClr val="FD0903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临界体积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endParaRPr lang="en-US" altLang="zh-CN" sz="2400" b="1" baseline="-25000" dirty="0">
              <a:solidFill>
                <a:srgbClr val="FD0903"/>
              </a:solidFill>
              <a:latin typeface="MS Sans Serif"/>
              <a:ea typeface="宋体" panose="02010600030101010101" pitchFamily="2" charset="-122"/>
            </a:endParaRPr>
          </a:p>
        </p:txBody>
      </p:sp>
      <p:sp>
        <p:nvSpPr>
          <p:cNvPr id="7179" name="文本框 1"/>
          <p:cNvSpPr txBox="1"/>
          <p:nvPr/>
        </p:nvSpPr>
        <p:spPr>
          <a:xfrm>
            <a:off x="8016240" y="3746818"/>
            <a:ext cx="32702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数学特征：</a:t>
            </a:r>
            <a:endParaRPr lang="en-US" altLang="zh-CN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80" name="对象 26626"/>
          <p:cNvGraphicFramePr>
            <a:graphicFrameLocks noChangeAspect="1"/>
          </p:cNvGraphicFramePr>
          <p:nvPr/>
        </p:nvGraphicFramePr>
        <p:xfrm>
          <a:off x="8843963" y="4348798"/>
          <a:ext cx="17764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" r:id="rId4" imgW="862965" imgH="508000" progId="Equation.3">
                  <p:embed/>
                </p:oleObj>
              </mc:Choice>
              <mc:Fallback>
                <p:oleObj name="" r:id="rId4" imgW="862965" imgH="508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3963" y="4348798"/>
                        <a:ext cx="1776412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Text Box 4"/>
          <p:cNvSpPr txBox="1"/>
          <p:nvPr/>
        </p:nvSpPr>
        <p:spPr>
          <a:xfrm>
            <a:off x="848995" y="4123690"/>
            <a:ext cx="3072765" cy="14389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对比温度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400" b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400" b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T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</a:t>
            </a:r>
            <a:endParaRPr lang="en-US" altLang="zh-CN" sz="2400" b="1" baseline="-25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l" eaLnBrk="0" hangingPunct="0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对比压力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400" b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=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</a:t>
            </a:r>
            <a:r>
              <a:rPr lang="en-US" altLang="zh-CN" sz="2400" b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</a:t>
            </a:r>
            <a:endParaRPr lang="en-US" altLang="zh-CN" sz="2400" b="1" baseline="-25000" dirty="0">
              <a:solidFill>
                <a:srgbClr val="FD0903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l" eaLnBrk="0" hangingPunct="0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对比体积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400" b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=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V</a:t>
            </a:r>
            <a:r>
              <a:rPr lang="en-US" altLang="zh-CN" sz="2400" b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V</a:t>
            </a:r>
            <a:r>
              <a:rPr lang="en-US" altLang="zh-CN" sz="2400" b="1" baseline="-25000" dirty="0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</a:t>
            </a:r>
            <a:endParaRPr lang="en-US" altLang="zh-CN" sz="2400" b="1" baseline="-25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l" eaLnBrk="0" hangingPunct="0"/>
            <a:endParaRPr lang="en-US" altLang="zh-CN" sz="2400" b="1" baseline="-25000" dirty="0">
              <a:solidFill>
                <a:srgbClr val="FD0903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2900" y="5325110"/>
            <a:ext cx="547528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对应状态原理，普遍化计算 </a:t>
            </a:r>
            <a:r>
              <a:rPr lang="en-US" altLang="zh-CN" sz="2400" b="1" i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noProof="1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baseline="-25000" noProof="1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noProof="1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 , </a:t>
            </a:r>
            <a:r>
              <a:rPr lang="en-US" altLang="zh-CN" sz="2400" b="1" i="1" noProof="1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 baseline="-25000" noProof="1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noProof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1"/>
          <p:cNvSpPr txBox="1"/>
          <p:nvPr/>
        </p:nvSpPr>
        <p:spPr>
          <a:xfrm>
            <a:off x="523875" y="2271395"/>
            <a:ext cx="11052810" cy="1476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algn="just" eaLnBrk="0" hangingPunct="0">
              <a:lnSpc>
                <a:spcPct val="125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正常</a:t>
            </a: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沸点（熔点），水的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正常</a:t>
            </a: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冰点等均指 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101325Pa</a:t>
            </a: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条件下的平衡温度。</a:t>
            </a:r>
            <a:endParaRPr lang="zh-CN" altLang="en-US" sz="2400" b="1" noProof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25000"/>
              </a:lnSpc>
            </a:pP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饱和气体、饱和液体：指气液平衡时的气体和液体。</a:t>
            </a:r>
            <a:endParaRPr lang="zh-CN" altLang="en-US" sz="2400" b="1" noProof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25000"/>
              </a:lnSpc>
            </a:pP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STP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：标准状况 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0℃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101325Pa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1mol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理想气体的体积为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22.4L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2" name="Text Box 5"/>
          <p:cNvSpPr txBox="1"/>
          <p:nvPr/>
        </p:nvSpPr>
        <p:spPr>
          <a:xfrm>
            <a:off x="405130" y="198755"/>
            <a:ext cx="11432540" cy="193802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algn="just"/>
            <a:r>
              <a:rPr lang="zh-CN" altLang="en-US" sz="2400" b="1" noProof="1">
                <a:solidFill>
                  <a:srgbClr val="FD090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超临界流体</a:t>
            </a:r>
            <a:endParaRPr lang="zh-CN" altLang="en-US" sz="2400" b="1" noProof="1">
              <a:solidFill>
                <a:srgbClr val="FD0903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温度、压力略高于临界点的流体称为超临界流体。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三个特点：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(1)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密度较高，接近饱和液体；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(2)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恒温线在</a:t>
            </a:r>
            <a:r>
              <a:rPr lang="en-US" altLang="zh-CN" sz="2400" b="1" i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点附近相对比较平坦，略微升高温度或者降低压力，密度将有较大下降；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(3)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黏度较低，接近饱和气体，有利于传质。</a:t>
            </a:r>
            <a:endParaRPr lang="en-US" altLang="zh-CN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195" name="Text Box 4"/>
          <p:cNvSpPr txBox="1"/>
          <p:nvPr/>
        </p:nvSpPr>
        <p:spPr>
          <a:xfrm>
            <a:off x="1781175" y="4279583"/>
            <a:ext cx="6624638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. 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说出简化示意图中的点、线、面的意义。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8196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83840" y="4669155"/>
            <a:ext cx="2421255" cy="2118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Text Box 10"/>
          <p:cNvSpPr txBox="1"/>
          <p:nvPr/>
        </p:nvSpPr>
        <p:spPr>
          <a:xfrm>
            <a:off x="5299075" y="4982845"/>
            <a:ext cx="653923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①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—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临界恒温线；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②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—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低于临界温度的恒温线。各区域所代表的相态已标在图上。</a:t>
            </a:r>
            <a:endParaRPr lang="zh-CN" altLang="en-US" sz="2000" b="1" i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"/>
          <p:cNvSpPr/>
          <p:nvPr/>
        </p:nvSpPr>
        <p:spPr>
          <a:xfrm>
            <a:off x="6072188" y="207645"/>
            <a:ext cx="2954338" cy="931863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" name="圆角矩形 5"/>
          <p:cNvSpPr/>
          <p:nvPr/>
        </p:nvSpPr>
        <p:spPr>
          <a:xfrm>
            <a:off x="3949700" y="224790"/>
            <a:ext cx="1855788" cy="8953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809750" y="1282383"/>
            <a:ext cx="8678863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endParaRPr lang="zh-CN" altLang="en-US" noProof="1"/>
          </a:p>
          <a:p>
            <a:endParaRPr lang="zh-CN" altLang="en-US" noProof="1"/>
          </a:p>
          <a:p>
            <a:endParaRPr lang="zh-CN" altLang="en-US" noProof="1"/>
          </a:p>
          <a:p>
            <a:endParaRPr lang="zh-CN" altLang="en-US" noProof="1"/>
          </a:p>
          <a:p>
            <a:endParaRPr lang="zh-CN" altLang="en-US" noProof="1"/>
          </a:p>
        </p:txBody>
      </p:sp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>
          <a:xfrm>
            <a:off x="1593850" y="229235"/>
            <a:ext cx="2238375" cy="658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charset="0"/>
              <a:buChar char="Ø"/>
            </a:pPr>
            <a:r>
              <a:rPr kumimoji="0" lang="en-US" altLang="x-none" sz="2400" b="0" i="1" u="none" strike="noStrike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压缩因子</a:t>
            </a:r>
            <a:r>
              <a:rPr kumimoji="0" lang="en-US" altLang="x-none" sz="2400" b="1" i="1" u="none" strike="noStrike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endParaRPr kumimoji="0" lang="en-US" altLang="x-none" sz="2400" b="1" i="1" u="none" strike="noStrike" kern="1200" cap="none" spc="0" normalizeH="0" baseline="0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19" name="Text Box 4"/>
          <p:cNvSpPr txBox="1"/>
          <p:nvPr/>
        </p:nvSpPr>
        <p:spPr>
          <a:xfrm>
            <a:off x="5790883" y="3307080"/>
            <a:ext cx="39592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波义耳温度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sz="2400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220" name="对象 28676"/>
          <p:cNvGraphicFramePr>
            <a:graphicFrameLocks noChangeAspect="1"/>
          </p:cNvGraphicFramePr>
          <p:nvPr/>
        </p:nvGraphicFramePr>
        <p:xfrm>
          <a:off x="6945630" y="3916680"/>
          <a:ext cx="217963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" r:id="rId1" imgW="990600" imgH="508000" progId="Equation.3">
                  <p:embed/>
                </p:oleObj>
              </mc:Choice>
              <mc:Fallback>
                <p:oleObj name="" r:id="rId1" imgW="990600" imgH="508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45630" y="3916680"/>
                        <a:ext cx="2179638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内容占位符 28677"/>
          <p:cNvGraphicFramePr>
            <a:graphicFrameLocks noGrp="1" noChangeAspect="1"/>
          </p:cNvGraphicFramePr>
          <p:nvPr>
            <p:ph idx="4294967295"/>
          </p:nvPr>
        </p:nvGraphicFramePr>
        <p:xfrm>
          <a:off x="4060825" y="256540"/>
          <a:ext cx="16335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" r:id="rId3" imgW="800100" imgH="405765" progId="Equation.3">
                  <p:embed/>
                </p:oleObj>
              </mc:Choice>
              <mc:Fallback>
                <p:oleObj name="" r:id="rId3" imgW="800100" imgH="4057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0825" y="256540"/>
                        <a:ext cx="1633538" cy="828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8"/>
          <p:cNvSpPr/>
          <p:nvPr/>
        </p:nvSpPr>
        <p:spPr>
          <a:xfrm>
            <a:off x="2255838" y="6186170"/>
            <a:ext cx="2951163" cy="5175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/>
          <a:lstStyle/>
          <a:p>
            <a:pPr fontAlgn="base"/>
            <a:r>
              <a:rPr lang="en-US" altLang="zh-CN" sz="2400" i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</a:t>
            </a:r>
            <a:r>
              <a:rPr lang="en-US" altLang="zh-CN" sz="2400" b="1" i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Z</a:t>
            </a:r>
            <a:r>
              <a:rPr lang="en-US" altLang="zh-CN" sz="2400" b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—</a:t>
            </a:r>
            <a:r>
              <a:rPr lang="en-US" altLang="zh-CN" sz="2400" b="1" i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  </a:t>
            </a:r>
            <a:r>
              <a:rPr lang="zh-CN" altLang="en-US" sz="2400" b="1" strike="noStrike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恒温线</a:t>
            </a:r>
            <a:endParaRPr lang="zh-CN" altLang="en-US" sz="2400" b="1" strike="noStrike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" name="对象 29701"/>
          <p:cNvGraphicFramePr>
            <a:graphicFrameLocks noChangeAspect="1"/>
          </p:cNvGraphicFramePr>
          <p:nvPr/>
        </p:nvGraphicFramePr>
        <p:xfrm>
          <a:off x="6253163" y="207645"/>
          <a:ext cx="256063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" r:id="rId5" imgW="1106805" imgH="381635" progId="Equation.3">
                  <p:embed/>
                </p:oleObj>
              </mc:Choice>
              <mc:Fallback>
                <p:oleObj name="" r:id="rId5" imgW="1106805" imgH="38163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53163" y="207645"/>
                        <a:ext cx="2560637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2"/>
          <p:cNvSpPr/>
          <p:nvPr/>
        </p:nvSpPr>
        <p:spPr>
          <a:xfrm>
            <a:off x="2053590" y="1365885"/>
            <a:ext cx="81153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为定量表示实际气体对理想气体行为的偏离，引入了压缩因子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，它的物理意义是 </a:t>
            </a:r>
            <a:r>
              <a:rPr lang="zh-CN" altLang="en-US" sz="24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9700" name="对象 29699"/>
          <p:cNvGraphicFramePr>
            <a:graphicFrameLocks noChangeAspect="1"/>
          </p:cNvGraphicFramePr>
          <p:nvPr/>
        </p:nvGraphicFramePr>
        <p:xfrm>
          <a:off x="2592388" y="2196783"/>
          <a:ext cx="952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" r:id="rId7" imgW="459105" imgH="203835" progId="Equation.3">
                  <p:embed/>
                </p:oleObj>
              </mc:Choice>
              <mc:Fallback>
                <p:oleObj name="" r:id="rId7" imgW="459105" imgH="20383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2388" y="2196783"/>
                        <a:ext cx="9525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5"/>
          <p:cNvSpPr/>
          <p:nvPr/>
        </p:nvSpPr>
        <p:spPr>
          <a:xfrm>
            <a:off x="3503613" y="2196783"/>
            <a:ext cx="69164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defTabSz="914400">
              <a:tabLst>
                <a:tab pos="3003550" algn="l"/>
              </a:tabLst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相同温度，压力下流体的体积与理想气体体积之比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9229" name="组合 6"/>
          <p:cNvGrpSpPr/>
          <p:nvPr/>
        </p:nvGrpSpPr>
        <p:grpSpPr>
          <a:xfrm>
            <a:off x="2053590" y="2715895"/>
            <a:ext cx="3464560" cy="3410585"/>
            <a:chOff x="835" y="4364"/>
            <a:chExt cx="5455" cy="5371"/>
          </a:xfrm>
        </p:grpSpPr>
        <p:pic>
          <p:nvPicPr>
            <p:cNvPr id="9230" name="Picture 3" descr="01-0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" y="4530"/>
              <a:ext cx="5455" cy="52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" name="椭圆 3"/>
            <p:cNvSpPr/>
            <p:nvPr/>
          </p:nvSpPr>
          <p:spPr>
            <a:xfrm>
              <a:off x="5012" y="4807"/>
              <a:ext cx="170" cy="2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9232" name="Text Box 4"/>
            <p:cNvSpPr txBox="1"/>
            <p:nvPr/>
          </p:nvSpPr>
          <p:spPr>
            <a:xfrm>
              <a:off x="5100" y="4364"/>
              <a:ext cx="100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T</a:t>
              </a:r>
              <a:r>
                <a:rPr lang="en-US" altLang="zh-CN" sz="16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zh-CN" altLang="en-US" sz="1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/>
          <p:nvPr/>
        </p:nvSpPr>
        <p:spPr>
          <a:xfrm>
            <a:off x="1730375" y="897890"/>
            <a:ext cx="8640763" cy="156845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just" defTabSz="914400" fontAlgn="base">
              <a:tabLst>
                <a:tab pos="228600" algn="l"/>
              </a:tabLst>
            </a:pP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 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甲、乙、丙三种物质的临界温度分别为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343.05K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、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373.65K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、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405.65K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，其中最易液化的气体为（        ）。</a:t>
            </a:r>
            <a:endParaRPr lang="zh-CN" altLang="en-US" sz="2400" b="1" strike="noStrike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 defTabSz="914400" fontAlgn="base">
              <a:tabLst>
                <a:tab pos="228600" algn="l"/>
              </a:tabLst>
            </a:pPr>
            <a:endParaRPr lang="zh-CN" altLang="en-US" sz="2400" b="1" strike="noStrike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 defTabSz="914400" fontAlgn="base">
              <a:tabLst>
                <a:tab pos="228600" algn="l"/>
              </a:tabLst>
            </a:pP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             A  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甲物质； 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  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乙物质； </a:t>
            </a:r>
            <a:r>
              <a:rPr lang="en-US" altLang="zh-CN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  </a:t>
            </a:r>
            <a:r>
              <a:rPr lang="zh-CN" altLang="en-US" sz="24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丙物质</a:t>
            </a:r>
            <a:endParaRPr lang="zh-CN" altLang="en-US" sz="2400" b="1" strike="noStrike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7651" name="Rectangle 3"/>
          <p:cNvSpPr/>
          <p:nvPr/>
        </p:nvSpPr>
        <p:spPr>
          <a:xfrm>
            <a:off x="8083550" y="1251903"/>
            <a:ext cx="441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Text Box 5"/>
          <p:cNvSpPr txBox="1"/>
          <p:nvPr/>
        </p:nvSpPr>
        <p:spPr>
          <a:xfrm>
            <a:off x="3791585" y="290830"/>
            <a:ext cx="60483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沸点、临界温度、波义耳温度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24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388" y="2666683"/>
            <a:ext cx="11199812" cy="17335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45" name="对象 18433"/>
          <p:cNvGraphicFramePr>
            <a:graphicFrameLocks noChangeAspect="1"/>
          </p:cNvGraphicFramePr>
          <p:nvPr/>
        </p:nvGraphicFramePr>
        <p:xfrm>
          <a:off x="4311650" y="5023803"/>
          <a:ext cx="30734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" r:id="rId2" imgW="1473200" imgH="444500" progId="Equation.3">
                  <p:embed/>
                </p:oleObj>
              </mc:Choice>
              <mc:Fallback>
                <p:oleObj name="" r:id="rId2" imgW="1473200" imgH="444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11650" y="5023803"/>
                        <a:ext cx="3073400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18434"/>
          <p:cNvGraphicFramePr>
            <a:graphicFrameLocks noChangeAspect="1"/>
          </p:cNvGraphicFramePr>
          <p:nvPr/>
        </p:nvGraphicFramePr>
        <p:xfrm>
          <a:off x="6694488" y="5757228"/>
          <a:ext cx="30321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" r:id="rId4" imgW="1409700" imgH="405765" progId="Equation.3">
                  <p:embed/>
                </p:oleObj>
              </mc:Choice>
              <mc:Fallback>
                <p:oleObj name="" r:id="rId4" imgW="1409700" imgH="4057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4488" y="5757228"/>
                        <a:ext cx="30321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4"/>
          <p:cNvSpPr/>
          <p:nvPr/>
        </p:nvSpPr>
        <p:spPr>
          <a:xfrm>
            <a:off x="3173413" y="4563428"/>
            <a:ext cx="56165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某实际气体服从范德华方程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0248" name="Rectangle 5"/>
          <p:cNvSpPr/>
          <p:nvPr/>
        </p:nvSpPr>
        <p:spPr>
          <a:xfrm>
            <a:off x="2103438" y="5958840"/>
            <a:ext cx="604996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分子的半径为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r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，则已占体积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= </a:t>
            </a:r>
            <a:r>
              <a:rPr lang="en-US" altLang="zh-CN" sz="24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800600" y="5627688"/>
            <a:ext cx="2838450" cy="102393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11266" name="Picture 3" descr="01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2288" y="871538"/>
            <a:ext cx="3008312" cy="303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Text Box 4"/>
          <p:cNvSpPr txBox="1"/>
          <p:nvPr/>
        </p:nvSpPr>
        <p:spPr>
          <a:xfrm>
            <a:off x="4994275" y="871855"/>
            <a:ext cx="6584950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762000" indent="-762000"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oa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－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水的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气液平衡线；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水的饱和蒸气压随温度的变化；水的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沸点</a:t>
            </a:r>
            <a:r>
              <a:rPr lang="zh-CN" altLang="en-US" sz="2400" b="1" dirty="0">
                <a:latin typeface="MS Sans Serif"/>
                <a:ea typeface="黑体" panose="02010609060101010101" pitchFamily="2" charset="-122"/>
              </a:rPr>
              <a:t>随压力的变化</a:t>
            </a:r>
            <a:endParaRPr lang="zh-CN" altLang="en-US" sz="2400" b="1" dirty="0">
              <a:latin typeface="MS Sans Serif"/>
              <a:ea typeface="黑体" panose="02010609060101010101" pitchFamily="2" charset="-122"/>
            </a:endParaRPr>
          </a:p>
        </p:txBody>
      </p:sp>
      <p:sp>
        <p:nvSpPr>
          <p:cNvPr id="11268" name="Text Box 5"/>
          <p:cNvSpPr txBox="1"/>
          <p:nvPr/>
        </p:nvSpPr>
        <p:spPr>
          <a:xfrm>
            <a:off x="4966335" y="2014220"/>
            <a:ext cx="6585585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762000" indent="-762000"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ob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－水的气固平衡线；冰的饱和蒸气压随温度的变化</a:t>
            </a:r>
            <a:endParaRPr lang="zh-CN" altLang="en-US" sz="2400" b="1" dirty="0">
              <a:latin typeface="MS Sans Serif"/>
              <a:ea typeface="宋体" panose="02010600030101010101" pitchFamily="2" charset="-122"/>
            </a:endParaRPr>
          </a:p>
        </p:txBody>
      </p:sp>
      <p:sp>
        <p:nvSpPr>
          <p:cNvPr id="11269" name="Text Box 6"/>
          <p:cNvSpPr txBox="1"/>
          <p:nvPr/>
        </p:nvSpPr>
        <p:spPr>
          <a:xfrm>
            <a:off x="4994275" y="3171825"/>
            <a:ext cx="658431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762000" indent="-762000"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oc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－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水的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液固平衡线；</a:t>
            </a:r>
            <a:r>
              <a:rPr lang="zh-CN" altLang="en-US" sz="2400" b="1" dirty="0">
                <a:latin typeface="MS Sans Serif"/>
                <a:ea typeface="黑体" panose="02010609060101010101" pitchFamily="2" charset="-122"/>
              </a:rPr>
              <a:t>水的冰点随压力的变化</a:t>
            </a:r>
            <a:endParaRPr lang="zh-CN" altLang="en-US" sz="2400" b="1" dirty="0">
              <a:latin typeface="MS Sans Serif"/>
              <a:ea typeface="宋体" panose="02010600030101010101" pitchFamily="2" charset="-122"/>
            </a:endParaRPr>
          </a:p>
        </p:txBody>
      </p:sp>
      <p:sp>
        <p:nvSpPr>
          <p:cNvPr id="11270" name="Text Box 7"/>
          <p:cNvSpPr txBox="1"/>
          <p:nvPr/>
        </p:nvSpPr>
        <p:spPr>
          <a:xfrm>
            <a:off x="1792288" y="4111625"/>
            <a:ext cx="92011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oa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ob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oc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三线的交点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－水的三相点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610.5Pa,  0.01℃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   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=1-3+2=0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为无变量系统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71" name="Text Box 8"/>
          <p:cNvSpPr txBox="1"/>
          <p:nvPr/>
        </p:nvSpPr>
        <p:spPr>
          <a:xfrm>
            <a:off x="1792288" y="5091113"/>
            <a:ext cx="8496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1047750" indent="-1047750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虚线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2" charset="-122"/>
              </a:rPr>
              <a:t>－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亚稳平衡线；过冷水的饱和蒸气压随温度变化的曲线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7" name="Text Box 9"/>
          <p:cNvSpPr txBox="1"/>
          <p:nvPr/>
        </p:nvSpPr>
        <p:spPr>
          <a:xfrm>
            <a:off x="1792288" y="206375"/>
            <a:ext cx="4691063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水的相图  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-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图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1273" name="对象 73730"/>
          <p:cNvGraphicFramePr>
            <a:graphicFrameLocks noChangeAspect="1"/>
          </p:cNvGraphicFramePr>
          <p:nvPr/>
        </p:nvGraphicFramePr>
        <p:xfrm>
          <a:off x="5202238" y="5640388"/>
          <a:ext cx="20955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" r:id="rId2" imgW="927100" imgH="431800" progId="Equation.3">
                  <p:embed/>
                </p:oleObj>
              </mc:Choice>
              <mc:Fallback>
                <p:oleObj name="" r:id="rId2" imgW="927100" imgH="431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02238" y="5640388"/>
                        <a:ext cx="2095500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>
          <a:xfrm>
            <a:off x="1646238" y="33338"/>
            <a:ext cx="5099050" cy="573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charset="0"/>
              <a:buChar char="Ø"/>
            </a:pPr>
            <a:r>
              <a:rPr kumimoji="0" lang="zh-CN" altLang="en-US" sz="2400" b="1" i="0" u="none" strike="noStrike" kern="1200" cap="none" spc="0" normalizeH="0" baseline="0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热力学标准状态</a:t>
            </a:r>
            <a:endParaRPr kumimoji="0" lang="zh-CN" altLang="en-US" sz="2400" b="1" i="0" u="none" strike="noStrike" kern="1200" cap="none" spc="0" normalizeH="0" baseline="0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2290" name="Text Box 3"/>
          <p:cNvSpPr txBox="1"/>
          <p:nvPr/>
        </p:nvSpPr>
        <p:spPr>
          <a:xfrm>
            <a:off x="1757363" y="1200150"/>
            <a:ext cx="8447087" cy="5340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液体和固体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压力为    下的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液态和固态纯物质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291" name="Text Box 4"/>
          <p:cNvSpPr txBox="1"/>
          <p:nvPr/>
        </p:nvSpPr>
        <p:spPr>
          <a:xfrm>
            <a:off x="1757363" y="1771650"/>
            <a:ext cx="8447087" cy="88582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溶液中的溶质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压力为     下浓度为     或     的理想稀溶液中的溶质。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Text Box 6"/>
          <p:cNvSpPr txBox="1"/>
          <p:nvPr/>
        </p:nvSpPr>
        <p:spPr>
          <a:xfrm>
            <a:off x="1747838" y="630238"/>
            <a:ext cx="8456612" cy="5340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气体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压力为</a:t>
            </a:r>
            <a:r>
              <a:rPr lang="zh-CN" altLang="en-US" sz="2400" b="1" i="1" dirty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下处于理想气体状态的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气态纯物质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2293" name="对象 32773"/>
          <p:cNvGraphicFramePr>
            <a:graphicFrameLocks noChangeAspect="1"/>
          </p:cNvGraphicFramePr>
          <p:nvPr/>
        </p:nvGraphicFramePr>
        <p:xfrm>
          <a:off x="3795713" y="660400"/>
          <a:ext cx="501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" r:id="rId1" imgW="228600" imgH="228600" progId="Equation.3">
                  <p:embed/>
                </p:oleObj>
              </mc:Choice>
              <mc:Fallback>
                <p:oleObj name="" r:id="rId1" imgW="228600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95713" y="660400"/>
                        <a:ext cx="5016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32776"/>
          <p:cNvGraphicFramePr>
            <a:graphicFrameLocks noChangeAspect="1"/>
          </p:cNvGraphicFramePr>
          <p:nvPr/>
        </p:nvGraphicFramePr>
        <p:xfrm>
          <a:off x="8156575" y="1771650"/>
          <a:ext cx="4175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" r:id="rId3" imgW="190500" imgH="228600" progId="Equation.3">
                  <p:embed/>
                </p:oleObj>
              </mc:Choice>
              <mc:Fallback>
                <p:oleObj name="" r:id="rId3" imgW="190500" imgH="228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6575" y="1771650"/>
                        <a:ext cx="41751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32777"/>
          <p:cNvGraphicFramePr>
            <a:graphicFrameLocks noChangeAspect="1"/>
          </p:cNvGraphicFramePr>
          <p:nvPr/>
        </p:nvGraphicFramePr>
        <p:xfrm>
          <a:off x="6940550" y="1771650"/>
          <a:ext cx="4460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" r:id="rId5" imgW="203200" imgH="228600" progId="Equation.3">
                  <p:embed/>
                </p:oleObj>
              </mc:Choice>
              <mc:Fallback>
                <p:oleObj name="" r:id="rId5" imgW="203200" imgH="2286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0550" y="1771650"/>
                        <a:ext cx="44608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32773"/>
          <p:cNvGraphicFramePr>
            <a:graphicFrameLocks noChangeAspect="1"/>
          </p:cNvGraphicFramePr>
          <p:nvPr/>
        </p:nvGraphicFramePr>
        <p:xfrm>
          <a:off x="4713288" y="1228725"/>
          <a:ext cx="501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" r:id="rId7" imgW="228600" imgH="228600" progId="Equation.3">
                  <p:embed/>
                </p:oleObj>
              </mc:Choice>
              <mc:Fallback>
                <p:oleObj name="" r:id="rId7" imgW="228600" imgH="228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3288" y="1228725"/>
                        <a:ext cx="5016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32773"/>
          <p:cNvGraphicFramePr>
            <a:graphicFrameLocks noChangeAspect="1"/>
          </p:cNvGraphicFramePr>
          <p:nvPr/>
        </p:nvGraphicFramePr>
        <p:xfrm>
          <a:off x="5054600" y="1771650"/>
          <a:ext cx="501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" r:id="rId8" imgW="228600" imgH="228600" progId="Equation.3">
                  <p:embed/>
                </p:oleObj>
              </mc:Choice>
              <mc:Fallback>
                <p:oleObj name="" r:id="rId8" imgW="228600" imgH="228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54600" y="1771650"/>
                        <a:ext cx="5016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9"/>
          <p:cNvSpPr/>
          <p:nvPr/>
        </p:nvSpPr>
        <p:spPr>
          <a:xfrm>
            <a:off x="1748155" y="2924652"/>
            <a:ext cx="2292350" cy="5892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 fontAlgn="base">
              <a:lnSpc>
                <a:spcPct val="13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标准热容</a:t>
            </a:r>
            <a:endParaRPr lang="zh-CN" altLang="en-US" sz="2400" b="1" strike="noStrike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2299" name="对象 7170"/>
          <p:cNvGraphicFramePr>
            <a:graphicFrameLocks noChangeAspect="1"/>
          </p:cNvGraphicFramePr>
          <p:nvPr/>
        </p:nvGraphicFramePr>
        <p:xfrm>
          <a:off x="2046923" y="3644900"/>
          <a:ext cx="1547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" r:id="rId9" imgW="636905" imgH="356870" progId="">
                  <p:embed/>
                </p:oleObj>
              </mc:Choice>
              <mc:Fallback>
                <p:oleObj name="" r:id="rId9" imgW="636905" imgH="356870" progId="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6923" y="3644900"/>
                        <a:ext cx="15478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对象 8194"/>
          <p:cNvGraphicFramePr>
            <a:graphicFrameLocks noChangeAspect="1"/>
          </p:cNvGraphicFramePr>
          <p:nvPr/>
        </p:nvGraphicFramePr>
        <p:xfrm>
          <a:off x="4291965" y="3570923"/>
          <a:ext cx="23907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" r:id="rId11" imgW="994410" imgH="421005" progId="">
                  <p:embed/>
                </p:oleObj>
              </mc:Choice>
              <mc:Fallback>
                <p:oleObj name="" r:id="rId11" imgW="994410" imgH="421005" progId="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91965" y="3570923"/>
                        <a:ext cx="2390775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8197"/>
          <p:cNvGraphicFramePr>
            <a:graphicFrameLocks noChangeAspect="1"/>
          </p:cNvGraphicFramePr>
          <p:nvPr/>
        </p:nvGraphicFramePr>
        <p:xfrm>
          <a:off x="7469188" y="3598228"/>
          <a:ext cx="23129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" r:id="rId13" imgW="994410" imgH="433705" progId="">
                  <p:embed/>
                </p:oleObj>
              </mc:Choice>
              <mc:Fallback>
                <p:oleObj name="" r:id="rId13" imgW="994410" imgH="433705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69188" y="3598228"/>
                        <a:ext cx="2312987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>
          <a:xfrm>
            <a:off x="1991360" y="3644900"/>
            <a:ext cx="1673225" cy="9366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1" name="圆角矩形 10"/>
          <p:cNvSpPr/>
          <p:nvPr/>
        </p:nvSpPr>
        <p:spPr>
          <a:xfrm>
            <a:off x="4209415" y="3587115"/>
            <a:ext cx="2709545" cy="10083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" name="圆角矩形 11"/>
          <p:cNvSpPr/>
          <p:nvPr/>
        </p:nvSpPr>
        <p:spPr>
          <a:xfrm>
            <a:off x="7331710" y="3585845"/>
            <a:ext cx="2586990" cy="10083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12305" name="Object 13"/>
          <p:cNvGraphicFramePr>
            <a:graphicFrameLocks noChangeAspect="1"/>
          </p:cNvGraphicFramePr>
          <p:nvPr/>
        </p:nvGraphicFramePr>
        <p:xfrm>
          <a:off x="4943475" y="5949315"/>
          <a:ext cx="28241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" r:id="rId15" imgW="1271905" imgH="254635" progId="Equation.3">
                  <p:embed/>
                </p:oleObj>
              </mc:Choice>
              <mc:Fallback>
                <p:oleObj name="" r:id="rId15" imgW="1271905" imgH="25463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3475" y="5949315"/>
                        <a:ext cx="2824163" cy="576263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对象 7171"/>
          <p:cNvGraphicFramePr>
            <a:graphicFrameLocks noChangeAspect="1"/>
          </p:cNvGraphicFramePr>
          <p:nvPr/>
        </p:nvGraphicFramePr>
        <p:xfrm>
          <a:off x="4281805" y="4871403"/>
          <a:ext cx="31877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" r:id="rId17" imgW="1600200" imgH="355600" progId="">
                  <p:embed/>
                </p:oleObj>
              </mc:Choice>
              <mc:Fallback>
                <p:oleObj name="" r:id="rId17" imgW="1600200" imgH="3556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81805" y="4871403"/>
                        <a:ext cx="3187700" cy="75565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/>
          <p:nvPr/>
        </p:nvSpPr>
        <p:spPr>
          <a:xfrm>
            <a:off x="1954848" y="5920582"/>
            <a:ext cx="2657475" cy="5892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fontAlgn="base">
              <a:lnSpc>
                <a:spcPct val="135000"/>
              </a:lnSpc>
              <a:buClr>
                <a:srgbClr val="FF0000"/>
              </a:buClr>
              <a:buFont typeface="Wingdings" panose="05000000000000000000" charset="0"/>
            </a:pPr>
            <a:r>
              <a:rPr lang="zh-CN" altLang="en-US" sz="2400" b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标准摩尔定压热容</a:t>
            </a:r>
            <a:endParaRPr lang="zh-CN" altLang="en-US" sz="2400" b="1" strike="noStrike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4963,&quot;width&quot;:5668}"/>
</p:tagLst>
</file>

<file path=ppt/tags/tag64.xml><?xml version="1.0" encoding="utf-8"?>
<p:tagLst xmlns:p="http://schemas.openxmlformats.org/presentationml/2006/main">
  <p:tag name="COMMONDATA" val="eyJoZGlkIjoiNDZlMGU2MTkyNjcwYTdmZGFlZWI2MzVmZTRlZjJlNz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2216</Words>
  <Application>WPS 演示</Application>
  <PresentationFormat>宽屏</PresentationFormat>
  <Paragraphs>213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63</vt:i4>
      </vt:variant>
      <vt:variant>
        <vt:lpstr>幻灯片标题</vt:lpstr>
      </vt:variant>
      <vt:variant>
        <vt:i4>15</vt:i4>
      </vt:variant>
    </vt:vector>
  </HeadingPairs>
  <TitlesOfParts>
    <vt:vector size="9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黑体</vt:lpstr>
      <vt:lpstr>楷体_GB2312</vt:lpstr>
      <vt:lpstr>新宋体</vt:lpstr>
      <vt:lpstr>MS Sans Serif</vt:lpstr>
      <vt:lpstr>Segoe Print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第二章公式总结</vt:lpstr>
      <vt:lpstr>PowerPoint 演示文稿</vt:lpstr>
      <vt:lpstr>PowerPoint 演示文稿</vt:lpstr>
      <vt:lpstr>PowerPoint 演示文稿</vt:lpstr>
      <vt:lpstr> 压缩因子Z</vt:lpstr>
      <vt:lpstr>PowerPoint 演示文稿</vt:lpstr>
      <vt:lpstr>PowerPoint 演示文稿</vt:lpstr>
      <vt:lpstr>热力学标准状态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yanglei</cp:lastModifiedBy>
  <cp:revision>155</cp:revision>
  <dcterms:created xsi:type="dcterms:W3CDTF">2019-06-19T02:08:00Z</dcterms:created>
  <dcterms:modified xsi:type="dcterms:W3CDTF">2022-06-04T00:43:18Z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55473CECC200407BBE6DF88A49FA7C7E</vt:lpwstr>
  </property>
</Properties>
</file>