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5" r:id="rId7"/>
    <p:sldId id="270" r:id="rId8"/>
    <p:sldId id="272" r:id="rId9"/>
    <p:sldId id="271" r:id="rId10"/>
    <p:sldId id="273" r:id="rId11"/>
    <p:sldId id="259" r:id="rId12"/>
    <p:sldId id="303" r:id="rId13"/>
    <p:sldId id="345" r:id="rId14"/>
    <p:sldId id="346" r:id="rId15"/>
    <p:sldId id="344" r:id="rId16"/>
    <p:sldId id="305" r:id="rId17"/>
    <p:sldId id="373" r:id="rId18"/>
    <p:sldId id="374" r:id="rId19"/>
    <p:sldId id="375" r:id="rId20"/>
    <p:sldId id="267" r:id="rId21"/>
    <p:sldId id="377" r:id="rId22"/>
    <p:sldId id="290" r:id="rId23"/>
    <p:sldId id="379" r:id="rId24"/>
    <p:sldId id="382" r:id="rId25"/>
    <p:sldId id="383" r:id="rId26"/>
    <p:sldId id="314" r:id="rId27"/>
    <p:sldId id="318" r:id="rId28"/>
    <p:sldId id="319" r:id="rId29"/>
    <p:sldId id="320" r:id="rId30"/>
    <p:sldId id="350" r:id="rId31"/>
    <p:sldId id="351" r:id="rId32"/>
    <p:sldId id="277" r:id="rId33"/>
    <p:sldId id="278" r:id="rId34"/>
    <p:sldId id="279" r:id="rId35"/>
    <p:sldId id="280" r:id="rId36"/>
    <p:sldId id="281" r:id="rId37"/>
    <p:sldId id="282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EB"/>
    <a:srgbClr val="1D41D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78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5.wmf"/><Relationship Id="rId1" Type="http://schemas.openxmlformats.org/officeDocument/2006/relationships/image" Target="../media/image9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e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24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08.wmf"/><Relationship Id="rId2" Type="http://schemas.openxmlformats.org/officeDocument/2006/relationships/image" Target="../media/image136.wmf"/><Relationship Id="rId13" Type="http://schemas.openxmlformats.org/officeDocument/2006/relationships/image" Target="../media/image146.wmf"/><Relationship Id="rId12" Type="http://schemas.openxmlformats.org/officeDocument/2006/relationships/image" Target="../media/image145.wmf"/><Relationship Id="rId11" Type="http://schemas.openxmlformats.org/officeDocument/2006/relationships/image" Target="../media/image144.wmf"/><Relationship Id="rId10" Type="http://schemas.openxmlformats.org/officeDocument/2006/relationships/image" Target="../media/image143.wmf"/><Relationship Id="rId1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2.wmf"/><Relationship Id="rId10" Type="http://schemas.openxmlformats.org/officeDocument/2006/relationships/image" Target="../media/image155.wmf"/><Relationship Id="rId1" Type="http://schemas.openxmlformats.org/officeDocument/2006/relationships/image" Target="../media/image156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58.wmf"/><Relationship Id="rId2" Type="http://schemas.openxmlformats.org/officeDocument/2006/relationships/image" Target="../media/image152.wmf"/><Relationship Id="rId1" Type="http://schemas.openxmlformats.org/officeDocument/2006/relationships/image" Target="../media/image16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1" Type="http://schemas.openxmlformats.org/officeDocument/2006/relationships/image" Target="../media/image189.wmf"/><Relationship Id="rId10" Type="http://schemas.openxmlformats.org/officeDocument/2006/relationships/image" Target="../media/image188.wmf"/><Relationship Id="rId1" Type="http://schemas.openxmlformats.org/officeDocument/2006/relationships/image" Target="../media/image179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29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e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7.wmf"/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15" Type="http://schemas.openxmlformats.org/officeDocument/2006/relationships/image" Target="../media/image44.wmf"/><Relationship Id="rId14" Type="http://schemas.openxmlformats.org/officeDocument/2006/relationships/image" Target="../media/image43.wmf"/><Relationship Id="rId13" Type="http://schemas.openxmlformats.org/officeDocument/2006/relationships/image" Target="../media/image42.wmf"/><Relationship Id="rId12" Type="http://schemas.openxmlformats.org/officeDocument/2006/relationships/image" Target="../media/image4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wmf"/><Relationship Id="rId1" Type="http://schemas.openxmlformats.org/officeDocument/2006/relationships/image" Target="../media/image240.e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5.wmf"/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6.wmf"/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5" Type="http://schemas.openxmlformats.org/officeDocument/2006/relationships/image" Target="../media/image60.wmf"/><Relationship Id="rId14" Type="http://schemas.openxmlformats.org/officeDocument/2006/relationships/image" Target="../media/image59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63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1.bin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72.xml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111.bin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105.wmf"/><Relationship Id="rId2" Type="http://schemas.openxmlformats.org/officeDocument/2006/relationships/image" Target="../media/image96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3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10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7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08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08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33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4.bin"/><Relationship Id="rId29" Type="http://schemas.openxmlformats.org/officeDocument/2006/relationships/vmlDrawing" Target="../drawings/vmlDrawing15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156.bin"/><Relationship Id="rId26" Type="http://schemas.openxmlformats.org/officeDocument/2006/relationships/image" Target="../media/image146.wmf"/><Relationship Id="rId25" Type="http://schemas.openxmlformats.org/officeDocument/2006/relationships/oleObject" Target="../embeddings/oleObject155.bin"/><Relationship Id="rId24" Type="http://schemas.openxmlformats.org/officeDocument/2006/relationships/image" Target="../media/image145.wmf"/><Relationship Id="rId23" Type="http://schemas.openxmlformats.org/officeDocument/2006/relationships/oleObject" Target="../embeddings/oleObject154.bin"/><Relationship Id="rId22" Type="http://schemas.openxmlformats.org/officeDocument/2006/relationships/image" Target="../media/image144.wmf"/><Relationship Id="rId21" Type="http://schemas.openxmlformats.org/officeDocument/2006/relationships/oleObject" Target="../embeddings/oleObject153.bin"/><Relationship Id="rId20" Type="http://schemas.openxmlformats.org/officeDocument/2006/relationships/image" Target="../media/image143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152.bin"/><Relationship Id="rId18" Type="http://schemas.openxmlformats.org/officeDocument/2006/relationships/image" Target="../media/image142.wmf"/><Relationship Id="rId17" Type="http://schemas.openxmlformats.org/officeDocument/2006/relationships/oleObject" Target="../embeddings/oleObject151.bin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50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49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4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8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4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5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67.bin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55.wmf"/><Relationship Id="rId20" Type="http://schemas.openxmlformats.org/officeDocument/2006/relationships/oleObject" Target="../embeddings/oleObject176.bin"/><Relationship Id="rId2" Type="http://schemas.openxmlformats.org/officeDocument/2006/relationships/image" Target="../media/image156.wmf"/><Relationship Id="rId19" Type="http://schemas.openxmlformats.org/officeDocument/2006/relationships/image" Target="../media/image154.wmf"/><Relationship Id="rId18" Type="http://schemas.openxmlformats.org/officeDocument/2006/relationships/oleObject" Target="../embeddings/oleObject175.bin"/><Relationship Id="rId17" Type="http://schemas.openxmlformats.org/officeDocument/2006/relationships/image" Target="../media/image153.wmf"/><Relationship Id="rId16" Type="http://schemas.openxmlformats.org/officeDocument/2006/relationships/oleObject" Target="../embeddings/oleObject174.bin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6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78.bin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62.wmf"/><Relationship Id="rId19" Type="http://schemas.openxmlformats.org/officeDocument/2006/relationships/image" Target="../media/image155.wmf"/><Relationship Id="rId18" Type="http://schemas.openxmlformats.org/officeDocument/2006/relationships/oleObject" Target="../embeddings/oleObject186.bin"/><Relationship Id="rId17" Type="http://schemas.openxmlformats.org/officeDocument/2006/relationships/image" Target="../media/image154.wmf"/><Relationship Id="rId16" Type="http://schemas.openxmlformats.org/officeDocument/2006/relationships/oleObject" Target="../embeddings/oleObject185.bin"/><Relationship Id="rId15" Type="http://schemas.openxmlformats.org/officeDocument/2006/relationships/image" Target="../media/image153.wmf"/><Relationship Id="rId14" Type="http://schemas.openxmlformats.org/officeDocument/2006/relationships/oleObject" Target="../embeddings/oleObject184.bin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77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64.xml"/><Relationship Id="rId35" Type="http://schemas.openxmlformats.org/officeDocument/2006/relationships/image" Target="../media/image29.wmf"/><Relationship Id="rId34" Type="http://schemas.openxmlformats.org/officeDocument/2006/relationships/oleObject" Target="../embeddings/oleObject30.bin"/><Relationship Id="rId33" Type="http://schemas.openxmlformats.org/officeDocument/2006/relationships/oleObject" Target="../embeddings/oleObject29.bin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8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9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6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5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88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7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8.wmf"/><Relationship Id="rId17" Type="http://schemas.openxmlformats.org/officeDocument/2006/relationships/oleObject" Target="../embeddings/oleObject195.bin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176.w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175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8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97.bin"/><Relationship Id="rId25" Type="http://schemas.openxmlformats.org/officeDocument/2006/relationships/vmlDrawing" Target="../drawings/vmlDrawing20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89.wmf"/><Relationship Id="rId22" Type="http://schemas.openxmlformats.org/officeDocument/2006/relationships/oleObject" Target="../embeddings/oleObject207.bin"/><Relationship Id="rId21" Type="http://schemas.openxmlformats.org/officeDocument/2006/relationships/oleObject" Target="../embeddings/oleObject206.bin"/><Relationship Id="rId20" Type="http://schemas.openxmlformats.org/officeDocument/2006/relationships/image" Target="../media/image188.wmf"/><Relationship Id="rId2" Type="http://schemas.openxmlformats.org/officeDocument/2006/relationships/image" Target="../media/image179.wmf"/><Relationship Id="rId19" Type="http://schemas.openxmlformats.org/officeDocument/2006/relationships/oleObject" Target="../embeddings/oleObject205.bin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09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19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20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18.bin"/><Relationship Id="rId2" Type="http://schemas.openxmlformats.org/officeDocument/2006/relationships/image" Target="../media/image199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2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24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22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wmf"/><Relationship Id="rId8" Type="http://schemas.openxmlformats.org/officeDocument/2006/relationships/oleObject" Target="../embeddings/oleObject229.bin"/><Relationship Id="rId7" Type="http://schemas.openxmlformats.org/officeDocument/2006/relationships/image" Target="../media/image207.wmf"/><Relationship Id="rId6" Type="http://schemas.openxmlformats.org/officeDocument/2006/relationships/oleObject" Target="../embeddings/oleObject228.bin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227.bin"/><Relationship Id="rId3" Type="http://schemas.openxmlformats.org/officeDocument/2006/relationships/image" Target="../media/image205.wmf"/><Relationship Id="rId2" Type="http://schemas.openxmlformats.org/officeDocument/2006/relationships/oleObject" Target="../embeddings/oleObject226.bin"/><Relationship Id="rId17" Type="http://schemas.openxmlformats.org/officeDocument/2006/relationships/vmlDrawing" Target="../drawings/vmlDrawing2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9.wmf"/><Relationship Id="rId14" Type="http://schemas.openxmlformats.org/officeDocument/2006/relationships/oleObject" Target="../embeddings/oleObject232.bin"/><Relationship Id="rId13" Type="http://schemas.openxmlformats.org/officeDocument/2006/relationships/image" Target="../media/image210.wmf"/><Relationship Id="rId12" Type="http://schemas.openxmlformats.org/officeDocument/2006/relationships/oleObject" Target="../embeddings/oleObject231.bin"/><Relationship Id="rId11" Type="http://schemas.openxmlformats.org/officeDocument/2006/relationships/image" Target="../media/image209.wmf"/><Relationship Id="rId10" Type="http://schemas.openxmlformats.org/officeDocument/2006/relationships/oleObject" Target="../embeddings/oleObject230.bin"/><Relationship Id="rId1" Type="http://schemas.openxmlformats.org/officeDocument/2006/relationships/tags" Target="../tags/tag7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wmf"/><Relationship Id="rId8" Type="http://schemas.openxmlformats.org/officeDocument/2006/relationships/oleObject" Target="../embeddings/oleObject236.bin"/><Relationship Id="rId7" Type="http://schemas.openxmlformats.org/officeDocument/2006/relationships/image" Target="../media/image213.wmf"/><Relationship Id="rId6" Type="http://schemas.openxmlformats.org/officeDocument/2006/relationships/oleObject" Target="../embeddings/oleObject235.bin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34.bin"/><Relationship Id="rId3" Type="http://schemas.openxmlformats.org/officeDocument/2006/relationships/image" Target="../media/image211.wmf"/><Relationship Id="rId2" Type="http://schemas.openxmlformats.org/officeDocument/2006/relationships/oleObject" Target="../embeddings/oleObject233.bin"/><Relationship Id="rId17" Type="http://schemas.openxmlformats.org/officeDocument/2006/relationships/vmlDrawing" Target="../drawings/vmlDrawing2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7.wmf"/><Relationship Id="rId14" Type="http://schemas.openxmlformats.org/officeDocument/2006/relationships/oleObject" Target="../embeddings/oleObject239.bin"/><Relationship Id="rId13" Type="http://schemas.openxmlformats.org/officeDocument/2006/relationships/image" Target="../media/image216.wmf"/><Relationship Id="rId12" Type="http://schemas.openxmlformats.org/officeDocument/2006/relationships/oleObject" Target="../embeddings/oleObject238.bin"/><Relationship Id="rId11" Type="http://schemas.openxmlformats.org/officeDocument/2006/relationships/image" Target="../media/image215.wmf"/><Relationship Id="rId10" Type="http://schemas.openxmlformats.org/officeDocument/2006/relationships/oleObject" Target="../embeddings/oleObject237.bin"/><Relationship Id="rId1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21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41.bin"/><Relationship Id="rId2" Type="http://schemas.openxmlformats.org/officeDocument/2006/relationships/image" Target="../media/image218.e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3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22.wmf"/><Relationship Id="rId1" Type="http://schemas.openxmlformats.org/officeDocument/2006/relationships/oleObject" Target="../embeddings/oleObject24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7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47.bin"/><Relationship Id="rId2" Type="http://schemas.openxmlformats.org/officeDocument/2006/relationships/image" Target="../media/image224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24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4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53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51.bin"/><Relationship Id="rId21" Type="http://schemas.openxmlformats.org/officeDocument/2006/relationships/vmlDrawing" Target="../drawings/vmlDrawing2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28.wmf"/><Relationship Id="rId19" Type="http://schemas.openxmlformats.org/officeDocument/2006/relationships/tags" Target="../tags/tag76.xml"/><Relationship Id="rId18" Type="http://schemas.openxmlformats.org/officeDocument/2006/relationships/image" Target="../media/image236.wmf"/><Relationship Id="rId17" Type="http://schemas.openxmlformats.org/officeDocument/2006/relationships/oleObject" Target="../embeddings/oleObject258.bin"/><Relationship Id="rId16" Type="http://schemas.openxmlformats.org/officeDocument/2006/relationships/image" Target="../media/image235.wmf"/><Relationship Id="rId15" Type="http://schemas.openxmlformats.org/officeDocument/2006/relationships/oleObject" Target="../embeddings/oleObject257.bin"/><Relationship Id="rId14" Type="http://schemas.openxmlformats.org/officeDocument/2006/relationships/image" Target="../media/image234.wmf"/><Relationship Id="rId13" Type="http://schemas.openxmlformats.org/officeDocument/2006/relationships/oleObject" Target="../embeddings/oleObject256.bin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55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5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Relationship Id="rId35" Type="http://schemas.openxmlformats.org/officeDocument/2006/relationships/vmlDrawing" Target="../drawings/vmlDrawing3.v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5.xml"/><Relationship Id="rId32" Type="http://schemas.openxmlformats.org/officeDocument/2006/relationships/image" Target="../media/image45.wmf"/><Relationship Id="rId31" Type="http://schemas.openxmlformats.org/officeDocument/2006/relationships/oleObject" Target="../embeddings/oleObject46.bin"/><Relationship Id="rId30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9" Type="http://schemas.openxmlformats.org/officeDocument/2006/relationships/oleObject" Target="../embeddings/oleObject45.bin"/><Relationship Id="rId28" Type="http://schemas.openxmlformats.org/officeDocument/2006/relationships/image" Target="../media/image43.wmf"/><Relationship Id="rId27" Type="http://schemas.openxmlformats.org/officeDocument/2006/relationships/oleObject" Target="../embeddings/oleObject44.bin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43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41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7.x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37.wmf"/><Relationship Id="rId1" Type="http://schemas.openxmlformats.org/officeDocument/2006/relationships/oleObject" Target="../embeddings/oleObject259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40.emf"/><Relationship Id="rId1" Type="http://schemas.openxmlformats.org/officeDocument/2006/relationships/oleObject" Target="../embeddings/oleObject26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6.png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43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42.wmf"/><Relationship Id="rId11" Type="http://schemas.openxmlformats.org/officeDocument/2006/relationships/vmlDrawing" Target="../drawings/vmlDrawing3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64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47.wmf"/><Relationship Id="rId1" Type="http://schemas.openxmlformats.org/officeDocument/2006/relationships/oleObject" Target="../embeddings/oleObject26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2.wmf"/><Relationship Id="rId7" Type="http://schemas.openxmlformats.org/officeDocument/2006/relationships/oleObject" Target="../embeddings/oleObject273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71.bin"/><Relationship Id="rId2" Type="http://schemas.openxmlformats.org/officeDocument/2006/relationships/image" Target="../media/image249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27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6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53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27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66.xml"/><Relationship Id="rId30" Type="http://schemas.openxmlformats.org/officeDocument/2006/relationships/image" Target="../media/image60.wmf"/><Relationship Id="rId3" Type="http://schemas.openxmlformats.org/officeDocument/2006/relationships/oleObject" Target="../embeddings/oleObject48.bin"/><Relationship Id="rId29" Type="http://schemas.openxmlformats.org/officeDocument/2006/relationships/oleObject" Target="../embeddings/oleObject61.bin"/><Relationship Id="rId28" Type="http://schemas.openxmlformats.org/officeDocument/2006/relationships/image" Target="../media/image59.wmf"/><Relationship Id="rId27" Type="http://schemas.openxmlformats.org/officeDocument/2006/relationships/oleObject" Target="../embeddings/oleObject60.bin"/><Relationship Id="rId26" Type="http://schemas.openxmlformats.org/officeDocument/2006/relationships/image" Target="../media/image58.wmf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1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6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6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65.wmf"/><Relationship Id="rId19" Type="http://schemas.openxmlformats.org/officeDocument/2006/relationships/tags" Target="../tags/tag68.xml"/><Relationship Id="rId18" Type="http://schemas.openxmlformats.org/officeDocument/2006/relationships/image" Target="../media/image73.wmf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9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1.bin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70.xml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2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9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1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9800" y="19050"/>
            <a:ext cx="10515600" cy="635000"/>
          </a:xfrm>
        </p:spPr>
        <p:txBody>
          <a:bodyPr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七章公式总结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915" y="1330960"/>
            <a:ext cx="526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反应速率的定义（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对于间歇式反应器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386715" y="132397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95880" y="756285"/>
            <a:ext cx="9189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宏观化学动力学</a:t>
            </a:r>
            <a:r>
              <a:rPr lang="en-US" altLang="zh-CN" sz="2400" b="1"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研究反应速率方程的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普遍规律以及如何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建立。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3393" y="2116773"/>
          <a:ext cx="276631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435100" imgH="444500" progId="Equation.KSEE3">
                  <p:embed/>
                </p:oleObj>
              </mc:Choice>
              <mc:Fallback>
                <p:oleObj name="" r:id="rId1" imgW="1435100" imgH="4445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393" y="2116773"/>
                        <a:ext cx="2766315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3710" y="3161030"/>
          <a:ext cx="196742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054100" imgH="405765" progId="Equation.KSEE3">
                  <p:embed/>
                </p:oleObj>
              </mc:Choice>
              <mc:Fallback>
                <p:oleObj name="" r:id="rId3" imgW="1054100" imgH="4057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710" y="3161030"/>
                        <a:ext cx="196742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81013" y="4133215"/>
          <a:ext cx="178579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939800" imgH="405765" progId="Equation.KSEE3">
                  <p:embed/>
                </p:oleObj>
              </mc:Choice>
              <mc:Fallback>
                <p:oleObj name="" r:id="rId5" imgW="939800" imgH="40576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013" y="4133215"/>
                        <a:ext cx="178579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88633" y="5163185"/>
          <a:ext cx="258298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358900" imgH="444500" progId="Equation.KSEE3">
                  <p:embed/>
                </p:oleObj>
              </mc:Choice>
              <mc:Fallback>
                <p:oleObj name="" r:id="rId7" imgW="1358900" imgH="4445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633" y="5163185"/>
                        <a:ext cx="2582985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20490"/>
          <p:cNvGraphicFramePr>
            <a:graphicFrameLocks noChangeAspect="1"/>
          </p:cNvGraphicFramePr>
          <p:nvPr/>
        </p:nvGraphicFramePr>
        <p:xfrm>
          <a:off x="3895408" y="3146743"/>
          <a:ext cx="132637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752475" imgH="408305" progId="">
                  <p:embed/>
                </p:oleObj>
              </mc:Choice>
              <mc:Fallback>
                <p:oleObj name="" r:id="rId9" imgW="752475" imgH="408305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5408" y="3146743"/>
                        <a:ext cx="132637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20495"/>
          <p:cNvGraphicFramePr>
            <a:graphicFrameLocks noChangeAspect="1"/>
          </p:cNvGraphicFramePr>
          <p:nvPr/>
        </p:nvGraphicFramePr>
        <p:xfrm>
          <a:off x="4034473" y="4133533"/>
          <a:ext cx="107834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612140" imgH="408305" progId="">
                  <p:embed/>
                </p:oleObj>
              </mc:Choice>
              <mc:Fallback>
                <p:oleObj name="" r:id="rId11" imgW="612140" imgH="408305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4473" y="4133533"/>
                        <a:ext cx="107834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95408" y="2117090"/>
          <a:ext cx="1428803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749300" imgH="444500" progId="Equation.KSEE3">
                  <p:embed/>
                </p:oleObj>
              </mc:Choice>
              <mc:Fallback>
                <p:oleObj name="" r:id="rId13" imgW="749300" imgH="4445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5408" y="2117090"/>
                        <a:ext cx="1428803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直接连接符 20493"/>
          <p:cNvSpPr/>
          <p:nvPr/>
        </p:nvSpPr>
        <p:spPr>
          <a:xfrm>
            <a:off x="2682558" y="3521075"/>
            <a:ext cx="972000" cy="0"/>
          </a:xfrm>
          <a:prstGeom prst="line">
            <a:avLst/>
          </a:prstGeom>
          <a:ln w="50800" cap="flat" cmpd="tri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2526507" y="3057050"/>
            <a:ext cx="1218565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algn="ctr">
              <a:buClr>
                <a:srgbClr val="000000"/>
              </a:buClr>
            </a:pPr>
            <a:r>
              <a:rPr lang="en-US" altLang="zh-CN" sz="2000" b="1" noProof="1">
                <a:solidFill>
                  <a:srgbClr val="2427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 </a:t>
            </a:r>
            <a:r>
              <a:rPr lang="en-US" altLang="zh-CN" sz="2000" b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(</a:t>
            </a:r>
            <a:r>
              <a:rPr lang="en-US" altLang="zh-CN" sz="2000" b="1" i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V </a:t>
            </a:r>
            <a:r>
              <a:rPr lang="zh-CN" altLang="en-US" sz="2000" b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恒定</a:t>
            </a:r>
            <a:r>
              <a:rPr lang="en-US" altLang="zh-CN" sz="2000" b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)</a:t>
            </a:r>
            <a:endParaRPr lang="en-US" altLang="zh-CN" sz="2000" b="1" noProof="1">
              <a:solidFill>
                <a:srgbClr val="24279C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7795" y="1911350"/>
            <a:ext cx="5367655" cy="41014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467" name="对象 21514"/>
          <p:cNvGraphicFramePr>
            <a:graphicFrameLocks noChangeAspect="1"/>
          </p:cNvGraphicFramePr>
          <p:nvPr/>
        </p:nvGraphicFramePr>
        <p:xfrm>
          <a:off x="6551930" y="5570855"/>
          <a:ext cx="233133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1231265" imgH="457200" progId="">
                  <p:embed/>
                </p:oleObj>
              </mc:Choice>
              <mc:Fallback>
                <p:oleObj name="" r:id="rId15" imgW="1231265" imgH="4572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51930" y="5570855"/>
                        <a:ext cx="233133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29697"/>
          <p:cNvGraphicFramePr>
            <a:graphicFrameLocks noChangeAspect="1"/>
          </p:cNvGraphicFramePr>
          <p:nvPr/>
        </p:nvGraphicFramePr>
        <p:xfrm>
          <a:off x="7834961" y="4249326"/>
          <a:ext cx="233304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7" imgW="1117600" imgH="241300" progId="">
                  <p:embed/>
                </p:oleObj>
              </mc:Choice>
              <mc:Fallback>
                <p:oleObj name="" r:id="rId17" imgW="1117600" imgH="2413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34961" y="4249326"/>
                        <a:ext cx="233304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9698"/>
          <p:cNvGraphicFramePr>
            <a:graphicFrameLocks noChangeAspect="1"/>
          </p:cNvGraphicFramePr>
          <p:nvPr/>
        </p:nvGraphicFramePr>
        <p:xfrm>
          <a:off x="7895489" y="4923060"/>
          <a:ext cx="227585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1091565" imgH="241300" progId="">
                  <p:embed/>
                </p:oleObj>
              </mc:Choice>
              <mc:Fallback>
                <p:oleObj name="" r:id="rId19" imgW="1091565" imgH="2413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95489" y="4923060"/>
                        <a:ext cx="227585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9700"/>
          <p:cNvGraphicFramePr>
            <a:graphicFrameLocks noChangeAspect="1"/>
          </p:cNvGraphicFramePr>
          <p:nvPr/>
        </p:nvGraphicFramePr>
        <p:xfrm>
          <a:off x="9385945" y="5586295"/>
          <a:ext cx="183134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1" imgW="939800" imgH="444500" progId="">
                  <p:embed/>
                </p:oleObj>
              </mc:Choice>
              <mc:Fallback>
                <p:oleObj name="" r:id="rId21" imgW="939800" imgH="4445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85945" y="5586295"/>
                        <a:ext cx="1831341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9697"/>
          <p:cNvGraphicFramePr>
            <a:graphicFrameLocks noChangeAspect="1"/>
          </p:cNvGraphicFramePr>
          <p:nvPr/>
        </p:nvGraphicFramePr>
        <p:xfrm>
          <a:off x="7987102" y="3664649"/>
          <a:ext cx="20148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965200" imgH="241300" progId="">
                  <p:embed/>
                </p:oleObj>
              </mc:Choice>
              <mc:Fallback>
                <p:oleObj name="" r:id="rId23" imgW="965200" imgH="2413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987102" y="3664649"/>
                        <a:ext cx="201485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>
          <a:xfrm>
            <a:off x="6315710" y="1911350"/>
            <a:ext cx="5367655" cy="47485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70445" y="1323975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幂函数型速率方程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93180" y="1993265"/>
            <a:ext cx="51669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基元反应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质量作用定律：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反应速率与各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反应物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的浓度的幂乘积成正比。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indent="0" algn="just">
              <a:buClr>
                <a:srgbClr val="1D41D5"/>
              </a:buClr>
              <a:buFont typeface="Wingdings" panose="05000000000000000000" charset="0"/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反应分子数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速率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常数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复合反应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幂函数型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和非幂函数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型</a:t>
            </a:r>
            <a:endParaRPr lang="zh-CN" altLang="en-US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indent="0" algn="just">
              <a:buClr>
                <a:srgbClr val="1D41D5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反应级数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    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速率系数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" y="6028055"/>
            <a:ext cx="65913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反应速率和转化速率与物质选择无关，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无物质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作下标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；</a:t>
            </a:r>
            <a:endParaRPr lang="zh-CN" altLang="en-US" sz="20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消耗速率和生成速率与物质选择有关，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有物质作下标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7" name="五角星 26"/>
          <p:cNvSpPr/>
          <p:nvPr/>
        </p:nvSpPr>
        <p:spPr>
          <a:xfrm>
            <a:off x="6938645" y="131889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298" name="对象 55297"/>
          <p:cNvGraphicFramePr>
            <a:graphicFrameLocks noChangeAspect="1"/>
          </p:cNvGraphicFramePr>
          <p:nvPr/>
        </p:nvGraphicFramePr>
        <p:xfrm>
          <a:off x="3200400" y="3141980"/>
          <a:ext cx="3614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" imgW="1650365" imgH="444500" progId="">
                  <p:embed/>
                </p:oleObj>
              </mc:Choice>
              <mc:Fallback>
                <p:oleObj name="" r:id="rId1" imgW="1650365" imgH="444500" progId="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3141980"/>
                        <a:ext cx="3614738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对象 55298"/>
          <p:cNvGraphicFramePr>
            <a:graphicFrameLocks noChangeAspect="1"/>
          </p:cNvGraphicFramePr>
          <p:nvPr/>
        </p:nvGraphicFramePr>
        <p:xfrm>
          <a:off x="3091180" y="4303713"/>
          <a:ext cx="4175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3" imgW="2133600" imgH="228600" progId="">
                  <p:embed/>
                </p:oleObj>
              </mc:Choice>
              <mc:Fallback>
                <p:oleObj name="" r:id="rId3" imgW="2133600" imgH="228600" progId="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1180" y="4303713"/>
                        <a:ext cx="41751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文本框 55299"/>
          <p:cNvSpPr txBox="1"/>
          <p:nvPr/>
        </p:nvSpPr>
        <p:spPr>
          <a:xfrm>
            <a:off x="307340" y="824230"/>
            <a:ext cx="11585575" cy="1476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50℃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时，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物质在溶剂中进行分解反应，反应为一级，初速率                                                       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小时后速率                                                                            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 试求：（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       ； 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； 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(3)</a:t>
            </a:r>
            <a:r>
              <a:rPr lang="en-US" altLang="zh-CN" sz="2400"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endParaRPr lang="en-US" altLang="zh-CN" sz="240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4276" name="对象 55300"/>
          <p:cNvGraphicFramePr>
            <a:graphicFrameLocks noChangeAspect="1"/>
          </p:cNvGraphicFramePr>
          <p:nvPr/>
        </p:nvGraphicFramePr>
        <p:xfrm>
          <a:off x="835343" y="1343343"/>
          <a:ext cx="379332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5" imgW="1955800" imgH="241300" progId="">
                  <p:embed/>
                </p:oleObj>
              </mc:Choice>
              <mc:Fallback>
                <p:oleObj name="" r:id="rId5" imgW="1955800" imgH="241300" progId="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5343" y="1343343"/>
                        <a:ext cx="379332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55301"/>
          <p:cNvGraphicFramePr>
            <a:graphicFrameLocks noChangeAspect="1"/>
          </p:cNvGraphicFramePr>
          <p:nvPr/>
        </p:nvGraphicFramePr>
        <p:xfrm>
          <a:off x="7061518" y="1343501"/>
          <a:ext cx="400532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7" imgW="1955800" imgH="228600" progId="">
                  <p:embed/>
                </p:oleObj>
              </mc:Choice>
              <mc:Fallback>
                <p:oleObj name="" r:id="rId7" imgW="1955800" imgH="228600" progId="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1518" y="1343501"/>
                        <a:ext cx="400532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5302"/>
          <p:cNvGraphicFramePr>
            <a:graphicFrameLocks noChangeAspect="1"/>
          </p:cNvGraphicFramePr>
          <p:nvPr/>
        </p:nvGraphicFramePr>
        <p:xfrm>
          <a:off x="2072005" y="1811655"/>
          <a:ext cx="4778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9" imgW="205740" imgH="218440" progId="">
                  <p:embed/>
                </p:oleObj>
              </mc:Choice>
              <mc:Fallback>
                <p:oleObj name="" r:id="rId9" imgW="205740" imgH="218440" progId="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2005" y="1811655"/>
                        <a:ext cx="4778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5303"/>
          <p:cNvGraphicFramePr>
            <a:graphicFrameLocks noChangeAspect="1"/>
          </p:cNvGraphicFramePr>
          <p:nvPr/>
        </p:nvGraphicFramePr>
        <p:xfrm>
          <a:off x="3511868" y="1740218"/>
          <a:ext cx="5032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1" imgW="205740" imgH="231775" progId="">
                  <p:embed/>
                </p:oleObj>
              </mc:Choice>
              <mc:Fallback>
                <p:oleObj name="" r:id="rId11" imgW="205740" imgH="231775" progId="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11868" y="1740218"/>
                        <a:ext cx="503237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55304"/>
          <p:cNvGraphicFramePr>
            <a:graphicFrameLocks noChangeAspect="1"/>
          </p:cNvGraphicFramePr>
          <p:nvPr/>
        </p:nvGraphicFramePr>
        <p:xfrm>
          <a:off x="5023168" y="1811655"/>
          <a:ext cx="5397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3" imgW="231775" imgH="231775" progId="">
                  <p:embed/>
                </p:oleObj>
              </mc:Choice>
              <mc:Fallback>
                <p:oleObj name="" r:id="rId13" imgW="231775" imgH="231775" progId="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3168" y="1811655"/>
                        <a:ext cx="5397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对象 55305"/>
          <p:cNvGraphicFramePr>
            <a:graphicFrameLocks noChangeAspect="1"/>
          </p:cNvGraphicFramePr>
          <p:nvPr/>
        </p:nvGraphicFramePr>
        <p:xfrm>
          <a:off x="1368425" y="4997133"/>
          <a:ext cx="39163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5" imgW="1765300" imgH="228600" progId="">
                  <p:embed/>
                </p:oleObj>
              </mc:Choice>
              <mc:Fallback>
                <p:oleObj name="" r:id="rId15" imgW="1765300" imgH="228600" progId="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68425" y="4997133"/>
                        <a:ext cx="3916363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对象 55306"/>
          <p:cNvGraphicFramePr>
            <a:graphicFrameLocks noChangeAspect="1"/>
          </p:cNvGraphicFramePr>
          <p:nvPr/>
        </p:nvGraphicFramePr>
        <p:xfrm>
          <a:off x="1368108" y="5885815"/>
          <a:ext cx="5060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7" imgW="2272030" imgH="241300" progId="">
                  <p:embed/>
                </p:oleObj>
              </mc:Choice>
              <mc:Fallback>
                <p:oleObj name="" r:id="rId17" imgW="2272030" imgH="241300" progId="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68108" y="5885815"/>
                        <a:ext cx="50609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对象 55308"/>
          <p:cNvGraphicFramePr>
            <a:graphicFrameLocks noChangeAspect="1"/>
          </p:cNvGraphicFramePr>
          <p:nvPr/>
        </p:nvGraphicFramePr>
        <p:xfrm>
          <a:off x="1251268" y="2468880"/>
          <a:ext cx="21669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9" imgW="956945" imgH="229870" progId="">
                  <p:embed/>
                </p:oleObj>
              </mc:Choice>
              <mc:Fallback>
                <p:oleObj name="" r:id="rId19" imgW="956945" imgH="229870" progId="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51268" y="2468880"/>
                        <a:ext cx="216693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对象 55309"/>
          <p:cNvGraphicFramePr>
            <a:graphicFrameLocks noChangeAspect="1"/>
          </p:cNvGraphicFramePr>
          <p:nvPr/>
        </p:nvGraphicFramePr>
        <p:xfrm>
          <a:off x="3707130" y="2446655"/>
          <a:ext cx="1577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1" imgW="675640" imgH="216535" progId="">
                  <p:embed/>
                </p:oleObj>
              </mc:Choice>
              <mc:Fallback>
                <p:oleObj name="" r:id="rId21" imgW="675640" imgH="216535" progId="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07130" y="2446655"/>
                        <a:ext cx="15779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对象 55310"/>
          <p:cNvGraphicFramePr>
            <a:graphicFrameLocks noChangeAspect="1"/>
          </p:cNvGraphicFramePr>
          <p:nvPr/>
        </p:nvGraphicFramePr>
        <p:xfrm>
          <a:off x="5651818" y="2446655"/>
          <a:ext cx="24844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23" imgW="1059180" imgH="229870" progId="">
                  <p:embed/>
                </p:oleObj>
              </mc:Choice>
              <mc:Fallback>
                <p:oleObj name="" r:id="rId23" imgW="1059180" imgH="229870" progId="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51818" y="2446655"/>
                        <a:ext cx="2484437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矩形 55311"/>
          <p:cNvSpPr/>
          <p:nvPr/>
        </p:nvSpPr>
        <p:spPr>
          <a:xfrm>
            <a:off x="376873" y="2486184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ctr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2005" y="186690"/>
            <a:ext cx="831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动力学方程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---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积分形式的应用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0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66888" y="14033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722630" imgH="177800" progId="Equation.3">
                  <p:embed/>
                </p:oleObj>
              </mc:Choice>
              <mc:Fallback>
                <p:oleObj name="" r:id="rId1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6888" y="14033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矩形 384008"/>
          <p:cNvSpPr/>
          <p:nvPr/>
        </p:nvSpPr>
        <p:spPr>
          <a:xfrm>
            <a:off x="291148" y="1395095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: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21" name="文本框 387073"/>
          <p:cNvSpPr txBox="1"/>
          <p:nvPr/>
        </p:nvSpPr>
        <p:spPr>
          <a:xfrm>
            <a:off x="973455" y="1386205"/>
            <a:ext cx="108305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）一级反应，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小时反应掉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25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％，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小时将反应掉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小时时剩余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75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％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物质的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物质的浓度为</a:t>
            </a:r>
            <a:r>
              <a:rPr lang="zh-CN" altLang="en-US" sz="2400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723" name="对象 387075"/>
          <p:cNvGraphicFramePr>
            <a:graphicFrameLocks noChangeAspect="1"/>
          </p:cNvGraphicFramePr>
          <p:nvPr/>
        </p:nvGraphicFramePr>
        <p:xfrm>
          <a:off x="2677796" y="4035901"/>
          <a:ext cx="279401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1282700" imgH="444500" progId="Equation.3">
                  <p:embed/>
                </p:oleObj>
              </mc:Choice>
              <mc:Fallback>
                <p:oleObj name="" r:id="rId3" imgW="1282700" imgH="444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7796" y="4035901"/>
                        <a:ext cx="2794010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87076"/>
          <p:cNvGraphicFramePr>
            <a:graphicFrameLocks noChangeAspect="1"/>
          </p:cNvGraphicFramePr>
          <p:nvPr/>
        </p:nvGraphicFramePr>
        <p:xfrm>
          <a:off x="6656070" y="4051935"/>
          <a:ext cx="175760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824865" imgH="405765" progId="Equation.3">
                  <p:embed/>
                </p:oleObj>
              </mc:Choice>
              <mc:Fallback>
                <p:oleObj name="" r:id="rId5" imgW="824865" imgH="4057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6070" y="4051935"/>
                        <a:ext cx="175760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87077"/>
          <p:cNvGraphicFramePr>
            <a:graphicFrameLocks noChangeAspect="1"/>
          </p:cNvGraphicFramePr>
          <p:nvPr/>
        </p:nvGraphicFramePr>
        <p:xfrm>
          <a:off x="2520316" y="5133816"/>
          <a:ext cx="323675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435100" imgH="444500" progId="Equation.3">
                  <p:embed/>
                </p:oleObj>
              </mc:Choice>
              <mc:Fallback>
                <p:oleObj name="" r:id="rId7" imgW="1435100" imgH="4445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0316" y="5133816"/>
                        <a:ext cx="3236757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387078"/>
          <p:cNvGraphicFramePr>
            <a:graphicFrameLocks noChangeAspect="1"/>
          </p:cNvGraphicFramePr>
          <p:nvPr/>
        </p:nvGraphicFramePr>
        <p:xfrm>
          <a:off x="6304598" y="5136515"/>
          <a:ext cx="169575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837565" imgH="444500" progId="Equation.3">
                  <p:embed/>
                </p:oleObj>
              </mc:Choice>
              <mc:Fallback>
                <p:oleObj name="" r:id="rId9" imgW="837565" imgH="444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4598" y="5136515"/>
                        <a:ext cx="169575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387079"/>
          <p:cNvGraphicFramePr>
            <a:graphicFrameLocks noChangeAspect="1"/>
          </p:cNvGraphicFramePr>
          <p:nvPr/>
        </p:nvGraphicFramePr>
        <p:xfrm>
          <a:off x="3259455" y="6210300"/>
          <a:ext cx="21306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965200" imgH="228600" progId="Equation.3">
                  <p:embed/>
                </p:oleObj>
              </mc:Choice>
              <mc:Fallback>
                <p:oleObj name="" r:id="rId11" imgW="965200" imgH="228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9455" y="6210300"/>
                        <a:ext cx="213066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矩形 387080"/>
          <p:cNvSpPr/>
          <p:nvPr/>
        </p:nvSpPr>
        <p:spPr>
          <a:xfrm>
            <a:off x="1336040" y="302069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矩形 387081"/>
          <p:cNvSpPr/>
          <p:nvPr/>
        </p:nvSpPr>
        <p:spPr>
          <a:xfrm>
            <a:off x="1725295" y="4258787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ctr"/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或由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30" name="矩形 387082"/>
          <p:cNvSpPr/>
          <p:nvPr/>
        </p:nvSpPr>
        <p:spPr>
          <a:xfrm>
            <a:off x="5986780" y="4252119"/>
            <a:ext cx="8953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得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31" name="矩形 387083"/>
          <p:cNvSpPr/>
          <p:nvPr/>
        </p:nvSpPr>
        <p:spPr>
          <a:xfrm>
            <a:off x="2407285" y="6191727"/>
            <a:ext cx="24114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求得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32" name="矩形 387084"/>
          <p:cNvSpPr/>
          <p:nvPr/>
        </p:nvSpPr>
        <p:spPr>
          <a:xfrm>
            <a:off x="5414328" y="6192044"/>
            <a:ext cx="2999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56.25 %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387076"/>
          <p:cNvGraphicFramePr>
            <a:graphicFrameLocks noChangeAspect="1"/>
          </p:cNvGraphicFramePr>
          <p:nvPr/>
        </p:nvGraphicFramePr>
        <p:xfrm>
          <a:off x="2758123" y="3284220"/>
          <a:ext cx="565593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565400" imgH="228600" progId="Equation.3">
                  <p:embed/>
                </p:oleObj>
              </mc:Choice>
              <mc:Fallback>
                <p:oleObj name="" r:id="rId13" imgW="2565400" imgH="228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8123" y="3284220"/>
                        <a:ext cx="565593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138353" y="2307273"/>
          <a:ext cx="18002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812165" imgH="355600" progId="Equation.3">
                  <p:embed/>
                </p:oleObj>
              </mc:Choice>
              <mc:Fallback>
                <p:oleObj name="" r:id="rId15" imgW="812165" imgH="3556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38353" y="2307273"/>
                        <a:ext cx="1800225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62652" y="2258060"/>
          <a:ext cx="382397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1803400" imgH="405765" progId="Equation.3">
                  <p:embed/>
                </p:oleObj>
              </mc:Choice>
              <mc:Fallback>
                <p:oleObj name="" r:id="rId17" imgW="1803400" imgH="40576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62652" y="2258060"/>
                        <a:ext cx="382397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5" name="对象 388097"/>
          <p:cNvGraphicFramePr>
            <a:graphicFrameLocks noChangeAspect="1"/>
          </p:cNvGraphicFramePr>
          <p:nvPr/>
        </p:nvGraphicFramePr>
        <p:xfrm>
          <a:off x="1404303" y="2339975"/>
          <a:ext cx="3223206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1663700" imgH="838200" progId="Equation.3">
                  <p:embed/>
                </p:oleObj>
              </mc:Choice>
              <mc:Fallback>
                <p:oleObj name="" r:id="rId1" imgW="1663700" imgH="838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4303" y="2339975"/>
                        <a:ext cx="3223206" cy="16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388098"/>
          <p:cNvSpPr txBox="1"/>
          <p:nvPr/>
        </p:nvSpPr>
        <p:spPr>
          <a:xfrm>
            <a:off x="326390" y="1447483"/>
            <a:ext cx="29003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   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方法二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1748" name="对象 388100"/>
          <p:cNvGraphicFramePr>
            <a:graphicFrameLocks noChangeAspect="1"/>
          </p:cNvGraphicFramePr>
          <p:nvPr/>
        </p:nvGraphicFramePr>
        <p:xfrm>
          <a:off x="6430328" y="2736215"/>
          <a:ext cx="197741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1015365" imgH="444500" progId="Equation.3">
                  <p:embed/>
                </p:oleObj>
              </mc:Choice>
              <mc:Fallback>
                <p:oleObj name="" r:id="rId3" imgW="1015365" imgH="4445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0328" y="2736215"/>
                        <a:ext cx="197741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388101"/>
          <p:cNvGraphicFramePr>
            <a:graphicFrameLocks noChangeAspect="1"/>
          </p:cNvGraphicFramePr>
          <p:nvPr/>
        </p:nvGraphicFramePr>
        <p:xfrm>
          <a:off x="1569085" y="4569143"/>
          <a:ext cx="218945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1116330" imgH="215900" progId="Equation.3">
                  <p:embed/>
                </p:oleObj>
              </mc:Choice>
              <mc:Fallback>
                <p:oleObj name="" r:id="rId5" imgW="1116330" imgH="2159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9085" y="4569143"/>
                        <a:ext cx="218945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388102"/>
          <p:cNvGraphicFramePr>
            <a:graphicFrameLocks noChangeAspect="1"/>
          </p:cNvGraphicFramePr>
          <p:nvPr/>
        </p:nvGraphicFramePr>
        <p:xfrm>
          <a:off x="4246880" y="4532948"/>
          <a:ext cx="197991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965200" imgH="228600" progId="Equation.3">
                  <p:embed/>
                </p:oleObj>
              </mc:Choice>
              <mc:Fallback>
                <p:oleObj name="" r:id="rId7" imgW="965200" imgH="2286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6880" y="4532948"/>
                        <a:ext cx="197991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任意多边形 388103"/>
          <p:cNvSpPr/>
          <p:nvPr/>
        </p:nvSpPr>
        <p:spPr>
          <a:xfrm>
            <a:off x="5202238" y="3005455"/>
            <a:ext cx="863600" cy="2889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1752" name="对象 388104"/>
          <p:cNvGraphicFramePr>
            <a:graphicFrameLocks noChangeAspect="1"/>
          </p:cNvGraphicFramePr>
          <p:nvPr/>
        </p:nvGraphicFramePr>
        <p:xfrm>
          <a:off x="2453640" y="1440180"/>
          <a:ext cx="15724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9" imgW="723265" imgH="215900" progId="Equation.3">
                  <p:embed/>
                </p:oleObj>
              </mc:Choice>
              <mc:Fallback>
                <p:oleObj name="" r:id="rId9" imgW="723265" imgH="2159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3640" y="1440180"/>
                        <a:ext cx="157242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388105"/>
          <p:cNvGraphicFramePr>
            <a:graphicFrameLocks noChangeAspect="1"/>
          </p:cNvGraphicFramePr>
          <p:nvPr/>
        </p:nvGraphicFramePr>
        <p:xfrm>
          <a:off x="4406900" y="1205230"/>
          <a:ext cx="165909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1" imgW="786765" imgH="444500" progId="Equation.3">
                  <p:embed/>
                </p:oleObj>
              </mc:Choice>
              <mc:Fallback>
                <p:oleObj name="" r:id="rId11" imgW="786765" imgH="4445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06900" y="1205230"/>
                        <a:ext cx="1659090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388106"/>
          <p:cNvGraphicFramePr>
            <a:graphicFrameLocks noChangeAspect="1"/>
          </p:cNvGraphicFramePr>
          <p:nvPr/>
        </p:nvGraphicFramePr>
        <p:xfrm>
          <a:off x="6704965" y="1213168"/>
          <a:ext cx="181279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3" imgW="888365" imgH="405765" progId="Equation.3">
                  <p:embed/>
                </p:oleObj>
              </mc:Choice>
              <mc:Fallback>
                <p:oleObj name="" r:id="rId13" imgW="888365" imgH="405765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4965" y="1213168"/>
                        <a:ext cx="1812790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矩形 388107"/>
          <p:cNvSpPr/>
          <p:nvPr/>
        </p:nvSpPr>
        <p:spPr>
          <a:xfrm>
            <a:off x="6421755" y="4509929"/>
            <a:ext cx="2999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56.25 %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5" imgW="722630" imgH="177800" progId="Equation.3">
                  <p:embed/>
                </p:oleObj>
              </mc:Choice>
              <mc:Fallback>
                <p:oleObj name="" r:id="rId15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722630" imgH="177800" progId="Equation.3">
                  <p:embed/>
                </p:oleObj>
              </mc:Choice>
              <mc:Fallback>
                <p:oleObj name="" r:id="rId1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89123"/>
          <p:cNvGraphicFramePr>
            <a:graphicFrameLocks noChangeAspect="1"/>
          </p:cNvGraphicFramePr>
          <p:nvPr/>
        </p:nvGraphicFramePr>
        <p:xfrm>
          <a:off x="8029258" y="1950085"/>
          <a:ext cx="208444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951865" imgH="444500" progId="Equation.3">
                  <p:embed/>
                </p:oleObj>
              </mc:Choice>
              <mc:Fallback>
                <p:oleObj name="" r:id="rId3" imgW="951865" imgH="444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9258" y="1950085"/>
                        <a:ext cx="2084445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385036"/>
          <p:cNvGraphicFramePr>
            <a:graphicFrameLocks noChangeAspect="1"/>
          </p:cNvGraphicFramePr>
          <p:nvPr/>
        </p:nvGraphicFramePr>
        <p:xfrm>
          <a:off x="911313" y="1531525"/>
          <a:ext cx="256921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168400" imgH="228600" progId="Equation.3">
                  <p:embed/>
                </p:oleObj>
              </mc:Choice>
              <mc:Fallback>
                <p:oleObj name="" r:id="rId5" imgW="1168400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313" y="1531525"/>
                        <a:ext cx="256921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8" name="对象 385027"/>
          <p:cNvGraphicFramePr>
            <a:graphicFrameLocks noChangeAspect="1"/>
          </p:cNvGraphicFramePr>
          <p:nvPr/>
        </p:nvGraphicFramePr>
        <p:xfrm>
          <a:off x="7790815" y="1492568"/>
          <a:ext cx="2917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7" imgW="1231265" imgH="228600" progId="Equation.3">
                  <p:embed/>
                </p:oleObj>
              </mc:Choice>
              <mc:Fallback>
                <p:oleObj name="" r:id="rId7" imgW="1231265" imgH="2286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0815" y="1492568"/>
                        <a:ext cx="29178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文本框 385031"/>
          <p:cNvSpPr txBox="1"/>
          <p:nvPr/>
        </p:nvSpPr>
        <p:spPr>
          <a:xfrm>
            <a:off x="3719195" y="1575435"/>
            <a:ext cx="4071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如果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的化学计量数相等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85033" name="对象 385032"/>
          <p:cNvGraphicFramePr>
            <a:graphicFrameLocks noChangeAspect="1"/>
          </p:cNvGraphicFramePr>
          <p:nvPr/>
        </p:nvGraphicFramePr>
        <p:xfrm>
          <a:off x="2813368" y="2183765"/>
          <a:ext cx="466273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9" imgW="2120900" imgH="228600" progId="Equation.3">
                  <p:embed/>
                </p:oleObj>
              </mc:Choice>
              <mc:Fallback>
                <p:oleObj name="" r:id="rId9" imgW="21209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368" y="2183765"/>
                        <a:ext cx="466273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89121"/>
          <p:cNvGraphicFramePr/>
          <p:nvPr/>
        </p:nvGraphicFramePr>
        <p:xfrm>
          <a:off x="3392170" y="2687955"/>
          <a:ext cx="5311140" cy="407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4378325" imgH="3369310" progId="Word.Document.8">
                  <p:embed/>
                </p:oleObj>
              </mc:Choice>
              <mc:Fallback>
                <p:oleObj name="" r:id="rId11" imgW="4378325" imgH="3369310" progId="Word.Document.8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2170" y="2687955"/>
                        <a:ext cx="5311140" cy="4074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722630" imgH="177800" progId="Equation.3">
                  <p:embed/>
                </p:oleObj>
              </mc:Choice>
              <mc:Fallback>
                <p:oleObj name="" r:id="rId1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对象 386051"/>
          <p:cNvGraphicFramePr>
            <a:graphicFrameLocks noChangeAspect="1"/>
          </p:cNvGraphicFramePr>
          <p:nvPr/>
        </p:nvGraphicFramePr>
        <p:xfrm>
          <a:off x="2473325" y="2221865"/>
          <a:ext cx="366694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1701165" imgH="431800" progId="Equation.3">
                  <p:embed/>
                </p:oleObj>
              </mc:Choice>
              <mc:Fallback>
                <p:oleObj name="" r:id="rId3" imgW="1701165" imgH="431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3325" y="2221865"/>
                        <a:ext cx="366694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对象 386052"/>
          <p:cNvGraphicFramePr>
            <a:graphicFrameLocks noChangeAspect="1"/>
          </p:cNvGraphicFramePr>
          <p:nvPr/>
        </p:nvGraphicFramePr>
        <p:xfrm>
          <a:off x="2559685" y="3471228"/>
          <a:ext cx="258826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1231265" imgH="431800" progId="Equation.3">
                  <p:embed/>
                </p:oleObj>
              </mc:Choice>
              <mc:Fallback>
                <p:oleObj name="" r:id="rId5" imgW="1231265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9685" y="3471228"/>
                        <a:ext cx="258826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6" name="对象 386055"/>
          <p:cNvGraphicFramePr>
            <a:graphicFrameLocks noChangeAspect="1"/>
          </p:cNvGraphicFramePr>
          <p:nvPr/>
        </p:nvGraphicFramePr>
        <p:xfrm>
          <a:off x="2383473" y="1403668"/>
          <a:ext cx="43842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1993900" imgH="228600" progId="Equation.3">
                  <p:embed/>
                </p:oleObj>
              </mc:Choice>
              <mc:Fallback>
                <p:oleObj name="" r:id="rId7" imgW="19939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3473" y="1403668"/>
                        <a:ext cx="43842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388098"/>
          <p:cNvSpPr txBox="1"/>
          <p:nvPr/>
        </p:nvSpPr>
        <p:spPr>
          <a:xfrm>
            <a:off x="326390" y="1447483"/>
            <a:ext cx="29003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  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方法二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3794" name="对象 390146"/>
          <p:cNvGraphicFramePr>
            <a:graphicFrameLocks noChangeAspect="1"/>
          </p:cNvGraphicFramePr>
          <p:nvPr/>
        </p:nvGraphicFramePr>
        <p:xfrm>
          <a:off x="7245350" y="1249680"/>
          <a:ext cx="208444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9" imgW="951865" imgH="444500" progId="Equation.3">
                  <p:embed/>
                </p:oleObj>
              </mc:Choice>
              <mc:Fallback>
                <p:oleObj name="" r:id="rId9" imgW="951865" imgH="4445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5350" y="1249680"/>
                        <a:ext cx="208444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390149"/>
          <p:cNvGraphicFramePr>
            <a:graphicFrameLocks noChangeAspect="1"/>
          </p:cNvGraphicFramePr>
          <p:nvPr/>
        </p:nvGraphicFramePr>
        <p:xfrm>
          <a:off x="6634163" y="3382328"/>
          <a:ext cx="262532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1" imgW="1294765" imgH="444500" progId="Equation.3">
                  <p:embed/>
                </p:oleObj>
              </mc:Choice>
              <mc:Fallback>
                <p:oleObj name="" r:id="rId11" imgW="1294765" imgH="4445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4163" y="3382328"/>
                        <a:ext cx="2625323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90150"/>
          <p:cNvGraphicFramePr>
            <a:graphicFrameLocks noChangeAspect="1"/>
          </p:cNvGraphicFramePr>
          <p:nvPr/>
        </p:nvGraphicFramePr>
        <p:xfrm>
          <a:off x="9817100" y="3563620"/>
          <a:ext cx="124757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3" imgW="621665" imgH="215900" progId="Equation.3">
                  <p:embed/>
                </p:oleObj>
              </mc:Choice>
              <mc:Fallback>
                <p:oleObj name="" r:id="rId13" imgW="621665" imgH="2159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17100" y="3563620"/>
                        <a:ext cx="124757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390151"/>
          <p:cNvGraphicFramePr>
            <a:graphicFrameLocks noChangeAspect="1"/>
          </p:cNvGraphicFramePr>
          <p:nvPr/>
        </p:nvGraphicFramePr>
        <p:xfrm>
          <a:off x="3466465" y="4897755"/>
          <a:ext cx="165663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5" imgW="824230" imgH="215900" progId="Equation.3">
                  <p:embed/>
                </p:oleObj>
              </mc:Choice>
              <mc:Fallback>
                <p:oleObj name="" r:id="rId15" imgW="824230" imgH="2159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6465" y="4897755"/>
                        <a:ext cx="165663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矩形 390152"/>
          <p:cNvSpPr/>
          <p:nvPr/>
        </p:nvSpPr>
        <p:spPr>
          <a:xfrm>
            <a:off x="2650490" y="489331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矩形 390153"/>
          <p:cNvSpPr/>
          <p:nvPr/>
        </p:nvSpPr>
        <p:spPr>
          <a:xfrm>
            <a:off x="5123180" y="4897914"/>
            <a:ext cx="2237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60%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3802" name="任意多边形 390154"/>
          <p:cNvSpPr/>
          <p:nvPr/>
        </p:nvSpPr>
        <p:spPr>
          <a:xfrm>
            <a:off x="5525453" y="3688080"/>
            <a:ext cx="863600" cy="2889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4008" name="对象 384007"/>
          <p:cNvGraphicFramePr>
            <a:graphicFrameLocks noChangeAspect="1"/>
          </p:cNvGraphicFramePr>
          <p:nvPr/>
        </p:nvGraphicFramePr>
        <p:xfrm>
          <a:off x="2185353" y="4510723"/>
          <a:ext cx="1594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723900" imgH="228600" progId="Equation.3">
                  <p:embed/>
                </p:oleObj>
              </mc:Choice>
              <mc:Fallback>
                <p:oleObj name="" r:id="rId1" imgW="723900" imgH="2286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5353" y="4510723"/>
                        <a:ext cx="1594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1" name="对象 384010"/>
          <p:cNvGraphicFramePr>
            <a:graphicFrameLocks noChangeAspect="1"/>
          </p:cNvGraphicFramePr>
          <p:nvPr/>
        </p:nvGraphicFramePr>
        <p:xfrm>
          <a:off x="441325" y="1480185"/>
          <a:ext cx="407006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1915795" imgH="405765" progId="Equation.3">
                  <p:embed/>
                </p:oleObj>
              </mc:Choice>
              <mc:Fallback>
                <p:oleObj name="" r:id="rId3" imgW="1915795" imgH="40576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1480185"/>
                        <a:ext cx="407006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2" name="文本框 384011"/>
          <p:cNvSpPr txBox="1"/>
          <p:nvPr/>
        </p:nvSpPr>
        <p:spPr>
          <a:xfrm>
            <a:off x="0" y="4567555"/>
            <a:ext cx="2117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）方法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二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722630" imgH="177800" progId="Equation.3">
                  <p:embed/>
                </p:oleObj>
              </mc:Choice>
              <mc:Fallback>
                <p:oleObj name="" r:id="rId5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" name="对象 391169"/>
          <p:cNvGraphicFramePr>
            <a:graphicFrameLocks noChangeAspect="1"/>
          </p:cNvGraphicFramePr>
          <p:nvPr/>
        </p:nvGraphicFramePr>
        <p:xfrm>
          <a:off x="5073015" y="1681798"/>
          <a:ext cx="11320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7" imgW="520065" imgH="215900" progId="Equation.3">
                  <p:embed/>
                </p:oleObj>
              </mc:Choice>
              <mc:Fallback>
                <p:oleObj name="" r:id="rId7" imgW="520065" imgH="2159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3015" y="1681798"/>
                        <a:ext cx="11320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对象 391170"/>
          <p:cNvGraphicFramePr>
            <a:graphicFrameLocks noChangeAspect="1"/>
          </p:cNvGraphicFramePr>
          <p:nvPr/>
        </p:nvGraphicFramePr>
        <p:xfrm>
          <a:off x="745808" y="2680335"/>
          <a:ext cx="1986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9" imgW="901065" imgH="228600" progId="Equation.3">
                  <p:embed/>
                </p:oleObj>
              </mc:Choice>
              <mc:Fallback>
                <p:oleObj name="" r:id="rId9" imgW="901065" imgH="228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5808" y="2680335"/>
                        <a:ext cx="1986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391171"/>
          <p:cNvGraphicFramePr>
            <a:graphicFrameLocks noChangeAspect="1"/>
          </p:cNvGraphicFramePr>
          <p:nvPr/>
        </p:nvGraphicFramePr>
        <p:xfrm>
          <a:off x="3475673" y="2651443"/>
          <a:ext cx="1594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1" imgW="723900" imgH="228600" progId="Equation.3">
                  <p:embed/>
                </p:oleObj>
              </mc:Choice>
              <mc:Fallback>
                <p:oleObj name="" r:id="rId11" imgW="723900" imgH="2286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5673" y="2651443"/>
                        <a:ext cx="1594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391172"/>
          <p:cNvGraphicFramePr>
            <a:graphicFrameLocks noChangeAspect="1"/>
          </p:cNvGraphicFramePr>
          <p:nvPr/>
        </p:nvGraphicFramePr>
        <p:xfrm>
          <a:off x="4408488" y="3713798"/>
          <a:ext cx="127285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3" imgW="570230" imgH="177800" progId="Equation.3">
                  <p:embed/>
                </p:oleObj>
              </mc:Choice>
              <mc:Fallback>
                <p:oleObj name="" r:id="rId13" imgW="570230" imgH="1778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488" y="3713798"/>
                        <a:ext cx="127285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91173"/>
          <p:cNvGraphicFramePr>
            <a:graphicFrameLocks noChangeAspect="1"/>
          </p:cNvGraphicFramePr>
          <p:nvPr/>
        </p:nvGraphicFramePr>
        <p:xfrm>
          <a:off x="6915468" y="3650298"/>
          <a:ext cx="17334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5" imgW="812165" imgH="203200" progId="Equation.3">
                  <p:embed/>
                </p:oleObj>
              </mc:Choice>
              <mc:Fallback>
                <p:oleObj name="" r:id="rId15" imgW="812165" imgH="203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15468" y="3650298"/>
                        <a:ext cx="173341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矩形 391174"/>
          <p:cNvSpPr/>
          <p:nvPr/>
        </p:nvSpPr>
        <p:spPr>
          <a:xfrm>
            <a:off x="6101398" y="3657124"/>
            <a:ext cx="50403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3" name="矩形 391175"/>
          <p:cNvSpPr/>
          <p:nvPr/>
        </p:nvSpPr>
        <p:spPr>
          <a:xfrm>
            <a:off x="8704580" y="3628867"/>
            <a:ext cx="4033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50%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25" name="对象 391177"/>
          <p:cNvGraphicFramePr>
            <a:graphicFrameLocks noChangeAspect="1"/>
          </p:cNvGraphicFramePr>
          <p:nvPr/>
        </p:nvGraphicFramePr>
        <p:xfrm>
          <a:off x="5681345" y="2651443"/>
          <a:ext cx="2462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7" imgW="1117600" imgH="228600" progId="Equation.3">
                  <p:embed/>
                </p:oleObj>
              </mc:Choice>
              <mc:Fallback>
                <p:oleObj name="" r:id="rId17" imgW="1117600" imgH="2286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1345" y="2651443"/>
                        <a:ext cx="24626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391178"/>
          <p:cNvGraphicFramePr>
            <a:graphicFrameLocks noChangeAspect="1"/>
          </p:cNvGraphicFramePr>
          <p:nvPr/>
        </p:nvGraphicFramePr>
        <p:xfrm>
          <a:off x="9036368" y="2467293"/>
          <a:ext cx="142969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9" imgW="672465" imgH="405765" progId="Equation.3">
                  <p:embed/>
                </p:oleObj>
              </mc:Choice>
              <mc:Fallback>
                <p:oleObj name="" r:id="rId19" imgW="672465" imgH="405765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036368" y="2467293"/>
                        <a:ext cx="142969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矩形 391179"/>
          <p:cNvSpPr/>
          <p:nvPr/>
        </p:nvSpPr>
        <p:spPr>
          <a:xfrm>
            <a:off x="8370253" y="2651601"/>
            <a:ext cx="8953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得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28" name="对象 391180"/>
          <p:cNvGraphicFramePr>
            <a:graphicFrameLocks noChangeAspect="1"/>
          </p:cNvGraphicFramePr>
          <p:nvPr/>
        </p:nvGraphicFramePr>
        <p:xfrm>
          <a:off x="747078" y="3462338"/>
          <a:ext cx="306281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21" imgW="1383030" imgH="405765" progId="Equation.3">
                  <p:embed/>
                </p:oleObj>
              </mc:Choice>
              <mc:Fallback>
                <p:oleObj name="" r:id="rId21" imgW="1383030" imgH="405765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7078" y="3462338"/>
                        <a:ext cx="306281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92196"/>
          <p:cNvGraphicFramePr>
            <a:graphicFrameLocks noChangeAspect="1"/>
          </p:cNvGraphicFramePr>
          <p:nvPr/>
        </p:nvGraphicFramePr>
        <p:xfrm>
          <a:off x="4408805" y="4380230"/>
          <a:ext cx="105579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3" imgW="520700" imgH="444500" progId="Equation.3">
                  <p:embed/>
                </p:oleObj>
              </mc:Choice>
              <mc:Fallback>
                <p:oleObj name="" r:id="rId23" imgW="520700" imgH="4445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08805" y="4380230"/>
                        <a:ext cx="105579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92197"/>
          <p:cNvGraphicFramePr>
            <a:graphicFrameLocks noChangeAspect="1"/>
          </p:cNvGraphicFramePr>
          <p:nvPr/>
        </p:nvGraphicFramePr>
        <p:xfrm>
          <a:off x="6204903" y="4332923"/>
          <a:ext cx="3667675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5" imgW="1739265" imgH="444500" progId="Equation.3">
                  <p:embed/>
                </p:oleObj>
              </mc:Choice>
              <mc:Fallback>
                <p:oleObj name="" r:id="rId25" imgW="1739265" imgH="4445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04903" y="4332923"/>
                        <a:ext cx="3667675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91173"/>
          <p:cNvGraphicFramePr>
            <a:graphicFrameLocks noChangeAspect="1"/>
          </p:cNvGraphicFramePr>
          <p:nvPr/>
        </p:nvGraphicFramePr>
        <p:xfrm>
          <a:off x="6778943" y="5478463"/>
          <a:ext cx="17334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7" imgW="812165" imgH="203200" progId="Equation.3">
                  <p:embed/>
                </p:oleObj>
              </mc:Choice>
              <mc:Fallback>
                <p:oleObj name="" r:id="rId27" imgW="812165" imgH="203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78943" y="5478463"/>
                        <a:ext cx="173341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91174"/>
          <p:cNvSpPr/>
          <p:nvPr/>
        </p:nvSpPr>
        <p:spPr>
          <a:xfrm>
            <a:off x="5964873" y="5485289"/>
            <a:ext cx="50403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391175"/>
          <p:cNvSpPr/>
          <p:nvPr/>
        </p:nvSpPr>
        <p:spPr>
          <a:xfrm>
            <a:off x="8568055" y="5457032"/>
            <a:ext cx="4033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50%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5" name="文本框 399367"/>
          <p:cNvSpPr txBox="1"/>
          <p:nvPr/>
        </p:nvSpPr>
        <p:spPr>
          <a:xfrm>
            <a:off x="501968" y="2543810"/>
            <a:ext cx="11506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99369" name="对象 399368"/>
          <p:cNvGraphicFramePr>
            <a:graphicFrameLocks noChangeAspect="1"/>
          </p:cNvGraphicFramePr>
          <p:nvPr/>
        </p:nvGraphicFramePr>
        <p:xfrm>
          <a:off x="1896428" y="2431098"/>
          <a:ext cx="506181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2221230" imgH="381000" progId="Equation.3">
                  <p:embed/>
                </p:oleObj>
              </mc:Choice>
              <mc:Fallback>
                <p:oleObj name="" r:id="rId1" imgW="2221230" imgH="3810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6428" y="2431098"/>
                        <a:ext cx="506181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文本框 399369"/>
          <p:cNvSpPr txBox="1"/>
          <p:nvPr/>
        </p:nvSpPr>
        <p:spPr>
          <a:xfrm>
            <a:off x="1114425" y="3628073"/>
            <a:ext cx="53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99371" name="对象 399370"/>
          <p:cNvGraphicFramePr>
            <a:graphicFrameLocks noChangeAspect="1"/>
          </p:cNvGraphicFramePr>
          <p:nvPr/>
        </p:nvGraphicFramePr>
        <p:xfrm>
          <a:off x="3719989" y="3531711"/>
          <a:ext cx="640690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3" imgW="3098800" imgH="419100" progId="Equation.3">
                  <p:embed/>
                </p:oleObj>
              </mc:Choice>
              <mc:Fallback>
                <p:oleObj name="" r:id="rId3" imgW="3098800" imgH="419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989" y="3531711"/>
                        <a:ext cx="6406901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对象 399371"/>
          <p:cNvGraphicFramePr/>
          <p:nvPr/>
        </p:nvGraphicFramePr>
        <p:xfrm>
          <a:off x="4232275" y="4632325"/>
          <a:ext cx="31861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5" imgW="1282700" imgH="228600" progId="Equation.3">
                  <p:embed/>
                </p:oleObj>
              </mc:Choice>
              <mc:Fallback>
                <p:oleObj name="" r:id="rId5" imgW="1282700" imgH="2286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2275" y="4632325"/>
                        <a:ext cx="3186113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3" name="对象 399372"/>
          <p:cNvGraphicFramePr/>
          <p:nvPr/>
        </p:nvGraphicFramePr>
        <p:xfrm>
          <a:off x="4231958" y="5436235"/>
          <a:ext cx="38528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7" imgW="1549400" imgH="228600" progId="Equation.3">
                  <p:embed/>
                </p:oleObj>
              </mc:Choice>
              <mc:Fallback>
                <p:oleObj name="" r:id="rId7" imgW="1549400" imgH="2286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1958" y="5436235"/>
                        <a:ext cx="3852862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4" name="对象 399373"/>
          <p:cNvGraphicFramePr>
            <a:graphicFrameLocks noChangeAspect="1"/>
          </p:cNvGraphicFramePr>
          <p:nvPr/>
        </p:nvGraphicFramePr>
        <p:xfrm>
          <a:off x="1896428" y="3729831"/>
          <a:ext cx="157852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9" imgW="723900" imgH="215900" progId="Equation.3">
                  <p:embed/>
                </p:oleObj>
              </mc:Choice>
              <mc:Fallback>
                <p:oleObj name="" r:id="rId9" imgW="723900" imgH="2159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6428" y="3729831"/>
                        <a:ext cx="157852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38175" y="257175"/>
            <a:ext cx="11176000" cy="1938020"/>
            <a:chOff x="1005" y="405"/>
            <a:chExt cx="17600" cy="3052"/>
          </a:xfrm>
        </p:grpSpPr>
        <p:sp>
          <p:nvSpPr>
            <p:cNvPr id="37890" name="文本框 399362"/>
            <p:cNvSpPr txBox="1"/>
            <p:nvPr/>
          </p:nvSpPr>
          <p:spPr>
            <a:xfrm>
              <a:off x="1005" y="405"/>
              <a:ext cx="17600" cy="30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时，物质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在恒定体积的容器中发生反应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，其反应速率系数                                 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）求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的半衰期         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）假定容器中刚开始只有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，其初始压力                             ，求初始反应速率，并计算反应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10min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后，系统的总压为多少？（假设气体可视为理想气体）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7891" name="对象 399363"/>
            <p:cNvGraphicFramePr/>
            <p:nvPr/>
          </p:nvGraphicFramePr>
          <p:xfrm>
            <a:off x="12150" y="405"/>
            <a:ext cx="5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1" imgW="1345565" imgH="190500" progId="Equation.3">
                    <p:embed/>
                  </p:oleObj>
                </mc:Choice>
                <mc:Fallback>
                  <p:oleObj name="" r:id="rId11" imgW="1345565" imgH="190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150" y="405"/>
                          <a:ext cx="527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99365"/>
            <p:cNvGraphicFramePr>
              <a:graphicFrameLocks noChangeAspect="1"/>
            </p:cNvGraphicFramePr>
            <p:nvPr/>
          </p:nvGraphicFramePr>
          <p:xfrm>
            <a:off x="5148" y="1562"/>
            <a:ext cx="8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13" imgW="228600" imgH="203200" progId="Equation.3">
                    <p:embed/>
                  </p:oleObj>
                </mc:Choice>
                <mc:Fallback>
                  <p:oleObj name="" r:id="rId13" imgW="228600" imgH="2032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48" y="1562"/>
                          <a:ext cx="832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对象 399366"/>
            <p:cNvGraphicFramePr/>
            <p:nvPr/>
          </p:nvGraphicFramePr>
          <p:xfrm>
            <a:off x="10665" y="2061"/>
            <a:ext cx="31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5" imgW="812165" imgH="203200" progId="Equation.3">
                    <p:embed/>
                  </p:oleObj>
                </mc:Choice>
                <mc:Fallback>
                  <p:oleObj name="" r:id="rId15" imgW="812165" imgH="203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665" y="2061"/>
                          <a:ext cx="3183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5148" y="983"/>
            <a:ext cx="34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7" imgW="1028700" imgH="203200" progId="Equation.3">
                    <p:embed/>
                  </p:oleObj>
                </mc:Choice>
                <mc:Fallback>
                  <p:oleObj name="" r:id="rId17" imgW="10287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8" y="983"/>
                          <a:ext cx="346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8" name="文本框 400390"/>
          <p:cNvSpPr txBox="1"/>
          <p:nvPr/>
        </p:nvSpPr>
        <p:spPr>
          <a:xfrm>
            <a:off x="894398" y="2297430"/>
            <a:ext cx="53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00392" name="对象 400391"/>
          <p:cNvGraphicFramePr/>
          <p:nvPr/>
        </p:nvGraphicFramePr>
        <p:xfrm>
          <a:off x="2804478" y="4540885"/>
          <a:ext cx="37242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1497965" imgH="393700" progId="Equation.3">
                  <p:embed/>
                </p:oleObj>
              </mc:Choice>
              <mc:Fallback>
                <p:oleObj name="" r:id="rId1" imgW="1497965" imgH="3937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4478" y="4540885"/>
                        <a:ext cx="372427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对象 400392"/>
          <p:cNvGraphicFramePr/>
          <p:nvPr/>
        </p:nvGraphicFramePr>
        <p:xfrm>
          <a:off x="3337878" y="2380933"/>
          <a:ext cx="33464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" imgW="1345565" imgH="190500" progId="Equation.3">
                  <p:embed/>
                </p:oleObj>
              </mc:Choice>
              <mc:Fallback>
                <p:oleObj name="" r:id="rId3" imgW="1345565" imgH="1905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878" y="2380933"/>
                        <a:ext cx="334645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4" name="对象 400393"/>
          <p:cNvGraphicFramePr/>
          <p:nvPr/>
        </p:nvGraphicFramePr>
        <p:xfrm>
          <a:off x="2093278" y="3963670"/>
          <a:ext cx="5146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5" imgW="2068195" imgH="203200" progId="Equation.3">
                  <p:embed/>
                </p:oleObj>
              </mc:Choice>
              <mc:Fallback>
                <p:oleObj name="" r:id="rId5" imgW="2068195" imgH="2032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3278" y="3963670"/>
                        <a:ext cx="51466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5" name="对象 400394"/>
          <p:cNvGraphicFramePr/>
          <p:nvPr/>
        </p:nvGraphicFramePr>
        <p:xfrm>
          <a:off x="2185353" y="2814320"/>
          <a:ext cx="82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329565" imgH="177800" progId="Equation.3">
                  <p:embed/>
                </p:oleObj>
              </mc:Choice>
              <mc:Fallback>
                <p:oleObj name="" r:id="rId7" imgW="329565" imgH="177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5353" y="2814320"/>
                        <a:ext cx="825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2185353" y="3420745"/>
          <a:ext cx="825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9" imgW="330200" imgH="152400" progId="Equation.3">
                  <p:embed/>
                </p:oleObj>
              </mc:Choice>
              <mc:Fallback>
                <p:oleObj name="" r:id="rId9" imgW="330200" imgH="1524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5353" y="3420745"/>
                        <a:ext cx="8255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7" name="文本框 400396"/>
          <p:cNvSpPr txBox="1"/>
          <p:nvPr/>
        </p:nvSpPr>
        <p:spPr>
          <a:xfrm>
            <a:off x="3317240" y="2819083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            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0                0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0398" name="文本框 400397"/>
          <p:cNvSpPr txBox="1"/>
          <p:nvPr/>
        </p:nvSpPr>
        <p:spPr>
          <a:xfrm>
            <a:off x="3317240" y="3388995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0              2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      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0.5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 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00399" name="对象 400398"/>
          <p:cNvGraphicFramePr/>
          <p:nvPr/>
        </p:nvGraphicFramePr>
        <p:xfrm>
          <a:off x="2185353" y="5579745"/>
          <a:ext cx="51466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1" imgW="2069465" imgH="381000" progId="Equation.3">
                  <p:embed/>
                </p:oleObj>
              </mc:Choice>
              <mc:Fallback>
                <p:oleObj name="" r:id="rId11" imgW="2069465" imgH="3810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85353" y="5579745"/>
                        <a:ext cx="514667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0" name="对象 400399"/>
          <p:cNvGraphicFramePr/>
          <p:nvPr/>
        </p:nvGraphicFramePr>
        <p:xfrm>
          <a:off x="7923848" y="5778500"/>
          <a:ext cx="2144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3" imgW="862965" imgH="203200" progId="Equation.3">
                  <p:embed/>
                </p:oleObj>
              </mc:Choice>
              <mc:Fallback>
                <p:oleObj name="" r:id="rId13" imgW="862965" imgH="2032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23848" y="5778500"/>
                        <a:ext cx="21447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38175" y="257175"/>
            <a:ext cx="11176000" cy="1938020"/>
            <a:chOff x="1005" y="405"/>
            <a:chExt cx="17600" cy="3052"/>
          </a:xfrm>
        </p:grpSpPr>
        <p:sp>
          <p:nvSpPr>
            <p:cNvPr id="37890" name="文本框 399362"/>
            <p:cNvSpPr txBox="1"/>
            <p:nvPr/>
          </p:nvSpPr>
          <p:spPr>
            <a:xfrm>
              <a:off x="1005" y="405"/>
              <a:ext cx="17600" cy="30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时，物质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在恒定体积的容器中发生反应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，其反应速率系数                                 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）求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的半衰期         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）假定容器中刚开始只有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，其初始压力                             ，求初始反应速率，并计算反应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10min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后，系统的总压为多少？（假设气体可视为理想气体）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7891" name="对象 399363"/>
            <p:cNvGraphicFramePr/>
            <p:nvPr/>
          </p:nvGraphicFramePr>
          <p:xfrm>
            <a:off x="12150" y="405"/>
            <a:ext cx="5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5" imgW="1345565" imgH="190500" progId="Equation.3">
                    <p:embed/>
                  </p:oleObj>
                </mc:Choice>
                <mc:Fallback>
                  <p:oleObj name="" r:id="rId15" imgW="1345565" imgH="190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50" y="405"/>
                          <a:ext cx="527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99365"/>
            <p:cNvGraphicFramePr>
              <a:graphicFrameLocks noChangeAspect="1"/>
            </p:cNvGraphicFramePr>
            <p:nvPr/>
          </p:nvGraphicFramePr>
          <p:xfrm>
            <a:off x="5148" y="1562"/>
            <a:ext cx="8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16" imgW="228600" imgH="203200" progId="Equation.3">
                    <p:embed/>
                  </p:oleObj>
                </mc:Choice>
                <mc:Fallback>
                  <p:oleObj name="" r:id="rId16" imgW="228600" imgH="2032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148" y="1562"/>
                          <a:ext cx="832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对象 399366"/>
            <p:cNvGraphicFramePr/>
            <p:nvPr/>
          </p:nvGraphicFramePr>
          <p:xfrm>
            <a:off x="10665" y="2061"/>
            <a:ext cx="31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8" imgW="812165" imgH="203200" progId="Equation.3">
                    <p:embed/>
                  </p:oleObj>
                </mc:Choice>
                <mc:Fallback>
                  <p:oleObj name="" r:id="rId18" imgW="812165" imgH="203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665" y="2061"/>
                          <a:ext cx="3183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5148" y="983"/>
            <a:ext cx="34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20" imgW="1028700" imgH="203200" progId="Equation.3">
                    <p:embed/>
                  </p:oleObj>
                </mc:Choice>
                <mc:Fallback>
                  <p:oleObj name="" r:id="rId20" imgW="10287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148" y="983"/>
                          <a:ext cx="346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3322955" y="2172018"/>
          <a:ext cx="318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1282065" imgH="393700" progId="Equation.3">
                  <p:embed/>
                </p:oleObj>
              </mc:Choice>
              <mc:Fallback>
                <p:oleObj name="" r:id="rId1" imgW="1282065" imgH="3937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2955" y="2172018"/>
                        <a:ext cx="318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1" name="对象 401410"/>
          <p:cNvGraphicFramePr/>
          <p:nvPr/>
        </p:nvGraphicFramePr>
        <p:xfrm>
          <a:off x="3163888" y="4267200"/>
          <a:ext cx="33464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1345565" imgH="190500" progId="Equation.3">
                  <p:embed/>
                </p:oleObj>
              </mc:Choice>
              <mc:Fallback>
                <p:oleObj name="" r:id="rId3" imgW="1345565" imgH="1905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3888" y="4267200"/>
                        <a:ext cx="33464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2" name="对象 401411"/>
          <p:cNvGraphicFramePr/>
          <p:nvPr/>
        </p:nvGraphicFramePr>
        <p:xfrm>
          <a:off x="2011363" y="4700588"/>
          <a:ext cx="825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329565" imgH="177800" progId="Equation.3">
                  <p:embed/>
                </p:oleObj>
              </mc:Choice>
              <mc:Fallback>
                <p:oleObj name="" r:id="rId5" imgW="329565" imgH="177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1363" y="4700588"/>
                        <a:ext cx="8255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3" name="文本框 401412"/>
          <p:cNvSpPr txBox="1"/>
          <p:nvPr/>
        </p:nvSpPr>
        <p:spPr>
          <a:xfrm>
            <a:off x="3143250" y="4705350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            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0                0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1414" name="文本框 401413"/>
          <p:cNvSpPr txBox="1"/>
          <p:nvPr/>
        </p:nvSpPr>
        <p:spPr>
          <a:xfrm>
            <a:off x="3143250" y="5275263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 err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2(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zh-CN" sz="2400" b="1" i="1" err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0.5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zh-CN" sz="2400" b="1" i="1" err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01415" name="对象 401414"/>
          <p:cNvGraphicFramePr/>
          <p:nvPr/>
        </p:nvGraphicFramePr>
        <p:xfrm>
          <a:off x="3163888" y="3262313"/>
          <a:ext cx="3946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7" imgW="1586865" imgH="381000" progId="Equation.3">
                  <p:embed/>
                </p:oleObj>
              </mc:Choice>
              <mc:Fallback>
                <p:oleObj name="" r:id="rId7" imgW="1586865" imgH="381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3888" y="3262313"/>
                        <a:ext cx="394652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7715250" y="3483610"/>
          <a:ext cx="2241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9" imgW="901065" imgH="203200" progId="Equation.3">
                  <p:embed/>
                </p:oleObj>
              </mc:Choice>
              <mc:Fallback>
                <p:oleObj name="" r:id="rId9" imgW="901065" imgH="2032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5250" y="3483610"/>
                        <a:ext cx="22415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7" name="文本框 401416"/>
          <p:cNvSpPr txBox="1"/>
          <p:nvPr/>
        </p:nvSpPr>
        <p:spPr>
          <a:xfrm>
            <a:off x="1900238" y="5346700"/>
            <a:ext cx="955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时刻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01418" name="对象 401417"/>
          <p:cNvGraphicFramePr/>
          <p:nvPr/>
        </p:nvGraphicFramePr>
        <p:xfrm>
          <a:off x="2279650" y="6092825"/>
          <a:ext cx="7286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1" imgW="2931160" imgH="203200" progId="Equation.3">
                  <p:embed/>
                </p:oleObj>
              </mc:Choice>
              <mc:Fallback>
                <p:oleObj name="" r:id="rId11" imgW="2931160" imgH="203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9650" y="6092825"/>
                        <a:ext cx="72866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文本框 401418"/>
          <p:cNvSpPr txBox="1"/>
          <p:nvPr/>
        </p:nvSpPr>
        <p:spPr>
          <a:xfrm>
            <a:off x="605155" y="2379663"/>
            <a:ext cx="223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方法二：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175" y="257175"/>
            <a:ext cx="11176000" cy="1938020"/>
            <a:chOff x="1005" y="405"/>
            <a:chExt cx="17600" cy="3052"/>
          </a:xfrm>
        </p:grpSpPr>
        <p:sp>
          <p:nvSpPr>
            <p:cNvPr id="37890" name="文本框 399362"/>
            <p:cNvSpPr txBox="1"/>
            <p:nvPr/>
          </p:nvSpPr>
          <p:spPr>
            <a:xfrm>
              <a:off x="1005" y="405"/>
              <a:ext cx="17600" cy="30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时，物质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在恒定体积的容器中发生反应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，其反应速率系数                                 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）求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的半衰期         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）假定容器中刚开始只有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，其初始压力                             ，求初始反应速率，并计算反应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10min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后，系统的总压为多少？（假设气体可视为理想气体）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7891" name="对象 399363"/>
            <p:cNvGraphicFramePr/>
            <p:nvPr/>
          </p:nvGraphicFramePr>
          <p:xfrm>
            <a:off x="12150" y="405"/>
            <a:ext cx="5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3" imgW="1345565" imgH="190500" progId="Equation.3">
                    <p:embed/>
                  </p:oleObj>
                </mc:Choice>
                <mc:Fallback>
                  <p:oleObj name="" r:id="rId13" imgW="1345565" imgH="190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50" y="405"/>
                          <a:ext cx="527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99365"/>
            <p:cNvGraphicFramePr>
              <a:graphicFrameLocks noChangeAspect="1"/>
            </p:cNvGraphicFramePr>
            <p:nvPr/>
          </p:nvGraphicFramePr>
          <p:xfrm>
            <a:off x="5148" y="1562"/>
            <a:ext cx="8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14" imgW="228600" imgH="203200" progId="Equation.3">
                    <p:embed/>
                  </p:oleObj>
                </mc:Choice>
                <mc:Fallback>
                  <p:oleObj name="" r:id="rId14" imgW="228600" imgH="2032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48" y="1562"/>
                          <a:ext cx="832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对象 399366"/>
            <p:cNvGraphicFramePr/>
            <p:nvPr/>
          </p:nvGraphicFramePr>
          <p:xfrm>
            <a:off x="10665" y="2061"/>
            <a:ext cx="31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6" imgW="812165" imgH="203200" progId="Equation.3">
                    <p:embed/>
                  </p:oleObj>
                </mc:Choice>
                <mc:Fallback>
                  <p:oleObj name="" r:id="rId16" imgW="812165" imgH="203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65" y="2061"/>
                          <a:ext cx="3183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5148" y="983"/>
            <a:ext cx="34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8" imgW="1028700" imgH="203200" progId="Equation.3">
                    <p:embed/>
                  </p:oleObj>
                </mc:Choice>
                <mc:Fallback>
                  <p:oleObj name="" r:id="rId18" imgW="10287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148" y="983"/>
                          <a:ext cx="346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614680"/>
            <a:ext cx="9010650" cy="2606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14338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656273"/>
            <a:ext cx="752475" cy="63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图片 12"/>
          <p:cNvPicPr>
            <a:picLocks noChangeAspect="1"/>
          </p:cNvPicPr>
          <p:nvPr/>
        </p:nvPicPr>
        <p:blipFill>
          <a:blip r:embed="rId3"/>
          <a:srcRect r="34484"/>
          <a:stretch>
            <a:fillRect/>
          </a:stretch>
        </p:blipFill>
        <p:spPr>
          <a:xfrm>
            <a:off x="579755" y="3453130"/>
            <a:ext cx="6086475" cy="31476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15361" name="图片 3"/>
          <p:cNvPicPr>
            <a:picLocks noChangeAspect="1"/>
          </p:cNvPicPr>
          <p:nvPr/>
        </p:nvPicPr>
        <p:blipFill>
          <a:blip r:embed="rId4"/>
          <a:srcRect l="5367" r="38471"/>
          <a:stretch>
            <a:fillRect/>
          </a:stretch>
        </p:blipFill>
        <p:spPr>
          <a:xfrm>
            <a:off x="6757035" y="3388360"/>
            <a:ext cx="5434965" cy="32778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967720" y="5311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1746" name="文本框 388098"/>
          <p:cNvSpPr txBox="1"/>
          <p:nvPr/>
        </p:nvSpPr>
        <p:spPr>
          <a:xfrm>
            <a:off x="191770" y="743903"/>
            <a:ext cx="29003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670" y="92710"/>
            <a:ext cx="831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动力学方程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---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积分形式的应用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复杂反应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圆角矩形 36"/>
          <p:cNvSpPr/>
          <p:nvPr/>
        </p:nvSpPr>
        <p:spPr>
          <a:xfrm>
            <a:off x="7672070" y="786130"/>
            <a:ext cx="4105910" cy="5857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643630" y="775335"/>
            <a:ext cx="3797935" cy="5495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9110" y="775335"/>
            <a:ext cx="2914015" cy="54952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9920" y="213360"/>
            <a:ext cx="1049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简单正整数级数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的反应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速率方程（</a:t>
            </a:r>
            <a:r>
              <a:rPr lang="zh-CN" altLang="en-US" sz="24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为单方向反应，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微分形式和积分形式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244475" y="21336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3808" name="对象 36880"/>
          <p:cNvGraphicFramePr>
            <a:graphicFrameLocks noChangeAspect="1"/>
          </p:cNvGraphicFramePr>
          <p:nvPr/>
        </p:nvGraphicFramePr>
        <p:xfrm>
          <a:off x="911860" y="1417955"/>
          <a:ext cx="197548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1054100" imgH="405765" progId="">
                  <p:embed/>
                </p:oleObj>
              </mc:Choice>
              <mc:Fallback>
                <p:oleObj name="" r:id="rId1" imgW="1054100" imgH="405765" progId="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860" y="1417955"/>
                        <a:ext cx="1975485" cy="756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1860" y="2419350"/>
          <a:ext cx="19989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901700" imgH="228600" progId="Equation.KSEE3">
                  <p:embed/>
                </p:oleObj>
              </mc:Choice>
              <mc:Fallback>
                <p:oleObj name="" r:id="rId3" imgW="901700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860" y="2419350"/>
                        <a:ext cx="199898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3005" y="3735705"/>
          <a:ext cx="143319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749300" imgH="228600" progId="Equation.KSEE3">
                  <p:embed/>
                </p:oleObj>
              </mc:Choice>
              <mc:Fallback>
                <p:oleObj name="" r:id="rId5" imgW="749300" imgH="2286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3005" y="3735705"/>
                        <a:ext cx="143319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" name="文本框 35841"/>
          <p:cNvSpPr txBox="1"/>
          <p:nvPr/>
        </p:nvSpPr>
        <p:spPr>
          <a:xfrm>
            <a:off x="1153160" y="847090"/>
            <a:ext cx="22606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 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复合反应</a:t>
            </a:r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en-US" altLang="zh-CN" sz="24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3805" name="对象 36876"/>
          <p:cNvGraphicFramePr>
            <a:graphicFrameLocks noChangeAspect="1"/>
          </p:cNvGraphicFramePr>
          <p:nvPr/>
        </p:nvGraphicFramePr>
        <p:xfrm>
          <a:off x="1273810" y="4529455"/>
          <a:ext cx="125095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673100" imgH="444500" progId="">
                  <p:embed/>
                </p:oleObj>
              </mc:Choice>
              <mc:Fallback>
                <p:oleObj name="" r:id="rId7" imgW="673100" imgH="444500" progId="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3810" y="4529455"/>
                        <a:ext cx="125095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55725" y="3075940"/>
          <a:ext cx="109952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08000" imgH="215900" progId="Equation.KSEE3">
                  <p:embed/>
                </p:oleObj>
              </mc:Choice>
              <mc:Fallback>
                <p:oleObj name="" r:id="rId9" imgW="508000" imgH="215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5725" y="3075940"/>
                        <a:ext cx="109952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36868"/>
          <p:cNvSpPr txBox="1"/>
          <p:nvPr/>
        </p:nvSpPr>
        <p:spPr>
          <a:xfrm>
            <a:off x="1301750" y="5739130"/>
            <a:ext cx="18834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/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浓度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·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zh-CN" altLang="en-US" sz="2000" b="1" baseline="30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2" charset="2"/>
              </a:rPr>
              <a:t></a:t>
            </a:r>
            <a:r>
              <a:rPr lang="zh-CN" altLang="en-US" sz="2000" b="1" baseline="30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000" b="1" baseline="30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11860" y="5711190"/>
          <a:ext cx="46228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203200" imgH="215900" progId="Equation.KSEE3">
                  <p:embed/>
                </p:oleObj>
              </mc:Choice>
              <mc:Fallback>
                <p:oleObj name="" r:id="rId11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1860" y="5711190"/>
                        <a:ext cx="46228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对象 39950"/>
          <p:cNvGraphicFramePr>
            <a:graphicFrameLocks noChangeAspect="1"/>
          </p:cNvGraphicFramePr>
          <p:nvPr/>
        </p:nvGraphicFramePr>
        <p:xfrm>
          <a:off x="4230370" y="1385888"/>
          <a:ext cx="2230800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1198245" imgH="408305" progId="">
                  <p:embed/>
                </p:oleObj>
              </mc:Choice>
              <mc:Fallback>
                <p:oleObj name="" r:id="rId13" imgW="1198245" imgH="408305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0370" y="1385888"/>
                        <a:ext cx="2230800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35841"/>
          <p:cNvSpPr txBox="1"/>
          <p:nvPr/>
        </p:nvSpPr>
        <p:spPr>
          <a:xfrm>
            <a:off x="4940300" y="804545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38916"/>
          <p:cNvGraphicFramePr>
            <a:graphicFrameLocks noChangeAspect="1"/>
          </p:cNvGraphicFramePr>
          <p:nvPr/>
        </p:nvGraphicFramePr>
        <p:xfrm>
          <a:off x="4030822" y="2304574"/>
          <a:ext cx="281356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1485900" imgH="228600" progId="">
                  <p:embed/>
                </p:oleObj>
              </mc:Choice>
              <mc:Fallback>
                <p:oleObj name="" r:id="rId15" imgW="1485900" imgH="2286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0822" y="2304574"/>
                        <a:ext cx="281356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8916"/>
          <p:cNvGraphicFramePr>
            <a:graphicFrameLocks noChangeAspect="1"/>
          </p:cNvGraphicFramePr>
          <p:nvPr/>
        </p:nvGraphicFramePr>
        <p:xfrm>
          <a:off x="4030358" y="2801662"/>
          <a:ext cx="292632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638300" imgH="444500" progId="">
                  <p:embed/>
                </p:oleObj>
              </mc:Choice>
              <mc:Fallback>
                <p:oleObj name="" r:id="rId17" imgW="1638300" imgH="4445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0358" y="2801662"/>
                        <a:ext cx="2926324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文本框 39942"/>
          <p:cNvSpPr txBox="1"/>
          <p:nvPr/>
        </p:nvSpPr>
        <p:spPr>
          <a:xfrm>
            <a:off x="4785360" y="5708650"/>
            <a:ext cx="1675765" cy="47561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>
              <a:lnSpc>
                <a:spcPct val="125000"/>
              </a:lnSpc>
            </a:pPr>
            <a:r>
              <a:rPr lang="en-US" altLang="zh-CN" sz="20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2" charset="2"/>
              </a:rPr>
              <a:t>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 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869281" y="5725603"/>
          <a:ext cx="462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203200" imgH="215900" progId="Equation.KSEE3">
                  <p:embed/>
                </p:oleObj>
              </mc:Choice>
              <mc:Fallback>
                <p:oleObj name="" r:id="rId19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9281" y="5725603"/>
                        <a:ext cx="46249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文本框 37892"/>
          <p:cNvSpPr txBox="1"/>
          <p:nvPr/>
        </p:nvSpPr>
        <p:spPr>
          <a:xfrm>
            <a:off x="3344545" y="5256848"/>
            <a:ext cx="44202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 eaLnBrk="0" hangingPunct="0"/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当温度一定时，半衰期为常数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endParaRPr lang="en-US" altLang="zh-CN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674338" y="4429741"/>
          <a:ext cx="1343025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647700" imgH="444500" progId="Equation.KSEE3">
                  <p:embed/>
                </p:oleObj>
              </mc:Choice>
              <mc:Fallback>
                <p:oleObj name="" r:id="rId21" imgW="647700" imgH="4445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74338" y="4429741"/>
                        <a:ext cx="1343025" cy="82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8916"/>
          <p:cNvGraphicFramePr>
            <a:graphicFrameLocks noChangeAspect="1"/>
          </p:cNvGraphicFramePr>
          <p:nvPr/>
        </p:nvGraphicFramePr>
        <p:xfrm>
          <a:off x="4404373" y="3658277"/>
          <a:ext cx="188274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3" imgW="1054100" imgH="444500" progId="">
                  <p:embed/>
                </p:oleObj>
              </mc:Choice>
              <mc:Fallback>
                <p:oleObj name="" r:id="rId23" imgW="1054100" imgH="4445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04373" y="3658277"/>
                        <a:ext cx="1882747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35841"/>
          <p:cNvSpPr txBox="1"/>
          <p:nvPr/>
        </p:nvSpPr>
        <p:spPr>
          <a:xfrm>
            <a:off x="8996680" y="777240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4044" name="对象 47118"/>
          <p:cNvGraphicFramePr>
            <a:graphicFrameLocks noChangeAspect="1"/>
          </p:cNvGraphicFramePr>
          <p:nvPr/>
        </p:nvGraphicFramePr>
        <p:xfrm>
          <a:off x="8287068" y="1375569"/>
          <a:ext cx="2237435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25" imgW="1193800" imgH="405765" progId="">
                  <p:embed/>
                </p:oleObj>
              </mc:Choice>
              <mc:Fallback>
                <p:oleObj name="" r:id="rId25" imgW="1193800" imgH="405765" progId="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87068" y="1375569"/>
                        <a:ext cx="2237435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6083"/>
          <p:cNvGraphicFramePr>
            <a:graphicFrameLocks noChangeAspect="1"/>
          </p:cNvGraphicFramePr>
          <p:nvPr/>
        </p:nvGraphicFramePr>
        <p:xfrm>
          <a:off x="8468996" y="2132013"/>
          <a:ext cx="193667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27" imgW="952500" imgH="444500" progId="">
                  <p:embed/>
                </p:oleObj>
              </mc:Choice>
              <mc:Fallback>
                <p:oleObj name="" r:id="rId27" imgW="952500" imgH="444500" progId="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68996" y="2132013"/>
                        <a:ext cx="193667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7778504" y="3076163"/>
          <a:ext cx="38422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9" imgW="1930400" imgH="444500" progId="Equation.KSEE3">
                  <p:embed/>
                </p:oleObj>
              </mc:Choice>
              <mc:Fallback>
                <p:oleObj name="" r:id="rId29" imgW="1930400" imgH="4445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778504" y="3076163"/>
                        <a:ext cx="384221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649089" y="4050253"/>
          <a:ext cx="206212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31" imgW="1130300" imgH="444500" progId="Equation.KSEE3">
                  <p:embed/>
                </p:oleObj>
              </mc:Choice>
              <mc:Fallback>
                <p:oleObj name="" r:id="rId31" imgW="1130300" imgH="4445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649089" y="4050253"/>
                        <a:ext cx="2062120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文本框 47108"/>
          <p:cNvSpPr txBox="1"/>
          <p:nvPr/>
        </p:nvSpPr>
        <p:spPr>
          <a:xfrm>
            <a:off x="8636635" y="6072505"/>
            <a:ext cx="2127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浓度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-1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2" charset="2"/>
              </a:rPr>
              <a:t>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时间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2" charset="2"/>
              </a:rPr>
              <a:t>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8469096" y="6025958"/>
          <a:ext cx="462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3" imgW="203200" imgH="215900" progId="Equation.KSEE3">
                  <p:embed/>
                </p:oleObj>
              </mc:Choice>
              <mc:Fallback>
                <p:oleObj name="" r:id="rId33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69096" y="6025958"/>
                        <a:ext cx="46249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791335" y="5025446"/>
          <a:ext cx="141667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4" imgW="787400" imgH="444500" progId="Equation.KSEE3">
                  <p:embed/>
                </p:oleObj>
              </mc:Choice>
              <mc:Fallback>
                <p:oleObj name="" r:id="rId34" imgW="787400" imgH="4445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791335" y="5025446"/>
                        <a:ext cx="1416674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379905"/>
          <p:cNvSpPr txBox="1"/>
          <p:nvPr/>
        </p:nvSpPr>
        <p:spPr>
          <a:xfrm>
            <a:off x="353060" y="238760"/>
            <a:ext cx="1160335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醋酸在高温下催化裂化制得乙烯酮，副反应生成甲烷，在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916℃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                                                             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试计算（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916℃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99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％的醋酸所需的时间。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916℃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时，乙烯酮的最高收率为多少？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）如何提高反应的选择性？ 已知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a1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&gt;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a2</a:t>
            </a:r>
            <a:endParaRPr lang="en-US" altLang="zh-CN" sz="2400" b="1" baseline="-2500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3010" name="矩形 379906"/>
          <p:cNvSpPr/>
          <p:nvPr/>
        </p:nvSpPr>
        <p:spPr>
          <a:xfrm>
            <a:off x="1524000" y="3254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1" name="对象 379907"/>
          <p:cNvGraphicFramePr>
            <a:graphicFrameLocks noChangeAspect="1"/>
          </p:cNvGraphicFramePr>
          <p:nvPr/>
        </p:nvGraphicFramePr>
        <p:xfrm>
          <a:off x="352743" y="748983"/>
          <a:ext cx="453097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2335530" imgH="241300" progId="Equation.3">
                  <p:embed/>
                </p:oleObj>
              </mc:Choice>
              <mc:Fallback>
                <p:oleObj name="" r:id="rId1" imgW="2335530" imgH="2413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743" y="748983"/>
                        <a:ext cx="453097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矩形 379908"/>
          <p:cNvSpPr/>
          <p:nvPr/>
        </p:nvSpPr>
        <p:spPr>
          <a:xfrm>
            <a:off x="1524000" y="3284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3" name="对象 379909"/>
          <p:cNvGraphicFramePr>
            <a:graphicFrameLocks noChangeAspect="1"/>
          </p:cNvGraphicFramePr>
          <p:nvPr/>
        </p:nvGraphicFramePr>
        <p:xfrm>
          <a:off x="8912225" y="785178"/>
          <a:ext cx="17147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3" imgW="838200" imgH="228600" progId="Equation.3">
                  <p:embed/>
                </p:oleObj>
              </mc:Choice>
              <mc:Fallback>
                <p:oleObj name="" r:id="rId3" imgW="838200" imgH="2286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12225" y="785178"/>
                        <a:ext cx="1714701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对象 379910"/>
          <p:cNvGraphicFramePr>
            <a:graphicFrameLocks noChangeAspect="1"/>
          </p:cNvGraphicFramePr>
          <p:nvPr/>
        </p:nvGraphicFramePr>
        <p:xfrm>
          <a:off x="5226368" y="748983"/>
          <a:ext cx="364424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1878965" imgH="241300" progId="Equation.3">
                  <p:embed/>
                </p:oleObj>
              </mc:Choice>
              <mc:Fallback>
                <p:oleObj name="" r:id="rId5" imgW="1878965" imgH="2413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6368" y="748983"/>
                        <a:ext cx="364424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379911"/>
          <p:cNvGraphicFramePr>
            <a:graphicFrameLocks noChangeAspect="1"/>
          </p:cNvGraphicFramePr>
          <p:nvPr/>
        </p:nvGraphicFramePr>
        <p:xfrm>
          <a:off x="8912225" y="1253173"/>
          <a:ext cx="16367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7" imgW="799465" imgH="228600" progId="Equation.3">
                  <p:embed/>
                </p:oleObj>
              </mc:Choice>
              <mc:Fallback>
                <p:oleObj name="" r:id="rId7" imgW="799465" imgH="2286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12225" y="1253173"/>
                        <a:ext cx="16367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矩形 379912"/>
          <p:cNvSpPr/>
          <p:nvPr/>
        </p:nvSpPr>
        <p:spPr>
          <a:xfrm>
            <a:off x="1524000" y="3291840"/>
            <a:ext cx="325755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9914" name="对象 379913"/>
          <p:cNvGraphicFramePr>
            <a:graphicFrameLocks noChangeAspect="1"/>
          </p:cNvGraphicFramePr>
          <p:nvPr/>
        </p:nvGraphicFramePr>
        <p:xfrm>
          <a:off x="1265873" y="2638425"/>
          <a:ext cx="3048483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9" imgW="1447165" imgH="393700" progId="Equation.3">
                  <p:embed/>
                </p:oleObj>
              </mc:Choice>
              <mc:Fallback>
                <p:oleObj name="" r:id="rId9" imgW="1447165" imgH="3937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5873" y="2638425"/>
                        <a:ext cx="3048483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对象 379914"/>
          <p:cNvGraphicFramePr>
            <a:graphicFrameLocks noChangeAspect="1"/>
          </p:cNvGraphicFramePr>
          <p:nvPr/>
        </p:nvGraphicFramePr>
        <p:xfrm>
          <a:off x="1266190" y="3753485"/>
          <a:ext cx="249130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1" imgW="1358265" imgH="431800" progId="Equation.3">
                  <p:embed/>
                </p:oleObj>
              </mc:Choice>
              <mc:Fallback>
                <p:oleObj name="" r:id="rId11" imgW="1358265" imgH="4318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6190" y="3753485"/>
                        <a:ext cx="2491306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矩形 379915"/>
          <p:cNvSpPr/>
          <p:nvPr/>
        </p:nvSpPr>
        <p:spPr>
          <a:xfrm>
            <a:off x="353060" y="2790031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:</a:t>
            </a:r>
            <a:endParaRPr lang="en-US" altLang="zh-CN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4034" name="对象 380930"/>
          <p:cNvGraphicFramePr>
            <a:graphicFrameLocks noChangeAspect="1"/>
          </p:cNvGraphicFramePr>
          <p:nvPr/>
        </p:nvGraphicFramePr>
        <p:xfrm>
          <a:off x="4883468" y="2785745"/>
          <a:ext cx="3556787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3" imgW="1688465" imgH="393700" progId="Equation.3">
                  <p:embed/>
                </p:oleObj>
              </mc:Choice>
              <mc:Fallback>
                <p:oleObj name="" r:id="rId13" imgW="1688465" imgH="3937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3468" y="2785745"/>
                        <a:ext cx="3556787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380931"/>
          <p:cNvGraphicFramePr>
            <a:graphicFrameLocks noChangeAspect="1"/>
          </p:cNvGraphicFramePr>
          <p:nvPr/>
        </p:nvGraphicFramePr>
        <p:xfrm>
          <a:off x="9143683" y="2977833"/>
          <a:ext cx="136258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5" imgW="608330" imgH="177800" progId="Equation.3">
                  <p:embed/>
                </p:oleObj>
              </mc:Choice>
              <mc:Fallback>
                <p:oleObj name="" r:id="rId15" imgW="608330" imgH="1778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3683" y="2977833"/>
                        <a:ext cx="136258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对象 380933"/>
          <p:cNvGraphicFramePr>
            <a:graphicFrameLocks noChangeAspect="1"/>
          </p:cNvGraphicFramePr>
          <p:nvPr/>
        </p:nvGraphicFramePr>
        <p:xfrm>
          <a:off x="4635818" y="3713480"/>
          <a:ext cx="5452624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7" imgW="2843530" imgH="431800" progId="Equation.3">
                  <p:embed/>
                </p:oleObj>
              </mc:Choice>
              <mc:Fallback>
                <p:oleObj name="" r:id="rId17" imgW="2843530" imgH="431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35818" y="3713480"/>
                        <a:ext cx="5452624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文本框 380934"/>
          <p:cNvSpPr txBox="1"/>
          <p:nvPr/>
        </p:nvSpPr>
        <p:spPr>
          <a:xfrm>
            <a:off x="1178560" y="4887595"/>
            <a:ext cx="97732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(3)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升高温度可提高反应的选择性，因为升高温度对活化能大的反应有利，而生成乙烯酮的反应活化能更大。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3" name="文本框 21511"/>
          <p:cNvSpPr txBox="1"/>
          <p:nvPr/>
        </p:nvSpPr>
        <p:spPr>
          <a:xfrm>
            <a:off x="446405" y="585470"/>
            <a:ext cx="110382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6. 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一级反应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A      B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，在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340K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时完成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20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％需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3.2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分钟，在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300K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时完成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20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％需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12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分钟，求       。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4295775" y="1196975"/>
          <a:ext cx="18970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964565" imgH="444500" progId="">
                  <p:embed/>
                </p:oleObj>
              </mc:Choice>
              <mc:Fallback>
                <p:oleObj name="" r:id="rId1" imgW="964565" imgH="4445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5775" y="1196975"/>
                        <a:ext cx="189706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右大括号 21506"/>
          <p:cNvSpPr/>
          <p:nvPr/>
        </p:nvSpPr>
        <p:spPr>
          <a:xfrm>
            <a:off x="6008688" y="2154238"/>
            <a:ext cx="158750" cy="715962"/>
          </a:xfrm>
          <a:prstGeom prst="rightBrace">
            <a:avLst>
              <a:gd name="adj1" fmla="val 37249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2713038" y="2654300"/>
          <a:ext cx="3271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737360" imgH="215900" progId="">
                  <p:embed/>
                </p:oleObj>
              </mc:Choice>
              <mc:Fallback>
                <p:oleObj name="" r:id="rId3" imgW="1737360" imgH="2159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3038" y="2654300"/>
                        <a:ext cx="32718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6437313" y="1989138"/>
          <a:ext cx="2168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193800" imgH="228600" progId="">
                  <p:embed/>
                </p:oleObj>
              </mc:Choice>
              <mc:Fallback>
                <p:oleObj name="" r:id="rId5" imgW="1193800" imgH="2286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7313" y="1989138"/>
                        <a:ext cx="21685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>
            <a:graphicFrameLocks noChangeAspect="1"/>
          </p:cNvGraphicFramePr>
          <p:nvPr/>
        </p:nvGraphicFramePr>
        <p:xfrm>
          <a:off x="6491288" y="2547938"/>
          <a:ext cx="2198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1206500" imgH="228600" progId="">
                  <p:embed/>
                </p:oleObj>
              </mc:Choice>
              <mc:Fallback>
                <p:oleObj name="" r:id="rId7" imgW="1206500" imgH="2286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1288" y="2547938"/>
                        <a:ext cx="219868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>
            <a:graphicFrameLocks noChangeAspect="1"/>
          </p:cNvGraphicFramePr>
          <p:nvPr/>
        </p:nvGraphicFramePr>
        <p:xfrm>
          <a:off x="2713038" y="3157538"/>
          <a:ext cx="2994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459865" imgH="482600" progId="">
                  <p:embed/>
                </p:oleObj>
              </mc:Choice>
              <mc:Fallback>
                <p:oleObj name="" r:id="rId9" imgW="1459865" imgH="4826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3038" y="3157538"/>
                        <a:ext cx="2994025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直接连接符 21512"/>
          <p:cNvSpPr/>
          <p:nvPr/>
        </p:nvSpPr>
        <p:spPr>
          <a:xfrm>
            <a:off x="3021013" y="863283"/>
            <a:ext cx="43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5" name="对象 21513"/>
          <p:cNvGraphicFramePr>
            <a:graphicFrameLocks noChangeAspect="1"/>
          </p:cNvGraphicFramePr>
          <p:nvPr/>
        </p:nvGraphicFramePr>
        <p:xfrm>
          <a:off x="3355975" y="985520"/>
          <a:ext cx="5127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203200" imgH="228600" progId="">
                  <p:embed/>
                </p:oleObj>
              </mc:Choice>
              <mc:Fallback>
                <p:oleObj name="" r:id="rId11" imgW="203200" imgH="2286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5975" y="985520"/>
                        <a:ext cx="51276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>
            <a:graphicFrameLocks noChangeAspect="1"/>
          </p:cNvGraphicFramePr>
          <p:nvPr/>
        </p:nvGraphicFramePr>
        <p:xfrm>
          <a:off x="6240463" y="3446463"/>
          <a:ext cx="244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1307465" imgH="241300" progId="">
                  <p:embed/>
                </p:oleObj>
              </mc:Choice>
              <mc:Fallback>
                <p:oleObj name="" r:id="rId13" imgW="1307465" imgH="2413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0463" y="3446463"/>
                        <a:ext cx="24479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21515"/>
          <p:cNvGraphicFramePr>
            <a:graphicFrameLocks noChangeAspect="1"/>
          </p:cNvGraphicFramePr>
          <p:nvPr/>
        </p:nvGraphicFramePr>
        <p:xfrm>
          <a:off x="2638425" y="4308793"/>
          <a:ext cx="2970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1510665" imgH="444500" progId="">
                  <p:embed/>
                </p:oleObj>
              </mc:Choice>
              <mc:Fallback>
                <p:oleObj name="" r:id="rId15" imgW="1510665" imgH="4445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8425" y="4308793"/>
                        <a:ext cx="297021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1516"/>
          <p:cNvGraphicFramePr>
            <a:graphicFrameLocks noChangeAspect="1"/>
          </p:cNvGraphicFramePr>
          <p:nvPr/>
        </p:nvGraphicFramePr>
        <p:xfrm>
          <a:off x="6167438" y="4380230"/>
          <a:ext cx="1873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951865" imgH="444500" progId="">
                  <p:embed/>
                </p:oleObj>
              </mc:Choice>
              <mc:Fallback>
                <p:oleObj name="" r:id="rId17" imgW="951865" imgH="4445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67438" y="4380230"/>
                        <a:ext cx="187325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1517"/>
          <p:cNvGraphicFramePr>
            <a:graphicFrameLocks noChangeAspect="1"/>
          </p:cNvGraphicFramePr>
          <p:nvPr/>
        </p:nvGraphicFramePr>
        <p:xfrm>
          <a:off x="2640013" y="5516563"/>
          <a:ext cx="2994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9" imgW="1459865" imgH="482600" progId="">
                  <p:embed/>
                </p:oleObj>
              </mc:Choice>
              <mc:Fallback>
                <p:oleObj name="" r:id="rId19" imgW="1459865" imgH="4826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40013" y="5516563"/>
                        <a:ext cx="2994025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1518"/>
          <p:cNvGraphicFramePr>
            <a:graphicFrameLocks noChangeAspect="1"/>
          </p:cNvGraphicFramePr>
          <p:nvPr/>
        </p:nvGraphicFramePr>
        <p:xfrm>
          <a:off x="6240463" y="5738813"/>
          <a:ext cx="2520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1" imgW="1307465" imgH="241300" progId="">
                  <p:embed/>
                </p:oleObj>
              </mc:Choice>
              <mc:Fallback>
                <p:oleObj name="" r:id="rId21" imgW="1307465" imgH="2413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0463" y="5738813"/>
                        <a:ext cx="25209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21519"/>
          <p:cNvGraphicFramePr>
            <a:graphicFrameLocks noChangeAspect="1"/>
          </p:cNvGraphicFramePr>
          <p:nvPr/>
        </p:nvGraphicFramePr>
        <p:xfrm>
          <a:off x="2674938" y="2078038"/>
          <a:ext cx="3344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2" imgW="1775460" imgH="215900" progId="">
                  <p:embed/>
                </p:oleObj>
              </mc:Choice>
              <mc:Fallback>
                <p:oleObj name="" r:id="rId22" imgW="1775460" imgH="215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74938" y="2078038"/>
                        <a:ext cx="33448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文本框 21520"/>
          <p:cNvSpPr txBox="1"/>
          <p:nvPr/>
        </p:nvSpPr>
        <p:spPr>
          <a:xfrm>
            <a:off x="603250" y="1561783"/>
            <a:ext cx="19637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解法一：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22" name="文本框 21521"/>
          <p:cNvSpPr txBox="1"/>
          <p:nvPr/>
        </p:nvSpPr>
        <p:spPr>
          <a:xfrm>
            <a:off x="834708" y="4173220"/>
            <a:ext cx="20891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解法二：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1330" y="93980"/>
            <a:ext cx="831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3.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阿伦尼乌斯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方程的应用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405505"/>
          <p:cNvSpPr txBox="1"/>
          <p:nvPr/>
        </p:nvSpPr>
        <p:spPr>
          <a:xfrm>
            <a:off x="264160" y="71755"/>
            <a:ext cx="11090910" cy="26765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、在水溶液中，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硝基丙烷与碱作用，反应速率与反应物浓度的平方成正比，其速率系数与温度关系为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已知两个反应物初始浓度均为                                         ，试求（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）在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15 min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内使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硝基丙烷转化率达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的反应温度及反应活化能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）当反应温度为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300K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时，反应转化率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所需时间。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5298" name="对象 405506"/>
          <p:cNvGraphicFramePr>
            <a:graphicFrameLocks noChangeAspect="1"/>
          </p:cNvGraphicFramePr>
          <p:nvPr/>
        </p:nvGraphicFramePr>
        <p:xfrm>
          <a:off x="2351405" y="960438"/>
          <a:ext cx="62729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3173730" imgH="241300" progId="Equation.3">
                  <p:embed/>
                </p:oleObj>
              </mc:Choice>
              <mc:Fallback>
                <p:oleObj name="" r:id="rId1" imgW="3173730" imgH="2413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405" y="960438"/>
                        <a:ext cx="6272934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对象 405507"/>
          <p:cNvGraphicFramePr>
            <a:graphicFrameLocks noChangeAspect="1"/>
          </p:cNvGraphicFramePr>
          <p:nvPr/>
        </p:nvGraphicFramePr>
        <p:xfrm>
          <a:off x="4510088" y="1546225"/>
          <a:ext cx="288722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3" imgW="1371600" imgH="203200" progId="Equation.3">
                  <p:embed/>
                </p:oleObj>
              </mc:Choice>
              <mc:Fallback>
                <p:oleObj name="" r:id="rId3" imgW="1371600" imgH="2032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0088" y="1546225"/>
                        <a:ext cx="288722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矩形 405509"/>
          <p:cNvSpPr/>
          <p:nvPr/>
        </p:nvSpPr>
        <p:spPr>
          <a:xfrm>
            <a:off x="1157288" y="2779236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405511" name="对象 405510"/>
          <p:cNvGraphicFramePr>
            <a:graphicFrameLocks noChangeAspect="1"/>
          </p:cNvGraphicFramePr>
          <p:nvPr/>
        </p:nvGraphicFramePr>
        <p:xfrm>
          <a:off x="6624955" y="5026978"/>
          <a:ext cx="2860443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5" imgW="1294765" imgH="393700" progId="Equation.3">
                  <p:embed/>
                </p:oleObj>
              </mc:Choice>
              <mc:Fallback>
                <p:oleObj name="" r:id="rId5" imgW="1294765" imgH="3937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4955" y="5026978"/>
                        <a:ext cx="2860443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矩形 405514"/>
          <p:cNvSpPr/>
          <p:nvPr/>
        </p:nvSpPr>
        <p:spPr>
          <a:xfrm>
            <a:off x="330200" y="2764949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:</a:t>
            </a:r>
            <a:endParaRPr lang="en-US" altLang="zh-CN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05520" name="对象 405519"/>
          <p:cNvGraphicFramePr>
            <a:graphicFrameLocks noChangeAspect="1"/>
          </p:cNvGraphicFramePr>
          <p:nvPr/>
        </p:nvGraphicFramePr>
        <p:xfrm>
          <a:off x="2662555" y="5798503"/>
          <a:ext cx="249552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129665" imgH="393700" progId="Equation.3">
                  <p:embed/>
                </p:oleObj>
              </mc:Choice>
              <mc:Fallback>
                <p:oleObj name="" r:id="rId7" imgW="1129665" imgH="3937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2555" y="5798503"/>
                        <a:ext cx="2495521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176137"/>
          <p:cNvGraphicFramePr>
            <a:graphicFrameLocks noChangeAspect="1"/>
          </p:cNvGraphicFramePr>
          <p:nvPr/>
        </p:nvGraphicFramePr>
        <p:xfrm>
          <a:off x="2151380" y="2780983"/>
          <a:ext cx="5611360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9" imgW="2717800" imgH="660400" progId="Equation.3">
                  <p:embed/>
                </p:oleObj>
              </mc:Choice>
              <mc:Fallback>
                <p:oleObj name="" r:id="rId9" imgW="2717800" imgH="6604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1380" y="2780983"/>
                        <a:ext cx="5611360" cy="13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176136"/>
          <p:cNvGraphicFramePr>
            <a:graphicFrameLocks noChangeAspect="1"/>
          </p:cNvGraphicFramePr>
          <p:nvPr/>
        </p:nvGraphicFramePr>
        <p:xfrm>
          <a:off x="2489200" y="4233228"/>
          <a:ext cx="284266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11" imgW="1409065" imgH="393700" progId="Equation.3">
                  <p:embed/>
                </p:oleObj>
              </mc:Choice>
              <mc:Fallback>
                <p:oleObj name="" r:id="rId11" imgW="1409065" imgH="3937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9200" y="4233228"/>
                        <a:ext cx="2842667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对象 176135"/>
          <p:cNvGraphicFramePr>
            <a:graphicFrameLocks noChangeAspect="1"/>
          </p:cNvGraphicFramePr>
          <p:nvPr/>
        </p:nvGraphicFramePr>
        <p:xfrm>
          <a:off x="5891213" y="4455160"/>
          <a:ext cx="227453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3" imgW="913765" imgH="190500" progId="Equation.3">
                  <p:embed/>
                </p:oleObj>
              </mc:Choice>
              <mc:Fallback>
                <p:oleObj name="" r:id="rId13" imgW="913765" imgH="1905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1213" y="4455160"/>
                        <a:ext cx="227453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176133"/>
          <p:cNvGraphicFramePr>
            <a:graphicFrameLocks noChangeAspect="1"/>
          </p:cNvGraphicFramePr>
          <p:nvPr/>
        </p:nvGraphicFramePr>
        <p:xfrm>
          <a:off x="1578928" y="5229225"/>
          <a:ext cx="4615461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5" imgW="2080260" imgH="215900" progId="Equation.3">
                  <p:embed/>
                </p:oleObj>
              </mc:Choice>
              <mc:Fallback>
                <p:oleObj name="" r:id="rId15" imgW="2080260" imgH="2159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78928" y="5229225"/>
                        <a:ext cx="4615461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176132"/>
          <p:cNvGraphicFramePr>
            <a:graphicFrameLocks noChangeAspect="1"/>
          </p:cNvGraphicFramePr>
          <p:nvPr/>
        </p:nvGraphicFramePr>
        <p:xfrm>
          <a:off x="6115368" y="5936933"/>
          <a:ext cx="294134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7" imgW="1307465" imgH="241300" progId="Equation.3">
                  <p:embed/>
                </p:oleObj>
              </mc:Choice>
              <mc:Fallback>
                <p:oleObj name="" r:id="rId17" imgW="1307465" imgH="2413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15368" y="5936933"/>
                        <a:ext cx="294134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69" name="对象 177155"/>
          <p:cNvGraphicFramePr>
            <a:graphicFrameLocks noChangeAspect="1"/>
          </p:cNvGraphicFramePr>
          <p:nvPr/>
        </p:nvGraphicFramePr>
        <p:xfrm>
          <a:off x="4147185" y="4418013"/>
          <a:ext cx="4353691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1" imgW="1853565" imgH="482600" progId="Equation.3">
                  <p:embed/>
                </p:oleObj>
              </mc:Choice>
              <mc:Fallback>
                <p:oleObj name="" r:id="rId1" imgW="1853565" imgH="4826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7185" y="4418013"/>
                        <a:ext cx="4353691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文本框 177156"/>
          <p:cNvSpPr txBox="1"/>
          <p:nvPr/>
        </p:nvSpPr>
        <p:spPr>
          <a:xfrm>
            <a:off x="712470" y="2953385"/>
            <a:ext cx="19431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方法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8371" name="对象 177157"/>
          <p:cNvGraphicFramePr/>
          <p:nvPr/>
        </p:nvGraphicFramePr>
        <p:xfrm>
          <a:off x="3254375" y="5653405"/>
          <a:ext cx="43211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3" imgW="1980565" imgH="482600" progId="Equation.3">
                  <p:embed/>
                </p:oleObj>
              </mc:Choice>
              <mc:Fallback>
                <p:oleObj name="" r:id="rId3" imgW="1980565" imgH="4826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4375" y="5653405"/>
                        <a:ext cx="432117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对象 177158"/>
          <p:cNvGraphicFramePr>
            <a:graphicFrameLocks noChangeAspect="1"/>
          </p:cNvGraphicFramePr>
          <p:nvPr/>
        </p:nvGraphicFramePr>
        <p:xfrm>
          <a:off x="8242935" y="5978525"/>
          <a:ext cx="198618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5" imgW="836930" imgH="215900" progId="Equation.3">
                  <p:embed/>
                </p:oleObj>
              </mc:Choice>
              <mc:Fallback>
                <p:oleObj name="" r:id="rId5" imgW="836930" imgH="2159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2935" y="5978525"/>
                        <a:ext cx="198618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177161"/>
          <p:cNvGraphicFramePr>
            <a:graphicFrameLocks noChangeAspect="1"/>
          </p:cNvGraphicFramePr>
          <p:nvPr/>
        </p:nvGraphicFramePr>
        <p:xfrm>
          <a:off x="4147185" y="2735580"/>
          <a:ext cx="4090056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7" imgW="1701165" imgH="431800" progId="Equation.3">
                  <p:embed/>
                </p:oleObj>
              </mc:Choice>
              <mc:Fallback>
                <p:oleObj name="" r:id="rId7" imgW="1701165" imgH="431800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7185" y="2735580"/>
                        <a:ext cx="4090056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文本框 177162"/>
          <p:cNvSpPr txBox="1"/>
          <p:nvPr/>
        </p:nvSpPr>
        <p:spPr>
          <a:xfrm>
            <a:off x="2962593" y="3882073"/>
            <a:ext cx="76327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由于不同温度下的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α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相等，所以</a:t>
            </a:r>
            <a:r>
              <a:rPr lang="en-US" altLang="zh-CN" sz="2400" b="1" i="1" err="1"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en-US" altLang="zh-CN" sz="2400" b="1" i="1" err="1"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是个定值。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7065" y="88265"/>
            <a:ext cx="11090910" cy="2675890"/>
            <a:chOff x="416" y="113"/>
            <a:chExt cx="17466" cy="4214"/>
          </a:xfrm>
        </p:grpSpPr>
        <p:sp>
          <p:nvSpPr>
            <p:cNvPr id="55297" name="文本框 405505"/>
            <p:cNvSpPr txBox="1"/>
            <p:nvPr/>
          </p:nvSpPr>
          <p:spPr>
            <a:xfrm>
              <a:off x="416" y="113"/>
              <a:ext cx="17466" cy="421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 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7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、在水溶液中，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2-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硝基丙烷与碱作用，反应速率与反应物浓度的平方成正比，其速率系数与温度关系为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已知两个反应物初始浓度均为                                         ，试求（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）在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15 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内使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2-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硝基丙烷转化率达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70%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的反应温度及反应活化能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。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）当反应温度为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时，反应转化率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70%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所需时间。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55298" name="对象 405506"/>
            <p:cNvGraphicFramePr>
              <a:graphicFrameLocks noChangeAspect="1"/>
            </p:cNvGraphicFramePr>
            <p:nvPr/>
          </p:nvGraphicFramePr>
          <p:xfrm>
            <a:off x="3703" y="1513"/>
            <a:ext cx="9879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" r:id="rId9" imgW="3173730" imgH="241300" progId="Equation.3">
                    <p:embed/>
                  </p:oleObj>
                </mc:Choice>
                <mc:Fallback>
                  <p:oleObj name="" r:id="rId9" imgW="3173730" imgH="241300" progId="Equation.3">
                    <p:embed/>
                    <p:pic>
                      <p:nvPicPr>
                        <p:cNvPr id="0" name="图片 33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03" y="1513"/>
                          <a:ext cx="9879" cy="7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9" name="对象 405507"/>
            <p:cNvGraphicFramePr>
              <a:graphicFrameLocks noChangeAspect="1"/>
            </p:cNvGraphicFramePr>
            <p:nvPr/>
          </p:nvGraphicFramePr>
          <p:xfrm>
            <a:off x="7103" y="2435"/>
            <a:ext cx="4547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" r:id="rId11" imgW="1371600" imgH="203200" progId="Equation.3">
                    <p:embed/>
                  </p:oleObj>
                </mc:Choice>
                <mc:Fallback>
                  <p:oleObj name="" r:id="rId11" imgW="1371600" imgH="203200" progId="Equation.3">
                    <p:embed/>
                    <p:pic>
                      <p:nvPicPr>
                        <p:cNvPr id="0" name="图片 33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03" y="2435"/>
                          <a:ext cx="4547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3" name="对象 280579"/>
          <p:cNvGraphicFramePr/>
          <p:nvPr/>
        </p:nvGraphicFramePr>
        <p:xfrm>
          <a:off x="3388360" y="3954463"/>
          <a:ext cx="66738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1" imgW="2894330" imgH="635000" progId="Equation.3">
                  <p:embed/>
                </p:oleObj>
              </mc:Choice>
              <mc:Fallback>
                <p:oleObj name="" r:id="rId1" imgW="2894330" imgH="6350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8360" y="3954463"/>
                        <a:ext cx="6673850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文本框 280580"/>
          <p:cNvSpPr txBox="1"/>
          <p:nvPr/>
        </p:nvSpPr>
        <p:spPr>
          <a:xfrm>
            <a:off x="1877060" y="1003300"/>
            <a:ext cx="194310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(2)  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方法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endParaRPr lang="en-US" altLang="zh-CN" sz="28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9395" name="对象 280582"/>
          <p:cNvGraphicFramePr/>
          <p:nvPr/>
        </p:nvGraphicFramePr>
        <p:xfrm>
          <a:off x="3964623" y="2011363"/>
          <a:ext cx="37433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3" imgW="1535430" imgH="203200" progId="Equation.3">
                  <p:embed/>
                </p:oleObj>
              </mc:Choice>
              <mc:Fallback>
                <p:oleObj name="" r:id="rId3" imgW="1535430" imgH="203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4623" y="2011363"/>
                        <a:ext cx="3743325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对象 280583"/>
          <p:cNvGraphicFramePr/>
          <p:nvPr/>
        </p:nvGraphicFramePr>
        <p:xfrm>
          <a:off x="3893185" y="3019425"/>
          <a:ext cx="43640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789430" imgH="203200" progId="Equation.3">
                  <p:embed/>
                </p:oleObj>
              </mc:Choice>
              <mc:Fallback>
                <p:oleObj name="" r:id="rId5" imgW="1789430" imgH="2032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3185" y="3019425"/>
                        <a:ext cx="4364038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文本框 411649"/>
          <p:cNvSpPr txBox="1"/>
          <p:nvPr/>
        </p:nvSpPr>
        <p:spPr>
          <a:xfrm>
            <a:off x="532765" y="796925"/>
            <a:ext cx="113474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、在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326℃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1, 3–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丁二烯反应生成二聚物。将一定量的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1, 3–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丁二烯置于容器中，测得不同时间容器内的压力为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11651" name="表格 411650"/>
          <p:cNvGraphicFramePr/>
          <p:nvPr>
            <p:custDataLst>
              <p:tags r:id="rId1"/>
            </p:custDataLst>
          </p:nvPr>
        </p:nvGraphicFramePr>
        <p:xfrm>
          <a:off x="2298065" y="1930718"/>
          <a:ext cx="7595870" cy="1509395"/>
        </p:xfrm>
        <a:graphic>
          <a:graphicData uri="http://schemas.openxmlformats.org/drawingml/2006/table">
            <a:tbl>
              <a:tblPr/>
              <a:tblGrid>
                <a:gridCol w="1266825"/>
                <a:gridCol w="1265555"/>
                <a:gridCol w="1266190"/>
                <a:gridCol w="1264920"/>
                <a:gridCol w="1266825"/>
                <a:gridCol w="1265555"/>
              </a:tblGrid>
              <a:tr h="7543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12.18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24.55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42.50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68.05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0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84.26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77.88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72.90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67.90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63.27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9" name="矩形 411673"/>
          <p:cNvSpPr/>
          <p:nvPr/>
        </p:nvSpPr>
        <p:spPr>
          <a:xfrm>
            <a:off x="1416050" y="3938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7850" name="对象 411674"/>
          <p:cNvGraphicFramePr/>
          <p:nvPr/>
        </p:nvGraphicFramePr>
        <p:xfrm>
          <a:off x="2398713" y="2055813"/>
          <a:ext cx="11096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" r:id="rId2" imgW="443865" imgH="177800" progId="Equation.3">
                  <p:embed/>
                </p:oleObj>
              </mc:Choice>
              <mc:Fallback>
                <p:oleObj name="" r:id="rId2" imgW="443865" imgH="1778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8713" y="2055813"/>
                        <a:ext cx="110966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对象 411675"/>
          <p:cNvGraphicFramePr/>
          <p:nvPr/>
        </p:nvGraphicFramePr>
        <p:xfrm>
          <a:off x="2297748" y="2804478"/>
          <a:ext cx="120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" r:id="rId4" imgW="481965" imgH="203200" progId="Equation.3">
                  <p:embed/>
                </p:oleObj>
              </mc:Choice>
              <mc:Fallback>
                <p:oleObj name="" r:id="rId4" imgW="481965" imgH="203200" progId="Equation.3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7748" y="2804478"/>
                        <a:ext cx="1204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文本框 411676"/>
          <p:cNvSpPr txBox="1"/>
          <p:nvPr/>
        </p:nvSpPr>
        <p:spPr>
          <a:xfrm>
            <a:off x="2399030" y="3504883"/>
            <a:ext cx="62277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试求该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级反应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的速率系数。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11678" name="文本框 411677"/>
          <p:cNvSpPr txBox="1"/>
          <p:nvPr/>
        </p:nvSpPr>
        <p:spPr>
          <a:xfrm>
            <a:off x="311785" y="4026535"/>
            <a:ext cx="11567795" cy="9531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数据特征：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已知不同 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系统总压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800" b="1" i="1" baseline="-2500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，总压</a:t>
            </a:r>
            <a:r>
              <a:rPr lang="en-US" altLang="zh-CN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800" b="1" i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为物理量，并且反应物</a:t>
            </a:r>
            <a:r>
              <a: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初始压力</a:t>
            </a:r>
            <a:r>
              <a:rPr lang="en-US" altLang="zh-CN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 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11680" name="对象 411679"/>
          <p:cNvGraphicFramePr>
            <a:graphicFrameLocks noChangeAspect="1"/>
          </p:cNvGraphicFramePr>
          <p:nvPr/>
        </p:nvGraphicFramePr>
        <p:xfrm>
          <a:off x="311785" y="5147310"/>
          <a:ext cx="192726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6" imgW="951865" imgH="444500" progId="Equation.3">
                  <p:embed/>
                </p:oleObj>
              </mc:Choice>
              <mc:Fallback>
                <p:oleObj name="" r:id="rId6" imgW="951865" imgH="4445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785" y="5147310"/>
                        <a:ext cx="1927260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3" name="对象 411682"/>
          <p:cNvGraphicFramePr>
            <a:graphicFrameLocks noChangeAspect="1"/>
          </p:cNvGraphicFramePr>
          <p:nvPr/>
        </p:nvGraphicFramePr>
        <p:xfrm>
          <a:off x="3236425" y="6214650"/>
          <a:ext cx="236711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" r:id="rId8" imgW="1155700" imgH="228600" progId="Equation.3">
                  <p:embed/>
                </p:oleObj>
              </mc:Choice>
              <mc:Fallback>
                <p:oleObj name="" r:id="rId8" imgW="1155700" imgH="228600" progId="Equation.3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6425" y="6214650"/>
                        <a:ext cx="2367113" cy="468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21330" y="93980"/>
            <a:ext cx="831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4.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积分法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---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物理量代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浓度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428063" name="对象 428062"/>
          <p:cNvGraphicFramePr>
            <a:graphicFrameLocks noChangeAspect="1"/>
          </p:cNvGraphicFramePr>
          <p:nvPr/>
        </p:nvGraphicFramePr>
        <p:xfrm>
          <a:off x="7190105" y="5133181"/>
          <a:ext cx="429440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" r:id="rId10" imgW="2145665" imgH="469900" progId="Equation.3">
                  <p:embed/>
                </p:oleObj>
              </mc:Choice>
              <mc:Fallback>
                <p:oleObj name="" r:id="rId10" imgW="2145665" imgH="469900" progId="Equation.3">
                  <p:embed/>
                  <p:pic>
                    <p:nvPicPr>
                      <p:cNvPr id="0" name="图片 35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90105" y="5133181"/>
                        <a:ext cx="429440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6" name="对象 428065"/>
          <p:cNvGraphicFramePr>
            <a:graphicFrameLocks noChangeAspect="1"/>
          </p:cNvGraphicFramePr>
          <p:nvPr/>
        </p:nvGraphicFramePr>
        <p:xfrm>
          <a:off x="3508058" y="4511675"/>
          <a:ext cx="1586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" r:id="rId12" imgW="774065" imgH="228600" progId="Equation.3">
                  <p:embed/>
                </p:oleObj>
              </mc:Choice>
              <mc:Fallback>
                <p:oleObj name="" r:id="rId12" imgW="774065" imgH="228600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08058" y="4511675"/>
                        <a:ext cx="1586000" cy="468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2914016" y="5147152"/>
          <a:ext cx="373472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4" imgW="1841500" imgH="444500" progId="">
                  <p:embed/>
                </p:oleObj>
              </mc:Choice>
              <mc:Fallback>
                <p:oleObj name="" r:id="rId14" imgW="1841500" imgH="4445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14016" y="5147152"/>
                        <a:ext cx="3734727" cy="900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9426" name="表格 359425"/>
          <p:cNvGraphicFramePr/>
          <p:nvPr>
            <p:custDataLst>
              <p:tags r:id="rId1"/>
            </p:custDataLst>
          </p:nvPr>
        </p:nvGraphicFramePr>
        <p:xfrm>
          <a:off x="1774825" y="2815590"/>
          <a:ext cx="8353425" cy="1223645"/>
        </p:xfrm>
        <a:graphic>
          <a:graphicData uri="http://schemas.openxmlformats.org/drawingml/2006/table">
            <a:tbl>
              <a:tblPr/>
              <a:tblGrid>
                <a:gridCol w="3600450"/>
                <a:gridCol w="1224280"/>
                <a:gridCol w="1152525"/>
                <a:gridCol w="1223645"/>
                <a:gridCol w="1152525"/>
              </a:tblGrid>
              <a:tr h="6051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12.18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24.55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42.50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68.05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4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0.866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0.889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0.883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0.863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1" name="对象 359445"/>
          <p:cNvGraphicFramePr>
            <a:graphicFrameLocks noChangeAspect="1"/>
          </p:cNvGraphicFramePr>
          <p:nvPr/>
        </p:nvGraphicFramePr>
        <p:xfrm>
          <a:off x="2985135" y="2916238"/>
          <a:ext cx="102193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" r:id="rId2" imgW="456565" imgH="177800" progId="Equation.3">
                  <p:embed/>
                </p:oleObj>
              </mc:Choice>
              <mc:Fallback>
                <p:oleObj name="" r:id="rId2" imgW="456565" imgH="177800" progId="Equation.3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5135" y="2916238"/>
                        <a:ext cx="102193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对象 359446"/>
          <p:cNvGraphicFramePr>
            <a:graphicFrameLocks noChangeAspect="1"/>
          </p:cNvGraphicFramePr>
          <p:nvPr/>
        </p:nvGraphicFramePr>
        <p:xfrm>
          <a:off x="1999298" y="3467418"/>
          <a:ext cx="3050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" r:id="rId4" imgW="1384300" imgH="228600" progId="Equation.3">
                  <p:embed/>
                </p:oleObj>
              </mc:Choice>
              <mc:Fallback>
                <p:oleObj name="" r:id="rId4" imgW="1384300" imgH="2286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9298" y="3467418"/>
                        <a:ext cx="30506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对象 359447"/>
          <p:cNvGraphicFramePr>
            <a:graphicFrameLocks noChangeAspect="1"/>
          </p:cNvGraphicFramePr>
          <p:nvPr/>
        </p:nvGraphicFramePr>
        <p:xfrm>
          <a:off x="3698875" y="4363720"/>
          <a:ext cx="41202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" r:id="rId6" imgW="1879600" imgH="228600" progId="Equation.3">
                  <p:embed/>
                </p:oleObj>
              </mc:Choice>
              <mc:Fallback>
                <p:oleObj name="" r:id="rId6" imgW="1879600" imgH="2286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75" y="4363720"/>
                        <a:ext cx="41202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对象 359448"/>
          <p:cNvGraphicFramePr>
            <a:graphicFrameLocks noChangeAspect="1"/>
          </p:cNvGraphicFramePr>
          <p:nvPr/>
        </p:nvGraphicFramePr>
        <p:xfrm>
          <a:off x="7519670" y="1234123"/>
          <a:ext cx="222988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" r:id="rId8" imgW="1028065" imgH="431800" progId="Equation.3">
                  <p:embed/>
                </p:oleObj>
              </mc:Choice>
              <mc:Fallback>
                <p:oleObj name="" r:id="rId8" imgW="1028065" imgH="4318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19670" y="1234123"/>
                        <a:ext cx="222988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对象 359449"/>
          <p:cNvGraphicFramePr/>
          <p:nvPr/>
        </p:nvGraphicFramePr>
        <p:xfrm>
          <a:off x="1433195" y="355283"/>
          <a:ext cx="1998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" r:id="rId10" imgW="799465" imgH="228600" progId="Equation.3">
                  <p:embed/>
                </p:oleObj>
              </mc:Choice>
              <mc:Fallback>
                <p:oleObj name="" r:id="rId10" imgW="799465" imgH="228600" progId="Equation.3">
                  <p:embed/>
                  <p:pic>
                    <p:nvPicPr>
                      <p:cNvPr id="0" name="图片 35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33195" y="355283"/>
                        <a:ext cx="19986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文本框 359450"/>
          <p:cNvSpPr txBox="1"/>
          <p:nvPr/>
        </p:nvSpPr>
        <p:spPr>
          <a:xfrm>
            <a:off x="314325" y="405130"/>
            <a:ext cx="33845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解：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81947" name="对象 359451"/>
          <p:cNvGraphicFramePr>
            <a:graphicFrameLocks noChangeAspect="1"/>
          </p:cNvGraphicFramePr>
          <p:nvPr/>
        </p:nvGraphicFramePr>
        <p:xfrm>
          <a:off x="4006850" y="148908"/>
          <a:ext cx="145161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12" imgW="635000" imgH="393700" progId="Equation.3">
                  <p:embed/>
                </p:oleObj>
              </mc:Choice>
              <mc:Fallback>
                <p:oleObj name="" r:id="rId12" imgW="635000" imgH="3937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06850" y="148908"/>
                        <a:ext cx="1451613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8" name="文本框 359452"/>
          <p:cNvSpPr txBox="1"/>
          <p:nvPr/>
        </p:nvSpPr>
        <p:spPr>
          <a:xfrm>
            <a:off x="1774825" y="5179378"/>
            <a:ext cx="88931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注：求该二级反应的速率系数，必需有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</a:t>
            </a:r>
            <a:endParaRPr lang="en-US" altLang="zh-CN" sz="2800" b="1" baseline="-25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1949" name="对象 359453"/>
          <p:cNvGraphicFramePr>
            <a:graphicFrameLocks noChangeAspect="1"/>
          </p:cNvGraphicFramePr>
          <p:nvPr/>
        </p:nvGraphicFramePr>
        <p:xfrm>
          <a:off x="935990" y="1133475"/>
          <a:ext cx="6583813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6" name="" r:id="rId14" imgW="2945130" imgH="660400" progId="Equation.3">
                  <p:embed/>
                </p:oleObj>
              </mc:Choice>
              <mc:Fallback>
                <p:oleObj name="" r:id="rId14" imgW="2945130" imgH="6604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35990" y="1133475"/>
                        <a:ext cx="6583813" cy="14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8065" name="对象 418817"/>
          <p:cNvGraphicFramePr/>
          <p:nvPr/>
        </p:nvGraphicFramePr>
        <p:xfrm>
          <a:off x="1774825" y="192088"/>
          <a:ext cx="85534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1" imgW="4826000" imgH="1295400" progId="Word.Document.8">
                  <p:embed/>
                </p:oleObj>
              </mc:Choice>
              <mc:Fallback>
                <p:oleObj name="" r:id="rId1" imgW="4826000" imgH="1295400" progId="Word.Document.8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4825" y="192088"/>
                        <a:ext cx="8553450" cy="2270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对象 418818"/>
          <p:cNvGraphicFramePr/>
          <p:nvPr/>
        </p:nvGraphicFramePr>
        <p:xfrm>
          <a:off x="1862138" y="2447925"/>
          <a:ext cx="5803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" r:id="rId3" imgW="2705100" imgH="228600" progId="Equation.3">
                  <p:embed/>
                </p:oleObj>
              </mc:Choice>
              <mc:Fallback>
                <p:oleObj name="" r:id="rId3" imgW="2705100" imgH="228600" progId="Equation.3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2138" y="2447925"/>
                        <a:ext cx="5803900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对象 418819"/>
          <p:cNvGraphicFramePr/>
          <p:nvPr/>
        </p:nvGraphicFramePr>
        <p:xfrm>
          <a:off x="2495550" y="2924175"/>
          <a:ext cx="4824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" name="" r:id="rId5" imgW="2208530" imgH="241300" progId="Equation.3">
                  <p:embed/>
                </p:oleObj>
              </mc:Choice>
              <mc:Fallback>
                <p:oleObj name="" r:id="rId5" imgW="2208530" imgH="241300" progId="Equation.3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2924175"/>
                        <a:ext cx="4824413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矩形 418820"/>
          <p:cNvSpPr/>
          <p:nvPr/>
        </p:nvSpPr>
        <p:spPr>
          <a:xfrm>
            <a:off x="3600450" y="2538413"/>
            <a:ext cx="640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ctr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8822" name="对象 418821"/>
          <p:cNvGraphicFramePr>
            <a:graphicFrameLocks noChangeAspect="1"/>
          </p:cNvGraphicFramePr>
          <p:nvPr/>
        </p:nvGraphicFramePr>
        <p:xfrm>
          <a:off x="2208530" y="3449955"/>
          <a:ext cx="4147744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" r:id="rId7" imgW="1764665" imgH="444500" progId="Equation.3">
                  <p:embed/>
                </p:oleObj>
              </mc:Choice>
              <mc:Fallback>
                <p:oleObj name="" r:id="rId7" imgW="1764665" imgH="444500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530" y="3449955"/>
                        <a:ext cx="4147744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3" name="对象 418822"/>
          <p:cNvGraphicFramePr/>
          <p:nvPr/>
        </p:nvGraphicFramePr>
        <p:xfrm>
          <a:off x="2208213" y="4508500"/>
          <a:ext cx="76358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" r:id="rId9" imgW="3351530" imgH="444500" progId="Equation.3">
                  <p:embed/>
                </p:oleObj>
              </mc:Choice>
              <mc:Fallback>
                <p:oleObj name="" r:id="rId9" imgW="3351530" imgH="444500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8213" y="4508500"/>
                        <a:ext cx="76358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4" name="对象 418823"/>
          <p:cNvGraphicFramePr/>
          <p:nvPr/>
        </p:nvGraphicFramePr>
        <p:xfrm>
          <a:off x="2135188" y="5661025"/>
          <a:ext cx="7694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" r:id="rId11" imgW="3376930" imgH="444500" progId="Equation.3">
                  <p:embed/>
                </p:oleObj>
              </mc:Choice>
              <mc:Fallback>
                <p:oleObj name="" r:id="rId11" imgW="3376930" imgH="4445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5188" y="5661025"/>
                        <a:ext cx="7694612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388098"/>
          <p:cNvSpPr txBox="1"/>
          <p:nvPr/>
        </p:nvSpPr>
        <p:spPr>
          <a:xfrm>
            <a:off x="1640840" y="168910"/>
            <a:ext cx="909320" cy="4603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9089" name="对象 419841"/>
          <p:cNvGraphicFramePr>
            <a:graphicFrameLocks noChangeAspect="1"/>
          </p:cNvGraphicFramePr>
          <p:nvPr/>
        </p:nvGraphicFramePr>
        <p:xfrm>
          <a:off x="4340860" y="4938078"/>
          <a:ext cx="249866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1" imgW="1104265" imgH="241300" progId="Equation.3">
                  <p:embed/>
                </p:oleObj>
              </mc:Choice>
              <mc:Fallback>
                <p:oleObj name="" r:id="rId1" imgW="1104265" imgH="2413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0860" y="4938078"/>
                        <a:ext cx="249866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对象 419842"/>
          <p:cNvGraphicFramePr/>
          <p:nvPr/>
        </p:nvGraphicFramePr>
        <p:xfrm>
          <a:off x="1874838" y="792798"/>
          <a:ext cx="78390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" r:id="rId3" imgW="3440430" imgH="444500" progId="Equation.3">
                  <p:embed/>
                </p:oleObj>
              </mc:Choice>
              <mc:Fallback>
                <p:oleObj name="" r:id="rId3" imgW="3440430" imgH="444500" progId="Equation.3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4838" y="792798"/>
                        <a:ext cx="78390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对象 419843"/>
          <p:cNvGraphicFramePr/>
          <p:nvPr/>
        </p:nvGraphicFramePr>
        <p:xfrm>
          <a:off x="1874838" y="2174875"/>
          <a:ext cx="78390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" r:id="rId5" imgW="3440430" imgH="444500" progId="Equation.3">
                  <p:embed/>
                </p:oleObj>
              </mc:Choice>
              <mc:Fallback>
                <p:oleObj name="" r:id="rId5" imgW="3440430" imgH="444500" progId="Equation.3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4838" y="2174875"/>
                        <a:ext cx="78390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对象 419844"/>
          <p:cNvGraphicFramePr/>
          <p:nvPr/>
        </p:nvGraphicFramePr>
        <p:xfrm>
          <a:off x="1874838" y="3556635"/>
          <a:ext cx="78708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" r:id="rId7" imgW="3453130" imgH="444500" progId="Equation.3">
                  <p:embed/>
                </p:oleObj>
              </mc:Choice>
              <mc:Fallback>
                <p:oleObj name="" r:id="rId7" imgW="3453130" imgH="444500" progId="Equation.3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4838" y="3556635"/>
                        <a:ext cx="787082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388098"/>
          <p:cNvSpPr txBox="1"/>
          <p:nvPr/>
        </p:nvSpPr>
        <p:spPr>
          <a:xfrm>
            <a:off x="1323340" y="5797550"/>
            <a:ext cx="9741535" cy="4603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思考：如果没有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，能否计算。一级反应可以时间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顺延。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矩形 34817"/>
          <p:cNvSpPr/>
          <p:nvPr/>
        </p:nvSpPr>
        <p:spPr>
          <a:xfrm>
            <a:off x="1666875" y="793115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思考题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由基元反应组成的复合反应</a:t>
            </a: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文本框 34820"/>
          <p:cNvSpPr txBox="1"/>
          <p:nvPr/>
        </p:nvSpPr>
        <p:spPr>
          <a:xfrm>
            <a:off x="2851785" y="1226185"/>
            <a:ext cx="755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7" name="文本框 34821"/>
          <p:cNvSpPr txBox="1"/>
          <p:nvPr/>
        </p:nvSpPr>
        <p:spPr>
          <a:xfrm>
            <a:off x="2837180" y="1683385"/>
            <a:ext cx="755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-1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8" name="文本框 34822"/>
          <p:cNvSpPr txBox="1"/>
          <p:nvPr/>
        </p:nvSpPr>
        <p:spPr>
          <a:xfrm>
            <a:off x="4452303" y="1397318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9" name="文本框 34823"/>
          <p:cNvSpPr txBox="1"/>
          <p:nvPr/>
        </p:nvSpPr>
        <p:spPr>
          <a:xfrm>
            <a:off x="3751580" y="1226185"/>
            <a:ext cx="755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00" name="直接连接符 34824"/>
          <p:cNvSpPr/>
          <p:nvPr/>
        </p:nvSpPr>
        <p:spPr>
          <a:xfrm>
            <a:off x="3937318" y="167036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直接连接符 34825"/>
          <p:cNvSpPr/>
          <p:nvPr/>
        </p:nvSpPr>
        <p:spPr>
          <a:xfrm>
            <a:off x="2857818" y="163226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直接连接符 34826"/>
          <p:cNvSpPr/>
          <p:nvPr/>
        </p:nvSpPr>
        <p:spPr>
          <a:xfrm>
            <a:off x="2857818" y="170846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矩形 34827"/>
          <p:cNvSpPr/>
          <p:nvPr/>
        </p:nvSpPr>
        <p:spPr>
          <a:xfrm>
            <a:off x="4691380" y="1441768"/>
            <a:ext cx="46085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，写出反应速率方程。</a:t>
            </a: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4829" name="组合 34828"/>
          <p:cNvGrpSpPr/>
          <p:nvPr/>
        </p:nvGrpSpPr>
        <p:grpSpPr>
          <a:xfrm>
            <a:off x="2716185" y="2086293"/>
            <a:ext cx="778962" cy="467887"/>
            <a:chOff x="544" y="0"/>
            <a:chExt cx="476" cy="265"/>
          </a:xfrm>
        </p:grpSpPr>
        <p:sp>
          <p:nvSpPr>
            <p:cNvPr id="33806" name="文本框 34830"/>
            <p:cNvSpPr txBox="1"/>
            <p:nvPr/>
          </p:nvSpPr>
          <p:spPr>
            <a:xfrm>
              <a:off x="544" y="0"/>
              <a:ext cx="476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直接连接符 34831"/>
            <p:cNvSpPr/>
            <p:nvPr/>
          </p:nvSpPr>
          <p:spPr>
            <a:xfrm>
              <a:off x="589" y="26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33" name="组合 34832"/>
          <p:cNvGrpSpPr/>
          <p:nvPr/>
        </p:nvGrpSpPr>
        <p:grpSpPr>
          <a:xfrm>
            <a:off x="4237356" y="2086293"/>
            <a:ext cx="2116137" cy="660400"/>
            <a:chOff x="-27" y="0"/>
            <a:chExt cx="1333" cy="416"/>
          </a:xfrm>
        </p:grpSpPr>
        <p:sp>
          <p:nvSpPr>
            <p:cNvPr id="33809" name="文本框 34833"/>
            <p:cNvSpPr txBox="1"/>
            <p:nvPr/>
          </p:nvSpPr>
          <p:spPr>
            <a:xfrm>
              <a:off x="275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文本框 34834"/>
            <p:cNvSpPr txBox="1"/>
            <p:nvPr/>
          </p:nvSpPr>
          <p:spPr>
            <a:xfrm>
              <a:off x="-27" y="126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文本框 34835"/>
            <p:cNvSpPr txBox="1"/>
            <p:nvPr/>
          </p:nvSpPr>
          <p:spPr>
            <a:xfrm>
              <a:off x="718" y="117"/>
              <a:ext cx="5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A+2B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直接连接符 34836"/>
            <p:cNvSpPr/>
            <p:nvPr/>
          </p:nvSpPr>
          <p:spPr>
            <a:xfrm>
              <a:off x="320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38" name="组合 34837"/>
          <p:cNvGrpSpPr/>
          <p:nvPr/>
        </p:nvGrpSpPr>
        <p:grpSpPr>
          <a:xfrm>
            <a:off x="6859906" y="2086293"/>
            <a:ext cx="1539875" cy="660400"/>
            <a:chOff x="-53" y="0"/>
            <a:chExt cx="970" cy="416"/>
          </a:xfrm>
        </p:grpSpPr>
        <p:sp>
          <p:nvSpPr>
            <p:cNvPr id="33814" name="文本框 34838"/>
            <p:cNvSpPr txBox="1"/>
            <p:nvPr/>
          </p:nvSpPr>
          <p:spPr>
            <a:xfrm>
              <a:off x="663" y="117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文本框 34839"/>
            <p:cNvSpPr txBox="1"/>
            <p:nvPr/>
          </p:nvSpPr>
          <p:spPr>
            <a:xfrm>
              <a:off x="182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直接连接符 34840"/>
            <p:cNvSpPr/>
            <p:nvPr/>
          </p:nvSpPr>
          <p:spPr>
            <a:xfrm>
              <a:off x="295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文本框 34841"/>
            <p:cNvSpPr txBox="1"/>
            <p:nvPr/>
          </p:nvSpPr>
          <p:spPr>
            <a:xfrm>
              <a:off x="-53" y="126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18" name="文本框 34842"/>
          <p:cNvSpPr txBox="1"/>
          <p:nvPr/>
        </p:nvSpPr>
        <p:spPr>
          <a:xfrm>
            <a:off x="514668" y="4907280"/>
            <a:ext cx="8424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     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44" name="对象 34843"/>
          <p:cNvGraphicFramePr>
            <a:graphicFrameLocks noChangeAspect="1"/>
          </p:cNvGraphicFramePr>
          <p:nvPr/>
        </p:nvGraphicFramePr>
        <p:xfrm>
          <a:off x="4716780" y="5791518"/>
          <a:ext cx="146917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753110" imgH="408305" progId="">
                  <p:embed/>
                </p:oleObj>
              </mc:Choice>
              <mc:Fallback>
                <p:oleObj name="" r:id="rId1" imgW="753110" imgH="408305" progId="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780" y="5791518"/>
                        <a:ext cx="146917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5" name="组合 34844"/>
          <p:cNvGrpSpPr/>
          <p:nvPr/>
        </p:nvGrpSpPr>
        <p:grpSpPr>
          <a:xfrm>
            <a:off x="371793" y="4259580"/>
            <a:ext cx="2014538" cy="674688"/>
            <a:chOff x="1" y="0"/>
            <a:chExt cx="1269" cy="425"/>
          </a:xfrm>
        </p:grpSpPr>
        <p:sp>
          <p:nvSpPr>
            <p:cNvPr id="33821" name="文本框 34845"/>
            <p:cNvSpPr txBox="1"/>
            <p:nvPr/>
          </p:nvSpPr>
          <p:spPr>
            <a:xfrm>
              <a:off x="275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文本框 34846"/>
            <p:cNvSpPr txBox="1"/>
            <p:nvPr/>
          </p:nvSpPr>
          <p:spPr>
            <a:xfrm>
              <a:off x="1" y="135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3" name="文本框 34847"/>
            <p:cNvSpPr txBox="1"/>
            <p:nvPr/>
          </p:nvSpPr>
          <p:spPr>
            <a:xfrm>
              <a:off x="682" y="117"/>
              <a:ext cx="5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A+2B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4" name="直接连接符 34848"/>
            <p:cNvSpPr/>
            <p:nvPr/>
          </p:nvSpPr>
          <p:spPr>
            <a:xfrm>
              <a:off x="320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50" name="组合 34849"/>
          <p:cNvGrpSpPr/>
          <p:nvPr/>
        </p:nvGrpSpPr>
        <p:grpSpPr>
          <a:xfrm>
            <a:off x="422593" y="4994275"/>
            <a:ext cx="1568450" cy="674688"/>
            <a:chOff x="-71" y="0"/>
            <a:chExt cx="988" cy="425"/>
          </a:xfrm>
        </p:grpSpPr>
        <p:sp>
          <p:nvSpPr>
            <p:cNvPr id="33826" name="文本框 34850"/>
            <p:cNvSpPr txBox="1"/>
            <p:nvPr/>
          </p:nvSpPr>
          <p:spPr>
            <a:xfrm>
              <a:off x="663" y="135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7" name="文本框 34851"/>
            <p:cNvSpPr txBox="1"/>
            <p:nvPr/>
          </p:nvSpPr>
          <p:spPr>
            <a:xfrm>
              <a:off x="182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8" name="直接连接符 34852"/>
            <p:cNvSpPr/>
            <p:nvPr/>
          </p:nvSpPr>
          <p:spPr>
            <a:xfrm>
              <a:off x="295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9" name="文本框 34853"/>
            <p:cNvSpPr txBox="1"/>
            <p:nvPr/>
          </p:nvSpPr>
          <p:spPr>
            <a:xfrm>
              <a:off x="-71" y="135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4855" name="对象 34854"/>
          <p:cNvGraphicFramePr>
            <a:graphicFrameLocks noChangeAspect="1"/>
          </p:cNvGraphicFramePr>
          <p:nvPr/>
        </p:nvGraphicFramePr>
        <p:xfrm>
          <a:off x="6346825" y="3025140"/>
          <a:ext cx="931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474980" imgH="243840" progId="">
                  <p:embed/>
                </p:oleObj>
              </mc:Choice>
              <mc:Fallback>
                <p:oleObj name="" r:id="rId3" imgW="474980" imgH="24384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6825" y="3025140"/>
                        <a:ext cx="9318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6" name="对象 34855"/>
          <p:cNvGraphicFramePr>
            <a:graphicFrameLocks noChangeAspect="1"/>
          </p:cNvGraphicFramePr>
          <p:nvPr/>
        </p:nvGraphicFramePr>
        <p:xfrm>
          <a:off x="5454015" y="5042218"/>
          <a:ext cx="2794318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1377950" imgH="408305" progId="">
                  <p:embed/>
                </p:oleObj>
              </mc:Choice>
              <mc:Fallback>
                <p:oleObj name="" r:id="rId5" imgW="1377950" imgH="408305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015" y="5042218"/>
                        <a:ext cx="2794318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7" name="矩形 34856"/>
          <p:cNvSpPr/>
          <p:nvPr/>
        </p:nvSpPr>
        <p:spPr>
          <a:xfrm>
            <a:off x="2492375" y="3122295"/>
            <a:ext cx="32835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反应中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的生成速率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4858" name="矩形 34857"/>
          <p:cNvSpPr/>
          <p:nvPr/>
        </p:nvSpPr>
        <p:spPr>
          <a:xfrm>
            <a:off x="2243455" y="4426268"/>
            <a:ext cx="5543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逆反应中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的消耗速率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4859" name="矩形 34858"/>
          <p:cNvSpPr/>
          <p:nvPr/>
        </p:nvSpPr>
        <p:spPr>
          <a:xfrm>
            <a:off x="2001520" y="5210175"/>
            <a:ext cx="3842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中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的消耗速率为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60" name="对象 34859"/>
          <p:cNvGraphicFramePr>
            <a:graphicFrameLocks noChangeAspect="1"/>
          </p:cNvGraphicFramePr>
          <p:nvPr/>
        </p:nvGraphicFramePr>
        <p:xfrm>
          <a:off x="5452428" y="4245610"/>
          <a:ext cx="10715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548640" imgH="408305" progId="">
                  <p:embed/>
                </p:oleObj>
              </mc:Choice>
              <mc:Fallback>
                <p:oleObj name="" r:id="rId7" imgW="548640" imgH="408305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2428" y="4245610"/>
                        <a:ext cx="107156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1" name="矩形 34860"/>
          <p:cNvSpPr/>
          <p:nvPr/>
        </p:nvSpPr>
        <p:spPr>
          <a:xfrm>
            <a:off x="335280" y="5988368"/>
            <a:ext cx="8388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复合反应中，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总生成速率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3841" name="文本框 34865"/>
          <p:cNvSpPr txBox="1"/>
          <p:nvPr/>
        </p:nvSpPr>
        <p:spPr>
          <a:xfrm>
            <a:off x="875030" y="2289810"/>
            <a:ext cx="7950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867" name="对象 34866"/>
          <p:cNvGraphicFramePr>
            <a:graphicFrameLocks noChangeAspect="1"/>
          </p:cNvGraphicFramePr>
          <p:nvPr/>
        </p:nvGraphicFramePr>
        <p:xfrm>
          <a:off x="6570028" y="4420235"/>
          <a:ext cx="17700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9" imgW="906145" imgH="242570" progId="">
                  <p:embed/>
                </p:oleObj>
              </mc:Choice>
              <mc:Fallback>
                <p:oleObj name="" r:id="rId9" imgW="906145" imgH="24257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0028" y="4420235"/>
                        <a:ext cx="177006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8" name="对象 34867"/>
          <p:cNvGraphicFramePr>
            <a:graphicFrameLocks noChangeAspect="1"/>
          </p:cNvGraphicFramePr>
          <p:nvPr/>
        </p:nvGraphicFramePr>
        <p:xfrm>
          <a:off x="5421313" y="2888298"/>
          <a:ext cx="857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36245" imgH="410845" progId="">
                  <p:embed/>
                </p:oleObj>
              </mc:Choice>
              <mc:Fallback>
                <p:oleObj name="" r:id="rId11" imgW="436245" imgH="410845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1313" y="2888298"/>
                        <a:ext cx="85725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9" name="对象 34868"/>
          <p:cNvGraphicFramePr>
            <a:graphicFrameLocks noChangeAspect="1"/>
          </p:cNvGraphicFramePr>
          <p:nvPr/>
        </p:nvGraphicFramePr>
        <p:xfrm>
          <a:off x="6165850" y="5965190"/>
          <a:ext cx="30750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1574165" imgH="241300" progId="">
                  <p:embed/>
                </p:oleObj>
              </mc:Choice>
              <mc:Fallback>
                <p:oleObj name="" r:id="rId13" imgW="1574165" imgH="24130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5850" y="5965190"/>
                        <a:ext cx="307500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0" name="对象 34869"/>
          <p:cNvGraphicFramePr>
            <a:graphicFrameLocks noChangeAspect="1"/>
          </p:cNvGraphicFramePr>
          <p:nvPr/>
        </p:nvGraphicFramePr>
        <p:xfrm>
          <a:off x="4841875" y="3745230"/>
          <a:ext cx="1235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625475" imgH="229870" progId="">
                  <p:embed/>
                </p:oleObj>
              </mc:Choice>
              <mc:Fallback>
                <p:oleObj name="" r:id="rId15" imgW="625475" imgH="22987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1875" y="3745230"/>
                        <a:ext cx="12350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1" name="对象 34870"/>
          <p:cNvGraphicFramePr>
            <a:graphicFrameLocks noChangeAspect="1"/>
          </p:cNvGraphicFramePr>
          <p:nvPr/>
        </p:nvGraphicFramePr>
        <p:xfrm>
          <a:off x="6258084" y="3561081"/>
          <a:ext cx="210820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1066800" imgH="405765" progId="">
                  <p:embed/>
                </p:oleObj>
              </mc:Choice>
              <mc:Fallback>
                <p:oleObj name="" r:id="rId17" imgW="1066800" imgH="405765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58084" y="3561081"/>
                        <a:ext cx="2108200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2" name="矩形 34871"/>
          <p:cNvSpPr/>
          <p:nvPr/>
        </p:nvSpPr>
        <p:spPr>
          <a:xfrm>
            <a:off x="443230" y="3796030"/>
            <a:ext cx="7416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由于该反应中产物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的速率系数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" name="文本框 34835"/>
          <p:cNvSpPr txBox="1"/>
          <p:nvPr/>
        </p:nvSpPr>
        <p:spPr>
          <a:xfrm>
            <a:off x="1856423" y="1426210"/>
            <a:ext cx="932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34834"/>
          <p:cNvSpPr txBox="1"/>
          <p:nvPr/>
        </p:nvSpPr>
        <p:spPr>
          <a:xfrm>
            <a:off x="3444716" y="139827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文本框 34835"/>
          <p:cNvSpPr txBox="1"/>
          <p:nvPr/>
        </p:nvSpPr>
        <p:spPr>
          <a:xfrm>
            <a:off x="1782763" y="2289175"/>
            <a:ext cx="93281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34834"/>
          <p:cNvSpPr txBox="1"/>
          <p:nvPr/>
        </p:nvSpPr>
        <p:spPr>
          <a:xfrm>
            <a:off x="3467576" y="229108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07120" y="2913063"/>
            <a:ext cx="778962" cy="467887"/>
            <a:chOff x="544" y="0"/>
            <a:chExt cx="476" cy="265"/>
          </a:xfrm>
        </p:grpSpPr>
        <p:sp>
          <p:nvSpPr>
            <p:cNvPr id="9" name="文本框 34830"/>
            <p:cNvSpPr txBox="1"/>
            <p:nvPr/>
          </p:nvSpPr>
          <p:spPr>
            <a:xfrm>
              <a:off x="544" y="0"/>
              <a:ext cx="476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34831"/>
            <p:cNvSpPr/>
            <p:nvPr/>
          </p:nvSpPr>
          <p:spPr>
            <a:xfrm>
              <a:off x="589" y="26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34835"/>
          <p:cNvSpPr txBox="1"/>
          <p:nvPr/>
        </p:nvSpPr>
        <p:spPr>
          <a:xfrm>
            <a:off x="373698" y="3115946"/>
            <a:ext cx="932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" name="文本框 34834"/>
          <p:cNvSpPr txBox="1"/>
          <p:nvPr/>
        </p:nvSpPr>
        <p:spPr>
          <a:xfrm>
            <a:off x="2058512" y="3117851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2375" y="123190"/>
            <a:ext cx="8312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5.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由反应机理建立动力学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方程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圆角矩形 36"/>
          <p:cNvSpPr/>
          <p:nvPr/>
        </p:nvSpPr>
        <p:spPr>
          <a:xfrm>
            <a:off x="5560695" y="424180"/>
            <a:ext cx="6287135" cy="61563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35610" y="424180"/>
            <a:ext cx="4065905" cy="6290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57" name="文本框 52228"/>
          <p:cNvSpPr txBox="1"/>
          <p:nvPr/>
        </p:nvSpPr>
        <p:spPr>
          <a:xfrm>
            <a:off x="1744345" y="5246053"/>
            <a:ext cx="26327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/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浓度</a:t>
            </a:r>
            <a:r>
              <a:rPr lang="en-US" altLang="zh-CN" sz="2000" b="1" baseline="30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1-</a:t>
            </a:r>
            <a:r>
              <a:rPr lang="en-US" altLang="zh-CN" sz="2000" b="1" i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000" b="1" baseline="30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2" charset="2"/>
              </a:rPr>
              <a:t>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2" charset="2"/>
              </a:rPr>
              <a:t>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12" name="文本框 52235"/>
          <p:cNvSpPr txBox="1"/>
          <p:nvPr/>
        </p:nvSpPr>
        <p:spPr>
          <a:xfrm>
            <a:off x="1378585" y="424180"/>
            <a:ext cx="2087563" cy="5708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  n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级反应</a:t>
            </a:r>
            <a:endParaRPr lang="zh-CN" altLang="en-US" sz="2800" noProof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65" name="矩形 52236"/>
          <p:cNvSpPr/>
          <p:nvPr/>
        </p:nvSpPr>
        <p:spPr>
          <a:xfrm>
            <a:off x="934720" y="4431665"/>
            <a:ext cx="31375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注：</a:t>
            </a:r>
            <a:r>
              <a:rPr lang="en-US" altLang="zh-CN" sz="2000" b="1" i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≠1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，对除</a:t>
            </a:r>
            <a:r>
              <a:rPr lang="en-US" altLang="zh-CN" sz="2000" b="1" i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=1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外的各级反应都适用。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)</a:t>
            </a:r>
            <a:endParaRPr lang="en-US" altLang="zh-CN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49170" name="对象 52241"/>
          <p:cNvGraphicFramePr>
            <a:graphicFrameLocks noChangeAspect="1"/>
          </p:cNvGraphicFramePr>
          <p:nvPr/>
        </p:nvGraphicFramePr>
        <p:xfrm>
          <a:off x="593197" y="2051460"/>
          <a:ext cx="3658666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" imgW="2019300" imgH="482600" progId="">
                  <p:embed/>
                </p:oleObj>
              </mc:Choice>
              <mc:Fallback>
                <p:oleObj name="" r:id="rId1" imgW="2019300" imgH="482600" progId="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197" y="2051460"/>
                        <a:ext cx="3658666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60431"/>
          <p:cNvGraphicFramePr>
            <a:graphicFrameLocks noChangeAspect="1"/>
          </p:cNvGraphicFramePr>
          <p:nvPr/>
        </p:nvGraphicFramePr>
        <p:xfrm>
          <a:off x="1642269" y="5752783"/>
          <a:ext cx="144349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" imgW="774065" imgH="444500" progId="">
                  <p:embed/>
                </p:oleObj>
              </mc:Choice>
              <mc:Fallback>
                <p:oleObj name="" r:id="rId3" imgW="774065" imgH="444500" progId="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2269" y="5752783"/>
                        <a:ext cx="1443499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95219" y="1145452"/>
          <a:ext cx="2277232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193800" imgH="405765" progId="Equation.KSEE3">
                  <p:embed/>
                </p:oleObj>
              </mc:Choice>
              <mc:Fallback>
                <p:oleObj name="" r:id="rId5" imgW="1193800" imgH="4057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219" y="1145452"/>
                        <a:ext cx="2277232" cy="7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82166" y="5196013"/>
          <a:ext cx="462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03200" imgH="215900" progId="Equation.KSEE3">
                  <p:embed/>
                </p:oleObj>
              </mc:Choice>
              <mc:Fallback>
                <p:oleObj name="" r:id="rId7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166" y="5196013"/>
                        <a:ext cx="46249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52241"/>
          <p:cNvGraphicFramePr>
            <a:graphicFrameLocks noChangeAspect="1"/>
          </p:cNvGraphicFramePr>
          <p:nvPr/>
        </p:nvGraphicFramePr>
        <p:xfrm>
          <a:off x="1194535" y="3241577"/>
          <a:ext cx="228035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193800" imgH="457200" progId="">
                  <p:embed/>
                </p:oleObj>
              </mc:Choice>
              <mc:Fallback>
                <p:oleObj name="" r:id="rId9" imgW="1193800" imgH="457200" progId="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4535" y="3241577"/>
                        <a:ext cx="2280350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7" name="文本框 53249"/>
          <p:cNvSpPr txBox="1"/>
          <p:nvPr/>
        </p:nvSpPr>
        <p:spPr>
          <a:xfrm>
            <a:off x="7486650" y="508635"/>
            <a:ext cx="35502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/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理想气体反应</a:t>
            </a:r>
            <a:endParaRPr lang="en-US" altLang="zh-CN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0183" name="对象 53255"/>
          <p:cNvGraphicFramePr>
            <a:graphicFrameLocks noChangeAspect="1"/>
          </p:cNvGraphicFramePr>
          <p:nvPr/>
        </p:nvGraphicFramePr>
        <p:xfrm>
          <a:off x="7231448" y="3814888"/>
          <a:ext cx="205018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1" imgW="1054100" imgH="241300" progId="">
                  <p:embed/>
                </p:oleObj>
              </mc:Choice>
              <mc:Fallback>
                <p:oleObj name="" r:id="rId11" imgW="1054100" imgH="2413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1448" y="3814888"/>
                        <a:ext cx="205018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对象 53256"/>
          <p:cNvGraphicFramePr>
            <a:graphicFrameLocks noChangeAspect="1"/>
          </p:cNvGraphicFramePr>
          <p:nvPr/>
        </p:nvGraphicFramePr>
        <p:xfrm>
          <a:off x="7398196" y="4518568"/>
          <a:ext cx="184730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3" imgW="901700" imgH="444500" progId="">
                  <p:embed/>
                </p:oleObj>
              </mc:Choice>
              <mc:Fallback>
                <p:oleObj name="" r:id="rId13" imgW="901700" imgH="444500" progId="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98196" y="4518568"/>
                        <a:ext cx="1847308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53258"/>
          <p:cNvGraphicFramePr>
            <a:graphicFrameLocks noChangeAspect="1"/>
          </p:cNvGraphicFramePr>
          <p:nvPr/>
        </p:nvGraphicFramePr>
        <p:xfrm>
          <a:off x="7231233" y="5475416"/>
          <a:ext cx="2276812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5" imgW="1104900" imgH="444500" progId="">
                  <p:embed/>
                </p:oleObj>
              </mc:Choice>
              <mc:Fallback>
                <p:oleObj name="" r:id="rId15" imgW="1104900" imgH="444500" progId="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31233" y="5475416"/>
                        <a:ext cx="2276812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3255"/>
          <p:cNvGraphicFramePr>
            <a:graphicFrameLocks noChangeAspect="1"/>
          </p:cNvGraphicFramePr>
          <p:nvPr/>
        </p:nvGraphicFramePr>
        <p:xfrm>
          <a:off x="7486496" y="1947367"/>
          <a:ext cx="239245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1346200" imgH="405765" progId="">
                  <p:embed/>
                </p:oleObj>
              </mc:Choice>
              <mc:Fallback>
                <p:oleObj name="" r:id="rId17" imgW="13462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86496" y="1947367"/>
                        <a:ext cx="2392454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53255"/>
          <p:cNvGraphicFramePr>
            <a:graphicFrameLocks noChangeAspect="1"/>
          </p:cNvGraphicFramePr>
          <p:nvPr/>
        </p:nvGraphicFramePr>
        <p:xfrm>
          <a:off x="8732610" y="1104923"/>
          <a:ext cx="248475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270000" imgH="405765" progId="">
                  <p:embed/>
                </p:oleObj>
              </mc:Choice>
              <mc:Fallback>
                <p:oleObj name="" r:id="rId19" imgW="12700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32610" y="1104923"/>
                        <a:ext cx="248475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3255"/>
          <p:cNvGraphicFramePr>
            <a:graphicFrameLocks noChangeAspect="1"/>
          </p:cNvGraphicFramePr>
          <p:nvPr/>
        </p:nvGraphicFramePr>
        <p:xfrm>
          <a:off x="5686094" y="1104923"/>
          <a:ext cx="255968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1" imgW="1308100" imgH="405765" progId="">
                  <p:embed/>
                </p:oleObj>
              </mc:Choice>
              <mc:Fallback>
                <p:oleObj name="" r:id="rId21" imgW="13081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86094" y="1104923"/>
                        <a:ext cx="255968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53255"/>
          <p:cNvGraphicFramePr>
            <a:graphicFrameLocks noChangeAspect="1"/>
          </p:cNvGraphicFramePr>
          <p:nvPr/>
        </p:nvGraphicFramePr>
        <p:xfrm>
          <a:off x="9314798" y="2915575"/>
          <a:ext cx="22127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3" imgW="1168400" imgH="266700" progId="">
                  <p:embed/>
                </p:oleObj>
              </mc:Choice>
              <mc:Fallback>
                <p:oleObj name="" r:id="rId23" imgW="1168400" imgH="2667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14798" y="2915575"/>
                        <a:ext cx="22127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3255"/>
          <p:cNvGraphicFramePr>
            <a:graphicFrameLocks noChangeAspect="1"/>
          </p:cNvGraphicFramePr>
          <p:nvPr/>
        </p:nvGraphicFramePr>
        <p:xfrm>
          <a:off x="5932011" y="2810435"/>
          <a:ext cx="280049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5" imgW="1574800" imgH="405765" progId="">
                  <p:embed/>
                </p:oleObj>
              </mc:Choice>
              <mc:Fallback>
                <p:oleObj name="" r:id="rId25" imgW="15748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32011" y="2810435"/>
                        <a:ext cx="280049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" name="文本框 35841"/>
          <p:cNvSpPr txBox="1"/>
          <p:nvPr/>
        </p:nvSpPr>
        <p:spPr>
          <a:xfrm>
            <a:off x="6143625" y="3790315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" name="文本框 35841"/>
          <p:cNvSpPr txBox="1"/>
          <p:nvPr/>
        </p:nvSpPr>
        <p:spPr>
          <a:xfrm>
            <a:off x="6143625" y="4606290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" name="文本框 35841"/>
          <p:cNvSpPr txBox="1"/>
          <p:nvPr/>
        </p:nvSpPr>
        <p:spPr>
          <a:xfrm>
            <a:off x="6143625" y="5534025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对象 53255"/>
          <p:cNvGraphicFramePr>
            <a:graphicFrameLocks noChangeAspect="1"/>
          </p:cNvGraphicFramePr>
          <p:nvPr/>
        </p:nvGraphicFramePr>
        <p:xfrm>
          <a:off x="9692671" y="3860332"/>
          <a:ext cx="161537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7" imgW="901700" imgH="241300" progId="">
                  <p:embed/>
                </p:oleObj>
              </mc:Choice>
              <mc:Fallback>
                <p:oleObj name="" r:id="rId27" imgW="901700" imgH="2413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92671" y="3860332"/>
                        <a:ext cx="161537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53255"/>
          <p:cNvGraphicFramePr>
            <a:graphicFrameLocks noChangeAspect="1"/>
          </p:cNvGraphicFramePr>
          <p:nvPr/>
        </p:nvGraphicFramePr>
        <p:xfrm>
          <a:off x="9790209" y="4637667"/>
          <a:ext cx="120693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9" imgW="673100" imgH="241300" progId="">
                  <p:embed/>
                </p:oleObj>
              </mc:Choice>
              <mc:Fallback>
                <p:oleObj name="" r:id="rId29" imgW="673100" imgH="2413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790209" y="4637667"/>
                        <a:ext cx="120693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53255"/>
          <p:cNvGraphicFramePr>
            <a:graphicFrameLocks noChangeAspect="1"/>
          </p:cNvGraphicFramePr>
          <p:nvPr/>
        </p:nvGraphicFramePr>
        <p:xfrm>
          <a:off x="9790209" y="5414907"/>
          <a:ext cx="130778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1" imgW="723900" imgH="419100" progId="">
                  <p:embed/>
                </p:oleObj>
              </mc:Choice>
              <mc:Fallback>
                <p:oleObj name="" r:id="rId31" imgW="723900" imgH="4191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790209" y="5414907"/>
                        <a:ext cx="130778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对象 35841"/>
          <p:cNvGraphicFramePr>
            <a:graphicFrameLocks noChangeAspect="1"/>
          </p:cNvGraphicFramePr>
          <p:nvPr/>
        </p:nvGraphicFramePr>
        <p:xfrm>
          <a:off x="1907540" y="1412875"/>
          <a:ext cx="61245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499995" imgH="405765" progId="">
                  <p:embed/>
                </p:oleObj>
              </mc:Choice>
              <mc:Fallback>
                <p:oleObj name="" r:id="rId1" imgW="2499995" imgH="405765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540" y="1412875"/>
                        <a:ext cx="6124575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1893888" y="2918143"/>
          <a:ext cx="36655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598930" imgH="405765" progId="">
                  <p:embed/>
                </p:oleObj>
              </mc:Choice>
              <mc:Fallback>
                <p:oleObj name="" r:id="rId3" imgW="1598930" imgH="405765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3888" y="2918143"/>
                        <a:ext cx="3665537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35843"/>
          <p:cNvGraphicFramePr>
            <a:graphicFrameLocks noChangeAspect="1"/>
          </p:cNvGraphicFramePr>
          <p:nvPr/>
        </p:nvGraphicFramePr>
        <p:xfrm>
          <a:off x="2051368" y="4221163"/>
          <a:ext cx="1728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740410" imgH="408305" progId="">
                  <p:embed/>
                </p:oleObj>
              </mc:Choice>
              <mc:Fallback>
                <p:oleObj name="" r:id="rId5" imgW="740410" imgH="408305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368" y="4221163"/>
                        <a:ext cx="17287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文本框 35849"/>
          <p:cNvSpPr txBox="1"/>
          <p:nvPr/>
        </p:nvSpPr>
        <p:spPr>
          <a:xfrm>
            <a:off x="4712653" y="59150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67355" y="392430"/>
            <a:ext cx="1710055" cy="914400"/>
            <a:chOff x="3940" y="1318"/>
            <a:chExt cx="2693" cy="1440"/>
          </a:xfrm>
        </p:grpSpPr>
        <p:sp>
          <p:nvSpPr>
            <p:cNvPr id="34823" name="文本框 35847"/>
            <p:cNvSpPr txBox="1"/>
            <p:nvPr/>
          </p:nvSpPr>
          <p:spPr>
            <a:xfrm>
              <a:off x="3963" y="1318"/>
              <a:ext cx="11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文本框 35848"/>
            <p:cNvSpPr txBox="1"/>
            <p:nvPr/>
          </p:nvSpPr>
          <p:spPr>
            <a:xfrm>
              <a:off x="3940" y="2038"/>
              <a:ext cx="11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文本框 35850"/>
            <p:cNvSpPr txBox="1"/>
            <p:nvPr/>
          </p:nvSpPr>
          <p:spPr>
            <a:xfrm>
              <a:off x="5380" y="1318"/>
              <a:ext cx="11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直接连接符 35851"/>
            <p:cNvSpPr/>
            <p:nvPr/>
          </p:nvSpPr>
          <p:spPr>
            <a:xfrm>
              <a:off x="5673" y="2018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直接连接符 35852"/>
            <p:cNvSpPr/>
            <p:nvPr/>
          </p:nvSpPr>
          <p:spPr>
            <a:xfrm>
              <a:off x="3973" y="1958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直接连接符 35853"/>
            <p:cNvSpPr/>
            <p:nvPr/>
          </p:nvSpPr>
          <p:spPr>
            <a:xfrm>
              <a:off x="3940" y="2112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34835"/>
          <p:cNvSpPr txBox="1"/>
          <p:nvPr/>
        </p:nvSpPr>
        <p:spPr>
          <a:xfrm>
            <a:off x="1957388" y="594995"/>
            <a:ext cx="932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文本框 34834"/>
          <p:cNvSpPr txBox="1"/>
          <p:nvPr/>
        </p:nvSpPr>
        <p:spPr>
          <a:xfrm>
            <a:off x="3576161" y="60071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5" name="对象 28673"/>
          <p:cNvGraphicFramePr>
            <a:graphicFrameLocks noChangeAspect="1"/>
          </p:cNvGraphicFramePr>
          <p:nvPr/>
        </p:nvGraphicFramePr>
        <p:xfrm>
          <a:off x="2193608" y="422275"/>
          <a:ext cx="780415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5876925" imgH="1733550" progId="Word.Document.8">
                  <p:embed/>
                </p:oleObj>
              </mc:Choice>
              <mc:Fallback>
                <p:oleObj name="" r:id="rId1" imgW="5876925" imgH="1733550" progId="Word.Document.8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3608" y="422275"/>
                        <a:ext cx="7804150" cy="2293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对象 28674"/>
          <p:cNvGraphicFramePr>
            <a:graphicFrameLocks noChangeAspect="1"/>
          </p:cNvGraphicFramePr>
          <p:nvPr/>
        </p:nvGraphicFramePr>
        <p:xfrm>
          <a:off x="7680325" y="3022600"/>
          <a:ext cx="15271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609600" imgH="241300" progId="">
                  <p:embed/>
                </p:oleObj>
              </mc:Choice>
              <mc:Fallback>
                <p:oleObj name="" r:id="rId3" imgW="609600" imgH="241300" progId="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0325" y="3022600"/>
                        <a:ext cx="1527175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文本框 28675"/>
          <p:cNvSpPr txBox="1"/>
          <p:nvPr/>
        </p:nvSpPr>
        <p:spPr>
          <a:xfrm>
            <a:off x="9120188" y="3067051"/>
            <a:ext cx="11033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表示）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1748" name="文本框 28676"/>
          <p:cNvSpPr txBox="1"/>
          <p:nvPr/>
        </p:nvSpPr>
        <p:spPr>
          <a:xfrm>
            <a:off x="1919288" y="3068638"/>
            <a:ext cx="6553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）试建立复合反应的动力学方程式（以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1749" name="文本框 28677"/>
          <p:cNvSpPr txBox="1"/>
          <p:nvPr/>
        </p:nvSpPr>
        <p:spPr>
          <a:xfrm>
            <a:off x="1992313" y="3933825"/>
            <a:ext cx="8272462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）若已知各基元反应的活化能分别为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3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，  求复合反应的活化能。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" name="文本框 388098"/>
          <p:cNvSpPr txBox="1"/>
          <p:nvPr/>
        </p:nvSpPr>
        <p:spPr>
          <a:xfrm>
            <a:off x="2193925" y="422275"/>
            <a:ext cx="909320" cy="4603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3863975" y="2637155"/>
          <a:ext cx="4752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082165" imgH="241300" progId="">
                  <p:embed/>
                </p:oleObj>
              </mc:Choice>
              <mc:Fallback>
                <p:oleObj name="" r:id="rId1" imgW="2082165" imgH="2413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3975" y="2637155"/>
                        <a:ext cx="47529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文本框 29699"/>
          <p:cNvSpPr txBox="1"/>
          <p:nvPr/>
        </p:nvSpPr>
        <p:spPr>
          <a:xfrm>
            <a:off x="1798955" y="1772603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解：恒稳态处理法</a:t>
            </a:r>
            <a:endParaRPr lang="zh-CN" altLang="en-US" sz="3200" b="1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9701" name="对象 29700"/>
          <p:cNvGraphicFramePr>
            <a:graphicFrameLocks noChangeAspect="1"/>
          </p:cNvGraphicFramePr>
          <p:nvPr/>
        </p:nvGraphicFramePr>
        <p:xfrm>
          <a:off x="2495550" y="3861118"/>
          <a:ext cx="73564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3275330" imgH="482600" progId="">
                  <p:embed/>
                </p:oleObj>
              </mc:Choice>
              <mc:Fallback>
                <p:oleObj name="" r:id="rId3" imgW="3275330" imgH="4826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3861118"/>
                        <a:ext cx="735647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1704023" y="5079683"/>
          <a:ext cx="87836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3898900" imgH="228600" progId="">
                  <p:embed/>
                </p:oleObj>
              </mc:Choice>
              <mc:Fallback>
                <p:oleObj name="" r:id="rId5" imgW="3898900" imgH="2286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023" y="5079683"/>
                        <a:ext cx="878363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>
            <a:graphicFrameLocks noChangeAspect="1"/>
          </p:cNvGraphicFramePr>
          <p:nvPr/>
        </p:nvGraphicFramePr>
        <p:xfrm>
          <a:off x="4583748" y="5661343"/>
          <a:ext cx="35067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459865" imgH="431800" progId="">
                  <p:embed/>
                </p:oleObj>
              </mc:Choice>
              <mc:Fallback>
                <p:oleObj name="" r:id="rId7" imgW="1459865" imgH="4318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748" y="5661343"/>
                        <a:ext cx="35067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8199"/>
          <p:cNvSpPr txBox="1"/>
          <p:nvPr/>
        </p:nvSpPr>
        <p:spPr>
          <a:xfrm>
            <a:off x="2324100" y="2132965"/>
            <a:ext cx="7672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由涉及的基元反应写出速率方程（有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个基元反应）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6" name="文本框 8199"/>
          <p:cNvSpPr txBox="1"/>
          <p:nvPr/>
        </p:nvSpPr>
        <p:spPr>
          <a:xfrm>
            <a:off x="2495550" y="3285490"/>
            <a:ext cx="8186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求中间物的浓度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（各有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个和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个基元反应）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rcRect t="33690"/>
          <a:stretch>
            <a:fillRect/>
          </a:stretch>
        </p:blipFill>
        <p:spPr>
          <a:xfrm>
            <a:off x="2495550" y="188595"/>
            <a:ext cx="7829550" cy="15347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2" name="对象 30721"/>
          <p:cNvGraphicFramePr>
            <a:graphicFrameLocks noChangeAspect="1"/>
          </p:cNvGraphicFramePr>
          <p:nvPr/>
        </p:nvGraphicFramePr>
        <p:xfrm>
          <a:off x="3287078" y="1196975"/>
          <a:ext cx="68183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148330" imgH="533400" progId="">
                  <p:embed/>
                </p:oleObj>
              </mc:Choice>
              <mc:Fallback>
                <p:oleObj name="" r:id="rId1" imgW="3148330" imgH="533400" progId="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078" y="1196975"/>
                        <a:ext cx="6818312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0722"/>
          <p:cNvGraphicFramePr>
            <a:graphicFrameLocks noChangeAspect="1"/>
          </p:cNvGraphicFramePr>
          <p:nvPr/>
        </p:nvGraphicFramePr>
        <p:xfrm>
          <a:off x="4439920" y="3068955"/>
          <a:ext cx="31051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1409700" imgH="405765" progId="">
                  <p:embed/>
                </p:oleObj>
              </mc:Choice>
              <mc:Fallback>
                <p:oleObj name="" r:id="rId3" imgW="1409700" imgH="405765" progId="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9920" y="3068955"/>
                        <a:ext cx="310515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8199"/>
          <p:cNvSpPr txBox="1"/>
          <p:nvPr/>
        </p:nvSpPr>
        <p:spPr>
          <a:xfrm>
            <a:off x="1703705" y="405130"/>
            <a:ext cx="82327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代入中间物的浓度，得到速率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方程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31745"/>
          <p:cNvSpPr txBox="1"/>
          <p:nvPr/>
        </p:nvSpPr>
        <p:spPr>
          <a:xfrm>
            <a:off x="2063750" y="1412875"/>
            <a:ext cx="8280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18" name="组合 31746"/>
          <p:cNvGrpSpPr/>
          <p:nvPr/>
        </p:nvGrpSpPr>
        <p:grpSpPr>
          <a:xfrm>
            <a:off x="2279650" y="1052513"/>
            <a:ext cx="7993063" cy="4227512"/>
            <a:chOff x="0" y="0"/>
            <a:chExt cx="5035" cy="2663"/>
          </a:xfrm>
        </p:grpSpPr>
        <p:sp>
          <p:nvSpPr>
            <p:cNvPr id="34819" name="文本框 31747"/>
            <p:cNvSpPr txBox="1"/>
            <p:nvPr/>
          </p:nvSpPr>
          <p:spPr>
            <a:xfrm>
              <a:off x="0" y="0"/>
              <a:ext cx="5035" cy="26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习题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11</a:t>
              </a: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：反应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+ B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 2AB</a:t>
              </a: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的反应机理为：         </a:t>
              </a:r>
              <a:endPara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B 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                      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2B   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2B                B 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A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+ 2B             2AB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试分别用平衡态处理法与恒稳态处理法导出总反应的动力学方程式 。</a:t>
              </a:r>
              <a:endPara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34820" name="直接连接符 31748"/>
            <p:cNvSpPr/>
            <p:nvPr/>
          </p:nvSpPr>
          <p:spPr>
            <a:xfrm>
              <a:off x="2177" y="318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</p:spPr>
        </p:sp>
        <p:sp>
          <p:nvSpPr>
            <p:cNvPr id="34821" name="直接连接符 31749"/>
            <p:cNvSpPr/>
            <p:nvPr/>
          </p:nvSpPr>
          <p:spPr>
            <a:xfrm>
              <a:off x="1179" y="771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4822" name="直接连接符 31750"/>
            <p:cNvSpPr/>
            <p:nvPr/>
          </p:nvSpPr>
          <p:spPr>
            <a:xfrm>
              <a:off x="1179" y="1179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4823" name="直接连接符 31751"/>
            <p:cNvSpPr/>
            <p:nvPr/>
          </p:nvSpPr>
          <p:spPr>
            <a:xfrm>
              <a:off x="1343" y="1588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4824" name="文本框 31752"/>
            <p:cNvSpPr txBox="1"/>
            <p:nvPr/>
          </p:nvSpPr>
          <p:spPr>
            <a:xfrm>
              <a:off x="1315" y="544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文本框 31753"/>
            <p:cNvSpPr txBox="1"/>
            <p:nvPr/>
          </p:nvSpPr>
          <p:spPr>
            <a:xfrm>
              <a:off x="1298" y="932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文本框 31754"/>
            <p:cNvSpPr txBox="1"/>
            <p:nvPr/>
          </p:nvSpPr>
          <p:spPr>
            <a:xfrm>
              <a:off x="1361" y="1361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841" name="组合 32769"/>
          <p:cNvGrpSpPr/>
          <p:nvPr/>
        </p:nvGrpSpPr>
        <p:grpSpPr>
          <a:xfrm>
            <a:off x="1992313" y="46038"/>
            <a:ext cx="7993062" cy="2847975"/>
            <a:chOff x="0" y="0"/>
            <a:chExt cx="5035" cy="1794"/>
          </a:xfrm>
        </p:grpSpPr>
        <p:sp>
          <p:nvSpPr>
            <p:cNvPr id="35842" name="文本框 32770"/>
            <p:cNvSpPr txBox="1"/>
            <p:nvPr/>
          </p:nvSpPr>
          <p:spPr>
            <a:xfrm>
              <a:off x="0" y="0"/>
              <a:ext cx="5035" cy="17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反应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+ B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 2AB</a:t>
              </a: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的反应机理为：         </a:t>
              </a:r>
              <a:endPara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B 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                      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2B   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2B                B 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A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+ 2B             2AB     </a:t>
              </a: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慢</a:t>
              </a:r>
              <a:endPara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35843" name="直接连接符 32771"/>
            <p:cNvSpPr/>
            <p:nvPr/>
          </p:nvSpPr>
          <p:spPr>
            <a:xfrm>
              <a:off x="1343" y="271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</p:spPr>
        </p:sp>
        <p:sp>
          <p:nvSpPr>
            <p:cNvPr id="35844" name="直接连接符 32772"/>
            <p:cNvSpPr/>
            <p:nvPr/>
          </p:nvSpPr>
          <p:spPr>
            <a:xfrm>
              <a:off x="1179" y="771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5845" name="直接连接符 32773"/>
            <p:cNvSpPr/>
            <p:nvPr/>
          </p:nvSpPr>
          <p:spPr>
            <a:xfrm>
              <a:off x="1179" y="1179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5846" name="直接连接符 32774"/>
            <p:cNvSpPr/>
            <p:nvPr/>
          </p:nvSpPr>
          <p:spPr>
            <a:xfrm>
              <a:off x="1343" y="1588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5847" name="文本框 32775"/>
            <p:cNvSpPr txBox="1"/>
            <p:nvPr/>
          </p:nvSpPr>
          <p:spPr>
            <a:xfrm>
              <a:off x="1315" y="544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文本框 32776"/>
            <p:cNvSpPr txBox="1"/>
            <p:nvPr/>
          </p:nvSpPr>
          <p:spPr>
            <a:xfrm>
              <a:off x="1298" y="932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文本框 32777"/>
            <p:cNvSpPr txBox="1"/>
            <p:nvPr/>
          </p:nvSpPr>
          <p:spPr>
            <a:xfrm>
              <a:off x="1361" y="1361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50" name="文本框 32778"/>
          <p:cNvSpPr txBox="1"/>
          <p:nvPr/>
        </p:nvSpPr>
        <p:spPr>
          <a:xfrm>
            <a:off x="1631950" y="3056573"/>
            <a:ext cx="5867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按平衡态处理法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5851" name="对象 32779"/>
          <p:cNvGraphicFramePr>
            <a:graphicFrameLocks noChangeAspect="1"/>
          </p:cNvGraphicFramePr>
          <p:nvPr/>
        </p:nvGraphicFramePr>
        <p:xfrm>
          <a:off x="4544378" y="4170363"/>
          <a:ext cx="14763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634365" imgH="469900" progId="">
                  <p:embed/>
                </p:oleObj>
              </mc:Choice>
              <mc:Fallback>
                <p:oleObj name="" r:id="rId1" imgW="634365" imgH="469900" progId="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4378" y="4170363"/>
                        <a:ext cx="1476375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对象 32780"/>
          <p:cNvGraphicFramePr>
            <a:graphicFrameLocks noChangeAspect="1"/>
          </p:cNvGraphicFramePr>
          <p:nvPr/>
        </p:nvGraphicFramePr>
        <p:xfrm>
          <a:off x="6600190" y="4221163"/>
          <a:ext cx="1612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762000" imgH="444500" progId="">
                  <p:embed/>
                </p:oleObj>
              </mc:Choice>
              <mc:Fallback>
                <p:oleObj name="" r:id="rId3" imgW="762000" imgH="444500" progId="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190" y="4221163"/>
                        <a:ext cx="16129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对象 32781"/>
          <p:cNvGraphicFramePr>
            <a:graphicFrameLocks noChangeAspect="1"/>
          </p:cNvGraphicFramePr>
          <p:nvPr/>
        </p:nvGraphicFramePr>
        <p:xfrm>
          <a:off x="2639378" y="5422265"/>
          <a:ext cx="74914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3021330" imgH="393700" progId="">
                  <p:embed/>
                </p:oleObj>
              </mc:Choice>
              <mc:Fallback>
                <p:oleObj name="" r:id="rId5" imgW="3021330" imgH="393700" progId="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9378" y="5422265"/>
                        <a:ext cx="7491412" cy="9715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对象 32781"/>
          <p:cNvGraphicFramePr>
            <a:graphicFrameLocks noChangeAspect="1"/>
          </p:cNvGraphicFramePr>
          <p:nvPr/>
        </p:nvGraphicFramePr>
        <p:xfrm>
          <a:off x="5114925" y="2985135"/>
          <a:ext cx="23764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7" imgW="1066800" imgH="405765" progId="">
                  <p:embed/>
                </p:oleObj>
              </mc:Choice>
              <mc:Fallback>
                <p:oleObj name="" r:id="rId7" imgW="1066800" imgH="405765" progId="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4925" y="2985135"/>
                        <a:ext cx="2376488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703388" y="2979103"/>
            <a:ext cx="426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按恒稳态处理法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3795" name="对象 33794"/>
          <p:cNvGraphicFramePr>
            <a:graphicFrameLocks noChangeAspect="1"/>
          </p:cNvGraphicFramePr>
          <p:nvPr/>
        </p:nvGraphicFramePr>
        <p:xfrm>
          <a:off x="2293938" y="4434840"/>
          <a:ext cx="5248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2284730" imgH="393700" progId="">
                  <p:embed/>
                </p:oleObj>
              </mc:Choice>
              <mc:Fallback>
                <p:oleObj name="" r:id="rId1" imgW="2284730" imgH="393700" progId="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3938" y="4434840"/>
                        <a:ext cx="5248275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33795"/>
          <p:cNvGraphicFramePr>
            <a:graphicFrameLocks noChangeAspect="1"/>
          </p:cNvGraphicFramePr>
          <p:nvPr/>
        </p:nvGraphicFramePr>
        <p:xfrm>
          <a:off x="2422843" y="5661660"/>
          <a:ext cx="76914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" imgW="3263900" imgH="469900" progId="">
                  <p:embed/>
                </p:oleObj>
              </mc:Choice>
              <mc:Fallback>
                <p:oleObj name="" r:id="rId3" imgW="3263900" imgH="469900" progId="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843" y="5661660"/>
                        <a:ext cx="7691437" cy="1101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33796"/>
          <p:cNvGraphicFramePr>
            <a:graphicFrameLocks noChangeAspect="1"/>
          </p:cNvGraphicFramePr>
          <p:nvPr/>
        </p:nvGraphicFramePr>
        <p:xfrm>
          <a:off x="7967980" y="4331970"/>
          <a:ext cx="2395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1041400" imgH="469900" progId="">
                  <p:embed/>
                </p:oleObj>
              </mc:Choice>
              <mc:Fallback>
                <p:oleObj name="" r:id="rId5" imgW="1041400" imgH="469900" progId="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7980" y="4331970"/>
                        <a:ext cx="239553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9" name="组合 33797"/>
          <p:cNvGrpSpPr/>
          <p:nvPr/>
        </p:nvGrpSpPr>
        <p:grpSpPr>
          <a:xfrm>
            <a:off x="1992313" y="112713"/>
            <a:ext cx="7993062" cy="2847975"/>
            <a:chOff x="0" y="0"/>
            <a:chExt cx="5035" cy="1794"/>
          </a:xfrm>
        </p:grpSpPr>
        <p:sp>
          <p:nvSpPr>
            <p:cNvPr id="36870" name="文本框 33798"/>
            <p:cNvSpPr txBox="1"/>
            <p:nvPr/>
          </p:nvSpPr>
          <p:spPr>
            <a:xfrm>
              <a:off x="0" y="0"/>
              <a:ext cx="5035" cy="179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反应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+ B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 2AB</a:t>
              </a: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的反应机理为：         </a:t>
              </a:r>
              <a:endPara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B 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                      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2B   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     2B                B 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 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</a:t>
              </a:r>
              <a:endParaRPr lang="en-US" altLang="zh-CN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        A</a:t>
              </a:r>
              <a:r>
                <a:rPr lang="en-US" altLang="zh-CN" sz="2800" b="1" baseline="-25000"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en-US" altLang="zh-CN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 + 2B             2AB       B</a:t>
              </a:r>
              <a:r>
                <a:rPr lang="zh-CN" altLang="en-US" sz="2800" b="1">
                  <a:latin typeface="Times New Roman" panose="02020603050405020304" pitchFamily="2" charset="0"/>
                  <a:ea typeface="黑体" panose="02010609060101010101" pitchFamily="2" charset="-122"/>
                </a:rPr>
                <a:t>为活泼中间物</a:t>
              </a:r>
              <a:endPara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36871" name="直接连接符 33799"/>
            <p:cNvSpPr/>
            <p:nvPr/>
          </p:nvSpPr>
          <p:spPr>
            <a:xfrm>
              <a:off x="1367" y="318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lg" len="med"/>
            </a:ln>
          </p:spPr>
        </p:sp>
        <p:sp>
          <p:nvSpPr>
            <p:cNvPr id="36872" name="直接连接符 33800"/>
            <p:cNvSpPr/>
            <p:nvPr/>
          </p:nvSpPr>
          <p:spPr>
            <a:xfrm>
              <a:off x="1179" y="771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6873" name="直接连接符 33801"/>
            <p:cNvSpPr/>
            <p:nvPr/>
          </p:nvSpPr>
          <p:spPr>
            <a:xfrm>
              <a:off x="1179" y="1179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6874" name="直接连接符 33802"/>
            <p:cNvSpPr/>
            <p:nvPr/>
          </p:nvSpPr>
          <p:spPr>
            <a:xfrm>
              <a:off x="1343" y="1588"/>
              <a:ext cx="5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sp>
          <p:nvSpPr>
            <p:cNvPr id="36875" name="文本框 33803"/>
            <p:cNvSpPr txBox="1"/>
            <p:nvPr/>
          </p:nvSpPr>
          <p:spPr>
            <a:xfrm>
              <a:off x="1315" y="544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文本框 33804"/>
            <p:cNvSpPr txBox="1"/>
            <p:nvPr/>
          </p:nvSpPr>
          <p:spPr>
            <a:xfrm>
              <a:off x="1298" y="932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文本框 33805"/>
            <p:cNvSpPr txBox="1"/>
            <p:nvPr/>
          </p:nvSpPr>
          <p:spPr>
            <a:xfrm>
              <a:off x="1361" y="1361"/>
              <a:ext cx="45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124325" y="3425190"/>
          <a:ext cx="251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1066800" imgH="405765" progId="">
                  <p:embed/>
                </p:oleObj>
              </mc:Choice>
              <mc:Fallback>
                <p:oleObj name="" r:id="rId7" imgW="1066800" imgH="405765" progId="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4325" y="3425190"/>
                        <a:ext cx="2514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圆角矩形 30"/>
          <p:cNvSpPr/>
          <p:nvPr/>
        </p:nvSpPr>
        <p:spPr>
          <a:xfrm>
            <a:off x="8335645" y="556260"/>
            <a:ext cx="3683000" cy="61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540250" y="598170"/>
            <a:ext cx="3649345" cy="4841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74955" y="626745"/>
            <a:ext cx="4068000" cy="61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50" name="文本框 6149"/>
          <p:cNvSpPr txBox="1"/>
          <p:nvPr/>
        </p:nvSpPr>
        <p:spPr>
          <a:xfrm>
            <a:off x="1003300" y="91758"/>
            <a:ext cx="985393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</a:rPr>
              <a:t>复杂反应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速率方程（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微分形式和积分形式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40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16002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62710" y="1078865"/>
          <a:ext cx="155519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9600" imgH="508000" progId="Equation.KSEE3">
                  <p:embed/>
                </p:oleObj>
              </mc:Choice>
              <mc:Fallback>
                <p:oleObj name="" r:id="rId1" imgW="609600" imgH="5080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710" y="1078865"/>
                        <a:ext cx="1555199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本框 6150"/>
          <p:cNvSpPr txBox="1"/>
          <p:nvPr/>
        </p:nvSpPr>
        <p:spPr>
          <a:xfrm>
            <a:off x="1481773" y="779145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对峙反应</a:t>
            </a:r>
            <a:endParaRPr lang="zh-CN" altLang="en-US" sz="20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5787708" y="780415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连串反应</a:t>
            </a:r>
            <a:endParaRPr lang="zh-CN" altLang="en-US" sz="20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153" name="文本框 6152"/>
          <p:cNvSpPr txBox="1"/>
          <p:nvPr/>
        </p:nvSpPr>
        <p:spPr>
          <a:xfrm>
            <a:off x="9358948" y="681355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平行反应</a:t>
            </a:r>
            <a:endParaRPr lang="zh-CN" altLang="en-US" sz="20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6166" name="对象 9238"/>
          <p:cNvGraphicFramePr>
            <a:graphicFrameLocks noChangeAspect="1"/>
          </p:cNvGraphicFramePr>
          <p:nvPr/>
        </p:nvGraphicFramePr>
        <p:xfrm>
          <a:off x="618967" y="2066766"/>
          <a:ext cx="304015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651000" imgH="215900" progId="">
                  <p:embed/>
                </p:oleObj>
              </mc:Choice>
              <mc:Fallback>
                <p:oleObj name="" r:id="rId3" imgW="16510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67" y="2066766"/>
                        <a:ext cx="304015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10241"/>
          <p:cNvGraphicFramePr>
            <a:graphicFrameLocks noChangeAspect="1"/>
          </p:cNvGraphicFramePr>
          <p:nvPr/>
        </p:nvGraphicFramePr>
        <p:xfrm>
          <a:off x="842645" y="2646998"/>
          <a:ext cx="2591153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384300" imgH="444500" progId="">
                  <p:embed/>
                </p:oleObj>
              </mc:Choice>
              <mc:Fallback>
                <p:oleObj name="" r:id="rId5" imgW="1384300" imgH="4445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645" y="2646998"/>
                        <a:ext cx="2591153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0244"/>
          <p:cNvGraphicFramePr>
            <a:graphicFrameLocks noChangeAspect="1"/>
          </p:cNvGraphicFramePr>
          <p:nvPr/>
        </p:nvGraphicFramePr>
        <p:xfrm>
          <a:off x="1970405" y="3973354"/>
          <a:ext cx="201770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041400" imgH="444500" progId="">
                  <p:embed/>
                </p:oleObj>
              </mc:Choice>
              <mc:Fallback>
                <p:oleObj name="" r:id="rId7" imgW="1041400" imgH="4445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0405" y="3973354"/>
                        <a:ext cx="2017700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对象 10250"/>
          <p:cNvGraphicFramePr>
            <a:graphicFrameLocks noChangeAspect="1"/>
          </p:cNvGraphicFramePr>
          <p:nvPr/>
        </p:nvGraphicFramePr>
        <p:xfrm>
          <a:off x="1196023" y="4877276"/>
          <a:ext cx="224814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358900" imgH="444500" progId="">
                  <p:embed/>
                </p:oleObj>
              </mc:Choice>
              <mc:Fallback>
                <p:oleObj name="" r:id="rId9" imgW="1358900" imgH="4445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6023" y="4877276"/>
                        <a:ext cx="2248141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0245"/>
          <p:cNvGraphicFramePr>
            <a:graphicFrameLocks noChangeAspect="1"/>
          </p:cNvGraphicFramePr>
          <p:nvPr/>
        </p:nvGraphicFramePr>
        <p:xfrm>
          <a:off x="760483" y="4207477"/>
          <a:ext cx="92617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20700" imgH="215900" progId="">
                  <p:embed/>
                </p:oleObj>
              </mc:Choice>
              <mc:Fallback>
                <p:oleObj name="" r:id="rId11" imgW="520700" imgH="2159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483" y="4207477"/>
                        <a:ext cx="92617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文本框 13313"/>
          <p:cNvSpPr txBox="1"/>
          <p:nvPr/>
        </p:nvSpPr>
        <p:spPr>
          <a:xfrm>
            <a:off x="410845" y="5672773"/>
            <a:ext cx="3698240" cy="70675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>
            <a:spAutoFit/>
          </a:bodyPr>
          <a:p>
            <a:pPr algn="just">
              <a:buClr>
                <a:srgbClr val="000000"/>
              </a:buClr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特点：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正向放热对峙反应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存在最适宜的反应温度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m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endParaRPr lang="zh-CN" altLang="en-US" sz="2000" b="1" noProof="1" dirty="0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0248" name="对象 13318"/>
          <p:cNvGraphicFramePr>
            <a:graphicFrameLocks noChangeAspect="1"/>
          </p:cNvGraphicFramePr>
          <p:nvPr/>
        </p:nvGraphicFramePr>
        <p:xfrm>
          <a:off x="932609" y="6348733"/>
          <a:ext cx="265432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1587500" imgH="215900" progId="">
                  <p:embed/>
                </p:oleObj>
              </mc:Choice>
              <mc:Fallback>
                <p:oleObj name="" r:id="rId13" imgW="1587500" imgH="215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2609" y="6348733"/>
                        <a:ext cx="265432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61123" y="3534410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1D41D5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存在平衡</a:t>
            </a:r>
            <a:r>
              <a:rPr lang="zh-CN" altLang="en-US" sz="2000" b="1" noProof="1">
                <a:solidFill>
                  <a:srgbClr val="1D41D5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浓度</a:t>
            </a:r>
            <a:endParaRPr lang="zh-CN" altLang="en-US" sz="2000" b="1" noProof="1">
              <a:solidFill>
                <a:srgbClr val="1D41D5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9" name="对象 21521"/>
          <p:cNvGraphicFramePr>
            <a:graphicFrameLocks noChangeAspect="1"/>
          </p:cNvGraphicFramePr>
          <p:nvPr/>
        </p:nvGraphicFramePr>
        <p:xfrm>
          <a:off x="5349558" y="1335564"/>
          <a:ext cx="205531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244600" imgH="215900" progId="">
                  <p:embed/>
                </p:oleObj>
              </mc:Choice>
              <mc:Fallback>
                <p:oleObj name="" r:id="rId15" imgW="1244600" imgH="2159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49558" y="1335564"/>
                        <a:ext cx="2055317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" name="对象 21505"/>
          <p:cNvGraphicFramePr>
            <a:graphicFrameLocks noChangeAspect="1"/>
          </p:cNvGraphicFramePr>
          <p:nvPr/>
        </p:nvGraphicFramePr>
        <p:xfrm>
          <a:off x="5349558" y="1932940"/>
          <a:ext cx="197078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1174115" imgH="408305" progId="">
                  <p:embed/>
                </p:oleObj>
              </mc:Choice>
              <mc:Fallback>
                <p:oleObj name="" r:id="rId17" imgW="1174115" imgH="408305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49558" y="1932940"/>
                        <a:ext cx="1970789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对象 21506"/>
          <p:cNvGraphicFramePr>
            <a:graphicFrameLocks noChangeAspect="1"/>
          </p:cNvGraphicFramePr>
          <p:nvPr/>
        </p:nvGraphicFramePr>
        <p:xfrm>
          <a:off x="5139531" y="2720023"/>
          <a:ext cx="247542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459865" imgH="405765" progId="">
                  <p:embed/>
                </p:oleObj>
              </mc:Choice>
              <mc:Fallback>
                <p:oleObj name="" r:id="rId19" imgW="1459865" imgH="405765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39531" y="2720023"/>
                        <a:ext cx="247542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21507"/>
          <p:cNvGraphicFramePr>
            <a:graphicFrameLocks noChangeAspect="1"/>
          </p:cNvGraphicFramePr>
          <p:nvPr/>
        </p:nvGraphicFramePr>
        <p:xfrm>
          <a:off x="5391944" y="3520917"/>
          <a:ext cx="176181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1" imgW="1041400" imgH="405765" progId="">
                  <p:embed/>
                </p:oleObj>
              </mc:Choice>
              <mc:Fallback>
                <p:oleObj name="" r:id="rId21" imgW="1041400" imgH="405765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91944" y="3520917"/>
                        <a:ext cx="176181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22535"/>
          <p:cNvSpPr txBox="1"/>
          <p:nvPr/>
        </p:nvSpPr>
        <p:spPr>
          <a:xfrm>
            <a:off x="4856480" y="4452620"/>
            <a:ext cx="30880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p>
            <a:pPr algn="just"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特点：</a:t>
            </a:r>
            <a:r>
              <a:rPr lang="zh-CN" altLang="en-US" sz="20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中间产物在反应过程中出现浓度极大值</a:t>
            </a:r>
            <a:endParaRPr lang="zh-CN" altLang="en-US" sz="2000" b="1" noProof="1"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940165" y="1032510"/>
            <a:ext cx="2304567" cy="1056658"/>
            <a:chOff x="2931" y="1435"/>
            <a:chExt cx="4062" cy="1873"/>
          </a:xfrm>
        </p:grpSpPr>
        <p:grpSp>
          <p:nvGrpSpPr>
            <p:cNvPr id="21" name="组合 20"/>
            <p:cNvGrpSpPr/>
            <p:nvPr/>
          </p:nvGrpSpPr>
          <p:grpSpPr>
            <a:xfrm>
              <a:off x="2931" y="1435"/>
              <a:ext cx="3767" cy="1675"/>
              <a:chOff x="2931" y="1388"/>
              <a:chExt cx="3767" cy="1675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931" y="2119"/>
                <a:ext cx="1381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A</a:t>
                </a:r>
                <a:endParaRPr lang="en-US" altLang="zh-CN" b="1">
                  <a:latin typeface="Times New Roman" panose="02020603050405020304" pitchFamily="2" charset="0"/>
                  <a:cs typeface="Times New Roman" panose="02020603050405020304" pitchFamily="2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4161" y="2099"/>
                <a:ext cx="0" cy="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4138" y="2073"/>
                <a:ext cx="14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4138" y="3024"/>
                <a:ext cx="14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3560" y="2533"/>
                <a:ext cx="6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567" y="1388"/>
                <a:ext cx="2131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 i="1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k</a:t>
                </a:r>
                <a:r>
                  <a:rPr lang="en-US" altLang="zh-CN" b="1" baseline="-25000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1</a:t>
                </a:r>
                <a:endParaRPr lang="en-US" altLang="zh-CN" b="1" baseline="-25000">
                  <a:latin typeface="Times New Roman" panose="02020603050405020304" pitchFamily="2" charset="0"/>
                  <a:cs typeface="Times New Roman" panose="02020603050405020304" pitchFamily="2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563" y="2329"/>
                <a:ext cx="2131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 i="1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k</a:t>
                </a:r>
                <a:r>
                  <a:rPr lang="en-US" altLang="zh-CN" b="1" baseline="-25000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2</a:t>
                </a:r>
                <a:endParaRPr lang="en-US" altLang="zh-CN" b="1" baseline="-25000">
                  <a:latin typeface="Times New Roman" panose="02020603050405020304" pitchFamily="2" charset="0"/>
                  <a:cs typeface="Times New Roman" panose="02020603050405020304" pitchFamily="2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612" y="1772"/>
              <a:ext cx="1381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  <a:cs typeface="Times New Roman" panose="02020603050405020304" pitchFamily="2" charset="0"/>
                </a:rPr>
                <a:t>B</a:t>
              </a:r>
              <a:endParaRPr lang="en-US" altLang="zh-CN" b="1"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68" y="2655"/>
              <a:ext cx="1381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pitchFamily="2" charset="0"/>
                  <a:cs typeface="Times New Roman" panose="02020603050405020304" pitchFamily="2" charset="0"/>
                </a:rPr>
                <a:t>C</a:t>
              </a:r>
              <a:endParaRPr lang="en-US" altLang="zh-CN" b="1"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</p:grpSp>
      <p:graphicFrame>
        <p:nvGraphicFramePr>
          <p:cNvPr id="30726" name="对象 30725"/>
          <p:cNvGraphicFramePr>
            <a:graphicFrameLocks noChangeAspect="1"/>
          </p:cNvGraphicFramePr>
          <p:nvPr/>
        </p:nvGraphicFramePr>
        <p:xfrm>
          <a:off x="9263857" y="2212340"/>
          <a:ext cx="175842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3" imgW="1041400" imgH="405765" progId="">
                  <p:embed/>
                </p:oleObj>
              </mc:Choice>
              <mc:Fallback>
                <p:oleObj name="" r:id="rId23" imgW="1041400" imgH="405765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63857" y="2212340"/>
                        <a:ext cx="175842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264174" y="3019425"/>
          <a:ext cx="178028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5" imgW="1054100" imgH="405765" progId="">
                  <p:embed/>
                </p:oleObj>
              </mc:Choice>
              <mc:Fallback>
                <p:oleObj name="" r:id="rId25" imgW="1054100" imgH="405765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264174" y="3019425"/>
                        <a:ext cx="1780286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8940007" y="3826510"/>
          <a:ext cx="2638714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7" imgW="1562100" imgH="405765" progId="">
                  <p:embed/>
                </p:oleObj>
              </mc:Choice>
              <mc:Fallback>
                <p:oleObj name="" r:id="rId27" imgW="1562100" imgH="405765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40007" y="3826510"/>
                        <a:ext cx="2638714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对象 30728"/>
          <p:cNvGraphicFramePr>
            <a:graphicFrameLocks noChangeAspect="1"/>
          </p:cNvGraphicFramePr>
          <p:nvPr/>
        </p:nvGraphicFramePr>
        <p:xfrm>
          <a:off x="9296764" y="4675438"/>
          <a:ext cx="2106383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9" imgW="1181100" imgH="444500" progId="">
                  <p:embed/>
                </p:oleObj>
              </mc:Choice>
              <mc:Fallback>
                <p:oleObj name="" r:id="rId29" imgW="1181100" imgH="4445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296764" y="4675438"/>
                        <a:ext cx="2106383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文本框 30726"/>
          <p:cNvSpPr txBox="1"/>
          <p:nvPr/>
        </p:nvSpPr>
        <p:spPr>
          <a:xfrm>
            <a:off x="8801100" y="5661660"/>
            <a:ext cx="291719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p>
            <a:pPr algn="just"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特点：</a:t>
            </a:r>
            <a:r>
              <a:rPr lang="zh-CN" altLang="en-US" sz="20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产物浓度之比等于反应速率系数之比</a:t>
            </a:r>
            <a:endParaRPr lang="zh-CN" altLang="en-US" sz="2000" b="1" noProof="1"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圆角矩形 29"/>
          <p:cNvSpPr/>
          <p:nvPr/>
        </p:nvSpPr>
        <p:spPr>
          <a:xfrm>
            <a:off x="842645" y="768985"/>
            <a:ext cx="10883900" cy="50279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2" name="文本框 5121"/>
          <p:cNvSpPr txBox="1"/>
          <p:nvPr/>
        </p:nvSpPr>
        <p:spPr>
          <a:xfrm>
            <a:off x="1020128" y="169386"/>
            <a:ext cx="1058545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温度对反应速率影响</a:t>
            </a:r>
            <a:r>
              <a:rPr lang="en-US" altLang="zh-CN" sz="24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---</a:t>
            </a:r>
            <a:r>
              <a:rPr lang="zh-CN" altLang="en-US" sz="24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改变速率常数或速率系数</a:t>
            </a:r>
            <a:endParaRPr lang="zh-CN" altLang="en-US" sz="2400" b="1" noProof="1"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1739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221" name="对象 11267"/>
          <p:cNvGraphicFramePr>
            <a:graphicFrameLocks noChangeAspect="1"/>
          </p:cNvGraphicFramePr>
          <p:nvPr/>
        </p:nvGraphicFramePr>
        <p:xfrm>
          <a:off x="1731357" y="2631373"/>
          <a:ext cx="273227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459865" imgH="482600" progId="">
                  <p:embed/>
                </p:oleObj>
              </mc:Choice>
              <mc:Fallback>
                <p:oleObj name="" r:id="rId1" imgW="1459865" imgH="4826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1357" y="2631373"/>
                        <a:ext cx="273227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11269"/>
          <p:cNvGraphicFramePr>
            <a:graphicFrameLocks noChangeAspect="1"/>
          </p:cNvGraphicFramePr>
          <p:nvPr/>
        </p:nvGraphicFramePr>
        <p:xfrm>
          <a:off x="5365337" y="2689328"/>
          <a:ext cx="2568372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371600" imgH="405765" progId="">
                  <p:embed/>
                </p:oleObj>
              </mc:Choice>
              <mc:Fallback>
                <p:oleObj name="" r:id="rId3" imgW="1371600" imgH="405765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337" y="2689328"/>
                        <a:ext cx="2568372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6"/>
          <p:cNvGraphicFramePr>
            <a:graphicFrameLocks noChangeAspect="1"/>
          </p:cNvGraphicFramePr>
          <p:nvPr/>
        </p:nvGraphicFramePr>
        <p:xfrm>
          <a:off x="1731346" y="955461"/>
          <a:ext cx="1992357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977900" imgH="405765" progId="">
                  <p:embed/>
                </p:oleObj>
              </mc:Choice>
              <mc:Fallback>
                <p:oleObj name="" r:id="rId5" imgW="977900" imgH="40576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1346" y="955461"/>
                        <a:ext cx="1992357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156"/>
          <p:cNvGraphicFramePr>
            <a:graphicFrameLocks noChangeAspect="1"/>
          </p:cNvGraphicFramePr>
          <p:nvPr/>
        </p:nvGraphicFramePr>
        <p:xfrm>
          <a:off x="4555380" y="1131060"/>
          <a:ext cx="19243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889000" imgH="215900" progId="">
                  <p:embed/>
                </p:oleObj>
              </mc:Choice>
              <mc:Fallback>
                <p:oleObj name="" r:id="rId7" imgW="8890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5380" y="1131060"/>
                        <a:ext cx="192430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文本框 11265"/>
          <p:cNvSpPr txBox="1"/>
          <p:nvPr/>
        </p:nvSpPr>
        <p:spPr>
          <a:xfrm>
            <a:off x="1555433" y="1969770"/>
            <a:ext cx="7273925" cy="4756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5000"/>
              </a:lnSpc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如温度变化范围不大， </a:t>
            </a:r>
            <a:r>
              <a:rPr lang="en-US" altLang="zh-CN" sz="2000" b="1" i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000" b="1" baseline="-25000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可看作常数。</a:t>
            </a:r>
            <a:endParaRPr lang="zh-CN" altLang="en-US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5602" name="文本框 27650"/>
          <p:cNvSpPr txBox="1"/>
          <p:nvPr/>
        </p:nvSpPr>
        <p:spPr>
          <a:xfrm>
            <a:off x="1555750" y="3815080"/>
            <a:ext cx="9631045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阿仑尼乌斯方程中的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，不能直接代入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，需要先将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换算为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53255"/>
          <p:cNvGraphicFramePr>
            <a:graphicFrameLocks noChangeAspect="1"/>
          </p:cNvGraphicFramePr>
          <p:nvPr/>
        </p:nvGraphicFramePr>
        <p:xfrm>
          <a:off x="1978750" y="4378983"/>
          <a:ext cx="248475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270000" imgH="405765" progId="">
                  <p:embed/>
                </p:oleObj>
              </mc:Choice>
              <mc:Fallback>
                <p:oleObj name="" r:id="rId9" imgW="12700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8750" y="4378983"/>
                        <a:ext cx="248475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3255"/>
          <p:cNvGraphicFramePr>
            <a:graphicFrameLocks noChangeAspect="1"/>
          </p:cNvGraphicFramePr>
          <p:nvPr/>
        </p:nvGraphicFramePr>
        <p:xfrm>
          <a:off x="5374309" y="4378983"/>
          <a:ext cx="255968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308100" imgH="405765" progId="">
                  <p:embed/>
                </p:oleObj>
              </mc:Choice>
              <mc:Fallback>
                <p:oleObj name="" r:id="rId11" imgW="13081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4309" y="4378983"/>
                        <a:ext cx="255968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53255"/>
          <p:cNvGraphicFramePr>
            <a:graphicFrameLocks noChangeAspect="1"/>
          </p:cNvGraphicFramePr>
          <p:nvPr/>
        </p:nvGraphicFramePr>
        <p:xfrm>
          <a:off x="8844263" y="4527205"/>
          <a:ext cx="22127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1168400" imgH="266700" progId="">
                  <p:embed/>
                </p:oleObj>
              </mc:Choice>
              <mc:Fallback>
                <p:oleObj name="" r:id="rId13" imgW="1168400" imgH="2667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44263" y="4527205"/>
                        <a:ext cx="22127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圆角矩形 29"/>
          <p:cNvSpPr/>
          <p:nvPr/>
        </p:nvSpPr>
        <p:spPr>
          <a:xfrm>
            <a:off x="1030605" y="735965"/>
            <a:ext cx="9044940" cy="2891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2460" y="784860"/>
            <a:ext cx="74980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</a:pPr>
            <a:r>
              <a:rPr lang="zh-CN" altLang="en-US" sz="2000" b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物理量代浓度：</a:t>
            </a:r>
            <a:r>
              <a:rPr lang="en-US" altLang="zh-CN" sz="2000" b="1" i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Y </a:t>
            </a:r>
            <a:r>
              <a:rPr lang="zh-CN" altLang="en-US" sz="2000" b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为整个系统的物理量，不是分量；</a:t>
            </a:r>
            <a:endParaRPr lang="zh-CN" altLang="en-US" sz="2000" b="1">
              <a:solidFill>
                <a:srgbClr val="1D41D5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110" y="173990"/>
            <a:ext cx="7520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建立动力学方程---由实验数据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积分法（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尝试法）</a:t>
            </a:r>
            <a:endParaRPr lang="zh-CN" alt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191770" y="1739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3477631" y="1298775"/>
          <a:ext cx="2983935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625600" imgH="444500" progId="">
                  <p:embed/>
                </p:oleObj>
              </mc:Choice>
              <mc:Fallback>
                <p:oleObj name="" r:id="rId1" imgW="1625600" imgH="4445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7631" y="1298775"/>
                        <a:ext cx="2983935" cy="828000"/>
                      </a:xfrm>
                      <a:prstGeom prst="rect">
                        <a:avLst/>
                      </a:prstGeom>
                      <a:noFill/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3316665" y="2241751"/>
          <a:ext cx="330605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803400" imgH="444500" progId="">
                  <p:embed/>
                </p:oleObj>
              </mc:Choice>
              <mc:Fallback>
                <p:oleObj name="" r:id="rId3" imgW="1803400" imgH="4445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665" y="2241751"/>
                        <a:ext cx="3306051" cy="828000"/>
                      </a:xfrm>
                      <a:prstGeom prst="rect">
                        <a:avLst/>
                      </a:prstGeom>
                      <a:noFill/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文本框 16389"/>
          <p:cNvSpPr txBox="1"/>
          <p:nvPr/>
        </p:nvSpPr>
        <p:spPr>
          <a:xfrm>
            <a:off x="2120900" y="3229610"/>
            <a:ext cx="61391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</a:rPr>
              <a:t>实质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</a:rPr>
              <a:t>是物理性质变化量的比值代替浓度变化量的比值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2295" name="对象 14338"/>
          <p:cNvGraphicFramePr>
            <a:graphicFrameLocks noChangeAspect="1"/>
          </p:cNvGraphicFramePr>
          <p:nvPr/>
        </p:nvGraphicFramePr>
        <p:xfrm>
          <a:off x="7858721" y="735113"/>
          <a:ext cx="95186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495300" imgH="215900" progId="">
                  <p:embed/>
                </p:oleObj>
              </mc:Choice>
              <mc:Fallback>
                <p:oleObj name="" r:id="rId5" imgW="495300" imgH="2159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721" y="735113"/>
                        <a:ext cx="951865" cy="4318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" name="对象 15361"/>
          <p:cNvGraphicFramePr>
            <a:graphicFrameLocks noChangeAspect="1"/>
          </p:cNvGraphicFramePr>
          <p:nvPr/>
        </p:nvGraphicFramePr>
        <p:xfrm>
          <a:off x="5642252" y="3875533"/>
          <a:ext cx="293867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574800" imgH="444500" progId="">
                  <p:embed/>
                </p:oleObj>
              </mc:Choice>
              <mc:Fallback>
                <p:oleObj name="" r:id="rId7" imgW="1574800" imgH="4445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2252" y="3875533"/>
                        <a:ext cx="2938670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5363"/>
          <p:cNvSpPr txBox="1"/>
          <p:nvPr/>
        </p:nvSpPr>
        <p:spPr>
          <a:xfrm>
            <a:off x="1490345" y="4104640"/>
            <a:ext cx="237299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零级反应：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5641976" y="5722462"/>
          <a:ext cx="343594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1841500" imgH="444500" progId="">
                  <p:embed/>
                </p:oleObj>
              </mc:Choice>
              <mc:Fallback>
                <p:oleObj name="" r:id="rId9" imgW="1841500" imgH="4445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1976" y="5722462"/>
                        <a:ext cx="3435949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5365"/>
          <p:cNvSpPr txBox="1"/>
          <p:nvPr/>
        </p:nvSpPr>
        <p:spPr>
          <a:xfrm>
            <a:off x="1399540" y="5007610"/>
            <a:ext cx="226123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一级反应：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4342" name="文本框 15366"/>
          <p:cNvSpPr txBox="1"/>
          <p:nvPr/>
        </p:nvSpPr>
        <p:spPr>
          <a:xfrm>
            <a:off x="1602105" y="5921375"/>
            <a:ext cx="224599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二级反应： 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6" name="对象 15367"/>
          <p:cNvGraphicFramePr>
            <a:graphicFrameLocks noChangeAspect="1"/>
          </p:cNvGraphicFramePr>
          <p:nvPr/>
        </p:nvGraphicFramePr>
        <p:xfrm>
          <a:off x="3222450" y="4028345"/>
          <a:ext cx="183718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901700" imgH="228600" progId="">
                  <p:embed/>
                </p:oleObj>
              </mc:Choice>
              <mc:Fallback>
                <p:oleObj name="" r:id="rId11" imgW="901700" imgH="2286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450" y="4028345"/>
                        <a:ext cx="183718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5368"/>
          <p:cNvGraphicFramePr>
            <a:graphicFrameLocks noChangeAspect="1"/>
          </p:cNvGraphicFramePr>
          <p:nvPr/>
        </p:nvGraphicFramePr>
        <p:xfrm>
          <a:off x="3287451" y="4800411"/>
          <a:ext cx="152987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787400" imgH="444500" progId="">
                  <p:embed/>
                </p:oleObj>
              </mc:Choice>
              <mc:Fallback>
                <p:oleObj name="" r:id="rId13" imgW="787400" imgH="4445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7451" y="4800411"/>
                        <a:ext cx="152987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5369"/>
          <p:cNvGraphicFramePr>
            <a:graphicFrameLocks noChangeAspect="1"/>
          </p:cNvGraphicFramePr>
          <p:nvPr/>
        </p:nvGraphicFramePr>
        <p:xfrm>
          <a:off x="5462820" y="4788443"/>
          <a:ext cx="453851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2438400" imgH="444500" progId="">
                  <p:embed/>
                </p:oleObj>
              </mc:Choice>
              <mc:Fallback>
                <p:oleObj name="" r:id="rId15" imgW="2438400" imgH="4445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62820" y="4788443"/>
                        <a:ext cx="4538511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5370"/>
          <p:cNvGraphicFramePr>
            <a:graphicFrameLocks noChangeAspect="1"/>
          </p:cNvGraphicFramePr>
          <p:nvPr/>
        </p:nvGraphicFramePr>
        <p:xfrm>
          <a:off x="3272441" y="5742335"/>
          <a:ext cx="18539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952500" imgH="444500" progId="">
                  <p:embed/>
                </p:oleObj>
              </mc:Choice>
              <mc:Fallback>
                <p:oleObj name="" r:id="rId17" imgW="952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2441" y="5742335"/>
                        <a:ext cx="185391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030605" y="3788410"/>
            <a:ext cx="9165590" cy="2891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86060" y="3594735"/>
            <a:ext cx="15760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解题思路：首先确定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Y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t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∞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，以及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A0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，再代入公式进行尝试，至少计算三个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A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，取平均值。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一级反应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可时间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顺延。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3790" y="238760"/>
            <a:ext cx="7520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建立动力学方程---由实验数据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微分法</a:t>
            </a:r>
            <a:endParaRPr lang="zh-CN" alt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25336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4579" name="对象 40962"/>
          <p:cNvGraphicFramePr>
            <a:graphicFrameLocks noChangeAspect="1"/>
          </p:cNvGraphicFramePr>
          <p:nvPr/>
        </p:nvGraphicFramePr>
        <p:xfrm>
          <a:off x="3225681" y="1004478"/>
          <a:ext cx="282194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384300" imgH="228600" progId="">
                  <p:embed/>
                </p:oleObj>
              </mc:Choice>
              <mc:Fallback>
                <p:oleObj name="" r:id="rId1" imgW="1384300" imgH="2286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5681" y="1004478"/>
                        <a:ext cx="282194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40963"/>
          <p:cNvGraphicFramePr>
            <a:graphicFrameLocks noChangeAspect="1"/>
          </p:cNvGraphicFramePr>
          <p:nvPr/>
        </p:nvGraphicFramePr>
        <p:xfrm>
          <a:off x="2973403" y="1623698"/>
          <a:ext cx="332587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651000" imgH="215900" progId="">
                  <p:embed/>
                </p:oleObj>
              </mc:Choice>
              <mc:Fallback>
                <p:oleObj name="" r:id="rId3" imgW="16510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3403" y="1623698"/>
                        <a:ext cx="332587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文本框 41985"/>
          <p:cNvSpPr txBox="1"/>
          <p:nvPr/>
        </p:nvSpPr>
        <p:spPr>
          <a:xfrm>
            <a:off x="3225800" y="2353945"/>
            <a:ext cx="85496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初速率法</a:t>
            </a:r>
            <a:endParaRPr lang="zh-CN" altLang="en-US" sz="2400" b="1" noProof="1">
              <a:solidFill>
                <a:srgbClr val="1322EB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一次法</a:t>
            </a:r>
            <a:endParaRPr lang="zh-CN" altLang="en-US" sz="2400" b="1">
              <a:solidFill>
                <a:srgbClr val="1322EB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孤立变数法</a:t>
            </a:r>
            <a:endParaRPr lang="zh-CN" altLang="en-US" sz="2400" b="1">
              <a:solidFill>
                <a:srgbClr val="1322EB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微分反应器</a:t>
            </a:r>
            <a:r>
              <a:rPr lang="en-US" altLang="zh-CN" sz="2400" b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连续釜式反应器，有回路的连续管式反应器     </a:t>
            </a:r>
            <a:endParaRPr lang="zh-CN" altLang="en-US" sz="2400" b="1" noProof="1">
              <a:solidFill>
                <a:srgbClr val="1D41D5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3300" y="4301490"/>
            <a:ext cx="7520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建立动力学方程---由实验数据   半衰期法</a:t>
            </a:r>
            <a:r>
              <a:rPr lang="en-US" altLang="zh-CN" sz="2400" b="1">
                <a:solidFill>
                  <a:srgbClr val="1322EB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   </a:t>
            </a:r>
            <a:endParaRPr lang="en-US" altLang="zh-CN" sz="2400" b="1">
              <a:solidFill>
                <a:srgbClr val="1322EB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410845" y="4295140"/>
            <a:ext cx="432000" cy="396000"/>
          </a:xfrm>
          <a:prstGeom prst="star5">
            <a:avLst/>
          </a:prstGeom>
          <a:solidFill>
            <a:srgbClr val="132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72945" y="838835"/>
            <a:ext cx="9494520" cy="32143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9185" y="144780"/>
            <a:ext cx="5120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由反应机理</a:t>
            </a:r>
            <a:endParaRPr lang="zh-CN" alt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18859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91" name="文本框 12290"/>
          <p:cNvSpPr txBox="1"/>
          <p:nvPr/>
        </p:nvSpPr>
        <p:spPr>
          <a:xfrm>
            <a:off x="1073785" y="1351122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平衡态处理法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4" name="文本框 13319"/>
          <p:cNvSpPr txBox="1"/>
          <p:nvPr/>
        </p:nvSpPr>
        <p:spPr>
          <a:xfrm>
            <a:off x="397510" y="1807845"/>
            <a:ext cx="403098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对峙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反应1和-1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近似已达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平衡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基元反应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很慢，为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控制步骤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，或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/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9" name="文本框 8199"/>
          <p:cNvSpPr txBox="1"/>
          <p:nvPr/>
        </p:nvSpPr>
        <p:spPr>
          <a:xfrm>
            <a:off x="219075" y="2969260"/>
            <a:ext cx="14433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000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由控制步骤写出速率方程</a:t>
            </a:r>
            <a:endParaRPr lang="zh-CN" altLang="en-US" sz="20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0" name="文本框 8199"/>
          <p:cNvSpPr txBox="1"/>
          <p:nvPr/>
        </p:nvSpPr>
        <p:spPr>
          <a:xfrm>
            <a:off x="219075" y="4257040"/>
            <a:ext cx="12515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buClrTx/>
              <a:buSzTx/>
            </a:pPr>
            <a:r>
              <a:rPr lang="zh-CN" altLang="en-US" sz="2000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求中间物的浓度</a:t>
            </a:r>
            <a:endParaRPr lang="zh-CN" altLang="en-US" sz="20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1" name="文本框 8199"/>
          <p:cNvSpPr txBox="1"/>
          <p:nvPr/>
        </p:nvSpPr>
        <p:spPr>
          <a:xfrm>
            <a:off x="286385" y="5414010"/>
            <a:ext cx="141224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buClrTx/>
              <a:buSzTx/>
            </a:pPr>
            <a:r>
              <a:rPr lang="zh-CN" altLang="en-US" sz="2000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代入中间物的浓度，得到速率方程</a:t>
            </a:r>
            <a:endParaRPr lang="zh-CN" altLang="en-US" sz="20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" name="对象 13320"/>
          <p:cNvGraphicFramePr>
            <a:graphicFrameLocks noChangeAspect="1"/>
          </p:cNvGraphicFramePr>
          <p:nvPr/>
        </p:nvGraphicFramePr>
        <p:xfrm>
          <a:off x="1245379" y="2446356"/>
          <a:ext cx="233420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" imgW="1270000" imgH="215900" progId="">
                  <p:embed/>
                </p:oleObj>
              </mc:Choice>
              <mc:Fallback>
                <p:oleObj name="" r:id="rId1" imgW="1270000" imgH="2159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5379" y="2446356"/>
                        <a:ext cx="233420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文本框 17410"/>
          <p:cNvSpPr txBox="1"/>
          <p:nvPr/>
        </p:nvSpPr>
        <p:spPr>
          <a:xfrm>
            <a:off x="7482840" y="1340485"/>
            <a:ext cx="2830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恒稳态处理法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6393" name="文本框 17417"/>
          <p:cNvSpPr txBox="1"/>
          <p:nvPr/>
        </p:nvSpPr>
        <p:spPr>
          <a:xfrm>
            <a:off x="6891020" y="1707515"/>
            <a:ext cx="499681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是活泼的中间物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很小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处于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恒稳态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3314" name="对象 15362"/>
          <p:cNvGraphicFramePr>
            <a:graphicFrameLocks noChangeAspect="1"/>
          </p:cNvGraphicFramePr>
          <p:nvPr/>
        </p:nvGraphicFramePr>
        <p:xfrm>
          <a:off x="3731578" y="474663"/>
          <a:ext cx="3567957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714500" imgH="400050" progId="Word.Picture.8">
                  <p:embed/>
                </p:oleObj>
              </mc:Choice>
              <mc:Fallback>
                <p:oleObj name="" r:id="rId3" imgW="1714500" imgH="400050" progId="Word.Picture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1578" y="474663"/>
                        <a:ext cx="3567957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5363"/>
          <p:cNvGraphicFramePr>
            <a:graphicFrameLocks noChangeAspect="1"/>
          </p:cNvGraphicFramePr>
          <p:nvPr/>
        </p:nvGraphicFramePr>
        <p:xfrm>
          <a:off x="8003223" y="583565"/>
          <a:ext cx="252146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162685" imgH="253365" progId="Word.Picture.8">
                  <p:embed/>
                </p:oleObj>
              </mc:Choice>
              <mc:Fallback>
                <p:oleObj name="" r:id="rId5" imgW="1162685" imgH="25336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3223" y="583565"/>
                        <a:ext cx="252146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275387" y="655272"/>
          <a:ext cx="161739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7" imgW="787400" imgH="228600" progId="">
                  <p:embed/>
                </p:oleObj>
              </mc:Choice>
              <mc:Fallback>
                <p:oleObj name="" r:id="rId7" imgW="787400" imgH="2286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387" y="655272"/>
                        <a:ext cx="161739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1841325" y="5215176"/>
          <a:ext cx="3058513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612900" imgH="495300" progId="">
                  <p:embed/>
                </p:oleObj>
              </mc:Choice>
              <mc:Fallback>
                <p:oleObj name="" r:id="rId9" imgW="1612900" imgH="4953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1325" y="5215176"/>
                        <a:ext cx="3058513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5369"/>
          <p:cNvGraphicFramePr>
            <a:graphicFrameLocks noChangeAspect="1"/>
          </p:cNvGraphicFramePr>
          <p:nvPr/>
        </p:nvGraphicFramePr>
        <p:xfrm>
          <a:off x="1841222" y="3033328"/>
          <a:ext cx="2342266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1231265" imgH="419100" progId="">
                  <p:embed/>
                </p:oleObj>
              </mc:Choice>
              <mc:Fallback>
                <p:oleObj name="" r:id="rId11" imgW="1231265" imgH="4191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1222" y="3033328"/>
                        <a:ext cx="2342266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15370"/>
          <p:cNvGraphicFramePr>
            <a:graphicFrameLocks noChangeAspect="1"/>
          </p:cNvGraphicFramePr>
          <p:nvPr/>
        </p:nvGraphicFramePr>
        <p:xfrm>
          <a:off x="1639561" y="4092416"/>
          <a:ext cx="325990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1866900" imgH="469900" progId="">
                  <p:embed/>
                </p:oleObj>
              </mc:Choice>
              <mc:Fallback>
                <p:oleObj name="" r:id="rId13" imgW="1866900" imgH="469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9561" y="4092416"/>
                        <a:ext cx="325990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393622" y="6038484"/>
          <a:ext cx="167846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927100" imgH="419100" progId="">
                  <p:embed/>
                </p:oleObj>
              </mc:Choice>
              <mc:Fallback>
                <p:oleObj name="" r:id="rId15" imgW="927100" imgH="4191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93622" y="6038484"/>
                        <a:ext cx="167846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19459"/>
          <p:cNvGraphicFramePr>
            <a:graphicFrameLocks noChangeAspect="1"/>
          </p:cNvGraphicFramePr>
          <p:nvPr/>
        </p:nvGraphicFramePr>
        <p:xfrm>
          <a:off x="8766219" y="2164022"/>
          <a:ext cx="13792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7" imgW="723900" imgH="228600" progId="">
                  <p:embed/>
                </p:oleObj>
              </mc:Choice>
              <mc:Fallback>
                <p:oleObj name="" r:id="rId17" imgW="723900" imgH="2286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66219" y="2164022"/>
                        <a:ext cx="1379220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8199"/>
          <p:cNvSpPr txBox="1"/>
          <p:nvPr/>
        </p:nvSpPr>
        <p:spPr>
          <a:xfrm>
            <a:off x="5317490" y="2898775"/>
            <a:ext cx="21183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buClrTx/>
              <a:buSzTx/>
            </a:pPr>
            <a:r>
              <a:rPr lang="zh-CN" altLang="en-US" sz="2000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由涉及的基元反应写出速率方程（有</a:t>
            </a:r>
            <a:r>
              <a:rPr lang="en-US" altLang="zh-CN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个基元反应）</a:t>
            </a:r>
            <a:endParaRPr lang="zh-CN" altLang="en-US" sz="20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6" name="文本框 8199"/>
          <p:cNvSpPr txBox="1"/>
          <p:nvPr/>
        </p:nvSpPr>
        <p:spPr>
          <a:xfrm>
            <a:off x="5346065" y="4257040"/>
            <a:ext cx="20453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Tx/>
              <a:buSzTx/>
            </a:pPr>
            <a:r>
              <a:rPr lang="zh-CN" altLang="en-US" sz="2000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</a:t>
            </a:r>
            <a:r>
              <a:rPr lang="en-US" altLang="zh-CN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O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的浓度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（有</a:t>
            </a:r>
            <a:r>
              <a:rPr lang="en-US" altLang="zh-CN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个基元反应）</a:t>
            </a:r>
            <a:endParaRPr lang="zh-CN" altLang="en-US" sz="20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7" name="文本框 8199"/>
          <p:cNvSpPr txBox="1"/>
          <p:nvPr/>
        </p:nvSpPr>
        <p:spPr>
          <a:xfrm>
            <a:off x="5389880" y="5431790"/>
            <a:ext cx="20447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buClrTx/>
              <a:buSzTx/>
            </a:pPr>
            <a:r>
              <a:rPr lang="zh-CN" altLang="en-US" sz="2000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</a:t>
            </a:r>
            <a:r>
              <a:rPr lang="en-US" altLang="zh-CN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的浓度，得到速率方程</a:t>
            </a:r>
            <a:endParaRPr lang="zh-CN" altLang="en-US" sz="20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434" name="对象 19459"/>
          <p:cNvGraphicFramePr>
            <a:graphicFrameLocks noChangeAspect="1"/>
          </p:cNvGraphicFramePr>
          <p:nvPr/>
        </p:nvGraphicFramePr>
        <p:xfrm>
          <a:off x="7378031" y="3962371"/>
          <a:ext cx="4181475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2222500" imgH="482600" progId="">
                  <p:embed/>
                </p:oleObj>
              </mc:Choice>
              <mc:Fallback>
                <p:oleObj name="" r:id="rId19" imgW="2222500" imgH="4826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78031" y="3962371"/>
                        <a:ext cx="4181475" cy="900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9460"/>
          <p:cNvGraphicFramePr>
            <a:graphicFrameLocks noChangeAspect="1"/>
          </p:cNvGraphicFramePr>
          <p:nvPr/>
        </p:nvGraphicFramePr>
        <p:xfrm>
          <a:off x="7434506" y="4922550"/>
          <a:ext cx="3623789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2057400" imgH="254000" progId="">
                  <p:embed/>
                </p:oleObj>
              </mc:Choice>
              <mc:Fallback>
                <p:oleObj name="" r:id="rId21" imgW="2057400" imgH="254000" progId="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34506" y="4922550"/>
                        <a:ext cx="3623789" cy="4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19467"/>
          <p:cNvGraphicFramePr>
            <a:graphicFrameLocks noChangeAspect="1"/>
          </p:cNvGraphicFramePr>
          <p:nvPr/>
        </p:nvGraphicFramePr>
        <p:xfrm>
          <a:off x="7487470" y="2865910"/>
          <a:ext cx="3838575" cy="96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3" imgW="1981200" imgH="495300" progId="">
                  <p:embed/>
                </p:oleObj>
              </mc:Choice>
              <mc:Fallback>
                <p:oleObj name="" r:id="rId23" imgW="1981200" imgH="4953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87470" y="2865910"/>
                        <a:ext cx="3838575" cy="960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19467"/>
          <p:cNvGraphicFramePr>
            <a:graphicFrameLocks noChangeAspect="1"/>
          </p:cNvGraphicFramePr>
          <p:nvPr/>
        </p:nvGraphicFramePr>
        <p:xfrm>
          <a:off x="7434573" y="5474880"/>
          <a:ext cx="455524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5" imgW="2413000" imgH="495300" progId="">
                  <p:embed/>
                </p:oleObj>
              </mc:Choice>
              <mc:Fallback>
                <p:oleObj name="" r:id="rId25" imgW="2413000" imgH="4953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34573" y="5474880"/>
                        <a:ext cx="455524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圆角矩形 45"/>
          <p:cNvSpPr/>
          <p:nvPr/>
        </p:nvSpPr>
        <p:spPr>
          <a:xfrm>
            <a:off x="83185" y="1296035"/>
            <a:ext cx="5060950" cy="5440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318125" y="1296035"/>
            <a:ext cx="6783705" cy="5440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6156"/>
          <p:cNvGraphicFramePr>
            <a:graphicFrameLocks noChangeAspect="1"/>
          </p:cNvGraphicFramePr>
          <p:nvPr/>
        </p:nvGraphicFramePr>
        <p:xfrm>
          <a:off x="1598763" y="707105"/>
          <a:ext cx="704124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543300" imgH="469900" progId="">
                  <p:embed/>
                </p:oleObj>
              </mc:Choice>
              <mc:Fallback>
                <p:oleObj name="" r:id="rId1" imgW="3543300" imgH="469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8763" y="707105"/>
                        <a:ext cx="7041248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6156"/>
          <p:cNvGraphicFramePr>
            <a:graphicFrameLocks noChangeAspect="1"/>
          </p:cNvGraphicFramePr>
          <p:nvPr/>
        </p:nvGraphicFramePr>
        <p:xfrm>
          <a:off x="2063900" y="1872330"/>
          <a:ext cx="5939922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997200" imgH="508000" progId="">
                  <p:embed/>
                </p:oleObj>
              </mc:Choice>
              <mc:Fallback>
                <p:oleObj name="" r:id="rId3" imgW="2997200" imgH="5080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900" y="1872330"/>
                        <a:ext cx="5939922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4579"/>
          <p:cNvGraphicFramePr>
            <a:graphicFrameLocks noChangeAspect="1"/>
          </p:cNvGraphicFramePr>
          <p:nvPr/>
        </p:nvGraphicFramePr>
        <p:xfrm>
          <a:off x="4787107" y="76836"/>
          <a:ext cx="238785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143000" imgH="241300" progId="">
                  <p:embed/>
                </p:oleObj>
              </mc:Choice>
              <mc:Fallback>
                <p:oleObj name="" r:id="rId5" imgW="1143000" imgH="2413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107" y="76836"/>
                        <a:ext cx="238785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8199"/>
          <p:cNvSpPr txBox="1"/>
          <p:nvPr/>
        </p:nvSpPr>
        <p:spPr>
          <a:xfrm>
            <a:off x="2112645" y="108585"/>
            <a:ext cx="30270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表观速率系数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8199"/>
          <p:cNvSpPr txBox="1"/>
          <p:nvPr/>
        </p:nvSpPr>
        <p:spPr>
          <a:xfrm>
            <a:off x="3175635" y="2880360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表观指前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因子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2" name="文本框 8199"/>
          <p:cNvSpPr txBox="1"/>
          <p:nvPr/>
        </p:nvSpPr>
        <p:spPr>
          <a:xfrm>
            <a:off x="5187950" y="2406015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活化能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5603" name="对象 26627"/>
          <p:cNvGraphicFramePr>
            <a:graphicFrameLocks noChangeAspect="1"/>
          </p:cNvGraphicFramePr>
          <p:nvPr/>
        </p:nvGraphicFramePr>
        <p:xfrm>
          <a:off x="3175476" y="3371374"/>
          <a:ext cx="477735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565400" imgH="405765" progId="">
                  <p:embed/>
                </p:oleObj>
              </mc:Choice>
              <mc:Fallback>
                <p:oleObj name="" r:id="rId7" imgW="2565400" imgH="405765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5476" y="3371374"/>
                        <a:ext cx="4777359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6628"/>
          <p:cNvGraphicFramePr>
            <a:graphicFrameLocks noChangeAspect="1"/>
          </p:cNvGraphicFramePr>
          <p:nvPr/>
        </p:nvGraphicFramePr>
        <p:xfrm>
          <a:off x="3175318" y="4219416"/>
          <a:ext cx="488537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2616200" imgH="405765" progId="">
                  <p:embed/>
                </p:oleObj>
              </mc:Choice>
              <mc:Fallback>
                <p:oleObj name="" r:id="rId9" imgW="2616200" imgH="405765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5318" y="4219416"/>
                        <a:ext cx="4885379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6629"/>
          <p:cNvGraphicFramePr>
            <a:graphicFrameLocks noChangeAspect="1"/>
          </p:cNvGraphicFramePr>
          <p:nvPr/>
        </p:nvGraphicFramePr>
        <p:xfrm>
          <a:off x="3757327" y="5067244"/>
          <a:ext cx="369890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1981200" imgH="405765" progId="">
                  <p:embed/>
                </p:oleObj>
              </mc:Choice>
              <mc:Fallback>
                <p:oleObj name="" r:id="rId11" imgW="1981200" imgH="405765" progId="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7327" y="5067244"/>
                        <a:ext cx="369890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6630"/>
          <p:cNvGraphicFramePr>
            <a:graphicFrameLocks noChangeAspect="1"/>
          </p:cNvGraphicFramePr>
          <p:nvPr/>
        </p:nvGraphicFramePr>
        <p:xfrm>
          <a:off x="4054629" y="5915604"/>
          <a:ext cx="312831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1600200" imgH="405765" progId="">
                  <p:embed/>
                </p:oleObj>
              </mc:Choice>
              <mc:Fallback>
                <p:oleObj name="" r:id="rId13" imgW="1600200" imgH="405765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4629" y="5915604"/>
                        <a:ext cx="3128316" cy="79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8199"/>
          <p:cNvSpPr txBox="1"/>
          <p:nvPr/>
        </p:nvSpPr>
        <p:spPr>
          <a:xfrm>
            <a:off x="1728470" y="6111875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活化能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TABLE_BEAUTIFY" val="smartTable{ce5dbaeb-4320-4dfd-a94c-25424e3ac415}"/>
</p:tagLst>
</file>

<file path=ppt/tags/tag75.xml><?xml version="1.0" encoding="utf-8"?>
<p:tagLst xmlns:p="http://schemas.openxmlformats.org/presentationml/2006/main">
  <p:tag name="KSO_WM_UNIT_TABLE_BEAUTIFY" val="smartTable{78f3c392-8af5-4a82-b550-9d923dbdfa22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NDZlMGU2MTkyNjcwYTdmZGFlZWI2MzVmZTRlZjJlNz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4587</Words>
  <Application>WPS 演示</Application>
  <PresentationFormat>宽屏</PresentationFormat>
  <Paragraphs>454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146</vt:i4>
      </vt:variant>
      <vt:variant>
        <vt:lpstr>幻灯片标题</vt:lpstr>
      </vt:variant>
      <vt:variant>
        <vt:i4>36</vt:i4>
      </vt:variant>
    </vt:vector>
  </HeadingPairs>
  <TitlesOfParts>
    <vt:vector size="196" baseType="lpstr">
      <vt:lpstr>Arial</vt:lpstr>
      <vt:lpstr>宋体</vt:lpstr>
      <vt:lpstr>Wingdings</vt:lpstr>
      <vt:lpstr>Wingdings</vt:lpstr>
      <vt:lpstr>黑体</vt:lpstr>
      <vt:lpstr>Times New Roman</vt:lpstr>
      <vt:lpstr>Symbol</vt:lpstr>
      <vt:lpstr>微软雅黑</vt:lpstr>
      <vt:lpstr>Arial Unicode MS</vt:lpstr>
      <vt:lpstr>Calibri</vt:lpstr>
      <vt:lpstr>楷体_GB2312</vt:lpstr>
      <vt:lpstr>新宋体</vt:lpstr>
      <vt:lpstr>华文中宋</vt:lpstr>
      <vt:lpstr>Office 主题​​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Word.Picture.8</vt:lpstr>
      <vt:lpstr>第七章公式总结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yanglei</cp:lastModifiedBy>
  <cp:revision>177</cp:revision>
  <dcterms:created xsi:type="dcterms:W3CDTF">2019-06-19T02:08:00Z</dcterms:created>
  <dcterms:modified xsi:type="dcterms:W3CDTF">2022-06-04T05:10:55Z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B5F7286F228B42D4B08B5C6DFA3EFF8F</vt:lpwstr>
  </property>
</Properties>
</file>