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81" r:id="rId7"/>
    <p:sldId id="262" r:id="rId8"/>
    <p:sldId id="280" r:id="rId9"/>
    <p:sldId id="268" r:id="rId10"/>
    <p:sldId id="269" r:id="rId11"/>
    <p:sldId id="270" r:id="rId12"/>
    <p:sldId id="271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7FA"/>
    <a:srgbClr val="AEAEAE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6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40.wmf"/><Relationship Id="rId15" Type="http://schemas.openxmlformats.org/officeDocument/2006/relationships/vmlDrawing" Target="../drawings/vmlDrawing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4.jpeg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10.xml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9.wmf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jpeg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oleObject" Target="../embeddings/oleObject15.bin"/><Relationship Id="rId7" Type="http://schemas.openxmlformats.org/officeDocument/2006/relationships/image" Target="../media/image27.wmf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25.wmf"/><Relationship Id="rId21" Type="http://schemas.openxmlformats.org/officeDocument/2006/relationships/vmlDrawing" Target="../drawings/vmlDrawing3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12.bin"/><Relationship Id="rId19" Type="http://schemas.openxmlformats.org/officeDocument/2006/relationships/image" Target="../media/image33.wmf"/><Relationship Id="rId18" Type="http://schemas.openxmlformats.org/officeDocument/2006/relationships/oleObject" Target="../embeddings/oleObject20.bin"/><Relationship Id="rId17" Type="http://schemas.openxmlformats.org/officeDocument/2006/relationships/image" Target="../media/image32.wmf"/><Relationship Id="rId16" Type="http://schemas.openxmlformats.org/officeDocument/2006/relationships/oleObject" Target="../embeddings/oleObject19.bin"/><Relationship Id="rId15" Type="http://schemas.openxmlformats.org/officeDocument/2006/relationships/image" Target="../media/image31.wmf"/><Relationship Id="rId14" Type="http://schemas.openxmlformats.org/officeDocument/2006/relationships/oleObject" Target="../embeddings/oleObject18.bin"/><Relationship Id="rId13" Type="http://schemas.openxmlformats.org/officeDocument/2006/relationships/image" Target="../media/image30.wmf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29.wmf"/><Relationship Id="rId10" Type="http://schemas.openxmlformats.org/officeDocument/2006/relationships/oleObject" Target="../embeddings/oleObject16.bin"/><Relationship Id="rId1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oleObject" Target="../embeddings/oleObject24.bin"/><Relationship Id="rId7" Type="http://schemas.openxmlformats.org/officeDocument/2006/relationships/image" Target="../media/image36.wmf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34.wmf"/><Relationship Id="rId2" Type="http://schemas.openxmlformats.org/officeDocument/2006/relationships/oleObject" Target="../embeddings/oleObject21.bin"/><Relationship Id="rId15" Type="http://schemas.openxmlformats.org/officeDocument/2006/relationships/vmlDrawing" Target="../drawings/vmlDrawing4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39.wmf"/><Relationship Id="rId12" Type="http://schemas.openxmlformats.org/officeDocument/2006/relationships/oleObject" Target="../embeddings/oleObject26.bin"/><Relationship Id="rId11" Type="http://schemas.openxmlformats.org/officeDocument/2006/relationships/image" Target="../media/image38.wmf"/><Relationship Id="rId10" Type="http://schemas.openxmlformats.org/officeDocument/2006/relationships/oleObject" Target="../embeddings/oleObject25.bin"/><Relationship Id="rId1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029008" y="5074285"/>
            <a:ext cx="3568700" cy="5969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244" name="文本框 2"/>
          <p:cNvSpPr txBox="1"/>
          <p:nvPr/>
        </p:nvSpPr>
        <p:spPr>
          <a:xfrm>
            <a:off x="2794000" y="1917700"/>
            <a:ext cx="747395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(    )</a:t>
            </a:r>
            <a:r>
              <a:rPr lang="zh-CN" altLang="en-US" sz="2800" b="1" i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，   </a:t>
            </a:r>
            <a:r>
              <a:rPr lang="zh-CN" altLang="en-US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～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）    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恒温相图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(    )</a:t>
            </a:r>
            <a:r>
              <a:rPr lang="zh-CN" altLang="en-US" sz="2800" b="1" i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，   </a:t>
            </a:r>
            <a:r>
              <a:rPr lang="zh-CN" altLang="en-US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～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）    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恒压相图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242" name="文本框 6146"/>
          <p:cNvSpPr txBox="1"/>
          <p:nvPr/>
        </p:nvSpPr>
        <p:spPr>
          <a:xfrm>
            <a:off x="2982595" y="1240790"/>
            <a:ext cx="669988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lvl="2" indent="0"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二元系气液和气液液平衡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相图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4878" y="3915410"/>
            <a:ext cx="3568700" cy="5969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" name="文本框 5121"/>
          <p:cNvSpPr txBox="1"/>
          <p:nvPr/>
        </p:nvSpPr>
        <p:spPr>
          <a:xfrm>
            <a:off x="3686175" y="3983673"/>
            <a:ext cx="192532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400" b="1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相律</a:t>
            </a:r>
            <a:endParaRPr lang="zh-CN" altLang="en-US" sz="2400" b="1">
              <a:solidFill>
                <a:srgbClr val="121CD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21413" y="3924142"/>
            <a:ext cx="496887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 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f  </a:t>
            </a:r>
            <a:r>
              <a:rPr lang="en-US" altLang="zh-CN" sz="2800" b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= 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K</a:t>
            </a:r>
            <a:r>
              <a:rPr lang="en-US" altLang="zh-CN" sz="2800" b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 -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 </a:t>
            </a:r>
            <a:r>
              <a:rPr lang="en-US" altLang="zh-CN" sz="2800" b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+2 - 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R </a:t>
            </a:r>
            <a:r>
              <a:rPr lang="en-US" altLang="zh-CN" sz="2800" b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- 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R’</a:t>
            </a:r>
            <a:endParaRPr lang="en-US" altLang="zh-CN" sz="2800" b="1" i="1" noProof="1">
              <a:solidFill>
                <a:srgbClr val="121CDC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ea"/>
              <a:sym typeface="Symbol" panose="05050102010706020507" pitchFamily="18" charset="2"/>
            </a:endParaRPr>
          </a:p>
        </p:txBody>
      </p:sp>
      <p:sp>
        <p:nvSpPr>
          <p:cNvPr id="2" name="文本框 5121"/>
          <p:cNvSpPr txBox="1"/>
          <p:nvPr/>
        </p:nvSpPr>
        <p:spPr>
          <a:xfrm>
            <a:off x="3108960" y="4984115"/>
            <a:ext cx="2677795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400" b="1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相律</a:t>
            </a:r>
            <a:r>
              <a:rPr lang="en-US" altLang="zh-CN" sz="2400" b="1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---</a:t>
            </a:r>
            <a:r>
              <a:rPr lang="zh-CN" altLang="en-US" sz="2400" b="1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凝聚系统</a:t>
            </a:r>
            <a:endParaRPr lang="zh-CN" altLang="en-US" sz="2400" b="1">
              <a:solidFill>
                <a:srgbClr val="121CD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ctr"/>
            <a:r>
              <a:rPr lang="zh-CN" altLang="en-US" sz="2400" b="1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液液</a:t>
            </a:r>
            <a:r>
              <a:rPr lang="zh-CN" altLang="en-US" sz="2400" b="1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平衡</a:t>
            </a:r>
            <a:endParaRPr lang="zh-CN" altLang="en-US" sz="2400" b="1">
              <a:solidFill>
                <a:srgbClr val="121CD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48388" y="5074127"/>
            <a:ext cx="496887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 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f  </a:t>
            </a:r>
            <a:r>
              <a:rPr lang="en-US" altLang="zh-CN" sz="2800" b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= 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K</a:t>
            </a:r>
            <a:r>
              <a:rPr lang="en-US" altLang="zh-CN" sz="2800" b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 -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 </a:t>
            </a:r>
            <a:r>
              <a:rPr lang="en-US" altLang="zh-CN" sz="2800" b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+1 - 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R </a:t>
            </a:r>
            <a:r>
              <a:rPr lang="en-US" altLang="zh-CN" sz="2800" b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- 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R’</a:t>
            </a:r>
            <a:endParaRPr lang="en-US" altLang="zh-CN" sz="2800" b="1" i="1" noProof="1">
              <a:solidFill>
                <a:srgbClr val="121CDC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ea"/>
              <a:sym typeface="Symbol" panose="05050102010706020507" pitchFamily="18" charset="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9010" y="450850"/>
            <a:ext cx="10515600" cy="635000"/>
          </a:xfrm>
        </p:spPr>
        <p:txBody>
          <a:bodyPr/>
          <a:p>
            <a:pPr algn="ctr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四章总结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9" name="矩形 369668"/>
          <p:cNvSpPr/>
          <p:nvPr/>
        </p:nvSpPr>
        <p:spPr>
          <a:xfrm>
            <a:off x="1703388" y="3500438"/>
            <a:ext cx="8964612" cy="341503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、组成为                  的混合物的泡点和露点温度分别是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                                       ；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                                        ；  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、物质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的沸点分别是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                                        ；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                                         ； 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：无法确定。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、采用精馏的方法分离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的混合物时，塔顶可得到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：纯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：纯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：无法确定。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9696" name="对象 369695"/>
          <p:cNvGraphicFramePr>
            <a:graphicFrameLocks noChangeAspect="1"/>
          </p:cNvGraphicFramePr>
          <p:nvPr/>
        </p:nvGraphicFramePr>
        <p:xfrm>
          <a:off x="3213100" y="3542348"/>
          <a:ext cx="124961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" r:id="rId1" imgW="660400" imgH="228600" progId="Equation.3">
                  <p:embed/>
                </p:oleObj>
              </mc:Choice>
              <mc:Fallback>
                <p:oleObj name="" r:id="rId1" imgW="660400" imgH="228600" progId="Equation.3">
                  <p:embed/>
                  <p:pic>
                    <p:nvPicPr>
                      <p:cNvPr id="0" name="图片 35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3100" y="3542348"/>
                        <a:ext cx="1249611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97" name="对象 369696"/>
          <p:cNvGraphicFramePr>
            <a:graphicFrameLocks noChangeAspect="1"/>
          </p:cNvGraphicFramePr>
          <p:nvPr/>
        </p:nvGraphicFramePr>
        <p:xfrm>
          <a:off x="2163128" y="4249103"/>
          <a:ext cx="277955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" r:id="rId3" imgW="1434465" imgH="241300" progId="Equation.3">
                  <p:embed/>
                </p:oleObj>
              </mc:Choice>
              <mc:Fallback>
                <p:oleObj name="" r:id="rId3" imgW="1434465" imgH="241300" progId="Equation.3">
                  <p:embed/>
                  <p:pic>
                    <p:nvPicPr>
                      <p:cNvPr id="0" name="图片 35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3128" y="4249103"/>
                        <a:ext cx="2779553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98" name="对象 369697"/>
          <p:cNvGraphicFramePr>
            <a:graphicFrameLocks noChangeAspect="1"/>
          </p:cNvGraphicFramePr>
          <p:nvPr/>
        </p:nvGraphicFramePr>
        <p:xfrm>
          <a:off x="2208213" y="3860800"/>
          <a:ext cx="263303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" r:id="rId5" imgW="1358265" imgH="241300" progId="Equation.3">
                  <p:embed/>
                </p:oleObj>
              </mc:Choice>
              <mc:Fallback>
                <p:oleObj name="" r:id="rId5" imgW="1358265" imgH="241300" progId="Equation.3">
                  <p:embed/>
                  <p:pic>
                    <p:nvPicPr>
                      <p:cNvPr id="0" name="图片 35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8213" y="3860800"/>
                        <a:ext cx="263303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99" name="对象 369698"/>
          <p:cNvGraphicFramePr>
            <a:graphicFrameLocks noChangeAspect="1"/>
          </p:cNvGraphicFramePr>
          <p:nvPr/>
        </p:nvGraphicFramePr>
        <p:xfrm>
          <a:off x="6324600" y="3888740"/>
          <a:ext cx="263160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" r:id="rId7" imgW="1358265" imgH="241300" progId="Equation.3">
                  <p:embed/>
                </p:oleObj>
              </mc:Choice>
              <mc:Fallback>
                <p:oleObj name="" r:id="rId7" imgW="1358265" imgH="241300" progId="Equation.3">
                  <p:embed/>
                  <p:pic>
                    <p:nvPicPr>
                      <p:cNvPr id="0" name="图片 35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24600" y="3888740"/>
                        <a:ext cx="263160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700" name="对象 369699"/>
          <p:cNvGraphicFramePr>
            <a:graphicFrameLocks noChangeAspect="1"/>
          </p:cNvGraphicFramePr>
          <p:nvPr/>
        </p:nvGraphicFramePr>
        <p:xfrm>
          <a:off x="2438814" y="5026783"/>
          <a:ext cx="263769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" r:id="rId9" imgW="1397000" imgH="228600" progId="Equation.3">
                  <p:embed/>
                </p:oleObj>
              </mc:Choice>
              <mc:Fallback>
                <p:oleObj name="" r:id="rId9" imgW="1397000" imgH="228600" progId="Equation.3">
                  <p:embed/>
                  <p:pic>
                    <p:nvPicPr>
                      <p:cNvPr id="0" name="图片 35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814" y="5026783"/>
                        <a:ext cx="263769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701" name="对象 369700"/>
          <p:cNvGraphicFramePr>
            <a:graphicFrameLocks noChangeAspect="1"/>
          </p:cNvGraphicFramePr>
          <p:nvPr/>
        </p:nvGraphicFramePr>
        <p:xfrm>
          <a:off x="6381750" y="4954783"/>
          <a:ext cx="285750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" r:id="rId11" imgW="1397000" imgH="228600" progId="Equation.3">
                  <p:embed/>
                </p:oleObj>
              </mc:Choice>
              <mc:Fallback>
                <p:oleObj name="" r:id="rId11" imgW="1397000" imgH="228600" progId="Equation.3">
                  <p:embed/>
                  <p:pic>
                    <p:nvPicPr>
                      <p:cNvPr id="0" name="图片 35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81750" y="4954783"/>
                        <a:ext cx="285750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9702" name="图片 2" descr="4.3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95775" y="692150"/>
            <a:ext cx="3600450" cy="2871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9703" name="文本框 369702"/>
          <p:cNvSpPr txBox="1"/>
          <p:nvPr/>
        </p:nvSpPr>
        <p:spPr>
          <a:xfrm>
            <a:off x="9336088" y="3429000"/>
            <a:ext cx="1027112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69704" name="文本框 369703"/>
          <p:cNvSpPr txBox="1"/>
          <p:nvPr/>
        </p:nvSpPr>
        <p:spPr>
          <a:xfrm>
            <a:off x="5573713" y="4581525"/>
            <a:ext cx="1027112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69705" name="文本框 369704"/>
          <p:cNvSpPr txBox="1"/>
          <p:nvPr/>
        </p:nvSpPr>
        <p:spPr>
          <a:xfrm>
            <a:off x="9264650" y="5661025"/>
            <a:ext cx="1027113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69707" name="矩形 369706"/>
          <p:cNvSpPr/>
          <p:nvPr/>
        </p:nvSpPr>
        <p:spPr>
          <a:xfrm>
            <a:off x="1487488" y="271463"/>
            <a:ext cx="8801100" cy="44513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t" anchorCtr="0">
            <a:spAutoFit/>
          </a:bodyPr>
          <a:lstStyle/>
          <a:p>
            <a:pPr>
              <a:buNone/>
            </a:pP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例、下图为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A-B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二元混合物的气液平衡相图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恒压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，完成以下选择题</a:t>
            </a:r>
            <a:endParaRPr lang="zh-CN" altLang="en-US" sz="23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7464152" y="1628800"/>
            <a:ext cx="0" cy="165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703" grpId="0" bldLvl="0" animBg="1"/>
      <p:bldP spid="369704" grpId="0" bldLvl="0" animBg="1"/>
      <p:bldP spid="36970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矩形 371713"/>
          <p:cNvSpPr/>
          <p:nvPr/>
        </p:nvSpPr>
        <p:spPr>
          <a:xfrm>
            <a:off x="1703388" y="4365625"/>
            <a:ext cx="8964612" cy="230695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、当系统压力增加时，发生的现象是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：气相线和液相线均上移；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：气相线和液相线均下移；  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：气相线上移，液相线下移。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、在气相线与液相线围成的中间区域，系统地自由度等于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371720" name="图片 2" descr="4.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0" y="1125538"/>
            <a:ext cx="3600450" cy="2871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1721" name="文本框 371720"/>
          <p:cNvSpPr txBox="1"/>
          <p:nvPr/>
        </p:nvSpPr>
        <p:spPr>
          <a:xfrm>
            <a:off x="6959600" y="4292600"/>
            <a:ext cx="1027113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71722" name="文本框 371721"/>
          <p:cNvSpPr txBox="1"/>
          <p:nvPr/>
        </p:nvSpPr>
        <p:spPr>
          <a:xfrm>
            <a:off x="2332038" y="5805488"/>
            <a:ext cx="1027112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71723" name="矩形 371722"/>
          <p:cNvSpPr/>
          <p:nvPr/>
        </p:nvSpPr>
        <p:spPr>
          <a:xfrm>
            <a:off x="1487488" y="271463"/>
            <a:ext cx="8801100" cy="44513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t" anchorCtr="0">
            <a:spAutoFit/>
          </a:bodyPr>
          <a:lstStyle/>
          <a:p>
            <a:pPr>
              <a:buNone/>
            </a:pP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例、下图为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A-B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二元混合物的气液平衡相图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恒压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，完成以下选择题</a:t>
            </a:r>
            <a:endParaRPr lang="zh-CN" altLang="en-US" sz="23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1" grpId="0" bldLvl="0" animBg="1"/>
      <p:bldP spid="37172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6091555" y="1087755"/>
            <a:ext cx="3568700" cy="105568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" name="圆角矩形 6"/>
          <p:cNvSpPr/>
          <p:nvPr/>
        </p:nvSpPr>
        <p:spPr>
          <a:xfrm>
            <a:off x="2167255" y="1521143"/>
            <a:ext cx="3568700" cy="70485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" name="圆角矩形 5"/>
          <p:cNvSpPr/>
          <p:nvPr/>
        </p:nvSpPr>
        <p:spPr>
          <a:xfrm>
            <a:off x="2205355" y="909955"/>
            <a:ext cx="2198688" cy="5048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101" name="文本框 5121"/>
          <p:cNvSpPr txBox="1"/>
          <p:nvPr/>
        </p:nvSpPr>
        <p:spPr>
          <a:xfrm>
            <a:off x="2278380" y="374174"/>
            <a:ext cx="2360613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just"/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杠杆规则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102" name="对象 5122"/>
          <p:cNvGraphicFramePr>
            <a:graphicFrameLocks noChangeAspect="1"/>
          </p:cNvGraphicFramePr>
          <p:nvPr/>
        </p:nvGraphicFramePr>
        <p:xfrm>
          <a:off x="2205355" y="1625918"/>
          <a:ext cx="33845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334135" imgH="228600" progId="Equation.3">
                  <p:embed/>
                </p:oleObj>
              </mc:Choice>
              <mc:Fallback>
                <p:oleObj name="" r:id="rId1" imgW="1334135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5355" y="1625918"/>
                        <a:ext cx="3384550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对象 5123"/>
          <p:cNvGraphicFramePr>
            <a:graphicFrameLocks noChangeAspect="1"/>
          </p:cNvGraphicFramePr>
          <p:nvPr/>
        </p:nvGraphicFramePr>
        <p:xfrm>
          <a:off x="6289993" y="1059180"/>
          <a:ext cx="319881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270000" imgH="444500" progId="Equation.3">
                  <p:embed/>
                </p:oleObj>
              </mc:Choice>
              <mc:Fallback>
                <p:oleObj name="" r:id="rId3" imgW="1270000" imgH="444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9993" y="1059180"/>
                        <a:ext cx="3198812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对象 5124"/>
          <p:cNvGraphicFramePr>
            <a:graphicFrameLocks noChangeAspect="1"/>
          </p:cNvGraphicFramePr>
          <p:nvPr/>
        </p:nvGraphicFramePr>
        <p:xfrm>
          <a:off x="2278380" y="905193"/>
          <a:ext cx="20875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824865" imgH="203200" progId="Equation.3">
                  <p:embed/>
                </p:oleObj>
              </mc:Choice>
              <mc:Fallback>
                <p:oleObj name="" r:id="rId5" imgW="824865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8380" y="905193"/>
                        <a:ext cx="2087563" cy="50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文本框 5125"/>
          <p:cNvSpPr txBox="1"/>
          <p:nvPr/>
        </p:nvSpPr>
        <p:spPr>
          <a:xfrm>
            <a:off x="5589588" y="374174"/>
            <a:ext cx="44640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对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进行物料衡算：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x, w</a:t>
            </a:r>
            <a:endParaRPr lang="en-US" altLang="zh-CN" sz="2400" i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06" name="右大括号 5126"/>
          <p:cNvSpPr/>
          <p:nvPr/>
        </p:nvSpPr>
        <p:spPr>
          <a:xfrm>
            <a:off x="5805805" y="1121093"/>
            <a:ext cx="215900" cy="1008062"/>
          </a:xfrm>
          <a:prstGeom prst="rightBrace">
            <a:avLst>
              <a:gd name="adj1" fmla="val 3847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07" name="内容占位符 5127"/>
          <p:cNvGraphicFramePr>
            <a:graphicFrameLocks noGrp="1" noChangeAspect="1"/>
          </p:cNvGraphicFramePr>
          <p:nvPr>
            <p:ph idx="4294967295"/>
          </p:nvPr>
        </p:nvGraphicFramePr>
        <p:xfrm>
          <a:off x="6264593" y="2225993"/>
          <a:ext cx="33115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1346835" imgH="444500" progId="Equation.3">
                  <p:embed/>
                </p:oleObj>
              </mc:Choice>
              <mc:Fallback>
                <p:oleObj name="" r:id="rId7" imgW="1346835" imgH="4445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64593" y="2225993"/>
                        <a:ext cx="3311525" cy="10937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8" name="图片 5128" descr="04-0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8380" y="2559368"/>
            <a:ext cx="3457575" cy="337502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graphicFrame>
        <p:nvGraphicFramePr>
          <p:cNvPr id="5130" name="对象 5129"/>
          <p:cNvGraphicFramePr>
            <a:graphicFrameLocks noChangeAspect="1"/>
          </p:cNvGraphicFramePr>
          <p:nvPr/>
        </p:nvGraphicFramePr>
        <p:xfrm>
          <a:off x="6813868" y="3495993"/>
          <a:ext cx="25923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0" imgW="1258570" imgH="419735" progId="Equation.3">
                  <p:embed/>
                </p:oleObj>
              </mc:Choice>
              <mc:Fallback>
                <p:oleObj name="" r:id="rId10" imgW="1258570" imgH="41973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13868" y="3495993"/>
                        <a:ext cx="2592387" cy="8572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对象 5130"/>
          <p:cNvGraphicFramePr>
            <a:graphicFrameLocks noChangeAspect="1"/>
          </p:cNvGraphicFramePr>
          <p:nvPr/>
        </p:nvGraphicFramePr>
        <p:xfrm>
          <a:off x="6382068" y="4504055"/>
          <a:ext cx="34559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2" imgW="1651000" imgH="419100" progId="Equation.3">
                  <p:embed/>
                </p:oleObj>
              </mc:Choice>
              <mc:Fallback>
                <p:oleObj name="" r:id="rId12" imgW="1651000" imgH="419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82068" y="4504055"/>
                        <a:ext cx="3455987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对象 5131"/>
          <p:cNvGraphicFramePr>
            <a:graphicFrameLocks noChangeAspect="1"/>
          </p:cNvGraphicFramePr>
          <p:nvPr/>
        </p:nvGraphicFramePr>
        <p:xfrm>
          <a:off x="6239193" y="5585143"/>
          <a:ext cx="36591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4" imgW="1905000" imgH="419100" progId="Equation.3">
                  <p:embed/>
                </p:oleObj>
              </mc:Choice>
              <mc:Fallback>
                <p:oleObj name="" r:id="rId14" imgW="1905000" imgH="419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39193" y="5585143"/>
                        <a:ext cx="3659187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文本框 5132"/>
          <p:cNvSpPr txBox="1"/>
          <p:nvPr/>
        </p:nvSpPr>
        <p:spPr>
          <a:xfrm>
            <a:off x="6021705" y="3712052"/>
            <a:ext cx="64770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just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204018" y="3702368"/>
            <a:ext cx="3238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967480" y="3710305"/>
            <a:ext cx="215900" cy="0"/>
          </a:xfrm>
          <a:prstGeom prst="line">
            <a:avLst/>
          </a:prstGeom>
          <a:ln w="28575">
            <a:solidFill>
              <a:srgbClr val="121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013268" y="5999480"/>
            <a:ext cx="3863975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由</a:t>
            </a:r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水平线</a:t>
            </a:r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（</a:t>
            </a:r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系线</a:t>
            </a:r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）确定组成</a:t>
            </a:r>
            <a:endParaRPr lang="zh-CN" altLang="en-US" sz="2400" b="1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algn="ctr"/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相点</a:t>
            </a:r>
            <a:endParaRPr lang="zh-CN" altLang="en-US" sz="2400" b="1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17" name="文本框 5121"/>
          <p:cNvSpPr txBox="1"/>
          <p:nvPr/>
        </p:nvSpPr>
        <p:spPr>
          <a:xfrm>
            <a:off x="4550093" y="3486309"/>
            <a:ext cx="912812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0.621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18" name="文本框 5121"/>
          <p:cNvSpPr txBox="1"/>
          <p:nvPr/>
        </p:nvSpPr>
        <p:spPr>
          <a:xfrm>
            <a:off x="3224530" y="3537109"/>
            <a:ext cx="912813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0.400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19" name="文本框 5121"/>
          <p:cNvSpPr txBox="1"/>
          <p:nvPr/>
        </p:nvSpPr>
        <p:spPr>
          <a:xfrm>
            <a:off x="3827780" y="5203190"/>
            <a:ext cx="912813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0.500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016568" y="3711893"/>
            <a:ext cx="2844800" cy="0"/>
          </a:xfrm>
          <a:prstGeom prst="line">
            <a:avLst/>
          </a:prstGeom>
          <a:ln w="28575">
            <a:solidFill>
              <a:srgbClr val="1D4B1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笑脸 9"/>
          <p:cNvSpPr/>
          <p:nvPr/>
        </p:nvSpPr>
        <p:spPr>
          <a:xfrm>
            <a:off x="10055225" y="5078095"/>
            <a:ext cx="648335" cy="648335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117" grpId="0"/>
      <p:bldP spid="4118" grpId="0"/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矩形 427009"/>
          <p:cNvSpPr/>
          <p:nvPr/>
        </p:nvSpPr>
        <p:spPr>
          <a:xfrm>
            <a:off x="1860550" y="1279525"/>
            <a:ext cx="8716963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塔顶：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温度低，气体由下向上升，得到低沸点物质。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塔底（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塔釜）：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温度高，液体由上向下流，得到高沸点物质。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22" name="矩形 427010"/>
          <p:cNvSpPr/>
          <p:nvPr/>
        </p:nvSpPr>
        <p:spPr>
          <a:xfrm>
            <a:off x="1560513" y="5484813"/>
            <a:ext cx="3455987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塔顶：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B(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低沸点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塔底：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A(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高沸点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23" name="矩形 427011"/>
          <p:cNvSpPr/>
          <p:nvPr/>
        </p:nvSpPr>
        <p:spPr>
          <a:xfrm>
            <a:off x="4800600" y="5514975"/>
            <a:ext cx="3455988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塔顶：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最低恒沸物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塔底：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或纯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5124" name="组合 427012"/>
          <p:cNvGrpSpPr/>
          <p:nvPr/>
        </p:nvGrpSpPr>
        <p:grpSpPr>
          <a:xfrm>
            <a:off x="1595438" y="2749550"/>
            <a:ext cx="2916237" cy="2663825"/>
            <a:chOff x="0" y="0"/>
            <a:chExt cx="3432" cy="3438"/>
          </a:xfrm>
        </p:grpSpPr>
        <p:pic>
          <p:nvPicPr>
            <p:cNvPr id="5125" name="图片 427013" descr="04-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432" cy="34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26" name="直接连接符 427014"/>
            <p:cNvSpPr/>
            <p:nvPr/>
          </p:nvSpPr>
          <p:spPr>
            <a:xfrm flipV="1">
              <a:off x="1470" y="1368"/>
              <a:ext cx="1104" cy="0"/>
            </a:xfrm>
            <a:prstGeom prst="line">
              <a:avLst/>
            </a:prstGeom>
            <a:ln w="19050" cap="flat" cmpd="sng">
              <a:solidFill>
                <a:srgbClr val="99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7" name="直接连接符 427015"/>
            <p:cNvSpPr/>
            <p:nvPr/>
          </p:nvSpPr>
          <p:spPr>
            <a:xfrm flipH="1">
              <a:off x="2589" y="1411"/>
              <a:ext cx="0" cy="339"/>
            </a:xfrm>
            <a:prstGeom prst="line">
              <a:avLst/>
            </a:prstGeom>
            <a:ln w="19050" cap="flat" cmpd="sng">
              <a:solidFill>
                <a:srgbClr val="9933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8" name="直接连接符 427016"/>
            <p:cNvSpPr/>
            <p:nvPr/>
          </p:nvSpPr>
          <p:spPr>
            <a:xfrm flipH="1" flipV="1">
              <a:off x="1425" y="1058"/>
              <a:ext cx="0" cy="268"/>
            </a:xfrm>
            <a:prstGeom prst="line">
              <a:avLst/>
            </a:prstGeom>
            <a:ln w="19050" cap="flat" cmpd="sng">
              <a:solidFill>
                <a:srgbClr val="9933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129" name="图片 427017" descr="04-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835275"/>
            <a:ext cx="2665413" cy="25781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pic>
        <p:nvPicPr>
          <p:cNvPr id="5130" name="图片 427018" descr="04-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763" y="2820988"/>
            <a:ext cx="2624137" cy="266382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sp>
        <p:nvSpPr>
          <p:cNvPr id="5131" name="矩形 427019"/>
          <p:cNvSpPr/>
          <p:nvPr/>
        </p:nvSpPr>
        <p:spPr>
          <a:xfrm>
            <a:off x="7824788" y="5514975"/>
            <a:ext cx="3455987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塔顶：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或纯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塔底：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最高恒沸物         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" name="文本框 6145"/>
          <p:cNvSpPr txBox="1"/>
          <p:nvPr/>
        </p:nvSpPr>
        <p:spPr>
          <a:xfrm>
            <a:off x="1887538" y="489427"/>
            <a:ext cx="8675688" cy="53403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精馏原理：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气液平衡时气相组成与液相组成不同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33" name="矩形 427011"/>
          <p:cNvSpPr/>
          <p:nvPr/>
        </p:nvSpPr>
        <p:spPr>
          <a:xfrm>
            <a:off x="4152900" y="2289175"/>
            <a:ext cx="34559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具有最低恒沸点的系统</a:t>
            </a:r>
            <a:endParaRPr lang="zh-CN" altLang="en-US" sz="2400" b="1" dirty="0">
              <a:solidFill>
                <a:srgbClr val="121CD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34" name="矩形 427011"/>
          <p:cNvSpPr/>
          <p:nvPr/>
        </p:nvSpPr>
        <p:spPr>
          <a:xfrm>
            <a:off x="7466013" y="2289175"/>
            <a:ext cx="3455987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具有最高恒沸点的系统</a:t>
            </a:r>
            <a:endParaRPr lang="zh-CN" altLang="en-US" sz="2400" b="1" dirty="0">
              <a:solidFill>
                <a:srgbClr val="121CD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24577" descr="04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1610" y="163195"/>
            <a:ext cx="2138435" cy="2088000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rgbClr val="808080"/>
            </a:outerShdw>
          </a:effectLst>
        </p:spPr>
      </p:pic>
      <p:pic>
        <p:nvPicPr>
          <p:cNvPr id="19458" name="图片 24578" descr="04-01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95" y="139065"/>
            <a:ext cx="2210686" cy="2088000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rgbClr val="808080"/>
            </a:outerShdw>
          </a:effectLst>
        </p:spPr>
      </p:pic>
      <p:sp>
        <p:nvSpPr>
          <p:cNvPr id="24579" name="文本框 24579"/>
          <p:cNvSpPr txBox="1"/>
          <p:nvPr/>
        </p:nvSpPr>
        <p:spPr>
          <a:xfrm>
            <a:off x="183515" y="1043940"/>
            <a:ext cx="708025" cy="415417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二元系统的气液平衡相图</a:t>
            </a:r>
            <a:endParaRPr lang="zh-CN" altLang="en-US" sz="2400" b="1" noProof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19460" name="文本框 24580"/>
          <p:cNvSpPr txBox="1"/>
          <p:nvPr/>
        </p:nvSpPr>
        <p:spPr>
          <a:xfrm>
            <a:off x="6252210" y="139065"/>
            <a:ext cx="1894205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理想混合物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0483" name="文本框 25603"/>
          <p:cNvSpPr txBox="1"/>
          <p:nvPr/>
        </p:nvSpPr>
        <p:spPr>
          <a:xfrm>
            <a:off x="5760720" y="4088765"/>
            <a:ext cx="32943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一般正偏差系统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20481" name="图片 25601" descr="04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8" y="2318068"/>
            <a:ext cx="2234890" cy="20880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pic>
        <p:nvPicPr>
          <p:cNvPr id="20482" name="图片 25602" descr="04-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38" y="2366328"/>
            <a:ext cx="2146742" cy="20880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sp>
        <p:nvSpPr>
          <p:cNvPr id="21505" name="文本框 26625"/>
          <p:cNvSpPr txBox="1"/>
          <p:nvPr/>
        </p:nvSpPr>
        <p:spPr>
          <a:xfrm>
            <a:off x="6226810" y="5908040"/>
            <a:ext cx="23622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一般负偏差系统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44905" y="4413250"/>
            <a:ext cx="2303780" cy="2230755"/>
            <a:chOff x="662" y="2622"/>
            <a:chExt cx="3628" cy="3513"/>
          </a:xfrm>
        </p:grpSpPr>
        <p:sp>
          <p:nvSpPr>
            <p:cNvPr id="21506" name="矩形 26626"/>
            <p:cNvSpPr/>
            <p:nvPr/>
          </p:nvSpPr>
          <p:spPr>
            <a:xfrm>
              <a:off x="1223" y="2745"/>
              <a:ext cx="2478" cy="2830"/>
            </a:xfrm>
            <a:prstGeom prst="rect">
              <a:avLst/>
            </a:prstGeom>
            <a:solidFill>
              <a:srgbClr val="CCFFCC"/>
            </a:solidFill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0" name="任意多边形 26630"/>
            <p:cNvSpPr/>
            <p:nvPr/>
          </p:nvSpPr>
          <p:spPr>
            <a:xfrm>
              <a:off x="1196" y="3424"/>
              <a:ext cx="2493" cy="1555"/>
            </a:xfrm>
            <a:custGeom>
              <a:avLst/>
              <a:gdLst/>
              <a:ahLst/>
              <a:cxnLst/>
              <a:rect l="0" t="0" r="0" b="0"/>
              <a:pathLst>
                <a:path w="1932" h="1068">
                  <a:moveTo>
                    <a:pt x="0" y="1068"/>
                  </a:moveTo>
                  <a:cubicBezTo>
                    <a:pt x="457" y="923"/>
                    <a:pt x="914" y="778"/>
                    <a:pt x="1236" y="600"/>
                  </a:cubicBezTo>
                  <a:cubicBezTo>
                    <a:pt x="1558" y="422"/>
                    <a:pt x="1745" y="211"/>
                    <a:pt x="1932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21511" name="任意多边形 26631"/>
            <p:cNvSpPr/>
            <p:nvPr/>
          </p:nvSpPr>
          <p:spPr>
            <a:xfrm>
              <a:off x="1211" y="3442"/>
              <a:ext cx="2478" cy="1555"/>
            </a:xfrm>
            <a:custGeom>
              <a:avLst/>
              <a:gdLst/>
              <a:ahLst/>
              <a:cxnLst/>
              <a:rect l="0" t="0" r="0" b="0"/>
              <a:pathLst>
                <a:path w="1920" h="1068">
                  <a:moveTo>
                    <a:pt x="0" y="1068"/>
                  </a:moveTo>
                  <a:cubicBezTo>
                    <a:pt x="476" y="1007"/>
                    <a:pt x="952" y="946"/>
                    <a:pt x="1272" y="768"/>
                  </a:cubicBezTo>
                  <a:cubicBezTo>
                    <a:pt x="1592" y="590"/>
                    <a:pt x="1812" y="128"/>
                    <a:pt x="1920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21514" name="文本框 26634"/>
            <p:cNvSpPr txBox="1"/>
            <p:nvPr/>
          </p:nvSpPr>
          <p:spPr>
            <a:xfrm>
              <a:off x="1950" y="3327"/>
              <a:ext cx="50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L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16" name="文本框 26636"/>
            <p:cNvSpPr txBox="1"/>
            <p:nvPr/>
          </p:nvSpPr>
          <p:spPr>
            <a:xfrm>
              <a:off x="3017" y="2740"/>
              <a:ext cx="709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( )</a:t>
              </a:r>
              <a:r>
                <a:rPr lang="en-US" altLang="zh-CN" sz="1600" b="1" i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T</a:t>
              </a:r>
              <a:endParaRPr lang="en-US" altLang="zh-CN" sz="1600" b="1" i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18" name="文本框 26638"/>
            <p:cNvSpPr txBox="1"/>
            <p:nvPr/>
          </p:nvSpPr>
          <p:spPr>
            <a:xfrm>
              <a:off x="2884" y="4823"/>
              <a:ext cx="519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20" name="文本框 26640"/>
            <p:cNvSpPr txBox="1"/>
            <p:nvPr/>
          </p:nvSpPr>
          <p:spPr>
            <a:xfrm>
              <a:off x="844" y="2622"/>
              <a:ext cx="44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p</a:t>
              </a:r>
              <a:endParaRPr lang="en-US" altLang="zh-CN" sz="1600" b="1" i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22" name="文本框 26642"/>
            <p:cNvSpPr txBox="1"/>
            <p:nvPr/>
          </p:nvSpPr>
          <p:spPr>
            <a:xfrm>
              <a:off x="1749" y="5604"/>
              <a:ext cx="110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x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,  </a:t>
              </a: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y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24" name="文本框 26644"/>
            <p:cNvSpPr txBox="1"/>
            <p:nvPr/>
          </p:nvSpPr>
          <p:spPr>
            <a:xfrm>
              <a:off x="930" y="5545"/>
              <a:ext cx="519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26" name="文本框 26646"/>
            <p:cNvSpPr txBox="1"/>
            <p:nvPr/>
          </p:nvSpPr>
          <p:spPr>
            <a:xfrm>
              <a:off x="3385" y="5539"/>
              <a:ext cx="50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33" name="文本框 26653"/>
            <p:cNvSpPr txBox="1"/>
            <p:nvPr/>
          </p:nvSpPr>
          <p:spPr>
            <a:xfrm>
              <a:off x="662" y="4713"/>
              <a:ext cx="702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p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1600" b="1" baseline="30000">
                  <a:latin typeface="Times New Roman" panose="02020603050405020304" pitchFamily="18" charset="0"/>
                  <a:ea typeface="黑体" panose="02010609060101010101" pitchFamily="2" charset="-122"/>
                </a:rPr>
                <a:t>*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34" name="文本框 26654"/>
            <p:cNvSpPr txBox="1"/>
            <p:nvPr/>
          </p:nvSpPr>
          <p:spPr>
            <a:xfrm>
              <a:off x="3599" y="2967"/>
              <a:ext cx="69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p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r>
                <a:rPr lang="en-US" altLang="zh-CN" sz="1600" b="1" baseline="30000">
                  <a:latin typeface="Times New Roman" panose="02020603050405020304" pitchFamily="18" charset="0"/>
                  <a:ea typeface="黑体" panose="02010609060101010101" pitchFamily="2" charset="-122"/>
                </a:rPr>
                <a:t>*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37" name="文本框 26657"/>
            <p:cNvSpPr txBox="1"/>
            <p:nvPr/>
          </p:nvSpPr>
          <p:spPr>
            <a:xfrm>
              <a:off x="2314" y="4207"/>
              <a:ext cx="91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L+V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76040" y="4504690"/>
            <a:ext cx="2278380" cy="2230120"/>
            <a:chOff x="7325" y="2623"/>
            <a:chExt cx="3588" cy="3512"/>
          </a:xfrm>
        </p:grpSpPr>
        <p:sp>
          <p:nvSpPr>
            <p:cNvPr id="21507" name="矩形 26627"/>
            <p:cNvSpPr/>
            <p:nvPr/>
          </p:nvSpPr>
          <p:spPr>
            <a:xfrm>
              <a:off x="7792" y="2726"/>
              <a:ext cx="2629" cy="2838"/>
            </a:xfrm>
            <a:prstGeom prst="rect">
              <a:avLst/>
            </a:prstGeom>
            <a:solidFill>
              <a:srgbClr val="CCFFCC"/>
            </a:solidFill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2" name="任意多边形 26632"/>
            <p:cNvSpPr/>
            <p:nvPr/>
          </p:nvSpPr>
          <p:spPr>
            <a:xfrm>
              <a:off x="7792" y="3339"/>
              <a:ext cx="2645" cy="1629"/>
            </a:xfrm>
            <a:custGeom>
              <a:avLst/>
              <a:gdLst/>
              <a:ahLst/>
              <a:cxnLst/>
              <a:rect l="0" t="0" r="0" b="0"/>
              <a:pathLst>
                <a:path w="1932" h="1116">
                  <a:moveTo>
                    <a:pt x="0" y="0"/>
                  </a:moveTo>
                  <a:cubicBezTo>
                    <a:pt x="379" y="81"/>
                    <a:pt x="758" y="162"/>
                    <a:pt x="1080" y="348"/>
                  </a:cubicBezTo>
                  <a:cubicBezTo>
                    <a:pt x="1402" y="534"/>
                    <a:pt x="1667" y="825"/>
                    <a:pt x="1932" y="111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21513" name="任意多边形 26633"/>
            <p:cNvSpPr/>
            <p:nvPr/>
          </p:nvSpPr>
          <p:spPr>
            <a:xfrm>
              <a:off x="7792" y="3374"/>
              <a:ext cx="2629" cy="1577"/>
            </a:xfrm>
            <a:custGeom>
              <a:avLst/>
              <a:gdLst/>
              <a:ahLst/>
              <a:cxnLst/>
              <a:rect l="0" t="0" r="0" b="0"/>
              <a:pathLst>
                <a:path w="1920" h="1080">
                  <a:moveTo>
                    <a:pt x="0" y="0"/>
                  </a:moveTo>
                  <a:cubicBezTo>
                    <a:pt x="386" y="156"/>
                    <a:pt x="772" y="312"/>
                    <a:pt x="1092" y="492"/>
                  </a:cubicBezTo>
                  <a:cubicBezTo>
                    <a:pt x="1412" y="672"/>
                    <a:pt x="1666" y="876"/>
                    <a:pt x="1920" y="108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21515" name="文本框 26635"/>
            <p:cNvSpPr txBox="1"/>
            <p:nvPr/>
          </p:nvSpPr>
          <p:spPr>
            <a:xfrm>
              <a:off x="8954" y="4434"/>
              <a:ext cx="50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L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17" name="文本框 26637"/>
            <p:cNvSpPr txBox="1"/>
            <p:nvPr/>
          </p:nvSpPr>
          <p:spPr>
            <a:xfrm>
              <a:off x="9724" y="2758"/>
              <a:ext cx="686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( )</a:t>
              </a:r>
              <a:r>
                <a:rPr lang="en-US" altLang="zh-CN" sz="1600" b="1" i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p</a:t>
              </a:r>
              <a:endParaRPr lang="en-US" altLang="zh-CN" sz="1600" b="1" i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19" name="文本框 26639"/>
            <p:cNvSpPr txBox="1"/>
            <p:nvPr/>
          </p:nvSpPr>
          <p:spPr>
            <a:xfrm>
              <a:off x="8744" y="2917"/>
              <a:ext cx="519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21" name="文本框 26641"/>
            <p:cNvSpPr txBox="1"/>
            <p:nvPr/>
          </p:nvSpPr>
          <p:spPr>
            <a:xfrm>
              <a:off x="7412" y="2623"/>
              <a:ext cx="377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t</a:t>
              </a:r>
              <a:endParaRPr lang="en-US" altLang="zh-CN" sz="1600" b="1" i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23" name="文本框 26643"/>
            <p:cNvSpPr txBox="1"/>
            <p:nvPr/>
          </p:nvSpPr>
          <p:spPr>
            <a:xfrm>
              <a:off x="8530" y="5604"/>
              <a:ext cx="110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x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,  </a:t>
              </a: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y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25" name="文本框 26645"/>
            <p:cNvSpPr txBox="1"/>
            <p:nvPr/>
          </p:nvSpPr>
          <p:spPr>
            <a:xfrm>
              <a:off x="7575" y="5484"/>
              <a:ext cx="519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27" name="文本框 26647"/>
            <p:cNvSpPr txBox="1"/>
            <p:nvPr/>
          </p:nvSpPr>
          <p:spPr>
            <a:xfrm>
              <a:off x="10152" y="5490"/>
              <a:ext cx="50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35" name="文本框 26655"/>
            <p:cNvSpPr txBox="1"/>
            <p:nvPr/>
          </p:nvSpPr>
          <p:spPr>
            <a:xfrm>
              <a:off x="7325" y="3091"/>
              <a:ext cx="63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t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1600" b="1" baseline="30000">
                  <a:latin typeface="Times New Roman" panose="02020603050405020304" pitchFamily="18" charset="0"/>
                  <a:ea typeface="黑体" panose="02010609060101010101" pitchFamily="2" charset="-122"/>
                </a:rPr>
                <a:t>*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36" name="文本框 26656"/>
            <p:cNvSpPr txBox="1"/>
            <p:nvPr/>
          </p:nvSpPr>
          <p:spPr>
            <a:xfrm>
              <a:off x="10293" y="4721"/>
              <a:ext cx="620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t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r>
                <a:rPr lang="en-US" altLang="zh-CN" sz="1600" b="1" baseline="30000">
                  <a:latin typeface="Times New Roman" panose="02020603050405020304" pitchFamily="18" charset="0"/>
                  <a:ea typeface="黑体" panose="02010609060101010101" pitchFamily="2" charset="-122"/>
                </a:rPr>
                <a:t>*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38" name="文本框 26658"/>
            <p:cNvSpPr txBox="1"/>
            <p:nvPr/>
          </p:nvSpPr>
          <p:spPr>
            <a:xfrm>
              <a:off x="8839" y="3652"/>
              <a:ext cx="91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L+V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5" name="圆角矩形 4"/>
          <p:cNvSpPr/>
          <p:nvPr/>
        </p:nvSpPr>
        <p:spPr>
          <a:xfrm>
            <a:off x="184150" y="937895"/>
            <a:ext cx="682625" cy="44018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23" name="文本框 9219"/>
          <p:cNvSpPr txBox="1"/>
          <p:nvPr/>
        </p:nvSpPr>
        <p:spPr>
          <a:xfrm>
            <a:off x="6251575" y="428625"/>
            <a:ext cx="576897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indent="0" algn="ctr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恒温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相图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4A67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液相线  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-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B</a:t>
            </a:r>
            <a:r>
              <a:rPr lang="zh-CN" altLang="en-US" sz="20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，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</a:rPr>
              <a:t>恒温下溶液的蒸气压或饱和蒸气的总压随液相组成的变化。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对理想混合物来说是直线。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4A67FA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气相线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p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-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y</a:t>
            </a:r>
            <a:r>
              <a:rPr lang="en-US" altLang="zh-CN" sz="20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B</a:t>
            </a:r>
            <a:r>
              <a:rPr lang="zh-CN" altLang="en-US" sz="20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，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恒温下溶液的蒸气压或饱和蒸气的总压随气相组成的变化。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6386" name="文本框 14338"/>
          <p:cNvSpPr txBox="1"/>
          <p:nvPr/>
        </p:nvSpPr>
        <p:spPr>
          <a:xfrm>
            <a:off x="6107430" y="2460308"/>
            <a:ext cx="611314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indent="0" algn="ctr" fontAlgn="auto">
              <a:lnSpc>
                <a:spcPct val="100000"/>
              </a:lnSpc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0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恒压</a:t>
            </a:r>
            <a:r>
              <a:rPr lang="zh-CN" altLang="en-US" sz="20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相图</a:t>
            </a:r>
            <a:endParaRPr lang="zh-CN" altLang="en-US" sz="2000" b="1" noProof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l" fontAlgn="auto">
              <a:lnSpc>
                <a:spcPct val="100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 noProof="1">
                <a:solidFill>
                  <a:srgbClr val="4A67FA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液相线</a:t>
            </a:r>
            <a:r>
              <a:rPr lang="zh-CN" altLang="en-US" sz="20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</a:t>
            </a:r>
            <a:r>
              <a:rPr lang="zh-CN" altLang="en-US" sz="2000" b="1" i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t–x</a:t>
            </a:r>
            <a:r>
              <a:rPr lang="zh-CN" altLang="en-US" sz="2000" b="1" baseline="-25000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</a:t>
            </a:r>
            <a:r>
              <a:rPr lang="zh-CN" altLang="en-US" sz="20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lang="zh-CN" altLang="en-US" sz="20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泡点线</a:t>
            </a:r>
            <a:r>
              <a:rPr lang="en-US" altLang="zh-CN" sz="20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r>
              <a:rPr lang="zh-CN" altLang="en-US" sz="2000" b="1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沸点随液相组成的变化</a:t>
            </a:r>
            <a:r>
              <a:rPr lang="zh-CN" altLang="en-US" sz="20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lang="zh-CN" altLang="en-US" sz="20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l" fontAlgn="auto">
              <a:lnSpc>
                <a:spcPct val="100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 noProof="1">
                <a:solidFill>
                  <a:srgbClr val="4A67FA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气相线</a:t>
            </a:r>
            <a:r>
              <a:rPr lang="zh-CN" altLang="en-US" sz="20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lang="zh-CN" altLang="en-US" sz="20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r>
              <a:rPr lang="zh-CN" altLang="en-US" sz="2000" b="1" i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lang="zh-CN" altLang="en-US" sz="2000" b="1" i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–</a:t>
            </a:r>
            <a:r>
              <a:rPr lang="zh-CN" altLang="en-US" sz="2000" b="1" i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y</a:t>
            </a:r>
            <a:r>
              <a:rPr lang="zh-CN" altLang="en-US" sz="2000" b="1" baseline="-25000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</a:t>
            </a:r>
            <a:r>
              <a:rPr lang="zh-CN" altLang="en-US" sz="20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lang="zh-CN" altLang="en-US" sz="20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露点线</a:t>
            </a:r>
            <a:r>
              <a:rPr lang="en-US" altLang="zh-CN" sz="20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r>
              <a:rPr lang="zh-CN" altLang="en-US" sz="2000" b="1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饱和蒸气组成随温度的变化</a:t>
            </a:r>
            <a:r>
              <a:rPr lang="zh-CN" altLang="en-US" sz="20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lang="zh-CN" altLang="en-US" sz="2000" b="1" noProof="1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l" fontAlgn="auto">
              <a:lnSpc>
                <a:spcPct val="100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两线交点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</a:t>
            </a:r>
            <a:r>
              <a:rPr lang="zh-CN" altLang="en-US" sz="2000" b="1" i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t</a:t>
            </a:r>
            <a:r>
              <a:rPr lang="zh-CN" altLang="en-US" sz="2000" b="1" baseline="-2500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* 和 </a:t>
            </a:r>
            <a:r>
              <a:rPr lang="zh-CN" altLang="en-US" sz="2000" b="1" i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t</a:t>
            </a:r>
            <a:r>
              <a:rPr lang="zh-CN" altLang="en-US" sz="2000" b="1" baseline="-2500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*</a:t>
            </a:r>
            <a:r>
              <a:rPr lang="zh-CN" altLang="en-US" sz="2000" b="1" baseline="-2500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, 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沸点</a:t>
            </a:r>
            <a:r>
              <a:rPr lang="zh-CN" altLang="en-US" sz="20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</a:t>
            </a:r>
            <a:endParaRPr lang="zh-CN" altLang="en-US" sz="2000" b="1" noProof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5" name="图片 24577" descr="04-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68" y="1276350"/>
            <a:ext cx="3127579" cy="28800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pic>
        <p:nvPicPr>
          <p:cNvPr id="21506" name="图片 24578" descr="04-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43" y="1276033"/>
            <a:ext cx="2976966" cy="28800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sp>
        <p:nvSpPr>
          <p:cNvPr id="21507" name="文本框 24579"/>
          <p:cNvSpPr txBox="1"/>
          <p:nvPr/>
        </p:nvSpPr>
        <p:spPr>
          <a:xfrm>
            <a:off x="157480" y="251778"/>
            <a:ext cx="6056630" cy="86042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具有最低恒沸点的系统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正偏差非常强烈或两组分沸点相差不大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6627" name="文本框 31747"/>
          <p:cNvSpPr txBox="1"/>
          <p:nvPr/>
        </p:nvSpPr>
        <p:spPr>
          <a:xfrm>
            <a:off x="6198870" y="251778"/>
            <a:ext cx="5923280" cy="86042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具有最高恒沸点的系统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负偏差非常强烈或两组分沸点相差不大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26625" name="图片 31745" descr="04-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335" y="1276350"/>
            <a:ext cx="2837228" cy="28800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pic>
        <p:nvPicPr>
          <p:cNvPr id="26626" name="图片 31746" descr="04-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565" y="1276033"/>
            <a:ext cx="2985776" cy="28800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sp>
        <p:nvSpPr>
          <p:cNvPr id="22542" name="文本框 26636"/>
          <p:cNvSpPr txBox="1"/>
          <p:nvPr/>
        </p:nvSpPr>
        <p:spPr>
          <a:xfrm>
            <a:off x="873125" y="4273869"/>
            <a:ext cx="5873750" cy="398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最低恒沸点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最低恒沸混合物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553" name="文本框 27657"/>
          <p:cNvSpPr txBox="1"/>
          <p:nvPr/>
        </p:nvSpPr>
        <p:spPr>
          <a:xfrm>
            <a:off x="873125" y="5334001"/>
            <a:ext cx="48863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/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恒沸点处的自由度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</a:rPr>
              <a:t>（考虑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558" name="文本框 27654"/>
          <p:cNvSpPr txBox="1"/>
          <p:nvPr/>
        </p:nvSpPr>
        <p:spPr>
          <a:xfrm>
            <a:off x="1243330" y="6191409"/>
            <a:ext cx="3049588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p>
            <a:pPr algn="ctr"/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= 2-2+2-1=1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3560" name="对象 27656"/>
          <p:cNvGraphicFramePr>
            <a:graphicFrameLocks noChangeAspect="1"/>
          </p:cNvGraphicFramePr>
          <p:nvPr/>
        </p:nvGraphicFramePr>
        <p:xfrm>
          <a:off x="2086293" y="4703128"/>
          <a:ext cx="120931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" r:id="rId5" imgW="484505" imgH="203835" progId="Equation.3">
                  <p:embed/>
                </p:oleObj>
              </mc:Choice>
              <mc:Fallback>
                <p:oleObj name="" r:id="rId5" imgW="484505" imgH="20383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6293" y="4703128"/>
                        <a:ext cx="1209318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对象 27660"/>
          <p:cNvGraphicFramePr>
            <a:graphicFrameLocks noChangeAspect="1"/>
          </p:cNvGraphicFramePr>
          <p:nvPr/>
        </p:nvGraphicFramePr>
        <p:xfrm>
          <a:off x="2343785" y="5819140"/>
          <a:ext cx="738667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" r:id="rId7" imgW="419735" imgH="165100" progId="Equation.3">
                  <p:embed/>
                </p:oleObj>
              </mc:Choice>
              <mc:Fallback>
                <p:oleObj name="" r:id="rId7" imgW="419735" imgH="1651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3785" y="5819140"/>
                        <a:ext cx="738667" cy="28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文本框 33804"/>
          <p:cNvSpPr txBox="1"/>
          <p:nvPr/>
        </p:nvSpPr>
        <p:spPr>
          <a:xfrm>
            <a:off x="6756083" y="4272280"/>
            <a:ext cx="2660650" cy="398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最高恒沸点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7663" name="文本框 33807"/>
          <p:cNvSpPr txBox="1"/>
          <p:nvPr/>
        </p:nvSpPr>
        <p:spPr>
          <a:xfrm>
            <a:off x="8793798" y="4272280"/>
            <a:ext cx="2798762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/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最高恒沸混合物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8674" name="对象 33802"/>
          <p:cNvGraphicFramePr>
            <a:graphicFrameLocks noChangeAspect="1"/>
          </p:cNvGraphicFramePr>
          <p:nvPr/>
        </p:nvGraphicFramePr>
        <p:xfrm>
          <a:off x="8221980" y="4741863"/>
          <a:ext cx="119478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" r:id="rId9" imgW="484505" imgH="203835" progId="Equation.3">
                  <p:embed/>
                </p:oleObj>
              </mc:Choice>
              <mc:Fallback>
                <p:oleObj name="" r:id="rId9" imgW="484505" imgH="20383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21980" y="4741863"/>
                        <a:ext cx="119478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文本框 33806"/>
          <p:cNvSpPr txBox="1"/>
          <p:nvPr/>
        </p:nvSpPr>
        <p:spPr>
          <a:xfrm>
            <a:off x="7053263" y="6190457"/>
            <a:ext cx="3549650" cy="4603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p>
            <a:pPr lvl="0" indent="0" algn="ctr" fontAlgn="base"/>
            <a:r>
              <a:rPr lang="en-US" altLang="zh-CN" sz="2400" b="1" i="1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2400" b="1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= 2-2+2-1=1</a:t>
            </a:r>
            <a:endParaRPr lang="en-US" altLang="zh-CN" sz="2400" strike="noStrike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8681" name="文本框 27657"/>
          <p:cNvSpPr txBox="1"/>
          <p:nvPr/>
        </p:nvSpPr>
        <p:spPr>
          <a:xfrm>
            <a:off x="6703060" y="5360353"/>
            <a:ext cx="48863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/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恒沸点处的自由度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</a:rPr>
              <a:t>（考虑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8682" name="对象 27660"/>
          <p:cNvGraphicFramePr>
            <a:graphicFrameLocks noChangeAspect="1"/>
          </p:cNvGraphicFramePr>
          <p:nvPr/>
        </p:nvGraphicFramePr>
        <p:xfrm>
          <a:off x="8319135" y="5832475"/>
          <a:ext cx="738667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" r:id="rId11" imgW="419735" imgH="165100" progId="Equation.3">
                  <p:embed/>
                </p:oleObj>
              </mc:Choice>
              <mc:Fallback>
                <p:oleObj name="" r:id="rId11" imgW="419735" imgH="1651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19135" y="5832475"/>
                        <a:ext cx="738667" cy="28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13075" y="92710"/>
            <a:ext cx="6367780" cy="5861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5286" name="Picture 9" descr="04-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1310" y="833120"/>
            <a:ext cx="3561189" cy="3384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25287" name="Picture 10" descr="04-22"/>
          <p:cNvPicPr/>
          <p:nvPr/>
        </p:nvPicPr>
        <p:blipFill>
          <a:blip r:embed="rId2"/>
          <a:stretch>
            <a:fillRect/>
          </a:stretch>
        </p:blipFill>
        <p:spPr>
          <a:xfrm>
            <a:off x="8014335" y="833120"/>
            <a:ext cx="3636000" cy="3384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25292" name="Text Box 15"/>
          <p:cNvSpPr txBox="1"/>
          <p:nvPr/>
        </p:nvSpPr>
        <p:spPr>
          <a:xfrm>
            <a:off x="8123555" y="3181350"/>
            <a:ext cx="34258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600" b="1" i="1">
                <a:latin typeface="Times New Roman" panose="02020603050405020304" pitchFamily="18" charset="0"/>
              </a:rPr>
              <a:t>D</a:t>
            </a:r>
            <a:endParaRPr lang="en-US" altLang="zh-CN" sz="1600" b="1" i="1">
              <a:latin typeface="Times New Roman" panose="02020603050405020304" pitchFamily="18" charset="0"/>
            </a:endParaRPr>
          </a:p>
        </p:txBody>
      </p:sp>
      <p:sp>
        <p:nvSpPr>
          <p:cNvPr id="225293" name="Text Box 16"/>
          <p:cNvSpPr txBox="1"/>
          <p:nvPr/>
        </p:nvSpPr>
        <p:spPr>
          <a:xfrm>
            <a:off x="11182668" y="3181033"/>
            <a:ext cx="2087562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600" b="1" i="1">
                <a:latin typeface="Times New Roman" panose="02020603050405020304" pitchFamily="18" charset="0"/>
              </a:rPr>
              <a:t>D</a:t>
            </a:r>
            <a:r>
              <a:rPr lang="en-US" altLang="zh-CN" sz="1600" b="1" i="1" baseline="30000">
                <a:latin typeface="Times New Roman" panose="02020603050405020304" pitchFamily="18" charset="0"/>
              </a:rPr>
              <a:t>/</a:t>
            </a:r>
            <a:endParaRPr lang="en-US" altLang="zh-CN" sz="1600" b="1" i="1" baseline="30000">
              <a:latin typeface="Times New Roman" panose="02020603050405020304" pitchFamily="18" charset="0"/>
            </a:endParaRPr>
          </a:p>
        </p:txBody>
      </p:sp>
      <p:sp>
        <p:nvSpPr>
          <p:cNvPr id="225294" name="Text Box 2"/>
          <p:cNvSpPr txBox="1"/>
          <p:nvPr/>
        </p:nvSpPr>
        <p:spPr>
          <a:xfrm>
            <a:off x="3372803" y="179388"/>
            <a:ext cx="66960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两组分系统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气液液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平衡相图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2" charset="-122"/>
              </a:rPr>
              <a:t>---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恒压相图</a:t>
            </a:r>
            <a:endParaRPr lang="zh-CN" altLang="en-US" sz="2400" b="1" dirty="0">
              <a:solidFill>
                <a:srgbClr val="FF0000"/>
              </a:solidFill>
              <a:ea typeface="黑体" panose="02010609060101010101" pitchFamily="2" charset="-122"/>
              <a:sym typeface="+mn-ea"/>
            </a:endParaRPr>
          </a:p>
        </p:txBody>
      </p:sp>
      <p:sp>
        <p:nvSpPr>
          <p:cNvPr id="225296" name="Text Box 7"/>
          <p:cNvSpPr txBox="1"/>
          <p:nvPr/>
        </p:nvSpPr>
        <p:spPr>
          <a:xfrm>
            <a:off x="4998720" y="4201160"/>
            <a:ext cx="20262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液相部分互溶     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   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Text Box 2"/>
          <p:cNvSpPr txBox="1"/>
          <p:nvPr/>
        </p:nvSpPr>
        <p:spPr>
          <a:xfrm>
            <a:off x="5229860" y="4585970"/>
            <a:ext cx="17614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双塔流程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66530" y="4545965"/>
            <a:ext cx="25419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水蒸气蒸馏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8" name="图片 7170" descr="04-14"/>
          <p:cNvPicPr/>
          <p:nvPr/>
        </p:nvPicPr>
        <p:blipFill>
          <a:blip r:embed="rId3"/>
          <a:srcRect l="2409" t="309" r="-2409" b="-1174"/>
          <a:stretch>
            <a:fillRect/>
          </a:stretch>
        </p:blipFill>
        <p:spPr>
          <a:xfrm>
            <a:off x="559435" y="860425"/>
            <a:ext cx="3240000" cy="33840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</p:pic>
      <p:sp>
        <p:nvSpPr>
          <p:cNvPr id="7171" name="直接连接符 7171"/>
          <p:cNvSpPr/>
          <p:nvPr/>
        </p:nvSpPr>
        <p:spPr>
          <a:xfrm>
            <a:off x="1083310" y="2997835"/>
            <a:ext cx="2448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12" name="文本框 8212"/>
          <p:cNvSpPr txBox="1"/>
          <p:nvPr/>
        </p:nvSpPr>
        <p:spPr>
          <a:xfrm>
            <a:off x="1019810" y="4244975"/>
            <a:ext cx="2353310" cy="70675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noProof="1"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具有上部会溶点的液液平衡相图</a:t>
            </a:r>
            <a:endParaRPr lang="zh-CN" altLang="en-US" sz="2000" b="1" noProof="1">
              <a:latin typeface="Times New Roman" panose="02020603050405020304" pitchFamily="18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8198" name="文本框 8197"/>
          <p:cNvSpPr txBox="1"/>
          <p:nvPr/>
        </p:nvSpPr>
        <p:spPr>
          <a:xfrm>
            <a:off x="234315" y="5092065"/>
            <a:ext cx="389699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zh-CN" altLang="en-US" sz="2000" b="1" i="1" noProof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CK</a:t>
            </a:r>
            <a:r>
              <a:rPr lang="zh-CN" altLang="en-US" sz="2000" b="1" noProof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线</a:t>
            </a:r>
            <a:r>
              <a:rPr lang="en-US" altLang="zh-CN" sz="2000" b="1" noProof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, </a:t>
            </a:r>
            <a:r>
              <a:rPr lang="zh-CN" altLang="en-US" sz="2000" b="1" i="1" noProof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C</a:t>
            </a:r>
            <a:r>
              <a:rPr lang="en-US" altLang="zh-CN" sz="2000" b="1" i="1" noProof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'</a:t>
            </a:r>
            <a:r>
              <a:rPr lang="zh-CN" altLang="en-US" sz="2000" b="1" i="1" noProof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K</a:t>
            </a:r>
            <a:r>
              <a:rPr lang="zh-CN" altLang="en-US" sz="2000" b="1" noProof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线:  </a:t>
            </a:r>
            <a:r>
              <a:rPr lang="zh-CN" altLang="en-US" sz="2000" b="1" noProof="1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溶解度曲线，雾点线</a:t>
            </a:r>
            <a:endParaRPr lang="zh-CN" altLang="en-US" sz="2000" b="1" noProof="1">
              <a:effectLst/>
              <a:latin typeface="Times New Roman" panose="02020603050405020304" pitchFamily="18" charset="0"/>
              <a:ea typeface="黑体" panose="02010609060101010101" pitchFamily="2" charset="-122"/>
              <a:cs typeface="+mn-ea"/>
            </a:endParaRPr>
          </a:p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zh-CN" altLang="en-US" sz="2000" b="1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D</a:t>
            </a:r>
            <a:r>
              <a:rPr lang="en-US" altLang="zh-CN" sz="2000" b="1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 </a:t>
            </a:r>
            <a:r>
              <a:rPr lang="zh-CN" altLang="en-US" sz="2000" b="1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D' </a:t>
            </a:r>
            <a:r>
              <a:rPr lang="zh-CN" altLang="en-US" sz="20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线</a:t>
            </a:r>
            <a:r>
              <a:rPr lang="zh-CN" altLang="en-US" sz="2000" b="1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为</a:t>
            </a:r>
            <a:r>
              <a:rPr lang="zh-CN" altLang="en-US" sz="20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系线</a:t>
            </a:r>
            <a:r>
              <a:rPr lang="zh-CN" altLang="en-US" sz="2000" b="1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或联结线</a:t>
            </a:r>
            <a:r>
              <a:rPr lang="en-US" altLang="zh-CN" sz="2000" b="1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相点</a:t>
            </a:r>
            <a:endParaRPr lang="zh-CN" altLang="en-US" sz="2000" b="1">
              <a:effectLst/>
              <a:latin typeface="Times New Roman" panose="02020603050405020304" pitchFamily="18" charset="0"/>
              <a:ea typeface="黑体" panose="02010609060101010101" pitchFamily="2" charset="-122"/>
              <a:cs typeface="+mn-ea"/>
              <a:sym typeface="+mn-ea"/>
            </a:endParaRPr>
          </a:p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两相区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 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 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 </a:t>
            </a:r>
            <a:r>
              <a:rPr lang="zh-CN" altLang="en-US" sz="2000" b="1" i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f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=2-2+1=1  </a:t>
            </a:r>
            <a:endParaRPr lang="zh-CN" altLang="en-US" sz="2000" b="1" noProof="1"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270" name="矩形 11269"/>
          <p:cNvSpPr/>
          <p:nvPr/>
        </p:nvSpPr>
        <p:spPr>
          <a:xfrm>
            <a:off x="4173855" y="5099050"/>
            <a:ext cx="3840480" cy="163258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0170" tIns="46990" rIns="90170" bIns="46990" anchor="t" anchorCtr="0">
            <a:spAutoFit/>
          </a:bodyPr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L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水相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L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醇相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</a:t>
            </a:r>
            <a:r>
              <a:rPr lang="zh-CN" altLang="en-US" sz="20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相点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DHD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'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三相线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+L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+V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三相线（考虑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t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）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indent="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 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f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＝2－3＋2－0－0＝1    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04125" y="4908550"/>
            <a:ext cx="4598670" cy="2014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A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纯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液体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B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纯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液体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为纯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液体的沸点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三相线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L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+L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+V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共沸点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液体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和液体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共存时，其沸点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t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H 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比纯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、纯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的沸点都低。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1" name="Text Box 7"/>
          <p:cNvSpPr txBox="1"/>
          <p:nvPr/>
        </p:nvSpPr>
        <p:spPr>
          <a:xfrm>
            <a:off x="8123555" y="4212590"/>
            <a:ext cx="33597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液相完全不互溶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框 1"/>
          <p:cNvSpPr txBox="1"/>
          <p:nvPr/>
        </p:nvSpPr>
        <p:spPr>
          <a:xfrm>
            <a:off x="683895" y="405765"/>
            <a:ext cx="10850880" cy="478472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p>
            <a:pPr algn="ctr">
              <a:lnSpc>
                <a:spcPct val="125000"/>
              </a:lnSpc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二元气液相图规律总结：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气相线为露点，液相线为泡点（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沸点），液液平衡曲线为溶解度（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雾点）；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恒沸点处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R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’=1  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y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=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；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两平衡线之间为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两相区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，相态为两边相态的加和；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由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系线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（即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水平线）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确定相互平衡的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相点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  <a:cs typeface="+mn-cs"/>
              <a:sym typeface="+mn-ea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三相线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为水平线，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相态和组成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由与其相交的平衡线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（即相点）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确定，如气液液平衡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；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  <a:cs typeface="+mn-cs"/>
              <a:sym typeface="+mn-ea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纯物质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在相图中表现为垂直线（在两边坐标轴上），而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溶液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表现为曲线（不与坐标轴重合）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液液平衡为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正偏差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系统。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rcRect l="1240" t="28493" r="-1240" b="38263"/>
          <a:stretch>
            <a:fillRect/>
          </a:stretch>
        </p:blipFill>
        <p:spPr>
          <a:xfrm>
            <a:off x="4561840" y="5190490"/>
            <a:ext cx="4260850" cy="1232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92" name="图片 2" descr="4.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8075" y="692150"/>
            <a:ext cx="3600450" cy="2871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0696" name="矩形 370695"/>
          <p:cNvSpPr/>
          <p:nvPr/>
        </p:nvSpPr>
        <p:spPr>
          <a:xfrm>
            <a:off x="1774825" y="3584575"/>
            <a:ext cx="8893175" cy="304609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、将组成                    的液态溶液进行一次简单蒸馏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加热到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100℃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停止蒸馏，则平衡气相与液相的组成分别是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大致估计，后同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                                           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                                    ；   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                                     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、将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(1)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所得的液相重新加热到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105℃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时平衡的液相组成    ，以及将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(1)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所得的气相冷凝到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95℃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时平衡的气相组成    分别是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                             ；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                         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;C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70712" name="对象 370711"/>
          <p:cNvGraphicFramePr>
            <a:graphicFrameLocks noChangeAspect="1"/>
          </p:cNvGraphicFramePr>
          <p:nvPr/>
        </p:nvGraphicFramePr>
        <p:xfrm>
          <a:off x="2351405" y="4724718"/>
          <a:ext cx="270021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" r:id="rId2" imgW="1320165" imgH="228600" progId="Equation.3">
                  <p:embed/>
                </p:oleObj>
              </mc:Choice>
              <mc:Fallback>
                <p:oleObj name="" r:id="rId2" imgW="1320165" imgH="228600" progId="Equation.3">
                  <p:embed/>
                  <p:pic>
                    <p:nvPicPr>
                      <p:cNvPr id="0" name="图片 36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1405" y="4724718"/>
                        <a:ext cx="270021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13" name="对象 370712"/>
          <p:cNvGraphicFramePr>
            <a:graphicFrameLocks noChangeAspect="1"/>
          </p:cNvGraphicFramePr>
          <p:nvPr/>
        </p:nvGraphicFramePr>
        <p:xfrm>
          <a:off x="6743383" y="4724718"/>
          <a:ext cx="270163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" r:id="rId4" imgW="1320165" imgH="228600" progId="Equation.3">
                  <p:embed/>
                </p:oleObj>
              </mc:Choice>
              <mc:Fallback>
                <p:oleObj name="" r:id="rId4" imgW="1320165" imgH="228600" progId="Equation.3">
                  <p:embed/>
                  <p:pic>
                    <p:nvPicPr>
                      <p:cNvPr id="0" name="图片 36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43383" y="4724718"/>
                        <a:ext cx="270163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14" name="对象 370713"/>
          <p:cNvGraphicFramePr>
            <a:graphicFrameLocks noChangeAspect="1"/>
          </p:cNvGraphicFramePr>
          <p:nvPr/>
        </p:nvGraphicFramePr>
        <p:xfrm>
          <a:off x="2351405" y="5084763"/>
          <a:ext cx="270021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" r:id="rId6" imgW="1320165" imgH="228600" progId="Equation.3">
                  <p:embed/>
                </p:oleObj>
              </mc:Choice>
              <mc:Fallback>
                <p:oleObj name="" r:id="rId6" imgW="1320165" imgH="228600" progId="Equation.3">
                  <p:embed/>
                  <p:pic>
                    <p:nvPicPr>
                      <p:cNvPr id="0" name="图片 36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1405" y="5084763"/>
                        <a:ext cx="270021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15" name="对象 370714"/>
          <p:cNvGraphicFramePr>
            <a:graphicFrameLocks noChangeAspect="1"/>
          </p:cNvGraphicFramePr>
          <p:nvPr/>
        </p:nvGraphicFramePr>
        <p:xfrm>
          <a:off x="3355975" y="3602990"/>
          <a:ext cx="135010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" r:id="rId8" imgW="660400" imgH="228600" progId="Equation.3">
                  <p:embed/>
                </p:oleObj>
              </mc:Choice>
              <mc:Fallback>
                <p:oleObj name="" r:id="rId8" imgW="660400" imgH="228600" progId="Equation.3">
                  <p:embed/>
                  <p:pic>
                    <p:nvPicPr>
                      <p:cNvPr id="0" name="图片 356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5975" y="3602990"/>
                        <a:ext cx="135010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31" name="对象 370730"/>
          <p:cNvGraphicFramePr>
            <a:graphicFrameLocks noChangeAspect="1"/>
          </p:cNvGraphicFramePr>
          <p:nvPr/>
        </p:nvGraphicFramePr>
        <p:xfrm>
          <a:off x="2205038" y="6235700"/>
          <a:ext cx="228671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" r:id="rId10" imgW="1320165" imgH="228600" progId="Equation.3">
                  <p:embed/>
                </p:oleObj>
              </mc:Choice>
              <mc:Fallback>
                <p:oleObj name="" r:id="rId10" imgW="1320165" imgH="228600" progId="Equation.3">
                  <p:embed/>
                  <p:pic>
                    <p:nvPicPr>
                      <p:cNvPr id="0" name="图片 357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5038" y="6235700"/>
                        <a:ext cx="2286717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32" name="对象 370731"/>
          <p:cNvGraphicFramePr>
            <a:graphicFrameLocks noChangeAspect="1"/>
          </p:cNvGraphicFramePr>
          <p:nvPr/>
        </p:nvGraphicFramePr>
        <p:xfrm>
          <a:off x="5302250" y="6221730"/>
          <a:ext cx="228671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" r:id="rId12" imgW="1320165" imgH="228600" progId="Equation.3">
                  <p:embed/>
                </p:oleObj>
              </mc:Choice>
              <mc:Fallback>
                <p:oleObj name="" r:id="rId12" imgW="1320165" imgH="228600" progId="Equation.3">
                  <p:embed/>
                  <p:pic>
                    <p:nvPicPr>
                      <p:cNvPr id="0" name="图片 356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02250" y="6221730"/>
                        <a:ext cx="2286717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33" name="对象 370732"/>
          <p:cNvGraphicFramePr>
            <a:graphicFrameLocks noChangeAspect="1"/>
          </p:cNvGraphicFramePr>
          <p:nvPr/>
        </p:nvGraphicFramePr>
        <p:xfrm>
          <a:off x="8188960" y="6207760"/>
          <a:ext cx="228671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" r:id="rId14" imgW="1320165" imgH="228600" progId="Equation.3">
                  <p:embed/>
                </p:oleObj>
              </mc:Choice>
              <mc:Fallback>
                <p:oleObj name="" r:id="rId14" imgW="1320165" imgH="228600" progId="Equation.3">
                  <p:embed/>
                  <p:pic>
                    <p:nvPicPr>
                      <p:cNvPr id="0" name="图片 356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88960" y="6207760"/>
                        <a:ext cx="2286717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90" name="文本框 370789"/>
          <p:cNvSpPr txBox="1"/>
          <p:nvPr/>
        </p:nvSpPr>
        <p:spPr>
          <a:xfrm>
            <a:off x="7917498" y="3950335"/>
            <a:ext cx="1027112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70791" name="文本框 370790"/>
          <p:cNvSpPr txBox="1"/>
          <p:nvPr/>
        </p:nvSpPr>
        <p:spPr>
          <a:xfrm>
            <a:off x="9545638" y="5789930"/>
            <a:ext cx="1027112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370793" name="对象 370792"/>
          <p:cNvGraphicFramePr/>
          <p:nvPr/>
        </p:nvGraphicFramePr>
        <p:xfrm>
          <a:off x="9261475" y="5401628"/>
          <a:ext cx="4254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" r:id="rId16" imgW="203200" imgH="228600" progId="Equation.3">
                  <p:embed/>
                </p:oleObj>
              </mc:Choice>
              <mc:Fallback>
                <p:oleObj name="" r:id="rId16" imgW="203200" imgH="228600" progId="Equation.3">
                  <p:embed/>
                  <p:pic>
                    <p:nvPicPr>
                      <p:cNvPr id="0" name="图片 356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261475" y="5401628"/>
                        <a:ext cx="42545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94" name="对象 370793"/>
          <p:cNvGraphicFramePr/>
          <p:nvPr/>
        </p:nvGraphicFramePr>
        <p:xfrm>
          <a:off x="7967663" y="5805488"/>
          <a:ext cx="4254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" r:id="rId18" imgW="203200" imgH="228600" progId="Equation.3">
                  <p:embed/>
                </p:oleObj>
              </mc:Choice>
              <mc:Fallback>
                <p:oleObj name="" r:id="rId18" imgW="203200" imgH="228600" progId="Equation.3">
                  <p:embed/>
                  <p:pic>
                    <p:nvPicPr>
                      <p:cNvPr id="0" name="图片 357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967663" y="5805488"/>
                        <a:ext cx="42545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95" name="矩形 370794"/>
          <p:cNvSpPr/>
          <p:nvPr/>
        </p:nvSpPr>
        <p:spPr>
          <a:xfrm>
            <a:off x="1631633" y="188278"/>
            <a:ext cx="8874125" cy="44513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t" anchorCtr="0">
            <a:spAutoFit/>
          </a:bodyPr>
          <a:lstStyle/>
          <a:p>
            <a:pPr>
              <a:buNone/>
            </a:pP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例、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下图为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A-B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二元混合物的气液平衡相图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恒压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，完成以下选择题</a:t>
            </a:r>
            <a:endParaRPr lang="zh-CN" altLang="en-US" sz="23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4995351" y="1539384"/>
            <a:ext cx="0" cy="165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079776" y="1539384"/>
            <a:ext cx="2520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079776" y="1268760"/>
            <a:ext cx="2520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232176" y="1816688"/>
            <a:ext cx="2520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90" grpId="0" bldLvl="0" animBg="1"/>
      <p:bldP spid="37079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4" name="文本框 368643"/>
          <p:cNvSpPr txBox="1"/>
          <p:nvPr/>
        </p:nvSpPr>
        <p:spPr>
          <a:xfrm>
            <a:off x="1703388" y="3584575"/>
            <a:ext cx="8964612" cy="304609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、将                 的液态溶液加热到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95℃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恰好出现气泡时，气相组成        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0.65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0.55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0.75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、将组成                 的气体混合物冷却到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97℃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恰好出现液滴时，液滴组成       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0.55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0.45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0.35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 mol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组成为                   的液态混合物加热到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95℃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达到平衡时，               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1/1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1/2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2/3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368645" name="图片 2" descr="4.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5413" y="836613"/>
            <a:ext cx="3600450" cy="2871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46" name="矩形 368645"/>
          <p:cNvSpPr/>
          <p:nvPr/>
        </p:nvSpPr>
        <p:spPr>
          <a:xfrm>
            <a:off x="1487488" y="271463"/>
            <a:ext cx="8801100" cy="44513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t" anchorCtr="0">
            <a:spAutoFit/>
          </a:bodyPr>
          <a:lstStyle/>
          <a:p>
            <a:pPr>
              <a:buNone/>
            </a:pP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例、下图为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A-B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二元混合物的气液平衡相图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恒压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，完成以下选择题</a:t>
            </a:r>
            <a:endParaRPr lang="zh-CN" altLang="en-US" sz="23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8647" name="对象 368646"/>
          <p:cNvGraphicFramePr>
            <a:graphicFrameLocks noChangeAspect="1"/>
          </p:cNvGraphicFramePr>
          <p:nvPr/>
        </p:nvGraphicFramePr>
        <p:xfrm>
          <a:off x="2579370" y="3640455"/>
          <a:ext cx="124784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" r:id="rId2" imgW="660400" imgH="228600" progId="Equation.3">
                  <p:embed/>
                </p:oleObj>
              </mc:Choice>
              <mc:Fallback>
                <p:oleObj name="" r:id="rId2" imgW="660400" imgH="228600" progId="Equation.3">
                  <p:embed/>
                  <p:pic>
                    <p:nvPicPr>
                      <p:cNvPr id="0" name="图片 356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9370" y="3640455"/>
                        <a:ext cx="1247848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对象 368647"/>
          <p:cNvGraphicFramePr>
            <a:graphicFrameLocks noChangeAspect="1"/>
          </p:cNvGraphicFramePr>
          <p:nvPr/>
        </p:nvGraphicFramePr>
        <p:xfrm>
          <a:off x="3211830" y="4721543"/>
          <a:ext cx="122567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" r:id="rId4" imgW="647700" imgH="228600" progId="Equation.3">
                  <p:embed/>
                </p:oleObj>
              </mc:Choice>
              <mc:Fallback>
                <p:oleObj name="" r:id="rId4" imgW="647700" imgH="228600" progId="Equation.3">
                  <p:embed/>
                  <p:pic>
                    <p:nvPicPr>
                      <p:cNvPr id="0" name="图片 356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1830" y="4721543"/>
                        <a:ext cx="1225676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9" name="对象 368648"/>
          <p:cNvGraphicFramePr/>
          <p:nvPr/>
        </p:nvGraphicFramePr>
        <p:xfrm>
          <a:off x="2998788" y="5069523"/>
          <a:ext cx="7191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" r:id="rId6" imgW="342900" imgH="228600" progId="Equation.3">
                  <p:embed/>
                </p:oleObj>
              </mc:Choice>
              <mc:Fallback>
                <p:oleObj name="" r:id="rId6" imgW="342900" imgH="228600" progId="Equation.3">
                  <p:embed/>
                  <p:pic>
                    <p:nvPicPr>
                      <p:cNvPr id="0" name="图片 357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98788" y="5069523"/>
                        <a:ext cx="719137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0" name="对象 368649"/>
          <p:cNvGraphicFramePr/>
          <p:nvPr/>
        </p:nvGraphicFramePr>
        <p:xfrm>
          <a:off x="2062163" y="3944938"/>
          <a:ext cx="7191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" r:id="rId8" imgW="342900" imgH="228600" progId="Equation.3">
                  <p:embed/>
                </p:oleObj>
              </mc:Choice>
              <mc:Fallback>
                <p:oleObj name="" r:id="rId8" imgW="342900" imgH="228600" progId="Equation.3">
                  <p:embed/>
                  <p:pic>
                    <p:nvPicPr>
                      <p:cNvPr id="0" name="图片 356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62163" y="3944938"/>
                        <a:ext cx="719137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1" name="对象 368650"/>
          <p:cNvGraphicFramePr>
            <a:graphicFrameLocks noChangeAspect="1"/>
          </p:cNvGraphicFramePr>
          <p:nvPr/>
        </p:nvGraphicFramePr>
        <p:xfrm>
          <a:off x="4017645" y="5817870"/>
          <a:ext cx="124784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" r:id="rId10" imgW="660400" imgH="228600" progId="Equation.3">
                  <p:embed/>
                </p:oleObj>
              </mc:Choice>
              <mc:Fallback>
                <p:oleObj name="" r:id="rId10" imgW="660400" imgH="228600" progId="Equation.3">
                  <p:embed/>
                  <p:pic>
                    <p:nvPicPr>
                      <p:cNvPr id="0" name="图片 356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17645" y="5817870"/>
                        <a:ext cx="1247848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2" name="对象 368651"/>
          <p:cNvGraphicFramePr/>
          <p:nvPr/>
        </p:nvGraphicFramePr>
        <p:xfrm>
          <a:off x="2266950" y="6126163"/>
          <a:ext cx="12779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" r:id="rId12" imgW="608965" imgH="215900" progId="Equation.3">
                  <p:embed/>
                </p:oleObj>
              </mc:Choice>
              <mc:Fallback>
                <p:oleObj name="" r:id="rId12" imgW="608965" imgH="215900" progId="Equation.3">
                  <p:embed/>
                  <p:pic>
                    <p:nvPicPr>
                      <p:cNvPr id="0" name="图片 356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66950" y="6126163"/>
                        <a:ext cx="1277938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3" name="文本框 368652"/>
          <p:cNvSpPr txBox="1"/>
          <p:nvPr/>
        </p:nvSpPr>
        <p:spPr>
          <a:xfrm>
            <a:off x="2836863" y="3908425"/>
            <a:ext cx="1027112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68654" name="文本框 368653"/>
          <p:cNvSpPr txBox="1"/>
          <p:nvPr/>
        </p:nvSpPr>
        <p:spPr>
          <a:xfrm>
            <a:off x="3700463" y="5059363"/>
            <a:ext cx="1027112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C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68655" name="文本框 368654"/>
          <p:cNvSpPr txBox="1"/>
          <p:nvPr/>
        </p:nvSpPr>
        <p:spPr>
          <a:xfrm>
            <a:off x="3648075" y="6126163"/>
            <a:ext cx="1027113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C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232176" y="1957368"/>
            <a:ext cx="2520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295442" y="1858892"/>
            <a:ext cx="2520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3" grpId="0" bldLvl="0" animBg="1"/>
      <p:bldP spid="368654" grpId="0" bldLvl="0" animBg="1"/>
      <p:bldP spid="368655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1941,&quot;width&quot;:6710}"/>
</p:tagLst>
</file>

<file path=ppt/tags/tag64.xml><?xml version="1.0" encoding="utf-8"?>
<p:tagLst xmlns:p="http://schemas.openxmlformats.org/presentationml/2006/main">
  <p:tag name="COMMONDATA" val="eyJoZGlkIjoiNDZlMGU2MTkyNjcwYTdmZGFlZWI2MzVmZTRlZjJlNz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2492</Words>
  <Application>WPS 演示</Application>
  <PresentationFormat>宽屏</PresentationFormat>
  <Paragraphs>221</Paragraphs>
  <Slides>11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</vt:i4>
      </vt:variant>
      <vt:variant>
        <vt:lpstr>幻灯片标题</vt:lpstr>
      </vt:variant>
      <vt:variant>
        <vt:i4>11</vt:i4>
      </vt:variant>
    </vt:vector>
  </HeadingPairs>
  <TitlesOfParts>
    <vt:vector size="5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楷体_GB2312</vt:lpstr>
      <vt:lpstr>新宋体</vt:lpstr>
      <vt:lpstr>Times New Roman</vt:lpstr>
      <vt:lpstr>黑体</vt:lpstr>
      <vt:lpstr>Symbol</vt:lpstr>
      <vt:lpstr>SymbolProp BT</vt:lpstr>
      <vt:lpstr>Segoe Print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第五章公式总结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yanglei</cp:lastModifiedBy>
  <cp:revision>153</cp:revision>
  <dcterms:created xsi:type="dcterms:W3CDTF">2019-06-19T02:08:00Z</dcterms:created>
  <dcterms:modified xsi:type="dcterms:W3CDTF">2022-06-04T03:46:07Z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ABB12DDF9AD64D089AEBAE76B8DF2A6D</vt:lpwstr>
  </property>
</Properties>
</file>