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</p:sldMasterIdLst>
  <p:notesMasterIdLst>
    <p:notesMasterId r:id="rId18"/>
  </p:notesMasterIdLst>
  <p:handoutMasterIdLst>
    <p:handoutMasterId r:id="rId19"/>
  </p:handoutMasterIdLst>
  <p:sldIdLst>
    <p:sldId id="507" r:id="rId2"/>
    <p:sldId id="561" r:id="rId3"/>
    <p:sldId id="508" r:id="rId4"/>
    <p:sldId id="509" r:id="rId5"/>
    <p:sldId id="510" r:id="rId6"/>
    <p:sldId id="511" r:id="rId7"/>
    <p:sldId id="512" r:id="rId8"/>
    <p:sldId id="513" r:id="rId9"/>
    <p:sldId id="514" r:id="rId10"/>
    <p:sldId id="515" r:id="rId11"/>
    <p:sldId id="516" r:id="rId12"/>
    <p:sldId id="517" r:id="rId13"/>
    <p:sldId id="518" r:id="rId14"/>
    <p:sldId id="519" r:id="rId15"/>
    <p:sldId id="520" r:id="rId16"/>
    <p:sldId id="521" r:id="rId17"/>
  </p:sldIdLst>
  <p:sldSz cx="9220200" cy="68580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90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33"/>
    <a:srgbClr val="FF9900"/>
    <a:srgbClr val="29166E"/>
    <a:srgbClr val="666699"/>
    <a:srgbClr val="333399"/>
    <a:srgbClr val="FFFFFF"/>
    <a:srgbClr val="FFCC66"/>
    <a:srgbClr val="020100"/>
    <a:srgbClr val="FF0000"/>
    <a:srgbClr val="BED7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5" autoAdjust="0"/>
    <p:restoredTop sz="94685" autoAdjust="0"/>
  </p:normalViewPr>
  <p:slideViewPr>
    <p:cSldViewPr>
      <p:cViewPr varScale="1">
        <p:scale>
          <a:sx n="79" d="100"/>
          <a:sy n="79" d="100"/>
        </p:scale>
        <p:origin x="1550" y="62"/>
      </p:cViewPr>
      <p:guideLst>
        <p:guide orient="horz" pos="2160"/>
        <p:guide pos="29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1" d="100"/>
          <a:sy n="41" d="100"/>
        </p:scale>
        <p:origin x="-1470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kumimoji="1" sz="1200" b="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 b="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kumimoji="1" sz="1200" b="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fld id="{50D07421-CDAF-4CEC-8B0C-92151064B008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kumimoji="1" sz="1200" b="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 b="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7348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23950" y="685800"/>
            <a:ext cx="46101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kumimoji="1" sz="1200" b="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fld id="{4386EFE4-FC4F-46E5-981F-D91D49D2EBBC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jpeg"/><Relationship Id="rId5" Type="http://schemas.openxmlformats.org/officeDocument/2006/relationships/image" Target="../media/image2.jpeg"/><Relationship Id="rId4" Type="http://schemas.openxmlformats.org/officeDocument/2006/relationships/image" Target="../media/image5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2"/>
          <p:cNvSpPr>
            <a:spLocks noChangeArrowheads="1"/>
          </p:cNvSpPr>
          <p:nvPr/>
        </p:nvSpPr>
        <p:spPr bwMode="gray">
          <a:xfrm>
            <a:off x="690563" y="333375"/>
            <a:ext cx="5954712" cy="5761038"/>
          </a:xfrm>
          <a:prstGeom prst="ellipse">
            <a:avLst/>
          </a:prstGeom>
          <a:gradFill rotWithShape="1">
            <a:gsLst>
              <a:gs pos="0">
                <a:schemeClr val="bg2">
                  <a:alpha val="48000"/>
                </a:schemeClr>
              </a:gs>
              <a:gs pos="100000">
                <a:schemeClr val="bg2">
                  <a:gamma/>
                  <a:tint val="0"/>
                  <a:invGamma/>
                  <a:alpha val="80000"/>
                </a:schemeClr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黑体" pitchFamily="2" charset="-122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ltGray">
          <a:xfrm>
            <a:off x="0" y="4437063"/>
            <a:ext cx="9220200" cy="172878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gray">
          <a:xfrm>
            <a:off x="979488" y="1628775"/>
            <a:ext cx="3559175" cy="367188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1"/>
            </a:solidFill>
            <a:round/>
            <a:headEnd/>
            <a:tailEnd/>
          </a:ln>
          <a:effectLst>
            <a:outerShdw dist="89803" dir="2700000" algn="ctr" rotWithShape="0">
              <a:srgbClr val="000000">
                <a:alpha val="18999"/>
              </a:srgbClr>
            </a:outerShdw>
          </a:effec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gray">
          <a:xfrm>
            <a:off x="1270000" y="260350"/>
            <a:ext cx="942975" cy="936625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bg1"/>
            </a:solidFill>
            <a:round/>
            <a:headEnd/>
            <a:tailEnd/>
          </a:ln>
          <a:effectLst>
            <a:outerShdw dist="89803" dir="2700000" algn="ctr" rotWithShape="0">
              <a:srgbClr val="000000">
                <a:alpha val="18999"/>
              </a:srgbClr>
            </a:outerShdw>
          </a:effec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gray">
          <a:xfrm>
            <a:off x="4246563" y="2636838"/>
            <a:ext cx="1235075" cy="1223962"/>
          </a:xfrm>
          <a:prstGeom prst="ellipse">
            <a:avLst/>
          </a:prstGeom>
          <a:solidFill>
            <a:srgbClr val="1BABE5">
              <a:alpha val="1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9" name="Oval 12"/>
          <p:cNvSpPr>
            <a:spLocks noChangeArrowheads="1"/>
          </p:cNvSpPr>
          <p:nvPr/>
        </p:nvSpPr>
        <p:spPr bwMode="gray">
          <a:xfrm>
            <a:off x="1287463" y="277813"/>
            <a:ext cx="906462" cy="900112"/>
          </a:xfrm>
          <a:prstGeom prst="ellipse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pic>
        <p:nvPicPr>
          <p:cNvPr id="10" name="Picture 13" descr="未标题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6800" y="5013325"/>
            <a:ext cx="1803400" cy="184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Oval 14"/>
          <p:cNvSpPr>
            <a:spLocks noChangeArrowheads="1"/>
          </p:cNvSpPr>
          <p:nvPr/>
        </p:nvSpPr>
        <p:spPr bwMode="gray">
          <a:xfrm>
            <a:off x="1001713" y="1651000"/>
            <a:ext cx="3521075" cy="3629025"/>
          </a:xfrm>
          <a:prstGeom prst="ellipse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12" name="Oval 15"/>
          <p:cNvSpPr>
            <a:spLocks noChangeArrowheads="1"/>
          </p:cNvSpPr>
          <p:nvPr/>
        </p:nvSpPr>
        <p:spPr bwMode="gray">
          <a:xfrm>
            <a:off x="3887788" y="3500438"/>
            <a:ext cx="1597025" cy="1582737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bg1"/>
            </a:solidFill>
            <a:round/>
            <a:headEnd/>
            <a:tailEnd/>
          </a:ln>
          <a:effectLst>
            <a:outerShdw dist="89803" dir="2700000" algn="ctr" rotWithShape="0">
              <a:srgbClr val="000000">
                <a:alpha val="18999"/>
              </a:srgbClr>
            </a:outerShdw>
          </a:effec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9pPr>
          </a:lstStyle>
          <a:p>
            <a:pPr eaLnBrk="1" hangingPunct="1">
              <a:defRPr/>
            </a:pPr>
            <a:endParaRPr lang="zh-CN" altLang="en-US" sz="1800" smtClean="0">
              <a:ea typeface="宋体" pitchFamily="2" charset="-122"/>
            </a:endParaRPr>
          </a:p>
        </p:txBody>
      </p:sp>
      <p:sp>
        <p:nvSpPr>
          <p:cNvPr id="13" name="Oval 16"/>
          <p:cNvSpPr>
            <a:spLocks noChangeArrowheads="1"/>
          </p:cNvSpPr>
          <p:nvPr/>
        </p:nvSpPr>
        <p:spPr bwMode="gray">
          <a:xfrm>
            <a:off x="3913188" y="3521075"/>
            <a:ext cx="1546225" cy="1543050"/>
          </a:xfrm>
          <a:prstGeom prst="ellipse">
            <a:avLst/>
          </a:prstGeom>
          <a:blipFill dpi="0" rotWithShape="1">
            <a:blip r:embed="rId5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14" name="Oval 17"/>
          <p:cNvSpPr>
            <a:spLocks noChangeArrowheads="1"/>
          </p:cNvSpPr>
          <p:nvPr/>
        </p:nvSpPr>
        <p:spPr bwMode="gray">
          <a:xfrm>
            <a:off x="327025" y="1268413"/>
            <a:ext cx="1449388" cy="1511300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bg1"/>
            </a:solidFill>
            <a:round/>
            <a:headEnd/>
            <a:tailEnd/>
          </a:ln>
          <a:effectLst>
            <a:outerShdw dist="89803" dir="2700000" algn="ctr" rotWithShape="0">
              <a:srgbClr val="000000">
                <a:alpha val="18999"/>
              </a:srgbClr>
            </a:outerShdw>
          </a:effec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15" name="Oval 18"/>
          <p:cNvSpPr>
            <a:spLocks noChangeArrowheads="1"/>
          </p:cNvSpPr>
          <p:nvPr/>
        </p:nvSpPr>
        <p:spPr bwMode="gray">
          <a:xfrm>
            <a:off x="333375" y="1287463"/>
            <a:ext cx="1430338" cy="1462087"/>
          </a:xfrm>
          <a:prstGeom prst="ellipse">
            <a:avLst/>
          </a:prstGeom>
          <a:blipFill dpi="0" rotWithShape="1">
            <a:blip r:embed="rId6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16" name="Rectangle 20"/>
          <p:cNvSpPr>
            <a:spLocks noChangeArrowheads="1"/>
          </p:cNvSpPr>
          <p:nvPr userDrawn="1"/>
        </p:nvSpPr>
        <p:spPr bwMode="gray">
          <a:xfrm>
            <a:off x="361950" y="5516563"/>
            <a:ext cx="7683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zh-CN" altLang="en-US" b="0" smtClean="0">
                <a:solidFill>
                  <a:schemeClr val="bg1"/>
                </a:solidFill>
                <a:ea typeface="宋体" pitchFamily="2" charset="-122"/>
              </a:rPr>
              <a:t>华东理工大学分析测试中心</a:t>
            </a:r>
          </a:p>
        </p:txBody>
      </p:sp>
      <p:sp>
        <p:nvSpPr>
          <p:cNvPr id="380938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4302125" y="1219200"/>
            <a:ext cx="4533900" cy="1752600"/>
          </a:xfrm>
        </p:spPr>
        <p:txBody>
          <a:bodyPr/>
          <a:lstStyle>
            <a:lvl1pPr algn="r">
              <a:defRPr sz="660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80939" name="Rectangle 11"/>
          <p:cNvSpPr>
            <a:spLocks noGrp="1" noChangeArrowheads="1"/>
          </p:cNvSpPr>
          <p:nvPr>
            <p:ph type="subTitle" idx="1"/>
          </p:nvPr>
        </p:nvSpPr>
        <p:spPr>
          <a:xfrm>
            <a:off x="5546725" y="4652963"/>
            <a:ext cx="2838450" cy="304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7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3611563" y="6400800"/>
            <a:ext cx="2227262" cy="244475"/>
          </a:xfrm>
        </p:spPr>
        <p:txBody>
          <a:bodyPr/>
          <a:lstStyle>
            <a:lvl1pPr algn="ct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5983288" y="6391275"/>
            <a:ext cx="1949450" cy="24447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9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384175" y="6400800"/>
            <a:ext cx="2151063" cy="244475"/>
          </a:xfrm>
        </p:spPr>
        <p:txBody>
          <a:bodyPr/>
          <a:lstStyle>
            <a:lvl1pPr algn="l">
              <a:defRPr sz="1200"/>
            </a:lvl1pPr>
          </a:lstStyle>
          <a:p>
            <a:fld id="{E4C11F5A-9534-463F-A4A9-92128197873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51988084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3C0A8A-4FDA-41E2-97C3-ACAF6F0DE502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88400570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13538" y="609600"/>
            <a:ext cx="2084387" cy="5715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0375" y="609600"/>
            <a:ext cx="6100763" cy="5715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46CDA0-0E22-421A-9B41-28E3627D209C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69677596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74863" y="609600"/>
            <a:ext cx="6069012" cy="4873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460375" y="1676400"/>
            <a:ext cx="8337550" cy="46482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8736108-AD85-4E6B-B0B8-9ACDA20226CE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05462312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987180-E05A-47E8-BB65-794348CF1330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06929019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8663" y="4406900"/>
            <a:ext cx="7837487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8663" y="2906713"/>
            <a:ext cx="7837487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A44FDD-60B0-474A-A904-BE654D053B50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5323780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0375" y="1676400"/>
            <a:ext cx="4092575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05350" y="1676400"/>
            <a:ext cx="4092575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64D967-CBF0-4DF4-B620-3A3C1D8F7701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370371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0375" y="274638"/>
            <a:ext cx="829945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60375" y="1535113"/>
            <a:ext cx="407511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0375" y="2174875"/>
            <a:ext cx="407511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83125" y="1535113"/>
            <a:ext cx="40767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83125" y="2174875"/>
            <a:ext cx="40767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4EB641-FB0B-4E43-97EB-55E4D889EC72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79848855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C123A9-7611-4674-8CD3-A09A09A183D9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4452507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62B230-D4A7-4918-A750-DB740C750568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33072013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0375" y="273050"/>
            <a:ext cx="30337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05213" y="273050"/>
            <a:ext cx="515461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60375" y="1435100"/>
            <a:ext cx="30337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11484A-642C-4F76-BFED-F1589BD751C2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5344767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06575" y="4800600"/>
            <a:ext cx="553243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806575" y="612775"/>
            <a:ext cx="553243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806575" y="5367338"/>
            <a:ext cx="553243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E888F8-85E8-42DF-A453-6F57DB864189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3083854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Oval 2"/>
          <p:cNvSpPr>
            <a:spLocks noChangeArrowheads="1"/>
          </p:cNvSpPr>
          <p:nvPr/>
        </p:nvSpPr>
        <p:spPr bwMode="gray">
          <a:xfrm>
            <a:off x="180975" y="0"/>
            <a:ext cx="6861175" cy="6858000"/>
          </a:xfrm>
          <a:prstGeom prst="ellipse">
            <a:avLst/>
          </a:prstGeom>
          <a:gradFill rotWithShape="1">
            <a:gsLst>
              <a:gs pos="0">
                <a:schemeClr val="bg2">
                  <a:alpha val="44000"/>
                </a:schemeClr>
              </a:gs>
              <a:gs pos="100000">
                <a:schemeClr val="bg2">
                  <a:gamma/>
                  <a:tint val="0"/>
                  <a:invGamma/>
                  <a:alpha val="0"/>
                </a:schemeClr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黑体" pitchFamily="2" charset="-122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gray">
          <a:xfrm>
            <a:off x="0" y="549275"/>
            <a:ext cx="9220200" cy="6477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1028" name="Oval 4"/>
          <p:cNvSpPr>
            <a:spLocks noChangeArrowheads="1"/>
          </p:cNvSpPr>
          <p:nvPr/>
        </p:nvSpPr>
        <p:spPr bwMode="gray">
          <a:xfrm>
            <a:off x="1125538" y="58738"/>
            <a:ext cx="871537" cy="892175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bg1"/>
            </a:solidFill>
            <a:round/>
            <a:headEnd/>
            <a:tailEnd/>
          </a:ln>
          <a:effectLst>
            <a:outerShdw dist="89803" dir="2700000" algn="ctr" rotWithShape="0">
              <a:srgbClr val="000000">
                <a:alpha val="18999"/>
              </a:srgbClr>
            </a:outerShdw>
          </a:effec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gray">
          <a:xfrm>
            <a:off x="460375" y="1676400"/>
            <a:ext cx="833755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3"/>
            <a:r>
              <a:rPr lang="zh-CN" altLang="en-US" smtClean="0"/>
              <a:t>第五级</a:t>
            </a:r>
          </a:p>
        </p:txBody>
      </p:sp>
      <p:sp>
        <p:nvSpPr>
          <p:cNvPr id="379910" name="Rectangle 6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6607175" y="6553200"/>
            <a:ext cx="21526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79911" name="Rectangle 7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4225925" y="6534150"/>
            <a:ext cx="84455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0">
                <a:ea typeface="宋体" panose="02010600030101010101" pitchFamily="2" charset="-122"/>
              </a:defRPr>
            </a:lvl1pPr>
          </a:lstStyle>
          <a:p>
            <a:fld id="{14FF1CB3-728B-4EE9-AEEA-4D0C9CB63CB9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title"/>
          </p:nvPr>
        </p:nvSpPr>
        <p:spPr bwMode="gray">
          <a:xfrm>
            <a:off x="2074863" y="609600"/>
            <a:ext cx="6069012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79913" name="Rectangle 9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384175" y="6534150"/>
            <a:ext cx="1920875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000" b="0"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4" name="Oval 10"/>
          <p:cNvSpPr>
            <a:spLocks noChangeArrowheads="1"/>
          </p:cNvSpPr>
          <p:nvPr/>
        </p:nvSpPr>
        <p:spPr bwMode="gray">
          <a:xfrm>
            <a:off x="1143000" y="76200"/>
            <a:ext cx="835025" cy="857250"/>
          </a:xfrm>
          <a:prstGeom prst="ellipse">
            <a:avLst/>
          </a:prstGeom>
          <a:blipFill dpi="0" rotWithShape="1">
            <a:blip r:embed="rId1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1035" name="Oval 11"/>
          <p:cNvSpPr>
            <a:spLocks noChangeArrowheads="1"/>
          </p:cNvSpPr>
          <p:nvPr/>
        </p:nvSpPr>
        <p:spPr bwMode="gray">
          <a:xfrm>
            <a:off x="180975" y="333375"/>
            <a:ext cx="1162050" cy="1223963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bg1"/>
            </a:solidFill>
            <a:round/>
            <a:headEnd/>
            <a:tailEnd/>
          </a:ln>
          <a:effectLst>
            <a:outerShdw dist="89803" dir="2700000" algn="ctr" rotWithShape="0">
              <a:srgbClr val="000000">
                <a:alpha val="18999"/>
              </a:srgbClr>
            </a:outerShdw>
          </a:effec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1036" name="Oval 12"/>
          <p:cNvSpPr>
            <a:spLocks noChangeArrowheads="1"/>
          </p:cNvSpPr>
          <p:nvPr/>
        </p:nvSpPr>
        <p:spPr bwMode="gray">
          <a:xfrm>
            <a:off x="192088" y="352425"/>
            <a:ext cx="1138237" cy="1185863"/>
          </a:xfrm>
          <a:prstGeom prst="ellipse">
            <a:avLst/>
          </a:prstGeom>
          <a:blipFill dpi="0" rotWithShape="1">
            <a:blip r:embed="rId15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pic>
        <p:nvPicPr>
          <p:cNvPr id="1037" name="Picture 13" descr="未标题-2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0213" y="0"/>
            <a:ext cx="1169987" cy="119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58" r:id="rId1"/>
    <p:sldLayoutId id="2147483947" r:id="rId2"/>
    <p:sldLayoutId id="2147483948" r:id="rId3"/>
    <p:sldLayoutId id="2147483949" r:id="rId4"/>
    <p:sldLayoutId id="2147483950" r:id="rId5"/>
    <p:sldLayoutId id="2147483951" r:id="rId6"/>
    <p:sldLayoutId id="2147483952" r:id="rId7"/>
    <p:sldLayoutId id="2147483953" r:id="rId8"/>
    <p:sldLayoutId id="2147483954" r:id="rId9"/>
    <p:sldLayoutId id="2147483955" r:id="rId10"/>
    <p:sldLayoutId id="2147483956" r:id="rId11"/>
    <p:sldLayoutId id="2147483957" r:id="rId12"/>
  </p:sldLayoutIdLst>
  <p:transition spd="med"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itchFamily="34" charset="0"/>
          <a:ea typeface="黑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itchFamily="34" charset="0"/>
          <a:ea typeface="黑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itchFamily="34" charset="0"/>
          <a:ea typeface="黑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itchFamily="34" charset="0"/>
          <a:ea typeface="黑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itchFamily="34" charset="0"/>
          <a:ea typeface="黑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itchFamily="34" charset="0"/>
          <a:ea typeface="黑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itchFamily="34" charset="0"/>
          <a:ea typeface="黑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itchFamily="34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v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2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06638" y="404813"/>
            <a:ext cx="6567487" cy="1462087"/>
          </a:xfrm>
        </p:spPr>
        <p:txBody>
          <a:bodyPr/>
          <a:lstStyle/>
          <a:p>
            <a:pPr eaLnBrk="1" hangingPunct="1">
              <a:defRPr/>
            </a:pPr>
            <a:r>
              <a:rPr kumimoji="1" lang="zh-CN" altLang="en-US" sz="4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仪器分析</a:t>
            </a:r>
            <a:r>
              <a:rPr kumimoji="1" lang="en-US" altLang="zh-CN" sz="4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/>
            </a:r>
            <a:br>
              <a:rPr kumimoji="1" lang="en-US" altLang="zh-CN" sz="4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</a:br>
            <a:r>
              <a:rPr kumimoji="1" lang="en-US" altLang="zh-CN" sz="4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--</a:t>
            </a:r>
            <a:r>
              <a:rPr lang="zh-CN" altLang="en-US" sz="4800" b="1" dirty="0" smtClean="0"/>
              <a:t>分子发光分析</a:t>
            </a:r>
          </a:p>
        </p:txBody>
      </p:sp>
      <p:sp>
        <p:nvSpPr>
          <p:cNvPr id="4099" name="Text Box 4"/>
          <p:cNvSpPr txBox="1">
            <a:spLocks noChangeArrowheads="1"/>
          </p:cNvSpPr>
          <p:nvPr/>
        </p:nvSpPr>
        <p:spPr bwMode="auto">
          <a:xfrm>
            <a:off x="2306638" y="1843088"/>
            <a:ext cx="66802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3200">
                <a:solidFill>
                  <a:schemeClr val="folHlink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Molecular Luminescence Analysis</a:t>
            </a:r>
            <a:r>
              <a:rPr lang="en-US" altLang="zh-CN" sz="3200">
                <a:latin typeface="Rockwell Extra Bold" panose="02060903040505020403" pitchFamily="18" charset="0"/>
              </a:rPr>
              <a:t> </a:t>
            </a:r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2665413" y="152400"/>
            <a:ext cx="26511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kumimoji="1" lang="zh-CN" alt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本科生课程</a:t>
            </a:r>
            <a:endParaRPr kumimoji="1" lang="zh-CN" altLang="en-US" sz="3200" b="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华文行楷" pitchFamily="2" charset="-122"/>
            </a:endParaRPr>
          </a:p>
        </p:txBody>
      </p:sp>
      <p:sp>
        <p:nvSpPr>
          <p:cNvPr id="4101" name="Rectangle 8"/>
          <p:cNvSpPr txBox="1">
            <a:spLocks noChangeArrowheads="1"/>
          </p:cNvSpPr>
          <p:nvPr/>
        </p:nvSpPr>
        <p:spPr bwMode="gray">
          <a:xfrm>
            <a:off x="5435600" y="2852738"/>
            <a:ext cx="3457575" cy="165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>
                <a:latin typeface="楷体_GB2312" pitchFamily="49" charset="-122"/>
              </a:rPr>
              <a:t>主讲人</a:t>
            </a:r>
            <a:r>
              <a:rPr lang="en-US" altLang="zh-CN">
                <a:latin typeface="楷体_GB2312" pitchFamily="49" charset="-122"/>
              </a:rPr>
              <a:t>:</a:t>
            </a:r>
            <a:r>
              <a:rPr lang="zh-CN" altLang="en-US">
                <a:latin typeface="楷体_GB2312" pitchFamily="49" charset="-122"/>
              </a:rPr>
              <a:t>杜一平</a:t>
            </a:r>
            <a:endParaRPr lang="en-US" altLang="zh-CN">
              <a:latin typeface="楷体_GB2312" pitchFamily="49" charset="-122"/>
            </a:endParaRPr>
          </a:p>
          <a:p>
            <a:pPr algn="ctr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>
              <a:latin typeface="楷体_GB2312" pitchFamily="49" charset="-122"/>
            </a:endParaRPr>
          </a:p>
          <a:p>
            <a:pPr algn="ctr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>
                <a:latin typeface="楷体_GB2312" pitchFamily="49" charset="-122"/>
              </a:rPr>
              <a:t>64250551</a:t>
            </a:r>
          </a:p>
          <a:p>
            <a:pPr algn="ctr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>
                <a:latin typeface="楷体_GB2312" pitchFamily="49" charset="-122"/>
              </a:rPr>
              <a:t>yipingdu@ecust.edu.cn</a:t>
            </a:r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内容占位符 2"/>
          <p:cNvSpPr>
            <a:spLocks noGrp="1"/>
          </p:cNvSpPr>
          <p:nvPr>
            <p:ph idx="1"/>
          </p:nvPr>
        </p:nvSpPr>
        <p:spPr>
          <a:xfrm>
            <a:off x="938213" y="765175"/>
            <a:ext cx="7894637" cy="5572125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kumimoji="1" lang="zh-CN" altLang="en-US" sz="2800" b="1" dirty="0" smtClean="0">
                <a:solidFill>
                  <a:srgbClr val="FF0000"/>
                </a:solidFill>
              </a:rPr>
              <a:t>无辐射跃迁</a:t>
            </a:r>
            <a:endParaRPr kumimoji="1" lang="en-US" altLang="zh-CN" sz="2800" b="1" dirty="0" smtClean="0">
              <a:solidFill>
                <a:srgbClr val="FF0000"/>
              </a:solidFill>
            </a:endParaRPr>
          </a:p>
          <a:p>
            <a:pPr lvl="1" eaLnBrk="1" hangingPunct="1">
              <a:lnSpc>
                <a:spcPct val="150000"/>
              </a:lnSpc>
            </a:pPr>
            <a:r>
              <a:rPr kumimoji="1" lang="zh-CN" altLang="en-US" sz="2800" b="1" dirty="0" smtClean="0"/>
              <a:t>系间窜越，</a:t>
            </a:r>
            <a:r>
              <a:rPr kumimoji="1" lang="en-US" altLang="zh-CN" sz="2800" b="1" dirty="0" smtClean="0"/>
              <a:t>S1~T1…10</a:t>
            </a:r>
            <a:r>
              <a:rPr kumimoji="1" lang="en-US" altLang="zh-CN" sz="2800" b="1" baseline="30000" dirty="0" smtClean="0"/>
              <a:t>-2</a:t>
            </a:r>
            <a:r>
              <a:rPr kumimoji="1" lang="en-US" altLang="zh-CN" sz="2800" b="1" dirty="0" smtClean="0"/>
              <a:t>-10</a:t>
            </a:r>
            <a:r>
              <a:rPr kumimoji="1" lang="en-US" altLang="zh-CN" sz="2800" b="1" baseline="30000" dirty="0" smtClean="0"/>
              <a:t>-6</a:t>
            </a:r>
            <a:r>
              <a:rPr kumimoji="1" lang="en-US" altLang="zh-CN" sz="2800" b="1" dirty="0" smtClean="0"/>
              <a:t>s</a:t>
            </a:r>
            <a:endParaRPr kumimoji="1" lang="en-US" altLang="zh-CN" sz="2800" b="1" baseline="30000" dirty="0" smtClean="0"/>
          </a:p>
          <a:p>
            <a:pPr lvl="1" eaLnBrk="1" hangingPunct="1">
              <a:lnSpc>
                <a:spcPct val="150000"/>
              </a:lnSpc>
            </a:pPr>
            <a:r>
              <a:rPr lang="zh-CN" altLang="en-US" sz="2800" b="1" dirty="0" smtClean="0"/>
              <a:t>内转换（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快</a:t>
            </a:r>
            <a:r>
              <a:rPr lang="zh-CN" altLang="en-US" sz="2800" b="1" dirty="0" smtClean="0"/>
              <a:t>）</a:t>
            </a:r>
            <a:r>
              <a:rPr lang="en-US" altLang="zh-CN" sz="2800" b="1" dirty="0" smtClean="0"/>
              <a:t>,</a:t>
            </a:r>
            <a:r>
              <a:rPr kumimoji="1" lang="en-US" altLang="zh-CN" sz="2800" b="1" dirty="0" smtClean="0"/>
              <a:t> S1~S0, T2~T1…10</a:t>
            </a:r>
            <a:r>
              <a:rPr kumimoji="1" lang="en-US" altLang="zh-CN" sz="2800" b="1" baseline="30000" dirty="0" smtClean="0"/>
              <a:t>-11</a:t>
            </a:r>
            <a:r>
              <a:rPr kumimoji="1" lang="en-US" altLang="zh-CN" sz="2800" b="1" dirty="0" smtClean="0"/>
              <a:t>-10</a:t>
            </a:r>
            <a:r>
              <a:rPr kumimoji="1" lang="en-US" altLang="zh-CN" sz="2800" b="1" baseline="30000" dirty="0" smtClean="0"/>
              <a:t>-13</a:t>
            </a:r>
            <a:r>
              <a:rPr kumimoji="1" lang="en-US" altLang="zh-CN" sz="2800" b="1" dirty="0" smtClean="0"/>
              <a:t>s</a:t>
            </a:r>
            <a:endParaRPr kumimoji="1" lang="en-US" altLang="zh-CN" sz="2800" b="1" baseline="30000" dirty="0" smtClean="0"/>
          </a:p>
          <a:p>
            <a:pPr lvl="1" eaLnBrk="1" hangingPunct="1">
              <a:lnSpc>
                <a:spcPct val="150000"/>
              </a:lnSpc>
            </a:pPr>
            <a:r>
              <a:rPr lang="zh-CN" altLang="en-US" sz="2800" b="1" dirty="0" smtClean="0"/>
              <a:t>外转换</a:t>
            </a:r>
            <a:r>
              <a:rPr lang="en-US" altLang="zh-CN" sz="2800" b="1" dirty="0" smtClean="0"/>
              <a:t>,</a:t>
            </a:r>
            <a:r>
              <a:rPr kumimoji="1" lang="en-US" altLang="zh-CN" sz="2800" b="1" dirty="0" smtClean="0"/>
              <a:t> T1~S0…10</a:t>
            </a:r>
            <a:r>
              <a:rPr kumimoji="1" lang="en-US" altLang="zh-CN" sz="2800" b="1" baseline="30000" dirty="0" smtClean="0"/>
              <a:t>-2</a:t>
            </a:r>
            <a:r>
              <a:rPr kumimoji="1" lang="en-US" altLang="zh-CN" sz="2800" b="1" dirty="0" smtClean="0"/>
              <a:t>-10</a:t>
            </a:r>
            <a:r>
              <a:rPr kumimoji="1" lang="en-US" altLang="zh-CN" sz="2800" b="1" baseline="30000" dirty="0" smtClean="0"/>
              <a:t>-5</a:t>
            </a:r>
            <a:r>
              <a:rPr kumimoji="1" lang="en-US" altLang="zh-CN" sz="2800" b="1" dirty="0" smtClean="0"/>
              <a:t>s</a:t>
            </a:r>
            <a:endParaRPr kumimoji="1" lang="en-US" altLang="zh-CN" sz="2800" b="1" baseline="30000" dirty="0" smtClean="0"/>
          </a:p>
          <a:p>
            <a:pPr lvl="1" eaLnBrk="1" hangingPunct="1">
              <a:lnSpc>
                <a:spcPct val="150000"/>
              </a:lnSpc>
            </a:pPr>
            <a:r>
              <a:rPr lang="zh-CN" altLang="en-US" sz="2800" b="1" dirty="0" smtClean="0"/>
              <a:t>振动弛豫（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快</a:t>
            </a:r>
            <a:r>
              <a:rPr lang="zh-CN" altLang="en-US" sz="2800" b="1" dirty="0" smtClean="0"/>
              <a:t>）</a:t>
            </a:r>
            <a:r>
              <a:rPr lang="en-US" altLang="zh-CN" sz="2800" b="1" dirty="0" smtClean="0"/>
              <a:t>, </a:t>
            </a:r>
            <a:r>
              <a:rPr kumimoji="1" lang="en-US" altLang="zh-CN" sz="2800" b="1" dirty="0" smtClean="0"/>
              <a:t>V2~V1…10</a:t>
            </a:r>
            <a:r>
              <a:rPr kumimoji="1" lang="en-US" altLang="zh-CN" sz="2800" b="1" baseline="30000" dirty="0" smtClean="0"/>
              <a:t>-12</a:t>
            </a:r>
            <a:r>
              <a:rPr kumimoji="1" lang="en-US" altLang="zh-CN" sz="2800" b="1" dirty="0" smtClean="0"/>
              <a:t>-10</a:t>
            </a:r>
            <a:r>
              <a:rPr kumimoji="1" lang="en-US" altLang="zh-CN" sz="2800" b="1" baseline="30000" dirty="0" smtClean="0"/>
              <a:t>-14</a:t>
            </a:r>
            <a:r>
              <a:rPr kumimoji="1" lang="en-US" altLang="zh-CN" sz="2800" b="1" dirty="0" smtClean="0"/>
              <a:t>s</a:t>
            </a:r>
            <a:endParaRPr kumimoji="1" lang="en-US" altLang="zh-CN" sz="2800" b="1" baseline="30000" dirty="0" smtClean="0"/>
          </a:p>
          <a:p>
            <a:pPr eaLnBrk="1" hangingPunct="1">
              <a:lnSpc>
                <a:spcPct val="150000"/>
              </a:lnSpc>
            </a:pPr>
            <a:r>
              <a:rPr kumimoji="1" lang="zh-CN" altLang="en-US" sz="2800" b="1" dirty="0" smtClean="0">
                <a:solidFill>
                  <a:srgbClr val="FF0000"/>
                </a:solidFill>
              </a:rPr>
              <a:t>辐射跃迁</a:t>
            </a:r>
            <a:endParaRPr kumimoji="1" lang="en-US" altLang="zh-CN" sz="2800" b="1" dirty="0" smtClean="0">
              <a:solidFill>
                <a:srgbClr val="FF0000"/>
              </a:solidFill>
            </a:endParaRPr>
          </a:p>
          <a:p>
            <a:pPr lvl="1" eaLnBrk="1" hangingPunct="1">
              <a:lnSpc>
                <a:spcPct val="150000"/>
              </a:lnSpc>
            </a:pPr>
            <a:r>
              <a:rPr kumimoji="1" lang="zh-CN" altLang="en-US" sz="2600" b="1" dirty="0" smtClean="0">
                <a:solidFill>
                  <a:srgbClr val="FF0000"/>
                </a:solidFill>
              </a:rPr>
              <a:t>荧光发射</a:t>
            </a:r>
            <a:endParaRPr kumimoji="1" lang="en-US" altLang="zh-CN" sz="2600" b="1" dirty="0" smtClean="0">
              <a:solidFill>
                <a:srgbClr val="FF0000"/>
              </a:solidFill>
            </a:endParaRPr>
          </a:p>
          <a:p>
            <a:pPr lvl="1" eaLnBrk="1" hangingPunct="1">
              <a:lnSpc>
                <a:spcPct val="150000"/>
              </a:lnSpc>
            </a:pPr>
            <a:r>
              <a:rPr kumimoji="1" lang="zh-CN" altLang="en-US" sz="2600" b="1" dirty="0" smtClean="0">
                <a:solidFill>
                  <a:srgbClr val="00B050"/>
                </a:solidFill>
              </a:rPr>
              <a:t>磷光发射</a:t>
            </a:r>
            <a:endParaRPr kumimoji="1" lang="en-US" altLang="zh-CN" sz="2600" b="1" dirty="0" smtClean="0">
              <a:solidFill>
                <a:srgbClr val="00B050"/>
              </a:solidFill>
            </a:endParaRPr>
          </a:p>
        </p:txBody>
      </p:sp>
      <p:pic>
        <p:nvPicPr>
          <p:cNvPr id="1331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6113" y="4405313"/>
            <a:ext cx="3276600" cy="233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 cap="rnd" algn="ctr">
                <a:solidFill>
                  <a:schemeClr val="bg2"/>
                </a:solidFill>
                <a:prstDash val="sysDot"/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4"/>
          <p:cNvSpPr>
            <a:spLocks noGrp="1" noChangeArrowheads="1"/>
          </p:cNvSpPr>
          <p:nvPr>
            <p:ph idx="1"/>
          </p:nvPr>
        </p:nvSpPr>
        <p:spPr>
          <a:xfrm>
            <a:off x="504825" y="549275"/>
            <a:ext cx="8385175" cy="5543550"/>
          </a:xfrm>
        </p:spPr>
        <p:txBody>
          <a:bodyPr rtlCol="0">
            <a:normAutofit fontScale="85000" lnSpcReduction="10000"/>
          </a:bodyPr>
          <a:lstStyle/>
          <a:p>
            <a:pPr eaLnBrk="1" fontAlgn="auto" hangingPunct="1">
              <a:lnSpc>
                <a:spcPct val="15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1" lang="zh-CN" altLang="en-US" sz="2800" b="1" dirty="0" smtClean="0">
                <a:solidFill>
                  <a:srgbClr val="FF0000"/>
                </a:solidFill>
              </a:rPr>
              <a:t>荧光的产生</a:t>
            </a: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kumimoji="1" lang="zh-CN" altLang="en-US" b="1" dirty="0" smtClean="0"/>
              <a:t>     分子由</a:t>
            </a:r>
            <a:r>
              <a:rPr kumimoji="1" lang="zh-CN" altLang="en-US" b="1" dirty="0" smtClean="0">
                <a:solidFill>
                  <a:srgbClr val="002060"/>
                </a:solidFill>
              </a:rPr>
              <a:t>第一激发</a:t>
            </a:r>
            <a:r>
              <a:rPr kumimoji="1" lang="zh-CN" altLang="en-US" b="1" dirty="0" smtClean="0">
                <a:solidFill>
                  <a:srgbClr val="C00000"/>
                </a:solidFill>
              </a:rPr>
              <a:t>单重态</a:t>
            </a:r>
            <a:r>
              <a:rPr kumimoji="1" lang="zh-CN" altLang="en-US" b="1" dirty="0" smtClean="0">
                <a:solidFill>
                  <a:srgbClr val="002060"/>
                </a:solidFill>
              </a:rPr>
              <a:t>的最低振动能级</a:t>
            </a:r>
            <a:r>
              <a:rPr kumimoji="1" lang="zh-CN" altLang="en-US" b="1" dirty="0" smtClean="0"/>
              <a:t>→</a:t>
            </a:r>
            <a:r>
              <a:rPr kumimoji="1" lang="zh-CN" altLang="en-US" b="1" dirty="0" smtClean="0">
                <a:solidFill>
                  <a:srgbClr val="002060"/>
                </a:solidFill>
              </a:rPr>
              <a:t>基态</a:t>
            </a:r>
            <a:r>
              <a:rPr kumimoji="1" lang="zh-CN" altLang="en-US" b="1" dirty="0" smtClean="0"/>
              <a:t>（</a:t>
            </a:r>
            <a:r>
              <a:rPr kumimoji="1" lang="en-US" altLang="zh-CN" b="1" i="1" dirty="0" smtClean="0"/>
              <a:t>S</a:t>
            </a:r>
            <a:r>
              <a:rPr kumimoji="1" lang="en-US" altLang="zh-CN" b="1" baseline="-25000" dirty="0" smtClean="0"/>
              <a:t>1</a:t>
            </a:r>
            <a:r>
              <a:rPr kumimoji="1" lang="en-US" altLang="zh-CN" b="1" dirty="0" smtClean="0"/>
              <a:t>→</a:t>
            </a:r>
            <a:r>
              <a:rPr kumimoji="1" lang="en-US" altLang="zh-CN" b="1" i="1" dirty="0" smtClean="0"/>
              <a:t>S</a:t>
            </a:r>
            <a:r>
              <a:rPr kumimoji="1" lang="en-US" altLang="zh-CN" b="1" baseline="-25000" dirty="0" smtClean="0"/>
              <a:t>0</a:t>
            </a:r>
            <a:r>
              <a:rPr kumimoji="1" lang="zh-CN" altLang="en-US" b="1" dirty="0" smtClean="0"/>
              <a:t>跃迁</a:t>
            </a:r>
            <a:r>
              <a:rPr kumimoji="1" lang="zh-CN" altLang="zh-CN" b="1" dirty="0" smtClean="0"/>
              <a:t>），</a:t>
            </a:r>
            <a:r>
              <a:rPr kumimoji="1" lang="zh-CN" altLang="en-US" b="1" dirty="0" smtClean="0"/>
              <a:t>发射一定波长的</a:t>
            </a:r>
            <a:r>
              <a:rPr kumimoji="1" lang="zh-CN" altLang="en-US" b="1" dirty="0" smtClean="0">
                <a:solidFill>
                  <a:srgbClr val="C00000"/>
                </a:solidFill>
              </a:rPr>
              <a:t>荧光</a:t>
            </a:r>
            <a:r>
              <a:rPr kumimoji="1" lang="zh-CN" altLang="en-US" b="1" dirty="0" smtClean="0"/>
              <a:t>。寿命</a:t>
            </a:r>
            <a:r>
              <a:rPr kumimoji="1" lang="en-US" altLang="zh-CN" b="1" dirty="0" smtClean="0"/>
              <a:t>10</a:t>
            </a:r>
            <a:r>
              <a:rPr kumimoji="1" lang="en-US" altLang="zh-CN" b="1" baseline="30000" dirty="0" smtClean="0"/>
              <a:t>-7</a:t>
            </a:r>
            <a:r>
              <a:rPr kumimoji="1" lang="zh-CN" altLang="en-US" b="1" dirty="0" smtClean="0"/>
              <a:t>～</a:t>
            </a:r>
            <a:r>
              <a:rPr kumimoji="1" lang="en-US" altLang="zh-CN" b="1" dirty="0" smtClean="0"/>
              <a:t>10</a:t>
            </a:r>
            <a:r>
              <a:rPr kumimoji="1" lang="en-US" altLang="zh-CN" b="1" baseline="30000" dirty="0" smtClean="0"/>
              <a:t>-9</a:t>
            </a:r>
            <a:r>
              <a:rPr kumimoji="1" lang="en-US" altLang="zh-CN" b="1" dirty="0" smtClean="0"/>
              <a:t> s </a:t>
            </a:r>
            <a:r>
              <a:rPr kumimoji="1" lang="zh-CN" altLang="en-US" b="1" dirty="0" smtClean="0"/>
              <a:t>。</a:t>
            </a:r>
            <a:endParaRPr kumimoji="1" lang="en-US" altLang="zh-CN" b="1" dirty="0" smtClean="0"/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kumimoji="1" lang="zh-CN" altLang="en-US" b="1" dirty="0" smtClean="0"/>
              <a:t>           跃迁至</a:t>
            </a:r>
            <a:r>
              <a:rPr kumimoji="1" lang="en-US" altLang="zh-CN" b="1" i="1" dirty="0" smtClean="0">
                <a:solidFill>
                  <a:srgbClr val="FF0000"/>
                </a:solidFill>
              </a:rPr>
              <a:t>S</a:t>
            </a:r>
            <a:r>
              <a:rPr kumimoji="1" lang="en-US" altLang="zh-CN" b="1" baseline="-25000" dirty="0" smtClean="0">
                <a:solidFill>
                  <a:srgbClr val="FF0000"/>
                </a:solidFill>
              </a:rPr>
              <a:t>0</a:t>
            </a:r>
            <a:r>
              <a:rPr kumimoji="1" lang="zh-CN" altLang="en-US" b="1" dirty="0" smtClean="0">
                <a:solidFill>
                  <a:srgbClr val="FF0000"/>
                </a:solidFill>
              </a:rPr>
              <a:t>的不同振转</a:t>
            </a:r>
            <a:r>
              <a:rPr kumimoji="1" lang="zh-CN" altLang="en-US" b="1" dirty="0" smtClean="0">
                <a:solidFill>
                  <a:srgbClr val="FF0000"/>
                </a:solidFill>
              </a:rPr>
              <a:t>能级</a:t>
            </a:r>
            <a:endParaRPr kumimoji="1" lang="en-US" altLang="zh-CN" b="1" dirty="0" smtClean="0">
              <a:solidFill>
                <a:srgbClr val="FF0000"/>
              </a:solidFill>
            </a:endParaRP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kumimoji="1" lang="en-US" altLang="zh-CN" b="1" i="1" dirty="0" smtClean="0"/>
              <a:t>     S</a:t>
            </a:r>
            <a:r>
              <a:rPr kumimoji="1" lang="en-US" altLang="zh-CN" b="1" baseline="-25000" dirty="0" smtClean="0"/>
              <a:t>0</a:t>
            </a:r>
            <a:r>
              <a:rPr kumimoji="1" lang="en-US" altLang="zh-CN" b="1" dirty="0"/>
              <a:t>→</a:t>
            </a:r>
            <a:r>
              <a:rPr kumimoji="1" lang="zh-CN" altLang="en-US" b="1" dirty="0"/>
              <a:t>激发→振动弛豫→内转换</a:t>
            </a:r>
            <a:r>
              <a:rPr kumimoji="1" lang="zh-CN" altLang="en-US" b="1" dirty="0" smtClean="0"/>
              <a:t>→</a:t>
            </a:r>
            <a:r>
              <a:rPr kumimoji="1" lang="en-US" altLang="zh-CN" b="1" i="1" dirty="0" smtClean="0"/>
              <a:t>S</a:t>
            </a:r>
            <a:r>
              <a:rPr kumimoji="1" lang="en-US" altLang="zh-CN" b="1" baseline="-25000" dirty="0" smtClean="0"/>
              <a:t>1</a:t>
            </a:r>
            <a:r>
              <a:rPr kumimoji="1" lang="en-US" altLang="zh-CN" b="1" dirty="0"/>
              <a:t> →</a:t>
            </a:r>
            <a:r>
              <a:rPr kumimoji="1" lang="en-US" altLang="zh-CN" b="1" i="1" dirty="0"/>
              <a:t>S</a:t>
            </a:r>
            <a:r>
              <a:rPr kumimoji="1" lang="en-US" altLang="zh-CN" b="1" baseline="-25000" dirty="0"/>
              <a:t>0</a:t>
            </a:r>
            <a:endParaRPr kumimoji="1" lang="en-US" altLang="zh-CN" b="1" dirty="0"/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buNone/>
              <a:defRPr/>
            </a:pPr>
            <a:endParaRPr kumimoji="1" lang="zh-CN" altLang="en-US" b="1" dirty="0" smtClean="0">
              <a:solidFill>
                <a:srgbClr val="FF0000"/>
              </a:solidFill>
            </a:endParaRP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1" lang="zh-CN" altLang="en-US" sz="2800" b="1" dirty="0" smtClean="0">
                <a:solidFill>
                  <a:srgbClr val="FF0000"/>
                </a:solidFill>
              </a:rPr>
              <a:t>磷光的产生</a:t>
            </a: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kumimoji="1" lang="zh-CN" altLang="en-US" b="1" dirty="0" smtClean="0"/>
              <a:t>    分子由</a:t>
            </a:r>
            <a:r>
              <a:rPr kumimoji="1" lang="zh-CN" altLang="en-US" b="1" dirty="0" smtClean="0">
                <a:solidFill>
                  <a:srgbClr val="002060"/>
                </a:solidFill>
              </a:rPr>
              <a:t>第一激发</a:t>
            </a:r>
            <a:r>
              <a:rPr kumimoji="1" lang="zh-CN" altLang="en-US" b="1" dirty="0" smtClean="0">
                <a:solidFill>
                  <a:srgbClr val="C00000"/>
                </a:solidFill>
              </a:rPr>
              <a:t>三重态</a:t>
            </a:r>
            <a:r>
              <a:rPr kumimoji="1" lang="zh-CN" altLang="en-US" b="1" dirty="0" smtClean="0">
                <a:solidFill>
                  <a:srgbClr val="002060"/>
                </a:solidFill>
              </a:rPr>
              <a:t>的最低振动能级</a:t>
            </a:r>
            <a:r>
              <a:rPr kumimoji="1" lang="zh-CN" altLang="en-US" b="1" dirty="0" smtClean="0"/>
              <a:t>→</a:t>
            </a:r>
            <a:r>
              <a:rPr kumimoji="1" lang="zh-CN" altLang="en-US" b="1" dirty="0" smtClean="0">
                <a:solidFill>
                  <a:srgbClr val="002060"/>
                </a:solidFill>
              </a:rPr>
              <a:t>基态</a:t>
            </a:r>
            <a:r>
              <a:rPr kumimoji="1" lang="zh-CN" altLang="en-US" b="1" dirty="0" smtClean="0"/>
              <a:t>（</a:t>
            </a:r>
            <a:r>
              <a:rPr kumimoji="1" lang="en-US" altLang="zh-CN" b="1" i="1" dirty="0" smtClean="0"/>
              <a:t>T</a:t>
            </a:r>
            <a:r>
              <a:rPr kumimoji="1" lang="en-US" altLang="zh-CN" b="1" baseline="-25000" dirty="0" smtClean="0"/>
              <a:t>1</a:t>
            </a:r>
            <a:r>
              <a:rPr kumimoji="1" lang="en-US" altLang="zh-CN" b="1" dirty="0" smtClean="0"/>
              <a:t>→</a:t>
            </a:r>
            <a:r>
              <a:rPr kumimoji="1" lang="en-US" altLang="zh-CN" b="1" i="1" dirty="0" smtClean="0"/>
              <a:t>S</a:t>
            </a:r>
            <a:r>
              <a:rPr kumimoji="1" lang="en-US" altLang="zh-CN" b="1" baseline="-25000" dirty="0" smtClean="0"/>
              <a:t>0</a:t>
            </a:r>
            <a:r>
              <a:rPr kumimoji="1" lang="zh-CN" altLang="en-US" b="1" dirty="0" smtClean="0"/>
              <a:t>跃迁</a:t>
            </a:r>
            <a:r>
              <a:rPr kumimoji="1" lang="zh-CN" altLang="zh-CN" b="1" dirty="0" smtClean="0"/>
              <a:t>）</a:t>
            </a:r>
            <a:r>
              <a:rPr kumimoji="1" lang="zh-CN" altLang="en-US" b="1" dirty="0" smtClean="0"/>
              <a:t>，发射一定波长的</a:t>
            </a:r>
            <a:r>
              <a:rPr kumimoji="1" lang="zh-CN" altLang="en-US" b="1" dirty="0" smtClean="0">
                <a:solidFill>
                  <a:srgbClr val="C00000"/>
                </a:solidFill>
              </a:rPr>
              <a:t>磷光</a:t>
            </a:r>
            <a:r>
              <a:rPr kumimoji="1" lang="zh-CN" altLang="en-US" b="1" dirty="0" smtClean="0"/>
              <a:t>。寿命</a:t>
            </a:r>
            <a:r>
              <a:rPr kumimoji="1" lang="en-US" altLang="zh-CN" b="1" dirty="0" smtClean="0"/>
              <a:t>10</a:t>
            </a:r>
            <a:r>
              <a:rPr kumimoji="1" lang="en-US" altLang="zh-CN" b="1" baseline="30000" dirty="0" smtClean="0"/>
              <a:t>-4</a:t>
            </a:r>
            <a:r>
              <a:rPr kumimoji="1" lang="zh-CN" altLang="en-US" b="1" dirty="0" smtClean="0"/>
              <a:t>～</a:t>
            </a:r>
            <a:r>
              <a:rPr kumimoji="1" lang="en-US" altLang="zh-CN" b="1" dirty="0" smtClean="0"/>
              <a:t>10 s </a:t>
            </a:r>
            <a:r>
              <a:rPr kumimoji="1" lang="zh-CN" altLang="en-US" b="1" dirty="0" smtClean="0"/>
              <a:t>。</a:t>
            </a:r>
            <a:endParaRPr kumimoji="1" lang="zh-CN" altLang="zh-CN" b="1" dirty="0" smtClean="0"/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kumimoji="1" lang="zh-CN" altLang="en-US" b="1" dirty="0" smtClean="0"/>
              <a:t>    </a:t>
            </a:r>
            <a:r>
              <a:rPr kumimoji="1" lang="zh-CN" altLang="en-US" b="1" dirty="0" smtClean="0">
                <a:solidFill>
                  <a:srgbClr val="C00000"/>
                </a:solidFill>
              </a:rPr>
              <a:t>电子由</a:t>
            </a:r>
            <a:r>
              <a:rPr kumimoji="1" lang="en-US" altLang="zh-CN" b="1" i="1" dirty="0" smtClean="0">
                <a:solidFill>
                  <a:srgbClr val="C00000"/>
                </a:solidFill>
              </a:rPr>
              <a:t>S</a:t>
            </a:r>
            <a:r>
              <a:rPr kumimoji="1" lang="en-US" altLang="zh-CN" b="1" baseline="-25000" dirty="0" smtClean="0">
                <a:solidFill>
                  <a:srgbClr val="C00000"/>
                </a:solidFill>
              </a:rPr>
              <a:t>0</a:t>
            </a:r>
            <a:r>
              <a:rPr kumimoji="1" lang="zh-CN" altLang="en-US" b="1" dirty="0" smtClean="0">
                <a:solidFill>
                  <a:srgbClr val="C00000"/>
                </a:solidFill>
              </a:rPr>
              <a:t>进入</a:t>
            </a:r>
            <a:r>
              <a:rPr kumimoji="1" lang="en-US" altLang="zh-CN" b="1" i="1" dirty="0" smtClean="0">
                <a:solidFill>
                  <a:srgbClr val="C00000"/>
                </a:solidFill>
              </a:rPr>
              <a:t>T</a:t>
            </a:r>
            <a:r>
              <a:rPr kumimoji="1" lang="en-US" altLang="zh-CN" b="1" baseline="-25000" dirty="0" smtClean="0">
                <a:solidFill>
                  <a:srgbClr val="C00000"/>
                </a:solidFill>
              </a:rPr>
              <a:t>1</a:t>
            </a:r>
            <a:r>
              <a:rPr kumimoji="1" lang="zh-CN" altLang="en-US" b="1" dirty="0" smtClean="0">
                <a:solidFill>
                  <a:srgbClr val="C00000"/>
                </a:solidFill>
              </a:rPr>
              <a:t>的可能过程：（</a:t>
            </a:r>
            <a:r>
              <a:rPr kumimoji="1" lang="en-US" altLang="zh-CN" b="1" i="1" dirty="0" smtClean="0">
                <a:solidFill>
                  <a:srgbClr val="C00000"/>
                </a:solidFill>
              </a:rPr>
              <a:t>S</a:t>
            </a:r>
            <a:r>
              <a:rPr kumimoji="1" lang="en-US" altLang="zh-CN" b="1" baseline="-25000" dirty="0" smtClean="0">
                <a:solidFill>
                  <a:srgbClr val="C00000"/>
                </a:solidFill>
              </a:rPr>
              <a:t>0</a:t>
            </a:r>
            <a:r>
              <a:rPr kumimoji="1" lang="en-US" altLang="zh-CN" b="1" dirty="0" smtClean="0">
                <a:solidFill>
                  <a:srgbClr val="C00000"/>
                </a:solidFill>
              </a:rPr>
              <a:t>→</a:t>
            </a:r>
            <a:r>
              <a:rPr kumimoji="1" lang="en-US" altLang="zh-CN" b="1" i="1" dirty="0" smtClean="0">
                <a:solidFill>
                  <a:srgbClr val="C00000"/>
                </a:solidFill>
              </a:rPr>
              <a:t>T</a:t>
            </a:r>
            <a:r>
              <a:rPr kumimoji="1" lang="en-US" altLang="zh-CN" b="1" baseline="-25000" dirty="0" smtClean="0">
                <a:solidFill>
                  <a:srgbClr val="C00000"/>
                </a:solidFill>
              </a:rPr>
              <a:t>1</a:t>
            </a:r>
            <a:r>
              <a:rPr kumimoji="1" lang="zh-CN" altLang="en-US" b="1" dirty="0" smtClean="0">
                <a:solidFill>
                  <a:srgbClr val="C00000"/>
                </a:solidFill>
              </a:rPr>
              <a:t>禁阻跃迁）</a:t>
            </a: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kumimoji="1" lang="zh-CN" altLang="en-US" b="1" i="1" dirty="0" smtClean="0"/>
              <a:t>    </a:t>
            </a:r>
            <a:r>
              <a:rPr kumimoji="1" lang="en-US" altLang="zh-CN" b="1" i="1" dirty="0" smtClean="0"/>
              <a:t>S</a:t>
            </a:r>
            <a:r>
              <a:rPr kumimoji="1" lang="en-US" altLang="zh-CN" b="1" baseline="-25000" dirty="0" smtClean="0"/>
              <a:t>0</a:t>
            </a:r>
            <a:r>
              <a:rPr kumimoji="1" lang="en-US" altLang="zh-CN" b="1" dirty="0" smtClean="0"/>
              <a:t>→</a:t>
            </a:r>
            <a:r>
              <a:rPr kumimoji="1" lang="zh-CN" altLang="en-US" b="1" dirty="0" smtClean="0"/>
              <a:t>激发→振动弛豫→内转换→系间窜越→振动弛豫→</a:t>
            </a:r>
            <a:r>
              <a:rPr kumimoji="1" lang="en-US" altLang="zh-CN" b="1" i="1" dirty="0" smtClean="0"/>
              <a:t>T</a:t>
            </a:r>
            <a:r>
              <a:rPr kumimoji="1" lang="en-US" altLang="zh-CN" b="1" baseline="-25000" dirty="0" smtClean="0"/>
              <a:t>1</a:t>
            </a:r>
            <a:r>
              <a:rPr kumimoji="1" lang="en-US" altLang="zh-CN" b="1" dirty="0"/>
              <a:t> →</a:t>
            </a:r>
            <a:r>
              <a:rPr kumimoji="1" lang="en-US" altLang="zh-CN" b="1" i="1" dirty="0"/>
              <a:t>S</a:t>
            </a:r>
            <a:r>
              <a:rPr kumimoji="1" lang="en-US" altLang="zh-CN" b="1" baseline="-25000" dirty="0"/>
              <a:t>0</a:t>
            </a:r>
            <a:endParaRPr kumimoji="1" lang="en-US" altLang="zh-CN" b="1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chemeClr val="tx1"/>
                </a:solidFill>
              </a:rPr>
              <a:t>2. </a:t>
            </a:r>
            <a:r>
              <a:rPr lang="zh-CN" altLang="en-US" b="1" dirty="0" smtClean="0">
                <a:solidFill>
                  <a:schemeClr val="tx1"/>
                </a:solidFill>
              </a:rPr>
              <a:t>激发光谱和发射光谱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577652" y="1844824"/>
            <a:ext cx="8169275" cy="4608513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 dirty="0" smtClean="0"/>
              <a:t>（</a:t>
            </a:r>
            <a:r>
              <a:rPr lang="en-US" altLang="zh-CN" b="1" dirty="0" smtClean="0"/>
              <a:t>1</a:t>
            </a:r>
            <a:r>
              <a:rPr lang="zh-CN" altLang="en-US" b="1" dirty="0" smtClean="0"/>
              <a:t>）激发光谱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dirty="0" smtClean="0">
                <a:solidFill>
                  <a:schemeClr val="accent1"/>
                </a:solidFill>
              </a:rPr>
              <a:t>    </a:t>
            </a:r>
            <a:endParaRPr lang="en-US" altLang="zh-CN" dirty="0" smtClean="0">
              <a:solidFill>
                <a:schemeClr val="accent1"/>
              </a:solidFill>
            </a:endParaRP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800" b="1" dirty="0" smtClean="0">
                <a:solidFill>
                  <a:schemeClr val="folHlink"/>
                </a:solidFill>
              </a:rPr>
              <a:t>固定发射光波长，</a:t>
            </a:r>
            <a:r>
              <a:rPr lang="zh-CN" altLang="en-US" sz="2800" b="1" dirty="0" smtClean="0"/>
              <a:t>改变入射光（激发光）波长，以</a:t>
            </a:r>
            <a:r>
              <a:rPr lang="zh-CN" altLang="en-US" sz="2800" b="1" dirty="0" smtClean="0">
                <a:solidFill>
                  <a:schemeClr val="hlink"/>
                </a:solidFill>
              </a:rPr>
              <a:t>发射光强度</a:t>
            </a:r>
            <a:r>
              <a:rPr lang="zh-CN" altLang="en-US" sz="2800" b="1" dirty="0" smtClean="0"/>
              <a:t>对</a:t>
            </a:r>
            <a:r>
              <a:rPr lang="zh-CN" altLang="en-US" sz="2800" b="1" dirty="0" smtClean="0">
                <a:solidFill>
                  <a:schemeClr val="hlink"/>
                </a:solidFill>
              </a:rPr>
              <a:t>激发光波长</a:t>
            </a:r>
            <a:r>
              <a:rPr lang="zh-CN" altLang="en-US" sz="2800" b="1" dirty="0" smtClean="0"/>
              <a:t>作图所得到的光谱。</a:t>
            </a:r>
            <a:endParaRPr lang="en-US" altLang="zh-CN" sz="2800" b="1" dirty="0" smtClean="0"/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endParaRPr lang="en-US" altLang="zh-CN" sz="2800" b="1" dirty="0" smtClean="0"/>
          </a:p>
          <a:p>
            <a:pPr eaLnBrk="1" hangingPunct="1">
              <a:lnSpc>
                <a:spcPct val="120000"/>
              </a:lnSpc>
            </a:pPr>
            <a:r>
              <a:rPr lang="zh-CN" altLang="en-US" b="1" dirty="0" smtClean="0"/>
              <a:t>不同波长的入射光具有不同的激发效率，故入射光波长会影响激发光的光强</a:t>
            </a:r>
            <a:endParaRPr lang="en-US" altLang="zh-CN" b="1" dirty="0" smtClean="0"/>
          </a:p>
          <a:p>
            <a:pPr eaLnBrk="1" hangingPunct="1">
              <a:lnSpc>
                <a:spcPct val="120000"/>
              </a:lnSpc>
            </a:pPr>
            <a:r>
              <a:rPr lang="zh-CN" altLang="en-US" b="1" dirty="0" smtClean="0"/>
              <a:t>理论上与吸收光谱一样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endParaRPr lang="zh-CN" altLang="en-US" sz="1800" b="1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39" r="307"/>
          <a:stretch/>
        </p:blipFill>
        <p:spPr>
          <a:xfrm>
            <a:off x="6554316" y="1453654"/>
            <a:ext cx="1512168" cy="1214388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内容占位符 2"/>
          <p:cNvSpPr>
            <a:spLocks noGrp="1"/>
          </p:cNvSpPr>
          <p:nvPr>
            <p:ph idx="1"/>
          </p:nvPr>
        </p:nvSpPr>
        <p:spPr>
          <a:xfrm>
            <a:off x="433636" y="1484784"/>
            <a:ext cx="8297862" cy="4525963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800" b="1" dirty="0" smtClean="0"/>
              <a:t>（</a:t>
            </a:r>
            <a:r>
              <a:rPr lang="en-US" altLang="zh-CN" sz="2800" b="1" dirty="0" smtClean="0"/>
              <a:t>2</a:t>
            </a:r>
            <a:r>
              <a:rPr lang="zh-CN" altLang="en-US" sz="2800" b="1" dirty="0" smtClean="0"/>
              <a:t>）发射光谱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800" b="1" dirty="0" smtClean="0"/>
              <a:t>    </a:t>
            </a:r>
            <a:r>
              <a:rPr lang="zh-CN" altLang="en-US" sz="2800" b="1" dirty="0" smtClean="0">
                <a:solidFill>
                  <a:schemeClr val="folHlink"/>
                </a:solidFill>
              </a:rPr>
              <a:t>固定激发光波长与强度</a:t>
            </a:r>
            <a:r>
              <a:rPr lang="zh-CN" altLang="en-US" sz="2800" b="1" dirty="0" smtClean="0"/>
              <a:t>，以</a:t>
            </a:r>
            <a:r>
              <a:rPr lang="zh-CN" altLang="en-US" sz="2800" b="1" dirty="0" smtClean="0">
                <a:solidFill>
                  <a:schemeClr val="hlink"/>
                </a:solidFill>
              </a:rPr>
              <a:t>发射光强度</a:t>
            </a:r>
            <a:r>
              <a:rPr lang="zh-CN" altLang="en-US" sz="2800" b="1" dirty="0" smtClean="0"/>
              <a:t>对</a:t>
            </a:r>
            <a:r>
              <a:rPr lang="zh-CN" altLang="en-US" sz="2800" b="1" dirty="0" smtClean="0">
                <a:solidFill>
                  <a:schemeClr val="hlink"/>
                </a:solidFill>
              </a:rPr>
              <a:t>波长</a:t>
            </a:r>
            <a:r>
              <a:rPr lang="zh-CN" altLang="en-US" sz="2800" b="1" dirty="0" smtClean="0"/>
              <a:t>作图所得到的光谱。</a:t>
            </a:r>
          </a:p>
          <a:p>
            <a:pPr marL="0" indent="0" eaLnBrk="1" hangingPunct="1">
              <a:buNone/>
            </a:pPr>
            <a:r>
              <a:rPr lang="zh-CN" altLang="en-US" sz="2800" b="1" dirty="0" smtClean="0"/>
              <a:t>（</a:t>
            </a:r>
            <a:r>
              <a:rPr lang="en-US" altLang="zh-CN" sz="2800" b="1" dirty="0" smtClean="0"/>
              <a:t>3</a:t>
            </a:r>
            <a:r>
              <a:rPr lang="zh-CN" altLang="en-US" sz="2800" b="1" dirty="0" smtClean="0"/>
              <a:t>）三维荧光光谱</a:t>
            </a:r>
            <a:endParaRPr lang="en-US" altLang="zh-CN" sz="2800" b="1" dirty="0" smtClean="0"/>
          </a:p>
          <a:p>
            <a:pPr marL="0" indent="0" eaLnBrk="1" hangingPunct="1">
              <a:buNone/>
            </a:pPr>
            <a:r>
              <a:rPr lang="zh-CN" altLang="en-US" sz="2800" b="1" dirty="0" smtClean="0">
                <a:solidFill>
                  <a:schemeClr val="folHlink"/>
                </a:solidFill>
              </a:rPr>
              <a:t>   多激发波长和多发射波长的荧光光谱，信息更多</a:t>
            </a:r>
            <a:endParaRPr lang="zh-CN" altLang="en-US" sz="2800" b="1" dirty="0"/>
          </a:p>
          <a:p>
            <a:pPr eaLnBrk="1" hangingPunct="1"/>
            <a:endParaRPr lang="en-US" altLang="zh-CN" sz="2800" dirty="0" smtClean="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8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  </a:t>
            </a:r>
            <a:r>
              <a:rPr lang="zh-CN" altLang="en-US" sz="28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激发和发射</a:t>
            </a:r>
            <a:r>
              <a:rPr lang="zh-CN" altLang="en-US" sz="2800" dirty="0" smtClean="0">
                <a:solidFill>
                  <a:srgbClr val="C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光谱</a:t>
            </a:r>
            <a:r>
              <a:rPr lang="zh-CN" altLang="en-US" sz="2800" dirty="0" smtClean="0">
                <a:solidFill>
                  <a:srgbClr val="C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的作用：定性分析，定量时用于选择激发波长和发射波长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4" descr="12-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925" y="188913"/>
            <a:ext cx="7189788" cy="505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Rectangle 6"/>
          <p:cNvSpPr>
            <a:spLocks noChangeArrowheads="1"/>
          </p:cNvSpPr>
          <p:nvPr/>
        </p:nvSpPr>
        <p:spPr bwMode="auto">
          <a:xfrm>
            <a:off x="1112838" y="5345113"/>
            <a:ext cx="6586537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indent="276225" algn="l" eaLnBrk="0" hangingPunct="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蒽的荧光特征光谱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zh-CN" altLang="en-US" sz="2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激发光谱（虚线）和发射光谱（实线）</a:t>
            </a:r>
            <a:endParaRPr lang="zh-CN" altLang="en-US" sz="2800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idx="1"/>
          </p:nvPr>
        </p:nvSpPr>
        <p:spPr>
          <a:xfrm>
            <a:off x="1009700" y="1196752"/>
            <a:ext cx="7837487" cy="5214937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b="1" dirty="0" smtClean="0"/>
              <a:t>（</a:t>
            </a:r>
            <a:r>
              <a:rPr lang="en-US" altLang="zh-CN" b="1" dirty="0" smtClean="0"/>
              <a:t>3</a:t>
            </a:r>
            <a:r>
              <a:rPr lang="zh-CN" altLang="en-US" b="1" dirty="0" smtClean="0"/>
              <a:t>）发射光谱的特性</a:t>
            </a:r>
          </a:p>
          <a:p>
            <a:pPr lvl="1" eaLnBrk="1" hangingPunct="1">
              <a:lnSpc>
                <a:spcPct val="120000"/>
              </a:lnSpc>
              <a:buFont typeface="Arial" panose="020B0604020202020204" pitchFamily="34" charset="0"/>
              <a:buChar char="–"/>
            </a:pPr>
            <a:r>
              <a:rPr kumimoji="1" lang="en-US" altLang="zh-CN" sz="2400" b="1" dirty="0" smtClean="0">
                <a:solidFill>
                  <a:schemeClr val="folHlink"/>
                </a:solidFill>
                <a:latin typeface="Times New Roman" panose="02020603050405020304" pitchFamily="18" charset="0"/>
              </a:rPr>
              <a:t>Stokes</a:t>
            </a:r>
            <a:r>
              <a:rPr kumimoji="1" lang="zh-CN" altLang="zh-CN" sz="2400" b="1" dirty="0" smtClean="0">
                <a:solidFill>
                  <a:schemeClr val="folHlink"/>
                </a:solidFill>
                <a:latin typeface="Times New Roman" panose="02020603050405020304" pitchFamily="18" charset="0"/>
              </a:rPr>
              <a:t>位移</a:t>
            </a:r>
            <a:endParaRPr kumimoji="1" lang="zh-CN" altLang="en-US" sz="2400" b="1" dirty="0" smtClean="0">
              <a:solidFill>
                <a:schemeClr val="folHlink"/>
              </a:solidFill>
              <a:latin typeface="Times New Roman" panose="02020603050405020304" pitchFamily="18" charset="0"/>
            </a:endParaRPr>
          </a:p>
          <a:p>
            <a:pPr lvl="2" eaLnBrk="1" hangingPunct="1">
              <a:lnSpc>
                <a:spcPct val="120000"/>
              </a:lnSpc>
            </a:pPr>
            <a:r>
              <a:rPr kumimoji="1" lang="zh-CN" altLang="en-US" dirty="0" smtClean="0">
                <a:latin typeface="Times New Roman" panose="02020603050405020304" pitchFamily="18" charset="0"/>
              </a:rPr>
              <a:t> 荧光发射波长大于激发波长</a:t>
            </a:r>
            <a:endParaRPr kumimoji="1" lang="zh-CN" altLang="zh-CN" dirty="0" smtClean="0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120000"/>
              </a:lnSpc>
              <a:buFont typeface="Arial" panose="020B0604020202020204" pitchFamily="34" charset="0"/>
              <a:buChar char="–"/>
            </a:pPr>
            <a:r>
              <a:rPr kumimoji="1" lang="zh-CN" altLang="en-US" sz="2400" b="1" dirty="0" smtClean="0">
                <a:solidFill>
                  <a:schemeClr val="folHlink"/>
                </a:solidFill>
                <a:latin typeface="Times New Roman" panose="02020603050405020304" pitchFamily="18" charset="0"/>
              </a:rPr>
              <a:t>发射光谱的形状与激发波长无关</a:t>
            </a:r>
            <a:endParaRPr kumimoji="1" lang="en-US" altLang="zh-CN" sz="2400" b="1" dirty="0" smtClean="0">
              <a:solidFill>
                <a:schemeClr val="folHlink"/>
              </a:solidFill>
              <a:latin typeface="Times New Roman" panose="02020603050405020304" pitchFamily="18" charset="0"/>
            </a:endParaRPr>
          </a:p>
          <a:p>
            <a:pPr lvl="2" eaLnBrk="1" hangingPunct="1">
              <a:lnSpc>
                <a:spcPct val="120000"/>
              </a:lnSpc>
            </a:pPr>
            <a:r>
              <a:rPr kumimoji="1" lang="zh-CN" altLang="en-US" dirty="0" smtClean="0">
                <a:latin typeface="Times New Roman" panose="02020603050405020304" pitchFamily="18" charset="0"/>
              </a:rPr>
              <a:t>只含一个发射带，形状只和基态振动能级分布情况及跃迁概率有关</a:t>
            </a:r>
          </a:p>
          <a:p>
            <a:pPr lvl="1" eaLnBrk="1" hangingPunct="1">
              <a:lnSpc>
                <a:spcPct val="120000"/>
              </a:lnSpc>
              <a:buFont typeface="Arial" panose="020B0604020202020204" pitchFamily="34" charset="0"/>
              <a:buChar char="–"/>
            </a:pPr>
            <a:r>
              <a:rPr kumimoji="1" lang="zh-CN" altLang="en-US" sz="2400" b="1" dirty="0" smtClean="0">
                <a:solidFill>
                  <a:schemeClr val="folHlink"/>
                </a:solidFill>
                <a:latin typeface="Times New Roman" panose="02020603050405020304" pitchFamily="18" charset="0"/>
              </a:rPr>
              <a:t>镜像规则</a:t>
            </a:r>
            <a:endParaRPr kumimoji="1" lang="en-US" altLang="zh-CN" sz="2400" b="1" dirty="0" smtClean="0">
              <a:solidFill>
                <a:schemeClr val="folHlink"/>
              </a:solidFill>
              <a:latin typeface="Times New Roman" panose="02020603050405020304" pitchFamily="18" charset="0"/>
            </a:endParaRPr>
          </a:p>
          <a:p>
            <a:pPr lvl="2" eaLnBrk="1" hangingPunct="1">
              <a:lnSpc>
                <a:spcPct val="120000"/>
              </a:lnSpc>
            </a:pPr>
            <a:r>
              <a:rPr kumimoji="1" lang="zh-CN" altLang="en-US" dirty="0" smtClean="0">
                <a:latin typeface="Times New Roman" panose="02020603050405020304" pitchFamily="18" charset="0"/>
              </a:rPr>
              <a:t>发射光谱与第一吸收带之间呈镜像对称关系 </a:t>
            </a:r>
            <a:r>
              <a:rPr kumimoji="1"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why</a:t>
            </a:r>
            <a:r>
              <a:rPr kumimoji="1"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？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2202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>
          <a:xfrm>
            <a:off x="2074863" y="609600"/>
            <a:ext cx="4767485" cy="487363"/>
          </a:xfrm>
        </p:spPr>
        <p:txBody>
          <a:bodyPr/>
          <a:lstStyle/>
          <a:p>
            <a:r>
              <a:rPr lang="zh-CN" altLang="en-US" dirty="0" smtClean="0"/>
              <a:t>光谱分析方法</a:t>
            </a:r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原子光谱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原子发射：</a:t>
            </a:r>
            <a:r>
              <a:rPr lang="en-US" altLang="zh-CN" dirty="0" smtClean="0"/>
              <a:t>AES/OES</a:t>
            </a:r>
          </a:p>
          <a:p>
            <a:pPr lvl="1"/>
            <a:r>
              <a:rPr lang="zh-CN" altLang="en-US" dirty="0" smtClean="0"/>
              <a:t>原子吸收：</a:t>
            </a:r>
            <a:r>
              <a:rPr lang="en-US" altLang="zh-CN" dirty="0" smtClean="0"/>
              <a:t>AAS</a:t>
            </a:r>
          </a:p>
          <a:p>
            <a:pPr lvl="1"/>
            <a:r>
              <a:rPr lang="zh-CN" altLang="en-US" dirty="0" smtClean="0"/>
              <a:t>原子荧光：</a:t>
            </a:r>
            <a:r>
              <a:rPr lang="en-US" altLang="zh-CN" dirty="0" smtClean="0"/>
              <a:t>AFS</a:t>
            </a:r>
          </a:p>
          <a:p>
            <a:r>
              <a:rPr lang="zh-CN" altLang="en-US" dirty="0" smtClean="0"/>
              <a:t>分子光谱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发光（光谱）分析：</a:t>
            </a:r>
            <a:r>
              <a:rPr lang="zh-CN" altLang="en-US" b="1" dirty="0" smtClean="0">
                <a:solidFill>
                  <a:srgbClr val="FF0000"/>
                </a:solidFill>
              </a:rPr>
              <a:t>分子荧光</a:t>
            </a:r>
            <a:r>
              <a:rPr lang="zh-CN" altLang="en-US" b="1" dirty="0" smtClean="0"/>
              <a:t>、</a:t>
            </a:r>
            <a:r>
              <a:rPr lang="zh-CN" altLang="en-US" b="1" dirty="0" smtClean="0">
                <a:solidFill>
                  <a:srgbClr val="FF0000"/>
                </a:solidFill>
              </a:rPr>
              <a:t>化学发光、</a:t>
            </a:r>
            <a:r>
              <a:rPr lang="zh-CN" altLang="en-US" dirty="0" smtClean="0"/>
              <a:t>电化学发光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吸收光谱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紫外可见：</a:t>
            </a:r>
            <a:r>
              <a:rPr lang="en-US" altLang="zh-CN" dirty="0" smtClean="0"/>
              <a:t>UV-Vis</a:t>
            </a:r>
          </a:p>
          <a:p>
            <a:pPr lvl="2"/>
            <a:r>
              <a:rPr lang="zh-CN" altLang="en-US" dirty="0" smtClean="0"/>
              <a:t>红外、近红外：</a:t>
            </a:r>
            <a:r>
              <a:rPr lang="en-US" altLang="zh-CN" dirty="0" smtClean="0"/>
              <a:t>IR</a:t>
            </a:r>
            <a:r>
              <a:rPr lang="zh-CN" altLang="en-US" dirty="0" smtClean="0"/>
              <a:t>、</a:t>
            </a:r>
            <a:r>
              <a:rPr lang="en-US" altLang="zh-CN" dirty="0" smtClean="0"/>
              <a:t>NIR</a:t>
            </a:r>
          </a:p>
          <a:p>
            <a:pPr lvl="2"/>
            <a:r>
              <a:rPr lang="zh-CN" altLang="en-US" dirty="0" smtClean="0"/>
              <a:t>核磁共振</a:t>
            </a:r>
            <a:r>
              <a:rPr lang="en-US" altLang="zh-CN" dirty="0" smtClean="0"/>
              <a:t>/</a:t>
            </a:r>
            <a:r>
              <a:rPr lang="zh-CN" altLang="en-US" dirty="0" smtClean="0"/>
              <a:t>顺磁共振：</a:t>
            </a:r>
            <a:r>
              <a:rPr lang="en-US" altLang="zh-CN" dirty="0" smtClean="0"/>
              <a:t>NMR</a:t>
            </a:r>
            <a:r>
              <a:rPr lang="zh-CN" altLang="en-US" dirty="0" smtClean="0"/>
              <a:t>、</a:t>
            </a:r>
            <a:r>
              <a:rPr lang="en-US" altLang="zh-CN" dirty="0" smtClean="0"/>
              <a:t>EPR</a:t>
            </a:r>
          </a:p>
          <a:p>
            <a:pPr lvl="1"/>
            <a:r>
              <a:rPr lang="zh-CN" altLang="en-US" dirty="0" smtClean="0"/>
              <a:t>散射光谱：拉曼光谱</a:t>
            </a:r>
            <a:r>
              <a:rPr lang="en-US" altLang="zh-CN" dirty="0" smtClean="0"/>
              <a:t>Raman</a:t>
            </a:r>
            <a:endParaRPr lang="zh-CN" altLang="en-US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2074863" y="609600"/>
            <a:ext cx="4264025" cy="487363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一、概述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120000"/>
              </a:lnSpc>
              <a:buClr>
                <a:schemeClr val="hlink"/>
              </a:buClr>
              <a:buFont typeface="Wingdings" panose="05000000000000000000" pitchFamily="2" charset="2"/>
              <a:buAutoNum type="arabicPeriod"/>
            </a:pPr>
            <a:r>
              <a:rPr lang="zh-CN" altLang="en-US" b="1" dirty="0" smtClean="0">
                <a:solidFill>
                  <a:schemeClr val="hlink"/>
                </a:solidFill>
              </a:rPr>
              <a:t>什么是分子发光分析？</a:t>
            </a:r>
          </a:p>
          <a:p>
            <a:pPr marL="609600" indent="-609600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800" b="1" dirty="0" smtClean="0"/>
              <a:t>      是基于被测物质的</a:t>
            </a:r>
            <a:r>
              <a:rPr lang="zh-CN" altLang="en-US" sz="2800" b="1" dirty="0" smtClean="0">
                <a:solidFill>
                  <a:schemeClr val="hlink"/>
                </a:solidFill>
              </a:rPr>
              <a:t>基态分子</a:t>
            </a:r>
            <a:r>
              <a:rPr lang="zh-CN" altLang="en-US" sz="2800" b="1" dirty="0" smtClean="0"/>
              <a:t>吸收能量被激发到较高电子能态后，在</a:t>
            </a:r>
            <a:r>
              <a:rPr lang="zh-CN" altLang="en-US" sz="2800" b="1" dirty="0" smtClean="0">
                <a:solidFill>
                  <a:schemeClr val="hlink"/>
                </a:solidFill>
              </a:rPr>
              <a:t>返回基态</a:t>
            </a:r>
            <a:r>
              <a:rPr lang="zh-CN" altLang="en-US" sz="2800" b="1" dirty="0" smtClean="0"/>
              <a:t>过程中，以</a:t>
            </a:r>
            <a:r>
              <a:rPr lang="zh-CN" altLang="en-US" sz="2800" b="1" dirty="0" smtClean="0">
                <a:solidFill>
                  <a:schemeClr val="hlink"/>
                </a:solidFill>
              </a:rPr>
              <a:t>发射辐射的方式</a:t>
            </a:r>
            <a:r>
              <a:rPr lang="zh-CN" altLang="en-US" sz="2800" b="1" dirty="0" smtClean="0"/>
              <a:t>释放能量，通过测量辐射光的</a:t>
            </a:r>
            <a:r>
              <a:rPr lang="zh-CN" altLang="en-US" sz="2800" b="1" dirty="0" smtClean="0">
                <a:solidFill>
                  <a:schemeClr val="hlink"/>
                </a:solidFill>
              </a:rPr>
              <a:t>强度</a:t>
            </a:r>
            <a:r>
              <a:rPr lang="zh-CN" altLang="en-US" sz="2800" b="1" dirty="0" smtClean="0"/>
              <a:t>对被测物质进行</a:t>
            </a:r>
            <a:r>
              <a:rPr lang="zh-CN" altLang="en-US" sz="2800" b="1" dirty="0" smtClean="0">
                <a:solidFill>
                  <a:schemeClr val="hlink"/>
                </a:solidFill>
              </a:rPr>
              <a:t>定量</a:t>
            </a:r>
            <a:r>
              <a:rPr lang="zh-CN" altLang="en-US" sz="2800" b="1" dirty="0" smtClean="0"/>
              <a:t>测定的</a:t>
            </a:r>
            <a:r>
              <a:rPr lang="zh-CN" altLang="en-US" sz="2800" b="1" dirty="0" smtClean="0">
                <a:solidFill>
                  <a:schemeClr val="hlink"/>
                </a:solidFill>
              </a:rPr>
              <a:t>一类分析方法</a:t>
            </a:r>
            <a:r>
              <a:rPr lang="zh-CN" altLang="en-US" sz="2800" b="1" dirty="0" smtClean="0"/>
              <a:t>。</a:t>
            </a:r>
            <a:r>
              <a:rPr lang="zh-CN" altLang="en-US" dirty="0" smtClean="0"/>
              <a:t> </a:t>
            </a:r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6554788" y="1285875"/>
            <a:ext cx="1306512" cy="647700"/>
          </a:xfrm>
          <a:prstGeom prst="wedgeRoundRectCallout">
            <a:avLst>
              <a:gd name="adj1" fmla="val -32231"/>
              <a:gd name="adj2" fmla="val 116176"/>
              <a:gd name="adj3" fmla="val 16667"/>
            </a:avLst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zh-CN" dirty="0">
              <a:solidFill>
                <a:srgbClr val="000000"/>
              </a:solidFill>
            </a:endParaRPr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6627034" y="1357298"/>
            <a:ext cx="1162129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rial" charset="0"/>
              </a:rPr>
              <a:t>方式？</a:t>
            </a:r>
          </a:p>
        </p:txBody>
      </p:sp>
      <p:sp>
        <p:nvSpPr>
          <p:cNvPr id="6150" name="Line 7"/>
          <p:cNvSpPr>
            <a:spLocks noChangeShapeType="1"/>
          </p:cNvSpPr>
          <p:nvPr/>
        </p:nvSpPr>
        <p:spPr bwMode="auto">
          <a:xfrm>
            <a:off x="431800" y="3143250"/>
            <a:ext cx="65405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80" name="Text Box 8"/>
          <p:cNvSpPr txBox="1">
            <a:spLocks noChangeArrowheads="1"/>
          </p:cNvSpPr>
          <p:nvPr/>
        </p:nvSpPr>
        <p:spPr bwMode="auto">
          <a:xfrm>
            <a:off x="215900" y="2643188"/>
            <a:ext cx="581025" cy="4699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dirty="0">
                <a:solidFill>
                  <a:schemeClr val="hlink"/>
                </a:solidFill>
              </a:rPr>
              <a:t>光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838200" indent="-838200" eaLnBrk="1" hangingPunct="1"/>
            <a:r>
              <a:rPr lang="en-US" altLang="zh-CN" sz="3200" b="1" dirty="0" smtClean="0">
                <a:solidFill>
                  <a:schemeClr val="tx1"/>
                </a:solidFill>
              </a:rPr>
              <a:t>2. </a:t>
            </a:r>
            <a:r>
              <a:rPr lang="zh-CN" altLang="en-US" sz="3200" b="1" dirty="0" smtClean="0">
                <a:solidFill>
                  <a:schemeClr val="tx1"/>
                </a:solidFill>
              </a:rPr>
              <a:t>分子发光分析的分类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720725" y="1428750"/>
            <a:ext cx="7837488" cy="4867275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b="1" dirty="0" smtClean="0"/>
              <a:t>根据提供能量的方式分类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b="1" dirty="0" smtClean="0">
                <a:latin typeface="Times New Roman" panose="02020603050405020304" pitchFamily="18" charset="0"/>
              </a:rPr>
              <a:t>光致发光</a:t>
            </a:r>
          </a:p>
          <a:p>
            <a:pPr lvl="2" eaLnBrk="1" hangingPunct="1">
              <a:lnSpc>
                <a:spcPct val="120000"/>
              </a:lnSpc>
            </a:pPr>
            <a:r>
              <a:rPr lang="zh-CN" altLang="en-US" b="1" dirty="0" smtClean="0">
                <a:solidFill>
                  <a:schemeClr val="hlink"/>
                </a:solidFill>
                <a:latin typeface="Times New Roman" panose="02020603050405020304" pitchFamily="18" charset="0"/>
              </a:rPr>
              <a:t>分子荧光分析法</a:t>
            </a:r>
            <a:r>
              <a:rPr lang="en-US" altLang="zh-CN" b="1" dirty="0" smtClean="0">
                <a:solidFill>
                  <a:schemeClr val="hlink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dirty="0" smtClean="0">
                <a:latin typeface="Times New Roman" panose="02020603050405020304" pitchFamily="18" charset="0"/>
              </a:rPr>
              <a:t>molecular fluorescence analysis</a:t>
            </a:r>
            <a:r>
              <a:rPr lang="en-US" altLang="zh-CN" b="1" dirty="0" smtClean="0">
                <a:solidFill>
                  <a:schemeClr val="hlink"/>
                </a:solidFill>
                <a:latin typeface="Times New Roman" panose="02020603050405020304" pitchFamily="18" charset="0"/>
              </a:rPr>
              <a:t>)</a:t>
            </a:r>
          </a:p>
          <a:p>
            <a:pPr lvl="2" eaLnBrk="1" hangingPunct="1">
              <a:lnSpc>
                <a:spcPct val="120000"/>
              </a:lnSpc>
            </a:pPr>
            <a:r>
              <a:rPr lang="zh-CN" altLang="en-US" b="1" dirty="0" smtClean="0">
                <a:solidFill>
                  <a:schemeClr val="hlink"/>
                </a:solidFill>
                <a:latin typeface="Times New Roman" panose="02020603050405020304" pitchFamily="18" charset="0"/>
              </a:rPr>
              <a:t>分子磷光分析法</a:t>
            </a:r>
            <a:r>
              <a:rPr lang="en-US" altLang="zh-CN" b="1" dirty="0" smtClean="0">
                <a:solidFill>
                  <a:schemeClr val="hlink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dirty="0" smtClean="0">
                <a:latin typeface="Times New Roman" panose="02020603050405020304" pitchFamily="18" charset="0"/>
              </a:rPr>
              <a:t>phosphorescence analysis</a:t>
            </a:r>
            <a:r>
              <a:rPr lang="en-US" altLang="zh-CN" dirty="0" smtClean="0">
                <a:latin typeface="Times New Roman" panose="02020603050405020304" pitchFamily="18" charset="0"/>
              </a:rPr>
              <a:t>)</a:t>
            </a:r>
            <a:endParaRPr lang="en-US" altLang="zh-CN" b="1" dirty="0" smtClean="0">
              <a:solidFill>
                <a:schemeClr val="hlink"/>
              </a:solidFill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120000"/>
              </a:lnSpc>
            </a:pPr>
            <a:r>
              <a:rPr lang="zh-CN" altLang="en-US" b="1" dirty="0" smtClean="0">
                <a:latin typeface="Times New Roman" panose="02020603050405020304" pitchFamily="18" charset="0"/>
              </a:rPr>
              <a:t>化学发光</a:t>
            </a:r>
          </a:p>
          <a:p>
            <a:pPr lvl="2" eaLnBrk="1" hangingPunct="1">
              <a:lnSpc>
                <a:spcPct val="120000"/>
              </a:lnSpc>
            </a:pPr>
            <a:r>
              <a:rPr lang="zh-CN" altLang="en-US" b="1" dirty="0" smtClean="0">
                <a:solidFill>
                  <a:schemeClr val="hlink"/>
                </a:solidFill>
                <a:latin typeface="Times New Roman" panose="02020603050405020304" pitchFamily="18" charset="0"/>
              </a:rPr>
              <a:t>化学发光分析法</a:t>
            </a:r>
            <a:r>
              <a:rPr lang="en-US" altLang="zh-CN" b="1" dirty="0" smtClean="0">
                <a:solidFill>
                  <a:schemeClr val="hlink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dirty="0" err="1" smtClean="0">
                <a:latin typeface="Times New Roman" panose="02020603050405020304" pitchFamily="18" charset="0"/>
              </a:rPr>
              <a:t>chemiluminescence</a:t>
            </a:r>
            <a:r>
              <a:rPr lang="en-US" altLang="zh-CN" b="1" dirty="0" smtClean="0">
                <a:latin typeface="Times New Roman" panose="02020603050405020304" pitchFamily="18" charset="0"/>
              </a:rPr>
              <a:t> analysis</a:t>
            </a:r>
            <a:r>
              <a:rPr lang="en-US" altLang="zh-CN" dirty="0" smtClean="0">
                <a:latin typeface="Times New Roman" panose="02020603050405020304" pitchFamily="18" charset="0"/>
              </a:rPr>
              <a:t>)</a:t>
            </a:r>
            <a:endParaRPr lang="en-US" altLang="zh-CN" b="1" dirty="0" smtClean="0">
              <a:solidFill>
                <a:schemeClr val="hlink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endParaRPr lang="en-US" altLang="zh-CN" sz="1200" b="1" dirty="0" smtClean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b="1" dirty="0" smtClean="0">
                <a:solidFill>
                  <a:schemeClr val="folHlink"/>
                </a:solidFill>
              </a:rPr>
              <a:t>热致发光（热能）、场致发光（电能）：不用于分析</a:t>
            </a:r>
            <a:endParaRPr lang="en-US" altLang="zh-CN" b="1" dirty="0" smtClean="0">
              <a:solidFill>
                <a:schemeClr val="folHlink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729780" y="620688"/>
            <a:ext cx="6856412" cy="487363"/>
          </a:xfrm>
        </p:spPr>
        <p:txBody>
          <a:bodyPr/>
          <a:lstStyle/>
          <a:p>
            <a:pPr eaLnBrk="1" hangingPunct="1"/>
            <a:r>
              <a:rPr lang="zh-CN" altLang="en-US" b="1" dirty="0" smtClean="0"/>
              <a:t>二、荧光和磷光分析基本原理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1081088" y="1857375"/>
            <a:ext cx="7300912" cy="3143250"/>
          </a:xfrm>
        </p:spPr>
        <p:txBody>
          <a:bodyPr/>
          <a:lstStyle/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b="1" dirty="0" smtClean="0">
                <a:solidFill>
                  <a:schemeClr val="hlink"/>
                </a:solidFill>
              </a:rPr>
              <a:t>1. </a:t>
            </a:r>
            <a:r>
              <a:rPr lang="zh-CN" altLang="en-US" b="1" dirty="0" smtClean="0">
                <a:solidFill>
                  <a:schemeClr val="hlink"/>
                </a:solidFill>
              </a:rPr>
              <a:t>荧光和磷光的产生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b="1" dirty="0" smtClean="0"/>
              <a:t>（</a:t>
            </a:r>
            <a:r>
              <a:rPr lang="en-US" altLang="zh-CN" b="1" dirty="0" smtClean="0"/>
              <a:t>1</a:t>
            </a:r>
            <a:r>
              <a:rPr lang="zh-CN" altLang="en-US" b="1" dirty="0" smtClean="0"/>
              <a:t>）分子的能级与跃迁</a:t>
            </a:r>
          </a:p>
          <a:p>
            <a:pPr lvl="2" eaLnBrk="1" hangingPunct="1">
              <a:lnSpc>
                <a:spcPct val="130000"/>
              </a:lnSpc>
            </a:pPr>
            <a:r>
              <a:rPr lang="zh-CN" altLang="en-US" sz="2800" b="1" dirty="0" smtClean="0">
                <a:solidFill>
                  <a:srgbClr val="FF0000"/>
                </a:solidFill>
              </a:rPr>
              <a:t>电子能级</a:t>
            </a:r>
            <a:r>
              <a:rPr lang="zh-CN" altLang="en-US" sz="2800" b="1" dirty="0" smtClean="0"/>
              <a:t>，振动能级，转动能级</a:t>
            </a:r>
          </a:p>
          <a:p>
            <a:pPr lvl="2" eaLnBrk="1" hangingPunct="1">
              <a:lnSpc>
                <a:spcPct val="110000"/>
              </a:lnSpc>
            </a:pPr>
            <a:r>
              <a:rPr lang="zh-CN" altLang="en-US" sz="2800" b="1" dirty="0" smtClean="0"/>
              <a:t>基态</a:t>
            </a:r>
            <a:r>
              <a:rPr lang="en-US" altLang="zh-CN" sz="2800" b="1" i="1" dirty="0" smtClean="0"/>
              <a:t>S</a:t>
            </a:r>
            <a:r>
              <a:rPr lang="en-US" altLang="zh-CN" sz="2800" b="1" baseline="-25000" dirty="0" smtClean="0"/>
              <a:t>0</a:t>
            </a:r>
            <a:r>
              <a:rPr lang="zh-CN" altLang="en-US" sz="2800" b="1" dirty="0" smtClean="0"/>
              <a:t>，激发态</a:t>
            </a:r>
            <a:r>
              <a:rPr lang="en-US" altLang="zh-CN" sz="2800" b="1" i="1" dirty="0" smtClean="0"/>
              <a:t>S</a:t>
            </a:r>
            <a:r>
              <a:rPr lang="en-US" altLang="zh-CN" sz="2800" b="1" baseline="-25000" dirty="0" smtClean="0"/>
              <a:t>1</a:t>
            </a:r>
            <a:endParaRPr lang="en-US" altLang="zh-CN" sz="2800" b="1" baseline="-25000" dirty="0"/>
          </a:p>
          <a:p>
            <a:pPr lvl="2" eaLnBrk="1" hangingPunct="1">
              <a:lnSpc>
                <a:spcPct val="110000"/>
              </a:lnSpc>
            </a:pPr>
            <a:endParaRPr lang="en-US" altLang="zh-CN" sz="2800" b="1" baseline="-25000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6601" y="3305175"/>
            <a:ext cx="6554788" cy="355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2304332" y="436354"/>
            <a:ext cx="6409456" cy="9005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defRPr/>
            </a:pPr>
            <a:r>
              <a:rPr lang="zh-CN" altLang="en-US" sz="2800" dirty="0" smtClean="0">
                <a:latin typeface="+mn-lt"/>
                <a:ea typeface="+mn-ea"/>
              </a:rPr>
              <a:t>电子</a:t>
            </a:r>
            <a:r>
              <a:rPr lang="zh-CN" altLang="en-US" sz="2800" dirty="0">
                <a:latin typeface="+mn-lt"/>
                <a:ea typeface="+mn-ea"/>
              </a:rPr>
              <a:t>激发态的多重度</a:t>
            </a:r>
            <a:r>
              <a:rPr lang="zh-CN" altLang="en-US" sz="2800" dirty="0">
                <a:solidFill>
                  <a:srgbClr val="FF0000"/>
                </a:solidFill>
                <a:latin typeface="+mn-lt"/>
                <a:ea typeface="+mn-ea"/>
              </a:rPr>
              <a:t>     </a:t>
            </a:r>
            <a:r>
              <a:rPr lang="en-US" altLang="zh-CN" sz="2800" dirty="0">
                <a:solidFill>
                  <a:srgbClr val="FF0000"/>
                </a:solidFill>
                <a:latin typeface="+mn-lt"/>
                <a:ea typeface="+mn-ea"/>
              </a:rPr>
              <a:t>M=2S+1</a:t>
            </a:r>
            <a:endParaRPr lang="en-US" altLang="zh-CN" sz="800" dirty="0">
              <a:solidFill>
                <a:srgbClr val="FF0000"/>
              </a:solidFill>
              <a:latin typeface="+mn-lt"/>
              <a:ea typeface="+mn-ea"/>
            </a:endParaRPr>
          </a:p>
          <a:p>
            <a:pPr algn="l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en-US" altLang="zh-CN" sz="800" dirty="0">
                <a:latin typeface="+mn-lt"/>
                <a:ea typeface="+mn-ea"/>
              </a:rPr>
              <a:t>     </a:t>
            </a:r>
          </a:p>
        </p:txBody>
      </p:sp>
      <p:sp>
        <p:nvSpPr>
          <p:cNvPr id="2" name="矩形 1"/>
          <p:cNvSpPr/>
          <p:nvPr/>
        </p:nvSpPr>
        <p:spPr>
          <a:xfrm>
            <a:off x="1369740" y="1310173"/>
            <a:ext cx="6696744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l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en-US" altLang="zh-CN" sz="2600" dirty="0" smtClean="0">
                <a:solidFill>
                  <a:srgbClr val="0070C0"/>
                </a:solidFill>
              </a:rPr>
              <a:t>S</a:t>
            </a:r>
            <a:r>
              <a:rPr lang="zh-CN" altLang="en-US" sz="2600" dirty="0" smtClean="0">
                <a:solidFill>
                  <a:srgbClr val="0070C0"/>
                </a:solidFill>
              </a:rPr>
              <a:t>为</a:t>
            </a:r>
            <a:r>
              <a:rPr lang="zh-CN" altLang="en-US" sz="2600" dirty="0">
                <a:solidFill>
                  <a:srgbClr val="0070C0"/>
                </a:solidFill>
              </a:rPr>
              <a:t>电子自旋角动量量子数的代数和</a:t>
            </a:r>
            <a:endParaRPr lang="en-US" altLang="zh-CN" sz="2600" dirty="0">
              <a:solidFill>
                <a:srgbClr val="0070C0"/>
              </a:solidFill>
            </a:endParaRPr>
          </a:p>
          <a:p>
            <a:pPr lvl="1" algn="l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zh-CN" altLang="en-US" sz="2600" dirty="0">
                <a:solidFill>
                  <a:srgbClr val="0070C0"/>
                </a:solidFill>
              </a:rPr>
              <a:t>全部电子自旋配对，</a:t>
            </a:r>
            <a:r>
              <a:rPr lang="en-US" altLang="zh-CN" sz="2600" dirty="0">
                <a:solidFill>
                  <a:srgbClr val="0070C0"/>
                </a:solidFill>
              </a:rPr>
              <a:t>S=0</a:t>
            </a:r>
          </a:p>
          <a:p>
            <a:pPr lvl="1" algn="l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zh-CN" altLang="en-US" sz="2600" dirty="0">
                <a:solidFill>
                  <a:srgbClr val="0070C0"/>
                </a:solidFill>
              </a:rPr>
              <a:t>自旋不配对时，</a:t>
            </a:r>
            <a:r>
              <a:rPr lang="en-US" altLang="zh-CN" sz="2600" dirty="0">
                <a:solidFill>
                  <a:srgbClr val="0070C0"/>
                </a:solidFill>
              </a:rPr>
              <a:t>S=1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5"/>
          <p:cNvSpPr>
            <a:spLocks noGrp="1" noChangeArrowheads="1"/>
          </p:cNvSpPr>
          <p:nvPr>
            <p:ph idx="1"/>
          </p:nvPr>
        </p:nvSpPr>
        <p:spPr>
          <a:xfrm>
            <a:off x="1192213" y="2017713"/>
            <a:ext cx="7837487" cy="1627187"/>
          </a:xfrm>
        </p:spPr>
        <p:txBody>
          <a:bodyPr/>
          <a:lstStyle/>
          <a:p>
            <a:pPr eaLnBrk="1" hangingPunct="1"/>
            <a:endParaRPr kumimoji="1" lang="en-US" altLang="zh-CN" smtClean="0"/>
          </a:p>
          <a:p>
            <a:pPr eaLnBrk="1" hangingPunct="1">
              <a:lnSpc>
                <a:spcPct val="130000"/>
              </a:lnSpc>
            </a:pPr>
            <a:endParaRPr kumimoji="1" lang="en-US" altLang="zh-CN" smtClean="0">
              <a:solidFill>
                <a:schemeClr val="hlink"/>
              </a:solidFill>
            </a:endParaRPr>
          </a:p>
        </p:txBody>
      </p:sp>
      <p:sp>
        <p:nvSpPr>
          <p:cNvPr id="10243" name="Text Box 6"/>
          <p:cNvSpPr txBox="1">
            <a:spLocks noChangeArrowheads="1"/>
          </p:cNvSpPr>
          <p:nvPr/>
        </p:nvSpPr>
        <p:spPr bwMode="auto">
          <a:xfrm>
            <a:off x="577652" y="476672"/>
            <a:ext cx="8277225" cy="5054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l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algn="ctr" eaLnBrk="1" hangingPunct="1">
              <a:lnSpc>
                <a:spcPct val="150000"/>
              </a:lnSpc>
              <a:buClrTx/>
              <a:buFontTx/>
              <a:buNone/>
            </a:pPr>
            <a:endParaRPr lang="en-US" altLang="zh-CN" sz="2800" dirty="0" smtClean="0">
              <a:solidFill>
                <a:schemeClr val="folHlink"/>
              </a:solidFill>
              <a:latin typeface="Tahoma" panose="020B0604030504040204" pitchFamily="34" charset="0"/>
            </a:endParaRPr>
          </a:p>
          <a:p>
            <a:pPr lvl="1" algn="ctr" eaLnBrk="1" hangingPunct="1">
              <a:lnSpc>
                <a:spcPct val="150000"/>
              </a:lnSpc>
              <a:buClrTx/>
              <a:buFontTx/>
              <a:buNone/>
            </a:pPr>
            <a:r>
              <a:rPr lang="zh-CN" altLang="en-US" sz="2800" dirty="0" smtClean="0">
                <a:solidFill>
                  <a:schemeClr val="folHlink"/>
                </a:solidFill>
                <a:latin typeface="Tahoma" panose="020B0604030504040204" pitchFamily="34" charset="0"/>
              </a:rPr>
              <a:t>电子</a:t>
            </a:r>
            <a:r>
              <a:rPr lang="zh-CN" altLang="en-US" sz="2800" dirty="0">
                <a:solidFill>
                  <a:schemeClr val="folHlink"/>
                </a:solidFill>
                <a:latin typeface="Tahoma" panose="020B0604030504040204" pitchFamily="34" charset="0"/>
              </a:rPr>
              <a:t>激发单重态</a:t>
            </a:r>
            <a:r>
              <a:rPr lang="en-US" altLang="zh-CN" sz="2800" i="1" dirty="0">
                <a:solidFill>
                  <a:schemeClr val="folHlink"/>
                </a:solidFill>
                <a:latin typeface="Tahoma" panose="020B0604030504040204" pitchFamily="34" charset="0"/>
              </a:rPr>
              <a:t>S</a:t>
            </a:r>
            <a:r>
              <a:rPr lang="en-US" altLang="zh-CN" sz="2800" baseline="-25000" dirty="0">
                <a:solidFill>
                  <a:schemeClr val="folHlink"/>
                </a:solidFill>
                <a:latin typeface="Tahoma" panose="020B0604030504040204" pitchFamily="34" charset="0"/>
              </a:rPr>
              <a:t>1</a:t>
            </a:r>
            <a:r>
              <a:rPr lang="zh-CN" altLang="en-US" sz="2800" dirty="0">
                <a:solidFill>
                  <a:schemeClr val="folHlink"/>
                </a:solidFill>
                <a:latin typeface="Tahoma" panose="020B0604030504040204" pitchFamily="34" charset="0"/>
              </a:rPr>
              <a:t>、</a:t>
            </a:r>
            <a:r>
              <a:rPr lang="en-US" altLang="zh-CN" sz="2800" i="1" dirty="0">
                <a:solidFill>
                  <a:schemeClr val="folHlink"/>
                </a:solidFill>
                <a:latin typeface="Tahoma" panose="020B0604030504040204" pitchFamily="34" charset="0"/>
              </a:rPr>
              <a:t>S</a:t>
            </a:r>
            <a:r>
              <a:rPr lang="en-US" altLang="zh-CN" sz="2800" baseline="-25000" dirty="0">
                <a:solidFill>
                  <a:schemeClr val="folHlink"/>
                </a:solidFill>
                <a:latin typeface="Tahoma" panose="020B0604030504040204" pitchFamily="34" charset="0"/>
              </a:rPr>
              <a:t>2 </a:t>
            </a:r>
            <a:r>
              <a:rPr lang="en-US" altLang="zh-CN" sz="2800" dirty="0">
                <a:solidFill>
                  <a:schemeClr val="folHlink"/>
                </a:solidFill>
              </a:rPr>
              <a:t>…</a:t>
            </a:r>
            <a:endParaRPr lang="en-US" altLang="zh-CN" sz="2800" dirty="0">
              <a:solidFill>
                <a:schemeClr val="folHlink"/>
              </a:solidFill>
              <a:latin typeface="Tahoma" panose="020B0604030504040204" pitchFamily="34" charset="0"/>
            </a:endParaRPr>
          </a:p>
          <a:p>
            <a:pPr lvl="1" algn="ctr" eaLnBrk="1" hangingPunct="1">
              <a:lnSpc>
                <a:spcPct val="150000"/>
              </a:lnSpc>
              <a:buClrTx/>
              <a:buFontTx/>
              <a:buNone/>
            </a:pPr>
            <a:r>
              <a:rPr lang="zh-CN" altLang="en-US" sz="2800" dirty="0">
                <a:solidFill>
                  <a:schemeClr val="folHlink"/>
                </a:solidFill>
                <a:latin typeface="Tahoma" panose="020B0604030504040204" pitchFamily="34" charset="0"/>
              </a:rPr>
              <a:t>电子激发三重态</a:t>
            </a:r>
            <a:r>
              <a:rPr lang="en-US" altLang="zh-CN" sz="2800" i="1" dirty="0">
                <a:solidFill>
                  <a:schemeClr val="folHlink"/>
                </a:solidFill>
                <a:latin typeface="Tahoma" panose="020B0604030504040204" pitchFamily="34" charset="0"/>
              </a:rPr>
              <a:t>T</a:t>
            </a:r>
            <a:r>
              <a:rPr lang="en-US" altLang="zh-CN" sz="2800" baseline="-25000" dirty="0">
                <a:solidFill>
                  <a:schemeClr val="folHlink"/>
                </a:solidFill>
                <a:latin typeface="Tahoma" panose="020B0604030504040204" pitchFamily="34" charset="0"/>
              </a:rPr>
              <a:t>1</a:t>
            </a:r>
            <a:r>
              <a:rPr lang="zh-CN" altLang="en-US" sz="2800" dirty="0">
                <a:solidFill>
                  <a:schemeClr val="folHlink"/>
                </a:solidFill>
                <a:latin typeface="Tahoma" panose="020B0604030504040204" pitchFamily="34" charset="0"/>
              </a:rPr>
              <a:t>、</a:t>
            </a:r>
            <a:r>
              <a:rPr lang="en-US" altLang="zh-CN" sz="2800" i="1" dirty="0">
                <a:solidFill>
                  <a:schemeClr val="folHlink"/>
                </a:solidFill>
                <a:latin typeface="Tahoma" panose="020B0604030504040204" pitchFamily="34" charset="0"/>
              </a:rPr>
              <a:t>T</a:t>
            </a:r>
            <a:r>
              <a:rPr lang="en-US" altLang="zh-CN" sz="2800" baseline="-25000" dirty="0">
                <a:solidFill>
                  <a:schemeClr val="folHlink"/>
                </a:solidFill>
                <a:latin typeface="Tahoma" panose="020B0604030504040204" pitchFamily="34" charset="0"/>
              </a:rPr>
              <a:t>2</a:t>
            </a:r>
            <a:r>
              <a:rPr lang="en-US" altLang="zh-CN" sz="2800" dirty="0">
                <a:solidFill>
                  <a:schemeClr val="folHlink"/>
                </a:solidFill>
                <a:latin typeface="Tahoma" panose="020B0604030504040204" pitchFamily="34" charset="0"/>
              </a:rPr>
              <a:t> </a:t>
            </a:r>
            <a:r>
              <a:rPr lang="en-US" altLang="zh-CN" sz="2800" dirty="0">
                <a:solidFill>
                  <a:schemeClr val="folHlink"/>
                </a:solidFill>
              </a:rPr>
              <a:t>…</a:t>
            </a:r>
            <a:endParaRPr lang="en-US" altLang="zh-CN" sz="2800" dirty="0">
              <a:solidFill>
                <a:schemeClr val="folHlink"/>
              </a:solidFill>
              <a:latin typeface="Tahoma" panose="020B0604030504040204" pitchFamily="34" charset="0"/>
            </a:endParaRPr>
          </a:p>
          <a:p>
            <a:pPr eaLnBrk="1" hangingPunct="1">
              <a:lnSpc>
                <a:spcPct val="150000"/>
              </a:lnSpc>
              <a:buClrTx/>
              <a:buFontTx/>
              <a:buNone/>
            </a:pPr>
            <a:r>
              <a:rPr lang="zh-CN" altLang="en-US" sz="2800" dirty="0">
                <a:solidFill>
                  <a:schemeClr val="hlink"/>
                </a:solidFill>
                <a:latin typeface="Tahoma" panose="020B0604030504040204" pitchFamily="34" charset="0"/>
              </a:rPr>
              <a:t>注意：</a:t>
            </a:r>
          </a:p>
          <a:p>
            <a:pPr eaLnBrk="1" hangingPunct="1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Tahoma" panose="020B0604030504040204" pitchFamily="34" charset="0"/>
              </a:rPr>
              <a:t> 三重态能级比相应单重态能级低（洪特规则）；</a:t>
            </a:r>
          </a:p>
          <a:p>
            <a:pPr eaLnBrk="1" hangingPunct="1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Tahoma" panose="020B0604030504040204" pitchFamily="34" charset="0"/>
              </a:rPr>
              <a:t> 大多数有机分子的基态处于单重态；</a:t>
            </a:r>
          </a:p>
          <a:p>
            <a:pPr eaLnBrk="1" hangingPunct="1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Tahoma" panose="020B0604030504040204" pitchFamily="34" charset="0"/>
              </a:rPr>
              <a:t> </a:t>
            </a:r>
            <a:r>
              <a:rPr lang="en-US" altLang="zh-CN" sz="2800" dirty="0">
                <a:latin typeface="Tahoma" panose="020B0604030504040204" pitchFamily="34" charset="0"/>
              </a:rPr>
              <a:t>S</a:t>
            </a:r>
            <a:r>
              <a:rPr lang="en-US" altLang="zh-CN" sz="2800" baseline="-25000" dirty="0">
                <a:latin typeface="Tahoma" panose="020B0604030504040204" pitchFamily="34" charset="0"/>
              </a:rPr>
              <a:t>0</a:t>
            </a:r>
            <a:r>
              <a:rPr lang="en-US" altLang="zh-CN" sz="2800" dirty="0">
                <a:latin typeface="Tahoma" panose="020B0604030504040204" pitchFamily="34" charset="0"/>
              </a:rPr>
              <a:t>→T</a:t>
            </a:r>
            <a:r>
              <a:rPr lang="en-US" altLang="zh-CN" sz="2800" baseline="-25000" dirty="0">
                <a:latin typeface="Tahoma" panose="020B0604030504040204" pitchFamily="34" charset="0"/>
              </a:rPr>
              <a:t>1</a:t>
            </a:r>
            <a:r>
              <a:rPr lang="zh-CN" altLang="en-US" sz="2800" dirty="0">
                <a:latin typeface="Tahoma" panose="020B0604030504040204" pitchFamily="34" charset="0"/>
              </a:rPr>
              <a:t>是禁阻跃迁的，只能通过其他途径进入</a:t>
            </a:r>
            <a:r>
              <a:rPr lang="en-US" altLang="zh-CN" sz="2800" dirty="0">
                <a:latin typeface="Tahoma" panose="020B0604030504040204" pitchFamily="34" charset="0"/>
              </a:rPr>
              <a:t>T</a:t>
            </a:r>
            <a:r>
              <a:rPr lang="en-US" altLang="zh-CN" dirty="0">
                <a:latin typeface="Tahoma" panose="020B0604030504040204" pitchFamily="34" charset="0"/>
              </a:rPr>
              <a:t>1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sp>
        <p:nvSpPr>
          <p:cNvPr id="11268" name="Text Box 6"/>
          <p:cNvSpPr txBox="1">
            <a:spLocks noChangeArrowheads="1"/>
          </p:cNvSpPr>
          <p:nvPr/>
        </p:nvSpPr>
        <p:spPr bwMode="auto">
          <a:xfrm>
            <a:off x="1370013" y="6308725"/>
            <a:ext cx="59547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>
                <a:solidFill>
                  <a:schemeClr val="folHlink"/>
                </a:solidFill>
                <a:latin typeface="Tahoma" panose="020B0604030504040204" pitchFamily="34" charset="0"/>
              </a:rPr>
              <a:t>分子的部分电子能级</a:t>
            </a:r>
          </a:p>
        </p:txBody>
      </p:sp>
      <p:pic>
        <p:nvPicPr>
          <p:cNvPr id="11269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-3175"/>
            <a:ext cx="9001125" cy="641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 cap="rnd" algn="ctr">
                <a:solidFill>
                  <a:schemeClr val="bg2"/>
                </a:solidFill>
                <a:prstDash val="sysDot"/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/>
          <p:cNvSpPr>
            <a:spLocks noGrp="1" noChangeArrowheads="1"/>
          </p:cNvSpPr>
          <p:nvPr>
            <p:ph type="title"/>
          </p:nvPr>
        </p:nvSpPr>
        <p:spPr>
          <a:xfrm>
            <a:off x="1710531" y="617850"/>
            <a:ext cx="6783387" cy="487363"/>
          </a:xfrm>
          <a:noFill/>
        </p:spPr>
        <p:txBody>
          <a:bodyPr/>
          <a:lstStyle/>
          <a:p>
            <a:pPr algn="l" eaLnBrk="1" hangingPunct="1"/>
            <a:r>
              <a:rPr lang="zh-CN" altLang="en-US" sz="3200" b="1" dirty="0" smtClean="0"/>
              <a:t>（</a:t>
            </a:r>
            <a:r>
              <a:rPr lang="en-US" altLang="zh-CN" sz="3200" b="1" dirty="0" smtClean="0"/>
              <a:t>2</a:t>
            </a:r>
            <a:r>
              <a:rPr lang="zh-CN" altLang="en-US" sz="3200" b="1" dirty="0" smtClean="0"/>
              <a:t>）激发态至基态的能量传递途径</a:t>
            </a:r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ltGray">
          <a:xfrm>
            <a:off x="3025775" y="1571625"/>
            <a:ext cx="23955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800">
                <a:solidFill>
                  <a:srgbClr val="FF0000"/>
                </a:solidFill>
              </a:rPr>
              <a:t>能量传递途径</a:t>
            </a:r>
            <a:endParaRPr kumimoji="1" lang="zh-CN" altLang="en-US" sz="2800"/>
          </a:p>
        </p:txBody>
      </p:sp>
      <p:sp>
        <p:nvSpPr>
          <p:cNvPr id="12292" name="Line 7"/>
          <p:cNvSpPr>
            <a:spLocks noChangeShapeType="1"/>
          </p:cNvSpPr>
          <p:nvPr/>
        </p:nvSpPr>
        <p:spPr bwMode="ltGray">
          <a:xfrm>
            <a:off x="3371850" y="2270125"/>
            <a:ext cx="156368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93" name="Rectangle 9"/>
          <p:cNvSpPr>
            <a:spLocks noChangeArrowheads="1"/>
          </p:cNvSpPr>
          <p:nvPr/>
        </p:nvSpPr>
        <p:spPr bwMode="ltGray">
          <a:xfrm>
            <a:off x="1047750" y="4143375"/>
            <a:ext cx="869950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ea typeface="黑体" panose="02010609060101010101" pitchFamily="49" charset="-122"/>
              </a:rPr>
              <a:t>荧光</a:t>
            </a:r>
            <a:endParaRPr kumimoji="1" lang="zh-CN" altLang="en-US">
              <a:ea typeface="黑体" panose="02010609060101010101" pitchFamily="49" charset="-122"/>
            </a:endParaRPr>
          </a:p>
        </p:txBody>
      </p:sp>
      <p:sp>
        <p:nvSpPr>
          <p:cNvPr id="12294" name="Line 10"/>
          <p:cNvSpPr>
            <a:spLocks noChangeShapeType="1"/>
          </p:cNvSpPr>
          <p:nvPr/>
        </p:nvSpPr>
        <p:spPr bwMode="ltGray">
          <a:xfrm flipH="1">
            <a:off x="2717800" y="2270125"/>
            <a:ext cx="654050" cy="5048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95" name="Line 11"/>
          <p:cNvSpPr>
            <a:spLocks noChangeShapeType="1"/>
          </p:cNvSpPr>
          <p:nvPr/>
        </p:nvSpPr>
        <p:spPr bwMode="ltGray">
          <a:xfrm flipH="1">
            <a:off x="1555750" y="3278188"/>
            <a:ext cx="563563" cy="7921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96" name="Rectangle 16"/>
          <p:cNvSpPr>
            <a:spLocks noChangeArrowheads="1"/>
          </p:cNvSpPr>
          <p:nvPr/>
        </p:nvSpPr>
        <p:spPr bwMode="ltGray">
          <a:xfrm>
            <a:off x="2646363" y="4143375"/>
            <a:ext cx="869950" cy="423863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ea typeface="黑体" panose="02010609060101010101" pitchFamily="49" charset="-122"/>
              </a:rPr>
              <a:t>磷光</a:t>
            </a:r>
            <a:endParaRPr kumimoji="1" lang="zh-CN" altLang="en-US">
              <a:ea typeface="黑体" panose="02010609060101010101" pitchFamily="49" charset="-122"/>
            </a:endParaRPr>
          </a:p>
        </p:txBody>
      </p:sp>
      <p:sp>
        <p:nvSpPr>
          <p:cNvPr id="12297" name="Line 17"/>
          <p:cNvSpPr>
            <a:spLocks noChangeShapeType="1"/>
          </p:cNvSpPr>
          <p:nvPr/>
        </p:nvSpPr>
        <p:spPr bwMode="ltGray">
          <a:xfrm>
            <a:off x="2354263" y="3278188"/>
            <a:ext cx="655637" cy="7921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98" name="Rectangle 19"/>
          <p:cNvSpPr>
            <a:spLocks noChangeArrowheads="1"/>
          </p:cNvSpPr>
          <p:nvPr/>
        </p:nvSpPr>
        <p:spPr bwMode="ltGray">
          <a:xfrm>
            <a:off x="5186363" y="4143375"/>
            <a:ext cx="922337" cy="422275"/>
          </a:xfrm>
          <a:prstGeom prst="rect">
            <a:avLst/>
          </a:prstGeom>
          <a:solidFill>
            <a:srgbClr val="FDBFEB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FF0000"/>
                </a:solidFill>
                <a:ea typeface="黑体" panose="02010609060101010101" pitchFamily="49" charset="-122"/>
              </a:rPr>
              <a:t>内转换</a:t>
            </a:r>
            <a:endParaRPr kumimoji="1" lang="zh-CN" altLang="en-US">
              <a:ea typeface="黑体" panose="02010609060101010101" pitchFamily="49" charset="-122"/>
            </a:endParaRPr>
          </a:p>
        </p:txBody>
      </p:sp>
      <p:sp>
        <p:nvSpPr>
          <p:cNvPr id="12299" name="Line 20"/>
          <p:cNvSpPr>
            <a:spLocks noChangeShapeType="1"/>
          </p:cNvSpPr>
          <p:nvPr/>
        </p:nvSpPr>
        <p:spPr bwMode="ltGray">
          <a:xfrm flipH="1">
            <a:off x="5494338" y="3422650"/>
            <a:ext cx="306387" cy="609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00" name="Rectangle 22"/>
          <p:cNvSpPr>
            <a:spLocks noChangeArrowheads="1"/>
          </p:cNvSpPr>
          <p:nvPr/>
        </p:nvSpPr>
        <p:spPr bwMode="ltGray">
          <a:xfrm>
            <a:off x="6215063" y="4143375"/>
            <a:ext cx="922337" cy="422275"/>
          </a:xfrm>
          <a:prstGeom prst="rect">
            <a:avLst/>
          </a:prstGeom>
          <a:solidFill>
            <a:srgbClr val="FDBFEB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FF0000"/>
                </a:solidFill>
                <a:ea typeface="黑体" panose="02010609060101010101" pitchFamily="49" charset="-122"/>
              </a:rPr>
              <a:t>外转换</a:t>
            </a:r>
            <a:endParaRPr kumimoji="1" lang="zh-CN" altLang="en-US" sz="2000">
              <a:ea typeface="黑体" panose="02010609060101010101" pitchFamily="49" charset="-122"/>
            </a:endParaRPr>
          </a:p>
        </p:txBody>
      </p:sp>
      <p:sp>
        <p:nvSpPr>
          <p:cNvPr id="12301" name="Line 23"/>
          <p:cNvSpPr>
            <a:spLocks noChangeShapeType="1"/>
          </p:cNvSpPr>
          <p:nvPr/>
        </p:nvSpPr>
        <p:spPr bwMode="ltGray">
          <a:xfrm>
            <a:off x="5984875" y="3422650"/>
            <a:ext cx="384175" cy="609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02" name="Line 25"/>
          <p:cNvSpPr>
            <a:spLocks noChangeShapeType="1"/>
          </p:cNvSpPr>
          <p:nvPr/>
        </p:nvSpPr>
        <p:spPr bwMode="ltGray">
          <a:xfrm flipH="1">
            <a:off x="4410075" y="3422650"/>
            <a:ext cx="1228725" cy="685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03" name="Rectangle 26"/>
          <p:cNvSpPr>
            <a:spLocks noChangeArrowheads="1"/>
          </p:cNvSpPr>
          <p:nvPr/>
        </p:nvSpPr>
        <p:spPr bwMode="ltGray">
          <a:xfrm>
            <a:off x="3952875" y="4143375"/>
            <a:ext cx="1149350" cy="422275"/>
          </a:xfrm>
          <a:prstGeom prst="rect">
            <a:avLst/>
          </a:prstGeom>
          <a:solidFill>
            <a:srgbClr val="FDBFEB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FF0000"/>
                </a:solidFill>
                <a:ea typeface="黑体" panose="02010609060101010101" pitchFamily="49" charset="-122"/>
              </a:rPr>
              <a:t>系间窜越</a:t>
            </a:r>
          </a:p>
        </p:txBody>
      </p:sp>
      <p:sp>
        <p:nvSpPr>
          <p:cNvPr id="12304" name="Rectangle 28"/>
          <p:cNvSpPr>
            <a:spLocks noChangeArrowheads="1"/>
          </p:cNvSpPr>
          <p:nvPr/>
        </p:nvSpPr>
        <p:spPr bwMode="ltGray">
          <a:xfrm>
            <a:off x="7219950" y="4143375"/>
            <a:ext cx="1228725" cy="431800"/>
          </a:xfrm>
          <a:prstGeom prst="rect">
            <a:avLst/>
          </a:prstGeom>
          <a:solidFill>
            <a:srgbClr val="FDBFEB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FF0000"/>
                </a:solidFill>
                <a:ea typeface="黑体" panose="02010609060101010101" pitchFamily="49" charset="-122"/>
              </a:rPr>
              <a:t>振动驰豫</a:t>
            </a:r>
            <a:endParaRPr kumimoji="1" lang="zh-CN" altLang="en-US" sz="2000">
              <a:ea typeface="黑体" panose="02010609060101010101" pitchFamily="49" charset="-122"/>
            </a:endParaRPr>
          </a:p>
        </p:txBody>
      </p:sp>
      <p:sp>
        <p:nvSpPr>
          <p:cNvPr id="12305" name="Rectangle 29"/>
          <p:cNvSpPr>
            <a:spLocks noChangeArrowheads="1"/>
          </p:cNvSpPr>
          <p:nvPr/>
        </p:nvSpPr>
        <p:spPr bwMode="ltGray">
          <a:xfrm>
            <a:off x="4824413" y="2876550"/>
            <a:ext cx="1903412" cy="546100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>
                <a:solidFill>
                  <a:schemeClr val="folHlink"/>
                </a:solidFill>
                <a:ea typeface="黑体" panose="02010609060101010101" pitchFamily="49" charset="-122"/>
              </a:rPr>
              <a:t>无辐射跃迁</a:t>
            </a:r>
          </a:p>
        </p:txBody>
      </p:sp>
      <p:sp>
        <p:nvSpPr>
          <p:cNvPr id="12306" name="Line 30"/>
          <p:cNvSpPr>
            <a:spLocks noChangeShapeType="1"/>
          </p:cNvSpPr>
          <p:nvPr/>
        </p:nvSpPr>
        <p:spPr bwMode="ltGray">
          <a:xfrm>
            <a:off x="4935538" y="2262188"/>
            <a:ext cx="685800" cy="5127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07" name="Line 31"/>
          <p:cNvSpPr>
            <a:spLocks noChangeShapeType="1"/>
          </p:cNvSpPr>
          <p:nvPr/>
        </p:nvSpPr>
        <p:spPr bwMode="ltGray">
          <a:xfrm>
            <a:off x="6202363" y="3422650"/>
            <a:ext cx="1306512" cy="685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08" name="Rectangle 8"/>
          <p:cNvSpPr>
            <a:spLocks noChangeArrowheads="1"/>
          </p:cNvSpPr>
          <p:nvPr/>
        </p:nvSpPr>
        <p:spPr bwMode="ltGray">
          <a:xfrm>
            <a:off x="1628775" y="2846388"/>
            <a:ext cx="1651000" cy="504825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>
                <a:solidFill>
                  <a:schemeClr val="folHlink"/>
                </a:solidFill>
                <a:ea typeface="黑体" panose="02010609060101010101" pitchFamily="49" charset="-122"/>
              </a:rPr>
              <a:t>辐射跃迁</a:t>
            </a:r>
          </a:p>
        </p:txBody>
      </p:sp>
      <p:sp>
        <p:nvSpPr>
          <p:cNvPr id="12309" name="TextBox 22"/>
          <p:cNvSpPr txBox="1">
            <a:spLocks noChangeArrowheads="1"/>
          </p:cNvSpPr>
          <p:nvPr/>
        </p:nvSpPr>
        <p:spPr bwMode="auto">
          <a:xfrm>
            <a:off x="3013075" y="5300663"/>
            <a:ext cx="317658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360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速率大的主导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213TGp_natural_light_v2">
  <a:themeElements>
    <a:clrScheme name="1_213TGp_natural_light_v2 2">
      <a:dk1>
        <a:srgbClr val="000000"/>
      </a:dk1>
      <a:lt1>
        <a:srgbClr val="FFFFFF"/>
      </a:lt1>
      <a:dk2>
        <a:srgbClr val="003399"/>
      </a:dk2>
      <a:lt2>
        <a:srgbClr val="C0C0C0"/>
      </a:lt2>
      <a:accent1>
        <a:srgbClr val="5E9CDA"/>
      </a:accent1>
      <a:accent2>
        <a:srgbClr val="93C052"/>
      </a:accent2>
      <a:accent3>
        <a:srgbClr val="FFFFFF"/>
      </a:accent3>
      <a:accent4>
        <a:srgbClr val="000000"/>
      </a:accent4>
      <a:accent5>
        <a:srgbClr val="B6CBEA"/>
      </a:accent5>
      <a:accent6>
        <a:srgbClr val="85AE49"/>
      </a:accent6>
      <a:hlink>
        <a:srgbClr val="FF9933"/>
      </a:hlink>
      <a:folHlink>
        <a:srgbClr val="855ADA"/>
      </a:folHlink>
    </a:clrScheme>
    <a:fontScheme name="1_213TGp_natural_light_v2">
      <a:majorFont>
        <a:latin typeface="Arial"/>
        <a:ea typeface="黑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9050" cap="rnd" cmpd="sng" algn="ctr">
          <a:solidFill>
            <a:schemeClr val="bg2"/>
          </a:solidFill>
          <a:prstDash val="sysDot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9050" cap="rnd" cmpd="sng" algn="ctr">
          <a:solidFill>
            <a:schemeClr val="bg2"/>
          </a:solidFill>
          <a:prstDash val="sysDot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黑体" pitchFamily="2" charset="-122"/>
          </a:defRPr>
        </a:defPPr>
      </a:lstStyle>
    </a:lnDef>
  </a:objectDefaults>
  <a:extraClrSchemeLst>
    <a:extraClrScheme>
      <a:clrScheme name="1_213TGp_natural_light_v2 1">
        <a:dk1>
          <a:srgbClr val="000000"/>
        </a:dk1>
        <a:lt1>
          <a:srgbClr val="FFFFFF"/>
        </a:lt1>
        <a:dk2>
          <a:srgbClr val="142288"/>
        </a:dk2>
        <a:lt2>
          <a:srgbClr val="C0C0C0"/>
        </a:lt2>
        <a:accent1>
          <a:srgbClr val="39998E"/>
        </a:accent1>
        <a:accent2>
          <a:srgbClr val="14CAEE"/>
        </a:accent2>
        <a:accent3>
          <a:srgbClr val="FFFFFF"/>
        </a:accent3>
        <a:accent4>
          <a:srgbClr val="000000"/>
        </a:accent4>
        <a:accent5>
          <a:srgbClr val="AECAC6"/>
        </a:accent5>
        <a:accent6>
          <a:srgbClr val="11B7D8"/>
        </a:accent6>
        <a:hlink>
          <a:srgbClr val="8963E9"/>
        </a:hlink>
        <a:folHlink>
          <a:srgbClr val="3067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213TGp_natural_light_v2 2">
        <a:dk1>
          <a:srgbClr val="000000"/>
        </a:dk1>
        <a:lt1>
          <a:srgbClr val="FFFFFF"/>
        </a:lt1>
        <a:dk2>
          <a:srgbClr val="003399"/>
        </a:dk2>
        <a:lt2>
          <a:srgbClr val="C0C0C0"/>
        </a:lt2>
        <a:accent1>
          <a:srgbClr val="5E9CDA"/>
        </a:accent1>
        <a:accent2>
          <a:srgbClr val="93C052"/>
        </a:accent2>
        <a:accent3>
          <a:srgbClr val="FFFFFF"/>
        </a:accent3>
        <a:accent4>
          <a:srgbClr val="000000"/>
        </a:accent4>
        <a:accent5>
          <a:srgbClr val="B6CBEA"/>
        </a:accent5>
        <a:accent6>
          <a:srgbClr val="85AE49"/>
        </a:accent6>
        <a:hlink>
          <a:srgbClr val="FF9933"/>
        </a:hlink>
        <a:folHlink>
          <a:srgbClr val="855AD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213TGp_natural_light_v2 3">
        <a:dk1>
          <a:srgbClr val="000000"/>
        </a:dk1>
        <a:lt1>
          <a:srgbClr val="FFFFFF"/>
        </a:lt1>
        <a:dk2>
          <a:srgbClr val="124458"/>
        </a:dk2>
        <a:lt2>
          <a:srgbClr val="C0C0C0"/>
        </a:lt2>
        <a:accent1>
          <a:srgbClr val="98C13D"/>
        </a:accent1>
        <a:accent2>
          <a:srgbClr val="40BAD2"/>
        </a:accent2>
        <a:accent3>
          <a:srgbClr val="FFFFFF"/>
        </a:accent3>
        <a:accent4>
          <a:srgbClr val="000000"/>
        </a:accent4>
        <a:accent5>
          <a:srgbClr val="CADDAF"/>
        </a:accent5>
        <a:accent6>
          <a:srgbClr val="39A8BE"/>
        </a:accent6>
        <a:hlink>
          <a:srgbClr val="715EE6"/>
        </a:hlink>
        <a:folHlink>
          <a:srgbClr val="238DD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5599</TotalTime>
  <Words>666</Words>
  <Application>Microsoft Office PowerPoint</Application>
  <PresentationFormat>自定义</PresentationFormat>
  <Paragraphs>101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8" baseType="lpstr">
      <vt:lpstr>GungsuhChe</vt:lpstr>
      <vt:lpstr>黑体</vt:lpstr>
      <vt:lpstr>华文行楷</vt:lpstr>
      <vt:lpstr>楷体_GB2312</vt:lpstr>
      <vt:lpstr>隶书</vt:lpstr>
      <vt:lpstr>宋体</vt:lpstr>
      <vt:lpstr>Arial</vt:lpstr>
      <vt:lpstr>Rockwell Extra Bold</vt:lpstr>
      <vt:lpstr>Tahoma</vt:lpstr>
      <vt:lpstr>Times New Roman</vt:lpstr>
      <vt:lpstr>Wingdings</vt:lpstr>
      <vt:lpstr>1_213TGp_natural_light_v2</vt:lpstr>
      <vt:lpstr>仪器分析 --分子发光分析</vt:lpstr>
      <vt:lpstr>光谱分析方法</vt:lpstr>
      <vt:lpstr>一、概述</vt:lpstr>
      <vt:lpstr>2. 分子发光分析的分类</vt:lpstr>
      <vt:lpstr>二、荧光和磷光分析基本原理</vt:lpstr>
      <vt:lpstr>PowerPoint 演示文稿</vt:lpstr>
      <vt:lpstr>PowerPoint 演示文稿</vt:lpstr>
      <vt:lpstr>PowerPoint 演示文稿</vt:lpstr>
      <vt:lpstr>（2）激发态至基态的能量传递途径</vt:lpstr>
      <vt:lpstr>PowerPoint 演示文稿</vt:lpstr>
      <vt:lpstr>PowerPoint 演示文稿</vt:lpstr>
      <vt:lpstr>2. 激发光谱和发射光谱</vt:lpstr>
      <vt:lpstr>PowerPoint 演示文稿</vt:lpstr>
      <vt:lpstr>PowerPoint 演示文稿</vt:lpstr>
      <vt:lpstr>PowerPoint 演示文稿</vt:lpstr>
      <vt:lpstr>PowerPoint 演示文稿</vt:lpstr>
    </vt:vector>
  </TitlesOfParts>
  <Company>FH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 1 绪  论 </dc:title>
  <dc:creator>FH-2</dc:creator>
  <cp:lastModifiedBy>yiping du</cp:lastModifiedBy>
  <cp:revision>284</cp:revision>
  <dcterms:created xsi:type="dcterms:W3CDTF">2001-09-11T08:37:22Z</dcterms:created>
  <dcterms:modified xsi:type="dcterms:W3CDTF">2020-06-19T02:02:38Z</dcterms:modified>
</cp:coreProperties>
</file>