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8"/>
  </p:notesMasterIdLst>
  <p:handoutMasterIdLst>
    <p:handoutMasterId r:id="rId9"/>
  </p:handoutMasterIdLst>
  <p:sldIdLst>
    <p:sldId id="515" r:id="rId2"/>
    <p:sldId id="516" r:id="rId3"/>
    <p:sldId id="567" r:id="rId4"/>
    <p:sldId id="568" r:id="rId5"/>
    <p:sldId id="569" r:id="rId6"/>
    <p:sldId id="570" r:id="rId7"/>
  </p:sldIdLst>
  <p:sldSz cx="92202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29166E"/>
    <a:srgbClr val="666699"/>
    <a:srgbClr val="333399"/>
    <a:srgbClr val="FFFFFF"/>
    <a:srgbClr val="FFCC66"/>
    <a:srgbClr val="0201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85" autoAdjust="0"/>
  </p:normalViewPr>
  <p:slideViewPr>
    <p:cSldViewPr>
      <p:cViewPr varScale="1">
        <p:scale>
          <a:sx n="79" d="100"/>
          <a:sy n="79" d="100"/>
        </p:scale>
        <p:origin x="1531" y="62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147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786CDB1-06EB-4131-AA9E-ECE0DC9A70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23950" y="685800"/>
            <a:ext cx="46101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C0B26B8-429B-4F66-B2C1-49DDC9BDFE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/>
          <p:cNvSpPr>
            <a:spLocks noChangeArrowheads="1"/>
          </p:cNvSpPr>
          <p:nvPr/>
        </p:nvSpPr>
        <p:spPr bwMode="gray">
          <a:xfrm>
            <a:off x="690563" y="333375"/>
            <a:ext cx="5954712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0" y="4437063"/>
            <a:ext cx="9220200" cy="17287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gray">
          <a:xfrm>
            <a:off x="979488" y="1628775"/>
            <a:ext cx="3559175" cy="36718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gray">
          <a:xfrm>
            <a:off x="1270000" y="260350"/>
            <a:ext cx="942975" cy="936625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gray">
          <a:xfrm>
            <a:off x="4246563" y="2636838"/>
            <a:ext cx="1235075" cy="1223962"/>
          </a:xfrm>
          <a:prstGeom prst="ellipse">
            <a:avLst/>
          </a:prstGeom>
          <a:solidFill>
            <a:srgbClr val="1BABE5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gray">
          <a:xfrm>
            <a:off x="1287463" y="277813"/>
            <a:ext cx="906462" cy="90011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pic>
        <p:nvPicPr>
          <p:cNvPr id="10" name="Picture 13" descr="未标题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5013325"/>
            <a:ext cx="18034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4"/>
          <p:cNvSpPr>
            <a:spLocks noChangeArrowheads="1"/>
          </p:cNvSpPr>
          <p:nvPr/>
        </p:nvSpPr>
        <p:spPr bwMode="gray">
          <a:xfrm>
            <a:off x="1001713" y="1651000"/>
            <a:ext cx="3521075" cy="3629025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gray">
          <a:xfrm>
            <a:off x="3887788" y="3500438"/>
            <a:ext cx="1597025" cy="1582737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1800" smtClean="0"/>
          </a:p>
        </p:txBody>
      </p:sp>
      <p:sp>
        <p:nvSpPr>
          <p:cNvPr id="13" name="Oval 16"/>
          <p:cNvSpPr>
            <a:spLocks noChangeArrowheads="1"/>
          </p:cNvSpPr>
          <p:nvPr/>
        </p:nvSpPr>
        <p:spPr bwMode="gray">
          <a:xfrm>
            <a:off x="3913188" y="3521075"/>
            <a:ext cx="1546225" cy="154305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gray">
          <a:xfrm>
            <a:off x="327025" y="1268413"/>
            <a:ext cx="1449388" cy="15113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gray">
          <a:xfrm>
            <a:off x="333375" y="1287463"/>
            <a:ext cx="1430338" cy="146208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6" name="Rectangle 20"/>
          <p:cNvSpPr>
            <a:spLocks noChangeArrowheads="1"/>
          </p:cNvSpPr>
          <p:nvPr userDrawn="1"/>
        </p:nvSpPr>
        <p:spPr bwMode="gray">
          <a:xfrm>
            <a:off x="361950" y="5516563"/>
            <a:ext cx="768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0" smtClean="0">
                <a:solidFill>
                  <a:schemeClr val="bg1"/>
                </a:solidFill>
              </a:rPr>
              <a:t>华东理工大学分析测试中心</a:t>
            </a:r>
          </a:p>
        </p:txBody>
      </p:sp>
      <p:sp>
        <p:nvSpPr>
          <p:cNvPr id="38093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4302125" y="1219200"/>
            <a:ext cx="4533900" cy="1752600"/>
          </a:xfrm>
        </p:spPr>
        <p:txBody>
          <a:bodyPr/>
          <a:lstStyle>
            <a:lvl1pPr algn="r">
              <a:defRPr sz="66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8093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5546725" y="4652963"/>
            <a:ext cx="283845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3611563" y="6400800"/>
            <a:ext cx="2227262" cy="244475"/>
          </a:xfr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5983288" y="6391275"/>
            <a:ext cx="1949450" cy="2444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84175" y="6400800"/>
            <a:ext cx="2151063" cy="244475"/>
          </a:xfrm>
        </p:spPr>
        <p:txBody>
          <a:bodyPr/>
          <a:lstStyle>
            <a:lvl1pPr algn="l">
              <a:defRPr sz="1200"/>
            </a:lvl1pPr>
          </a:lstStyle>
          <a:p>
            <a:pPr>
              <a:defRPr/>
            </a:pPr>
            <a:fld id="{23103831-7A36-49BF-B0EE-92BD3D0E2E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549202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FC88D-CAA6-4D53-8B9A-00CB831ED0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398935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3538" y="609600"/>
            <a:ext cx="208438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0375" y="609600"/>
            <a:ext cx="6100763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C34C9-F68E-4212-894C-2B93AA80AF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69405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4863" y="609600"/>
            <a:ext cx="6069012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60375" y="1676400"/>
            <a:ext cx="8337550" cy="4648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A1074-88BE-468B-9921-DA167D8A11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71110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3E6F0-5C06-4991-9150-BACEE4D8DD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935454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8663" y="4406900"/>
            <a:ext cx="78374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8663" y="2906713"/>
            <a:ext cx="78374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B51AA2-5A29-42BD-872A-6608BCD9E9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627488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0375" y="1676400"/>
            <a:ext cx="409257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1676400"/>
            <a:ext cx="409257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D2232-DF68-4A7F-AD38-BFE26DE4AE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866453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375" y="274638"/>
            <a:ext cx="829945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0375" y="1535113"/>
            <a:ext cx="40751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375" y="2174875"/>
            <a:ext cx="40751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83125" y="1535113"/>
            <a:ext cx="40767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83125" y="2174875"/>
            <a:ext cx="40767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520DD-57FD-44AD-995E-FFE2788325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241222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28754-6D37-4CE8-8CC9-3607B77D6F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529007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4D651-FADE-497D-A888-3C666E589C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678175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375" y="273050"/>
            <a:ext cx="30337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5213" y="273050"/>
            <a:ext cx="51546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0375" y="1435100"/>
            <a:ext cx="30337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6A40B-35BF-4E5B-BBA2-01576A0771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802681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575" y="4800600"/>
            <a:ext cx="553243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06575" y="612775"/>
            <a:ext cx="553243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06575" y="5367338"/>
            <a:ext cx="553243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26810-84A2-42AF-9332-064614B62D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22467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Oval 2"/>
          <p:cNvSpPr>
            <a:spLocks noChangeArrowheads="1"/>
          </p:cNvSpPr>
          <p:nvPr/>
        </p:nvSpPr>
        <p:spPr bwMode="gray">
          <a:xfrm>
            <a:off x="180975" y="0"/>
            <a:ext cx="686117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0" y="549275"/>
            <a:ext cx="9220200" cy="64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028" name="Oval 4"/>
          <p:cNvSpPr>
            <a:spLocks noChangeArrowheads="1"/>
          </p:cNvSpPr>
          <p:nvPr/>
        </p:nvSpPr>
        <p:spPr bwMode="gray">
          <a:xfrm>
            <a:off x="1125538" y="58738"/>
            <a:ext cx="871537" cy="89217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gray">
          <a:xfrm>
            <a:off x="460375" y="1676400"/>
            <a:ext cx="83375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3"/>
            <a:r>
              <a:rPr lang="zh-CN" altLang="en-US" smtClean="0"/>
              <a:t>第五级</a:t>
            </a:r>
          </a:p>
        </p:txBody>
      </p:sp>
      <p:sp>
        <p:nvSpPr>
          <p:cNvPr id="379910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607175" y="6553200"/>
            <a:ext cx="2152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9911" name="Rectangle 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225925" y="6534150"/>
            <a:ext cx="8445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/>
            </a:lvl1pPr>
          </a:lstStyle>
          <a:p>
            <a:pPr>
              <a:defRPr/>
            </a:pPr>
            <a:fld id="{AB253E4A-FBA4-4F87-B6CF-5BA375DCC5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2074863" y="609600"/>
            <a:ext cx="6069012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79913" name="Rectangle 9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4175" y="6534150"/>
            <a:ext cx="19208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" name="Oval 10"/>
          <p:cNvSpPr>
            <a:spLocks noChangeArrowheads="1"/>
          </p:cNvSpPr>
          <p:nvPr/>
        </p:nvSpPr>
        <p:spPr bwMode="gray">
          <a:xfrm>
            <a:off x="1143000" y="76200"/>
            <a:ext cx="835025" cy="857250"/>
          </a:xfrm>
          <a:prstGeom prst="ellipse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035" name="Oval 11"/>
          <p:cNvSpPr>
            <a:spLocks noChangeArrowheads="1"/>
          </p:cNvSpPr>
          <p:nvPr/>
        </p:nvSpPr>
        <p:spPr bwMode="gray">
          <a:xfrm>
            <a:off x="180975" y="333375"/>
            <a:ext cx="1162050" cy="122396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036" name="Oval 12"/>
          <p:cNvSpPr>
            <a:spLocks noChangeArrowheads="1"/>
          </p:cNvSpPr>
          <p:nvPr/>
        </p:nvSpPr>
        <p:spPr bwMode="gray">
          <a:xfrm>
            <a:off x="192088" y="352425"/>
            <a:ext cx="1138237" cy="1185863"/>
          </a:xfrm>
          <a:prstGeom prst="ellipse">
            <a:avLst/>
          </a:pr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pic>
        <p:nvPicPr>
          <p:cNvPr id="1037" name="Picture 13" descr="未标题-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213" y="0"/>
            <a:ext cx="1169987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  <p:sldLayoutId id="2147484107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7975" y="2271713"/>
            <a:ext cx="8610600" cy="3595687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4000" b="1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第二章  原子发射光谱分析法</a:t>
            </a:r>
            <a:r>
              <a:rPr lang="zh-CN" altLang="en-US" sz="40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/>
            </a:r>
            <a:br>
              <a:rPr lang="zh-CN" altLang="en-US" sz="40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endParaRPr lang="zh-CN" altLang="en-US" sz="180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4000" smtClea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Atomic Emission Spectroscopy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4000" smtClea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AES/OES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06413" y="333375"/>
            <a:ext cx="8297862" cy="1143000"/>
          </a:xfrm>
        </p:spPr>
        <p:txBody>
          <a:bodyPr/>
          <a:lstStyle/>
          <a:p>
            <a:pPr eaLnBrk="1" hangingPunct="1"/>
            <a:r>
              <a:rPr lang="zh-CN" altLang="zh-CN" sz="4000" smtClean="0">
                <a:latin typeface="Times New Roman" panose="02020603050405020304" pitchFamily="18" charset="0"/>
                <a:ea typeface="隶书" panose="02010509060101010101" pitchFamily="49" charset="-122"/>
              </a:rPr>
              <a:t>一、原子发射光谱分析基本理论</a:t>
            </a: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 bwMode="gray">
          <a:xfrm>
            <a:off x="-1150938" y="981075"/>
            <a:ext cx="86121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sz="4000" kern="0" dirty="0" smtClean="0">
                <a:solidFill>
                  <a:schemeClr val="tx1"/>
                </a:solidFill>
                <a:ea typeface="隶书" panose="02010509060101010101" pitchFamily="49" charset="-122"/>
              </a:rPr>
              <a:t>二、光谱分析仪器</a:t>
            </a: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gray">
          <a:xfrm>
            <a:off x="73025" y="1844675"/>
            <a:ext cx="86121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sz="4000" kern="0" dirty="0" smtClean="0">
                <a:solidFill>
                  <a:schemeClr val="tx1"/>
                </a:solidFill>
                <a:ea typeface="隶书" panose="02010509060101010101" pitchFamily="49" charset="-122"/>
              </a:rPr>
              <a:t>三、光谱定性分析与定量分析</a:t>
            </a:r>
          </a:p>
        </p:txBody>
      </p:sp>
      <p:sp>
        <p:nvSpPr>
          <p:cNvPr id="6" name="Rectangle 2"/>
          <p:cNvSpPr txBox="1">
            <a:spLocks noRot="1" noChangeArrowheads="1"/>
          </p:cNvSpPr>
          <p:nvPr/>
        </p:nvSpPr>
        <p:spPr bwMode="gray">
          <a:xfrm>
            <a:off x="1009650" y="2959100"/>
            <a:ext cx="568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4000" kern="0" dirty="0">
                <a:solidFill>
                  <a:schemeClr val="tx1"/>
                </a:solidFill>
                <a:ea typeface="隶书" panose="02010509060101010101" pitchFamily="49" charset="-122"/>
              </a:rPr>
              <a:t>四</a:t>
            </a:r>
            <a:r>
              <a:rPr lang="zh-CN" altLang="zh-CN" sz="4000" kern="0" dirty="0" smtClean="0">
                <a:solidFill>
                  <a:schemeClr val="tx1"/>
                </a:solidFill>
                <a:ea typeface="隶书" panose="02010509060101010101" pitchFamily="49" charset="-122"/>
              </a:rPr>
              <a:t>、</a:t>
            </a:r>
            <a:r>
              <a:rPr lang="zh-CN" altLang="en-US" sz="4000" kern="0" dirty="0" smtClean="0">
                <a:solidFill>
                  <a:schemeClr val="tx1"/>
                </a:solidFill>
                <a:ea typeface="隶书" panose="02010509060101010101" pitchFamily="49" charset="-122"/>
              </a:rPr>
              <a:t>特点 及应用</a:t>
            </a:r>
            <a:endParaRPr lang="zh-CN" altLang="zh-CN" sz="4000" kern="0" dirty="0" smtClean="0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081088" y="476250"/>
            <a:ext cx="7407275" cy="5545138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smtClean="0">
                <a:latin typeface="隶书" panose="02010509060101010101" pitchFamily="49" charset="-122"/>
                <a:ea typeface="隶书" panose="02010509060101010101" pitchFamily="49" charset="-122"/>
              </a:rPr>
              <a:t>四、原子发射光谱法特点及应用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sz="80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algn="just" eaLnBrk="1" hangingPunct="1"/>
            <a:r>
              <a:rPr lang="zh-CN" altLang="en-US" sz="3200" smtClean="0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多元素</a:t>
            </a:r>
            <a:r>
              <a:rPr lang="zh-CN" altLang="en-US" sz="320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同时检测能力</a:t>
            </a:r>
          </a:p>
          <a:p>
            <a:pPr lvl="1" algn="just" eaLnBrk="1" hangingPunct="1"/>
            <a:r>
              <a:rPr lang="zh-CN" altLang="en-US" sz="320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分析速度快</a:t>
            </a:r>
          </a:p>
          <a:p>
            <a:pPr lvl="1" algn="just" eaLnBrk="1" hangingPunct="1"/>
            <a:r>
              <a:rPr lang="zh-CN" altLang="en-US" sz="320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选择性好</a:t>
            </a:r>
          </a:p>
          <a:p>
            <a:pPr lvl="1" algn="just" eaLnBrk="1" hangingPunct="1"/>
            <a:r>
              <a:rPr lang="zh-CN" altLang="en-US" sz="320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检出限低：一般光源</a:t>
            </a:r>
            <a:r>
              <a:rPr lang="en-US" altLang="zh-CN" sz="320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10~0.1ppm</a:t>
            </a:r>
            <a:r>
              <a:rPr lang="zh-CN" altLang="en-US" sz="320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，</a:t>
            </a:r>
            <a:r>
              <a:rPr lang="en-US" altLang="zh-CN" sz="320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ICP</a:t>
            </a:r>
            <a:r>
              <a:rPr lang="zh-CN" altLang="en-US" sz="320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达</a:t>
            </a:r>
            <a:r>
              <a:rPr lang="en-US" altLang="zh-CN" sz="320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ppb</a:t>
            </a:r>
            <a:r>
              <a:rPr lang="zh-CN" altLang="en-US" sz="320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级</a:t>
            </a:r>
          </a:p>
          <a:p>
            <a:pPr lvl="1" algn="just" eaLnBrk="1" hangingPunct="1"/>
            <a:r>
              <a:rPr lang="zh-CN" altLang="en-US" sz="320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准确度较高，</a:t>
            </a:r>
            <a:r>
              <a:rPr lang="en-US" altLang="zh-CN" sz="320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ICP</a:t>
            </a:r>
            <a:r>
              <a:rPr lang="zh-CN" altLang="en-US" sz="320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高</a:t>
            </a:r>
          </a:p>
          <a:p>
            <a:pPr lvl="1" algn="just" eaLnBrk="1" hangingPunct="1"/>
            <a:r>
              <a:rPr lang="zh-CN" altLang="en-US" sz="320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试样消耗少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3200" smtClean="0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缺点：</a:t>
            </a:r>
            <a:r>
              <a:rPr lang="zh-CN" altLang="en-US" sz="320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对非金属测定的灵敏度低，仪器贵，维护费用高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 sz="3200" smtClean="0">
              <a:solidFill>
                <a:schemeClr val="hlink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46275" y="476250"/>
            <a:ext cx="5313363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000" b="0" kern="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原子发射光谱法的应用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06413" y="1412875"/>
            <a:ext cx="8135937" cy="43513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1" hangingPunct="1">
              <a:spcBef>
                <a:spcPct val="20000"/>
              </a:spcBef>
              <a:buClr>
                <a:srgbClr val="5E9CDA"/>
              </a:buClr>
              <a:buFont typeface="Wingdings" panose="05000000000000000000" pitchFamily="2" charset="2"/>
              <a:buChar char="§"/>
              <a:defRPr/>
            </a:pPr>
            <a:r>
              <a:rPr lang="zh-CN" altLang="en-US" sz="2800" b="0" kern="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原子发射光谱法突出特点</a:t>
            </a:r>
            <a:endParaRPr lang="en-US" altLang="zh-CN" sz="2800" b="0" kern="0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5E9CDA"/>
              </a:buClr>
              <a:buFont typeface="Wingdings" panose="05000000000000000000" pitchFamily="2" charset="2"/>
              <a:buChar char="§"/>
              <a:defRPr/>
            </a:pPr>
            <a:r>
              <a:rPr lang="zh-CN" altLang="en-US" b="0" kern="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元素分析的特征性（区别于元素分析仪）</a:t>
            </a:r>
            <a:endParaRPr lang="en-US" altLang="zh-CN" b="0" kern="0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5E9CDA"/>
              </a:buClr>
              <a:buFont typeface="Wingdings" panose="05000000000000000000" pitchFamily="2" charset="2"/>
              <a:buChar char="§"/>
              <a:defRPr/>
            </a:pPr>
            <a:r>
              <a:rPr lang="zh-CN" altLang="en-US" b="0" kern="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多元素同时分析</a:t>
            </a:r>
            <a:endParaRPr lang="en-US" altLang="zh-CN" b="0" kern="0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5E9CDA"/>
              </a:buClr>
              <a:buFont typeface="Wingdings" panose="05000000000000000000" pitchFamily="2" charset="2"/>
              <a:buChar char="§"/>
              <a:defRPr/>
            </a:pPr>
            <a:r>
              <a:rPr lang="zh-CN" altLang="en-US" b="0" kern="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光源、检测方式不同，特点有所区别</a:t>
            </a:r>
            <a:endParaRPr lang="en-US" altLang="zh-CN" b="0" kern="0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285750" indent="-285750" eaLnBrk="1" hangingPunct="1">
              <a:spcBef>
                <a:spcPct val="20000"/>
              </a:spcBef>
              <a:buClr>
                <a:srgbClr val="5E9CDA"/>
              </a:buClr>
              <a:buFont typeface="Wingdings" panose="05000000000000000000" pitchFamily="2" charset="2"/>
              <a:buChar char="§"/>
              <a:defRPr/>
            </a:pPr>
            <a:r>
              <a:rPr lang="zh-CN" altLang="en-US" sz="2800" b="0" kern="0" dirty="0">
                <a:solidFill>
                  <a:srgbClr val="FF99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应用领域：钢铁、冶金、地质、环境、能源、化工、食品、轻工、</a:t>
            </a:r>
            <a:r>
              <a:rPr lang="en-US" altLang="zh-CN" sz="2800" b="0" kern="0" dirty="0">
                <a:solidFill>
                  <a:srgbClr val="FF9933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…</a:t>
            </a:r>
            <a:endParaRPr lang="zh-CN" altLang="en-US" sz="2800" b="0" kern="0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marL="285750" indent="-285750" eaLnBrk="1" hangingPunct="1">
              <a:spcBef>
                <a:spcPct val="20000"/>
              </a:spcBef>
              <a:buClr>
                <a:srgbClr val="5E9CDA"/>
              </a:buClr>
              <a:buFont typeface="Wingdings" panose="05000000000000000000" pitchFamily="2" charset="2"/>
              <a:buChar char="§"/>
              <a:defRPr/>
            </a:pPr>
            <a:r>
              <a:rPr lang="zh-CN" altLang="en-US" sz="2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火花光电直读光谱仪的应用</a:t>
            </a:r>
            <a:endParaRPr lang="en-US" altLang="zh-CN" sz="2800" b="0" kern="0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marL="285750" indent="-285750" eaLnBrk="1" hangingPunct="1">
              <a:spcBef>
                <a:spcPct val="20000"/>
              </a:spcBef>
              <a:buClr>
                <a:srgbClr val="5E9CDA"/>
              </a:buClr>
              <a:buFont typeface="Wingdings" panose="05000000000000000000" pitchFamily="2" charset="2"/>
              <a:buChar char="§"/>
              <a:defRPr/>
            </a:pPr>
            <a:endParaRPr lang="en-US" altLang="zh-CN" sz="2800" b="0" kern="0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marL="285750" indent="-285750" eaLnBrk="1" hangingPunct="1">
              <a:spcBef>
                <a:spcPct val="20000"/>
              </a:spcBef>
              <a:buClr>
                <a:srgbClr val="5E9CDA"/>
              </a:buClr>
              <a:buFont typeface="Wingdings" panose="05000000000000000000" pitchFamily="2" charset="2"/>
              <a:buChar char="§"/>
              <a:defRPr/>
            </a:pPr>
            <a:r>
              <a:rPr lang="zh-CN" altLang="en-US" sz="2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电感耦合等离子体光谱仪的应用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9660" y="1700808"/>
            <a:ext cx="8135937" cy="36871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1" hangingPunct="1">
              <a:spcBef>
                <a:spcPct val="20000"/>
              </a:spcBef>
              <a:buClr>
                <a:srgbClr val="5E9CDA"/>
              </a:buClr>
              <a:buFont typeface="Wingdings" panose="05000000000000000000" pitchFamily="2" charset="2"/>
              <a:buChar char="§"/>
              <a:defRPr/>
            </a:pPr>
            <a:r>
              <a:rPr lang="zh-CN" altLang="en-US" sz="2800" b="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钢铁炉前分析：火花</a:t>
            </a:r>
            <a:r>
              <a:rPr lang="zh-CN" altLang="en-US" sz="2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光电直读光谱仪的应用</a:t>
            </a:r>
            <a:endParaRPr lang="en-US" altLang="zh-CN" sz="2800" b="0" kern="0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5E9CDA"/>
              </a:buClr>
              <a:buFont typeface="Wingdings" panose="05000000000000000000" pitchFamily="2" charset="2"/>
              <a:buChar char="§"/>
              <a:defRPr/>
            </a:pPr>
            <a:r>
              <a:rPr lang="zh-CN" altLang="en-US" b="0" kern="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光源：火花</a:t>
            </a:r>
            <a:endParaRPr lang="en-US" altLang="zh-CN" b="0" kern="0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5E9CDA"/>
              </a:buClr>
              <a:buFont typeface="Wingdings" panose="05000000000000000000" pitchFamily="2" charset="2"/>
              <a:buChar char="§"/>
              <a:defRPr/>
            </a:pPr>
            <a:r>
              <a:rPr lang="zh-CN" altLang="en-US" b="0" kern="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检测：多通道光电倍增管</a:t>
            </a:r>
            <a:endParaRPr lang="en-US" altLang="zh-CN" b="0" kern="0" dirty="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5E9CDA"/>
              </a:buClr>
              <a:buFont typeface="Wingdings" panose="05000000000000000000" pitchFamily="2" charset="2"/>
              <a:buChar char="§"/>
              <a:defRPr/>
            </a:pPr>
            <a:r>
              <a:rPr lang="zh-CN" altLang="en-US" b="0" kern="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二十多种元素</a:t>
            </a:r>
            <a:r>
              <a:rPr lang="zh-CN" altLang="en-US" b="0" kern="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同时</a:t>
            </a:r>
            <a:r>
              <a:rPr lang="zh-CN" altLang="en-US" b="0" kern="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分析</a:t>
            </a:r>
            <a:endParaRPr lang="en-US" altLang="zh-CN" b="0" kern="0" dirty="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5E9CDA"/>
              </a:buClr>
              <a:buFont typeface="Wingdings" panose="05000000000000000000" pitchFamily="2" charset="2"/>
              <a:buChar char="§"/>
              <a:defRPr/>
            </a:pPr>
            <a:r>
              <a:rPr lang="zh-CN" altLang="en-US" b="0" kern="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样品冷却、表面加工、光谱测定、报结果，</a:t>
            </a:r>
            <a:r>
              <a:rPr lang="en-US" altLang="zh-CN" b="0" kern="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 min</a:t>
            </a:r>
            <a:endParaRPr lang="en-US" altLang="zh-CN" b="0" kern="0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5E9CDA"/>
              </a:buClr>
              <a:buFont typeface="Wingdings" panose="05000000000000000000" pitchFamily="2" charset="2"/>
              <a:buChar char="§"/>
              <a:defRPr/>
            </a:pPr>
            <a:r>
              <a:rPr lang="zh-CN" altLang="en-US" b="0" kern="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特点：快速、准确、方便</a:t>
            </a:r>
            <a:endParaRPr lang="en-US" altLang="zh-CN" b="0" kern="0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285750" indent="-285750" eaLnBrk="1" hangingPunct="1">
              <a:spcBef>
                <a:spcPct val="20000"/>
              </a:spcBef>
              <a:buClr>
                <a:srgbClr val="5E9CDA"/>
              </a:buClr>
              <a:buFont typeface="Wingdings" panose="05000000000000000000" pitchFamily="2" charset="2"/>
              <a:buChar char="§"/>
              <a:defRPr/>
            </a:pPr>
            <a:r>
              <a:rPr lang="zh-CN" altLang="en-US" sz="2800" b="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上世纪七、八十年代开始迅速应用于国内钢铁冶金行业</a:t>
            </a:r>
            <a:endParaRPr lang="en-US" altLang="zh-CN" sz="2800" b="0" kern="0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7497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5684" y="1412776"/>
            <a:ext cx="7632848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1" hangingPunct="1">
              <a:spcBef>
                <a:spcPct val="20000"/>
              </a:spcBef>
              <a:buClr>
                <a:srgbClr val="5E9CDA"/>
              </a:buClr>
              <a:buFont typeface="Wingdings" panose="05000000000000000000" pitchFamily="2" charset="2"/>
              <a:buChar char="§"/>
              <a:defRPr/>
            </a:pPr>
            <a:r>
              <a:rPr lang="zh-CN" altLang="en-US" sz="2800" b="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水环境样品：电感</a:t>
            </a:r>
            <a:r>
              <a:rPr lang="zh-CN" altLang="en-US" sz="2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耦合等离子体光谱仪的</a:t>
            </a:r>
            <a:r>
              <a:rPr lang="zh-CN" altLang="en-US" sz="2800" b="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应用</a:t>
            </a:r>
            <a:endParaRPr lang="en-US" altLang="zh-CN" sz="2800" b="0" kern="0" dirty="0" smtClean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5E9CDA"/>
              </a:buClr>
              <a:buFont typeface="Wingdings" panose="05000000000000000000" pitchFamily="2" charset="2"/>
              <a:buChar char="§"/>
              <a:defRPr/>
            </a:pPr>
            <a:r>
              <a:rPr lang="zh-CN" altLang="en-US" b="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光源：</a:t>
            </a:r>
            <a:r>
              <a:rPr lang="en-US" altLang="zh-CN" b="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ICP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5E9CDA"/>
              </a:buClr>
              <a:buFont typeface="Wingdings" panose="05000000000000000000" pitchFamily="2" charset="2"/>
              <a:buChar char="§"/>
              <a:defRPr/>
            </a:pPr>
            <a:r>
              <a:rPr lang="zh-CN" altLang="en-US" b="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检测：多通道或顺序扫描，多金属元素含量</a:t>
            </a:r>
            <a:endParaRPr lang="en-US" altLang="zh-CN" b="0" kern="0" dirty="0" smtClean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5E9CDA"/>
              </a:buClr>
              <a:buFont typeface="Wingdings" panose="05000000000000000000" pitchFamily="2" charset="2"/>
              <a:buChar char="§"/>
              <a:defRPr/>
            </a:pPr>
            <a:r>
              <a:rPr lang="zh-CN" altLang="en-US" b="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样品前处理：过滤，稀释</a:t>
            </a:r>
            <a:endParaRPr lang="en-US" altLang="zh-CN" b="0" kern="0" dirty="0" smtClean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5E9CDA"/>
              </a:buClr>
              <a:buFont typeface="Wingdings" panose="05000000000000000000" pitchFamily="2" charset="2"/>
              <a:buChar char="§"/>
              <a:defRPr/>
            </a:pPr>
            <a:r>
              <a:rPr lang="zh-CN" altLang="en-US" b="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特点：简单快速、灵敏、准确</a:t>
            </a:r>
            <a:endParaRPr lang="en-US" altLang="zh-CN" b="0" kern="0" dirty="0" smtClean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5E9CDA"/>
              </a:buClr>
              <a:buFont typeface="Wingdings" panose="05000000000000000000" pitchFamily="2" charset="2"/>
              <a:buChar char="§"/>
              <a:defRPr/>
            </a:pPr>
            <a:r>
              <a:rPr lang="zh-CN" altLang="en-US" b="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应用领域：环境监测、其他应用</a:t>
            </a:r>
            <a:endParaRPr lang="zh-CN" altLang="en-US" b="0" kern="0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07599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213TGp_natural_light_v2">
  <a:themeElements>
    <a:clrScheme name="1_213TGp_natural_light_v2 2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1_213TGp_natural_light_v2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rnd" cmpd="sng" algn="ctr">
          <a:solidFill>
            <a:schemeClr val="bg2"/>
          </a:solidFill>
          <a:prstDash val="sysDot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rnd" cmpd="sng" algn="ctr">
          <a:solidFill>
            <a:schemeClr val="bg2"/>
          </a:solidFill>
          <a:prstDash val="sysDot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2" charset="-122"/>
          </a:defRPr>
        </a:defPPr>
      </a:lstStyle>
    </a:lnDef>
  </a:objectDefaults>
  <a:extraClrSchemeLst>
    <a:extraClrScheme>
      <a:clrScheme name="1_213TGp_natural_light_v2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13TGp_natural_light_v2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13TGp_natural_light_v2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6793</TotalTime>
  <Words>252</Words>
  <Application>Microsoft Office PowerPoint</Application>
  <PresentationFormat>自定义</PresentationFormat>
  <Paragraphs>38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MS PGothic</vt:lpstr>
      <vt:lpstr>黑体</vt:lpstr>
      <vt:lpstr>隶书</vt:lpstr>
      <vt:lpstr>宋体</vt:lpstr>
      <vt:lpstr>Arial</vt:lpstr>
      <vt:lpstr>Times New Roman</vt:lpstr>
      <vt:lpstr>Wingdings</vt:lpstr>
      <vt:lpstr>1_213TGp_natural_light_v2</vt:lpstr>
      <vt:lpstr>PowerPoint 演示文稿</vt:lpstr>
      <vt:lpstr>一、原子发射光谱分析基本理论</vt:lpstr>
      <vt:lpstr>PowerPoint 演示文稿</vt:lpstr>
      <vt:lpstr>PowerPoint 演示文稿</vt:lpstr>
      <vt:lpstr>PowerPoint 演示文稿</vt:lpstr>
      <vt:lpstr>PowerPoint 演示文稿</vt:lpstr>
    </vt:vector>
  </TitlesOfParts>
  <Manager/>
  <Company>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1 绪  论 </dc:title>
  <dc:creator>FH-2</dc:creator>
  <cp:lastModifiedBy>yiping du</cp:lastModifiedBy>
  <cp:revision>329</cp:revision>
  <dcterms:created xsi:type="dcterms:W3CDTF">2001-09-11T08:37:22Z</dcterms:created>
  <dcterms:modified xsi:type="dcterms:W3CDTF">2020-06-03T00:27:01Z</dcterms:modified>
</cp:coreProperties>
</file>