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569" r:id="rId2"/>
    <p:sldId id="570" r:id="rId3"/>
    <p:sldId id="581" r:id="rId4"/>
    <p:sldId id="583" r:id="rId5"/>
    <p:sldId id="584" r:id="rId6"/>
    <p:sldId id="585" r:id="rId7"/>
    <p:sldId id="586" r:id="rId8"/>
    <p:sldId id="587" r:id="rId9"/>
    <p:sldId id="588" r:id="rId10"/>
    <p:sldId id="589" r:id="rId11"/>
    <p:sldId id="590" r:id="rId12"/>
    <p:sldId id="591" r:id="rId13"/>
  </p:sldIdLst>
  <p:sldSz cx="92202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29166E"/>
    <a:srgbClr val="666699"/>
    <a:srgbClr val="333399"/>
    <a:srgbClr val="FFFFFF"/>
    <a:srgbClr val="FFCC66"/>
    <a:srgbClr val="0201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685" autoAdjust="0"/>
  </p:normalViewPr>
  <p:slideViewPr>
    <p:cSldViewPr>
      <p:cViewPr varScale="1">
        <p:scale>
          <a:sx n="79" d="100"/>
          <a:sy n="79" d="100"/>
        </p:scale>
        <p:origin x="1550" y="62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47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662D817-15B4-44EA-917E-312A524724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23950" y="685800"/>
            <a:ext cx="46101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2867274-44D0-4A2E-86A4-C6C89A491B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gray">
          <a:xfrm>
            <a:off x="690563" y="333375"/>
            <a:ext cx="5954712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0" y="4437063"/>
            <a:ext cx="92202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gray">
          <a:xfrm>
            <a:off x="979488" y="1628775"/>
            <a:ext cx="3559175" cy="36718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gray">
          <a:xfrm>
            <a:off x="1270000" y="260350"/>
            <a:ext cx="942975" cy="936625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gray">
          <a:xfrm>
            <a:off x="4246563" y="2636838"/>
            <a:ext cx="1235075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gray">
          <a:xfrm>
            <a:off x="1287463" y="277813"/>
            <a:ext cx="906462" cy="90011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pic>
        <p:nvPicPr>
          <p:cNvPr id="10" name="Picture 13" descr="未标题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5013325"/>
            <a:ext cx="18034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4"/>
          <p:cNvSpPr>
            <a:spLocks noChangeArrowheads="1"/>
          </p:cNvSpPr>
          <p:nvPr/>
        </p:nvSpPr>
        <p:spPr bwMode="gray">
          <a:xfrm>
            <a:off x="1001713" y="1651000"/>
            <a:ext cx="3521075" cy="362902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gray">
          <a:xfrm>
            <a:off x="3887788" y="3500438"/>
            <a:ext cx="1597025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800" smtClean="0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gray">
          <a:xfrm>
            <a:off x="3913188" y="3521075"/>
            <a:ext cx="1546225" cy="154305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gray">
          <a:xfrm>
            <a:off x="327025" y="1268413"/>
            <a:ext cx="1449388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gray">
          <a:xfrm>
            <a:off x="333375" y="1287463"/>
            <a:ext cx="1430338" cy="146208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6" name="Rectangle 20"/>
          <p:cNvSpPr>
            <a:spLocks noChangeArrowheads="1"/>
          </p:cNvSpPr>
          <p:nvPr userDrawn="1"/>
        </p:nvSpPr>
        <p:spPr bwMode="gray">
          <a:xfrm>
            <a:off x="361950" y="5516563"/>
            <a:ext cx="768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0" smtClean="0">
                <a:solidFill>
                  <a:schemeClr val="bg1"/>
                </a:solidFill>
              </a:rPr>
              <a:t>华东理工大学分析测试中心</a:t>
            </a:r>
          </a:p>
        </p:txBody>
      </p:sp>
      <p:sp>
        <p:nvSpPr>
          <p:cNvPr id="38093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302125" y="1219200"/>
            <a:ext cx="4533900" cy="1752600"/>
          </a:xfrm>
        </p:spPr>
        <p:txBody>
          <a:bodyPr/>
          <a:lstStyle>
            <a:lvl1pPr algn="r">
              <a:defRPr sz="66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8093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5546725" y="4652963"/>
            <a:ext cx="283845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611563" y="6400800"/>
            <a:ext cx="2227262" cy="244475"/>
          </a:xfr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5983288" y="6391275"/>
            <a:ext cx="1949450" cy="2444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84175" y="6400800"/>
            <a:ext cx="2151063" cy="24447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fld id="{39570480-91E7-4708-BECC-4C21D12449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28727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6190B-F19B-4EF7-8294-D1D4785B8A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54172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3538" y="609600"/>
            <a:ext cx="208438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0375" y="609600"/>
            <a:ext cx="6100763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01911-4E7B-4D54-9D44-B3E2BC3ABD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84955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4863" y="609600"/>
            <a:ext cx="6069012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0375" y="1676400"/>
            <a:ext cx="8337550" cy="4648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2B8BB-A686-4F9B-9156-085F122795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24747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0916C-24BF-4754-905F-AC2D8ADC80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37617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663" y="4406900"/>
            <a:ext cx="78374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8663" y="2906713"/>
            <a:ext cx="78374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4ECD7-FA8E-471A-8E51-5435DC551A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4489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0375" y="1676400"/>
            <a:ext cx="40925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676400"/>
            <a:ext cx="40925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D7CD-3BF2-40E1-B1D3-4952636FE2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1014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75" y="274638"/>
            <a:ext cx="829945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0375" y="1535113"/>
            <a:ext cx="4075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375" y="2174875"/>
            <a:ext cx="4075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83125" y="1535113"/>
            <a:ext cx="40767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3125" y="2174875"/>
            <a:ext cx="40767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9E930-BC1A-421F-839E-59F47F72E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29915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02301-C7D8-4C10-A5CB-5BDE8F8371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72333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8A3E9-111B-4135-83B1-F14725015C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5809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75" y="273050"/>
            <a:ext cx="30337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5213" y="273050"/>
            <a:ext cx="5154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0375" y="1435100"/>
            <a:ext cx="3033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602AD-1E01-48B1-AD67-62630A8E65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8707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4800600"/>
            <a:ext cx="55324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06575" y="612775"/>
            <a:ext cx="553243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06575" y="5367338"/>
            <a:ext cx="55324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0289-8DDA-4729-B4DA-A196305B8A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9582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Oval 2"/>
          <p:cNvSpPr>
            <a:spLocks noChangeArrowheads="1"/>
          </p:cNvSpPr>
          <p:nvPr/>
        </p:nvSpPr>
        <p:spPr bwMode="gray">
          <a:xfrm>
            <a:off x="180975" y="0"/>
            <a:ext cx="686117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0" y="549275"/>
            <a:ext cx="92202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28" name="Oval 4"/>
          <p:cNvSpPr>
            <a:spLocks noChangeArrowheads="1"/>
          </p:cNvSpPr>
          <p:nvPr/>
        </p:nvSpPr>
        <p:spPr bwMode="gray">
          <a:xfrm>
            <a:off x="1125538" y="58738"/>
            <a:ext cx="871537" cy="89217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0375" y="1676400"/>
            <a:ext cx="83375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3"/>
            <a:r>
              <a:rPr lang="zh-CN" altLang="en-US" smtClean="0"/>
              <a:t>第五级</a:t>
            </a:r>
          </a:p>
        </p:txBody>
      </p:sp>
      <p:sp>
        <p:nvSpPr>
          <p:cNvPr id="37991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607175" y="6553200"/>
            <a:ext cx="2152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991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225925" y="6534150"/>
            <a:ext cx="8445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fld id="{B55BEA8B-AE39-4B9E-8734-35028738D6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2074863" y="609600"/>
            <a:ext cx="60690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79913" name="Rectangle 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4175" y="6534150"/>
            <a:ext cx="19208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gray">
          <a:xfrm>
            <a:off x="1143000" y="76200"/>
            <a:ext cx="835025" cy="857250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35" name="Oval 11"/>
          <p:cNvSpPr>
            <a:spLocks noChangeArrowheads="1"/>
          </p:cNvSpPr>
          <p:nvPr/>
        </p:nvSpPr>
        <p:spPr bwMode="gray">
          <a:xfrm>
            <a:off x="180975" y="333375"/>
            <a:ext cx="1162050" cy="122396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36" name="Oval 12"/>
          <p:cNvSpPr>
            <a:spLocks noChangeArrowheads="1"/>
          </p:cNvSpPr>
          <p:nvPr/>
        </p:nvSpPr>
        <p:spPr bwMode="gray">
          <a:xfrm>
            <a:off x="192088" y="352425"/>
            <a:ext cx="1138237" cy="1185863"/>
          </a:xfrm>
          <a:prstGeom prst="ellipse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pic>
        <p:nvPicPr>
          <p:cNvPr id="1037" name="Picture 13" descr="未标题-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13" y="0"/>
            <a:ext cx="116998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71488" y="1412875"/>
            <a:ext cx="829945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4000" b="1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第三章  原子吸收分光光度法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000" smtClean="0">
                <a:solidFill>
                  <a:srgbClr val="000000"/>
                </a:solidFill>
              </a:rPr>
              <a:t> 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00"/>
                </a:solidFill>
              </a:rPr>
              <a:t>  </a:t>
            </a:r>
            <a:r>
              <a:rPr lang="en-US" altLang="zh-CN" sz="3600" b="1" smtClean="0">
                <a:solidFill>
                  <a:srgbClr val="000000"/>
                </a:solidFill>
              </a:rPr>
              <a:t>Atomic absorption spectrometry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000" b="1" smtClean="0">
              <a:solidFill>
                <a:srgbClr val="000000"/>
              </a:solidFill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  </a:t>
            </a:r>
            <a:r>
              <a:rPr lang="en-US" altLang="zh-CN" sz="3600" b="1" smtClean="0">
                <a:solidFill>
                  <a:srgbClr val="000000"/>
                </a:solidFill>
              </a:rPr>
              <a:t>AAS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4800" y="685800"/>
            <a:ext cx="8610600" cy="582613"/>
          </a:xfrm>
        </p:spPr>
        <p:txBody>
          <a:bodyPr/>
          <a:lstStyle/>
          <a:p>
            <a:pPr eaLnBrk="1" hangingPunct="1"/>
            <a:r>
              <a:rPr lang="zh-CN" altLang="zh-CN" b="1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几种常用火焰</a:t>
            </a:r>
            <a:r>
              <a:rPr lang="zh-CN" altLang="zh-CN" smtClean="0">
                <a:latin typeface="宋体" panose="02010600030101010101" pitchFamily="2" charset="-122"/>
              </a:rPr>
              <a:t> 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471488" y="1484313"/>
            <a:ext cx="8350250" cy="4608512"/>
            <a:chOff x="0" y="0"/>
            <a:chExt cx="3716" cy="3270"/>
          </a:xfrm>
        </p:grpSpPr>
        <p:grpSp>
          <p:nvGrpSpPr>
            <p:cNvPr id="14340" name="Group 4"/>
            <p:cNvGrpSpPr>
              <a:grpSpLocks/>
            </p:cNvGrpSpPr>
            <p:nvPr/>
          </p:nvGrpSpPr>
          <p:grpSpPr bwMode="auto">
            <a:xfrm>
              <a:off x="3" y="3"/>
              <a:ext cx="3710" cy="3264"/>
              <a:chOff x="0" y="0"/>
              <a:chExt cx="3710" cy="3264"/>
            </a:xfrm>
          </p:grpSpPr>
          <p:grpSp>
            <p:nvGrpSpPr>
              <p:cNvPr id="14342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368" cy="672"/>
                <a:chOff x="0" y="0"/>
                <a:chExt cx="368" cy="672"/>
              </a:xfrm>
            </p:grpSpPr>
            <p:sp>
              <p:nvSpPr>
                <p:cNvPr id="14388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8" cy="672"/>
                </a:xfrm>
                <a:prstGeom prst="rect">
                  <a:avLst/>
                </a:prstGeom>
                <a:noFill/>
                <a:ln w="9525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 </a:t>
                  </a:r>
                  <a:endParaRPr lang="en-US" altLang="zh-CN" sz="28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8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4389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8" cy="672"/>
                </a:xfrm>
                <a:prstGeom prst="rect">
                  <a:avLst/>
                </a:prstGeom>
                <a:noFill/>
                <a:ln w="7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343" name="Group 8"/>
              <p:cNvGrpSpPr>
                <a:grpSpLocks/>
              </p:cNvGrpSpPr>
              <p:nvPr/>
            </p:nvGrpSpPr>
            <p:grpSpPr bwMode="auto">
              <a:xfrm>
                <a:off x="368" y="0"/>
                <a:ext cx="1127" cy="672"/>
                <a:chOff x="0" y="0"/>
                <a:chExt cx="1127" cy="672"/>
              </a:xfrm>
            </p:grpSpPr>
            <p:sp>
              <p:nvSpPr>
                <p:cNvPr id="14386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27" cy="672"/>
                </a:xfrm>
                <a:prstGeom prst="rect">
                  <a:avLst/>
                </a:prstGeom>
                <a:noFill/>
                <a:ln w="9525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空气</a:t>
                  </a:r>
                  <a:r>
                    <a:rPr lang="en-US" altLang="zh-CN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-</a:t>
                  </a:r>
                  <a:r>
                    <a:rPr lang="zh-CN" altLang="en-US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乙炔火焰</a:t>
                  </a:r>
                </a:p>
              </p:txBody>
            </p:sp>
            <p:sp>
              <p:nvSpPr>
                <p:cNvPr id="14387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27" cy="672"/>
                </a:xfrm>
                <a:prstGeom prst="rect">
                  <a:avLst/>
                </a:prstGeom>
                <a:noFill/>
                <a:ln w="7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344" name="Group 11"/>
              <p:cNvGrpSpPr>
                <a:grpSpLocks/>
              </p:cNvGrpSpPr>
              <p:nvPr/>
            </p:nvGrpSpPr>
            <p:grpSpPr bwMode="auto">
              <a:xfrm>
                <a:off x="1495" y="0"/>
                <a:ext cx="1146" cy="672"/>
                <a:chOff x="0" y="0"/>
                <a:chExt cx="1146" cy="672"/>
              </a:xfrm>
            </p:grpSpPr>
            <p:sp>
              <p:nvSpPr>
                <p:cNvPr id="14384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46" cy="672"/>
                </a:xfrm>
                <a:prstGeom prst="rect">
                  <a:avLst/>
                </a:prstGeom>
                <a:noFill/>
                <a:ln w="9525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N</a:t>
                  </a:r>
                  <a:r>
                    <a:rPr lang="en-US" altLang="zh-CN" sz="2800" baseline="-300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2</a:t>
                  </a:r>
                  <a:r>
                    <a:rPr lang="en-US" altLang="zh-CN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O-</a:t>
                  </a:r>
                  <a:r>
                    <a:rPr lang="zh-CN" altLang="en-US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乙炔火焰</a:t>
                  </a:r>
                </a:p>
              </p:txBody>
            </p:sp>
            <p:sp>
              <p:nvSpPr>
                <p:cNvPr id="14385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46" cy="672"/>
                </a:xfrm>
                <a:prstGeom prst="rect">
                  <a:avLst/>
                </a:prstGeom>
                <a:noFill/>
                <a:ln w="7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345" name="Group 14"/>
              <p:cNvGrpSpPr>
                <a:grpSpLocks/>
              </p:cNvGrpSpPr>
              <p:nvPr/>
            </p:nvGrpSpPr>
            <p:grpSpPr bwMode="auto">
              <a:xfrm>
                <a:off x="2641" y="0"/>
                <a:ext cx="1069" cy="672"/>
                <a:chOff x="0" y="0"/>
                <a:chExt cx="1069" cy="672"/>
              </a:xfrm>
            </p:grpSpPr>
            <p:sp>
              <p:nvSpPr>
                <p:cNvPr id="14382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69" cy="672"/>
                </a:xfrm>
                <a:prstGeom prst="rect">
                  <a:avLst/>
                </a:prstGeom>
                <a:noFill/>
                <a:ln w="9525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空气</a:t>
                  </a:r>
                  <a:r>
                    <a:rPr lang="en-US" altLang="zh-CN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-</a:t>
                  </a:r>
                  <a:r>
                    <a:rPr lang="zh-CN" altLang="en-US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氢火焰</a:t>
                  </a:r>
                </a:p>
              </p:txBody>
            </p:sp>
            <p:sp>
              <p:nvSpPr>
                <p:cNvPr id="14383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69" cy="672"/>
                </a:xfrm>
                <a:prstGeom prst="rect">
                  <a:avLst/>
                </a:prstGeom>
                <a:noFill/>
                <a:ln w="7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346" name="Group 17"/>
              <p:cNvGrpSpPr>
                <a:grpSpLocks/>
              </p:cNvGrpSpPr>
              <p:nvPr/>
            </p:nvGrpSpPr>
            <p:grpSpPr bwMode="auto">
              <a:xfrm>
                <a:off x="0" y="672"/>
                <a:ext cx="368" cy="672"/>
                <a:chOff x="0" y="0"/>
                <a:chExt cx="368" cy="672"/>
              </a:xfrm>
            </p:grpSpPr>
            <p:sp>
              <p:nvSpPr>
                <p:cNvPr id="14380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8" cy="672"/>
                </a:xfrm>
                <a:prstGeom prst="rect">
                  <a:avLst/>
                </a:prstGeom>
                <a:noFill/>
                <a:ln w="9525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温度</a:t>
                  </a:r>
                </a:p>
              </p:txBody>
            </p:sp>
            <p:sp>
              <p:nvSpPr>
                <p:cNvPr id="14381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8" cy="672"/>
                </a:xfrm>
                <a:prstGeom prst="rect">
                  <a:avLst/>
                </a:prstGeom>
                <a:noFill/>
                <a:ln w="7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347" name="Group 20"/>
              <p:cNvGrpSpPr>
                <a:grpSpLocks/>
              </p:cNvGrpSpPr>
              <p:nvPr/>
            </p:nvGrpSpPr>
            <p:grpSpPr bwMode="auto">
              <a:xfrm>
                <a:off x="368" y="672"/>
                <a:ext cx="1127" cy="672"/>
                <a:chOff x="0" y="0"/>
                <a:chExt cx="1127" cy="672"/>
              </a:xfrm>
            </p:grpSpPr>
            <p:sp>
              <p:nvSpPr>
                <p:cNvPr id="14378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27" cy="672"/>
                </a:xfrm>
                <a:prstGeom prst="rect">
                  <a:avLst/>
                </a:prstGeom>
                <a:noFill/>
                <a:ln w="9525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2300K</a:t>
                  </a:r>
                </a:p>
              </p:txBody>
            </p:sp>
            <p:sp>
              <p:nvSpPr>
                <p:cNvPr id="14379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27" cy="672"/>
                </a:xfrm>
                <a:prstGeom prst="rect">
                  <a:avLst/>
                </a:prstGeom>
                <a:noFill/>
                <a:ln w="7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348" name="Group 23"/>
              <p:cNvGrpSpPr>
                <a:grpSpLocks/>
              </p:cNvGrpSpPr>
              <p:nvPr/>
            </p:nvGrpSpPr>
            <p:grpSpPr bwMode="auto">
              <a:xfrm>
                <a:off x="1495" y="672"/>
                <a:ext cx="1146" cy="672"/>
                <a:chOff x="0" y="0"/>
                <a:chExt cx="1146" cy="672"/>
              </a:xfrm>
            </p:grpSpPr>
            <p:sp>
              <p:nvSpPr>
                <p:cNvPr id="14376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46" cy="672"/>
                </a:xfrm>
                <a:prstGeom prst="rect">
                  <a:avLst/>
                </a:prstGeom>
                <a:noFill/>
                <a:ln w="9525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2990K</a:t>
                  </a:r>
                </a:p>
              </p:txBody>
            </p:sp>
            <p:sp>
              <p:nvSpPr>
                <p:cNvPr id="14377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46" cy="672"/>
                </a:xfrm>
                <a:prstGeom prst="rect">
                  <a:avLst/>
                </a:prstGeom>
                <a:noFill/>
                <a:ln w="7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349" name="Group 26"/>
              <p:cNvGrpSpPr>
                <a:grpSpLocks/>
              </p:cNvGrpSpPr>
              <p:nvPr/>
            </p:nvGrpSpPr>
            <p:grpSpPr bwMode="auto">
              <a:xfrm>
                <a:off x="2641" y="672"/>
                <a:ext cx="1069" cy="672"/>
                <a:chOff x="0" y="0"/>
                <a:chExt cx="1069" cy="672"/>
              </a:xfrm>
            </p:grpSpPr>
            <p:sp>
              <p:nvSpPr>
                <p:cNvPr id="14374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69" cy="672"/>
                </a:xfrm>
                <a:prstGeom prst="rect">
                  <a:avLst/>
                </a:prstGeom>
                <a:noFill/>
                <a:ln w="9525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2318K</a:t>
                  </a:r>
                </a:p>
              </p:txBody>
            </p:sp>
            <p:sp>
              <p:nvSpPr>
                <p:cNvPr id="14375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69" cy="672"/>
                </a:xfrm>
                <a:prstGeom prst="rect">
                  <a:avLst/>
                </a:prstGeom>
                <a:noFill/>
                <a:ln w="7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350" name="Group 29"/>
              <p:cNvGrpSpPr>
                <a:grpSpLocks/>
              </p:cNvGrpSpPr>
              <p:nvPr/>
            </p:nvGrpSpPr>
            <p:grpSpPr bwMode="auto">
              <a:xfrm>
                <a:off x="0" y="1344"/>
                <a:ext cx="368" cy="864"/>
                <a:chOff x="0" y="0"/>
                <a:chExt cx="368" cy="864"/>
              </a:xfrm>
            </p:grpSpPr>
            <p:sp>
              <p:nvSpPr>
                <p:cNvPr id="14372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8" cy="864"/>
                </a:xfrm>
                <a:prstGeom prst="rect">
                  <a:avLst/>
                </a:prstGeom>
                <a:noFill/>
                <a:ln w="9525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干扰</a:t>
                  </a:r>
                </a:p>
              </p:txBody>
            </p:sp>
            <p:sp>
              <p:nvSpPr>
                <p:cNvPr id="14373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8" cy="864"/>
                </a:xfrm>
                <a:prstGeom prst="rect">
                  <a:avLst/>
                </a:prstGeom>
                <a:noFill/>
                <a:ln w="7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351" name="Group 32"/>
              <p:cNvGrpSpPr>
                <a:grpSpLocks/>
              </p:cNvGrpSpPr>
              <p:nvPr/>
            </p:nvGrpSpPr>
            <p:grpSpPr bwMode="auto">
              <a:xfrm>
                <a:off x="368" y="1344"/>
                <a:ext cx="1127" cy="864"/>
                <a:chOff x="0" y="0"/>
                <a:chExt cx="1127" cy="864"/>
              </a:xfrm>
            </p:grpSpPr>
            <p:sp>
              <p:nvSpPr>
                <p:cNvPr id="14370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27" cy="864"/>
                </a:xfrm>
                <a:prstGeom prst="rect">
                  <a:avLst/>
                </a:prstGeom>
                <a:noFill/>
                <a:ln w="9525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在低波长吸收大，化学干扰</a:t>
                  </a:r>
                </a:p>
              </p:txBody>
            </p:sp>
            <p:sp>
              <p:nvSpPr>
                <p:cNvPr id="14371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27" cy="864"/>
                </a:xfrm>
                <a:prstGeom prst="rect">
                  <a:avLst/>
                </a:prstGeom>
                <a:noFill/>
                <a:ln w="7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352" name="Group 35"/>
              <p:cNvGrpSpPr>
                <a:grpSpLocks/>
              </p:cNvGrpSpPr>
              <p:nvPr/>
            </p:nvGrpSpPr>
            <p:grpSpPr bwMode="auto">
              <a:xfrm>
                <a:off x="1495" y="1344"/>
                <a:ext cx="1146" cy="864"/>
                <a:chOff x="0" y="0"/>
                <a:chExt cx="1146" cy="864"/>
              </a:xfrm>
            </p:grpSpPr>
            <p:sp>
              <p:nvSpPr>
                <p:cNvPr id="14368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46" cy="864"/>
                </a:xfrm>
                <a:prstGeom prst="rect">
                  <a:avLst/>
                </a:prstGeom>
                <a:noFill/>
                <a:ln w="9525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火焰有较强的分子发射</a:t>
                  </a:r>
                </a:p>
              </p:txBody>
            </p:sp>
            <p:sp>
              <p:nvSpPr>
                <p:cNvPr id="14369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46" cy="864"/>
                </a:xfrm>
                <a:prstGeom prst="rect">
                  <a:avLst/>
                </a:prstGeom>
                <a:noFill/>
                <a:ln w="7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353" name="Group 38"/>
              <p:cNvGrpSpPr>
                <a:grpSpLocks/>
              </p:cNvGrpSpPr>
              <p:nvPr/>
            </p:nvGrpSpPr>
            <p:grpSpPr bwMode="auto">
              <a:xfrm>
                <a:off x="2641" y="1344"/>
                <a:ext cx="1069" cy="864"/>
                <a:chOff x="0" y="0"/>
                <a:chExt cx="1069" cy="864"/>
              </a:xfrm>
            </p:grpSpPr>
            <p:sp>
              <p:nvSpPr>
                <p:cNvPr id="14366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69" cy="864"/>
                </a:xfrm>
                <a:prstGeom prst="rect">
                  <a:avLst/>
                </a:prstGeom>
                <a:noFill/>
                <a:ln w="9525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在远紫外区无吸收，背景小</a:t>
                  </a:r>
                </a:p>
              </p:txBody>
            </p:sp>
            <p:sp>
              <p:nvSpPr>
                <p:cNvPr id="14367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69" cy="864"/>
                </a:xfrm>
                <a:prstGeom prst="rect">
                  <a:avLst/>
                </a:prstGeom>
                <a:noFill/>
                <a:ln w="7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354" name="Group 41"/>
              <p:cNvGrpSpPr>
                <a:grpSpLocks/>
              </p:cNvGrpSpPr>
              <p:nvPr/>
            </p:nvGrpSpPr>
            <p:grpSpPr bwMode="auto">
              <a:xfrm>
                <a:off x="0" y="2208"/>
                <a:ext cx="368" cy="1056"/>
                <a:chOff x="0" y="0"/>
                <a:chExt cx="368" cy="1056"/>
              </a:xfrm>
            </p:grpSpPr>
            <p:sp>
              <p:nvSpPr>
                <p:cNvPr id="14364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8" cy="1056"/>
                </a:xfrm>
                <a:prstGeom prst="rect">
                  <a:avLst/>
                </a:prstGeom>
                <a:noFill/>
                <a:ln w="9525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适用范围</a:t>
                  </a:r>
                </a:p>
              </p:txBody>
            </p:sp>
            <p:sp>
              <p:nvSpPr>
                <p:cNvPr id="14365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8" cy="1056"/>
                </a:xfrm>
                <a:prstGeom prst="rect">
                  <a:avLst/>
                </a:prstGeom>
                <a:noFill/>
                <a:ln w="7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355" name="Group 44"/>
              <p:cNvGrpSpPr>
                <a:grpSpLocks/>
              </p:cNvGrpSpPr>
              <p:nvPr/>
            </p:nvGrpSpPr>
            <p:grpSpPr bwMode="auto">
              <a:xfrm>
                <a:off x="368" y="2208"/>
                <a:ext cx="1127" cy="1056"/>
                <a:chOff x="0" y="0"/>
                <a:chExt cx="1127" cy="1056"/>
              </a:xfrm>
            </p:grpSpPr>
            <p:sp>
              <p:nvSpPr>
                <p:cNvPr id="14362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27" cy="1056"/>
                </a:xfrm>
                <a:prstGeom prst="rect">
                  <a:avLst/>
                </a:prstGeom>
                <a:noFill/>
                <a:ln w="9525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35</a:t>
                  </a:r>
                  <a:r>
                    <a:rPr lang="zh-CN" altLang="en-US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种元素</a:t>
                  </a:r>
                  <a:r>
                    <a:rPr lang="en-US" altLang="zh-CN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,</a:t>
                  </a:r>
                  <a:r>
                    <a:rPr lang="zh-CN" altLang="en-US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应用广</a:t>
                  </a:r>
                </a:p>
              </p:txBody>
            </p:sp>
            <p:sp>
              <p:nvSpPr>
                <p:cNvPr id="14363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27" cy="1056"/>
                </a:xfrm>
                <a:prstGeom prst="rect">
                  <a:avLst/>
                </a:prstGeom>
                <a:noFill/>
                <a:ln w="7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356" name="Group 47"/>
              <p:cNvGrpSpPr>
                <a:grpSpLocks/>
              </p:cNvGrpSpPr>
              <p:nvPr/>
            </p:nvGrpSpPr>
            <p:grpSpPr bwMode="auto">
              <a:xfrm>
                <a:off x="1495" y="2208"/>
                <a:ext cx="1146" cy="1056"/>
                <a:chOff x="0" y="0"/>
                <a:chExt cx="1146" cy="1056"/>
              </a:xfrm>
            </p:grpSpPr>
            <p:sp>
              <p:nvSpPr>
                <p:cNvPr id="14360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46" cy="1056"/>
                </a:xfrm>
                <a:prstGeom prst="rect">
                  <a:avLst/>
                </a:prstGeom>
                <a:noFill/>
                <a:ln w="9525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用于氧化物难解离元素</a:t>
                  </a:r>
                </a:p>
              </p:txBody>
            </p:sp>
            <p:sp>
              <p:nvSpPr>
                <p:cNvPr id="14361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46" cy="1056"/>
                </a:xfrm>
                <a:prstGeom prst="rect">
                  <a:avLst/>
                </a:prstGeom>
                <a:noFill/>
                <a:ln w="7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357" name="Group 50"/>
              <p:cNvGrpSpPr>
                <a:grpSpLocks/>
              </p:cNvGrpSpPr>
              <p:nvPr/>
            </p:nvGrpSpPr>
            <p:grpSpPr bwMode="auto">
              <a:xfrm>
                <a:off x="2641" y="2208"/>
                <a:ext cx="1069" cy="1056"/>
                <a:chOff x="0" y="0"/>
                <a:chExt cx="1069" cy="1056"/>
              </a:xfrm>
            </p:grpSpPr>
            <p:sp>
              <p:nvSpPr>
                <p:cNvPr id="14358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69" cy="1056"/>
                </a:xfrm>
                <a:prstGeom prst="rect">
                  <a:avLst/>
                </a:prstGeom>
                <a:noFill/>
                <a:ln w="9525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As</a:t>
                  </a:r>
                  <a:r>
                    <a:rPr lang="zh-CN" altLang="en-US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等，共振线</a:t>
                  </a:r>
                  <a:r>
                    <a:rPr lang="en-US" altLang="zh-CN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&lt;200nm</a:t>
                  </a:r>
                  <a:r>
                    <a:rPr lang="zh-CN" altLang="en-US" sz="2800">
                      <a:solidFill>
                        <a:srgbClr val="0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的元素</a:t>
                  </a:r>
                </a:p>
              </p:txBody>
            </p:sp>
            <p:sp>
              <p:nvSpPr>
                <p:cNvPr id="14359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69" cy="1056"/>
                </a:xfrm>
                <a:prstGeom prst="rect">
                  <a:avLst/>
                </a:prstGeom>
                <a:noFill/>
                <a:ln w="7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14341" name="Rectangle 53"/>
            <p:cNvSpPr>
              <a:spLocks noChangeArrowheads="1"/>
            </p:cNvSpPr>
            <p:nvPr/>
          </p:nvSpPr>
          <p:spPr bwMode="auto">
            <a:xfrm>
              <a:off x="0" y="0"/>
              <a:ext cx="3716" cy="3270"/>
            </a:xfrm>
            <a:prstGeom prst="rect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1950" y="115888"/>
            <a:ext cx="8612188" cy="993775"/>
          </a:xfrm>
        </p:spPr>
        <p:txBody>
          <a:bodyPr anchor="b"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火焰的特征光谱：背景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1916113"/>
            <a:ext cx="5456237" cy="4419600"/>
          </a:xfrm>
          <a:prstGeom prst="rect">
            <a:avLst/>
          </a:prstGeom>
          <a:noFill/>
          <a:ln w="25400" cap="sq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4" name="矩形 1"/>
          <p:cNvSpPr>
            <a:spLocks noChangeArrowheads="1"/>
          </p:cNvSpPr>
          <p:nvPr/>
        </p:nvSpPr>
        <p:spPr bwMode="auto">
          <a:xfrm>
            <a:off x="1009650" y="1239838"/>
            <a:ext cx="8228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火焰中存在很多分子，会产生分子光谱，干扰原子光谱测定</a:t>
            </a:r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343025" y="836613"/>
            <a:ext cx="7569200" cy="2592387"/>
          </a:xfrm>
        </p:spPr>
        <p:txBody>
          <a:bodyPr/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b="1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b="1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火焰原子化装置的特点</a:t>
            </a:r>
            <a:r>
              <a:rPr lang="zh-CN" altLang="en-US" b="1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zh-CN" altLang="en-US" b="1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1200" b="1" smtClean="0">
                <a:latin typeface="隶书" panose="02010509060101010101" pitchFamily="49" charset="-122"/>
                <a:ea typeface="隶书" panose="02010509060101010101" pitchFamily="49" charset="-122"/>
              </a:rPr>
              <a:t>       </a:t>
            </a:r>
            <a:r>
              <a:rPr lang="zh-CN" altLang="en-US" sz="3200" b="1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优点：重现性好，易于操作</a:t>
            </a:r>
            <a:br>
              <a:rPr lang="zh-CN" altLang="en-US" sz="3200" b="1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3200" b="1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缺点：灵敏度低</a:t>
            </a:r>
            <a:r>
              <a:rPr lang="zh-CN" altLang="en-US" sz="320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320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why</a:t>
            </a:r>
            <a:r>
              <a:rPr lang="zh-CN" altLang="en-US" sz="320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？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801813" y="3644900"/>
            <a:ext cx="461327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Tx/>
              <a:buSzPct val="70000"/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00"/>
                </a:solidFill>
                <a:latin typeface="Garamond" panose="02020404030301010803" pitchFamily="18" charset="0"/>
                <a:ea typeface="隶书" panose="02010509060101010101" pitchFamily="49" charset="-122"/>
              </a:rPr>
              <a:t>原子化效率低</a:t>
            </a:r>
            <a:endParaRPr lang="en-US" altLang="zh-CN" sz="2800">
              <a:solidFill>
                <a:srgbClr val="000000"/>
              </a:solidFill>
              <a:latin typeface="Garamond" panose="02020404030301010803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buClrTx/>
              <a:buSzPct val="70000"/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00"/>
                </a:solidFill>
                <a:latin typeface="Garamond" panose="02020404030301010803" pitchFamily="18" charset="0"/>
                <a:ea typeface="隶书" panose="02010509060101010101" pitchFamily="49" charset="-122"/>
              </a:rPr>
              <a:t>原子在火焰中停留时间短</a:t>
            </a:r>
            <a:endParaRPr lang="en-US" altLang="zh-CN" sz="2800">
              <a:solidFill>
                <a:srgbClr val="000000"/>
              </a:solidFill>
              <a:latin typeface="Garamond" panose="02020404030301010803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buClrTx/>
              <a:buSzPct val="70000"/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00"/>
                </a:solidFill>
                <a:latin typeface="Garamond" panose="02020404030301010803" pitchFamily="18" charset="0"/>
                <a:ea typeface="隶书" panose="02010509060101010101" pitchFamily="49" charset="-122"/>
              </a:rPr>
              <a:t>样品进入火焰的速度有限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96988" y="333375"/>
            <a:ext cx="7327900" cy="1143000"/>
          </a:xfrm>
        </p:spPr>
        <p:txBody>
          <a:bodyPr/>
          <a:lstStyle/>
          <a:p>
            <a:pPr algn="l" eaLnBrk="1" hangingPunct="1"/>
            <a:r>
              <a:rPr lang="zh-CN" altLang="zh-CN" sz="4000" b="1" smtClean="0">
                <a:solidFill>
                  <a:schemeClr val="tx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一、</a:t>
            </a:r>
            <a:r>
              <a:rPr lang="zh-CN" altLang="zh-CN" sz="4000" b="1" smtClean="0">
                <a:solidFill>
                  <a:schemeClr val="tx1"/>
                </a:solidFill>
                <a:ea typeface="隶书" panose="02010509060101010101" pitchFamily="49" charset="-122"/>
              </a:rPr>
              <a:t>原子吸收分光光度法概论</a:t>
            </a:r>
            <a:r>
              <a:rPr lang="zh-CN" altLang="zh-CN" smtClean="0">
                <a:solidFill>
                  <a:schemeClr val="tx1"/>
                </a:solidFill>
              </a:rPr>
              <a:t> </a:t>
            </a:r>
            <a:r>
              <a:rPr lang="zh-CN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gray">
          <a:xfrm>
            <a:off x="1296988" y="1476375"/>
            <a:ext cx="60690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zh-CN" sz="4000" kern="0" dirty="0" smtClean="0">
                <a:solidFill>
                  <a:schemeClr val="tx1"/>
                </a:solidFill>
                <a:ea typeface="隶书" panose="02010509060101010101" pitchFamily="49" charset="-122"/>
              </a:rPr>
              <a:t>二、基本原理</a:t>
            </a:r>
            <a:r>
              <a:rPr lang="zh-CN" altLang="zh-CN" b="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gray">
          <a:xfrm>
            <a:off x="505644" y="2348880"/>
            <a:ext cx="82994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zh-CN" sz="4000" b="0" kern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三、原子吸收分光光度计</a:t>
            </a:r>
            <a:endParaRPr lang="zh-CN" altLang="zh-CN" sz="4000" b="0" kern="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71488" y="260350"/>
            <a:ext cx="8299450" cy="1143000"/>
          </a:xfrm>
        </p:spPr>
        <p:txBody>
          <a:bodyPr/>
          <a:lstStyle/>
          <a:p>
            <a:pPr eaLnBrk="1" hangingPunct="1"/>
            <a:r>
              <a:rPr lang="zh-CN" altLang="zh-CN" sz="4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三、原子吸收分光光度计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65188" y="1125538"/>
            <a:ext cx="7921625" cy="2087562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概述 </a:t>
            </a:r>
          </a:p>
          <a:p>
            <a:pPr marL="609600" indent="-609600" eaLnBrk="1" hangingPunct="1"/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单光束型仪器：</a:t>
            </a:r>
            <a:r>
              <a:rPr lang="zh-CN" altLang="en-US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通过调制，消除火焰发射背景</a:t>
            </a:r>
          </a:p>
          <a:p>
            <a:pPr marL="609600" indent="-609600" eaLnBrk="1" hangingPunct="1"/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双光束型仪器：</a:t>
            </a:r>
            <a:r>
              <a:rPr lang="zh-CN" altLang="en-US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通过调制光源和参比光束的作用，消除火焰发射背景和光源漂移</a:t>
            </a: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1" b="14346"/>
          <a:stretch>
            <a:fillRect/>
          </a:stretch>
        </p:blipFill>
        <p:spPr bwMode="auto">
          <a:xfrm>
            <a:off x="146050" y="3200400"/>
            <a:ext cx="6461125" cy="3036888"/>
          </a:xfrm>
          <a:prstGeom prst="rect">
            <a:avLst/>
          </a:prstGeom>
          <a:noFill/>
          <a:ln w="2540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" name="矩形 1"/>
          <p:cNvSpPr>
            <a:spLocks noChangeArrowheads="1"/>
          </p:cNvSpPr>
          <p:nvPr/>
        </p:nvSpPr>
        <p:spPr bwMode="auto">
          <a:xfrm>
            <a:off x="6618288" y="4941888"/>
            <a:ext cx="24558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双光束型仪器</a:t>
            </a:r>
            <a:endParaRPr lang="zh-CN" altLang="en-US"/>
          </a:p>
        </p:txBody>
      </p:sp>
      <p:sp>
        <p:nvSpPr>
          <p:cNvPr id="7174" name="矩形 2"/>
          <p:cNvSpPr>
            <a:spLocks noChangeArrowheads="1"/>
          </p:cNvSpPr>
          <p:nvPr/>
        </p:nvSpPr>
        <p:spPr bwMode="auto">
          <a:xfrm>
            <a:off x="6626225" y="3527425"/>
            <a:ext cx="2305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单光束型仪器 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27025" y="333375"/>
            <a:ext cx="8612188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b="1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光源</a:t>
            </a:r>
            <a:r>
              <a:rPr lang="en-US" altLang="zh-CN" b="1" smtClean="0">
                <a:solidFill>
                  <a:schemeClr val="tx1"/>
                </a:solidFill>
                <a:latin typeface="MingLiU" panose="02020509000000000000" pitchFamily="49" charset="-120"/>
                <a:ea typeface="隶书" panose="02010509060101010101" pitchFamily="49" charset="-122"/>
              </a:rPr>
              <a:t>——</a:t>
            </a:r>
            <a:r>
              <a:rPr lang="zh-CN" altLang="en-US" b="1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空心阴极灯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762000" y="1484313"/>
            <a:ext cx="7988300" cy="1252537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sz="280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光源的要求</a:t>
            </a:r>
            <a:r>
              <a:rPr lang="en-US" altLang="zh-CN" sz="280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窄、强、稳、小、低、纯、长、调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空心阴极灯的结构与工作原理</a:t>
            </a:r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24000" y="3365500"/>
          <a:ext cx="6511925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3" imgW="4505954" imgH="2257740" progId="PBrush">
                  <p:embed/>
                </p:oleObj>
              </mc:Choice>
              <mc:Fallback>
                <p:oleObj r:id="rId3" imgW="4505954" imgH="2257740" progId="PBrush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65500"/>
                        <a:ext cx="6511925" cy="2274888"/>
                      </a:xfrm>
                      <a:prstGeom prst="rect">
                        <a:avLst/>
                      </a:prstGeom>
                      <a:noFill/>
                      <a:ln w="28575" cap="sq" cmpd="sng">
                        <a:solidFill>
                          <a:srgbClr val="CC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21668" y="764704"/>
            <a:ext cx="8202612" cy="50292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endParaRPr lang="en-US" altLang="zh-CN" sz="2800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空心阴极灯</a:t>
            </a:r>
            <a:r>
              <a:rPr lang="zh-CN" altLang="en-US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的操作条件</a:t>
            </a:r>
            <a:r>
              <a:rPr lang="en-US" altLang="zh-CN" sz="2800" dirty="0" smtClean="0">
                <a:solidFill>
                  <a:srgbClr val="000000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——</a:t>
            </a:r>
            <a:r>
              <a:rPr lang="zh-CN" altLang="en-US" sz="2800" dirty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灯电流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工作电流高，灵敏度高，但寿命短。一般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3mA </a:t>
            </a:r>
          </a:p>
        </p:txBody>
      </p:sp>
      <p:pic>
        <p:nvPicPr>
          <p:cNvPr id="9219" name="Picture 4" descr="IMG_0590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565400"/>
            <a:ext cx="3921125" cy="3625850"/>
          </a:xfrm>
          <a:prstGeom prst="rect">
            <a:avLst/>
          </a:prstGeom>
          <a:noFill/>
          <a:ln w="25400">
            <a:solidFill>
              <a:srgbClr val="99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5408613" y="3860800"/>
            <a:ext cx="2524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/>
              <a:t>空心阴极灯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44513" y="404813"/>
            <a:ext cx="8297862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 b="1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原子化系统</a:t>
            </a:r>
            <a:r>
              <a:rPr lang="en-US" altLang="zh-CN" b="1" smtClean="0">
                <a:solidFill>
                  <a:schemeClr val="tx1"/>
                </a:solidFill>
                <a:latin typeface="MingLiU" panose="02020509000000000000" pitchFamily="49" charset="-120"/>
                <a:ea typeface="隶书" panose="02010509060101010101" pitchFamily="49" charset="-122"/>
              </a:rPr>
              <a:t>——</a:t>
            </a:r>
            <a:r>
              <a:rPr lang="zh-CN" altLang="en-US" b="1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将试样变成原子蒸气</a:t>
            </a:r>
            <a:r>
              <a:rPr lang="zh-CN" altLang="en-US" smtClean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327025" y="1557338"/>
            <a:ext cx="4137025" cy="280828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80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80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）火焰原子化装置</a:t>
            </a:r>
          </a:p>
          <a:p>
            <a:pPr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结构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80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由雾化器和燃烧器构成</a:t>
            </a:r>
          </a:p>
        </p:txBody>
      </p:sp>
      <p:graphicFrame>
        <p:nvGraphicFramePr>
          <p:cNvPr id="1024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538663" y="1628775"/>
          <a:ext cx="4354512" cy="367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r:id="rId3" imgW="3139712" imgH="2750476" progId="PBrush">
                  <p:embed/>
                </p:oleObj>
              </mc:Choice>
              <mc:Fallback>
                <p:oleObj r:id="rId3" imgW="3139712" imgH="2750476" progId="PBrush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63" y="1628775"/>
                        <a:ext cx="4354512" cy="3671888"/>
                      </a:xfrm>
                      <a:prstGeom prst="rect">
                        <a:avLst/>
                      </a:prstGeom>
                      <a:noFill/>
                      <a:ln w="25400" cmpd="sng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G_0595-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0563" y="1268413"/>
            <a:ext cx="7913687" cy="3081337"/>
          </a:xfrm>
          <a:ln w="28575">
            <a:solidFill>
              <a:srgbClr val="99CCFF"/>
            </a:solidFill>
            <a:miter lim="800000"/>
            <a:headEnd/>
            <a:tailEnd/>
          </a:ln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448050" y="4724400"/>
            <a:ext cx="2686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/>
              <a:t>火焰原子化器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G_0599-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692150"/>
            <a:ext cx="5808663" cy="3732213"/>
          </a:xfrm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125538" y="4941888"/>
            <a:ext cx="29765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/>
              <a:t>燃烧头的结构</a:t>
            </a:r>
          </a:p>
        </p:txBody>
      </p:sp>
      <p:pic>
        <p:nvPicPr>
          <p:cNvPr id="12292" name="Picture 4" descr="IMG_059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1538" y="2781300"/>
            <a:ext cx="4073525" cy="3028950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98463" y="333375"/>
            <a:ext cx="8612187" cy="1143000"/>
          </a:xfrm>
        </p:spPr>
        <p:txBody>
          <a:bodyPr/>
          <a:lstStyle/>
          <a:p>
            <a:pPr eaLnBrk="1" hangingPunct="1"/>
            <a:r>
              <a:rPr lang="zh-CN" altLang="zh-CN" b="1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火焰的基本特性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471488" y="1341438"/>
            <a:ext cx="4584700" cy="452596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Clr>
                <a:schemeClr val="accent2"/>
              </a:buClr>
            </a:pPr>
            <a:r>
              <a:rPr lang="zh-CN" altLang="en-US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燃烧速度：</a:t>
            </a:r>
            <a:r>
              <a:rPr lang="zh-CN" altLang="en-US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影响火焰的稳定性和操作安全</a:t>
            </a:r>
          </a:p>
          <a:p>
            <a:pPr algn="just" eaLnBrk="1" hangingPunct="1">
              <a:lnSpc>
                <a:spcPct val="120000"/>
              </a:lnSpc>
              <a:buClr>
                <a:schemeClr val="accent2"/>
              </a:buClr>
            </a:pPr>
            <a:r>
              <a:rPr lang="zh-CN" altLang="en-US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火焰温度：</a:t>
            </a:r>
            <a:r>
              <a:rPr lang="zh-CN" altLang="en-US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影响化合物的蒸发和分解</a:t>
            </a:r>
          </a:p>
          <a:p>
            <a:pPr algn="just" eaLnBrk="1" hangingPunct="1">
              <a:lnSpc>
                <a:spcPct val="120000"/>
              </a:lnSpc>
              <a:buClr>
                <a:schemeClr val="accent2"/>
              </a:buClr>
            </a:pPr>
            <a:r>
              <a:rPr lang="zh-CN" altLang="en-US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燃气与助燃气的比例</a:t>
            </a:r>
          </a:p>
          <a:p>
            <a:pPr lvl="1" algn="just" eaLnBrk="1" hangingPunct="1">
              <a:lnSpc>
                <a:spcPct val="120000"/>
              </a:lnSpc>
              <a:buClr>
                <a:srgbClr val="35D129"/>
              </a:buClr>
              <a:buFont typeface="Wingdings" panose="05000000000000000000" pitchFamily="2" charset="2"/>
              <a:buChar char="Ø"/>
            </a:pPr>
            <a:r>
              <a:rPr lang="zh-CN" altLang="en-US" sz="20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化学计量火焰：温度高，稳定，背景与干扰小。最常用</a:t>
            </a:r>
          </a:p>
          <a:p>
            <a:pPr lvl="1" algn="just" eaLnBrk="1" hangingPunct="1">
              <a:lnSpc>
                <a:spcPct val="120000"/>
              </a:lnSpc>
              <a:buClr>
                <a:srgbClr val="35D129"/>
              </a:buClr>
              <a:buFont typeface="Wingdings" panose="05000000000000000000" pitchFamily="2" charset="2"/>
              <a:buChar char="Ø"/>
            </a:pPr>
            <a:r>
              <a:rPr lang="zh-CN" altLang="en-US" sz="20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富燃火焰：燃气多，还原性，有利于氧化物离解，如</a:t>
            </a:r>
            <a:r>
              <a:rPr lang="en-US" altLang="zh-CN" sz="20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Mo</a:t>
            </a:r>
          </a:p>
          <a:p>
            <a:pPr lvl="1" algn="just" eaLnBrk="1" hangingPunct="1">
              <a:lnSpc>
                <a:spcPct val="120000"/>
              </a:lnSpc>
              <a:buClr>
                <a:srgbClr val="35D129"/>
              </a:buClr>
              <a:buFont typeface="Wingdings" panose="05000000000000000000" pitchFamily="2" charset="2"/>
              <a:buChar char="Ø"/>
            </a:pPr>
            <a:r>
              <a:rPr lang="zh-CN" altLang="en-US" sz="20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贫燃火焰：助燃气多，氧化性强，测定碱土金属、</a:t>
            </a:r>
            <a:r>
              <a:rPr lang="en-US" altLang="zh-CN" sz="20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Au</a:t>
            </a:r>
            <a:r>
              <a:rPr lang="zh-CN" altLang="en-US" sz="20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等</a:t>
            </a:r>
          </a:p>
        </p:txBody>
      </p:sp>
      <p:pic>
        <p:nvPicPr>
          <p:cNvPr id="13316" name="Picture 4" descr="IMG_0602-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08613" y="1773238"/>
            <a:ext cx="3419475" cy="3351212"/>
          </a:xfrm>
          <a:ln w="28575">
            <a:solidFill>
              <a:srgbClr val="99CCFF"/>
            </a:solidFill>
            <a:miter lim="800000"/>
            <a:headEnd/>
            <a:tailEnd/>
          </a:ln>
        </p:spPr>
      </p:pic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6715125" y="5373688"/>
            <a:ext cx="1306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隶书" pitchFamily="49" charset="-122"/>
              </a:rPr>
              <a:t>火焰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13TGp_natural_light_v2">
  <a:themeElements>
    <a:clrScheme name="1_213TGp_natural_light_v2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1_213TGp_natural_light_v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rnd" cmpd="sng" algn="ctr">
          <a:solidFill>
            <a:schemeClr val="bg2"/>
          </a:solidFill>
          <a:prstDash val="sysDot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rnd" cmpd="sng" algn="ctr">
          <a:solidFill>
            <a:schemeClr val="bg2"/>
          </a:solidFill>
          <a:prstDash val="sysDot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lnDef>
  </a:objectDefaults>
  <a:extraClrSchemeLst>
    <a:extraClrScheme>
      <a:clrScheme name="1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6519</TotalTime>
  <Words>340</Words>
  <Application>Microsoft Office PowerPoint</Application>
  <PresentationFormat>自定义</PresentationFormat>
  <Paragraphs>59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MingLiU</vt:lpstr>
      <vt:lpstr>黑体</vt:lpstr>
      <vt:lpstr>楷体_GB2312</vt:lpstr>
      <vt:lpstr>隶书</vt:lpstr>
      <vt:lpstr>宋体</vt:lpstr>
      <vt:lpstr>Arial</vt:lpstr>
      <vt:lpstr>Garamond</vt:lpstr>
      <vt:lpstr>Times New Roman</vt:lpstr>
      <vt:lpstr>Wingdings</vt:lpstr>
      <vt:lpstr>1_213TGp_natural_light_v2</vt:lpstr>
      <vt:lpstr>PowerPoint 演示文稿</vt:lpstr>
      <vt:lpstr>一、原子吸收分光光度法概论  </vt:lpstr>
      <vt:lpstr>三、原子吸收分光光度计</vt:lpstr>
      <vt:lpstr>2.光源——空心阴极灯</vt:lpstr>
      <vt:lpstr>PowerPoint 演示文稿</vt:lpstr>
      <vt:lpstr>3.原子化系统——将试样变成原子蒸气 </vt:lpstr>
      <vt:lpstr>PowerPoint 演示文稿</vt:lpstr>
      <vt:lpstr>PowerPoint 演示文稿</vt:lpstr>
      <vt:lpstr>火焰的基本特性</vt:lpstr>
      <vt:lpstr>几种常用火焰 </vt:lpstr>
      <vt:lpstr>    火焰的特征光谱：背景</vt:lpstr>
      <vt:lpstr> 火焰原子化装置的特点        优点：重现性好，易于操作    缺点：灵敏度低，why？</vt:lpstr>
    </vt:vector>
  </TitlesOfParts>
  <Manager/>
  <Company>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 绪  论 </dc:title>
  <dc:creator>FH-2</dc:creator>
  <cp:lastModifiedBy>yiping du</cp:lastModifiedBy>
  <cp:revision>322</cp:revision>
  <dcterms:created xsi:type="dcterms:W3CDTF">2001-09-11T08:37:22Z</dcterms:created>
  <dcterms:modified xsi:type="dcterms:W3CDTF">2020-06-08T02:21:07Z</dcterms:modified>
</cp:coreProperties>
</file>