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569" r:id="rId2"/>
    <p:sldId id="570" r:id="rId3"/>
    <p:sldId id="603" r:id="rId4"/>
    <p:sldId id="604" r:id="rId5"/>
    <p:sldId id="605" r:id="rId6"/>
    <p:sldId id="606" r:id="rId7"/>
    <p:sldId id="607" r:id="rId8"/>
    <p:sldId id="608" r:id="rId9"/>
    <p:sldId id="610" r:id="rId10"/>
    <p:sldId id="611" r:id="rId11"/>
    <p:sldId id="612" r:id="rId12"/>
    <p:sldId id="613" r:id="rId13"/>
    <p:sldId id="614" r:id="rId14"/>
    <p:sldId id="615" r:id="rId15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50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EE6706-2156-4C70-B15D-6ACFD1A286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0A2231-CE46-4C7D-B809-55EB24673E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机械调制和光源调制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19768B-9250-47D8-B531-C9E35C262C0A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35C167-D1C8-4EA1-956D-5DE4907E8961}" type="slidenum">
              <a:rPr kumimoji="0" lang="en-US" altLang="zh-CN"/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just" eaLnBrk="1" hangingPunct="1"/>
            <a:endParaRPr lang="zh-CN" altLang="en-US" sz="1600" smtClean="0">
              <a:solidFill>
                <a:schemeClr val="bg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sz="1600" smtClean="0">
                <a:solidFill>
                  <a:schemeClr val="bg2"/>
                </a:solidFill>
              </a:rPr>
              <a:t>磁场变化   零磁</a:t>
            </a:r>
            <a:r>
              <a:rPr lang="en-US" altLang="zh-CN" sz="1600" smtClean="0">
                <a:solidFill>
                  <a:schemeClr val="bg2"/>
                </a:solidFill>
              </a:rPr>
              <a:t>,</a:t>
            </a:r>
            <a:r>
              <a:rPr lang="zh-CN" altLang="en-US" sz="1600" smtClean="0">
                <a:solidFill>
                  <a:schemeClr val="bg2"/>
                </a:solidFill>
              </a:rPr>
              <a:t>激磁      零磁时</a:t>
            </a:r>
            <a:r>
              <a:rPr lang="en-US" altLang="zh-CN" sz="1600" smtClean="0">
                <a:solidFill>
                  <a:schemeClr val="bg2"/>
                </a:solidFill>
              </a:rPr>
              <a:t>, </a:t>
            </a:r>
            <a:r>
              <a:rPr lang="zh-CN" altLang="en-US" sz="1600" smtClean="0">
                <a:solidFill>
                  <a:schemeClr val="bg2"/>
                </a:solidFill>
              </a:rPr>
              <a:t>原子</a:t>
            </a:r>
            <a:r>
              <a:rPr lang="en-US" altLang="zh-CN" sz="1600" smtClean="0">
                <a:solidFill>
                  <a:schemeClr val="bg2"/>
                </a:solidFill>
              </a:rPr>
              <a:t>+</a:t>
            </a:r>
            <a:r>
              <a:rPr lang="zh-CN" altLang="en-US" sz="1600" smtClean="0">
                <a:solidFill>
                  <a:schemeClr val="bg2"/>
                </a:solidFill>
              </a:rPr>
              <a:t>背景吸收</a:t>
            </a:r>
            <a:r>
              <a:rPr lang="en-US" altLang="zh-CN" sz="1600" smtClean="0">
                <a:solidFill>
                  <a:schemeClr val="bg2"/>
                </a:solidFill>
              </a:rPr>
              <a:t>; </a:t>
            </a:r>
            <a:r>
              <a:rPr lang="zh-CN" altLang="en-US" sz="1600" smtClean="0">
                <a:solidFill>
                  <a:schemeClr val="bg2"/>
                </a:solidFill>
              </a:rPr>
              <a:t>激磁时</a:t>
            </a:r>
            <a:r>
              <a:rPr lang="en-US" altLang="zh-CN" sz="1600" smtClean="0">
                <a:solidFill>
                  <a:schemeClr val="bg2"/>
                </a:solidFill>
              </a:rPr>
              <a:t>, </a:t>
            </a:r>
            <a:r>
              <a:rPr lang="zh-CN" altLang="en-US" sz="1600" smtClean="0">
                <a:solidFill>
                  <a:schemeClr val="bg2"/>
                </a:solidFill>
              </a:rPr>
              <a:t>仅背景吸收，他们之差为原子吸收</a:t>
            </a:r>
          </a:p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A0C336-AEE4-43C5-A89B-2B52F87A1A73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5993AF18-B4F4-4FF4-B5A6-38C83A38A4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5857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DFD2-6DE4-4C22-BE69-09FFBB90A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750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C58ED-3994-48FE-AB91-22A688A8CC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4102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0469F-46F6-4AD2-8134-BA3F45AA9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865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B6181-B47D-44E9-A0BB-87F38BB789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716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58F69-B1B6-447A-AB26-AA5DDBCD1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7131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BE1E7-F8E4-40DC-AEDE-C12E097E61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3751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CD24-F601-4A2B-8F2D-6787A29D47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119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3F5CF-2B21-4A6D-ADFA-AAF63A0D4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245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6C30-2AE8-4931-8FE4-D3A740A38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4777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73729-464E-4CD3-8E1C-263F2FABB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9796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170C6-F930-4DE9-83FC-D0E286A4FA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43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C70B7C9E-89EC-462F-A015-AD7DB3CC5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1488" y="1412875"/>
            <a:ext cx="829945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 原子吸收分光光度法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00" smtClean="0">
                <a:solidFill>
                  <a:srgbClr val="000000"/>
                </a:solidFill>
              </a:rPr>
              <a:t> 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Atomic absorption spectrometry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000" b="1" smtClean="0">
              <a:solidFill>
                <a:srgbClr val="0000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</a:t>
            </a:r>
            <a:r>
              <a:rPr lang="en-US" altLang="zh-CN" sz="3600" b="1" smtClean="0">
                <a:solidFill>
                  <a:srgbClr val="000000"/>
                </a:solidFill>
              </a:rPr>
              <a:t>AAS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65250" y="260350"/>
            <a:ext cx="7924800" cy="1143000"/>
          </a:xfrm>
        </p:spPr>
        <p:txBody>
          <a:bodyPr/>
          <a:lstStyle/>
          <a:p>
            <a:pPr algn="l"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交变垂直磁场吸收调制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96975" y="1268413"/>
            <a:ext cx="7332663" cy="4454525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空心阴极灯的特征辐射经偏振片，只允许与磁场垂直方向的偏振光通过</a:t>
            </a:r>
          </a:p>
          <a:p>
            <a:pPr eaLnBrk="1" hangingPunct="1">
              <a:buClrTx/>
              <a:buFont typeface="Wingdings" panose="05000000000000000000" pitchFamily="2" charset="2"/>
              <a:buChar char="•"/>
            </a:pP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磁场时，测量的原子吸收和背景吸收之和</a:t>
            </a:r>
          </a:p>
          <a:p>
            <a:pPr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激磁时，仅偏振方向与磁场垂直光通过原子蒸汽，只有背景吸收（与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偏振方向不同，与</a:t>
            </a:r>
            <a:r>
              <a:rPr lang="en-US" altLang="zh-CN" sz="280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σ± </a:t>
            </a:r>
            <a:r>
              <a:rPr lang="zh-CN" altLang="en-US" sz="280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波长不同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两者相减</a:t>
            </a:r>
          </a:p>
          <a:p>
            <a:pPr eaLnBrk="1" hangingPunct="1"/>
            <a:endParaRPr lang="en-US" altLang="zh-CN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20725" y="4857750"/>
            <a:ext cx="79136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Zeeman</a:t>
            </a:r>
            <a:r>
              <a:rPr lang="zh-CN" altLang="en-US" sz="32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背景校正弥补了氘灯背景校正的缺陷，但灵敏度损失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61963"/>
            <a:ext cx="8208962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物理干扰（基体干扰）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71525" y="1981200"/>
            <a:ext cx="7986713" cy="3886200"/>
          </a:xfrm>
        </p:spPr>
        <p:txBody>
          <a:bodyPr/>
          <a:lstStyle/>
          <a:p>
            <a:pPr algn="just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干扰原因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试样与标准样品物理性质有差别产生的干扰，如的黏度，表面张力等。非选择性干扰</a:t>
            </a:r>
          </a:p>
          <a:p>
            <a:pPr algn="just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消除方法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配制与试样组成相近的标准溶液或采用标准加入法等</a:t>
            </a:r>
          </a:p>
        </p:txBody>
      </p:sp>
      <p:sp>
        <p:nvSpPr>
          <p:cNvPr id="2" name="矩形 1"/>
          <p:cNvSpPr/>
          <p:nvPr/>
        </p:nvSpPr>
        <p:spPr>
          <a:xfrm>
            <a:off x="1585913" y="4221163"/>
            <a:ext cx="1416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0" kern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基体匹配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3388" y="404813"/>
            <a:ext cx="8612187" cy="9937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 </a:t>
            </a: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化学干扰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65188" y="1331913"/>
            <a:ext cx="7839075" cy="5265737"/>
          </a:xfrm>
        </p:spPr>
        <p:txBody>
          <a:bodyPr/>
          <a:lstStyle/>
          <a:p>
            <a:pPr algn="just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干扰原因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被测元素原子与共存组分发生化学反应，形成稳定的化合物，影响被测元素的原子化，选择性干扰，是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AAS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的主要干扰来源</a:t>
            </a:r>
          </a:p>
          <a:p>
            <a:pPr algn="just" eaLnBrk="1" hangingPunct="1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消除方法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选择合适的原子化方法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加入释放剂用来释放被测元素</a:t>
            </a:r>
          </a:p>
          <a:p>
            <a:pPr lvl="1" algn="just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加入保护剂与被测元素生成易分解的稳定络合物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加入基体改进剂以改善被测元素的挥发性等</a:t>
            </a:r>
            <a:endParaRPr lang="en-US" altLang="zh-CN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加入超过缓冲量的干扰元素，使干扰值稳定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1488" y="333375"/>
            <a:ext cx="7780337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电离干扰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44550" y="1981200"/>
            <a:ext cx="8074025" cy="3886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干扰原因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高温下原子电离引起基态原子数量减少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消除方法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加入电离电位更小的消电离剂消耗能量，抑制待测元素基态原子的电离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8029575" y="24066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SzPct val="70000"/>
              <a:buFont typeface="Wingdings" pitchFamily="2" charset="2"/>
              <a:buChar char="n"/>
              <a:defRPr/>
            </a:pP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gray">
          <a:xfrm>
            <a:off x="1312863" y="333375"/>
            <a:ext cx="7327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latin typeface="宋体" panose="02010600030101010101" pitchFamily="2" charset="-122"/>
                <a:ea typeface="隶书" panose="02010509060101010101" pitchFamily="49" charset="-122"/>
              </a:rPr>
              <a:t>一、</a:t>
            </a: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原子吸收分光光度法概论</a:t>
            </a:r>
            <a:r>
              <a:rPr lang="zh-CN" altLang="zh-CN" b="0" kern="0" dirty="0" smtClean="0">
                <a:solidFill>
                  <a:schemeClr val="tx1"/>
                </a:solidFill>
              </a:rPr>
              <a:t> 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1296988" y="1476375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二、基本原理</a:t>
            </a:r>
            <a:r>
              <a:rPr lang="zh-CN" altLang="zh-CN" b="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614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2133600"/>
            <a:ext cx="8302626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Rot="1" noChangeArrowheads="1"/>
          </p:cNvSpPr>
          <p:nvPr/>
        </p:nvSpPr>
        <p:spPr bwMode="gray">
          <a:xfrm>
            <a:off x="1946275" y="3213100"/>
            <a:ext cx="5083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b="0" kern="0" dirty="0" smtClean="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四、干扰及其消除</a:t>
            </a:r>
            <a:r>
              <a:rPr lang="zh-CN" altLang="zh-CN" b="0" kern="0" dirty="0" smtClean="0">
                <a:solidFill>
                  <a:srgbClr val="FFC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8013" y="214313"/>
            <a:ext cx="8612187" cy="1143000"/>
          </a:xfrm>
        </p:spPr>
        <p:txBody>
          <a:bodyPr/>
          <a:lstStyle/>
          <a:p>
            <a:pPr eaLnBrk="1" hangingPunct="1"/>
            <a:r>
              <a:rPr lang="zh-CN" altLang="zh-CN" sz="4000" smtClean="0">
                <a:latin typeface="隶书" panose="02010509060101010101" pitchFamily="49" charset="-122"/>
                <a:ea typeface="隶书" panose="02010509060101010101" pitchFamily="49" charset="-122"/>
              </a:rPr>
              <a:t>四、干扰及其消除</a:t>
            </a:r>
            <a:r>
              <a:rPr lang="zh-CN" altLang="zh-CN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70038" y="1196975"/>
            <a:ext cx="7059612" cy="538321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zh-CN" sz="3600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光谱干扰</a:t>
            </a:r>
            <a:r>
              <a:rPr lang="zh-CN" dirty="0" smtClean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 </a:t>
            </a:r>
            <a:endParaRPr lang="en-US" altLang="zh-CN" dirty="0" smtClean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defRPr/>
            </a:pPr>
            <a:endParaRPr lang="en-US" altLang="zh-CN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吸收线的干扰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lvl="1" algn="just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干扰</a:t>
            </a:r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元素与待测元素吸收线重叠</a:t>
            </a:r>
            <a:r>
              <a:rPr lang="en-US" altLang="zh-CN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概率很小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），教材</a:t>
            </a:r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表</a:t>
            </a:r>
            <a:r>
              <a:rPr lang="en-US" altLang="zh-CN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8-5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另选分析线或分离干扰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元素，</a:t>
            </a:r>
            <a:endParaRPr lang="en-US" altLang="zh-CN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光源发射线的干扰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lvl="1" algn="just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待测元素谱线（</a:t>
            </a:r>
            <a:r>
              <a:rPr lang="zh-CN" altLang="en-US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谱线多的元素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Ni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Co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Fe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）：每条谱线发射强度和吸收系数不同，最灵敏线吸收系数较大，减小狭缝宽度改善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lvl="1" algn="just"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非待测元素谱线：如刚好存在吸收此谱线的干扰时，产生假吸收，产生原因多为空心阴极灯阴极材料不纯</a:t>
            </a:r>
            <a:endParaRPr lang="en-US" altLang="zh-CN" sz="24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defRPr/>
            </a:pPr>
            <a:endParaRPr lang="zh-CN" altLang="en-US" sz="26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zh-CN" dirty="0" smtClean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65188" y="1993900"/>
            <a:ext cx="7273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996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9969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9969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6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6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6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6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6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6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AutoNum type="arabicParenBoth"/>
            </a:pP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与光谱线有关的光谱干扰</a:t>
            </a: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4294188"/>
            <a:ext cx="14097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8213" y="1052513"/>
            <a:ext cx="8147050" cy="777875"/>
          </a:xfrm>
        </p:spPr>
        <p:txBody>
          <a:bodyPr/>
          <a:lstStyle/>
          <a:p>
            <a:pPr algn="l"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背景干扰</a:t>
            </a:r>
            <a:r>
              <a:rPr lang="en-US" altLang="zh-CN" sz="3200" b="1" smtClean="0">
                <a:solidFill>
                  <a:schemeClr val="tx1"/>
                </a:solidFill>
                <a:latin typeface="Times" panose="02020603050405020304" pitchFamily="18" charset="0"/>
                <a:ea typeface="隶书" panose="02010509060101010101" pitchFamily="49" charset="-122"/>
              </a:rPr>
              <a:t>—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来自原子化器</a:t>
            </a:r>
            <a:r>
              <a:rPr lang="zh-CN" altLang="en-US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3388" y="1701800"/>
            <a:ext cx="8196262" cy="51117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原子化器发射：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原子蒸汽中待测元素发射，调制方式消除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（斩光器、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HCL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脉冲供电：区分光源与原子化器）</a:t>
            </a:r>
            <a:endParaRPr lang="en-US" altLang="zh-CN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分子吸收与光散射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火焰成分（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CO,CH,CN,OH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等）对光有吸收；原子化过程中生成的分子（金属卤化物等）在紫外区有吸收；盐类微粒对光的散射等 </a:t>
            </a:r>
          </a:p>
          <a:p>
            <a:pPr algn="just" eaLnBrk="1" hangingPunct="1">
              <a:lnSpc>
                <a:spcPct val="110000"/>
              </a:lnSpc>
              <a:buClr>
                <a:schemeClr val="accent2"/>
              </a:buClr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消除方法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i="1" u="sng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邻近吸收线校正法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在分析线附近找一条非共振线用以扣除背景（宽的带状谱）。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i="1" u="sng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连续光源背景校正法</a:t>
            </a:r>
            <a:r>
              <a:rPr lang="en-US" altLang="zh-CN" i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最常用的是</a:t>
            </a: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氘灯自动背景扣除装置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及</a:t>
            </a:r>
            <a:r>
              <a:rPr lang="en-US" altLang="zh-CN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Zeeman</a:t>
            </a:r>
            <a:r>
              <a:rPr lang="zh-CN" altLang="en-US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背景校正</a:t>
            </a:r>
            <a:r>
              <a:rPr lang="zh-CN" altLang="en-US" sz="3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922713"/>
            <a:ext cx="1524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7025" y="260350"/>
            <a:ext cx="8612188" cy="1143000"/>
          </a:xfrm>
        </p:spPr>
        <p:txBody>
          <a:bodyPr/>
          <a:lstStyle/>
          <a:p>
            <a:pPr eaLnBrk="1" hangingPunct="1"/>
            <a:r>
              <a:rPr lang="zh-CN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氘灯自动背景扣除原理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557338"/>
            <a:ext cx="7842250" cy="4525962"/>
          </a:xfrm>
        </p:spPr>
        <p:txBody>
          <a:bodyPr/>
          <a:lstStyle/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经过调制的空心阴极灯和氘灯在</a:t>
            </a:r>
            <a:r>
              <a:rPr lang="zh-CN" altLang="zh-CN" sz="28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强度匹配（光斑重叠）</a:t>
            </a:r>
            <a:r>
              <a:rPr lang="zh-CN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之后，交替进入原子化器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（不同频率脉冲供电）</a:t>
            </a:r>
            <a:endParaRPr lang="zh-CN" altLang="zh-CN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对于锐线光源，测定分析线的是原子吸收和背景吸收的总和。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对于氘灯（紫外区）或碘钨灯、氙灯（可见区），在同一波长测定的吸收主要是背景吸收（原子吸收可忽略不计）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计算两次测定吸光度之差，即为原子吸收光度</a:t>
            </a:r>
            <a:r>
              <a:rPr lang="zh-CN" altLang="zh-CN" sz="260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851025" y="2852738"/>
          <a:ext cx="5454650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5409524" imgH="3443810" progId="PBrush">
                  <p:embed/>
                </p:oleObj>
              </mc:Choice>
              <mc:Fallback>
                <p:oleObj r:id="rId3" imgW="5409524" imgH="3443810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852738"/>
                        <a:ext cx="5454650" cy="3443287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50925" y="476250"/>
            <a:ext cx="77089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sz="320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由于两种光源的光斑不可能完全重叠，因此背景的扣除不完全，氘灯背景扣除应用波段限于</a:t>
            </a:r>
            <a:r>
              <a:rPr lang="en-US" altLang="zh-CN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190-360nm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7025" y="333375"/>
            <a:ext cx="8612188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Zeeman</a:t>
            </a:r>
            <a:r>
              <a:rPr lang="zh-CN" altLang="en-US" b="1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背景校正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950" y="1412875"/>
            <a:ext cx="8297863" cy="4525963"/>
          </a:xfrm>
        </p:spPr>
        <p:txBody>
          <a:bodyPr/>
          <a:lstStyle/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该法基于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塞曼效应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，即在磁场作用下能态发生分裂的现象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外加磁场垂直于光的传播方向时，基态原子吸收线分裂成不同组分的偏振成分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分裂结果是：</a:t>
            </a:r>
          </a:p>
          <a:p>
            <a:pPr lvl="1"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成分，平行于磁场振动，波长不变（吸收线位置）</a:t>
            </a:r>
          </a:p>
          <a:p>
            <a:pPr lvl="1"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+ 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与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成分，垂直于磁场振动，波长位移（背景位置）</a:t>
            </a: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空心阴极灯经偏振器分解为偏振方向互相垂直的两路光</a:t>
            </a:r>
            <a:endParaRPr lang="en-US" altLang="zh-CN" sz="2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偏振成分吸收偏振光，而背景吸收没有塞曼效应，因此对光无选择性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11250" y="476250"/>
            <a:ext cx="8612188" cy="941388"/>
          </a:xfrm>
        </p:spPr>
        <p:txBody>
          <a:bodyPr/>
          <a:lstStyle/>
          <a:p>
            <a:pPr algn="l"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恒定垂直磁场吸收调制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950" y="1341438"/>
            <a:ext cx="8143875" cy="4525962"/>
          </a:xfrm>
        </p:spPr>
        <p:txBody>
          <a:bodyPr/>
          <a:lstStyle/>
          <a:p>
            <a:pPr algn="just"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空心阴极灯发出的特征光经旋转偏振片，使平行振动和垂直振动的两束光交替进入原子化器</a:t>
            </a:r>
          </a:p>
          <a:p>
            <a:pPr algn="just"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恒磁场加在原子化器上，方向与光传播方向垂直</a:t>
            </a:r>
          </a:p>
          <a:p>
            <a:pPr algn="just"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空心阴极灯平行振动的特征光被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成分与背景同时吸收</a:t>
            </a:r>
          </a:p>
          <a:p>
            <a:pPr algn="just"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空心阴极灯的垂直振动的特征光只被背景吸收（因为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+ 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与</a:t>
            </a:r>
            <a:r>
              <a:rPr lang="en-US" altLang="zh-CN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成分波长位移，与特征光中心频率不重叠）</a:t>
            </a:r>
          </a:p>
          <a:p>
            <a:pPr algn="just" eaLnBrk="1" hangingPunct="1">
              <a:buClrTx/>
              <a:buFont typeface="Wingdings" panose="05000000000000000000" pitchFamily="2" charset="2"/>
              <a:buChar char="•"/>
            </a:pPr>
            <a:r>
              <a:rPr lang="zh-CN" altLang="en-US" sz="28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两部分相减即为真实的原子吸收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61963"/>
            <a:ext cx="8208962" cy="593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</TotalTime>
  <Words>836</Words>
  <Application>Microsoft Office PowerPoint</Application>
  <PresentationFormat>自定义</PresentationFormat>
  <Paragraphs>81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黑体</vt:lpstr>
      <vt:lpstr>Wingdings</vt:lpstr>
      <vt:lpstr>Times New Roman</vt:lpstr>
      <vt:lpstr>隶书</vt:lpstr>
      <vt:lpstr>Garamond</vt:lpstr>
      <vt:lpstr>Times</vt:lpstr>
      <vt:lpstr>Symbol</vt:lpstr>
      <vt:lpstr>华文新魏</vt:lpstr>
      <vt:lpstr>1_213TGp_natural_light_v2</vt:lpstr>
      <vt:lpstr>PowerPoint 演示文稿</vt:lpstr>
      <vt:lpstr>PowerPoint 演示文稿</vt:lpstr>
      <vt:lpstr>四、干扰及其消除 </vt:lpstr>
      <vt:lpstr>(2) 背景干扰—来自原子化器 </vt:lpstr>
      <vt:lpstr>氘灯自动背景扣除原理</vt:lpstr>
      <vt:lpstr>PowerPoint 演示文稿</vt:lpstr>
      <vt:lpstr>Zeeman背景校正</vt:lpstr>
      <vt:lpstr> 恒定垂直磁场吸收调制</vt:lpstr>
      <vt:lpstr>PowerPoint 演示文稿</vt:lpstr>
      <vt:lpstr> 交变垂直磁场吸收调制</vt:lpstr>
      <vt:lpstr>PowerPoint 演示文稿</vt:lpstr>
      <vt:lpstr>2. 物理干扰（基体干扰） </vt:lpstr>
      <vt:lpstr>3.  化学干扰 </vt:lpstr>
      <vt:lpstr>4. 电离干扰 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323</cp:revision>
  <dcterms:created xsi:type="dcterms:W3CDTF">2001-09-11T08:37:22Z</dcterms:created>
  <dcterms:modified xsi:type="dcterms:W3CDTF">2020-06-11T05:43:46Z</dcterms:modified>
</cp:coreProperties>
</file>