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2"/>
  </p:notesMasterIdLst>
  <p:handoutMasterIdLst>
    <p:handoutMasterId r:id="rId13"/>
  </p:handoutMasterIdLst>
  <p:sldIdLst>
    <p:sldId id="569" r:id="rId2"/>
    <p:sldId id="570" r:id="rId3"/>
    <p:sldId id="619" r:id="rId4"/>
    <p:sldId id="620" r:id="rId5"/>
    <p:sldId id="621" r:id="rId6"/>
    <p:sldId id="622" r:id="rId7"/>
    <p:sldId id="623" r:id="rId8"/>
    <p:sldId id="625" r:id="rId9"/>
    <p:sldId id="626" r:id="rId10"/>
    <p:sldId id="627" r:id="rId11"/>
  </p:sldIdLst>
  <p:sldSz cx="9220200" cy="6858000"/>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29166E"/>
    <a:srgbClr val="666699"/>
    <a:srgbClr val="333399"/>
    <a:srgbClr val="FFFFFF"/>
    <a:srgbClr val="FFCC66"/>
    <a:srgbClr val="0201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4685" autoAdjust="0"/>
  </p:normalViewPr>
  <p:slideViewPr>
    <p:cSldViewPr>
      <p:cViewPr varScale="1">
        <p:scale>
          <a:sx n="79" d="100"/>
          <a:sy n="79" d="100"/>
        </p:scale>
        <p:origin x="1550" y="62"/>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1" d="100"/>
          <a:sy n="41" d="100"/>
        </p:scale>
        <p:origin x="-147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latin typeface="Times New Roman"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latin typeface="Times New Roman" panose="02020603050405020304" pitchFamily="18" charset="0"/>
              </a:defRPr>
            </a:lvl1pPr>
          </a:lstStyle>
          <a:p>
            <a:pPr>
              <a:defRPr/>
            </a:pPr>
            <a:fld id="{87B9303F-81AD-47DA-8BB1-A271FDCC278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23950" y="685800"/>
            <a:ext cx="46101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latin typeface="Times New Roman" panose="02020603050405020304" pitchFamily="18" charset="0"/>
              </a:defRPr>
            </a:lvl1pPr>
          </a:lstStyle>
          <a:p>
            <a:pPr>
              <a:defRPr/>
            </a:pPr>
            <a:fld id="{6027CB7A-CA74-4984-83DF-1B38957A27B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2.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2"/>
          <p:cNvSpPr>
            <a:spLocks noChangeArrowheads="1"/>
          </p:cNvSpPr>
          <p:nvPr/>
        </p:nvSpPr>
        <p:spPr bwMode="gray">
          <a:xfrm>
            <a:off x="690563" y="333375"/>
            <a:ext cx="5954712"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algn="ctr" eaLnBrk="1" hangingPunct="1">
              <a:defRPr/>
            </a:pPr>
            <a:endParaRPr lang="zh-CN" altLang="en-US">
              <a:ea typeface="黑体" pitchFamily="2" charset="-122"/>
            </a:endParaRPr>
          </a:p>
        </p:txBody>
      </p:sp>
      <p:sp>
        <p:nvSpPr>
          <p:cNvPr id="5" name="Rectangle 3"/>
          <p:cNvSpPr>
            <a:spLocks noChangeArrowheads="1"/>
          </p:cNvSpPr>
          <p:nvPr/>
        </p:nvSpPr>
        <p:spPr bwMode="ltGray">
          <a:xfrm>
            <a:off x="0" y="4437063"/>
            <a:ext cx="9220200" cy="17287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6" name="Oval 4"/>
          <p:cNvSpPr>
            <a:spLocks noChangeArrowheads="1"/>
          </p:cNvSpPr>
          <p:nvPr/>
        </p:nvSpPr>
        <p:spPr bwMode="gray">
          <a:xfrm>
            <a:off x="979488" y="1628775"/>
            <a:ext cx="3559175" cy="3671888"/>
          </a:xfrm>
          <a:prstGeom prst="ellipse">
            <a:avLst/>
          </a:prstGeom>
          <a:solidFill>
            <a:schemeClr val="accent1"/>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7" name="Oval 5"/>
          <p:cNvSpPr>
            <a:spLocks noChangeArrowheads="1"/>
          </p:cNvSpPr>
          <p:nvPr/>
        </p:nvSpPr>
        <p:spPr bwMode="gray">
          <a:xfrm>
            <a:off x="1270000" y="260350"/>
            <a:ext cx="942975" cy="936625"/>
          </a:xfrm>
          <a:prstGeom prst="ellipse">
            <a:avLst/>
          </a:prstGeom>
          <a:solidFill>
            <a:schemeClr val="tx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8" name="Oval 6"/>
          <p:cNvSpPr>
            <a:spLocks noChangeArrowheads="1"/>
          </p:cNvSpPr>
          <p:nvPr/>
        </p:nvSpPr>
        <p:spPr bwMode="gray">
          <a:xfrm>
            <a:off x="4246563" y="2636838"/>
            <a:ext cx="1235075"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9" name="Oval 12"/>
          <p:cNvSpPr>
            <a:spLocks noChangeArrowheads="1"/>
          </p:cNvSpPr>
          <p:nvPr/>
        </p:nvSpPr>
        <p:spPr bwMode="gray">
          <a:xfrm>
            <a:off x="1287463" y="277813"/>
            <a:ext cx="906462" cy="900112"/>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pic>
        <p:nvPicPr>
          <p:cNvPr id="10" name="Picture 13" descr="未标题-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5013325"/>
            <a:ext cx="1803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4"/>
          <p:cNvSpPr>
            <a:spLocks noChangeArrowheads="1"/>
          </p:cNvSpPr>
          <p:nvPr/>
        </p:nvSpPr>
        <p:spPr bwMode="gray">
          <a:xfrm>
            <a:off x="1001713" y="1651000"/>
            <a:ext cx="3521075" cy="3629025"/>
          </a:xfrm>
          <a:prstGeom prst="ellipse">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2" name="Oval 15"/>
          <p:cNvSpPr>
            <a:spLocks noChangeArrowheads="1"/>
          </p:cNvSpPr>
          <p:nvPr/>
        </p:nvSpPr>
        <p:spPr bwMode="gray">
          <a:xfrm>
            <a:off x="3887788" y="3500438"/>
            <a:ext cx="1597025" cy="1582737"/>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z="1800" smtClean="0"/>
          </a:p>
        </p:txBody>
      </p:sp>
      <p:sp>
        <p:nvSpPr>
          <p:cNvPr id="13" name="Oval 16"/>
          <p:cNvSpPr>
            <a:spLocks noChangeArrowheads="1"/>
          </p:cNvSpPr>
          <p:nvPr/>
        </p:nvSpPr>
        <p:spPr bwMode="gray">
          <a:xfrm>
            <a:off x="3913188" y="3521075"/>
            <a:ext cx="1546225" cy="1543050"/>
          </a:xfrm>
          <a:prstGeom prst="ellipse">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4" name="Oval 17"/>
          <p:cNvSpPr>
            <a:spLocks noChangeArrowheads="1"/>
          </p:cNvSpPr>
          <p:nvPr/>
        </p:nvSpPr>
        <p:spPr bwMode="gray">
          <a:xfrm>
            <a:off x="327025" y="1268413"/>
            <a:ext cx="1449388" cy="1511300"/>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5" name="Oval 18"/>
          <p:cNvSpPr>
            <a:spLocks noChangeArrowheads="1"/>
          </p:cNvSpPr>
          <p:nvPr/>
        </p:nvSpPr>
        <p:spPr bwMode="gray">
          <a:xfrm>
            <a:off x="333375" y="1287463"/>
            <a:ext cx="1430338" cy="1462087"/>
          </a:xfrm>
          <a:prstGeom prst="ellipse">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6" name="Rectangle 20"/>
          <p:cNvSpPr>
            <a:spLocks noChangeArrowheads="1"/>
          </p:cNvSpPr>
          <p:nvPr userDrawn="1"/>
        </p:nvSpPr>
        <p:spPr bwMode="gray">
          <a:xfrm>
            <a:off x="361950" y="5516563"/>
            <a:ext cx="768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spcBef>
                <a:spcPct val="20000"/>
              </a:spcBef>
              <a:buClr>
                <a:schemeClr val="tx2"/>
              </a:buClr>
              <a:buFont typeface="Wingdings" pitchFamily="2" charset="2"/>
              <a:buNone/>
              <a:defRPr/>
            </a:pPr>
            <a:r>
              <a:rPr lang="zh-CN" altLang="en-US" b="0" smtClean="0">
                <a:solidFill>
                  <a:schemeClr val="bg1"/>
                </a:solidFill>
              </a:rPr>
              <a:t>华东理工大学分析测试中心</a:t>
            </a:r>
          </a:p>
        </p:txBody>
      </p:sp>
      <p:sp>
        <p:nvSpPr>
          <p:cNvPr id="380938" name="Rectangle 10"/>
          <p:cNvSpPr>
            <a:spLocks noGrp="1" noChangeArrowheads="1"/>
          </p:cNvSpPr>
          <p:nvPr>
            <p:ph type="ctrTitle"/>
          </p:nvPr>
        </p:nvSpPr>
        <p:spPr>
          <a:xfrm>
            <a:off x="4302125" y="1219200"/>
            <a:ext cx="4533900" cy="1752600"/>
          </a:xfrm>
        </p:spPr>
        <p:txBody>
          <a:bodyPr/>
          <a:lstStyle>
            <a:lvl1pPr algn="r">
              <a:defRPr sz="6600">
                <a:solidFill>
                  <a:schemeClr val="tx2"/>
                </a:solidFill>
              </a:defRPr>
            </a:lvl1pPr>
          </a:lstStyle>
          <a:p>
            <a:r>
              <a:rPr lang="zh-CN" altLang="en-US"/>
              <a:t>单击此处编辑母版标题样式</a:t>
            </a:r>
          </a:p>
        </p:txBody>
      </p:sp>
      <p:sp>
        <p:nvSpPr>
          <p:cNvPr id="380939" name="Rectangle 11"/>
          <p:cNvSpPr>
            <a:spLocks noGrp="1" noChangeArrowheads="1"/>
          </p:cNvSpPr>
          <p:nvPr>
            <p:ph type="subTitle" idx="1"/>
          </p:nvPr>
        </p:nvSpPr>
        <p:spPr>
          <a:xfrm>
            <a:off x="5546725" y="4652963"/>
            <a:ext cx="2838450" cy="304800"/>
          </a:xfrm>
        </p:spPr>
        <p:txBody>
          <a:bodyPr/>
          <a:lstStyle>
            <a:lvl1pPr marL="0" indent="0" algn="ctr">
              <a:buFont typeface="Wingdings" pitchFamily="2" charset="2"/>
              <a:buNone/>
              <a:defRPr>
                <a:solidFill>
                  <a:schemeClr val="bg1"/>
                </a:solidFill>
              </a:defRPr>
            </a:lvl1pPr>
          </a:lstStyle>
          <a:p>
            <a:r>
              <a:rPr lang="zh-CN" altLang="en-US"/>
              <a:t>单击此处编辑母版副标题样式</a:t>
            </a:r>
          </a:p>
        </p:txBody>
      </p:sp>
      <p:sp>
        <p:nvSpPr>
          <p:cNvPr id="17" name="Rectangle 7"/>
          <p:cNvSpPr>
            <a:spLocks noGrp="1" noChangeArrowheads="1"/>
          </p:cNvSpPr>
          <p:nvPr>
            <p:ph type="dt" sz="half" idx="10"/>
          </p:nvPr>
        </p:nvSpPr>
        <p:spPr>
          <a:xfrm>
            <a:off x="3611563" y="6400800"/>
            <a:ext cx="2227262" cy="244475"/>
          </a:xfrm>
        </p:spPr>
        <p:txBody>
          <a:bodyPr/>
          <a:lstStyle>
            <a:lvl1pPr algn="ctr">
              <a:defRPr sz="1200"/>
            </a:lvl1pPr>
          </a:lstStyle>
          <a:p>
            <a:pPr>
              <a:defRPr/>
            </a:pPr>
            <a:endParaRPr lang="en-US" altLang="zh-CN"/>
          </a:p>
        </p:txBody>
      </p:sp>
      <p:sp>
        <p:nvSpPr>
          <p:cNvPr id="18" name="Rectangle 8"/>
          <p:cNvSpPr>
            <a:spLocks noGrp="1" noChangeArrowheads="1"/>
          </p:cNvSpPr>
          <p:nvPr>
            <p:ph type="ftr" sz="quarter" idx="11"/>
          </p:nvPr>
        </p:nvSpPr>
        <p:spPr>
          <a:xfrm>
            <a:off x="5983288" y="6391275"/>
            <a:ext cx="1949450" cy="244475"/>
          </a:xfrm>
        </p:spPr>
        <p:txBody>
          <a:bodyPr/>
          <a:lstStyle>
            <a:lvl1pPr>
              <a:defRPr>
                <a:solidFill>
                  <a:schemeClr val="tx2"/>
                </a:solidFill>
              </a:defRPr>
            </a:lvl1pPr>
          </a:lstStyle>
          <a:p>
            <a:pPr>
              <a:defRPr/>
            </a:pPr>
            <a:endParaRPr lang="zh-CN" altLang="en-US"/>
          </a:p>
        </p:txBody>
      </p:sp>
      <p:sp>
        <p:nvSpPr>
          <p:cNvPr id="19" name="Rectangle 9"/>
          <p:cNvSpPr>
            <a:spLocks noGrp="1" noChangeArrowheads="1"/>
          </p:cNvSpPr>
          <p:nvPr>
            <p:ph type="sldNum" sz="quarter" idx="12"/>
          </p:nvPr>
        </p:nvSpPr>
        <p:spPr>
          <a:xfrm>
            <a:off x="384175" y="6400800"/>
            <a:ext cx="2151063" cy="244475"/>
          </a:xfrm>
        </p:spPr>
        <p:txBody>
          <a:bodyPr/>
          <a:lstStyle>
            <a:lvl1pPr algn="l">
              <a:defRPr sz="1200"/>
            </a:lvl1pPr>
          </a:lstStyle>
          <a:p>
            <a:pPr>
              <a:defRPr/>
            </a:pPr>
            <a:fld id="{EF2A3923-EEE9-4B2D-A605-7D8B71214162}" type="slidenum">
              <a:rPr lang="zh-CN" altLang="en-US"/>
              <a:pPr>
                <a:defRPr/>
              </a:pPr>
              <a:t>‹#›</a:t>
            </a:fld>
            <a:endParaRPr lang="en-US" altLang="zh-CN"/>
          </a:p>
        </p:txBody>
      </p:sp>
    </p:spTree>
    <p:extLst>
      <p:ext uri="{BB962C8B-B14F-4D97-AF65-F5344CB8AC3E}">
        <p14:creationId xmlns:p14="http://schemas.microsoft.com/office/powerpoint/2010/main" val="183688527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624F8E3A-8526-48F2-9374-87B55AE2DC3A}"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7352761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3538" y="609600"/>
            <a:ext cx="208438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0375" y="609600"/>
            <a:ext cx="6100763"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3977E759-FC1E-45BF-AC01-C0C4AA95FD3A}"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950348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074863" y="609600"/>
            <a:ext cx="6069012" cy="487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0375" y="1676400"/>
            <a:ext cx="8337550" cy="4648200"/>
          </a:xfrm>
        </p:spPr>
        <p:txBody>
          <a:bodyPr/>
          <a:lstStyle/>
          <a:p>
            <a:pPr lvl="0"/>
            <a:endParaRPr lang="zh-CN" alt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E410C05A-D26F-4D52-BE86-2D7A1BE45BDB}"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711173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E0E69FF1-476D-4E9D-8CC0-BDEA7ABBAF6B}"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914291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8663" y="4406900"/>
            <a:ext cx="7837487"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8663" y="2906713"/>
            <a:ext cx="78374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DED72253-F122-4DF7-A962-EBA2CC328FCF}" type="slidenum">
              <a:rPr lang="zh-CN" altLang="en-US"/>
              <a:pPr>
                <a:defRPr/>
              </a:pPr>
              <a:t>‹#›</a:t>
            </a:fld>
            <a:endParaRPr lang="en-US" altLang="zh-CN"/>
          </a:p>
        </p:txBody>
      </p:sp>
      <p:sp>
        <p:nvSpPr>
          <p:cNvPr id="6"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19553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0375" y="1676400"/>
            <a:ext cx="409257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76400"/>
            <a:ext cx="409257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pPr>
              <a:defRPr/>
            </a:pPr>
            <a:fld id="{F936457B-4DD6-47FA-A8EE-E242A9834A1D}" type="slidenum">
              <a:rPr lang="zh-CN" altLang="en-US"/>
              <a:pPr>
                <a:defRPr/>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743858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0375" y="274638"/>
            <a:ext cx="829945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0375" y="1535113"/>
            <a:ext cx="40751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60375" y="2174875"/>
            <a:ext cx="40751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83125" y="1535113"/>
            <a:ext cx="40767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3125" y="2174875"/>
            <a:ext cx="40767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7"/>
          <p:cNvSpPr>
            <a:spLocks noGrp="1" noChangeArrowheads="1"/>
          </p:cNvSpPr>
          <p:nvPr>
            <p:ph type="sldNum" sz="quarter" idx="11"/>
          </p:nvPr>
        </p:nvSpPr>
        <p:spPr>
          <a:ln/>
        </p:spPr>
        <p:txBody>
          <a:bodyPr/>
          <a:lstStyle>
            <a:lvl1pPr>
              <a:defRPr/>
            </a:lvl1pPr>
          </a:lstStyle>
          <a:p>
            <a:pPr>
              <a:defRPr/>
            </a:pPr>
            <a:fld id="{3E25F385-5ECD-4973-8A0B-1A9B14E028B3}" type="slidenum">
              <a:rPr lang="zh-CN" altLang="en-US"/>
              <a:pPr>
                <a:defRPr/>
              </a:pPr>
              <a:t>‹#›</a:t>
            </a:fld>
            <a:endParaRPr lang="en-US" altLang="zh-CN"/>
          </a:p>
        </p:txBody>
      </p:sp>
      <p:sp>
        <p:nvSpPr>
          <p:cNvPr id="9"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6234295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1"/>
          </p:nvPr>
        </p:nvSpPr>
        <p:spPr>
          <a:ln/>
        </p:spPr>
        <p:txBody>
          <a:bodyPr/>
          <a:lstStyle>
            <a:lvl1pPr>
              <a:defRPr/>
            </a:lvl1pPr>
          </a:lstStyle>
          <a:p>
            <a:pPr>
              <a:defRPr/>
            </a:pPr>
            <a:fld id="{D4EB0AFF-7793-4A23-A08E-0243D67B3C1C}" type="slidenum">
              <a:rPr lang="zh-CN" altLang="en-US"/>
              <a:pPr>
                <a:defRPr/>
              </a:pPr>
              <a:t>‹#›</a:t>
            </a:fld>
            <a:endParaRPr lang="en-US" altLang="zh-CN"/>
          </a:p>
        </p:txBody>
      </p:sp>
      <p:sp>
        <p:nvSpPr>
          <p:cNvPr id="5"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1021417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7"/>
          <p:cNvSpPr>
            <a:spLocks noGrp="1" noChangeArrowheads="1"/>
          </p:cNvSpPr>
          <p:nvPr>
            <p:ph type="sldNum" sz="quarter" idx="11"/>
          </p:nvPr>
        </p:nvSpPr>
        <p:spPr>
          <a:ln/>
        </p:spPr>
        <p:txBody>
          <a:bodyPr/>
          <a:lstStyle>
            <a:lvl1pPr>
              <a:defRPr/>
            </a:lvl1pPr>
          </a:lstStyle>
          <a:p>
            <a:pPr>
              <a:defRPr/>
            </a:pPr>
            <a:fld id="{82D1072F-5982-419B-9A19-8AF97E6E9696}" type="slidenum">
              <a:rPr lang="zh-CN" altLang="en-US"/>
              <a:pPr>
                <a:defRPr/>
              </a:pPr>
              <a:t>‹#›</a:t>
            </a:fld>
            <a:endParaRPr lang="en-US" altLang="zh-CN"/>
          </a:p>
        </p:txBody>
      </p:sp>
      <p:sp>
        <p:nvSpPr>
          <p:cNvPr id="4"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6605817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0375" y="273050"/>
            <a:ext cx="30337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605213" y="273050"/>
            <a:ext cx="5154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0375" y="1435100"/>
            <a:ext cx="3033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pPr>
              <a:defRPr/>
            </a:pPr>
            <a:fld id="{056A68D8-58E8-4012-9C60-173A036E8CB0}" type="slidenum">
              <a:rPr lang="zh-CN" altLang="en-US"/>
              <a:pPr>
                <a:defRPr/>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889099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06575" y="4800600"/>
            <a:ext cx="553243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06575" y="612775"/>
            <a:ext cx="5532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806575" y="5367338"/>
            <a:ext cx="5532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1"/>
          </p:nvPr>
        </p:nvSpPr>
        <p:spPr>
          <a:ln/>
        </p:spPr>
        <p:txBody>
          <a:bodyPr/>
          <a:lstStyle>
            <a:lvl1pPr>
              <a:defRPr/>
            </a:lvl1pPr>
          </a:lstStyle>
          <a:p>
            <a:pPr>
              <a:defRPr/>
            </a:pPr>
            <a:fld id="{863BD871-6F16-4B38-81D9-AA8A4CB8F0F2}" type="slidenum">
              <a:rPr lang="zh-CN" altLang="en-US"/>
              <a:pPr>
                <a:defRPr/>
              </a:pPr>
              <a:t>‹#›</a:t>
            </a:fld>
            <a:endParaRPr lang="en-US" altLang="zh-CN"/>
          </a:p>
        </p:txBody>
      </p:sp>
      <p:sp>
        <p:nvSpPr>
          <p:cNvPr id="7" name="Rectangle 9"/>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2820288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79906" name="Oval 2"/>
          <p:cNvSpPr>
            <a:spLocks noChangeArrowheads="1"/>
          </p:cNvSpPr>
          <p:nvPr/>
        </p:nvSpPr>
        <p:spPr bwMode="gray">
          <a:xfrm>
            <a:off x="180975" y="0"/>
            <a:ext cx="6861175"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algn="ctr" eaLnBrk="1" hangingPunct="1">
              <a:defRPr/>
            </a:pPr>
            <a:endParaRPr lang="zh-CN" altLang="en-US">
              <a:ea typeface="黑体" pitchFamily="2" charset="-122"/>
            </a:endParaRPr>
          </a:p>
        </p:txBody>
      </p:sp>
      <p:sp>
        <p:nvSpPr>
          <p:cNvPr id="1027" name="Rectangle 3"/>
          <p:cNvSpPr>
            <a:spLocks noChangeArrowheads="1"/>
          </p:cNvSpPr>
          <p:nvPr/>
        </p:nvSpPr>
        <p:spPr bwMode="gray">
          <a:xfrm>
            <a:off x="0" y="549275"/>
            <a:ext cx="9220200" cy="647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28" name="Oval 4"/>
          <p:cNvSpPr>
            <a:spLocks noChangeArrowheads="1"/>
          </p:cNvSpPr>
          <p:nvPr/>
        </p:nvSpPr>
        <p:spPr bwMode="gray">
          <a:xfrm>
            <a:off x="1125538" y="58738"/>
            <a:ext cx="871537" cy="892175"/>
          </a:xfrm>
          <a:prstGeom prst="ellipse">
            <a:avLst/>
          </a:prstGeom>
          <a:solidFill>
            <a:schemeClr val="accent2"/>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29" name="Rectangle 5"/>
          <p:cNvSpPr>
            <a:spLocks noGrp="1" noChangeArrowheads="1"/>
          </p:cNvSpPr>
          <p:nvPr>
            <p:ph type="body" idx="1"/>
          </p:nvPr>
        </p:nvSpPr>
        <p:spPr bwMode="gray">
          <a:xfrm>
            <a:off x="460375" y="1676400"/>
            <a:ext cx="83375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3"/>
            <a:r>
              <a:rPr lang="zh-CN" altLang="en-US" smtClean="0"/>
              <a:t>第五级</a:t>
            </a:r>
          </a:p>
        </p:txBody>
      </p:sp>
      <p:sp>
        <p:nvSpPr>
          <p:cNvPr id="379910" name="Rectangle 6"/>
          <p:cNvSpPr>
            <a:spLocks noGrp="1" noChangeArrowheads="1"/>
          </p:cNvSpPr>
          <p:nvPr>
            <p:ph type="ftr" sz="quarter" idx="3"/>
          </p:nvPr>
        </p:nvSpPr>
        <p:spPr bwMode="gray">
          <a:xfrm>
            <a:off x="6607175" y="6553200"/>
            <a:ext cx="215265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ea typeface="+mn-ea"/>
              </a:defRPr>
            </a:lvl1pPr>
          </a:lstStyle>
          <a:p>
            <a:pPr>
              <a:defRPr/>
            </a:pPr>
            <a:endParaRPr lang="zh-CN" altLang="en-US"/>
          </a:p>
        </p:txBody>
      </p:sp>
      <p:sp>
        <p:nvSpPr>
          <p:cNvPr id="379911" name="Rectangle 7"/>
          <p:cNvSpPr>
            <a:spLocks noGrp="1" noChangeArrowheads="1"/>
          </p:cNvSpPr>
          <p:nvPr>
            <p:ph type="sldNum" sz="quarter" idx="4"/>
          </p:nvPr>
        </p:nvSpPr>
        <p:spPr bwMode="gray">
          <a:xfrm>
            <a:off x="4225925" y="6534150"/>
            <a:ext cx="84455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fld id="{F4480D89-2F51-43CC-A223-97E96209AA5E}" type="slidenum">
              <a:rPr lang="zh-CN" altLang="en-US"/>
              <a:pPr>
                <a:defRPr/>
              </a:pPr>
              <a:t>‹#›</a:t>
            </a:fld>
            <a:endParaRPr lang="en-US" altLang="zh-CN"/>
          </a:p>
        </p:txBody>
      </p:sp>
      <p:sp>
        <p:nvSpPr>
          <p:cNvPr id="1032" name="Rectangle 8"/>
          <p:cNvSpPr>
            <a:spLocks noGrp="1" noChangeArrowheads="1"/>
          </p:cNvSpPr>
          <p:nvPr>
            <p:ph type="title"/>
          </p:nvPr>
        </p:nvSpPr>
        <p:spPr bwMode="gray">
          <a:xfrm>
            <a:off x="2074863" y="609600"/>
            <a:ext cx="606901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79913" name="Rectangle 9"/>
          <p:cNvSpPr>
            <a:spLocks noGrp="1" noChangeArrowheads="1"/>
          </p:cNvSpPr>
          <p:nvPr>
            <p:ph type="dt" sz="half" idx="2"/>
          </p:nvPr>
        </p:nvSpPr>
        <p:spPr bwMode="gray">
          <a:xfrm>
            <a:off x="384175" y="6534150"/>
            <a:ext cx="1920875"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Arial" pitchFamily="34" charset="0"/>
                <a:ea typeface="+mn-ea"/>
              </a:defRPr>
            </a:lvl1pPr>
          </a:lstStyle>
          <a:p>
            <a:pPr>
              <a:defRPr/>
            </a:pPr>
            <a:endParaRPr lang="en-US" altLang="zh-CN"/>
          </a:p>
        </p:txBody>
      </p:sp>
      <p:sp>
        <p:nvSpPr>
          <p:cNvPr id="1034" name="Oval 10"/>
          <p:cNvSpPr>
            <a:spLocks noChangeArrowheads="1"/>
          </p:cNvSpPr>
          <p:nvPr/>
        </p:nvSpPr>
        <p:spPr bwMode="gray">
          <a:xfrm>
            <a:off x="1143000" y="76200"/>
            <a:ext cx="835025" cy="857250"/>
          </a:xfrm>
          <a:prstGeom prst="ellipse">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35" name="Oval 11"/>
          <p:cNvSpPr>
            <a:spLocks noChangeArrowheads="1"/>
          </p:cNvSpPr>
          <p:nvPr/>
        </p:nvSpPr>
        <p:spPr bwMode="gray">
          <a:xfrm>
            <a:off x="180975" y="333375"/>
            <a:ext cx="1162050" cy="1223963"/>
          </a:xfrm>
          <a:prstGeom prst="ellipse">
            <a:avLst/>
          </a:prstGeom>
          <a:solidFill>
            <a:schemeClr val="folHlink"/>
          </a:solidFill>
          <a:ln w="38100">
            <a:solidFill>
              <a:schemeClr val="bg1"/>
            </a:solidFill>
            <a:round/>
            <a:headEnd/>
            <a:tailEnd/>
          </a:ln>
          <a:effectLst>
            <a:outerShdw dist="89803" dir="2700000" algn="ctr" rotWithShape="0">
              <a:srgbClr val="000000">
                <a:alpha val="18999"/>
              </a:srgbClr>
            </a:outerShdw>
          </a:effec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sp>
        <p:nvSpPr>
          <p:cNvPr id="1036" name="Oval 12"/>
          <p:cNvSpPr>
            <a:spLocks noChangeArrowheads="1"/>
          </p:cNvSpPr>
          <p:nvPr/>
        </p:nvSpPr>
        <p:spPr bwMode="gray">
          <a:xfrm>
            <a:off x="192088" y="352425"/>
            <a:ext cx="1138237" cy="1185863"/>
          </a:xfrm>
          <a:prstGeom prst="ellipse">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itchFamily="34" charset="0"/>
                <a:ea typeface="宋体" pitchFamily="2" charset="-122"/>
              </a:defRPr>
            </a:lvl1pPr>
            <a:lvl2pPr marL="742950" indent="-285750" eaLnBrk="0" hangingPunct="0">
              <a:defRPr sz="2400" b="1">
                <a:solidFill>
                  <a:schemeClr val="tx1"/>
                </a:solidFill>
                <a:latin typeface="Arial" pitchFamily="34" charset="0"/>
                <a:ea typeface="宋体" pitchFamily="2" charset="-122"/>
              </a:defRPr>
            </a:lvl2pPr>
            <a:lvl3pPr marL="1143000" indent="-228600" eaLnBrk="0" hangingPunct="0">
              <a:defRPr sz="2400" b="1">
                <a:solidFill>
                  <a:schemeClr val="tx1"/>
                </a:solidFill>
                <a:latin typeface="Arial" pitchFamily="34" charset="0"/>
                <a:ea typeface="宋体" pitchFamily="2" charset="-122"/>
              </a:defRPr>
            </a:lvl3pPr>
            <a:lvl4pPr marL="1600200" indent="-228600" eaLnBrk="0" hangingPunct="0">
              <a:defRPr sz="2400" b="1">
                <a:solidFill>
                  <a:schemeClr val="tx1"/>
                </a:solidFill>
                <a:latin typeface="Arial" pitchFamily="34" charset="0"/>
                <a:ea typeface="宋体" pitchFamily="2" charset="-122"/>
              </a:defRPr>
            </a:lvl4pPr>
            <a:lvl5pPr marL="2057400" indent="-228600" eaLnBrk="0" hangingPunct="0">
              <a:defRPr sz="24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pitchFamily="34" charset="0"/>
                <a:ea typeface="宋体" pitchFamily="2" charset="-122"/>
              </a:defRPr>
            </a:lvl9pPr>
          </a:lstStyle>
          <a:p>
            <a:pPr algn="ctr" eaLnBrk="1" hangingPunct="1">
              <a:defRPr/>
            </a:pPr>
            <a:endParaRPr lang="zh-CN" altLang="en-US" smtClean="0">
              <a:ea typeface="黑体" pitchFamily="49" charset="-122"/>
            </a:endParaRPr>
          </a:p>
        </p:txBody>
      </p:sp>
      <p:pic>
        <p:nvPicPr>
          <p:cNvPr id="1037" name="Picture 13" descr="未标题-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50213" y="0"/>
            <a:ext cx="116998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17"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body" idx="4294967295"/>
          </p:nvPr>
        </p:nvSpPr>
        <p:spPr>
          <a:xfrm>
            <a:off x="471488" y="1412875"/>
            <a:ext cx="8299450" cy="4525963"/>
          </a:xfrm>
        </p:spPr>
        <p:txBody>
          <a:bodyPr/>
          <a:lstStyle/>
          <a:p>
            <a:pPr eaLnBrk="1" hangingPunct="1">
              <a:buFont typeface="Wingdings" panose="05000000000000000000" pitchFamily="2" charset="2"/>
              <a:buNone/>
            </a:pPr>
            <a:endParaRPr lang="en-US" altLang="zh-CN" sz="2800" smtClean="0">
              <a:latin typeface="隶书" panose="02010509060101010101" pitchFamily="49" charset="-122"/>
              <a:ea typeface="隶书" panose="02010509060101010101" pitchFamily="49" charset="-122"/>
            </a:endParaRPr>
          </a:p>
          <a:p>
            <a:pPr algn="ctr" eaLnBrk="1" hangingPunct="1">
              <a:buFont typeface="Wingdings" panose="05000000000000000000" pitchFamily="2" charset="2"/>
              <a:buNone/>
            </a:pPr>
            <a:r>
              <a:rPr lang="zh-CN" altLang="en-US" sz="4000" b="1" smtClean="0">
                <a:solidFill>
                  <a:srgbClr val="000000"/>
                </a:solidFill>
                <a:latin typeface="隶书" panose="02010509060101010101" pitchFamily="49" charset="-122"/>
                <a:ea typeface="隶书" panose="02010509060101010101" pitchFamily="49" charset="-122"/>
              </a:rPr>
              <a:t>第三章  原子吸收分光光度法</a:t>
            </a:r>
          </a:p>
          <a:p>
            <a:pPr eaLnBrk="1" hangingPunct="1">
              <a:buFont typeface="Wingdings" panose="05000000000000000000" pitchFamily="2" charset="2"/>
              <a:buNone/>
            </a:pPr>
            <a:r>
              <a:rPr lang="zh-CN" altLang="en-US" sz="1000" smtClean="0">
                <a:solidFill>
                  <a:srgbClr val="000000"/>
                </a:solidFill>
              </a:rPr>
              <a:t>  </a:t>
            </a:r>
          </a:p>
          <a:p>
            <a:pPr algn="ctr" eaLnBrk="1" hangingPunct="1">
              <a:buFont typeface="Wingdings" panose="05000000000000000000" pitchFamily="2" charset="2"/>
              <a:buNone/>
            </a:pPr>
            <a:r>
              <a:rPr lang="zh-CN" altLang="en-US" b="1" smtClean="0">
                <a:solidFill>
                  <a:srgbClr val="000000"/>
                </a:solidFill>
              </a:rPr>
              <a:t>  </a:t>
            </a:r>
            <a:r>
              <a:rPr lang="en-US" altLang="zh-CN" sz="3600" b="1" smtClean="0">
                <a:solidFill>
                  <a:srgbClr val="000000"/>
                </a:solidFill>
              </a:rPr>
              <a:t>Atomic absorption spectrometry</a:t>
            </a:r>
          </a:p>
          <a:p>
            <a:pPr algn="ctr" eaLnBrk="1" hangingPunct="1">
              <a:buFont typeface="Wingdings" panose="05000000000000000000" pitchFamily="2" charset="2"/>
              <a:buNone/>
            </a:pPr>
            <a:endParaRPr lang="en-US" altLang="zh-CN" sz="1000" b="1" smtClean="0">
              <a:solidFill>
                <a:srgbClr val="000000"/>
              </a:solidFill>
            </a:endParaRPr>
          </a:p>
          <a:p>
            <a:pPr algn="ctr" eaLnBrk="1" hangingPunct="1">
              <a:buFont typeface="Wingdings" panose="05000000000000000000" pitchFamily="2" charset="2"/>
              <a:buNone/>
            </a:pPr>
            <a:r>
              <a:rPr lang="en-US" altLang="zh-CN" b="1" smtClean="0">
                <a:solidFill>
                  <a:srgbClr val="000000"/>
                </a:solidFill>
              </a:rPr>
              <a:t>  </a:t>
            </a:r>
            <a:r>
              <a:rPr lang="en-US" altLang="zh-CN" sz="3600" b="1" smtClean="0">
                <a:solidFill>
                  <a:srgbClr val="000000"/>
                </a:solidFill>
              </a:rPr>
              <a:t>AAS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Rot="1" noChangeArrowheads="1"/>
          </p:cNvSpPr>
          <p:nvPr>
            <p:ph type="title" idx="4294967295"/>
          </p:nvPr>
        </p:nvSpPr>
        <p:spPr/>
        <p:txBody>
          <a:bodyPr/>
          <a:lstStyle/>
          <a:p>
            <a:pPr eaLnBrk="1" hangingPunct="1"/>
            <a:r>
              <a:rPr lang="en-US" altLang="zh-CN" smtClean="0">
                <a:latin typeface="宋体" panose="02010600030101010101" pitchFamily="2" charset="-122"/>
              </a:rPr>
              <a:t/>
            </a:r>
            <a:br>
              <a:rPr lang="en-US" altLang="zh-CN" smtClean="0">
                <a:latin typeface="宋体" panose="02010600030101010101" pitchFamily="2" charset="-122"/>
              </a:rPr>
            </a:br>
            <a:endParaRPr lang="en-US" altLang="zh-CN" smtClean="0">
              <a:latin typeface="宋体" panose="02010600030101010101" pitchFamily="2" charset="-122"/>
            </a:endParaRPr>
          </a:p>
        </p:txBody>
      </p:sp>
      <p:sp>
        <p:nvSpPr>
          <p:cNvPr id="14339" name="Rectangle 3"/>
          <p:cNvSpPr>
            <a:spLocks noGrp="1" noRot="1" noChangeArrowheads="1"/>
          </p:cNvSpPr>
          <p:nvPr>
            <p:ph type="body" idx="4294967295"/>
          </p:nvPr>
        </p:nvSpPr>
        <p:spPr>
          <a:xfrm>
            <a:off x="979488" y="692150"/>
            <a:ext cx="7837487" cy="874713"/>
          </a:xfrm>
        </p:spPr>
        <p:txBody>
          <a:bodyPr/>
          <a:lstStyle/>
          <a:p>
            <a:pPr eaLnBrk="1" hangingPunct="1">
              <a:buFont typeface="Wingdings" panose="05000000000000000000" pitchFamily="2" charset="2"/>
              <a:buNone/>
            </a:pPr>
            <a:r>
              <a:rPr lang="en-US" altLang="zh-CN" sz="3600" b="1" smtClean="0">
                <a:latin typeface="隶书" panose="02010509060101010101" pitchFamily="49" charset="-122"/>
                <a:ea typeface="隶书" panose="02010509060101010101" pitchFamily="49" charset="-122"/>
              </a:rPr>
              <a:t> 5</a:t>
            </a:r>
            <a:r>
              <a:rPr lang="zh-CN" altLang="en-US" sz="3600" b="1" smtClean="0">
                <a:latin typeface="隶书" panose="02010509060101010101" pitchFamily="49" charset="-122"/>
                <a:ea typeface="隶书" panose="02010509060101010101" pitchFamily="49" charset="-122"/>
              </a:rPr>
              <a:t>、原子荧光光谱法的特点</a:t>
            </a:r>
          </a:p>
        </p:txBody>
      </p:sp>
      <p:sp>
        <p:nvSpPr>
          <p:cNvPr id="14340" name="Rectangle 4"/>
          <p:cNvSpPr>
            <a:spLocks noChangeArrowheads="1"/>
          </p:cNvSpPr>
          <p:nvPr/>
        </p:nvSpPr>
        <p:spPr bwMode="auto">
          <a:xfrm>
            <a:off x="1196975" y="1628775"/>
            <a:ext cx="7770813"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None/>
            </a:pPr>
            <a:r>
              <a:rPr lang="zh-CN" altLang="en-US" sz="3200" dirty="0">
                <a:solidFill>
                  <a:schemeClr val="hlink"/>
                </a:solidFill>
                <a:latin typeface="隶书" panose="02010509060101010101" pitchFamily="49" charset="-122"/>
                <a:ea typeface="隶书" panose="02010509060101010101" pitchFamily="49" charset="-122"/>
              </a:rPr>
              <a:t>（</a:t>
            </a:r>
            <a:r>
              <a:rPr lang="en-US" altLang="zh-CN" sz="3200" dirty="0">
                <a:solidFill>
                  <a:schemeClr val="hlink"/>
                </a:solidFill>
                <a:latin typeface="隶书" panose="02010509060101010101" pitchFamily="49" charset="-122"/>
                <a:ea typeface="隶书" panose="02010509060101010101" pitchFamily="49" charset="-122"/>
              </a:rPr>
              <a:t>1</a:t>
            </a:r>
            <a:r>
              <a:rPr lang="zh-CN" altLang="en-US" sz="3200" dirty="0">
                <a:solidFill>
                  <a:schemeClr val="hlink"/>
                </a:solidFill>
                <a:latin typeface="隶书" panose="02010509060101010101" pitchFamily="49" charset="-122"/>
                <a:ea typeface="隶书" panose="02010509060101010101" pitchFamily="49" charset="-122"/>
              </a:rPr>
              <a:t>）灵敏度</a:t>
            </a:r>
            <a:r>
              <a:rPr lang="zh-CN" altLang="en-US" sz="3200" dirty="0" smtClean="0">
                <a:solidFill>
                  <a:schemeClr val="hlink"/>
                </a:solidFill>
                <a:latin typeface="隶书" panose="02010509060101010101" pitchFamily="49" charset="-122"/>
                <a:ea typeface="隶书" panose="02010509060101010101" pitchFamily="49" charset="-122"/>
              </a:rPr>
              <a:t>高</a:t>
            </a:r>
            <a:r>
              <a:rPr lang="zh-CN" altLang="en-US" sz="3200" dirty="0">
                <a:solidFill>
                  <a:schemeClr val="hlink"/>
                </a:solidFill>
                <a:latin typeface="隶书" panose="02010509060101010101" pitchFamily="49" charset="-122"/>
                <a:ea typeface="隶书" panose="02010509060101010101" pitchFamily="49" charset="-122"/>
              </a:rPr>
              <a:t>，</a:t>
            </a:r>
            <a:r>
              <a:rPr lang="zh-CN" altLang="en-US" sz="3200" dirty="0" smtClean="0">
                <a:solidFill>
                  <a:schemeClr val="hlink"/>
                </a:solidFill>
                <a:latin typeface="隶书" panose="02010509060101010101" pitchFamily="49" charset="-122"/>
                <a:ea typeface="隶书" panose="02010509060101010101" pitchFamily="49" charset="-122"/>
              </a:rPr>
              <a:t>检出限</a:t>
            </a:r>
            <a:r>
              <a:rPr lang="zh-CN" altLang="en-US" sz="3200" dirty="0" smtClean="0">
                <a:solidFill>
                  <a:schemeClr val="hlink"/>
                </a:solidFill>
                <a:latin typeface="隶书" panose="02010509060101010101" pitchFamily="49" charset="-122"/>
                <a:ea typeface="隶书" panose="02010509060101010101" pitchFamily="49" charset="-122"/>
              </a:rPr>
              <a:t>低 </a:t>
            </a:r>
            <a:r>
              <a:rPr lang="en-US" altLang="zh-CN" sz="2800" dirty="0">
                <a:solidFill>
                  <a:schemeClr val="hlink"/>
                </a:solidFill>
                <a:latin typeface="Times New Roman" panose="02020603050405020304" pitchFamily="18" charset="0"/>
                <a:ea typeface="黑体" panose="02010609060101010101" pitchFamily="49" charset="-122"/>
              </a:rPr>
              <a:t>(Cd 0.001 ng/ml)</a:t>
            </a:r>
          </a:p>
          <a:p>
            <a:pPr eaLnBrk="1" hangingPunct="1">
              <a:lnSpc>
                <a:spcPct val="120000"/>
              </a:lnSpc>
              <a:buClr>
                <a:schemeClr val="hlink"/>
              </a:buClr>
              <a:buSzPct val="70000"/>
              <a:buFont typeface="Wingdings" panose="05000000000000000000" pitchFamily="2" charset="2"/>
              <a:buNone/>
            </a:pPr>
            <a:r>
              <a:rPr lang="zh-CN" altLang="en-US" sz="3200" dirty="0">
                <a:solidFill>
                  <a:schemeClr val="hlink"/>
                </a:solidFill>
                <a:latin typeface="隶书" panose="02010509060101010101" pitchFamily="49" charset="-122"/>
                <a:ea typeface="隶书" panose="02010509060101010101" pitchFamily="49" charset="-122"/>
              </a:rPr>
              <a:t>（</a:t>
            </a:r>
            <a:r>
              <a:rPr lang="en-US" altLang="zh-CN" sz="3200" dirty="0">
                <a:solidFill>
                  <a:schemeClr val="hlink"/>
                </a:solidFill>
                <a:latin typeface="隶书" panose="02010509060101010101" pitchFamily="49" charset="-122"/>
                <a:ea typeface="隶书" panose="02010509060101010101" pitchFamily="49" charset="-122"/>
              </a:rPr>
              <a:t>2</a:t>
            </a:r>
            <a:r>
              <a:rPr lang="zh-CN" altLang="en-US" sz="3200" dirty="0">
                <a:solidFill>
                  <a:schemeClr val="hlink"/>
                </a:solidFill>
                <a:latin typeface="隶书" panose="02010509060101010101" pitchFamily="49" charset="-122"/>
                <a:ea typeface="隶书" panose="02010509060101010101" pitchFamily="49" charset="-122"/>
              </a:rPr>
              <a:t>）谱线比较简单，干扰少</a:t>
            </a:r>
          </a:p>
          <a:p>
            <a:pPr eaLnBrk="1" hangingPunct="1">
              <a:lnSpc>
                <a:spcPct val="120000"/>
              </a:lnSpc>
              <a:buClr>
                <a:schemeClr val="hlink"/>
              </a:buClr>
              <a:buSzPct val="70000"/>
              <a:buFont typeface="Wingdings" panose="05000000000000000000" pitchFamily="2" charset="2"/>
              <a:buNone/>
            </a:pPr>
            <a:r>
              <a:rPr lang="zh-CN" altLang="en-US" sz="3200" dirty="0">
                <a:solidFill>
                  <a:schemeClr val="hlink"/>
                </a:solidFill>
                <a:latin typeface="隶书" panose="02010509060101010101" pitchFamily="49" charset="-122"/>
                <a:ea typeface="隶书" panose="02010509060101010101" pitchFamily="49" charset="-122"/>
              </a:rPr>
              <a:t>（</a:t>
            </a:r>
            <a:r>
              <a:rPr lang="en-US" altLang="zh-CN" sz="3200" dirty="0">
                <a:solidFill>
                  <a:schemeClr val="hlink"/>
                </a:solidFill>
                <a:latin typeface="隶书" panose="02010509060101010101" pitchFamily="49" charset="-122"/>
                <a:ea typeface="隶书" panose="02010509060101010101" pitchFamily="49" charset="-122"/>
              </a:rPr>
              <a:t>3</a:t>
            </a:r>
            <a:r>
              <a:rPr lang="zh-CN" altLang="en-US" sz="3200" dirty="0">
                <a:solidFill>
                  <a:schemeClr val="hlink"/>
                </a:solidFill>
                <a:latin typeface="隶书" panose="02010509060101010101" pitchFamily="49" charset="-122"/>
                <a:ea typeface="隶书" panose="02010509060101010101" pitchFamily="49" charset="-122"/>
              </a:rPr>
              <a:t>）仪器结构简单</a:t>
            </a:r>
          </a:p>
          <a:p>
            <a:pPr eaLnBrk="1" hangingPunct="1">
              <a:lnSpc>
                <a:spcPct val="120000"/>
              </a:lnSpc>
              <a:buClr>
                <a:schemeClr val="hlink"/>
              </a:buClr>
              <a:buSzPct val="70000"/>
              <a:buFont typeface="Wingdings" panose="05000000000000000000" pitchFamily="2" charset="2"/>
              <a:buNone/>
            </a:pPr>
            <a:r>
              <a:rPr lang="zh-CN" altLang="en-US" sz="3200" dirty="0">
                <a:solidFill>
                  <a:schemeClr val="hlink"/>
                </a:solidFill>
                <a:latin typeface="隶书" panose="02010509060101010101" pitchFamily="49" charset="-122"/>
                <a:ea typeface="隶书" panose="02010509060101010101" pitchFamily="49" charset="-122"/>
              </a:rPr>
              <a:t>（</a:t>
            </a:r>
            <a:r>
              <a:rPr lang="en-US" altLang="zh-CN" sz="3200" dirty="0">
                <a:solidFill>
                  <a:schemeClr val="hlink"/>
                </a:solidFill>
                <a:latin typeface="隶书" panose="02010509060101010101" pitchFamily="49" charset="-122"/>
                <a:ea typeface="隶书" panose="02010509060101010101" pitchFamily="49" charset="-122"/>
              </a:rPr>
              <a:t>4</a:t>
            </a:r>
            <a:r>
              <a:rPr lang="zh-CN" altLang="en-US" sz="3200" dirty="0">
                <a:solidFill>
                  <a:schemeClr val="hlink"/>
                </a:solidFill>
                <a:latin typeface="隶书" panose="02010509060101010101" pitchFamily="49" charset="-122"/>
                <a:ea typeface="隶书" panose="02010509060101010101" pitchFamily="49" charset="-122"/>
              </a:rPr>
              <a:t>）线性范围宽，可达</a:t>
            </a:r>
            <a:r>
              <a:rPr lang="en-US" altLang="zh-CN" sz="3200" dirty="0">
                <a:solidFill>
                  <a:schemeClr val="hlink"/>
                </a:solidFill>
                <a:latin typeface="隶书" panose="02010509060101010101" pitchFamily="49" charset="-122"/>
                <a:ea typeface="隶书" panose="02010509060101010101" pitchFamily="49" charset="-122"/>
              </a:rPr>
              <a:t>3</a:t>
            </a:r>
            <a:r>
              <a:rPr lang="en-US" altLang="zh-CN" sz="3200" dirty="0">
                <a:solidFill>
                  <a:schemeClr val="hlink"/>
                </a:solidFill>
                <a:latin typeface="Times New Roman" panose="02020603050405020304" pitchFamily="18" charset="0"/>
                <a:ea typeface="隶书" panose="02010509060101010101" pitchFamily="49" charset="-122"/>
              </a:rPr>
              <a:t>~</a:t>
            </a:r>
            <a:r>
              <a:rPr lang="en-US" altLang="zh-CN" sz="3200" dirty="0">
                <a:solidFill>
                  <a:schemeClr val="hlink"/>
                </a:solidFill>
                <a:latin typeface="隶书" panose="02010509060101010101" pitchFamily="49" charset="-122"/>
                <a:ea typeface="隶书" panose="02010509060101010101" pitchFamily="49" charset="-122"/>
              </a:rPr>
              <a:t>5</a:t>
            </a:r>
            <a:r>
              <a:rPr lang="zh-CN" altLang="en-US" sz="3200" dirty="0">
                <a:solidFill>
                  <a:schemeClr val="hlink"/>
                </a:solidFill>
                <a:latin typeface="隶书" panose="02010509060101010101" pitchFamily="49" charset="-122"/>
                <a:ea typeface="隶书" panose="02010509060101010101" pitchFamily="49" charset="-122"/>
              </a:rPr>
              <a:t>个数量级。</a:t>
            </a:r>
          </a:p>
          <a:p>
            <a:pPr eaLnBrk="1" hangingPunct="1">
              <a:lnSpc>
                <a:spcPct val="120000"/>
              </a:lnSpc>
              <a:buClr>
                <a:schemeClr val="hlink"/>
              </a:buClr>
              <a:buSzPct val="70000"/>
              <a:buFont typeface="Wingdings" panose="05000000000000000000" pitchFamily="2" charset="2"/>
              <a:buNone/>
            </a:pPr>
            <a:r>
              <a:rPr lang="zh-CN" altLang="en-US" sz="3200" dirty="0">
                <a:solidFill>
                  <a:schemeClr val="hlink"/>
                </a:solidFill>
                <a:latin typeface="隶书" panose="02010509060101010101" pitchFamily="49" charset="-122"/>
                <a:ea typeface="隶书" panose="02010509060101010101" pitchFamily="49" charset="-122"/>
              </a:rPr>
              <a:t>（</a:t>
            </a:r>
            <a:r>
              <a:rPr lang="en-US" altLang="zh-CN" sz="3200" dirty="0">
                <a:solidFill>
                  <a:schemeClr val="hlink"/>
                </a:solidFill>
                <a:latin typeface="隶书" panose="02010509060101010101" pitchFamily="49" charset="-122"/>
                <a:ea typeface="隶书" panose="02010509060101010101" pitchFamily="49" charset="-122"/>
              </a:rPr>
              <a:t>5</a:t>
            </a:r>
            <a:r>
              <a:rPr lang="zh-CN" altLang="en-US" sz="3200" dirty="0">
                <a:solidFill>
                  <a:schemeClr val="hlink"/>
                </a:solidFill>
                <a:latin typeface="隶书" panose="02010509060101010101" pitchFamily="49" charset="-122"/>
                <a:ea typeface="隶书" panose="02010509060101010101" pitchFamily="49" charset="-122"/>
              </a:rPr>
              <a:t>）多元素同时测定</a:t>
            </a:r>
            <a:endParaRPr lang="en-US" altLang="zh-CN" sz="3200" dirty="0">
              <a:solidFill>
                <a:schemeClr val="hlink"/>
              </a:solidFill>
              <a:latin typeface="隶书" panose="02010509060101010101" pitchFamily="49" charset="-122"/>
              <a:ea typeface="隶书" panose="02010509060101010101" pitchFamily="49" charset="-122"/>
            </a:endParaRPr>
          </a:p>
          <a:p>
            <a:pPr eaLnBrk="1" hangingPunct="1">
              <a:lnSpc>
                <a:spcPct val="120000"/>
              </a:lnSpc>
              <a:buClr>
                <a:schemeClr val="hlink"/>
              </a:buClr>
              <a:buSzPct val="70000"/>
              <a:buFont typeface="Wingdings" panose="05000000000000000000" pitchFamily="2" charset="2"/>
              <a:buNone/>
            </a:pPr>
            <a:r>
              <a:rPr lang="zh-CN" altLang="en-US" sz="3200" dirty="0">
                <a:solidFill>
                  <a:schemeClr val="hlink"/>
                </a:solidFill>
                <a:latin typeface="隶书" panose="02010509060101010101" pitchFamily="49" charset="-122"/>
                <a:ea typeface="隶书" panose="02010509060101010101" pitchFamily="49" charset="-122"/>
              </a:rPr>
              <a:t>（</a:t>
            </a:r>
            <a:r>
              <a:rPr lang="en-US" altLang="zh-CN" sz="3200" dirty="0">
                <a:solidFill>
                  <a:schemeClr val="hlink"/>
                </a:solidFill>
                <a:latin typeface="隶书" panose="02010509060101010101" pitchFamily="49" charset="-122"/>
                <a:ea typeface="隶书" panose="02010509060101010101" pitchFamily="49" charset="-122"/>
              </a:rPr>
              <a:t>6</a:t>
            </a:r>
            <a:r>
              <a:rPr lang="zh-CN" altLang="en-US" sz="3200" dirty="0">
                <a:solidFill>
                  <a:schemeClr val="hlink"/>
                </a:solidFill>
                <a:latin typeface="隶书" panose="02010509060101010101" pitchFamily="49" charset="-122"/>
                <a:ea typeface="隶书" panose="02010509060101010101" pitchFamily="49" charset="-122"/>
              </a:rPr>
              <a:t>）易发生荧光猝灭、散射光影响，复杂基体影响大，甚至不可测</a:t>
            </a:r>
          </a:p>
        </p:txBody>
      </p:sp>
    </p:spTree>
  </p:cSld>
  <p:clrMapOvr>
    <a:masterClrMapping/>
  </p:clrMapOvr>
  <p:transition advTm="30000">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5"/>
          <p:cNvSpPr txBox="1">
            <a:spLocks noChangeArrowheads="1"/>
          </p:cNvSpPr>
          <p:nvPr/>
        </p:nvSpPr>
        <p:spPr bwMode="auto">
          <a:xfrm>
            <a:off x="8029575" y="2406650"/>
            <a:ext cx="1009650" cy="641350"/>
          </a:xfrm>
          <a:prstGeom prst="rect">
            <a:avLst/>
          </a:prstGeom>
          <a:noFill/>
          <a:ln w="9525">
            <a:noFill/>
            <a:miter lim="800000"/>
            <a:headEnd/>
            <a:tailEnd/>
          </a:ln>
        </p:spPr>
        <p:txBody>
          <a:bodyPr>
            <a:spAutoFit/>
          </a:bodyPr>
          <a:lstStyle/>
          <a:p>
            <a:pPr algn="ctr" eaLnBrk="1" hangingPunct="1">
              <a:spcBef>
                <a:spcPct val="20000"/>
              </a:spcBef>
              <a:buSzPct val="70000"/>
              <a:buFont typeface="Wingdings" pitchFamily="2" charset="2"/>
              <a:buChar char="n"/>
              <a:defRPr/>
            </a:pPr>
            <a:endParaRPr lang="zh-CN" altLang="en-US" sz="3600">
              <a:solidFill>
                <a:schemeClr val="tx2"/>
              </a:solidFill>
              <a:effectLst>
                <a:outerShdw blurRad="38100" dist="38100" dir="2700000" algn="tl">
                  <a:srgbClr val="C0C0C0"/>
                </a:outerShdw>
              </a:effectLst>
              <a:latin typeface="Garamond" pitchFamily="18" charset="0"/>
              <a:ea typeface="黑体" pitchFamily="49" charset="-122"/>
            </a:endParaRPr>
          </a:p>
        </p:txBody>
      </p:sp>
      <p:sp>
        <p:nvSpPr>
          <p:cNvPr id="4" name="Rectangle 2"/>
          <p:cNvSpPr txBox="1">
            <a:spLocks noRot="1" noChangeArrowheads="1"/>
          </p:cNvSpPr>
          <p:nvPr/>
        </p:nvSpPr>
        <p:spPr bwMode="gray">
          <a:xfrm>
            <a:off x="1312863" y="333375"/>
            <a:ext cx="7327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a:lstStyle>
          <a:p>
            <a:pPr algn="l" eaLnBrk="1" hangingPunct="1">
              <a:defRPr/>
            </a:pPr>
            <a:r>
              <a:rPr lang="zh-CN" altLang="zh-CN" sz="4000" kern="0" dirty="0" smtClean="0">
                <a:solidFill>
                  <a:schemeClr val="tx1"/>
                </a:solidFill>
                <a:latin typeface="宋体" panose="02010600030101010101" pitchFamily="2" charset="-122"/>
                <a:ea typeface="隶书" panose="02010509060101010101" pitchFamily="49" charset="-122"/>
              </a:rPr>
              <a:t>一、</a:t>
            </a:r>
            <a:r>
              <a:rPr lang="zh-CN" altLang="zh-CN" sz="4000" kern="0" dirty="0" smtClean="0">
                <a:solidFill>
                  <a:schemeClr val="tx1"/>
                </a:solidFill>
                <a:ea typeface="隶书" panose="02010509060101010101" pitchFamily="49" charset="-122"/>
              </a:rPr>
              <a:t>原子吸收分光光度法概论</a:t>
            </a:r>
            <a:r>
              <a:rPr lang="zh-CN" altLang="zh-CN" b="0" kern="0" dirty="0" smtClean="0">
                <a:solidFill>
                  <a:schemeClr val="tx1"/>
                </a:solidFill>
              </a:rPr>
              <a:t> </a:t>
            </a:r>
            <a:r>
              <a:rPr lang="zh-CN" altLang="zh-CN" b="0" kern="0" dirty="0" smtClean="0">
                <a:solidFill>
                  <a:schemeClr val="tx1"/>
                </a:solidFill>
                <a:latin typeface="宋体" panose="02010600030101010101" pitchFamily="2" charset="-122"/>
              </a:rPr>
              <a:t> </a:t>
            </a:r>
          </a:p>
        </p:txBody>
      </p:sp>
      <p:sp>
        <p:nvSpPr>
          <p:cNvPr id="5" name="Rectangle 2"/>
          <p:cNvSpPr txBox="1">
            <a:spLocks noRot="1" noChangeArrowheads="1"/>
          </p:cNvSpPr>
          <p:nvPr/>
        </p:nvSpPr>
        <p:spPr bwMode="gray">
          <a:xfrm>
            <a:off x="1296988" y="1476375"/>
            <a:ext cx="606901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a:lstStyle>
          <a:p>
            <a:pPr algn="l" eaLnBrk="1" hangingPunct="1">
              <a:defRPr/>
            </a:pPr>
            <a:r>
              <a:rPr lang="zh-CN" altLang="zh-CN" sz="4000" kern="0" dirty="0" smtClean="0">
                <a:solidFill>
                  <a:schemeClr val="tx1"/>
                </a:solidFill>
                <a:ea typeface="隶书" panose="02010509060101010101" pitchFamily="49" charset="-122"/>
              </a:rPr>
              <a:t>二、基本原理</a:t>
            </a:r>
            <a:r>
              <a:rPr lang="zh-CN" altLang="zh-CN" b="0" kern="0" dirty="0" smtClean="0">
                <a:solidFill>
                  <a:schemeClr val="tx1"/>
                </a:solidFill>
                <a:latin typeface="宋体" panose="02010600030101010101" pitchFamily="2" charset="-122"/>
              </a:rPr>
              <a:t> </a:t>
            </a:r>
          </a:p>
        </p:txBody>
      </p:sp>
      <p:pic>
        <p:nvPicPr>
          <p:cNvPr id="614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8" y="2133600"/>
            <a:ext cx="8302626"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Rot="1" noChangeArrowheads="1"/>
          </p:cNvSpPr>
          <p:nvPr/>
        </p:nvSpPr>
        <p:spPr bwMode="gray">
          <a:xfrm>
            <a:off x="-935038" y="3124200"/>
            <a:ext cx="86121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a:lstStyle>
          <a:p>
            <a:pPr eaLnBrk="1" hangingPunct="1">
              <a:defRPr/>
            </a:pPr>
            <a:r>
              <a:rPr lang="zh-CN" altLang="zh-CN" sz="4000" b="0" kern="0" dirty="0" smtClean="0">
                <a:solidFill>
                  <a:schemeClr val="tx1"/>
                </a:solidFill>
                <a:latin typeface="隶书" panose="02010509060101010101" pitchFamily="49" charset="-122"/>
                <a:ea typeface="隶书" panose="02010509060101010101" pitchFamily="49" charset="-122"/>
              </a:rPr>
              <a:t>四、干扰及其消除</a:t>
            </a:r>
            <a:r>
              <a:rPr lang="zh-CN" altLang="zh-CN" b="0" kern="0" dirty="0" smtClean="0">
                <a:solidFill>
                  <a:schemeClr val="tx1"/>
                </a:solidFill>
                <a:latin typeface="宋体" panose="02010600030101010101" pitchFamily="2" charset="-122"/>
              </a:rPr>
              <a:t> </a:t>
            </a:r>
          </a:p>
        </p:txBody>
      </p:sp>
      <p:sp>
        <p:nvSpPr>
          <p:cNvPr id="8" name="Rectangle 2"/>
          <p:cNvSpPr txBox="1">
            <a:spLocks noRot="1" noChangeArrowheads="1"/>
          </p:cNvSpPr>
          <p:nvPr/>
        </p:nvSpPr>
        <p:spPr bwMode="gray">
          <a:xfrm>
            <a:off x="1225550" y="4437063"/>
            <a:ext cx="60690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a:lstStyle>
          <a:p>
            <a:pPr algn="l" eaLnBrk="1" hangingPunct="1">
              <a:defRPr/>
            </a:pPr>
            <a:r>
              <a:rPr lang="zh-CN" altLang="zh-CN" sz="4000" b="0" kern="0" dirty="0" smtClean="0">
                <a:solidFill>
                  <a:schemeClr val="tx1"/>
                </a:solidFill>
                <a:latin typeface="隶书" panose="02010509060101010101" pitchFamily="49" charset="-122"/>
                <a:ea typeface="隶书" panose="02010509060101010101" pitchFamily="49" charset="-122"/>
              </a:rPr>
              <a:t>五、分析方法</a:t>
            </a:r>
            <a:r>
              <a:rPr lang="zh-CN" altLang="zh-CN" b="0" kern="0" dirty="0" smtClean="0">
                <a:solidFill>
                  <a:schemeClr val="tx1"/>
                </a:solidFill>
                <a:latin typeface="宋体" panose="02010600030101010101" pitchFamily="2" charset="-122"/>
              </a:rPr>
              <a:t> </a:t>
            </a:r>
          </a:p>
        </p:txBody>
      </p:sp>
      <p:sp>
        <p:nvSpPr>
          <p:cNvPr id="9" name="Rectangle 2"/>
          <p:cNvSpPr txBox="1">
            <a:spLocks noRot="1" noChangeArrowheads="1"/>
          </p:cNvSpPr>
          <p:nvPr/>
        </p:nvSpPr>
        <p:spPr bwMode="gray">
          <a:xfrm>
            <a:off x="639763" y="5259388"/>
            <a:ext cx="7915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itchFamily="34" charset="0"/>
                <a:ea typeface="黑体" pitchFamily="2" charset="-122"/>
              </a:defRPr>
            </a:lvl2pPr>
            <a:lvl3pPr algn="ctr" rtl="0" eaLnBrk="0" fontAlgn="base" hangingPunct="0">
              <a:spcBef>
                <a:spcPct val="0"/>
              </a:spcBef>
              <a:spcAft>
                <a:spcPct val="0"/>
              </a:spcAft>
              <a:defRPr sz="3600">
                <a:solidFill>
                  <a:schemeClr val="bg1"/>
                </a:solidFill>
                <a:latin typeface="Arial" pitchFamily="34" charset="0"/>
                <a:ea typeface="黑体" pitchFamily="2" charset="-122"/>
              </a:defRPr>
            </a:lvl3pPr>
            <a:lvl4pPr algn="ctr" rtl="0" eaLnBrk="0" fontAlgn="base" hangingPunct="0">
              <a:spcBef>
                <a:spcPct val="0"/>
              </a:spcBef>
              <a:spcAft>
                <a:spcPct val="0"/>
              </a:spcAft>
              <a:defRPr sz="3600">
                <a:solidFill>
                  <a:schemeClr val="bg1"/>
                </a:solidFill>
                <a:latin typeface="Arial" pitchFamily="34" charset="0"/>
                <a:ea typeface="黑体" pitchFamily="2" charset="-122"/>
              </a:defRPr>
            </a:lvl4pPr>
            <a:lvl5pPr algn="ctr" rtl="0" eaLnBrk="0" fontAlgn="base" hangingPunct="0">
              <a:spcBef>
                <a:spcPct val="0"/>
              </a:spcBef>
              <a:spcAft>
                <a:spcPct val="0"/>
              </a:spcAft>
              <a:defRPr sz="3600">
                <a:solidFill>
                  <a:schemeClr val="bg1"/>
                </a:solidFill>
                <a:latin typeface="Arial" pitchFamily="34" charset="0"/>
                <a:ea typeface="黑体" pitchFamily="2" charset="-122"/>
              </a:defRPr>
            </a:lvl5pPr>
            <a:lvl6pPr marL="457200" algn="ctr" rtl="0" fontAlgn="base">
              <a:spcBef>
                <a:spcPct val="0"/>
              </a:spcBef>
              <a:spcAft>
                <a:spcPct val="0"/>
              </a:spcAft>
              <a:defRPr sz="3600">
                <a:solidFill>
                  <a:schemeClr val="bg1"/>
                </a:solidFill>
                <a:latin typeface="Arial" pitchFamily="34" charset="0"/>
                <a:ea typeface="黑体" pitchFamily="2" charset="-122"/>
              </a:defRPr>
            </a:lvl6pPr>
            <a:lvl7pPr marL="914400" algn="ctr" rtl="0" fontAlgn="base">
              <a:spcBef>
                <a:spcPct val="0"/>
              </a:spcBef>
              <a:spcAft>
                <a:spcPct val="0"/>
              </a:spcAft>
              <a:defRPr sz="3600">
                <a:solidFill>
                  <a:schemeClr val="bg1"/>
                </a:solidFill>
                <a:latin typeface="Arial" pitchFamily="34" charset="0"/>
                <a:ea typeface="黑体" pitchFamily="2" charset="-122"/>
              </a:defRPr>
            </a:lvl7pPr>
            <a:lvl8pPr marL="1371600" algn="ctr" rtl="0" fontAlgn="base">
              <a:spcBef>
                <a:spcPct val="0"/>
              </a:spcBef>
              <a:spcAft>
                <a:spcPct val="0"/>
              </a:spcAft>
              <a:defRPr sz="3600">
                <a:solidFill>
                  <a:schemeClr val="bg1"/>
                </a:solidFill>
                <a:latin typeface="Arial" pitchFamily="34" charset="0"/>
                <a:ea typeface="黑体" pitchFamily="2" charset="-122"/>
              </a:defRPr>
            </a:lvl8pPr>
            <a:lvl9pPr marL="1828800" algn="ctr" rtl="0" fontAlgn="base">
              <a:spcBef>
                <a:spcPct val="0"/>
              </a:spcBef>
              <a:spcAft>
                <a:spcPct val="0"/>
              </a:spcAft>
              <a:defRPr sz="3600">
                <a:solidFill>
                  <a:schemeClr val="bg1"/>
                </a:solidFill>
                <a:latin typeface="Arial" pitchFamily="34" charset="0"/>
                <a:ea typeface="黑体" pitchFamily="2" charset="-122"/>
              </a:defRPr>
            </a:lvl9pPr>
          </a:lstStyle>
          <a:p>
            <a:pPr eaLnBrk="1" hangingPunct="1">
              <a:defRPr/>
            </a:pPr>
            <a:r>
              <a:rPr lang="zh-CN" altLang="zh-CN" sz="4000" kern="0" smtClean="0">
                <a:solidFill>
                  <a:schemeClr val="hlink"/>
                </a:solidFill>
                <a:latin typeface="隶书" panose="02010509060101010101" pitchFamily="49" charset="-122"/>
                <a:ea typeface="隶书" panose="02010509060101010101" pitchFamily="49" charset="-122"/>
              </a:rPr>
              <a:t>六、原子荧光光谱法简介</a:t>
            </a:r>
            <a:endParaRPr lang="zh-CN" altLang="zh-CN" sz="4000" kern="0" dirty="0" smtClean="0">
              <a:solidFill>
                <a:schemeClr val="hlink"/>
              </a:solidFill>
              <a:latin typeface="隶书" panose="02010509060101010101" pitchFamily="49" charset="-122"/>
              <a:ea typeface="隶书" panose="02010509060101010101" pitchFamily="49" charset="-12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idx="4294967295"/>
          </p:nvPr>
        </p:nvSpPr>
        <p:spPr>
          <a:xfrm>
            <a:off x="833438" y="549275"/>
            <a:ext cx="7915275" cy="685800"/>
          </a:xfrm>
        </p:spPr>
        <p:txBody>
          <a:bodyPr/>
          <a:lstStyle/>
          <a:p>
            <a:pPr eaLnBrk="1" hangingPunct="1"/>
            <a:r>
              <a:rPr lang="zh-CN" altLang="zh-CN" sz="4000" b="1" smtClean="0">
                <a:solidFill>
                  <a:schemeClr val="hlink"/>
                </a:solidFill>
                <a:latin typeface="隶书" panose="02010509060101010101" pitchFamily="49" charset="-122"/>
                <a:ea typeface="隶书" panose="02010509060101010101" pitchFamily="49" charset="-122"/>
              </a:rPr>
              <a:t>六、原子荧光光谱法简介</a:t>
            </a:r>
          </a:p>
        </p:txBody>
      </p:sp>
      <p:sp>
        <p:nvSpPr>
          <p:cNvPr id="7171" name="Rectangle 3"/>
          <p:cNvSpPr>
            <a:spLocks noGrp="1" noRot="1" noChangeArrowheads="1"/>
          </p:cNvSpPr>
          <p:nvPr>
            <p:ph type="body" idx="4294967295"/>
          </p:nvPr>
        </p:nvSpPr>
        <p:spPr>
          <a:xfrm>
            <a:off x="762000" y="1341438"/>
            <a:ext cx="8261350" cy="4967287"/>
          </a:xfrm>
        </p:spPr>
        <p:txBody>
          <a:bodyPr/>
          <a:lstStyle/>
          <a:p>
            <a:pPr marL="533400" indent="-533400" eaLnBrk="1" hangingPunct="1">
              <a:lnSpc>
                <a:spcPct val="110000"/>
              </a:lnSpc>
              <a:buFont typeface="Wingdings" panose="05000000000000000000" pitchFamily="2" charset="2"/>
              <a:buNone/>
            </a:pPr>
            <a:r>
              <a:rPr lang="en-US" altLang="zh-CN" b="1" dirty="0" smtClean="0">
                <a:solidFill>
                  <a:schemeClr val="hlink"/>
                </a:solidFill>
                <a:latin typeface="隶书" panose="02010509060101010101" pitchFamily="49" charset="-122"/>
                <a:ea typeface="隶书" panose="02010509060101010101" pitchFamily="49" charset="-122"/>
              </a:rPr>
              <a:t>Atomic Fluorescence Spectrometry</a:t>
            </a:r>
            <a:r>
              <a:rPr lang="zh-CN" altLang="en-US" b="1" dirty="0" smtClean="0">
                <a:solidFill>
                  <a:schemeClr val="hlink"/>
                </a:solidFill>
                <a:latin typeface="隶书" panose="02010509060101010101" pitchFamily="49" charset="-122"/>
                <a:ea typeface="隶书" panose="02010509060101010101" pitchFamily="49" charset="-122"/>
              </a:rPr>
              <a:t>（</a:t>
            </a:r>
            <a:r>
              <a:rPr lang="en-US" altLang="zh-CN" b="1" dirty="0" smtClean="0">
                <a:solidFill>
                  <a:schemeClr val="hlink"/>
                </a:solidFill>
                <a:latin typeface="隶书" panose="02010509060101010101" pitchFamily="49" charset="-122"/>
                <a:ea typeface="隶书" panose="02010509060101010101" pitchFamily="49" charset="-122"/>
              </a:rPr>
              <a:t>AFS</a:t>
            </a:r>
            <a:r>
              <a:rPr lang="zh-CN" altLang="en-US" b="1" dirty="0" smtClean="0">
                <a:solidFill>
                  <a:schemeClr val="hlink"/>
                </a:solidFill>
                <a:latin typeface="隶书" panose="02010509060101010101" pitchFamily="49" charset="-122"/>
                <a:ea typeface="隶书" panose="02010509060101010101" pitchFamily="49" charset="-122"/>
              </a:rPr>
              <a:t>）</a:t>
            </a:r>
          </a:p>
          <a:p>
            <a:pPr marL="533400" indent="-533400" algn="just" eaLnBrk="1" hangingPunct="1">
              <a:lnSpc>
                <a:spcPct val="120000"/>
              </a:lnSpc>
              <a:spcBef>
                <a:spcPct val="40000"/>
              </a:spcBef>
              <a:buFont typeface="Wingdings" panose="05000000000000000000" pitchFamily="2" charset="2"/>
              <a:buAutoNum type="arabicPeriod"/>
            </a:pPr>
            <a:r>
              <a:rPr lang="zh-CN" altLang="en-US" sz="3600" b="1" dirty="0" smtClean="0">
                <a:latin typeface="隶书" panose="02010509060101010101" pitchFamily="49" charset="-122"/>
                <a:ea typeface="隶书" panose="02010509060101010101" pitchFamily="49" charset="-122"/>
              </a:rPr>
              <a:t>原子荧光光谱的产生</a:t>
            </a:r>
          </a:p>
          <a:p>
            <a:pPr marL="533400" indent="-533400" algn="just" eaLnBrk="1" hangingPunct="1">
              <a:buFont typeface="Wingdings" panose="05000000000000000000" pitchFamily="2" charset="2"/>
              <a:buNone/>
            </a:pPr>
            <a:r>
              <a:rPr lang="zh-CN" altLang="en-US" dirty="0" smtClean="0">
                <a:solidFill>
                  <a:srgbClr val="000000"/>
                </a:solidFill>
                <a:latin typeface="隶书" panose="02010509060101010101" pitchFamily="49" charset="-122"/>
                <a:ea typeface="隶书" panose="02010509060101010101" pitchFamily="49" charset="-122"/>
              </a:rPr>
              <a:t>   气态自由原子</a:t>
            </a:r>
            <a:r>
              <a:rPr lang="zh-CN" altLang="en-US" dirty="0" smtClean="0">
                <a:solidFill>
                  <a:srgbClr val="CC6600"/>
                </a:solidFill>
                <a:latin typeface="隶书" panose="02010509060101010101" pitchFamily="49" charset="-122"/>
                <a:ea typeface="隶书" panose="02010509060101010101" pitchFamily="49" charset="-122"/>
              </a:rPr>
              <a:t>吸收特征辐射</a:t>
            </a:r>
            <a:r>
              <a:rPr lang="zh-CN" altLang="en-US" dirty="0" smtClean="0">
                <a:solidFill>
                  <a:srgbClr val="000000"/>
                </a:solidFill>
                <a:latin typeface="隶书" panose="02010509060101010101" pitchFamily="49" charset="-122"/>
                <a:ea typeface="隶书" panose="02010509060101010101" pitchFamily="49" charset="-122"/>
              </a:rPr>
              <a:t>后跃迁到较高能级，然后又跃迁回到基态或较低能级。同时发射出与原激发辐射波长相同或不同的</a:t>
            </a:r>
            <a:r>
              <a:rPr lang="zh-CN" altLang="en-US" dirty="0" smtClean="0">
                <a:solidFill>
                  <a:srgbClr val="CC6600"/>
                </a:solidFill>
                <a:latin typeface="隶书" panose="02010509060101010101" pitchFamily="49" charset="-122"/>
                <a:ea typeface="隶书" panose="02010509060101010101" pitchFamily="49" charset="-122"/>
              </a:rPr>
              <a:t>辐射</a:t>
            </a:r>
            <a:r>
              <a:rPr lang="zh-CN" altLang="en-US" dirty="0" smtClean="0">
                <a:solidFill>
                  <a:srgbClr val="000000"/>
                </a:solidFill>
                <a:latin typeface="隶书" panose="02010509060101010101" pitchFamily="49" charset="-122"/>
                <a:ea typeface="隶书" panose="02010509060101010101" pitchFamily="49" charset="-122"/>
              </a:rPr>
              <a:t>，即原子荧光</a:t>
            </a:r>
            <a:r>
              <a:rPr lang="zh-CN" altLang="en-US" b="1" dirty="0" smtClean="0">
                <a:latin typeface="Times New Roman" panose="02020603050405020304" pitchFamily="18" charset="0"/>
                <a:ea typeface="楷体_GB2312" pitchFamily="49" charset="-122"/>
              </a:rPr>
              <a:t>。</a:t>
            </a:r>
            <a:endParaRPr lang="zh-CN" altLang="en-US" dirty="0" smtClean="0">
              <a:latin typeface="Times New Roman" panose="02020603050405020304" pitchFamily="18" charset="0"/>
            </a:endParaRPr>
          </a:p>
          <a:p>
            <a:pPr marL="914400" lvl="1" indent="-457200" eaLnBrk="1" hangingPunct="1">
              <a:lnSpc>
                <a:spcPct val="110000"/>
              </a:lnSpc>
              <a:buFont typeface="Wingdings" panose="05000000000000000000" pitchFamily="2" charset="2"/>
              <a:buNone/>
            </a:pPr>
            <a:r>
              <a:rPr lang="zh-CN" altLang="en-US" sz="3200" dirty="0" smtClean="0">
                <a:latin typeface="隶书" panose="02010509060101010101" pitchFamily="49" charset="-122"/>
                <a:ea typeface="隶书" panose="02010509060101010101" pitchFamily="49" charset="-122"/>
              </a:rPr>
              <a:t>  </a:t>
            </a:r>
            <a:r>
              <a:rPr lang="zh-CN" altLang="en-US" sz="3200" dirty="0" smtClean="0">
                <a:solidFill>
                  <a:schemeClr val="hlink"/>
                </a:solidFill>
                <a:latin typeface="隶书" panose="02010509060101010101" pitchFamily="49" charset="-122"/>
                <a:ea typeface="隶书" panose="02010509060101010101" pitchFamily="49" charset="-122"/>
              </a:rPr>
              <a:t>原子荧光</a:t>
            </a:r>
            <a:r>
              <a:rPr lang="en-US" altLang="zh-CN" sz="3200" dirty="0" smtClean="0">
                <a:solidFill>
                  <a:schemeClr val="hlink"/>
                </a:solidFill>
                <a:ea typeface="隶书" panose="02010509060101010101" pitchFamily="49" charset="-122"/>
              </a:rPr>
              <a:t>——</a:t>
            </a:r>
            <a:r>
              <a:rPr lang="zh-CN" altLang="en-US" sz="3200" dirty="0" smtClean="0">
                <a:solidFill>
                  <a:schemeClr val="hlink"/>
                </a:solidFill>
                <a:latin typeface="隶书" panose="02010509060101010101" pitchFamily="49" charset="-122"/>
                <a:ea typeface="隶书" panose="02010509060101010101" pitchFamily="49" charset="-122"/>
              </a:rPr>
              <a:t>光致发光</a:t>
            </a:r>
          </a:p>
          <a:p>
            <a:pPr marL="914400" lvl="1" indent="-457200" eaLnBrk="1" hangingPunct="1">
              <a:lnSpc>
                <a:spcPct val="110000"/>
              </a:lnSpc>
              <a:buFont typeface="Wingdings" panose="05000000000000000000" pitchFamily="2" charset="2"/>
              <a:buNone/>
            </a:pPr>
            <a:r>
              <a:rPr lang="zh-CN" altLang="en-US" sz="3200" dirty="0" smtClean="0">
                <a:solidFill>
                  <a:schemeClr val="hlink"/>
                </a:solidFill>
                <a:latin typeface="隶书" panose="02010509060101010101" pitchFamily="49" charset="-122"/>
                <a:ea typeface="隶书" panose="02010509060101010101" pitchFamily="49" charset="-122"/>
              </a:rPr>
              <a:t>  原子发射</a:t>
            </a:r>
            <a:r>
              <a:rPr lang="en-US" altLang="zh-CN" sz="3200" dirty="0" smtClean="0">
                <a:solidFill>
                  <a:schemeClr val="hlink"/>
                </a:solidFill>
                <a:ea typeface="隶书" panose="02010509060101010101" pitchFamily="49" charset="-122"/>
              </a:rPr>
              <a:t>——</a:t>
            </a:r>
            <a:r>
              <a:rPr lang="zh-CN" altLang="en-US" sz="3200" dirty="0" smtClean="0">
                <a:solidFill>
                  <a:schemeClr val="hlink"/>
                </a:solidFill>
                <a:latin typeface="隶书" panose="02010509060101010101" pitchFamily="49" charset="-122"/>
                <a:ea typeface="隶书" panose="02010509060101010101" pitchFamily="49" charset="-122"/>
              </a:rPr>
              <a:t>热致发光</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692150" y="609600"/>
            <a:ext cx="7913688" cy="1447800"/>
          </a:xfrm>
        </p:spPr>
        <p:txBody>
          <a:bodyPr/>
          <a:lstStyle/>
          <a:p>
            <a:pPr algn="l" eaLnBrk="1" hangingPunct="1"/>
            <a:r>
              <a:rPr lang="en-US" altLang="zh-CN" b="1" smtClean="0">
                <a:solidFill>
                  <a:schemeClr val="tx1"/>
                </a:solidFill>
                <a:latin typeface="隶书" panose="02010509060101010101" pitchFamily="49" charset="-122"/>
                <a:ea typeface="隶书" panose="02010509060101010101" pitchFamily="49" charset="-122"/>
              </a:rPr>
              <a:t>2</a:t>
            </a:r>
            <a:r>
              <a:rPr lang="zh-CN" altLang="en-US" b="1" smtClean="0">
                <a:solidFill>
                  <a:schemeClr val="tx1"/>
                </a:solidFill>
                <a:latin typeface="隶书" panose="02010509060101010101" pitchFamily="49" charset="-122"/>
                <a:ea typeface="隶书" panose="02010509060101010101" pitchFamily="49" charset="-122"/>
              </a:rPr>
              <a:t>．原子荧光的类型</a:t>
            </a:r>
            <a:r>
              <a:rPr lang="zh-CN" altLang="en-US" sz="3200" smtClean="0">
                <a:solidFill>
                  <a:srgbClr val="151521"/>
                </a:solidFill>
                <a:latin typeface="Times New Roman" panose="02020603050405020304" pitchFamily="18" charset="0"/>
              </a:rPr>
              <a:t>   </a:t>
            </a:r>
            <a:endParaRPr lang="zh-CN" altLang="en-US" sz="2800" smtClean="0">
              <a:solidFill>
                <a:srgbClr val="151521"/>
              </a:solidFill>
              <a:latin typeface="Times New Roman" panose="02020603050405020304" pitchFamily="18" charset="0"/>
            </a:endParaRPr>
          </a:p>
        </p:txBody>
      </p:sp>
      <p:sp>
        <p:nvSpPr>
          <p:cNvPr id="8195" name="Rectangle 3"/>
          <p:cNvSpPr>
            <a:spLocks noGrp="1" noRot="1" noChangeArrowheads="1"/>
          </p:cNvSpPr>
          <p:nvPr>
            <p:ph type="body" idx="4294967295"/>
          </p:nvPr>
        </p:nvSpPr>
        <p:spPr>
          <a:xfrm>
            <a:off x="1125538" y="1700213"/>
            <a:ext cx="7837487" cy="4535487"/>
          </a:xfrm>
        </p:spPr>
        <p:txBody>
          <a:bodyPr/>
          <a:lstStyle/>
          <a:p>
            <a:pPr algn="just" eaLnBrk="1" hangingPunct="1">
              <a:lnSpc>
                <a:spcPct val="110000"/>
              </a:lnSpc>
            </a:pPr>
            <a:r>
              <a:rPr lang="zh-CN" altLang="en-US" b="1" dirty="0" smtClean="0">
                <a:solidFill>
                  <a:srgbClr val="FF3300"/>
                </a:solidFill>
                <a:latin typeface="隶书" panose="02010509060101010101" pitchFamily="49" charset="-122"/>
                <a:ea typeface="隶书" panose="02010509060101010101" pitchFamily="49" charset="-122"/>
              </a:rPr>
              <a:t>共振荧光</a:t>
            </a:r>
            <a:r>
              <a:rPr lang="zh-CN" altLang="en-US" b="1" dirty="0" smtClean="0">
                <a:solidFill>
                  <a:srgbClr val="151521"/>
                </a:solidFill>
                <a:latin typeface="隶书" panose="02010509060101010101" pitchFamily="49" charset="-122"/>
                <a:ea typeface="隶书" panose="02010509060101010101" pitchFamily="49" charset="-122"/>
              </a:rPr>
              <a:t>   </a:t>
            </a:r>
          </a:p>
          <a:p>
            <a:pPr lvl="1" algn="just" eaLnBrk="1" hangingPunct="1">
              <a:lnSpc>
                <a:spcPct val="110000"/>
              </a:lnSpc>
              <a:buFont typeface="Wingdings" panose="05000000000000000000" pitchFamily="2" charset="2"/>
              <a:buNone/>
            </a:pPr>
            <a:r>
              <a:rPr lang="zh-CN" altLang="en-US" sz="3200" dirty="0" smtClean="0">
                <a:solidFill>
                  <a:srgbClr val="151521"/>
                </a:solidFill>
                <a:latin typeface="隶书" panose="02010509060101010101" pitchFamily="49" charset="-122"/>
                <a:ea typeface="隶书" panose="02010509060101010101" pitchFamily="49" charset="-122"/>
              </a:rPr>
              <a:t>发射与原吸收线波长（激发波长）相同的荧光。</a:t>
            </a:r>
            <a:r>
              <a:rPr lang="zh-CN" altLang="en-US" b="1" dirty="0" smtClean="0">
                <a:solidFill>
                  <a:srgbClr val="151521"/>
                </a:solidFill>
                <a:latin typeface="隶书" panose="02010509060101010101" pitchFamily="49" charset="-122"/>
                <a:ea typeface="隶书" panose="02010509060101010101" pitchFamily="49" charset="-122"/>
              </a:rPr>
              <a:t> </a:t>
            </a:r>
          </a:p>
          <a:p>
            <a:pPr algn="just" eaLnBrk="1" hangingPunct="1">
              <a:lnSpc>
                <a:spcPct val="110000"/>
              </a:lnSpc>
            </a:pPr>
            <a:r>
              <a:rPr lang="zh-CN" altLang="en-US" b="1" dirty="0" smtClean="0">
                <a:solidFill>
                  <a:srgbClr val="FF3300"/>
                </a:solidFill>
                <a:latin typeface="隶书" panose="02010509060101010101" pitchFamily="49" charset="-122"/>
                <a:ea typeface="隶书" panose="02010509060101010101" pitchFamily="49" charset="-122"/>
              </a:rPr>
              <a:t>非共振荧光</a:t>
            </a:r>
            <a:r>
              <a:rPr lang="zh-CN" altLang="en-US" b="1" dirty="0" smtClean="0">
                <a:solidFill>
                  <a:srgbClr val="151521"/>
                </a:solidFill>
                <a:latin typeface="隶书" panose="02010509060101010101" pitchFamily="49" charset="-122"/>
                <a:ea typeface="隶书" panose="02010509060101010101" pitchFamily="49" charset="-122"/>
              </a:rPr>
              <a:t>  </a:t>
            </a:r>
          </a:p>
          <a:p>
            <a:pPr lvl="1" algn="just" eaLnBrk="1" hangingPunct="1">
              <a:lnSpc>
                <a:spcPct val="110000"/>
              </a:lnSpc>
              <a:buFont typeface="Wingdings" panose="05000000000000000000" pitchFamily="2" charset="2"/>
              <a:buNone/>
            </a:pPr>
            <a:r>
              <a:rPr lang="zh-CN" altLang="en-US" sz="3200" dirty="0" smtClean="0">
                <a:solidFill>
                  <a:srgbClr val="151521"/>
                </a:solidFill>
                <a:latin typeface="隶书" panose="02010509060101010101" pitchFamily="49" charset="-122"/>
                <a:ea typeface="隶书" panose="02010509060101010101" pitchFamily="49" charset="-122"/>
              </a:rPr>
              <a:t>荧光的波长与激发光的不同</a:t>
            </a:r>
          </a:p>
          <a:p>
            <a:pPr lvl="1" algn="just" eaLnBrk="1" hangingPunct="1">
              <a:lnSpc>
                <a:spcPct val="110000"/>
              </a:lnSpc>
            </a:pPr>
            <a:r>
              <a:rPr lang="zh-CN" altLang="en-US" b="1" dirty="0" smtClean="0">
                <a:solidFill>
                  <a:srgbClr val="151521"/>
                </a:solidFill>
                <a:latin typeface="隶书" panose="02010509060101010101" pitchFamily="49" charset="-122"/>
                <a:ea typeface="隶书" panose="02010509060101010101" pitchFamily="49" charset="-122"/>
              </a:rPr>
              <a:t> </a:t>
            </a:r>
            <a:r>
              <a:rPr lang="zh-CN" altLang="en-US" b="1" dirty="0" smtClean="0">
                <a:latin typeface="隶书" panose="02010509060101010101" pitchFamily="49" charset="-122"/>
                <a:ea typeface="隶书" panose="02010509060101010101" pitchFamily="49" charset="-122"/>
              </a:rPr>
              <a:t>直跃线荧光</a:t>
            </a:r>
          </a:p>
          <a:p>
            <a:pPr lvl="1" algn="just" eaLnBrk="1" hangingPunct="1">
              <a:lnSpc>
                <a:spcPct val="110000"/>
              </a:lnSpc>
            </a:pPr>
            <a:r>
              <a:rPr lang="zh-CN" altLang="en-US" b="1" dirty="0" smtClean="0">
                <a:latin typeface="隶书" panose="02010509060101010101" pitchFamily="49" charset="-122"/>
                <a:ea typeface="隶书" panose="02010509060101010101" pitchFamily="49" charset="-122"/>
              </a:rPr>
              <a:t> 阶跃线荧光</a:t>
            </a:r>
          </a:p>
          <a:p>
            <a:pPr lvl="1" algn="just" eaLnBrk="1" hangingPunct="1">
              <a:lnSpc>
                <a:spcPct val="110000"/>
              </a:lnSpc>
            </a:pPr>
            <a:r>
              <a:rPr lang="zh-CN" altLang="en-US" b="1" dirty="0" smtClean="0">
                <a:latin typeface="隶书" panose="02010509060101010101" pitchFamily="49" charset="-122"/>
                <a:ea typeface="隶书" panose="02010509060101010101" pitchFamily="49" charset="-122"/>
              </a:rPr>
              <a:t> </a:t>
            </a:r>
            <a:r>
              <a:rPr lang="en-US" altLang="zh-CN" b="1" dirty="0" smtClean="0">
                <a:latin typeface="隶书" panose="02010509060101010101" pitchFamily="49" charset="-122"/>
                <a:ea typeface="隶书" panose="02010509060101010101" pitchFamily="49" charset="-122"/>
              </a:rPr>
              <a:t>anti Stokes</a:t>
            </a:r>
            <a:r>
              <a:rPr lang="zh-CN" altLang="en-US" b="1" dirty="0" smtClean="0">
                <a:latin typeface="隶书" panose="02010509060101010101" pitchFamily="49" charset="-122"/>
                <a:ea typeface="隶书" panose="02010509060101010101" pitchFamily="49" charset="-122"/>
              </a:rPr>
              <a:t>（反斯托克斯）荧光</a:t>
            </a:r>
          </a:p>
        </p:txBody>
      </p:sp>
    </p:spTree>
  </p:cSld>
  <p:clrMapOvr>
    <a:masterClrMapping/>
  </p:clrMapOvr>
  <p:transition advTm="3000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8-29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1075" y="188913"/>
            <a:ext cx="232251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8-29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3357563"/>
            <a:ext cx="19954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descr="8-29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613" y="3357563"/>
            <a:ext cx="19939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5"/>
          <p:cNvSpPr>
            <a:spLocks noChangeArrowheads="1"/>
          </p:cNvSpPr>
          <p:nvPr/>
        </p:nvSpPr>
        <p:spPr bwMode="auto">
          <a:xfrm>
            <a:off x="4518025" y="715963"/>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a:ea typeface="黑体" panose="02010609060101010101" pitchFamily="49" charset="-122"/>
            </a:endParaRPr>
          </a:p>
        </p:txBody>
      </p:sp>
      <p:sp>
        <p:nvSpPr>
          <p:cNvPr id="9222" name="Rectangle 6"/>
          <p:cNvSpPr>
            <a:spLocks noChangeArrowheads="1"/>
          </p:cNvSpPr>
          <p:nvPr/>
        </p:nvSpPr>
        <p:spPr bwMode="auto">
          <a:xfrm>
            <a:off x="0" y="1879600"/>
            <a:ext cx="314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000">
                <a:latin typeface="Times New Roman" panose="02020603050405020304" pitchFamily="18" charset="0"/>
                <a:ea typeface="黑体" panose="02010609060101010101" pitchFamily="49" charset="-122"/>
                <a:cs typeface="Times New Roman" panose="02020603050405020304" pitchFamily="18" charset="0"/>
              </a:rPr>
              <a:t>    </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23" name="Rectangle 7"/>
          <p:cNvSpPr>
            <a:spLocks noChangeArrowheads="1"/>
          </p:cNvSpPr>
          <p:nvPr/>
        </p:nvSpPr>
        <p:spPr bwMode="auto">
          <a:xfrm>
            <a:off x="0" y="3038475"/>
            <a:ext cx="280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000">
                <a:latin typeface="Times New Roman" panose="02020603050405020304" pitchFamily="18" charset="0"/>
                <a:ea typeface="黑体" panose="02010609060101010101" pitchFamily="49" charset="-122"/>
                <a:cs typeface="Times New Roman" panose="02020603050405020304" pitchFamily="18" charset="0"/>
              </a:rPr>
              <a:t>   </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24" name="Rectangle 8"/>
          <p:cNvSpPr>
            <a:spLocks noChangeArrowheads="1"/>
          </p:cNvSpPr>
          <p:nvPr/>
        </p:nvSpPr>
        <p:spPr bwMode="auto">
          <a:xfrm>
            <a:off x="0" y="4330700"/>
            <a:ext cx="314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000">
                <a:latin typeface="Times New Roman" panose="02020603050405020304" pitchFamily="18" charset="0"/>
                <a:ea typeface="黑体" panose="02010609060101010101" pitchFamily="49" charset="-122"/>
                <a:cs typeface="Times New Roman" panose="02020603050405020304" pitchFamily="18" charset="0"/>
              </a:rPr>
              <a:t>    </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25" name="Rectangle 9"/>
          <p:cNvSpPr>
            <a:spLocks noChangeArrowheads="1"/>
          </p:cNvSpPr>
          <p:nvPr/>
        </p:nvSpPr>
        <p:spPr bwMode="auto">
          <a:xfrm>
            <a:off x="0" y="5651500"/>
            <a:ext cx="2238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100">
                <a:ea typeface="黑体" panose="02010609060101010101" pitchFamily="49" charset="-122"/>
              </a:rPr>
              <a:t> </a:t>
            </a:r>
            <a:endParaRPr lang="en-US" altLang="zh-CN">
              <a:latin typeface="Times New Roman" panose="02020603050405020304" pitchFamily="18" charset="0"/>
              <a:ea typeface="黑体" panose="02010609060101010101" pitchFamily="49" charset="-122"/>
            </a:endParaRPr>
          </a:p>
        </p:txBody>
      </p:sp>
      <p:sp>
        <p:nvSpPr>
          <p:cNvPr id="9226" name="Text Box 10"/>
          <p:cNvSpPr txBox="1">
            <a:spLocks noChangeArrowheads="1"/>
          </p:cNvSpPr>
          <p:nvPr/>
        </p:nvSpPr>
        <p:spPr bwMode="auto">
          <a:xfrm>
            <a:off x="4100513" y="2420938"/>
            <a:ext cx="2106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800">
                <a:ea typeface="隶书" panose="02010509060101010101" pitchFamily="49" charset="-122"/>
              </a:rPr>
              <a:t>共振荧光</a:t>
            </a:r>
          </a:p>
        </p:txBody>
      </p:sp>
      <p:sp>
        <p:nvSpPr>
          <p:cNvPr id="9227" name="Text Box 11"/>
          <p:cNvSpPr txBox="1">
            <a:spLocks noChangeArrowheads="1"/>
          </p:cNvSpPr>
          <p:nvPr/>
        </p:nvSpPr>
        <p:spPr bwMode="auto">
          <a:xfrm>
            <a:off x="688975" y="5732463"/>
            <a:ext cx="2395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800">
                <a:latin typeface="隶书" panose="02010509060101010101" pitchFamily="49" charset="-122"/>
                <a:ea typeface="隶书" panose="02010509060101010101" pitchFamily="49" charset="-122"/>
              </a:rPr>
              <a:t>直跃线荧光</a:t>
            </a:r>
          </a:p>
        </p:txBody>
      </p:sp>
      <p:sp>
        <p:nvSpPr>
          <p:cNvPr id="9228" name="Text Box 12"/>
          <p:cNvSpPr txBox="1">
            <a:spLocks noChangeArrowheads="1"/>
          </p:cNvSpPr>
          <p:nvPr/>
        </p:nvSpPr>
        <p:spPr bwMode="auto">
          <a:xfrm>
            <a:off x="6280150" y="5734050"/>
            <a:ext cx="2541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800">
                <a:latin typeface="隶书" panose="02010509060101010101" pitchFamily="49" charset="-122"/>
                <a:ea typeface="隶书" panose="02010509060101010101" pitchFamily="49" charset="-122"/>
              </a:rPr>
              <a:t>反</a:t>
            </a:r>
            <a:r>
              <a:rPr lang="en-US" altLang="zh-CN" sz="2800">
                <a:latin typeface="隶书" panose="02010509060101010101" pitchFamily="49" charset="-122"/>
                <a:ea typeface="隶书" panose="02010509060101010101" pitchFamily="49" charset="-122"/>
              </a:rPr>
              <a:t>-Stokes</a:t>
            </a:r>
            <a:r>
              <a:rPr lang="zh-CN" altLang="en-US" sz="2800">
                <a:latin typeface="隶书" panose="02010509060101010101" pitchFamily="49" charset="-122"/>
                <a:ea typeface="隶书" panose="02010509060101010101" pitchFamily="49" charset="-122"/>
              </a:rPr>
              <a:t>荧光</a:t>
            </a:r>
          </a:p>
        </p:txBody>
      </p:sp>
      <p:pic>
        <p:nvPicPr>
          <p:cNvPr id="922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1075" y="3357563"/>
            <a:ext cx="2179638"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Text Box 14"/>
          <p:cNvSpPr txBox="1">
            <a:spLocks noChangeArrowheads="1"/>
          </p:cNvSpPr>
          <p:nvPr/>
        </p:nvSpPr>
        <p:spPr bwMode="auto">
          <a:xfrm>
            <a:off x="3521075" y="5734050"/>
            <a:ext cx="2397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2800">
                <a:latin typeface="隶书" panose="02010509060101010101" pitchFamily="49" charset="-122"/>
                <a:ea typeface="隶书" panose="02010509060101010101" pitchFamily="49" charset="-122"/>
              </a:rPr>
              <a:t>阶跃线荧光</a:t>
            </a:r>
          </a:p>
        </p:txBody>
      </p:sp>
    </p:spTree>
  </p:cSld>
  <p:clrMapOvr>
    <a:masterClrMapping/>
  </p:clrMapOvr>
  <p:transition advTm="3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Rot="1" noChangeArrowheads="1"/>
          </p:cNvSpPr>
          <p:nvPr>
            <p:ph type="title" idx="4294967295"/>
          </p:nvPr>
        </p:nvSpPr>
        <p:spPr>
          <a:xfrm>
            <a:off x="979488" y="333375"/>
            <a:ext cx="7864475" cy="1143000"/>
          </a:xfrm>
        </p:spPr>
        <p:txBody>
          <a:bodyPr/>
          <a:lstStyle/>
          <a:p>
            <a:pPr algn="l" eaLnBrk="1" hangingPunct="1"/>
            <a:r>
              <a:rPr lang="en-US" altLang="zh-CN" b="1" smtClean="0">
                <a:solidFill>
                  <a:schemeClr val="tx1"/>
                </a:solidFill>
                <a:latin typeface="隶书" panose="02010509060101010101" pitchFamily="49" charset="-122"/>
                <a:ea typeface="隶书" panose="02010509060101010101" pitchFamily="49" charset="-122"/>
              </a:rPr>
              <a:t>3. </a:t>
            </a:r>
            <a:r>
              <a:rPr lang="zh-CN" altLang="en-US" b="1" smtClean="0">
                <a:solidFill>
                  <a:schemeClr val="tx1"/>
                </a:solidFill>
                <a:latin typeface="隶书" panose="02010509060101010101" pitchFamily="49" charset="-122"/>
                <a:ea typeface="隶书" panose="02010509060101010101" pitchFamily="49" charset="-122"/>
              </a:rPr>
              <a:t>荧光定量关系式</a:t>
            </a:r>
            <a:r>
              <a:rPr lang="zh-CN" altLang="en-US" smtClean="0">
                <a:latin typeface="Times New Roman" panose="02020603050405020304" pitchFamily="18" charset="0"/>
              </a:rPr>
              <a:t> </a:t>
            </a:r>
          </a:p>
        </p:txBody>
      </p:sp>
      <p:sp>
        <p:nvSpPr>
          <p:cNvPr id="10243" name="Rectangle 3"/>
          <p:cNvSpPr>
            <a:spLocks noGrp="1" noRot="1" noChangeArrowheads="1"/>
          </p:cNvSpPr>
          <p:nvPr>
            <p:ph type="body" idx="4294967295"/>
          </p:nvPr>
        </p:nvSpPr>
        <p:spPr>
          <a:xfrm>
            <a:off x="1489075" y="1196975"/>
            <a:ext cx="6923088" cy="871538"/>
          </a:xfrm>
        </p:spPr>
        <p:txBody>
          <a:bodyPr/>
          <a:lstStyle/>
          <a:p>
            <a:pPr lvl="2" algn="just" eaLnBrk="1" hangingPunct="1">
              <a:lnSpc>
                <a:spcPct val="130000"/>
              </a:lnSpc>
              <a:buFont typeface="Wingdings" panose="05000000000000000000" pitchFamily="2" charset="2"/>
              <a:buNone/>
            </a:pPr>
            <a:r>
              <a:rPr lang="en-US" altLang="zh-CN" sz="3200" b="1" i="1" smtClean="0">
                <a:latin typeface="隶书" panose="02010509060101010101" pitchFamily="49" charset="-122"/>
                <a:ea typeface="隶书" panose="02010509060101010101" pitchFamily="49" charset="-122"/>
              </a:rPr>
              <a:t>    </a:t>
            </a:r>
            <a:endParaRPr lang="en-US" altLang="zh-CN" sz="2000" b="1" smtClean="0">
              <a:latin typeface="隶书" panose="02010509060101010101" pitchFamily="49" charset="-122"/>
              <a:ea typeface="隶书" panose="02010509060101010101" pitchFamily="49" charset="-122"/>
            </a:endParaRPr>
          </a:p>
        </p:txBody>
      </p:sp>
      <p:sp>
        <p:nvSpPr>
          <p:cNvPr id="10244" name="Rectangle 6"/>
          <p:cNvSpPr>
            <a:spLocks noChangeArrowheads="1"/>
          </p:cNvSpPr>
          <p:nvPr/>
        </p:nvSpPr>
        <p:spPr bwMode="auto">
          <a:xfrm>
            <a:off x="865188" y="3929063"/>
            <a:ext cx="7696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Tx/>
              <a:buFontTx/>
              <a:buNone/>
            </a:pPr>
            <a:r>
              <a:rPr lang="en-US" altLang="zh-CN" sz="2800">
                <a:solidFill>
                  <a:srgbClr val="151521"/>
                </a:solidFill>
                <a:latin typeface="隶书" panose="02010509060101010101" pitchFamily="49" charset="-122"/>
                <a:ea typeface="隶书" panose="02010509060101010101" pitchFamily="49" charset="-122"/>
              </a:rPr>
              <a:t>A</a:t>
            </a:r>
            <a:r>
              <a:rPr lang="zh-CN" altLang="en-US" sz="2800">
                <a:solidFill>
                  <a:srgbClr val="151521"/>
                </a:solidFill>
                <a:latin typeface="隶书" panose="02010509060101010101" pitchFamily="49" charset="-122"/>
                <a:ea typeface="隶书" panose="02010509060101010101" pitchFamily="49" charset="-122"/>
              </a:rPr>
              <a:t>为有效面积</a:t>
            </a:r>
            <a:r>
              <a:rPr lang="en-US" altLang="zh-CN" sz="2800">
                <a:solidFill>
                  <a:srgbClr val="151521"/>
                </a:solidFill>
                <a:latin typeface="隶书" panose="02010509060101010101" pitchFamily="49" charset="-122"/>
                <a:ea typeface="隶书" panose="02010509060101010101" pitchFamily="49" charset="-122"/>
              </a:rPr>
              <a:t>, I</a:t>
            </a:r>
            <a:r>
              <a:rPr lang="en-US" altLang="zh-CN" sz="2800" baseline="-25000">
                <a:solidFill>
                  <a:srgbClr val="151521"/>
                </a:solidFill>
                <a:latin typeface="隶书" panose="02010509060101010101" pitchFamily="49" charset="-122"/>
                <a:ea typeface="隶书" panose="02010509060101010101" pitchFamily="49" charset="-122"/>
              </a:rPr>
              <a:t>0</a:t>
            </a:r>
            <a:r>
              <a:rPr lang="en-US" altLang="zh-CN" sz="2800">
                <a:solidFill>
                  <a:srgbClr val="151521"/>
                </a:solidFill>
                <a:latin typeface="隶书" panose="02010509060101010101" pitchFamily="49" charset="-122"/>
                <a:ea typeface="隶书" panose="02010509060101010101" pitchFamily="49" charset="-122"/>
              </a:rPr>
              <a:t> </a:t>
            </a:r>
            <a:r>
              <a:rPr lang="zh-CN" altLang="en-US" sz="2800">
                <a:solidFill>
                  <a:srgbClr val="151521"/>
                </a:solidFill>
                <a:latin typeface="隶书" panose="02010509060101010101" pitchFamily="49" charset="-122"/>
                <a:ea typeface="隶书" panose="02010509060101010101" pitchFamily="49" charset="-122"/>
              </a:rPr>
              <a:t>为单位面积上光的强度</a:t>
            </a:r>
            <a:r>
              <a:rPr lang="en-US" altLang="zh-CN" sz="2800">
                <a:solidFill>
                  <a:srgbClr val="151521"/>
                </a:solidFill>
                <a:latin typeface="隶书" panose="02010509060101010101" pitchFamily="49" charset="-122"/>
                <a:ea typeface="隶书" panose="02010509060101010101" pitchFamily="49" charset="-122"/>
              </a:rPr>
              <a:t>, L</a:t>
            </a:r>
            <a:r>
              <a:rPr lang="zh-CN" altLang="en-US" sz="2800">
                <a:solidFill>
                  <a:srgbClr val="151521"/>
                </a:solidFill>
                <a:latin typeface="隶书" panose="02010509060101010101" pitchFamily="49" charset="-122"/>
                <a:ea typeface="隶书" panose="02010509060101010101" pitchFamily="49" charset="-122"/>
              </a:rPr>
              <a:t>为吸收光程长</a:t>
            </a:r>
            <a:r>
              <a:rPr lang="en-US" altLang="zh-CN" sz="2800">
                <a:solidFill>
                  <a:srgbClr val="151521"/>
                </a:solidFill>
                <a:latin typeface="隶书" panose="02010509060101010101" pitchFamily="49" charset="-122"/>
                <a:ea typeface="隶书" panose="02010509060101010101" pitchFamily="49" charset="-122"/>
              </a:rPr>
              <a:t>,N</a:t>
            </a:r>
            <a:r>
              <a:rPr lang="zh-CN" altLang="en-US" sz="2800">
                <a:solidFill>
                  <a:srgbClr val="151521"/>
                </a:solidFill>
                <a:latin typeface="隶书" panose="02010509060101010101" pitchFamily="49" charset="-122"/>
                <a:ea typeface="隶书" panose="02010509060101010101" pitchFamily="49" charset="-122"/>
              </a:rPr>
              <a:t>为基态原子数</a:t>
            </a:r>
            <a:r>
              <a:rPr lang="en-US" altLang="zh-CN" sz="2800">
                <a:solidFill>
                  <a:srgbClr val="151521"/>
                </a:solidFill>
                <a:latin typeface="隶书" panose="02010509060101010101" pitchFamily="49" charset="-122"/>
                <a:ea typeface="隶书" panose="02010509060101010101" pitchFamily="49" charset="-122"/>
              </a:rPr>
              <a:t>,ε</a:t>
            </a:r>
            <a:r>
              <a:rPr lang="zh-CN" altLang="en-US" sz="2800">
                <a:solidFill>
                  <a:srgbClr val="151521"/>
                </a:solidFill>
                <a:latin typeface="隶书" panose="02010509060101010101" pitchFamily="49" charset="-122"/>
                <a:ea typeface="隶书" panose="02010509060101010101" pitchFamily="49" charset="-122"/>
              </a:rPr>
              <a:t>为峰值吸收系数</a:t>
            </a:r>
          </a:p>
          <a:p>
            <a:pPr algn="ctr" eaLnBrk="1" hangingPunct="1">
              <a:spcBef>
                <a:spcPct val="0"/>
              </a:spcBef>
              <a:buClrTx/>
              <a:buFontTx/>
              <a:buNone/>
            </a:pPr>
            <a:endParaRPr lang="zh-CN" altLang="en-US" sz="1000">
              <a:solidFill>
                <a:srgbClr val="151521"/>
              </a:solidFill>
              <a:latin typeface="隶书" panose="02010509060101010101" pitchFamily="49" charset="-122"/>
              <a:ea typeface="隶书" panose="02010509060101010101" pitchFamily="49" charset="-122"/>
            </a:endParaRPr>
          </a:p>
          <a:p>
            <a:pPr algn="ctr" eaLnBrk="1" hangingPunct="1">
              <a:lnSpc>
                <a:spcPct val="130000"/>
              </a:lnSpc>
              <a:spcBef>
                <a:spcPct val="0"/>
              </a:spcBef>
              <a:buClrTx/>
              <a:buFontTx/>
              <a:buNone/>
            </a:pPr>
            <a:r>
              <a:rPr lang="zh-CN" altLang="en-US" sz="2800" i="1">
                <a:solidFill>
                  <a:srgbClr val="FF3300"/>
                </a:solidFill>
                <a:latin typeface="Times New Roman" panose="02020603050405020304" pitchFamily="18" charset="0"/>
                <a:ea typeface="隶书" panose="02010509060101010101" pitchFamily="49" charset="-122"/>
              </a:rPr>
              <a:t>由激发光强度测出样品中该元素含量</a:t>
            </a:r>
            <a:endParaRPr lang="en-US" altLang="zh-CN" sz="2800" i="1">
              <a:solidFill>
                <a:srgbClr val="FF3300"/>
              </a:solidFill>
              <a:latin typeface="Times New Roman" panose="02020603050405020304" pitchFamily="18" charset="0"/>
              <a:ea typeface="隶书" panose="02010509060101010101" pitchFamily="49" charset="-122"/>
            </a:endParaRPr>
          </a:p>
          <a:p>
            <a:pPr algn="ctr" eaLnBrk="1" hangingPunct="1">
              <a:lnSpc>
                <a:spcPct val="130000"/>
              </a:lnSpc>
              <a:spcBef>
                <a:spcPct val="0"/>
              </a:spcBef>
              <a:buClrTx/>
              <a:buFontTx/>
              <a:buNone/>
            </a:pPr>
            <a:r>
              <a:rPr lang="en-US" altLang="zh-CN" sz="2800" i="1">
                <a:solidFill>
                  <a:srgbClr val="333300"/>
                </a:solidFill>
                <a:latin typeface="Times New Roman" panose="02020603050405020304" pitchFamily="18" charset="0"/>
                <a:ea typeface="隶书" panose="02010509060101010101" pitchFamily="49" charset="-122"/>
              </a:rPr>
              <a:t>I</a:t>
            </a:r>
            <a:r>
              <a:rPr lang="en-US" altLang="zh-CN" sz="2800" i="1" baseline="-25000">
                <a:solidFill>
                  <a:srgbClr val="333300"/>
                </a:solidFill>
                <a:latin typeface="Times New Roman" panose="02020603050405020304" pitchFamily="18" charset="0"/>
                <a:ea typeface="隶书" panose="02010509060101010101" pitchFamily="49" charset="-122"/>
              </a:rPr>
              <a:t>f </a:t>
            </a:r>
            <a:r>
              <a:rPr lang="en-US" altLang="zh-CN" sz="2800" i="1">
                <a:solidFill>
                  <a:srgbClr val="333300"/>
                </a:solidFill>
                <a:latin typeface="Times New Roman" panose="02020603050405020304" pitchFamily="18" charset="0"/>
                <a:ea typeface="隶书" panose="02010509060101010101" pitchFamily="49" charset="-122"/>
              </a:rPr>
              <a:t>= kC</a:t>
            </a:r>
          </a:p>
        </p:txBody>
      </p:sp>
      <p:sp>
        <p:nvSpPr>
          <p:cNvPr id="10245" name="矩形 5"/>
          <p:cNvSpPr>
            <a:spLocks noChangeArrowheads="1"/>
          </p:cNvSpPr>
          <p:nvPr/>
        </p:nvSpPr>
        <p:spPr bwMode="auto">
          <a:xfrm>
            <a:off x="2520950" y="2928938"/>
            <a:ext cx="3386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3200" i="1">
                <a:solidFill>
                  <a:srgbClr val="151521"/>
                </a:solidFill>
                <a:latin typeface="Times New Roman" panose="02020603050405020304" pitchFamily="18" charset="0"/>
                <a:ea typeface="隶书" panose="02010509060101010101" pitchFamily="49" charset="-122"/>
              </a:rPr>
              <a:t>I</a:t>
            </a:r>
            <a:r>
              <a:rPr lang="en-US" altLang="zh-CN" sz="3200" i="1" baseline="-25000">
                <a:solidFill>
                  <a:srgbClr val="151521"/>
                </a:solidFill>
                <a:latin typeface="Times New Roman" panose="02020603050405020304" pitchFamily="18" charset="0"/>
                <a:ea typeface="隶书" panose="02010509060101010101" pitchFamily="49" charset="-122"/>
              </a:rPr>
              <a:t>f </a:t>
            </a:r>
            <a:r>
              <a:rPr lang="en-US" altLang="zh-CN" sz="3200" i="1">
                <a:solidFill>
                  <a:srgbClr val="151521"/>
                </a:solidFill>
                <a:latin typeface="Times New Roman" panose="02020603050405020304" pitchFamily="18" charset="0"/>
                <a:ea typeface="隶书" panose="02010509060101010101" pitchFamily="49" charset="-122"/>
              </a:rPr>
              <a:t>= φAI</a:t>
            </a:r>
            <a:r>
              <a:rPr lang="en-US" altLang="zh-CN" sz="3200" i="1" baseline="-25000">
                <a:solidFill>
                  <a:srgbClr val="151521"/>
                </a:solidFill>
                <a:latin typeface="Times New Roman" panose="02020603050405020304" pitchFamily="18" charset="0"/>
                <a:ea typeface="隶书" panose="02010509060101010101" pitchFamily="49" charset="-122"/>
              </a:rPr>
              <a:t>0</a:t>
            </a:r>
            <a:r>
              <a:rPr lang="en-US" altLang="zh-CN" sz="3200" i="1">
                <a:solidFill>
                  <a:srgbClr val="151521"/>
                </a:solidFill>
                <a:latin typeface="Times New Roman" panose="02020603050405020304" pitchFamily="18" charset="0"/>
                <a:ea typeface="隶书" panose="02010509060101010101" pitchFamily="49" charset="-122"/>
              </a:rPr>
              <a:t>εlN</a:t>
            </a:r>
            <a:r>
              <a:rPr lang="en-US" altLang="zh-CN" sz="3200">
                <a:solidFill>
                  <a:srgbClr val="151521"/>
                </a:solidFill>
                <a:latin typeface="Times New Roman" panose="02020603050405020304" pitchFamily="18" charset="0"/>
                <a:ea typeface="隶书" panose="02010509060101010101" pitchFamily="49" charset="-122"/>
              </a:rPr>
              <a:t> </a:t>
            </a:r>
            <a:endParaRPr lang="zh-CN" altLang="en-US" sz="3200">
              <a:ea typeface="黑体" panose="02010609060101010101" pitchFamily="49" charset="-122"/>
            </a:endParaRPr>
          </a:p>
        </p:txBody>
      </p:sp>
      <p:sp>
        <p:nvSpPr>
          <p:cNvPr id="10246" name="矩形 6"/>
          <p:cNvSpPr>
            <a:spLocks noChangeArrowheads="1"/>
          </p:cNvSpPr>
          <p:nvPr/>
        </p:nvSpPr>
        <p:spPr bwMode="auto">
          <a:xfrm>
            <a:off x="1008063" y="1571625"/>
            <a:ext cx="720407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buClrTx/>
              <a:buFontTx/>
              <a:buNone/>
            </a:pPr>
            <a:r>
              <a:rPr lang="zh-CN" altLang="en-US" sz="2800" i="1">
                <a:solidFill>
                  <a:srgbClr val="FF3300"/>
                </a:solidFill>
                <a:latin typeface="Times New Roman" panose="02020603050405020304" pitchFamily="18" charset="0"/>
                <a:ea typeface="隶书" panose="02010509060101010101" pitchFamily="49" charset="-122"/>
              </a:rPr>
              <a:t>所发射的荧光强度和单位体积原子蒸汽中该元素基态原子数目成正比</a:t>
            </a:r>
            <a:endParaRPr lang="en-US" altLang="zh-CN" sz="2800" i="1">
              <a:solidFill>
                <a:srgbClr val="FF3300"/>
              </a:solidFill>
              <a:latin typeface="Times New Roman" panose="02020603050405020304" pitchFamily="18" charset="0"/>
              <a:ea typeface="隶书" panose="02010509060101010101" pitchFamily="49" charset="-122"/>
            </a:endParaRPr>
          </a:p>
        </p:txBody>
      </p:sp>
    </p:spTree>
  </p:cSld>
  <p:clrMapOvr>
    <a:masterClrMapping/>
  </p:clrMapOvr>
  <p:transition advTm="30000">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Rot="1" noChangeArrowheads="1"/>
          </p:cNvSpPr>
          <p:nvPr>
            <p:ph type="title" idx="4294967295"/>
          </p:nvPr>
        </p:nvSpPr>
        <p:spPr>
          <a:xfrm>
            <a:off x="1369740" y="764704"/>
            <a:ext cx="4642222" cy="1143000"/>
          </a:xfrm>
        </p:spPr>
        <p:txBody>
          <a:bodyPr/>
          <a:lstStyle/>
          <a:p>
            <a:pPr algn="l" eaLnBrk="1" hangingPunct="1"/>
            <a:r>
              <a:rPr lang="en-US" altLang="zh-CN" b="1" dirty="0" smtClean="0">
                <a:solidFill>
                  <a:schemeClr val="tx1"/>
                </a:solidFill>
                <a:latin typeface="隶书" panose="02010509060101010101" pitchFamily="49" charset="-122"/>
                <a:ea typeface="隶书" panose="02010509060101010101" pitchFamily="49" charset="-122"/>
              </a:rPr>
              <a:t>4</a:t>
            </a:r>
            <a:r>
              <a:rPr lang="zh-CN" altLang="en-US" b="1" dirty="0" smtClean="0">
                <a:solidFill>
                  <a:schemeClr val="tx1"/>
                </a:solidFill>
                <a:latin typeface="隶书" panose="02010509060101010101" pitchFamily="49" charset="-122"/>
                <a:ea typeface="隶书" panose="02010509060101010101" pitchFamily="49" charset="-122"/>
              </a:rPr>
              <a:t>．原子荧光光谱仪</a:t>
            </a:r>
            <a:r>
              <a:rPr lang="zh-CN" altLang="en-US" dirty="0" smtClean="0">
                <a:solidFill>
                  <a:srgbClr val="151521"/>
                </a:solidFill>
                <a:latin typeface="Times New Roman" panose="02020603050405020304" pitchFamily="18" charset="0"/>
              </a:rPr>
              <a:t> </a:t>
            </a:r>
          </a:p>
        </p:txBody>
      </p:sp>
      <p:sp>
        <p:nvSpPr>
          <p:cNvPr id="11267" name="Rectangle 3"/>
          <p:cNvSpPr>
            <a:spLocks noGrp="1" noRot="1" noChangeArrowheads="1"/>
          </p:cNvSpPr>
          <p:nvPr>
            <p:ph type="body" idx="4294967295"/>
          </p:nvPr>
        </p:nvSpPr>
        <p:spPr>
          <a:xfrm>
            <a:off x="908050" y="1700213"/>
            <a:ext cx="7840663" cy="3886200"/>
          </a:xfrm>
        </p:spPr>
        <p:txBody>
          <a:bodyPr/>
          <a:lstStyle/>
          <a:p>
            <a:pPr eaLnBrk="1" hangingPunct="1">
              <a:buFont typeface="Wingdings" panose="05000000000000000000" pitchFamily="2" charset="2"/>
              <a:buNone/>
            </a:pPr>
            <a:r>
              <a:rPr lang="zh-CN" altLang="zh-CN" smtClean="0">
                <a:solidFill>
                  <a:srgbClr val="151521"/>
                </a:solidFill>
                <a:latin typeface="隶书" panose="02010509060101010101" pitchFamily="49" charset="-122"/>
                <a:ea typeface="隶书" panose="02010509060101010101" pitchFamily="49" charset="-122"/>
              </a:rPr>
              <a:t>   </a:t>
            </a:r>
          </a:p>
        </p:txBody>
      </p:sp>
      <p:sp>
        <p:nvSpPr>
          <p:cNvPr id="11268" name="Rectangle 4"/>
          <p:cNvSpPr>
            <a:spLocks noChangeArrowheads="1"/>
          </p:cNvSpPr>
          <p:nvPr/>
        </p:nvSpPr>
        <p:spPr bwMode="auto">
          <a:xfrm>
            <a:off x="4518025" y="2314575"/>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a:ea typeface="黑体" panose="02010609060101010101" pitchFamily="49" charset="-122"/>
            </a:endParaRPr>
          </a:p>
        </p:txBody>
      </p:sp>
      <p:pic>
        <p:nvPicPr>
          <p:cNvPr id="11271" name="Picture 5" descr="20101213957346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043" y="2314575"/>
            <a:ext cx="5472113"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000">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Rot="1" noChangeArrowheads="1"/>
          </p:cNvSpPr>
          <p:nvPr>
            <p:ph type="body" idx="4294967295"/>
          </p:nvPr>
        </p:nvSpPr>
        <p:spPr>
          <a:xfrm>
            <a:off x="1125538" y="1196975"/>
            <a:ext cx="7837487" cy="5410200"/>
          </a:xfrm>
        </p:spPr>
        <p:txBody>
          <a:bodyPr/>
          <a:lstStyle/>
          <a:p>
            <a:pPr eaLnBrk="1" hangingPunct="1"/>
            <a:r>
              <a:rPr lang="en-US" altLang="zh-CN" smtClean="0">
                <a:solidFill>
                  <a:srgbClr val="151521"/>
                </a:solidFill>
                <a:latin typeface="Times New Roman" panose="02020603050405020304" pitchFamily="18" charset="0"/>
              </a:rPr>
              <a:t>   </a:t>
            </a:r>
            <a:r>
              <a:rPr lang="zh-CN" altLang="en-US" smtClean="0">
                <a:solidFill>
                  <a:srgbClr val="151521"/>
                </a:solidFill>
                <a:latin typeface="Times New Roman" panose="02020603050405020304" pitchFamily="18" charset="0"/>
                <a:ea typeface="隶书" panose="02010509060101010101" pitchFamily="49" charset="-122"/>
              </a:rPr>
              <a:t>激发光源</a:t>
            </a:r>
            <a:r>
              <a:rPr lang="zh-CN" altLang="en-US" smtClean="0">
                <a:solidFill>
                  <a:srgbClr val="151521"/>
                </a:solidFill>
                <a:latin typeface="Times New Roman" panose="02020603050405020304" pitchFamily="18" charset="0"/>
              </a:rPr>
              <a:t>  </a:t>
            </a:r>
          </a:p>
          <a:p>
            <a:pPr eaLnBrk="1" hangingPunct="1">
              <a:buFont typeface="Wingdings" panose="05000000000000000000" pitchFamily="2" charset="2"/>
              <a:buNone/>
            </a:pPr>
            <a:r>
              <a:rPr lang="zh-CN" altLang="en-US" smtClean="0">
                <a:latin typeface="隶书" panose="02010509060101010101" pitchFamily="49" charset="-122"/>
                <a:ea typeface="隶书" panose="02010509060101010101" pitchFamily="49" charset="-122"/>
              </a:rPr>
              <a:t>   </a:t>
            </a:r>
            <a:r>
              <a:rPr lang="zh-CN" altLang="en-US" sz="2800" smtClean="0">
                <a:latin typeface="隶书" panose="02010509060101010101" pitchFamily="49" charset="-122"/>
                <a:ea typeface="隶书" panose="02010509060101010101" pitchFamily="49" charset="-122"/>
              </a:rPr>
              <a:t>可用线光源或连续光源 </a:t>
            </a:r>
            <a:r>
              <a:rPr lang="en-US" altLang="zh-CN" sz="2800" smtClean="0">
                <a:latin typeface="隶书" panose="02010509060101010101" pitchFamily="49" charset="-122"/>
                <a:ea typeface="隶书" panose="02010509060101010101" pitchFamily="49" charset="-122"/>
              </a:rPr>
              <a:t>---</a:t>
            </a:r>
            <a:r>
              <a:rPr lang="zh-CN" altLang="en-US" sz="2800" smtClean="0">
                <a:latin typeface="隶书" panose="02010509060101010101" pitchFamily="49" charset="-122"/>
                <a:ea typeface="隶书" panose="02010509060101010101" pitchFamily="49" charset="-122"/>
              </a:rPr>
              <a:t>发射高强度辐射线</a:t>
            </a:r>
            <a:r>
              <a:rPr lang="en-US" altLang="zh-CN" sz="2800" smtClean="0">
                <a:latin typeface="隶书" panose="02010509060101010101" pitchFamily="49" charset="-122"/>
                <a:ea typeface="隶书" panose="02010509060101010101" pitchFamily="49" charset="-122"/>
              </a:rPr>
              <a:t>—</a:t>
            </a:r>
            <a:r>
              <a:rPr lang="zh-CN" altLang="en-US" sz="2800" smtClean="0">
                <a:latin typeface="隶书" panose="02010509060101010101" pitchFamily="49" charset="-122"/>
                <a:ea typeface="隶书" panose="02010509060101010101" pitchFamily="49" charset="-122"/>
              </a:rPr>
              <a:t>提高灵敏度     </a:t>
            </a:r>
          </a:p>
          <a:p>
            <a:pPr eaLnBrk="1" hangingPunct="1">
              <a:buFont typeface="Wingdings" panose="05000000000000000000" pitchFamily="2" charset="2"/>
              <a:buNone/>
            </a:pPr>
            <a:r>
              <a:rPr lang="zh-CN" altLang="en-US" sz="2800" smtClean="0">
                <a:latin typeface="隶书" panose="02010509060101010101" pitchFamily="49" charset="-122"/>
                <a:ea typeface="隶书" panose="02010509060101010101" pitchFamily="49" charset="-122"/>
              </a:rPr>
              <a:t>    空心阴极灯或氙弧灯</a:t>
            </a:r>
          </a:p>
          <a:p>
            <a:pPr eaLnBrk="1" hangingPunct="1"/>
            <a:r>
              <a:rPr lang="zh-CN" altLang="en-US" smtClean="0">
                <a:solidFill>
                  <a:srgbClr val="151521"/>
                </a:solidFill>
                <a:latin typeface="Times New Roman" panose="02020603050405020304" pitchFamily="18" charset="0"/>
              </a:rPr>
              <a:t>  </a:t>
            </a:r>
            <a:r>
              <a:rPr lang="zh-CN" altLang="en-US" smtClean="0">
                <a:solidFill>
                  <a:srgbClr val="151521"/>
                </a:solidFill>
                <a:latin typeface="Times New Roman" panose="02020603050405020304" pitchFamily="18" charset="0"/>
                <a:ea typeface="隶书" panose="02010509060101010101" pitchFamily="49" charset="-122"/>
              </a:rPr>
              <a:t>色散系统</a:t>
            </a:r>
            <a:r>
              <a:rPr lang="zh-CN" altLang="en-US" smtClean="0">
                <a:solidFill>
                  <a:srgbClr val="151521"/>
                </a:solidFill>
                <a:latin typeface="Times New Roman" panose="02020603050405020304" pitchFamily="18" charset="0"/>
              </a:rPr>
              <a:t>     </a:t>
            </a:r>
          </a:p>
          <a:p>
            <a:pPr eaLnBrk="1" hangingPunct="1">
              <a:buFont typeface="Wingdings" panose="05000000000000000000" pitchFamily="2" charset="2"/>
              <a:buNone/>
            </a:pPr>
            <a:r>
              <a:rPr lang="zh-CN" altLang="en-US" smtClean="0">
                <a:solidFill>
                  <a:srgbClr val="151521"/>
                </a:solidFill>
                <a:latin typeface="Times New Roman" panose="02020603050405020304" pitchFamily="18" charset="0"/>
              </a:rPr>
              <a:t>      </a:t>
            </a:r>
            <a:r>
              <a:rPr lang="zh-CN" altLang="en-US" sz="2800" smtClean="0">
                <a:latin typeface="隶书" panose="02010509060101010101" pitchFamily="49" charset="-122"/>
                <a:ea typeface="隶书" panose="02010509060101010101" pitchFamily="49" charset="-122"/>
              </a:rPr>
              <a:t>色散型：光栅      非色散型：滤光片</a:t>
            </a:r>
          </a:p>
          <a:p>
            <a:pPr eaLnBrk="1" hangingPunct="1"/>
            <a:r>
              <a:rPr lang="zh-CN" altLang="en-US" smtClean="0">
                <a:solidFill>
                  <a:srgbClr val="151521"/>
                </a:solidFill>
                <a:latin typeface="Times New Roman" panose="02020603050405020304" pitchFamily="18" charset="0"/>
              </a:rPr>
              <a:t>  </a:t>
            </a:r>
            <a:r>
              <a:rPr lang="zh-CN" altLang="en-US" smtClean="0">
                <a:solidFill>
                  <a:srgbClr val="151521"/>
                </a:solidFill>
                <a:latin typeface="Times New Roman" panose="02020603050405020304" pitchFamily="18" charset="0"/>
                <a:ea typeface="隶书" panose="02010509060101010101" pitchFamily="49" charset="-122"/>
              </a:rPr>
              <a:t>检测系统</a:t>
            </a:r>
            <a:r>
              <a:rPr lang="zh-CN" altLang="en-US" smtClean="0">
                <a:solidFill>
                  <a:srgbClr val="151521"/>
                </a:solidFill>
                <a:latin typeface="Times New Roman" panose="02020603050405020304" pitchFamily="18" charset="0"/>
              </a:rPr>
              <a:t>     </a:t>
            </a:r>
          </a:p>
          <a:p>
            <a:pPr eaLnBrk="1" hangingPunct="1">
              <a:buFont typeface="Wingdings" panose="05000000000000000000" pitchFamily="2" charset="2"/>
              <a:buNone/>
            </a:pPr>
            <a:r>
              <a:rPr lang="zh-CN" altLang="en-US" smtClean="0">
                <a:solidFill>
                  <a:srgbClr val="151521"/>
                </a:solidFill>
                <a:latin typeface="Times New Roman" panose="02020603050405020304" pitchFamily="18" charset="0"/>
              </a:rPr>
              <a:t>      </a:t>
            </a:r>
            <a:r>
              <a:rPr lang="zh-CN" altLang="en-US" sz="2800" smtClean="0">
                <a:latin typeface="隶书" panose="02010509060101010101" pitchFamily="49" charset="-122"/>
                <a:ea typeface="隶书" panose="02010509060101010101" pitchFamily="49" charset="-122"/>
              </a:rPr>
              <a:t>光电倍增管</a:t>
            </a:r>
            <a:endParaRPr lang="en-US" altLang="zh-CN" sz="2800" smtClean="0">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endParaRPr lang="en-US" altLang="zh-CN" sz="2800" smtClean="0">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r>
              <a:rPr lang="zh-CN" altLang="en-US" sz="2800" smtClean="0">
                <a:latin typeface="隶书" panose="02010509060101010101" pitchFamily="49" charset="-122"/>
                <a:ea typeface="隶书" panose="02010509060101010101" pitchFamily="49" charset="-122"/>
              </a:rPr>
              <a:t>原子化器 与原子吸收相同</a:t>
            </a:r>
          </a:p>
        </p:txBody>
      </p:sp>
      <p:sp>
        <p:nvSpPr>
          <p:cNvPr id="12291" name="矩形 1"/>
          <p:cNvSpPr>
            <a:spLocks noChangeArrowheads="1"/>
          </p:cNvSpPr>
          <p:nvPr/>
        </p:nvSpPr>
        <p:spPr bwMode="auto">
          <a:xfrm>
            <a:off x="2089150" y="620713"/>
            <a:ext cx="440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3200">
                <a:latin typeface="隶书" panose="02010509060101010101" pitchFamily="49" charset="-122"/>
                <a:ea typeface="隶书" panose="02010509060101010101" pitchFamily="49" charset="-122"/>
              </a:rPr>
              <a:t>原子荧光光谱仪的组成</a:t>
            </a:r>
            <a:r>
              <a:rPr lang="zh-CN" altLang="en-US" sz="3200">
                <a:solidFill>
                  <a:srgbClr val="151521"/>
                </a:solidFill>
                <a:latin typeface="Times New Roman" panose="02020603050405020304" pitchFamily="18" charset="0"/>
              </a:rPr>
              <a:t> </a:t>
            </a:r>
            <a:endParaRPr lang="zh-CN" altLang="en-US" sz="3200"/>
          </a:p>
        </p:txBody>
      </p:sp>
    </p:spTree>
  </p:cSld>
  <p:clrMapOvr>
    <a:masterClrMapping/>
  </p:clrMapOvr>
  <p:transition advTm="30000">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941388" y="1989138"/>
            <a:ext cx="70596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800" dirty="0">
                <a:solidFill>
                  <a:srgbClr val="C00000"/>
                </a:solidFill>
                <a:latin typeface="楷体" panose="02010609060101010101" pitchFamily="49" charset="-122"/>
                <a:ea typeface="楷体" panose="02010609060101010101" pitchFamily="49" charset="-122"/>
              </a:rPr>
              <a:t>原子化：火焰原子化或无火焰原子化</a:t>
            </a:r>
            <a:endParaRPr lang="en-US" altLang="zh-CN" sz="2800" dirty="0">
              <a:solidFill>
                <a:srgbClr val="C00000"/>
              </a:solidFill>
              <a:latin typeface="楷体" panose="02010609060101010101" pitchFamily="49" charset="-122"/>
              <a:ea typeface="楷体" panose="02010609060101010101" pitchFamily="49" charset="-122"/>
            </a:endParaRPr>
          </a:p>
          <a:p>
            <a:pPr eaLnBrk="1" hangingPunct="1">
              <a:lnSpc>
                <a:spcPct val="150000"/>
              </a:lnSpc>
              <a:spcBef>
                <a:spcPct val="0"/>
              </a:spcBef>
              <a:buClrTx/>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火焰成分可能造成荧光猝灭</a:t>
            </a:r>
            <a:endParaRPr lang="en-US" altLang="zh-CN" sz="2800" dirty="0">
              <a:latin typeface="楷体" panose="02010609060101010101" pitchFamily="49" charset="-122"/>
              <a:ea typeface="楷体" panose="02010609060101010101" pitchFamily="49" charset="-122"/>
            </a:endParaRPr>
          </a:p>
          <a:p>
            <a:pPr eaLnBrk="1" hangingPunct="1">
              <a:lnSpc>
                <a:spcPct val="150000"/>
              </a:lnSpc>
              <a:spcBef>
                <a:spcPct val="0"/>
              </a:spcBef>
              <a:buClrTx/>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荧光猝灭：受激原子和其他粒子碰撞，将部分能量变成</a:t>
            </a:r>
            <a:r>
              <a:rPr lang="zh-CN" altLang="en-US" sz="2800" dirty="0" smtClean="0">
                <a:latin typeface="楷体" panose="02010609060101010101" pitchFamily="49" charset="-122"/>
                <a:ea typeface="楷体" panose="02010609060101010101" pitchFamily="49" charset="-122"/>
              </a:rPr>
              <a:t>热</a:t>
            </a:r>
            <a:r>
              <a:rPr lang="zh-CN" altLang="en-US" sz="2800" dirty="0">
                <a:latin typeface="楷体" panose="02010609060101010101" pitchFamily="49" charset="-122"/>
                <a:ea typeface="楷体" panose="02010609060101010101" pitchFamily="49" charset="-122"/>
              </a:rPr>
              <a:t>运动</a:t>
            </a:r>
            <a:r>
              <a:rPr lang="zh-CN" altLang="en-US" sz="2800" dirty="0" smtClean="0">
                <a:latin typeface="楷体" panose="02010609060101010101" pitchFamily="49" charset="-122"/>
                <a:ea typeface="楷体" panose="02010609060101010101" pitchFamily="49" charset="-122"/>
              </a:rPr>
              <a:t>或</a:t>
            </a:r>
            <a:r>
              <a:rPr lang="zh-CN" altLang="en-US" sz="2800" dirty="0">
                <a:latin typeface="楷体" panose="02010609060101010101" pitchFamily="49" charset="-122"/>
                <a:ea typeface="楷体" panose="02010609060101010101" pitchFamily="49" charset="-122"/>
              </a:rPr>
              <a:t>其他形式的能量损失，使荧光量子效率降低，降低测定灵敏度。</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213TGp_natural_light_v2">
  <a:themeElements>
    <a:clrScheme name="1_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1_213TGp_natural_light_v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9050" cap="rnd" cmpd="sng" algn="ctr">
          <a:solidFill>
            <a:schemeClr val="bg2"/>
          </a:solidFill>
          <a:prstDash val="sysDot"/>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bg1"/>
        </a:solidFill>
        <a:ln w="19050" cap="rnd" cmpd="sng" algn="ctr">
          <a:solidFill>
            <a:schemeClr val="bg2"/>
          </a:solidFill>
          <a:prstDash val="sysDot"/>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1_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1_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1_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6502</TotalTime>
  <Words>392</Words>
  <Application>Microsoft Office PowerPoint</Application>
  <PresentationFormat>自定义</PresentationFormat>
  <Paragraphs>64</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黑体</vt:lpstr>
      <vt:lpstr>楷体</vt:lpstr>
      <vt:lpstr>楷体_GB2312</vt:lpstr>
      <vt:lpstr>隶书</vt:lpstr>
      <vt:lpstr>宋体</vt:lpstr>
      <vt:lpstr>Arial</vt:lpstr>
      <vt:lpstr>Garamond</vt:lpstr>
      <vt:lpstr>Times New Roman</vt:lpstr>
      <vt:lpstr>Wingdings</vt:lpstr>
      <vt:lpstr>1_213TGp_natural_light_v2</vt:lpstr>
      <vt:lpstr>PowerPoint 演示文稿</vt:lpstr>
      <vt:lpstr>PowerPoint 演示文稿</vt:lpstr>
      <vt:lpstr>六、原子荧光光谱法简介</vt:lpstr>
      <vt:lpstr>2．原子荧光的类型   </vt:lpstr>
      <vt:lpstr>PowerPoint 演示文稿</vt:lpstr>
      <vt:lpstr>3. 荧光定量关系式 </vt:lpstr>
      <vt:lpstr>4．原子荧光光谱仪 </vt:lpstr>
      <vt:lpstr>PowerPoint 演示文稿</vt:lpstr>
      <vt:lpstr>PowerPoint 演示文稿</vt:lpstr>
      <vt:lpstr> </vt:lpstr>
    </vt:vector>
  </TitlesOfParts>
  <Manager/>
  <Company>FH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1 绪  论 </dc:title>
  <dc:creator>FH-2</dc:creator>
  <cp:lastModifiedBy>yiping du</cp:lastModifiedBy>
  <cp:revision>321</cp:revision>
  <dcterms:created xsi:type="dcterms:W3CDTF">2001-09-11T08:37:22Z</dcterms:created>
  <dcterms:modified xsi:type="dcterms:W3CDTF">2020-06-13T07:16:33Z</dcterms:modified>
</cp:coreProperties>
</file>