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515" r:id="rId2"/>
    <p:sldId id="516" r:id="rId3"/>
    <p:sldId id="654" r:id="rId4"/>
    <p:sldId id="651" r:id="rId5"/>
    <p:sldId id="655" r:id="rId6"/>
    <p:sldId id="652" r:id="rId7"/>
    <p:sldId id="653" r:id="rId8"/>
  </p:sldIdLst>
  <p:sldSz cx="92202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29166E"/>
    <a:srgbClr val="666699"/>
    <a:srgbClr val="333399"/>
    <a:srgbClr val="FFFFFF"/>
    <a:srgbClr val="FFCC66"/>
    <a:srgbClr val="0201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85" autoAdjust="0"/>
  </p:normalViewPr>
  <p:slideViewPr>
    <p:cSldViewPr>
      <p:cViewPr varScale="1">
        <p:scale>
          <a:sx n="79" d="100"/>
          <a:sy n="79" d="100"/>
        </p:scale>
        <p:origin x="1565" y="62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2075FAD-2654-4955-8BB0-41EA0624BF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23950" y="685800"/>
            <a:ext cx="46101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79EA34-BD2A-44AA-AAF2-C01519B465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2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/>
          <p:cNvSpPr>
            <a:spLocks noChangeArrowheads="1"/>
          </p:cNvSpPr>
          <p:nvPr/>
        </p:nvSpPr>
        <p:spPr bwMode="gray">
          <a:xfrm>
            <a:off x="690563" y="333375"/>
            <a:ext cx="5954712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0" y="4437063"/>
            <a:ext cx="92202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gray">
          <a:xfrm>
            <a:off x="979488" y="1628775"/>
            <a:ext cx="3559175" cy="36718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gray">
          <a:xfrm>
            <a:off x="1270000" y="260350"/>
            <a:ext cx="942975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gray">
          <a:xfrm>
            <a:off x="4246563" y="2636838"/>
            <a:ext cx="1235075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gray">
          <a:xfrm>
            <a:off x="1287463" y="277813"/>
            <a:ext cx="906462" cy="900112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" name="Picture 13" descr="未标题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5013325"/>
            <a:ext cx="18034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4"/>
          <p:cNvSpPr>
            <a:spLocks noChangeArrowheads="1"/>
          </p:cNvSpPr>
          <p:nvPr/>
        </p:nvSpPr>
        <p:spPr bwMode="gray">
          <a:xfrm>
            <a:off x="1001713" y="1651000"/>
            <a:ext cx="3521075" cy="36290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gray">
          <a:xfrm>
            <a:off x="3887788" y="3500438"/>
            <a:ext cx="1597025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1800" smtClean="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gray">
          <a:xfrm>
            <a:off x="3913188" y="3521075"/>
            <a:ext cx="1546225" cy="154305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gray">
          <a:xfrm>
            <a:off x="327025" y="1268413"/>
            <a:ext cx="1449388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gray">
          <a:xfrm>
            <a:off x="333375" y="1287463"/>
            <a:ext cx="1430338" cy="146208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 userDrawn="1"/>
        </p:nvSpPr>
        <p:spPr bwMode="gray">
          <a:xfrm>
            <a:off x="361950" y="5516563"/>
            <a:ext cx="768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b="0" smtClean="0">
                <a:solidFill>
                  <a:schemeClr val="bg1"/>
                </a:solidFill>
              </a:rPr>
              <a:t>华东理工大学分析测试中心</a:t>
            </a:r>
          </a:p>
        </p:txBody>
      </p:sp>
      <p:sp>
        <p:nvSpPr>
          <p:cNvPr id="38093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4302125" y="1219200"/>
            <a:ext cx="4533900" cy="1752600"/>
          </a:xfrm>
        </p:spPr>
        <p:txBody>
          <a:bodyPr/>
          <a:lstStyle>
            <a:lvl1pPr algn="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5546725" y="4652963"/>
            <a:ext cx="283845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611563" y="6400800"/>
            <a:ext cx="2227262" cy="244475"/>
          </a:xfrm>
        </p:spPr>
        <p:txBody>
          <a:bodyPr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5983288" y="6391275"/>
            <a:ext cx="1949450" cy="2444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84175" y="6400800"/>
            <a:ext cx="2151063" cy="2444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fld id="{97033B4A-A579-4DD1-8A1A-CAF318846D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8610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40DE0-0438-4993-9C97-6F4FBC4A66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49268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3538" y="609600"/>
            <a:ext cx="208438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0375" y="609600"/>
            <a:ext cx="6100763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24B8C-423E-4249-9C3D-05B09FB1E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63733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863" y="609600"/>
            <a:ext cx="606901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0375" y="1676400"/>
            <a:ext cx="8337550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BE56B-84A1-4A82-B945-B5F3CD6631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7368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4545" y="609601"/>
            <a:ext cx="6069965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1010" y="1676400"/>
            <a:ext cx="4091464" cy="464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06144" y="1676400"/>
            <a:ext cx="4091464" cy="4648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A601E-DA7B-406E-BA8B-F20682D2E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5975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30269-0475-4EA2-9590-8A9754464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43275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663" y="4406900"/>
            <a:ext cx="78374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8663" y="2906713"/>
            <a:ext cx="78374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62205-AC78-4C39-8205-88F5436FDE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380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0375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676400"/>
            <a:ext cx="4092575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BF285-7B42-4264-A0E9-44589E9976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46541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4638"/>
            <a:ext cx="82994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0375" y="1535113"/>
            <a:ext cx="4075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375" y="2174875"/>
            <a:ext cx="4075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83125" y="1535113"/>
            <a:ext cx="40767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3125" y="2174875"/>
            <a:ext cx="40767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99DA2-38BF-47E4-ACED-95C47B9869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5293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FAB52-E9EF-4F03-B714-C146DCD08D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80087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0E09-297E-4445-A077-15393AAFD7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72042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0375" y="273050"/>
            <a:ext cx="30337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5213" y="273050"/>
            <a:ext cx="5154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0375" y="1435100"/>
            <a:ext cx="30337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627FC-B783-4F7A-B87C-406179DACA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67185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575" y="4800600"/>
            <a:ext cx="55324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06575" y="612775"/>
            <a:ext cx="553243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6575" y="5367338"/>
            <a:ext cx="55324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C423D-E0FC-4F02-A50B-9B3A6A6814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045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Oval 2"/>
          <p:cNvSpPr>
            <a:spLocks noChangeArrowheads="1"/>
          </p:cNvSpPr>
          <p:nvPr/>
        </p:nvSpPr>
        <p:spPr bwMode="gray">
          <a:xfrm>
            <a:off x="180975" y="0"/>
            <a:ext cx="686117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549275"/>
            <a:ext cx="92202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8" name="Oval 4"/>
          <p:cNvSpPr>
            <a:spLocks noChangeArrowheads="1"/>
          </p:cNvSpPr>
          <p:nvPr/>
        </p:nvSpPr>
        <p:spPr bwMode="gray">
          <a:xfrm>
            <a:off x="1125538" y="58738"/>
            <a:ext cx="87153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460375" y="1676400"/>
            <a:ext cx="83375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3"/>
            <a:r>
              <a:rPr lang="zh-CN" altLang="en-US" smtClean="0"/>
              <a:t>第五级</a:t>
            </a:r>
          </a:p>
        </p:txBody>
      </p:sp>
      <p:sp>
        <p:nvSpPr>
          <p:cNvPr id="37991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07175" y="655320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9911" name="Rectangle 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225925" y="6534150"/>
            <a:ext cx="84455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fld id="{8A90051E-9376-48B6-B3AD-26839B9AE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2074863" y="609600"/>
            <a:ext cx="6069012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9913" name="Rectangle 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4175" y="6534150"/>
            <a:ext cx="19208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 b="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" name="Oval 10"/>
          <p:cNvSpPr>
            <a:spLocks noChangeArrowheads="1"/>
          </p:cNvSpPr>
          <p:nvPr/>
        </p:nvSpPr>
        <p:spPr bwMode="gray">
          <a:xfrm>
            <a:off x="1143000" y="76200"/>
            <a:ext cx="835025" cy="857250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gray">
          <a:xfrm>
            <a:off x="180975" y="333375"/>
            <a:ext cx="1162050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sp>
        <p:nvSpPr>
          <p:cNvPr id="1036" name="Oval 12"/>
          <p:cNvSpPr>
            <a:spLocks noChangeArrowheads="1"/>
          </p:cNvSpPr>
          <p:nvPr/>
        </p:nvSpPr>
        <p:spPr bwMode="gray">
          <a:xfrm>
            <a:off x="192088" y="352425"/>
            <a:ext cx="1138237" cy="1185863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ea typeface="黑体" pitchFamily="49" charset="-122"/>
            </a:endParaRPr>
          </a:p>
        </p:txBody>
      </p:sp>
      <p:pic>
        <p:nvPicPr>
          <p:cNvPr id="1037" name="Picture 13" descr="未标题-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3" y="0"/>
            <a:ext cx="11699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6" r:id="rId13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7975" y="2271713"/>
            <a:ext cx="8610600" cy="359568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000" b="1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第二章  原子发射光谱分析法</a:t>
            </a:r>
            <a:r>
              <a:rPr lang="zh-CN" altLang="en-US" sz="4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/>
            </a:r>
            <a:br>
              <a:rPr lang="zh-CN" altLang="en-US" sz="400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endParaRPr lang="zh-CN" altLang="en-US" sz="180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Atomic Emission Spectroscopy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smtClean="0">
                <a:solidFill>
                  <a:srgbClr val="0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AES/OES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6413" y="333375"/>
            <a:ext cx="8297862" cy="1143000"/>
          </a:xfrm>
        </p:spPr>
        <p:txBody>
          <a:bodyPr/>
          <a:lstStyle/>
          <a:p>
            <a:pPr eaLnBrk="1" hangingPunct="1"/>
            <a:r>
              <a:rPr lang="zh-CN" altLang="zh-CN" sz="4000" smtClean="0">
                <a:latin typeface="Times New Roman" panose="02020603050405020304" pitchFamily="18" charset="0"/>
                <a:ea typeface="隶书" panose="02010509060101010101" pitchFamily="49" charset="-122"/>
              </a:rPr>
              <a:t>一、原子发射光谱分析基本理论</a:t>
            </a: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 bwMode="gray">
          <a:xfrm>
            <a:off x="-1150938" y="981075"/>
            <a:ext cx="8612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二、光谱分析仪器</a:t>
            </a: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gray">
          <a:xfrm>
            <a:off x="73596" y="1905701"/>
            <a:ext cx="8612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三、光谱定性分析与定量分析</a:t>
            </a: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gray">
          <a:xfrm>
            <a:off x="1009650" y="2934072"/>
            <a:ext cx="568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>
                <a:solidFill>
                  <a:schemeClr val="tx1"/>
                </a:solidFill>
                <a:ea typeface="隶书" panose="02010509060101010101" pitchFamily="49" charset="-122"/>
              </a:rPr>
              <a:t>四</a:t>
            </a:r>
            <a:r>
              <a:rPr lang="zh-CN" altLang="zh-CN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、</a:t>
            </a:r>
            <a:r>
              <a:rPr lang="zh-CN" altLang="en-US" sz="4000" kern="0" dirty="0" smtClean="0">
                <a:solidFill>
                  <a:schemeClr val="tx1"/>
                </a:solidFill>
                <a:ea typeface="隶书" panose="02010509060101010101" pitchFamily="49" charset="-122"/>
              </a:rPr>
              <a:t>特点 及应用</a:t>
            </a:r>
            <a:endParaRPr lang="zh-CN" altLang="zh-CN" sz="4000" kern="0" dirty="0" smtClean="0">
              <a:solidFill>
                <a:schemeClr val="tx1"/>
              </a:solidFill>
              <a:ea typeface="隶书" panose="02010509060101010101" pitchFamily="49" charset="-122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 bwMode="gray">
          <a:xfrm>
            <a:off x="1009650" y="4073525"/>
            <a:ext cx="568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solidFill>
                  <a:srgbClr val="FFC000"/>
                </a:solidFill>
                <a:ea typeface="隶书" panose="02010509060101010101" pitchFamily="49" charset="-122"/>
              </a:rPr>
              <a:t>补充：</a:t>
            </a:r>
            <a:r>
              <a:rPr lang="en-US" altLang="zh-CN" sz="4000" kern="0" dirty="0" smtClean="0">
                <a:solidFill>
                  <a:srgbClr val="FFC000"/>
                </a:solidFill>
                <a:ea typeface="隶书" panose="02010509060101010101" pitchFamily="49" charset="-122"/>
              </a:rPr>
              <a:t>ICP-MS</a:t>
            </a:r>
            <a:endParaRPr lang="zh-CN" altLang="zh-CN" sz="4000" kern="0" dirty="0" smtClean="0">
              <a:solidFill>
                <a:srgbClr val="FFC000"/>
              </a:solidFill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质谱法是重要的仪器分析方法</a:t>
            </a:r>
            <a:endParaRPr lang="en-US" altLang="zh-CN" dirty="0" smtClean="0"/>
          </a:p>
          <a:p>
            <a:r>
              <a:rPr lang="zh-CN" altLang="en-US" dirty="0" smtClean="0"/>
              <a:t>基本原理：在电离源作用下，将样品（分子</a:t>
            </a:r>
            <a:r>
              <a:rPr lang="en-US" altLang="zh-CN" dirty="0" smtClean="0"/>
              <a:t>/</a:t>
            </a:r>
            <a:r>
              <a:rPr lang="zh-CN" altLang="en-US" dirty="0" smtClean="0"/>
              <a:t>原子）解离，产生带电粒子，在电磁场作用下按</a:t>
            </a:r>
            <a:r>
              <a:rPr lang="zh-CN" altLang="en-US" dirty="0"/>
              <a:t>质荷比</a:t>
            </a:r>
            <a:r>
              <a:rPr lang="en-US" altLang="zh-CN" dirty="0" smtClean="0"/>
              <a:t>m/e</a:t>
            </a:r>
            <a:r>
              <a:rPr lang="zh-CN" altLang="en-US" dirty="0" smtClean="0"/>
              <a:t>比分离，得到质谱图</a:t>
            </a:r>
            <a:endParaRPr lang="en-US" altLang="zh-CN" dirty="0"/>
          </a:p>
          <a:p>
            <a:r>
              <a:rPr lang="zh-CN" altLang="en-US" dirty="0" smtClean="0"/>
              <a:t>分为</a:t>
            </a:r>
            <a:r>
              <a:rPr lang="zh-CN" altLang="en-US" dirty="0"/>
              <a:t>原子质谱法和分子</a:t>
            </a:r>
            <a:r>
              <a:rPr lang="zh-CN" altLang="en-US" dirty="0" smtClean="0"/>
              <a:t>质谱法</a:t>
            </a:r>
            <a:endParaRPr lang="en-US" altLang="zh-CN" dirty="0" smtClean="0"/>
          </a:p>
          <a:p>
            <a:r>
              <a:rPr lang="zh-CN" altLang="en-US" dirty="0" smtClean="0"/>
              <a:t>原子质谱法：将单质原子电离，按</a:t>
            </a:r>
            <a:r>
              <a:rPr lang="en-US" altLang="zh-CN" dirty="0" smtClean="0"/>
              <a:t>m/e</a:t>
            </a:r>
            <a:r>
              <a:rPr lang="zh-CN" altLang="en-US" dirty="0" smtClean="0"/>
              <a:t>的</a:t>
            </a:r>
            <a:r>
              <a:rPr lang="zh-CN" altLang="en-US" dirty="0"/>
              <a:t>不同进行分离和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lang="zh-CN" altLang="en-US" dirty="0" smtClean="0"/>
              <a:t>广泛</a:t>
            </a:r>
            <a:r>
              <a:rPr lang="zh-CN" altLang="en-US" dirty="0"/>
              <a:t>应用于物质试样中元素的识别和浓度</a:t>
            </a:r>
            <a:r>
              <a:rPr lang="zh-CN" altLang="en-US" dirty="0" smtClean="0"/>
              <a:t>测定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1801813" y="285750"/>
            <a:ext cx="60706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800" b="1" kern="0" smtClean="0">
                <a:solidFill>
                  <a:srgbClr val="FFC000"/>
                </a:solidFill>
              </a:rPr>
              <a:t>补充 知识 ：</a:t>
            </a:r>
            <a:r>
              <a:rPr lang="en-US" altLang="zh-CN" sz="2800" b="1" kern="0" smtClean="0">
                <a:solidFill>
                  <a:srgbClr val="FFC000"/>
                </a:solidFill>
              </a:rPr>
              <a:t/>
            </a:r>
            <a:br>
              <a:rPr lang="en-US" altLang="zh-CN" sz="2800" b="1" kern="0" smtClean="0">
                <a:solidFill>
                  <a:srgbClr val="FFC000"/>
                </a:solidFill>
              </a:rPr>
            </a:br>
            <a:r>
              <a:rPr lang="zh-CN" altLang="en-US" sz="2800" b="1" kern="0" smtClean="0">
                <a:solidFill>
                  <a:srgbClr val="FF0000"/>
                </a:solidFill>
              </a:rPr>
              <a:t>电感耦合等离子体</a:t>
            </a:r>
            <a:r>
              <a:rPr lang="en-US" altLang="zh-CN" sz="2800" b="1" kern="0" smtClean="0">
                <a:solidFill>
                  <a:srgbClr val="FF0000"/>
                </a:solidFill>
              </a:rPr>
              <a:t>-</a:t>
            </a:r>
            <a:r>
              <a:rPr lang="zh-CN" altLang="en-US" sz="2800" b="1" kern="0" smtClean="0">
                <a:solidFill>
                  <a:srgbClr val="FF0000"/>
                </a:solidFill>
              </a:rPr>
              <a:t>质谱法</a:t>
            </a:r>
            <a:br>
              <a:rPr lang="zh-CN" altLang="en-US" sz="2800" b="1" kern="0" smtClean="0">
                <a:solidFill>
                  <a:srgbClr val="FF0000"/>
                </a:solidFill>
              </a:rPr>
            </a:br>
            <a:r>
              <a:rPr lang="en-US" altLang="zh-CN" sz="2800" b="0" kern="0" smtClean="0">
                <a:solidFill>
                  <a:srgbClr val="0066FF"/>
                </a:solidFill>
              </a:rPr>
              <a:t>(ICP-MS)</a:t>
            </a:r>
            <a:br>
              <a:rPr lang="en-US" altLang="zh-CN" sz="2800" b="0" kern="0" smtClean="0">
                <a:solidFill>
                  <a:srgbClr val="0066FF"/>
                </a:solidFill>
              </a:rPr>
            </a:br>
            <a:endParaRPr lang="en-US" altLang="zh-CN" sz="2800" b="0" kern="0" dirty="0" smtClean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526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813" y="285750"/>
            <a:ext cx="6070600" cy="156845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C000"/>
                </a:solidFill>
              </a:rPr>
              <a:t>补充 知识 ：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/>
            </a:r>
            <a:br>
              <a:rPr lang="en-US" altLang="zh-CN" sz="2800" b="1" dirty="0" smtClean="0">
                <a:solidFill>
                  <a:srgbClr val="FFC000"/>
                </a:solidFill>
              </a:rPr>
            </a:br>
            <a:r>
              <a:rPr lang="zh-CN" altLang="en-US" sz="2800" b="1" dirty="0" smtClean="0">
                <a:solidFill>
                  <a:srgbClr val="FF0000"/>
                </a:solidFill>
              </a:rPr>
              <a:t>电感耦合等离子体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质谱法</a:t>
            </a:r>
            <a:br>
              <a:rPr lang="zh-CN" altLang="en-US" sz="2800" b="1" dirty="0" smtClean="0">
                <a:solidFill>
                  <a:srgbClr val="FF0000"/>
                </a:solidFill>
              </a:rPr>
            </a:br>
            <a:r>
              <a:rPr lang="en-US" altLang="zh-CN" sz="2800" dirty="0" smtClean="0">
                <a:solidFill>
                  <a:srgbClr val="0066FF"/>
                </a:solidFill>
              </a:rPr>
              <a:t>(ICP-MS)</a:t>
            </a:r>
            <a:br>
              <a:rPr lang="en-US" altLang="zh-CN" sz="2800" dirty="0" smtClean="0">
                <a:solidFill>
                  <a:srgbClr val="0066FF"/>
                </a:solidFill>
              </a:rPr>
            </a:br>
            <a:endParaRPr lang="en-US" altLang="zh-CN" sz="2800" dirty="0" smtClean="0">
              <a:solidFill>
                <a:srgbClr val="0066FF"/>
              </a:solidFill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793750" y="1773238"/>
            <a:ext cx="7777163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无机质谱：</a:t>
            </a:r>
            <a:r>
              <a:rPr kumimoji="1" lang="en-US" altLang="zh-CN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M – ICP – </a:t>
            </a:r>
            <a:r>
              <a:rPr kumimoji="1" lang="en-US" altLang="zh-CN" sz="2800" dirty="0" err="1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M</a:t>
            </a:r>
            <a:r>
              <a:rPr kumimoji="1" lang="en-US" altLang="zh-CN" sz="2800" baseline="30000" dirty="0" err="1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800" baseline="300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 </a:t>
            </a:r>
            <a:r>
              <a:rPr kumimoji="1" lang="zh-CN" altLang="en-US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m/e</a:t>
            </a:r>
            <a:r>
              <a:rPr kumimoji="1" lang="zh-CN" altLang="en-US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质谱分离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800" dirty="0">
                <a:solidFill>
                  <a:srgbClr val="FF6600"/>
                </a:solidFill>
                <a:latin typeface="Tahoma" panose="020B0604030504040204" pitchFamily="34" charset="0"/>
                <a:ea typeface="华文中宋" panose="02010600040101010101" pitchFamily="2" charset="-122"/>
              </a:rPr>
              <a:t>同时测定痕量多元素</a:t>
            </a:r>
          </a:p>
        </p:txBody>
      </p:sp>
      <p:sp>
        <p:nvSpPr>
          <p:cNvPr id="8196" name="Rectangle 3"/>
          <p:cNvSpPr txBox="1">
            <a:spLocks noChangeArrowheads="1"/>
          </p:cNvSpPr>
          <p:nvPr/>
        </p:nvSpPr>
        <p:spPr bwMode="gray">
          <a:xfrm>
            <a:off x="595313" y="3644900"/>
            <a:ext cx="81534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测定对象：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绝大多数金属元素和部分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非金属元素，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多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检测限：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-5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(Pt)</a:t>
            </a:r>
            <a:r>
              <a:rPr lang="en-US" altLang="zh-CN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~ 159(Cl) ng/mL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精密度：相对标准偏差 </a:t>
            </a: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RSD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&lt; 5%</a:t>
            </a:r>
          </a:p>
          <a:p>
            <a:pPr eaLnBrk="1" hangingPunct="1"/>
            <a:endParaRPr lang="en-US" altLang="zh-CN" dirty="0">
              <a:solidFill>
                <a:srgbClr val="FF66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FF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应用范围：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地质、环境、冶金、生物、医药、核工业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可测定同位素的比率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ICP-MS</a:t>
            </a:r>
            <a:r>
              <a:rPr lang="zh-CN" altLang="en-US" dirty="0" smtClean="0"/>
              <a:t>仪器结构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117289"/>
              </p:ext>
            </p:extLst>
          </p:nvPr>
        </p:nvGraphicFramePr>
        <p:xfrm>
          <a:off x="274637" y="1484784"/>
          <a:ext cx="8709025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4572000" imgH="3429000" progId="PowerPoint.Slide.8">
                  <p:embed/>
                </p:oleObj>
              </mc:Choice>
              <mc:Fallback>
                <p:oleObj r:id="rId3" imgW="4572000" imgH="3429000" progId="PowerPoint.Slide.8">
                  <p:embed/>
                  <p:pic>
                    <p:nvPicPr>
                      <p:cNvPr id="245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803" t="9869" b="22362"/>
                      <a:stretch>
                        <a:fillRect/>
                      </a:stretch>
                    </p:blipFill>
                    <p:spPr bwMode="auto">
                      <a:xfrm>
                        <a:off x="274637" y="1484784"/>
                        <a:ext cx="8709025" cy="515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44205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39925" y="609600"/>
            <a:ext cx="3841750" cy="609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HPLC-ICP-MS</a:t>
            </a:r>
            <a:r>
              <a:rPr lang="zh-CN" altLang="en-US" sz="3200" b="1" smtClean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法</a:t>
            </a:r>
            <a:endParaRPr lang="zh-CN" altLang="en-US" sz="3200" smtClean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53988" y="1622425"/>
            <a:ext cx="3879850" cy="4543425"/>
            <a:chOff x="96" y="960"/>
            <a:chExt cx="3401" cy="3705"/>
          </a:xfrm>
        </p:grpSpPr>
        <p:pic>
          <p:nvPicPr>
            <p:cNvPr id="9221" name="Picture 4" descr="HPLC-ICP-MS princip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1" t="2640"/>
            <a:stretch>
              <a:fillRect/>
            </a:stretch>
          </p:blipFill>
          <p:spPr bwMode="auto">
            <a:xfrm>
              <a:off x="96" y="960"/>
              <a:ext cx="3401" cy="2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" name="Text Box 5"/>
            <p:cNvSpPr txBox="1">
              <a:spLocks noChangeArrowheads="1"/>
            </p:cNvSpPr>
            <p:nvPr/>
          </p:nvSpPr>
          <p:spPr bwMode="auto">
            <a:xfrm>
              <a:off x="783" y="4289"/>
              <a:ext cx="217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>
                  <a:solidFill>
                    <a:srgbClr val="0066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仪器结构原理</a:t>
              </a:r>
            </a:p>
          </p:txBody>
        </p:sp>
      </p:grpSp>
      <p:pic>
        <p:nvPicPr>
          <p:cNvPr id="9220" name="Picture 2" descr="D:\本科生教学\仪器分析2018春季\ICP-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655763"/>
            <a:ext cx="5148262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922338" y="1295400"/>
            <a:ext cx="7258050" cy="4351338"/>
            <a:chOff x="624" y="1008"/>
            <a:chExt cx="4534" cy="2741"/>
          </a:xfrm>
        </p:grpSpPr>
        <p:pic>
          <p:nvPicPr>
            <p:cNvPr id="1024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88"/>
            <a:stretch>
              <a:fillRect/>
            </a:stretch>
          </p:blipFill>
          <p:spPr bwMode="auto">
            <a:xfrm>
              <a:off x="624" y="1008"/>
              <a:ext cx="4534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6" name="Rectangle 4"/>
            <p:cNvSpPr>
              <a:spLocks noChangeArrowheads="1"/>
            </p:cNvSpPr>
            <p:nvPr/>
          </p:nvSpPr>
          <p:spPr bwMode="auto">
            <a:xfrm>
              <a:off x="1968" y="1344"/>
              <a:ext cx="240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AsB</a:t>
              </a:r>
            </a:p>
          </p:txBody>
        </p:sp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2064" y="2256"/>
              <a:ext cx="336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AsIII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2496" y="2064"/>
              <a:ext cx="28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DMA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2784" y="2832"/>
              <a:ext cx="28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AsC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3408" y="1872"/>
              <a:ext cx="28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MMA</a:t>
              </a:r>
            </a:p>
          </p:txBody>
        </p:sp>
        <p:sp>
          <p:nvSpPr>
            <p:cNvPr id="10251" name="Rectangle 9"/>
            <p:cNvSpPr>
              <a:spLocks noChangeArrowheads="1"/>
            </p:cNvSpPr>
            <p:nvPr/>
          </p:nvSpPr>
          <p:spPr bwMode="auto">
            <a:xfrm>
              <a:off x="3888" y="2688"/>
              <a:ext cx="336" cy="1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400">
                  <a:latin typeface="Tahoma" panose="020B0604030504040204" pitchFamily="34" charset="0"/>
                </a:rPr>
                <a:t>As(V)</a:t>
              </a:r>
            </a:p>
          </p:txBody>
        </p:sp>
      </p:grpSp>
      <p:sp>
        <p:nvSpPr>
          <p:cNvPr id="10243" name="Text Box 10"/>
          <p:cNvSpPr txBox="1">
            <a:spLocks noChangeArrowheads="1"/>
          </p:cNvSpPr>
          <p:nvPr/>
        </p:nvSpPr>
        <p:spPr bwMode="auto">
          <a:xfrm>
            <a:off x="2305844" y="661787"/>
            <a:ext cx="5688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六种</a:t>
            </a:r>
            <a:r>
              <a:rPr kumimoji="1"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As</a:t>
            </a:r>
            <a:r>
              <a:rPr kumimoji="1"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化合物在</a:t>
            </a:r>
            <a:r>
              <a:rPr kumimoji="1"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HPLC-ICP-MS</a:t>
            </a:r>
            <a:r>
              <a:rPr kumimoji="1"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分析结果</a:t>
            </a:r>
            <a:endParaRPr kumimoji="1"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0244" name="Rectangle 11"/>
          <p:cNvSpPr>
            <a:spLocks noChangeArrowheads="1"/>
          </p:cNvSpPr>
          <p:nvPr/>
        </p:nvSpPr>
        <p:spPr bwMode="auto">
          <a:xfrm>
            <a:off x="1382713" y="6172200"/>
            <a:ext cx="691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0">
                <a:solidFill>
                  <a:srgbClr val="990000"/>
                </a:solidFill>
                <a:latin typeface="Times New Roman" panose="02020603050405020304" pitchFamily="18" charset="0"/>
              </a:rPr>
              <a:t>Milstein L.S. et. al., </a:t>
            </a:r>
            <a:r>
              <a:rPr kumimoji="1" lang="en-US" altLang="zh-CN" sz="2000" b="0" i="1">
                <a:solidFill>
                  <a:srgbClr val="990000"/>
                </a:solidFill>
                <a:latin typeface="Times New Roman" panose="02020603050405020304" pitchFamily="18" charset="0"/>
              </a:rPr>
              <a:t>J. Agric. Food Chem. </a:t>
            </a:r>
            <a:r>
              <a:rPr kumimoji="1" lang="en-US" altLang="zh-CN" sz="2000">
                <a:solidFill>
                  <a:srgbClr val="990000"/>
                </a:solidFill>
                <a:latin typeface="Times New Roman" panose="02020603050405020304" pitchFamily="18" charset="0"/>
              </a:rPr>
              <a:t>2003, </a:t>
            </a:r>
            <a:r>
              <a:rPr kumimoji="1" lang="en-US" altLang="zh-CN" sz="2000" b="0" i="1">
                <a:solidFill>
                  <a:srgbClr val="990000"/>
                </a:solidFill>
                <a:latin typeface="Times New Roman" panose="02020603050405020304" pitchFamily="18" charset="0"/>
              </a:rPr>
              <a:t>51, </a:t>
            </a:r>
            <a:r>
              <a:rPr kumimoji="1" lang="en-US" altLang="zh-CN" sz="2000" b="0">
                <a:solidFill>
                  <a:srgbClr val="990000"/>
                </a:solidFill>
                <a:latin typeface="Times New Roman" panose="02020603050405020304" pitchFamily="18" charset="0"/>
              </a:rPr>
              <a:t>4180-4184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13TGp_natural_light_v2">
  <a:themeElements>
    <a:clrScheme name="1_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1_213TGp_natural_light_v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rnd" cmpd="sng" algn="ctr">
          <a:solidFill>
            <a:schemeClr val="bg2"/>
          </a:solidFill>
          <a:prstDash val="sysDot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1_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6606</TotalTime>
  <Words>243</Words>
  <Application>Microsoft Office PowerPoint</Application>
  <PresentationFormat>自定义</PresentationFormat>
  <Paragraphs>34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MS PGothic</vt:lpstr>
      <vt:lpstr>黑体</vt:lpstr>
      <vt:lpstr>华文中宋</vt:lpstr>
      <vt:lpstr>隶书</vt:lpstr>
      <vt:lpstr>宋体</vt:lpstr>
      <vt:lpstr>Arial</vt:lpstr>
      <vt:lpstr>Symbol</vt:lpstr>
      <vt:lpstr>Tahoma</vt:lpstr>
      <vt:lpstr>Times New Roman</vt:lpstr>
      <vt:lpstr>Wingdings</vt:lpstr>
      <vt:lpstr>1_213TGp_natural_light_v2</vt:lpstr>
      <vt:lpstr>Microsoft PowerPoint 97-2003 幻灯片</vt:lpstr>
      <vt:lpstr>PowerPoint 演示文稿</vt:lpstr>
      <vt:lpstr>一、原子发射光谱分析基本理论</vt:lpstr>
      <vt:lpstr>PowerPoint 演示文稿</vt:lpstr>
      <vt:lpstr>补充 知识 ： 电感耦合等离子体-质谱法 (ICP-MS) </vt:lpstr>
      <vt:lpstr>ICP-MS仪器结构</vt:lpstr>
      <vt:lpstr>PowerPoint 演示文稿</vt:lpstr>
      <vt:lpstr>PowerPoint 演示文稿</vt:lpstr>
    </vt:vector>
  </TitlesOfParts>
  <Manager/>
  <Company>FH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 绪  论 </dc:title>
  <dc:creator>FH-2</dc:creator>
  <cp:lastModifiedBy>yiping du</cp:lastModifiedBy>
  <cp:revision>326</cp:revision>
  <dcterms:created xsi:type="dcterms:W3CDTF">2001-09-11T08:37:22Z</dcterms:created>
  <dcterms:modified xsi:type="dcterms:W3CDTF">2020-06-03T00:46:12Z</dcterms:modified>
</cp:coreProperties>
</file>