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3" r:id="rId2"/>
    <p:sldId id="555" r:id="rId3"/>
    <p:sldId id="556" r:id="rId4"/>
    <p:sldId id="558" r:id="rId5"/>
    <p:sldId id="559" r:id="rId6"/>
    <p:sldId id="560" r:id="rId7"/>
    <p:sldId id="561" r:id="rId8"/>
    <p:sldId id="564" r:id="rId9"/>
    <p:sldId id="5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4F65-FFA1-4337-AD3A-32464F032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90F97-AAF1-4C0B-99BE-C2E8B6E2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45677-EC96-4D51-9B1C-F9EA86EE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FB525-E834-418E-97F8-A5C5A58F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4DB20-8373-4A03-B017-211EDC9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5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2E930-9F49-4BDB-84D6-0437563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A581A-8CA4-4E52-A271-AA05538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91EF7-2071-41C7-8EE4-B104FD11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20007-5EF5-4254-A375-5AF09462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8524E-2137-466E-BD13-04B5E304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0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A5254D-E5A6-445A-894A-67098FB51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E5788-7A7F-479A-8932-5A46D3AC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90B40-1804-41A7-B436-29176987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111EE-CBB2-4A6A-B16B-61F42FAB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5E677-7073-495E-9A9F-34FC30EE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5699-86F3-47D8-BFD2-561A9D3D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8C4C5-EE79-452E-BB52-6B8A219B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F76AE-27E4-4CC1-9A89-12A92160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D3208-6FFF-46B2-8F32-235E4C03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19646-16FA-420C-B272-5459FFF2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6EDE-E76C-4F91-921B-E87551FF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67258-6ECA-4E65-AAA5-284FEBA3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51AF0-E397-4E74-BE9E-2121B574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18B25-9CA0-4945-BF9B-14928244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75F23-5517-4733-B3DC-15573C6C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57F3-4926-4F90-A71C-939092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E7FED-F71A-4E13-B422-F5F584FB7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73C6A-651A-4B8B-B1DC-1DD50480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E2772-EDCA-418E-8EB9-37489B0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5EA4D-AECC-4C1F-9F57-FE34926C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5CF54-EC87-442C-9B28-33B75CBD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2C37-9603-4539-917E-FE92D40B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A6021-8E5E-41DC-997A-615479BC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D2E95-E098-4B4D-BDAC-5DAE8A21F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218FB-0A95-4DC2-B8FF-B3EC95AF0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8D724-13B2-412A-8AC9-D03A239B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3BE5C-F2C7-49F6-8774-42D3275B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67557-B44A-4715-8DF8-FA8FCB47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D008A-EAE1-428D-B133-829C64EB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AF865-9EC6-4B20-A9AD-2767CE82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7947FD-DE2E-486E-9F58-A83DFD87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6C6B4A-BDC2-4080-B30B-F52E99A6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B1AF1-3226-44FA-B8D3-3E758286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E8077C-F5EC-44E6-9AA1-82158EF8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68116A-8F9A-47DC-B013-0F05A189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AE27B-E395-4168-B5D5-0DC16A53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8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0DF73-6937-4899-87E5-FA3733F1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4C343-B3CA-42B0-AE3B-9A387EB0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CE851-0C0E-40DA-9FA4-B5510F3C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B3A99-4461-4B37-BAA1-032B2041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7B0BD-2CD9-4126-B258-AB7EC7A8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A8E0E-FD12-41D0-A719-8C4DDAC3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4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0B04F-B1B9-4B76-9A52-61A2B0B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85193-67DD-4E74-994B-902FC7DC1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F4755-6B7A-4881-99F7-4F9AAB3F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E1BDD-BA07-4F28-B147-1CBECFE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95266-5E00-480C-83C7-EB62FA54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6D283-4A82-4297-A6C6-7B85D7D6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884502-2FB3-49A9-84EE-8DBC442C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324F7-CC7A-497C-89EA-87D76385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F8ADE-E320-42A1-963C-C61F907E5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D253-1868-4744-9919-FAF1F622267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83BC9-C9EB-4BE9-B3D0-050AA3E40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4FB3B-0E68-41C0-BE71-7C949CE3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CE76-22AB-49DA-B2E1-10FB6E56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72BF974D-1670-4332-AD55-5CC4C5B1E1B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347151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zh-CN" dirty="0">
                <a:ea typeface="隶书" panose="02010509060101010101" pitchFamily="49" charset="-122"/>
              </a:rPr>
              <a:t>三、毛细管柱气相色谱法</a:t>
            </a:r>
            <a:r>
              <a:rPr lang="zh-CN" altLang="en-US" dirty="0">
                <a:ea typeface="隶书" panose="02010509060101010101" pitchFamily="49" charset="-122"/>
              </a:rPr>
              <a:t>（</a:t>
            </a:r>
            <a:r>
              <a:rPr lang="en-US" altLang="zh-CN" dirty="0">
                <a:ea typeface="隶书" panose="02010509060101010101" pitchFamily="49" charset="-122"/>
              </a:rPr>
              <a:t>CGC</a:t>
            </a:r>
            <a:r>
              <a:rPr lang="zh-CN" altLang="en-US" dirty="0">
                <a:ea typeface="隶书" panose="02010509060101010101" pitchFamily="49" charset="-122"/>
              </a:rPr>
              <a:t>）</a:t>
            </a:r>
            <a:endParaRPr lang="zh-CN" altLang="zh-CN" dirty="0">
              <a:ea typeface="隶书" panose="02010509060101010101" pitchFamily="49" charset="-122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44E47B8-C789-47C8-84D8-3F9937C11BC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57457" y="1673225"/>
            <a:ext cx="9121085" cy="44529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毛细管柱的分类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根据柱材料分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石英柱：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惰性好，聚亚酰胺外涂层耐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350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℃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，镀铝外涂层耐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480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℃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金属柱：机械强度好，耐高温</a:t>
            </a:r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07219-3FE6-405D-81F7-60A4094AA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2829"/>
          <a:stretch/>
        </p:blipFill>
        <p:spPr>
          <a:xfrm>
            <a:off x="9020941" y="918651"/>
            <a:ext cx="2360944" cy="2001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CA3F43-345C-4C9D-AC47-1894DB6A0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71" y="4178206"/>
            <a:ext cx="2408124" cy="240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37"/>
    </mc:Choice>
    <mc:Fallback xmlns="">
      <p:transition spd="slow" advTm="129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DB1762A9-3237-4DF5-AB37-16247E11FD3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94285" y="508000"/>
            <a:ext cx="7056437" cy="800100"/>
          </a:xfrm>
        </p:spPr>
        <p:txBody>
          <a:bodyPr>
            <a:normAutofit/>
          </a:bodyPr>
          <a:lstStyle/>
          <a:p>
            <a:pPr algn="l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按固定相的形态分类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6F20A2B-8D6B-4ED7-A83C-44E1912EBD31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96476" y="1407318"/>
            <a:ext cx="9964220" cy="4043363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3200" dirty="0">
                <a:solidFill>
                  <a:schemeClr val="hlink"/>
                </a:solidFill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 WCOT</a:t>
            </a:r>
            <a:r>
              <a:rPr lang="en-US" altLang="zh-CN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—wall-coated open tubular column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壁涂毛细管柱、化学键合毛细管柱、交联毛细管柱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 SCOT—support-coated open tubular column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     </a:t>
            </a:r>
            <a:r>
              <a:rPr lang="zh-CN" altLang="en-US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涂载体毛细管柱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3200" dirty="0">
                <a:solidFill>
                  <a:schemeClr val="hlink"/>
                </a:solidFill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 PLOT</a:t>
            </a:r>
            <a:r>
              <a:rPr lang="en-US" altLang="zh-CN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—porous-layer open tubular column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     </a:t>
            </a:r>
            <a:r>
              <a:rPr lang="zh-CN" altLang="en-US" sz="3200" dirty="0">
                <a:latin typeface="Adobe Arabic" panose="02040503050201020203" pitchFamily="18" charset="-78"/>
                <a:ea typeface="隶书" panose="02010509060101010101" pitchFamily="49" charset="-122"/>
                <a:cs typeface="Adobe Arabic" panose="02040503050201020203" pitchFamily="18" charset="-78"/>
              </a:rPr>
              <a:t>多孔层毛细管柱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77"/>
    </mc:Choice>
    <mc:Fallback xmlns="">
      <p:transition spd="slow" advTm="97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E4B7AE37-8CF1-42ED-8553-2D2F204E72B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32183" y="669814"/>
            <a:ext cx="10515600" cy="867327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毛细管柱与填充柱柱参数的比较</a:t>
            </a:r>
          </a:p>
        </p:txBody>
      </p:sp>
      <p:graphicFrame>
        <p:nvGraphicFramePr>
          <p:cNvPr id="185347" name="Group 3">
            <a:extLst>
              <a:ext uri="{FF2B5EF4-FFF2-40B4-BE49-F238E27FC236}">
                <a16:creationId xmlns:a16="http://schemas.microsoft.com/office/drawing/2014/main" id="{92628F8E-FBAA-4525-95AD-7D6C4095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5232"/>
              </p:ext>
            </p:extLst>
          </p:nvPr>
        </p:nvGraphicFramePr>
        <p:xfrm>
          <a:off x="1763575" y="2088253"/>
          <a:ext cx="8162304" cy="1337286"/>
        </p:xfrm>
        <a:graphic>
          <a:graphicData uri="http://schemas.openxmlformats.org/drawingml/2006/table">
            <a:tbl>
              <a:tblPr/>
              <a:tblGrid>
                <a:gridCol w="25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6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填充柱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毛细管柱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内径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2~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0.1~0.5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F17702F-94D5-4C40-930E-F364289E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3796"/>
              </p:ext>
            </p:extLst>
          </p:nvPr>
        </p:nvGraphicFramePr>
        <p:xfrm>
          <a:off x="1763575" y="4072958"/>
          <a:ext cx="8162304" cy="651273"/>
        </p:xfrm>
        <a:graphic>
          <a:graphicData uri="http://schemas.openxmlformats.org/drawingml/2006/table">
            <a:tbl>
              <a:tblPr/>
              <a:tblGrid>
                <a:gridCol w="2550720">
                  <a:extLst>
                    <a:ext uri="{9D8B030D-6E8A-4147-A177-3AD203B41FA5}">
                      <a16:colId xmlns:a16="http://schemas.microsoft.com/office/drawing/2014/main" val="3056747231"/>
                    </a:ext>
                  </a:extLst>
                </a:gridCol>
                <a:gridCol w="2890816">
                  <a:extLst>
                    <a:ext uri="{9D8B030D-6E8A-4147-A177-3AD203B41FA5}">
                      <a16:colId xmlns:a16="http://schemas.microsoft.com/office/drawing/2014/main" val="1695711929"/>
                    </a:ext>
                  </a:extLst>
                </a:gridCol>
                <a:gridCol w="2720768">
                  <a:extLst>
                    <a:ext uri="{9D8B030D-6E8A-4147-A177-3AD203B41FA5}">
                      <a16:colId xmlns:a16="http://schemas.microsoft.com/office/drawing/2014/main" val="1589106808"/>
                    </a:ext>
                  </a:extLst>
                </a:gridCol>
              </a:tblGrid>
              <a:tr h="6512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长度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0.5~6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15~100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0023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8CCDB43-F62C-4610-9699-58F8821FB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53695"/>
              </p:ext>
            </p:extLst>
          </p:nvPr>
        </p:nvGraphicFramePr>
        <p:xfrm>
          <a:off x="1763575" y="4724231"/>
          <a:ext cx="8162304" cy="562638"/>
        </p:xfrm>
        <a:graphic>
          <a:graphicData uri="http://schemas.openxmlformats.org/drawingml/2006/table">
            <a:tbl>
              <a:tblPr/>
              <a:tblGrid>
                <a:gridCol w="2550720">
                  <a:extLst>
                    <a:ext uri="{9D8B030D-6E8A-4147-A177-3AD203B41FA5}">
                      <a16:colId xmlns:a16="http://schemas.microsoft.com/office/drawing/2014/main" val="2154393925"/>
                    </a:ext>
                  </a:extLst>
                </a:gridCol>
                <a:gridCol w="2890816">
                  <a:extLst>
                    <a:ext uri="{9D8B030D-6E8A-4147-A177-3AD203B41FA5}">
                      <a16:colId xmlns:a16="http://schemas.microsoft.com/office/drawing/2014/main" val="3768862077"/>
                    </a:ext>
                  </a:extLst>
                </a:gridCol>
                <a:gridCol w="2720768">
                  <a:extLst>
                    <a:ext uri="{9D8B030D-6E8A-4147-A177-3AD203B41FA5}">
                      <a16:colId xmlns:a16="http://schemas.microsoft.com/office/drawing/2014/main" val="3620971583"/>
                    </a:ext>
                  </a:extLst>
                </a:gridCol>
              </a:tblGrid>
              <a:tr h="562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相比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6~35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50~1500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19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0E1118-FA58-4C5C-8A2F-825969009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76719"/>
              </p:ext>
            </p:extLst>
          </p:nvPr>
        </p:nvGraphicFramePr>
        <p:xfrm>
          <a:off x="1763575" y="3420832"/>
          <a:ext cx="8162304" cy="647419"/>
        </p:xfrm>
        <a:graphic>
          <a:graphicData uri="http://schemas.openxmlformats.org/drawingml/2006/table">
            <a:tbl>
              <a:tblPr/>
              <a:tblGrid>
                <a:gridCol w="2550720">
                  <a:extLst>
                    <a:ext uri="{9D8B030D-6E8A-4147-A177-3AD203B41FA5}">
                      <a16:colId xmlns:a16="http://schemas.microsoft.com/office/drawing/2014/main" val="3101882855"/>
                    </a:ext>
                  </a:extLst>
                </a:gridCol>
                <a:gridCol w="2890816">
                  <a:extLst>
                    <a:ext uri="{9D8B030D-6E8A-4147-A177-3AD203B41FA5}">
                      <a16:colId xmlns:a16="http://schemas.microsoft.com/office/drawing/2014/main" val="700110249"/>
                    </a:ext>
                  </a:extLst>
                </a:gridCol>
                <a:gridCol w="2720768">
                  <a:extLst>
                    <a:ext uri="{9D8B030D-6E8A-4147-A177-3AD203B41FA5}">
                      <a16:colId xmlns:a16="http://schemas.microsoft.com/office/drawing/2014/main" val="1863014347"/>
                    </a:ext>
                  </a:extLst>
                </a:gridCol>
              </a:tblGrid>
              <a:tr h="6474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比渗透率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kumimoji="0" lang="en-US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1~20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~10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98378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87"/>
    </mc:Choice>
    <mc:Fallback xmlns="">
      <p:transition spd="slow" advTm="75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87A2D1DE-3FCF-4841-AE0A-2642CB8146D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97276" y="66675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毛细管气相色谱法的特点</a:t>
            </a:r>
            <a:r>
              <a:rPr lang="zh-CN" altLang="en-US" dirty="0"/>
              <a:t> 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DC2F32B-7A83-4858-AB6C-92634969F66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72504" y="1809750"/>
            <a:ext cx="8722001" cy="4572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总柱效高，可达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sz="32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，分离复杂混合物的能力大为提高。 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相比（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β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）大，有利于实现快速分离。应用范围广。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柱容量小，允许进样量小。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要求柱外死体积小。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EA3A45-1E22-4036-9A1D-F9A620A3C331}"/>
                  </a:ext>
                </a:extLst>
              </p:cNvPr>
              <p:cNvSpPr/>
              <p:nvPr/>
            </p:nvSpPr>
            <p:spPr>
              <a:xfrm>
                <a:off x="7287367" y="3970307"/>
                <a:ext cx="2053383" cy="939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K/β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EA3A45-1E22-4036-9A1D-F9A620A3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7" y="3970307"/>
                <a:ext cx="2053383" cy="939937"/>
              </a:xfrm>
              <a:prstGeom prst="rect">
                <a:avLst/>
              </a:prstGeom>
              <a:blipFill>
                <a:blip r:embed="rId5"/>
                <a:stretch>
                  <a:fillRect l="-7418" b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93"/>
    </mc:Choice>
    <mc:Fallback xmlns="">
      <p:transition spd="slow" advTm="150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71" grpId="0" uiExpand="1" build="p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BBEEC6B0-33C9-40C2-9E89-85AEFB70663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97789" y="428282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毛细管柱色谱系统</a:t>
            </a:r>
            <a:r>
              <a:rPr lang="zh-CN" altLang="en-US" dirty="0"/>
              <a:t> </a:t>
            </a:r>
          </a:p>
        </p:txBody>
      </p:sp>
      <p:pic>
        <p:nvPicPr>
          <p:cNvPr id="187395" name="Picture 3">
            <a:extLst>
              <a:ext uri="{FF2B5EF4-FFF2-40B4-BE49-F238E27FC236}">
                <a16:creationId xmlns:a16="http://schemas.microsoft.com/office/drawing/2014/main" id="{838F5B7F-0489-48BD-AD53-03720DDE5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"/>
          <a:stretch/>
        </p:blipFill>
        <p:spPr bwMode="auto">
          <a:xfrm>
            <a:off x="2036476" y="1658422"/>
            <a:ext cx="7202061" cy="41609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E2A28F-0B0F-4DFE-BE30-42DC29634C38}"/>
              </a:ext>
            </a:extLst>
          </p:cNvPr>
          <p:cNvSpPr txBox="1"/>
          <p:nvPr/>
        </p:nvSpPr>
        <p:spPr>
          <a:xfrm>
            <a:off x="1518317" y="5906498"/>
            <a:ext cx="96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分流比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放空的载气流量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进入色谱柱中的载气流量</a:t>
            </a:r>
            <a:endParaRPr lang="en-US" altLang="zh-CN" sz="32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16AC81-091F-4D7B-A569-0A60F05B4D98}"/>
              </a:ext>
            </a:extLst>
          </p:cNvPr>
          <p:cNvSpPr/>
          <p:nvPr/>
        </p:nvSpPr>
        <p:spPr>
          <a:xfrm>
            <a:off x="2637183" y="3869635"/>
            <a:ext cx="1020417" cy="55659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BF69AB-3A4A-43FA-9C41-1350D84A83CA}"/>
              </a:ext>
            </a:extLst>
          </p:cNvPr>
          <p:cNvSpPr/>
          <p:nvPr/>
        </p:nvSpPr>
        <p:spPr>
          <a:xfrm>
            <a:off x="6831496" y="3564834"/>
            <a:ext cx="1020417" cy="55659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06"/>
    </mc:Choice>
    <mc:Fallback xmlns="">
      <p:transition spd="slow" advTm="163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2" grpId="0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3518229-94F1-40BB-A94D-FB0032E94A3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19288" y="5492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zh-CN" sz="3600" b="1" dirty="0">
                <a:solidFill>
                  <a:srgbClr val="E3172F"/>
                </a:solidFill>
                <a:ea typeface="隶书" panose="02010509060101010101" pitchFamily="49" charset="-122"/>
              </a:rPr>
              <a:t>与填充柱气相色谱系统的区别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D52BF36A-C8BE-42CC-98E6-2A16CFA54C2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77009" y="1692275"/>
            <a:ext cx="8348593" cy="437991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分流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防止样品超过柱容量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只减小进入柱中的载气流量，减小进样器死体积的影响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尾吹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减小检测器死体积的影响，提高分辨率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提高检测器的灵敏度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31"/>
    </mc:Choice>
    <mc:Fallback xmlns="">
      <p:transition spd="slow" advTm="42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65C508ED-A88D-48D4-B78C-3A43F7AB00C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64754" y="620713"/>
            <a:ext cx="8540750" cy="1028700"/>
          </a:xfrm>
        </p:spPr>
        <p:txBody>
          <a:bodyPr/>
          <a:lstStyle/>
          <a:p>
            <a:pPr eaLnBrk="1" hangingPunct="1"/>
            <a:r>
              <a:rPr lang="zh-CN" altLang="zh-CN" sz="3600" b="1" dirty="0">
                <a:solidFill>
                  <a:srgbClr val="E3172F"/>
                </a:solidFill>
                <a:ea typeface="隶书" panose="02010509060101010101" pitchFamily="49" charset="-122"/>
              </a:rPr>
              <a:t>毛细管气相色谱进样方式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19BC6FA0-3AF2-4AD4-94DD-39EB85174DA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32232" y="1649413"/>
            <a:ext cx="7772400" cy="7448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分流进样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3EC550-8C4C-4AE1-82E0-F1D08E884416}"/>
              </a:ext>
            </a:extLst>
          </p:cNvPr>
          <p:cNvSpPr/>
          <p:nvPr/>
        </p:nvSpPr>
        <p:spPr>
          <a:xfrm>
            <a:off x="1264754" y="2394298"/>
            <a:ext cx="1045016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Clr>
                <a:srgbClr val="33CC33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主要用于浓度较高样品的分析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，待测组分的浓度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50ppm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algn="just">
              <a:spcBef>
                <a:spcPts val="600"/>
              </a:spcBef>
              <a:buClr>
                <a:srgbClr val="33CC33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瞬间进样，柱效较高。</a:t>
            </a:r>
          </a:p>
          <a:p>
            <a:pPr algn="just">
              <a:spcBef>
                <a:spcPts val="600"/>
              </a:spcBef>
              <a:buClr>
                <a:srgbClr val="33CC33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进样和气路系统易于控制，操作简单。</a:t>
            </a:r>
          </a:p>
          <a:p>
            <a:pPr algn="just">
              <a:spcBef>
                <a:spcPts val="600"/>
              </a:spcBef>
              <a:buClr>
                <a:srgbClr val="33CC33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样品中不挥发组分大都沉积在内插玻璃管中，易于清洗更换，不污染色谱柱。</a:t>
            </a:r>
          </a:p>
          <a:p>
            <a:pPr>
              <a:spcBef>
                <a:spcPts val="600"/>
              </a:spcBef>
              <a:buClr>
                <a:srgbClr val="33CC33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载气和样品大量排空，污染环境。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>
              <a:spcBef>
                <a:spcPts val="600"/>
              </a:spcBef>
              <a:buClr>
                <a:srgbClr val="33CC33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宽沸点样品存在分流失真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66"/>
    </mc:Choice>
    <mc:Fallback xmlns="">
      <p:transition spd="slow" advTm="90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43" grpId="0" build="p" autoUpdateAnimBg="0"/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id="{62699BDA-EC2B-4AFB-828F-847BBD83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656" y="5547278"/>
            <a:ext cx="194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分流失真</a:t>
            </a:r>
          </a:p>
        </p:txBody>
      </p:sp>
      <p:graphicFrame>
        <p:nvGraphicFramePr>
          <p:cNvPr id="192515" name="Object 3">
            <a:extLst>
              <a:ext uri="{FF2B5EF4-FFF2-40B4-BE49-F238E27FC236}">
                <a16:creationId xmlns:a16="http://schemas.microsoft.com/office/drawing/2014/main" id="{4F606588-8B29-4ED7-8F35-FF189F904A60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8374630"/>
              </p:ext>
            </p:extLst>
          </p:nvPr>
        </p:nvGraphicFramePr>
        <p:xfrm>
          <a:off x="2305879" y="949533"/>
          <a:ext cx="7378909" cy="420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4602879" imgH="3078095" progId="PBrush">
                  <p:embed/>
                </p:oleObj>
              </mc:Choice>
              <mc:Fallback>
                <p:oleObj r:id="rId4" imgW="4602879" imgH="3078095" progId="PBrush">
                  <p:embed/>
                  <p:pic>
                    <p:nvPicPr>
                      <p:cNvPr id="192515" name="Object 3">
                        <a:extLst>
                          <a:ext uri="{FF2B5EF4-FFF2-40B4-BE49-F238E27FC236}">
                            <a16:creationId xmlns:a16="http://schemas.microsoft.com/office/drawing/2014/main" id="{4F606588-8B29-4ED7-8F35-FF189F904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879" y="949533"/>
                        <a:ext cx="7378909" cy="4209523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FF65146-01A9-4385-B697-7962A3E12663}"/>
              </a:ext>
            </a:extLst>
          </p:cNvPr>
          <p:cNvSpPr/>
          <p:nvPr/>
        </p:nvSpPr>
        <p:spPr>
          <a:xfrm>
            <a:off x="5592417" y="2478157"/>
            <a:ext cx="198783" cy="15637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83F1B4-66E8-47F8-87B7-8573E6CDF353}"/>
              </a:ext>
            </a:extLst>
          </p:cNvPr>
          <p:cNvSpPr/>
          <p:nvPr/>
        </p:nvSpPr>
        <p:spPr>
          <a:xfrm>
            <a:off x="7798904" y="1961323"/>
            <a:ext cx="198783" cy="20673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16"/>
    </mc:Choice>
    <mc:Fallback xmlns="">
      <p:transition spd="slow" advTm="102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E795E728-9031-432D-9AA3-EC1734D2510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66191" y="458857"/>
            <a:ext cx="8229600" cy="1028700"/>
          </a:xfrm>
        </p:spPr>
        <p:txBody>
          <a:bodyPr/>
          <a:lstStyle/>
          <a:p>
            <a:pPr algn="l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不分流进样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02848EEE-7B4B-49EA-9929-761BC6545FD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60174" y="1763298"/>
            <a:ext cx="10552706" cy="430619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适合于沸程窄的痕量组分分析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，溶质沸点较高，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150℃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进样量大，样品几乎全部进柱。</a:t>
            </a:r>
          </a:p>
          <a:p>
            <a:pPr algn="just" eaLnBrk="1" hangingPunct="1">
              <a:lnSpc>
                <a:spcPct val="12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定量相对误差比分流法小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。但线性差。</a:t>
            </a:r>
          </a:p>
          <a:p>
            <a:pPr algn="just" eaLnBrk="1" hangingPunct="1">
              <a:lnSpc>
                <a:spcPct val="12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需用耐溶剂冲洗的交联柱</a:t>
            </a:r>
          </a:p>
          <a:p>
            <a:pPr algn="just" eaLnBrk="1" hangingPunct="1">
              <a:lnSpc>
                <a:spcPct val="12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常量分析样品要用适当溶剂稀释。</a:t>
            </a:r>
          </a:p>
          <a:p>
            <a:pPr eaLnBrk="1" hangingPunct="1">
              <a:lnSpc>
                <a:spcPct val="12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操作相对繁琐。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24"/>
    </mc:Choice>
    <mc:Fallback xmlns="">
      <p:transition spd="slow" advTm="59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utoUpdateAnimBg="0"/>
      <p:bldP spid="1832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7.2|3.5|25.2|21|3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.9|47.1|2.6|19.4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4|27|13.1|1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3|24.5|11.7|32.1|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4.9|51.1|26.7|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|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1.1|33.4|10.1|3.2|6.3|9.6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53.5|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6.3|10.2|9.1|5.4|4.6|9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394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隶书</vt:lpstr>
      <vt:lpstr>Adobe Arabic</vt:lpstr>
      <vt:lpstr>Arial</vt:lpstr>
      <vt:lpstr>Cambria Math</vt:lpstr>
      <vt:lpstr>Garamond</vt:lpstr>
      <vt:lpstr>Times New Roman</vt:lpstr>
      <vt:lpstr>Wingdings</vt:lpstr>
      <vt:lpstr>Office 主题​​</vt:lpstr>
      <vt:lpstr>三、毛细管柱气相色谱法（CGC）</vt:lpstr>
      <vt:lpstr>  按固定相的形态分类</vt:lpstr>
      <vt:lpstr>2. 毛细管柱与填充柱柱参数的比较</vt:lpstr>
      <vt:lpstr>3. 毛细管气相色谱法的特点 </vt:lpstr>
      <vt:lpstr>4. 毛细管柱色谱系统 </vt:lpstr>
      <vt:lpstr>与填充柱气相色谱系统的区别</vt:lpstr>
      <vt:lpstr>毛细管气相色谱进样方式</vt:lpstr>
      <vt:lpstr>PowerPoint 演示文稿</vt:lpstr>
      <vt:lpstr>  不分流进样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三、毛细管柱气相色谱法简介</dc:title>
  <dc:creator>hp</dc:creator>
  <cp:lastModifiedBy>hp</cp:lastModifiedBy>
  <cp:revision>25</cp:revision>
  <dcterms:created xsi:type="dcterms:W3CDTF">2020-03-10T11:12:25Z</dcterms:created>
  <dcterms:modified xsi:type="dcterms:W3CDTF">2020-03-15T03:34:09Z</dcterms:modified>
</cp:coreProperties>
</file>