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3" r:id="rId2"/>
    <p:sldId id="484" r:id="rId3"/>
    <p:sldId id="651" r:id="rId4"/>
    <p:sldId id="652" r:id="rId5"/>
    <p:sldId id="653" r:id="rId6"/>
    <p:sldId id="65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9F21-BA7F-44F2-B9A5-4F5ED981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9C7B8-9D12-4CE7-BD1B-8F1BF105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F5C7-3CE4-409E-A75F-DDEC3FD8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A3837-B825-4894-82F4-7968DEBE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675CA-49F1-4830-9A73-A4449A04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1C6A-7222-4BEA-B94D-C8428A1F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A34D7-7D90-4DEC-92DC-72B500BE8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0F45-4270-4903-A261-CC1C5580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D30BE-2855-47EA-95FC-7BE57FEC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227F3-8684-45A9-98AE-5479274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7DF88-7A85-4B74-830F-E048FFBC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A579C-B6C3-4C4E-B5B4-6EF2AE29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01192-6B99-4B93-BB27-5A825957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C68AA-A0D7-43C8-B0EB-8A18B5A7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DC09A-2ED0-4300-BB11-DD38F02C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16D79-538D-4283-B0EE-88D85DCE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A57B2-9635-455B-89F9-D7C7FDFA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D3647-BB8B-408B-A292-8494F706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64D96-4E85-40FD-A09F-0DB0649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C325-3EC3-48E2-B947-8B15F5B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0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BE8A-C3A6-408E-8FDC-EBBF900F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602D-C474-4267-AA31-1386CC9D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D8869-19A4-4D02-A0E9-D57DD0D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D80CC-A446-4BD1-81F8-C721D06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9BD60-7111-4721-835F-8DB3E39C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F1BF3-D38D-4DB4-9A06-452DBD39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099CF-F8F8-4EE1-ABAE-EFCA5FD5E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5A9F3-4B97-413A-8D8A-A49A77C9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415E2-4A32-4ED4-B318-AD36B49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51D6D-F88D-4D25-A6FE-CD5A14E8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FB0B1-85DF-497B-92A5-1562801F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3FE9-1919-439F-BBC2-A8FEBB6B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B8509-8DF6-408A-B2A8-76BC4D81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9046E-11A8-4D06-AA02-F362502B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D4567-0755-41E8-A15C-BD61B3E7B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06BB01-2D7C-4A7A-A44E-7E2502343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C6CF7-1D21-453E-B6B3-0BDF4133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FE9A0-8B86-482D-9770-2DE4934D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D0DDA-2D73-41A3-8685-DB241EB1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BBFF1-9608-4B48-AF02-F53DE63E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8CF57-0049-440C-B9CF-AEA54910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3E4001-832B-4F9C-A63E-EDB033DA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7C2E4-2159-44F3-A859-FD443B5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88A28-E175-41A6-890D-65F5A4D7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8D3F4-81AD-4098-A981-28AB6E2E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16EAAF-87A5-490A-B51D-3C2D526A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0AC39-48CF-464C-B15A-1143D3C7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89929-EF31-4A6B-85BD-EEDB47E7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6FB8D-9E59-4520-9B23-AF6C161E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82080-6AFE-4F71-A125-C98CD02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6978B-B313-4C04-BC4D-C35F263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364C0-E9E0-4C48-9721-6A348C2A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4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32697-B2EC-45D8-92C2-07110F9B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597CD-A787-4125-827A-5B7A40F0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EE7B3-79BA-4C6F-8B7D-F6B0E516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C995A-AC78-4DEE-9EEF-362738C3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52D7C-CD22-451C-A039-422E61D3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0D120-0B1B-4690-AE5E-DD9C9D1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5E430-EA2B-4D3A-B038-2AA552A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C7408-4F05-45B1-AD7F-71F7E0D6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F7C3-2CCD-48B4-888A-9AA885F2E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8C42-0DF6-4BF7-9846-1E5B8BA6AF2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30D68-4929-4C61-8379-D4CBA951C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51505-24CC-4DF6-8FC0-B448259E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A837-78A8-465B-BF08-7C5E1FDD1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8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8000D74-1300-46F6-8F78-0E18614B5F4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49089" y="1933574"/>
            <a:ext cx="9106521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5400" dirty="0">
                <a:ea typeface="隶书" panose="02010509060101010101" pitchFamily="49" charset="-122"/>
              </a:rPr>
              <a:t>第二章   气相色谱法</a:t>
            </a:r>
            <a:br>
              <a:rPr lang="zh-CN" altLang="en-US" sz="5400" dirty="0">
                <a:ea typeface="隶书" panose="02010509060101010101" pitchFamily="49" charset="-122"/>
              </a:rPr>
            </a:br>
            <a:r>
              <a:rPr lang="en-US" altLang="zh-CN" dirty="0">
                <a:ea typeface="隶书" panose="02010509060101010101" pitchFamily="49" charset="-122"/>
              </a:rPr>
              <a:t>GC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B34740A-A8A8-4DBC-937B-FEBFE560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933826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hlink"/>
                </a:solidFill>
                <a:ea typeface="隶书" panose="02010509060101010101" pitchFamily="49" charset="-122"/>
              </a:rPr>
              <a:t>一、气相色谱仪及检测器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18"/>
    </mc:Choice>
    <mc:Fallback xmlns="">
      <p:transition spd="slow" advTm="29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05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>
            <a:extLst>
              <a:ext uri="{FF2B5EF4-FFF2-40B4-BE49-F238E27FC236}">
                <a16:creationId xmlns:a16="http://schemas.microsoft.com/office/drawing/2014/main" id="{F7A95A06-5D4B-429B-969A-AF87DC44249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9998" y="1592264"/>
            <a:ext cx="8048625" cy="4251325"/>
          </a:xfrm>
        </p:spPr>
      </p:pic>
      <p:sp>
        <p:nvSpPr>
          <p:cNvPr id="118787" name="Text Box 3">
            <a:extLst>
              <a:ext uri="{FF2B5EF4-FFF2-40B4-BE49-F238E27FC236}">
                <a16:creationId xmlns:a16="http://schemas.microsoft.com/office/drawing/2014/main" id="{3AA708D2-A2AA-4520-83D3-9DDF5097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145089"/>
            <a:ext cx="3673475" cy="763587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folHlink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ea typeface="隶书" pitchFamily="49" charset="-122"/>
              </a:rPr>
              <a:t>1. </a:t>
            </a:r>
            <a:r>
              <a:rPr lang="zh-CN" altLang="en-US" sz="2600" dirty="0">
                <a:latin typeface="Times New Roman" pitchFamily="18" charset="0"/>
                <a:ea typeface="隶书" pitchFamily="49" charset="-122"/>
              </a:rPr>
              <a:t>载气系统</a:t>
            </a:r>
            <a:r>
              <a:rPr lang="en-US" sz="2600" dirty="0"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600" dirty="0">
                <a:latin typeface="Times New Roman" pitchFamily="18" charset="0"/>
                <a:ea typeface="隶书" pitchFamily="49" charset="-122"/>
              </a:rPr>
              <a:t>提供洁净、流量稳定的载气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885CCD3F-DD81-48E5-911D-FD8DCAA0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553" y="1411702"/>
            <a:ext cx="2736850" cy="739775"/>
          </a:xfrm>
          <a:prstGeom prst="rect">
            <a:avLst/>
          </a:prstGeom>
          <a:solidFill>
            <a:srgbClr val="EAEAEA"/>
          </a:solidFill>
          <a:ln w="12700" cap="sq" cmpd="sng">
            <a:solidFill>
              <a:schemeClr val="folHlink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2. </a:t>
            </a:r>
            <a:r>
              <a:rPr lang="zh-CN" altLang="en-US" sz="2600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进样系统</a:t>
            </a:r>
            <a:r>
              <a:rPr lang="en-US" sz="2600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600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使样品瞬间气化</a:t>
            </a:r>
            <a:endParaRPr lang="zh-CN" altLang="en-US" sz="26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C36C0784-AD92-4DD3-A878-FC6E0D09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4460876"/>
            <a:ext cx="2447925" cy="739775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folHlink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3. </a:t>
            </a:r>
            <a:r>
              <a:rPr lang="zh-CN" altLang="en-US" sz="2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柱系统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:</a:t>
            </a:r>
            <a:r>
              <a:rPr lang="zh-CN" altLang="en-US" sz="2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完成样品的分离</a:t>
            </a:r>
            <a:endParaRPr lang="zh-CN" altLang="en-US" sz="26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D3CDFD89-4F5C-4DF0-A5AE-6E813A0D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723" y="3091624"/>
            <a:ext cx="1908175" cy="137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>
            <a:solidFill>
              <a:schemeClr val="folHlink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FF6600"/>
                </a:solidFill>
                <a:latin typeface="Times New Roman" pitchFamily="18" charset="0"/>
                <a:ea typeface="隶书" pitchFamily="49" charset="-122"/>
              </a:rPr>
              <a:t>4.</a:t>
            </a:r>
            <a:r>
              <a:rPr lang="zh-CN" altLang="en-US" sz="2600" dirty="0">
                <a:solidFill>
                  <a:srgbClr val="FF6600"/>
                </a:solidFill>
                <a:latin typeface="Times New Roman" pitchFamily="18" charset="0"/>
                <a:ea typeface="隶书" pitchFamily="49" charset="-122"/>
              </a:rPr>
              <a:t>检测系统</a:t>
            </a:r>
            <a:r>
              <a:rPr lang="en-US" sz="2600" dirty="0">
                <a:solidFill>
                  <a:srgbClr val="FF6600"/>
                </a:solidFill>
                <a:latin typeface="Times New Roman" pitchFamily="18" charset="0"/>
                <a:ea typeface="隶书" pitchFamily="49" charset="-122"/>
              </a:rPr>
              <a:t>:</a:t>
            </a:r>
            <a:r>
              <a:rPr lang="zh-CN" altLang="en-US" sz="2600" dirty="0">
                <a:solidFill>
                  <a:srgbClr val="FF6600"/>
                </a:solidFill>
                <a:latin typeface="Times New Roman" pitchFamily="18" charset="0"/>
                <a:ea typeface="隶书" pitchFamily="49" charset="-122"/>
              </a:rPr>
              <a:t>将组分浓度信号转化为电信号</a:t>
            </a:r>
            <a:endParaRPr lang="zh-CN" altLang="en-US" sz="260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013916B7-3F31-4BFC-913A-E16C9270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359" y="5471287"/>
            <a:ext cx="3240088" cy="105727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folHlink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5.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色谱工作站：记录色谱图，处理数据，控制仪器操作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9A9BB2BC-3C68-4185-91BB-625D62F3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76" y="329438"/>
            <a:ext cx="7666037" cy="836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ea typeface="隶书" panose="02010509060101010101" pitchFamily="49" charset="-122"/>
              </a:rPr>
              <a:t>1. </a:t>
            </a:r>
            <a:r>
              <a:rPr lang="zh-CN" altLang="en-US" sz="4000" dirty="0">
                <a:solidFill>
                  <a:schemeClr val="tx2"/>
                </a:solidFill>
                <a:ea typeface="隶书" panose="02010509060101010101" pitchFamily="49" charset="-122"/>
              </a:rPr>
              <a:t>气相色谱仪的结构、流程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E189D18-2D7A-4098-AA77-6FD92A214557}"/>
              </a:ext>
            </a:extLst>
          </p:cNvPr>
          <p:cNvSpPr/>
          <p:nvPr/>
        </p:nvSpPr>
        <p:spPr>
          <a:xfrm>
            <a:off x="6533322" y="2151477"/>
            <a:ext cx="569843" cy="739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1171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118788" grpId="0" animBg="1"/>
      <p:bldP spid="118789" grpId="0" animBg="1"/>
      <p:bldP spid="118790" grpId="0" animBg="1"/>
      <p:bldP spid="111623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gc1">
            <a:extLst>
              <a:ext uri="{FF2B5EF4-FFF2-40B4-BE49-F238E27FC236}">
                <a16:creationId xmlns:a16="http://schemas.microsoft.com/office/drawing/2014/main" id="{DF4ADE3A-5D41-4898-9728-A1EFD74757D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7914" y="749300"/>
            <a:ext cx="6580187" cy="4275137"/>
          </a:xfrm>
          <a:noFill/>
          <a:ln w="25400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119811" name="Text Box 3">
            <a:extLst>
              <a:ext uri="{FF2B5EF4-FFF2-40B4-BE49-F238E27FC236}">
                <a16:creationId xmlns:a16="http://schemas.microsoft.com/office/drawing/2014/main" id="{F084EE30-13D9-4C87-9981-D8D26C3D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711" y="5300662"/>
            <a:ext cx="208059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气相色谱仪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D29FE-5160-4F53-A1FD-06A01A89D834}"/>
              </a:ext>
            </a:extLst>
          </p:cNvPr>
          <p:cNvSpPr txBox="1"/>
          <p:nvPr/>
        </p:nvSpPr>
        <p:spPr>
          <a:xfrm>
            <a:off x="9183757" y="1630017"/>
            <a:ext cx="208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一体式设计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3"/>
    </mc:Choice>
    <mc:Fallback xmlns="">
      <p:transition spd="slow" advTm="16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气体净化器">
            <a:extLst>
              <a:ext uri="{FF2B5EF4-FFF2-40B4-BE49-F238E27FC236}">
                <a16:creationId xmlns:a16="http://schemas.microsoft.com/office/drawing/2014/main" id="{73041B97-FFAB-4F68-A414-A11EA521536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6813" y="4296352"/>
            <a:ext cx="2529467" cy="1554205"/>
          </a:xfr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0835" name="Text Box 3">
            <a:extLst>
              <a:ext uri="{FF2B5EF4-FFF2-40B4-BE49-F238E27FC236}">
                <a16:creationId xmlns:a16="http://schemas.microsoft.com/office/drawing/2014/main" id="{4727C5F4-F1CF-474D-9330-61A33012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075" y="6093997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气体净化装置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7D891F-2CF2-406D-AC0F-4793E9A66ECA}"/>
              </a:ext>
            </a:extLst>
          </p:cNvPr>
          <p:cNvSpPr txBox="1"/>
          <p:nvPr/>
        </p:nvSpPr>
        <p:spPr>
          <a:xfrm>
            <a:off x="356774" y="386782"/>
            <a:ext cx="956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）载气系统：</a:t>
            </a:r>
            <a:r>
              <a:rPr lang="zh-CN" altLang="en-US" sz="3600" dirty="0">
                <a:latin typeface="Times New Roman" pitchFamily="18" charset="0"/>
                <a:ea typeface="隶书" pitchFamily="49" charset="-122"/>
              </a:rPr>
              <a:t>提供洁净、流量稳定的载气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CCFE1D-3BD7-4095-81DF-3ED2F9A9AB5D}"/>
              </a:ext>
            </a:extLst>
          </p:cNvPr>
          <p:cNvSpPr txBox="1"/>
          <p:nvPr/>
        </p:nvSpPr>
        <p:spPr>
          <a:xfrm>
            <a:off x="1497496" y="1097038"/>
            <a:ext cx="102571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种类：</a:t>
            </a:r>
            <a:r>
              <a:rPr lang="en-US" altLang="zh-CN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N2</a:t>
            </a:r>
            <a:r>
              <a:rPr lang="zh-CN" altLang="en-US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H2</a:t>
            </a:r>
            <a:r>
              <a:rPr lang="zh-CN" altLang="en-US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纯度要求：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&gt;99.99%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供给方式：钢瓶、气体发生器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其他部件：气体净化器、稳压阀、稳流阀、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EPC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ECDF1-E553-4615-98CE-06D173BDA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r="22467"/>
          <a:stretch/>
        </p:blipFill>
        <p:spPr>
          <a:xfrm>
            <a:off x="1955720" y="3700784"/>
            <a:ext cx="1444260" cy="3065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D386F-4A9E-441B-A1B9-6506D66E7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47" y="3984239"/>
            <a:ext cx="2392140" cy="2178433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975ED9F9-0E9D-4D62-BC53-39BE6713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169" y="6242650"/>
            <a:ext cx="2551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氮气发生器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11"/>
    </mc:Choice>
    <mc:Fallback xmlns="">
      <p:transition spd="slow" advTm="131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2" grpId="0"/>
      <p:bldP spid="3" grpId="0" uiExpand="1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IMG_0726">
            <a:extLst>
              <a:ext uri="{FF2B5EF4-FFF2-40B4-BE49-F238E27FC236}">
                <a16:creationId xmlns:a16="http://schemas.microsoft.com/office/drawing/2014/main" id="{3A7D2C71-7D82-4EBF-BEA2-B7A3CC6116A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882" y="1855303"/>
            <a:ext cx="3084447" cy="2313538"/>
          </a:xfrm>
          <a:noFill/>
          <a:ln w="28575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121859" name="Text Box 3">
            <a:extLst>
              <a:ext uri="{FF2B5EF4-FFF2-40B4-BE49-F238E27FC236}">
                <a16:creationId xmlns:a16="http://schemas.microsoft.com/office/drawing/2014/main" id="{99805EA8-7088-4937-92AF-05FEDEBC3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07489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进样器（气化室）</a:t>
            </a:r>
          </a:p>
        </p:txBody>
      </p:sp>
      <p:pic>
        <p:nvPicPr>
          <p:cNvPr id="4" name="Picture 2" descr="injector">
            <a:extLst>
              <a:ext uri="{FF2B5EF4-FFF2-40B4-BE49-F238E27FC236}">
                <a16:creationId xmlns:a16="http://schemas.microsoft.com/office/drawing/2014/main" id="{76010A21-56A5-40B9-804F-C835BC140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6" r="41116"/>
          <a:stretch/>
        </p:blipFill>
        <p:spPr>
          <a:xfrm>
            <a:off x="4006027" y="1553053"/>
            <a:ext cx="2935214" cy="4287424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651F75-EA0E-4A0C-9B19-E5BFB036F792}"/>
              </a:ext>
            </a:extLst>
          </p:cNvPr>
          <p:cNvSpPr/>
          <p:nvPr/>
        </p:nvSpPr>
        <p:spPr>
          <a:xfrm>
            <a:off x="4464770" y="6023457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Garamond" panose="02020404030301010803" pitchFamily="18" charset="0"/>
                <a:ea typeface="宋体" panose="02010600030101010101" pitchFamily="2" charset="-122"/>
              </a:rPr>
              <a:t>气化室结构图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44F62F-C68B-4D9C-85D4-FE3D533CD450}"/>
              </a:ext>
            </a:extLst>
          </p:cNvPr>
          <p:cNvSpPr/>
          <p:nvPr/>
        </p:nvSpPr>
        <p:spPr>
          <a:xfrm>
            <a:off x="384550" y="715273"/>
            <a:ext cx="710964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）进样系统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使样品瞬间气化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0AECD-4026-4A31-919B-1EB0E668E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99" y="1102197"/>
            <a:ext cx="4084297" cy="35648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95766A-CF42-40EC-8290-804372EA3EF5}"/>
              </a:ext>
            </a:extLst>
          </p:cNvPr>
          <p:cNvSpPr/>
          <p:nvPr/>
        </p:nvSpPr>
        <p:spPr>
          <a:xfrm>
            <a:off x="7764473" y="4973176"/>
            <a:ext cx="379142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Garamond" panose="02020404030301010803" pitchFamily="18" charset="0"/>
                <a:ea typeface="宋体" panose="02010600030101010101" pitchFamily="2" charset="-122"/>
              </a:rPr>
              <a:t>自动进样器</a:t>
            </a:r>
            <a:endParaRPr lang="en-US" altLang="zh-CN" sz="2800" b="1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Garamond" panose="02020404030301010803" pitchFamily="18" charset="0"/>
                <a:ea typeface="宋体" panose="02010600030101010101" pitchFamily="2" charset="-122"/>
              </a:rPr>
              <a:t>（含进样针和气化室）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75C2C8-2187-4125-92D4-1B644A851AE4}"/>
              </a:ext>
            </a:extLst>
          </p:cNvPr>
          <p:cNvSpPr/>
          <p:nvPr/>
        </p:nvSpPr>
        <p:spPr>
          <a:xfrm rot="20652688">
            <a:off x="1302555" y="2752187"/>
            <a:ext cx="1091206" cy="7520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手杖形 14">
            <a:extLst>
              <a:ext uri="{FF2B5EF4-FFF2-40B4-BE49-F238E27FC236}">
                <a16:creationId xmlns:a16="http://schemas.microsoft.com/office/drawing/2014/main" id="{E4488D51-77C3-4565-AB0D-E3966F8800AE}"/>
              </a:ext>
            </a:extLst>
          </p:cNvPr>
          <p:cNvSpPr/>
          <p:nvPr/>
        </p:nvSpPr>
        <p:spPr>
          <a:xfrm>
            <a:off x="5453599" y="2206713"/>
            <a:ext cx="284593" cy="411208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6E5922A1-6CFD-469F-8175-5333698E68CC}"/>
              </a:ext>
            </a:extLst>
          </p:cNvPr>
          <p:cNvSpPr/>
          <p:nvPr/>
        </p:nvSpPr>
        <p:spPr>
          <a:xfrm>
            <a:off x="5367130" y="3294772"/>
            <a:ext cx="170422" cy="48449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39"/>
    </mc:Choice>
    <mc:Fallback xmlns="">
      <p:transition spd="slow" advTm="75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2" grpId="0"/>
      <p:bldP spid="9" grpId="0"/>
      <p:bldP spid="7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柱箱">
            <a:extLst>
              <a:ext uri="{FF2B5EF4-FFF2-40B4-BE49-F238E27FC236}">
                <a16:creationId xmlns:a16="http://schemas.microsoft.com/office/drawing/2014/main" id="{1F4A5AAC-6940-430F-B6F7-307C5F991F6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9394" y="1749286"/>
            <a:ext cx="3043996" cy="2322721"/>
          </a:xfrm>
          <a:noFill/>
          <a:ln w="25400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123907" name="Text Box 3">
            <a:extLst>
              <a:ext uri="{FF2B5EF4-FFF2-40B4-BE49-F238E27FC236}">
                <a16:creationId xmlns:a16="http://schemas.microsoft.com/office/drawing/2014/main" id="{82227649-5480-49B1-AD7D-7BC1A8091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867" y="4198109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Garamond" panose="02020404030301010803" pitchFamily="18" charset="0"/>
              </a:rPr>
              <a:t>      </a:t>
            </a:r>
            <a:r>
              <a:rPr lang="zh-CN" altLang="en-US" sz="2800" b="1" dirty="0">
                <a:latin typeface="Garamond" panose="02020404030301010803" pitchFamily="18" charset="0"/>
              </a:rPr>
              <a:t>柱温箱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812BAE4-B501-448C-8648-B2A6136D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364" y="4198109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气相色谱填充柱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D73934-4246-41E9-AD0F-4A4B0B752188}"/>
              </a:ext>
            </a:extLst>
          </p:cNvPr>
          <p:cNvSpPr/>
          <p:nvPr/>
        </p:nvSpPr>
        <p:spPr>
          <a:xfrm>
            <a:off x="782096" y="715273"/>
            <a:ext cx="631455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）</a:t>
            </a:r>
            <a:r>
              <a:rPr lang="en-US" altLang="zh-CN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柱系统</a:t>
            </a:r>
            <a:r>
              <a:rPr lang="en-US" altLang="zh-CN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36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完成样品的分离</a:t>
            </a:r>
            <a:endParaRPr lang="zh-CN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7" name="Picture 2" descr="IMG_0751">
            <a:extLst>
              <a:ext uri="{FF2B5EF4-FFF2-40B4-BE49-F238E27FC236}">
                <a16:creationId xmlns:a16="http://schemas.microsoft.com/office/drawing/2014/main" id="{7BD2EF9E-987B-46E0-ACB3-FA76B69D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3800" y="1749174"/>
            <a:ext cx="3096691" cy="2322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F22515D-31E3-492E-88C8-C7EA5D0D2392}"/>
              </a:ext>
            </a:extLst>
          </p:cNvPr>
          <p:cNvSpPr/>
          <p:nvPr/>
        </p:nvSpPr>
        <p:spPr>
          <a:xfrm>
            <a:off x="9113561" y="419810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Garamond" panose="02020404030301010803" pitchFamily="18" charset="0"/>
              </a:rPr>
              <a:t>石英毛细管柱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4DCA68-E0F0-499D-A5AA-A4CFADA3D49B}"/>
              </a:ext>
            </a:extLst>
          </p:cNvPr>
          <p:cNvSpPr/>
          <p:nvPr/>
        </p:nvSpPr>
        <p:spPr>
          <a:xfrm>
            <a:off x="4232000" y="521890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分离的关键是固定相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B387D3-2EFC-462F-AF4C-50CDF68397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3223" r="4039" b="4713"/>
          <a:stretch/>
        </p:blipFill>
        <p:spPr>
          <a:xfrm>
            <a:off x="4958423" y="1779772"/>
            <a:ext cx="2980016" cy="229223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56"/>
    </mc:Choice>
    <mc:Fallback xmlns="">
      <p:transition spd="slow" advTm="571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5" grpId="0"/>
      <p:bldP spid="2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21.8|1.2|6.6|1.7|16.1|6.7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5|30|15.7|56.2|2.1|1.3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6.8|3.5|15.9|4.4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3.8|6.7|2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179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隶书</vt:lpstr>
      <vt:lpstr>Arial</vt:lpstr>
      <vt:lpstr>Garamond</vt:lpstr>
      <vt:lpstr>Times New Roman</vt:lpstr>
      <vt:lpstr>Wingdings</vt:lpstr>
      <vt:lpstr>Office 主题​​</vt:lpstr>
      <vt:lpstr>第二章   气相色谱法 GC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 气相色谱法 GC</dc:title>
  <dc:creator>hp</dc:creator>
  <cp:lastModifiedBy>hp</cp:lastModifiedBy>
  <cp:revision>19</cp:revision>
  <dcterms:created xsi:type="dcterms:W3CDTF">2020-02-25T07:24:34Z</dcterms:created>
  <dcterms:modified xsi:type="dcterms:W3CDTF">2020-03-15T03:27:03Z</dcterms:modified>
</cp:coreProperties>
</file>