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6" r:id="rId2"/>
    <p:sldId id="972" r:id="rId3"/>
    <p:sldId id="973" r:id="rId4"/>
    <p:sldId id="961" r:id="rId5"/>
    <p:sldId id="962" r:id="rId6"/>
    <p:sldId id="963" r:id="rId7"/>
    <p:sldId id="964" r:id="rId8"/>
    <p:sldId id="566" r:id="rId9"/>
    <p:sldId id="565" r:id="rId10"/>
    <p:sldId id="965" r:id="rId11"/>
    <p:sldId id="971" r:id="rId12"/>
    <p:sldId id="967" r:id="rId13"/>
    <p:sldId id="974" r:id="rId14"/>
    <p:sldId id="9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B576F-F8A6-4321-B2A5-116DCE7EC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E4519-B4F2-4A2F-BA3A-1A7056C93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60FAB-BF3A-46CA-8827-BE63DA2B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A1D-E991-43BF-9836-49210964CBD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DF66D-9311-48AA-831B-AFBCBADF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1A06E-B0E8-47FA-BA2A-F442202D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BF8B-4648-4432-8461-3E1A25823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7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A2376-77CA-4444-98F8-78A98BE0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DE36A-CA03-4F6A-939E-EE41090B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61171-4E2B-4299-A813-C9C3FD84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A1D-E991-43BF-9836-49210964CBD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0CD85-0A25-4A5B-A0D4-7060BE11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BCAD8-269F-4ED8-B78A-B05C9841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BF8B-4648-4432-8461-3E1A25823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2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31A50A-725A-4152-BAD7-03395F934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3F30D1-4CD0-4DDC-869F-F92CB763B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95C22-0453-4D59-922D-E11BBF3F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A1D-E991-43BF-9836-49210964CBD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991A5-215D-4A67-8562-307623BA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71BBA-0070-4E7E-8086-451B8864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BF8B-4648-4432-8461-3E1A25823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14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8446-9EA1-444D-A21C-C34095CD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AADF0-4C46-4864-872B-AA33D299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97E3A-A32D-4019-947F-D5258571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A1D-E991-43BF-9836-49210964CBD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6F7A3-95A6-48A4-85BE-B6EBC43D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1CE70-E43E-4020-9769-5AA757A4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BF8B-4648-4432-8461-3E1A25823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1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E5C7D-B0C5-4DD2-9B85-4D99F49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F99B6-3668-43CD-A61B-8C1C58B25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C878E-52B6-4791-8E5C-46095567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A1D-E991-43BF-9836-49210964CBD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10314-16BB-4900-9687-B8FE6577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07013-DF88-4350-9628-1B25E7D0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BF8B-4648-4432-8461-3E1A25823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7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1F3C4-DB9C-449D-B0BF-718E0658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50791-28FB-4F86-B9FA-2350FB2D2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F7619-9B7E-46E7-AA94-F65A53D2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B765A-74CA-4186-91AB-DDC5B883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A1D-E991-43BF-9836-49210964CBD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C75B8F-1EDA-4434-9D1C-BD028346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4E6EC-6CCA-4D3B-B245-23ADF78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BF8B-4648-4432-8461-3E1A25823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9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4D73D-09DC-4A3A-AC33-0A714B08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D729E-0FEB-4D0F-8B11-E98D43778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EC8E66-714E-47E3-9ACF-433B2B314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9D5CC2-3213-47BF-83B3-B4F112A83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5C2AAE-7EFA-4731-85DC-04CEC520A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06380B-71A9-4BB6-877E-8A9827D6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A1D-E991-43BF-9836-49210964CBD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42C465-474A-497B-AAA7-1494FBE4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97E53C-77E0-40C6-8A11-787721E3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BF8B-4648-4432-8461-3E1A25823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8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2C086-8529-423F-9556-7C6E0DAC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C38D43-9422-4934-A482-87D05532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A1D-E991-43BF-9836-49210964CBD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14B66B-876A-4AA3-A7CF-508319D8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1EE5C4-1FBD-401E-8470-9C4D500B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BF8B-4648-4432-8461-3E1A25823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8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0D5F5A-EDB2-4076-83FF-15D5A1ED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A1D-E991-43BF-9836-49210964CBD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93A98E-4104-4558-BC9E-E096284A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E189CF-7C65-40B1-8AAF-B5312118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BF8B-4648-4432-8461-3E1A25823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5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7B2B4-8757-4B12-93B7-50F8242D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AD10B-81DB-4C67-9ACF-DF359EF17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F57466-8EAE-4E38-A472-B26E15B45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C3CD77-752A-4F5C-80D7-59AA97AC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A1D-E991-43BF-9836-49210964CBD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9D3A0-AE33-467C-A9DB-BA258252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888EEB-79D1-42FB-A69A-6742AEF2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BF8B-4648-4432-8461-3E1A25823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9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BBD2C-3D73-4CA1-94A9-6682F066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D063A9-FC39-410D-A2CF-A8BF5A17C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B85165-6023-4092-9EA9-78A029DCA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BF024-D9F0-43B2-B832-EE0E1D8A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4A1D-E991-43BF-9836-49210964CBD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BFFCE3-05AE-4099-B89D-C7E960D5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D01E5-B8AC-4CE8-8946-4CD1E69E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BF8B-4648-4432-8461-3E1A25823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2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C7C6F-353D-4E90-983B-DB77B3EB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1943D-DB52-434C-8EB9-B059C996D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AF9A0-9EA1-4516-88DE-DE763C5FC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4A1D-E991-43BF-9836-49210964CBD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8B82A-10AB-4591-8806-C44F87E82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15F02-B397-4D93-89E8-84783B897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DBF8B-4648-4432-8461-3E1A25823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7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">
            <a:extLst>
              <a:ext uri="{FF2B5EF4-FFF2-40B4-BE49-F238E27FC236}">
                <a16:creationId xmlns:a16="http://schemas.microsoft.com/office/drawing/2014/main" id="{33401BC7-3BD1-4F9E-96FF-C5E5939EE6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0770" y="365263"/>
            <a:ext cx="903860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四、气相色谱方法、仪器和条件的选择</a:t>
            </a:r>
          </a:p>
        </p:txBody>
      </p:sp>
      <p:sp>
        <p:nvSpPr>
          <p:cNvPr id="187395" name="内容占位符 2">
            <a:extLst>
              <a:ext uri="{FF2B5EF4-FFF2-40B4-BE49-F238E27FC236}">
                <a16:creationId xmlns:a16="http://schemas.microsoft.com/office/drawing/2014/main" id="{7ED71377-1AD7-456D-B62D-1E1F74DA1DD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14568" y="1508263"/>
            <a:ext cx="9038603" cy="45720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、方法、仪器的选择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根据样品的挥发性和热稳定性选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GC/HPLC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根据分析对象的复杂性选择色谱柱和仪器：填充柱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毛细管柱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根据分析对象的特性和分析要求选择合适的检测器：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TCD/FID/ECD/FPD/MS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根据检测器种类和分析要求选择合适载气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根据分析对象的极性选择合适的固定相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1" indent="0">
              <a:buNone/>
              <a:defRPr/>
            </a:pP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153"/>
    </mc:Choice>
    <mc:Fallback xmlns="">
      <p:transition spd="slow" advTm="234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/>
      <p:bldP spid="18739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653569B9-A282-4725-B952-9FB64508D6F1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05000" y="533400"/>
            <a:ext cx="8534400" cy="1055688"/>
          </a:xfrm>
        </p:spPr>
        <p:txBody>
          <a:bodyPr/>
          <a:lstStyle/>
          <a:p>
            <a:pPr eaLnBrk="1" hangingPunct="1"/>
            <a:r>
              <a:rPr lang="zh-CN" altLang="zh-CN" sz="36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汽化温度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338F69AE-4897-43DB-9C92-39C7D548BD0C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54087" y="1700213"/>
            <a:ext cx="8534400" cy="45259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一般进样方法下，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汽化温度比柱温高</a:t>
            </a:r>
            <a:r>
              <a:rPr lang="en-US" altLang="zh-CN" sz="32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30-70℃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进样量大时高一些好，保证瞬间汽化。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不可超过试样的分解温度。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其它气化温度与具体进样方式有关。</a:t>
            </a:r>
          </a:p>
          <a:p>
            <a:pPr eaLnBrk="1" hangingPunct="1">
              <a:lnSpc>
                <a:spcPct val="120000"/>
              </a:lnSpc>
            </a:pP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76"/>
    </mc:Choice>
    <mc:Fallback xmlns="">
      <p:transition spd="slow" advTm="4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A2BEA94C-B243-4718-8264-A63E9EC2CEEA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35294" y="925512"/>
            <a:ext cx="8540750" cy="1055688"/>
          </a:xfrm>
        </p:spPr>
        <p:txBody>
          <a:bodyPr/>
          <a:lstStyle/>
          <a:p>
            <a:pPr eaLnBrk="1" hangingPunct="1"/>
            <a:r>
              <a:rPr lang="zh-CN" altLang="zh-CN" sz="36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检测器相关参数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58EC72FE-7D53-412A-AA8C-441436C6FC16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19239" y="1981200"/>
            <a:ext cx="8540750" cy="38862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sz="3200" dirty="0">
                <a:ea typeface="隶书" panose="02010509060101010101" pitchFamily="49" charset="-122"/>
              </a:rPr>
              <a:t>检测器温度：一般大于或等于柱温，具体与检测器种类有关。</a:t>
            </a:r>
          </a:p>
          <a:p>
            <a:pPr eaLnBrk="1" hangingPunct="1"/>
            <a:r>
              <a:rPr lang="zh-CN" altLang="en-US" sz="3200" dirty="0">
                <a:ea typeface="隶书" panose="02010509060101010101" pitchFamily="49" charset="-122"/>
              </a:rPr>
              <a:t>热导桥电流：与载气种类有关</a:t>
            </a:r>
            <a:endParaRPr lang="en-US" altLang="zh-CN" sz="3200" dirty="0"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3200" dirty="0">
                <a:ea typeface="隶书" panose="02010509060101010101" pitchFamily="49" charset="-122"/>
              </a:rPr>
              <a:t> </a:t>
            </a:r>
            <a:r>
              <a:rPr lang="zh-CN" altLang="en-US" sz="3200" dirty="0">
                <a:ea typeface="隶书" panose="02010509060101010101" pitchFamily="49" charset="-122"/>
              </a:rPr>
              <a:t>氢火焰检测器的氮、氢、空流量及比例</a:t>
            </a:r>
            <a:endParaRPr lang="en-US" altLang="zh-CN" sz="3200" dirty="0"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3200" dirty="0">
                <a:ea typeface="隶书" panose="02010509060101010101" pitchFamily="49" charset="-122"/>
              </a:rPr>
              <a:t> …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19"/>
    </mc:Choice>
    <mc:Fallback xmlns="">
      <p:transition spd="slow" advTm="603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utoUpdateAnimBg="0"/>
      <p:bldP spid="20377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E3D9D500-CE31-4BCD-9C90-16FFECC65CB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38607" y="733426"/>
            <a:ext cx="6470650" cy="966788"/>
          </a:xfrm>
        </p:spPr>
        <p:txBody>
          <a:bodyPr/>
          <a:lstStyle/>
          <a:p>
            <a:pPr eaLnBrk="1" hangingPunct="1"/>
            <a:r>
              <a:rPr lang="zh-CN" altLang="zh-CN" sz="36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进样量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6B66BE4-E483-49CF-8D95-DC4EDD67FA33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338607" y="1700214"/>
            <a:ext cx="10058263" cy="353377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液体试样一般进样量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0.1-5μl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气体试样一般进样量为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0.1-10ml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00CC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具体视柱类型，固定液含量（不能超过柱容量） 、进样方式、检测器的灵敏度和线性范围等确定。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02"/>
    </mc:Choice>
    <mc:Fallback xmlns="">
      <p:transition spd="slow" advTm="544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5" descr="7c1ed21b0ef41bd5bd27189851da81cb39db3d61">
            <a:extLst>
              <a:ext uri="{FF2B5EF4-FFF2-40B4-BE49-F238E27FC236}">
                <a16:creationId xmlns:a16="http://schemas.microsoft.com/office/drawing/2014/main" id="{E40B7544-93DD-4724-B63A-9F448F4B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89" y="2382259"/>
            <a:ext cx="4638329" cy="3207048"/>
          </a:xfrm>
          <a:prstGeom prst="rect">
            <a:avLst/>
          </a:prstGeom>
          <a:noFill/>
          <a:ln>
            <a:noFill/>
          </a:ln>
        </p:spPr>
      </p:pic>
      <p:sp>
        <p:nvSpPr>
          <p:cNvPr id="199683" name="Rectangle 6">
            <a:extLst>
              <a:ext uri="{FF2B5EF4-FFF2-40B4-BE49-F238E27FC236}">
                <a16:creationId xmlns:a16="http://schemas.microsoft.com/office/drawing/2014/main" id="{C5745A88-15E0-4B28-BC1A-4A6E5C53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384" y="3429000"/>
            <a:ext cx="3558898" cy="132212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8872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沸点：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386℃</a:t>
            </a: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检出限要求：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ppm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9684" name="文本框 3">
            <a:extLst>
              <a:ext uri="{FF2B5EF4-FFF2-40B4-BE49-F238E27FC236}">
                <a16:creationId xmlns:a16="http://schemas.microsoft.com/office/drawing/2014/main" id="{9F9AF0B9-83D4-4406-A807-645C6A4E9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838" y="445326"/>
            <a:ext cx="8302270" cy="164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/>
              <a:t>3</a:t>
            </a:r>
            <a:r>
              <a:rPr lang="zh-CN" altLang="en-US" sz="3600" b="1" dirty="0"/>
              <a:t>、气相色谱方法及条件选择实例 </a:t>
            </a:r>
            <a:r>
              <a:rPr lang="en-US" altLang="zh-CN" sz="3600" b="1" dirty="0"/>
              <a:t>—— </a:t>
            </a:r>
            <a:r>
              <a:rPr lang="zh-CN" altLang="en-US" sz="3600" b="1" dirty="0"/>
              <a:t>塑化剂的测定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30853E-3266-4CBB-8DC5-A082C37C5BCE}"/>
              </a:ext>
            </a:extLst>
          </p:cNvPr>
          <p:cNvSpPr txBox="1"/>
          <p:nvPr/>
        </p:nvSpPr>
        <p:spPr>
          <a:xfrm>
            <a:off x="1729915" y="5648674"/>
            <a:ext cx="3922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邻苯二甲酸二</a:t>
            </a:r>
            <a:r>
              <a:rPr lang="en-US" altLang="zh-CN" sz="2400" dirty="0"/>
              <a:t>(2-</a:t>
            </a:r>
            <a:r>
              <a:rPr lang="zh-CN" altLang="en-US" sz="2400" dirty="0"/>
              <a:t>乙基己</a:t>
            </a:r>
            <a:r>
              <a:rPr lang="en-US" altLang="zh-CN" sz="2400" dirty="0"/>
              <a:t>)</a:t>
            </a:r>
            <a:r>
              <a:rPr lang="zh-CN" altLang="en-US" sz="2400" dirty="0"/>
              <a:t>酯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068"/>
    </mc:Choice>
    <mc:Fallback xmlns="">
      <p:transition spd="slow" advTm="147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nimBg="1"/>
      <p:bldP spid="19968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4">
            <a:extLst>
              <a:ext uri="{FF2B5EF4-FFF2-40B4-BE49-F238E27FC236}">
                <a16:creationId xmlns:a16="http://schemas.microsoft.com/office/drawing/2014/main" id="{1AB39CBA-4F7E-4978-BB53-A72CC927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84" y="105052"/>
            <a:ext cx="7777162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5EA219C3-7E6C-43B6-B96A-BD6292EF3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010" y="3804960"/>
            <a:ext cx="7777162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323"/>
    </mc:Choice>
    <mc:Fallback xmlns="">
      <p:transition spd="slow" advTm="703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8CE153FB-80DD-4D8D-8EAB-D02FD581FBEB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25625" y="685800"/>
            <a:ext cx="8540750" cy="1055688"/>
          </a:xfrm>
        </p:spPr>
        <p:txBody>
          <a:bodyPr/>
          <a:lstStyle/>
          <a:p>
            <a:pPr eaLnBrk="1" hangingPunct="1"/>
            <a:r>
              <a:rPr lang="zh-CN" altLang="zh-CN" sz="36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流动相（载气）种类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832EE9B-FB17-4AE2-A21E-D20FB8F834EC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00238" y="1628775"/>
            <a:ext cx="9191832" cy="388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1" dirty="0">
                <a:ea typeface="隶书" panose="02010509060101010101" pitchFamily="49" charset="-122"/>
              </a:rPr>
              <a:t>流动相的种类要视检测器种类确定。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3200" b="1" dirty="0">
                <a:ea typeface="隶书" panose="02010509060101010101" pitchFamily="49" charset="-122"/>
              </a:rPr>
              <a:t>常用的有氢气（热导用）、氮气（氢火焰用）、氦气（均可用，但价格较高）。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3200" b="1" dirty="0">
                <a:ea typeface="隶书" panose="02010509060101010101" pitchFamily="49" charset="-122"/>
              </a:rPr>
              <a:t>氢气和氦气适合于快速分析。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3200" b="1" dirty="0">
                <a:ea typeface="隶书" panose="02010509060101010101" pitchFamily="49" charset="-122"/>
              </a:rPr>
              <a:t>氮气做载气峰型较好，柱效较高。</a:t>
            </a:r>
          </a:p>
          <a:p>
            <a:pPr eaLnBrk="1" hangingPunct="1"/>
            <a:endParaRPr lang="en-US" altLang="zh-CN" dirty="0"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16"/>
    </mc:Choice>
    <mc:Fallback xmlns="">
      <p:transition spd="slow" advTm="577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B2260BD7-3C33-4959-A869-774880AB863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14007" y="365125"/>
            <a:ext cx="9839793" cy="1325563"/>
          </a:xfrm>
        </p:spPr>
        <p:txBody>
          <a:bodyPr/>
          <a:lstStyle/>
          <a:p>
            <a:pPr eaLnBrk="1" hangingPunct="1"/>
            <a:r>
              <a:rPr lang="zh-CN" altLang="zh-CN" sz="36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固定相种类 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DC8A9218-76D6-474E-B8FF-D31B5B93B2D1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74010" y="1690688"/>
            <a:ext cx="8018462" cy="388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>
                <a:ea typeface="隶书" panose="02010509060101010101" pitchFamily="49" charset="-122"/>
              </a:rPr>
              <a:t>根据样品的性质选择固体吸附剂或固定液</a:t>
            </a:r>
            <a:endParaRPr lang="en-US" altLang="zh-CN" sz="3200" dirty="0">
              <a:ea typeface="隶书" panose="020105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>
                <a:ea typeface="隶书" panose="02010509060101010101" pitchFamily="49" charset="-122"/>
              </a:rPr>
              <a:t>固定液根据“相似相溶”的原则进行选择</a:t>
            </a:r>
            <a:endParaRPr lang="en-US" altLang="zh-CN" sz="3200" dirty="0">
              <a:ea typeface="隶书" panose="02010509060101010101" pitchFamily="49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>
                <a:ea typeface="隶书" panose="02010509060101010101" pitchFamily="49" charset="-122"/>
              </a:rPr>
              <a:t> 极性组分的分离选极性固定相</a:t>
            </a:r>
            <a:endParaRPr lang="en-US" altLang="zh-CN" sz="3200" dirty="0">
              <a:ea typeface="隶书" panose="02010509060101010101" pitchFamily="49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>
                <a:ea typeface="隶书" panose="02010509060101010101" pitchFamily="49" charset="-122"/>
              </a:rPr>
              <a:t> 非极性组分的分离选非极性固定相</a:t>
            </a:r>
            <a:endParaRPr lang="en-US" altLang="zh-CN" sz="3200" dirty="0">
              <a:ea typeface="隶书" panose="02010509060101010101" pitchFamily="49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>
                <a:ea typeface="隶书" panose="02010509060101010101" pitchFamily="49" charset="-122"/>
              </a:rPr>
              <a:t> 既有极性组分又有非极性组分的时候，选极性固定相</a:t>
            </a:r>
            <a:endParaRPr lang="en-US" altLang="zh-CN" sz="3200" dirty="0"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75"/>
    </mc:Choice>
    <mc:Fallback xmlns="">
      <p:transition spd="slow" advTm="517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  <p:bldP spid="19046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9D8CCAFD-DBDD-4951-BD02-641D9E88007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49287" y="652671"/>
            <a:ext cx="8305800" cy="950913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ea typeface="隶书" panose="02010509060101010101" pitchFamily="49" charset="-122"/>
              </a:rPr>
              <a:t>2. </a:t>
            </a:r>
            <a:r>
              <a:rPr lang="zh-CN" altLang="en-US" sz="4000" dirty="0">
                <a:ea typeface="隶书" panose="02010509060101010101" pitchFamily="49" charset="-122"/>
              </a:rPr>
              <a:t>气相色谱操作条件的选择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79BEFB9-7918-4572-816C-A13916F223FE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305877" y="1757088"/>
            <a:ext cx="6667709" cy="403383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>
                <a:ea typeface="隶书" panose="02010509060101010101" pitchFamily="49" charset="-122"/>
              </a:rPr>
              <a:t>载气</a:t>
            </a:r>
            <a:r>
              <a:rPr lang="zh-CN" altLang="zh-CN" sz="3200" b="1" dirty="0">
                <a:ea typeface="隶书" panose="02010509060101010101" pitchFamily="49" charset="-122"/>
              </a:rPr>
              <a:t>流速</a:t>
            </a:r>
          </a:p>
          <a:p>
            <a:pPr eaLnBrk="1" hangingPunct="1"/>
            <a:r>
              <a:rPr lang="zh-CN" altLang="zh-CN" sz="3200" b="1" dirty="0">
                <a:ea typeface="隶书" panose="02010509060101010101" pitchFamily="49" charset="-122"/>
              </a:rPr>
              <a:t>柱温</a:t>
            </a:r>
          </a:p>
          <a:p>
            <a:pPr eaLnBrk="1" hangingPunct="1"/>
            <a:r>
              <a:rPr lang="zh-CN" altLang="zh-CN" sz="3200" b="1" dirty="0">
                <a:ea typeface="隶书" panose="02010509060101010101" pitchFamily="49" charset="-122"/>
              </a:rPr>
              <a:t>气化温度</a:t>
            </a:r>
          </a:p>
          <a:p>
            <a:pPr eaLnBrk="1" hangingPunct="1"/>
            <a:r>
              <a:rPr lang="zh-CN" altLang="zh-CN" sz="3200" b="1" dirty="0">
                <a:ea typeface="隶书" panose="02010509060101010101" pitchFamily="49" charset="-122"/>
              </a:rPr>
              <a:t>检测器</a:t>
            </a:r>
            <a:r>
              <a:rPr lang="zh-CN" altLang="en-US" sz="3200" b="1" dirty="0">
                <a:ea typeface="隶书" panose="02010509060101010101" pitchFamily="49" charset="-122"/>
              </a:rPr>
              <a:t>参数</a:t>
            </a:r>
            <a:endParaRPr lang="zh-CN" altLang="zh-CN" sz="3200" b="1" dirty="0">
              <a:ea typeface="隶书" panose="02010509060101010101" pitchFamily="49" charset="-122"/>
            </a:endParaRPr>
          </a:p>
          <a:p>
            <a:pPr eaLnBrk="1" hangingPunct="1"/>
            <a:r>
              <a:rPr lang="zh-CN" altLang="zh-CN" sz="3200" b="1" dirty="0">
                <a:ea typeface="隶书" panose="02010509060101010101" pitchFamily="49" charset="-122"/>
              </a:rPr>
              <a:t>进样量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63"/>
    </mc:Choice>
    <mc:Fallback xmlns="">
      <p:transition spd="slow" advTm="2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61ADBCA8-08D1-4AC9-BF73-07C3306CFF9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56252" y="274637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6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载气流速</a:t>
            </a:r>
            <a:r>
              <a:rPr lang="en-US" altLang="zh-CN" sz="36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u</a:t>
            </a:r>
            <a:r>
              <a:rPr lang="zh-CN" altLang="en-US" sz="36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q</a:t>
            </a:r>
            <a:r>
              <a:rPr lang="zh-CN" altLang="en-US" sz="36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B028E2C-8327-4301-8B0A-3B44C28840B6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364974" y="1600200"/>
            <a:ext cx="9501809" cy="4648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根据速率方程，可计算求出最佳流速，此时柱效最高。在实际工作中，为缩短分析时间，往往使流速稍高于最佳流速。</a:t>
            </a:r>
          </a:p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具体的：对于填充柱，氮气的实用最佳线速为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10-15cm/s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；氢气为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15-25cm/s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；氦气介于两者之间。若填充柱内径为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3mm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，则体积流速为氮气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15-25ml/min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，氢气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30-40ml/min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13"/>
    </mc:Choice>
    <mc:Fallback xmlns="">
      <p:transition spd="slow" advTm="627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47B62433-B866-4376-A894-C0413163EDE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60174" y="230187"/>
            <a:ext cx="7543800" cy="966788"/>
          </a:xfrm>
        </p:spPr>
        <p:txBody>
          <a:bodyPr/>
          <a:lstStyle/>
          <a:p>
            <a:pPr eaLnBrk="1" hangingPunct="1"/>
            <a:r>
              <a:rPr lang="zh-CN" altLang="en-US" sz="36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柱温</a:t>
            </a:r>
            <a:r>
              <a:rPr lang="en-US" altLang="zh-CN" sz="3600" i="1" dirty="0">
                <a:solidFill>
                  <a:srgbClr val="F1381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Tc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8425CFE-88F4-4F3D-9BBF-8E34BF2A6F8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67409" y="1196975"/>
            <a:ext cx="10164417" cy="4876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zh-CN" sz="3200" b="1" dirty="0">
                <a:ea typeface="隶书" panose="02010509060101010101" pitchFamily="49" charset="-122"/>
              </a:rPr>
              <a:t>直接影响分析效能和分析速度。</a:t>
            </a:r>
          </a:p>
          <a:p>
            <a:pPr algn="just"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zh-CN" sz="3200" b="1" dirty="0">
                <a:solidFill>
                  <a:schemeClr val="hlink"/>
                </a:solidFill>
                <a:ea typeface="隶书" panose="02010509060101010101" pitchFamily="49" charset="-122"/>
              </a:rPr>
              <a:t>每一种固定液都有它的最高使用温度，柱温不可超过这一温度，</a:t>
            </a:r>
            <a:r>
              <a:rPr lang="zh-CN" altLang="zh-CN" sz="3200" b="1" dirty="0">
                <a:ea typeface="隶书" panose="02010509060101010101" pitchFamily="49" charset="-122"/>
              </a:rPr>
              <a:t>否则固定液挥发流失。</a:t>
            </a:r>
          </a:p>
          <a:p>
            <a:pPr algn="just"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zh-CN" sz="3200" b="1" dirty="0">
                <a:ea typeface="隶书" panose="02010509060101010101" pitchFamily="49" charset="-122"/>
              </a:rPr>
              <a:t>柱温太高，组分挥发度靠拢，不利于分离。但柱温太低，被测组分的扩散速度下降，分配不能快速达到平衡，影响峰型，柱效下降，并使分析时间大大延长。</a:t>
            </a:r>
          </a:p>
          <a:p>
            <a:pPr algn="just"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zh-CN" sz="3200" b="1" dirty="0">
                <a:ea typeface="隶书" panose="02010509060101010101" pitchFamily="49" charset="-122"/>
              </a:rPr>
              <a:t>在保证难分离物质有良好分离的前提下（分离度满足要求），可以采取较高柱温，以缩短分析时间，保证峰型对称。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10"/>
    </mc:Choice>
    <mc:Fallback xmlns="">
      <p:transition spd="slow" advTm="795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D613695-5A9A-4F45-AFB9-22E1332382A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48797" y="1630718"/>
            <a:ext cx="8799134" cy="4205287"/>
          </a:xfrm>
        </p:spPr>
        <p:txBody>
          <a:bodyPr>
            <a:no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混合物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bp       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柱温            固定液含量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&gt;300℃      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低于</a:t>
            </a:r>
            <a:r>
              <a:rPr lang="en-US" altLang="zh-CN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bp100-200℃        1-3%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CC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200-300℃   </a:t>
            </a:r>
            <a:r>
              <a:rPr lang="zh-CN" altLang="en-US" sz="3200" b="1" dirty="0">
                <a:solidFill>
                  <a:srgbClr val="00CC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低于</a:t>
            </a:r>
            <a:r>
              <a:rPr lang="en-US" altLang="zh-CN" sz="3200" b="1" dirty="0">
                <a:solidFill>
                  <a:srgbClr val="00CC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bp100℃            5-10%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100-200℃   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平均</a:t>
            </a:r>
            <a:r>
              <a:rPr lang="en-US" altLang="zh-CN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bp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2/3           10-15%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CC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气体        室温                 </a:t>
            </a:r>
            <a:r>
              <a:rPr lang="en-US" altLang="zh-CN" sz="3200" b="1" dirty="0">
                <a:solidFill>
                  <a:srgbClr val="00CC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15-25%                                                             </a:t>
            </a:r>
            <a:r>
              <a:rPr lang="zh-CN" altLang="en-US" sz="3200" b="1" dirty="0">
                <a:solidFill>
                  <a:srgbClr val="00CC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吸附剂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沸程范围</a:t>
            </a:r>
            <a:r>
              <a:rPr lang="en-US" altLang="zh-CN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&gt;100 ℃                   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程序升温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7DB62EDD-1AE7-4C6B-B7FF-B00B53A37C82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63734" y="704495"/>
            <a:ext cx="3597275" cy="635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zh-CN" sz="3600" dirty="0">
                <a:solidFill>
                  <a:schemeClr val="hlink"/>
                </a:solidFill>
                <a:ea typeface="隶书" panose="02010509060101010101" pitchFamily="49" charset="-122"/>
              </a:rPr>
              <a:t>具体的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397"/>
    </mc:Choice>
    <mc:Fallback xmlns="">
      <p:transition spd="slow" advTm="119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 descr="2-6(扫描)">
            <a:extLst>
              <a:ext uri="{FF2B5EF4-FFF2-40B4-BE49-F238E27FC236}">
                <a16:creationId xmlns:a16="http://schemas.microsoft.com/office/drawing/2014/main" id="{5BFE7FF9-DA22-45D4-9A26-A7407E8CC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869"/>
            <a:ext cx="5037362" cy="504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395" name="Rectangle 3">
            <a:extLst>
              <a:ext uri="{FF2B5EF4-FFF2-40B4-BE49-F238E27FC236}">
                <a16:creationId xmlns:a16="http://schemas.microsoft.com/office/drawing/2014/main" id="{55A83050-83D1-4AEF-B58E-E8473DE8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94" y="5378545"/>
            <a:ext cx="8964612" cy="124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宽沸程试样在恒定柱温及程序升温时的分离结果比较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1. 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丙烷（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-42℃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 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2. 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丁烷（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-0.5℃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 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3. 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戊烷（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36℃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 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4. 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己烷（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68℃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 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5. 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庚烷（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98℃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 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6. 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辛烷（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126℃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 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7. 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溴仿（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150.5℃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 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8. 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间氯甲苯（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161.6℃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 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9. 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间溴甲苯（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183℃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F77118-B463-490E-A9C5-2F212DE7B5AE}"/>
              </a:ext>
            </a:extLst>
          </p:cNvPr>
          <p:cNvSpPr/>
          <p:nvPr/>
        </p:nvSpPr>
        <p:spPr>
          <a:xfrm>
            <a:off x="820099" y="1366897"/>
            <a:ext cx="50373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程序升温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是一种色谱技术，具体操作是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使柱温按预定的加热速度，随时间作线性或非线性的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升温。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091771"/>
      </p:ext>
    </p:extLst>
  </p:cSld>
  <p:clrMapOvr>
    <a:masterClrMapping/>
  </p:clrMapOvr>
  <p:transition advTm="904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>
            <a:extLst>
              <a:ext uri="{FF2B5EF4-FFF2-40B4-BE49-F238E27FC236}">
                <a16:creationId xmlns:a16="http://schemas.microsoft.com/office/drawing/2014/main" id="{BC09F010-FF7D-4CEF-B1CA-62CC9C635139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83142" y="1277042"/>
            <a:ext cx="6519238" cy="22805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程序升温技术通常用于</a:t>
            </a:r>
            <a:r>
              <a:rPr lang="zh-CN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沸点范围较宽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的样品的分析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分为单阶程序升温和多阶程序升温两种方式</a:t>
            </a:r>
            <a:endParaRPr lang="zh-CN" altLang="zh-CN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5C05C-C079-4D68-9D21-7B226BD2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622" y="1061142"/>
            <a:ext cx="3480008" cy="237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CD15359F-E0B3-4B89-9189-E17D85EB6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9054" y="2861367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FF100DA-FB26-474F-9B96-7C289A8A63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61216" y="1853305"/>
            <a:ext cx="8651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1F9837B-1295-4BDB-B5EE-EA8FEEEC8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6405" y="185330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EF1B5B4-AFC5-4351-BE08-308D8897D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45542" y="1277043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12D7B46E-E571-4C74-B3CD-35A78948A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0367" y="1277042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37AF6234-BC9E-4230-9F7B-1AA75C6C6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6255" y="3341688"/>
            <a:ext cx="649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Garamond" panose="02020404030301010803" pitchFamily="18" charset="0"/>
              </a:rPr>
              <a:t>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4598AB63-1433-4D1D-BCA5-6B389EE0C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332" y="1061142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Garamond" panose="02020404030301010803" pitchFamily="18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40D2C93C-2B3A-4B78-B703-375189DF9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142" y="1264343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latin typeface="Garamond" panose="02020404030301010803" pitchFamily="18" charset="0"/>
              </a:rPr>
              <a:t>Tc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4B356E-38C3-499A-9446-721E48E78C8B}"/>
              </a:ext>
            </a:extLst>
          </p:cNvPr>
          <p:cNvSpPr/>
          <p:nvPr/>
        </p:nvSpPr>
        <p:spPr>
          <a:xfrm>
            <a:off x="1339751" y="4228219"/>
            <a:ext cx="10130699" cy="1365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主要操作参数有：</a:t>
            </a:r>
            <a:r>
              <a:rPr lang="zh-CN" altLang="zh-CN" sz="32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初始温度，初始时间，升温速率，终止温度，终止时间</a:t>
            </a:r>
          </a:p>
          <a:p>
            <a:pPr>
              <a:lnSpc>
                <a:spcPct val="120000"/>
              </a:lnSpc>
            </a:pP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60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25"/>
    </mc:Choice>
    <mc:Fallback xmlns="">
      <p:transition spd="slow" advTm="491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38.6|35.4|52.9|44.1|35.2|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5.6|12.3|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5.7|26.4|8.8|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3.4|4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35.6|11.8|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4.5|25.1|1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5|29.4|6.9|1.7|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1.9|2.4|4.5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6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7.7|20.5|2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2.2|46.6|11.8|23.6|15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|4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8.4|5.6|9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791</Words>
  <Application>Microsoft Office PowerPoint</Application>
  <PresentationFormat>宽屏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华文细黑</vt:lpstr>
      <vt:lpstr>楷体_GB2312</vt:lpstr>
      <vt:lpstr>隶书</vt:lpstr>
      <vt:lpstr>Arial</vt:lpstr>
      <vt:lpstr>Garamond</vt:lpstr>
      <vt:lpstr>Times New Roman</vt:lpstr>
      <vt:lpstr>Wingdings</vt:lpstr>
      <vt:lpstr>Office 主题​​</vt:lpstr>
      <vt:lpstr>四、气相色谱方法、仪器和条件的选择</vt:lpstr>
      <vt:lpstr>流动相（载气）种类</vt:lpstr>
      <vt:lpstr>固定相种类 </vt:lpstr>
      <vt:lpstr>2. 气相色谱操作条件的选择</vt:lpstr>
      <vt:lpstr>载气流速u（q）</vt:lpstr>
      <vt:lpstr>柱温Tc</vt:lpstr>
      <vt:lpstr>具体的</vt:lpstr>
      <vt:lpstr>PowerPoint 演示文稿</vt:lpstr>
      <vt:lpstr>PowerPoint 演示文稿</vt:lpstr>
      <vt:lpstr>汽化温度</vt:lpstr>
      <vt:lpstr>检测器相关参数</vt:lpstr>
      <vt:lpstr>进样量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本章总结： 气相色谱的方法、仪器和条件</dc:title>
  <dc:creator>hp</dc:creator>
  <cp:lastModifiedBy>hp</cp:lastModifiedBy>
  <cp:revision>18</cp:revision>
  <dcterms:created xsi:type="dcterms:W3CDTF">2020-03-10T11:13:01Z</dcterms:created>
  <dcterms:modified xsi:type="dcterms:W3CDTF">2020-03-15T03:33:20Z</dcterms:modified>
</cp:coreProperties>
</file>