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1" r:id="rId2"/>
    <p:sldId id="492" r:id="rId3"/>
    <p:sldId id="493" r:id="rId4"/>
    <p:sldId id="494" r:id="rId5"/>
    <p:sldId id="657" r:id="rId6"/>
    <p:sldId id="496" r:id="rId7"/>
    <p:sldId id="497" r:id="rId8"/>
    <p:sldId id="498" r:id="rId9"/>
    <p:sldId id="504" r:id="rId10"/>
    <p:sldId id="505" r:id="rId11"/>
    <p:sldId id="659" r:id="rId12"/>
    <p:sldId id="507" r:id="rId13"/>
    <p:sldId id="658" r:id="rId14"/>
    <p:sldId id="510" r:id="rId15"/>
    <p:sldId id="511" r:id="rId16"/>
    <p:sldId id="513" r:id="rId17"/>
    <p:sldId id="514" r:id="rId18"/>
    <p:sldId id="660" r:id="rId19"/>
    <p:sldId id="516" r:id="rId20"/>
    <p:sldId id="517" r:id="rId21"/>
    <p:sldId id="518" r:id="rId22"/>
    <p:sldId id="520" r:id="rId23"/>
    <p:sldId id="521" r:id="rId24"/>
    <p:sldId id="522" r:id="rId25"/>
    <p:sldId id="523" r:id="rId26"/>
    <p:sldId id="524" r:id="rId27"/>
    <p:sldId id="525" r:id="rId28"/>
    <p:sldId id="527" r:id="rId29"/>
    <p:sldId id="66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936A8-4081-41D6-A434-6BFE72E1E4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D54CE4-B80F-47D6-9FF1-C5021C95F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8EC16D-A9B9-49E7-BF67-1A973CC082D5}"/>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6A071F49-5A2A-46C5-8FD8-3D89C0860E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B10A0B-7384-4CD0-BD34-B2F122062958}"/>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64449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978FE-E7E3-464A-974B-50C5FC4250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33F63D-ECF0-40C5-9DF8-2DB0EAA42BC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28B1B8-6AFA-4146-9547-6FD7A9B3D575}"/>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138BB36C-47A3-4C45-9073-4B30B07E92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BE236-3595-4772-A755-4D05BC0CB03A}"/>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114554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7F77BD-30C1-478F-921D-D93728F179A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73CD5C-A041-4E87-86B3-2B833094C3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59ABCC-A003-45F4-AA21-9098C8F097A3}"/>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243BA0B2-F116-4843-A3AB-0A2901FC6F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B5DC9F-7409-41BB-9E5B-1313BD72679F}"/>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85219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8F4DA-187E-4774-B296-11C112B8C0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C3F564-7188-4DFB-B675-3419D00CE8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B017B-25B6-42BB-95C7-D8BA1A332874}"/>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BBD8CB91-C253-47A5-9F2D-6E4B436D87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45CD12-D182-4D4D-9224-6A4ADD983FFA}"/>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178475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79D53-20A4-4875-831B-2942EACEAF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5DECE5-F13B-4A89-9B6C-A35C4353F4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95E6BC-216F-4DC1-A91C-DA7C69C1C7B0}"/>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B6435F08-CB41-4DA3-AEB6-C0BBF18AD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E65AB6-8EC1-45B5-BD77-2426A3F828EE}"/>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38081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A3E3E-9447-4739-8F69-B4BB84541F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019910-E16A-4D0F-A18D-F3872DF81B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668B147-2DA3-45B5-902B-43C257B7B4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925FF5-91A1-4603-A9BE-3FBEAC007D58}"/>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6" name="页脚占位符 5">
            <a:extLst>
              <a:ext uri="{FF2B5EF4-FFF2-40B4-BE49-F238E27FC236}">
                <a16:creationId xmlns:a16="http://schemas.microsoft.com/office/drawing/2014/main" id="{0E39453E-9B77-46C6-8968-5AD56B5888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930033-BB4B-4885-9E1B-5BC859286F8C}"/>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167911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52369-4541-4F66-8330-77ADD8568C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2F419A-D6B1-4639-84C5-06C1A29E1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6CF75CC-FB8F-411F-8D80-61BD28695F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1C7384-DC88-45DC-AC74-4D8CB74DC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47C37A-6FC8-48C5-84B6-84CEF56871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9A9974-5455-40ED-8D15-D186F8801A86}"/>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8" name="页脚占位符 7">
            <a:extLst>
              <a:ext uri="{FF2B5EF4-FFF2-40B4-BE49-F238E27FC236}">
                <a16:creationId xmlns:a16="http://schemas.microsoft.com/office/drawing/2014/main" id="{635432B2-8334-4290-A63E-3976475B1A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B7FF-1E06-4220-B819-3A134523DF12}"/>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123500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D7AC8-9967-4363-83E4-E342A2D395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F5162D-9C84-47DF-903D-FA7F58B416E1}"/>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4" name="页脚占位符 3">
            <a:extLst>
              <a:ext uri="{FF2B5EF4-FFF2-40B4-BE49-F238E27FC236}">
                <a16:creationId xmlns:a16="http://schemas.microsoft.com/office/drawing/2014/main" id="{A03A749B-3EFA-4082-8A51-E184E7D1D6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536B7F-6B32-4BC9-8792-5E3223BFCB79}"/>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164008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FB7DF7-6BF4-4577-9147-C909F8B8E8AF}"/>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3" name="页脚占位符 2">
            <a:extLst>
              <a:ext uri="{FF2B5EF4-FFF2-40B4-BE49-F238E27FC236}">
                <a16:creationId xmlns:a16="http://schemas.microsoft.com/office/drawing/2014/main" id="{696E0A8D-0010-4DD4-9107-4D1E4B33B2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9F75124-E0EB-411D-9B5D-6558F835460F}"/>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425828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F96EF-9E70-4F91-8583-1160CEDA26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94BF8B-102A-4363-869B-CB23806D25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BFAA8F-0D8F-477E-8060-FE71636B7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05E422-139A-47EC-92D9-6F2196190C92}"/>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6" name="页脚占位符 5">
            <a:extLst>
              <a:ext uri="{FF2B5EF4-FFF2-40B4-BE49-F238E27FC236}">
                <a16:creationId xmlns:a16="http://schemas.microsoft.com/office/drawing/2014/main" id="{4474B176-2309-490F-B453-1DEB8E1EF0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D32602-4ECD-4712-96A6-517DD81B1EEA}"/>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339935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9997C-053C-4E82-A163-C55F27E0F5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018613-EE99-4483-A646-ED3CA2A54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2DA9E0-8CB1-4723-AD0D-49D958F20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1C2957-86B3-4A05-8C1F-6716276115A1}"/>
              </a:ext>
            </a:extLst>
          </p:cNvPr>
          <p:cNvSpPr>
            <a:spLocks noGrp="1"/>
          </p:cNvSpPr>
          <p:nvPr>
            <p:ph type="dt" sz="half" idx="10"/>
          </p:nvPr>
        </p:nvSpPr>
        <p:spPr/>
        <p:txBody>
          <a:bodyPr/>
          <a:lstStyle/>
          <a:p>
            <a:fld id="{AE297ADF-41A7-4E3C-B2B3-AEF07ADD3A1C}" type="datetimeFigureOut">
              <a:rPr lang="zh-CN" altLang="en-US" smtClean="0"/>
              <a:t>2020/3/15</a:t>
            </a:fld>
            <a:endParaRPr lang="zh-CN" altLang="en-US"/>
          </a:p>
        </p:txBody>
      </p:sp>
      <p:sp>
        <p:nvSpPr>
          <p:cNvPr id="6" name="页脚占位符 5">
            <a:extLst>
              <a:ext uri="{FF2B5EF4-FFF2-40B4-BE49-F238E27FC236}">
                <a16:creationId xmlns:a16="http://schemas.microsoft.com/office/drawing/2014/main" id="{EAE634D3-3F01-4885-AD4F-EFF0A3F0CE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AB5B8F-9CAA-439D-AE07-7481D201F7D6}"/>
              </a:ext>
            </a:extLst>
          </p:cNvPr>
          <p:cNvSpPr>
            <a:spLocks noGrp="1"/>
          </p:cNvSpPr>
          <p:nvPr>
            <p:ph type="sldNum" sz="quarter" idx="12"/>
          </p:nvPr>
        </p:nvSpPr>
        <p:spPr/>
        <p:txBody>
          <a:body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392399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C5A3EB-1D7C-42CA-BFC8-7B43A08C4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78CCCE-032A-43F4-9B3C-5026D39825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42090D-169C-4C05-A9DE-867C0D3E7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97ADF-41A7-4E3C-B2B3-AEF07ADD3A1C}"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04A1820B-6767-48BA-9A75-2067BC3AB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BB709E-2502-4002-B91D-68F54DFBF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DD623-0DB8-4D19-8B76-BCE7B493237A}" type="slidenum">
              <a:rPr lang="zh-CN" altLang="en-US" smtClean="0"/>
              <a:t>‹#›</a:t>
            </a:fld>
            <a:endParaRPr lang="zh-CN" altLang="en-US"/>
          </a:p>
        </p:txBody>
      </p:sp>
    </p:spTree>
    <p:extLst>
      <p:ext uri="{BB962C8B-B14F-4D97-AF65-F5344CB8AC3E}">
        <p14:creationId xmlns:p14="http://schemas.microsoft.com/office/powerpoint/2010/main" val="169817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7.xml"/><Relationship Id="rId7" Type="http://schemas.openxmlformats.org/officeDocument/2006/relationships/image" Target="../media/image8.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microsoft.com/office/2007/relationships/hdphoto" Target="../media/hdphoto2.wdp"/><Relationship Id="rId5" Type="http://schemas.openxmlformats.org/officeDocument/2006/relationships/image" Target="../media/image7.emf"/><Relationship Id="rId10" Type="http://schemas.openxmlformats.org/officeDocument/2006/relationships/image" Target="../media/image10.png"/><Relationship Id="rId4" Type="http://schemas.openxmlformats.org/officeDocument/2006/relationships/oleObject" Target="../embeddings/oleObject3.bin"/><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7.xml"/><Relationship Id="rId7" Type="http://schemas.openxmlformats.org/officeDocument/2006/relationships/image" Target="../media/image15.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4.emf"/><Relationship Id="rId4" Type="http://schemas.openxmlformats.org/officeDocument/2006/relationships/oleObject" Target="../embeddings/oleObject6.bin"/><Relationship Id="rId9"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slideLayout" Target="../slideLayouts/slideLayout7.xml"/><Relationship Id="rId7" Type="http://schemas.openxmlformats.org/officeDocument/2006/relationships/image" Target="../media/image21.w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2.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1DC20CE-54E2-4A76-978A-8AB938863FED}"/>
              </a:ext>
            </a:extLst>
          </p:cNvPr>
          <p:cNvSpPr>
            <a:spLocks noGrp="1" noRot="1" noChangeArrowheads="1"/>
          </p:cNvSpPr>
          <p:nvPr>
            <p:ph type="title" idx="4294967295"/>
          </p:nvPr>
        </p:nvSpPr>
        <p:spPr>
          <a:xfrm>
            <a:off x="2575409" y="2436261"/>
            <a:ext cx="8229600" cy="1143000"/>
          </a:xfrm>
        </p:spPr>
        <p:txBody>
          <a:bodyPr>
            <a:normAutofit/>
          </a:bodyPr>
          <a:lstStyle/>
          <a:p>
            <a:pPr eaLnBrk="1" hangingPunct="1"/>
            <a:r>
              <a:rPr lang="en-US" altLang="zh-CN" sz="5400" dirty="0">
                <a:latin typeface="隶书" panose="02010509060101010101" pitchFamily="49" charset="-122"/>
                <a:ea typeface="隶书" panose="02010509060101010101" pitchFamily="49" charset="-122"/>
              </a:rPr>
              <a:t>2. </a:t>
            </a:r>
            <a:r>
              <a:rPr lang="zh-CN" altLang="en-US" sz="5400" dirty="0">
                <a:latin typeface="隶书" panose="02010509060101010101" pitchFamily="49" charset="-122"/>
                <a:ea typeface="隶书" panose="02010509060101010101" pitchFamily="49" charset="-122"/>
              </a:rPr>
              <a:t>气相色谱检测器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416"/>
    </mc:Choice>
    <mc:Fallback xmlns="">
      <p:transition spd="slow" advTm="3241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box(in)">
                                      <p:cBhvr>
                                        <p:cTn id="7" dur="500"/>
                                        <p:tgtEl>
                                          <p:spTgt spid="12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AB5E0609-CC03-4638-A994-B4D7C98027E0}"/>
              </a:ext>
            </a:extLst>
          </p:cNvPr>
          <p:cNvSpPr>
            <a:spLocks noGrp="1" noRot="1" noChangeArrowheads="1"/>
          </p:cNvSpPr>
          <p:nvPr>
            <p:ph type="title" idx="4294967295"/>
          </p:nvPr>
        </p:nvSpPr>
        <p:spPr>
          <a:xfrm>
            <a:off x="1329704" y="415925"/>
            <a:ext cx="8229600" cy="1143000"/>
          </a:xfrm>
        </p:spPr>
        <p:txBody>
          <a:bodyPr/>
          <a:lstStyle/>
          <a:p>
            <a:pPr marL="762000" indent="-762000"/>
            <a:r>
              <a:rPr lang="en-US" altLang="zh-CN" sz="3600" b="1" dirty="0">
                <a:solidFill>
                  <a:srgbClr val="EC5C22"/>
                </a:solidFill>
                <a:ea typeface="隶书" panose="02010509060101010101" pitchFamily="49" charset="-122"/>
              </a:rPr>
              <a:t>TCD</a:t>
            </a:r>
            <a:r>
              <a:rPr lang="zh-CN" altLang="en-US" sz="3600" b="1" dirty="0">
                <a:solidFill>
                  <a:srgbClr val="EC5C22"/>
                </a:solidFill>
                <a:ea typeface="隶书" panose="02010509060101010101" pitchFamily="49" charset="-122"/>
              </a:rPr>
              <a:t>的响应特性</a:t>
            </a:r>
          </a:p>
        </p:txBody>
      </p:sp>
      <p:sp>
        <p:nvSpPr>
          <p:cNvPr id="136195" name="Rectangle 3">
            <a:extLst>
              <a:ext uri="{FF2B5EF4-FFF2-40B4-BE49-F238E27FC236}">
                <a16:creationId xmlns:a16="http://schemas.microsoft.com/office/drawing/2014/main" id="{AA5153DA-46F2-4C80-BF02-33DF0C92AB7F}"/>
              </a:ext>
            </a:extLst>
          </p:cNvPr>
          <p:cNvSpPr>
            <a:spLocks noGrp="1" noRot="1" noChangeArrowheads="1"/>
          </p:cNvSpPr>
          <p:nvPr>
            <p:ph type="body" idx="4294967295"/>
          </p:nvPr>
        </p:nvSpPr>
        <p:spPr>
          <a:xfrm>
            <a:off x="2111376" y="1412875"/>
            <a:ext cx="8229600" cy="3886200"/>
          </a:xfrm>
        </p:spPr>
        <p:txBody>
          <a:bodyPr>
            <a:noAutofit/>
          </a:bodyPr>
          <a:lstStyle/>
          <a:p>
            <a:pPr algn="just" eaLnBrk="1" hangingPunct="1">
              <a:lnSpc>
                <a:spcPct val="140000"/>
              </a:lnSpc>
            </a:pPr>
            <a:r>
              <a:rPr lang="zh-CN" altLang="en-US" sz="3200" dirty="0">
                <a:solidFill>
                  <a:srgbClr val="FF0000"/>
                </a:solidFill>
                <a:latin typeface="隶书" panose="02010509060101010101" pitchFamily="49" charset="-122"/>
                <a:ea typeface="隶书" panose="02010509060101010101" pitchFamily="49" charset="-122"/>
              </a:rPr>
              <a:t>通用型检测器</a:t>
            </a:r>
          </a:p>
          <a:p>
            <a:pPr algn="just" eaLnBrk="1" hangingPunct="1">
              <a:lnSpc>
                <a:spcPct val="140000"/>
              </a:lnSpc>
            </a:pPr>
            <a:r>
              <a:rPr lang="zh-CN" altLang="en-US" sz="3200" dirty="0">
                <a:solidFill>
                  <a:srgbClr val="FF0000"/>
                </a:solidFill>
                <a:latin typeface="隶书" panose="02010509060101010101" pitchFamily="49" charset="-122"/>
                <a:ea typeface="隶书" panose="02010509060101010101" pitchFamily="49" charset="-122"/>
              </a:rPr>
              <a:t>灵敏度较低</a:t>
            </a:r>
            <a:r>
              <a:rPr lang="zh-CN" altLang="en-US" sz="3200" dirty="0">
                <a:latin typeface="隶书" panose="02010509060101010101" pitchFamily="49" charset="-122"/>
                <a:ea typeface="隶书" panose="02010509060101010101" pitchFamily="49" charset="-122"/>
              </a:rPr>
              <a:t>，适合于大于几十</a:t>
            </a:r>
            <a:r>
              <a:rPr lang="en-US" altLang="zh-CN" sz="3200" dirty="0">
                <a:latin typeface="隶书" panose="02010509060101010101" pitchFamily="49" charset="-122"/>
                <a:ea typeface="隶书" panose="02010509060101010101" pitchFamily="49" charset="-122"/>
              </a:rPr>
              <a:t>ppm</a:t>
            </a:r>
            <a:r>
              <a:rPr lang="zh-CN" altLang="en-US" sz="3200" dirty="0">
                <a:latin typeface="隶书" panose="02010509060101010101" pitchFamily="49" charset="-122"/>
                <a:ea typeface="隶书" panose="02010509060101010101" pitchFamily="49" charset="-122"/>
              </a:rPr>
              <a:t>组分测定</a:t>
            </a:r>
          </a:p>
          <a:p>
            <a:pPr algn="just" eaLnBrk="1" hangingPunct="1">
              <a:lnSpc>
                <a:spcPct val="140000"/>
              </a:lnSpc>
            </a:pPr>
            <a:r>
              <a:rPr lang="zh-CN" altLang="en-US" sz="3200" dirty="0">
                <a:latin typeface="隶书" panose="02010509060101010101" pitchFamily="49" charset="-122"/>
                <a:ea typeface="隶书" panose="02010509060101010101" pitchFamily="49" charset="-122"/>
              </a:rPr>
              <a:t>浓度型检测器</a:t>
            </a:r>
          </a:p>
          <a:p>
            <a:pPr eaLnBrk="1" hangingPunct="1">
              <a:lnSpc>
                <a:spcPct val="140000"/>
              </a:lnSpc>
            </a:pPr>
            <a:r>
              <a:rPr lang="zh-CN" altLang="en-US" sz="3200" dirty="0">
                <a:latin typeface="隶书" panose="02010509060101010101" pitchFamily="49" charset="-122"/>
                <a:ea typeface="隶书" panose="02010509060101010101" pitchFamily="49" charset="-122"/>
              </a:rPr>
              <a:t>非破坏型检测器</a:t>
            </a:r>
            <a:endParaRPr lang="en-US" altLang="zh-CN" sz="3200" dirty="0">
              <a:latin typeface="隶书" panose="02010509060101010101" pitchFamily="49" charset="-122"/>
              <a:ea typeface="隶书" panose="02010509060101010101" pitchFamily="49" charset="-122"/>
            </a:endParaRPr>
          </a:p>
          <a:p>
            <a:pPr eaLnBrk="1" hangingPunct="1">
              <a:lnSpc>
                <a:spcPct val="140000"/>
              </a:lnSpc>
            </a:pPr>
            <a:r>
              <a:rPr lang="zh-CN" altLang="en-US" sz="3200" dirty="0">
                <a:latin typeface="隶书" panose="02010509060101010101" pitchFamily="49" charset="-122"/>
                <a:ea typeface="隶书" panose="02010509060101010101" pitchFamily="49" charset="-122"/>
              </a:rPr>
              <a:t>结构简单，价格便宜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1709"/>
    </mc:Choice>
    <mc:Fallback xmlns="">
      <p:transition spd="slow" advTm="8170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box(in)">
                                      <p:cBhvr>
                                        <p:cTn id="7" dur="5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12" dur="500"/>
                                        <p:tgtEl>
                                          <p:spTgt spid="136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7" dur="500"/>
                                        <p:tgtEl>
                                          <p:spTgt spid="1361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22" dur="500"/>
                                        <p:tgtEl>
                                          <p:spTgt spid="1361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27" dur="500"/>
                                        <p:tgtEl>
                                          <p:spTgt spid="1361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32" dur="500"/>
                                        <p:tgtEl>
                                          <p:spTgt spid="13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982CCB8-940F-49F6-9E13-B425CE46D960}"/>
              </a:ext>
            </a:extLst>
          </p:cNvPr>
          <p:cNvSpPr>
            <a:spLocks noGrp="1" noRot="1" noChangeArrowheads="1"/>
          </p:cNvSpPr>
          <p:nvPr>
            <p:ph type="title" idx="4294967295"/>
          </p:nvPr>
        </p:nvSpPr>
        <p:spPr>
          <a:xfrm>
            <a:off x="710856" y="356015"/>
            <a:ext cx="4484687" cy="796925"/>
          </a:xfrm>
        </p:spPr>
        <p:txBody>
          <a:bodyPr>
            <a:normAutofit/>
          </a:bodyPr>
          <a:lstStyle/>
          <a:p>
            <a:pPr algn="l" eaLnBrk="1" hangingPunct="1"/>
            <a:r>
              <a:rPr lang="zh-CN" altLang="zh-CN" sz="3600" dirty="0">
                <a:solidFill>
                  <a:srgbClr val="FF0000"/>
                </a:solidFill>
                <a:ea typeface="隶书" panose="02010509060101010101" pitchFamily="49" charset="-122"/>
              </a:rPr>
              <a:t>应用举例</a:t>
            </a:r>
          </a:p>
        </p:txBody>
      </p:sp>
      <p:pic>
        <p:nvPicPr>
          <p:cNvPr id="137219" name="Picture 3" descr="IMG_0578-1">
            <a:extLst>
              <a:ext uri="{FF2B5EF4-FFF2-40B4-BE49-F238E27FC236}">
                <a16:creationId xmlns:a16="http://schemas.microsoft.com/office/drawing/2014/main" id="{93FB6834-8BCC-434E-B4A1-BFA0E3022694}"/>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12455" y="1152940"/>
            <a:ext cx="8944111" cy="4823790"/>
          </a:xfrm>
          <a:solidFill>
            <a:srgbClr val="FFFFCC"/>
          </a:solidFill>
          <a:ln w="25400">
            <a:solidFill>
              <a:srgbClr val="FF6600"/>
            </a:solidFill>
            <a:miter lim="800000"/>
            <a:headEnd/>
            <a:tailEnd/>
          </a:ln>
        </p:spPr>
      </p:pic>
      <p:sp>
        <p:nvSpPr>
          <p:cNvPr id="4" name="椭圆 3">
            <a:extLst>
              <a:ext uri="{FF2B5EF4-FFF2-40B4-BE49-F238E27FC236}">
                <a16:creationId xmlns:a16="http://schemas.microsoft.com/office/drawing/2014/main" id="{1B48762E-5C89-40B9-9BB8-D41E1D1A9314}"/>
              </a:ext>
            </a:extLst>
          </p:cNvPr>
          <p:cNvSpPr/>
          <p:nvPr/>
        </p:nvSpPr>
        <p:spPr>
          <a:xfrm>
            <a:off x="4253948" y="5057738"/>
            <a:ext cx="424069" cy="516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45CCAC34-0874-47FE-AA4E-EE9BCD2A60A4}"/>
              </a:ext>
            </a:extLst>
          </p:cNvPr>
          <p:cNvSpPr/>
          <p:nvPr/>
        </p:nvSpPr>
        <p:spPr>
          <a:xfrm>
            <a:off x="4465982" y="1283427"/>
            <a:ext cx="901147" cy="516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490"/>
    </mc:Choice>
    <mc:Fallback xmlns="">
      <p:transition spd="slow" advTm="3249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blinds(horizontal)">
                                      <p:cBhvr>
                                        <p:cTn id="7" dur="500"/>
                                        <p:tgtEl>
                                          <p:spTgt spid="13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fade">
                                      <p:cBhvr>
                                        <p:cTn id="12" dur="2000"/>
                                        <p:tgtEl>
                                          <p:spTgt spid="1372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758BD3BC-1E7C-40EE-94F9-DDFF593FB256}"/>
              </a:ext>
            </a:extLst>
          </p:cNvPr>
          <p:cNvSpPr>
            <a:spLocks noGrp="1" noRot="1" noChangeArrowheads="1"/>
          </p:cNvSpPr>
          <p:nvPr>
            <p:ph type="body" idx="4294967295"/>
          </p:nvPr>
        </p:nvSpPr>
        <p:spPr/>
        <p:txBody>
          <a:bodyPr/>
          <a:lstStyle/>
          <a:p>
            <a:pPr algn="ctr" eaLnBrk="1" hangingPunct="1">
              <a:buFont typeface="Wingdings" panose="05000000000000000000" pitchFamily="2" charset="2"/>
              <a:buNone/>
            </a:pPr>
            <a:r>
              <a:rPr lang="zh-CN" altLang="en-US" sz="4400" dirty="0">
                <a:solidFill>
                  <a:schemeClr val="accent1"/>
                </a:solidFill>
                <a:ea typeface="隶书" panose="02010509060101010101" pitchFamily="49" charset="-122"/>
              </a:rPr>
              <a:t>氢火焰离子化检测器</a:t>
            </a:r>
          </a:p>
          <a:p>
            <a:pPr eaLnBrk="1" hangingPunct="1">
              <a:buFont typeface="Wingdings" panose="05000000000000000000" pitchFamily="2" charset="2"/>
              <a:buNone/>
            </a:pPr>
            <a:endParaRPr lang="zh-CN" altLang="en-US" sz="1000" dirty="0"/>
          </a:p>
          <a:p>
            <a:pPr algn="ctr" eaLnBrk="1" hangingPunct="1">
              <a:buFont typeface="Wingdings" panose="05000000000000000000" pitchFamily="2" charset="2"/>
              <a:buNone/>
            </a:pPr>
            <a:r>
              <a:rPr lang="en-US" altLang="zh-CN" sz="3200" b="1" dirty="0"/>
              <a:t>Flame Ionization Detector</a:t>
            </a:r>
          </a:p>
          <a:p>
            <a:pPr algn="ctr" eaLnBrk="1" hangingPunct="1">
              <a:buFont typeface="Wingdings" panose="05000000000000000000" pitchFamily="2" charset="2"/>
              <a:buNone/>
            </a:pPr>
            <a:endParaRPr lang="en-US" altLang="zh-CN" sz="3200" b="1" dirty="0"/>
          </a:p>
          <a:p>
            <a:pPr algn="ctr" eaLnBrk="1" hangingPunct="1">
              <a:buFont typeface="Wingdings" panose="05000000000000000000" pitchFamily="2" charset="2"/>
              <a:buNone/>
            </a:pPr>
            <a:r>
              <a:rPr lang="en-US" altLang="zh-CN" sz="3200" b="1" dirty="0"/>
              <a:t>FID</a:t>
            </a:r>
            <a:endParaRPr lang="en-US" altLang="zh-CN" sz="32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778"/>
    </mc:Choice>
    <mc:Fallback xmlns="">
      <p:transition spd="slow" advTm="1177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animEffect transition="in" filter="blinds(horizontal)">
                                      <p:cBhvr>
                                        <p:cTn id="7" dur="500"/>
                                        <p:tgtEl>
                                          <p:spTgt spid="138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242">
                                            <p:txEl>
                                              <p:pRg st="2" end="2"/>
                                            </p:txEl>
                                          </p:spTgt>
                                        </p:tgtEl>
                                        <p:attrNameLst>
                                          <p:attrName>style.visibility</p:attrName>
                                        </p:attrNameLst>
                                      </p:cBhvr>
                                      <p:to>
                                        <p:strVal val="visible"/>
                                      </p:to>
                                    </p:set>
                                    <p:animEffect transition="in" filter="blinds(horizontal)">
                                      <p:cBhvr>
                                        <p:cTn id="12" dur="500"/>
                                        <p:tgtEl>
                                          <p:spTgt spid="13824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242">
                                            <p:txEl>
                                              <p:pRg st="4" end="4"/>
                                            </p:txEl>
                                          </p:spTgt>
                                        </p:tgtEl>
                                        <p:attrNameLst>
                                          <p:attrName>style.visibility</p:attrName>
                                        </p:attrNameLst>
                                      </p:cBhvr>
                                      <p:to>
                                        <p:strVal val="visible"/>
                                      </p:to>
                                    </p:set>
                                    <p:animEffect transition="in" filter="blinds(horizontal)">
                                      <p:cBhvr>
                                        <p:cTn id="17" dur="500"/>
                                        <p:tgtEl>
                                          <p:spTgt spid="1382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descr="FID">
            <a:extLst>
              <a:ext uri="{FF2B5EF4-FFF2-40B4-BE49-F238E27FC236}">
                <a16:creationId xmlns:a16="http://schemas.microsoft.com/office/drawing/2014/main" id="{24B968EB-CB2B-433B-8050-66E2D859D4B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424114" y="836613"/>
            <a:ext cx="7527925" cy="4525962"/>
          </a:xfrm>
          <a:noFill/>
          <a:ln w="25400">
            <a:noFill/>
            <a:miter lim="800000"/>
            <a:headEnd/>
            <a:tailEnd/>
          </a:ln>
        </p:spPr>
      </p:pic>
      <p:sp>
        <p:nvSpPr>
          <p:cNvPr id="140291" name="Text Box 3">
            <a:extLst>
              <a:ext uri="{FF2B5EF4-FFF2-40B4-BE49-F238E27FC236}">
                <a16:creationId xmlns:a16="http://schemas.microsoft.com/office/drawing/2014/main" id="{0EAC8CC1-72DF-44FE-BA8C-BDB51A7459FF}"/>
              </a:ext>
            </a:extLst>
          </p:cNvPr>
          <p:cNvSpPr txBox="1">
            <a:spLocks noChangeArrowheads="1"/>
          </p:cNvSpPr>
          <p:nvPr/>
        </p:nvSpPr>
        <p:spPr bwMode="auto">
          <a:xfrm>
            <a:off x="5664200" y="5734051"/>
            <a:ext cx="2160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latin typeface="Garamond" panose="02020404030301010803" pitchFamily="18" charset="0"/>
              </a:rPr>
              <a:t>FID</a:t>
            </a:r>
          </a:p>
        </p:txBody>
      </p:sp>
      <p:sp>
        <p:nvSpPr>
          <p:cNvPr id="4" name="椭圆 3">
            <a:extLst>
              <a:ext uri="{FF2B5EF4-FFF2-40B4-BE49-F238E27FC236}">
                <a16:creationId xmlns:a16="http://schemas.microsoft.com/office/drawing/2014/main" id="{9079A595-3BF6-45F1-ACA8-C8E65ECB042B}"/>
              </a:ext>
            </a:extLst>
          </p:cNvPr>
          <p:cNvSpPr/>
          <p:nvPr/>
        </p:nvSpPr>
        <p:spPr>
          <a:xfrm>
            <a:off x="4373219" y="2894184"/>
            <a:ext cx="901148" cy="18500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921"/>
    </mc:Choice>
    <mc:Fallback xmlns="">
      <p:transition spd="slow" advTm="992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fade">
                                      <p:cBhvr>
                                        <p:cTn id="7" dur="2000"/>
                                        <p:tgtEl>
                                          <p:spTgt spid="140291"/>
                                        </p:tgtEl>
                                      </p:cBhvr>
                                    </p:animEffect>
                                  </p:childTnLst>
                                </p:cTn>
                              </p:par>
                              <p:par>
                                <p:cTn id="8" presetID="10" presetClass="entr" presetSubtype="0" fill="hold" nodeType="withEffect">
                                  <p:stCondLst>
                                    <p:cond delay="0"/>
                                  </p:stCondLst>
                                  <p:childTnLst>
                                    <p:set>
                                      <p:cBhvr>
                                        <p:cTn id="9" dur="1" fill="hold">
                                          <p:stCondLst>
                                            <p:cond delay="0"/>
                                          </p:stCondLst>
                                        </p:cTn>
                                        <p:tgtEl>
                                          <p:spTgt spid="140290"/>
                                        </p:tgtEl>
                                        <p:attrNameLst>
                                          <p:attrName>style.visibility</p:attrName>
                                        </p:attrNameLst>
                                      </p:cBhvr>
                                      <p:to>
                                        <p:strVal val="visible"/>
                                      </p:to>
                                    </p:set>
                                    <p:animEffect transition="in" filter="fade">
                                      <p:cBhvr>
                                        <p:cTn id="10" dur="2000"/>
                                        <p:tgtEl>
                                          <p:spTgt spid="14029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utoUpdateAnimBg="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5F1C8C2-3EA6-47EB-9CCC-2910408E6E6A}"/>
              </a:ext>
            </a:extLst>
          </p:cNvPr>
          <p:cNvSpPr>
            <a:spLocks noGrp="1" noRot="1" noChangeArrowheads="1"/>
          </p:cNvSpPr>
          <p:nvPr>
            <p:ph type="title" idx="4294967295"/>
          </p:nvPr>
        </p:nvSpPr>
        <p:spPr>
          <a:xfrm>
            <a:off x="659433" y="487017"/>
            <a:ext cx="8540750" cy="857250"/>
          </a:xfrm>
        </p:spPr>
        <p:txBody>
          <a:bodyPr/>
          <a:lstStyle/>
          <a:p>
            <a:pPr marL="762000" indent="-762000"/>
            <a:r>
              <a:rPr lang="zh-CN" altLang="en-US" sz="4000" dirty="0">
                <a:solidFill>
                  <a:srgbClr val="EC5C22"/>
                </a:solidFill>
                <a:ea typeface="隶书" panose="02010509060101010101" pitchFamily="49" charset="-122"/>
              </a:rPr>
              <a:t>结构与</a:t>
            </a:r>
            <a:r>
              <a:rPr lang="zh-CN" altLang="zh-CN" sz="4000" dirty="0">
                <a:solidFill>
                  <a:srgbClr val="EC5C22"/>
                </a:solidFill>
                <a:ea typeface="隶书" panose="02010509060101010101" pitchFamily="49" charset="-122"/>
              </a:rPr>
              <a:t>原理</a:t>
            </a:r>
          </a:p>
        </p:txBody>
      </p:sp>
      <p:pic>
        <p:nvPicPr>
          <p:cNvPr id="3" name="图片 2">
            <a:extLst>
              <a:ext uri="{FF2B5EF4-FFF2-40B4-BE49-F238E27FC236}">
                <a16:creationId xmlns:a16="http://schemas.microsoft.com/office/drawing/2014/main" id="{72D8462B-4A50-4BE4-BD9D-678CF67CD31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007165" y="1344267"/>
            <a:ext cx="9852164" cy="5035550"/>
          </a:xfrm>
          <a:prstGeom prst="rect">
            <a:avLst/>
          </a:prstGeom>
        </p:spPr>
      </p:pic>
      <p:sp>
        <p:nvSpPr>
          <p:cNvPr id="6" name="椭圆 5">
            <a:extLst>
              <a:ext uri="{FF2B5EF4-FFF2-40B4-BE49-F238E27FC236}">
                <a16:creationId xmlns:a16="http://schemas.microsoft.com/office/drawing/2014/main" id="{F37D0585-C2DE-457F-8672-5E6D13A70B21}"/>
              </a:ext>
            </a:extLst>
          </p:cNvPr>
          <p:cNvSpPr/>
          <p:nvPr/>
        </p:nvSpPr>
        <p:spPr>
          <a:xfrm>
            <a:off x="2516327" y="2259495"/>
            <a:ext cx="783465" cy="7487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B08B118E-4E6D-4F37-91B6-E9B8E3818DE9}"/>
              </a:ext>
            </a:extLst>
          </p:cNvPr>
          <p:cNvCxnSpPr>
            <a:cxnSpLocks/>
          </p:cNvCxnSpPr>
          <p:nvPr/>
        </p:nvCxnSpPr>
        <p:spPr>
          <a:xfrm flipH="1">
            <a:off x="3299792" y="2080591"/>
            <a:ext cx="914400" cy="92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2B2FC6B-4611-44A2-A2D4-211125587656}"/>
              </a:ext>
            </a:extLst>
          </p:cNvPr>
          <p:cNvSpPr txBox="1"/>
          <p:nvPr/>
        </p:nvSpPr>
        <p:spPr>
          <a:xfrm>
            <a:off x="4003743" y="1711259"/>
            <a:ext cx="993914" cy="369332"/>
          </a:xfrm>
          <a:prstGeom prst="rect">
            <a:avLst/>
          </a:prstGeom>
          <a:noFill/>
        </p:spPr>
        <p:txBody>
          <a:bodyPr wrap="square" rtlCol="0">
            <a:spAutoFit/>
          </a:bodyPr>
          <a:lstStyle/>
          <a:p>
            <a:r>
              <a:rPr lang="zh-CN" altLang="en-US" b="1" dirty="0">
                <a:solidFill>
                  <a:srgbClr val="0070C0"/>
                </a:solidFill>
              </a:rPr>
              <a:t>离子室</a:t>
            </a:r>
          </a:p>
        </p:txBody>
      </p:sp>
      <p:sp>
        <p:nvSpPr>
          <p:cNvPr id="10" name="椭圆 9">
            <a:extLst>
              <a:ext uri="{FF2B5EF4-FFF2-40B4-BE49-F238E27FC236}">
                <a16:creationId xmlns:a16="http://schemas.microsoft.com/office/drawing/2014/main" id="{245C5C11-16F1-4747-919C-F9D3A04DF792}"/>
              </a:ext>
            </a:extLst>
          </p:cNvPr>
          <p:cNvSpPr/>
          <p:nvPr/>
        </p:nvSpPr>
        <p:spPr>
          <a:xfrm flipV="1">
            <a:off x="2696024" y="3449707"/>
            <a:ext cx="424069" cy="4944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A183C3AB-B4CA-4939-B9F3-CB7C23CFF08F}"/>
              </a:ext>
            </a:extLst>
          </p:cNvPr>
          <p:cNvCxnSpPr>
            <a:cxnSpLocks/>
          </p:cNvCxnSpPr>
          <p:nvPr/>
        </p:nvCxnSpPr>
        <p:spPr>
          <a:xfrm>
            <a:off x="1775791" y="1750114"/>
            <a:ext cx="530087" cy="33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FA280FC-A6C9-4DB9-B449-2EDBB6CD6A29}"/>
              </a:ext>
            </a:extLst>
          </p:cNvPr>
          <p:cNvSpPr txBox="1"/>
          <p:nvPr/>
        </p:nvSpPr>
        <p:spPr>
          <a:xfrm>
            <a:off x="1278834" y="1418018"/>
            <a:ext cx="993914" cy="369332"/>
          </a:xfrm>
          <a:prstGeom prst="rect">
            <a:avLst/>
          </a:prstGeom>
          <a:noFill/>
        </p:spPr>
        <p:txBody>
          <a:bodyPr wrap="square" rtlCol="0">
            <a:spAutoFit/>
          </a:bodyPr>
          <a:lstStyle/>
          <a:p>
            <a:r>
              <a:rPr lang="zh-CN" altLang="en-US" b="1" dirty="0">
                <a:solidFill>
                  <a:srgbClr val="0070C0"/>
                </a:solidFill>
              </a:rPr>
              <a:t>防风罩</a:t>
            </a:r>
          </a:p>
        </p:txBody>
      </p:sp>
      <p:sp>
        <p:nvSpPr>
          <p:cNvPr id="16" name="椭圆 15">
            <a:extLst>
              <a:ext uri="{FF2B5EF4-FFF2-40B4-BE49-F238E27FC236}">
                <a16:creationId xmlns:a16="http://schemas.microsoft.com/office/drawing/2014/main" id="{86408321-698E-48BF-916C-C2F0DD2B11A1}"/>
              </a:ext>
            </a:extLst>
          </p:cNvPr>
          <p:cNvSpPr/>
          <p:nvPr/>
        </p:nvSpPr>
        <p:spPr>
          <a:xfrm>
            <a:off x="2516327" y="4801428"/>
            <a:ext cx="783465" cy="7487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8EF07DB6-5BF6-442B-8336-83A218592540}"/>
              </a:ext>
            </a:extLst>
          </p:cNvPr>
          <p:cNvSpPr/>
          <p:nvPr/>
        </p:nvSpPr>
        <p:spPr>
          <a:xfrm>
            <a:off x="3612010" y="4672568"/>
            <a:ext cx="783465" cy="2174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B25D90F9-4EF5-47E2-B94A-4A664F339472}"/>
              </a:ext>
            </a:extLst>
          </p:cNvPr>
          <p:cNvSpPr/>
          <p:nvPr/>
        </p:nvSpPr>
        <p:spPr>
          <a:xfrm>
            <a:off x="3598759" y="4402074"/>
            <a:ext cx="783465" cy="2174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797"/>
    </mc:Choice>
    <mc:Fallback xmlns="">
      <p:transition spd="slow" advTm="4379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blinds(horizontal)">
                                      <p:cBhvr>
                                        <p:cTn id="7" dur="500"/>
                                        <p:tgtEl>
                                          <p:spTgt spid="141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6" grpId="0" animBg="1"/>
      <p:bldP spid="7" grpId="0"/>
      <p:bldP spid="10" grpId="0" animBg="1"/>
      <p:bldP spid="12" grpId="0"/>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911023D-02AE-4021-ADE7-9230D608E7CF}"/>
              </a:ext>
            </a:extLst>
          </p:cNvPr>
          <p:cNvSpPr>
            <a:spLocks noGrp="1" noRot="1" noChangeArrowheads="1"/>
          </p:cNvSpPr>
          <p:nvPr>
            <p:ph type="body" idx="4294967295"/>
          </p:nvPr>
        </p:nvSpPr>
        <p:spPr>
          <a:xfrm>
            <a:off x="1242012" y="717742"/>
            <a:ext cx="8844722" cy="4203748"/>
          </a:xfrm>
        </p:spPr>
        <p:txBody>
          <a:bodyPr>
            <a:normAutofit/>
          </a:bodyPr>
          <a:lstStyle/>
          <a:p>
            <a:pPr algn="just" eaLnBrk="1" hangingPunct="1">
              <a:lnSpc>
                <a:spcPct val="130000"/>
              </a:lnSpc>
            </a:pPr>
            <a:r>
              <a:rPr lang="zh-CN" altLang="en-US" sz="3200" dirty="0">
                <a:latin typeface="隶书" panose="02010509060101010101" pitchFamily="49" charset="-122"/>
                <a:ea typeface="隶书" panose="02010509060101010101" pitchFamily="49" charset="-122"/>
              </a:rPr>
              <a:t>氢焰检测器的离子化作用机理：</a:t>
            </a:r>
            <a:endParaRPr lang="en-US" altLang="zh-CN" sz="3200" dirty="0"/>
          </a:p>
        </p:txBody>
      </p:sp>
      <p:graphicFrame>
        <p:nvGraphicFramePr>
          <p:cNvPr id="142339" name="Object 3">
            <a:extLst>
              <a:ext uri="{FF2B5EF4-FFF2-40B4-BE49-F238E27FC236}">
                <a16:creationId xmlns:a16="http://schemas.microsoft.com/office/drawing/2014/main" id="{BB148EA5-0471-480C-A384-24E874DFB419}"/>
              </a:ext>
            </a:extLst>
          </p:cNvPr>
          <p:cNvGraphicFramePr>
            <a:graphicFrameLocks noChangeAspect="1"/>
          </p:cNvGraphicFramePr>
          <p:nvPr>
            <p:extLst>
              <p:ext uri="{D42A27DB-BD31-4B8C-83A1-F6EECF244321}">
                <p14:modId xmlns:p14="http://schemas.microsoft.com/office/powerpoint/2010/main" val="3885626998"/>
              </p:ext>
            </p:extLst>
          </p:nvPr>
        </p:nvGraphicFramePr>
        <p:xfrm>
          <a:off x="1467823" y="1603335"/>
          <a:ext cx="2133600" cy="528638"/>
        </p:xfrm>
        <a:graphic>
          <a:graphicData uri="http://schemas.openxmlformats.org/presentationml/2006/ole">
            <mc:AlternateContent xmlns:mc="http://schemas.openxmlformats.org/markup-compatibility/2006">
              <mc:Choice xmlns:v="urn:schemas-microsoft-com:vml" Requires="v">
                <p:oleObj spid="_x0000_s7251" r:id="rId4" imgW="799927" imgH="114417" progId="Equation.3">
                  <p:embed/>
                </p:oleObj>
              </mc:Choice>
              <mc:Fallback>
                <p:oleObj r:id="rId4" imgW="799927" imgH="114417" progId="Equation.3">
                  <p:embed/>
                  <p:pic>
                    <p:nvPicPr>
                      <p:cNvPr id="142339" name="Object 3">
                        <a:extLst>
                          <a:ext uri="{FF2B5EF4-FFF2-40B4-BE49-F238E27FC236}">
                            <a16:creationId xmlns:a16="http://schemas.microsoft.com/office/drawing/2014/main" id="{BB148EA5-0471-480C-A384-24E874DFB4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823" y="1603335"/>
                        <a:ext cx="2133600" cy="5286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40" name="Object 4">
            <a:extLst>
              <a:ext uri="{FF2B5EF4-FFF2-40B4-BE49-F238E27FC236}">
                <a16:creationId xmlns:a16="http://schemas.microsoft.com/office/drawing/2014/main" id="{CE06FADF-156E-41EE-A898-DCD1AA3BE6E4}"/>
              </a:ext>
            </a:extLst>
          </p:cNvPr>
          <p:cNvGraphicFramePr>
            <a:graphicFrameLocks noChangeAspect="1"/>
          </p:cNvGraphicFramePr>
          <p:nvPr>
            <p:extLst>
              <p:ext uri="{D42A27DB-BD31-4B8C-83A1-F6EECF244321}">
                <p14:modId xmlns:p14="http://schemas.microsoft.com/office/powerpoint/2010/main" val="143265896"/>
              </p:ext>
            </p:extLst>
          </p:nvPr>
        </p:nvGraphicFramePr>
        <p:xfrm>
          <a:off x="1418378" y="2312090"/>
          <a:ext cx="3886200" cy="495300"/>
        </p:xfrm>
        <a:graphic>
          <a:graphicData uri="http://schemas.openxmlformats.org/presentationml/2006/ole">
            <mc:AlternateContent xmlns:mc="http://schemas.openxmlformats.org/markup-compatibility/2006">
              <mc:Choice xmlns:v="urn:schemas-microsoft-com:vml" Requires="v">
                <p:oleObj spid="_x0000_s7252" r:id="rId6" imgW="1514366" imgH="85813" progId="Equation.3">
                  <p:embed/>
                </p:oleObj>
              </mc:Choice>
              <mc:Fallback>
                <p:oleObj r:id="rId6" imgW="1514366" imgH="85813" progId="Equation.3">
                  <p:embed/>
                  <p:pic>
                    <p:nvPicPr>
                      <p:cNvPr id="142340" name="Object 4">
                        <a:extLst>
                          <a:ext uri="{FF2B5EF4-FFF2-40B4-BE49-F238E27FC236}">
                            <a16:creationId xmlns:a16="http://schemas.microsoft.com/office/drawing/2014/main" id="{CE06FADF-156E-41EE-A898-DCD1AA3BE6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8378" y="2312090"/>
                        <a:ext cx="3886200" cy="4953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49" name="Rectangle 5">
            <a:extLst>
              <a:ext uri="{FF2B5EF4-FFF2-40B4-BE49-F238E27FC236}">
                <a16:creationId xmlns:a16="http://schemas.microsoft.com/office/drawing/2014/main" id="{DD4AD11F-7E66-4F79-B038-742F135FDAA4}"/>
              </a:ext>
            </a:extLst>
          </p:cNvPr>
          <p:cNvSpPr>
            <a:spLocks noChangeArrowheads="1"/>
          </p:cNvSpPr>
          <p:nvPr/>
        </p:nvSpPr>
        <p:spPr bwMode="auto">
          <a:xfrm>
            <a:off x="4695825" y="32480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42342" name="Object 6">
            <a:extLst>
              <a:ext uri="{FF2B5EF4-FFF2-40B4-BE49-F238E27FC236}">
                <a16:creationId xmlns:a16="http://schemas.microsoft.com/office/drawing/2014/main" id="{9531E5CB-781A-4FE6-9F10-6ABE540B41F0}"/>
              </a:ext>
            </a:extLst>
          </p:cNvPr>
          <p:cNvGraphicFramePr>
            <a:graphicFrameLocks noChangeAspect="1"/>
          </p:cNvGraphicFramePr>
          <p:nvPr>
            <p:extLst>
              <p:ext uri="{D42A27DB-BD31-4B8C-83A1-F6EECF244321}">
                <p14:modId xmlns:p14="http://schemas.microsoft.com/office/powerpoint/2010/main" val="975348338"/>
              </p:ext>
            </p:extLst>
          </p:nvPr>
        </p:nvGraphicFramePr>
        <p:xfrm>
          <a:off x="1467823" y="3056969"/>
          <a:ext cx="4343400" cy="560388"/>
        </p:xfrm>
        <a:graphic>
          <a:graphicData uri="http://schemas.openxmlformats.org/presentationml/2006/ole">
            <mc:AlternateContent xmlns:mc="http://schemas.openxmlformats.org/markup-compatibility/2006">
              <mc:Choice xmlns:v="urn:schemas-microsoft-com:vml" Requires="v">
                <p:oleObj spid="_x0000_s7253" r:id="rId8" imgW="1743118" imgH="123796" progId="Equation.3">
                  <p:embed/>
                </p:oleObj>
              </mc:Choice>
              <mc:Fallback>
                <p:oleObj r:id="rId8" imgW="1743118" imgH="123796" progId="Equation.3">
                  <p:embed/>
                  <p:pic>
                    <p:nvPicPr>
                      <p:cNvPr id="142342" name="Object 6">
                        <a:extLst>
                          <a:ext uri="{FF2B5EF4-FFF2-40B4-BE49-F238E27FC236}">
                            <a16:creationId xmlns:a16="http://schemas.microsoft.com/office/drawing/2014/main" id="{9531E5CB-781A-4FE6-9F10-6ABE540B41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7823" y="3056969"/>
                        <a:ext cx="4343400" cy="56038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a:extLst>
              <a:ext uri="{FF2B5EF4-FFF2-40B4-BE49-F238E27FC236}">
                <a16:creationId xmlns:a16="http://schemas.microsoft.com/office/drawing/2014/main" id="{94E89096-A0F5-4854-9503-CBD43DBA6CE9}"/>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9205406" y="502291"/>
            <a:ext cx="2620746" cy="3619597"/>
          </a:xfrm>
          <a:prstGeom prst="rect">
            <a:avLst/>
          </a:prstGeom>
        </p:spPr>
      </p:pic>
      <p:sp>
        <p:nvSpPr>
          <p:cNvPr id="3" name="矩形 2">
            <a:extLst>
              <a:ext uri="{FF2B5EF4-FFF2-40B4-BE49-F238E27FC236}">
                <a16:creationId xmlns:a16="http://schemas.microsoft.com/office/drawing/2014/main" id="{DBAD9FCC-6A8F-4DAB-BAE9-D8E077DA71E3}"/>
              </a:ext>
            </a:extLst>
          </p:cNvPr>
          <p:cNvSpPr/>
          <p:nvPr/>
        </p:nvSpPr>
        <p:spPr>
          <a:xfrm>
            <a:off x="3781118" y="1489469"/>
            <a:ext cx="3775393" cy="573042"/>
          </a:xfrm>
          <a:prstGeom prst="rect">
            <a:avLst/>
          </a:prstGeom>
        </p:spPr>
        <p:txBody>
          <a:bodyPr wrap="none">
            <a:spAutoFit/>
          </a:bodyPr>
          <a:lstStyle/>
          <a:p>
            <a:pPr algn="just">
              <a:lnSpc>
                <a:spcPct val="130000"/>
              </a:lnSpc>
            </a:pPr>
            <a:r>
              <a:rPr lang="zh-CN" altLang="en-US" sz="2800" dirty="0">
                <a:latin typeface="隶书" panose="02010509060101010101" pitchFamily="49" charset="-122"/>
                <a:ea typeface="隶书" panose="02010509060101010101" pitchFamily="49" charset="-122"/>
              </a:rPr>
              <a:t>（发生在内层火焰中）</a:t>
            </a:r>
          </a:p>
        </p:txBody>
      </p:sp>
      <p:sp>
        <p:nvSpPr>
          <p:cNvPr id="4" name="矩形 3">
            <a:extLst>
              <a:ext uri="{FF2B5EF4-FFF2-40B4-BE49-F238E27FC236}">
                <a16:creationId xmlns:a16="http://schemas.microsoft.com/office/drawing/2014/main" id="{85FF4F67-7745-49F5-8487-373D38875B72}"/>
              </a:ext>
            </a:extLst>
          </p:cNvPr>
          <p:cNvSpPr/>
          <p:nvPr/>
        </p:nvSpPr>
        <p:spPr>
          <a:xfrm>
            <a:off x="5476071" y="2257495"/>
            <a:ext cx="3775393" cy="573042"/>
          </a:xfrm>
          <a:prstGeom prst="rect">
            <a:avLst/>
          </a:prstGeom>
        </p:spPr>
        <p:txBody>
          <a:bodyPr wrap="none">
            <a:spAutoFit/>
          </a:bodyPr>
          <a:lstStyle/>
          <a:p>
            <a:pPr algn="just">
              <a:lnSpc>
                <a:spcPct val="130000"/>
              </a:lnSpc>
            </a:pPr>
            <a:r>
              <a:rPr lang="zh-CN" altLang="en-US" sz="2800" dirty="0">
                <a:latin typeface="隶书" panose="02010509060101010101" pitchFamily="49" charset="-122"/>
                <a:ea typeface="隶书" panose="02010509060101010101" pitchFamily="49" charset="-122"/>
              </a:rPr>
              <a:t>（发生在中层火焰中）</a:t>
            </a:r>
          </a:p>
        </p:txBody>
      </p:sp>
      <p:sp>
        <p:nvSpPr>
          <p:cNvPr id="5" name="矩形 4">
            <a:extLst>
              <a:ext uri="{FF2B5EF4-FFF2-40B4-BE49-F238E27FC236}">
                <a16:creationId xmlns:a16="http://schemas.microsoft.com/office/drawing/2014/main" id="{4B3651C7-0E00-45B2-AF0E-E24830DEF190}"/>
              </a:ext>
            </a:extLst>
          </p:cNvPr>
          <p:cNvSpPr/>
          <p:nvPr/>
        </p:nvSpPr>
        <p:spPr>
          <a:xfrm>
            <a:off x="1412314" y="3739576"/>
            <a:ext cx="10323315" cy="1922065"/>
          </a:xfrm>
          <a:prstGeom prst="rect">
            <a:avLst/>
          </a:prstGeom>
        </p:spPr>
        <p:txBody>
          <a:bodyPr wrap="square">
            <a:spAutoFit/>
          </a:bodyPr>
          <a:lstStyle/>
          <a:p>
            <a:pPr algn="just">
              <a:lnSpc>
                <a:spcPct val="130000"/>
              </a:lnSpc>
            </a:pPr>
            <a:r>
              <a:rPr lang="zh-CN" altLang="en-US" sz="3200" dirty="0">
                <a:latin typeface="隶书" panose="02010509060101010101" pitchFamily="49" charset="-122"/>
                <a:ea typeface="隶书" panose="02010509060101010101" pitchFamily="49" charset="-122"/>
              </a:rPr>
              <a:t>氢火焰离子化检测器的原理：</a:t>
            </a:r>
            <a:endParaRPr lang="en-US" altLang="zh-CN" sz="3200" dirty="0">
              <a:latin typeface="隶书" panose="02010509060101010101" pitchFamily="49" charset="-122"/>
              <a:ea typeface="隶书" panose="02010509060101010101" pitchFamily="49" charset="-122"/>
            </a:endParaRPr>
          </a:p>
          <a:p>
            <a:pPr algn="just">
              <a:lnSpc>
                <a:spcPct val="130000"/>
              </a:lnSpc>
            </a:pPr>
            <a:r>
              <a:rPr lang="zh-CN" altLang="en-US" sz="3200" dirty="0">
                <a:solidFill>
                  <a:srgbClr val="0070C0"/>
                </a:solidFill>
                <a:latin typeface="隶书" panose="02010509060101010101" pitchFamily="49" charset="-122"/>
                <a:ea typeface="隶书" panose="02010509060101010101" pitchFamily="49" charset="-122"/>
              </a:rPr>
              <a:t>组分的蒸气分子在氢火焰中被离子化，在电场作用下定向运动形成离子流，然后进行放大和记录。 </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84754"/>
    </mc:Choice>
    <mc:Fallback xmlns="">
      <p:transition spd="slow" advTm="8475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8">
                                            <p:txEl>
                                              <p:pRg st="0" end="0"/>
                                            </p:txEl>
                                          </p:spTgt>
                                        </p:tgtEl>
                                        <p:attrNameLst>
                                          <p:attrName>style.visibility</p:attrName>
                                        </p:attrNameLst>
                                      </p:cBhvr>
                                      <p:to>
                                        <p:strVal val="visible"/>
                                      </p:to>
                                    </p:set>
                                    <p:animEffect transition="in" filter="blinds(horizontal)">
                                      <p:cBhvr>
                                        <p:cTn id="7" dur="500"/>
                                        <p:tgtEl>
                                          <p:spTgt spid="142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42339"/>
                                        </p:tgtEl>
                                        <p:attrNameLst>
                                          <p:attrName>style.visibility</p:attrName>
                                        </p:attrNameLst>
                                      </p:cBhvr>
                                      <p:to>
                                        <p:strVal val="visible"/>
                                      </p:to>
                                    </p:set>
                                    <p:animEffect transition="in" filter="box(in)">
                                      <p:cBhvr>
                                        <p:cTn id="16" dur="500"/>
                                        <p:tgtEl>
                                          <p:spTgt spid="1423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42340"/>
                                        </p:tgtEl>
                                        <p:attrNameLst>
                                          <p:attrName>style.visibility</p:attrName>
                                        </p:attrNameLst>
                                      </p:cBhvr>
                                      <p:to>
                                        <p:strVal val="visible"/>
                                      </p:to>
                                    </p:set>
                                    <p:animEffect transition="in" filter="box(in)">
                                      <p:cBhvr>
                                        <p:cTn id="29" dur="500"/>
                                        <p:tgtEl>
                                          <p:spTgt spid="14234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42342"/>
                                        </p:tgtEl>
                                        <p:attrNameLst>
                                          <p:attrName>style.visibility</p:attrName>
                                        </p:attrNameLst>
                                      </p:cBhvr>
                                      <p:to>
                                        <p:strVal val="visible"/>
                                      </p:to>
                                    </p:set>
                                    <p:animEffect transition="in" filter="box(in)">
                                      <p:cBhvr>
                                        <p:cTn id="34" dur="500"/>
                                        <p:tgtEl>
                                          <p:spTgt spid="14234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uiExpand="1" build="p" autoUpdateAnimBg="0"/>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7C05D81-DB5F-4594-97B3-2474036AE6BA}"/>
              </a:ext>
            </a:extLst>
          </p:cNvPr>
          <p:cNvSpPr>
            <a:spLocks noGrp="1" noRot="1" noChangeArrowheads="1"/>
          </p:cNvSpPr>
          <p:nvPr>
            <p:ph type="title" idx="4294967295"/>
          </p:nvPr>
        </p:nvSpPr>
        <p:spPr>
          <a:xfrm>
            <a:off x="987287" y="553278"/>
            <a:ext cx="7772400" cy="685800"/>
          </a:xfrm>
        </p:spPr>
        <p:txBody>
          <a:bodyPr/>
          <a:lstStyle/>
          <a:p>
            <a:pPr marL="762000" indent="-762000"/>
            <a:r>
              <a:rPr lang="en-US" altLang="zh-CN" sz="4000" dirty="0">
                <a:solidFill>
                  <a:srgbClr val="EC5C22"/>
                </a:solidFill>
                <a:ea typeface="隶书" panose="02010509060101010101" pitchFamily="49" charset="-122"/>
              </a:rPr>
              <a:t>FID</a:t>
            </a:r>
            <a:r>
              <a:rPr lang="zh-CN" altLang="en-US" sz="4000" dirty="0">
                <a:solidFill>
                  <a:srgbClr val="EC5C22"/>
                </a:solidFill>
                <a:ea typeface="隶书" panose="02010509060101010101" pitchFamily="49" charset="-122"/>
              </a:rPr>
              <a:t>操作条件的选择</a:t>
            </a:r>
          </a:p>
        </p:txBody>
      </p:sp>
      <p:sp>
        <p:nvSpPr>
          <p:cNvPr id="143363" name="Rectangle 3">
            <a:extLst>
              <a:ext uri="{FF2B5EF4-FFF2-40B4-BE49-F238E27FC236}">
                <a16:creationId xmlns:a16="http://schemas.microsoft.com/office/drawing/2014/main" id="{5B44CAFC-BE39-44D2-9342-538FC979AFD9}"/>
              </a:ext>
            </a:extLst>
          </p:cNvPr>
          <p:cNvSpPr>
            <a:spLocks noGrp="1" noRot="1" noChangeArrowheads="1"/>
          </p:cNvSpPr>
          <p:nvPr>
            <p:ph type="body" idx="4294967295"/>
          </p:nvPr>
        </p:nvSpPr>
        <p:spPr>
          <a:xfrm>
            <a:off x="1338470" y="1447800"/>
            <a:ext cx="10296939" cy="5005388"/>
          </a:xfrm>
        </p:spPr>
        <p:txBody>
          <a:bodyPr>
            <a:noAutofit/>
          </a:bodyPr>
          <a:lstStyle/>
          <a:p>
            <a:pPr algn="just" eaLnBrk="1" hangingPunct="1">
              <a:lnSpc>
                <a:spcPct val="120000"/>
              </a:lnSpc>
            </a:pPr>
            <a:r>
              <a:rPr lang="zh-CN" altLang="en-US" sz="3200" dirty="0">
                <a:latin typeface="隶书" panose="02010509060101010101" pitchFamily="49" charset="-122"/>
                <a:ea typeface="隶书" panose="02010509060101010101" pitchFamily="49" charset="-122"/>
              </a:rPr>
              <a:t>气体流量</a:t>
            </a:r>
          </a:p>
          <a:p>
            <a:pPr lvl="1" algn="just" eaLnBrk="1" hangingPunct="1">
              <a:lnSpc>
                <a:spcPct val="120000"/>
              </a:lnSpc>
            </a:pPr>
            <a:r>
              <a:rPr lang="zh-CN" altLang="en-US" sz="2800" dirty="0">
                <a:latin typeface="隶书" panose="02010509060101010101" pitchFamily="49" charset="-122"/>
                <a:ea typeface="隶书" panose="02010509060101010101" pitchFamily="49" charset="-122"/>
              </a:rPr>
              <a:t>载气流量 ：根据色谱柱条件选取</a:t>
            </a:r>
          </a:p>
          <a:p>
            <a:pPr lvl="1" algn="just" eaLnBrk="1" hangingPunct="1">
              <a:lnSpc>
                <a:spcPct val="120000"/>
              </a:lnSpc>
            </a:pPr>
            <a:r>
              <a:rPr lang="zh-CN" altLang="en-US" sz="2800" dirty="0">
                <a:latin typeface="隶书" panose="02010509060101010101" pitchFamily="49" charset="-122"/>
                <a:ea typeface="隶书" panose="02010509060101010101" pitchFamily="49" charset="-122"/>
              </a:rPr>
              <a:t>氢气流量：用氮气作载气时，氢气与氮气的流量之比为</a:t>
            </a:r>
            <a:r>
              <a:rPr lang="en-US" altLang="zh-CN" sz="2800" dirty="0">
                <a:solidFill>
                  <a:srgbClr val="FF0000"/>
                </a:solidFill>
                <a:latin typeface="隶书" panose="02010509060101010101" pitchFamily="49" charset="-122"/>
                <a:ea typeface="隶书" panose="02010509060101010101" pitchFamily="49" charset="-122"/>
              </a:rPr>
              <a:t>1:1</a:t>
            </a:r>
            <a:r>
              <a:rPr lang="en-US" altLang="zh-CN" sz="2800" dirty="0">
                <a:latin typeface="隶书" panose="02010509060101010101" pitchFamily="49" charset="-122"/>
                <a:ea typeface="隶书" panose="02010509060101010101" pitchFamily="49" charset="-122"/>
              </a:rPr>
              <a:t>-1:1.5</a:t>
            </a:r>
            <a:r>
              <a:rPr lang="zh-CN" altLang="en-US" sz="2800" dirty="0">
                <a:latin typeface="隶书" panose="02010509060101010101" pitchFamily="49" charset="-122"/>
                <a:ea typeface="隶书" panose="02010509060101010101" pitchFamily="49" charset="-122"/>
              </a:rPr>
              <a:t>，此时不仅灵敏度高，且稳定性好。</a:t>
            </a:r>
          </a:p>
          <a:p>
            <a:pPr lvl="1" algn="just" eaLnBrk="1" hangingPunct="1">
              <a:lnSpc>
                <a:spcPct val="120000"/>
              </a:lnSpc>
            </a:pPr>
            <a:r>
              <a:rPr lang="zh-CN" altLang="en-US" sz="2800" dirty="0">
                <a:latin typeface="隶书" panose="02010509060101010101" pitchFamily="49" charset="-122"/>
                <a:ea typeface="隶书" panose="02010509060101010101" pitchFamily="49" charset="-122"/>
              </a:rPr>
              <a:t>空气流量：一般，氢气与空气流量之比为</a:t>
            </a:r>
            <a:r>
              <a:rPr lang="en-US" altLang="zh-CN" sz="2800" dirty="0">
                <a:solidFill>
                  <a:srgbClr val="FF0000"/>
                </a:solidFill>
                <a:latin typeface="隶书" panose="02010509060101010101" pitchFamily="49" charset="-122"/>
                <a:ea typeface="隶书" panose="02010509060101010101" pitchFamily="49" charset="-122"/>
              </a:rPr>
              <a:t>1:10</a:t>
            </a:r>
            <a:r>
              <a:rPr lang="zh-CN" altLang="en-US" sz="2800" dirty="0">
                <a:latin typeface="隶书" panose="02010509060101010101" pitchFamily="49" charset="-122"/>
                <a:ea typeface="隶书" panose="02010509060101010101" pitchFamily="49" charset="-122"/>
              </a:rPr>
              <a:t>。</a:t>
            </a:r>
          </a:p>
          <a:p>
            <a:pPr algn="just" eaLnBrk="1" hangingPunct="1">
              <a:lnSpc>
                <a:spcPct val="120000"/>
              </a:lnSpc>
            </a:pPr>
            <a:r>
              <a:rPr lang="zh-CN" altLang="en-US" sz="3200" dirty="0">
                <a:latin typeface="隶书" panose="02010509060101010101" pitchFamily="49" charset="-122"/>
                <a:ea typeface="隶书" panose="02010509060101010101" pitchFamily="49" charset="-122"/>
              </a:rPr>
              <a:t>气体纯度：要求高，对基线影响很大</a:t>
            </a:r>
          </a:p>
          <a:p>
            <a:pPr algn="just" eaLnBrk="1" hangingPunct="1">
              <a:lnSpc>
                <a:spcPct val="120000"/>
              </a:lnSpc>
            </a:pPr>
            <a:r>
              <a:rPr lang="zh-CN" altLang="en-US" sz="3200" dirty="0">
                <a:latin typeface="隶书" panose="02010509060101010101" pitchFamily="49" charset="-122"/>
                <a:ea typeface="隶书" panose="02010509060101010101" pitchFamily="49" charset="-122"/>
              </a:rPr>
              <a:t>使用温度：大于</a:t>
            </a:r>
            <a:r>
              <a:rPr lang="en-US" altLang="zh-CN" sz="3200" dirty="0">
                <a:latin typeface="隶书" panose="02010509060101010101" pitchFamily="49" charset="-122"/>
                <a:ea typeface="隶书" panose="02010509060101010101" pitchFamily="49" charset="-122"/>
              </a:rPr>
              <a:t>80℃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3591"/>
    </mc:Choice>
    <mc:Fallback xmlns="">
      <p:transition spd="slow" advTm="8359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blinds(horizontal)">
                                      <p:cBhvr>
                                        <p:cTn id="7" dur="500"/>
                                        <p:tgtEl>
                                          <p:spTgt spid="143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63">
                                            <p:txEl>
                                              <p:pRg st="0" end="0"/>
                                            </p:txEl>
                                          </p:spTgt>
                                        </p:tgtEl>
                                        <p:attrNameLst>
                                          <p:attrName>style.visibility</p:attrName>
                                        </p:attrNameLst>
                                      </p:cBhvr>
                                      <p:to>
                                        <p:strVal val="visible"/>
                                      </p:to>
                                    </p:set>
                                    <p:animEffect transition="in" filter="blinds(horizontal)">
                                      <p:cBhvr>
                                        <p:cTn id="12" dur="500"/>
                                        <p:tgtEl>
                                          <p:spTgt spid="143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63">
                                            <p:txEl>
                                              <p:pRg st="1" end="1"/>
                                            </p:txEl>
                                          </p:spTgt>
                                        </p:tgtEl>
                                        <p:attrNameLst>
                                          <p:attrName>style.visibility</p:attrName>
                                        </p:attrNameLst>
                                      </p:cBhvr>
                                      <p:to>
                                        <p:strVal val="visible"/>
                                      </p:to>
                                    </p:set>
                                    <p:animEffect transition="in" filter="blinds(horizontal)">
                                      <p:cBhvr>
                                        <p:cTn id="17" dur="500"/>
                                        <p:tgtEl>
                                          <p:spTgt spid="143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63">
                                            <p:txEl>
                                              <p:pRg st="2" end="2"/>
                                            </p:txEl>
                                          </p:spTgt>
                                        </p:tgtEl>
                                        <p:attrNameLst>
                                          <p:attrName>style.visibility</p:attrName>
                                        </p:attrNameLst>
                                      </p:cBhvr>
                                      <p:to>
                                        <p:strVal val="visible"/>
                                      </p:to>
                                    </p:set>
                                    <p:animEffect transition="in" filter="blinds(horizontal)">
                                      <p:cBhvr>
                                        <p:cTn id="22" dur="500"/>
                                        <p:tgtEl>
                                          <p:spTgt spid="143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363">
                                            <p:txEl>
                                              <p:pRg st="3" end="3"/>
                                            </p:txEl>
                                          </p:spTgt>
                                        </p:tgtEl>
                                        <p:attrNameLst>
                                          <p:attrName>style.visibility</p:attrName>
                                        </p:attrNameLst>
                                      </p:cBhvr>
                                      <p:to>
                                        <p:strVal val="visible"/>
                                      </p:to>
                                    </p:set>
                                    <p:animEffect transition="in" filter="blinds(horizontal)">
                                      <p:cBhvr>
                                        <p:cTn id="27" dur="500"/>
                                        <p:tgtEl>
                                          <p:spTgt spid="1433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363">
                                            <p:txEl>
                                              <p:pRg st="4" end="4"/>
                                            </p:txEl>
                                          </p:spTgt>
                                        </p:tgtEl>
                                        <p:attrNameLst>
                                          <p:attrName>style.visibility</p:attrName>
                                        </p:attrNameLst>
                                      </p:cBhvr>
                                      <p:to>
                                        <p:strVal val="visible"/>
                                      </p:to>
                                    </p:set>
                                    <p:animEffect transition="in" filter="blinds(horizontal)">
                                      <p:cBhvr>
                                        <p:cTn id="32" dur="500"/>
                                        <p:tgtEl>
                                          <p:spTgt spid="1433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3363">
                                            <p:txEl>
                                              <p:pRg st="5" end="5"/>
                                            </p:txEl>
                                          </p:spTgt>
                                        </p:tgtEl>
                                        <p:attrNameLst>
                                          <p:attrName>style.visibility</p:attrName>
                                        </p:attrNameLst>
                                      </p:cBhvr>
                                      <p:to>
                                        <p:strVal val="visible"/>
                                      </p:to>
                                    </p:set>
                                    <p:animEffect transition="in" filter="blinds(horizontal)">
                                      <p:cBhvr>
                                        <p:cTn id="37" dur="500"/>
                                        <p:tgtEl>
                                          <p:spTgt spid="143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68F54E1-6FD6-4D48-AD9D-092535299B6C}"/>
              </a:ext>
            </a:extLst>
          </p:cNvPr>
          <p:cNvSpPr>
            <a:spLocks noGrp="1" noRot="1" noChangeArrowheads="1"/>
          </p:cNvSpPr>
          <p:nvPr>
            <p:ph type="title" idx="4294967295"/>
          </p:nvPr>
        </p:nvSpPr>
        <p:spPr>
          <a:xfrm>
            <a:off x="1011652" y="641350"/>
            <a:ext cx="8229600" cy="666750"/>
          </a:xfrm>
        </p:spPr>
        <p:txBody>
          <a:bodyPr/>
          <a:lstStyle/>
          <a:p>
            <a:pPr marL="762000" indent="-762000"/>
            <a:r>
              <a:rPr lang="en-US" altLang="zh-CN" sz="4000" dirty="0">
                <a:solidFill>
                  <a:srgbClr val="EC5C22"/>
                </a:solidFill>
                <a:ea typeface="隶书" panose="02010509060101010101" pitchFamily="49" charset="-122"/>
              </a:rPr>
              <a:t>FID</a:t>
            </a:r>
            <a:r>
              <a:rPr lang="zh-CN" altLang="en-US" sz="4000" dirty="0">
                <a:solidFill>
                  <a:srgbClr val="EC5C22"/>
                </a:solidFill>
                <a:ea typeface="隶书" panose="02010509060101010101" pitchFamily="49" charset="-122"/>
              </a:rPr>
              <a:t>的响应特性</a:t>
            </a:r>
          </a:p>
        </p:txBody>
      </p:sp>
      <p:sp>
        <p:nvSpPr>
          <p:cNvPr id="144387" name="Rectangle 3">
            <a:extLst>
              <a:ext uri="{FF2B5EF4-FFF2-40B4-BE49-F238E27FC236}">
                <a16:creationId xmlns:a16="http://schemas.microsoft.com/office/drawing/2014/main" id="{689ED8B0-91E5-42EB-BA6B-3E088792AA68}"/>
              </a:ext>
            </a:extLst>
          </p:cNvPr>
          <p:cNvSpPr>
            <a:spLocks noGrp="1" noRot="1" noChangeArrowheads="1"/>
          </p:cNvSpPr>
          <p:nvPr>
            <p:ph type="body" idx="4294967295"/>
          </p:nvPr>
        </p:nvSpPr>
        <p:spPr>
          <a:xfrm>
            <a:off x="1311965" y="1447800"/>
            <a:ext cx="9965635" cy="4768850"/>
          </a:xfrm>
        </p:spPr>
        <p:txBody>
          <a:bodyPr>
            <a:noAutofit/>
          </a:bodyPr>
          <a:lstStyle/>
          <a:p>
            <a:pPr algn="just" eaLnBrk="1" hangingPunct="1">
              <a:lnSpc>
                <a:spcPct val="110000"/>
              </a:lnSpc>
            </a:pPr>
            <a:r>
              <a:rPr lang="zh-CN" altLang="en-US" sz="3200" dirty="0">
                <a:solidFill>
                  <a:srgbClr val="FF0000"/>
                </a:solidFill>
                <a:latin typeface="隶书" panose="02010509060101010101" pitchFamily="49" charset="-122"/>
                <a:ea typeface="隶书" panose="02010509060101010101" pitchFamily="49" charset="-122"/>
              </a:rPr>
              <a:t>选择性</a:t>
            </a:r>
            <a:r>
              <a:rPr lang="zh-CN" altLang="en-US" sz="3200" dirty="0">
                <a:latin typeface="隶书" panose="02010509060101010101" pitchFamily="49" charset="-122"/>
                <a:ea typeface="隶书" panose="02010509060101010101" pitchFamily="49" charset="-122"/>
              </a:rPr>
              <a:t>检测器：对大多数有机物有响应，对无机物无响应，对含卤素、硫、磷等的有机物响应相对较小。</a:t>
            </a:r>
          </a:p>
          <a:p>
            <a:pPr algn="just" eaLnBrk="1" hangingPunct="1">
              <a:lnSpc>
                <a:spcPct val="110000"/>
              </a:lnSpc>
            </a:pPr>
            <a:r>
              <a:rPr lang="zh-CN" altLang="en-US" sz="3200" dirty="0">
                <a:solidFill>
                  <a:srgbClr val="FF0000"/>
                </a:solidFill>
                <a:latin typeface="隶书" panose="02010509060101010101" pitchFamily="49" charset="-122"/>
                <a:ea typeface="隶书" panose="02010509060101010101" pitchFamily="49" charset="-122"/>
              </a:rPr>
              <a:t>灵敏度高</a:t>
            </a:r>
            <a:r>
              <a:rPr lang="zh-CN" altLang="en-US" sz="3200" dirty="0">
                <a:latin typeface="隶书" panose="02010509060101010101" pitchFamily="49" charset="-122"/>
                <a:ea typeface="隶书" panose="02010509060101010101" pitchFamily="49" charset="-122"/>
              </a:rPr>
              <a:t>，一般比热导检测器高几个数量级，能检测</a:t>
            </a:r>
            <a:r>
              <a:rPr lang="en-US" altLang="zh-CN" sz="3200" dirty="0">
                <a:latin typeface="隶书" panose="02010509060101010101" pitchFamily="49" charset="-122"/>
                <a:ea typeface="隶书" panose="02010509060101010101" pitchFamily="49" charset="-122"/>
              </a:rPr>
              <a:t>ppb</a:t>
            </a:r>
            <a:r>
              <a:rPr lang="zh-CN" altLang="en-US" sz="3200" dirty="0">
                <a:latin typeface="隶书" panose="02010509060101010101" pitchFamily="49" charset="-122"/>
                <a:ea typeface="隶书" panose="02010509060101010101" pitchFamily="49" charset="-122"/>
              </a:rPr>
              <a:t>级物质，适合于痕量分析。</a:t>
            </a:r>
          </a:p>
          <a:p>
            <a:pPr algn="just" eaLnBrk="1" hangingPunct="1">
              <a:lnSpc>
                <a:spcPct val="110000"/>
              </a:lnSpc>
            </a:pPr>
            <a:r>
              <a:rPr lang="zh-CN" altLang="en-US" sz="3200" dirty="0">
                <a:latin typeface="隶书" panose="02010509060101010101" pitchFamily="49" charset="-122"/>
                <a:ea typeface="隶书" panose="02010509060101010101" pitchFamily="49" charset="-122"/>
              </a:rPr>
              <a:t>线性范围宽，在</a:t>
            </a:r>
            <a:r>
              <a:rPr lang="en-US" altLang="zh-CN" sz="3200" dirty="0">
                <a:latin typeface="隶书" panose="02010509060101010101" pitchFamily="49" charset="-122"/>
                <a:ea typeface="隶书" panose="02010509060101010101" pitchFamily="49" charset="-122"/>
              </a:rPr>
              <a:t>10</a:t>
            </a:r>
            <a:r>
              <a:rPr lang="en-US" altLang="zh-CN" sz="3200" baseline="30000" dirty="0">
                <a:latin typeface="隶书" panose="02010509060101010101" pitchFamily="49" charset="-122"/>
                <a:ea typeface="隶书" panose="02010509060101010101" pitchFamily="49" charset="-122"/>
              </a:rPr>
              <a:t>7</a:t>
            </a:r>
            <a:r>
              <a:rPr lang="zh-CN" altLang="en-US" sz="3200" dirty="0">
                <a:latin typeface="隶书" panose="02010509060101010101" pitchFamily="49" charset="-122"/>
                <a:ea typeface="隶书" panose="02010509060101010101" pitchFamily="49" charset="-122"/>
              </a:rPr>
              <a:t>以上。</a:t>
            </a:r>
            <a:endParaRPr lang="en-US" altLang="zh-CN" sz="3200" dirty="0">
              <a:latin typeface="隶书" panose="02010509060101010101" pitchFamily="49" charset="-122"/>
              <a:ea typeface="隶书" panose="02010509060101010101" pitchFamily="49" charset="-122"/>
            </a:endParaRPr>
          </a:p>
          <a:p>
            <a:pPr algn="just">
              <a:lnSpc>
                <a:spcPct val="110000"/>
              </a:lnSpc>
            </a:pPr>
            <a:r>
              <a:rPr lang="zh-CN" altLang="en-US" sz="3200" dirty="0">
                <a:latin typeface="隶书" panose="02010509060101010101" pitchFamily="49" charset="-122"/>
                <a:ea typeface="隶书" panose="02010509060101010101" pitchFamily="49" charset="-122"/>
              </a:rPr>
              <a:t>质量型检测器</a:t>
            </a:r>
          </a:p>
          <a:p>
            <a:pPr eaLnBrk="1" hangingPunct="1">
              <a:lnSpc>
                <a:spcPct val="110000"/>
              </a:lnSpc>
            </a:pPr>
            <a:r>
              <a:rPr lang="zh-CN" altLang="en-US" sz="3200" dirty="0">
                <a:latin typeface="隶书" panose="02010509060101010101" pitchFamily="49" charset="-122"/>
                <a:ea typeface="隶书" panose="02010509060101010101" pitchFamily="49" charset="-122"/>
              </a:rPr>
              <a:t>结构简单、价格低廉。</a:t>
            </a:r>
            <a:r>
              <a:rPr lang="zh-CN" altLang="en-US" sz="3200" dirty="0"/>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8275"/>
    </mc:Choice>
    <mc:Fallback xmlns="">
      <p:transition spd="slow" advTm="6827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blinds(horizontal)">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4387">
                                            <p:txEl>
                                              <p:pRg st="0" end="0"/>
                                            </p:txEl>
                                          </p:spTgt>
                                        </p:tgtEl>
                                        <p:attrNameLst>
                                          <p:attrName>style.visibility</p:attrName>
                                        </p:attrNameLst>
                                      </p:cBhvr>
                                      <p:to>
                                        <p:strVal val="visible"/>
                                      </p:to>
                                    </p:set>
                                    <p:animEffect transition="in" filter="blinds(horizontal)">
                                      <p:cBhvr>
                                        <p:cTn id="12" dur="500"/>
                                        <p:tgtEl>
                                          <p:spTgt spid="144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4387">
                                            <p:txEl>
                                              <p:pRg st="1" end="1"/>
                                            </p:txEl>
                                          </p:spTgt>
                                        </p:tgtEl>
                                        <p:attrNameLst>
                                          <p:attrName>style.visibility</p:attrName>
                                        </p:attrNameLst>
                                      </p:cBhvr>
                                      <p:to>
                                        <p:strVal val="visible"/>
                                      </p:to>
                                    </p:set>
                                    <p:animEffect transition="in" filter="blinds(horizontal)">
                                      <p:cBhvr>
                                        <p:cTn id="17" dur="500"/>
                                        <p:tgtEl>
                                          <p:spTgt spid="1443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4387">
                                            <p:txEl>
                                              <p:pRg st="2" end="2"/>
                                            </p:txEl>
                                          </p:spTgt>
                                        </p:tgtEl>
                                        <p:attrNameLst>
                                          <p:attrName>style.visibility</p:attrName>
                                        </p:attrNameLst>
                                      </p:cBhvr>
                                      <p:to>
                                        <p:strVal val="visible"/>
                                      </p:to>
                                    </p:set>
                                    <p:animEffect transition="in" filter="blinds(horizontal)">
                                      <p:cBhvr>
                                        <p:cTn id="22" dur="500"/>
                                        <p:tgtEl>
                                          <p:spTgt spid="1443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4387">
                                            <p:txEl>
                                              <p:pRg st="3" end="3"/>
                                            </p:txEl>
                                          </p:spTgt>
                                        </p:tgtEl>
                                        <p:attrNameLst>
                                          <p:attrName>style.visibility</p:attrName>
                                        </p:attrNameLst>
                                      </p:cBhvr>
                                      <p:to>
                                        <p:strVal val="visible"/>
                                      </p:to>
                                    </p:set>
                                    <p:animEffect transition="in" filter="blinds(horizontal)">
                                      <p:cBhvr>
                                        <p:cTn id="27" dur="500"/>
                                        <p:tgtEl>
                                          <p:spTgt spid="14438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4387">
                                            <p:txEl>
                                              <p:pRg st="4" end="4"/>
                                            </p:txEl>
                                          </p:spTgt>
                                        </p:tgtEl>
                                        <p:attrNameLst>
                                          <p:attrName>style.visibility</p:attrName>
                                        </p:attrNameLst>
                                      </p:cBhvr>
                                      <p:to>
                                        <p:strVal val="visible"/>
                                      </p:to>
                                    </p:set>
                                    <p:animEffect transition="in" filter="blinds(horizontal)">
                                      <p:cBhvr>
                                        <p:cTn id="32" dur="500"/>
                                        <p:tgtEl>
                                          <p:spTgt spid="144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E347317C-1105-4AC4-9F67-437BBA065F17}"/>
              </a:ext>
            </a:extLst>
          </p:cNvPr>
          <p:cNvSpPr>
            <a:spLocks noGrp="1" noRot="1" noChangeArrowheads="1"/>
          </p:cNvSpPr>
          <p:nvPr>
            <p:ph type="title" idx="4294967295"/>
          </p:nvPr>
        </p:nvSpPr>
        <p:spPr/>
        <p:txBody>
          <a:bodyPr/>
          <a:lstStyle/>
          <a:p>
            <a:pPr algn="l" eaLnBrk="1" hangingPunct="1"/>
            <a:r>
              <a:rPr lang="zh-CN" altLang="zh-CN" sz="3200" dirty="0">
                <a:solidFill>
                  <a:srgbClr val="FF0000"/>
                </a:solidFill>
                <a:ea typeface="隶书" panose="02010509060101010101" pitchFamily="49" charset="-122"/>
              </a:rPr>
              <a:t>应用举例</a:t>
            </a:r>
          </a:p>
        </p:txBody>
      </p:sp>
      <p:pic>
        <p:nvPicPr>
          <p:cNvPr id="145411" name="Picture 3" descr="IMG_0574-2">
            <a:extLst>
              <a:ext uri="{FF2B5EF4-FFF2-40B4-BE49-F238E27FC236}">
                <a16:creationId xmlns:a16="http://schemas.microsoft.com/office/drawing/2014/main" id="{F02817CD-9BFC-4F9C-A7E5-E0F2EF02554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036357" y="812504"/>
            <a:ext cx="8445842" cy="5680371"/>
          </a:xfrm>
          <a:noFill/>
          <a:ln w="25400">
            <a:noFill/>
            <a:miter lim="800000"/>
            <a:headEnd/>
            <a:tailEnd/>
          </a:ln>
        </p:spPr>
      </p:pic>
      <p:sp>
        <p:nvSpPr>
          <p:cNvPr id="137220" name="Text Box 4">
            <a:extLst>
              <a:ext uri="{FF2B5EF4-FFF2-40B4-BE49-F238E27FC236}">
                <a16:creationId xmlns:a16="http://schemas.microsoft.com/office/drawing/2014/main" id="{F75200C5-6B7A-4B39-B433-419356F3D51B}"/>
              </a:ext>
            </a:extLst>
          </p:cNvPr>
          <p:cNvSpPr txBox="1">
            <a:spLocks noChangeArrowheads="1"/>
          </p:cNvSpPr>
          <p:nvPr/>
        </p:nvSpPr>
        <p:spPr bwMode="auto">
          <a:xfrm>
            <a:off x="6311900" y="4868863"/>
            <a:ext cx="3024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600" b="1" dirty="0">
                <a:solidFill>
                  <a:srgbClr val="DD241B"/>
                </a:solidFill>
                <a:latin typeface="Garamond" panose="02020404030301010803" pitchFamily="18" charset="0"/>
                <a:ea typeface="隶书" panose="02010509060101010101" pitchFamily="49" charset="-122"/>
              </a:rPr>
              <a:t>工作环境分析实例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405"/>
    </mc:Choice>
    <mc:Fallback xmlns="">
      <p:transition spd="slow" advTm="2240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blinds(horizontal)">
                                      <p:cBhvr>
                                        <p:cTn id="7" dur="500"/>
                                        <p:tgtEl>
                                          <p:spTgt spid="145410"/>
                                        </p:tgtEl>
                                      </p:cBhvr>
                                    </p:animEffect>
                                  </p:childTnLst>
                                </p:cTn>
                              </p:par>
                              <p:par>
                                <p:cTn id="8" presetID="3" presetClass="entr" presetSubtype="10" fill="hold" nodeType="withEffect">
                                  <p:stCondLst>
                                    <p:cond delay="0"/>
                                  </p:stCondLst>
                                  <p:childTnLst>
                                    <p:set>
                                      <p:cBhvr>
                                        <p:cTn id="9" dur="1" fill="hold">
                                          <p:stCondLst>
                                            <p:cond delay="0"/>
                                          </p:stCondLst>
                                        </p:cTn>
                                        <p:tgtEl>
                                          <p:spTgt spid="145411"/>
                                        </p:tgtEl>
                                        <p:attrNameLst>
                                          <p:attrName>style.visibility</p:attrName>
                                        </p:attrNameLst>
                                      </p:cBhvr>
                                      <p:to>
                                        <p:strVal val="visible"/>
                                      </p:to>
                                    </p:set>
                                    <p:animEffect transition="in" filter="blinds(horizontal)">
                                      <p:cBhvr>
                                        <p:cTn id="10" dur="500"/>
                                        <p:tgtEl>
                                          <p:spTgt spid="1454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372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FBFE0BF-775C-410F-BD27-2253E9CE0E26}"/>
              </a:ext>
            </a:extLst>
          </p:cNvPr>
          <p:cNvSpPr>
            <a:spLocks noGrp="1" noRot="1" noChangeArrowheads="1"/>
          </p:cNvSpPr>
          <p:nvPr>
            <p:ph type="body" idx="4294967295"/>
          </p:nvPr>
        </p:nvSpPr>
        <p:spPr/>
        <p:txBody>
          <a:bodyPr/>
          <a:lstStyle/>
          <a:p>
            <a:pPr algn="ctr" eaLnBrk="1" hangingPunct="1">
              <a:buFont typeface="Wingdings" panose="05000000000000000000" pitchFamily="2" charset="2"/>
              <a:buNone/>
            </a:pPr>
            <a:r>
              <a:rPr lang="zh-CN" altLang="en-US" sz="4400" dirty="0">
                <a:solidFill>
                  <a:schemeClr val="accent1"/>
                </a:solidFill>
                <a:ea typeface="隶书" panose="02010509060101010101" pitchFamily="49" charset="-122"/>
              </a:rPr>
              <a:t>电子俘获检测器</a:t>
            </a:r>
          </a:p>
          <a:p>
            <a:pPr algn="ctr" eaLnBrk="1" hangingPunct="1">
              <a:buFont typeface="Wingdings" panose="05000000000000000000" pitchFamily="2" charset="2"/>
              <a:buNone/>
            </a:pPr>
            <a:endParaRPr lang="zh-CN" altLang="en-US" sz="1000" dirty="0"/>
          </a:p>
          <a:p>
            <a:pPr algn="ctr" eaLnBrk="1" hangingPunct="1">
              <a:buFont typeface="Wingdings" panose="05000000000000000000" pitchFamily="2" charset="2"/>
              <a:buNone/>
            </a:pPr>
            <a:r>
              <a:rPr lang="en-US" altLang="zh-CN" sz="3600" b="1" dirty="0"/>
              <a:t>electron capture detector</a:t>
            </a:r>
            <a:r>
              <a:rPr lang="en-US" altLang="zh-CN" sz="3600" dirty="0"/>
              <a:t> </a:t>
            </a:r>
          </a:p>
          <a:p>
            <a:pPr algn="ctr" eaLnBrk="1" hangingPunct="1">
              <a:buFont typeface="Wingdings" panose="05000000000000000000" pitchFamily="2" charset="2"/>
              <a:buNone/>
            </a:pPr>
            <a:endParaRPr lang="en-US" altLang="zh-CN" sz="3600" dirty="0"/>
          </a:p>
          <a:p>
            <a:pPr algn="ctr" eaLnBrk="1" hangingPunct="1">
              <a:buFont typeface="Wingdings" panose="05000000000000000000" pitchFamily="2" charset="2"/>
              <a:buNone/>
            </a:pPr>
            <a:r>
              <a:rPr lang="en-US" altLang="zh-CN" sz="3600" b="1" dirty="0"/>
              <a:t>ECD</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349"/>
    </mc:Choice>
    <mc:Fallback xmlns="">
      <p:transition spd="slow" advTm="834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Effect transition="in" filter="blinds(horizontal)">
                                      <p:cBhvr>
                                        <p:cTn id="7" dur="500"/>
                                        <p:tgtEl>
                                          <p:spTgt spid="146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434">
                                            <p:txEl>
                                              <p:pRg st="2" end="2"/>
                                            </p:txEl>
                                          </p:spTgt>
                                        </p:tgtEl>
                                        <p:attrNameLst>
                                          <p:attrName>style.visibility</p:attrName>
                                        </p:attrNameLst>
                                      </p:cBhvr>
                                      <p:to>
                                        <p:strVal val="visible"/>
                                      </p:to>
                                    </p:set>
                                    <p:animEffect transition="in" filter="blinds(horizontal)">
                                      <p:cBhvr>
                                        <p:cTn id="12" dur="500"/>
                                        <p:tgtEl>
                                          <p:spTgt spid="1464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6434">
                                            <p:txEl>
                                              <p:pRg st="4" end="4"/>
                                            </p:txEl>
                                          </p:spTgt>
                                        </p:tgtEl>
                                        <p:attrNameLst>
                                          <p:attrName>style.visibility</p:attrName>
                                        </p:attrNameLst>
                                      </p:cBhvr>
                                      <p:to>
                                        <p:strVal val="visible"/>
                                      </p:to>
                                    </p:set>
                                    <p:animEffect transition="in" filter="blinds(horizontal)">
                                      <p:cBhvr>
                                        <p:cTn id="17" dur="500"/>
                                        <p:tgtEl>
                                          <p:spTgt spid="146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A7EA825E-7EA3-4E3E-BC8E-41DF666ADBAC}"/>
              </a:ext>
            </a:extLst>
          </p:cNvPr>
          <p:cNvSpPr>
            <a:spLocks noGrp="1" noRot="1" noChangeArrowheads="1"/>
          </p:cNvSpPr>
          <p:nvPr>
            <p:ph type="title" idx="4294967295"/>
          </p:nvPr>
        </p:nvSpPr>
        <p:spPr>
          <a:xfrm>
            <a:off x="1196838" y="751923"/>
            <a:ext cx="6696075" cy="1047750"/>
          </a:xfrm>
        </p:spPr>
        <p:txBody>
          <a:bodyPr/>
          <a:lstStyle/>
          <a:p>
            <a:pPr eaLnBrk="1" hangingPunct="1"/>
            <a:r>
              <a:rPr lang="zh-CN" altLang="en-US" dirty="0">
                <a:solidFill>
                  <a:srgbClr val="0070C0"/>
                </a:solidFill>
                <a:ea typeface="隶书" panose="02010509060101010101" pitchFamily="49" charset="-122"/>
              </a:rPr>
              <a:t>（</a:t>
            </a:r>
            <a:r>
              <a:rPr lang="en-US" altLang="zh-CN" dirty="0">
                <a:solidFill>
                  <a:srgbClr val="0070C0"/>
                </a:solidFill>
                <a:ea typeface="隶书" panose="02010509060101010101" pitchFamily="49" charset="-122"/>
              </a:rPr>
              <a:t>1</a:t>
            </a:r>
            <a:r>
              <a:rPr lang="zh-CN" altLang="en-US" dirty="0">
                <a:solidFill>
                  <a:srgbClr val="0070C0"/>
                </a:solidFill>
                <a:ea typeface="隶书" panose="02010509060101010101" pitchFamily="49" charset="-122"/>
              </a:rPr>
              <a:t>）检测器的定义</a:t>
            </a:r>
          </a:p>
        </p:txBody>
      </p:sp>
      <p:sp>
        <p:nvSpPr>
          <p:cNvPr id="126979" name="Rectangle 3">
            <a:extLst>
              <a:ext uri="{FF2B5EF4-FFF2-40B4-BE49-F238E27FC236}">
                <a16:creationId xmlns:a16="http://schemas.microsoft.com/office/drawing/2014/main" id="{0DEC6DB3-32E7-4606-A42B-C38CF61F9261}"/>
              </a:ext>
            </a:extLst>
          </p:cNvPr>
          <p:cNvSpPr>
            <a:spLocks noGrp="1" noRot="1" noChangeArrowheads="1"/>
          </p:cNvSpPr>
          <p:nvPr>
            <p:ph type="body" idx="4294967295"/>
          </p:nvPr>
        </p:nvSpPr>
        <p:spPr>
          <a:xfrm>
            <a:off x="2138364" y="1981201"/>
            <a:ext cx="8231187" cy="3775075"/>
          </a:xfrm>
        </p:spPr>
        <p:txBody>
          <a:bodyPr>
            <a:normAutofit/>
          </a:bodyPr>
          <a:lstStyle/>
          <a:p>
            <a:pPr eaLnBrk="1" hangingPunct="1">
              <a:lnSpc>
                <a:spcPct val="110000"/>
              </a:lnSpc>
            </a:pPr>
            <a:r>
              <a:rPr lang="zh-CN" altLang="zh-CN" sz="3600" dirty="0">
                <a:latin typeface="隶书" panose="02010509060101010101" pitchFamily="49" charset="-122"/>
                <a:ea typeface="隶书" panose="02010509060101010101" pitchFamily="49" charset="-122"/>
              </a:rPr>
              <a:t>检测器是将色谱柱后流出组分的含量转化为相应的电信号的一种装置。 </a:t>
            </a:r>
          </a:p>
          <a:p>
            <a:pPr eaLnBrk="1" hangingPunct="1">
              <a:lnSpc>
                <a:spcPct val="110000"/>
              </a:lnSpc>
            </a:pPr>
            <a:r>
              <a:rPr lang="zh-CN" altLang="zh-CN" sz="3600" dirty="0">
                <a:latin typeface="隶书" panose="02010509060101010101" pitchFamily="49" charset="-122"/>
                <a:ea typeface="隶书" panose="02010509060101010101" pitchFamily="49" charset="-122"/>
              </a:rPr>
              <a:t>理论上说，试样和流动相性质上的任何差异，都可用以设计检测器。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4983"/>
    </mc:Choice>
    <mc:Fallback xmlns="">
      <p:transition spd="slow" advTm="5498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linds(horizontal)">
                                      <p:cBhvr>
                                        <p:cTn id="7" dur="500"/>
                                        <p:tgtEl>
                                          <p:spTgt spid="126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6979">
                                            <p:txEl>
                                              <p:pRg st="0" end="0"/>
                                            </p:txEl>
                                          </p:spTgt>
                                        </p:tgtEl>
                                        <p:attrNameLst>
                                          <p:attrName>style.visibility</p:attrName>
                                        </p:attrNameLst>
                                      </p:cBhvr>
                                      <p:to>
                                        <p:strVal val="visible"/>
                                      </p:to>
                                    </p:set>
                                    <p:anim calcmode="lin" valueType="num">
                                      <p:cBhvr additive="base">
                                        <p:cTn id="12"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6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6979">
                                            <p:txEl>
                                              <p:pRg st="1" end="1"/>
                                            </p:txEl>
                                          </p:spTgt>
                                        </p:tgtEl>
                                        <p:attrNameLst>
                                          <p:attrName>style.visibility</p:attrName>
                                        </p:attrNameLst>
                                      </p:cBhvr>
                                      <p:to>
                                        <p:strVal val="visible"/>
                                      </p:to>
                                    </p:set>
                                    <p:anim calcmode="lin" valueType="num">
                                      <p:cBhvr additive="base">
                                        <p:cTn id="18" dur="500" fill="hold"/>
                                        <p:tgtEl>
                                          <p:spTgt spid="12697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69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EB645D5D-C032-436A-AB5E-3EBCCFF80828}"/>
              </a:ext>
            </a:extLst>
          </p:cNvPr>
          <p:cNvSpPr>
            <a:spLocks noGrp="1" noRot="1" noChangeArrowheads="1"/>
          </p:cNvSpPr>
          <p:nvPr>
            <p:ph type="title" idx="4294967295"/>
          </p:nvPr>
        </p:nvSpPr>
        <p:spPr>
          <a:xfrm>
            <a:off x="1992313" y="549275"/>
            <a:ext cx="8229600" cy="762000"/>
          </a:xfrm>
        </p:spPr>
        <p:txBody>
          <a:bodyPr/>
          <a:lstStyle/>
          <a:p>
            <a:pPr marL="762000" indent="-762000"/>
            <a:r>
              <a:rPr lang="zh-CN" altLang="zh-CN">
                <a:solidFill>
                  <a:srgbClr val="EC5C22"/>
                </a:solidFill>
                <a:ea typeface="隶书" panose="02010509060101010101" pitchFamily="49" charset="-122"/>
              </a:rPr>
              <a:t>结构</a:t>
            </a:r>
          </a:p>
        </p:txBody>
      </p:sp>
      <p:pic>
        <p:nvPicPr>
          <p:cNvPr id="147459" name="Picture 3">
            <a:extLst>
              <a:ext uri="{FF2B5EF4-FFF2-40B4-BE49-F238E27FC236}">
                <a16:creationId xmlns:a16="http://schemas.microsoft.com/office/drawing/2014/main" id="{F9F691AB-BD6B-4F84-86BD-66047221C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310" y="1311275"/>
            <a:ext cx="6505407" cy="5020359"/>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pic>
        <p:nvPicPr>
          <p:cNvPr id="4" name="图片 1" descr="微型 ECD">
            <a:extLst>
              <a:ext uri="{FF2B5EF4-FFF2-40B4-BE49-F238E27FC236}">
                <a16:creationId xmlns:a16="http://schemas.microsoft.com/office/drawing/2014/main" id="{C24C246B-2CCB-45A7-961C-D9858CB04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6037" y="549275"/>
            <a:ext cx="3070423" cy="257116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2763FE57-4DB8-4D1D-865C-1134574EEF1F}"/>
              </a:ext>
            </a:extLst>
          </p:cNvPr>
          <p:cNvSpPr/>
          <p:nvPr/>
        </p:nvSpPr>
        <p:spPr>
          <a:xfrm>
            <a:off x="4691270" y="3821454"/>
            <a:ext cx="675860" cy="7487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2E5936F-CAFC-4D45-82BC-75C7B02B5D9E}"/>
              </a:ext>
            </a:extLst>
          </p:cNvPr>
          <p:cNvSpPr/>
          <p:nvPr/>
        </p:nvSpPr>
        <p:spPr>
          <a:xfrm>
            <a:off x="3776869" y="3465160"/>
            <a:ext cx="384313" cy="5635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5011"/>
    </mc:Choice>
    <mc:Fallback xmlns="">
      <p:transition spd="slow" advTm="3501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blinds(horizontal)">
                                      <p:cBhvr>
                                        <p:cTn id="7" dur="500"/>
                                        <p:tgtEl>
                                          <p:spTgt spid="147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459"/>
                                        </p:tgtEl>
                                        <p:attrNameLst>
                                          <p:attrName>style.visibility</p:attrName>
                                        </p:attrNameLst>
                                      </p:cBhvr>
                                      <p:to>
                                        <p:strVal val="visible"/>
                                      </p:to>
                                    </p:set>
                                    <p:animEffect transition="in" filter="fade">
                                      <p:cBhvr>
                                        <p:cTn id="17" dur="2000"/>
                                        <p:tgtEl>
                                          <p:spTgt spid="14745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6EF5E8A-84BE-47F3-912C-284233D07E27}"/>
              </a:ext>
            </a:extLst>
          </p:cNvPr>
          <p:cNvSpPr>
            <a:spLocks noGrp="1" noRot="1" noChangeArrowheads="1"/>
          </p:cNvSpPr>
          <p:nvPr>
            <p:ph type="title" idx="4294967295"/>
          </p:nvPr>
        </p:nvSpPr>
        <p:spPr>
          <a:xfrm>
            <a:off x="1992313" y="476250"/>
            <a:ext cx="8229600" cy="647700"/>
          </a:xfrm>
        </p:spPr>
        <p:txBody>
          <a:bodyPr/>
          <a:lstStyle/>
          <a:p>
            <a:pPr marL="762000" indent="-762000"/>
            <a:r>
              <a:rPr lang="zh-CN" altLang="zh-CN" sz="4000">
                <a:solidFill>
                  <a:srgbClr val="EC5C22"/>
                </a:solidFill>
                <a:ea typeface="隶书" panose="02010509060101010101" pitchFamily="49" charset="-122"/>
              </a:rPr>
              <a:t>原理</a:t>
            </a:r>
          </a:p>
        </p:txBody>
      </p:sp>
      <p:sp>
        <p:nvSpPr>
          <p:cNvPr id="140291" name="Rectangle 3">
            <a:extLst>
              <a:ext uri="{FF2B5EF4-FFF2-40B4-BE49-F238E27FC236}">
                <a16:creationId xmlns:a16="http://schemas.microsoft.com/office/drawing/2014/main" id="{96389915-DCAA-4B3B-89F1-940937495E00}"/>
              </a:ext>
            </a:extLst>
          </p:cNvPr>
          <p:cNvSpPr>
            <a:spLocks noGrp="1" noRot="1" noChangeArrowheads="1"/>
          </p:cNvSpPr>
          <p:nvPr>
            <p:ph type="body" idx="4294967295"/>
          </p:nvPr>
        </p:nvSpPr>
        <p:spPr>
          <a:xfrm>
            <a:off x="2424114" y="1268414"/>
            <a:ext cx="7939087" cy="4968875"/>
          </a:xfrm>
        </p:spPr>
        <p:txBody>
          <a:bodyPr>
            <a:noAutofit/>
          </a:bodyPr>
          <a:lstStyle/>
          <a:p>
            <a:pPr algn="just" eaLnBrk="1" hangingPunct="1">
              <a:lnSpc>
                <a:spcPct val="110000"/>
              </a:lnSpc>
            </a:pPr>
            <a:r>
              <a:rPr lang="zh-CN" altLang="zh-CN" sz="3200" dirty="0">
                <a:latin typeface="隶书" panose="02010509060101010101" pitchFamily="49" charset="-122"/>
                <a:ea typeface="隶书" panose="02010509060101010101" pitchFamily="49" charset="-122"/>
              </a:rPr>
              <a:t>载气电离：             ，生成基流。</a:t>
            </a:r>
          </a:p>
          <a:p>
            <a:pPr algn="just" eaLnBrk="1" hangingPunct="1">
              <a:lnSpc>
                <a:spcPct val="110000"/>
              </a:lnSpc>
            </a:pPr>
            <a:r>
              <a:rPr lang="zh-CN" altLang="zh-CN" sz="3200" dirty="0">
                <a:latin typeface="隶书" panose="02010509060101010101" pitchFamily="49" charset="-122"/>
                <a:ea typeface="隶书" panose="02010509060101010101" pitchFamily="49" charset="-122"/>
              </a:rPr>
              <a:t>电负性的组分俘获电子：</a:t>
            </a:r>
          </a:p>
          <a:p>
            <a:pPr algn="just" eaLnBrk="1" hangingPunct="1">
              <a:lnSpc>
                <a:spcPct val="110000"/>
              </a:lnSpc>
            </a:pPr>
            <a:endParaRPr lang="zh-CN" altLang="zh-CN" sz="3200" dirty="0">
              <a:latin typeface="隶书" panose="02010509060101010101" pitchFamily="49" charset="-122"/>
              <a:ea typeface="隶书" panose="02010509060101010101" pitchFamily="49" charset="-122"/>
            </a:endParaRPr>
          </a:p>
          <a:p>
            <a:pPr algn="just" eaLnBrk="1" hangingPunct="1">
              <a:lnSpc>
                <a:spcPct val="110000"/>
              </a:lnSpc>
            </a:pPr>
            <a:r>
              <a:rPr lang="zh-CN" altLang="zh-CN" sz="3200" dirty="0">
                <a:latin typeface="隶书" panose="02010509060101010101" pitchFamily="49" charset="-122"/>
                <a:ea typeface="隶书" panose="02010509060101010101" pitchFamily="49" charset="-122"/>
              </a:rPr>
              <a:t>负离子与载气电离产生的正离子复合：</a:t>
            </a:r>
          </a:p>
          <a:p>
            <a:pPr algn="just" eaLnBrk="1" hangingPunct="1">
              <a:lnSpc>
                <a:spcPct val="110000"/>
              </a:lnSpc>
            </a:pPr>
            <a:endParaRPr lang="zh-CN" altLang="zh-CN" sz="3200" dirty="0">
              <a:latin typeface="隶书" panose="02010509060101010101" pitchFamily="49" charset="-122"/>
              <a:ea typeface="隶书" panose="02010509060101010101" pitchFamily="49" charset="-122"/>
            </a:endParaRPr>
          </a:p>
          <a:p>
            <a:pPr eaLnBrk="1" hangingPunct="1">
              <a:lnSpc>
                <a:spcPct val="110000"/>
              </a:lnSpc>
            </a:pPr>
            <a:r>
              <a:rPr lang="zh-CN" altLang="zh-CN" sz="3200" dirty="0">
                <a:latin typeface="隶书" panose="02010509060101010101" pitchFamily="49" charset="-122"/>
                <a:ea typeface="隶书" panose="02010509060101010101" pitchFamily="49" charset="-122"/>
              </a:rPr>
              <a:t>由于被测组分俘获电子，使基流降低，产生负信号，形成倒峰。组分浓度越高，倒峰越大。</a:t>
            </a:r>
            <a:r>
              <a:rPr lang="zh-CN" altLang="zh-CN" sz="3200" dirty="0"/>
              <a:t> </a:t>
            </a:r>
          </a:p>
        </p:txBody>
      </p:sp>
      <p:sp>
        <p:nvSpPr>
          <p:cNvPr id="140292" name="Rectangle 4">
            <a:extLst>
              <a:ext uri="{FF2B5EF4-FFF2-40B4-BE49-F238E27FC236}">
                <a16:creationId xmlns:a16="http://schemas.microsoft.com/office/drawing/2014/main" id="{7978A298-7337-436D-A8A6-150052924A30}"/>
              </a:ext>
            </a:extLst>
          </p:cNvPr>
          <p:cNvSpPr>
            <a:spLocks noChangeArrowheads="1"/>
          </p:cNvSpPr>
          <p:nvPr/>
        </p:nvSpPr>
        <p:spPr bwMode="auto">
          <a:xfrm>
            <a:off x="5195888" y="32146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40293" name="Object 5">
            <a:extLst>
              <a:ext uri="{FF2B5EF4-FFF2-40B4-BE49-F238E27FC236}">
                <a16:creationId xmlns:a16="http://schemas.microsoft.com/office/drawing/2014/main" id="{D975EBE0-990C-4075-9827-92D0F1EF4707}"/>
              </a:ext>
            </a:extLst>
          </p:cNvPr>
          <p:cNvGraphicFramePr>
            <a:graphicFrameLocks noChangeAspect="1"/>
          </p:cNvGraphicFramePr>
          <p:nvPr>
            <p:extLst>
              <p:ext uri="{D42A27DB-BD31-4B8C-83A1-F6EECF244321}">
                <p14:modId xmlns:p14="http://schemas.microsoft.com/office/powerpoint/2010/main" val="3054701472"/>
              </p:ext>
            </p:extLst>
          </p:nvPr>
        </p:nvGraphicFramePr>
        <p:xfrm>
          <a:off x="4876800" y="1268414"/>
          <a:ext cx="2438400" cy="581025"/>
        </p:xfrm>
        <a:graphic>
          <a:graphicData uri="http://schemas.openxmlformats.org/presentationml/2006/ole">
            <mc:AlternateContent xmlns:mc="http://schemas.openxmlformats.org/markup-compatibility/2006">
              <mc:Choice xmlns:v="urn:schemas-microsoft-com:vml" Requires="v">
                <p:oleObj spid="_x0000_s8266" r:id="rId4" imgW="837974" imgH="114417" progId="Equation.3">
                  <p:embed/>
                </p:oleObj>
              </mc:Choice>
              <mc:Fallback>
                <p:oleObj r:id="rId4" imgW="837974" imgH="114417" progId="Equation.3">
                  <p:embed/>
                  <p:pic>
                    <p:nvPicPr>
                      <p:cNvPr id="140293" name="Object 5">
                        <a:extLst>
                          <a:ext uri="{FF2B5EF4-FFF2-40B4-BE49-F238E27FC236}">
                            <a16:creationId xmlns:a16="http://schemas.microsoft.com/office/drawing/2014/main" id="{D975EBE0-990C-4075-9827-92D0F1EF47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268414"/>
                        <a:ext cx="2438400" cy="5810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0294" name="Rectangle 6">
            <a:extLst>
              <a:ext uri="{FF2B5EF4-FFF2-40B4-BE49-F238E27FC236}">
                <a16:creationId xmlns:a16="http://schemas.microsoft.com/office/drawing/2014/main" id="{1F0E388B-C243-42C7-B3D3-CE434B7DB9E9}"/>
              </a:ext>
            </a:extLst>
          </p:cNvPr>
          <p:cNvSpPr>
            <a:spLocks noChangeArrowheads="1"/>
          </p:cNvSpPr>
          <p:nvPr/>
        </p:nvSpPr>
        <p:spPr bwMode="auto">
          <a:xfrm>
            <a:off x="5033963" y="32623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40295" name="Object 7">
            <a:extLst>
              <a:ext uri="{FF2B5EF4-FFF2-40B4-BE49-F238E27FC236}">
                <a16:creationId xmlns:a16="http://schemas.microsoft.com/office/drawing/2014/main" id="{3212680F-2866-4C4A-9886-6ED629972EFD}"/>
              </a:ext>
            </a:extLst>
          </p:cNvPr>
          <p:cNvGraphicFramePr>
            <a:graphicFrameLocks noChangeAspect="1"/>
          </p:cNvGraphicFramePr>
          <p:nvPr/>
        </p:nvGraphicFramePr>
        <p:xfrm>
          <a:off x="4224338" y="2636839"/>
          <a:ext cx="3048000" cy="477837"/>
        </p:xfrm>
        <a:graphic>
          <a:graphicData uri="http://schemas.openxmlformats.org/presentationml/2006/ole">
            <mc:AlternateContent xmlns:mc="http://schemas.openxmlformats.org/markup-compatibility/2006">
              <mc:Choice xmlns:v="urn:schemas-microsoft-com:vml" Requires="v">
                <p:oleObj spid="_x0000_s8267" r:id="rId6" imgW="1190732" imgH="85813" progId="Equation.3">
                  <p:embed/>
                </p:oleObj>
              </mc:Choice>
              <mc:Fallback>
                <p:oleObj r:id="rId6" imgW="1190732" imgH="85813" progId="Equation.3">
                  <p:embed/>
                  <p:pic>
                    <p:nvPicPr>
                      <p:cNvPr id="140295" name="Object 7">
                        <a:extLst>
                          <a:ext uri="{FF2B5EF4-FFF2-40B4-BE49-F238E27FC236}">
                            <a16:creationId xmlns:a16="http://schemas.microsoft.com/office/drawing/2014/main" id="{3212680F-2866-4C4A-9886-6ED629972E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38" y="2636839"/>
                        <a:ext cx="3048000" cy="4778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0296" name="Rectangle 8">
            <a:extLst>
              <a:ext uri="{FF2B5EF4-FFF2-40B4-BE49-F238E27FC236}">
                <a16:creationId xmlns:a16="http://schemas.microsoft.com/office/drawing/2014/main" id="{EA063B81-ABE8-4FFF-8D89-FC31D40DA8E5}"/>
              </a:ext>
            </a:extLst>
          </p:cNvPr>
          <p:cNvSpPr>
            <a:spLocks noChangeArrowheads="1"/>
          </p:cNvSpPr>
          <p:nvPr/>
        </p:nvSpPr>
        <p:spPr bwMode="auto">
          <a:xfrm>
            <a:off x="4767263" y="32194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40297" name="Object 9">
            <a:extLst>
              <a:ext uri="{FF2B5EF4-FFF2-40B4-BE49-F238E27FC236}">
                <a16:creationId xmlns:a16="http://schemas.microsoft.com/office/drawing/2014/main" id="{648F6678-1F06-4526-9182-E52BF8FA7125}"/>
              </a:ext>
            </a:extLst>
          </p:cNvPr>
          <p:cNvGraphicFramePr>
            <a:graphicFrameLocks noChangeAspect="1"/>
          </p:cNvGraphicFramePr>
          <p:nvPr/>
        </p:nvGraphicFramePr>
        <p:xfrm>
          <a:off x="3935413" y="3933825"/>
          <a:ext cx="3429000" cy="541338"/>
        </p:xfrm>
        <a:graphic>
          <a:graphicData uri="http://schemas.openxmlformats.org/presentationml/2006/ole">
            <mc:AlternateContent xmlns:mc="http://schemas.openxmlformats.org/markup-compatibility/2006">
              <mc:Choice xmlns:v="urn:schemas-microsoft-com:vml" Requires="v">
                <p:oleObj spid="_x0000_s8268" r:id="rId8" imgW="1333525" imgH="114417" progId="Equation.3">
                  <p:embed/>
                </p:oleObj>
              </mc:Choice>
              <mc:Fallback>
                <p:oleObj r:id="rId8" imgW="1333525" imgH="114417" progId="Equation.3">
                  <p:embed/>
                  <p:pic>
                    <p:nvPicPr>
                      <p:cNvPr id="140297" name="Object 9">
                        <a:extLst>
                          <a:ext uri="{FF2B5EF4-FFF2-40B4-BE49-F238E27FC236}">
                            <a16:creationId xmlns:a16="http://schemas.microsoft.com/office/drawing/2014/main" id="{648F6678-1F06-4526-9182-E52BF8FA71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5413" y="3933825"/>
                        <a:ext cx="3429000" cy="5413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101034"/>
    </mc:Choice>
    <mc:Fallback xmlns="">
      <p:transition spd="slow" advTm="1010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2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BE6E84F3-323F-4E24-A6B4-DBF422BBF592}"/>
              </a:ext>
            </a:extLst>
          </p:cNvPr>
          <p:cNvSpPr>
            <a:spLocks noGrp="1" noRot="1" noChangeArrowheads="1"/>
          </p:cNvSpPr>
          <p:nvPr>
            <p:ph type="title" idx="4294967295"/>
          </p:nvPr>
        </p:nvSpPr>
        <p:spPr>
          <a:xfrm>
            <a:off x="880966" y="414338"/>
            <a:ext cx="8229600" cy="1143000"/>
          </a:xfrm>
        </p:spPr>
        <p:txBody>
          <a:bodyPr/>
          <a:lstStyle/>
          <a:p>
            <a:pPr marL="762000" indent="-762000"/>
            <a:r>
              <a:rPr lang="en-US" altLang="zh-CN" dirty="0">
                <a:solidFill>
                  <a:srgbClr val="EC5C22"/>
                </a:solidFill>
                <a:ea typeface="隶书" panose="02010509060101010101" pitchFamily="49" charset="-122"/>
              </a:rPr>
              <a:t>ECD</a:t>
            </a:r>
            <a:r>
              <a:rPr lang="zh-CN" altLang="en-US" dirty="0">
                <a:solidFill>
                  <a:srgbClr val="EC5C22"/>
                </a:solidFill>
                <a:ea typeface="隶书" panose="02010509060101010101" pitchFamily="49" charset="-122"/>
              </a:rPr>
              <a:t>的响应特性</a:t>
            </a:r>
            <a:r>
              <a:rPr lang="zh-CN" altLang="en-US" dirty="0"/>
              <a:t> </a:t>
            </a:r>
          </a:p>
        </p:txBody>
      </p:sp>
      <p:sp>
        <p:nvSpPr>
          <p:cNvPr id="149507" name="Rectangle 3">
            <a:extLst>
              <a:ext uri="{FF2B5EF4-FFF2-40B4-BE49-F238E27FC236}">
                <a16:creationId xmlns:a16="http://schemas.microsoft.com/office/drawing/2014/main" id="{A05CEFEA-7369-4BA1-A492-78B22E09438E}"/>
              </a:ext>
            </a:extLst>
          </p:cNvPr>
          <p:cNvSpPr>
            <a:spLocks noGrp="1" noRot="1" noChangeArrowheads="1"/>
          </p:cNvSpPr>
          <p:nvPr>
            <p:ph type="body" idx="4294967295"/>
          </p:nvPr>
        </p:nvSpPr>
        <p:spPr>
          <a:xfrm>
            <a:off x="1519311" y="1557338"/>
            <a:ext cx="10114671" cy="3886200"/>
          </a:xfrm>
          <a:noFill/>
        </p:spPr>
        <p:txBody>
          <a:bodyPr>
            <a:noAutofit/>
          </a:bodyPr>
          <a:lstStyle/>
          <a:p>
            <a:pPr algn="just" eaLnBrk="1" hangingPunct="1">
              <a:lnSpc>
                <a:spcPct val="120000"/>
              </a:lnSpc>
            </a:pPr>
            <a:r>
              <a:rPr lang="en-US" altLang="zh-CN" sz="3200" b="1" dirty="0">
                <a:latin typeface="隶书" panose="02010509060101010101" pitchFamily="49" charset="-122"/>
                <a:ea typeface="隶书" panose="02010509060101010101" pitchFamily="49" charset="-122"/>
              </a:rPr>
              <a:t>ECD</a:t>
            </a:r>
            <a:r>
              <a:rPr lang="zh-CN" altLang="en-US" sz="3200" dirty="0">
                <a:latin typeface="隶书" panose="02010509060101010101" pitchFamily="49" charset="-122"/>
                <a:ea typeface="隶书" panose="02010509060101010101" pitchFamily="49" charset="-122"/>
              </a:rPr>
              <a:t>是</a:t>
            </a:r>
            <a:r>
              <a:rPr lang="zh-CN" altLang="en-US" sz="3200" dirty="0">
                <a:solidFill>
                  <a:srgbClr val="FF0000"/>
                </a:solidFill>
                <a:latin typeface="隶书" panose="02010509060101010101" pitchFamily="49" charset="-122"/>
                <a:ea typeface="隶书" panose="02010509060101010101" pitchFamily="49" charset="-122"/>
              </a:rPr>
              <a:t>高选择性</a:t>
            </a:r>
            <a:r>
              <a:rPr lang="zh-CN" altLang="en-US" sz="3200" dirty="0">
                <a:latin typeface="隶书" panose="02010509060101010101" pitchFamily="49" charset="-122"/>
                <a:ea typeface="隶书" panose="02010509060101010101" pitchFamily="49" charset="-122"/>
              </a:rPr>
              <a:t>检测器，</a:t>
            </a:r>
            <a:r>
              <a:rPr lang="zh-CN" altLang="en-US" sz="3200" b="1" dirty="0">
                <a:solidFill>
                  <a:schemeClr val="hlink"/>
                </a:solidFill>
                <a:latin typeface="隶书" panose="02010509060101010101" pitchFamily="49" charset="-122"/>
                <a:ea typeface="隶书" panose="02010509060101010101" pitchFamily="49" charset="-122"/>
              </a:rPr>
              <a:t>对含电负性原子或基团的化合物</a:t>
            </a:r>
            <a:r>
              <a:rPr lang="zh-CN" altLang="en-US" sz="3200" dirty="0">
                <a:latin typeface="隶书" panose="02010509060101010101" pitchFamily="49" charset="-122"/>
                <a:ea typeface="隶书" panose="02010509060101010101" pitchFamily="49" charset="-122"/>
              </a:rPr>
              <a:t>有高的响应。如卤素化合物、含氧、磷、硫的有机化合物和甾族化合物、金属有机化合物及螯合物等。</a:t>
            </a:r>
          </a:p>
          <a:p>
            <a:pPr algn="just" eaLnBrk="1" hangingPunct="1">
              <a:lnSpc>
                <a:spcPct val="120000"/>
              </a:lnSpc>
            </a:pPr>
            <a:r>
              <a:rPr lang="zh-CN" altLang="en-US" sz="3200" dirty="0">
                <a:solidFill>
                  <a:srgbClr val="FF0000"/>
                </a:solidFill>
                <a:latin typeface="隶书" panose="02010509060101010101" pitchFamily="49" charset="-122"/>
                <a:ea typeface="隶书" panose="02010509060101010101" pitchFamily="49" charset="-122"/>
              </a:rPr>
              <a:t>灵敏度高</a:t>
            </a:r>
            <a:r>
              <a:rPr lang="zh-CN" altLang="en-US" sz="3200" dirty="0">
                <a:latin typeface="隶书" panose="02010509060101010101" pitchFamily="49" charset="-122"/>
                <a:ea typeface="隶书" panose="02010509060101010101" pitchFamily="49" charset="-122"/>
              </a:rPr>
              <a:t>，可检测</a:t>
            </a:r>
            <a:r>
              <a:rPr lang="en-US" altLang="zh-CN" sz="3200" b="1" dirty="0">
                <a:latin typeface="隶书" panose="02010509060101010101" pitchFamily="49" charset="-122"/>
                <a:ea typeface="隶书" panose="02010509060101010101" pitchFamily="49" charset="-122"/>
              </a:rPr>
              <a:t>ppt</a:t>
            </a:r>
            <a:r>
              <a:rPr lang="zh-CN" altLang="en-US" sz="3200" dirty="0">
                <a:latin typeface="隶书" panose="02010509060101010101" pitchFamily="49" charset="-122"/>
                <a:ea typeface="隶书" panose="02010509060101010101" pitchFamily="49" charset="-122"/>
              </a:rPr>
              <a:t>级电负性物质。适合于痕量分析。</a:t>
            </a:r>
          </a:p>
          <a:p>
            <a:pPr eaLnBrk="1" hangingPunct="1">
              <a:lnSpc>
                <a:spcPct val="120000"/>
              </a:lnSpc>
            </a:pPr>
            <a:r>
              <a:rPr lang="zh-CN" altLang="en-US" sz="3200" dirty="0">
                <a:latin typeface="隶书" panose="02010509060101010101" pitchFamily="49" charset="-122"/>
                <a:ea typeface="隶书" panose="02010509060101010101" pitchFamily="49" charset="-122"/>
              </a:rPr>
              <a:t>线性范围较窄，一般为</a:t>
            </a:r>
            <a:r>
              <a:rPr lang="en-US" altLang="zh-CN" sz="3200" b="1" dirty="0">
                <a:latin typeface="隶书" panose="02010509060101010101" pitchFamily="49" charset="-122"/>
                <a:ea typeface="隶书" panose="02010509060101010101" pitchFamily="49" charset="-122"/>
              </a:rPr>
              <a:t>10</a:t>
            </a:r>
            <a:r>
              <a:rPr lang="en-US" altLang="zh-CN" sz="3200" b="1" baseline="30000" dirty="0">
                <a:latin typeface="隶书" panose="02010509060101010101" pitchFamily="49" charset="-122"/>
                <a:ea typeface="隶书" panose="02010509060101010101" pitchFamily="49" charset="-122"/>
              </a:rPr>
              <a:t>3</a:t>
            </a:r>
            <a:r>
              <a:rPr lang="zh-CN" altLang="en-US" sz="3200" dirty="0">
                <a:latin typeface="隶书" panose="02010509060101010101" pitchFamily="49" charset="-122"/>
                <a:ea typeface="隶书" panose="02010509060101010101" pitchFamily="49" charset="-122"/>
              </a:rPr>
              <a:t>。</a:t>
            </a:r>
            <a:r>
              <a:rPr lang="zh-CN" altLang="en-US" sz="3200" dirty="0"/>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1286"/>
    </mc:Choice>
    <mc:Fallback xmlns="">
      <p:transition spd="slow" advTm="11128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blinds(horizontal)">
                                      <p:cBhvr>
                                        <p:cTn id="7" dur="5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12" dur="500"/>
                                        <p:tgtEl>
                                          <p:spTgt spid="149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7" dur="500"/>
                                        <p:tgtEl>
                                          <p:spTgt spid="149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22" dur="500"/>
                                        <p:tgtEl>
                                          <p:spTgt spid="149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zzz33.gif (4482 字节)">
            <a:extLst>
              <a:ext uri="{FF2B5EF4-FFF2-40B4-BE49-F238E27FC236}">
                <a16:creationId xmlns:a16="http://schemas.microsoft.com/office/drawing/2014/main" id="{FA6C81E4-82F5-4CEA-A759-836A39C01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121" y="713204"/>
            <a:ext cx="2951163" cy="5838825"/>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sp>
        <p:nvSpPr>
          <p:cNvPr id="150531" name="Text Box 3">
            <a:extLst>
              <a:ext uri="{FF2B5EF4-FFF2-40B4-BE49-F238E27FC236}">
                <a16:creationId xmlns:a16="http://schemas.microsoft.com/office/drawing/2014/main" id="{E70108D9-3160-4C37-8990-FCB2A98DC55B}"/>
              </a:ext>
            </a:extLst>
          </p:cNvPr>
          <p:cNvSpPr txBox="1">
            <a:spLocks noChangeArrowheads="1"/>
          </p:cNvSpPr>
          <p:nvPr/>
        </p:nvSpPr>
        <p:spPr bwMode="auto">
          <a:xfrm>
            <a:off x="1762932" y="936185"/>
            <a:ext cx="1943100" cy="579438"/>
          </a:xfrm>
          <a:prstGeom prst="rect">
            <a:avLst/>
          </a:prstGeom>
          <a:noFill/>
          <a:ln w="9525">
            <a:noFill/>
            <a:miter lim="800000"/>
            <a:headEnd/>
            <a:tailEnd/>
          </a:ln>
        </p:spPr>
        <p:txBody>
          <a:bodyPr>
            <a:spAutoFit/>
          </a:bodyPr>
          <a:lstStyle/>
          <a:p>
            <a:pPr eaLnBrk="1" hangingPunct="1">
              <a:spcBef>
                <a:spcPct val="50000"/>
              </a:spcBef>
              <a:buFont typeface="Arial" panose="020B0604020202020204" pitchFamily="34" charset="0"/>
              <a:buNone/>
              <a:defRPr/>
            </a:pPr>
            <a:r>
              <a:rPr lang="zh-CN" altLang="en-US" sz="3200" dirty="0">
                <a:solidFill>
                  <a:srgbClr val="FF0000"/>
                </a:solidFill>
                <a:effectLst>
                  <a:outerShdw blurRad="38100" dist="38100" dir="2700000" algn="tl">
                    <a:srgbClr val="C0C0C0"/>
                  </a:outerShdw>
                </a:effectLst>
                <a:latin typeface="隶书" pitchFamily="49" charset="-122"/>
                <a:ea typeface="隶书" pitchFamily="49" charset="-122"/>
              </a:rPr>
              <a:t>应用举例</a:t>
            </a:r>
          </a:p>
        </p:txBody>
      </p:sp>
      <p:sp>
        <p:nvSpPr>
          <p:cNvPr id="150532" name="Text Box 4">
            <a:extLst>
              <a:ext uri="{FF2B5EF4-FFF2-40B4-BE49-F238E27FC236}">
                <a16:creationId xmlns:a16="http://schemas.microsoft.com/office/drawing/2014/main" id="{291FE422-8E58-47F3-B109-779ABA221A90}"/>
              </a:ext>
            </a:extLst>
          </p:cNvPr>
          <p:cNvSpPr txBox="1">
            <a:spLocks noChangeArrowheads="1"/>
          </p:cNvSpPr>
          <p:nvPr/>
        </p:nvSpPr>
        <p:spPr bwMode="auto">
          <a:xfrm>
            <a:off x="6721666" y="3069764"/>
            <a:ext cx="295116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dirty="0">
                <a:latin typeface="隶书" panose="02010509060101010101" pitchFamily="49" charset="-122"/>
                <a:ea typeface="隶书" panose="02010509060101010101" pitchFamily="49" charset="-122"/>
              </a:rPr>
              <a:t>ECD</a:t>
            </a:r>
            <a:r>
              <a:rPr lang="zh-CN" altLang="en-US" sz="2400" dirty="0">
                <a:latin typeface="隶书" panose="02010509060101010101" pitchFamily="49" charset="-122"/>
                <a:ea typeface="隶书" panose="02010509060101010101" pitchFamily="49" charset="-122"/>
              </a:rPr>
              <a:t>检测器</a:t>
            </a:r>
          </a:p>
          <a:p>
            <a:pPr eaLnBrk="1" hangingPunct="1">
              <a:spcBef>
                <a:spcPct val="50000"/>
              </a:spcBef>
              <a:buClrTx/>
              <a:buSzTx/>
              <a:buFont typeface="Arial" panose="020B0604020202020204" pitchFamily="34" charset="0"/>
              <a:buNone/>
            </a:pPr>
            <a:r>
              <a:rPr lang="zh-CN" altLang="en-US" sz="2400" dirty="0">
                <a:latin typeface="隶书" panose="02010509060101010101" pitchFamily="49" charset="-122"/>
                <a:ea typeface="隶书" panose="02010509060101010101" pitchFamily="49" charset="-122"/>
              </a:rPr>
              <a:t>顶空分析法</a:t>
            </a:r>
          </a:p>
          <a:p>
            <a:pPr eaLnBrk="1" hangingPunct="1">
              <a:spcBef>
                <a:spcPct val="50000"/>
              </a:spcBef>
              <a:buClrTx/>
              <a:buSzTx/>
              <a:buFont typeface="Arial" panose="020B0604020202020204" pitchFamily="34" charset="0"/>
              <a:buNone/>
            </a:pPr>
            <a:r>
              <a:rPr lang="zh-CN" altLang="en-US" sz="2400" dirty="0">
                <a:latin typeface="隶书" panose="02010509060101010101" pitchFamily="49" charset="-122"/>
                <a:ea typeface="隶书" panose="02010509060101010101" pitchFamily="49" charset="-122"/>
              </a:rPr>
              <a:t>水中丙烯酰胺的测定</a:t>
            </a:r>
          </a:p>
          <a:p>
            <a:pPr eaLnBrk="1" hangingPunct="1">
              <a:spcBef>
                <a:spcPct val="50000"/>
              </a:spcBef>
              <a:buClrTx/>
              <a:buSzTx/>
              <a:buFont typeface="Arial" panose="020B0604020202020204" pitchFamily="34" charset="0"/>
              <a:buNone/>
            </a:pPr>
            <a:r>
              <a:rPr lang="en-US" altLang="zh-CN" sz="2400" dirty="0">
                <a:latin typeface="隶书" panose="02010509060101010101" pitchFamily="49" charset="-122"/>
                <a:ea typeface="隶书" panose="02010509060101010101" pitchFamily="49" charset="-122"/>
              </a:rPr>
              <a:t>GB 11936-89 </a:t>
            </a:r>
          </a:p>
        </p:txBody>
      </p:sp>
      <p:sp>
        <p:nvSpPr>
          <p:cNvPr id="5" name="椭圆 4">
            <a:extLst>
              <a:ext uri="{FF2B5EF4-FFF2-40B4-BE49-F238E27FC236}">
                <a16:creationId xmlns:a16="http://schemas.microsoft.com/office/drawing/2014/main" id="{0D4D59AD-06FE-4C36-82D1-574DF4FE4831}"/>
              </a:ext>
            </a:extLst>
          </p:cNvPr>
          <p:cNvSpPr/>
          <p:nvPr/>
        </p:nvSpPr>
        <p:spPr>
          <a:xfrm>
            <a:off x="6530587" y="3531932"/>
            <a:ext cx="2149585" cy="5996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3073"/>
    </mc:Choice>
    <mc:Fallback xmlns="">
      <p:transition spd="slow" advTm="3307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blinds(horizontal)">
                                      <p:cBhvr>
                                        <p:cTn id="7" dur="500"/>
                                        <p:tgtEl>
                                          <p:spTgt spid="15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0530"/>
                                        </p:tgtEl>
                                        <p:attrNameLst>
                                          <p:attrName>style.visibility</p:attrName>
                                        </p:attrNameLst>
                                      </p:cBhvr>
                                      <p:to>
                                        <p:strVal val="visible"/>
                                      </p:to>
                                    </p:set>
                                    <p:animEffect transition="in" filter="fade">
                                      <p:cBhvr>
                                        <p:cTn id="12" dur="2000"/>
                                        <p:tgtEl>
                                          <p:spTgt spid="1505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0532"/>
                                        </p:tgtEl>
                                        <p:attrNameLst>
                                          <p:attrName>style.visibility</p:attrName>
                                        </p:attrNameLst>
                                      </p:cBhvr>
                                      <p:to>
                                        <p:strVal val="visible"/>
                                      </p:to>
                                    </p:set>
                                    <p:animEffect transition="in" filter="fade">
                                      <p:cBhvr>
                                        <p:cTn id="15" dur="2000"/>
                                        <p:tgtEl>
                                          <p:spTgt spid="15053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P spid="150532" grpId="0" autoUpdateAnimBg="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D1E81E38-AFB9-4BFD-96DE-F9E2298A3C04}"/>
              </a:ext>
            </a:extLst>
          </p:cNvPr>
          <p:cNvSpPr>
            <a:spLocks noGrp="1" noRot="1" noChangeArrowheads="1"/>
          </p:cNvSpPr>
          <p:nvPr>
            <p:ph type="body" idx="4294967295"/>
          </p:nvPr>
        </p:nvSpPr>
        <p:spPr/>
        <p:txBody>
          <a:bodyPr/>
          <a:lstStyle/>
          <a:p>
            <a:pPr algn="ctr" eaLnBrk="1" hangingPunct="1">
              <a:buFont typeface="Wingdings" panose="05000000000000000000" pitchFamily="2" charset="2"/>
              <a:buNone/>
            </a:pPr>
            <a:r>
              <a:rPr lang="zh-CN" altLang="en-US" sz="4400" dirty="0">
                <a:solidFill>
                  <a:schemeClr val="accent1"/>
                </a:solidFill>
                <a:ea typeface="隶书" panose="02010509060101010101" pitchFamily="49" charset="-122"/>
              </a:rPr>
              <a:t>火焰光度检测器</a:t>
            </a:r>
          </a:p>
          <a:p>
            <a:pPr algn="ctr" eaLnBrk="1" hangingPunct="1">
              <a:buFont typeface="Wingdings" panose="05000000000000000000" pitchFamily="2" charset="2"/>
              <a:buNone/>
            </a:pPr>
            <a:endParaRPr lang="zh-CN" altLang="en-US" sz="1000" dirty="0">
              <a:ea typeface="隶书" panose="02010509060101010101" pitchFamily="49" charset="-122"/>
            </a:endParaRPr>
          </a:p>
          <a:p>
            <a:pPr algn="ctr" eaLnBrk="1" hangingPunct="1">
              <a:buFont typeface="Wingdings" panose="05000000000000000000" pitchFamily="2" charset="2"/>
              <a:buNone/>
            </a:pPr>
            <a:r>
              <a:rPr lang="en-US" altLang="zh-CN" sz="3600" b="1" dirty="0"/>
              <a:t>Flame Photometric Detector</a:t>
            </a:r>
          </a:p>
          <a:p>
            <a:pPr algn="ctr" eaLnBrk="1" hangingPunct="1">
              <a:buFont typeface="Wingdings" panose="05000000000000000000" pitchFamily="2" charset="2"/>
              <a:buNone/>
            </a:pPr>
            <a:endParaRPr lang="en-US" altLang="zh-CN" sz="3600" b="1" dirty="0"/>
          </a:p>
          <a:p>
            <a:pPr algn="ctr" eaLnBrk="1" hangingPunct="1">
              <a:buFont typeface="Wingdings" panose="05000000000000000000" pitchFamily="2" charset="2"/>
              <a:buNone/>
            </a:pPr>
            <a:r>
              <a:rPr lang="en-US" altLang="zh-CN" sz="3600" b="1" dirty="0"/>
              <a:t>FPD</a:t>
            </a:r>
            <a:endParaRPr lang="en-US" altLang="zh-CN" sz="3600" dirty="0">
              <a:ea typeface="隶书" panose="0201050906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383"/>
    </mc:Choice>
    <mc:Fallback xmlns="">
      <p:transition spd="slow" advTm="938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animEffect transition="in" filter="box(in)">
                                      <p:cBhvr>
                                        <p:cTn id="7" dur="500"/>
                                        <p:tgtEl>
                                          <p:spTgt spid="151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54">
                                            <p:txEl>
                                              <p:pRg st="2" end="2"/>
                                            </p:txEl>
                                          </p:spTgt>
                                        </p:tgtEl>
                                        <p:attrNameLst>
                                          <p:attrName>style.visibility</p:attrName>
                                        </p:attrNameLst>
                                      </p:cBhvr>
                                      <p:to>
                                        <p:strVal val="visible"/>
                                      </p:to>
                                    </p:set>
                                    <p:animEffect transition="in" filter="box(in)">
                                      <p:cBhvr>
                                        <p:cTn id="12" dur="500"/>
                                        <p:tgtEl>
                                          <p:spTgt spid="1515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1554">
                                            <p:txEl>
                                              <p:pRg st="4" end="4"/>
                                            </p:txEl>
                                          </p:spTgt>
                                        </p:tgtEl>
                                        <p:attrNameLst>
                                          <p:attrName>style.visibility</p:attrName>
                                        </p:attrNameLst>
                                      </p:cBhvr>
                                      <p:to>
                                        <p:strVal val="visible"/>
                                      </p:to>
                                    </p:set>
                                    <p:animEffect transition="in" filter="box(in)">
                                      <p:cBhvr>
                                        <p:cTn id="17" dur="500"/>
                                        <p:tgtEl>
                                          <p:spTgt spid="1515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35F98FB-821A-432C-AA4D-33A56125595D}"/>
              </a:ext>
            </a:extLst>
          </p:cNvPr>
          <p:cNvSpPr>
            <a:spLocks noGrp="1" noRot="1" noChangeArrowheads="1"/>
          </p:cNvSpPr>
          <p:nvPr>
            <p:ph type="title" idx="4294967295"/>
          </p:nvPr>
        </p:nvSpPr>
        <p:spPr>
          <a:xfrm>
            <a:off x="1992313" y="404813"/>
            <a:ext cx="8229600" cy="762000"/>
          </a:xfrm>
        </p:spPr>
        <p:txBody>
          <a:bodyPr/>
          <a:lstStyle/>
          <a:p>
            <a:pPr marL="762000" indent="-762000"/>
            <a:r>
              <a:rPr lang="zh-CN" altLang="zh-CN">
                <a:solidFill>
                  <a:srgbClr val="EC5C22"/>
                </a:solidFill>
                <a:ea typeface="隶书" panose="02010509060101010101" pitchFamily="49" charset="-122"/>
              </a:rPr>
              <a:t>结构</a:t>
            </a:r>
          </a:p>
        </p:txBody>
      </p:sp>
      <p:pic>
        <p:nvPicPr>
          <p:cNvPr id="152579" name="Picture 3">
            <a:extLst>
              <a:ext uri="{FF2B5EF4-FFF2-40B4-BE49-F238E27FC236}">
                <a16:creationId xmlns:a16="http://schemas.microsoft.com/office/drawing/2014/main" id="{88CAC9AD-9448-4A30-A0DE-7B91CEC9A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306" y="1411570"/>
            <a:ext cx="7297078" cy="5041617"/>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pic>
        <p:nvPicPr>
          <p:cNvPr id="4" name="图片 3" descr="增强版火焰光度检测器 (FPD+)">
            <a:extLst>
              <a:ext uri="{FF2B5EF4-FFF2-40B4-BE49-F238E27FC236}">
                <a16:creationId xmlns:a16="http://schemas.microsoft.com/office/drawing/2014/main" id="{B86D9541-E249-40B7-BA93-4BB38FDA09EA}"/>
              </a:ext>
            </a:extLst>
          </p:cNvPr>
          <p:cNvPicPr/>
          <p:nvPr/>
        </p:nvPicPr>
        <p:blipFill rotWithShape="1">
          <a:blip r:embed="rId4">
            <a:extLst>
              <a:ext uri="{28A0092B-C50C-407E-A947-70E740481C1C}">
                <a14:useLocalDpi xmlns:a14="http://schemas.microsoft.com/office/drawing/2010/main" val="0"/>
              </a:ext>
            </a:extLst>
          </a:blip>
          <a:srcRect t="18982" b="4507"/>
          <a:stretch/>
        </p:blipFill>
        <p:spPr bwMode="auto">
          <a:xfrm>
            <a:off x="8839585" y="404813"/>
            <a:ext cx="2764656" cy="2724375"/>
          </a:xfrm>
          <a:prstGeom prst="rect">
            <a:avLst/>
          </a:prstGeom>
          <a:noFill/>
          <a:ln>
            <a:noFill/>
          </a:ln>
          <a:extLst>
            <a:ext uri="{53640926-AAD7-44D8-BBD7-CCE9431645EC}">
              <a14:shadowObscured xmlns:a14="http://schemas.microsoft.com/office/drawing/2010/main"/>
            </a:ext>
          </a:extLst>
        </p:spPr>
      </p:pic>
      <p:sp>
        <p:nvSpPr>
          <p:cNvPr id="5" name="椭圆 4">
            <a:extLst>
              <a:ext uri="{FF2B5EF4-FFF2-40B4-BE49-F238E27FC236}">
                <a16:creationId xmlns:a16="http://schemas.microsoft.com/office/drawing/2014/main" id="{A9756EE6-36FD-4282-ADE5-6FBE4B46FB3B}"/>
              </a:ext>
            </a:extLst>
          </p:cNvPr>
          <p:cNvSpPr/>
          <p:nvPr/>
        </p:nvSpPr>
        <p:spPr>
          <a:xfrm>
            <a:off x="2531166" y="2829357"/>
            <a:ext cx="477078" cy="5996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323011F-DB84-42AC-A9EC-06989200F75B}"/>
              </a:ext>
            </a:extLst>
          </p:cNvPr>
          <p:cNvSpPr/>
          <p:nvPr/>
        </p:nvSpPr>
        <p:spPr>
          <a:xfrm>
            <a:off x="4956313" y="2723117"/>
            <a:ext cx="477078" cy="5996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BF3B294-8124-45B7-BD71-1DACD5C4D0CB}"/>
              </a:ext>
            </a:extLst>
          </p:cNvPr>
          <p:cNvSpPr/>
          <p:nvPr/>
        </p:nvSpPr>
        <p:spPr>
          <a:xfrm>
            <a:off x="5602935" y="2829357"/>
            <a:ext cx="705100" cy="7619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786"/>
    </mc:Choice>
    <mc:Fallback xmlns="">
      <p:transition spd="slow" advTm="2078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blinds(horizontal)">
                                      <p:cBhvr>
                                        <p:cTn id="7" dur="500"/>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2579"/>
                                        </p:tgtEl>
                                        <p:attrNameLst>
                                          <p:attrName>style.visibility</p:attrName>
                                        </p:attrNameLst>
                                      </p:cBhvr>
                                      <p:to>
                                        <p:strVal val="visible"/>
                                      </p:to>
                                    </p:set>
                                    <p:animEffect transition="in" filter="fade">
                                      <p:cBhvr>
                                        <p:cTn id="16" dur="2000"/>
                                        <p:tgtEl>
                                          <p:spTgt spid="15257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655F960E-E848-46D1-9954-E9B266EA0B6C}"/>
              </a:ext>
            </a:extLst>
          </p:cNvPr>
          <p:cNvSpPr>
            <a:spLocks noGrp="1" noRot="1" noChangeArrowheads="1"/>
          </p:cNvSpPr>
          <p:nvPr>
            <p:ph type="title" idx="4294967295"/>
          </p:nvPr>
        </p:nvSpPr>
        <p:spPr>
          <a:xfrm>
            <a:off x="1847850" y="476250"/>
            <a:ext cx="8540750" cy="1143000"/>
          </a:xfrm>
        </p:spPr>
        <p:txBody>
          <a:bodyPr/>
          <a:lstStyle/>
          <a:p>
            <a:pPr marL="762000" indent="-762000"/>
            <a:r>
              <a:rPr lang="zh-CN" altLang="zh-CN">
                <a:solidFill>
                  <a:srgbClr val="EC5C22"/>
                </a:solidFill>
                <a:ea typeface="隶书" panose="02010509060101010101" pitchFamily="49" charset="-122"/>
              </a:rPr>
              <a:t>原理</a:t>
            </a:r>
          </a:p>
        </p:txBody>
      </p:sp>
      <p:sp>
        <p:nvSpPr>
          <p:cNvPr id="153603" name="Rectangle 3">
            <a:extLst>
              <a:ext uri="{FF2B5EF4-FFF2-40B4-BE49-F238E27FC236}">
                <a16:creationId xmlns:a16="http://schemas.microsoft.com/office/drawing/2014/main" id="{E7AF4DED-7341-4C12-A26B-511E27F498E3}"/>
              </a:ext>
            </a:extLst>
          </p:cNvPr>
          <p:cNvSpPr>
            <a:spLocks noGrp="1" noRot="1" noChangeArrowheads="1"/>
          </p:cNvSpPr>
          <p:nvPr>
            <p:ph type="body" idx="4294967295"/>
          </p:nvPr>
        </p:nvSpPr>
        <p:spPr>
          <a:xfrm>
            <a:off x="1847850" y="1557338"/>
            <a:ext cx="8540750" cy="3886200"/>
          </a:xfrm>
        </p:spPr>
        <p:txBody>
          <a:bodyPr/>
          <a:lstStyle/>
          <a:p>
            <a:pPr algn="just" eaLnBrk="1" hangingPunct="1"/>
            <a:r>
              <a:rPr lang="zh-CN" altLang="en-US" sz="3200" dirty="0">
                <a:ea typeface="隶书" panose="02010509060101010101" pitchFamily="49" charset="-122"/>
              </a:rPr>
              <a:t>含硫试样在</a:t>
            </a:r>
            <a:r>
              <a:rPr lang="zh-CN" altLang="en-US" sz="3200" b="1" u="sng" dirty="0">
                <a:solidFill>
                  <a:schemeClr val="hlink"/>
                </a:solidFill>
                <a:ea typeface="隶书" panose="02010509060101010101" pitchFamily="49" charset="-122"/>
              </a:rPr>
              <a:t>富氢火焰</a:t>
            </a:r>
            <a:r>
              <a:rPr lang="zh-CN" altLang="en-US" sz="3200" dirty="0">
                <a:ea typeface="隶书" panose="02010509060101010101" pitchFamily="49" charset="-122"/>
              </a:rPr>
              <a:t>下燃烧，发生下述反应：</a:t>
            </a:r>
          </a:p>
          <a:p>
            <a:pPr eaLnBrk="1" hangingPunct="1"/>
            <a:endParaRPr lang="en-US" altLang="zh-CN" dirty="0"/>
          </a:p>
        </p:txBody>
      </p:sp>
      <p:sp>
        <p:nvSpPr>
          <p:cNvPr id="145412" name="Rectangle 4">
            <a:extLst>
              <a:ext uri="{FF2B5EF4-FFF2-40B4-BE49-F238E27FC236}">
                <a16:creationId xmlns:a16="http://schemas.microsoft.com/office/drawing/2014/main" id="{065BC471-A080-48B6-96E3-EF721D53E9EE}"/>
              </a:ext>
            </a:extLst>
          </p:cNvPr>
          <p:cNvSpPr>
            <a:spLocks noChangeArrowheads="1"/>
          </p:cNvSpPr>
          <p:nvPr/>
        </p:nvSpPr>
        <p:spPr bwMode="auto">
          <a:xfrm>
            <a:off x="4833938" y="3238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53605" name="Object 5">
            <a:extLst>
              <a:ext uri="{FF2B5EF4-FFF2-40B4-BE49-F238E27FC236}">
                <a16:creationId xmlns:a16="http://schemas.microsoft.com/office/drawing/2014/main" id="{CA78715E-1C87-4167-9008-DBF0F5AC2490}"/>
              </a:ext>
            </a:extLst>
          </p:cNvPr>
          <p:cNvGraphicFramePr>
            <a:graphicFrameLocks noChangeAspect="1"/>
          </p:cNvGraphicFramePr>
          <p:nvPr/>
        </p:nvGraphicFramePr>
        <p:xfrm>
          <a:off x="3935413" y="2349500"/>
          <a:ext cx="3581400" cy="539750"/>
        </p:xfrm>
        <a:graphic>
          <a:graphicData uri="http://schemas.openxmlformats.org/presentationml/2006/ole">
            <mc:AlternateContent xmlns:mc="http://schemas.openxmlformats.org/markup-compatibility/2006">
              <mc:Choice xmlns:v="urn:schemas-microsoft-com:vml" Requires="v">
                <p:oleObj spid="_x0000_s9318" r:id="rId4" imgW="1433855" imgH="215713" progId="Equation.3">
                  <p:embed/>
                </p:oleObj>
              </mc:Choice>
              <mc:Fallback>
                <p:oleObj r:id="rId4" imgW="1433855" imgH="215713" progId="Equation.3">
                  <p:embed/>
                  <p:pic>
                    <p:nvPicPr>
                      <p:cNvPr id="153605" name="Object 5">
                        <a:extLst>
                          <a:ext uri="{FF2B5EF4-FFF2-40B4-BE49-F238E27FC236}">
                            <a16:creationId xmlns:a16="http://schemas.microsoft.com/office/drawing/2014/main" id="{CA78715E-1C87-4167-9008-DBF0F5AC24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413" y="2349500"/>
                        <a:ext cx="3581400" cy="539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4" name="Rectangle 6">
            <a:extLst>
              <a:ext uri="{FF2B5EF4-FFF2-40B4-BE49-F238E27FC236}">
                <a16:creationId xmlns:a16="http://schemas.microsoft.com/office/drawing/2014/main" id="{84DAEFA2-F4E8-4E23-B644-2F832B34E4A0}"/>
              </a:ext>
            </a:extLst>
          </p:cNvPr>
          <p:cNvSpPr>
            <a:spLocks noChangeArrowheads="1"/>
          </p:cNvSpPr>
          <p:nvPr/>
        </p:nvSpPr>
        <p:spPr bwMode="auto">
          <a:xfrm>
            <a:off x="5272088" y="33194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53607" name="Object 7">
            <a:extLst>
              <a:ext uri="{FF2B5EF4-FFF2-40B4-BE49-F238E27FC236}">
                <a16:creationId xmlns:a16="http://schemas.microsoft.com/office/drawing/2014/main" id="{575C2793-28A2-4FD7-9241-B1A17993F02D}"/>
              </a:ext>
            </a:extLst>
          </p:cNvPr>
          <p:cNvGraphicFramePr>
            <a:graphicFrameLocks noChangeAspect="1"/>
          </p:cNvGraphicFramePr>
          <p:nvPr>
            <p:extLst>
              <p:ext uri="{D42A27DB-BD31-4B8C-83A1-F6EECF244321}">
                <p14:modId xmlns:p14="http://schemas.microsoft.com/office/powerpoint/2010/main" val="2298584576"/>
              </p:ext>
            </p:extLst>
          </p:nvPr>
        </p:nvGraphicFramePr>
        <p:xfrm>
          <a:off x="3935413" y="3213100"/>
          <a:ext cx="4114800" cy="546100"/>
        </p:xfrm>
        <a:graphic>
          <a:graphicData uri="http://schemas.openxmlformats.org/presentationml/2006/ole">
            <mc:AlternateContent xmlns:mc="http://schemas.openxmlformats.org/markup-compatibility/2006">
              <mc:Choice xmlns:v="urn:schemas-microsoft-com:vml" Requires="v">
                <p:oleObj spid="_x0000_s9319" r:id="rId6" imgW="1651717" imgH="215994" progId="Equation.3">
                  <p:embed/>
                </p:oleObj>
              </mc:Choice>
              <mc:Fallback>
                <p:oleObj r:id="rId6" imgW="1651717" imgH="215994" progId="Equation.3">
                  <p:embed/>
                  <p:pic>
                    <p:nvPicPr>
                      <p:cNvPr id="153607" name="Object 7">
                        <a:extLst>
                          <a:ext uri="{FF2B5EF4-FFF2-40B4-BE49-F238E27FC236}">
                            <a16:creationId xmlns:a16="http://schemas.microsoft.com/office/drawing/2014/main" id="{575C2793-28A2-4FD7-9241-B1A17993F0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413" y="3213100"/>
                        <a:ext cx="4114800" cy="54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08" name="Object 8">
            <a:extLst>
              <a:ext uri="{FF2B5EF4-FFF2-40B4-BE49-F238E27FC236}">
                <a16:creationId xmlns:a16="http://schemas.microsoft.com/office/drawing/2014/main" id="{A4AE116D-30C7-4D34-9938-D7815C315DB7}"/>
              </a:ext>
            </a:extLst>
          </p:cNvPr>
          <p:cNvGraphicFramePr>
            <a:graphicFrameLocks noChangeAspect="1"/>
          </p:cNvGraphicFramePr>
          <p:nvPr>
            <p:extLst>
              <p:ext uri="{D42A27DB-BD31-4B8C-83A1-F6EECF244321}">
                <p14:modId xmlns:p14="http://schemas.microsoft.com/office/powerpoint/2010/main" val="19242645"/>
              </p:ext>
            </p:extLst>
          </p:nvPr>
        </p:nvGraphicFramePr>
        <p:xfrm>
          <a:off x="3935413" y="4076701"/>
          <a:ext cx="2005012" cy="631825"/>
        </p:xfrm>
        <a:graphic>
          <a:graphicData uri="http://schemas.openxmlformats.org/presentationml/2006/ole">
            <mc:AlternateContent xmlns:mc="http://schemas.openxmlformats.org/markup-compatibility/2006">
              <mc:Choice xmlns:v="urn:schemas-microsoft-com:vml" Requires="v">
                <p:oleObj spid="_x0000_s9320" r:id="rId8" imgW="724214" imgH="228699" progId="Equation.3">
                  <p:embed/>
                </p:oleObj>
              </mc:Choice>
              <mc:Fallback>
                <p:oleObj r:id="rId8" imgW="724214" imgH="228699" progId="Equation.3">
                  <p:embed/>
                  <p:pic>
                    <p:nvPicPr>
                      <p:cNvPr id="153608" name="Object 8">
                        <a:extLst>
                          <a:ext uri="{FF2B5EF4-FFF2-40B4-BE49-F238E27FC236}">
                            <a16:creationId xmlns:a16="http://schemas.microsoft.com/office/drawing/2014/main" id="{A4AE116D-30C7-4D34-9938-D7815C315D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5413" y="4076701"/>
                        <a:ext cx="2005012" cy="631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9" name="Object 9">
            <a:extLst>
              <a:ext uri="{FF2B5EF4-FFF2-40B4-BE49-F238E27FC236}">
                <a16:creationId xmlns:a16="http://schemas.microsoft.com/office/drawing/2014/main" id="{DEEB9406-A55A-49EF-8EFB-3D071E4A2B39}"/>
              </a:ext>
            </a:extLst>
          </p:cNvPr>
          <p:cNvGraphicFramePr>
            <a:graphicFrameLocks noChangeAspect="1"/>
          </p:cNvGraphicFramePr>
          <p:nvPr>
            <p:extLst>
              <p:ext uri="{D42A27DB-BD31-4B8C-83A1-F6EECF244321}">
                <p14:modId xmlns:p14="http://schemas.microsoft.com/office/powerpoint/2010/main" val="2548699458"/>
              </p:ext>
            </p:extLst>
          </p:nvPr>
        </p:nvGraphicFramePr>
        <p:xfrm>
          <a:off x="3935413" y="5084764"/>
          <a:ext cx="2438400" cy="636587"/>
        </p:xfrm>
        <a:graphic>
          <a:graphicData uri="http://schemas.openxmlformats.org/presentationml/2006/ole">
            <mc:AlternateContent xmlns:mc="http://schemas.openxmlformats.org/markup-compatibility/2006">
              <mc:Choice xmlns:v="urn:schemas-microsoft-com:vml" Requires="v">
                <p:oleObj spid="_x0000_s9321" r:id="rId10" imgW="876681" imgH="228699" progId="Equation.3">
                  <p:embed/>
                </p:oleObj>
              </mc:Choice>
              <mc:Fallback>
                <p:oleObj r:id="rId10" imgW="876681" imgH="228699" progId="Equation.3">
                  <p:embed/>
                  <p:pic>
                    <p:nvPicPr>
                      <p:cNvPr id="153609" name="Object 9">
                        <a:extLst>
                          <a:ext uri="{FF2B5EF4-FFF2-40B4-BE49-F238E27FC236}">
                            <a16:creationId xmlns:a16="http://schemas.microsoft.com/office/drawing/2014/main" id="{DEEB9406-A55A-49EF-8EFB-3D071E4A2B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5413" y="5084764"/>
                        <a:ext cx="2438400" cy="636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55429"/>
    </mc:Choice>
    <mc:Fallback xmlns="">
      <p:transition spd="slow" advTm="5542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blinds(horizontal)">
                                      <p:cBhvr>
                                        <p:cTn id="7" dur="500"/>
                                        <p:tgtEl>
                                          <p:spTgt spid="153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3">
                                            <p:txEl>
                                              <p:pRg st="0" end="0"/>
                                            </p:txEl>
                                          </p:spTgt>
                                        </p:tgtEl>
                                        <p:attrNameLst>
                                          <p:attrName>style.visibility</p:attrName>
                                        </p:attrNameLst>
                                      </p:cBhvr>
                                      <p:to>
                                        <p:strVal val="visible"/>
                                      </p:to>
                                    </p:set>
                                    <p:animEffect transition="in" filter="blinds(horizontal)">
                                      <p:cBhvr>
                                        <p:cTn id="12" dur="500"/>
                                        <p:tgtEl>
                                          <p:spTgt spid="1536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3605"/>
                                        </p:tgtEl>
                                        <p:attrNameLst>
                                          <p:attrName>style.visibility</p:attrName>
                                        </p:attrNameLst>
                                      </p:cBhvr>
                                      <p:to>
                                        <p:strVal val="visible"/>
                                      </p:to>
                                    </p:set>
                                    <p:animEffect transition="in" filter="box(out)">
                                      <p:cBhvr>
                                        <p:cTn id="17" dur="500"/>
                                        <p:tgtEl>
                                          <p:spTgt spid="153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53607"/>
                                        </p:tgtEl>
                                        <p:attrNameLst>
                                          <p:attrName>style.visibility</p:attrName>
                                        </p:attrNameLst>
                                      </p:cBhvr>
                                      <p:to>
                                        <p:strVal val="visible"/>
                                      </p:to>
                                    </p:set>
                                    <p:animEffect transition="in" filter="box(out)">
                                      <p:cBhvr>
                                        <p:cTn id="22" dur="500"/>
                                        <p:tgtEl>
                                          <p:spTgt spid="1536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08"/>
                                        </p:tgtEl>
                                        <p:attrNameLst>
                                          <p:attrName>style.visibility</p:attrName>
                                        </p:attrNameLst>
                                      </p:cBhvr>
                                      <p:to>
                                        <p:strVal val="visible"/>
                                      </p:to>
                                    </p:set>
                                    <p:animEffect transition="in" filter="blinds(horizontal)">
                                      <p:cBhvr>
                                        <p:cTn id="27" dur="500"/>
                                        <p:tgtEl>
                                          <p:spTgt spid="1536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09"/>
                                        </p:tgtEl>
                                        <p:attrNameLst>
                                          <p:attrName>style.visibility</p:attrName>
                                        </p:attrNameLst>
                                      </p:cBhvr>
                                      <p:to>
                                        <p:strVal val="visible"/>
                                      </p:to>
                                    </p:set>
                                    <p:animEffect transition="in" filter="box(in)">
                                      <p:cBhvr>
                                        <p:cTn id="32" dur="500"/>
                                        <p:tgtEl>
                                          <p:spTgt spid="15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97A594C1-521A-48DD-9A6C-73CA5380A7D8}"/>
              </a:ext>
            </a:extLst>
          </p:cNvPr>
          <p:cNvSpPr>
            <a:spLocks noGrp="1" noRot="1" noChangeArrowheads="1"/>
          </p:cNvSpPr>
          <p:nvPr>
            <p:ph type="body" idx="4294967295"/>
          </p:nvPr>
        </p:nvSpPr>
        <p:spPr>
          <a:xfrm>
            <a:off x="1589539" y="1069630"/>
            <a:ext cx="9012921" cy="4464050"/>
          </a:xfrm>
        </p:spPr>
        <p:txBody>
          <a:bodyPr>
            <a:noAutofit/>
          </a:bodyPr>
          <a:lstStyle/>
          <a:p>
            <a:pPr algn="just" eaLnBrk="1" hangingPunct="1">
              <a:lnSpc>
                <a:spcPct val="110000"/>
              </a:lnSpc>
              <a:spcBef>
                <a:spcPct val="40000"/>
              </a:spcBef>
            </a:pPr>
            <a:r>
              <a:rPr lang="en-US" altLang="zh-CN" sz="3200" dirty="0">
                <a:latin typeface="隶书" panose="02010509060101010101" pitchFamily="49" charset="-122"/>
                <a:ea typeface="隶书" panose="02010509060101010101" pitchFamily="49" charset="-122"/>
              </a:rPr>
              <a:t>S</a:t>
            </a:r>
            <a:r>
              <a:rPr lang="zh-CN" altLang="en-US" sz="3200" dirty="0">
                <a:latin typeface="隶书" panose="02010509060101010101" pitchFamily="49" charset="-122"/>
                <a:ea typeface="隶书" panose="02010509060101010101" pitchFamily="49" charset="-122"/>
              </a:rPr>
              <a:t>原子在适当温度下生成激发态</a:t>
            </a:r>
            <a:r>
              <a:rPr lang="en-US" altLang="zh-CN" sz="3200" dirty="0">
                <a:latin typeface="隶书" panose="02010509060101010101" pitchFamily="49" charset="-122"/>
                <a:ea typeface="隶书" panose="02010509060101010101" pitchFamily="49" charset="-122"/>
              </a:rPr>
              <a:t>S</a:t>
            </a:r>
            <a:r>
              <a:rPr lang="en-US" altLang="zh-CN" sz="3200" baseline="30000" dirty="0">
                <a:latin typeface="隶书" panose="02010509060101010101" pitchFamily="49" charset="-122"/>
                <a:ea typeface="隶书" panose="02010509060101010101" pitchFamily="49" charset="-122"/>
              </a:rPr>
              <a:t>*</a:t>
            </a:r>
            <a:r>
              <a:rPr lang="en-US" altLang="zh-CN" sz="3200" baseline="-30000" dirty="0">
                <a:latin typeface="隶书" panose="02010509060101010101" pitchFamily="49" charset="-122"/>
                <a:ea typeface="隶书" panose="02010509060101010101" pitchFamily="49" charset="-122"/>
              </a:rPr>
              <a:t>2</a:t>
            </a:r>
            <a:r>
              <a:rPr lang="zh-CN" altLang="en-US" sz="3200" dirty="0">
                <a:latin typeface="隶书" panose="02010509060101010101" pitchFamily="49" charset="-122"/>
                <a:ea typeface="隶书" panose="02010509060101010101" pitchFamily="49" charset="-122"/>
              </a:rPr>
              <a:t>，当其跃迁回基态时，发射出</a:t>
            </a:r>
            <a:r>
              <a:rPr lang="en-US" altLang="zh-CN" sz="3200" u="sng" dirty="0">
                <a:latin typeface="隶书" panose="02010509060101010101" pitchFamily="49" charset="-122"/>
                <a:ea typeface="隶书" panose="02010509060101010101" pitchFamily="49" charset="-122"/>
              </a:rPr>
              <a:t>350-430nm</a:t>
            </a:r>
            <a:r>
              <a:rPr lang="zh-CN" altLang="en-US" sz="3200" dirty="0">
                <a:latin typeface="隶书" panose="02010509060101010101" pitchFamily="49" charset="-122"/>
                <a:ea typeface="隶书" panose="02010509060101010101" pitchFamily="49" charset="-122"/>
              </a:rPr>
              <a:t>的</a:t>
            </a:r>
            <a:r>
              <a:rPr lang="zh-CN" altLang="en-US" sz="3200" b="1" dirty="0">
                <a:solidFill>
                  <a:schemeClr val="hlink"/>
                </a:solidFill>
                <a:latin typeface="隶书" panose="02010509060101010101" pitchFamily="49" charset="-122"/>
                <a:ea typeface="隶书" panose="02010509060101010101" pitchFamily="49" charset="-122"/>
              </a:rPr>
              <a:t>特征光谱</a:t>
            </a:r>
            <a:r>
              <a:rPr lang="zh-CN" altLang="en-US" sz="3200" dirty="0">
                <a:latin typeface="隶书" panose="02010509060101010101" pitchFamily="49" charset="-122"/>
                <a:ea typeface="隶书" panose="02010509060101010101" pitchFamily="49" charset="-122"/>
              </a:rPr>
              <a:t>。</a:t>
            </a:r>
          </a:p>
          <a:p>
            <a:pPr eaLnBrk="1" hangingPunct="1">
              <a:lnSpc>
                <a:spcPct val="110000"/>
              </a:lnSpc>
              <a:spcBef>
                <a:spcPct val="40000"/>
              </a:spcBef>
            </a:pPr>
            <a:r>
              <a:rPr lang="zh-CN" altLang="en-US" sz="3200" dirty="0">
                <a:latin typeface="隶书" panose="02010509060101010101" pitchFamily="49" charset="-122"/>
                <a:ea typeface="隶书" panose="02010509060101010101" pitchFamily="49" charset="-122"/>
              </a:rPr>
              <a:t>这些光经滤光片照射在光电倍增管上，产生光电流，经放大后信号由记录仪记录下来。</a:t>
            </a:r>
            <a:endParaRPr lang="en-US" altLang="zh-CN" sz="3200" dirty="0">
              <a:latin typeface="隶书" panose="02010509060101010101" pitchFamily="49" charset="-122"/>
              <a:ea typeface="隶书" panose="02010509060101010101" pitchFamily="49" charset="-122"/>
            </a:endParaRPr>
          </a:p>
          <a:p>
            <a:pPr>
              <a:lnSpc>
                <a:spcPct val="110000"/>
              </a:lnSpc>
              <a:spcBef>
                <a:spcPct val="40000"/>
              </a:spcBef>
            </a:pPr>
            <a:r>
              <a:rPr lang="zh-CN" altLang="en-US" sz="3200" dirty="0">
                <a:latin typeface="隶书" panose="02010509060101010101" pitchFamily="49" charset="-122"/>
                <a:ea typeface="隶书" panose="02010509060101010101" pitchFamily="49" charset="-122"/>
              </a:rPr>
              <a:t>含磷试样以</a:t>
            </a:r>
            <a:r>
              <a:rPr lang="en-US" altLang="zh-CN" sz="3200" dirty="0">
                <a:latin typeface="隶书" panose="02010509060101010101" pitchFamily="49" charset="-122"/>
                <a:ea typeface="隶书" panose="02010509060101010101" pitchFamily="49" charset="-122"/>
              </a:rPr>
              <a:t>HPO</a:t>
            </a:r>
            <a:r>
              <a:rPr lang="en-US" altLang="zh-CN" sz="3200" baseline="30000" dirty="0">
                <a:latin typeface="隶书" panose="02010509060101010101" pitchFamily="49" charset="-122"/>
                <a:ea typeface="隶书" panose="02010509060101010101" pitchFamily="49" charset="-122"/>
              </a:rPr>
              <a:t>*</a:t>
            </a:r>
            <a:r>
              <a:rPr lang="zh-CN" altLang="en-US" sz="3200" dirty="0">
                <a:latin typeface="隶书" panose="02010509060101010101" pitchFamily="49" charset="-122"/>
                <a:ea typeface="隶书" panose="02010509060101010101" pitchFamily="49" charset="-122"/>
              </a:rPr>
              <a:t>形式发射</a:t>
            </a:r>
            <a:r>
              <a:rPr lang="en-US" altLang="zh-CN" sz="3200" u="sng" dirty="0">
                <a:latin typeface="隶书" panose="02010509060101010101" pitchFamily="49" charset="-122"/>
                <a:ea typeface="隶书" panose="02010509060101010101" pitchFamily="49" charset="-122"/>
              </a:rPr>
              <a:t>526nm</a:t>
            </a:r>
            <a:r>
              <a:rPr lang="zh-CN" altLang="en-US" sz="3200" dirty="0">
                <a:latin typeface="隶书" panose="02010509060101010101" pitchFamily="49" charset="-122"/>
                <a:ea typeface="隶书" panose="02010509060101010101" pitchFamily="49" charset="-122"/>
              </a:rPr>
              <a:t>的特征光谱。</a:t>
            </a:r>
          </a:p>
          <a:p>
            <a:pPr eaLnBrk="1" hangingPunct="1">
              <a:lnSpc>
                <a:spcPct val="110000"/>
              </a:lnSpc>
              <a:spcBef>
                <a:spcPct val="40000"/>
              </a:spcBef>
            </a:pPr>
            <a:endParaRPr lang="zh-CN" altLang="en-US" sz="3200" dirty="0">
              <a:latin typeface="隶书" panose="02010509060101010101" pitchFamily="49" charset="-122"/>
              <a:ea typeface="隶书" panose="0201050906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5668"/>
    </mc:Choice>
    <mc:Fallback xmlns="">
      <p:transition spd="slow" advTm="5566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Effect transition="in" filter="blinds(horizontal)">
                                      <p:cBhvr>
                                        <p:cTn id="7" dur="500"/>
                                        <p:tgtEl>
                                          <p:spTgt spid="154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26">
                                            <p:txEl>
                                              <p:pRg st="1" end="1"/>
                                            </p:txEl>
                                          </p:spTgt>
                                        </p:tgtEl>
                                        <p:attrNameLst>
                                          <p:attrName>style.visibility</p:attrName>
                                        </p:attrNameLst>
                                      </p:cBhvr>
                                      <p:to>
                                        <p:strVal val="visible"/>
                                      </p:to>
                                    </p:set>
                                    <p:animEffect transition="in" filter="blinds(horizontal)">
                                      <p:cBhvr>
                                        <p:cTn id="12" dur="500"/>
                                        <p:tgtEl>
                                          <p:spTgt spid="154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26">
                                            <p:txEl>
                                              <p:pRg st="2" end="2"/>
                                            </p:txEl>
                                          </p:spTgt>
                                        </p:tgtEl>
                                        <p:attrNameLst>
                                          <p:attrName>style.visibility</p:attrName>
                                        </p:attrNameLst>
                                      </p:cBhvr>
                                      <p:to>
                                        <p:strVal val="visible"/>
                                      </p:to>
                                    </p:set>
                                    <p:animEffect transition="in" filter="blinds(horizontal)">
                                      <p:cBhvr>
                                        <p:cTn id="17" dur="500"/>
                                        <p:tgtEl>
                                          <p:spTgt spid="1546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A67D4C30-185A-4E18-9A7D-F9A596C22D26}"/>
              </a:ext>
            </a:extLst>
          </p:cNvPr>
          <p:cNvSpPr>
            <a:spLocks noGrp="1" noRot="1" noChangeArrowheads="1"/>
          </p:cNvSpPr>
          <p:nvPr>
            <p:ph type="title" idx="4294967295"/>
          </p:nvPr>
        </p:nvSpPr>
        <p:spPr/>
        <p:txBody>
          <a:bodyPr/>
          <a:lstStyle/>
          <a:p>
            <a:pPr marL="762000" indent="-762000"/>
            <a:r>
              <a:rPr lang="zh-CN" altLang="zh-CN" dirty="0">
                <a:solidFill>
                  <a:srgbClr val="EC5C22"/>
                </a:solidFill>
                <a:ea typeface="隶书" panose="02010509060101010101" pitchFamily="49" charset="-122"/>
              </a:rPr>
              <a:t>响应特性</a:t>
            </a:r>
          </a:p>
        </p:txBody>
      </p:sp>
      <p:sp>
        <p:nvSpPr>
          <p:cNvPr id="155651" name="Rectangle 3">
            <a:extLst>
              <a:ext uri="{FF2B5EF4-FFF2-40B4-BE49-F238E27FC236}">
                <a16:creationId xmlns:a16="http://schemas.microsoft.com/office/drawing/2014/main" id="{AF7E27C4-E54A-41AA-8C2B-6CE3F35D55E9}"/>
              </a:ext>
            </a:extLst>
          </p:cNvPr>
          <p:cNvSpPr>
            <a:spLocks noGrp="1" noRot="1" noChangeArrowheads="1"/>
          </p:cNvSpPr>
          <p:nvPr>
            <p:ph type="body" idx="4294967295"/>
          </p:nvPr>
        </p:nvSpPr>
        <p:spPr>
          <a:xfrm>
            <a:off x="1209822" y="1981200"/>
            <a:ext cx="9159729" cy="3886200"/>
          </a:xfrm>
        </p:spPr>
        <p:txBody>
          <a:bodyPr>
            <a:normAutofit/>
          </a:bodyPr>
          <a:lstStyle/>
          <a:p>
            <a:pPr eaLnBrk="1" hangingPunct="1">
              <a:lnSpc>
                <a:spcPct val="110000"/>
              </a:lnSpc>
              <a:spcBef>
                <a:spcPct val="30000"/>
              </a:spcBef>
            </a:pPr>
            <a:r>
              <a:rPr lang="zh-CN" altLang="zh-CN" sz="3200" dirty="0">
                <a:solidFill>
                  <a:srgbClr val="FF0000"/>
                </a:solidFill>
                <a:latin typeface="隶书" panose="02010509060101010101" pitchFamily="49" charset="-122"/>
                <a:ea typeface="隶书" panose="02010509060101010101" pitchFamily="49" charset="-122"/>
              </a:rPr>
              <a:t>选择性好</a:t>
            </a:r>
            <a:r>
              <a:rPr lang="zh-CN" altLang="zh-CN" sz="3200" dirty="0">
                <a:latin typeface="隶书" panose="02010509060101010101" pitchFamily="49" charset="-122"/>
                <a:ea typeface="隶书" panose="02010509060101010101" pitchFamily="49" charset="-122"/>
              </a:rPr>
              <a:t>，对</a:t>
            </a:r>
            <a:r>
              <a:rPr lang="zh-CN" altLang="zh-CN" sz="3200" dirty="0">
                <a:solidFill>
                  <a:srgbClr val="0070C0"/>
                </a:solidFill>
                <a:latin typeface="隶书" panose="02010509060101010101" pitchFamily="49" charset="-122"/>
                <a:ea typeface="隶书" panose="02010509060101010101" pitchFamily="49" charset="-122"/>
              </a:rPr>
              <a:t>含磷或含硫</a:t>
            </a:r>
            <a:r>
              <a:rPr lang="zh-CN" altLang="zh-CN" sz="3200" dirty="0">
                <a:latin typeface="隶书" panose="02010509060101010101" pitchFamily="49" charset="-122"/>
                <a:ea typeface="隶书" panose="02010509060101010101" pitchFamily="49" charset="-122"/>
              </a:rPr>
              <a:t>的化合物有很</a:t>
            </a:r>
            <a:r>
              <a:rPr lang="zh-CN" altLang="zh-CN" sz="3200" dirty="0">
                <a:solidFill>
                  <a:srgbClr val="FF0000"/>
                </a:solidFill>
                <a:latin typeface="隶书" panose="02010509060101010101" pitchFamily="49" charset="-122"/>
                <a:ea typeface="隶书" panose="02010509060101010101" pitchFamily="49" charset="-122"/>
              </a:rPr>
              <a:t>高的灵敏度</a:t>
            </a:r>
            <a:r>
              <a:rPr lang="zh-CN" altLang="zh-CN" sz="3200" dirty="0">
                <a:latin typeface="隶书" panose="02010509060101010101" pitchFamily="49" charset="-122"/>
                <a:ea typeface="隶书" panose="02010509060101010101" pitchFamily="49" charset="-122"/>
              </a:rPr>
              <a:t>，对烃类及其它化合物的响应值很小。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3549"/>
    </mc:Choice>
    <mc:Fallback xmlns="">
      <p:transition spd="slow" advTm="2354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linds(horizontal)">
                                      <p:cBhvr>
                                        <p:cTn id="7" dur="5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5651">
                                            <p:txEl>
                                              <p:pRg st="0" end="0"/>
                                            </p:txEl>
                                          </p:spTgt>
                                        </p:tgtEl>
                                        <p:attrNameLst>
                                          <p:attrName>style.visibility</p:attrName>
                                        </p:attrNameLst>
                                      </p:cBhvr>
                                      <p:to>
                                        <p:strVal val="visible"/>
                                      </p:to>
                                    </p:set>
                                    <p:animEffect transition="in" filter="dissolve">
                                      <p:cBhvr>
                                        <p:cTn id="12" dur="500"/>
                                        <p:tgtEl>
                                          <p:spTgt spid="155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41AB7681-7F72-4D53-AE9B-669FDDFFEEFF}"/>
              </a:ext>
            </a:extLst>
          </p:cNvPr>
          <p:cNvSpPr>
            <a:spLocks noGrp="1" noRot="1" noChangeArrowheads="1"/>
          </p:cNvSpPr>
          <p:nvPr>
            <p:ph type="title" idx="4294967295"/>
          </p:nvPr>
        </p:nvSpPr>
        <p:spPr>
          <a:xfrm>
            <a:off x="895643" y="269876"/>
            <a:ext cx="8540750" cy="1143000"/>
          </a:xfrm>
        </p:spPr>
        <p:txBody>
          <a:bodyPr/>
          <a:lstStyle/>
          <a:p>
            <a:pPr algn="l" eaLnBrk="1" hangingPunct="1"/>
            <a:r>
              <a:rPr lang="zh-CN" altLang="zh-CN" sz="3200" b="1" dirty="0">
                <a:solidFill>
                  <a:srgbClr val="FF0000"/>
                </a:solidFill>
              </a:rPr>
              <a:t>应用举例</a:t>
            </a:r>
          </a:p>
        </p:txBody>
      </p:sp>
      <p:pic>
        <p:nvPicPr>
          <p:cNvPr id="4" name="图片 2">
            <a:extLst>
              <a:ext uri="{FF2B5EF4-FFF2-40B4-BE49-F238E27FC236}">
                <a16:creationId xmlns:a16="http://schemas.microsoft.com/office/drawing/2014/main" id="{84D8ED4C-64AE-4386-83EF-CBD749BF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187" t="13345" r="7562" b="24367"/>
          <a:stretch>
            <a:fillRect/>
          </a:stretch>
        </p:blipFill>
        <p:spPr bwMode="auto">
          <a:xfrm>
            <a:off x="2896693" y="580938"/>
            <a:ext cx="6563060" cy="4375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5867DD3-80F8-4BFB-8D1B-B2D146B8BD7F}"/>
              </a:ext>
            </a:extLst>
          </p:cNvPr>
          <p:cNvSpPr>
            <a:spLocks noChangeArrowheads="1"/>
          </p:cNvSpPr>
          <p:nvPr/>
        </p:nvSpPr>
        <p:spPr bwMode="auto">
          <a:xfrm>
            <a:off x="3137245" y="5267375"/>
            <a:ext cx="629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en-US" sz="2400" dirty="0">
                <a:solidFill>
                  <a:srgbClr val="0070C0"/>
                </a:solidFill>
                <a:cs typeface="Times New Roman" panose="02020603050405020304" pitchFamily="18" charset="0"/>
              </a:rPr>
              <a:t>用脉冲火焰光度检测器检测丙烯中的硫化物</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3693"/>
    </mc:Choice>
    <mc:Fallback xmlns="">
      <p:transition spd="slow" advTm="5369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blinds(horizontal)">
                                      <p:cBhvr>
                                        <p:cTn id="7" dur="500"/>
                                        <p:tgtEl>
                                          <p:spTgt spid="15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C2CDFBDB-49CB-4255-9AE1-5A7C5AF4705B}"/>
              </a:ext>
            </a:extLst>
          </p:cNvPr>
          <p:cNvSpPr>
            <a:spLocks noGrp="1" noRot="1" noChangeArrowheads="1"/>
          </p:cNvSpPr>
          <p:nvPr>
            <p:ph type="title" idx="4294967295"/>
          </p:nvPr>
        </p:nvSpPr>
        <p:spPr>
          <a:xfrm>
            <a:off x="1407561" y="557213"/>
            <a:ext cx="7581900" cy="1143000"/>
          </a:xfrm>
        </p:spPr>
        <p:txBody>
          <a:bodyPr>
            <a:normAutofit/>
          </a:bodyPr>
          <a:lstStyle/>
          <a:p>
            <a:pPr algn="l" eaLnBrk="1" hangingPunct="1"/>
            <a:r>
              <a:rPr lang="zh-CN" altLang="en-US" dirty="0">
                <a:solidFill>
                  <a:srgbClr val="0070C0"/>
                </a:solidFill>
                <a:ea typeface="隶书" panose="02010509060101010101" pitchFamily="49" charset="-122"/>
              </a:rPr>
              <a:t>（</a:t>
            </a:r>
            <a:r>
              <a:rPr lang="en-US" altLang="zh-CN" dirty="0">
                <a:solidFill>
                  <a:srgbClr val="0070C0"/>
                </a:solidFill>
                <a:ea typeface="隶书" panose="02010509060101010101" pitchFamily="49" charset="-122"/>
              </a:rPr>
              <a:t>2</a:t>
            </a:r>
            <a:r>
              <a:rPr lang="zh-CN" altLang="en-US" dirty="0">
                <a:solidFill>
                  <a:srgbClr val="0070C0"/>
                </a:solidFill>
                <a:ea typeface="隶书" panose="02010509060101010101" pitchFamily="49" charset="-122"/>
              </a:rPr>
              <a:t>）检测器各论</a:t>
            </a:r>
          </a:p>
        </p:txBody>
      </p:sp>
      <p:sp>
        <p:nvSpPr>
          <p:cNvPr id="128003" name="Rectangle 3">
            <a:extLst>
              <a:ext uri="{FF2B5EF4-FFF2-40B4-BE49-F238E27FC236}">
                <a16:creationId xmlns:a16="http://schemas.microsoft.com/office/drawing/2014/main" id="{ACDFF017-D7B7-4E63-AE41-6EF3B8EC8EDC}"/>
              </a:ext>
            </a:extLst>
          </p:cNvPr>
          <p:cNvSpPr>
            <a:spLocks noGrp="1" noRot="1" noChangeArrowheads="1"/>
          </p:cNvSpPr>
          <p:nvPr>
            <p:ph type="body" idx="4294967295"/>
          </p:nvPr>
        </p:nvSpPr>
        <p:spPr>
          <a:xfrm>
            <a:off x="2891459" y="1700213"/>
            <a:ext cx="7262813" cy="4340709"/>
          </a:xfrm>
        </p:spPr>
        <p:txBody>
          <a:bodyPr>
            <a:normAutofit/>
          </a:bodyPr>
          <a:lstStyle/>
          <a:p>
            <a:pPr eaLnBrk="1" hangingPunct="1">
              <a:lnSpc>
                <a:spcPct val="110000"/>
              </a:lnSpc>
            </a:pPr>
            <a:r>
              <a:rPr lang="zh-CN" altLang="zh-CN" sz="3200" dirty="0">
                <a:ea typeface="隶书" panose="02010509060101010101" pitchFamily="49" charset="-122"/>
              </a:rPr>
              <a:t>热导检测器</a:t>
            </a:r>
            <a:r>
              <a:rPr lang="zh-CN" altLang="en-US" sz="3200" dirty="0">
                <a:ea typeface="隶书" panose="02010509060101010101" pitchFamily="49" charset="-122"/>
              </a:rPr>
              <a:t>（</a:t>
            </a:r>
            <a:r>
              <a:rPr lang="en-US" altLang="zh-CN" sz="3200" dirty="0">
                <a:ea typeface="隶书" panose="02010509060101010101" pitchFamily="49" charset="-122"/>
              </a:rPr>
              <a:t>TCD</a:t>
            </a:r>
            <a:r>
              <a:rPr lang="zh-CN" altLang="en-US" sz="3200" dirty="0">
                <a:ea typeface="隶书" panose="02010509060101010101" pitchFamily="49" charset="-122"/>
              </a:rPr>
              <a:t>）</a:t>
            </a:r>
            <a:endParaRPr lang="zh-CN" altLang="zh-CN" sz="3200" dirty="0">
              <a:ea typeface="隶书" panose="02010509060101010101" pitchFamily="49" charset="-122"/>
            </a:endParaRPr>
          </a:p>
          <a:p>
            <a:pPr eaLnBrk="1" hangingPunct="1">
              <a:lnSpc>
                <a:spcPct val="110000"/>
              </a:lnSpc>
            </a:pPr>
            <a:r>
              <a:rPr lang="zh-CN" altLang="zh-CN" sz="3200" dirty="0">
                <a:ea typeface="隶书" panose="02010509060101010101" pitchFamily="49" charset="-122"/>
              </a:rPr>
              <a:t>氢火焰离子化检测器</a:t>
            </a:r>
            <a:r>
              <a:rPr lang="zh-CN" altLang="en-US" sz="3200" dirty="0">
                <a:ea typeface="隶书" panose="02010509060101010101" pitchFamily="49" charset="-122"/>
              </a:rPr>
              <a:t>（</a:t>
            </a:r>
            <a:r>
              <a:rPr lang="en-US" altLang="zh-CN" sz="3200" dirty="0">
                <a:ea typeface="隶书" panose="02010509060101010101" pitchFamily="49" charset="-122"/>
              </a:rPr>
              <a:t>FID</a:t>
            </a:r>
            <a:r>
              <a:rPr lang="zh-CN" altLang="en-US" sz="3200" dirty="0">
                <a:ea typeface="隶书" panose="02010509060101010101" pitchFamily="49" charset="-122"/>
              </a:rPr>
              <a:t>）</a:t>
            </a:r>
            <a:endParaRPr lang="zh-CN" altLang="zh-CN" sz="3200" dirty="0">
              <a:ea typeface="隶书" panose="02010509060101010101" pitchFamily="49" charset="-122"/>
            </a:endParaRPr>
          </a:p>
          <a:p>
            <a:pPr eaLnBrk="1" hangingPunct="1">
              <a:lnSpc>
                <a:spcPct val="110000"/>
              </a:lnSpc>
            </a:pPr>
            <a:r>
              <a:rPr lang="zh-CN" altLang="zh-CN" sz="3200" dirty="0">
                <a:ea typeface="隶书" panose="02010509060101010101" pitchFamily="49" charset="-122"/>
              </a:rPr>
              <a:t>电子俘获检测器</a:t>
            </a:r>
            <a:r>
              <a:rPr lang="zh-CN" altLang="en-US" sz="3200" dirty="0">
                <a:ea typeface="隶书" panose="02010509060101010101" pitchFamily="49" charset="-122"/>
              </a:rPr>
              <a:t>（</a:t>
            </a:r>
            <a:r>
              <a:rPr lang="en-US" altLang="zh-CN" sz="3200" dirty="0">
                <a:ea typeface="隶书" panose="02010509060101010101" pitchFamily="49" charset="-122"/>
              </a:rPr>
              <a:t>ECD</a:t>
            </a:r>
            <a:r>
              <a:rPr lang="zh-CN" altLang="en-US" sz="3200" dirty="0">
                <a:ea typeface="隶书" panose="02010509060101010101" pitchFamily="49" charset="-122"/>
              </a:rPr>
              <a:t>）</a:t>
            </a:r>
            <a:endParaRPr lang="zh-CN" altLang="zh-CN" sz="3200" dirty="0">
              <a:ea typeface="隶书" panose="02010509060101010101" pitchFamily="49" charset="-122"/>
            </a:endParaRPr>
          </a:p>
          <a:p>
            <a:pPr eaLnBrk="1" hangingPunct="1">
              <a:lnSpc>
                <a:spcPct val="110000"/>
              </a:lnSpc>
            </a:pPr>
            <a:r>
              <a:rPr lang="zh-CN" altLang="zh-CN" sz="3200" dirty="0">
                <a:ea typeface="隶书" panose="02010509060101010101" pitchFamily="49" charset="-122"/>
              </a:rPr>
              <a:t>火焰光度检测器</a:t>
            </a:r>
            <a:r>
              <a:rPr lang="zh-CN" altLang="en-US" sz="3200" dirty="0">
                <a:ea typeface="隶书" panose="02010509060101010101" pitchFamily="49" charset="-122"/>
              </a:rPr>
              <a:t>（</a:t>
            </a:r>
            <a:r>
              <a:rPr lang="en-US" altLang="zh-CN" sz="3200" dirty="0">
                <a:ea typeface="隶书" panose="02010509060101010101" pitchFamily="49" charset="-122"/>
              </a:rPr>
              <a:t>FPD</a:t>
            </a:r>
            <a:r>
              <a:rPr lang="zh-CN" altLang="en-US" sz="3200" dirty="0">
                <a:ea typeface="隶书" panose="02010509060101010101" pitchFamily="49" charset="-122"/>
              </a:rPr>
              <a:t>）</a:t>
            </a:r>
            <a:endParaRPr lang="zh-CN" altLang="zh-CN" sz="3200" dirty="0">
              <a:ea typeface="隶书" panose="0201050906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7641"/>
    </mc:Choice>
    <mc:Fallback xmlns="">
      <p:transition spd="slow" advTm="1764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in)">
                                      <p:cBhvr>
                                        <p:cTn id="7" dur="500"/>
                                        <p:tgtEl>
                                          <p:spTgt spid="12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12" dur="5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7" dur="500"/>
                                        <p:tgtEl>
                                          <p:spTgt spid="1280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22" dur="500"/>
                                        <p:tgtEl>
                                          <p:spTgt spid="1280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7"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E48F1AC7-993E-4865-B1F9-7F2AE3BE4949}"/>
              </a:ext>
            </a:extLst>
          </p:cNvPr>
          <p:cNvSpPr>
            <a:spLocks noGrp="1" noRot="1" noChangeArrowheads="1"/>
          </p:cNvSpPr>
          <p:nvPr>
            <p:ph type="body" idx="4294967295"/>
          </p:nvPr>
        </p:nvSpPr>
        <p:spPr/>
        <p:txBody>
          <a:bodyPr/>
          <a:lstStyle/>
          <a:p>
            <a:pPr marL="609600" indent="-609600" algn="ctr">
              <a:buNone/>
            </a:pPr>
            <a:r>
              <a:rPr lang="zh-CN" altLang="en-US" sz="4800" dirty="0">
                <a:solidFill>
                  <a:srgbClr val="0070C0"/>
                </a:solidFill>
                <a:ea typeface="隶书" panose="02010509060101010101" pitchFamily="49" charset="-122"/>
              </a:rPr>
              <a:t>热导检测器</a:t>
            </a:r>
          </a:p>
          <a:p>
            <a:pPr marL="609600" indent="-609600">
              <a:buNone/>
            </a:pPr>
            <a:endParaRPr lang="zh-CN" altLang="en-US" sz="1000" dirty="0"/>
          </a:p>
          <a:p>
            <a:pPr marL="609600" indent="-609600" algn="ctr">
              <a:buNone/>
            </a:pPr>
            <a:r>
              <a:rPr lang="en-US" altLang="zh-CN" sz="3600" b="1" dirty="0"/>
              <a:t>Thermal Conductivity Detector</a:t>
            </a:r>
          </a:p>
          <a:p>
            <a:pPr marL="609600" indent="-609600">
              <a:buNone/>
            </a:pPr>
            <a:endParaRPr lang="en-US" altLang="zh-CN" sz="3600" dirty="0"/>
          </a:p>
          <a:p>
            <a:pPr marL="609600" indent="-609600" algn="ctr">
              <a:buNone/>
            </a:pPr>
            <a:r>
              <a:rPr lang="en-US" altLang="zh-CN" sz="3600" b="1" dirty="0"/>
              <a:t>TCD </a:t>
            </a:r>
          </a:p>
          <a:p>
            <a:pPr marL="609600" indent="-609600"/>
            <a:endParaRPr lang="en-US" altLang="zh-CN" b="1" dirty="0"/>
          </a:p>
          <a:p>
            <a:pPr marL="609600" indent="-609600"/>
            <a:endParaRPr lang="en-US" altLang="zh-CN" b="1"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108"/>
    </mc:Choice>
    <mc:Fallback xmlns="">
      <p:transition spd="slow" advTm="1510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box(in)">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9026">
                                            <p:txEl>
                                              <p:pRg st="2" end="2"/>
                                            </p:txEl>
                                          </p:spTgt>
                                        </p:tgtEl>
                                        <p:attrNameLst>
                                          <p:attrName>style.visibility</p:attrName>
                                        </p:attrNameLst>
                                      </p:cBhvr>
                                      <p:to>
                                        <p:strVal val="visible"/>
                                      </p:to>
                                    </p:set>
                                    <p:animEffect transition="in" filter="box(in)">
                                      <p:cBhvr>
                                        <p:cTn id="12" dur="500"/>
                                        <p:tgtEl>
                                          <p:spTgt spid="1290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9026">
                                            <p:txEl>
                                              <p:pRg st="4" end="4"/>
                                            </p:txEl>
                                          </p:spTgt>
                                        </p:tgtEl>
                                        <p:attrNameLst>
                                          <p:attrName>style.visibility</p:attrName>
                                        </p:attrNameLst>
                                      </p:cBhvr>
                                      <p:to>
                                        <p:strVal val="visible"/>
                                      </p:to>
                                    </p:set>
                                    <p:animEffect transition="in" filter="box(in)">
                                      <p:cBhvr>
                                        <p:cTn id="17" dur="500"/>
                                        <p:tgtEl>
                                          <p:spTgt spid="129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IMG_0727">
            <a:extLst>
              <a:ext uri="{FF2B5EF4-FFF2-40B4-BE49-F238E27FC236}">
                <a16:creationId xmlns:a16="http://schemas.microsoft.com/office/drawing/2014/main" id="{F6B20687-AEFD-4224-BE0F-4CB140303D94}"/>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216275" y="765176"/>
            <a:ext cx="6034088" cy="4525963"/>
          </a:xfrm>
          <a:noFill/>
          <a:ln w="25400">
            <a:noFill/>
            <a:miter lim="800000"/>
            <a:headEnd/>
            <a:tailEnd/>
          </a:ln>
        </p:spPr>
      </p:pic>
      <p:sp>
        <p:nvSpPr>
          <p:cNvPr id="130051" name="Text Box 3">
            <a:extLst>
              <a:ext uri="{FF2B5EF4-FFF2-40B4-BE49-F238E27FC236}">
                <a16:creationId xmlns:a16="http://schemas.microsoft.com/office/drawing/2014/main" id="{1800B1B5-DA41-4B99-81CB-D29A609DB7EA}"/>
              </a:ext>
            </a:extLst>
          </p:cNvPr>
          <p:cNvSpPr txBox="1">
            <a:spLocks noChangeArrowheads="1"/>
          </p:cNvSpPr>
          <p:nvPr/>
        </p:nvSpPr>
        <p:spPr bwMode="auto">
          <a:xfrm>
            <a:off x="5303839" y="5589589"/>
            <a:ext cx="3887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b="1">
                <a:latin typeface="Garamond" panose="02020404030301010803" pitchFamily="18" charset="0"/>
              </a:rPr>
              <a:t>TCD</a:t>
            </a:r>
          </a:p>
        </p:txBody>
      </p:sp>
      <p:sp>
        <p:nvSpPr>
          <p:cNvPr id="2" name="矩形 1">
            <a:extLst>
              <a:ext uri="{FF2B5EF4-FFF2-40B4-BE49-F238E27FC236}">
                <a16:creationId xmlns:a16="http://schemas.microsoft.com/office/drawing/2014/main" id="{25DEF250-EAB0-43EA-82C4-AE7B59E0084A}"/>
              </a:ext>
            </a:extLst>
          </p:cNvPr>
          <p:cNvSpPr/>
          <p:nvPr/>
        </p:nvSpPr>
        <p:spPr>
          <a:xfrm>
            <a:off x="3816626" y="2199861"/>
            <a:ext cx="4187688" cy="2610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a:extLst>
              <a:ext uri="{FF2B5EF4-FFF2-40B4-BE49-F238E27FC236}">
                <a16:creationId xmlns:a16="http://schemas.microsoft.com/office/drawing/2014/main" id="{A3D44372-01A8-4EA2-BC5F-463BF66C5E9C}"/>
              </a:ext>
            </a:extLst>
          </p:cNvPr>
          <p:cNvSpPr/>
          <p:nvPr/>
        </p:nvSpPr>
        <p:spPr>
          <a:xfrm>
            <a:off x="5303839" y="2994991"/>
            <a:ext cx="792161" cy="92765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392"/>
    </mc:Choice>
    <mc:Fallback xmlns="">
      <p:transition spd="slow" advTm="1139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out)">
                                      <p:cBhvr>
                                        <p:cTn id="7" dur="500"/>
                                        <p:tgtEl>
                                          <p:spTgt spid="130051"/>
                                        </p:tgtEl>
                                      </p:cBhvr>
                                    </p:animEffect>
                                  </p:childTnLst>
                                </p:cTn>
                              </p:par>
                              <p:par>
                                <p:cTn id="8" presetID="4" presetClass="entr" presetSubtype="32" fill="hold" nodeType="withEffect">
                                  <p:stCondLst>
                                    <p:cond delay="0"/>
                                  </p:stCondLst>
                                  <p:childTnLst>
                                    <p:set>
                                      <p:cBhvr>
                                        <p:cTn id="9" dur="1" fill="hold">
                                          <p:stCondLst>
                                            <p:cond delay="0"/>
                                          </p:stCondLst>
                                        </p:cTn>
                                        <p:tgtEl>
                                          <p:spTgt spid="130050"/>
                                        </p:tgtEl>
                                        <p:attrNameLst>
                                          <p:attrName>style.visibility</p:attrName>
                                        </p:attrNameLst>
                                      </p:cBhvr>
                                      <p:to>
                                        <p:strVal val="visible"/>
                                      </p:to>
                                    </p:set>
                                    <p:animEffect transition="in" filter="box(out)">
                                      <p:cBhvr>
                                        <p:cTn id="10" dur="500"/>
                                        <p:tgtEl>
                                          <p:spTgt spid="13005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8" name="Object 3">
            <a:extLst>
              <a:ext uri="{FF2B5EF4-FFF2-40B4-BE49-F238E27FC236}">
                <a16:creationId xmlns:a16="http://schemas.microsoft.com/office/drawing/2014/main" id="{35C59F82-5BBF-47B8-ADE9-668D6A2F5100}"/>
              </a:ext>
            </a:extLst>
          </p:cNvPr>
          <p:cNvGraphicFramePr>
            <a:graphicFrameLocks noChangeAspect="1"/>
          </p:cNvGraphicFramePr>
          <p:nvPr>
            <p:extLst>
              <p:ext uri="{D42A27DB-BD31-4B8C-83A1-F6EECF244321}">
                <p14:modId xmlns:p14="http://schemas.microsoft.com/office/powerpoint/2010/main" val="1636135180"/>
              </p:ext>
            </p:extLst>
          </p:nvPr>
        </p:nvGraphicFramePr>
        <p:xfrm>
          <a:off x="1762982" y="1196975"/>
          <a:ext cx="9421852" cy="5150444"/>
        </p:xfrm>
        <a:graphic>
          <a:graphicData uri="http://schemas.openxmlformats.org/presentationml/2006/ole">
            <mc:AlternateContent xmlns:mc="http://schemas.openxmlformats.org/markup-compatibility/2006">
              <mc:Choice xmlns:v="urn:schemas-microsoft-com:vml" Requires="v">
                <p:oleObj spid="_x0000_s5148" name="CorelDRAW" r:id="rId4" imgW="6667500" imgH="3648075" progId="CorelDraw.Graphic.8">
                  <p:embed/>
                </p:oleObj>
              </mc:Choice>
              <mc:Fallback>
                <p:oleObj name="CorelDRAW" r:id="rId4" imgW="6667500" imgH="3648075" progId="CorelDraw.Graphic.8">
                  <p:embed/>
                  <p:pic>
                    <p:nvPicPr>
                      <p:cNvPr id="123908" name="Object 3">
                        <a:extLst>
                          <a:ext uri="{FF2B5EF4-FFF2-40B4-BE49-F238E27FC236}">
                            <a16:creationId xmlns:a16="http://schemas.microsoft.com/office/drawing/2014/main" id="{35C59F82-5BBF-47B8-ADE9-668D6A2F51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982" y="1196975"/>
                        <a:ext cx="9421852" cy="5150444"/>
                      </a:xfrm>
                      <a:prstGeom prst="rect">
                        <a:avLst/>
                      </a:prstGeom>
                      <a:noFill/>
                      <a:ln>
                        <a:noFill/>
                      </a:ln>
                    </p:spPr>
                  </p:pic>
                </p:oleObj>
              </mc:Fallback>
            </mc:AlternateContent>
          </a:graphicData>
        </a:graphic>
      </p:graphicFrame>
      <p:sp>
        <p:nvSpPr>
          <p:cNvPr id="131074" name="Rectangle 2">
            <a:extLst>
              <a:ext uri="{FF2B5EF4-FFF2-40B4-BE49-F238E27FC236}">
                <a16:creationId xmlns:a16="http://schemas.microsoft.com/office/drawing/2014/main" id="{DC1FA3F8-118F-480A-9A1C-B0060EEF712F}"/>
              </a:ext>
            </a:extLst>
          </p:cNvPr>
          <p:cNvSpPr>
            <a:spLocks noGrp="1" noRot="1" noChangeArrowheads="1"/>
          </p:cNvSpPr>
          <p:nvPr>
            <p:ph type="title" idx="4294967295"/>
          </p:nvPr>
        </p:nvSpPr>
        <p:spPr>
          <a:xfrm>
            <a:off x="790402" y="336826"/>
            <a:ext cx="1491091" cy="666750"/>
          </a:xfrm>
        </p:spPr>
        <p:txBody>
          <a:bodyPr/>
          <a:lstStyle/>
          <a:p>
            <a:pPr marL="762000" indent="-762000"/>
            <a:r>
              <a:rPr lang="zh-CN" altLang="zh-CN" sz="4000" dirty="0">
                <a:solidFill>
                  <a:srgbClr val="EC5C22"/>
                </a:solidFill>
                <a:ea typeface="隶书" panose="02010509060101010101" pitchFamily="49" charset="-122"/>
              </a:rPr>
              <a:t>结构</a:t>
            </a:r>
          </a:p>
        </p:txBody>
      </p:sp>
      <p:sp>
        <p:nvSpPr>
          <p:cNvPr id="131076" name="AutoShape 4">
            <a:extLst>
              <a:ext uri="{FF2B5EF4-FFF2-40B4-BE49-F238E27FC236}">
                <a16:creationId xmlns:a16="http://schemas.microsoft.com/office/drawing/2014/main" id="{556F4B53-DE42-4E15-8BD6-270A9A74B8F2}"/>
              </a:ext>
            </a:extLst>
          </p:cNvPr>
          <p:cNvSpPr>
            <a:spLocks noChangeArrowheads="1"/>
          </p:cNvSpPr>
          <p:nvPr/>
        </p:nvSpPr>
        <p:spPr bwMode="auto">
          <a:xfrm>
            <a:off x="4770004" y="540087"/>
            <a:ext cx="1008063" cy="506213"/>
          </a:xfrm>
          <a:prstGeom prst="wedgeRoundRectCallout">
            <a:avLst>
              <a:gd name="adj1" fmla="val -68931"/>
              <a:gd name="adj2" fmla="val 248745"/>
              <a:gd name="adj3" fmla="val 16667"/>
            </a:avLst>
          </a:prstGeom>
          <a:solidFill>
            <a:srgbClr val="FFFF00"/>
          </a:solidFill>
          <a:ln w="9525">
            <a:solidFill>
              <a:schemeClr val="accent1"/>
            </a:solidFill>
            <a:miter lim="800000"/>
            <a:headEnd/>
            <a:tailEnd/>
          </a:ln>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dirty="0">
                <a:latin typeface="Tahoma" panose="020B0604030504040204" pitchFamily="34" charset="0"/>
                <a:ea typeface="隶书" panose="02010509060101010101" pitchFamily="49" charset="-122"/>
              </a:rPr>
              <a:t>热丝</a:t>
            </a:r>
          </a:p>
        </p:txBody>
      </p:sp>
      <p:cxnSp>
        <p:nvCxnSpPr>
          <p:cNvPr id="4" name="直接箭头连接符 3">
            <a:extLst>
              <a:ext uri="{FF2B5EF4-FFF2-40B4-BE49-F238E27FC236}">
                <a16:creationId xmlns:a16="http://schemas.microsoft.com/office/drawing/2014/main" id="{134899E4-D50F-43AC-9505-8A04D95A18B7}"/>
              </a:ext>
            </a:extLst>
          </p:cNvPr>
          <p:cNvCxnSpPr/>
          <p:nvPr/>
        </p:nvCxnSpPr>
        <p:spPr>
          <a:xfrm>
            <a:off x="1829242" y="3207026"/>
            <a:ext cx="141798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BF17400D-510F-4DAE-986C-E7F1899B3BAD}"/>
              </a:ext>
            </a:extLst>
          </p:cNvPr>
          <p:cNvCxnSpPr>
            <a:cxnSpLocks/>
          </p:cNvCxnSpPr>
          <p:nvPr/>
        </p:nvCxnSpPr>
        <p:spPr>
          <a:xfrm flipV="1">
            <a:off x="3439382" y="2252871"/>
            <a:ext cx="0" cy="742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E8672EA-C1C3-4E3B-B6FA-5AE386B535BE}"/>
              </a:ext>
            </a:extLst>
          </p:cNvPr>
          <p:cNvCxnSpPr>
            <a:cxnSpLocks/>
          </p:cNvCxnSpPr>
          <p:nvPr/>
        </p:nvCxnSpPr>
        <p:spPr>
          <a:xfrm flipH="1">
            <a:off x="1895061" y="2153477"/>
            <a:ext cx="12859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16BCAD8-1B52-4B20-88E9-59E770EA9BAE}"/>
              </a:ext>
            </a:extLst>
          </p:cNvPr>
          <p:cNvCxnSpPr/>
          <p:nvPr/>
        </p:nvCxnSpPr>
        <p:spPr>
          <a:xfrm>
            <a:off x="4770004" y="2895599"/>
            <a:ext cx="1417983"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5B53674-42EC-4771-8C18-CC5F73F2B8DC}"/>
              </a:ext>
            </a:extLst>
          </p:cNvPr>
          <p:cNvCxnSpPr>
            <a:cxnSpLocks/>
          </p:cNvCxnSpPr>
          <p:nvPr/>
        </p:nvCxnSpPr>
        <p:spPr>
          <a:xfrm flipH="1">
            <a:off x="4656140" y="1868555"/>
            <a:ext cx="153184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DEE9FEA-7AC3-4678-8228-4FF61C3329CB}"/>
              </a:ext>
            </a:extLst>
          </p:cNvPr>
          <p:cNvCxnSpPr>
            <a:cxnSpLocks/>
          </p:cNvCxnSpPr>
          <p:nvPr/>
        </p:nvCxnSpPr>
        <p:spPr>
          <a:xfrm>
            <a:off x="4518992" y="1868555"/>
            <a:ext cx="0" cy="10270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4">
            <a:extLst>
              <a:ext uri="{FF2B5EF4-FFF2-40B4-BE49-F238E27FC236}">
                <a16:creationId xmlns:a16="http://schemas.microsoft.com/office/drawing/2014/main" id="{C31357CE-FDEF-4F8D-AA57-B4C5554F69A2}"/>
              </a:ext>
            </a:extLst>
          </p:cNvPr>
          <p:cNvSpPr>
            <a:spLocks noChangeArrowheads="1"/>
          </p:cNvSpPr>
          <p:nvPr/>
        </p:nvSpPr>
        <p:spPr bwMode="auto">
          <a:xfrm>
            <a:off x="2538013" y="540088"/>
            <a:ext cx="1008063" cy="506213"/>
          </a:xfrm>
          <a:prstGeom prst="wedgeRoundRectCallout">
            <a:avLst>
              <a:gd name="adj1" fmla="val 36238"/>
              <a:gd name="adj2" fmla="val 246127"/>
              <a:gd name="adj3" fmla="val 16667"/>
            </a:avLst>
          </a:prstGeom>
          <a:solidFill>
            <a:srgbClr val="FFFF00"/>
          </a:solidFill>
          <a:ln w="9525">
            <a:solidFill>
              <a:schemeClr val="accent1"/>
            </a:solidFill>
            <a:miter lim="800000"/>
            <a:headEnd/>
            <a:tailEnd/>
          </a:ln>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dirty="0">
                <a:latin typeface="Tahoma" panose="020B0604030504040204" pitchFamily="34" charset="0"/>
                <a:ea typeface="隶书" panose="02010509060101010101" pitchFamily="49" charset="-122"/>
              </a:rPr>
              <a:t>热丝</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70091"/>
    </mc:Choice>
    <mc:Fallback xmlns="">
      <p:transition spd="slow" advTm="7009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linds(horizontal)">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390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76"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Object 2">
            <a:extLst>
              <a:ext uri="{FF2B5EF4-FFF2-40B4-BE49-F238E27FC236}">
                <a16:creationId xmlns:a16="http://schemas.microsoft.com/office/drawing/2014/main" id="{E3C15173-A9C2-4C13-BC34-BF9186C414B6}"/>
              </a:ext>
            </a:extLst>
          </p:cNvPr>
          <p:cNvGraphicFramePr>
            <a:graphicFrameLocks noGrp="1" noChangeAspect="1"/>
          </p:cNvGraphicFramePr>
          <p:nvPr>
            <p:ph type="body" idx="4294967295"/>
            <p:extLst>
              <p:ext uri="{D42A27DB-BD31-4B8C-83A1-F6EECF244321}">
                <p14:modId xmlns:p14="http://schemas.microsoft.com/office/powerpoint/2010/main" val="2761065219"/>
              </p:ext>
            </p:extLst>
          </p:nvPr>
        </p:nvGraphicFramePr>
        <p:xfrm>
          <a:off x="1053204" y="957195"/>
          <a:ext cx="5042796" cy="4616450"/>
        </p:xfrm>
        <a:graphic>
          <a:graphicData uri="http://schemas.openxmlformats.org/presentationml/2006/ole">
            <mc:AlternateContent xmlns:mc="http://schemas.openxmlformats.org/markup-compatibility/2006">
              <mc:Choice xmlns:v="urn:schemas-microsoft-com:vml" Requires="v">
                <p:oleObj spid="_x0000_s6172" r:id="rId4" imgW="4526672" imgH="4168501" progId="PBrush">
                  <p:embed/>
                </p:oleObj>
              </mc:Choice>
              <mc:Fallback>
                <p:oleObj r:id="rId4" imgW="4526672" imgH="4168501" progId="PBrush">
                  <p:embed/>
                  <p:pic>
                    <p:nvPicPr>
                      <p:cNvPr id="132098" name="Object 2">
                        <a:extLst>
                          <a:ext uri="{FF2B5EF4-FFF2-40B4-BE49-F238E27FC236}">
                            <a16:creationId xmlns:a16="http://schemas.microsoft.com/office/drawing/2014/main" id="{E3C15173-A9C2-4C13-BC34-BF9186C414B6}"/>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204" y="957195"/>
                        <a:ext cx="5042796" cy="4616450"/>
                      </a:xfrm>
                      <a:prstGeom prst="rect">
                        <a:avLst/>
                      </a:prstGeom>
                      <a:solidFill>
                        <a:srgbClr val="FFFF99"/>
                      </a:solidFill>
                      <a:ln w="25400" cmpd="sng">
                        <a:noFill/>
                        <a:miter lim="800000"/>
                        <a:headEnd/>
                        <a:tailEnd/>
                      </a:ln>
                    </p:spPr>
                  </p:pic>
                </p:oleObj>
              </mc:Fallback>
            </mc:AlternateContent>
          </a:graphicData>
        </a:graphic>
      </p:graphicFrame>
      <p:sp>
        <p:nvSpPr>
          <p:cNvPr id="2" name="矩形 1">
            <a:extLst>
              <a:ext uri="{FF2B5EF4-FFF2-40B4-BE49-F238E27FC236}">
                <a16:creationId xmlns:a16="http://schemas.microsoft.com/office/drawing/2014/main" id="{B49154ED-7F2B-4A7B-8442-60A976A75FE7}"/>
              </a:ext>
            </a:extLst>
          </p:cNvPr>
          <p:cNvSpPr/>
          <p:nvPr/>
        </p:nvSpPr>
        <p:spPr>
          <a:xfrm>
            <a:off x="6958928" y="957195"/>
            <a:ext cx="3587842" cy="4536819"/>
          </a:xfrm>
          <a:prstGeom prst="rect">
            <a:avLst/>
          </a:prstGeom>
        </p:spPr>
        <p:txBody>
          <a:bodyPr wrap="none">
            <a:spAutoFit/>
          </a:bodyPr>
          <a:lstStyle/>
          <a:p>
            <a:pPr>
              <a:lnSpc>
                <a:spcPct val="150000"/>
              </a:lnSpc>
            </a:pPr>
            <a:r>
              <a:rPr lang="zh-CN" altLang="en-US" sz="2800" dirty="0">
                <a:solidFill>
                  <a:srgbClr val="333333"/>
                </a:solidFill>
                <a:latin typeface="arial" panose="020B0604020202020204" pitchFamily="34" charset="0"/>
              </a:rPr>
              <a:t>令：</a:t>
            </a:r>
            <a:r>
              <a:rPr lang="en-US" altLang="zh-CN" sz="2800" dirty="0">
                <a:solidFill>
                  <a:srgbClr val="333333"/>
                </a:solidFill>
                <a:latin typeface="arial" panose="020B0604020202020204" pitchFamily="34" charset="0"/>
              </a:rPr>
              <a:t>R</a:t>
            </a:r>
            <a:r>
              <a:rPr lang="en-US" altLang="zh-CN" sz="2800" baseline="-25000" dirty="0">
                <a:solidFill>
                  <a:srgbClr val="333333"/>
                </a:solidFill>
                <a:latin typeface="arial" panose="020B0604020202020204" pitchFamily="34" charset="0"/>
              </a:rPr>
              <a:t>3</a:t>
            </a:r>
            <a:r>
              <a:rPr lang="en-US" altLang="zh-CN" sz="2800" dirty="0">
                <a:solidFill>
                  <a:srgbClr val="333333"/>
                </a:solidFill>
                <a:latin typeface="arial" panose="020B0604020202020204" pitchFamily="34" charset="0"/>
              </a:rPr>
              <a:t> = R</a:t>
            </a:r>
            <a:r>
              <a:rPr lang="en-US" altLang="zh-CN" sz="2800" baseline="-25000" dirty="0">
                <a:solidFill>
                  <a:srgbClr val="333333"/>
                </a:solidFill>
                <a:latin typeface="arial" panose="020B0604020202020204" pitchFamily="34" charset="0"/>
              </a:rPr>
              <a:t>4</a:t>
            </a:r>
          </a:p>
          <a:p>
            <a:pPr>
              <a:lnSpc>
                <a:spcPct val="150000"/>
              </a:lnSpc>
            </a:pPr>
            <a:r>
              <a:rPr lang="zh-CN" altLang="en-US" sz="2800" dirty="0">
                <a:solidFill>
                  <a:srgbClr val="333333"/>
                </a:solidFill>
                <a:latin typeface="arial" panose="020B0604020202020204" pitchFamily="34" charset="0"/>
              </a:rPr>
              <a:t>若有：</a:t>
            </a:r>
            <a:r>
              <a:rPr lang="en-US" altLang="zh-CN" sz="2800" dirty="0">
                <a:solidFill>
                  <a:srgbClr val="333333"/>
                </a:solidFill>
                <a:latin typeface="arial" panose="020B0604020202020204" pitchFamily="34" charset="0"/>
              </a:rPr>
              <a:t>R</a:t>
            </a:r>
            <a:r>
              <a:rPr lang="en-US" altLang="zh-CN" sz="2800" baseline="-25000" dirty="0">
                <a:solidFill>
                  <a:srgbClr val="333333"/>
                </a:solidFill>
                <a:latin typeface="arial" panose="020B0604020202020204" pitchFamily="34" charset="0"/>
              </a:rPr>
              <a:t>1</a:t>
            </a:r>
            <a:r>
              <a:rPr lang="en-US" altLang="zh-CN" sz="2800" dirty="0">
                <a:solidFill>
                  <a:srgbClr val="333333"/>
                </a:solidFill>
                <a:latin typeface="arial" panose="020B0604020202020204" pitchFamily="34" charset="0"/>
              </a:rPr>
              <a:t> = R</a:t>
            </a:r>
            <a:r>
              <a:rPr lang="en-US" altLang="zh-CN" sz="2800" baseline="-25000" dirty="0">
                <a:solidFill>
                  <a:srgbClr val="333333"/>
                </a:solidFill>
                <a:latin typeface="arial" panose="020B0604020202020204" pitchFamily="34" charset="0"/>
              </a:rPr>
              <a:t>2</a:t>
            </a:r>
          </a:p>
          <a:p>
            <a:pPr>
              <a:lnSpc>
                <a:spcPct val="150000"/>
              </a:lnSpc>
            </a:pPr>
            <a:r>
              <a:rPr lang="zh-CN" altLang="en-US" sz="2800" dirty="0">
                <a:solidFill>
                  <a:srgbClr val="333333"/>
                </a:solidFill>
                <a:latin typeface="arial" panose="020B0604020202020204" pitchFamily="34" charset="0"/>
              </a:rPr>
              <a:t>则：</a:t>
            </a:r>
            <a:r>
              <a:rPr lang="en-US" altLang="zh-CN" sz="2800" dirty="0">
                <a:solidFill>
                  <a:srgbClr val="333333"/>
                </a:solidFill>
                <a:latin typeface="arial" panose="020B0604020202020204" pitchFamily="34" charset="0"/>
              </a:rPr>
              <a:t>R</a:t>
            </a:r>
            <a:r>
              <a:rPr lang="en-US" altLang="zh-CN" sz="2800" baseline="-25000" dirty="0">
                <a:solidFill>
                  <a:srgbClr val="333333"/>
                </a:solidFill>
                <a:latin typeface="arial" panose="020B0604020202020204" pitchFamily="34" charset="0"/>
              </a:rPr>
              <a:t>2</a:t>
            </a:r>
            <a:r>
              <a:rPr lang="en-US" altLang="zh-CN" sz="2800" dirty="0">
                <a:solidFill>
                  <a:srgbClr val="333333"/>
                </a:solidFill>
                <a:latin typeface="arial" panose="020B0604020202020204" pitchFamily="34" charset="0"/>
              </a:rPr>
              <a:t> · R</a:t>
            </a:r>
            <a:r>
              <a:rPr lang="en-US" altLang="zh-CN" sz="2800" baseline="-25000" dirty="0">
                <a:solidFill>
                  <a:srgbClr val="333333"/>
                </a:solidFill>
                <a:latin typeface="arial" panose="020B0604020202020204" pitchFamily="34" charset="0"/>
              </a:rPr>
              <a:t>3</a:t>
            </a:r>
            <a:r>
              <a:rPr lang="en-US" altLang="zh-CN" sz="2800" dirty="0">
                <a:solidFill>
                  <a:srgbClr val="333333"/>
                </a:solidFill>
                <a:latin typeface="arial" panose="020B0604020202020204" pitchFamily="34" charset="0"/>
              </a:rPr>
              <a:t> = R</a:t>
            </a:r>
            <a:r>
              <a:rPr lang="en-US" altLang="zh-CN" sz="2800" baseline="-25000" dirty="0">
                <a:solidFill>
                  <a:srgbClr val="333333"/>
                </a:solidFill>
                <a:latin typeface="arial" panose="020B0604020202020204" pitchFamily="34" charset="0"/>
              </a:rPr>
              <a:t>1</a:t>
            </a:r>
            <a:r>
              <a:rPr lang="en-US" altLang="zh-CN" sz="2800" dirty="0">
                <a:solidFill>
                  <a:srgbClr val="333333"/>
                </a:solidFill>
                <a:latin typeface="arial" panose="020B0604020202020204" pitchFamily="34" charset="0"/>
              </a:rPr>
              <a:t> · R</a:t>
            </a:r>
            <a:r>
              <a:rPr lang="en-US" altLang="zh-CN" sz="2800" baseline="-25000" dirty="0">
                <a:solidFill>
                  <a:srgbClr val="333333"/>
                </a:solidFill>
                <a:latin typeface="arial" panose="020B0604020202020204" pitchFamily="34" charset="0"/>
              </a:rPr>
              <a:t>4</a:t>
            </a:r>
          </a:p>
          <a:p>
            <a:pPr>
              <a:lnSpc>
                <a:spcPct val="150000"/>
              </a:lnSpc>
            </a:pPr>
            <a:r>
              <a:rPr lang="en-US" altLang="zh-CN" sz="2800" dirty="0">
                <a:solidFill>
                  <a:srgbClr val="333333"/>
                </a:solidFill>
                <a:latin typeface="arial" panose="020B0604020202020204" pitchFamily="34" charset="0"/>
              </a:rPr>
              <a:t>E</a:t>
            </a:r>
            <a:r>
              <a:rPr lang="en-US" altLang="zh-CN" sz="2800" baseline="-25000" dirty="0">
                <a:solidFill>
                  <a:srgbClr val="333333"/>
                </a:solidFill>
                <a:latin typeface="arial" panose="020B0604020202020204" pitchFamily="34" charset="0"/>
              </a:rPr>
              <a:t>0 </a:t>
            </a:r>
            <a:r>
              <a:rPr lang="en-US" altLang="zh-CN" sz="2800" dirty="0">
                <a:solidFill>
                  <a:srgbClr val="333333"/>
                </a:solidFill>
                <a:latin typeface="arial" panose="020B0604020202020204" pitchFamily="34" charset="0"/>
              </a:rPr>
              <a:t>= 0</a:t>
            </a:r>
          </a:p>
          <a:p>
            <a:pPr>
              <a:lnSpc>
                <a:spcPct val="150000"/>
              </a:lnSpc>
            </a:pPr>
            <a:r>
              <a:rPr lang="zh-CN" altLang="en-US" sz="2800" dirty="0">
                <a:solidFill>
                  <a:srgbClr val="333333"/>
                </a:solidFill>
                <a:latin typeface="arial" panose="020B0604020202020204" pitchFamily="34" charset="0"/>
              </a:rPr>
              <a:t>若有：</a:t>
            </a:r>
            <a:r>
              <a:rPr lang="en-US" altLang="zh-CN" sz="2800" dirty="0">
                <a:solidFill>
                  <a:srgbClr val="333333"/>
                </a:solidFill>
                <a:latin typeface="arial" panose="020B0604020202020204" pitchFamily="34" charset="0"/>
              </a:rPr>
              <a:t>R</a:t>
            </a:r>
            <a:r>
              <a:rPr lang="en-US" altLang="zh-CN" sz="2800" baseline="-25000" dirty="0">
                <a:solidFill>
                  <a:srgbClr val="333333"/>
                </a:solidFill>
                <a:latin typeface="arial" panose="020B0604020202020204" pitchFamily="34" charset="0"/>
              </a:rPr>
              <a:t>1</a:t>
            </a:r>
            <a:r>
              <a:rPr lang="en-US" altLang="zh-CN" sz="2800" dirty="0">
                <a:solidFill>
                  <a:srgbClr val="333333"/>
                </a:solidFill>
                <a:latin typeface="arial" panose="020B0604020202020204" pitchFamily="34" charset="0"/>
              </a:rPr>
              <a:t> ≠ R</a:t>
            </a:r>
            <a:r>
              <a:rPr lang="en-US" altLang="zh-CN" sz="2800" baseline="-25000" dirty="0">
                <a:solidFill>
                  <a:srgbClr val="333333"/>
                </a:solidFill>
                <a:latin typeface="arial" panose="020B0604020202020204" pitchFamily="34" charset="0"/>
              </a:rPr>
              <a:t>2</a:t>
            </a:r>
          </a:p>
          <a:p>
            <a:pPr>
              <a:lnSpc>
                <a:spcPct val="150000"/>
              </a:lnSpc>
            </a:pPr>
            <a:r>
              <a:rPr lang="zh-CN" altLang="en-US" sz="2800" dirty="0">
                <a:solidFill>
                  <a:srgbClr val="333333"/>
                </a:solidFill>
                <a:latin typeface="arial" panose="020B0604020202020204" pitchFamily="34" charset="0"/>
              </a:rPr>
              <a:t>则：</a:t>
            </a:r>
            <a:r>
              <a:rPr lang="en-US" altLang="zh-CN" sz="2800" dirty="0">
                <a:solidFill>
                  <a:srgbClr val="333333"/>
                </a:solidFill>
                <a:latin typeface="arial" panose="020B0604020202020204" pitchFamily="34" charset="0"/>
              </a:rPr>
              <a:t>E</a:t>
            </a:r>
            <a:r>
              <a:rPr lang="en-US" altLang="zh-CN" sz="2800" baseline="-25000" dirty="0">
                <a:solidFill>
                  <a:srgbClr val="333333"/>
                </a:solidFill>
                <a:latin typeface="arial" panose="020B0604020202020204" pitchFamily="34" charset="0"/>
              </a:rPr>
              <a:t>0</a:t>
            </a:r>
            <a:r>
              <a:rPr lang="en-US" altLang="zh-CN" sz="2800" dirty="0">
                <a:solidFill>
                  <a:srgbClr val="333333"/>
                </a:solidFill>
                <a:latin typeface="arial" panose="020B0604020202020204" pitchFamily="34" charset="0"/>
              </a:rPr>
              <a:t> ≠ 0</a:t>
            </a:r>
          </a:p>
          <a:p>
            <a:pPr>
              <a:lnSpc>
                <a:spcPct val="150000"/>
              </a:lnSpc>
            </a:pPr>
            <a:endParaRPr lang="zh-CN" altLang="en-US" sz="28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D87227D3-7BF5-41D2-AF57-C06EC07A2FA7}"/>
              </a:ext>
            </a:extLst>
          </p:cNvPr>
          <p:cNvSpPr/>
          <p:nvPr/>
        </p:nvSpPr>
        <p:spPr>
          <a:xfrm>
            <a:off x="3432312" y="2080591"/>
            <a:ext cx="675861" cy="6493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9656D43-6B4B-4BA6-B8A6-9252672AAB4B}"/>
              </a:ext>
            </a:extLst>
          </p:cNvPr>
          <p:cNvSpPr/>
          <p:nvPr/>
        </p:nvSpPr>
        <p:spPr>
          <a:xfrm>
            <a:off x="2525350" y="5608417"/>
            <a:ext cx="2489784" cy="584775"/>
          </a:xfrm>
          <a:prstGeom prst="rect">
            <a:avLst/>
          </a:prstGeom>
        </p:spPr>
        <p:txBody>
          <a:bodyPr wrap="none">
            <a:spAutoFit/>
          </a:bodyPr>
          <a:lstStyle/>
          <a:p>
            <a:r>
              <a:rPr lang="zh-CN" altLang="zh-CN" sz="3200" dirty="0">
                <a:ea typeface="宋体" panose="02010600030101010101" pitchFamily="2" charset="-122"/>
                <a:cs typeface="Times New Roman" panose="02020603050405020304" pitchFamily="18" charset="0"/>
              </a:rPr>
              <a:t>λ</a:t>
            </a:r>
            <a:r>
              <a:rPr lang="en-US" altLang="zh-CN" sz="3200" dirty="0">
                <a:ea typeface="宋体" panose="02010600030101010101" pitchFamily="2" charset="-122"/>
                <a:cs typeface="Times New Roman" panose="02020603050405020304" pitchFamily="18" charset="0"/>
              </a:rPr>
              <a:t>=n</a:t>
            </a:r>
            <a:r>
              <a:rPr lang="en-US" altLang="zh-CN" sz="3200" baseline="-25000" dirty="0">
                <a:ea typeface="宋体" panose="02010600030101010101" pitchFamily="2" charset="-122"/>
                <a:cs typeface="Times New Roman" panose="02020603050405020304" pitchFamily="18" charset="0"/>
              </a:rPr>
              <a:t>1</a:t>
            </a:r>
            <a:r>
              <a:rPr lang="zh-CN" altLang="zh-CN" sz="3200" dirty="0">
                <a:ea typeface="宋体" panose="02010600030101010101" pitchFamily="2" charset="-122"/>
                <a:cs typeface="Times New Roman" panose="02020603050405020304" pitchFamily="18" charset="0"/>
              </a:rPr>
              <a:t>λ</a:t>
            </a:r>
            <a:r>
              <a:rPr lang="en-US" altLang="zh-CN" sz="3200" baseline="-25000" dirty="0">
                <a:ea typeface="宋体" panose="02010600030101010101" pitchFamily="2" charset="-122"/>
                <a:cs typeface="Times New Roman" panose="02020603050405020304" pitchFamily="18" charset="0"/>
              </a:rPr>
              <a:t>1</a:t>
            </a:r>
            <a:r>
              <a:rPr lang="en-US" altLang="zh-CN" sz="3200" dirty="0">
                <a:ea typeface="宋体" panose="02010600030101010101" pitchFamily="2" charset="-122"/>
                <a:cs typeface="Times New Roman" panose="02020603050405020304" pitchFamily="18" charset="0"/>
              </a:rPr>
              <a:t>+ n</a:t>
            </a:r>
            <a:r>
              <a:rPr lang="en-US" altLang="zh-CN" sz="3200" baseline="-25000" dirty="0">
                <a:ea typeface="宋体" panose="02010600030101010101" pitchFamily="2" charset="-122"/>
                <a:cs typeface="Times New Roman" panose="02020603050405020304" pitchFamily="18" charset="0"/>
              </a:rPr>
              <a:t>2</a:t>
            </a:r>
            <a:r>
              <a:rPr lang="zh-CN" altLang="zh-CN" sz="3200" dirty="0">
                <a:ea typeface="宋体" panose="02010600030101010101" pitchFamily="2" charset="-122"/>
                <a:cs typeface="Times New Roman" panose="02020603050405020304" pitchFamily="18" charset="0"/>
              </a:rPr>
              <a:t>λ</a:t>
            </a:r>
            <a:r>
              <a:rPr lang="en-US" altLang="zh-CN" sz="3200" baseline="-25000" dirty="0">
                <a:ea typeface="宋体" panose="02010600030101010101" pitchFamily="2" charset="-122"/>
                <a:cs typeface="Times New Roman" panose="02020603050405020304" pitchFamily="18" charset="0"/>
              </a:rPr>
              <a:t>2</a:t>
            </a:r>
            <a:endParaRPr lang="zh-CN" altLang="en-US" sz="3200" baseline="-25000"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131228"/>
    </mc:Choice>
    <mc:Fallback xmlns="">
      <p:transition spd="slow" advTm="13122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AE04115-BDC8-43E3-8F2A-4F4ED7BB52AE}"/>
              </a:ext>
            </a:extLst>
          </p:cNvPr>
          <p:cNvSpPr>
            <a:spLocks noGrp="1" noRot="1" noChangeArrowheads="1"/>
          </p:cNvSpPr>
          <p:nvPr>
            <p:ph type="title" idx="4294967295"/>
          </p:nvPr>
        </p:nvSpPr>
        <p:spPr>
          <a:xfrm>
            <a:off x="1374292" y="541200"/>
            <a:ext cx="6775450" cy="685800"/>
          </a:xfrm>
        </p:spPr>
        <p:txBody>
          <a:bodyPr/>
          <a:lstStyle/>
          <a:p>
            <a:pPr marL="762000" indent="-762000"/>
            <a:r>
              <a:rPr lang="zh-CN" altLang="zh-CN" sz="4000" dirty="0">
                <a:solidFill>
                  <a:srgbClr val="EC5C22"/>
                </a:solidFill>
                <a:ea typeface="隶书" panose="02010509060101010101" pitchFamily="49" charset="-122"/>
              </a:rPr>
              <a:t>原理</a:t>
            </a:r>
          </a:p>
        </p:txBody>
      </p:sp>
      <p:sp>
        <p:nvSpPr>
          <p:cNvPr id="133123" name="Rectangle 3">
            <a:extLst>
              <a:ext uri="{FF2B5EF4-FFF2-40B4-BE49-F238E27FC236}">
                <a16:creationId xmlns:a16="http://schemas.microsoft.com/office/drawing/2014/main" id="{37C25412-E7F1-44B5-B11E-45E45E067B24}"/>
              </a:ext>
            </a:extLst>
          </p:cNvPr>
          <p:cNvSpPr>
            <a:spLocks noGrp="1" noRot="1" noChangeArrowheads="1"/>
          </p:cNvSpPr>
          <p:nvPr>
            <p:ph type="body" idx="4294967295"/>
          </p:nvPr>
        </p:nvSpPr>
        <p:spPr>
          <a:xfrm>
            <a:off x="1656522" y="1412875"/>
            <a:ext cx="8494642" cy="1171299"/>
          </a:xfrm>
        </p:spPr>
        <p:txBody>
          <a:bodyPr>
            <a:normAutofit/>
          </a:bodyPr>
          <a:lstStyle/>
          <a:p>
            <a:pPr algn="just" eaLnBrk="1" hangingPunct="1">
              <a:lnSpc>
                <a:spcPct val="110000"/>
              </a:lnSpc>
            </a:pPr>
            <a:r>
              <a:rPr lang="zh-CN" altLang="en-US" sz="3200" dirty="0">
                <a:solidFill>
                  <a:schemeClr val="hlink"/>
                </a:solidFill>
                <a:ea typeface="隶书" panose="02010509060101010101" pitchFamily="49" charset="-122"/>
              </a:rPr>
              <a:t>热导检测器是基于不同的物质具有不同的热导系数来设计的。</a:t>
            </a:r>
          </a:p>
        </p:txBody>
      </p:sp>
      <p:sp>
        <p:nvSpPr>
          <p:cNvPr id="2" name="矩形 1">
            <a:extLst>
              <a:ext uri="{FF2B5EF4-FFF2-40B4-BE49-F238E27FC236}">
                <a16:creationId xmlns:a16="http://schemas.microsoft.com/office/drawing/2014/main" id="{37280693-2A57-46C3-9476-4745E601FBBB}"/>
              </a:ext>
            </a:extLst>
          </p:cNvPr>
          <p:cNvSpPr/>
          <p:nvPr/>
        </p:nvSpPr>
        <p:spPr>
          <a:xfrm>
            <a:off x="1510747" y="2662169"/>
            <a:ext cx="8640417" cy="2906373"/>
          </a:xfrm>
          <a:prstGeom prst="rect">
            <a:avLst/>
          </a:prstGeom>
        </p:spPr>
        <p:txBody>
          <a:bodyPr wrap="square">
            <a:spAutoFit/>
          </a:bodyPr>
          <a:lstStyle/>
          <a:p>
            <a:pPr marL="914400" lvl="1" indent="-457200" algn="just">
              <a:lnSpc>
                <a:spcPct val="110000"/>
              </a:lnSpc>
              <a:buFont typeface="Arial" panose="020B0604020202020204" pitchFamily="34" charset="0"/>
              <a:buChar char="•"/>
            </a:pPr>
            <a:r>
              <a:rPr lang="zh-CN" altLang="en-US" sz="2800" dirty="0">
                <a:ea typeface="隶书" panose="02010509060101010101" pitchFamily="49" charset="-122"/>
              </a:rPr>
              <a:t>当恒定的电流与载气通过热丝时，电压输出为零。</a:t>
            </a:r>
          </a:p>
          <a:p>
            <a:pPr marL="914400" lvl="1" indent="-457200" algn="just">
              <a:lnSpc>
                <a:spcPct val="110000"/>
              </a:lnSpc>
              <a:buFont typeface="Arial" panose="020B0604020202020204" pitchFamily="34" charset="0"/>
              <a:buChar char="•"/>
            </a:pPr>
            <a:r>
              <a:rPr lang="zh-CN" altLang="en-US" sz="2800" dirty="0">
                <a:ea typeface="隶书" panose="02010509060101010101" pitchFamily="49" charset="-122"/>
              </a:rPr>
              <a:t>当载气携带试样组分进入测量池时，由于被测组分与载气的热导系数不同，使参比池和测量池中热丝的温度发生差异。</a:t>
            </a:r>
          </a:p>
          <a:p>
            <a:pPr marL="914400" lvl="1" indent="-457200" algn="just">
              <a:lnSpc>
                <a:spcPct val="110000"/>
              </a:lnSpc>
              <a:buFont typeface="Arial" panose="020B0604020202020204" pitchFamily="34" charset="0"/>
              <a:buChar char="•"/>
            </a:pPr>
            <a:r>
              <a:rPr lang="zh-CN" altLang="en-US" sz="2800" dirty="0">
                <a:ea typeface="隶书" panose="02010509060101010101" pitchFamily="49" charset="-122"/>
              </a:rPr>
              <a:t>温度变化导致热丝的电阻有差异。</a:t>
            </a:r>
          </a:p>
          <a:p>
            <a:pPr marL="914400" lvl="1" indent="-457200" algn="just">
              <a:lnSpc>
                <a:spcPct val="110000"/>
              </a:lnSpc>
              <a:buFont typeface="Arial" panose="020B0604020202020204" pitchFamily="34" charset="0"/>
              <a:buChar char="•"/>
            </a:pPr>
            <a:r>
              <a:rPr lang="zh-CN" altLang="en-US" sz="2800" dirty="0">
                <a:ea typeface="隶书" panose="02010509060101010101" pitchFamily="49" charset="-122"/>
              </a:rPr>
              <a:t>电阻的差异导致电桥有信号输出（电压）。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8749"/>
    </mc:Choice>
    <mc:Fallback xmlns="">
      <p:transition spd="slow" advTm="3874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linds(horizontal)">
                                      <p:cBhvr>
                                        <p:cTn id="7" dur="5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12" dur="500"/>
                                        <p:tgtEl>
                                          <p:spTgt spid="133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3" grpId="0" build="p" autoUpdateAnimBg="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97C0FAD2-455A-4BEB-B7C7-FEF66BE49722}"/>
              </a:ext>
            </a:extLst>
          </p:cNvPr>
          <p:cNvSpPr>
            <a:spLocks noGrp="1" noRot="1" noChangeArrowheads="1"/>
          </p:cNvSpPr>
          <p:nvPr>
            <p:ph type="title" idx="4294967295"/>
          </p:nvPr>
        </p:nvSpPr>
        <p:spPr>
          <a:xfrm>
            <a:off x="1289947" y="614361"/>
            <a:ext cx="8229600" cy="1143000"/>
          </a:xfrm>
        </p:spPr>
        <p:txBody>
          <a:bodyPr/>
          <a:lstStyle/>
          <a:p>
            <a:pPr marL="762000" indent="-762000"/>
            <a:r>
              <a:rPr lang="zh-CN" altLang="zh-CN" sz="3600" b="1" dirty="0">
                <a:solidFill>
                  <a:srgbClr val="EC5C22"/>
                </a:solidFill>
                <a:ea typeface="隶书" panose="02010509060101010101" pitchFamily="49" charset="-122"/>
              </a:rPr>
              <a:t>热导检测器操作条件的选择</a:t>
            </a:r>
          </a:p>
        </p:txBody>
      </p:sp>
      <p:sp>
        <p:nvSpPr>
          <p:cNvPr id="134147" name="Rectangle 3">
            <a:extLst>
              <a:ext uri="{FF2B5EF4-FFF2-40B4-BE49-F238E27FC236}">
                <a16:creationId xmlns:a16="http://schemas.microsoft.com/office/drawing/2014/main" id="{EEF4C759-EAA4-4882-AE83-F49DDF77FF4B}"/>
              </a:ext>
            </a:extLst>
          </p:cNvPr>
          <p:cNvSpPr>
            <a:spLocks noGrp="1" noRot="1" noChangeArrowheads="1"/>
          </p:cNvSpPr>
          <p:nvPr>
            <p:ph type="body" idx="4294967295"/>
          </p:nvPr>
        </p:nvSpPr>
        <p:spPr>
          <a:xfrm>
            <a:off x="1749287" y="1916114"/>
            <a:ext cx="9077739" cy="3756025"/>
          </a:xfrm>
        </p:spPr>
        <p:txBody>
          <a:bodyPr>
            <a:normAutofit/>
          </a:bodyPr>
          <a:lstStyle/>
          <a:p>
            <a:pPr eaLnBrk="1" hangingPunct="1">
              <a:lnSpc>
                <a:spcPct val="120000"/>
              </a:lnSpc>
            </a:pPr>
            <a:r>
              <a:rPr lang="zh-CN" altLang="en-US" sz="3200" dirty="0">
                <a:ea typeface="隶书" panose="02010509060101010101" pitchFamily="49" charset="-122"/>
              </a:rPr>
              <a:t>桥流：</a:t>
            </a:r>
            <a:r>
              <a:rPr lang="zh-CN" altLang="en-US" sz="3200" dirty="0">
                <a:latin typeface="隶书" panose="02010509060101010101" pitchFamily="49" charset="-122"/>
                <a:ea typeface="隶书" panose="02010509060101010101" pitchFamily="49" charset="-122"/>
              </a:rPr>
              <a:t>桥电流越大，信号越大，</a:t>
            </a:r>
            <a:r>
              <a:rPr lang="en-US" altLang="zh-CN" sz="3200" b="1" dirty="0">
                <a:solidFill>
                  <a:schemeClr val="hlink"/>
                </a:solidFill>
                <a:latin typeface="隶书" panose="02010509060101010101" pitchFamily="49" charset="-122"/>
                <a:ea typeface="隶书" panose="02010509060101010101" pitchFamily="49" charset="-122"/>
              </a:rPr>
              <a:t>E</a:t>
            </a:r>
            <a:r>
              <a:rPr lang="zh-CN" altLang="en-US" sz="3200" dirty="0">
                <a:solidFill>
                  <a:schemeClr val="hlink"/>
                </a:solidFill>
                <a:latin typeface="隶书" panose="02010509060101010101" pitchFamily="49" charset="-122"/>
                <a:ea typeface="隶书" panose="02010509060101010101" pitchFamily="49" charset="-122"/>
              </a:rPr>
              <a:t>与</a:t>
            </a:r>
            <a:r>
              <a:rPr lang="en-US" altLang="zh-CN" sz="3200" b="1" dirty="0">
                <a:solidFill>
                  <a:schemeClr val="hlink"/>
                </a:solidFill>
                <a:latin typeface="隶书" panose="02010509060101010101" pitchFamily="49" charset="-122"/>
                <a:ea typeface="隶书" panose="02010509060101010101" pitchFamily="49" charset="-122"/>
              </a:rPr>
              <a:t>I</a:t>
            </a:r>
            <a:r>
              <a:rPr lang="en-US" altLang="zh-CN" sz="3200" b="1" baseline="30000" dirty="0">
                <a:solidFill>
                  <a:schemeClr val="hlink"/>
                </a:solidFill>
                <a:latin typeface="隶书" panose="02010509060101010101" pitchFamily="49" charset="-122"/>
                <a:ea typeface="隶书" panose="02010509060101010101" pitchFamily="49" charset="-122"/>
              </a:rPr>
              <a:t>3</a:t>
            </a:r>
            <a:r>
              <a:rPr lang="zh-CN" altLang="en-US" sz="3200" dirty="0">
                <a:latin typeface="隶书" panose="02010509060101010101" pitchFamily="49" charset="-122"/>
                <a:ea typeface="隶书" panose="02010509060101010101" pitchFamily="49" charset="-122"/>
              </a:rPr>
              <a:t>成正比关系。但是</a:t>
            </a:r>
            <a:r>
              <a:rPr lang="en-US" altLang="zh-CN" sz="3200" dirty="0">
                <a:ea typeface="隶书" panose="02010509060101010101" pitchFamily="49" charset="-122"/>
              </a:rPr>
              <a:t>…</a:t>
            </a:r>
          </a:p>
          <a:p>
            <a:pPr eaLnBrk="1" hangingPunct="1">
              <a:lnSpc>
                <a:spcPct val="120000"/>
              </a:lnSpc>
            </a:pPr>
            <a:r>
              <a:rPr lang="zh-CN" altLang="en-US" sz="3200" dirty="0">
                <a:ea typeface="隶书" panose="02010509060101010101" pitchFamily="49" charset="-122"/>
              </a:rPr>
              <a:t>载气种类：</a:t>
            </a:r>
            <a:r>
              <a:rPr lang="zh-CN" altLang="en-US" sz="3200" dirty="0">
                <a:latin typeface="隶书" panose="02010509060101010101" pitchFamily="49" charset="-122"/>
                <a:ea typeface="隶书" panose="02010509060101010101" pitchFamily="49" charset="-122"/>
              </a:rPr>
              <a:t>选用热导系数大的氢气（氦气）做载气，灵敏度高。</a:t>
            </a:r>
            <a:endParaRPr lang="zh-CN" altLang="en-US" sz="3200" dirty="0">
              <a:ea typeface="隶书" panose="02010509060101010101" pitchFamily="49" charset="-122"/>
            </a:endParaRPr>
          </a:p>
          <a:p>
            <a:pPr eaLnBrk="1" hangingPunct="1">
              <a:lnSpc>
                <a:spcPct val="120000"/>
              </a:lnSpc>
            </a:pPr>
            <a:r>
              <a:rPr lang="zh-CN" altLang="en-US" sz="3200" dirty="0">
                <a:ea typeface="隶书" panose="02010509060101010101" pitchFamily="49" charset="-122"/>
              </a:rPr>
              <a:t>温度：温度低，灵敏度高，但不能低于柱温</a:t>
            </a:r>
          </a:p>
        </p:txBody>
      </p:sp>
      <p:sp>
        <p:nvSpPr>
          <p:cNvPr id="4" name="Rectangle 3">
            <a:extLst>
              <a:ext uri="{FF2B5EF4-FFF2-40B4-BE49-F238E27FC236}">
                <a16:creationId xmlns:a16="http://schemas.microsoft.com/office/drawing/2014/main" id="{2836CE60-3A92-4F39-99BD-5F2320528907}"/>
              </a:ext>
            </a:extLst>
          </p:cNvPr>
          <p:cNvSpPr txBox="1">
            <a:spLocks noRot="1" noChangeArrowheads="1"/>
          </p:cNvSpPr>
          <p:nvPr/>
        </p:nvSpPr>
        <p:spPr>
          <a:xfrm>
            <a:off x="1364974" y="769385"/>
            <a:ext cx="9462052" cy="5604911"/>
          </a:xfrm>
          <a:prstGeom prst="rect">
            <a:avLst/>
          </a:prstGeom>
          <a:solidFill>
            <a:srgbClr val="99FFCC"/>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spcAft>
                <a:spcPts val="1200"/>
              </a:spcAft>
              <a:buFont typeface="Arial" panose="020B0604020202020204" pitchFamily="34" charset="0"/>
              <a:buNone/>
            </a:pPr>
            <a:r>
              <a:rPr lang="zh-CN" altLang="zh-CN" sz="3500" b="1" dirty="0">
                <a:solidFill>
                  <a:schemeClr val="hlink"/>
                </a:solidFill>
                <a:ea typeface="隶书" panose="02010509060101010101" pitchFamily="49" charset="-122"/>
              </a:rPr>
              <a:t>气体的热导系数</a:t>
            </a:r>
            <a:endParaRPr lang="en-US" altLang="zh-CN" sz="3500" b="1" dirty="0">
              <a:latin typeface="隶书" panose="02010509060101010101" pitchFamily="49" charset="-122"/>
              <a:ea typeface="隶书" panose="02010509060101010101" pitchFamily="49" charset="-122"/>
            </a:endParaRPr>
          </a:p>
          <a:p>
            <a:pPr lvl="2">
              <a:lnSpc>
                <a:spcPct val="110000"/>
              </a:lnSpc>
              <a:buNone/>
            </a:pPr>
            <a:r>
              <a:rPr lang="en-US" altLang="zh-CN" sz="2400" b="1" dirty="0">
                <a:latin typeface="隶书" panose="02010509060101010101" pitchFamily="49" charset="-122"/>
                <a:ea typeface="隶书" panose="02010509060101010101" pitchFamily="49" charset="-122"/>
              </a:rPr>
              <a:t>                     0℃                100℃</a:t>
            </a:r>
          </a:p>
          <a:p>
            <a:pPr lvl="2">
              <a:lnSpc>
                <a:spcPct val="110000"/>
              </a:lnSpc>
              <a:buNone/>
            </a:pPr>
            <a:r>
              <a:rPr lang="zh-CN" altLang="en-US" sz="2400" b="1" dirty="0">
                <a:latin typeface="隶书" panose="02010509060101010101" pitchFamily="49" charset="-122"/>
                <a:ea typeface="隶书" panose="02010509060101010101" pitchFamily="49" charset="-122"/>
              </a:rPr>
              <a:t>空气                 </a:t>
            </a:r>
            <a:r>
              <a:rPr lang="en-US" altLang="zh-CN" sz="2400" b="1" dirty="0">
                <a:latin typeface="隶书" panose="02010509060101010101" pitchFamily="49" charset="-122"/>
                <a:ea typeface="隶书" panose="02010509060101010101" pitchFamily="49" charset="-122"/>
              </a:rPr>
              <a:t>2.17                3.14</a:t>
            </a:r>
          </a:p>
          <a:p>
            <a:pPr lvl="2">
              <a:lnSpc>
                <a:spcPct val="110000"/>
              </a:lnSpc>
              <a:buNone/>
            </a:pPr>
            <a:r>
              <a:rPr lang="zh-CN" altLang="en-US" sz="2400" b="1" dirty="0">
                <a:latin typeface="隶书" panose="02010509060101010101" pitchFamily="49" charset="-122"/>
                <a:ea typeface="隶书" panose="02010509060101010101" pitchFamily="49" charset="-122"/>
              </a:rPr>
              <a:t>氢气                 </a:t>
            </a:r>
            <a:r>
              <a:rPr lang="en-US" altLang="zh-CN" sz="2400" b="1" dirty="0">
                <a:latin typeface="隶书" panose="02010509060101010101" pitchFamily="49" charset="-122"/>
                <a:ea typeface="隶书" panose="02010509060101010101" pitchFamily="49" charset="-122"/>
              </a:rPr>
              <a:t>17.41               22.4</a:t>
            </a:r>
          </a:p>
          <a:p>
            <a:pPr lvl="2">
              <a:lnSpc>
                <a:spcPct val="110000"/>
              </a:lnSpc>
              <a:buNone/>
            </a:pPr>
            <a:r>
              <a:rPr lang="zh-CN" altLang="en-US" sz="2400" b="1" dirty="0">
                <a:latin typeface="隶书" panose="02010509060101010101" pitchFamily="49" charset="-122"/>
                <a:ea typeface="隶书" panose="02010509060101010101" pitchFamily="49" charset="-122"/>
              </a:rPr>
              <a:t>氦气                 </a:t>
            </a:r>
            <a:r>
              <a:rPr lang="en-US" altLang="zh-CN" sz="2400" b="1" dirty="0">
                <a:latin typeface="隶书" panose="02010509060101010101" pitchFamily="49" charset="-122"/>
                <a:ea typeface="隶书" panose="02010509060101010101" pitchFamily="49" charset="-122"/>
              </a:rPr>
              <a:t>14.57               17.4</a:t>
            </a:r>
          </a:p>
          <a:p>
            <a:pPr lvl="2">
              <a:lnSpc>
                <a:spcPct val="110000"/>
              </a:lnSpc>
              <a:buNone/>
            </a:pPr>
            <a:r>
              <a:rPr lang="zh-CN" altLang="en-US" sz="2400" b="1" dirty="0">
                <a:latin typeface="隶书" panose="02010509060101010101" pitchFamily="49" charset="-122"/>
                <a:ea typeface="隶书" panose="02010509060101010101" pitchFamily="49" charset="-122"/>
              </a:rPr>
              <a:t>氧气                 </a:t>
            </a:r>
            <a:r>
              <a:rPr lang="en-US" altLang="zh-CN" sz="2400" b="1" dirty="0">
                <a:latin typeface="隶书" panose="02010509060101010101" pitchFamily="49" charset="-122"/>
                <a:ea typeface="隶书" panose="02010509060101010101" pitchFamily="49" charset="-122"/>
              </a:rPr>
              <a:t>2.47                3.18</a:t>
            </a:r>
          </a:p>
          <a:p>
            <a:pPr lvl="2">
              <a:lnSpc>
                <a:spcPct val="110000"/>
              </a:lnSpc>
              <a:buNone/>
            </a:pPr>
            <a:r>
              <a:rPr lang="zh-CN" altLang="en-US" sz="2400" b="1" dirty="0">
                <a:latin typeface="隶书" panose="02010509060101010101" pitchFamily="49" charset="-122"/>
                <a:ea typeface="隶书" panose="02010509060101010101" pitchFamily="49" charset="-122"/>
              </a:rPr>
              <a:t>氮气                 </a:t>
            </a:r>
            <a:r>
              <a:rPr lang="en-US" altLang="zh-CN" sz="2400" b="1" dirty="0">
                <a:latin typeface="隶书" panose="02010509060101010101" pitchFamily="49" charset="-122"/>
                <a:ea typeface="隶书" panose="02010509060101010101" pitchFamily="49" charset="-122"/>
              </a:rPr>
              <a:t>2.43                3.14</a:t>
            </a:r>
          </a:p>
          <a:p>
            <a:pPr lvl="2">
              <a:lnSpc>
                <a:spcPct val="110000"/>
              </a:lnSpc>
              <a:buNone/>
            </a:pPr>
            <a:r>
              <a:rPr lang="zh-CN" altLang="en-US" sz="2400" b="1" dirty="0">
                <a:latin typeface="隶书" panose="02010509060101010101" pitchFamily="49" charset="-122"/>
                <a:ea typeface="隶书" panose="02010509060101010101" pitchFamily="49" charset="-122"/>
              </a:rPr>
              <a:t>甲烷                 </a:t>
            </a:r>
            <a:r>
              <a:rPr lang="en-US" altLang="zh-CN" sz="2400" b="1" dirty="0">
                <a:latin typeface="隶书" panose="02010509060101010101" pitchFamily="49" charset="-122"/>
                <a:ea typeface="隶书" panose="02010509060101010101" pitchFamily="49" charset="-122"/>
              </a:rPr>
              <a:t>3.01                4.56</a:t>
            </a:r>
          </a:p>
          <a:p>
            <a:pPr lvl="2">
              <a:lnSpc>
                <a:spcPct val="110000"/>
              </a:lnSpc>
              <a:buNone/>
            </a:pPr>
            <a:r>
              <a:rPr lang="zh-CN" altLang="en-US" sz="2400" b="1" dirty="0">
                <a:latin typeface="隶书" panose="02010509060101010101" pitchFamily="49" charset="-122"/>
                <a:ea typeface="隶书" panose="02010509060101010101" pitchFamily="49" charset="-122"/>
              </a:rPr>
              <a:t>苯                   </a:t>
            </a:r>
            <a:r>
              <a:rPr lang="en-US" altLang="zh-CN" sz="2400" b="1" dirty="0">
                <a:latin typeface="隶书" panose="02010509060101010101" pitchFamily="49" charset="-122"/>
                <a:ea typeface="隶书" panose="02010509060101010101" pitchFamily="49" charset="-122"/>
              </a:rPr>
              <a:t>0.92                1.84</a:t>
            </a:r>
          </a:p>
          <a:p>
            <a:pPr lvl="2">
              <a:lnSpc>
                <a:spcPct val="110000"/>
              </a:lnSpc>
              <a:buNone/>
            </a:pPr>
            <a:r>
              <a:rPr lang="zh-CN" altLang="en-US" sz="2400" b="1" dirty="0">
                <a:latin typeface="隶书" panose="02010509060101010101" pitchFamily="49" charset="-122"/>
                <a:ea typeface="隶书" panose="02010509060101010101" pitchFamily="49" charset="-122"/>
              </a:rPr>
              <a:t>甲醇                 </a:t>
            </a:r>
            <a:r>
              <a:rPr lang="en-US" altLang="zh-CN" sz="2400" b="1" dirty="0">
                <a:latin typeface="隶书" panose="02010509060101010101" pitchFamily="49" charset="-122"/>
                <a:ea typeface="隶书" panose="02010509060101010101" pitchFamily="49" charset="-122"/>
              </a:rPr>
              <a:t>1.42                2.30</a:t>
            </a:r>
          </a:p>
          <a:p>
            <a:pPr lvl="2">
              <a:lnSpc>
                <a:spcPct val="110000"/>
              </a:lnSpc>
              <a:buNone/>
            </a:pPr>
            <a:r>
              <a:rPr lang="zh-CN" altLang="en-US" sz="2400" b="1" dirty="0">
                <a:latin typeface="隶书" panose="02010509060101010101" pitchFamily="49" charset="-122"/>
                <a:ea typeface="隶书" panose="02010509060101010101" pitchFamily="49" charset="-122"/>
              </a:rPr>
              <a:t>二氧化碳             </a:t>
            </a:r>
            <a:r>
              <a:rPr lang="en-US" altLang="zh-CN" sz="2400" b="1" dirty="0">
                <a:latin typeface="隶书" panose="02010509060101010101" pitchFamily="49" charset="-122"/>
                <a:ea typeface="隶书" panose="02010509060101010101" pitchFamily="49" charset="-122"/>
              </a:rPr>
              <a:t>1.47                2.22</a:t>
            </a:r>
          </a:p>
        </p:txBody>
      </p:sp>
      <p:sp>
        <p:nvSpPr>
          <p:cNvPr id="2" name="椭圆 1">
            <a:extLst>
              <a:ext uri="{FF2B5EF4-FFF2-40B4-BE49-F238E27FC236}">
                <a16:creationId xmlns:a16="http://schemas.microsoft.com/office/drawing/2014/main" id="{9CA57038-BE86-456E-AEA6-417C1E2DE208}"/>
              </a:ext>
            </a:extLst>
          </p:cNvPr>
          <p:cNvSpPr/>
          <p:nvPr/>
        </p:nvSpPr>
        <p:spPr>
          <a:xfrm>
            <a:off x="8507896" y="2517913"/>
            <a:ext cx="901147" cy="516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D866395-C498-4218-8E02-BF49F1F83D81}"/>
              </a:ext>
            </a:extLst>
          </p:cNvPr>
          <p:cNvSpPr/>
          <p:nvPr/>
        </p:nvSpPr>
        <p:spPr>
          <a:xfrm>
            <a:off x="8582923" y="3004826"/>
            <a:ext cx="901147" cy="516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A8D3856-F007-472A-A720-CD23C12752CE}"/>
              </a:ext>
            </a:extLst>
          </p:cNvPr>
          <p:cNvSpPr/>
          <p:nvPr/>
        </p:nvSpPr>
        <p:spPr>
          <a:xfrm>
            <a:off x="8582922" y="3865042"/>
            <a:ext cx="901147" cy="516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FF57A09-8598-4A79-8393-40802993926D}"/>
              </a:ext>
            </a:extLst>
          </p:cNvPr>
          <p:cNvSpPr/>
          <p:nvPr/>
        </p:nvSpPr>
        <p:spPr>
          <a:xfrm>
            <a:off x="8507897" y="4413936"/>
            <a:ext cx="1011650" cy="17451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64749"/>
    </mc:Choice>
    <mc:Fallback xmlns="">
      <p:transition spd="slow" advTm="264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blinds(horizontal)">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blinds(horizontal)">
                                      <p:cBhvr>
                                        <p:cTn id="12" dur="500"/>
                                        <p:tgtEl>
                                          <p:spTgt spid="134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2" nodeType="clickEffect">
                                  <p:stCondLst>
                                    <p:cond delay="0"/>
                                  </p:stCondLst>
                                  <p:childTnLst>
                                    <p:animEffect transition="out" filter="blinds(horizontal)">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3" presetClass="exit" presetSubtype="10" fill="hold" grpId="2" nodeType="withEffect">
                                  <p:stCondLst>
                                    <p:cond delay="0"/>
                                  </p:stCondLst>
                                  <p:childTnLst>
                                    <p:animEffect transition="out" filter="blinds(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3" presetClass="exit" presetSubtype="10" fill="hold" grpId="2" nodeType="withEffect">
                                  <p:stCondLst>
                                    <p:cond delay="0"/>
                                  </p:stCondLst>
                                  <p:childTnLst>
                                    <p:animEffect transition="out" filter="blinds(horizontal)">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3" presetClass="exit" presetSubtype="10" fill="hold" grpId="2" nodeType="withEffect">
                                  <p:stCondLst>
                                    <p:cond delay="0"/>
                                  </p:stCondLst>
                                  <p:childTnLst>
                                    <p:animEffect transition="out" filter="blinds(horizontal)">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4147">
                                            <p:txEl>
                                              <p:pRg st="2" end="2"/>
                                            </p:txEl>
                                          </p:spTgt>
                                        </p:tgtEl>
                                        <p:attrNameLst>
                                          <p:attrName>style.visibility</p:attrName>
                                        </p:attrNameLst>
                                      </p:cBhvr>
                                      <p:to>
                                        <p:strVal val="visible"/>
                                      </p:to>
                                    </p:set>
                                    <p:animEffect transition="in" filter="blinds(horizontal)">
                                      <p:cBhvr>
                                        <p:cTn id="57" dur="500"/>
                                        <p:tgtEl>
                                          <p:spTgt spid="134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uiExpand="1" build="p" autoUpdateAnimBg="0"/>
      <p:bldP spid="4" grpId="0" animBg="1"/>
      <p:bldP spid="4" grpId="1" animBg="1"/>
      <p:bldP spid="2" grpId="0" animBg="1"/>
      <p:bldP spid="2" grpId="2" animBg="1"/>
      <p:bldP spid="6" grpId="0" animBg="1"/>
      <p:bldP spid="6" grpId="2" animBg="1"/>
      <p:bldP spid="7" grpId="0" animBg="1"/>
      <p:bldP spid="7" grpId="2" animBg="1"/>
      <p:bldP spid="8" grpId="0" animBg="1"/>
      <p:bldP spid="8"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
</p:tagLst>
</file>

<file path=ppt/tags/tag10.xml><?xml version="1.0" encoding="utf-8"?>
<p:tagLst xmlns:a="http://schemas.openxmlformats.org/drawingml/2006/main" xmlns:r="http://schemas.openxmlformats.org/officeDocument/2006/relationships" xmlns:p="http://schemas.openxmlformats.org/presentationml/2006/main">
  <p:tag name="TIMING" val="|19.7|6.4|12.6|9.4|11.6|11.3"/>
</p:tagLst>
</file>

<file path=ppt/tags/tag11.xml><?xml version="1.0" encoding="utf-8"?>
<p:tagLst xmlns:a="http://schemas.openxmlformats.org/drawingml/2006/main" xmlns:r="http://schemas.openxmlformats.org/officeDocument/2006/relationships" xmlns:p="http://schemas.openxmlformats.org/presentationml/2006/main">
  <p:tag name="TIMING" val="|0.9|4.8|12.7|1.7"/>
</p:tagLst>
</file>

<file path=ppt/tags/tag12.xml><?xml version="1.0" encoding="utf-8"?>
<p:tagLst xmlns:a="http://schemas.openxmlformats.org/drawingml/2006/main" xmlns:r="http://schemas.openxmlformats.org/officeDocument/2006/relationships" xmlns:p="http://schemas.openxmlformats.org/presentationml/2006/main">
  <p:tag name="TIMING" val="|2.5|5.4|1.8"/>
</p:tagLst>
</file>

<file path=ppt/tags/tag13.xml><?xml version="1.0" encoding="utf-8"?>
<p:tagLst xmlns:a="http://schemas.openxmlformats.org/drawingml/2006/main" xmlns:r="http://schemas.openxmlformats.org/officeDocument/2006/relationships" xmlns:p="http://schemas.openxmlformats.org/presentationml/2006/main">
  <p:tag name="TIMING" val="|1.2|6.4"/>
</p:tagLst>
</file>

<file path=ppt/tags/tag14.xml><?xml version="1.0" encoding="utf-8"?>
<p:tagLst xmlns:a="http://schemas.openxmlformats.org/drawingml/2006/main" xmlns:r="http://schemas.openxmlformats.org/officeDocument/2006/relationships" xmlns:p="http://schemas.openxmlformats.org/presentationml/2006/main">
  <p:tag name="TIMING" val="|2.3|1.8|3.6|2.5|2.9|2.1|12|8.1|5.8"/>
</p:tagLst>
</file>

<file path=ppt/tags/tag15.xml><?xml version="1.0" encoding="utf-8"?>
<p:tagLst xmlns:a="http://schemas.openxmlformats.org/drawingml/2006/main" xmlns:r="http://schemas.openxmlformats.org/officeDocument/2006/relationships" xmlns:p="http://schemas.openxmlformats.org/presentationml/2006/main">
  <p:tag name="TIMING" val="|3.3|11.9|3.4|5.3|4.2|0.7|7.9|8.6"/>
</p:tagLst>
</file>

<file path=ppt/tags/tag16.xml><?xml version="1.0" encoding="utf-8"?>
<p:tagLst xmlns:a="http://schemas.openxmlformats.org/drawingml/2006/main" xmlns:r="http://schemas.openxmlformats.org/officeDocument/2006/relationships" xmlns:p="http://schemas.openxmlformats.org/presentationml/2006/main">
  <p:tag name="TIMING" val="|2|13.2|6.4|2.5|31.8|12.6|2.5"/>
</p:tagLst>
</file>

<file path=ppt/tags/tag17.xml><?xml version="1.0" encoding="utf-8"?>
<p:tagLst xmlns:a="http://schemas.openxmlformats.org/drawingml/2006/main" xmlns:r="http://schemas.openxmlformats.org/officeDocument/2006/relationships" xmlns:p="http://schemas.openxmlformats.org/presentationml/2006/main">
  <p:tag name="TIMING" val="|3.3|8|21|14|9.7|4"/>
</p:tagLst>
</file>

<file path=ppt/tags/tag18.xml><?xml version="1.0" encoding="utf-8"?>
<p:tagLst xmlns:a="http://schemas.openxmlformats.org/drawingml/2006/main" xmlns:r="http://schemas.openxmlformats.org/officeDocument/2006/relationships" xmlns:p="http://schemas.openxmlformats.org/presentationml/2006/main">
  <p:tag name="TIMING" val="|2.2"/>
</p:tagLst>
</file>

<file path=ppt/tags/tag19.xml><?xml version="1.0" encoding="utf-8"?>
<p:tagLst xmlns:a="http://schemas.openxmlformats.org/drawingml/2006/main" xmlns:r="http://schemas.openxmlformats.org/officeDocument/2006/relationships" xmlns:p="http://schemas.openxmlformats.org/presentationml/2006/main">
  <p:tag name="TIMING" val="|0.8|2.6|2.9"/>
</p:tagLst>
</file>

<file path=ppt/tags/tag2.xml><?xml version="1.0" encoding="utf-8"?>
<p:tagLst xmlns:a="http://schemas.openxmlformats.org/drawingml/2006/main" xmlns:r="http://schemas.openxmlformats.org/officeDocument/2006/relationships" xmlns:p="http://schemas.openxmlformats.org/presentationml/2006/main">
  <p:tag name="TIMING" val="|0.8|1.9|8.9"/>
</p:tagLst>
</file>

<file path=ppt/tags/tag20.xml><?xml version="1.0" encoding="utf-8"?>
<p:tagLst xmlns:a="http://schemas.openxmlformats.org/drawingml/2006/main" xmlns:r="http://schemas.openxmlformats.org/officeDocument/2006/relationships" xmlns:p="http://schemas.openxmlformats.org/presentationml/2006/main">
  <p:tag name="TIMING" val="|0.8|2.1|2.8|10.2|17.7"/>
</p:tagLst>
</file>

<file path=ppt/tags/tag21.xml><?xml version="1.0" encoding="utf-8"?>
<p:tagLst xmlns:a="http://schemas.openxmlformats.org/drawingml/2006/main" xmlns:r="http://schemas.openxmlformats.org/officeDocument/2006/relationships" xmlns:p="http://schemas.openxmlformats.org/presentationml/2006/main">
  <p:tag name="TIMING" val="|6.8|3.3|13.7|4.9|9.4|10.2|9.6"/>
</p:tagLst>
</file>

<file path=ppt/tags/tag22.xml><?xml version="1.0" encoding="utf-8"?>
<p:tagLst xmlns:a="http://schemas.openxmlformats.org/drawingml/2006/main" xmlns:r="http://schemas.openxmlformats.org/officeDocument/2006/relationships" xmlns:p="http://schemas.openxmlformats.org/presentationml/2006/main">
  <p:tag name="TIMING" val="|1|6.9|28.1|23"/>
</p:tagLst>
</file>

<file path=ppt/tags/tag23.xml><?xml version="1.0" encoding="utf-8"?>
<p:tagLst xmlns:a="http://schemas.openxmlformats.org/drawingml/2006/main" xmlns:r="http://schemas.openxmlformats.org/officeDocument/2006/relationships" xmlns:p="http://schemas.openxmlformats.org/presentationml/2006/main">
  <p:tag name="TIMING" val="|1.1|2.4|14"/>
</p:tagLst>
</file>

<file path=ppt/tags/tag24.xml><?xml version="1.0" encoding="utf-8"?>
<p:tagLst xmlns:a="http://schemas.openxmlformats.org/drawingml/2006/main" xmlns:r="http://schemas.openxmlformats.org/officeDocument/2006/relationships" xmlns:p="http://schemas.openxmlformats.org/presentationml/2006/main">
  <p:tag name="TIMING" val="|0.7|3.5|1.4"/>
</p:tagLst>
</file>

<file path=ppt/tags/tag25.xml><?xml version="1.0" encoding="utf-8"?>
<p:tagLst xmlns:a="http://schemas.openxmlformats.org/drawingml/2006/main" xmlns:r="http://schemas.openxmlformats.org/officeDocument/2006/relationships" xmlns:p="http://schemas.openxmlformats.org/presentationml/2006/main">
  <p:tag name="TIMING" val="|0.9|2.4|1.3|3|2|1.7"/>
</p:tagLst>
</file>

<file path=ppt/tags/tag26.xml><?xml version="1.0" encoding="utf-8"?>
<p:tagLst xmlns:a="http://schemas.openxmlformats.org/drawingml/2006/main" xmlns:r="http://schemas.openxmlformats.org/officeDocument/2006/relationships" xmlns:p="http://schemas.openxmlformats.org/presentationml/2006/main">
  <p:tag name="TIMING" val="|2.5|6.7|13.4|10.6|5.7|12.2"/>
</p:tagLst>
</file>

<file path=ppt/tags/tag27.xml><?xml version="1.0" encoding="utf-8"?>
<p:tagLst xmlns:a="http://schemas.openxmlformats.org/drawingml/2006/main" xmlns:r="http://schemas.openxmlformats.org/officeDocument/2006/relationships" xmlns:p="http://schemas.openxmlformats.org/presentationml/2006/main">
  <p:tag name="TIMING" val="|0.8|17.3|8.6"/>
</p:tagLst>
</file>

<file path=ppt/tags/tag28.xml><?xml version="1.0" encoding="utf-8"?>
<p:tagLst xmlns:a="http://schemas.openxmlformats.org/drawingml/2006/main" xmlns:r="http://schemas.openxmlformats.org/officeDocument/2006/relationships" xmlns:p="http://schemas.openxmlformats.org/presentationml/2006/main">
  <p:tag name="TIMING" val="|0.8|2.8"/>
</p:tagLst>
</file>

<file path=ppt/tags/tag29.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1|5.6|2.3|2.8|2.7"/>
</p:tagLst>
</file>

<file path=ppt/tags/tag4.xml><?xml version="1.0" encoding="utf-8"?>
<p:tagLst xmlns:a="http://schemas.openxmlformats.org/drawingml/2006/main" xmlns:r="http://schemas.openxmlformats.org/officeDocument/2006/relationships" xmlns:p="http://schemas.openxmlformats.org/presentationml/2006/main">
  <p:tag name="TIMING" val="|1.1|4.2|5.9"/>
</p:tagLst>
</file>

<file path=ppt/tags/tag5.xml><?xml version="1.0" encoding="utf-8"?>
<p:tagLst xmlns:a="http://schemas.openxmlformats.org/drawingml/2006/main" xmlns:r="http://schemas.openxmlformats.org/officeDocument/2006/relationships" xmlns:p="http://schemas.openxmlformats.org/presentationml/2006/main">
  <p:tag name="TIMING" val="|2.7|2.6|2.4"/>
</p:tagLst>
</file>

<file path=ppt/tags/tag6.xml><?xml version="1.0" encoding="utf-8"?>
<p:tagLst xmlns:a="http://schemas.openxmlformats.org/drawingml/2006/main" xmlns:r="http://schemas.openxmlformats.org/officeDocument/2006/relationships" xmlns:p="http://schemas.openxmlformats.org/presentationml/2006/main">
  <p:tag name="TIMING" val="|1.1|1.8|24.4|3.1|0.8|18.6|0.9|2|1|2.6"/>
</p:tagLst>
</file>

<file path=ppt/tags/tag7.xml><?xml version="1.0" encoding="utf-8"?>
<p:tagLst xmlns:a="http://schemas.openxmlformats.org/drawingml/2006/main" xmlns:r="http://schemas.openxmlformats.org/officeDocument/2006/relationships" xmlns:p="http://schemas.openxmlformats.org/presentationml/2006/main">
  <p:tag name="TIMING" val="|3.1|9.5|23.7|4.6|8.1|3.1|13.2|49.9|5.6"/>
</p:tagLst>
</file>

<file path=ppt/tags/tag8.xml><?xml version="1.0" encoding="utf-8"?>
<p:tagLst xmlns:a="http://schemas.openxmlformats.org/drawingml/2006/main" xmlns:r="http://schemas.openxmlformats.org/officeDocument/2006/relationships" xmlns:p="http://schemas.openxmlformats.org/presentationml/2006/main">
  <p:tag name="TIMING" val="|2.7|1.5|5.3|7.2|10.9|5.3"/>
</p:tagLst>
</file>

<file path=ppt/tags/tag9.xml><?xml version="1.0" encoding="utf-8"?>
<p:tagLst xmlns:a="http://schemas.openxmlformats.org/drawingml/2006/main" xmlns:r="http://schemas.openxmlformats.org/officeDocument/2006/relationships" xmlns:p="http://schemas.openxmlformats.org/presentationml/2006/main">
  <p:tag name="TIMING" val="|33.3|51.9|18.2|5.5|1.8|4.8|5|109.1|0.8|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816</Words>
  <Application>Microsoft Office PowerPoint</Application>
  <PresentationFormat>宽屏</PresentationFormat>
  <Paragraphs>119</Paragraphs>
  <Slides>29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0" baseType="lpstr">
      <vt:lpstr>等线</vt:lpstr>
      <vt:lpstr>等线 Light</vt:lpstr>
      <vt:lpstr>隶书</vt:lpstr>
      <vt:lpstr>Arial</vt:lpstr>
      <vt:lpstr>Arial</vt:lpstr>
      <vt:lpstr>Garamond</vt:lpstr>
      <vt:lpstr>Tahoma</vt:lpstr>
      <vt:lpstr>Wingdings</vt:lpstr>
      <vt:lpstr>Office 主题​​</vt:lpstr>
      <vt:lpstr>CorelDRAW</vt:lpstr>
      <vt:lpstr>Equation.3</vt:lpstr>
      <vt:lpstr>2. 气相色谱检测器</vt:lpstr>
      <vt:lpstr>（1）检测器的定义</vt:lpstr>
      <vt:lpstr>（2）检测器各论</vt:lpstr>
      <vt:lpstr>PowerPoint 演示文稿</vt:lpstr>
      <vt:lpstr>PowerPoint 演示文稿</vt:lpstr>
      <vt:lpstr>结构</vt:lpstr>
      <vt:lpstr>PowerPoint 演示文稿</vt:lpstr>
      <vt:lpstr>原理</vt:lpstr>
      <vt:lpstr>热导检测器操作条件的选择</vt:lpstr>
      <vt:lpstr>TCD的响应特性</vt:lpstr>
      <vt:lpstr>应用举例</vt:lpstr>
      <vt:lpstr>PowerPoint 演示文稿</vt:lpstr>
      <vt:lpstr>PowerPoint 演示文稿</vt:lpstr>
      <vt:lpstr>结构与原理</vt:lpstr>
      <vt:lpstr>PowerPoint 演示文稿</vt:lpstr>
      <vt:lpstr>FID操作条件的选择</vt:lpstr>
      <vt:lpstr>FID的响应特性</vt:lpstr>
      <vt:lpstr>应用举例</vt:lpstr>
      <vt:lpstr>PowerPoint 演示文稿</vt:lpstr>
      <vt:lpstr>结构</vt:lpstr>
      <vt:lpstr>原理</vt:lpstr>
      <vt:lpstr>ECD的响应特性 </vt:lpstr>
      <vt:lpstr>PowerPoint 演示文稿</vt:lpstr>
      <vt:lpstr>PowerPoint 演示文稿</vt:lpstr>
      <vt:lpstr>结构</vt:lpstr>
      <vt:lpstr>原理</vt:lpstr>
      <vt:lpstr>PowerPoint 演示文稿</vt:lpstr>
      <vt:lpstr>响应特性</vt:lpstr>
      <vt:lpstr>应用举例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气相色谱检测器</dc:title>
  <dc:creator>hp</dc:creator>
  <cp:lastModifiedBy>hp</cp:lastModifiedBy>
  <cp:revision>39</cp:revision>
  <dcterms:created xsi:type="dcterms:W3CDTF">2020-02-25T07:25:04Z</dcterms:created>
  <dcterms:modified xsi:type="dcterms:W3CDTF">2020-03-15T03:29:54Z</dcterms:modified>
</cp:coreProperties>
</file>