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1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640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0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DAAAA-3245-4998-9FD9-E949E7CB90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06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4EF2-930C-4F6E-9454-49F2276C7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7756C-9C56-484B-AEB6-DA88C3A00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D74A2-66B6-4B38-9EF1-B59F47BFD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D62F0-6621-485E-8B40-B3EA89CE5CE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4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40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27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7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03C03-2EDE-4F19-BB99-0036677C69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7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uild="allAtOnce" animBg="1"/>
      <p:bldP spid="3278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F3096-1691-4C4A-A1C8-44AC5449CCA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68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DE0817-75C4-488D-9E99-787104148B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79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E1D585-4B4A-45A3-99AD-8C0ACB8ADE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81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598A0A-3751-44F9-83CF-3644A8EDCAD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757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87620-859C-4114-B734-8425B727B89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873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F2E7AB-47A2-4AC0-8E47-01945A32820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398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19155-CA0F-4AFD-9610-A7CC0E3277A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644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37F3F6-E7E5-4D8B-A2D1-92DA1E08E3F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329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7BF29-27CD-4781-81F3-0A1F7DEF68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34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644DE-7B44-4090-83A9-477E4A1F685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157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B40277-9F27-44FB-97D7-4E2943B87F6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150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868BF7-C02D-473F-B027-6030E7A473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03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5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3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3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7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11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6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9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CF030-407E-4814-8994-6CEC38D3CA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17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89048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title"/>
          </p:nvPr>
        </p:nvSpPr>
        <p:spPr>
          <a:xfrm>
            <a:off x="2287473" y="932570"/>
            <a:ext cx="7772400" cy="2009316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9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7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伏 安 分 析 法</a:t>
            </a:r>
            <a:r>
              <a:rPr lang="zh-CN" altLang="en-US" sz="3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6700" b="0" dirty="0" smtClean="0">
                <a:ea typeface="Gungsuh" panose="02030600000101010101" pitchFamily="18" charset="-127"/>
              </a:rPr>
              <a:t>Voltammetry</a:t>
            </a:r>
            <a:endParaRPr lang="en-US" altLang="zh-CN" sz="6700" b="0" dirty="0">
              <a:ea typeface="Gungsuh" panose="02030600000101010101" pitchFamily="18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2325" y="4143299"/>
            <a:ext cx="8928616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以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过程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电流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电压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曲线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为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基础的电化学分析方法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5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06049" y="3581386"/>
            <a:ext cx="2699995" cy="25175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grayscl/>
          </a:blip>
          <a:srcRect b="14345"/>
          <a:stretch/>
        </p:blipFill>
        <p:spPr>
          <a:xfrm>
            <a:off x="9097132" y="3581386"/>
            <a:ext cx="2550673" cy="2552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55609" y="3566913"/>
            <a:ext cx="2728871" cy="2546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6327613" y="3581386"/>
            <a:ext cx="2647950" cy="2590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48318" r="4739" b="14618"/>
          <a:stretch/>
        </p:blipFill>
        <p:spPr>
          <a:xfrm>
            <a:off x="5617683" y="234225"/>
            <a:ext cx="4513934" cy="2541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2295337" y="2906630"/>
            <a:ext cx="19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常规极谱图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22935" y="2906630"/>
            <a:ext cx="19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单扫描极谱图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8759" y="6288791"/>
            <a:ext cx="19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循环伏安图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41580" y="6288791"/>
            <a:ext cx="19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溶出伏安图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9320" y="6302725"/>
            <a:ext cx="19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常规脉冲极谱图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97750" y="6302725"/>
            <a:ext cx="19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差分脉冲极谱图</a:t>
            </a:r>
            <a:endParaRPr kumimoji="0" lang="zh-CN" alt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616242" y="234225"/>
          <a:ext cx="2831837" cy="268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MP 图像" r:id="rId9" imgW="4971960" imgH="3924360" progId="Paint.Picture">
                  <p:embed/>
                </p:oleObj>
              </mc:Choice>
              <mc:Fallback>
                <p:oleObj name="BMP 图像" r:id="rId9" imgW="4971960" imgH="3924360" progId="Paint.Picture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242" y="234225"/>
                        <a:ext cx="2831837" cy="26877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5433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84"/>
    </mc:Choice>
    <mc:Fallback xmlns="">
      <p:transition spd="slow" advTm="11708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 经典</a:t>
            </a:r>
            <a:r>
              <a:rPr lang="zh-CN" altLang="en-US" sz="3800" b="1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极谱分析基本原理</a:t>
            </a:r>
            <a:endParaRPr lang="zh-CN" altLang="en-US" sz="38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9949132" cy="457208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3400" b="1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伏安分析和极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谱分析的定义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36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伏安分析法：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以测定电解过程中的电流</a:t>
            </a:r>
            <a:r>
              <a:rPr lang="en-US" altLang="zh-CN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电压曲线为基础的电化学分析方法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36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极谱分析法：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采用</a:t>
            </a:r>
            <a:r>
              <a:rPr lang="zh-CN" altLang="en-US" sz="4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滴汞电极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作为工作电极的伏安分析法，是伏安分析的一个特例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50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7"/>
    </mc:Choice>
    <mc:Fallback xmlns="">
      <p:transition spd="slow" advTm="2705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883468" y="166102"/>
            <a:ext cx="10515600" cy="1325563"/>
          </a:xfrm>
        </p:spPr>
        <p:txBody>
          <a:bodyPr vert="horz" wrap="square" lIns="92075" tIns="46038" rIns="92075" bIns="46038" rtlCol="0" anchor="ctr">
            <a:normAutofit/>
          </a:bodyPr>
          <a:lstStyle/>
          <a:p>
            <a:r>
              <a:rPr lang="zh-CN" altLang="en-US" sz="3800" b="1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滴汞电极、极谱分析装置及极谱曲线</a:t>
            </a:r>
            <a:endParaRPr lang="zh-CN" altLang="zh-CN" sz="3800" b="1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123" name="Picture 3" descr="aaq6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34" t="1583" r="2009" b="11138"/>
          <a:stretch/>
        </p:blipFill>
        <p:spPr>
          <a:xfrm>
            <a:off x="3387909" y="1704110"/>
            <a:ext cx="3800820" cy="3628053"/>
          </a:xfrm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4312468" y="5811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极谱分析装置图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7876" y="2105177"/>
            <a:ext cx="2645622" cy="3105340"/>
            <a:chOff x="2268647" y="2055137"/>
            <a:chExt cx="2645622" cy="310534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9" t="1140" r="42266" b="14966"/>
            <a:stretch/>
          </p:blipFill>
          <p:spPr>
            <a:xfrm>
              <a:off x="2268647" y="2055137"/>
              <a:ext cx="2645622" cy="310534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0" name="任意多边形 19"/>
            <p:cNvSpPr/>
            <p:nvPr/>
          </p:nvSpPr>
          <p:spPr>
            <a:xfrm>
              <a:off x="4644428" y="3793402"/>
              <a:ext cx="217283" cy="642796"/>
            </a:xfrm>
            <a:custGeom>
              <a:avLst/>
              <a:gdLst>
                <a:gd name="connsiteX0" fmla="*/ 217283 w 217283"/>
                <a:gd name="connsiteY0" fmla="*/ 0 h 642796"/>
                <a:gd name="connsiteX1" fmla="*/ 217283 w 217283"/>
                <a:gd name="connsiteY1" fmla="*/ 0 h 642796"/>
                <a:gd name="connsiteX2" fmla="*/ 208229 w 217283"/>
                <a:gd name="connsiteY2" fmla="*/ 217283 h 642796"/>
                <a:gd name="connsiteX3" fmla="*/ 199176 w 217283"/>
                <a:gd name="connsiteY3" fmla="*/ 244444 h 642796"/>
                <a:gd name="connsiteX4" fmla="*/ 190122 w 217283"/>
                <a:gd name="connsiteY4" fmla="*/ 280657 h 642796"/>
                <a:gd name="connsiteX5" fmla="*/ 181069 w 217283"/>
                <a:gd name="connsiteY5" fmla="*/ 307818 h 642796"/>
                <a:gd name="connsiteX6" fmla="*/ 153909 w 217283"/>
                <a:gd name="connsiteY6" fmla="*/ 398352 h 642796"/>
                <a:gd name="connsiteX7" fmla="*/ 144855 w 217283"/>
                <a:gd name="connsiteY7" fmla="*/ 425513 h 642796"/>
                <a:gd name="connsiteX8" fmla="*/ 135802 w 217283"/>
                <a:gd name="connsiteY8" fmla="*/ 452673 h 642796"/>
                <a:gd name="connsiteX9" fmla="*/ 99588 w 217283"/>
                <a:gd name="connsiteY9" fmla="*/ 506994 h 642796"/>
                <a:gd name="connsiteX10" fmla="*/ 81481 w 217283"/>
                <a:gd name="connsiteY10" fmla="*/ 570368 h 642796"/>
                <a:gd name="connsiteX11" fmla="*/ 72427 w 217283"/>
                <a:gd name="connsiteY11" fmla="*/ 633743 h 642796"/>
                <a:gd name="connsiteX12" fmla="*/ 45267 w 217283"/>
                <a:gd name="connsiteY12" fmla="*/ 642796 h 642796"/>
                <a:gd name="connsiteX13" fmla="*/ 18107 w 217283"/>
                <a:gd name="connsiteY13" fmla="*/ 615636 h 642796"/>
                <a:gd name="connsiteX14" fmla="*/ 9053 w 217283"/>
                <a:gd name="connsiteY14" fmla="*/ 561315 h 642796"/>
                <a:gd name="connsiteX15" fmla="*/ 0 w 217283"/>
                <a:gd name="connsiteY15" fmla="*/ 534154 h 642796"/>
                <a:gd name="connsiteX16" fmla="*/ 9053 w 217283"/>
                <a:gd name="connsiteY16" fmla="*/ 262550 h 642796"/>
                <a:gd name="connsiteX17" fmla="*/ 18107 w 217283"/>
                <a:gd name="connsiteY17" fmla="*/ 208230 h 642796"/>
                <a:gd name="connsiteX18" fmla="*/ 45267 w 217283"/>
                <a:gd name="connsiteY18" fmla="*/ 108642 h 642796"/>
                <a:gd name="connsiteX19" fmla="*/ 90534 w 217283"/>
                <a:gd name="connsiteY19" fmla="*/ 54321 h 642796"/>
                <a:gd name="connsiteX20" fmla="*/ 117695 w 217283"/>
                <a:gd name="connsiteY20" fmla="*/ 36214 h 642796"/>
                <a:gd name="connsiteX21" fmla="*/ 217283 w 217283"/>
                <a:gd name="connsiteY21" fmla="*/ 0 h 64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7283" h="642796">
                  <a:moveTo>
                    <a:pt x="217283" y="0"/>
                  </a:moveTo>
                  <a:lnTo>
                    <a:pt x="217283" y="0"/>
                  </a:lnTo>
                  <a:cubicBezTo>
                    <a:pt x="214265" y="72428"/>
                    <a:pt x="213584" y="144991"/>
                    <a:pt x="208229" y="217283"/>
                  </a:cubicBezTo>
                  <a:cubicBezTo>
                    <a:pt x="207524" y="226800"/>
                    <a:pt x="201798" y="235268"/>
                    <a:pt x="199176" y="244444"/>
                  </a:cubicBezTo>
                  <a:cubicBezTo>
                    <a:pt x="195758" y="256408"/>
                    <a:pt x="193540" y="268693"/>
                    <a:pt x="190122" y="280657"/>
                  </a:cubicBezTo>
                  <a:cubicBezTo>
                    <a:pt x="187500" y="289833"/>
                    <a:pt x="183691" y="298642"/>
                    <a:pt x="181069" y="307818"/>
                  </a:cubicBezTo>
                  <a:cubicBezTo>
                    <a:pt x="153714" y="403567"/>
                    <a:pt x="196924" y="269309"/>
                    <a:pt x="153909" y="398352"/>
                  </a:cubicBezTo>
                  <a:lnTo>
                    <a:pt x="144855" y="425513"/>
                  </a:lnTo>
                  <a:cubicBezTo>
                    <a:pt x="141837" y="434566"/>
                    <a:pt x="141096" y="444733"/>
                    <a:pt x="135802" y="452673"/>
                  </a:cubicBezTo>
                  <a:cubicBezTo>
                    <a:pt x="123731" y="470780"/>
                    <a:pt x="106470" y="486349"/>
                    <a:pt x="99588" y="506994"/>
                  </a:cubicBezTo>
                  <a:cubicBezTo>
                    <a:pt x="91829" y="530270"/>
                    <a:pt x="86030" y="545351"/>
                    <a:pt x="81481" y="570368"/>
                  </a:cubicBezTo>
                  <a:cubicBezTo>
                    <a:pt x="77664" y="591363"/>
                    <a:pt x="81970" y="614656"/>
                    <a:pt x="72427" y="633743"/>
                  </a:cubicBezTo>
                  <a:cubicBezTo>
                    <a:pt x="68159" y="642279"/>
                    <a:pt x="54320" y="639778"/>
                    <a:pt x="45267" y="642796"/>
                  </a:cubicBezTo>
                  <a:cubicBezTo>
                    <a:pt x="36214" y="633743"/>
                    <a:pt x="23307" y="627336"/>
                    <a:pt x="18107" y="615636"/>
                  </a:cubicBezTo>
                  <a:cubicBezTo>
                    <a:pt x="10652" y="598861"/>
                    <a:pt x="13035" y="579235"/>
                    <a:pt x="9053" y="561315"/>
                  </a:cubicBezTo>
                  <a:cubicBezTo>
                    <a:pt x="6983" y="551999"/>
                    <a:pt x="3018" y="543208"/>
                    <a:pt x="0" y="534154"/>
                  </a:cubicBezTo>
                  <a:cubicBezTo>
                    <a:pt x="3018" y="443619"/>
                    <a:pt x="4028" y="352995"/>
                    <a:pt x="9053" y="262550"/>
                  </a:cubicBezTo>
                  <a:cubicBezTo>
                    <a:pt x="10071" y="244222"/>
                    <a:pt x="14823" y="226290"/>
                    <a:pt x="18107" y="208230"/>
                  </a:cubicBezTo>
                  <a:cubicBezTo>
                    <a:pt x="22359" y="184844"/>
                    <a:pt x="32891" y="127207"/>
                    <a:pt x="45267" y="108642"/>
                  </a:cubicBezTo>
                  <a:cubicBezTo>
                    <a:pt x="63071" y="81936"/>
                    <a:pt x="64393" y="76105"/>
                    <a:pt x="90534" y="54321"/>
                  </a:cubicBezTo>
                  <a:cubicBezTo>
                    <a:pt x="98893" y="47355"/>
                    <a:pt x="107963" y="41080"/>
                    <a:pt x="117695" y="36214"/>
                  </a:cubicBezTo>
                  <a:cubicBezTo>
                    <a:pt x="145346" y="22388"/>
                    <a:pt x="200685" y="6036"/>
                    <a:pt x="217283" y="0"/>
                  </a:cubicBezTo>
                  <a:close/>
                </a:path>
              </a:pathLst>
            </a:custGeom>
            <a:solidFill>
              <a:srgbClr val="E7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83468" y="5811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滴汞电极（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398231" y="2178791"/>
            <a:ext cx="4793769" cy="4846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44546A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V =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φ</a:t>
            </a:r>
            <a:r>
              <a:rPr kumimoji="1" lang="en-US" altLang="zh-CN" sz="2400" b="1" i="0" u="none" strike="noStrike" kern="1200" cap="none" spc="0" normalizeH="0" baseline="-1800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-φ</a:t>
            </a:r>
            <a:r>
              <a:rPr kumimoji="1" lang="en-US" altLang="zh-CN" sz="2400" b="1" i="0" u="none" strike="noStrike" kern="1200" cap="none" spc="0" normalizeH="0" baseline="-1800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+iR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44546A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iR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小，可忽略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44546A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阳极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采用甘汞电极，电位不变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44546A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外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 -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φ</a:t>
            </a:r>
            <a:r>
              <a:rPr kumimoji="1" lang="en-US" altLang="zh-CN" sz="2400" b="1" i="0" u="none" strike="noStrike" kern="1200" cap="none" spc="0" normalizeH="0" baseline="-18000" noProof="0" dirty="0" err="1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1800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VS.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SCE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44546A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阴极电位可控，随外加电压变化同步变化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44546A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~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谱曲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G→i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 V→E)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3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98"/>
    </mc:Choice>
    <mc:Fallback xmlns="">
      <p:transition spd="slow" advTm="1047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/>
          </p:cNvSpPr>
          <p:nvPr>
            <p:ph type="body" sz="half" idx="1"/>
          </p:nvPr>
        </p:nvSpPr>
        <p:spPr>
          <a:xfrm>
            <a:off x="217285" y="40756"/>
            <a:ext cx="8413470" cy="2115182"/>
          </a:xfrm>
        </p:spPr>
        <p:txBody>
          <a:bodyPr vert="horz" wrap="square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Aft>
                <a:spcPct val="30000"/>
              </a:spcAft>
              <a:buSzPct val="80000"/>
              <a:buNone/>
            </a:pPr>
            <a:r>
              <a:rPr lang="zh-CN" altLang="en-US" sz="5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56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5600" dirty="0">
                <a:latin typeface="隶书" panose="02010509060101010101" pitchFamily="49" charset="-122"/>
                <a:ea typeface="隶书" panose="02010509060101010101" pitchFamily="49" charset="-122"/>
              </a:rPr>
              <a:t>）极谱实验条件</a:t>
            </a:r>
            <a:r>
              <a:rPr lang="zh-CN" altLang="en-US" sz="5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5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5600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5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600" dirty="0" smtClean="0">
                <a:ea typeface="隶书" panose="02010509060101010101" pitchFamily="49" charset="-122"/>
              </a:rPr>
              <a:t>电解</a:t>
            </a:r>
            <a:r>
              <a:rPr lang="en-US" altLang="zh-CN" sz="3600" dirty="0" smtClean="0">
                <a:ea typeface="隶书" panose="02010509060101010101" pitchFamily="49" charset="-122"/>
              </a:rPr>
              <a:t>10</a:t>
            </a:r>
            <a:r>
              <a:rPr lang="en-US" altLang="zh-CN" sz="3600" baseline="30000" dirty="0" smtClean="0">
                <a:ea typeface="隶书" panose="02010509060101010101" pitchFamily="49" charset="-122"/>
              </a:rPr>
              <a:t>-3</a:t>
            </a:r>
            <a:r>
              <a:rPr lang="en-US" altLang="zh-CN" sz="3600" dirty="0" smtClean="0">
                <a:ea typeface="隶书" panose="02010509060101010101" pitchFamily="49" charset="-122"/>
              </a:rPr>
              <a:t> </a:t>
            </a:r>
            <a:r>
              <a:rPr lang="en-US" altLang="zh-CN" sz="3600" dirty="0" err="1" smtClean="0">
                <a:ea typeface="隶书" panose="02010509060101010101" pitchFamily="49" charset="-122"/>
              </a:rPr>
              <a:t>mol</a:t>
            </a:r>
            <a:r>
              <a:rPr lang="en-US" altLang="zh-CN" sz="3600" dirty="0" smtClean="0">
                <a:ea typeface="隶书" panose="02010509060101010101" pitchFamily="49" charset="-122"/>
              </a:rPr>
              <a:t>/L CdCl</a:t>
            </a:r>
            <a:r>
              <a:rPr lang="en-US" altLang="zh-CN" sz="3600" baseline="-25000" dirty="0" smtClean="0">
                <a:ea typeface="隶书" panose="02010509060101010101" pitchFamily="49" charset="-122"/>
              </a:rPr>
              <a:t>2</a:t>
            </a:r>
            <a:r>
              <a:rPr lang="zh-CN" altLang="en-US" sz="3600" dirty="0" smtClean="0">
                <a:ea typeface="隶书" panose="02010509060101010101" pitchFamily="49" charset="-122"/>
              </a:rPr>
              <a:t>，电解液中加入</a:t>
            </a:r>
            <a:r>
              <a:rPr lang="en-US" altLang="zh-CN" sz="2900" dirty="0"/>
              <a:t>~</a:t>
            </a:r>
            <a:r>
              <a:rPr lang="en-US" altLang="zh-CN" sz="3600" dirty="0" smtClean="0"/>
              <a:t>0.1</a:t>
            </a:r>
            <a:r>
              <a:rPr lang="en-US" altLang="zh-CN" sz="3600" dirty="0" smtClean="0">
                <a:ea typeface="隶书" panose="02010509060101010101" pitchFamily="49" charset="-122"/>
              </a:rPr>
              <a:t> </a:t>
            </a:r>
            <a:r>
              <a:rPr lang="en-US" altLang="zh-CN" sz="3600" dirty="0" err="1">
                <a:ea typeface="隶书" panose="02010509060101010101" pitchFamily="49" charset="-122"/>
              </a:rPr>
              <a:t>mol</a:t>
            </a:r>
            <a:r>
              <a:rPr lang="en-US" altLang="zh-CN" sz="3600" dirty="0">
                <a:ea typeface="隶书" panose="02010509060101010101" pitchFamily="49" charset="-122"/>
              </a:rPr>
              <a:t>/L </a:t>
            </a:r>
            <a:r>
              <a:rPr lang="zh-CN" altLang="en-US" sz="3600" dirty="0" smtClean="0">
                <a:ea typeface="隶书" panose="02010509060101010101" pitchFamily="49" charset="-122"/>
              </a:rPr>
              <a:t>支持电解质</a:t>
            </a:r>
            <a:r>
              <a:rPr lang="en-US" altLang="zh-CN" sz="3600" dirty="0" err="1" smtClean="0">
                <a:ea typeface="隶书" panose="02010509060101010101" pitchFamily="49" charset="-122"/>
              </a:rPr>
              <a:t>KCl</a:t>
            </a:r>
            <a:r>
              <a:rPr lang="zh-CN" altLang="en-US" sz="3600" dirty="0" smtClean="0">
                <a:ea typeface="隶书" panose="02010509060101010101" pitchFamily="49" charset="-122"/>
              </a:rPr>
              <a:t> ，通</a:t>
            </a:r>
            <a:r>
              <a:rPr lang="en-US" altLang="zh-CN" sz="3600" dirty="0" smtClean="0">
                <a:ea typeface="隶书" panose="02010509060101010101" pitchFamily="49" charset="-122"/>
              </a:rPr>
              <a:t>N</a:t>
            </a:r>
            <a:r>
              <a:rPr lang="en-US" altLang="zh-CN" sz="3600" baseline="-25000" dirty="0" smtClean="0">
                <a:ea typeface="隶书" panose="02010509060101010101" pitchFamily="49" charset="-122"/>
              </a:rPr>
              <a:t>2</a:t>
            </a:r>
            <a:r>
              <a:rPr lang="zh-CN" altLang="en-US" sz="3600" dirty="0" smtClean="0">
                <a:ea typeface="隶书" panose="02010509060101010101" pitchFamily="49" charset="-122"/>
              </a:rPr>
              <a:t>除氧，电压变化 </a:t>
            </a:r>
            <a:r>
              <a:rPr lang="en-US" altLang="zh-CN" sz="3600" dirty="0" smtClean="0">
                <a:ea typeface="隶书" panose="02010509060101010101" pitchFamily="49" charset="-122"/>
              </a:rPr>
              <a:t>0.2V/min</a:t>
            </a:r>
            <a:r>
              <a:rPr lang="zh-CN" altLang="en-US" sz="3600" dirty="0" smtClean="0">
                <a:ea typeface="隶书" panose="02010509060101010101" pitchFamily="49" charset="-122"/>
              </a:rPr>
              <a:t>，溶液保持静止，记录</a:t>
            </a:r>
            <a:r>
              <a:rPr lang="en-US" altLang="zh-CN" sz="3600" dirty="0" err="1" smtClean="0">
                <a:ea typeface="隶书" panose="02010509060101010101" pitchFamily="49" charset="-122"/>
              </a:rPr>
              <a:t>i~E</a:t>
            </a:r>
            <a:r>
              <a:rPr lang="zh-CN" altLang="en-US" sz="3600" dirty="0" smtClean="0">
                <a:ea typeface="隶书" panose="02010509060101010101" pitchFamily="49" charset="-122"/>
              </a:rPr>
              <a:t> </a:t>
            </a:r>
            <a:r>
              <a:rPr lang="en-US" altLang="zh-CN" sz="3600" dirty="0" smtClean="0">
                <a:ea typeface="隶书" panose="02010509060101010101" pitchFamily="49" charset="-122"/>
              </a:rPr>
              <a:t>(</a:t>
            </a:r>
            <a:r>
              <a:rPr lang="zh-CN" altLang="en-US" sz="3600" dirty="0" smtClean="0">
                <a:ea typeface="隶书" panose="02010509060101010101" pitchFamily="49" charset="-122"/>
              </a:rPr>
              <a:t>极谱曲线）</a:t>
            </a:r>
            <a:endParaRPr lang="zh-CN" altLang="en-US" sz="3600" dirty="0">
              <a:ea typeface="隶书" panose="02010509060101010101" pitchFamily="49" charset="-122"/>
            </a:endParaRPr>
          </a:p>
        </p:txBody>
      </p:sp>
      <p:pic>
        <p:nvPicPr>
          <p:cNvPr id="6" name="Picture 3" descr="aaq6"/>
          <p:cNvPicPr>
            <a:picLocks noChangeAspect="1"/>
          </p:cNvPicPr>
          <p:nvPr/>
        </p:nvPicPr>
        <p:blipFill rotWithShape="1">
          <a:blip r:embed="rId4"/>
          <a:srcRect l="1134" t="1583" r="2009" b="11138"/>
          <a:stretch/>
        </p:blipFill>
        <p:spPr>
          <a:xfrm>
            <a:off x="8849617" y="210842"/>
            <a:ext cx="2885519" cy="2754358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8849617" y="3263384"/>
          <a:ext cx="2831837" cy="268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MP 图像" r:id="rId5" imgW="4971960" imgH="3924360" progId="Paint.Picture">
                  <p:embed/>
                </p:oleObj>
              </mc:Choice>
              <mc:Fallback>
                <p:oleObj name="BMP 图像" r:id="rId5" imgW="4971960" imgH="3924360" progId="Paint.Picture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9617" y="3263384"/>
                        <a:ext cx="2831837" cy="26877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8630755" y="3315873"/>
          <a:ext cx="3214549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7" imgW="2689860" imgH="1912620" progId="Paint.Picture">
                  <p:embed/>
                </p:oleObj>
              </mc:Choice>
              <mc:Fallback>
                <p:oleObj r:id="rId7" imgW="2689860" imgH="1912620" progId="Paint.Picture">
                  <p:embed/>
                  <p:pic>
                    <p:nvPicPr>
                      <p:cNvPr id="9" name="Object 4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630755" y="3315873"/>
                        <a:ext cx="3214549" cy="263525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66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/>
          </p:cNvSpPr>
          <p:nvPr/>
        </p:nvSpPr>
        <p:spPr>
          <a:xfrm>
            <a:off x="126750" y="1907085"/>
            <a:ext cx="7044603" cy="14398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ct val="300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）极谱曲线解析：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0" lang="zh-CN" alt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1169955" y="3017163"/>
            <a:ext cx="3024188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①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~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②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残余电流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1169955" y="3667396"/>
            <a:ext cx="6906095" cy="248047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隶书" panose="02010509060101010101" pitchFamily="49" charset="-122"/>
                <a:cs typeface="+mn-cs"/>
              </a:rPr>
              <a:t>②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电流开始上升</a:t>
            </a:r>
          </a:p>
          <a:p>
            <a:pPr marL="990600" marR="0" lvl="1" indent="-533400" algn="l" defTabSz="914400" rtl="0" eaLnBrk="1" fontAlgn="auto" latinLnBrk="0" hangingPunct="1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达到镉分解电压，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Cd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2+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开始还原， </a:t>
            </a:r>
          </a:p>
          <a:p>
            <a:pPr marL="990600" marR="0" lvl="1" indent="-533400" algn="l" defTabSz="914400" rtl="0" eaLnBrk="1" fontAlgn="auto" latinLnBrk="0" hangingPunct="1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滴汞电极反应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 Cd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2+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+2e+Hg== Cd(Hg) </a:t>
            </a:r>
            <a:r>
              <a:rPr lang="zh-CN" altLang="en-US" sz="2000" baseline="-25000" noProof="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‥</a:t>
            </a:r>
            <a:r>
              <a:rPr lang="en-US" altLang="zh-CN" sz="2000" baseline="-25000" noProof="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‥‥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镉汞齐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甘汞电极反应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 2Hg-2e+2Cl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==Hg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Cl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87299" y="6249307"/>
            <a:ext cx="238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ea typeface="隶书" panose="02010509060101010101" pitchFamily="49" charset="-122"/>
              </a:rPr>
              <a:t>极谱波（极谱曲线）</a:t>
            </a:r>
            <a:endParaRPr lang="zh-CN" altLang="en-US" sz="2000" dirty="0"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52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24"/>
    </mc:Choice>
    <mc:Fallback xmlns="">
      <p:transition spd="slow" advTm="1238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body" sz="half" idx="1"/>
          </p:nvPr>
        </p:nvSpPr>
        <p:spPr>
          <a:xfrm>
            <a:off x="3078941" y="283967"/>
            <a:ext cx="8797242" cy="4056679"/>
          </a:xfrm>
        </p:spPr>
        <p:txBody>
          <a:bodyPr vert="horz" wrap="square" lIns="91440" tIns="45720" rIns="91440" bIns="45720" rtlCol="0" anchor="t">
            <a:normAutofit fontScale="85000" lnSpcReduction="10000"/>
          </a:bodyPr>
          <a:lstStyle/>
          <a:p>
            <a:pPr marL="0" indent="0">
              <a:spcAft>
                <a:spcPct val="10000"/>
              </a:spcAft>
              <a:buNone/>
            </a:pPr>
            <a:r>
              <a:rPr lang="en-US" altLang="zh-CN" dirty="0" smtClean="0">
                <a:ea typeface="隶书" panose="02010509060101010101" pitchFamily="49" charset="-122"/>
              </a:rPr>
              <a:t>  ③ 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电流上升阶段 </a:t>
            </a:r>
            <a:r>
              <a:rPr lang="zh-CN" altLang="en-US" sz="2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endParaRPr lang="zh-CN" altLang="en-US" sz="2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>
              <a:lnSpc>
                <a:spcPct val="120000"/>
              </a:lnSpc>
              <a:spcAft>
                <a:spcPct val="10000"/>
              </a:spcAft>
              <a:buNone/>
            </a:pP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电极表面离子减少，形成浓度梯度及扩散层</a:t>
            </a:r>
            <a:endParaRPr lang="en-US" altLang="zh-CN" sz="26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>
              <a:lnSpc>
                <a:spcPct val="120000"/>
              </a:lnSpc>
              <a:spcAft>
                <a:spcPct val="10000"/>
              </a:spcAft>
              <a:buNone/>
            </a:pP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电极反应速度受扩散速度控制，成为扩散电流</a:t>
            </a:r>
            <a:r>
              <a:rPr lang="en-US" altLang="zh-CN" sz="2600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marL="609600" indent="-609600">
              <a:spcAft>
                <a:spcPct val="10000"/>
              </a:spcAft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                </a:t>
            </a:r>
            <a:b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         </a:t>
            </a:r>
            <a:r>
              <a:rPr lang="el-GR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δ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扩散层厚度，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溶液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：本底溶液浓度</a:t>
            </a:r>
            <a:endParaRPr lang="zh-CN" altLang="el-GR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>
              <a:spcAft>
                <a:spcPct val="10000"/>
              </a:spcAft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</a:p>
          <a:p>
            <a:pPr marL="609600" indent="-609600">
              <a:spcAft>
                <a:spcPct val="10000"/>
              </a:spcAft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= k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baseline="-25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溶液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-C</a:t>
            </a:r>
            <a:r>
              <a:rPr lang="zh-CN" altLang="en-US" sz="2900" baseline="-25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表面</a:t>
            </a:r>
            <a:r>
              <a:rPr lang="zh-CN" altLang="en-US" sz="29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  <a:endParaRPr lang="en-US" altLang="zh-CN" sz="29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>
              <a:spcAft>
                <a:spcPct val="10000"/>
              </a:spcAft>
              <a:buNone/>
            </a:pPr>
            <a:r>
              <a:rPr lang="en-US" altLang="zh-CN" dirty="0" smtClean="0">
                <a:ea typeface="隶书" panose="02010509060101010101" pitchFamily="49" charset="-122"/>
              </a:rPr>
              <a:t>④ 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极限扩散区</a:t>
            </a:r>
          </a:p>
          <a:p>
            <a:pPr marL="609600" indent="-609600">
              <a:spcAft>
                <a:spcPct val="10000"/>
              </a:spcAft>
              <a:buNone/>
            </a:pPr>
            <a:r>
              <a:rPr lang="zh-CN" altLang="en-US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                 </a:t>
            </a:r>
            <a:r>
              <a:rPr lang="en-US" altLang="zh-CN" sz="2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>
              <a:spcAft>
                <a:spcPct val="10000"/>
              </a:spcAft>
              <a:buNone/>
            </a:pPr>
            <a:endParaRPr lang="en-US" altLang="zh-CN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4691" name="Object 3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022850" y="3898900"/>
          <a:ext cx="12033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4" imgW="609480" imgH="177480" progId="Equation.3">
                  <p:embed/>
                </p:oleObj>
              </mc:Choice>
              <mc:Fallback>
                <p:oleObj name="公式" r:id="rId4" imgW="609480" imgH="177480" progId="Equation.3">
                  <p:embed/>
                  <p:pic>
                    <p:nvPicPr>
                      <p:cNvPr id="114691" name="Object 3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022850" y="3898900"/>
                        <a:ext cx="1203325" cy="350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>
            <p:extLst/>
          </p:nvPr>
        </p:nvGraphicFramePr>
        <p:xfrm>
          <a:off x="4387493" y="1962012"/>
          <a:ext cx="1880669" cy="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6" imgW="989965" imgH="406400" progId="Equation.DSMT4">
                  <p:embed/>
                </p:oleObj>
              </mc:Choice>
              <mc:Fallback>
                <p:oleObj r:id="rId6" imgW="989965" imgH="406400" progId="Equation.DSMT4">
                  <p:embed/>
                  <p:pic>
                    <p:nvPicPr>
                      <p:cNvPr id="181252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7493" y="1962012"/>
                        <a:ext cx="1880669" cy="70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3" name="Picture 6"/>
          <p:cNvPicPr>
            <a:picLocks noGrp="1" noChangeAspect="1"/>
          </p:cNvPicPr>
          <p:nvPr>
            <p:ph sz="quarter" idx="2"/>
          </p:nvPr>
        </p:nvPicPr>
        <p:blipFill>
          <a:blip r:embed="rId8"/>
          <a:srcRect/>
          <a:stretch>
            <a:fillRect/>
          </a:stretch>
        </p:blipFill>
        <p:spPr>
          <a:xfrm>
            <a:off x="393639" y="351099"/>
            <a:ext cx="2646631" cy="2201595"/>
          </a:xfrm>
          <a:ln w="22225">
            <a:solidFill>
              <a:srgbClr val="FF660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114694" name="Rectangle 7"/>
          <p:cNvSpPr/>
          <p:nvPr/>
        </p:nvSpPr>
        <p:spPr>
          <a:xfrm>
            <a:off x="4635506" y="5026438"/>
            <a:ext cx="51847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kc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5400" y="3375643"/>
            <a:ext cx="2037496" cy="2476910"/>
            <a:chOff x="8646059" y="556001"/>
            <a:chExt cx="2037496" cy="24769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/>
            <a:srcRect l="21916" t="12" r="34258"/>
            <a:stretch/>
          </p:blipFill>
          <p:spPr>
            <a:xfrm>
              <a:off x="9649836" y="556001"/>
              <a:ext cx="1033719" cy="247691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646060" y="851956"/>
              <a:ext cx="651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</a:t>
              </a:r>
              <a:r>
                <a:rPr kumimoji="0" lang="zh-CN" alt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表面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9273651" y="2384772"/>
              <a:ext cx="306194" cy="172017"/>
            </a:xfrm>
            <a:prstGeom prst="rightArrow">
              <a:avLst>
                <a:gd name="adj1" fmla="val 50000"/>
                <a:gd name="adj2" fmla="val 4331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46059" y="2286115"/>
              <a:ext cx="651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</a:t>
              </a:r>
              <a:r>
                <a: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溶液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9232910" y="950613"/>
              <a:ext cx="306194" cy="172017"/>
            </a:xfrm>
            <a:prstGeom prst="rightArrow">
              <a:avLst>
                <a:gd name="adj1" fmla="val 50000"/>
                <a:gd name="adj2" fmla="val 4331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019525" y="5786315"/>
            <a:ext cx="5777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称为极限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扩散电流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定量分析的依据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3253" y="4324423"/>
            <a:ext cx="5768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= 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溶液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达到极限值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     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4177" y="277369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极谱波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3508" y="6050117"/>
            <a:ext cx="305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电极、电极表面、本底溶液关系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7562" y="2900980"/>
            <a:ext cx="853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400" baseline="-25000" dirty="0">
                <a:latin typeface="隶书" panose="02010509060101010101" pitchFamily="49" charset="-122"/>
                <a:ea typeface="隶书" panose="02010509060101010101" pitchFamily="49" charset="-122"/>
              </a:rPr>
              <a:t>表面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369477" y="2940193"/>
            <a:ext cx="1" cy="405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大括号 7"/>
          <p:cNvSpPr/>
          <p:nvPr/>
        </p:nvSpPr>
        <p:spPr>
          <a:xfrm>
            <a:off x="2518956" y="3843831"/>
            <a:ext cx="198304" cy="1420269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8311" y="4249393"/>
            <a:ext cx="461665" cy="906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扩散层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30900" y="2131061"/>
            <a:ext cx="15107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浓度梯度≈</a:t>
            </a:r>
            <a:endParaRPr lang="zh-CN" altLang="en-US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633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63"/>
    </mc:Choice>
    <mc:Fallback xmlns="">
      <p:transition spd="slow" advTm="1699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>
          <a:xfrm>
            <a:off x="1987826" y="476250"/>
            <a:ext cx="8845826" cy="865188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70000"/>
              </a:lnSpc>
              <a:spcBef>
                <a:spcPts val="1000"/>
              </a:spcBef>
              <a:spcAft>
                <a:spcPct val="30000"/>
              </a:spcAft>
              <a:buSzPct val="80000"/>
            </a:pPr>
            <a:r>
              <a:rPr lang="zh-CN" altLang="en-US" sz="31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lang="en-US" altLang="zh-CN" sz="31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lang="zh-CN" altLang="en-US" sz="31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）浓差极化和极化电极、</a:t>
            </a: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去极化电极 </a:t>
            </a:r>
            <a:endParaRPr lang="zh-CN" altLang="en-US" sz="31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2166728" y="1502935"/>
            <a:ext cx="7673009" cy="228448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1" indent="-457200">
              <a:spcBef>
                <a:spcPts val="1000"/>
              </a:spcBef>
              <a:spcAft>
                <a:spcPct val="20000"/>
              </a:spcAft>
              <a:buClr>
                <a:schemeClr val="folHlink"/>
              </a:buClr>
            </a:pPr>
            <a:r>
              <a:rPr lang="zh-CN" altLang="en-US" sz="3400" dirty="0" smtClean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浓差极化形成条件</a:t>
            </a:r>
            <a:endParaRPr lang="zh-CN" altLang="en-US" sz="3400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面积小 →电流密度高→</a:t>
            </a:r>
            <a:r>
              <a:rPr lang="en-US" altLang="zh-CN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800" baseline="-2500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表面</a:t>
            </a:r>
            <a:r>
              <a:rPr lang="zh-CN" altLang="en-US" sz="2800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下降快</a:t>
            </a:r>
            <a:endParaRPr lang="zh-CN" altLang="en-US" sz="28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溶液静止，保持稳定扩散层</a:t>
            </a:r>
            <a:endParaRPr lang="zh-CN" altLang="en-US" sz="28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spcAft>
                <a:spcPct val="2000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800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不可太高</a:t>
            </a:r>
            <a:endParaRPr lang="en-US" altLang="zh-CN" sz="28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2" indent="0">
              <a:spcAft>
                <a:spcPct val="20000"/>
              </a:spcAft>
              <a:buClr>
                <a:srgbClr val="FF3300"/>
              </a:buClr>
              <a:buNone/>
            </a:pPr>
            <a:endParaRPr lang="en-US" altLang="zh-CN" sz="2800" dirty="0" smtClean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2166728" y="3787416"/>
            <a:ext cx="7673009" cy="683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0000"/>
              </a:spcAft>
              <a:buClr>
                <a:srgbClr val="954F7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极化电极：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滴汞电极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2000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2166727" y="4471352"/>
            <a:ext cx="7673009" cy="683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0000"/>
              </a:spcAft>
              <a:buClr>
                <a:srgbClr val="954F7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去极化电极：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甘汞电极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2000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9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81"/>
    </mc:Choice>
    <mc:Fallback xmlns="">
      <p:transition spd="slow" advTm="10378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7" name="Object 3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6780119" y="1650994"/>
          <a:ext cx="2878137" cy="245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MP 图像" r:id="rId4" imgW="3409920" imgH="2924280" progId="Paint.Picture">
                  <p:embed/>
                </p:oleObj>
              </mc:Choice>
              <mc:Fallback>
                <p:oleObj name="BMP 图像" r:id="rId4" imgW="3409920" imgH="2924280" progId="Paint.Picture">
                  <p:embed/>
                  <p:pic>
                    <p:nvPicPr>
                      <p:cNvPr id="118787" name="Object 3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780119" y="1650994"/>
                        <a:ext cx="2878137" cy="245551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4"/>
          <p:cNvSpPr/>
          <p:nvPr/>
        </p:nvSpPr>
        <p:spPr>
          <a:xfrm>
            <a:off x="1312781" y="5454482"/>
            <a:ext cx="8537389" cy="6093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滴周期性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滴落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→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电极面积变化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→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锯齿形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→平均结果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18789" name="Picture 5" descr="图4.4扩散电流随时间的变化"/>
          <p:cNvPicPr>
            <a:picLocks noGrp="1" noChangeAspect="1"/>
          </p:cNvPicPr>
          <p:nvPr>
            <p:ph sz="half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1144566" y="2014160"/>
            <a:ext cx="4679950" cy="2305051"/>
          </a:xfrm>
        </p:spPr>
      </p:pic>
      <p:sp>
        <p:nvSpPr>
          <p:cNvPr id="3" name="文本框 2"/>
          <p:cNvSpPr txBox="1"/>
          <p:nvPr/>
        </p:nvSpPr>
        <p:spPr>
          <a:xfrm>
            <a:off x="4156746" y="3362131"/>
            <a:ext cx="11808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平均电流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1969" y="4468326"/>
            <a:ext cx="318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极谱波的平均极限扩散电流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608" y="4468326"/>
            <a:ext cx="318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滴汞电极上各种电流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时间曲线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1326" y="2878752"/>
            <a:ext cx="389299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i</a:t>
            </a:r>
            <a:r>
              <a:rPr kumimoji="0" lang="en-US" altLang="zh-CN" sz="12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 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735358" y="999857"/>
            <a:ext cx="8845826" cy="865188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70000"/>
              </a:lnSpc>
              <a:spcBef>
                <a:spcPts val="1000"/>
              </a:spcBef>
              <a:spcAft>
                <a:spcPct val="30000"/>
              </a:spcAft>
              <a:buSzPct val="80000"/>
            </a:pP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lang="en-US" altLang="zh-CN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）极谱波相关图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/>
            </a:r>
            <a:b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lang="zh-CN" altLang="en-US" sz="31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19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28"/>
    </mc:Choice>
    <mc:Fallback xmlns="">
      <p:transition spd="slow" advTm="7322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idx="1"/>
          </p:nvPr>
        </p:nvSpPr>
        <p:spPr>
          <a:xfrm>
            <a:off x="920884" y="1213195"/>
            <a:ext cx="8316063" cy="417671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lvl="1" eaLnBrk="1" hangingPunct="1">
              <a:lnSpc>
                <a:spcPct val="150000"/>
              </a:lnSpc>
              <a:spcAft>
                <a:spcPct val="10000"/>
              </a:spcAft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电极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毛细管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下端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汞滴很小，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易形成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浓差极化 </a:t>
            </a:r>
            <a:endParaRPr lang="zh-CN" altLang="en-US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spcAft>
                <a:spcPct val="10000"/>
              </a:spcAft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汞滴不断滴落，使电极表面不断更新，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重复性</a:t>
            </a:r>
            <a:r>
              <a:rPr lang="zh-CN" altLang="en-US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好</a:t>
            </a:r>
            <a:r>
              <a:rPr lang="en-US" altLang="zh-CN" dirty="0" smtClean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spcAft>
                <a:spcPct val="10000"/>
              </a:spcAft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氢在汞上还原的超电位较大，可在</a:t>
            </a:r>
            <a:r>
              <a:rPr lang="zh-CN" altLang="en-US" dirty="0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酸性溶液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中进行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测定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spcAft>
                <a:spcPct val="10000"/>
              </a:spcAft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金属与汞生成汞齐，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降低析出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电位，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使更多金属（碱金属、碱土金属）得以测定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spcAft>
                <a:spcPct val="10000"/>
              </a:spcAft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汞有毒性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920884" y="501917"/>
            <a:ext cx="8845826" cy="475858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70000"/>
              </a:lnSpc>
              <a:spcBef>
                <a:spcPts val="1000"/>
              </a:spcBef>
              <a:spcAft>
                <a:spcPct val="30000"/>
              </a:spcAft>
              <a:buSzPct val="80000"/>
            </a:pP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lang="en-US" altLang="zh-CN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5</a:t>
            </a: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）滴汞电极特点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/>
            </a:r>
            <a:b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zh-CN" altLang="en-US" sz="3100" dirty="0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lang="zh-CN" altLang="en-US" sz="31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5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05"/>
    </mc:Choice>
    <mc:Fallback xmlns="">
      <p:transition spd="slow" advTm="7620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5.9|13.5|2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13.6|13.8|19.9|15.4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4|9.2|3.6|6.3|19.2|15.9|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5.3|15.3|25.1|35.3|4.8|1.9|13.6|1.1|14.3|12.6|1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4|13.3|5.7|6|8.2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5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4|20.2|23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442</Words>
  <Application>Microsoft Office PowerPoint</Application>
  <PresentationFormat>宽屏</PresentationFormat>
  <Paragraphs>68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Gungsuh</vt:lpstr>
      <vt:lpstr>等线</vt:lpstr>
      <vt:lpstr>等线 Light</vt:lpstr>
      <vt:lpstr>黑体</vt:lpstr>
      <vt:lpstr>华文宋体</vt:lpstr>
      <vt:lpstr>隶书</vt:lpstr>
      <vt:lpstr>宋体</vt:lpstr>
      <vt:lpstr>Arial</vt:lpstr>
      <vt:lpstr>Garamond</vt:lpstr>
      <vt:lpstr>Times New Roman</vt:lpstr>
      <vt:lpstr>Wingdings</vt:lpstr>
      <vt:lpstr>Office 主题​​</vt:lpstr>
      <vt:lpstr>Stream</vt:lpstr>
      <vt:lpstr>BMP 图像</vt:lpstr>
      <vt:lpstr>Bitmap Image</vt:lpstr>
      <vt:lpstr>公式</vt:lpstr>
      <vt:lpstr>Equation.DSMT4</vt:lpstr>
      <vt:lpstr>  伏 安 分 析 法 Voltammetry</vt:lpstr>
      <vt:lpstr>PowerPoint 演示文稿</vt:lpstr>
      <vt:lpstr>一、 经典极谱分析基本原理</vt:lpstr>
      <vt:lpstr>滴汞电极、极谱分析装置及极谱曲线</vt:lpstr>
      <vt:lpstr>PowerPoint 演示文稿</vt:lpstr>
      <vt:lpstr>PowerPoint 演示文稿</vt:lpstr>
      <vt:lpstr>（3）浓差极化和极化电极、去极化电极 </vt:lpstr>
      <vt:lpstr>（4）极谱波相关图  </vt:lpstr>
      <vt:lpstr>（5）滴汞电极特点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138</cp:revision>
  <dcterms:created xsi:type="dcterms:W3CDTF">2020-04-19T03:01:32Z</dcterms:created>
  <dcterms:modified xsi:type="dcterms:W3CDTF">2020-05-07T08:26:18Z</dcterms:modified>
</cp:coreProperties>
</file>