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5" r:id="rId2"/>
  </p:sldMasterIdLst>
  <p:notesMasterIdLst>
    <p:notesMasterId r:id="rId11"/>
  </p:notesMasterIdLst>
  <p:sldIdLst>
    <p:sldId id="262" r:id="rId3"/>
    <p:sldId id="26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47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07200" y="19050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07200" y="4038600"/>
            <a:ext cx="4572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5F7B9-D666-4DE4-852C-ADC1853F82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9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27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03C03-2EDE-4F19-BB99-0036677C69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5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uild="allAtOnce" animBg="1"/>
      <p:bldP spid="3278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F3096-1691-4C4A-A1C8-44AC5449CCA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73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DE0817-75C4-488D-9E99-787104148B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1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E1D585-4B4A-45A3-99AD-8C0ACB8ADE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8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98A0A-3751-44F9-83CF-3644A8EDCAD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69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87620-859C-4114-B734-8425B727B89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92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F2E7AB-47A2-4AC0-8E47-01945A32820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9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17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19155-CA0F-4AFD-9610-A7CC0E3277A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72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37F3F6-E7E5-4D8B-A2D1-92DA1E08E3F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33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7BF29-27CD-4781-81F3-0A1F7DEF68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2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644DE-7B44-4090-83A9-477E4A1F685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060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B40277-9F27-44FB-97D7-4E2943B87F6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06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868BF7-C02D-473F-B027-6030E7A473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6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9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CF030-407E-4814-8994-6CEC38D3CA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17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177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8594" y="419725"/>
            <a:ext cx="7124700" cy="73183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经典（常规）极谱分析法特点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77" y="1673225"/>
            <a:ext cx="9144000" cy="5184775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灵敏度：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500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-2 </a:t>
            </a:r>
            <a:r>
              <a:rPr lang="en-US" altLang="zh-CN" sz="32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500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-4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mol/L</a:t>
            </a:r>
            <a:endParaRPr lang="en-US" altLang="zh-CN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可同时测 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36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种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物质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电极活性物质的测量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900" b="1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局限</a:t>
            </a:r>
          </a:p>
          <a:p>
            <a:pPr lvl="1">
              <a:lnSpc>
                <a:spcPct val="130000"/>
              </a:lnSpc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灵敏度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受到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充电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电流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的限制</a:t>
            </a: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分辨率较低：半波电位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要差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100mv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以上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618594" y="1151563"/>
            <a:ext cx="6127842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" name="Picture 3" descr="aaq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0787" y="1673225"/>
            <a:ext cx="2740789" cy="249610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204434" y="3862941"/>
            <a:ext cx="167779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经典极谱分析装置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44"/>
    </mc:Choice>
    <mc:Fallback xmlns="">
      <p:transition spd="slow" advTm="798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>
          <a:xfrm>
            <a:off x="226596" y="-102360"/>
            <a:ext cx="8979728" cy="200931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9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54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其他</a:t>
            </a:r>
            <a:r>
              <a:rPr lang="zh-CN" altLang="en-US" sz="5400" kern="8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伏安分析法</a:t>
            </a:r>
            <a:endParaRPr lang="en-US" altLang="zh-CN" sz="4900" b="0" dirty="0">
              <a:ea typeface="Gungsuh" panose="02030600000101010101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1560" y="1717546"/>
            <a:ext cx="5178382" cy="439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单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扫描极谱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循环伏安法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溶出伏安法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极谱催化波</a:t>
            </a: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方波</a:t>
            </a: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</a:t>
            </a:r>
            <a:r>
              <a:rPr kumimoji="0" lang="zh-CN" alt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谱</a:t>
            </a:r>
            <a:endParaRPr kumimoji="0" lang="zh-CN" altLang="en-US" sz="3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脉冲极谱</a:t>
            </a: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9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3"/>
    </mc:Choice>
    <mc:Fallback xmlns="">
      <p:transition spd="slow" advTm="110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8726" y="0"/>
            <a:ext cx="7124700" cy="9350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4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单扫描极谱分析法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383405" y="785679"/>
            <a:ext cx="4315152" cy="56346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69387" y="1409056"/>
          <a:ext cx="5798678" cy="382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MP 图像" r:id="rId4" imgW="5428571" imgH="3580952" progId="Paint.Picture">
                  <p:embed/>
                </p:oleObj>
              </mc:Choice>
              <mc:Fallback>
                <p:oleObj name="BMP 图像" r:id="rId4" imgW="5428571" imgH="3580952" progId="Paint.Picture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87" y="1409056"/>
                        <a:ext cx="5798678" cy="38251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3768" y="5757556"/>
            <a:ext cx="50770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单扫描极谱分析（示波极谱法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装置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及电路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5488" r="12719" b="15311"/>
          <a:stretch/>
        </p:blipFill>
        <p:spPr>
          <a:xfrm>
            <a:off x="6427463" y="1187486"/>
            <a:ext cx="5464671" cy="42572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20107" y="5649210"/>
            <a:ext cx="467938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常规及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扫描极谱电压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关系及对应滴汞面积周期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497222" y="3905812"/>
            <a:ext cx="876649" cy="1557426"/>
            <a:chOff x="7497222" y="3905812"/>
            <a:chExt cx="876649" cy="1557426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7497222" y="5168527"/>
              <a:ext cx="6207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698557" y="5232406"/>
              <a:ext cx="3439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7s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042506" y="3933842"/>
              <a:ext cx="0" cy="174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176730" y="3933842"/>
              <a:ext cx="0" cy="148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956518" y="3905812"/>
              <a:ext cx="3439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2s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7870531" y="4021228"/>
              <a:ext cx="171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8189313" y="4024026"/>
              <a:ext cx="1845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56196358"/>
      </p:ext>
    </p:extLst>
  </p:cSld>
  <p:clrMapOvr>
    <a:masterClrMapping/>
  </p:clrMapOvr>
  <p:transition spd="med" advTm="165012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00637" y="60995"/>
            <a:ext cx="7124700" cy="9350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单</a:t>
            </a:r>
            <a:r>
              <a:rPr kumimoji="1"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扫描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极谱波及定性、定量依据</a:t>
            </a:r>
            <a:endParaRPr kumimoji="1"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 flipV="1">
            <a:off x="2586848" y="955763"/>
            <a:ext cx="6552279" cy="60288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12791" y="1573388"/>
          <a:ext cx="3746977" cy="295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位图图像" r:id="rId4" imgW="3715269" imgH="3572374" progId="Paint.Picture">
                  <p:embed/>
                </p:oleObj>
              </mc:Choice>
              <mc:Fallback>
                <p:oleObj name="位图图像" r:id="rId4" imgW="3715269" imgH="3572374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791" y="1573388"/>
                        <a:ext cx="3746977" cy="295195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77038" y="4076439"/>
            <a:ext cx="51022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1/2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-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0.028/Z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31" y="1578506"/>
            <a:ext cx="4705811" cy="71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  <p:sp>
        <p:nvSpPr>
          <p:cNvPr id="2" name="矩形 1"/>
          <p:cNvSpPr/>
          <p:nvPr/>
        </p:nvSpPr>
        <p:spPr>
          <a:xfrm>
            <a:off x="5756456" y="1645664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定量：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6456" y="404837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定性：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08767" y="4898018"/>
            <a:ext cx="2542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单扫描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极谱波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6621" y="2653567"/>
            <a:ext cx="5325779" cy="9716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得失电子数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扩散系数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v: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电压扫描速率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电极面积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待测物浓度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56621" y="4922025"/>
            <a:ext cx="532577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峰值电位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1/2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半波电位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Z: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得失电子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3265752"/>
      </p:ext>
    </p:extLst>
  </p:cSld>
  <p:clrMapOvr>
    <a:masterClrMapping/>
  </p:clrMapOvr>
  <p:transition spd="med" advTm="73806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0524" y="861368"/>
            <a:ext cx="10721266" cy="66316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原理：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汞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滴生长后期，加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脉冲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锯齿波电压于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滴汞电极，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示波器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上产生的峰形电流，峰值电流与样品浓度成正比 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kumimoji="1"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35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灵敏度高（下限可达 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sz="3500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-7</a:t>
            </a:r>
            <a:r>
              <a:rPr lang="en-US" altLang="zh-CN" sz="3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mol/L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精密度好（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峰高易于测量）</a:t>
            </a:r>
            <a:endParaRPr lang="zh-CN" altLang="en-US" sz="3500" baseline="30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分析时间短（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一个汞滴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周期，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0.5v/s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）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分辨率高（半波电位相差</a:t>
            </a:r>
            <a:r>
              <a:rPr lang="en-US" altLang="zh-CN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35mv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可分开）</a:t>
            </a:r>
          </a:p>
          <a:p>
            <a:pPr lvl="1">
              <a:lnSpc>
                <a:spcPct val="130000"/>
              </a:lnSpc>
            </a:pP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要求待测物电极反应速度快（无需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除</a:t>
            </a:r>
            <a:r>
              <a:rPr lang="zh-CN" altLang="en-US" sz="35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氧）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30000"/>
              </a:lnSpc>
            </a:pPr>
            <a:endParaRPr lang="zh-CN" altLang="en-US" sz="1100" b="1" dirty="0"/>
          </a:p>
          <a:p>
            <a:pPr>
              <a:lnSpc>
                <a:spcPct val="130000"/>
              </a:lnSpc>
            </a:pPr>
            <a:endParaRPr lang="en-US" altLang="zh-CN" sz="3400" dirty="0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 flipV="1">
            <a:off x="3098306" y="710624"/>
            <a:ext cx="6427434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8807" y="-82442"/>
            <a:ext cx="7124700" cy="9350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</a:t>
            </a:r>
            <a:r>
              <a:rPr kumimoji="1" lang="zh-CN" altLang="en-US" sz="4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扫描极谱分析原理及特点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57"/>
    </mc:Choice>
    <mc:Fallback xmlns="">
      <p:transition spd="slow" advTm="882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486" y="1012325"/>
            <a:ext cx="5478596" cy="5004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200" b="1" dirty="0"/>
          </a:p>
          <a:p>
            <a:pPr lvl="1">
              <a:lnSpc>
                <a:spcPct val="150000"/>
              </a:lnSpc>
            </a:pPr>
            <a:r>
              <a:rPr kumimoji="1" lang="zh-CN" altLang="en-US" sz="3200" b="1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加压方式</a:t>
            </a:r>
            <a:r>
              <a:rPr lang="zh-CN" altLang="en-US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角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波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3200" b="1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工作电极：</a:t>
            </a:r>
            <a:r>
              <a:rPr lang="en-US" altLang="zh-CN" sz="3200" b="1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pt,Au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玻碳等</a:t>
            </a:r>
            <a:endParaRPr lang="zh-CN" altLang="en-US" sz="800" b="1" dirty="0"/>
          </a:p>
          <a:p>
            <a:pPr lvl="1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应用：</a:t>
            </a:r>
            <a:endParaRPr kumimoji="1" lang="zh-CN" altLang="en-US" sz="32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电极过程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可逆性判断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电极反应机理的研究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8899" y="308769"/>
            <a:ext cx="7124700" cy="93503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循环伏安法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 flipV="1">
            <a:off x="3548899" y="930441"/>
            <a:ext cx="3429417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3188" y="1090116"/>
            <a:ext cx="3724978" cy="2647120"/>
            <a:chOff x="3438222" y="1412551"/>
            <a:chExt cx="3724978" cy="26471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4" t="22552" r="8682" b="16225"/>
            <a:stretch/>
          </p:blipFill>
          <p:spPr>
            <a:xfrm>
              <a:off x="3438222" y="1412551"/>
              <a:ext cx="3724978" cy="204184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641422" y="3675399"/>
              <a:ext cx="3062111" cy="38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循环伏安法：工作电极电压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~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时间图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48449" y="3926880"/>
            <a:ext cx="2308857" cy="1802260"/>
            <a:chOff x="5547289" y="3938964"/>
            <a:chExt cx="2308857" cy="1802260"/>
          </a:xfrm>
        </p:grpSpPr>
        <p:graphicFrame>
          <p:nvGraphicFramePr>
            <p:cNvPr id="131076" name="Object 4"/>
            <p:cNvGraphicFramePr>
              <a:graphicFrameLocks noChangeAspect="1"/>
            </p:cNvGraphicFramePr>
            <p:nvPr/>
          </p:nvGraphicFramePr>
          <p:xfrm>
            <a:off x="5547289" y="3938964"/>
            <a:ext cx="2308857" cy="1802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BMP 图像" r:id="rId5" imgW="3171960" imgH="2476440" progId="Paint.Picture">
                    <p:embed/>
                  </p:oleObj>
                </mc:Choice>
                <mc:Fallback>
                  <p:oleObj name="BMP 图像" r:id="rId5" imgW="3171960" imgH="2476440" progId="Paint.Picture">
                    <p:embed/>
                    <p:pic>
                      <p:nvPicPr>
                        <p:cNvPr id="131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7289" y="3938964"/>
                          <a:ext cx="2308857" cy="1802260"/>
                        </a:xfrm>
                        <a:prstGeom prst="rect">
                          <a:avLst/>
                        </a:prstGeom>
                        <a:noFill/>
                        <a:ln w="222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 flipH="1" flipV="1">
              <a:off x="5722030" y="5047012"/>
              <a:ext cx="119713" cy="148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+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5718679" y="4412759"/>
              <a:ext cx="119713" cy="88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-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89341" y="4800791"/>
              <a:ext cx="3459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-E</a:t>
              </a:r>
              <a:endParaRPr lang="zh-CN" altLang="en-US" sz="1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19799" y="4062738"/>
            <a:ext cx="2470751" cy="2279455"/>
            <a:chOff x="6819900" y="1895474"/>
            <a:chExt cx="3691780" cy="458548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92" t="27639" r="8333" b="39861"/>
            <a:stretch/>
          </p:blipFill>
          <p:spPr>
            <a:xfrm>
              <a:off x="6819900" y="1895474"/>
              <a:ext cx="3143250" cy="341611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901039" y="5311591"/>
              <a:ext cx="3610641" cy="116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循环伏安曲线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1.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可逆波 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2.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准可逆波  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3.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不可逆波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70197" y="5788583"/>
            <a:ext cx="26653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循环伏安曲线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/>
            </a:r>
            <a:b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</a:b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上半部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还原波     </a:t>
            </a:r>
            <a:r>
              <a:rPr lang="zh-CN" altLang="en-US" sz="12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下半部</a:t>
            </a:r>
            <a:r>
              <a:rPr lang="en-US" altLang="zh-CN" sz="12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12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氧化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波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82108" y="1000943"/>
            <a:ext cx="12428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E</a:t>
            </a:r>
            <a:endParaRPr lang="zh-CN" altLang="en-US" sz="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73"/>
    </mc:Choice>
    <mc:Fallback xmlns="">
      <p:transition spd="slow" advTm="15147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8899" y="308769"/>
            <a:ext cx="7124700" cy="93503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53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溶出伏安法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 flipV="1">
            <a:off x="3548899" y="930441"/>
            <a:ext cx="3429417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51288" y="1243807"/>
            <a:ext cx="3633784" cy="2821216"/>
            <a:chOff x="1248857" y="1228436"/>
            <a:chExt cx="2436452" cy="264650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71" t="7970" r="3635" b="24422"/>
            <a:stretch/>
          </p:blipFill>
          <p:spPr>
            <a:xfrm>
              <a:off x="1330035" y="1228436"/>
              <a:ext cx="2355273" cy="2646507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153441" y="1599956"/>
              <a:ext cx="53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富集</a:t>
              </a:r>
              <a:endParaRPr lang="zh-CN" altLang="en-US" sz="12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88605" y="2852881"/>
              <a:ext cx="53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溶出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70766" y="1931425"/>
              <a:ext cx="316439" cy="2598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-</a:t>
              </a:r>
              <a:r>
                <a:rPr lang="zh-CN" altLang="en-US" sz="1200" dirty="0" smtClean="0"/>
                <a:t>）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8857" y="3229152"/>
              <a:ext cx="338348" cy="2598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/>
                <a:t>+</a:t>
              </a:r>
              <a:r>
                <a:rPr lang="zh-CN" altLang="en-US" sz="1200" dirty="0" smtClean="0"/>
                <a:t>）</a:t>
              </a:r>
              <a:endParaRPr lang="zh-CN" altLang="en-US" sz="1200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301940" y="1180645"/>
            <a:ext cx="3653549" cy="38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阳极溶出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伏安法工作电极电压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69459" y="2854972"/>
            <a:ext cx="3685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-E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652178" y="3114990"/>
            <a:ext cx="2770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i</a:t>
            </a:r>
            <a:r>
              <a:rPr lang="en-US" altLang="zh-CN" sz="1100" baseline="-25000" dirty="0" err="1" smtClean="0"/>
              <a:t>p</a:t>
            </a:r>
            <a:endParaRPr lang="zh-CN" altLang="en-US" sz="1100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4710185" y="1798668"/>
            <a:ext cx="6096000" cy="11105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工作电极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阴极）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en-US" altLang="zh-CN" sz="2400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sz="2400" baseline="30000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400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ne+Hg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→ M(Hg</a:t>
            </a:r>
            <a:r>
              <a:rPr lang="en-US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en-US" altLang="zh-CN" sz="2400" baseline="-25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4259" y="2806511"/>
            <a:ext cx="645034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工作电极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阳极</a:t>
            </a:r>
            <a:r>
              <a:rPr lang="en-US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M(Hg)-ne</a:t>
            </a:r>
            <a:r>
              <a:rPr lang="en-US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→ </a:t>
            </a:r>
            <a:r>
              <a:rPr lang="en-US" altLang="zh-CN" sz="2400" dirty="0" err="1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</a:t>
            </a:r>
            <a:r>
              <a:rPr lang="en-US" altLang="zh-CN" sz="2400" baseline="30000" dirty="0" err="1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400" baseline="30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400" dirty="0" err="1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ne+Hg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33031" y="3395967"/>
            <a:ext cx="637157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400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1400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溶出电流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峰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 </a:t>
            </a:r>
            <a:r>
              <a:rPr lang="en-US" altLang="zh-CN" sz="2400" dirty="0" smtClean="0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 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成正比</a:t>
            </a:r>
            <a:r>
              <a:rPr lang="en-US" altLang="zh-CN" sz="2400" dirty="0" smtClean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5358" y="1165340"/>
            <a:ext cx="6096000" cy="11105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工作电极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静止汞滴</a:t>
            </a:r>
            <a:endParaRPr lang="en-US" altLang="zh-CN" sz="24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067780" y="4035183"/>
            <a:ext cx="10706132" cy="268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r>
              <a:rPr lang="zh-CN" altLang="en-US" sz="24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与装置</a:t>
            </a:r>
          </a:p>
          <a:p>
            <a:pPr marL="742950" marR="0" lvl="1" indent="-285750" algn="l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恒电位电解富集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与单扫描伏安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分析相结合</a:t>
            </a:r>
          </a:p>
          <a:p>
            <a:pPr marL="742950" marR="0" lvl="1" indent="-285750" algn="l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第一步，预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电解：被测物质在适当电压下电解，还原沉积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在工作电极上</a:t>
            </a:r>
            <a:endParaRPr lang="zh-CN" altLang="en-US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marR="0" lvl="1" indent="-285750" algn="l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第二步，溶出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：施加反向电压，使沉积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在工作电极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的待测物溶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出，并产生大</a:t>
            </a: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的峰电流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，峰电流的大小与被测物质浓度成正比</a:t>
            </a:r>
          </a:p>
          <a:p>
            <a:pPr marL="742950" marR="0" lvl="1" indent="-285750" algn="l" defTabSz="914400" rtl="0" eaLnBrk="1" fontAlgn="auto" latinLnBrk="0" hangingPunct="1">
              <a:spcBef>
                <a:spcPct val="50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用一般极谱仪完成（工作电极：悬汞、汞膜、惰性固体电极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1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2"/>
    </mc:Choice>
    <mc:Fallback xmlns="">
      <p:transition spd="slow" advTm="1288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1444" y="3280851"/>
            <a:ext cx="2168665" cy="319326"/>
          </a:xfrm>
        </p:spPr>
        <p:txBody>
          <a:bodyPr>
            <a:normAutofit/>
          </a:bodyPr>
          <a:lstStyle/>
          <a:p>
            <a:r>
              <a:rPr lang="en-US" altLang="zh-CN" sz="1200" dirty="0" smtClean="0">
                <a:latin typeface="宋体" panose="02010600030101010101" pitchFamily="2" charset="-122"/>
              </a:rPr>
              <a:t>Cu</a:t>
            </a:r>
            <a:r>
              <a:rPr lang="en-US" altLang="zh-CN" sz="1200" baseline="30000" dirty="0">
                <a:latin typeface="宋体" panose="02010600030101010101" pitchFamily="2" charset="-122"/>
              </a:rPr>
              <a:t>2</a:t>
            </a:r>
            <a:r>
              <a:rPr lang="en-US" altLang="zh-CN" sz="1200" baseline="30000" dirty="0" smtClean="0">
                <a:latin typeface="宋体" panose="02010600030101010101" pitchFamily="2" charset="-122"/>
              </a:rPr>
              <a:t>+</a:t>
            </a:r>
            <a:r>
              <a:rPr lang="zh-CN" altLang="en-US" sz="1200" dirty="0" smtClean="0">
                <a:latin typeface="宋体" panose="02010600030101010101" pitchFamily="2" charset="-122"/>
              </a:rPr>
              <a:t>，</a:t>
            </a:r>
            <a:r>
              <a:rPr lang="en-US" altLang="zh-CN" sz="1200" dirty="0" smtClean="0">
                <a:latin typeface="宋体" panose="02010600030101010101" pitchFamily="2" charset="-122"/>
              </a:rPr>
              <a:t>Pb</a:t>
            </a:r>
            <a:r>
              <a:rPr lang="en-US" altLang="zh-CN" sz="1200" baseline="30000" dirty="0">
                <a:latin typeface="宋体" panose="02010600030101010101" pitchFamily="2" charset="-122"/>
              </a:rPr>
              <a:t>2+</a:t>
            </a:r>
            <a:r>
              <a:rPr lang="zh-CN" altLang="en-US" sz="1200" dirty="0" smtClean="0">
                <a:latin typeface="宋体" panose="02010600030101010101" pitchFamily="2" charset="-122"/>
              </a:rPr>
              <a:t>，</a:t>
            </a:r>
            <a:r>
              <a:rPr lang="en-US" altLang="zh-CN" sz="1200" dirty="0" smtClean="0">
                <a:latin typeface="宋体" panose="02010600030101010101" pitchFamily="2" charset="-122"/>
              </a:rPr>
              <a:t>Cd</a:t>
            </a:r>
            <a:r>
              <a:rPr lang="en-US" altLang="zh-CN" sz="1200" baseline="30000" dirty="0">
                <a:latin typeface="宋体" panose="02010600030101010101" pitchFamily="2" charset="-122"/>
              </a:rPr>
              <a:t>2</a:t>
            </a:r>
            <a:r>
              <a:rPr lang="en-US" altLang="zh-CN" sz="1200" baseline="30000" dirty="0" smtClean="0">
                <a:latin typeface="宋体" panose="02010600030101010101" pitchFamily="2" charset="-122"/>
              </a:rPr>
              <a:t>+</a:t>
            </a:r>
            <a:r>
              <a:rPr lang="zh-CN" altLang="en-US" sz="1200" dirty="0" smtClean="0">
                <a:latin typeface="宋体" panose="02010600030101010101" pitchFamily="2" charset="-122"/>
              </a:rPr>
              <a:t>溶</a:t>
            </a:r>
            <a:r>
              <a:rPr lang="zh-CN" altLang="en-US" sz="1200" dirty="0">
                <a:latin typeface="宋体" panose="02010600030101010101" pitchFamily="2" charset="-122"/>
              </a:rPr>
              <a:t>出伏安图</a:t>
            </a:r>
          </a:p>
        </p:txBody>
      </p:sp>
      <p:graphicFrame>
        <p:nvGraphicFramePr>
          <p:cNvPr id="133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16177" y="1082226"/>
          <a:ext cx="2759200" cy="21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MP 图像" r:id="rId4" imgW="5524560" imgH="4210200" progId="Paint.Picture">
                  <p:embed/>
                </p:oleObj>
              </mc:Choice>
              <mc:Fallback>
                <p:oleObj name="BMP 图像" r:id="rId4" imgW="5524560" imgH="4210200" progId="Paint.Picture">
                  <p:embed/>
                  <p:pic>
                    <p:nvPicPr>
                      <p:cNvPr id="133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77" y="1082226"/>
                        <a:ext cx="2759200" cy="21032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445941" y="1033266"/>
            <a:ext cx="5296848" cy="311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实验过程</a:t>
            </a:r>
            <a:r>
              <a:rPr lang="en-US" altLang="zh-CN" sz="28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br>
              <a:rPr lang="en-US" altLang="zh-CN" sz="28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搅拌溶液</a:t>
            </a:r>
            <a:r>
              <a:rPr lang="zh-CN" altLang="en-US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状态下</a:t>
            </a:r>
            <a:r>
              <a:rPr lang="en-US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-0.8V 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预电解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2min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停止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电解和搅拌，静止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片刻，工作电极电压</a:t>
            </a:r>
            <a:r>
              <a:rPr lang="en-US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向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高电势扫描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，三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种</a:t>
            </a:r>
            <a:r>
              <a:rPr lang="zh-CN" altLang="zh-CN" sz="24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离子依次产生氧</a:t>
            </a:r>
            <a:r>
              <a:rPr lang="zh-CN" altLang="zh-CN" sz="24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化波</a:t>
            </a:r>
            <a:endParaRPr lang="en-US" altLang="zh-CN" sz="24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0000" lvl="1" indent="-533400">
              <a:lnSpc>
                <a:spcPct val="130000"/>
              </a:lnSpc>
              <a:spcBef>
                <a:spcPts val="500"/>
              </a:spcBef>
              <a:spcAft>
                <a:spcPct val="20000"/>
              </a:spcAft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 flipV="1">
            <a:off x="3654095" y="768599"/>
            <a:ext cx="2633417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35016" y="106468"/>
            <a:ext cx="7124700" cy="93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80000"/>
            </a:pPr>
            <a:r>
              <a:rPr kumimoji="1" lang="zh-CN" altLang="en-US" sz="89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溶出伏安法</a:t>
            </a:r>
            <a:r>
              <a:rPr lang="zh-CN" altLang="en-US" sz="8000" b="1" dirty="0" smtClean="0"/>
              <a:t/>
            </a:r>
            <a:br>
              <a:rPr lang="zh-CN" altLang="en-US" sz="8000" b="1" dirty="0" smtClean="0"/>
            </a:br>
            <a:r>
              <a:rPr kumimoji="1"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0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13156" y="3695589"/>
            <a:ext cx="874871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400" lvl="1" indent="0">
              <a:lnSpc>
                <a:spcPct val="130000"/>
              </a:lnSpc>
              <a:spcAft>
                <a:spcPct val="20000"/>
              </a:spcAft>
              <a:buNone/>
              <a:defRPr/>
            </a:pPr>
            <a:r>
              <a:rPr lang="zh-CN" altLang="en-US" sz="2800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应用特点</a:t>
            </a:r>
            <a:endParaRPr lang="zh-CN" altLang="en-US" sz="28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0000" lvl="1">
              <a:lnSpc>
                <a:spcPct val="13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~ </a:t>
            </a:r>
            <a:r>
              <a:rPr lang="en-US" altLang="zh-CN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en-US" altLang="zh-CN" b="1" baseline="300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-9</a:t>
            </a:r>
            <a:r>
              <a:rPr lang="en-US" altLang="zh-CN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 dirty="0" err="1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mol</a:t>
            </a:r>
            <a:r>
              <a:rPr lang="en-US" altLang="zh-CN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/L</a:t>
            </a:r>
            <a:r>
              <a:rPr lang="zh-CN" altLang="en-US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，超纯物质测定</a:t>
            </a:r>
            <a:r>
              <a:rPr lang="en-US" altLang="zh-CN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40000" lvl="1">
              <a:lnSpc>
                <a:spcPct val="13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峰形易于分辨，可</a:t>
            </a:r>
            <a:r>
              <a:rPr lang="zh-CN" altLang="en-US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同时测量</a:t>
            </a:r>
            <a:r>
              <a:rPr lang="zh-CN" altLang="en-US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多种离子</a:t>
            </a:r>
            <a:r>
              <a:rPr lang="en-US" altLang="zh-CN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marL="540000" lvl="1">
              <a:lnSpc>
                <a:spcPct val="130000"/>
              </a:lnSpc>
              <a:spcAft>
                <a:spcPct val="2000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阳极溶出和</a:t>
            </a:r>
            <a:r>
              <a:rPr lang="zh-CN" altLang="en-US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阴极溶出的应用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zh-CN" altLang="en-US" b="1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9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1485987"/>
      </p:ext>
    </p:extLst>
  </p:cSld>
  <p:clrMapOvr>
    <a:masterClrMapping/>
  </p:clrMapOvr>
  <p:transition spd="med" advTm="141498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.3|25.8|6.6|9.8|15.8|28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6.7|29.6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6.6|3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4|30.2|70.7|1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3.4|37.5|3.5|4.3|3.7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|5.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411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Gungsuh</vt:lpstr>
      <vt:lpstr>等线</vt:lpstr>
      <vt:lpstr>等线 Light</vt:lpstr>
      <vt:lpstr>黑体</vt:lpstr>
      <vt:lpstr>华文仿宋</vt:lpstr>
      <vt:lpstr>华文楷体</vt:lpstr>
      <vt:lpstr>华文隶书</vt:lpstr>
      <vt:lpstr>华文新魏</vt:lpstr>
      <vt:lpstr>隶书</vt:lpstr>
      <vt:lpstr>宋体</vt:lpstr>
      <vt:lpstr>Arial</vt:lpstr>
      <vt:lpstr>Garamond</vt:lpstr>
      <vt:lpstr>Symbol</vt:lpstr>
      <vt:lpstr>Times New Roman</vt:lpstr>
      <vt:lpstr>Wingdings</vt:lpstr>
      <vt:lpstr>1_Office 主题​​</vt:lpstr>
      <vt:lpstr>Stream</vt:lpstr>
      <vt:lpstr>BMP 图像</vt:lpstr>
      <vt:lpstr>位图图像</vt:lpstr>
      <vt:lpstr>经典（常规）极谱分析法特点</vt:lpstr>
      <vt:lpstr> 其他伏安分析法</vt:lpstr>
      <vt:lpstr>单扫描极谱分析法</vt:lpstr>
      <vt:lpstr> 单扫描极谱波及定性、定量依据</vt:lpstr>
      <vt:lpstr> 单扫描极谱分析原理及特点 </vt:lpstr>
      <vt:lpstr>循环伏安法  </vt:lpstr>
      <vt:lpstr>溶出伏安法  </vt:lpstr>
      <vt:lpstr>Cu2+，Pb2+，Cd2+溶出伏安图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152</cp:revision>
  <dcterms:created xsi:type="dcterms:W3CDTF">2020-04-19T03:01:32Z</dcterms:created>
  <dcterms:modified xsi:type="dcterms:W3CDTF">2020-05-17T16:50:47Z</dcterms:modified>
</cp:coreProperties>
</file>