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64" r:id="rId3"/>
    <p:sldId id="265" r:id="rId4"/>
    <p:sldId id="268" r:id="rId5"/>
    <p:sldId id="267" r:id="rId6"/>
    <p:sldId id="269" r:id="rId7"/>
    <p:sldId id="270" r:id="rId8"/>
    <p:sldId id="271" r:id="rId9"/>
    <p:sldId id="272" r:id="rId10"/>
    <p:sldId id="275" r:id="rId11"/>
    <p:sldId id="276" r:id="rId12"/>
    <p:sldId id="281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/>
    <p:restoredTop sz="94626"/>
  </p:normalViewPr>
  <p:slideViewPr>
    <p:cSldViewPr snapToGrid="0">
      <p:cViewPr varScale="1">
        <p:scale>
          <a:sx n="144" d="100"/>
          <a:sy n="144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2E3-AC59-4913-9D84-085E34E4CA4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AAAA-3245-4998-9FD9-E949E7CB9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DAAAA-3245-4998-9FD9-E949E7CB90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8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DAAAA-3245-4998-9FD9-E949E7CB90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0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756E59-9834-4A2E-B12F-B721FD460C46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833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4EF2-930C-4F6E-9454-49F2276C7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7756C-9C56-484B-AEB6-DA88C3A00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D74A2-66B6-4B38-9EF1-B59F47BFD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D62F0-6621-485E-8B40-B3EA89CE5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88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27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7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7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53994-6031-42EA-A009-CDB4DFFEF72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build="allAtOnce" animBg="1"/>
      <p:bldP spid="3278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E8205-950A-4ACA-858F-B8B01DF833E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7C010F-7F8F-4368-8141-5B34179BB46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68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0F9A21-A774-4E7B-B6F2-7D72C7E479E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62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D8F84F-387F-4AC1-8A01-EB9F961465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16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E5558A-F9A7-499C-9F24-0E00C88CF73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22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0F3C49-1245-4B72-8F60-270CF8DB4D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05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61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C83452-9FFD-4023-8EAE-AF670E1194F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5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8E68EC-72E1-4D28-88D3-8855BF8D440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3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5652A-0B86-4D72-B339-95C6CB5193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648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42842-730F-41BF-A225-759E45BC41C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7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DE514D-06B1-4C03-B535-0B08CC42316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91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3739E-A8A6-4BA7-8995-519D2AC5C02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95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2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3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54D8-7A6D-478B-90E2-66BFB5B8E3CC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36D34-C4A6-4307-AF15-692255C7715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174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7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9291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dhx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7"/>
          <a:stretch/>
        </p:blipFill>
        <p:spPr bwMode="auto">
          <a:xfrm>
            <a:off x="6092982" y="1358020"/>
            <a:ext cx="2961012" cy="353085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6" y="1019439"/>
            <a:ext cx="3652032" cy="386902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315464" y="870658"/>
            <a:ext cx="516048" cy="369533"/>
            <a:chOff x="6934954" y="164621"/>
            <a:chExt cx="516048" cy="369533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6934954" y="534154"/>
              <a:ext cx="51604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093389" y="164621"/>
              <a:ext cx="199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Baskerville Old Face" panose="02020602080505020303" pitchFamily="18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4228" y="525353"/>
            <a:ext cx="516048" cy="523220"/>
            <a:chOff x="6934954" y="164621"/>
            <a:chExt cx="516048" cy="52322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6934954" y="659374"/>
              <a:ext cx="51604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093389" y="164621"/>
              <a:ext cx="199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  <a:latin typeface="Baskerville Old Face" panose="02020602080505020303" pitchFamily="18" charset="0"/>
                </a:rPr>
                <a:t>i</a:t>
              </a:r>
              <a:endParaRPr lang="zh-CN" altLang="en-US" sz="2800" dirty="0">
                <a:solidFill>
                  <a:srgbClr val="FF0000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639083" y="5255994"/>
            <a:ext cx="22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电解反应装置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86401" y="5313733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电极表面的电子交换和溶液中离子的迁移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32146" y="6114624"/>
            <a:ext cx="6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电解               </a:t>
            </a:r>
          </a:p>
        </p:txBody>
      </p:sp>
      <p:sp>
        <p:nvSpPr>
          <p:cNvPr id="23" name="右箭头 22"/>
          <p:cNvSpPr/>
          <p:nvPr/>
        </p:nvSpPr>
        <p:spPr>
          <a:xfrm flipV="1">
            <a:off x="2639083" y="6264997"/>
            <a:ext cx="642796" cy="97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82252" y="6108330"/>
            <a:ext cx="135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电重量分析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39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36"/>
    </mc:Choice>
    <mc:Fallback xmlns="">
      <p:transition spd="slow" advTm="77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4142" y="1572552"/>
            <a:ext cx="8424862" cy="56204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如果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[Ag</a:t>
            </a:r>
            <a:r>
              <a:rPr lang="en-US" altLang="zh-CN" sz="26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]=10</a:t>
            </a:r>
            <a:r>
              <a:rPr lang="en-US" altLang="zh-CN" sz="26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-7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mol/L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，则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213031" y="294097"/>
          <a:ext cx="5770196" cy="118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4" imgW="2463480" imgH="507960" progId="Equation.3">
                  <p:embed/>
                </p:oleObj>
              </mc:Choice>
              <mc:Fallback>
                <p:oleObj name="公式" r:id="rId4" imgW="2463480" imgH="507960" progId="Equation.3">
                  <p:embed/>
                  <p:pic>
                    <p:nvPicPr>
                      <p:cNvPr id="83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31" y="294097"/>
                        <a:ext cx="5770196" cy="1184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524001" y="3122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716152" y="2810979"/>
          <a:ext cx="5826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6" imgW="2476440" imgH="241200" progId="Equation.3">
                  <p:embed/>
                </p:oleObj>
              </mc:Choice>
              <mc:Fallback>
                <p:oleObj name="公式" r:id="rId6" imgW="2476440" imgH="241200" progId="Equation.3">
                  <p:embed/>
                  <p:pic>
                    <p:nvPicPr>
                      <p:cNvPr id="83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152" y="2810979"/>
                        <a:ext cx="5826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708732" y="2169936"/>
          <a:ext cx="873525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8" imgW="4483080" imgH="279360" progId="Equation.3">
                  <p:embed/>
                </p:oleObj>
              </mc:Choice>
              <mc:Fallback>
                <p:oleObj name="公式" r:id="rId8" imgW="4483080" imgH="27936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2169936"/>
                        <a:ext cx="8735258" cy="5635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12629" y="3705452"/>
            <a:ext cx="8424862" cy="149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zh-CN" dirty="0">
                <a:solidFill>
                  <a:srgbClr val="003399"/>
                </a:solidFill>
                <a:ea typeface="隶书" panose="02010509060101010101" pitchFamily="49" charset="-122"/>
              </a:rPr>
              <a:t>控制</a:t>
            </a:r>
            <a:r>
              <a:rPr lang="zh-CN" altLang="en-US" dirty="0">
                <a:solidFill>
                  <a:srgbClr val="003399"/>
                </a:solidFill>
                <a:ea typeface="隶书" panose="02010509060101010101" pitchFamily="49" charset="-122"/>
              </a:rPr>
              <a:t>阴极电位，</a:t>
            </a:r>
            <a:r>
              <a:rPr lang="zh-CN" altLang="zh-CN" dirty="0">
                <a:solidFill>
                  <a:srgbClr val="003399"/>
                </a:solidFill>
                <a:ea typeface="隶书" panose="02010509060101010101" pitchFamily="49" charset="-122"/>
              </a:rPr>
              <a:t>使混合物分离</a:t>
            </a:r>
            <a:r>
              <a:rPr lang="en-US" altLang="zh-CN" dirty="0">
                <a:solidFill>
                  <a:srgbClr val="003399"/>
                </a:solidFill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003399"/>
              </a:solidFill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>
                <a:solidFill>
                  <a:srgbClr val="003399"/>
                </a:solidFill>
                <a:ea typeface="隶书" panose="02010509060101010101" pitchFamily="49" charset="-122"/>
              </a:rPr>
              <a:t>控制电位电解</a:t>
            </a:r>
            <a:endParaRPr lang="en-US" altLang="zh-CN" dirty="0">
              <a:solidFill>
                <a:srgbClr val="003399"/>
              </a:solidFill>
              <a:ea typeface="隶书" panose="02010509060101010101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412629" y="5374735"/>
            <a:ext cx="8424862" cy="657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ea typeface="隶书" panose="02010509060101010101" pitchFamily="49" charset="-122"/>
              </a:rPr>
              <a:t>控制电位库仑分析</a:t>
            </a:r>
            <a:endParaRPr lang="en-US" altLang="zh-CN" sz="3600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229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63"/>
    </mc:Choice>
    <mc:Fallback xmlns="">
      <p:transition spd="slow" advTm="1247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1" y="190501"/>
            <a:ext cx="7224713" cy="15271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ea typeface="隶书" panose="02010509060101010101" pitchFamily="49" charset="-122"/>
              </a:rPr>
              <a:t>控制电位电解（库仑）分析装置示意图</a:t>
            </a:r>
          </a:p>
        </p:txBody>
      </p:sp>
      <p:graphicFrame>
        <p:nvGraphicFramePr>
          <p:cNvPr id="8909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048001" y="1803372"/>
          <a:ext cx="3101975" cy="364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位图图像" r:id="rId4" imgW="3619048" imgH="3971429" progId="Paint.Picture">
                  <p:embed/>
                </p:oleObj>
              </mc:Choice>
              <mc:Fallback>
                <p:oleObj name="位图图像" r:id="rId4" imgW="3619048" imgH="3971429" progId="Paint.Picture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803372"/>
                        <a:ext cx="3101975" cy="364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38370"/>
              </p:ext>
            </p:extLst>
          </p:nvPr>
        </p:nvGraphicFramePr>
        <p:xfrm>
          <a:off x="6922907" y="1995488"/>
          <a:ext cx="2801539" cy="325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位图图像" r:id="rId6" imgW="2057143" imgH="1933333" progId="Paint.Picture">
                  <p:embed/>
                </p:oleObj>
              </mc:Choice>
              <mc:Fallback>
                <p:oleObj name="位图图像" r:id="rId6" imgW="2057143" imgH="1933333" progId="Paint.Picture">
                  <p:embed/>
                  <p:pic>
                    <p:nvPicPr>
                      <p:cNvPr id="15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907" y="1995488"/>
                        <a:ext cx="2801539" cy="325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60072" y="5775625"/>
            <a:ext cx="212625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控制电位电解装置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91230" y="3924359"/>
            <a:ext cx="1156771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工作电极</a:t>
            </a:r>
          </a:p>
        </p:txBody>
      </p:sp>
      <p:sp>
        <p:nvSpPr>
          <p:cNvPr id="4" name="右箭头 3"/>
          <p:cNvSpPr/>
          <p:nvPr/>
        </p:nvSpPr>
        <p:spPr>
          <a:xfrm rot="10800000" flipH="1" flipV="1">
            <a:off x="3063557" y="4051340"/>
            <a:ext cx="1012684" cy="109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75164" y="3833484"/>
            <a:ext cx="1231820" cy="217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3301" y="4246735"/>
            <a:ext cx="1156771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辅助电极</a:t>
            </a:r>
          </a:p>
        </p:txBody>
      </p:sp>
      <p:sp>
        <p:nvSpPr>
          <p:cNvPr id="6" name="右箭头 5"/>
          <p:cNvSpPr/>
          <p:nvPr/>
        </p:nvSpPr>
        <p:spPr>
          <a:xfrm>
            <a:off x="3048001" y="4340646"/>
            <a:ext cx="469598" cy="121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42894" y="5775625"/>
            <a:ext cx="268155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控制电位库仑分析装置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1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316"/>
    </mc:Choice>
    <mc:Fallback xmlns="">
      <p:transition spd="slow" advTm="1663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93022" y="1269585"/>
            <a:ext cx="5836194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银库仑计（重量库仑计）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滴定库仑计</a:t>
            </a:r>
          </a:p>
        </p:txBody>
      </p:sp>
      <p:sp>
        <p:nvSpPr>
          <p:cNvPr id="2" name="矩形 1"/>
          <p:cNvSpPr/>
          <p:nvPr/>
        </p:nvSpPr>
        <p:spPr>
          <a:xfrm>
            <a:off x="6326175" y="2656178"/>
            <a:ext cx="4103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Ag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+e=Ag       </a:t>
            </a:r>
            <a:r>
              <a:rPr lang="en-US" altLang="zh-CN" sz="2400" dirty="0" err="1"/>
              <a:t>m</a:t>
            </a:r>
            <a:r>
              <a:rPr lang="en-US" altLang="zh-CN" sz="2000" baseline="-25000" dirty="0" err="1"/>
              <a:t>Ag</a:t>
            </a:r>
            <a:r>
              <a:rPr lang="en-US" altLang="zh-CN" sz="2400" dirty="0"/>
              <a:t>=M·Q/F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25" y="486505"/>
            <a:ext cx="5743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u="sng" dirty="0">
                <a:solidFill>
                  <a:srgbClr val="FF0000"/>
                </a:solidFill>
                <a:ea typeface="隶书" panose="02010509060101010101" pitchFamily="49" charset="-122"/>
              </a:rPr>
              <a:t>控制电位库仑分析中的库仑计 </a:t>
            </a:r>
            <a:endParaRPr lang="zh-CN" altLang="en-US" sz="3200" u="sng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693041" y="1526179"/>
          <a:ext cx="2482344" cy="310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位图图像" r:id="rId4" imgW="2057143" imgH="1933333" progId="Paint.Picture">
                  <p:embed/>
                </p:oleObj>
              </mc:Choice>
              <mc:Fallback>
                <p:oleObj name="位图图像" r:id="rId4" imgW="2057143" imgH="1933333" progId="Paint.Picture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41" y="1526179"/>
                        <a:ext cx="2482344" cy="3106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14226" y="4999562"/>
            <a:ext cx="2239974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控制电位库仑分析装置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43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61"/>
    </mc:Choice>
    <mc:Fallback xmlns="">
      <p:transition spd="slow" advTm="352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b="1">
                <a:solidFill>
                  <a:srgbClr val="003399"/>
                </a:solidFill>
                <a:ea typeface="隶书" panose="02010509060101010101" pitchFamily="49" charset="-122"/>
              </a:rPr>
              <a:t>滴定库仑计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3000375" y="1989138"/>
          <a:ext cx="42672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Bitmap Image" r:id="rId5" imgW="4900085" imgH="4282811" progId="Paint.Picture">
                  <p:embed/>
                </p:oleObj>
              </mc:Choice>
              <mc:Fallback>
                <p:oleObj name="Bitmap Image" r:id="rId5" imgW="4900085" imgH="4282811" progId="Paint.Picture">
                  <p:embed/>
                  <p:pic>
                    <p:nvPicPr>
                      <p:cNvPr id="91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989138"/>
                        <a:ext cx="42672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553200" y="2924176"/>
            <a:ext cx="411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Pt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阴极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2H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O+2e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2OH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Ag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阳极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2Ag+2Br-2e = 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2AgBr</a:t>
            </a:r>
            <a:endParaRPr kumimoji="1" lang="en-US" altLang="zh-CN" sz="2400" b="1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50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64"/>
    </mc:Choice>
    <mc:Fallback xmlns="">
      <p:transition spd="slow" advTm="2126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120585" y="645052"/>
          <a:ext cx="2463800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BMP 图像" r:id="rId4" imgW="1495440" imgH="3019320" progId="Paint.Picture">
                  <p:embed/>
                </p:oleObj>
              </mc:Choice>
              <mc:Fallback>
                <p:oleObj name="BMP 图像" r:id="rId4" imgW="1495440" imgH="3019320" progId="Paint.Picture">
                  <p:embed/>
                  <p:pic>
                    <p:nvPicPr>
                      <p:cNvPr id="161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585" y="645052"/>
                        <a:ext cx="2463800" cy="497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410159" y="4217777"/>
            <a:ext cx="5419171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1Q</a:t>
            </a:r>
            <a:r>
              <a:rPr kumimoji="1" lang="zh-CN" altLang="en-US" sz="3200" u="sng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电量 </a:t>
            </a:r>
            <a:r>
              <a:rPr kumimoji="1"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~ 0.1742 mL </a:t>
            </a:r>
            <a:r>
              <a:rPr kumimoji="1" lang="zh-CN" altLang="en-US" sz="3200" u="sng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混合气体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962887" y="1379107"/>
            <a:ext cx="3384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400" b="1" dirty="0">
                <a:solidFill>
                  <a:srgbClr val="003399"/>
                </a:solidFill>
                <a:ea typeface="隶书" panose="02010509060101010101" pitchFamily="49" charset="-122"/>
              </a:rPr>
              <a:t>气体库仑计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917700" y="2464489"/>
            <a:ext cx="4683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Garamond" panose="02020404030301010803" pitchFamily="18" charset="0"/>
                <a:ea typeface="隶书" panose="02010509060101010101" pitchFamily="49" charset="-122"/>
              </a:rPr>
              <a:t>阳极：</a:t>
            </a:r>
            <a:r>
              <a:rPr kumimoji="1" lang="en-US" altLang="zh-CN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H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O-2e = 1/2O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 +2H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Garamond" panose="02020404030301010803" pitchFamily="18" charset="0"/>
              </a:rPr>
              <a:t>+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981201" y="3325565"/>
            <a:ext cx="329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Garamond" panose="02020404030301010803" pitchFamily="18" charset="0"/>
                <a:ea typeface="隶书" panose="02010509060101010101" pitchFamily="49" charset="-122"/>
              </a:rPr>
              <a:t>阴极：</a:t>
            </a:r>
            <a:r>
              <a:rPr lang="en-US" altLang="zh-CN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H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Garamond" panose="02020404030301010803" pitchFamily="18" charset="0"/>
              </a:rPr>
              <a:t>+</a:t>
            </a:r>
            <a:r>
              <a:rPr kumimoji="1" lang="en-US" altLang="zh-CN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+2e = H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35563" y="2970614"/>
            <a:ext cx="461665" cy="861077"/>
          </a:xfrm>
          <a:prstGeom prst="rect">
            <a:avLst/>
          </a:prstGeom>
          <a:noFill/>
          <a:ln w="1270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电解管</a:t>
            </a:r>
          </a:p>
        </p:txBody>
      </p:sp>
      <p:sp>
        <p:nvSpPr>
          <p:cNvPr id="3" name="右箭头 2"/>
          <p:cNvSpPr/>
          <p:nvPr/>
        </p:nvSpPr>
        <p:spPr>
          <a:xfrm>
            <a:off x="7797228" y="3325565"/>
            <a:ext cx="1181519" cy="15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929218" y="2895026"/>
            <a:ext cx="461665" cy="861077"/>
          </a:xfrm>
          <a:prstGeom prst="rect">
            <a:avLst/>
          </a:prstGeom>
          <a:noFill/>
          <a:ln w="1270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刻度管</a:t>
            </a:r>
          </a:p>
        </p:txBody>
      </p:sp>
      <p:sp>
        <p:nvSpPr>
          <p:cNvPr id="11" name="右箭头 10"/>
          <p:cNvSpPr/>
          <p:nvPr/>
        </p:nvSpPr>
        <p:spPr>
          <a:xfrm rot="10800000">
            <a:off x="10427453" y="3262083"/>
            <a:ext cx="480289" cy="278138"/>
          </a:xfrm>
          <a:prstGeom prst="rightArrow">
            <a:avLst>
              <a:gd name="adj1" fmla="val 50000"/>
              <a:gd name="adj2" fmla="val 7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18889" y="5926418"/>
            <a:ext cx="3384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华文宋体" panose="02010600040101010101" pitchFamily="2" charset="-122"/>
              </a:rPr>
              <a:t>氢氧气体库仑计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91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0"/>
    </mc:Choice>
    <mc:Fallback xmlns="">
      <p:transition spd="slow" advTm="559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8481" y="1071280"/>
            <a:ext cx="770079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银库仑计（重量库仑计）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滴定库仑计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气体库仑计：直接读数，适合常规分析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电流积分库仑计：电子式 </a:t>
            </a:r>
          </a:p>
        </p:txBody>
      </p:sp>
      <p:sp>
        <p:nvSpPr>
          <p:cNvPr id="2" name="矩形 1"/>
          <p:cNvSpPr/>
          <p:nvPr/>
        </p:nvSpPr>
        <p:spPr>
          <a:xfrm>
            <a:off x="5646886" y="2445746"/>
            <a:ext cx="4103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Ag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+e=Ag       </a:t>
            </a:r>
            <a:r>
              <a:rPr lang="en-US" altLang="zh-CN" sz="2400" dirty="0" err="1"/>
              <a:t>m</a:t>
            </a:r>
            <a:r>
              <a:rPr lang="en-US" altLang="zh-CN" sz="2000" baseline="-25000" dirty="0" err="1"/>
              <a:t>Ag</a:t>
            </a:r>
            <a:r>
              <a:rPr lang="en-US" altLang="zh-CN" sz="2400" dirty="0"/>
              <a:t>=M·Q/F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25" y="486505"/>
            <a:ext cx="5743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u="sng" dirty="0">
                <a:solidFill>
                  <a:srgbClr val="FF0000"/>
                </a:solidFill>
                <a:ea typeface="隶书" panose="02010509060101010101" pitchFamily="49" charset="-122"/>
              </a:rPr>
              <a:t>控制电位库仑分析中的库仑计 </a:t>
            </a:r>
            <a:endParaRPr lang="zh-CN" altLang="en-US" sz="3200" u="sng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67632" y="1531484"/>
          <a:ext cx="2381593" cy="267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位图图像" r:id="rId3" imgW="2057143" imgH="1933333" progId="Paint.Picture">
                  <p:embed/>
                </p:oleObj>
              </mc:Choice>
              <mc:Fallback>
                <p:oleObj name="位图图像" r:id="rId3" imgW="2057143" imgH="1933333" progId="Paint.Picture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32" y="1531484"/>
                        <a:ext cx="2381593" cy="2672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7632" y="4656526"/>
            <a:ext cx="2239974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控制电位库仑分析装置</a:t>
            </a:r>
          </a:p>
        </p:txBody>
      </p:sp>
    </p:spTree>
    <p:extLst>
      <p:ext uri="{BB962C8B-B14F-4D97-AF65-F5344CB8AC3E}">
        <p14:creationId xmlns:p14="http://schemas.microsoft.com/office/powerpoint/2010/main" val="6846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9"/>
    </mc:Choice>
    <mc:Fallback xmlns="">
      <p:transition spd="slow" advTm="87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388" y="611709"/>
            <a:ext cx="9347200" cy="15271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法拉第电解定律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0989" y="1681007"/>
            <a:ext cx="7488237" cy="3599898"/>
          </a:xfrm>
          <a:noFill/>
        </p:spPr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）电极上发生反应物质的质量与通过该体系的电量 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Q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成正比；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）通过等量的电量时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电极上所沉积的各物质的质量与各该物质的 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／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成正比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22003"/>
              </p:ext>
            </p:extLst>
          </p:nvPr>
        </p:nvGraphicFramePr>
        <p:xfrm>
          <a:off x="3937661" y="3658496"/>
          <a:ext cx="3333750" cy="86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5" imgW="1498320" imgH="406080" progId="Equation.3">
                  <p:embed/>
                </p:oleObj>
              </mc:Choice>
              <mc:Fallback>
                <p:oleObj name="公式" r:id="rId5" imgW="1498320" imgH="406080" progId="Equation.3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661" y="3658496"/>
                        <a:ext cx="3333750" cy="864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Rot="1" noChangeArrowheads="1"/>
          </p:cNvSpPr>
          <p:nvPr/>
        </p:nvSpPr>
        <p:spPr>
          <a:xfrm>
            <a:off x="1939930" y="4691781"/>
            <a:ext cx="7127875" cy="4205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Q       m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库仑分析法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23819" y="4854092"/>
            <a:ext cx="697117" cy="13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/>
          <p:cNvSpPr txBox="1">
            <a:spLocks noRot="1" noChangeArrowheads="1"/>
          </p:cNvSpPr>
          <p:nvPr/>
        </p:nvSpPr>
        <p:spPr>
          <a:xfrm>
            <a:off x="1645388" y="5449436"/>
            <a:ext cx="7127875" cy="4205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库仑分析法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精确的微量分析方法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3159616" y="450634"/>
            <a:ext cx="4427316" cy="4205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物质的产生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→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电子交换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915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17"/>
    </mc:Choice>
    <mc:Fallback xmlns="">
      <p:transition spd="slow" advTm="1512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164056" y="1166916"/>
            <a:ext cx="7127875" cy="2280960"/>
          </a:xfrm>
          <a:noFill/>
          <a:ln/>
        </p:spPr>
        <p:txBody>
          <a:bodyPr/>
          <a:lstStyle/>
          <a:p>
            <a:r>
              <a:rPr lang="zh-CN" altLang="en-US" dirty="0"/>
              <a:t>   </a:t>
            </a:r>
            <a:b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库仑分析法</a:t>
            </a:r>
            <a:b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000" dirty="0" err="1">
                <a:latin typeface="Sitka Banner" panose="02000505000000020004" pitchFamily="2" charset="0"/>
              </a:rPr>
              <a:t>Coulometry</a:t>
            </a:r>
            <a:r>
              <a:rPr lang="en-US" altLang="zh-CN" sz="4000" dirty="0"/>
              <a:t> </a:t>
            </a:r>
            <a:br>
              <a:rPr lang="en-US" altLang="zh-CN" sz="4000" dirty="0"/>
            </a:br>
            <a:endParaRPr lang="en-US" altLang="zh-CN" sz="40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57401" y="3674376"/>
            <a:ext cx="6345696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法拉第定律：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318250" y="3983038"/>
          <a:ext cx="18605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4" imgW="583920" imgH="406080" progId="Equation.3">
                  <p:embed/>
                </p:oleObj>
              </mc:Choice>
              <mc:Fallback>
                <p:oleObj name="公式" r:id="rId4" imgW="583920" imgH="4060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3983038"/>
                        <a:ext cx="1860550" cy="9096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3257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85"/>
    </mc:Choice>
    <mc:Fallback xmlns="">
      <p:transition spd="slow" advTm="570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937047" y="2264072"/>
            <a:ext cx="83915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影响因素：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563C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溶剂的电极反应；其它物质（杂质）的电解反应；水中溶解氧；电解产物的再反应；充电电容等 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298041"/>
              </p:ext>
            </p:extLst>
          </p:nvPr>
        </p:nvGraphicFramePr>
        <p:xfrm>
          <a:off x="2098675" y="720725"/>
          <a:ext cx="63039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4" imgW="2286000" imgH="469800" progId="Equation.3">
                  <p:embed/>
                </p:oleObj>
              </mc:Choice>
              <mc:Fallback>
                <p:oleObj name="公式" r:id="rId4" imgW="2286000" imgH="469800" progId="Equation.3">
                  <p:embed/>
                  <p:pic>
                    <p:nvPicPr>
                      <p:cNvPr id="155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720725"/>
                        <a:ext cx="6303963" cy="12906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807793" y="3792422"/>
            <a:ext cx="74168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rgbClr val="0563C1"/>
              </a:buClr>
              <a:buSzPct val="8000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100%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电流效率的方法有：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控制电位库仑分析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恒电流库仑滴定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 flipH="1">
            <a:off x="3103924" y="4655890"/>
            <a:ext cx="612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30454598"/>
      </p:ext>
    </p:extLst>
  </p:cSld>
  <p:clrMapOvr>
    <a:masterClrMapping/>
  </p:clrMapOvr>
  <p:transition spd="med" advTm="58387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15K-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9" t="1262" r="2677" b="16424"/>
          <a:stretch/>
        </p:blipFill>
        <p:spPr>
          <a:xfrm>
            <a:off x="7092450" y="1282419"/>
            <a:ext cx="2663466" cy="2862085"/>
          </a:xfrm>
          <a:noFill/>
          <a:ln>
            <a:noFill/>
            <a:miter lim="800000"/>
            <a:headEnd/>
            <a:tailEnd/>
          </a:ln>
        </p:spPr>
      </p:pic>
      <p:sp>
        <p:nvSpPr>
          <p:cNvPr id="148483" name="Rectangle 3">
            <a:extLst>
              <a:ext uri="{FF2B5EF4-FFF2-40B4-BE49-F238E27FC236}">
                <a16:creationId xmlns:a16="http://schemas.microsoft.com/office/drawing/2014/main" id="{043561FE-0A8B-46F1-B08B-BD9CBE2F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08" y="5037846"/>
            <a:ext cx="11351491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    外加电压增加至某一数值后，通过电解池的电流明显变大  </a:t>
            </a:r>
            <a:b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此时，电解池上的电压称：</a:t>
            </a:r>
            <a:r>
              <a:rPr lang="zh-CN" altLang="en-US" sz="28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分解电压</a:t>
            </a:r>
            <a:r>
              <a:rPr lang="en-US" altLang="zh-CN" sz="28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800" i="1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V</a:t>
            </a:r>
            <a:r>
              <a:rPr lang="zh-CN" altLang="en-US" sz="2800" baseline="-250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分</a:t>
            </a:r>
            <a:r>
              <a:rPr lang="en-US" altLang="zh-CN" sz="28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 </a:t>
            </a:r>
            <a:b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      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电极电位称</a:t>
            </a:r>
            <a:r>
              <a:rPr lang="zh-CN" altLang="en-US" sz="28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析出电位</a:t>
            </a:r>
            <a:r>
              <a:rPr lang="en-US" altLang="zh-CN" sz="28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lvl="1" eaLnBrk="1" hangingPunct="1">
              <a:spcBef>
                <a:spcPct val="20000"/>
              </a:spcBef>
              <a:defRPr/>
            </a:pPr>
            <a:endParaRPr lang="en-US" altLang="zh-CN" sz="800" b="1" dirty="0">
              <a:effectLst>
                <a:outerShdw blurRad="38100" dist="38100" dir="2700000" algn="tl">
                  <a:srgbClr val="FFFFFF"/>
                </a:outerShdw>
              </a:effectLst>
              <a:latin typeface="Garamond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2911" y="4326014"/>
            <a:ext cx="20049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电压曲线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78699" y="1416628"/>
            <a:ext cx="82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Baskerville Old Face" panose="02020602080505020303" pitchFamily="18" charset="0"/>
              </a:rPr>
              <a:t>i</a:t>
            </a:r>
            <a:r>
              <a:rPr lang="zh-CN" altLang="en-US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电流</a:t>
            </a:r>
          </a:p>
        </p:txBody>
      </p:sp>
      <p:sp>
        <p:nvSpPr>
          <p:cNvPr id="3" name="矩形 2"/>
          <p:cNvSpPr/>
          <p:nvPr/>
        </p:nvSpPr>
        <p:spPr>
          <a:xfrm>
            <a:off x="5001172" y="169151"/>
            <a:ext cx="2133918" cy="605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defRPr/>
            </a:pPr>
            <a:r>
              <a:rPr lang="zh-CN" altLang="en-US" sz="2900" u="sng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分解电压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66" y="1244787"/>
            <a:ext cx="2724150" cy="2819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06047" y="4352846"/>
            <a:ext cx="22906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硫酸铜溶液电解装置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50"/>
    </mc:Choice>
    <mc:Fallback xmlns="">
      <p:transition spd="slow" advTm="976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727" y="398463"/>
            <a:ext cx="3440113" cy="493712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900" u="sng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分解电压计算</a:t>
            </a:r>
            <a:br>
              <a:rPr lang="zh-CN" altLang="en-US" sz="2900" u="sng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zh-CN" altLang="en-US" sz="2900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132515" y="747714"/>
            <a:ext cx="95466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None/>
            </a:pPr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电解</a:t>
            </a:r>
            <a:r>
              <a:rPr kumimoji="1"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0.1mol/L </a:t>
            </a:r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硫酸铜溶液</a:t>
            </a:r>
            <a:r>
              <a:rPr kumimoji="1"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计算分解电压， 电解反应：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847160" y="1421707"/>
            <a:ext cx="55626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阴极：</a:t>
            </a:r>
            <a:r>
              <a:rPr kumimoji="1" lang="en-US" altLang="zh-CN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</a:t>
            </a:r>
            <a:r>
              <a:rPr kumimoji="1" lang="en-US" altLang="zh-CN" sz="2600" b="1" baseline="30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2+</a:t>
            </a:r>
            <a:r>
              <a:rPr kumimoji="1" lang="en-US" altLang="zh-CN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+ 2e  </a:t>
            </a:r>
            <a:r>
              <a:rPr kumimoji="1" lang="zh-CN" altLang="en-US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＝</a:t>
            </a:r>
            <a:r>
              <a:rPr kumimoji="1" lang="zh-CN" altLang="en-US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</a:t>
            </a:r>
            <a:endParaRPr kumimoji="1" lang="en-US" altLang="zh-CN" sz="26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sym typeface="Wingdings 3" panose="050401020108070707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阳极：</a:t>
            </a:r>
            <a:r>
              <a:rPr kumimoji="1" lang="en-US" altLang="zh-CN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2H</a:t>
            </a:r>
            <a:r>
              <a:rPr kumimoji="1" lang="en-US" altLang="zh-CN" sz="2600" b="1" baseline="-1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 - 4e </a:t>
            </a:r>
            <a:r>
              <a:rPr kumimoji="1" lang="zh-CN" altLang="en-US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 3" panose="05040102010807070707" pitchFamily="18" charset="2"/>
              </a:rPr>
              <a:t>＝</a:t>
            </a:r>
            <a:r>
              <a:rPr kumimoji="1" lang="zh-CN" altLang="en-US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kumimoji="1" lang="en-US" altLang="zh-CN" sz="2600" b="1" baseline="-1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+ 4H</a:t>
            </a:r>
            <a:r>
              <a:rPr kumimoji="1" lang="en-US" altLang="zh-CN" sz="2600" b="1" baseline="30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endParaRPr kumimoji="1" lang="en-US" altLang="zh-CN" sz="26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458627" y="4402822"/>
            <a:ext cx="8355434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外加电压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：</a:t>
            </a:r>
            <a:r>
              <a:rPr kumimoji="1" lang="en-US" altLang="zh-CN" sz="2800" i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en-US" altLang="zh-CN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=1.23-0.307 = 0.92(V)</a:t>
            </a:r>
            <a:endParaRPr kumimoji="1" lang="en-US" altLang="zh-CN" sz="28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40983"/>
              </p:ext>
            </p:extLst>
          </p:nvPr>
        </p:nvGraphicFramePr>
        <p:xfrm>
          <a:off x="2555875" y="2843213"/>
          <a:ext cx="6865938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4" imgW="3632040" imgH="660240" progId="Equation.3">
                  <p:embed/>
                </p:oleObj>
              </mc:Choice>
              <mc:Fallback>
                <p:oleObj name="公式" r:id="rId4" imgW="3632040" imgH="660240" progId="Equation.3">
                  <p:embed/>
                  <p:pic>
                    <p:nvPicPr>
                      <p:cNvPr id="147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843213"/>
                        <a:ext cx="6865938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629072" y="5315478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实际分解电压</a:t>
            </a:r>
            <a:r>
              <a:rPr kumimoji="1" lang="en-US" altLang="zh-CN" sz="28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558481" y="2944908"/>
            <a:ext cx="1082180" cy="5788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41114" y="3640668"/>
            <a:ext cx="897033" cy="5788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84697892"/>
      </p:ext>
    </p:extLst>
  </p:cSld>
  <p:clrMapOvr>
    <a:masterClrMapping/>
  </p:clrMapOvr>
  <p:transition spd="med" advTm="66373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211476" y="471473"/>
          <a:ext cx="3579377" cy="335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MP 图像" r:id="rId5" imgW="2610000" imgH="2448000" progId="Paint.Picture">
                  <p:embed/>
                </p:oleObj>
              </mc:Choice>
              <mc:Fallback>
                <p:oleObj name="BMP 图像" r:id="rId5" imgW="2610000" imgH="2448000" progId="Paint.Picture">
                  <p:embed/>
                  <p:pic>
                    <p:nvPicPr>
                      <p:cNvPr id="149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476" y="471473"/>
                        <a:ext cx="3579377" cy="33578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912295" y="4676753"/>
            <a:ext cx="7127875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Tx/>
              <a:buSzTx/>
              <a:buNone/>
            </a:pP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电解回路的电压降（</a:t>
            </a:r>
            <a:r>
              <a:rPr kumimoji="1" lang="en-US" altLang="zh-CN" sz="2800" i="1" dirty="0" err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iR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kumimoji="1" lang="en-US" altLang="zh-CN" sz="28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30000"/>
              </a:spcBef>
              <a:spcAft>
                <a:spcPct val="20000"/>
              </a:spcAft>
              <a:buClrTx/>
              <a:buSzTx/>
              <a:buNone/>
            </a:pPr>
            <a:r>
              <a:rPr kumimoji="1" lang="en-US" altLang="zh-CN" sz="2800" i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zh-CN" altLang="en-US" sz="2800" baseline="-250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外实测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800" i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zh-CN" altLang="en-US" sz="2800" baseline="-250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阳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kumimoji="1" lang="en-US" altLang="zh-CN" sz="2800" i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η</a:t>
            </a:r>
            <a:r>
              <a:rPr kumimoji="1" lang="zh-CN" altLang="en-US" sz="2800" baseline="-250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阳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en-US" altLang="zh-CN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800" i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zh-CN" altLang="en-US" sz="2800" baseline="-250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阴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</a:t>
            </a:r>
            <a:r>
              <a:rPr kumimoji="1" lang="en-US" altLang="zh-CN" sz="2800" i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η</a:t>
            </a:r>
            <a:r>
              <a:rPr kumimoji="1" lang="zh-CN" altLang="en-US" sz="2800" baseline="-250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阴</a:t>
            </a:r>
            <a:r>
              <a:rPr kumimoji="1"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en-US" altLang="zh-CN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</a:t>
            </a:r>
            <a:r>
              <a:rPr kumimoji="1" lang="en-US" altLang="zh-CN" sz="2800" i="1" dirty="0" err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iR</a:t>
            </a:r>
            <a:endParaRPr kumimoji="1" lang="en-US" altLang="zh-CN" sz="28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超电位（</a:t>
            </a:r>
            <a:r>
              <a:rPr kumimoji="1" lang="en-US" altLang="zh-CN" sz="2800" i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η</a:t>
            </a:r>
            <a:r>
              <a:rPr kumimoji="1" lang="zh-CN" altLang="en-US" sz="28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09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1" y="6254234"/>
            <a:ext cx="184731" cy="369332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1476" y="4009938"/>
            <a:ext cx="355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电解硫酸铜溶液的电流</a:t>
            </a:r>
            <a:r>
              <a:rPr lang="en-US" altLang="zh-CN" dirty="0"/>
              <a:t>~</a:t>
            </a:r>
            <a:r>
              <a:rPr lang="zh-CN" altLang="en-US" dirty="0"/>
              <a:t>电压曲线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39344496"/>
      </p:ext>
    </p:extLst>
  </p:cSld>
  <p:clrMapOvr>
    <a:masterClrMapping/>
  </p:clrMapOvr>
  <p:transition spd="med" advTm="75923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25464" y="296244"/>
            <a:ext cx="11866536" cy="15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None/>
            </a:pPr>
            <a:r>
              <a:rPr lang="zh-CN" altLang="en-US" sz="36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zh-CN" altLang="en-US" sz="4400" u="sng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产生超电位的原因</a:t>
            </a:r>
            <a:r>
              <a:rPr kumimoji="1" lang="zh-CN" altLang="en-US" sz="28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en-US" altLang="zh-CN" sz="28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电化学极化：</a:t>
            </a:r>
            <a:r>
              <a:rPr kumimoji="1"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电极反应速度慢，电极上聚集了一定的电荷</a:t>
            </a:r>
            <a:endParaRPr kumimoji="1"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50532" name="Picture 4" descr="dh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613" y="2938868"/>
            <a:ext cx="2625265" cy="38225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601494" y="3168522"/>
            <a:ext cx="50768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zh-CN" altLang="en-US" sz="40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减小浓差极化：</a:t>
            </a:r>
          </a:p>
          <a:p>
            <a:pPr marL="914400" lvl="1" indent="-457200"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36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减小电流密度；</a:t>
            </a:r>
          </a:p>
          <a:p>
            <a:pPr marL="914400" lvl="1" indent="-457200"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36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搅拌，有利于扩散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800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4433" y="2073065"/>
            <a:ext cx="9949912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浓差极化：</a:t>
            </a:r>
            <a:r>
              <a:rPr kumimoji="1"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电流流过电极，表面形成浓度梯度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14071"/>
      </p:ext>
    </p:extLst>
  </p:cSld>
  <p:clrMapOvr>
    <a:masterClrMapping/>
  </p:clrMapOvr>
  <p:transition spd="med" advTm="55921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8206" y="502840"/>
            <a:ext cx="11003797" cy="55054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32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问题：电解液中含有 </a:t>
            </a:r>
            <a:r>
              <a:rPr lang="en-US" altLang="zh-CN" sz="32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0.01mol/L Ag</a:t>
            </a:r>
            <a:r>
              <a:rPr lang="en-US" altLang="zh-CN" sz="3200" b="1" baseline="300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32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1.00mol/L Cu</a:t>
            </a:r>
            <a:r>
              <a:rPr lang="en-US" altLang="zh-CN" sz="3200" b="1" baseline="300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2+</a:t>
            </a:r>
            <a:r>
              <a:rPr lang="zh-CN" altLang="en-US" sz="32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en-US" altLang="zh-CN" sz="3200" b="1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进行电解时能否选择性电解</a:t>
            </a:r>
            <a:r>
              <a:rPr lang="en-US" altLang="zh-CN" sz="32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Ag</a:t>
            </a:r>
            <a:r>
              <a:rPr lang="en-US" altLang="zh-CN" sz="3200" b="1" baseline="300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32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  <a:endParaRPr lang="zh-CN" altLang="en-US" sz="3200" b="1" dirty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隶书" panose="02010509060101010101" pitchFamily="49" charset="-122"/>
              </a:rPr>
              <a:t>                  </a:t>
            </a:r>
            <a:r>
              <a:rPr lang="zh-CN" altLang="en-US" dirty="0">
                <a:solidFill>
                  <a:schemeClr val="tx1"/>
                </a:solidFill>
                <a:ea typeface="隶书" panose="02010509060101010101" pitchFamily="49" charset="-122"/>
              </a:rPr>
              <a:t>已知：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1"/>
                </a:solidFill>
                <a:ea typeface="隶书" panose="02010509060101010101" pitchFamily="49" charset="-122"/>
              </a:rPr>
              <a:t>         </a:t>
            </a:r>
            <a:r>
              <a:rPr lang="en-US" altLang="zh-CN" dirty="0">
                <a:ea typeface="隶书" panose="02010509060101010101" pitchFamily="49" charset="-122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a typeface="隶书" panose="02010509060101010101" pitchFamily="49" charset="-122"/>
              </a:rPr>
              <a:t>阴极：</a:t>
            </a:r>
          </a:p>
          <a:p>
            <a:pPr eaLnBrk="1" hangingPunct="1"/>
            <a:endParaRPr lang="zh-CN" altLang="en-US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隶书" panose="02010509060101010101" pitchFamily="49" charset="-122"/>
              </a:rPr>
              <a:t>                  </a:t>
            </a:r>
            <a:r>
              <a:rPr lang="zh-CN" altLang="en-US" dirty="0">
                <a:solidFill>
                  <a:schemeClr val="tx1"/>
                </a:solidFill>
                <a:ea typeface="隶书" panose="02010509060101010101" pitchFamily="49" charset="-122"/>
              </a:rPr>
              <a:t>阳极：</a:t>
            </a:r>
            <a:endParaRPr lang="en-US" altLang="zh-CN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隶书" panose="02010509060101010101" pitchFamily="49" charset="-122"/>
              </a:rPr>
              <a:t>                   </a:t>
            </a:r>
          </a:p>
          <a:p>
            <a:pPr>
              <a:buNone/>
            </a:pPr>
            <a:r>
              <a:rPr lang="zh-CN" altLang="en-US" dirty="0">
                <a:ea typeface="隶书" panose="02010509060101010101" pitchFamily="49" charset="-122"/>
              </a:rPr>
              <a:t>                  分解电压：</a:t>
            </a:r>
            <a:r>
              <a:rPr kumimoji="1"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r>
              <a:rPr kumimoji="1" lang="zh-CN" altLang="en-US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zh-CN" altLang="en-US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阳</a:t>
            </a: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kumimoji="1"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η</a:t>
            </a:r>
            <a:r>
              <a:rPr kumimoji="1" lang="zh-CN" altLang="en-US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阳 </a:t>
            </a:r>
            <a:r>
              <a:rPr kumimoji="1"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- </a:t>
            </a:r>
            <a:r>
              <a:rPr kumimoji="1"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zh-CN" altLang="en-US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阴</a:t>
            </a: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隶书" panose="02010509060101010101" pitchFamily="49" charset="-122"/>
            </a:endParaRP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878461" y="4395194"/>
          <a:ext cx="3197080" cy="5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4" imgW="1358640" imgH="291960" progId="Equation.3">
                  <p:embed/>
                </p:oleObj>
              </mc:Choice>
              <mc:Fallback>
                <p:oleObj name="公式" r:id="rId4" imgW="1358640" imgH="291960" progId="Equation.3">
                  <p:embed/>
                  <p:pic>
                    <p:nvPicPr>
                      <p:cNvPr id="82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461" y="4395194"/>
                        <a:ext cx="3197080" cy="5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021682" y="2605919"/>
          <a:ext cx="842645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6" imgW="4444920" imgH="685800" progId="Equation.3">
                  <p:embed/>
                </p:oleObj>
              </mc:Choice>
              <mc:Fallback>
                <p:oleObj name="公式" r:id="rId6" imgW="4444920" imgH="6858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682" y="2605919"/>
                        <a:ext cx="8426450" cy="1382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980104" y="4417226"/>
          <a:ext cx="2621347" cy="44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8" imgW="1117440" imgH="203040" progId="Equation.3">
                  <p:embed/>
                </p:oleObj>
              </mc:Choice>
              <mc:Fallback>
                <p:oleObj name="公式" r:id="rId8" imgW="1117440" imgH="20304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04" y="4417226"/>
                        <a:ext cx="2621347" cy="440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92724"/>
              </p:ext>
            </p:extLst>
          </p:nvPr>
        </p:nvGraphicFramePr>
        <p:xfrm>
          <a:off x="3774712" y="1455531"/>
          <a:ext cx="23050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10" imgW="1193760" imgH="279360" progId="Equation.3">
                  <p:embed/>
                </p:oleObj>
              </mc:Choice>
              <mc:Fallback>
                <p:oleObj name="公式" r:id="rId10" imgW="1193760" imgH="279360" progId="Equation.3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712" y="1455531"/>
                        <a:ext cx="23050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49142"/>
              </p:ext>
            </p:extLst>
          </p:nvPr>
        </p:nvGraphicFramePr>
        <p:xfrm>
          <a:off x="6968700" y="1424696"/>
          <a:ext cx="2407568" cy="56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12" imgW="1206360" imgH="266400" progId="Equation.3">
                  <p:embed/>
                </p:oleObj>
              </mc:Choice>
              <mc:Fallback>
                <p:oleObj name="公式" r:id="rId12" imgW="1206360" imgH="26640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700" y="1424696"/>
                        <a:ext cx="2407568" cy="56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24"/>
    </mc:Choice>
    <mc:Fallback xmlns="">
      <p:transition spd="slow" advTm="13312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3.6|13.8|34.6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2.6|9.8|9.4|1.8|43.4|1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8.8|1.7|10.9|48.1|18.8|29.2|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.7|11.5|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.2|1.4|1.7|8.5|1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8.6|14.1|33.9|36.9|2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26.7|21.8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7.1|4.7|6.4|13.9|13.1|1.5|2.9|4.9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9.7|10.4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4.5|10.8|9.3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9.7|28.5|2.4|6.7|4.3|10.2|11.7|1.1|3.5|1.4|1.4|4.4|8.1|9.4|1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598</Words>
  <Application>Microsoft Macintosh PowerPoint</Application>
  <PresentationFormat>宽屏</PresentationFormat>
  <Paragraphs>91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等线</vt:lpstr>
      <vt:lpstr>等线 Light</vt:lpstr>
      <vt:lpstr>黑体</vt:lpstr>
      <vt:lpstr>华文隶书</vt:lpstr>
      <vt:lpstr>华文新魏</vt:lpstr>
      <vt:lpstr>楷体</vt:lpstr>
      <vt:lpstr>隶书</vt:lpstr>
      <vt:lpstr>Arial</vt:lpstr>
      <vt:lpstr>Baskerville Old Face</vt:lpstr>
      <vt:lpstr>Garamond</vt:lpstr>
      <vt:lpstr>Sitka Banner</vt:lpstr>
      <vt:lpstr>Times New Roman</vt:lpstr>
      <vt:lpstr>Wingdings</vt:lpstr>
      <vt:lpstr>Office 主题​​</vt:lpstr>
      <vt:lpstr>Stream</vt:lpstr>
      <vt:lpstr>公式</vt:lpstr>
      <vt:lpstr>BMP 图像</vt:lpstr>
      <vt:lpstr>位图图像</vt:lpstr>
      <vt:lpstr>Bitmap Image</vt:lpstr>
      <vt:lpstr>PowerPoint 演示文稿</vt:lpstr>
      <vt:lpstr>法拉第电解定律</vt:lpstr>
      <vt:lpstr>    库仑分析法  Coulometry  </vt:lpstr>
      <vt:lpstr>PowerPoint 演示文稿</vt:lpstr>
      <vt:lpstr>PowerPoint 演示文稿</vt:lpstr>
      <vt:lpstr>分解电压计算 </vt:lpstr>
      <vt:lpstr>PowerPoint 演示文稿</vt:lpstr>
      <vt:lpstr>PowerPoint 演示文稿</vt:lpstr>
      <vt:lpstr>PowerPoint 演示文稿</vt:lpstr>
      <vt:lpstr>PowerPoint 演示文稿</vt:lpstr>
      <vt:lpstr>控制电位电解（库仑）分析装置示意图</vt:lpstr>
      <vt:lpstr>PowerPoint 演示文稿</vt:lpstr>
      <vt:lpstr>滴定库仑计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刘 照清</cp:lastModifiedBy>
  <cp:revision>68</cp:revision>
  <dcterms:created xsi:type="dcterms:W3CDTF">2020-04-19T03:01:32Z</dcterms:created>
  <dcterms:modified xsi:type="dcterms:W3CDTF">2020-05-14T13:53:20Z</dcterms:modified>
</cp:coreProperties>
</file>