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7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3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640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910" autoAdjust="0"/>
  </p:normalViewPr>
  <p:slideViewPr>
    <p:cSldViewPr snapToGrid="0">
      <p:cViewPr varScale="1">
        <p:scale>
          <a:sx n="87" d="100"/>
          <a:sy n="87" d="100"/>
        </p:scale>
        <p:origin x="14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7B2E3-AC59-4913-9D84-085E34E4CA46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DAAAA-3245-4998-9FD9-E949E7CB9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768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2020/4/28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876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2020/4/28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41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2020/4/28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786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00" y="190500"/>
            <a:ext cx="9347200" cy="1527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032000" y="1905000"/>
            <a:ext cx="4572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07200" y="1905000"/>
            <a:ext cx="4572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7B4EF2-930C-4F6E-9454-49F2276C72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F7756C-9C56-484B-AEB6-DA88C3A007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ED74A2-66B6-4B38-9EF1-B59F47BFDC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D62F0-6621-485E-8B40-B3EA89CE5CE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047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/>
          <p:cNvGrpSpPr>
            <a:grpSpLocks/>
          </p:cNvGrpSpPr>
          <p:nvPr/>
        </p:nvGrpSpPr>
        <p:grpSpPr bwMode="auto">
          <a:xfrm>
            <a:off x="1" y="1"/>
            <a:ext cx="12187767" cy="6850063"/>
            <a:chOff x="0" y="0"/>
            <a:chExt cx="5758" cy="4315"/>
          </a:xfrm>
        </p:grpSpPr>
        <p:grpSp>
          <p:nvGrpSpPr>
            <p:cNvPr id="32771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2772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773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774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775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776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2777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78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277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3278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32781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3278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03C03-2EDE-4F19-BB99-0036677C69E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459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9" grpId="0" build="allAtOnce" animBg="1"/>
      <p:bldP spid="32780" grpId="0" build="p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7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3278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9F3096-1691-4C4A-A1C8-44AC5449CCA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670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DE0817-75C4-488D-9E99-787104148B9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9879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E1D585-4B4A-45A3-99AD-8C0ACB8ADE9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684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598A0A-3751-44F9-83CF-3644A8EDCAD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047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487620-859C-4114-B734-8425B727B89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1654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F2E7AB-47A2-4AC0-8E47-01945A32820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82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2020/4/28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08738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819155-CA0F-4AFD-9610-A7CC0E3277A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796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37F3F6-E7E5-4D8B-A2D1-92DA1E08E3F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066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B7BF29-27CD-4781-81F3-0A1F7DEF683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3901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7644DE-7B44-4090-83A9-477E4A1F685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646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5157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B40277-9F27-44FB-97D7-4E2943B87F6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69366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5157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868BF7-C02D-473F-B027-6030E7A4731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95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2020/4/28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65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2020/4/28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34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2020/4/28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39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2020/4/28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673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2020/4/28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11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2020/4/28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60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2020/4/28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72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C854D8-7A6D-478B-90E2-66BFB5B8E3C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2020/4/28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B537C-2BC3-4BF6-9726-325B547A9B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589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7CF030-407E-4814-8994-6CEC38D3CA8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1" y="1"/>
            <a:ext cx="12187767" cy="6850063"/>
            <a:chOff x="0" y="0"/>
            <a:chExt cx="5758" cy="4315"/>
          </a:xfrm>
        </p:grpSpPr>
        <p:grpSp>
          <p:nvGrpSpPr>
            <p:cNvPr id="31749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1750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751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752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753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754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1755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56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757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175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3175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915357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2730553" y="1315454"/>
            <a:ext cx="7127875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1000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控制电位库仑分析的应用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10000"/>
              </a:spcBef>
              <a:spcAft>
                <a:spcPct val="2000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电解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,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消除电活性杂质，不接通库仑计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10000"/>
              </a:spcBef>
              <a:spcAft>
                <a:spcPct val="2000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加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试样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溶液至电解池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中，接通库仑计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电解 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10000"/>
              </a:spcBef>
              <a:spcAft>
                <a:spcPct val="2000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控制电位，分离分析</a:t>
            </a: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10000"/>
              </a:spcBef>
              <a:spcAft>
                <a:spcPct val="2000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分析时间较长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2882381" y="475456"/>
            <a:ext cx="72458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控制电位库仑分析</a:t>
            </a:r>
            <a:endParaRPr kumimoji="0" lang="zh-CN" altLang="en-US" sz="32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976303" y="4765398"/>
            <a:ext cx="3529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恒</a:t>
            </a:r>
            <a:r>
              <a:rPr kumimoji="0" lang="zh-CN" alt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电流库仑滴定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759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26"/>
    </mc:Choice>
    <mc:Fallback xmlns="">
      <p:transition spd="slow" advTm="5332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744" y="38805"/>
            <a:ext cx="11707318" cy="6603295"/>
          </a:xfrm>
        </p:spPr>
        <p:txBody>
          <a:bodyPr/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6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测定溶液中 </a:t>
            </a:r>
            <a:r>
              <a:rPr lang="en-US" altLang="zh-CN" sz="36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Fe</a:t>
            </a:r>
            <a:r>
              <a:rPr lang="en-US" altLang="zh-CN" sz="3600" b="1" baseline="300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2+ </a:t>
            </a:r>
            <a:r>
              <a:rPr lang="zh-CN" altLang="en-US" sz="36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含量</a:t>
            </a:r>
            <a:endParaRPr lang="en-US" altLang="zh-CN" sz="3600" b="1" dirty="0" smtClean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阳极反应</a:t>
            </a:r>
            <a:r>
              <a:rPr lang="zh-CN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    </a:t>
            </a:r>
            <a:r>
              <a:rPr lang="zh-CN" alt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</a:t>
            </a:r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Fe</a:t>
            </a:r>
            <a:r>
              <a:rPr lang="en-US" altLang="zh-CN" sz="2800" b="1" baseline="30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2+ </a:t>
            </a:r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= </a:t>
            </a:r>
            <a:r>
              <a:rPr lang="en-US" altLang="zh-C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</a:t>
            </a:r>
            <a:r>
              <a:rPr lang="en-US" altLang="zh-CN" sz="2800" b="1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zh-CN" sz="2800" b="1" baseline="30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 e</a:t>
            </a:r>
            <a:endParaRPr lang="en-US" altLang="zh-CN" sz="2800" b="1" baseline="30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>
              <a:lnSpc>
                <a:spcPct val="120000"/>
              </a:lnSpc>
              <a:buNone/>
            </a:pPr>
            <a:r>
              <a:rPr lang="zh-CN" alt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阳极电位，随着</a:t>
            </a:r>
            <a:r>
              <a:rPr lang="zh-CN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电极反应的</a:t>
            </a:r>
            <a:r>
              <a:rPr lang="zh-CN" alt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进行变</a:t>
            </a:r>
            <a:r>
              <a:rPr lang="zh-CN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altLang="zh-C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发生</a:t>
            </a:r>
            <a:r>
              <a:rPr lang="zh-CN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水的氧化反应：     </a:t>
            </a:r>
            <a:r>
              <a:rPr lang="en-US" altLang="zh-C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2H</a:t>
            </a:r>
            <a:r>
              <a:rPr lang="en-US" altLang="zh-CN" sz="28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zh-C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lang="zh-CN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＝</a:t>
            </a:r>
            <a:r>
              <a:rPr lang="en-US" altLang="zh-C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lang="en-US" altLang="zh-CN" sz="28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zh-C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+4H</a:t>
            </a:r>
            <a:r>
              <a:rPr lang="en-US" altLang="zh-CN" sz="2800" b="1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zh-C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+4e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电流效率降低</a:t>
            </a:r>
            <a:endParaRPr lang="en-US" altLang="zh-CN" sz="2800" b="1" dirty="0">
              <a:solidFill>
                <a:schemeClr val="accent1">
                  <a:lumMod val="60000"/>
                  <a:lumOff val="4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先加入</a:t>
            </a:r>
            <a:r>
              <a:rPr lang="zh-CN" altLang="en-US" sz="28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大量</a:t>
            </a:r>
            <a:r>
              <a:rPr lang="en-US" altLang="zh-CN" sz="28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Ce</a:t>
            </a:r>
            <a:r>
              <a:rPr lang="en-US" altLang="zh-CN" sz="2800" b="1" baseline="30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en-US" altLang="zh-CN" sz="2800" b="1" baseline="30000" dirty="0"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zh-CN" altLang="en-US" sz="28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endParaRPr lang="en-US" altLang="zh-CN" sz="2800" b="1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>
              <a:lnSpc>
                <a:spcPct val="120000"/>
              </a:lnSpc>
              <a:buNone/>
            </a:pP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sz="28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阳极反应：            </a:t>
            </a:r>
            <a:r>
              <a:rPr lang="en-US" altLang="zh-CN" sz="2800" b="1" dirty="0"/>
              <a:t>Ce</a:t>
            </a:r>
            <a:r>
              <a:rPr lang="en-US" altLang="zh-CN" sz="2800" b="1" baseline="30000" dirty="0"/>
              <a:t>3+</a:t>
            </a:r>
            <a:r>
              <a:rPr lang="en-US" altLang="zh-CN" sz="2800" b="1" dirty="0"/>
              <a:t>=</a:t>
            </a:r>
            <a:r>
              <a:rPr lang="en-US" altLang="zh-CN" sz="2800" b="1" dirty="0" smtClean="0"/>
              <a:t>Ce</a:t>
            </a:r>
            <a:r>
              <a:rPr lang="en-US" altLang="zh-CN" sz="2800" b="1" baseline="30000" dirty="0" smtClean="0"/>
              <a:t>4+</a:t>
            </a:r>
            <a:r>
              <a:rPr lang="en-US" altLang="zh-CN" sz="2800" b="1" dirty="0"/>
              <a:t>+</a:t>
            </a:r>
            <a:r>
              <a:rPr lang="en-US" altLang="zh-CN" sz="2800" b="1" dirty="0" smtClean="0"/>
              <a:t>e</a:t>
            </a:r>
            <a:endParaRPr lang="en-US" altLang="zh-CN" sz="2800" b="1" dirty="0"/>
          </a:p>
          <a:p>
            <a:pPr algn="just">
              <a:lnSpc>
                <a:spcPct val="120000"/>
              </a:lnSpc>
              <a:buNone/>
            </a:pP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en-US" sz="28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溶液反应：  </a:t>
            </a:r>
            <a:r>
              <a:rPr lang="en-US" altLang="zh-CN" sz="28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         </a:t>
            </a:r>
            <a:r>
              <a:rPr lang="en-US" altLang="zh-CN" sz="2800" b="1" dirty="0" smtClean="0"/>
              <a:t>Fe</a:t>
            </a:r>
            <a:r>
              <a:rPr lang="en-US" altLang="zh-CN" sz="2800" b="1" baseline="30000" dirty="0" smtClean="0"/>
              <a:t>2</a:t>
            </a:r>
            <a:r>
              <a:rPr lang="en-US" altLang="zh-CN" sz="2800" b="1" baseline="30000" dirty="0"/>
              <a:t>+</a:t>
            </a:r>
            <a:r>
              <a:rPr lang="en-US" altLang="zh-CN" sz="2800" b="1" dirty="0"/>
              <a:t>+Ce</a:t>
            </a:r>
            <a:r>
              <a:rPr lang="en-US" altLang="zh-CN" sz="2800" b="1" baseline="30000" dirty="0"/>
              <a:t>4+</a:t>
            </a:r>
            <a:r>
              <a:rPr lang="en-US" altLang="zh-CN" sz="2800" b="1" dirty="0"/>
              <a:t>= Fe</a:t>
            </a:r>
            <a:r>
              <a:rPr lang="en-US" altLang="zh-CN" sz="2800" b="1" baseline="30000" dirty="0"/>
              <a:t>3+</a:t>
            </a:r>
            <a:r>
              <a:rPr lang="en-US" altLang="zh-CN" sz="2800" b="1" dirty="0"/>
              <a:t>+Ce</a:t>
            </a:r>
            <a:r>
              <a:rPr lang="en-US" altLang="zh-CN" sz="2800" b="1" baseline="30000" dirty="0"/>
              <a:t>3+</a:t>
            </a:r>
          </a:p>
          <a:p>
            <a:pPr algn="just">
              <a:lnSpc>
                <a:spcPct val="120000"/>
              </a:lnSpc>
              <a:buNone/>
            </a:pPr>
            <a:r>
              <a:rPr lang="zh-CN" altLang="en-US" sz="28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当</a:t>
            </a:r>
            <a:r>
              <a:rPr lang="en-US" altLang="zh-CN" sz="2800" b="1" dirty="0" smtClean="0"/>
              <a:t>Fe</a:t>
            </a:r>
            <a:r>
              <a:rPr lang="en-US" altLang="zh-CN" sz="2800" b="1" baseline="30000" dirty="0" smtClean="0"/>
              <a:t>2+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全部</a:t>
            </a:r>
            <a:r>
              <a:rPr lang="zh-CN" altLang="en-US" sz="28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→</a:t>
            </a:r>
            <a:r>
              <a:rPr lang="en-US" altLang="zh-CN" sz="2800" b="1" dirty="0" smtClean="0"/>
              <a:t>Fe</a:t>
            </a:r>
            <a:r>
              <a:rPr lang="en-US" altLang="zh-CN" sz="2800" b="1" baseline="30000" dirty="0" smtClean="0"/>
              <a:t>3+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zh-CN" altLang="en-US" sz="28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停止电解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，用</a:t>
            </a:r>
            <a:r>
              <a:rPr lang="en-US" altLang="zh-CN" sz="28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Q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→</a:t>
            </a:r>
            <a:r>
              <a:rPr lang="en-US" altLang="zh-CN" sz="2800" b="1" dirty="0"/>
              <a:t>Ce</a:t>
            </a:r>
            <a:r>
              <a:rPr lang="en-US" altLang="zh-CN" sz="2800" b="1" baseline="30000" dirty="0"/>
              <a:t>4</a:t>
            </a:r>
            <a:r>
              <a:rPr lang="en-US" altLang="zh-CN" sz="2800" b="1" baseline="30000" dirty="0" smtClean="0"/>
              <a:t>+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→</a:t>
            </a:r>
            <a:r>
              <a:rPr lang="en-US" altLang="zh-CN" sz="2800" b="1" dirty="0"/>
              <a:t> Fe</a:t>
            </a:r>
            <a:r>
              <a:rPr lang="en-US" altLang="zh-CN" sz="2800" b="1" baseline="30000" dirty="0"/>
              <a:t>2</a:t>
            </a:r>
            <a:r>
              <a:rPr lang="en-US" altLang="zh-CN" sz="2800" b="1" baseline="30000" dirty="0" smtClean="0"/>
              <a:t>+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altLang="zh-CN" sz="28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Ce</a:t>
            </a:r>
            <a:r>
              <a:rPr lang="en-US" altLang="zh-CN" sz="2800" b="1" baseline="30000" dirty="0"/>
              <a:t>3</a:t>
            </a:r>
            <a:r>
              <a:rPr lang="en-US" altLang="zh-CN" sz="2800" b="1" baseline="30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zh-CN" altLang="en-US" sz="28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大量存在，电流恒定，阳极电位稳定，防止水解，电流效率</a:t>
            </a:r>
            <a:r>
              <a:rPr lang="en-US" altLang="zh-CN" sz="28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100%</a:t>
            </a:r>
            <a:endParaRPr lang="zh-CN" altLang="en-US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885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247"/>
    </mc:Choice>
    <mc:Fallback xmlns="">
      <p:transition spd="slow" advTm="18324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3616"/>
          </a:xfrm>
        </p:spPr>
        <p:txBody>
          <a:bodyPr/>
          <a:lstStyle/>
          <a:p>
            <a:r>
              <a:rPr lang="zh-CN" altLang="zh-CN" u="sng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恒电流库仑滴定分析</a:t>
            </a:r>
            <a:endParaRPr lang="zh-CN" altLang="en-US" u="sng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      </a:t>
            </a:r>
            <a:r>
              <a:rPr lang="zh-CN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在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待测试液</a:t>
            </a:r>
            <a:r>
              <a:rPr lang="zh-CN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中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加入</a:t>
            </a:r>
            <a:r>
              <a:rPr lang="zh-CN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大量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的</a:t>
            </a:r>
            <a:r>
              <a:rPr lang="zh-CN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某种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物质，用一定</a:t>
            </a:r>
            <a:r>
              <a:rPr lang="zh-CN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强度恒定电流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电解，使该物质在工作电极上电解产生一种试剂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---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滴定剂</a:t>
            </a:r>
            <a:r>
              <a:rPr lang="zh-CN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它</a:t>
            </a:r>
            <a:r>
              <a:rPr lang="zh-CN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能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与被测</a:t>
            </a:r>
            <a:r>
              <a:rPr lang="zh-CN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物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进行</a:t>
            </a:r>
            <a:r>
              <a:rPr lang="zh-CN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定量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化学反应，反应完全后，借助终点判断，立刻结束电解，用消耗的电量</a:t>
            </a:r>
            <a:r>
              <a:rPr lang="zh-CN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根据法拉第电解定律</a:t>
            </a:r>
            <a:r>
              <a:rPr lang="zh-CN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计算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出电解</a:t>
            </a:r>
            <a:r>
              <a:rPr lang="zh-CN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产生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的</a:t>
            </a:r>
            <a:r>
              <a:rPr lang="zh-CN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试剂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的量，再根据</a:t>
            </a:r>
            <a:r>
              <a:rPr lang="zh-CN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这个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试剂</a:t>
            </a:r>
            <a:r>
              <a:rPr lang="zh-CN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量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计算出待测物的</a:t>
            </a:r>
            <a:r>
              <a:rPr lang="zh-CN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量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zh-CN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497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780"/>
    </mc:Choice>
    <mc:Fallback xmlns="">
      <p:transition spd="slow" advTm="6778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7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706" y="577545"/>
            <a:ext cx="5596569" cy="4359821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106757" y="1454227"/>
            <a:ext cx="3569465" cy="2104221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09274" y="1454226"/>
            <a:ext cx="1961002" cy="2104221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08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322"/>
    </mc:Choice>
    <mc:Fallback xmlns="">
      <p:transition spd="slow" advTm="10332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2361" y="75701"/>
            <a:ext cx="6621463" cy="814388"/>
          </a:xfrm>
        </p:spPr>
        <p:txBody>
          <a:bodyPr>
            <a:normAutofit/>
          </a:bodyPr>
          <a:lstStyle/>
          <a:p>
            <a:pPr eaLnBrk="1" hangingPunct="1">
              <a:buClr>
                <a:schemeClr val="hlink"/>
              </a:buClr>
              <a:buSzPct val="60000"/>
            </a:pPr>
            <a:r>
              <a:rPr lang="zh-CN" altLang="en-US" sz="3200" b="1" u="sng" dirty="0" smtClean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库仑滴定</a:t>
            </a:r>
            <a:r>
              <a:rPr lang="zh-CN" altLang="en-US" sz="3200" b="1" u="sng" dirty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的应用</a:t>
            </a: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1542361" y="1055016"/>
            <a:ext cx="10477041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(1)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酸碱滴定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阳极反应：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H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O =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（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1/2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）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O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+2H</a:t>
            </a:r>
            <a:r>
              <a:rPr kumimoji="1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+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+2e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阴极反应：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2 H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O =H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+2OH</a:t>
            </a:r>
            <a:r>
              <a:rPr kumimoji="1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-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-2e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(2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)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配位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滴定</a:t>
            </a: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 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电解 </a:t>
            </a: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HgY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→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还原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Hg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释放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Y</a:t>
            </a:r>
            <a:r>
              <a:rPr kumimoji="1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4+</a:t>
            </a:r>
            <a:endParaRPr kumimoji="1" lang="zh-CN" altLang="en-US" sz="2800" b="0" i="0" u="none" strike="noStrike" kern="1200" cap="none" spc="0" normalizeH="0" baseline="3000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(3)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氧化还原滴定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  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阳极：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2Br- = Br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+2e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4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)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沉淀滴定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阳极：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Ag=Ag</a:t>
            </a:r>
            <a:r>
              <a:rPr kumimoji="1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+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+e      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37221" y="1037932"/>
            <a:ext cx="147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待测物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63049" y="1637543"/>
            <a:ext cx="1045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OH</a:t>
            </a:r>
            <a:r>
              <a:rPr kumimoji="0" lang="en-US" altLang="zh-CN" sz="20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endParaRPr kumimoji="0" lang="zh-CN" altLang="en-US" sz="20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42204" y="2224636"/>
            <a:ext cx="612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</a:t>
            </a:r>
            <a:r>
              <a:rPr kumimoji="0" lang="en-US" altLang="zh-CN" sz="20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+</a:t>
            </a:r>
            <a:endParaRPr kumimoji="0" lang="zh-CN" altLang="en-US" sz="20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40505" y="3304729"/>
            <a:ext cx="612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</a:t>
            </a:r>
            <a:r>
              <a:rPr kumimoji="0" lang="en-US" altLang="zh-CN" sz="24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+</a:t>
            </a:r>
            <a:endParaRPr kumimoji="0" lang="zh-CN" altLang="en-US" sz="24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42517" y="4415042"/>
            <a:ext cx="408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不饱和脂肪酸、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As(III), SO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r>
              <a:rPr kumimoji="0" lang="en-US" altLang="zh-CN" sz="24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2-</a:t>
            </a:r>
            <a:endParaRPr kumimoji="0" lang="zh-CN" altLang="en-US" sz="24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72417" y="5601746"/>
            <a:ext cx="408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Cl</a:t>
            </a:r>
            <a:r>
              <a:rPr kumimoji="0" lang="en-US" altLang="zh-CN" sz="24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Br</a:t>
            </a:r>
            <a:r>
              <a:rPr kumimoji="0" lang="en-US" altLang="zh-CN" sz="24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SCN</a:t>
            </a:r>
            <a:r>
              <a:rPr kumimoji="0" lang="en-US" altLang="zh-CN" sz="24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</a:t>
            </a:r>
            <a:endParaRPr kumimoji="0" lang="zh-CN" altLang="en-US" sz="24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3435031"/>
      </p:ext>
    </p:extLst>
  </p:cSld>
  <p:clrMapOvr>
    <a:masterClrMapping/>
  </p:clrMapOvr>
  <p:transition spd="med" advTm="163837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-1" y="0"/>
            <a:ext cx="11777031" cy="646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>
                <a:srgbClr val="0563C1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600" b="0" i="0" u="sng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库仑滴定分析的</a:t>
            </a:r>
            <a:r>
              <a:rPr kumimoji="1" lang="zh-CN" altLang="en-US" sz="36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特点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高</a:t>
            </a:r>
            <a:r>
              <a:rPr kumimoji="1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电流密度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下进行，</a:t>
            </a:r>
            <a:r>
              <a:rPr kumimoji="1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快速</a:t>
            </a:r>
            <a:endParaRPr kumimoji="1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滴定剂</a:t>
            </a:r>
            <a:r>
              <a:rPr kumimoji="1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来自溶液内电极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，产生后立即与溶液中待测物质</a:t>
            </a:r>
            <a:r>
              <a:rPr kumimoji="1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反应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，</a:t>
            </a:r>
            <a:r>
              <a:rPr kumimoji="1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可以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是不稳定</a:t>
            </a:r>
            <a:r>
              <a:rPr kumimoji="1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的物质</a:t>
            </a:r>
            <a:endParaRPr kumimoji="1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测量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电量</a:t>
            </a:r>
            <a:r>
              <a:rPr kumimoji="1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得到最终结果，不存在</a:t>
            </a:r>
            <a:r>
              <a:rPr kumimoji="1" lang="zh-CN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标准物质</a:t>
            </a:r>
            <a:r>
              <a:rPr kumimoji="1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误差 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精密度高</a:t>
            </a:r>
            <a:r>
              <a:rPr kumimoji="1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、灵敏度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较高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(10</a:t>
            </a:r>
            <a:r>
              <a:rPr kumimoji="1" lang="en-US" altLang="zh-CN" sz="3600" b="0" i="0" u="none" strike="noStrike" kern="1200" cap="none" spc="0" normalizeH="0" baseline="3000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-5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-10</a:t>
            </a:r>
            <a:r>
              <a:rPr kumimoji="1" lang="en-US" altLang="zh-CN" sz="3600" b="0" i="0" u="none" strike="noStrike" kern="1200" cap="none" spc="0" normalizeH="0" baseline="3000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-9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g/mL</a:t>
            </a:r>
            <a:r>
              <a:rPr kumimoji="1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)</a:t>
            </a:r>
            <a:r>
              <a:rPr kumimoji="1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可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实现</a:t>
            </a:r>
            <a:r>
              <a:rPr kumimoji="1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自动滴定 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5055469"/>
      </p:ext>
    </p:extLst>
  </p:cSld>
  <p:clrMapOvr>
    <a:masterClrMapping/>
  </p:clrMapOvr>
  <p:transition spd="med" advTm="93119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1698960" y="855679"/>
            <a:ext cx="8305800" cy="5607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试样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在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1200℃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左右</a:t>
            </a:r>
            <a:r>
              <a:rPr kumimoji="1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燃烧</a:t>
            </a: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产生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的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CO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2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导入高氯酸钡酸性</a:t>
            </a:r>
            <a:r>
              <a:rPr kumimoji="1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溶液：</a:t>
            </a:r>
            <a:endParaRPr kumimoji="1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1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Ba(ClO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) 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+  H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O  + CO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2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→  BaCO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↓ +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2HClO</a:t>
            </a:r>
            <a:r>
              <a:rPr kumimoji="1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4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溶液酸度增加后，开启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电解，阴极产生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OH </a:t>
            </a:r>
            <a:r>
              <a:rPr kumimoji="1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-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2H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2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O  +2e → 2OH</a:t>
            </a:r>
            <a:r>
              <a:rPr kumimoji="1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-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+H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2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 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溶液酸度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恢复至初始值时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，停止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电解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消耗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电量计算→ 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OH </a:t>
            </a:r>
            <a:r>
              <a:rPr kumimoji="1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-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→ 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HClO</a:t>
            </a:r>
            <a:r>
              <a:rPr kumimoji="1" lang="en-US" altLang="zh-C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4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摩尔的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高氯酸相当于一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摩尔的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碳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778"/>
          </a:xfrm>
        </p:spPr>
        <p:txBody>
          <a:bodyPr>
            <a:normAutofit fontScale="90000"/>
          </a:bodyPr>
          <a:lstStyle/>
          <a:p>
            <a:r>
              <a:rPr kumimoji="1" lang="zh-CN" altLang="en-US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钢铁试样中</a:t>
            </a:r>
            <a:r>
              <a:rPr kumimoji="1" lang="zh-CN" altLang="en-US" b="1" dirty="0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含碳量测定原理</a:t>
            </a:r>
            <a:br>
              <a:rPr kumimoji="1" lang="zh-CN" altLang="en-US" b="1" dirty="0" smtClean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4566186"/>
      </p:ext>
    </p:extLst>
  </p:cSld>
  <p:clrMapOvr>
    <a:masterClrMapping/>
  </p:clrMapOvr>
  <p:transition spd="med" advTm="81574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1"/>
          <p:cNvSpPr>
            <a:spLocks noGrp="1" noChangeArrowheads="1"/>
          </p:cNvSpPr>
          <p:nvPr>
            <p:ph type="title"/>
          </p:nvPr>
        </p:nvSpPr>
        <p:spPr>
          <a:xfrm>
            <a:off x="6110715" y="1233037"/>
            <a:ext cx="4250509" cy="650759"/>
          </a:xfrm>
        </p:spPr>
        <p:txBody>
          <a:bodyPr>
            <a:normAutofit/>
          </a:bodyPr>
          <a:lstStyle/>
          <a:p>
            <a:r>
              <a:rPr lang="zh-CN" altLang="en-US" sz="2900" b="1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硫含量测定微库仑仪</a:t>
            </a:r>
          </a:p>
        </p:txBody>
      </p:sp>
      <p:pic>
        <p:nvPicPr>
          <p:cNvPr id="106500" name="Picture 2" descr="http://imglib.ceunion.com/200612/2006121300029728/big/42200612140900227055475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166" y="2190216"/>
            <a:ext cx="4098058" cy="2089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U_1837~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022" y="2084820"/>
            <a:ext cx="333375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100532" y="1169610"/>
            <a:ext cx="493561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563C1"/>
              </a:buClr>
              <a:buSzPct val="70000"/>
              <a:buFontTx/>
              <a:buNone/>
              <a:tabLst/>
              <a:defRPr/>
            </a:pPr>
            <a:r>
              <a:rPr kumimoji="0" lang="zh-CN" altLang="en-US" sz="2900" b="1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微量</a:t>
            </a:r>
            <a:r>
              <a:rPr kumimoji="0" lang="zh-CN" altLang="en-US" sz="2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水分测定仪</a:t>
            </a:r>
            <a:endParaRPr kumimoji="0" lang="zh-CN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414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530"/>
    </mc:Choice>
    <mc:Fallback xmlns="">
      <p:transition spd="slow" advTm="5853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9|14.7|6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9.5|22.6|7.1|19.6|5.4|7.2|24.6|19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24.7|8.2|1.4|14.6|1.3|23.8|8.2|1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4.6|4.1|4|29.9|5.4|8|5|14.3|17.2|34.8|6.5|8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9.6|17.5|33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2|10.9|12.7|11.7|9|2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anose="02020404030301010803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anose="02020404030301010803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3874</TotalTime>
  <Words>472</Words>
  <Application>Microsoft Office PowerPoint</Application>
  <PresentationFormat>宽屏</PresentationFormat>
  <Paragraphs>52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等线</vt:lpstr>
      <vt:lpstr>等线 Light</vt:lpstr>
      <vt:lpstr>华文细黑</vt:lpstr>
      <vt:lpstr>隶书</vt:lpstr>
      <vt:lpstr>宋体</vt:lpstr>
      <vt:lpstr>Arial</vt:lpstr>
      <vt:lpstr>Garamond</vt:lpstr>
      <vt:lpstr>Times New Roman</vt:lpstr>
      <vt:lpstr>Wingdings</vt:lpstr>
      <vt:lpstr>Office 主题​​</vt:lpstr>
      <vt:lpstr>Stream</vt:lpstr>
      <vt:lpstr>PowerPoint 演示文稿</vt:lpstr>
      <vt:lpstr>PowerPoint 演示文稿</vt:lpstr>
      <vt:lpstr>恒电流库仑滴定分析</vt:lpstr>
      <vt:lpstr>PowerPoint 演示文稿</vt:lpstr>
      <vt:lpstr>库仑滴定的应用</vt:lpstr>
      <vt:lpstr>PowerPoint 演示文稿</vt:lpstr>
      <vt:lpstr>钢铁试样中含碳量测定原理 </vt:lpstr>
      <vt:lpstr>硫含量测定微库仑仪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wangqing</dc:creator>
  <cp:lastModifiedBy>wangqing</cp:lastModifiedBy>
  <cp:revision>132</cp:revision>
  <dcterms:created xsi:type="dcterms:W3CDTF">2020-04-19T03:01:32Z</dcterms:created>
  <dcterms:modified xsi:type="dcterms:W3CDTF">2020-04-28T04:17:15Z</dcterms:modified>
</cp:coreProperties>
</file>