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9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0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0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9A4B-6080-4042-BB4B-F7327CF26FC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82888" y="1844675"/>
            <a:ext cx="7010400" cy="2293938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5100" dirty="0">
                <a:latin typeface="隶书" panose="02010509060101010101" pitchFamily="49" charset="-122"/>
                <a:ea typeface="隶书" panose="02010509060101010101" pitchFamily="49" charset="-122"/>
              </a:rPr>
              <a:t>电分析化学法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9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Electroanalytical methods</a:t>
            </a:r>
          </a:p>
        </p:txBody>
      </p:sp>
    </p:spTree>
    <p:extLst>
      <p:ext uri="{BB962C8B-B14F-4D97-AF65-F5344CB8AC3E}">
        <p14:creationId xmlns:p14="http://schemas.microsoft.com/office/powerpoint/2010/main" val="39845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28"/>
    </mc:Choice>
    <mc:Fallback xmlns="">
      <p:transition spd="slow" advTm="1922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1484313"/>
            <a:ext cx="7280275" cy="773112"/>
          </a:xfrm>
        </p:spPr>
        <p:txBody>
          <a:bodyPr/>
          <a:lstStyle/>
          <a:p>
            <a:pPr eaLnBrk="1" hangingPunct="1"/>
            <a:r>
              <a:rPr lang="zh-CN" altLang="en-US" sz="3800" dirty="0" smtClean="0">
                <a:solidFill>
                  <a:schemeClr val="hlink"/>
                </a:solidFill>
                <a:ea typeface="隶书" panose="02010509060101010101" pitchFamily="49" charset="-122"/>
              </a:rPr>
              <a:t>原电池图解法</a:t>
            </a:r>
            <a:r>
              <a:rPr lang="zh-CN" altLang="en-US" sz="3800" dirty="0">
                <a:solidFill>
                  <a:schemeClr val="hlink"/>
                </a:solidFill>
                <a:ea typeface="隶书" panose="02010509060101010101" pitchFamily="49" charset="-122"/>
              </a:rPr>
              <a:t>表示：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626" y="2172953"/>
            <a:ext cx="7489825" cy="3898900"/>
          </a:xfrm>
        </p:spPr>
        <p:txBody>
          <a:bodyPr/>
          <a:lstStyle/>
          <a:p>
            <a:pPr eaLnBrk="1" hangingPunct="1"/>
            <a:endParaRPr lang="en-US" altLang="zh-CN" sz="2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  Zn︱ZnSO</a:t>
            </a:r>
            <a:r>
              <a:rPr lang="en-US" altLang="zh-CN" sz="2600" baseline="-30000" dirty="0"/>
              <a:t>4</a:t>
            </a:r>
            <a:r>
              <a:rPr lang="en-US" altLang="zh-CN" sz="2600" dirty="0"/>
              <a:t>(0.1mol/L)‖CuSO</a:t>
            </a:r>
            <a:r>
              <a:rPr lang="en-US" altLang="zh-CN" sz="2600" baseline="-30000" dirty="0"/>
              <a:t>4</a:t>
            </a:r>
            <a:r>
              <a:rPr lang="en-US" altLang="zh-CN" sz="2600" dirty="0"/>
              <a:t>(0.1mol/L)︱Cu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802522" y="3063222"/>
            <a:ext cx="66350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a typeface="隶书" panose="02010509060101010101" pitchFamily="49" charset="-122"/>
              </a:rPr>
              <a:t>阳极（</a:t>
            </a:r>
            <a:r>
              <a:rPr lang="en-US" altLang="zh-CN" sz="2400" dirty="0">
                <a:solidFill>
                  <a:schemeClr val="tx1"/>
                </a:solidFill>
                <a:ea typeface="隶书" panose="02010509060101010101" pitchFamily="49" charset="-122"/>
              </a:rPr>
              <a:t>-</a:t>
            </a:r>
            <a:r>
              <a:rPr lang="zh-CN" altLang="en-US" sz="2400" dirty="0" smtClean="0">
                <a:solidFill>
                  <a:schemeClr val="tx1"/>
                </a:solidFill>
                <a:ea typeface="隶书" panose="02010509060101010101" pitchFamily="49" charset="-122"/>
              </a:rPr>
              <a:t>）                                            阴极</a:t>
            </a:r>
            <a:r>
              <a:rPr lang="zh-CN" altLang="en-US" sz="2400" dirty="0">
                <a:solidFill>
                  <a:schemeClr val="tx1"/>
                </a:solidFill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ea typeface="隶书" panose="02010509060101010101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ea typeface="隶书" panose="02010509060101010101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69867" y="4446850"/>
          <a:ext cx="35274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4" imgW="888614" imgH="203112" progId="Equation.3">
                  <p:embed/>
                </p:oleObj>
              </mc:Choice>
              <mc:Fallback>
                <p:oleObj name="公式" r:id="rId4" imgW="888614" imgH="203112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867" y="4446850"/>
                        <a:ext cx="3527425" cy="641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88600" y="3683425"/>
            <a:ext cx="33223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原电池电动势：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691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4"/>
    </mc:Choice>
    <mc:Fallback xmlns="">
      <p:transition spd="slow" advTm="1051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3176" y="1508848"/>
            <a:ext cx="5938838" cy="34369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电极反应：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en-US" altLang="zh-CN" sz="2100" dirty="0"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aseline="-30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+ ne</a:t>
            </a:r>
            <a:r>
              <a:rPr lang="en-US" altLang="zh-CN" baseline="30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= Red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电极电位及能斯特方程：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fol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fol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800" b="1" dirty="0">
              <a:solidFill>
                <a:schemeClr val="fol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511760" y="2845773"/>
          <a:ext cx="35290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1143000" imgH="393700" progId="Equation.3">
                  <p:embed/>
                </p:oleObj>
              </mc:Choice>
              <mc:Fallback>
                <p:oleObj r:id="rId4" imgW="1143000" imgH="393700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760" y="2845773"/>
                        <a:ext cx="3529012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1813176" y="475692"/>
            <a:ext cx="7524750" cy="720197"/>
          </a:xfrm>
          <a:noFill/>
        </p:spPr>
        <p:txBody>
          <a:bodyPr anchor="b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电极反应、电极电位及能斯特方程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496552" y="1621017"/>
            <a:ext cx="1584325" cy="2508250"/>
            <a:chOff x="4195" y="1071"/>
            <a:chExt cx="953" cy="1580"/>
          </a:xfrm>
        </p:grpSpPr>
        <p:pic>
          <p:nvPicPr>
            <p:cNvPr id="17415" name="Picture 7" descr="WaltherNerns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1071"/>
              <a:ext cx="840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4195" y="2251"/>
              <a:ext cx="953" cy="400"/>
            </a:xfrm>
            <a:prstGeom prst="rect">
              <a:avLst/>
            </a:prstGeom>
            <a:solidFill>
              <a:srgbClr val="003366"/>
            </a:solidFill>
            <a:ln w="38100" cmpd="dbl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Walther Nernst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1864-1941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521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51"/>
    </mc:Choice>
    <mc:Fallback xmlns="">
      <p:transition spd="slow" advTm="88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2133601"/>
            <a:ext cx="7772400" cy="2735263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电分析化学引论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107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6"/>
    </mc:Choice>
    <mc:Fallback xmlns="">
      <p:transition spd="slow" advTm="449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Tx/>
              <a:buAutoNum type="arabicPeriod"/>
            </a:pPr>
            <a:r>
              <a:rPr lang="zh-CN" altLang="en-US" smtClean="0">
                <a:solidFill>
                  <a:schemeClr val="hlink"/>
                </a:solidFill>
                <a:ea typeface="隶书" panose="02010509060101010101" pitchFamily="49" charset="-122"/>
              </a:rPr>
              <a:t>什么是电分析化学法？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579" y="1557338"/>
            <a:ext cx="10587789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3600" b="1" dirty="0" smtClean="0">
                <a:ea typeface="隶书" panose="02010509060101010101" pitchFamily="49" charset="-122"/>
              </a:rPr>
              <a:t>利用物质的</a:t>
            </a:r>
            <a:r>
              <a:rPr lang="zh-CN" altLang="en-US" sz="3600" b="1" dirty="0" smtClean="0">
                <a:solidFill>
                  <a:srgbClr val="FF6600"/>
                </a:solidFill>
                <a:ea typeface="隶书" panose="02010509060101010101" pitchFamily="49" charset="-122"/>
              </a:rPr>
              <a:t>电学及电化学性质</a:t>
            </a:r>
            <a:r>
              <a:rPr lang="zh-CN" altLang="en-US" sz="3600" b="1" dirty="0" smtClean="0">
                <a:ea typeface="隶书" panose="02010509060101010101" pitchFamily="49" charset="-122"/>
              </a:rPr>
              <a:t>来进行分析的方法</a:t>
            </a:r>
            <a:endParaRPr lang="en-US" altLang="zh-CN" sz="3200" b="1" dirty="0" smtClean="0">
              <a:ea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3200" b="1" dirty="0" smtClean="0">
                <a:ea typeface="隶书" panose="02010509060101010101" pitchFamily="49" charset="-122"/>
              </a:rPr>
              <a:t>通过将测定对象构成</a:t>
            </a:r>
            <a:r>
              <a:rPr lang="zh-CN" altLang="en-US" sz="3200" b="1" dirty="0" smtClean="0">
                <a:solidFill>
                  <a:srgbClr val="FF6600"/>
                </a:solidFill>
                <a:ea typeface="隶书" panose="02010509060101010101" pitchFamily="49" charset="-122"/>
              </a:rPr>
              <a:t>化学电池</a:t>
            </a:r>
            <a:r>
              <a:rPr lang="zh-CN" altLang="en-US" sz="3200" b="1" dirty="0" smtClean="0">
                <a:ea typeface="隶书" panose="02010509060101010101" pitchFamily="49" charset="-122"/>
              </a:rPr>
              <a:t>的一部分来实现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3200" b="1" dirty="0" smtClean="0">
                <a:ea typeface="隶书" panose="02010509060101010101" pitchFamily="49" charset="-122"/>
              </a:rPr>
              <a:t>测量电池的电化学参数如</a:t>
            </a:r>
            <a:r>
              <a:rPr lang="zh-CN" altLang="en-US" sz="3200" b="1" dirty="0" smtClean="0">
                <a:solidFill>
                  <a:srgbClr val="FF6600"/>
                </a:solidFill>
                <a:ea typeface="隶书" panose="02010509060101010101" pitchFamily="49" charset="-122"/>
              </a:rPr>
              <a:t>电位、电流、电导、电量</a:t>
            </a:r>
            <a:r>
              <a:rPr lang="zh-CN" altLang="en-US" sz="3200" b="1" dirty="0" smtClean="0">
                <a:ea typeface="隶书" panose="02010509060101010101" pitchFamily="49" charset="-122"/>
              </a:rPr>
              <a:t>等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3200" b="1" dirty="0" smtClean="0">
                <a:ea typeface="隶书" panose="02010509060101010101" pitchFamily="49" charset="-122"/>
              </a:rPr>
              <a:t>得到物质的</a:t>
            </a:r>
            <a:r>
              <a:rPr lang="zh-CN" altLang="en-US" sz="3200" b="1" dirty="0" smtClean="0">
                <a:solidFill>
                  <a:srgbClr val="FF6600"/>
                </a:solidFill>
                <a:ea typeface="隶书" panose="02010509060101010101" pitchFamily="49" charset="-122"/>
              </a:rPr>
              <a:t>种类及含量信息</a:t>
            </a:r>
            <a:r>
              <a:rPr lang="zh-CN" altLang="en-US" sz="3200" b="1" dirty="0" smtClean="0">
                <a:ea typeface="隶书" panose="02010509060101010101" pitchFamily="49" charset="-122"/>
              </a:rPr>
              <a:t>或物质的电化学性质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8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5"/>
    </mc:Choice>
    <mc:Fallback xmlns="">
      <p:transition spd="slow" advTm="6700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58766" y="468313"/>
            <a:ext cx="6777038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电分析化学的分类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2" y="1700213"/>
            <a:ext cx="8411661" cy="5671134"/>
          </a:xfrm>
          <a:ln w="6350"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zh-CN" sz="5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5800" dirty="0">
                <a:latin typeface="隶书" panose="02010509060101010101" pitchFamily="49" charset="-122"/>
                <a:ea typeface="隶书" panose="02010509060101010101" pitchFamily="49" charset="-122"/>
              </a:rPr>
              <a:t>按</a:t>
            </a:r>
            <a:r>
              <a:rPr lang="zh-CN" altLang="en-US" sz="58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电化学参数</a:t>
            </a:r>
            <a:r>
              <a:rPr lang="zh-CN" altLang="en-US" sz="58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3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sz="51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电导、</a:t>
            </a:r>
            <a:r>
              <a:rPr lang="zh-CN" altLang="en-US" sz="51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电位、伏安、库仑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5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5800" dirty="0">
                <a:latin typeface="隶书" panose="02010509060101010101" pitchFamily="49" charset="-122"/>
                <a:ea typeface="隶书" panose="02010509060101010101" pitchFamily="49" charset="-122"/>
              </a:rPr>
              <a:t>按</a:t>
            </a:r>
            <a:r>
              <a:rPr lang="zh-CN" altLang="en-US" sz="58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工作原理（方式）</a:t>
            </a:r>
            <a:r>
              <a:rPr lang="zh-CN" altLang="en-US" sz="51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5100" dirty="0">
                <a:latin typeface="隶书" panose="02010509060101010101" pitchFamily="49" charset="-122"/>
                <a:ea typeface="隶书" panose="02010509060101010101" pitchFamily="49" charset="-122"/>
              </a:rPr>
              <a:t>       直接法、滴定法、电重量法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5100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电动势与氢离子浓度关系：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E=</a:t>
            </a: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K+k˙pH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直接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电位法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：测量 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37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[H</a:t>
            </a:r>
            <a:r>
              <a:rPr lang="en-US" altLang="zh-CN" sz="36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en-US" altLang="zh-CN" sz="36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360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电位滴定法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电位变化→滴定终点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36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[H</a:t>
            </a:r>
            <a:r>
              <a:rPr lang="en-US" altLang="zh-CN" sz="36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buNone/>
            </a:pPr>
            <a:endParaRPr lang="en-US" altLang="zh-CN" sz="33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endParaRPr lang="zh-CN" altLang="en-US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0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666"/>
    </mc:Choice>
    <mc:Fallback xmlns="">
      <p:transition spd="slow" advTm="19366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电化学分析法的特点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844676"/>
            <a:ext cx="7485062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dirty="0" smtClean="0">
                <a:ea typeface="隶书" panose="02010509060101010101" pitchFamily="49" charset="-122"/>
              </a:rPr>
              <a:t>易实现自动化和连续化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dirty="0" smtClean="0">
                <a:ea typeface="隶书" panose="02010509060101010101" pitchFamily="49" charset="-122"/>
              </a:rPr>
              <a:t>易实现小型化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dirty="0" smtClean="0">
                <a:ea typeface="隶书" panose="02010509060101010101" pitchFamily="49" charset="-122"/>
              </a:rPr>
              <a:t>价格便宜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dirty="0" smtClean="0">
                <a:ea typeface="隶书" panose="02010509060101010101" pitchFamily="49" charset="-122"/>
              </a:rPr>
              <a:t>特殊成分分析和多领域应用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hlink"/>
                </a:solidFill>
                <a:ea typeface="隶书" panose="02010509060101010101" pitchFamily="49" charset="-122"/>
              </a:rPr>
              <a:t>活度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hlink"/>
                </a:solidFill>
                <a:ea typeface="隶书" panose="02010509060101010101" pitchFamily="49" charset="-122"/>
              </a:rPr>
              <a:t>环境监测</a:t>
            </a:r>
            <a:endParaRPr lang="en-US" altLang="zh-CN" dirty="0" smtClean="0">
              <a:solidFill>
                <a:schemeClr val="hlink"/>
              </a:solidFill>
              <a:ea typeface="隶书" panose="020105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hlink"/>
                </a:solidFill>
                <a:ea typeface="隶书" panose="02010509060101010101" pitchFamily="49" charset="-122"/>
              </a:rPr>
              <a:t>医药分析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hlink"/>
                </a:solidFill>
                <a:ea typeface="隶书" panose="02010509060101010101" pitchFamily="49" charset="-122"/>
              </a:rPr>
              <a:t>活体分析 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970" y="3961633"/>
            <a:ext cx="32591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7"/>
          <p:cNvSpPr txBox="1">
            <a:spLocks noChangeArrowheads="1"/>
          </p:cNvSpPr>
          <p:nvPr/>
        </p:nvSpPr>
        <p:spPr bwMode="auto">
          <a:xfrm>
            <a:off x="6672639" y="603132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家用血糖仪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4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61"/>
    </mc:Choice>
    <mc:Fallback xmlns="">
      <p:transition spd="slow" advTm="136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714" y="765175"/>
            <a:ext cx="6632575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二、 电化学分析基本概念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700213"/>
            <a:ext cx="8099425" cy="43434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化学电池：</a:t>
            </a:r>
          </a:p>
          <a:p>
            <a:pPr marL="571500" indent="-57150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dirty="0" smtClean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化学能与电能互相转换的装置</a:t>
            </a:r>
          </a:p>
          <a:p>
            <a:pPr marL="990600" lvl="1" indent="-533400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原电池：</a:t>
            </a:r>
            <a:r>
              <a:rPr lang="zh-CN" altLang="en-US" dirty="0" smtClean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自发地将化学能转变成电能的装置</a:t>
            </a:r>
          </a:p>
          <a:p>
            <a:pPr marL="990600" lvl="1" indent="-533400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电解池：</a:t>
            </a:r>
            <a:r>
              <a:rPr lang="zh-CN" altLang="en-US" dirty="0" smtClean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由外电源提供电能，使电流通过电极，在电极上发生电极反应的装置</a:t>
            </a:r>
            <a:r>
              <a:rPr lang="zh-CN" altLang="en-US" b="1" dirty="0" smtClean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marL="571500" indent="-571500">
              <a:buNone/>
            </a:pP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6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63"/>
    </mc:Choice>
    <mc:Fallback xmlns="">
      <p:transition spd="slow" advTm="600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 descr="dc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50" y="1059280"/>
            <a:ext cx="4189412" cy="36147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344653" y="994612"/>
          <a:ext cx="4572000" cy="37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MP 图象" r:id="rId5" imgW="5563377" imgH="4619048" progId="Paint.Picture">
                  <p:embed/>
                </p:oleObj>
              </mc:Choice>
              <mc:Fallback>
                <p:oleObj name="BMP 图象" r:id="rId5" imgW="5563377" imgH="4619048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653" y="994612"/>
                        <a:ext cx="4572000" cy="378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193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82"/>
    </mc:Choice>
    <mc:Fallback xmlns="">
      <p:transition spd="slow" advTm="1099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d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64" y="1059280"/>
            <a:ext cx="4081462" cy="363378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5" name="Picture 5" descr="dc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50" y="1059280"/>
            <a:ext cx="4189412" cy="3614738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1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11"/>
    </mc:Choice>
    <mc:Fallback xmlns="">
      <p:transition spd="slow" advTm="5951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6526" y="836614"/>
            <a:ext cx="8534400" cy="5106987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原电池</a:t>
            </a:r>
          </a:p>
          <a:p>
            <a:pPr lvl="1" algn="just" eaLnBrk="1" hangingPunct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发生氧化反应的电极称为阳极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algn="just" eaLnBrk="1" hangingPunct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发生还原反应的电极称为阴极</a:t>
            </a:r>
            <a:endParaRPr lang="en-US" altLang="zh-CN" dirty="0" smtClean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algn="just">
              <a:buNone/>
            </a:pPr>
            <a:endParaRPr lang="en-US" altLang="zh-CN" b="1" dirty="0" smtClean="0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algn="just"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电流从正极流向负极</a:t>
            </a:r>
            <a:r>
              <a:rPr lang="zh-CN" altLang="en-US" sz="28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电子相反：从负极向正极</a:t>
            </a:r>
            <a:endParaRPr lang="zh-CN" altLang="en-US" sz="2800" dirty="0">
              <a:solidFill>
                <a:srgbClr val="FF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/>
            <a:r>
              <a:rPr lang="zh-CN" altLang="en-US" dirty="0" smtClean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电解电池</a:t>
            </a:r>
          </a:p>
          <a:p>
            <a:pPr lvl="1" algn="just" eaLnBrk="1" hangingPunct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发生氧化反应的电极称为阳极</a:t>
            </a:r>
          </a:p>
          <a:p>
            <a:pPr lvl="1" algn="just" eaLnBrk="1" hangingPunct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发生还原反应的电极称为阴极</a:t>
            </a:r>
          </a:p>
          <a:p>
            <a:pPr lvl="1" algn="just" eaLnBrk="1" hangingPunct="1"/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63856" y="919622"/>
            <a:ext cx="2285998" cy="1449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zh-CN" altLang="en-US" sz="24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（负极）</a:t>
            </a:r>
          </a:p>
          <a:p>
            <a:pPr lvl="1" algn="just"/>
            <a:r>
              <a:rPr lang="zh-CN" altLang="en-US" sz="24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24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正极</a:t>
            </a:r>
            <a:r>
              <a:rPr lang="zh-CN" altLang="en-US" sz="24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60108" y="3069265"/>
            <a:ext cx="2285998" cy="1449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zh-CN" altLang="en-US" sz="24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24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</a:t>
            </a:r>
            <a:r>
              <a:rPr lang="zh-CN" altLang="en-US" sz="24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</a:t>
            </a:r>
            <a:r>
              <a:rPr lang="zh-CN" altLang="en-US" sz="24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lvl="1" algn="just"/>
            <a:r>
              <a:rPr lang="zh-CN" altLang="en-US" sz="24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24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负</a:t>
            </a:r>
            <a:r>
              <a:rPr lang="zh-CN" altLang="en-US" sz="24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极）</a:t>
            </a:r>
            <a:endParaRPr lang="zh-CN" altLang="en-US" sz="24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1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16"/>
    </mc:Choice>
    <mc:Fallback xmlns="">
      <p:transition spd="slow" advTm="10781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|13.4|106.3|2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26.5|30.3|6.7|44.5|1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4.2|7.1|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1|5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29.9|17.2|12.6|6.6|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|52.1|11.8|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4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312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等线</vt:lpstr>
      <vt:lpstr>等线 Light</vt:lpstr>
      <vt:lpstr>方正姚体</vt:lpstr>
      <vt:lpstr>华文新魏</vt:lpstr>
      <vt:lpstr>楷体</vt:lpstr>
      <vt:lpstr>隶书</vt:lpstr>
      <vt:lpstr>宋体</vt:lpstr>
      <vt:lpstr>Arial</vt:lpstr>
      <vt:lpstr>Arial Rounded MT Bold</vt:lpstr>
      <vt:lpstr>Times New Roman</vt:lpstr>
      <vt:lpstr>Wingdings</vt:lpstr>
      <vt:lpstr>Office 主题​​</vt:lpstr>
      <vt:lpstr>BMP 图象</vt:lpstr>
      <vt:lpstr>公式</vt:lpstr>
      <vt:lpstr>Microsoft 公式 3.0</vt:lpstr>
      <vt:lpstr>PowerPoint 演示文稿</vt:lpstr>
      <vt:lpstr>PowerPoint 演示文稿</vt:lpstr>
      <vt:lpstr>什么是电分析化学法？</vt:lpstr>
      <vt:lpstr>2. 电分析化学的分类</vt:lpstr>
      <vt:lpstr>3. 电化学分析法的特点</vt:lpstr>
      <vt:lpstr>二、 电化学分析基本概念</vt:lpstr>
      <vt:lpstr>PowerPoint 演示文稿</vt:lpstr>
      <vt:lpstr>PowerPoint 演示文稿</vt:lpstr>
      <vt:lpstr>PowerPoint 演示文稿</vt:lpstr>
      <vt:lpstr>原电池图解法表示：</vt:lpstr>
      <vt:lpstr>2. 电极反应、电极电位及能斯特方程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18</cp:revision>
  <dcterms:created xsi:type="dcterms:W3CDTF">2020-04-09T10:57:48Z</dcterms:created>
  <dcterms:modified xsi:type="dcterms:W3CDTF">2020-04-28T04:07:44Z</dcterms:modified>
</cp:coreProperties>
</file>