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280" r:id="rId3"/>
    <p:sldId id="281" r:id="rId4"/>
    <p:sldId id="283" r:id="rId5"/>
    <p:sldId id="284" r:id="rId6"/>
    <p:sldId id="287" r:id="rId7"/>
    <p:sldId id="286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2.png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image" Target="../media/image13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68200-7787-4E7A-BE25-083AE1E96A2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5834-30F1-43E7-90DC-5AD1D26C4F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2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1D18AC-6C2A-4AD9-AA50-504B565CAD6F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555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E7C72F-69B6-4A3D-94EB-1688C441AA58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3178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9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4EF2-930C-4F6E-9454-49F2276C7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7756C-9C56-484B-AEB6-DA88C3A00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D74A2-66B6-4B38-9EF1-B59F47BFD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03D2A-E63A-4D70-AA25-B0300B8308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82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0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0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other%20ppt/&#29579;&#29141;/PH&#31934;&#30830;&#27979;&#37327;.swf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1.w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w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wmf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e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12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png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17.bin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13PHmeter">
            <a:hlinkClick r:id="rId3"/>
            <a:hlinkHover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9" y="1838994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5907" name="Rectangle 3"/>
          <p:cNvSpPr>
            <a:spLocks noChangeArrowheads="1"/>
          </p:cNvSpPr>
          <p:nvPr/>
        </p:nvSpPr>
        <p:spPr bwMode="auto">
          <a:xfrm>
            <a:off x="2331245" y="539835"/>
            <a:ext cx="79898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5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各种</a:t>
            </a:r>
            <a:r>
              <a:rPr lang="zh-CN" altLang="en-US" sz="5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体系</a:t>
            </a:r>
            <a:r>
              <a:rPr lang="en-US" altLang="zh-CN" sz="5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pH</a:t>
            </a:r>
            <a:r>
              <a:rPr lang="zh-CN" altLang="en-US" sz="5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5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测定</a:t>
            </a:r>
            <a:endParaRPr lang="zh-CN" alt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162419"/>
      </p:ext>
    </p:extLst>
  </p:cSld>
  <p:clrMapOvr>
    <a:masterClrMapping/>
  </p:clrMapOvr>
  <p:transition spd="slow" advTm="6623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7940675" y="2911476"/>
            <a:ext cx="2547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刚性基质电极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7940675" y="3521076"/>
            <a:ext cx="2547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流动载体电极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224338" y="4435476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敏化电极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5880100" y="4003676"/>
            <a:ext cx="187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气敏电极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5953126" y="479583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酶电极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5597525" y="1920876"/>
            <a:ext cx="208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晶体膜电极</a:t>
            </a:r>
          </a:p>
        </p:txBody>
      </p:sp>
      <p:sp>
        <p:nvSpPr>
          <p:cNvPr id="44040" name="AutoShape 8"/>
          <p:cNvSpPr>
            <a:spLocks/>
          </p:cNvSpPr>
          <p:nvPr/>
        </p:nvSpPr>
        <p:spPr bwMode="auto">
          <a:xfrm>
            <a:off x="4171949" y="2986882"/>
            <a:ext cx="147638" cy="1728788"/>
          </a:xfrm>
          <a:prstGeom prst="leftBrace">
            <a:avLst>
              <a:gd name="adj1" fmla="val 975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0121" name="AutoShape 9"/>
          <p:cNvSpPr>
            <a:spLocks/>
          </p:cNvSpPr>
          <p:nvPr/>
        </p:nvSpPr>
        <p:spPr bwMode="auto">
          <a:xfrm>
            <a:off x="5562601" y="2141540"/>
            <a:ext cx="74612" cy="1447800"/>
          </a:xfrm>
          <a:prstGeom prst="leftBrace">
            <a:avLst>
              <a:gd name="adj1" fmla="val 1617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0122" name="AutoShape 10"/>
          <p:cNvSpPr>
            <a:spLocks/>
          </p:cNvSpPr>
          <p:nvPr/>
        </p:nvSpPr>
        <p:spPr bwMode="auto">
          <a:xfrm>
            <a:off x="5880100" y="42926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0123" name="AutoShape 11"/>
          <p:cNvSpPr>
            <a:spLocks/>
          </p:cNvSpPr>
          <p:nvPr/>
        </p:nvSpPr>
        <p:spPr bwMode="auto">
          <a:xfrm>
            <a:off x="7537450" y="1997075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0124" name="AutoShape 12"/>
          <p:cNvSpPr>
            <a:spLocks/>
          </p:cNvSpPr>
          <p:nvPr/>
        </p:nvSpPr>
        <p:spPr bwMode="auto">
          <a:xfrm>
            <a:off x="7864475" y="314007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9FE69F12-4284-4B0F-BD09-18149BD4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136" y="569696"/>
            <a:ext cx="69573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离子选择性</a:t>
            </a:r>
            <a:r>
              <a:rPr lang="zh-CN" altLang="en-US" sz="360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电极</a:t>
            </a:r>
            <a:r>
              <a:rPr lang="zh-CN" altLang="en-US" sz="3600" dirty="0" smtClean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的分类</a:t>
            </a:r>
            <a:r>
              <a:rPr lang="zh-CN" altLang="en-US" sz="3600" dirty="0" smtClean="0">
                <a:solidFill>
                  <a:srgbClr val="003399"/>
                </a:solidFill>
                <a:latin typeface="Sitka Heading" panose="02000505000000020004" pitchFamily="2" charset="0"/>
                <a:ea typeface="隶书" pitchFamily="49" charset="-122"/>
              </a:rPr>
              <a:t>（</a:t>
            </a:r>
            <a:r>
              <a:rPr lang="en-US" altLang="zh-CN" sz="3600" dirty="0" smtClean="0">
                <a:solidFill>
                  <a:srgbClr val="003399"/>
                </a:solidFill>
                <a:latin typeface="Sitka Heading" panose="02000505000000020004" pitchFamily="2" charset="0"/>
                <a:ea typeface="隶书" pitchFamily="49" charset="-122"/>
              </a:rPr>
              <a:t>IUPAC</a:t>
            </a:r>
            <a:r>
              <a:rPr lang="zh-CN" altLang="en-US" sz="3600" dirty="0" smtClean="0">
                <a:solidFill>
                  <a:srgbClr val="003399"/>
                </a:solidFill>
                <a:latin typeface="Sitka Heading" panose="02000505000000020004" pitchFamily="2" charset="0"/>
                <a:ea typeface="隶书" pitchFamily="49" charset="-122"/>
              </a:rPr>
              <a:t>）</a:t>
            </a:r>
            <a:endParaRPr kumimoji="1" lang="zh-CN" altLang="en-US" sz="4400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itka Heading" panose="02000505000000020004" pitchFamily="2" charset="0"/>
              <a:ea typeface="隶书" pitchFamily="49" charset="-122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224339" y="2708276"/>
            <a:ext cx="1443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原电极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5597526" y="3292476"/>
            <a:ext cx="2587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非晶体膜电极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7608888" y="17002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均相膜电极</a:t>
            </a: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7629525" y="234791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非均相膜电极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1847850" y="3644901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离子选择电极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9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57"/>
    </mc:Choice>
    <mc:Fallback xmlns="">
      <p:transition spd="slow" advTm="5315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61" name="Text Box 5"/>
          <p:cNvSpPr txBox="1">
            <a:spLocks noChangeArrowheads="1"/>
          </p:cNvSpPr>
          <p:nvPr/>
        </p:nvSpPr>
        <p:spPr bwMode="auto">
          <a:xfrm>
            <a:off x="3329025" y="3483586"/>
            <a:ext cx="6661150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若 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10</a:t>
            </a:r>
            <a:r>
              <a:rPr kumimoji="1" lang="en-US" altLang="zh-CN" sz="3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-2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100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Na</a:t>
            </a:r>
            <a:r>
              <a:rPr kumimoji="1"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同等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</a:t>
            </a:r>
            <a:r>
              <a:rPr kumimoji="1"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endParaRPr kumimoji="1" lang="zh-CN" altLang="zh-CN" sz="3200" baseline="300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3216275" y="759103"/>
            <a:ext cx="7020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3990975" y="188914"/>
            <a:ext cx="6186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离子选择性电极的选择性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2078038" y="2136775"/>
          <a:ext cx="72723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4" imgW="2933640" imgH="406080" progId="Equation.3">
                  <p:embed/>
                </p:oleObj>
              </mc:Choice>
              <mc:Fallback>
                <p:oleObj name="公式" r:id="rId4" imgW="2933640" imgH="40608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136775"/>
                        <a:ext cx="72723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68425" y="995414"/>
            <a:ext cx="961389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电极使用过高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时，偏离线性，测量</a:t>
            </a:r>
            <a:r>
              <a:rPr kumimoji="1"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产生“碱差”或“钠差”</a:t>
            </a:r>
          </a:p>
        </p:txBody>
      </p:sp>
      <p:graphicFrame>
        <p:nvGraphicFramePr>
          <p:cNvPr id="24583" name="对象 10"/>
          <p:cNvGraphicFramePr>
            <a:graphicFrameLocks noChangeAspect="1"/>
          </p:cNvGraphicFramePr>
          <p:nvPr>
            <p:extLst/>
          </p:nvPr>
        </p:nvGraphicFramePr>
        <p:xfrm>
          <a:off x="1968500" y="3414713"/>
          <a:ext cx="1038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6" imgW="419040" imgH="266400" progId="Equation.3">
                  <p:embed/>
                </p:oleObj>
              </mc:Choice>
              <mc:Fallback>
                <p:oleObj name="公式" r:id="rId6" imgW="419040" imgH="266400" progId="Equation.3">
                  <p:embed/>
                  <p:pic>
                    <p:nvPicPr>
                      <p:cNvPr id="24583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414713"/>
                        <a:ext cx="10382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14206" y="5599162"/>
            <a:ext cx="5219126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：待测离子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j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：干扰离子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zh-CN" altLang="zh-CN" sz="2800" baseline="300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24585" name="对象 10"/>
          <p:cNvGraphicFramePr>
            <a:graphicFrameLocks noChangeAspect="1"/>
          </p:cNvGraphicFramePr>
          <p:nvPr>
            <p:extLst/>
          </p:nvPr>
        </p:nvGraphicFramePr>
        <p:xfrm>
          <a:off x="7049630" y="4556669"/>
          <a:ext cx="1026439" cy="66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8" imgW="266400" imgH="241200" progId="Equation.3">
                  <p:embed/>
                </p:oleObj>
              </mc:Choice>
              <mc:Fallback>
                <p:oleObj name="公式" r:id="rId8" imgW="266400" imgH="241200" progId="Equation.3">
                  <p:embed/>
                  <p:pic>
                    <p:nvPicPr>
                      <p:cNvPr id="24585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9630" y="4556669"/>
                        <a:ext cx="1026439" cy="66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68425" y="1617655"/>
            <a:ext cx="619442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考虑到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Na</a:t>
            </a:r>
            <a:r>
              <a:rPr kumimoji="1"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影响，</a:t>
            </a:r>
            <a:r>
              <a:rPr kumimoji="1"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电极膜电位为：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zh-CN" altLang="zh-CN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05058" y="4592251"/>
            <a:ext cx="5241695" cy="56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离子选择性电极选择性系数</a:t>
            </a:r>
            <a:endParaRPr kumimoji="1" lang="zh-CN" altLang="zh-CN" sz="3200" baseline="300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274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16"/>
    </mc:Choice>
    <mc:Fallback xmlns="">
      <p:transition spd="slow" advTm="13231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35188" y="981075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1027" name="Text Box 3"/>
          <p:cNvSpPr txBox="1">
            <a:spLocks noChangeArrowheads="1"/>
          </p:cNvSpPr>
          <p:nvPr/>
        </p:nvSpPr>
        <p:spPr bwMode="auto">
          <a:xfrm>
            <a:off x="2916237" y="335593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</a:t>
            </a:r>
            <a:r>
              <a:rPr kumimoji="1" lang="en-US" altLang="zh-CN" sz="32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32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kumimoji="1" lang="en-US" altLang="zh-CN" sz="32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 sz="3200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j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估算干扰引起的测量误差：</a:t>
            </a:r>
            <a:endParaRPr kumimoji="1" lang="zh-CN" altLang="en-US" sz="3200" baseline="-250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281028" name="Object 4"/>
          <p:cNvGraphicFramePr>
            <a:graphicFrameLocks noChangeAspect="1"/>
          </p:cNvGraphicFramePr>
          <p:nvPr>
            <p:extLst/>
          </p:nvPr>
        </p:nvGraphicFramePr>
        <p:xfrm>
          <a:off x="3143250" y="4250368"/>
          <a:ext cx="556895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4" imgW="2070000" imgH="507960" progId="Equation.3">
                  <p:embed/>
                </p:oleObj>
              </mc:Choice>
              <mc:Fallback>
                <p:oleObj name="公式" r:id="rId4" imgW="2070000" imgH="507960" progId="Equation.3">
                  <p:embed/>
                  <p:pic>
                    <p:nvPicPr>
                      <p:cNvPr id="128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250368"/>
                        <a:ext cx="556895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143250" y="908050"/>
            <a:ext cx="647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考虑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干扰离子后膜电位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</a:p>
        </p:txBody>
      </p:sp>
      <p:graphicFrame>
        <p:nvGraphicFramePr>
          <p:cNvPr id="1281030" name="Object 6"/>
          <p:cNvGraphicFramePr>
            <a:graphicFrameLocks noChangeAspect="1"/>
          </p:cNvGraphicFramePr>
          <p:nvPr>
            <p:extLst/>
          </p:nvPr>
        </p:nvGraphicFramePr>
        <p:xfrm>
          <a:off x="2287662" y="1642716"/>
          <a:ext cx="81010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6" imgW="2654280" imgH="406080" progId="Equation.3">
                  <p:embed/>
                </p:oleObj>
              </mc:Choice>
              <mc:Fallback>
                <p:oleObj name="公式" r:id="rId6" imgW="2654280" imgH="406080" progId="Equation.3">
                  <p:embed/>
                  <p:pic>
                    <p:nvPicPr>
                      <p:cNvPr id="128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662" y="1642716"/>
                        <a:ext cx="810101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3867150" y="188914"/>
            <a:ext cx="6310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离子选择性电极的选择性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16275" y="759103"/>
            <a:ext cx="7020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38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14"/>
    </mc:Choice>
    <mc:Fallback xmlns="">
      <p:transition spd="slow" advTm="1087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1617623" y="871743"/>
            <a:ext cx="943292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zh-CN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在含有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1×10</a:t>
            </a:r>
            <a:r>
              <a:rPr kumimoji="1"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-3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mol/L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Cl</a:t>
            </a:r>
            <a:r>
              <a:rPr kumimoji="1"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kumimoji="1" lang="zh-CN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1×10</a:t>
            </a:r>
            <a:r>
              <a:rPr kumimoji="1" lang="en-US" altLang="zh-CN" sz="3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-2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mol/L Br</a:t>
            </a:r>
            <a:r>
              <a:rPr kumimoji="1"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kumimoji="1" lang="zh-CN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的溶液中，</a:t>
            </a:r>
            <a:r>
              <a:rPr kumimoji="1" lang="zh-CN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kumimoji="1" lang="zh-CN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氯</a:t>
            </a:r>
            <a:r>
              <a:rPr kumimoji="1" lang="zh-CN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离子选择性电极测定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Cl</a:t>
            </a:r>
            <a:r>
              <a:rPr kumimoji="1"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Br</a:t>
            </a:r>
            <a:r>
              <a:rPr kumimoji="1" lang="en-US" altLang="zh-CN" sz="32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kumimoji="1" lang="zh-CN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会引起多大的测量误差</a:t>
            </a:r>
            <a:r>
              <a:rPr kumimoji="1" lang="zh-CN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？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13805" name="Rectangle 13"/>
          <p:cNvSpPr>
            <a:spLocks noChangeArrowheads="1"/>
          </p:cNvSpPr>
          <p:nvPr/>
        </p:nvSpPr>
        <p:spPr bwMode="auto">
          <a:xfrm>
            <a:off x="2085774" y="3485788"/>
            <a:ext cx="100570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</a:p>
        </p:txBody>
      </p:sp>
      <p:graphicFrame>
        <p:nvGraphicFramePr>
          <p:cNvPr id="26630" name="对象 1"/>
          <p:cNvGraphicFramePr>
            <a:graphicFrameLocks noChangeAspect="1"/>
          </p:cNvGraphicFramePr>
          <p:nvPr>
            <p:extLst/>
          </p:nvPr>
        </p:nvGraphicFramePr>
        <p:xfrm>
          <a:off x="2810490" y="4581930"/>
          <a:ext cx="6384539" cy="627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4" imgW="2717800" imgH="266700" progId="Equation.3">
                  <p:embed/>
                </p:oleObj>
              </mc:Choice>
              <mc:Fallback>
                <p:oleObj name="公式" r:id="rId4" imgW="2717800" imgH="266700" progId="Equation.3">
                  <p:embed/>
                  <p:pic>
                    <p:nvPicPr>
                      <p:cNvPr id="2663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490" y="4581930"/>
                        <a:ext cx="6384539" cy="627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2"/>
          <p:cNvGraphicFramePr>
            <a:graphicFrameLocks noChangeAspect="1"/>
          </p:cNvGraphicFramePr>
          <p:nvPr>
            <p:extLst/>
          </p:nvPr>
        </p:nvGraphicFramePr>
        <p:xfrm>
          <a:off x="2713424" y="5655023"/>
          <a:ext cx="6578675" cy="57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公式" r:id="rId6" imgW="2412720" imgH="228600" progId="Equation.3">
                  <p:embed/>
                </p:oleObj>
              </mc:Choice>
              <mc:Fallback>
                <p:oleObj name="公式" r:id="rId6" imgW="2412720" imgH="228600" progId="Equation.3">
                  <p:embed/>
                  <p:pic>
                    <p:nvPicPr>
                      <p:cNvPr id="2663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424" y="5655023"/>
                        <a:ext cx="6578675" cy="572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7"/>
          <p:cNvSpPr>
            <a:spLocks noChangeArrowheads="1"/>
          </p:cNvSpPr>
          <p:nvPr/>
        </p:nvSpPr>
        <p:spPr bwMode="auto">
          <a:xfrm>
            <a:off x="1524000" y="766744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091475" y="592484"/>
            <a:ext cx="7020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867150" y="48761"/>
            <a:ext cx="6310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离子选择性电极的选择性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3942564" y="1735300"/>
          <a:ext cx="1336446" cy="58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8" imgW="698400" imgH="279360" progId="Equation.3">
                  <p:embed/>
                </p:oleObj>
              </mc:Choice>
              <mc:Fallback>
                <p:oleObj name="公式" r:id="rId8" imgW="698400" imgH="279360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564" y="1735300"/>
                        <a:ext cx="1336446" cy="583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/>
          </p:nvPr>
        </p:nvGraphicFramePr>
        <p:xfrm>
          <a:off x="3282579" y="3075610"/>
          <a:ext cx="544036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公式" r:id="rId10" imgW="2133472" imgH="504754" progId="Equation.3">
                  <p:embed/>
                </p:oleObj>
              </mc:Choice>
              <mc:Fallback>
                <p:oleObj name="公式" r:id="rId10" imgW="2133472" imgH="504754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579" y="3075610"/>
                        <a:ext cx="5440363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5560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95"/>
    </mc:Choice>
    <mc:Fallback xmlns="">
      <p:transition spd="slow" advTm="6689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04232"/>
              </p:ext>
            </p:extLst>
          </p:nvPr>
        </p:nvGraphicFramePr>
        <p:xfrm>
          <a:off x="3359151" y="2981063"/>
          <a:ext cx="5573713" cy="3068637"/>
        </p:xfrm>
        <a:graphic>
          <a:graphicData uri="http://schemas.openxmlformats.org/drawingml/2006/table">
            <a:tbl>
              <a:tblPr/>
              <a:tblGrid>
                <a:gridCol w="1523550">
                  <a:extLst>
                    <a:ext uri="{9D8B030D-6E8A-4147-A177-3AD203B41FA5}">
                      <a16:colId xmlns:a16="http://schemas.microsoft.com/office/drawing/2014/main" val="3020731442"/>
                    </a:ext>
                  </a:extLst>
                </a:gridCol>
                <a:gridCol w="4050163">
                  <a:extLst>
                    <a:ext uri="{9D8B030D-6E8A-4147-A177-3AD203B41FA5}">
                      <a16:colId xmlns:a16="http://schemas.microsoft.com/office/drawing/2014/main" val="4102650807"/>
                    </a:ext>
                  </a:extLst>
                </a:gridCol>
              </a:tblGrid>
              <a:tr h="6035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被测离子</a:t>
                      </a:r>
                    </a:p>
                  </a:txBody>
                  <a:tcPr marL="91428" marR="91428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玻璃组成（摩尔比）</a:t>
                      </a:r>
                    </a:p>
                  </a:txBody>
                  <a:tcPr marL="91428" marR="91428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87605"/>
                  </a:ext>
                </a:extLst>
              </a:tr>
              <a:tr h="24650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Na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Ag</a:t>
                      </a:r>
                      <a:r>
                        <a:rPr kumimoji="0" lang="en-US" altLang="zh-CN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1428" marR="91428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15Li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O-25Al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-60SiO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11Na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O-18Al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-71SiO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27Na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O-5Al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-68SiO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11Na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O-18Al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-71SiO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28" marR="91428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20610"/>
                  </a:ext>
                </a:extLst>
              </a:tr>
            </a:tbl>
          </a:graphicData>
        </a:graphic>
      </p:graphicFrame>
      <p:sp>
        <p:nvSpPr>
          <p:cNvPr id="19468" name="Rectangle 32"/>
          <p:cNvSpPr>
            <a:spLocks noChangeArrowheads="1"/>
          </p:cNvSpPr>
          <p:nvPr/>
        </p:nvSpPr>
        <p:spPr bwMode="auto">
          <a:xfrm>
            <a:off x="3359151" y="1690688"/>
            <a:ext cx="57245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Na</a:t>
            </a:r>
            <a:r>
              <a:rPr kumimoji="1"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O:  </a:t>
            </a:r>
            <a:r>
              <a:rPr kumimoji="1" lang="en-US" altLang="zh-CN" sz="2800" b="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CaO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SiO</a:t>
            </a:r>
            <a:r>
              <a:rPr kumimoji="1"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=22 % :  6%:  72%</a:t>
            </a:r>
          </a:p>
        </p:txBody>
      </p:sp>
      <p:sp>
        <p:nvSpPr>
          <p:cNvPr id="19469" name="Rectangle 32"/>
          <p:cNvSpPr>
            <a:spLocks noChangeArrowheads="1"/>
          </p:cNvSpPr>
          <p:nvPr/>
        </p:nvSpPr>
        <p:spPr bwMode="auto">
          <a:xfrm>
            <a:off x="3432175" y="1104900"/>
            <a:ext cx="42481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</a:t>
            </a:r>
            <a:r>
              <a:rPr kumimoji="1"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玻璃电极 玻璃成分</a:t>
            </a:r>
            <a:endParaRPr kumimoji="1"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9470" name="Rectangle 32"/>
          <p:cNvSpPr>
            <a:spLocks noChangeArrowheads="1"/>
          </p:cNvSpPr>
          <p:nvPr/>
        </p:nvSpPr>
        <p:spPr bwMode="auto">
          <a:xfrm>
            <a:off x="2954588" y="2335296"/>
            <a:ext cx="576713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其它离子选择性</a:t>
            </a:r>
            <a:r>
              <a:rPr kumimoji="1" lang="zh-CN" altLang="en-US" sz="2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电极及其玻璃</a:t>
            </a:r>
            <a:r>
              <a:rPr kumimoji="1"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成分</a:t>
            </a:r>
            <a:endParaRPr kumimoji="1"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266"/>
    </mc:Choice>
    <mc:Fallback xmlns="">
      <p:transition spd="slow" advTm="6926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1" name="Rectangle 3"/>
          <p:cNvSpPr>
            <a:spLocks noChangeArrowheads="1"/>
          </p:cNvSpPr>
          <p:nvPr/>
        </p:nvSpPr>
        <p:spPr bwMode="auto">
          <a:xfrm>
            <a:off x="3676651" y="114778"/>
            <a:ext cx="3568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氟离子选择性电极 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276935" name="Object 7"/>
          <p:cNvGraphicFramePr>
            <a:graphicFrameLocks noChangeAspect="1"/>
          </p:cNvGraphicFramePr>
          <p:nvPr/>
        </p:nvGraphicFramePr>
        <p:xfrm>
          <a:off x="1797843" y="1310949"/>
          <a:ext cx="2836863" cy="44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BMP 图象" r:id="rId4" imgW="2886478" imgH="3943901" progId="Paint.Picture">
                  <p:embed/>
                </p:oleObj>
              </mc:Choice>
              <mc:Fallback>
                <p:oleObj name="BMP 图象" r:id="rId4" imgW="2886478" imgH="3943901" progId="Paint.Picture">
                  <p:embed/>
                  <p:pic>
                    <p:nvPicPr>
                      <p:cNvPr id="1276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843" y="1310949"/>
                        <a:ext cx="2836863" cy="4462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EC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6943" name="Rectangle 15"/>
          <p:cNvSpPr>
            <a:spLocks noChangeArrowheads="1"/>
          </p:cNvSpPr>
          <p:nvPr/>
        </p:nvSpPr>
        <p:spPr bwMode="auto">
          <a:xfrm>
            <a:off x="4793153" y="4441844"/>
            <a:ext cx="5327650" cy="11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敏感膜：（氟化镧单晶）：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掺有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EuF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LaF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单晶切片</a:t>
            </a:r>
          </a:p>
        </p:txBody>
      </p:sp>
      <p:sp>
        <p:nvSpPr>
          <p:cNvPr id="1276944" name="Rectangle 16"/>
          <p:cNvSpPr>
            <a:spLocks noChangeArrowheads="1"/>
          </p:cNvSpPr>
          <p:nvPr/>
        </p:nvSpPr>
        <p:spPr bwMode="auto">
          <a:xfrm>
            <a:off x="5057775" y="1310949"/>
            <a:ext cx="479840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内参比电极：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Ag-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AgCl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</p:txBody>
      </p:sp>
      <p:grpSp>
        <p:nvGrpSpPr>
          <p:cNvPr id="1276946" name="Group 18"/>
          <p:cNvGrpSpPr>
            <a:grpSpLocks/>
          </p:cNvGrpSpPr>
          <p:nvPr/>
        </p:nvGrpSpPr>
        <p:grpSpPr bwMode="auto">
          <a:xfrm>
            <a:off x="5057776" y="1898650"/>
            <a:ext cx="5688014" cy="2895599"/>
            <a:chOff x="2226" y="1242"/>
            <a:chExt cx="3583" cy="1824"/>
          </a:xfrm>
        </p:grpSpPr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2226" y="1242"/>
              <a:ext cx="3583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tabLst>
                  <a:tab pos="4667250" algn="l"/>
                </a:tabLst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667250" algn="l"/>
                </a:tabLs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667250" algn="l"/>
                </a:tabLs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66725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66725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66725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66725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66725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66725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内参比溶液：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0.1mol</a:t>
              </a:r>
              <a:r>
                <a:rPr lang="el-GR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·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L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-1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的</a:t>
              </a:r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NaCl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0.1~0.01mol</a:t>
              </a:r>
              <a:r>
                <a:rPr lang="el-GR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·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L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-1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的</a:t>
              </a:r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NaF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Cl</a:t>
              </a:r>
              <a:r>
                <a:rPr lang="en-US" altLang="zh-CN" sz="28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-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：固定内参比电极电位</a:t>
              </a:r>
              <a:endPara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F</a:t>
              </a:r>
              <a:r>
                <a:rPr lang="en-US" altLang="zh-CN" sz="2800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- 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：控制膜内表面电位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491" name="AutoShape 17"/>
            <p:cNvSpPr>
              <a:spLocks/>
            </p:cNvSpPr>
            <p:nvPr/>
          </p:nvSpPr>
          <p:spPr bwMode="auto">
            <a:xfrm>
              <a:off x="2434" y="1624"/>
              <a:ext cx="91" cy="409"/>
            </a:xfrm>
            <a:prstGeom prst="leftBrace">
              <a:avLst>
                <a:gd name="adj1" fmla="val 3745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16275" y="759103"/>
            <a:ext cx="7128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411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07"/>
    </mc:Choice>
    <mc:Fallback xmlns="">
      <p:transition spd="slow" advTm="339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8" name="Text Box 4"/>
          <p:cNvSpPr txBox="1">
            <a:spLocks noChangeArrowheads="1"/>
          </p:cNvSpPr>
          <p:nvPr/>
        </p:nvSpPr>
        <p:spPr bwMode="auto">
          <a:xfrm>
            <a:off x="2072854" y="686082"/>
            <a:ext cx="952992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晶体导电机制：晶格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内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空穴允许邻近离子的移入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膜电位产生机制：溶液中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填入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LaF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晶体表面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空穴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595313" y="663710"/>
            <a:ext cx="6985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510" name="Text Box 12"/>
          <p:cNvSpPr txBox="1">
            <a:spLocks noChangeArrowheads="1"/>
          </p:cNvSpPr>
          <p:nvPr/>
        </p:nvSpPr>
        <p:spPr bwMode="auto">
          <a:xfrm>
            <a:off x="644526" y="110797"/>
            <a:ext cx="74295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氟离子选择电极的响应</a:t>
            </a:r>
            <a:r>
              <a:rPr kumimoji="1"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机理及应用特性</a:t>
            </a: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522848" y="2515669"/>
            <a:ext cx="14192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膜电位：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940773" y="2192344"/>
          <a:ext cx="39433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公式" r:id="rId4" imgW="1511280" imgH="406080" progId="Equation.3">
                  <p:embed/>
                </p:oleObj>
              </mc:Choice>
              <mc:Fallback>
                <p:oleObj name="公式" r:id="rId4" imgW="1511280" imgH="40608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773" y="2192344"/>
                        <a:ext cx="39433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8771703" y="2478560"/>
          <a:ext cx="2813050" cy="54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公式" r:id="rId6" imgW="1130300" imgH="228600" progId="Equation.3">
                  <p:embed/>
                </p:oleObj>
              </mc:Choice>
              <mc:Fallback>
                <p:oleObj name="公式" r:id="rId6" imgW="1130300" imgH="2286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1703" y="2478560"/>
                        <a:ext cx="2813050" cy="54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4792933" y="3205189"/>
          <a:ext cx="3927474" cy="65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8" imgW="1409700" imgH="228600" progId="Equation.3">
                  <p:embed/>
                </p:oleObj>
              </mc:Choice>
              <mc:Fallback>
                <p:oleObj name="Equation" r:id="rId8" imgW="1409700" imgH="2286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933" y="3205189"/>
                        <a:ext cx="3927474" cy="65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8771703" y="3208278"/>
          <a:ext cx="2694920" cy="65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公式" r:id="rId10" imgW="1180588" imgH="291973" progId="Equation.3">
                  <p:embed/>
                </p:oleObj>
              </mc:Choice>
              <mc:Fallback>
                <p:oleObj name="公式" r:id="rId10" imgW="1180588" imgH="291973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1703" y="3208278"/>
                        <a:ext cx="2694920" cy="65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910187" y="4173958"/>
            <a:ext cx="5670126" cy="142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  <a:defRPr/>
            </a:pPr>
            <a:r>
              <a:rPr kumimoji="1" lang="zh-CN" altLang="en-US" sz="32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氟离子电极高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选择性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电极使用条件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       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pH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范围：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5 &lt; pH &lt; 7 </a:t>
            </a:r>
            <a:r>
              <a:rPr kumimoji="1" lang="en-US" altLang="zh-CN" sz="2000" b="1" dirty="0">
                <a:sym typeface="Symbol" panose="05050102010706020507" pitchFamily="18" charset="2"/>
              </a:rPr>
              <a:t>            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107710" y="4763355"/>
            <a:ext cx="8291512" cy="101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pH&gt;7     LaF</a:t>
            </a:r>
            <a:r>
              <a:rPr kumimoji="1"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＋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3OH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La(OH)</a:t>
            </a:r>
            <a:r>
              <a:rPr kumimoji="1"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+3F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pH&lt;5  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生成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HF</a:t>
            </a:r>
            <a:r>
              <a:rPr kumimoji="1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HF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8455" y="5023372"/>
            <a:ext cx="158510" cy="6706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20407" y="5829367"/>
            <a:ext cx="2308645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Al</a:t>
            </a:r>
            <a:r>
              <a:rPr kumimoji="1" lang="en-US" altLang="zh-CN" sz="24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,Ca</a:t>
            </a:r>
            <a:r>
              <a:rPr kumimoji="1"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2+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干扰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325767" y="3298584"/>
            <a:ext cx="146688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电极电位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</a:p>
        </p:txBody>
      </p:sp>
      <p:graphicFrame>
        <p:nvGraphicFramePr>
          <p:cNvPr id="80" name="Object 7"/>
          <p:cNvGraphicFramePr>
            <a:graphicFrameLocks noChangeAspect="1"/>
          </p:cNvGraphicFramePr>
          <p:nvPr/>
        </p:nvGraphicFramePr>
        <p:xfrm>
          <a:off x="566489" y="2515669"/>
          <a:ext cx="2166061" cy="3407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BMP 图象" r:id="rId13" imgW="2886478" imgH="3943901" progId="Paint.Picture">
                  <p:embed/>
                </p:oleObj>
              </mc:Choice>
              <mc:Fallback>
                <p:oleObj name="BMP 图象" r:id="rId13" imgW="2886478" imgH="3943901" progId="Paint.Picture">
                  <p:embed/>
                  <p:pic>
                    <p:nvPicPr>
                      <p:cNvPr id="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89" y="2515669"/>
                        <a:ext cx="2166061" cy="340728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EC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35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554"/>
    </mc:Choice>
    <mc:Fallback xmlns="">
      <p:transition spd="slow" advTm="19955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8388" y="2286001"/>
            <a:ext cx="7010400" cy="1058864"/>
          </a:xfrm>
        </p:spPr>
        <p:txBody>
          <a:bodyPr>
            <a:normAutofit/>
          </a:bodyPr>
          <a:lstStyle/>
          <a:p>
            <a:r>
              <a:rPr kumimoji="1"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液膜电极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（活动载体电极）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4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35"/>
    </mc:Choice>
    <mc:Fallback xmlns="">
      <p:transition spd="slow" advTm="3353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133600" y="21336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522910" y="5102177"/>
          <a:ext cx="34925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5" imgW="1511280" imgH="266400" progId="Equation.3">
                  <p:embed/>
                </p:oleObj>
              </mc:Choice>
              <mc:Fallback>
                <p:oleObj name="公式" r:id="rId5" imgW="1511280" imgH="266400" progId="Equation.3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2910" y="5102177"/>
                        <a:ext cx="3492500" cy="588962"/>
                      </a:xfrm>
                      <a:prstGeom prst="rect">
                        <a:avLst/>
                      </a:prstGeom>
                      <a:solidFill>
                        <a:srgbClr val="BAA1F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936899"/>
              </p:ext>
            </p:extLst>
          </p:nvPr>
        </p:nvGraphicFramePr>
        <p:xfrm>
          <a:off x="6095872" y="5859863"/>
          <a:ext cx="43465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7" imgW="1866600" imgH="406080" progId="Equation.3">
                  <p:embed/>
                </p:oleObj>
              </mc:Choice>
              <mc:Fallback>
                <p:oleObj name="公式" r:id="rId7" imgW="1866600" imgH="40608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872" y="5859863"/>
                        <a:ext cx="4346575" cy="1055687"/>
                      </a:xfrm>
                      <a:prstGeom prst="rect">
                        <a:avLst/>
                      </a:prstGeom>
                      <a:solidFill>
                        <a:srgbClr val="BAA1F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Grp="1" noChangeAspect="1"/>
          </p:cNvGraphicFramePr>
          <p:nvPr>
            <p:ph type="body" idx="1"/>
          </p:nvPr>
        </p:nvGraphicFramePr>
        <p:xfrm>
          <a:off x="965199" y="1430211"/>
          <a:ext cx="4283075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位图图像" r:id="rId9" imgW="4381880" imgH="3650296" progId="Paint.Picture">
                  <p:embed/>
                </p:oleObj>
              </mc:Choice>
              <mc:Fallback>
                <p:oleObj name="位图图像" r:id="rId9" imgW="4381880" imgH="3650296" progId="Paint.Picture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233"/>
                      <a:stretch>
                        <a:fillRect/>
                      </a:stretch>
                    </p:blipFill>
                    <p:spPr bwMode="auto">
                      <a:xfrm>
                        <a:off x="965199" y="1430211"/>
                        <a:ext cx="4283075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76376"/>
              </p:ext>
            </p:extLst>
          </p:nvPr>
        </p:nvGraphicFramePr>
        <p:xfrm>
          <a:off x="7159723" y="1724206"/>
          <a:ext cx="2786363" cy="331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BMP 图像" r:id="rId11" imgW="3295800" imgH="3676680" progId="Paint.Picture">
                  <p:embed/>
                </p:oleObj>
              </mc:Choice>
              <mc:Fallback>
                <p:oleObj name="BMP 图像" r:id="rId11" imgW="3295800" imgH="3676680" progId="Paint.Picture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723" y="1724206"/>
                        <a:ext cx="2786363" cy="3315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478079" y="-19978"/>
            <a:ext cx="7010400" cy="965103"/>
          </a:xfrm>
        </p:spPr>
        <p:txBody>
          <a:bodyPr>
            <a:normAutofit/>
          </a:bodyPr>
          <a:lstStyle/>
          <a:p>
            <a:r>
              <a:rPr kumimoji="1"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液膜电极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（活动载体电极）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16275" y="759103"/>
            <a:ext cx="7128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9830" y="3400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8033219" y="1168638"/>
            <a:ext cx="3802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5400" dirty="0">
                <a:latin typeface="Segoe UI Light" panose="020B0502040204020203" pitchFamily="34" charset="0"/>
                <a:ea typeface="隶书" panose="02010509060101010101" pitchFamily="49" charset="-122"/>
                <a:cs typeface="Segoe UI Light" panose="020B0502040204020203" pitchFamily="34" charset="0"/>
              </a:rPr>
              <a:t>}</a:t>
            </a:r>
            <a:endParaRPr lang="zh-CN" altLang="en-US" sz="5400" dirty="0">
              <a:latin typeface="Segoe UI Light" panose="020B0502040204020203" pitchFamily="34" charset="0"/>
              <a:ea typeface="隶书" panose="02010509060101010101" pitchFamily="49" charset="-122"/>
              <a:cs typeface="Segoe UI Light" panose="020B0502040204020203" pitchFamily="34" charset="0"/>
            </a:endParaRP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8066267" y="1059148"/>
          <a:ext cx="618733" cy="4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13" imgW="330120" imgH="241200" progId="Equation.3">
                  <p:embed/>
                </p:oleObj>
              </mc:Choice>
              <mc:Fallback>
                <p:oleObj name="公式" r:id="rId13" imgW="330120" imgH="241200" progId="Equation.3">
                  <p:embed/>
                  <p:pic>
                    <p:nvPicPr>
                      <p:cNvPr id="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267" y="1059148"/>
                        <a:ext cx="618733" cy="4321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257611" y="5600700"/>
            <a:ext cx="2220467" cy="259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523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67"/>
    </mc:Choice>
    <mc:Fallback xmlns="">
      <p:transition spd="slow" advTm="10936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057400" y="1227733"/>
            <a:ext cx="455295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离子交换剂：二葵基磷酸钙</a:t>
            </a:r>
            <a:endParaRPr kumimoji="1" lang="en-US" altLang="zh-CN" sz="2800" b="1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有机溶剂：苯基磷酸二辛酯</a:t>
            </a:r>
            <a:endParaRPr kumimoji="1" lang="zh-CN" altLang="zh-CN" sz="28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138934" y="3442910"/>
          <a:ext cx="3126788" cy="892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5" imgW="1409400" imgH="406080" progId="Equation.3">
                  <p:embed/>
                </p:oleObj>
              </mc:Choice>
              <mc:Fallback>
                <p:oleObj name="公式" r:id="rId5" imgW="1409400" imgH="40608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934" y="3442910"/>
                        <a:ext cx="3126788" cy="892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578282" y="302100"/>
          <a:ext cx="2555126" cy="314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位图图像" r:id="rId7" imgW="4381880" imgH="3650296" progId="Paint.Picture">
                  <p:embed/>
                </p:oleObj>
              </mc:Choice>
              <mc:Fallback>
                <p:oleObj name="位图图像" r:id="rId7" imgW="4381880" imgH="3650296" progId="Paint.Picture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233"/>
                      <a:stretch>
                        <a:fillRect/>
                      </a:stretch>
                    </p:blipFill>
                    <p:spPr bwMode="auto">
                      <a:xfrm>
                        <a:off x="8578282" y="302100"/>
                        <a:ext cx="2555126" cy="3140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8463982" y="4064296"/>
          <a:ext cx="2051618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位图图像" r:id="rId9" imgW="2636749" imgH="2940952" progId="Paint.Picture">
                  <p:embed/>
                </p:oleObj>
              </mc:Choice>
              <mc:Fallback>
                <p:oleObj name="位图图像" r:id="rId9" imgW="2636749" imgH="2940952" progId="Paint.Picture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3982" y="4064296"/>
                        <a:ext cx="2051618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85382" y="293948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钙离子选择性电极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057400" y="2684738"/>
          <a:ext cx="3602830" cy="66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11" imgW="1498320" imgH="241200" progId="Equation.3">
                  <p:embed/>
                </p:oleObj>
              </mc:Choice>
              <mc:Fallback>
                <p:oleObj name="公式" r:id="rId11" imgW="1498320" imgH="2412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84738"/>
                        <a:ext cx="3602830" cy="66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81199" y="4834433"/>
            <a:ext cx="5753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液膜电极（活动载体电极）</a:t>
            </a:r>
            <a:endParaRPr lang="zh-CN" altLang="en-US" sz="3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80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01"/>
    </mc:Choice>
    <mc:Fallback xmlns="">
      <p:transition spd="slow" advTm="7190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777" y="2202111"/>
            <a:ext cx="7010400" cy="1058864"/>
          </a:xfrm>
        </p:spPr>
        <p:txBody>
          <a:bodyPr>
            <a:normAutofit/>
          </a:bodyPr>
          <a:lstStyle/>
          <a:p>
            <a:r>
              <a:rPr kumimoji="1"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气  敏 电  极 </a:t>
            </a:r>
            <a:endParaRPr kumimoji="1"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9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6"/>
    </mc:Choice>
    <mc:Fallback xmlns="">
      <p:transition spd="slow" advTm="1058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3412" y="33841"/>
            <a:ext cx="4500426" cy="935038"/>
          </a:xfrm>
        </p:spPr>
        <p:txBody>
          <a:bodyPr>
            <a:normAutofit/>
          </a:bodyPr>
          <a:lstStyle/>
          <a:p>
            <a:pPr algn="r" eaLnBrk="1" hangingPunct="1"/>
            <a:r>
              <a:rPr kumimoji="1"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气敏电极和酶电极</a:t>
            </a:r>
            <a:endParaRPr kumimoji="1"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A9672A4-5509-40CD-8A38-94EBE7B233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81913" y="2859088"/>
            <a:ext cx="6676662" cy="36242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复合电极→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气体传感器</a:t>
            </a:r>
            <a:endParaRPr lang="en-US" altLang="zh-CN" sz="24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dirty="0">
                <a:ea typeface="隶书" pitchFamily="49" charset="-122"/>
              </a:rPr>
              <a:t>CO</a:t>
            </a:r>
            <a:r>
              <a:rPr kumimoji="1" lang="en-US" altLang="zh-CN" sz="2400" baseline="-25000" dirty="0">
                <a:ea typeface="隶书" pitchFamily="49" charset="-122"/>
              </a:rPr>
              <a:t>2</a:t>
            </a:r>
            <a:r>
              <a:rPr kumimoji="1" lang="zh-CN" altLang="en-US" sz="2400" dirty="0" smtClean="0">
                <a:ea typeface="隶书" pitchFamily="49" charset="-122"/>
              </a:rPr>
              <a:t>、</a:t>
            </a:r>
            <a:r>
              <a:rPr kumimoji="1" lang="en-US" altLang="zh-CN" sz="2400" dirty="0" smtClean="0">
                <a:ea typeface="隶书" pitchFamily="49" charset="-122"/>
              </a:rPr>
              <a:t>H</a:t>
            </a:r>
            <a:r>
              <a:rPr kumimoji="1" lang="en-US" altLang="zh-CN" sz="2400" baseline="-25000" dirty="0" smtClean="0">
                <a:ea typeface="隶书" pitchFamily="49" charset="-122"/>
              </a:rPr>
              <a:t>2</a:t>
            </a:r>
            <a:r>
              <a:rPr kumimoji="1" lang="en-US" altLang="zh-CN" sz="2400" dirty="0" smtClean="0">
                <a:ea typeface="隶书" pitchFamily="49" charset="-122"/>
              </a:rPr>
              <a:t>S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电极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测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化学反应与电极组合</a:t>
            </a:r>
            <a:endParaRPr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酶电极</a:t>
            </a:r>
          </a:p>
          <a:p>
            <a:pPr eaLnBrk="1" hangingPunct="1">
              <a:defRPr/>
            </a:pP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ea typeface="隶书" pitchFamily="49" charset="-122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1" y="1152402"/>
            <a:ext cx="3949595" cy="550239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7" name="Object 5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5513388" y="1152402"/>
          <a:ext cx="49117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5" imgW="1752480" imgH="241200" progId="Equation.3">
                  <p:embed/>
                </p:oleObj>
              </mc:Choice>
              <mc:Fallback>
                <p:oleObj name="公式" r:id="rId5" imgW="1752480" imgH="241200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1152402"/>
                        <a:ext cx="4911725" cy="666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4613412" y="2125143"/>
            <a:ext cx="66546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氨→</a:t>
            </a:r>
            <a:r>
              <a:rPr lang="en-US" altLang="zh-CN" sz="26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pH</a:t>
            </a:r>
            <a:r>
              <a:rPr lang="zh-CN" altLang="en-US" sz="26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变化→膜电位改变→电极响应信号</a:t>
            </a:r>
            <a:endParaRPr lang="zh-CN" altLang="en-US" sz="26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1692442" y="647577"/>
            <a:ext cx="1657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ea typeface="隶书" panose="02010509060101010101" pitchFamily="49" charset="-122"/>
              </a:rPr>
              <a:t>氨电极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0" y="4138863"/>
            <a:ext cx="1050758" cy="184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990974" y="800691"/>
            <a:ext cx="6019925" cy="45719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/>
          </p:nvPr>
        </p:nvGraphicFramePr>
        <p:xfrm>
          <a:off x="5655873" y="4015915"/>
          <a:ext cx="640236" cy="49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7" imgW="304560" imgH="241200" progId="Equation.3">
                  <p:embed/>
                </p:oleObj>
              </mc:Choice>
              <mc:Fallback>
                <p:oleObj name="公式" r:id="rId7" imgW="304560" imgH="241200" progId="Equation.3">
                  <p:embed/>
                  <p:pic>
                    <p:nvPicPr>
                      <p:cNvPr id="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873" y="4015915"/>
                        <a:ext cx="640236" cy="4998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>
            <p:extLst/>
          </p:nvPr>
        </p:nvGraphicFramePr>
        <p:xfrm>
          <a:off x="5258399" y="5690507"/>
          <a:ext cx="5421701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9" imgW="2692080" imgH="241200" progId="Equation.3">
                  <p:embed/>
                </p:oleObj>
              </mc:Choice>
              <mc:Fallback>
                <p:oleObj name="公式" r:id="rId9" imgW="2692080" imgH="241200" progId="Equation.3">
                  <p:embed/>
                  <p:pic>
                    <p:nvPicPr>
                      <p:cNvPr id="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399" y="5690507"/>
                        <a:ext cx="5421701" cy="5000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562231" y="6185699"/>
            <a:ext cx="82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尿素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106681" y="5154576"/>
            <a:ext cx="245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→生物传感器</a:t>
            </a:r>
            <a:endParaRPr lang="zh-CN" altLang="en-US" sz="2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835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51"/>
    </mc:Choice>
    <mc:Fallback xmlns="">
      <p:transition spd="slow" advTm="17685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.8|12.1|6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28.8|21.1|26.1|1.8|4.4|16.2|7|3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9.7|6.1|1.6|23.7|1.9|3.5|5.6|1|9.6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1|3.4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7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35.2|18.5|18.5|6|7.8|1.5|9.6|10.6|17.4|9.7|14|2.8|7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5.8|2.6|3.4|0.7|2.9|1.9|4.4|1.4|6.6|0.6|4.5|4.8|5.9|4.7|25.7|4|1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9.7|7.8|2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9.8|6.6|7.6|1.7|11.1|2.7|4.8|4.3|8.8|9|8.5|3.5|16.3|2.5|12.9|14.8|38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379</Words>
  <Application>Microsoft Office PowerPoint</Application>
  <PresentationFormat>宽屏</PresentationFormat>
  <Paragraphs>79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等线</vt:lpstr>
      <vt:lpstr>等线 Light</vt:lpstr>
      <vt:lpstr>华文新魏</vt:lpstr>
      <vt:lpstr>楷体</vt:lpstr>
      <vt:lpstr>隶书</vt:lpstr>
      <vt:lpstr>宋体</vt:lpstr>
      <vt:lpstr>幼圆</vt:lpstr>
      <vt:lpstr>Arial</vt:lpstr>
      <vt:lpstr>Segoe UI Light</vt:lpstr>
      <vt:lpstr>Sitka Heading</vt:lpstr>
      <vt:lpstr>Symbol</vt:lpstr>
      <vt:lpstr>Tahoma</vt:lpstr>
      <vt:lpstr>Times New Roman</vt:lpstr>
      <vt:lpstr>Wingdings</vt:lpstr>
      <vt:lpstr>Office 主题​​</vt:lpstr>
      <vt:lpstr>BMP 图象</vt:lpstr>
      <vt:lpstr>公式</vt:lpstr>
      <vt:lpstr>Equation</vt:lpstr>
      <vt:lpstr>位图图像</vt:lpstr>
      <vt:lpstr>画笔图片</vt:lpstr>
      <vt:lpstr>PowerPoint 演示文稿</vt:lpstr>
      <vt:lpstr>PowerPoint 演示文稿</vt:lpstr>
      <vt:lpstr>PowerPoint 演示文稿</vt:lpstr>
      <vt:lpstr>PowerPoint 演示文稿</vt:lpstr>
      <vt:lpstr> 液膜电极（活动载体电极）</vt:lpstr>
      <vt:lpstr> 液膜电极（活动载体电极）</vt:lpstr>
      <vt:lpstr>PowerPoint 演示文稿</vt:lpstr>
      <vt:lpstr>               气  敏 电  极 </vt:lpstr>
      <vt:lpstr>气敏电极和酶电极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86</cp:revision>
  <dcterms:created xsi:type="dcterms:W3CDTF">2020-04-09T10:57:48Z</dcterms:created>
  <dcterms:modified xsi:type="dcterms:W3CDTF">2020-04-27T08:07:05Z</dcterms:modified>
</cp:coreProperties>
</file>