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57" r:id="rId4"/>
    <p:sldId id="268" r:id="rId5"/>
    <p:sldId id="258" r:id="rId6"/>
    <p:sldId id="259" r:id="rId7"/>
    <p:sldId id="687" r:id="rId8"/>
    <p:sldId id="299" r:id="rId9"/>
    <p:sldId id="270" r:id="rId10"/>
    <p:sldId id="269" r:id="rId11"/>
    <p:sldId id="292" r:id="rId12"/>
    <p:sldId id="293" r:id="rId13"/>
    <p:sldId id="297" r:id="rId14"/>
    <p:sldId id="261" r:id="rId15"/>
    <p:sldId id="6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FDEC9-0D0F-4EA0-9275-79FC935DAEDA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989D-545D-430D-9DFF-37A4BB7F1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5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9AB8DE10-000F-4423-8B95-452F147CF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45AA61E-7EAF-4387-82BA-2C5132C3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ED67F6A-1DCA-4D3A-8D7C-D6C6F39E9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AD2A29-2F02-441C-A978-5513B79DCC26}" type="slidenum">
              <a:rPr lang="en-US" altLang="zh-CN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D2A1-9CE3-4CB0-817F-E862DCD7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6EBBE-A01D-4566-BE32-2E5BCF0E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60AD6-DBD0-4E1A-BF7D-5A094350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B4B5F-9FC3-4FA4-B98B-3C5B981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7B78A-E2DF-4BEC-A924-FA8C765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64094-EF70-413B-B8D2-26A546F1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B4A3C-A9C9-4C72-A56B-BFE59488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0976B-763E-449D-8E90-CF229BD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BF9C0-BE93-49F6-8C88-99837DEE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138F-D6C4-4764-950B-22BC026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1B8B42-220B-4020-B9EF-28A127548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F999E-E9D3-4D30-9E80-2CEAF49E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6C51-3E4A-4334-B6A1-BF42B945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D2126-2962-4933-8FF5-13A537DA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D0FA8-558C-4B02-9885-9E6F91A2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5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2E040-DE0D-43D1-97E7-36077A84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3DE98-0991-4E1E-9994-95D23AA9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6CB99-DF65-4E48-89A1-CEDF0154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D0395-675F-40AD-8BBD-DBFF3FD1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1281B-B61D-4621-92B0-5480F682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11A9-D076-42A1-943B-CE93A59C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D67DA-1995-45F3-B127-394FB6D3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38A44-1832-402D-83C7-052AF43A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572BF-84E4-4F6F-ACE3-D72EB95A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BDDAB-7803-433B-8283-0521A1B4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82F5-B71A-4854-940B-F573E47C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C0255-96F8-46AE-98CF-04E423C76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80B28-9696-464B-AF90-ABA48AEA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ABFC-46DB-43A3-A541-0C193BA0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1D881-2D2E-4D91-8324-EA17884D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440AA-1FF7-4861-B523-8092966B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63B34-3C10-429A-A866-02DFE34C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C5855-9A0F-4403-B3D7-E842B3D1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6A312-794C-4CD4-BA9D-3E2804ADF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967F4-1E38-4564-90D2-BE5321E9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3EA32-CB55-482D-9E98-9CC1B7F9D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30558-33A5-4735-B859-82B167E2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F0256F-8A2D-49DC-BD31-5EA6FCBC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E21AF9-A7CE-44A6-883D-A4474884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BDDE3-0CF2-425B-AA8D-529C2F63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834715-2971-4785-9E3D-1CA342A4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D77764-944A-4E48-B286-F059A1DE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EE3912-6679-4B74-A4D4-F874480F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4CED57-9358-4820-B0CC-BD67A550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472E3-5D95-4578-B0BA-9A3ABA82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D6E21-F1A1-4DD0-A559-EADABFD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5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6895-3D90-4291-81C0-1C5CEEB0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BF33C-1825-4A6A-8AAF-9167CDEE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AA0EA-5400-484A-9B8D-CAE5500C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AFC7B-7BAA-46D2-9EC7-E5FECD49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9C5CB-D242-416D-A6DA-AB7FABD6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FD24D-61E4-435A-85D8-03475A21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4BCC-1FFB-4753-BC35-D0B515A1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1D756-44C5-490E-BB66-04CF2138E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10777-C376-4AE6-9534-0A8D2D59D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B6225-0C34-4D58-9B80-F4554BAE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21C36-B4D1-4276-80BE-893DA95A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73CD9-A344-461B-A4D2-70A27F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53B1A3-44CC-4A55-BF7B-32072D2B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264D3-492C-4BCF-8818-63C37282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F9738-AEC7-4459-BBD8-058AF68E2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D120-A304-49CF-9C29-5020E38BEF8C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189A9-0928-4512-AC74-0375AD91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73F9A-5FF6-4310-B8DF-0D4768A44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F2BD-EB59-493C-91CB-6BB9B7C25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6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471B3B-9268-4462-B040-9A2CF7F9CDB8}"/>
              </a:ext>
            </a:extLst>
          </p:cNvPr>
          <p:cNvSpPr>
            <a:spLocks noGrp="1" noRot="1" noChangeArrowheads="1"/>
          </p:cNvSpPr>
          <p:nvPr>
            <p:ph idx="4294967295"/>
          </p:nvPr>
        </p:nvSpPr>
        <p:spPr>
          <a:xfrm>
            <a:off x="1825626" y="1679576"/>
            <a:ext cx="8220075" cy="41878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6000" b="1">
                <a:ea typeface="隶书" panose="02010509060101010101" pitchFamily="49" charset="-122"/>
              </a:rPr>
              <a:t>色谱分析法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4800" b="1"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latin typeface="Times New Roman" panose="02020603050405020304" pitchFamily="18" charset="0"/>
                <a:ea typeface="黑体" panose="02010609060101010101" pitchFamily="49" charset="-122"/>
              </a:rPr>
              <a:t>Chromatography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80"/>
    </mc:Choice>
    <mc:Fallback xmlns="">
      <p:transition spd="slow" advTm="221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BAB96A-8F3F-47BB-9C05-68CFCEC623F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765176"/>
            <a:ext cx="8540750" cy="936625"/>
          </a:xfrm>
        </p:spPr>
        <p:txBody>
          <a:bodyPr/>
          <a:lstStyle/>
          <a:p>
            <a:pPr eaLnBrk="1" hangingPunct="1"/>
            <a:r>
              <a:rPr lang="zh-CN" altLang="zh-CN" sz="40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什么是气相色谱法？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EE56934-CB57-4687-8EC4-FD3563117D5A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40013" y="1700213"/>
            <a:ext cx="762000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气体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为流动相的色谱法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Gas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Chromatogaphy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，简称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GC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按固定相状态的不同可分为：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气固色谱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GSC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气液色谱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GLC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32"/>
    </mc:Choice>
    <mc:Fallback xmlns="">
      <p:transition spd="slow" advTm="40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89E2F64A-0732-41F0-8B74-02FE910F4D5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08214" y="1341438"/>
            <a:ext cx="7920037" cy="3886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应用范围：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    用于分离分析</a:t>
            </a:r>
            <a:r>
              <a:rPr lang="zh-CN" altLang="en-US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易汽化</a:t>
            </a:r>
            <a:r>
              <a:rPr lang="zh-CN" altLang="en-US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（在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-190</a:t>
            </a:r>
            <a:r>
              <a:rPr lang="en-US" altLang="zh-CN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℃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-500</a:t>
            </a:r>
            <a:r>
              <a:rPr lang="en-US" altLang="zh-CN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℃</a:t>
            </a:r>
            <a:r>
              <a:rPr lang="zh-CN" altLang="en-US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范围内有</a:t>
            </a:r>
            <a:r>
              <a:rPr lang="en-US" altLang="zh-CN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0.2-10mmHg</a:t>
            </a:r>
            <a:r>
              <a:rPr lang="zh-CN" altLang="en-US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的蒸气压的）</a:t>
            </a:r>
            <a:r>
              <a:rPr lang="zh-CN" altLang="en-US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稳定、不易分解、不易反应</a:t>
            </a:r>
            <a:r>
              <a:rPr lang="zh-CN" altLang="en-US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的样品，特别适合用于</a:t>
            </a:r>
            <a:r>
              <a:rPr lang="zh-CN" altLang="en-US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同系物、同分异构体</a:t>
            </a:r>
            <a:r>
              <a:rPr lang="zh-CN" altLang="en-US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的分离。</a:t>
            </a:r>
            <a:endParaRPr lang="zh-CN" altLang="en-US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32"/>
    </mc:Choice>
    <mc:Fallback xmlns="">
      <p:transition spd="slow" advTm="541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374FF6-D2DE-430F-85AF-E278F175418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40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什么是液相色谱法？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3E93E18-93FA-4E84-98BA-021D0E1D1E29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0" y="1773238"/>
            <a:ext cx="8135938" cy="3886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液体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为流动相的色谱法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Liquid Chromatography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，简称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LC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应用范围：</a:t>
            </a:r>
          </a:p>
          <a:p>
            <a:pPr algn="just"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用于分离分析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高沸点、热不稳定、离子型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的样品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41"/>
    </mc:Choice>
    <mc:Fallback xmlns="">
      <p:transition spd="slow" advTm="549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915EDF0E-7778-474E-AB86-A2138241521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0"/>
            <a:ext cx="4854575" cy="659765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92"/>
    </mc:Choice>
    <mc:Fallback xmlns="">
      <p:transition spd="slow" advTm="181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21ABC2-8CBE-44C5-8C19-8395D869150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51088" y="692150"/>
            <a:ext cx="7607300" cy="547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其他分类方式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B405B2-4857-4725-8562-F5993F90E3EA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8625" y="1620840"/>
            <a:ext cx="6864627" cy="4176712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按固定相使用的形式可分为</a:t>
            </a:r>
          </a:p>
          <a:p>
            <a:pPr marL="609600" indent="-609600">
              <a:lnSpc>
                <a:spcPct val="10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柱色谱（</a:t>
            </a:r>
            <a:r>
              <a:rPr lang="en-US" altLang="zh-CN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column chromatography</a:t>
            </a: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lvl="1" indent="-533400" algn="just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将固定相装在色谱柱内</a:t>
            </a:r>
          </a:p>
          <a:p>
            <a:pPr marL="609600" indent="-609600">
              <a:lnSpc>
                <a:spcPct val="10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平面色谱法（</a:t>
            </a:r>
            <a:r>
              <a:rPr lang="en-US" altLang="zh-CN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planar chromatography</a:t>
            </a: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066800" lvl="1" indent="-609600">
              <a:lnSpc>
                <a:spcPct val="10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纸色谱（</a:t>
            </a:r>
            <a:r>
              <a:rPr lang="en-US" altLang="zh-CN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Paper Chromatography</a:t>
            </a: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447800" lvl="2" indent="-533400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用滤纸做固定相或固定相载体的色谱</a:t>
            </a:r>
          </a:p>
          <a:p>
            <a:pPr marL="1066800" lvl="1" indent="-609600">
              <a:lnSpc>
                <a:spcPct val="10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薄层色谱（</a:t>
            </a:r>
            <a:r>
              <a:rPr lang="en-US" altLang="zh-CN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Thin Lay Chromatography</a:t>
            </a:r>
            <a:r>
              <a:rPr lang="zh-CN" altLang="en-US" b="1" dirty="0">
                <a:solidFill>
                  <a:srgbClr val="33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447800" lvl="2" indent="-533400">
              <a:lnSpc>
                <a:spcPct val="100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固定相均匀涂在玻璃板或塑料板上</a:t>
            </a:r>
          </a:p>
        </p:txBody>
      </p:sp>
      <p:pic>
        <p:nvPicPr>
          <p:cNvPr id="18436" name="图片 1">
            <a:extLst>
              <a:ext uri="{FF2B5EF4-FFF2-40B4-BE49-F238E27FC236}">
                <a16:creationId xmlns:a16="http://schemas.microsoft.com/office/drawing/2014/main" id="{214E3630-F6E3-4829-A763-CEC7E5524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1"/>
          <a:stretch>
            <a:fillRect/>
          </a:stretch>
        </p:blipFill>
        <p:spPr bwMode="auto">
          <a:xfrm>
            <a:off x="9356725" y="260351"/>
            <a:ext cx="947738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2">
            <a:extLst>
              <a:ext uri="{FF2B5EF4-FFF2-40B4-BE49-F238E27FC236}">
                <a16:creationId xmlns:a16="http://schemas.microsoft.com/office/drawing/2014/main" id="{1478AA00-C676-4503-ACBF-1E6BAC20F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18" b="23436"/>
          <a:stretch>
            <a:fillRect/>
          </a:stretch>
        </p:blipFill>
        <p:spPr bwMode="auto">
          <a:xfrm>
            <a:off x="7889875" y="1430339"/>
            <a:ext cx="14097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3">
            <a:extLst>
              <a:ext uri="{FF2B5EF4-FFF2-40B4-BE49-F238E27FC236}">
                <a16:creationId xmlns:a16="http://schemas.microsoft.com/office/drawing/2014/main" id="{933A70A5-726C-4A19-B238-FC4F556D2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910" y="3597277"/>
            <a:ext cx="2933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73"/>
    </mc:Choice>
    <mc:Fallback xmlns="">
      <p:transition spd="slow" advTm="64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2134A042-67CD-41CD-9D26-550E50AF8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38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B283DDE-CB3B-463A-BE21-A4EC8F87C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88913"/>
            <a:ext cx="7391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应用举例</a:t>
            </a:r>
            <a:r>
              <a:rPr lang="zh-CN" altLang="en-US" sz="4000">
                <a:latin typeface="Times New Roman" panose="02020603050405020304" pitchFamily="18" charset="0"/>
              </a:rPr>
              <a:t>  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TLC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DCFC22C4-0D85-40F9-B588-5F23F1115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1700213"/>
          <a:ext cx="4271963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4" imgW="3400900" imgH="2809524" progId="PBrush">
                  <p:embed/>
                </p:oleObj>
              </mc:Choice>
              <mc:Fallback>
                <p:oleObj r:id="rId4" imgW="3400900" imgH="2809524" progId="PBrush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DCFC22C4-0D85-40F9-B588-5F23F1115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700213"/>
                        <a:ext cx="4271963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7D04DA86-F2FC-48EA-87CF-9C4A39803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445125"/>
            <a:ext cx="3870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1     2    3   4     5    6    7     8     9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2E647E91-ED1C-4693-8D5A-85159412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1773238"/>
            <a:ext cx="324167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Bands                Description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        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Pseudoginsenoside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             American Ginseng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            Ginsenoside R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             Ginsenoside R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             Ginseng     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             Ginsenoside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7             Ginsenoside R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8         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Notoginseng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9            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Notoginsenoside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13F37256-2027-45CB-8CEE-BF624361C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031" y="5525466"/>
            <a:ext cx="813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Identification of Ginseng, America ginseng and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Notoginseng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CF5514-FF16-445B-93DA-904D775EA8E4}"/>
              </a:ext>
            </a:extLst>
          </p:cNvPr>
          <p:cNvSpPr/>
          <p:nvPr/>
        </p:nvSpPr>
        <p:spPr>
          <a:xfrm>
            <a:off x="3697357" y="1771651"/>
            <a:ext cx="251791" cy="328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63A18E-4C4A-4FBB-9909-A91AA420A6B2}"/>
              </a:ext>
            </a:extLst>
          </p:cNvPr>
          <p:cNvSpPr/>
          <p:nvPr/>
        </p:nvSpPr>
        <p:spPr>
          <a:xfrm>
            <a:off x="4520717" y="1769131"/>
            <a:ext cx="251791" cy="328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C7C2B6-5E34-4F4E-AA82-12216F6EB26F}"/>
              </a:ext>
            </a:extLst>
          </p:cNvPr>
          <p:cNvSpPr/>
          <p:nvPr/>
        </p:nvSpPr>
        <p:spPr>
          <a:xfrm>
            <a:off x="5355673" y="1769131"/>
            <a:ext cx="251791" cy="328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56"/>
    </mc:Choice>
    <mc:Fallback xmlns="">
      <p:transition spd="slow" advTm="113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0CB50817-8542-4320-B52D-E2FD4875855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90764" y="855664"/>
            <a:ext cx="7685087" cy="593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5000" dirty="0">
                <a:latin typeface="隶书" panose="02010509060101010101" pitchFamily="49" charset="-122"/>
                <a:ea typeface="隶书" panose="02010509060101010101" pitchFamily="49" charset="-122"/>
              </a:rPr>
              <a:t>第一章  色谱法引论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3E8A7BE7-9FBC-437E-A876-EB9DFAB2794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424113" y="1844675"/>
            <a:ext cx="7467600" cy="48006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一、概述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：什么是色谱法？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：为什么色谱法能将混合物分开？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：色谱法的分类？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：各种色谱法的应用范围？</a:t>
            </a:r>
          </a:p>
          <a:p>
            <a:pPr marL="609600" indent="-609600"/>
            <a:endParaRPr lang="en-US" altLang="zh-CN" dirty="0"/>
          </a:p>
        </p:txBody>
      </p:sp>
      <p:sp>
        <p:nvSpPr>
          <p:cNvPr id="5124" name="Rectangle 1029">
            <a:extLst>
              <a:ext uri="{FF2B5EF4-FFF2-40B4-BE49-F238E27FC236}">
                <a16:creationId xmlns:a16="http://schemas.microsoft.com/office/drawing/2014/main" id="{586E0772-5BD9-4519-B38E-2355061D0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-228600"/>
            <a:ext cx="4572000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sz="4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1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3200"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14"/>
    </mc:Choice>
    <mc:Fallback xmlns="">
      <p:transition spd="slow" advTm="469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3A711C-46CC-4F1F-8178-551244B1B04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68550" y="855663"/>
            <a:ext cx="7607300" cy="608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>
                <a:solidFill>
                  <a:schemeClr val="hlink"/>
                </a:solidFill>
                <a:ea typeface="隶书" panose="02010509060101010101" pitchFamily="49" charset="-122"/>
              </a:rPr>
              <a:t>1</a:t>
            </a:r>
            <a:r>
              <a:rPr lang="zh-CN" altLang="en-US" b="1">
                <a:solidFill>
                  <a:schemeClr val="hlink"/>
                </a:solidFill>
                <a:ea typeface="隶书" panose="02010509060101010101" pitchFamily="49" charset="-122"/>
              </a:rPr>
              <a:t>、什么是色谱法？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725F8-3AAC-4063-9A00-C473BB5F3D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11889" r="11986"/>
          <a:stretch/>
        </p:blipFill>
        <p:spPr bwMode="auto">
          <a:xfrm>
            <a:off x="1712719" y="2545826"/>
            <a:ext cx="2326005" cy="1527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18AA3C-0B94-4BC8-B7DA-03FAB27DF7A6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857" y="2427496"/>
            <a:ext cx="245046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91CC4C-9ECD-4794-8666-3D439BA214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56" y="2555766"/>
            <a:ext cx="1901825" cy="1426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C7D0C012-6452-4AE8-A29B-E43670AE97EC}"/>
              </a:ext>
            </a:extLst>
          </p:cNvPr>
          <p:cNvSpPr/>
          <p:nvPr/>
        </p:nvSpPr>
        <p:spPr>
          <a:xfrm>
            <a:off x="4214191" y="3154017"/>
            <a:ext cx="569844" cy="274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A873904-8CA9-47F9-8215-B22D6A1A8133}"/>
              </a:ext>
            </a:extLst>
          </p:cNvPr>
          <p:cNvSpPr/>
          <p:nvPr/>
        </p:nvSpPr>
        <p:spPr>
          <a:xfrm>
            <a:off x="7770467" y="3168925"/>
            <a:ext cx="569844" cy="274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F5A324-4751-4EF5-B81A-F0F6EAC5F731}"/>
              </a:ext>
            </a:extLst>
          </p:cNvPr>
          <p:cNvSpPr/>
          <p:nvPr/>
        </p:nvSpPr>
        <p:spPr>
          <a:xfrm>
            <a:off x="3561851" y="466917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叶绿体中色素的提取和分离</a:t>
            </a:r>
            <a:endParaRPr lang="zh-CN" altLang="en-US" sz="2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51"/>
    </mc:Choice>
    <mc:Fallback xmlns="">
      <p:transition spd="slow" advTm="584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F30C4F-8F84-4EBA-8B9F-98C5620E8056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55625" y="605282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zh-CN" sz="4000" dirty="0">
                <a:solidFill>
                  <a:schemeClr val="hlink"/>
                </a:solidFill>
                <a:ea typeface="隶书" panose="02010509060101010101" pitchFamily="49" charset="-122"/>
              </a:rPr>
              <a:t>茨维特的实验</a:t>
            </a:r>
          </a:p>
        </p:txBody>
      </p:sp>
      <p:sp>
        <p:nvSpPr>
          <p:cNvPr id="7172" name="AutoShape 8">
            <a:extLst>
              <a:ext uri="{FF2B5EF4-FFF2-40B4-BE49-F238E27FC236}">
                <a16:creationId xmlns:a16="http://schemas.microsoft.com/office/drawing/2014/main" id="{A654E4A8-017B-4B2A-84A2-97174E9B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059" y="4645233"/>
            <a:ext cx="1447800" cy="609600"/>
          </a:xfrm>
          <a:prstGeom prst="wedgeEllipseCallout">
            <a:avLst>
              <a:gd name="adj1" fmla="val -86843"/>
              <a:gd name="adj2" fmla="val 72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碳酸钙</a:t>
            </a:r>
          </a:p>
        </p:txBody>
      </p:sp>
      <p:sp>
        <p:nvSpPr>
          <p:cNvPr id="7173" name="AutoShape 9">
            <a:extLst>
              <a:ext uri="{FF2B5EF4-FFF2-40B4-BE49-F238E27FC236}">
                <a16:creationId xmlns:a16="http://schemas.microsoft.com/office/drawing/2014/main" id="{72B034E4-534B-49D5-8F78-F282D7DF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2443612"/>
            <a:ext cx="1219200" cy="457200"/>
          </a:xfrm>
          <a:prstGeom prst="wedgeRoundRectCallout">
            <a:avLst>
              <a:gd name="adj1" fmla="val -85546"/>
              <a:gd name="adj2" fmla="val 1131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Tahoma" panose="020B0604030504040204" pitchFamily="34" charset="0"/>
              </a:rPr>
              <a:t>石油醚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6987ECF-37CD-43A3-98D4-76E6F3D55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35857"/>
              </p:ext>
            </p:extLst>
          </p:nvPr>
        </p:nvGraphicFramePr>
        <p:xfrm>
          <a:off x="2020887" y="2266950"/>
          <a:ext cx="1584325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orelDRAW" r:id="rId5" imgW="1847850" imgH="4562475" progId="CorelDraw.Graphic.8">
                  <p:embed/>
                </p:oleObj>
              </mc:Choice>
              <mc:Fallback>
                <p:oleObj name="CorelDRAW" r:id="rId5" imgW="1847850" imgH="4562475" progId="CorelDraw.Graphic.8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86987ECF-37CD-43A3-98D4-76E6F3D55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7" y="2266950"/>
                        <a:ext cx="1584325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>
            <a:extLst>
              <a:ext uri="{FF2B5EF4-FFF2-40B4-BE49-F238E27FC236}">
                <a16:creationId xmlns:a16="http://schemas.microsoft.com/office/drawing/2014/main" id="{7B0DA509-7B7A-44FD-94E9-9B2476B1B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75450"/>
              </p:ext>
            </p:extLst>
          </p:nvPr>
        </p:nvGraphicFramePr>
        <p:xfrm>
          <a:off x="5619127" y="2329031"/>
          <a:ext cx="155257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orelDRAW" r:id="rId7" imgW="1847850" imgH="4562475" progId="CorelDraw.Graphic.8">
                  <p:embed/>
                </p:oleObj>
              </mc:Choice>
              <mc:Fallback>
                <p:oleObj name="CorelDRAW" r:id="rId7" imgW="1847850" imgH="4562475" progId="CorelDraw.Graphic.8">
                  <p:embed/>
                  <p:pic>
                    <p:nvPicPr>
                      <p:cNvPr id="7174" name="Object 7">
                        <a:extLst>
                          <a:ext uri="{FF2B5EF4-FFF2-40B4-BE49-F238E27FC236}">
                            <a16:creationId xmlns:a16="http://schemas.microsoft.com/office/drawing/2014/main" id="{7B0DA509-7B7A-44FD-94E9-9B2476B1BD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127" y="2329031"/>
                        <a:ext cx="1552575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1522DDB-72F8-4A16-A5AF-45A2B8D4F52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940175" y="314219"/>
            <a:ext cx="8137805" cy="172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俄国植物学家，主要从事植物色素的研究工作，在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1906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年发表的文章中，首次提出了色谱法“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Chromatography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的概念。 </a:t>
            </a:r>
          </a:p>
        </p:txBody>
      </p:sp>
      <p:pic>
        <p:nvPicPr>
          <p:cNvPr id="8" name="图片 1" descr="http://www.kedo.gov.cn/upload/resources/image/2016/01/05/111918.jpg">
            <a:extLst>
              <a:ext uri="{FF2B5EF4-FFF2-40B4-BE49-F238E27FC236}">
                <a16:creationId xmlns:a16="http://schemas.microsoft.com/office/drawing/2014/main" id="{975FDD0B-BC9F-43E8-B324-0A4FD4EA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 r="26067"/>
          <a:stretch>
            <a:fillRect/>
          </a:stretch>
        </p:blipFill>
        <p:spPr bwMode="auto">
          <a:xfrm>
            <a:off x="8482363" y="1996402"/>
            <a:ext cx="2384218" cy="32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F1A0E94-5776-4F9D-A813-5445C2AB920C}"/>
              </a:ext>
            </a:extLst>
          </p:cNvPr>
          <p:cNvSpPr/>
          <p:nvPr/>
        </p:nvSpPr>
        <p:spPr>
          <a:xfrm>
            <a:off x="8586790" y="5660477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茨维特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(1872~1919)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74"/>
    </mc:Choice>
    <mc:Fallback xmlns="">
      <p:transition spd="slow" advTm="68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  <p:bldP spid="717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C114BF6-CFB2-4741-BE30-C62F68D97C2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3836" y="787814"/>
            <a:ext cx="7607300" cy="547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chemeClr val="hlink"/>
                </a:solidFill>
                <a:ea typeface="隶书" panose="02010509060101010101" pitchFamily="49" charset="-122"/>
              </a:rPr>
              <a:t>什么是色谱法？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0AEA80-70A0-4B40-B8FD-B0225770174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35188" y="1557338"/>
            <a:ext cx="8075612" cy="4800600"/>
          </a:xfrm>
        </p:spPr>
        <p:txBody>
          <a:bodyPr>
            <a:normAutofit/>
          </a:bodyPr>
          <a:lstStyle/>
          <a:p>
            <a:pPr lvl="1" algn="just" eaLnBrk="1" hangingPunct="1"/>
            <a:endParaRPr lang="en-US" altLang="zh-CN" sz="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色谱法是一种</a:t>
            </a:r>
            <a:r>
              <a:rPr lang="zh-CN" altLang="en-US" b="1" u="sng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方法。</a:t>
            </a:r>
          </a:p>
          <a:p>
            <a:pPr lvl="1" algn="just" eaLnBrk="1" hangingPunct="1"/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特点：有两相，一是固定相（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stationary phase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），一是流动相（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mobile phase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），两相作相向运动。</a:t>
            </a:r>
          </a:p>
          <a:p>
            <a:pPr lvl="1" algn="just" eaLnBrk="1" hangingPunct="1"/>
            <a:endParaRPr lang="zh-CN" altLang="en-US" sz="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/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将色谱法用于分析中，则称为色谱分析。</a:t>
            </a:r>
          </a:p>
          <a:p>
            <a:pPr lvl="1" algn="just" eaLnBrk="1" hangingPunct="1"/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因此色谱分析是一种</a:t>
            </a:r>
            <a:r>
              <a:rPr lang="zh-CN" altLang="en-US" sz="2800" b="1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分离、分析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法。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54"/>
    </mc:Choice>
    <mc:Fallback xmlns="">
      <p:transition spd="slow" advTm="74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E1C322A-2922-45BA-8F0B-110CEB71F7F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2384" y="670564"/>
            <a:ext cx="7761287" cy="5476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隶书" panose="02010509060101010101" pitchFamily="49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ea typeface="隶书" panose="02010509060101010101" pitchFamily="49" charset="-122"/>
              </a:rPr>
              <a:t>、色谱法分离原理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2D92632-6535-464B-AA19-BC8F2E691A7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90260" y="1522221"/>
            <a:ext cx="9501809" cy="424247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当流动相中所携带的混合物流过固定相时，就会和固定相发生作用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力的作用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。由于混合物中各组分在</a:t>
            </a: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性质和结构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上有差异，与固定相发生</a:t>
            </a:r>
            <a:r>
              <a:rPr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作用的大小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也有差异。因此在同一推动力作用下，不同组分在固定相中的滞留时间有长有短，从而按先后不同的次序从固定相中流出。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80"/>
    </mc:Choice>
    <mc:Fallback xmlns="">
      <p:transition spd="slow" advTm="37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2F5E3B-89B9-446B-82CB-7F286A3F3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8" t="38177" r="39565" b="41445"/>
          <a:stretch/>
        </p:blipFill>
        <p:spPr>
          <a:xfrm>
            <a:off x="1580711" y="612153"/>
            <a:ext cx="6882044" cy="187925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83502CE-7EA6-493E-97DA-D497B8C469C0}"/>
              </a:ext>
            </a:extLst>
          </p:cNvPr>
          <p:cNvSpPr/>
          <p:nvPr/>
        </p:nvSpPr>
        <p:spPr>
          <a:xfrm>
            <a:off x="1598125" y="1723680"/>
            <a:ext cx="477079" cy="767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39879AC-3D57-44B6-85FC-9E53A0209758}"/>
              </a:ext>
            </a:extLst>
          </p:cNvPr>
          <p:cNvSpPr/>
          <p:nvPr/>
        </p:nvSpPr>
        <p:spPr>
          <a:xfrm>
            <a:off x="7741750" y="612153"/>
            <a:ext cx="477079" cy="767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9152D-E9B9-4FD8-AD9C-32590BE19A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44" t="32213" r="37826" b="47409"/>
          <a:stretch/>
        </p:blipFill>
        <p:spPr>
          <a:xfrm>
            <a:off x="2215799" y="2289499"/>
            <a:ext cx="6008415" cy="1879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E9C717-AD81-48E7-BBE2-3E6FB6EB29BF}"/>
              </a:ext>
            </a:extLst>
          </p:cNvPr>
          <p:cNvSpPr txBox="1"/>
          <p:nvPr/>
        </p:nvSpPr>
        <p:spPr>
          <a:xfrm>
            <a:off x="8859077" y="1262015"/>
            <a:ext cx="157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叶黄素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F5904E-279D-455C-B52F-03DE70A0122C}"/>
              </a:ext>
            </a:extLst>
          </p:cNvPr>
          <p:cNvSpPr txBox="1"/>
          <p:nvPr/>
        </p:nvSpPr>
        <p:spPr>
          <a:xfrm>
            <a:off x="8600661" y="3007341"/>
            <a:ext cx="209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/>
              <a:t>α</a:t>
            </a:r>
            <a:r>
              <a:rPr lang="en-US" altLang="zh-CN" sz="2400" dirty="0"/>
              <a:t>-</a:t>
            </a:r>
            <a:r>
              <a:rPr lang="zh-CN" altLang="en-US" sz="2400" dirty="0"/>
              <a:t>胡萝卜素</a:t>
            </a:r>
          </a:p>
        </p:txBody>
      </p:sp>
      <p:pic>
        <p:nvPicPr>
          <p:cNvPr id="11" name="Picture 4" descr="517px-Beta-carotene-2D-skeletal">
            <a:extLst>
              <a:ext uri="{FF2B5EF4-FFF2-40B4-BE49-F238E27FC236}">
                <a16:creationId xmlns:a16="http://schemas.microsoft.com/office/drawing/2014/main" id="{4E65A1E6-5DBC-4B51-A946-A2C124ED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04" y="4472672"/>
            <a:ext cx="6021460" cy="14908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852451-29D3-4697-A411-3F9348E5D03B}"/>
              </a:ext>
            </a:extLst>
          </p:cNvPr>
          <p:cNvSpPr txBox="1"/>
          <p:nvPr/>
        </p:nvSpPr>
        <p:spPr>
          <a:xfrm>
            <a:off x="8600660" y="4987242"/>
            <a:ext cx="184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/>
              <a:t>β</a:t>
            </a:r>
            <a:r>
              <a:rPr lang="en-US" altLang="zh-CN" sz="2400" dirty="0"/>
              <a:t>-</a:t>
            </a:r>
            <a:r>
              <a:rPr lang="zh-CN" altLang="en-US" sz="2400" dirty="0"/>
              <a:t>胡萝卜素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4EF47-1D63-440D-A6D2-934B908AB80C}"/>
              </a:ext>
            </a:extLst>
          </p:cNvPr>
          <p:cNvSpPr/>
          <p:nvPr/>
        </p:nvSpPr>
        <p:spPr>
          <a:xfrm>
            <a:off x="7272535" y="4834209"/>
            <a:ext cx="477079" cy="767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4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30"/>
    </mc:Choice>
    <mc:Fallback xmlns="">
      <p:transition spd="slow" advTm="79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693D764-19E5-4552-8B3E-3C0DF2DC96F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74825" y="404813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hlink"/>
                </a:solidFill>
                <a:ea typeface="隶书" panose="02010509060101010101" pitchFamily="49" charset="-122"/>
              </a:rPr>
              <a:t>3. </a:t>
            </a:r>
            <a:r>
              <a:rPr lang="zh-CN" altLang="en-US" b="1" dirty="0">
                <a:solidFill>
                  <a:schemeClr val="hlink"/>
                </a:solidFill>
                <a:ea typeface="隶书" panose="02010509060101010101" pitchFamily="49" charset="-122"/>
              </a:rPr>
              <a:t>色谱分析仪器的基本流程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B9563E-0082-4D93-9165-6660DA44A1C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92313" y="2638427"/>
            <a:ext cx="8223250" cy="28082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2400" b="1" dirty="0">
                <a:ea typeface="楷体_GB2312" pitchFamily="1" charset="-122"/>
              </a:rPr>
              <a:t>流动相携带进样装置引入的混合试样进入色谱柱</a:t>
            </a:r>
          </a:p>
          <a:p>
            <a:pPr eaLnBrk="1" hangingPunct="1"/>
            <a:r>
              <a:rPr lang="zh-CN" altLang="zh-CN" sz="2400" b="1" dirty="0">
                <a:ea typeface="楷体_GB2312" pitchFamily="1" charset="-122"/>
              </a:rPr>
              <a:t>混合试样在色谱柱中进行分离</a:t>
            </a:r>
          </a:p>
          <a:p>
            <a:pPr eaLnBrk="1" hangingPunct="1"/>
            <a:r>
              <a:rPr lang="zh-CN" altLang="zh-CN" sz="2400" b="1" dirty="0">
                <a:ea typeface="楷体_GB2312" pitchFamily="1" charset="-122"/>
              </a:rPr>
              <a:t>各组分依次进入检测器检测</a:t>
            </a:r>
          </a:p>
          <a:p>
            <a:pPr eaLnBrk="1" hangingPunct="1"/>
            <a:r>
              <a:rPr lang="zh-CN" altLang="zh-CN" sz="2400" b="1" dirty="0">
                <a:ea typeface="楷体_GB2312" pitchFamily="1" charset="-122"/>
              </a:rPr>
              <a:t>检测响应信号导入计算机</a:t>
            </a:r>
          </a:p>
          <a:p>
            <a:pPr eaLnBrk="1" hangingPunct="1"/>
            <a:r>
              <a:rPr lang="zh-CN" altLang="zh-CN" sz="2400" b="1" dirty="0">
                <a:ea typeface="楷体_GB2312" pitchFamily="1" charset="-122"/>
              </a:rPr>
              <a:t>得到色谱图</a:t>
            </a:r>
            <a:endParaRPr lang="zh-CN" altLang="zh-CN" sz="2400" dirty="0">
              <a:ea typeface="楷体_GB2312" pitchFamily="1" charset="-122"/>
            </a:endParaRP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6C1BD6D2-3405-4515-951D-D92C18A47195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1547813"/>
            <a:ext cx="8139113" cy="720725"/>
            <a:chOff x="-283" y="0"/>
            <a:chExt cx="7963" cy="624"/>
          </a:xfrm>
        </p:grpSpPr>
        <p:sp>
          <p:nvSpPr>
            <p:cNvPr id="10247" name="Text Box 5">
              <a:extLst>
                <a:ext uri="{FF2B5EF4-FFF2-40B4-BE49-F238E27FC236}">
                  <a16:creationId xmlns:a16="http://schemas.microsoft.com/office/drawing/2014/main" id="{F3BBD28E-44C0-4CDF-8351-F2BC98A5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3" y="0"/>
              <a:ext cx="1243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流动相输送系统</a:t>
              </a:r>
              <a:endPara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248" name="Line 6">
              <a:extLst>
                <a:ext uri="{FF2B5EF4-FFF2-40B4-BE49-F238E27FC236}">
                  <a16:creationId xmlns:a16="http://schemas.microsoft.com/office/drawing/2014/main" id="{8BCFD253-5C45-4811-AF9A-616B61A9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2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249" name="Text Box 7">
              <a:extLst>
                <a:ext uri="{FF2B5EF4-FFF2-40B4-BE49-F238E27FC236}">
                  <a16:creationId xmlns:a16="http://schemas.microsoft.com/office/drawing/2014/main" id="{A95D2829-6231-4442-BC5D-A4E004BF3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104"/>
              <a:ext cx="1200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进样装置</a:t>
              </a:r>
              <a:endParaRPr lang="zh-CN" altLang="en-US" sz="2000" b="1">
                <a:solidFill>
                  <a:srgbClr val="C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250" name="Line 8">
              <a:extLst>
                <a:ext uri="{FF2B5EF4-FFF2-40B4-BE49-F238E27FC236}">
                  <a16:creationId xmlns:a16="http://schemas.microsoft.com/office/drawing/2014/main" id="{9ED0A520-8767-4058-B01D-5667D3216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312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251" name="Line 9">
              <a:extLst>
                <a:ext uri="{FF2B5EF4-FFF2-40B4-BE49-F238E27FC236}">
                  <a16:creationId xmlns:a16="http://schemas.microsoft.com/office/drawing/2014/main" id="{72794D13-6512-4914-86FA-E212C10D2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12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252" name="Line 10">
              <a:extLst>
                <a:ext uri="{FF2B5EF4-FFF2-40B4-BE49-F238E27FC236}">
                  <a16:creationId xmlns:a16="http://schemas.microsoft.com/office/drawing/2014/main" id="{826D8AD2-F833-42B2-A6F1-778A9E9FD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0" y="312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253" name="Text Box 11">
              <a:extLst>
                <a:ext uri="{FF2B5EF4-FFF2-40B4-BE49-F238E27FC236}">
                  <a16:creationId xmlns:a16="http://schemas.microsoft.com/office/drawing/2014/main" id="{32711D3F-BEB1-4461-8419-5B461561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04"/>
              <a:ext cx="960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色谱柱</a:t>
              </a:r>
              <a:endParaRPr lang="zh-CN" altLang="en-US" sz="2000" b="1">
                <a:solidFill>
                  <a:srgbClr val="C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254" name="Text Box 12">
              <a:extLst>
                <a:ext uri="{FF2B5EF4-FFF2-40B4-BE49-F238E27FC236}">
                  <a16:creationId xmlns:a16="http://schemas.microsoft.com/office/drawing/2014/main" id="{8AA06000-6CCC-499B-A1FA-15DF09C31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04"/>
              <a:ext cx="960" cy="4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检测器</a:t>
              </a:r>
              <a:endParaRPr lang="zh-CN" altLang="en-US" sz="2000" b="1">
                <a:solidFill>
                  <a:srgbClr val="C0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255" name="Text Box 13">
              <a:extLst>
                <a:ext uri="{FF2B5EF4-FFF2-40B4-BE49-F238E27FC236}">
                  <a16:creationId xmlns:a16="http://schemas.microsoft.com/office/drawing/2014/main" id="{DDCCD784-7E1B-45BD-AAFF-F6248FB4D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0"/>
              <a:ext cx="12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数据记录与处理</a:t>
              </a:r>
              <a:endPara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endParaRPr>
            </a:p>
          </p:txBody>
        </p:sp>
      </p:grpSp>
      <p:pic>
        <p:nvPicPr>
          <p:cNvPr id="10245" name="Picture 15">
            <a:extLst>
              <a:ext uri="{FF2B5EF4-FFF2-40B4-BE49-F238E27FC236}">
                <a16:creationId xmlns:a16="http://schemas.microsoft.com/office/drawing/2014/main" id="{5FE08D42-4E72-4C36-9CE5-95A546D3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97" y="4612592"/>
            <a:ext cx="6019938" cy="19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76"/>
    </mc:Choice>
    <mc:Fallback xmlns="">
      <p:transition spd="slow" advTm="8337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C893DE-3AC1-4375-A438-3267007667D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04814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hlink"/>
                </a:solidFill>
                <a:ea typeface="隶书" panose="02010509060101010101" pitchFamily="49" charset="-122"/>
              </a:rPr>
              <a:t>4</a:t>
            </a:r>
            <a:r>
              <a:rPr lang="zh-CN" altLang="en-US" b="1">
                <a:solidFill>
                  <a:schemeClr val="hlink"/>
                </a:solidFill>
                <a:ea typeface="隶书" panose="02010509060101010101" pitchFamily="49" charset="-122"/>
              </a:rPr>
              <a:t>、色谱法的分类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CC964FD-D5E1-4C73-A6D5-657333DC775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28800" y="1341439"/>
            <a:ext cx="8839200" cy="4359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10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</a:t>
            </a:r>
            <a:r>
              <a:rPr lang="zh-CN" altLang="en-US" sz="36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流动相状态</a:t>
            </a:r>
            <a:r>
              <a: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的不同，可分为以下三类：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2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36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气相色谱法</a:t>
            </a: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(Gas Chromatography, GC)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液相色谱法</a:t>
            </a: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(Liquid Chromatography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LC)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超临界流体色谱</a:t>
            </a:r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(Supercritical Fluid Chromatography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SFC)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25"/>
    </mc:Choice>
    <mc:Fallback xmlns="">
      <p:transition spd="slow" advTm="49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4.9|5.4|3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3.8|1.1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0.7|31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.8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8|2|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|3.2|2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581</Words>
  <Application>Microsoft Office PowerPoint</Application>
  <PresentationFormat>宽屏</PresentationFormat>
  <Paragraphs>84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楷体_GB2312</vt:lpstr>
      <vt:lpstr>隶书</vt:lpstr>
      <vt:lpstr>微软雅黑</vt:lpstr>
      <vt:lpstr>Arial</vt:lpstr>
      <vt:lpstr>Garamond</vt:lpstr>
      <vt:lpstr>Tahoma</vt:lpstr>
      <vt:lpstr>Times New Roman</vt:lpstr>
      <vt:lpstr>Wingdings</vt:lpstr>
      <vt:lpstr>Office 主题​​</vt:lpstr>
      <vt:lpstr>CorelDRAW</vt:lpstr>
      <vt:lpstr>PowerPoint 演示文稿</vt:lpstr>
      <vt:lpstr>第一章  色谱法引论</vt:lpstr>
      <vt:lpstr>1、什么是色谱法？</vt:lpstr>
      <vt:lpstr>茨维特的实验</vt:lpstr>
      <vt:lpstr>什么是色谱法？</vt:lpstr>
      <vt:lpstr> 2、色谱法分离原理</vt:lpstr>
      <vt:lpstr>PowerPoint 演示文稿</vt:lpstr>
      <vt:lpstr>3. 色谱分析仪器的基本流程</vt:lpstr>
      <vt:lpstr>4、色谱法的分类</vt:lpstr>
      <vt:lpstr>什么是气相色谱法？</vt:lpstr>
      <vt:lpstr>PowerPoint 演示文稿</vt:lpstr>
      <vt:lpstr>什么是液相色谱法？</vt:lpstr>
      <vt:lpstr>PowerPoint 演示文稿</vt:lpstr>
      <vt:lpstr>其他分类方式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28</cp:revision>
  <dcterms:created xsi:type="dcterms:W3CDTF">2020-02-14T02:07:51Z</dcterms:created>
  <dcterms:modified xsi:type="dcterms:W3CDTF">2020-03-01T03:01:28Z</dcterms:modified>
</cp:coreProperties>
</file>