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68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BF6D-8D70-4A6C-B27D-6ABE18CE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54BB64-9B88-45AD-8657-BF8DC677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A962C-DFC8-4A33-B563-FD1B9CC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374E-4935-4E46-807B-D183D3B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613B8-6EFF-45F7-B4E6-EDB96237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4627-C936-4147-B68F-C8BDE83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4E979-6F45-42C4-AB2B-064AC17B3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C7F28-4F8E-49F6-BD11-43210FE9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6A63-1242-4CF4-808D-9277B611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810A7-D9C8-4637-953A-29452553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EF15F-A148-42A2-962F-26131071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F97CA-CBEB-4784-A7AE-47DF360C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2EBB6-C417-465F-ABEF-2E4B69A9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F928-47E7-467D-BC5F-A28C33F2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9F878-9FF8-4484-A89E-C5B02EB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FFB9-BE74-476F-8EA8-A5806B7A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00C85-6260-4FF2-ADD2-876EDF50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1739C-A84B-452D-8E18-B0C011ED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8EAD2-BA7D-47FA-A9C9-20F05745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ACD22-2C4A-476D-A535-71F3E295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7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87CC-ED56-41BC-BA90-1B69B5EB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BF2D7-00F0-40D8-A70F-72B44DD7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EE826-68CD-400B-A074-8E318B1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A17C-0AD8-4493-9355-CC72A592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A1AB3-0922-456D-8FBE-C2CD413B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DA61-F348-4F61-8045-D94844C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D3DD4-A58C-4371-9B8E-78D45C501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8BF99-E739-4CA5-9481-B62E288D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1E82F-827D-4349-B967-3B0DE3D5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9E34A-FBD5-49E0-9414-B9C1894B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7F6C0-DB98-4E62-BBD0-864B7B4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BF6C-A68A-465D-8F41-816ABA07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CA4F2-3237-4F86-A60E-E36E07CE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323F0-A69B-4708-83FD-0958110F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1A0816-3C23-4AE5-9593-5F74CD7C1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274C01-381D-4C08-8F6A-71E142BF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F0C64C-8318-4248-9229-3F62E82B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75DA8-8DF9-4AC4-83CF-2E725868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1ED8C4-5542-438D-99F0-E2B21F37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F3AC1-ABE3-4619-9D99-D07DF06C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A0D95-92D4-4F92-B367-4068E3A9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68B8C0-7AF4-4071-A49A-97005177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F39F6A-4A41-4B4E-A8FA-88DFF037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72AC7C-0361-40BD-92C5-70E7D677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D49A7-3A8B-4AA0-BAE7-FAD33BC6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83316-42B9-413A-AE60-98927406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DEFA-E1B5-4825-BAF2-8BAFF705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6EDB0-8C5E-4769-B607-ACD2E54D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B0EF2-C0B7-4C4C-A77A-42228D0F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69736-D45E-4C71-A0B8-0AF60BD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024C5-5F96-40CB-AD03-E85CC11A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FC2ED-C28E-4AA4-BE75-384FFF7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B118-23B7-4358-9112-FDDB7E2D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944505-C8FA-4710-A2E2-B1B641AED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5626B-1F79-4E4E-A02C-1439B1140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15C69-1B8C-4F08-BD31-A2E01156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40F72-35BD-44C2-8AA8-7244E3C3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79138-A160-4864-9A20-B5F58826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50A1A-6BCA-490E-850C-5E999464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3F584-315A-4FAE-B1C8-5CAB37FBF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3B094-91B3-44B9-A60E-5EEE8E15A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8C5C-FAD3-44A2-BC2C-E1A15E0884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BEB33-EA21-4A70-AC5A-65520B81C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22BF1-D99C-4F12-9A2B-C429EF88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CE63-6738-43EB-9174-37398F60F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w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0109E8A-7D83-4362-9B22-B27326FAB39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79651" y="476250"/>
            <a:ext cx="747236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、色谱定量分析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3F9DD52-2E20-482E-AF2E-7520A6867951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63750" y="1628775"/>
            <a:ext cx="8064500" cy="22320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36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定量基础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色谱定量分析是基于被测物质的量与峰面积成正比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。在一定色谱条件下有：</a:t>
            </a:r>
          </a:p>
          <a:p>
            <a:pPr algn="just" eaLnBrk="1" hangingPunct="1">
              <a:lnSpc>
                <a:spcPct val="110000"/>
              </a:lnSpc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F2283375-834C-4BF3-B6C9-074B8231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33099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F8208A6A-F2CD-4FEE-93BD-D749EB6E1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860800"/>
          <a:ext cx="7848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3302000" imgH="241300" progId="Equation.3">
                  <p:embed/>
                </p:oleObj>
              </mc:Choice>
              <mc:Fallback>
                <p:oleObj r:id="rId4" imgW="3302000" imgH="241300" progId="Equation.3">
                  <p:embed/>
                  <p:pic>
                    <p:nvPicPr>
                      <p:cNvPr id="92165" name="Object 5">
                        <a:extLst>
                          <a:ext uri="{FF2B5EF4-FFF2-40B4-BE49-F238E27FC236}">
                            <a16:creationId xmlns:a16="http://schemas.microsoft.com/office/drawing/2014/main" id="{F8208A6A-F2CD-4FEE-93BD-D749EB6E1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860800"/>
                        <a:ext cx="7848600" cy="566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25"/>
    </mc:Choice>
    <mc:Fallback xmlns="">
      <p:transition spd="slow" advTm="70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F98666A-BE44-4BDF-B25C-F36278C9525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61322" y="765175"/>
            <a:ext cx="8434703" cy="52673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应用范围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：当试样中各组分都能流出色谱柱，且在检测器上均有响应，各组分峰没有重叠时，可用此法。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优点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：简便、准确，当操作条件如进样量等变化时，对定量结果影响很小。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缺点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：对该法的苛刻要求限制了它的使用。</a:t>
            </a:r>
            <a:endParaRPr lang="zh-CN" altLang="zh-CN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10"/>
    </mc:Choice>
    <mc:Fallback xmlns="">
      <p:transition spd="slow" advTm="85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220A28F-7C79-4EA2-98AB-8AABF922F6E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79650" y="620713"/>
            <a:ext cx="7931150" cy="8509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hlink"/>
                </a:solidFill>
                <a:ea typeface="隶书" panose="02010509060101010101" pitchFamily="49" charset="-122"/>
              </a:rPr>
              <a:t>峰面积</a:t>
            </a:r>
            <a:r>
              <a:rPr lang="zh-CN" altLang="zh-CN" sz="3200" dirty="0">
                <a:solidFill>
                  <a:schemeClr val="hlink"/>
                </a:solidFill>
                <a:ea typeface="隶书" panose="02010509060101010101" pitchFamily="49" charset="-122"/>
              </a:rPr>
              <a:t>归一化法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14325EC-DDB1-446B-B98D-BBAF3A7939F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351088" y="1700213"/>
            <a:ext cx="7605712" cy="11874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若各组分的定量校正因子相近或相同，则上式可简化为：</a:t>
            </a:r>
            <a:endParaRPr lang="zh-CN" altLang="zh-CN" dirty="0">
              <a:ea typeface="隶书" panose="02010509060101010101" pitchFamily="49" charset="-122"/>
            </a:endParaRP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623C9C5B-E097-4019-B806-7783173C0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3141663"/>
          <a:ext cx="30241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4" imgW="1270000" imgH="444500" progId="Equation.3">
                  <p:embed/>
                </p:oleObj>
              </mc:Choice>
              <mc:Fallback>
                <p:oleObj r:id="rId4" imgW="1270000" imgH="444500" progId="Equation.3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:a16="http://schemas.microsoft.com/office/drawing/2014/main" id="{623C9C5B-E097-4019-B806-7783173C0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141663"/>
                        <a:ext cx="30241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114"/>
    </mc:Choice>
    <mc:Fallback xmlns="">
      <p:transition spd="slow" advTm="223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E79F3C1-3D58-4CD4-8F7E-F475C8BD156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92225" y="660252"/>
            <a:ext cx="8156575" cy="871538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）内标法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AFC4928-19E7-4CAD-9909-922858C5913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83049" y="1777852"/>
            <a:ext cx="9410077" cy="135939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将一定量的纯物质作为内标物，加入到准确称量的试样中。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hlink"/>
                </a:solidFill>
                <a:ea typeface="隶书" panose="02010509060101010101" pitchFamily="49" charset="-122"/>
              </a:rPr>
              <a:t>推导</a:t>
            </a:r>
          </a:p>
          <a:p>
            <a:pPr eaLnBrk="1" hangingPunct="1">
              <a:lnSpc>
                <a:spcPct val="110000"/>
              </a:lnSpc>
            </a:pPr>
            <a:endParaRPr lang="en-US" altLang="zh-CN" dirty="0">
              <a:solidFill>
                <a:schemeClr val="hlink"/>
              </a:solidFill>
              <a:ea typeface="隶书" panose="02010509060101010101" pitchFamily="49" charset="-122"/>
            </a:endParaRP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93D2FF-7344-49A8-9239-F62F941E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0670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297544A2-457A-4EED-9A87-7345EA9A1F98}"/>
                  </a:ext>
                </a:extLst>
              </p:cNvPr>
              <p:cNvSpPr txBox="1"/>
              <p:nvPr/>
            </p:nvSpPr>
            <p:spPr bwMode="auto">
              <a:xfrm>
                <a:off x="2855913" y="3357563"/>
                <a:ext cx="2514600" cy="104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297544A2-457A-4EED-9A87-7345EA9A1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3" y="3357563"/>
                <a:ext cx="2514600" cy="104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4" name="Rectangle 6">
            <a:extLst>
              <a:ext uri="{FF2B5EF4-FFF2-40B4-BE49-F238E27FC236}">
                <a16:creationId xmlns:a16="http://schemas.microsoft.com/office/drawing/2014/main" id="{FBFF9891-DB86-4DEB-AA93-3F6725F5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30861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5" name="Object 7">
                <a:extLst>
                  <a:ext uri="{FF2B5EF4-FFF2-40B4-BE49-F238E27FC236}">
                    <a16:creationId xmlns:a16="http://schemas.microsoft.com/office/drawing/2014/main" id="{0A343595-3DA9-4D07-BED6-5BCB65223C4C}"/>
                  </a:ext>
                </a:extLst>
              </p:cNvPr>
              <p:cNvSpPr txBox="1"/>
              <p:nvPr/>
            </p:nvSpPr>
            <p:spPr bwMode="auto">
              <a:xfrm>
                <a:off x="2855913" y="4684198"/>
                <a:ext cx="8262661" cy="1875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455" name="Object 7">
                <a:extLst>
                  <a:ext uri="{FF2B5EF4-FFF2-40B4-BE49-F238E27FC236}">
                    <a16:creationId xmlns:a16="http://schemas.microsoft.com/office/drawing/2014/main" id="{0A343595-3DA9-4D07-BED6-5BCB6522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3" y="4684198"/>
                <a:ext cx="8262661" cy="1875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BC55E6-1B35-4F1C-A8CD-ACB5DA5CBD77}"/>
                  </a:ext>
                </a:extLst>
              </p:cNvPr>
              <p:cNvSpPr/>
              <p:nvPr/>
            </p:nvSpPr>
            <p:spPr>
              <a:xfrm>
                <a:off x="5481677" y="3383304"/>
                <a:ext cx="2100960" cy="87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BC55E6-1B35-4F1C-A8CD-ACB5DA5CB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77" y="3383304"/>
                <a:ext cx="2100960" cy="879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27180CFF-E539-407C-A065-B2FBC118AD70}"/>
              </a:ext>
            </a:extLst>
          </p:cNvPr>
          <p:cNvSpPr/>
          <p:nvPr/>
        </p:nvSpPr>
        <p:spPr>
          <a:xfrm>
            <a:off x="4736100" y="3662165"/>
            <a:ext cx="51683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050D2F-8576-475A-BC9B-8216808AD4DC}"/>
                  </a:ext>
                </a:extLst>
              </p:cNvPr>
              <p:cNvSpPr/>
              <p:nvPr/>
            </p:nvSpPr>
            <p:spPr>
              <a:xfrm>
                <a:off x="3390266" y="5617628"/>
                <a:ext cx="5941178" cy="87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050D2F-8576-475A-BC9B-8216808AD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66" y="5617628"/>
                <a:ext cx="5941178" cy="879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2211E44D-E6C8-4E22-A0B0-E8CC4C0F8CD9}"/>
              </a:ext>
            </a:extLst>
          </p:cNvPr>
          <p:cNvSpPr/>
          <p:nvPr/>
        </p:nvSpPr>
        <p:spPr>
          <a:xfrm>
            <a:off x="5481677" y="3357563"/>
            <a:ext cx="614323" cy="904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6B2AAF-61B5-45CE-ADA9-A339952743C4}"/>
              </a:ext>
            </a:extLst>
          </p:cNvPr>
          <p:cNvCxnSpPr>
            <a:cxnSpLocks/>
          </p:cNvCxnSpPr>
          <p:nvPr/>
        </p:nvCxnSpPr>
        <p:spPr>
          <a:xfrm flipH="1">
            <a:off x="4293704" y="4135178"/>
            <a:ext cx="1187974" cy="549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91"/>
    </mc:Choice>
    <mc:Fallback xmlns="">
      <p:transition spd="slow" advTm="94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104453" grpId="0"/>
      <p:bldP spid="104455" grpId="0"/>
      <p:bldP spid="4" grpId="0"/>
      <p:bldP spid="5" grpId="0" animBg="1"/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D08B0C3-417F-4252-842A-380F8699A62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908051"/>
            <a:ext cx="10084904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适用范围：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当只需测定试样中某几个组分，且试样中所有组分不能全部出峰时可用。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优点：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受操作条件的影响较小，定量结果准确，使用上不像归一化法那样受到限制，此法适合于微量物质的分析。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缺点：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每次分析必须准确称量被测物和内标物，不适合于快速分析。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3"/>
    </mc:Choice>
    <mc:Fallback xmlns="">
      <p:transition spd="slow" advTm="158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E913F80-7652-4CB9-A024-2E104C2575D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78182" y="467001"/>
            <a:ext cx="7715250" cy="863600"/>
          </a:xfrm>
        </p:spPr>
        <p:txBody>
          <a:bodyPr/>
          <a:lstStyle/>
          <a:p>
            <a:pPr eaLnBrk="1" hangingPunct="1"/>
            <a:r>
              <a:rPr lang="zh-CN" altLang="zh-CN" sz="3200" b="1" dirty="0">
                <a:solidFill>
                  <a:schemeClr val="hlink"/>
                </a:solidFill>
                <a:ea typeface="隶书" panose="02010509060101010101" pitchFamily="49" charset="-122"/>
              </a:rPr>
              <a:t>内标标准曲线法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>
                <a:extLst>
                  <a:ext uri="{FF2B5EF4-FFF2-40B4-BE49-F238E27FC236}">
                    <a16:creationId xmlns:a16="http://schemas.microsoft.com/office/drawing/2014/main" id="{0F81BBB0-1840-4F16-B051-93DA566E5AD7}"/>
                  </a:ext>
                </a:extLst>
              </p:cNvPr>
              <p:cNvSpPr>
                <a:spLocks noGrp="1" noRot="1" noChangeArrowheads="1"/>
              </p:cNvSpPr>
              <p:nvPr>
                <p:ph type="body" idx="4294967295"/>
              </p:nvPr>
            </p:nvSpPr>
            <p:spPr>
              <a:xfrm>
                <a:off x="1099930" y="1561198"/>
                <a:ext cx="5658679" cy="14935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1" dirty="0">
                    <a:ea typeface="隶书" panose="02010509060101010101" pitchFamily="49" charset="-122"/>
                  </a:rPr>
                  <a:t>，若使</a:t>
                </a:r>
                <a:r>
                  <a:rPr lang="en-US" altLang="zh-CN" b="1" dirty="0" err="1">
                    <a:ea typeface="隶书" panose="02010509060101010101" pitchFamily="49" charset="-122"/>
                  </a:rPr>
                  <a:t>f</a:t>
                </a:r>
                <a:r>
                  <a:rPr lang="en-US" altLang="zh-CN" b="1" baseline="-25000" dirty="0" err="1">
                    <a:ea typeface="隶书" panose="02010509060101010101" pitchFamily="49" charset="-122"/>
                  </a:rPr>
                  <a:t>i,s</a:t>
                </a:r>
                <a:r>
                  <a:rPr lang="en-US" altLang="zh-CN" b="1" dirty="0" err="1">
                    <a:ea typeface="隶书" panose="02010509060101010101" pitchFamily="49" charset="-122"/>
                  </a:rPr>
                  <a:t>·m</a:t>
                </a:r>
                <a:r>
                  <a:rPr lang="en-US" altLang="zh-CN" b="1" baseline="-25000" dirty="0" err="1">
                    <a:ea typeface="隶书" panose="02010509060101010101" pitchFamily="49" charset="-122"/>
                  </a:rPr>
                  <a:t>s</a:t>
                </a:r>
                <a:r>
                  <a:rPr lang="zh-CN" altLang="en-US" b="1" dirty="0">
                    <a:ea typeface="隶书" panose="02010509060101010101" pitchFamily="49" charset="-122"/>
                  </a:rPr>
                  <a:t>为常数，则可以</a:t>
                </a:r>
                <a:r>
                  <a:rPr lang="en-US" altLang="zh-CN" b="1" dirty="0">
                    <a:ea typeface="隶书" panose="02010509060101010101" pitchFamily="49" charset="-122"/>
                  </a:rPr>
                  <a:t>m</a:t>
                </a:r>
                <a:r>
                  <a:rPr lang="en-US" altLang="zh-CN" b="1" baseline="-25000" dirty="0">
                    <a:ea typeface="隶书" panose="02010509060101010101" pitchFamily="49" charset="-122"/>
                  </a:rPr>
                  <a:t>i</a:t>
                </a:r>
                <a:r>
                  <a:rPr lang="zh-CN" altLang="en-US" dirty="0">
                    <a:ea typeface="隶书" panose="02010509060101010101" pitchFamily="49" charset="-122"/>
                  </a:rPr>
                  <a:t>对</a:t>
                </a:r>
                <a:r>
                  <a:rPr lang="en-US" altLang="zh-CN" b="1" i="1" dirty="0">
                    <a:ea typeface="隶书" panose="02010509060101010101" pitchFamily="49" charset="-122"/>
                  </a:rPr>
                  <a:t>A</a:t>
                </a:r>
                <a:r>
                  <a:rPr lang="en-US" altLang="zh-CN" b="1" baseline="-25000" dirty="0">
                    <a:ea typeface="隶书" panose="02010509060101010101" pitchFamily="49" charset="-122"/>
                  </a:rPr>
                  <a:t>i</a:t>
                </a:r>
                <a:r>
                  <a:rPr lang="en-US" altLang="zh-CN" b="1" dirty="0">
                    <a:ea typeface="隶书" panose="02010509060101010101" pitchFamily="49" charset="-122"/>
                  </a:rPr>
                  <a:t>/</a:t>
                </a:r>
                <a:r>
                  <a:rPr lang="en-US" altLang="zh-CN" b="1" i="1" dirty="0">
                    <a:ea typeface="隶书" panose="02010509060101010101" pitchFamily="49" charset="-122"/>
                  </a:rPr>
                  <a:t>A</a:t>
                </a:r>
                <a:r>
                  <a:rPr lang="en-US" altLang="zh-CN" b="1" baseline="-25000" dirty="0">
                    <a:ea typeface="隶书" panose="02010509060101010101" pitchFamily="49" charset="-122"/>
                  </a:rPr>
                  <a:t>s</a:t>
                </a:r>
                <a:r>
                  <a:rPr lang="zh-CN" altLang="en-US" dirty="0">
                    <a:ea typeface="隶书" panose="02010509060101010101" pitchFamily="49" charset="-122"/>
                  </a:rPr>
                  <a:t>作内标标准曲线。</a:t>
                </a:r>
              </a:p>
            </p:txBody>
          </p:sp>
        </mc:Choice>
        <mc:Fallback xmlns="">
          <p:sp>
            <p:nvSpPr>
              <p:cNvPr id="113667" name="Rectangle 3">
                <a:extLst>
                  <a:ext uri="{FF2B5EF4-FFF2-40B4-BE49-F238E27FC236}">
                    <a16:creationId xmlns:a16="http://schemas.microsoft.com/office/drawing/2014/main" id="{0F81BBB0-1840-4F16-B051-93DA566E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099930" y="1561198"/>
                <a:ext cx="5658679" cy="1493520"/>
              </a:xfrm>
              <a:blipFill>
                <a:blip r:embed="rId5"/>
                <a:stretch>
                  <a:fillRect b="-3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AAB5808-A9CF-4A9A-A2D0-781527588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794" y="236404"/>
            <a:ext cx="4290646" cy="3501121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D9404DA-C380-4E40-96AC-79B7CB5A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5470"/>
              </p:ext>
            </p:extLst>
          </p:nvPr>
        </p:nvGraphicFramePr>
        <p:xfrm>
          <a:off x="1099930" y="3958433"/>
          <a:ext cx="103190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227">
                  <a:extLst>
                    <a:ext uri="{9D8B030D-6E8A-4147-A177-3AD203B41FA5}">
                      <a16:colId xmlns:a16="http://schemas.microsoft.com/office/drawing/2014/main" val="2689125156"/>
                    </a:ext>
                  </a:extLst>
                </a:gridCol>
                <a:gridCol w="1329498">
                  <a:extLst>
                    <a:ext uri="{9D8B030D-6E8A-4147-A177-3AD203B41FA5}">
                      <a16:colId xmlns:a16="http://schemas.microsoft.com/office/drawing/2014/main" val="54152541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148893373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3141349593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136512393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311651780"/>
                    </a:ext>
                  </a:extLst>
                </a:gridCol>
                <a:gridCol w="1121401">
                  <a:extLst>
                    <a:ext uri="{9D8B030D-6E8A-4147-A177-3AD203B41FA5}">
                      <a16:colId xmlns:a16="http://schemas.microsoft.com/office/drawing/2014/main" val="316245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标准溶液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2#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3#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4#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5#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试样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乳酸乙酯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1mL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3mL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4mL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5mL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乙酸正丁酯（内标）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2mL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0163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A04D1B-75B9-4653-B305-695D90C132D5}"/>
              </a:ext>
            </a:extLst>
          </p:cNvPr>
          <p:cNvSpPr/>
          <p:nvPr/>
        </p:nvSpPr>
        <p:spPr>
          <a:xfrm>
            <a:off x="1074015" y="5550941"/>
            <a:ext cx="8123584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优点：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消除了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某些操作条件的影响，方法简便。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A62B90-EF73-4114-85DD-8C31C0B909C5}"/>
              </a:ext>
            </a:extLst>
          </p:cNvPr>
          <p:cNvSpPr txBox="1"/>
          <p:nvPr/>
        </p:nvSpPr>
        <p:spPr>
          <a:xfrm>
            <a:off x="5762238" y="3386314"/>
            <a:ext cx="199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白酒分析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816"/>
    </mc:Choice>
    <mc:Fallback xmlns="">
      <p:transition spd="slow" advTm="196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 autoUpdateAnimBg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44CE130-5D1E-41A8-87DD-2EFAB01B9B6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549275"/>
            <a:ext cx="8540750" cy="1143000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</a:pPr>
            <a:r>
              <a:rPr lang="zh-CN" altLang="en-US" sz="3200" dirty="0"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ea typeface="隶书" panose="02010509060101010101" pitchFamily="49" charset="-122"/>
              </a:rPr>
              <a:t>c</a:t>
            </a:r>
            <a:r>
              <a:rPr lang="zh-CN" altLang="en-US" sz="3200" dirty="0">
                <a:ea typeface="隶书" panose="02010509060101010101" pitchFamily="49" charset="-122"/>
              </a:rPr>
              <a:t>）</a:t>
            </a:r>
            <a:r>
              <a:rPr lang="zh-CN" altLang="zh-CN" sz="3200" dirty="0">
                <a:ea typeface="隶书" panose="02010509060101010101" pitchFamily="49" charset="-122"/>
              </a:rPr>
              <a:t>外标法（标准曲线法）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4BD47BE-A105-41F0-9C3A-62592E3EB8FF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279650" y="1412876"/>
            <a:ext cx="4248150" cy="45259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用于常规分析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优点：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操作简单，计算方便。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缺点：</a:t>
            </a:r>
            <a:r>
              <a:rPr lang="zh-CN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结果的准确度取决于进样量的重现性和操作条件的稳定性。该法必须定量进样。</a:t>
            </a:r>
            <a:endParaRPr lang="zh-CN" altLang="zh-CN" dirty="0">
              <a:ea typeface="隶书" panose="02010509060101010101" pitchFamily="49" charset="-122"/>
            </a:endParaRP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BDB5707E-CA56-4F5C-8C86-A6B81840538D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20446052"/>
              </p:ext>
            </p:extLst>
          </p:nvPr>
        </p:nvGraphicFramePr>
        <p:xfrm>
          <a:off x="7161489" y="1974368"/>
          <a:ext cx="364490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4" imgW="3513124" imgH="2674852" progId="PBrush">
                  <p:embed/>
                </p:oleObj>
              </mc:Choice>
              <mc:Fallback>
                <p:oleObj r:id="rId4" imgW="3513124" imgH="2674852" progId="PBrush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BDB5707E-CA56-4F5C-8C86-A6B818405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489" y="1974368"/>
                        <a:ext cx="3644900" cy="2297112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96"/>
    </mc:Choice>
    <mc:Fallback xmlns="">
      <p:transition spd="slow" advTm="104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DDB5A-2696-4213-8DF7-D3FB7113351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24113" y="620713"/>
            <a:ext cx="6049962" cy="850900"/>
          </a:xfrm>
        </p:spPr>
        <p:txBody>
          <a:bodyPr/>
          <a:lstStyle/>
          <a:p>
            <a:pPr algn="l" eaLnBrk="1" hangingPunct="1"/>
            <a:r>
              <a:rPr lang="zh-CN" altLang="zh-CN" sz="3600" b="1">
                <a:solidFill>
                  <a:schemeClr val="hlink"/>
                </a:solidFill>
                <a:ea typeface="隶书" panose="02010509060101010101" pitchFamily="49" charset="-122"/>
              </a:rPr>
              <a:t>单点校正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3E2E132-F4DA-4FA4-AF05-7B88D8769E3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60650" y="1628775"/>
            <a:ext cx="7323138" cy="3886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当被测试样中各组分的浓度变化范围不大时可用单点校正法。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即配制一个与被测组分含量十分接近的标准溶液，定量进样，计算被测物的含量。</a:t>
            </a:r>
            <a:endParaRPr lang="zh-CN" altLang="zh-CN">
              <a:ea typeface="隶书" panose="02010509060101010101" pitchFamily="49" charset="-122"/>
            </a:endParaRP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006546DC-C0B4-4739-99F3-7F3C79FA8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32255"/>
              </p:ext>
            </p:extLst>
          </p:nvPr>
        </p:nvGraphicFramePr>
        <p:xfrm>
          <a:off x="3435350" y="4198938"/>
          <a:ext cx="31670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4" imgW="1333500" imgH="431800" progId="Equation.3">
                  <p:embed/>
                </p:oleObj>
              </mc:Choice>
              <mc:Fallback>
                <p:oleObj r:id="rId4" imgW="1333500" imgH="431800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id="{006546DC-C0B4-4739-99F3-7F3C79FA8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198938"/>
                        <a:ext cx="3167063" cy="1030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53"/>
    </mc:Choice>
    <mc:Fallback xmlns="">
      <p:transition spd="slow" advTm="97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206E5E4-5AE9-4E70-922C-C3D8872A86C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40014" y="620713"/>
            <a:ext cx="7570787" cy="1143000"/>
          </a:xfrm>
        </p:spPr>
        <p:txBody>
          <a:bodyPr/>
          <a:lstStyle/>
          <a:p>
            <a:pPr marL="762000" indent="-762000"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sz="3600">
                <a:solidFill>
                  <a:schemeClr val="hlink"/>
                </a:solidFill>
                <a:ea typeface="隶书" panose="02010509060101010101" pitchFamily="49" charset="-122"/>
              </a:rPr>
              <a:t>定量要解决的问题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519CDBF-2F7A-4155-9C01-BF4479841F2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59150" y="1700214"/>
            <a:ext cx="6961188" cy="37369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峰面积的测量和计算</a:t>
            </a: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校正因子的测量与计算</a:t>
            </a:r>
          </a:p>
          <a:p>
            <a:pPr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zh-CN" dirty="0">
                <a:ea typeface="隶书" panose="02010509060101010101" pitchFamily="49" charset="-122"/>
              </a:rPr>
              <a:t>色谱定量方法及其应用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18"/>
    </mc:Choice>
    <mc:Fallback xmlns="">
      <p:transition spd="slow" advTm="46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81EC09B-6D4E-4029-A7DA-109FF714AEE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47869" y="365125"/>
            <a:ext cx="10515600" cy="1325563"/>
          </a:xfrm>
        </p:spPr>
        <p:txBody>
          <a:bodyPr/>
          <a:lstStyle/>
          <a:p>
            <a:pPr marL="762000" indent="-762000"/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）</a:t>
            </a:r>
            <a:r>
              <a:rPr lang="zh-CN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峰面积的测量与计算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3CC5592-79DC-4D69-AFA7-6E59FAD9586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80937" y="1690688"/>
            <a:ext cx="5641836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积分仪</a:t>
            </a:r>
          </a:p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CC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色谱工作站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简便、速度快，精度高，可达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0.2-2%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，是目前最常用的峰面积测量手段。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0334F6-D60D-4488-93D8-F6ACFA69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11" y="311775"/>
            <a:ext cx="3491673" cy="26968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81CBFB-E986-4384-B739-6D7B3C9A57C9}"/>
              </a:ext>
            </a:extLst>
          </p:cNvPr>
          <p:cNvSpPr txBox="1"/>
          <p:nvPr/>
        </p:nvSpPr>
        <p:spPr>
          <a:xfrm>
            <a:off x="9170505" y="1219723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正确的积分参数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A372DB-6ECE-45CE-97BF-7D4C26A5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18" y="3429000"/>
            <a:ext cx="3476625" cy="2762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0039C8-972C-4D64-AAD7-A53A76B092D7}"/>
              </a:ext>
            </a:extLst>
          </p:cNvPr>
          <p:cNvSpPr txBox="1"/>
          <p:nvPr/>
        </p:nvSpPr>
        <p:spPr>
          <a:xfrm>
            <a:off x="9170505" y="4050268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错误的积分参数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36"/>
    </mc:Choice>
    <mc:Fallback xmlns="">
      <p:transition spd="slow" advTm="14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9D5CD9A-C0F3-412F-9A17-8BB733F2804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61537" y="402709"/>
            <a:ext cx="8086725" cy="871538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zh-CN" altLang="zh-CN" sz="3200" dirty="0">
                <a:ea typeface="隶书" panose="02010509060101010101" pitchFamily="49" charset="-122"/>
              </a:rPr>
              <a:t>重叠峰的测量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7D65008-1506-4C23-9A1B-54E34F27C94C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61537" y="1945481"/>
            <a:ext cx="2017713" cy="29670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ea typeface="隶书" panose="02010509060101010101" pitchFamily="49" charset="-122"/>
              </a:rPr>
              <a:t>切线分峰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sz="2400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sz="2400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sz="2400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ea typeface="隶书" panose="02010509060101010101" pitchFamily="49" charset="-122"/>
              </a:rPr>
              <a:t>垂线分峰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EAAC6E36-0138-429E-AFA5-04925C418A4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23747703"/>
              </p:ext>
            </p:extLst>
          </p:nvPr>
        </p:nvGraphicFramePr>
        <p:xfrm>
          <a:off x="2379250" y="1727063"/>
          <a:ext cx="29051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4" imgW="3238781" imgH="2438095" progId="PBrush">
                  <p:embed/>
                </p:oleObj>
              </mc:Choice>
              <mc:Fallback>
                <p:oleObj r:id="rId4" imgW="3238781" imgH="2438095" progId="PBrush">
                  <p:embed/>
                  <p:pic>
                    <p:nvPicPr>
                      <p:cNvPr id="95236" name="Object 4">
                        <a:extLst>
                          <a:ext uri="{FF2B5EF4-FFF2-40B4-BE49-F238E27FC236}">
                            <a16:creationId xmlns:a16="http://schemas.microsoft.com/office/drawing/2014/main" id="{EAAC6E36-0138-429E-AFA5-04925C418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250" y="1727063"/>
                        <a:ext cx="2905125" cy="2187575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4D38700B-1F84-4571-8D25-F495EDC01CF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9462066"/>
              </p:ext>
            </p:extLst>
          </p:nvPr>
        </p:nvGraphicFramePr>
        <p:xfrm>
          <a:off x="2379250" y="4174987"/>
          <a:ext cx="295116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6" imgW="2392381" imgH="1889524" progId="PBrush">
                  <p:embed/>
                </p:oleObj>
              </mc:Choice>
              <mc:Fallback>
                <p:oleObj r:id="rId6" imgW="2392381" imgH="1889524" progId="PBrush">
                  <p:embed/>
                  <p:pic>
                    <p:nvPicPr>
                      <p:cNvPr id="95237" name="Object 5">
                        <a:extLst>
                          <a:ext uri="{FF2B5EF4-FFF2-40B4-BE49-F238E27FC236}">
                            <a16:creationId xmlns:a16="http://schemas.microsoft.com/office/drawing/2014/main" id="{4D38700B-1F84-4571-8D25-F495EDC01CF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250" y="4174987"/>
                        <a:ext cx="2951163" cy="2187575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3BA0E7D-4FD9-4450-9A20-BAB88CCCBF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748462" y="892176"/>
            <a:ext cx="31638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ea typeface="隶书" panose="02010509060101010101" pitchFamily="49" charset="-122"/>
              </a:rPr>
              <a:t>连线分峰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dirty="0"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dirty="0">
              <a:ea typeface="隶书" panose="0201050906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ea typeface="隶书" panose="02010509060101010101" pitchFamily="49" charset="-122"/>
              </a:rPr>
              <a:t>计算机拟合分峰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53DAA06-00EC-4CB4-A193-C697FB7E9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32746"/>
              </p:ext>
            </p:extLst>
          </p:nvPr>
        </p:nvGraphicFramePr>
        <p:xfrm>
          <a:off x="8592689" y="588825"/>
          <a:ext cx="288131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8" imgW="2324301" imgH="1836190" progId="PBrush">
                  <p:embed/>
                </p:oleObj>
              </mc:Choice>
              <mc:Fallback>
                <p:oleObj r:id="rId8" imgW="2324301" imgH="1836190" progId="PBrush">
                  <p:embed/>
                  <p:pic>
                    <p:nvPicPr>
                      <p:cNvPr id="96259" name="Object 3">
                        <a:extLst>
                          <a:ext uri="{FF2B5EF4-FFF2-40B4-BE49-F238E27FC236}">
                            <a16:creationId xmlns:a16="http://schemas.microsoft.com/office/drawing/2014/main" id="{3D45DCCA-086D-410A-9AA7-53304BE52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689" y="588825"/>
                        <a:ext cx="2881312" cy="2276475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D8D7B35-88A3-4210-A6D1-643A798BD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67754"/>
              </p:ext>
            </p:extLst>
          </p:nvPr>
        </p:nvGraphicFramePr>
        <p:xfrm>
          <a:off x="7302088" y="3914638"/>
          <a:ext cx="38115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10" imgW="3489524" imgH="2796190" progId="PBrush">
                  <p:embed/>
                </p:oleObj>
              </mc:Choice>
              <mc:Fallback>
                <p:oleObj r:id="rId10" imgW="3489524" imgH="2796190" progId="PBrush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981200F2-30ED-4E2D-B00F-499B2BA8F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088" y="3914638"/>
                        <a:ext cx="3811587" cy="252730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02"/>
    </mc:Choice>
    <mc:Fallback xmlns="">
      <p:transition spd="slow" advTm="81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FBA6426-FD46-4EEF-BEEC-1D6FC520AB4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79651" y="620713"/>
            <a:ext cx="7561263" cy="1143000"/>
          </a:xfrm>
        </p:spPr>
        <p:txBody>
          <a:bodyPr/>
          <a:lstStyle/>
          <a:p>
            <a:pPr marL="762000" indent="-762000"/>
            <a:r>
              <a:rPr lang="zh-CN" altLang="en-US" sz="3600" dirty="0">
                <a:solidFill>
                  <a:srgbClr val="FF66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solidFill>
                  <a:srgbClr val="FF6600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solidFill>
                  <a:srgbClr val="FF6600"/>
                </a:solidFill>
                <a:ea typeface="隶书" panose="02010509060101010101" pitchFamily="49" charset="-122"/>
              </a:rPr>
              <a:t>）</a:t>
            </a:r>
            <a:r>
              <a:rPr lang="zh-CN" altLang="zh-CN" sz="3600" dirty="0">
                <a:solidFill>
                  <a:srgbClr val="FF6600"/>
                </a:solidFill>
                <a:ea typeface="隶书" panose="02010509060101010101" pitchFamily="49" charset="-122"/>
              </a:rPr>
              <a:t>校正因子的测量与计算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226B2B9-2E88-4EC7-B40D-01577F6ADB9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79651" y="1916113"/>
            <a:ext cx="7561263" cy="45259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b="1">
                <a:latin typeface="隶书" panose="02010509060101010101" pitchFamily="49" charset="-122"/>
                <a:ea typeface="隶书" panose="02010509060101010101" pitchFamily="49" charset="-122"/>
              </a:rPr>
              <a:t>相对校正因子</a:t>
            </a:r>
          </a:p>
          <a:p>
            <a:pPr algn="just" eaLnBrk="1" hangingPunct="1">
              <a:lnSpc>
                <a:spcPct val="110000"/>
              </a:lnSpc>
              <a:buClr>
                <a:srgbClr val="2CB71D"/>
              </a:buClr>
              <a:buSzTx/>
              <a:buFont typeface="Wingdings" panose="05000000000000000000" pitchFamily="2" charset="2"/>
              <a:buNone/>
            </a:pPr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    由于绝对校正因子与仪器的灵敏度有关，又由于灵敏度与实验条件相关，且每一检测器的灵敏度都是不同的，它不容易测量准确，亦无通用性，所以实际工作中使用</a:t>
            </a:r>
            <a:r>
              <a:rPr lang="zh-CN" altLang="zh-CN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相对校正因子</a:t>
            </a:r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80"/>
    </mc:Choice>
    <mc:Fallback xmlns="">
      <p:transition spd="slow" advTm="30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2C9618E-8BC5-4429-8CC6-6D4FB14C347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79651" y="333375"/>
            <a:ext cx="5472113" cy="1143000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相对校正因子的表达式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9365857-7C8A-4528-A3AC-7F2E8AFBD18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40014" y="1600200"/>
            <a:ext cx="7799387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endParaRPr lang="en-US" altLang="zh-CN" sz="9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质量校正因子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1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摩尔校正因子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相对响应值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EC06002E-B99D-42E0-9781-DCEA63E1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31289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5F3D4768-77B3-403C-B5F5-0F4D4DAEA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44247"/>
              </p:ext>
            </p:extLst>
          </p:nvPr>
        </p:nvGraphicFramePr>
        <p:xfrm>
          <a:off x="5159375" y="1700213"/>
          <a:ext cx="357346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4" imgW="1092200" imgH="482600" progId="Equation.3">
                  <p:embed/>
                </p:oleObj>
              </mc:Choice>
              <mc:Fallback>
                <p:oleObj r:id="rId4" imgW="1092200" imgH="482600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5F3D4768-77B3-403C-B5F5-0F4D4DAEA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700213"/>
                        <a:ext cx="3573463" cy="12493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B4311BFF-108A-41DC-A35A-FD468619B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3357563"/>
          <a:ext cx="38052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6" imgW="1346785" imgH="482810" progId="Equation.3">
                  <p:embed/>
                </p:oleObj>
              </mc:Choice>
              <mc:Fallback>
                <p:oleObj r:id="rId6" imgW="1346785" imgH="482810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B4311BFF-108A-41DC-A35A-FD468619B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357563"/>
                        <a:ext cx="3805238" cy="1200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7">
            <a:extLst>
              <a:ext uri="{FF2B5EF4-FFF2-40B4-BE49-F238E27FC236}">
                <a16:creationId xmlns:a16="http://schemas.microsoft.com/office/drawing/2014/main" id="{9200821B-012A-4585-B4FC-AAA009F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32432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3ACDC7FF-E364-4878-BD0C-0443B3ED9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4868863"/>
          <a:ext cx="20494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8" imgW="470104" imgH="431987" progId="Equation.3">
                  <p:embed/>
                </p:oleObj>
              </mc:Choice>
              <mc:Fallback>
                <p:oleObj r:id="rId8" imgW="470104" imgH="431987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3ACDC7FF-E364-4878-BD0C-0443B3ED9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868863"/>
                        <a:ext cx="2049462" cy="1065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AutoShape 9">
            <a:extLst>
              <a:ext uri="{FF2B5EF4-FFF2-40B4-BE49-F238E27FC236}">
                <a16:creationId xmlns:a16="http://schemas.microsoft.com/office/drawing/2014/main" id="{E07C30D8-7876-4BFB-8940-3B114A97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49275"/>
            <a:ext cx="1512888" cy="838200"/>
          </a:xfrm>
          <a:prstGeom prst="wedgeRoundRectCallout">
            <a:avLst>
              <a:gd name="adj1" fmla="val -52519"/>
              <a:gd name="adj2" fmla="val 11363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被测组分的质量</a:t>
            </a:r>
          </a:p>
        </p:txBody>
      </p:sp>
      <p:sp>
        <p:nvSpPr>
          <p:cNvPr id="98314" name="AutoShape 10">
            <a:extLst>
              <a:ext uri="{FF2B5EF4-FFF2-40B4-BE49-F238E27FC236}">
                <a16:creationId xmlns:a16="http://schemas.microsoft.com/office/drawing/2014/main" id="{11177A2F-098F-494B-A6B4-B5E91511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2997200"/>
            <a:ext cx="1763713" cy="503238"/>
          </a:xfrm>
          <a:prstGeom prst="wedgeRoundRectCallout">
            <a:avLst>
              <a:gd name="adj1" fmla="val -48468"/>
              <a:gd name="adj2" fmla="val -11813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标准物质量</a:t>
            </a:r>
          </a:p>
        </p:txBody>
      </p:sp>
      <p:sp>
        <p:nvSpPr>
          <p:cNvPr id="98315" name="AutoShape 11">
            <a:extLst>
              <a:ext uri="{FF2B5EF4-FFF2-40B4-BE49-F238E27FC236}">
                <a16:creationId xmlns:a16="http://schemas.microsoft.com/office/drawing/2014/main" id="{0B6D1583-374D-4D03-B835-B1E69D5AD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1"/>
            <a:ext cx="1295400" cy="487363"/>
          </a:xfrm>
          <a:prstGeom prst="wedgeRoundRectCallout">
            <a:avLst>
              <a:gd name="adj1" fmla="val -60417"/>
              <a:gd name="adj2" fmla="val -15390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分子量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97"/>
    </mc:Choice>
    <mc:Fallback xmlns="">
      <p:transition spd="slow" advTm="53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uiExpand="1" build="p"/>
      <p:bldP spid="98313" grpId="0" animBg="1"/>
      <p:bldP spid="98314" grpId="0" animBg="1"/>
      <p:bldP spid="983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666CA9B-3799-4EA5-8A0D-93FABB813B2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24114" y="549275"/>
            <a:ext cx="7786687" cy="941388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相对校正因子的获取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8B4C0EE-85DB-42C3-86E3-6934E0E715B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31235" y="1557338"/>
            <a:ext cx="9793356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理论上相对校正因子与试样、标准物质、检测器类型、载气类型有关，与其它色谱条件无关。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相对校正因子一般通过实验自行测定。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无纯物质时或对结果准确度要求不高时，相对校正因子可通过查表得。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既无纯物，手册上又无数据时，可用一些计算方法估算这些物质的相对校正因子。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EBF12E-F77D-48E7-99A3-628826AE6356}"/>
                  </a:ext>
                </a:extLst>
              </p:cNvPr>
              <p:cNvSpPr/>
              <p:nvPr/>
            </p:nvSpPr>
            <p:spPr>
              <a:xfrm>
                <a:off x="7967937" y="2524048"/>
                <a:ext cx="1685269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EBF12E-F77D-48E7-99A3-628826AE6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937" y="2524048"/>
                <a:ext cx="1685269" cy="848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60"/>
    </mc:Choice>
    <mc:Fallback xmlns="">
      <p:transition spd="slow" advTm="110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51BEDB9-A7B0-4556-ADD9-11F30AC10F81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3" y="692150"/>
            <a:ext cx="8229600" cy="1143000"/>
          </a:xfrm>
        </p:spPr>
        <p:txBody>
          <a:bodyPr/>
          <a:lstStyle/>
          <a:p>
            <a:pPr marL="762000" indent="-762000"/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）</a:t>
            </a:r>
            <a:r>
              <a:rPr lang="zh-CN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定量方法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E26EE5C-705F-43A3-8801-C1275EDBFEB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782888" y="2060576"/>
            <a:ext cx="6875462" cy="22320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归一化法 </a:t>
            </a:r>
            <a:r>
              <a:rPr lang="en-US" altLang="zh-CN" dirty="0">
                <a:ea typeface="隶书" panose="02010509060101010101" pitchFamily="49" charset="-122"/>
              </a:rPr>
              <a:t>——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含峰面积归一化</a:t>
            </a:r>
          </a:p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内标法 </a:t>
            </a:r>
            <a:r>
              <a:rPr lang="en-US" altLang="zh-CN" dirty="0">
                <a:ea typeface="隶书" panose="02010509060101010101" pitchFamily="49" charset="-122"/>
              </a:rPr>
              <a:t>——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含内标标准曲线法</a:t>
            </a:r>
          </a:p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外标法 </a:t>
            </a:r>
            <a:r>
              <a:rPr lang="en-US" altLang="zh-CN" dirty="0">
                <a:ea typeface="隶书" panose="02010509060101010101" pitchFamily="49" charset="-122"/>
              </a:rPr>
              <a:t>——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含单点校正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65"/>
    </mc:Choice>
    <mc:Fallback xmlns="">
      <p:transition spd="slow" advTm="30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053135E-2757-45F9-A945-890275A2F27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24113" y="549275"/>
            <a:ext cx="8007350" cy="1143000"/>
          </a:xfrm>
        </p:spPr>
        <p:txBody>
          <a:bodyPr/>
          <a:lstStyle/>
          <a:p>
            <a:pPr algn="l" eaLnBrk="1" hangingPunct="1">
              <a:buClr>
                <a:srgbClr val="2CB71D"/>
              </a:buClr>
              <a:buFont typeface="Wingdings" panose="05000000000000000000" pitchFamily="2" charset="2"/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）归一化法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67FA8A4-E400-43CD-9EBA-89BAE348FD2D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4D4EA24-E041-4050-8F2E-5EA03C5F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743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26965EDB-F594-4F41-9629-CA09208DB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82289"/>
              </p:ext>
            </p:extLst>
          </p:nvPr>
        </p:nvGraphicFramePr>
        <p:xfrm>
          <a:off x="3379513" y="2360682"/>
          <a:ext cx="64817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4" imgW="2578100" imgH="863600" progId="Equation.3">
                  <p:embed/>
                </p:oleObj>
              </mc:Choice>
              <mc:Fallback>
                <p:oleObj r:id="rId4" imgW="2578100" imgH="863600" progId="Equation.3">
                  <p:embed/>
                  <p:pic>
                    <p:nvPicPr>
                      <p:cNvPr id="101381" name="Object 5">
                        <a:extLst>
                          <a:ext uri="{FF2B5EF4-FFF2-40B4-BE49-F238E27FC236}">
                            <a16:creationId xmlns:a16="http://schemas.microsoft.com/office/drawing/2014/main" id="{26965EDB-F594-4F41-9629-CA09208DB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513" y="2360682"/>
                        <a:ext cx="6481763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>
            <a:extLst>
              <a:ext uri="{FF2B5EF4-FFF2-40B4-BE49-F238E27FC236}">
                <a16:creationId xmlns:a16="http://schemas.microsoft.com/office/drawing/2014/main" id="{298F532A-4793-4798-B8D6-408B3423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589986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推导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</p:txBody>
      </p:sp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8C903FC6-FFC2-4F1F-B454-BA9B058E8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75239"/>
              </p:ext>
            </p:extLst>
          </p:nvPr>
        </p:nvGraphicFramePr>
        <p:xfrm>
          <a:off x="3432176" y="4737100"/>
          <a:ext cx="43211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6" imgW="1333500" imgH="431800" progId="Equation.3">
                  <p:embed/>
                </p:oleObj>
              </mc:Choice>
              <mc:Fallback>
                <p:oleObj r:id="rId6" imgW="1333500" imgH="431800" progId="Equation.3">
                  <p:embed/>
                  <p:pic>
                    <p:nvPicPr>
                      <p:cNvPr id="108551" name="Object 7">
                        <a:extLst>
                          <a:ext uri="{FF2B5EF4-FFF2-40B4-BE49-F238E27FC236}">
                            <a16:creationId xmlns:a16="http://schemas.microsoft.com/office/drawing/2014/main" id="{8C903FC6-FFC2-4F1F-B454-BA9B058E8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737100"/>
                        <a:ext cx="43211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7"/>
    </mc:Choice>
    <mc:Fallback xmlns="">
      <p:transition spd="slow" advTm="78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15.4|1.5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3.5|3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3.5|4.6|5.5|1.5|10|9.4|1|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7.4|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33|6.6|44.8|6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4.6|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.4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6.7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4|1.6|7.2|45.5|20.7|1.1|1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6.2|4.7|1.2|6.5|8.1|7.9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9|2.9|23.1|0.9|3.5|0.6|4.2|1.2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9.2|6|33.8|2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3.2|52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678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隶书</vt:lpstr>
      <vt:lpstr>Arial</vt:lpstr>
      <vt:lpstr>Cambria Math</vt:lpstr>
      <vt:lpstr>Times New Roman</vt:lpstr>
      <vt:lpstr>Wingdings</vt:lpstr>
      <vt:lpstr>Office 主题​​</vt:lpstr>
      <vt:lpstr>Equation.3</vt:lpstr>
      <vt:lpstr>2、色谱定量分析</vt:lpstr>
      <vt:lpstr>定量要解决的问题</vt:lpstr>
      <vt:lpstr>（1）峰面积的测量与计算</vt:lpstr>
      <vt:lpstr>重叠峰的测量</vt:lpstr>
      <vt:lpstr>（2）校正因子的测量与计算</vt:lpstr>
      <vt:lpstr> 相对校正因子的表达式</vt:lpstr>
      <vt:lpstr> 相对校正因子的获取</vt:lpstr>
      <vt:lpstr>（3）定量方法</vt:lpstr>
      <vt:lpstr>（a）归一化法</vt:lpstr>
      <vt:lpstr>PowerPoint 演示文稿</vt:lpstr>
      <vt:lpstr>峰面积归一化法</vt:lpstr>
      <vt:lpstr>（b）内标法</vt:lpstr>
      <vt:lpstr>PowerPoint 演示文稿</vt:lpstr>
      <vt:lpstr>内标标准曲线法</vt:lpstr>
      <vt:lpstr>（c）外标法（标准曲线法）</vt:lpstr>
      <vt:lpstr>单点校正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2、色谱定量分析</dc:title>
  <dc:creator>hp</dc:creator>
  <cp:lastModifiedBy>hp</cp:lastModifiedBy>
  <cp:revision>23</cp:revision>
  <dcterms:created xsi:type="dcterms:W3CDTF">2020-02-20T12:12:42Z</dcterms:created>
  <dcterms:modified xsi:type="dcterms:W3CDTF">2020-03-15T03:25:40Z</dcterms:modified>
</cp:coreProperties>
</file>