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9" r:id="rId2"/>
    <p:sldId id="570" r:id="rId3"/>
    <p:sldId id="571" r:id="rId4"/>
    <p:sldId id="572" r:id="rId5"/>
    <p:sldId id="6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988EE-D276-4A31-8864-F65AE1C6C29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25C2D-1BD5-46D7-8408-1E66F741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9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07B1A-97F8-41C0-A9E4-5F3F8CB3D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0EBFD2-B0D6-43BC-BD69-6F30FD88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61280-4ABC-4D54-B2E7-CD815BC6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E35-197C-43FF-AC8D-6BA91C4EDCDF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84DFC-4B7B-4323-8480-6DEE8E9E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B1C7B-9DFF-400F-94A9-E26FB4E9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5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02356-4115-409B-A40D-198810E0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C54F9-032E-46E6-B11E-BA209384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DE38A-4977-4E5D-B716-4322ABDB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0557-DB86-4B14-8F01-4FBEFAAF5E2A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3D20F-8094-4B8F-BEB4-EDC140C3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3C320-96B5-4F03-87B9-367462A7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5E042D-EE15-4BBF-A466-CD7AA58DE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C2B21-B6F9-4C93-9403-526292D1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E65ED-71EF-48D7-8884-DCD1AB45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799D-C138-41FD-8E00-A027B8B91437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3D4A-A15C-4A92-B5D1-3E3A433E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3C420-6905-4F91-8ED9-9E42EA22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C966B-B181-45CC-9908-F5AF4C7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6000C-B404-4D9C-B630-6554B42C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FF1AB-A852-4A98-A59D-106BDFC9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CBF-C0D0-42C6-96FE-52866F809CFB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963F3-7763-4A97-9E72-03A9DD59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8CFC3-AFC4-4711-88F3-5E470B16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7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ACC54-EE5E-4715-8749-FF013EA1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46CD8-6FF2-4D58-BE08-7850F887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62113-D649-43A9-919E-86DF0C33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4479-5FAE-4FD4-A3F0-AD4523A90B4C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0FE38-91A9-4002-9EB3-3C1AE33C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A5418-2F3E-40EB-B399-35710BF4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BC1B-43E4-44B3-BC0A-842B8AAB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54A-972C-467D-B6E1-D4ADC90C4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3A9A0-B137-44C0-B48E-16BD6F6B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8ECAC-7186-43E5-A466-AE9BB00A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AD6A-1E46-4F19-AE5C-D59A5C8828F1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92482-43C6-4EB6-9A6D-1B2EDE2F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88601-A209-4F63-AB8A-46C64069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4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1F437-E3DE-4A11-A642-F6B1AEA4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7DD4C-A1EA-4004-B3BB-6675E408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98BC6-0443-4482-81A6-041EFB5B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FA71D0-828A-4955-A500-C100EA48E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7F2ED1-ADCC-4BC5-AC86-1FF4A7D87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516B7A-DBF8-439B-AC4D-B8BBB792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7594-AD36-449B-BB65-3F3CB25ABCB0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38763F-4589-4C8D-9E8B-F0FFA8C6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25A79-4E8F-424E-9986-75801924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0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2951-A3FE-44B3-BA85-31835AF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D3C1D2-F86C-4F22-B2D3-EE98BF4F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D90-71A6-452F-8643-D567D6F79E37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58E22-C068-4D81-9B87-767287E7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3D441-2CEE-416D-897F-4FB2B265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A2547B-7A7D-4C14-8FB6-04BB5EA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F7F2-E341-4C9C-A33F-218CB045CD99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91496-A1A2-4EE3-AA6A-23F974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386B6-8B30-4D96-811B-2BF847A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0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A71FE-0105-4254-ACDA-5B646BF7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81861-34B1-41A7-9C62-EF8EF6A6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5E2E8-7769-4FCF-83D5-FB6021E8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A71D3-F7A4-497E-BA07-4443E40E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C8CA-6974-4EAE-9BFA-97026DB20DD0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4CC0A-CE77-4DC9-98AD-83F7D47C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7ACDB-0229-4726-BF21-D8CEA5A1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F0ECF-7A58-489A-8B34-ECACFEBE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C22C03-866E-4A0E-8330-FA2532680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67B9B-BE80-423B-9D41-C25039A76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3A3D1-BBA3-4DCD-8A57-FA406133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A1DA-F7E1-4BFC-B049-76AE2C7B59E2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F85FE-CE4A-4C81-BD7E-48C0B916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57727-C2C2-4DC3-B890-8466DB08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6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B96F68-5C66-417F-942B-A90ED909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808D5-6E70-4716-830C-541BF962F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741CF-7510-4EE3-B699-3DA4DB8C7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5B59-3667-43A7-8546-3610133BDDE9}" type="datetime1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E54DD-401D-46A1-8505-9C4F935F7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D9E73-CF5A-42EE-91E0-DF2670DC6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CC01-8241-45E5-8A6B-00B724DD4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1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4">
            <a:extLst>
              <a:ext uri="{FF2B5EF4-FFF2-40B4-BE49-F238E27FC236}">
                <a16:creationId xmlns:a16="http://schemas.microsoft.com/office/drawing/2014/main" id="{5C520C1D-E9C4-4269-BBBF-19ED83D0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568" y="1668877"/>
            <a:ext cx="8424863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第三章</a:t>
            </a:r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高效液相色谱法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High Performance Liquid Chromatography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HPLC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4989D-C28A-4F56-A726-27989669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ransition advTm="1284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C1132797-93CF-48A8-8912-C2440F75657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20694" y="532573"/>
            <a:ext cx="7974013" cy="752475"/>
          </a:xfrm>
        </p:spPr>
        <p:txBody>
          <a:bodyPr/>
          <a:lstStyle/>
          <a:p>
            <a:pPr algn="l" eaLnBrk="1" hangingPunct="1"/>
            <a:r>
              <a:rPr lang="zh-CN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一、高效液相色谱法概述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9A84111-B2BF-4928-806C-8CBD73922EE7}"/>
              </a:ext>
            </a:extLst>
          </p:cNvPr>
          <p:cNvGrpSpPr>
            <a:grpSpLocks/>
          </p:cNvGrpSpPr>
          <p:nvPr/>
        </p:nvGrpSpPr>
        <p:grpSpPr bwMode="auto">
          <a:xfrm>
            <a:off x="1891472" y="2390569"/>
            <a:ext cx="8909050" cy="3771900"/>
            <a:chOff x="0" y="0"/>
            <a:chExt cx="4170" cy="2484"/>
          </a:xfrm>
        </p:grpSpPr>
        <p:grpSp>
          <p:nvGrpSpPr>
            <p:cNvPr id="202757" name="Group 4">
              <a:extLst>
                <a:ext uri="{FF2B5EF4-FFF2-40B4-BE49-F238E27FC236}">
                  <a16:creationId xmlns:a16="http://schemas.microsoft.com/office/drawing/2014/main" id="{F32EBE66-DEE6-424E-BBA1-78CA694E0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" y="3"/>
              <a:ext cx="4164" cy="2478"/>
              <a:chOff x="0" y="0"/>
              <a:chExt cx="4164" cy="2478"/>
            </a:xfrm>
          </p:grpSpPr>
          <p:grpSp>
            <p:nvGrpSpPr>
              <p:cNvPr id="202759" name="Group 5">
                <a:extLst>
                  <a:ext uri="{FF2B5EF4-FFF2-40B4-BE49-F238E27FC236}">
                    <a16:creationId xmlns:a16="http://schemas.microsoft.com/office/drawing/2014/main" id="{DEF938AF-B6F2-44F5-A11C-AF67E34294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052" cy="461"/>
                <a:chOff x="0" y="0"/>
                <a:chExt cx="1052" cy="461"/>
              </a:xfrm>
            </p:grpSpPr>
            <p:sp>
              <p:nvSpPr>
                <p:cNvPr id="202802" name="Rectangle 6">
                  <a:extLst>
                    <a:ext uri="{FF2B5EF4-FFF2-40B4-BE49-F238E27FC236}">
                      <a16:creationId xmlns:a16="http://schemas.microsoft.com/office/drawing/2014/main" id="{F78D3B3A-1526-41E3-B683-667FC1B9F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6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b="1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2803" name="Rectangle 7">
                  <a:extLst>
                    <a:ext uri="{FF2B5EF4-FFF2-40B4-BE49-F238E27FC236}">
                      <a16:creationId xmlns:a16="http://schemas.microsoft.com/office/drawing/2014/main" id="{045B39E0-25F6-4148-83DA-F62DC1EFF0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5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0" name="Group 8">
                <a:extLst>
                  <a:ext uri="{FF2B5EF4-FFF2-40B4-BE49-F238E27FC236}">
                    <a16:creationId xmlns:a16="http://schemas.microsoft.com/office/drawing/2014/main" id="{01276764-8447-415C-B968-ED3CBB4803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2" y="0"/>
                <a:ext cx="1556" cy="461"/>
                <a:chOff x="0" y="0"/>
                <a:chExt cx="1556" cy="461"/>
              </a:xfrm>
            </p:grpSpPr>
            <p:sp>
              <p:nvSpPr>
                <p:cNvPr id="202800" name="Rectangle 9">
                  <a:extLst>
                    <a:ext uri="{FF2B5EF4-FFF2-40B4-BE49-F238E27FC236}">
                      <a16:creationId xmlns:a16="http://schemas.microsoft.com/office/drawing/2014/main" id="{4CA7F5C4-B06F-46B5-A82D-24465FFDC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GC</a:t>
                  </a:r>
                </a:p>
              </p:txBody>
            </p:sp>
            <p:sp>
              <p:nvSpPr>
                <p:cNvPr id="202801" name="Rectangle 10">
                  <a:extLst>
                    <a:ext uri="{FF2B5EF4-FFF2-40B4-BE49-F238E27FC236}">
                      <a16:creationId xmlns:a16="http://schemas.microsoft.com/office/drawing/2014/main" id="{D775815E-0B22-4DF7-B01E-483BD37AC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1" name="Group 11">
                <a:extLst>
                  <a:ext uri="{FF2B5EF4-FFF2-40B4-BE49-F238E27FC236}">
                    <a16:creationId xmlns:a16="http://schemas.microsoft.com/office/drawing/2014/main" id="{7FA37419-1973-4C73-AE59-4AA144F3A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" y="0"/>
                <a:ext cx="1556" cy="461"/>
                <a:chOff x="0" y="0"/>
                <a:chExt cx="1556" cy="461"/>
              </a:xfrm>
            </p:grpSpPr>
            <p:sp>
              <p:nvSpPr>
                <p:cNvPr id="202798" name="Rectangle 12">
                  <a:extLst>
                    <a:ext uri="{FF2B5EF4-FFF2-40B4-BE49-F238E27FC236}">
                      <a16:creationId xmlns:a16="http://schemas.microsoft.com/office/drawing/2014/main" id="{719E002F-DABC-4902-B3B0-3BE853439B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HPLC</a:t>
                  </a:r>
                </a:p>
              </p:txBody>
            </p:sp>
            <p:sp>
              <p:nvSpPr>
                <p:cNvPr id="202799" name="Rectangle 13">
                  <a:extLst>
                    <a:ext uri="{FF2B5EF4-FFF2-40B4-BE49-F238E27FC236}">
                      <a16:creationId xmlns:a16="http://schemas.microsoft.com/office/drawing/2014/main" id="{653C6105-1B66-433B-A9F1-F9790781B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2" name="Group 14">
                <a:extLst>
                  <a:ext uri="{FF2B5EF4-FFF2-40B4-BE49-F238E27FC236}">
                    <a16:creationId xmlns:a16="http://schemas.microsoft.com/office/drawing/2014/main" id="{2FB5E2E8-6498-4D78-8E2B-E1D3320AB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61"/>
                <a:ext cx="1052" cy="634"/>
                <a:chOff x="0" y="0"/>
                <a:chExt cx="1052" cy="634"/>
              </a:xfrm>
            </p:grpSpPr>
            <p:sp>
              <p:nvSpPr>
                <p:cNvPr id="202796" name="Rectangle 15">
                  <a:extLst>
                    <a:ext uri="{FF2B5EF4-FFF2-40B4-BE49-F238E27FC236}">
                      <a16:creationId xmlns:a16="http://schemas.microsoft.com/office/drawing/2014/main" id="{601A6E9E-93FD-428A-9BEC-8E5C8F57D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66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应用范围</a:t>
                  </a:r>
                </a:p>
              </p:txBody>
            </p:sp>
            <p:sp>
              <p:nvSpPr>
                <p:cNvPr id="202797" name="Rectangle 16">
                  <a:extLst>
                    <a:ext uri="{FF2B5EF4-FFF2-40B4-BE49-F238E27FC236}">
                      <a16:creationId xmlns:a16="http://schemas.microsoft.com/office/drawing/2014/main" id="{709E3F0B-51B0-4323-841D-9CC964A4A0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5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3" name="Group 17">
                <a:extLst>
                  <a:ext uri="{FF2B5EF4-FFF2-40B4-BE49-F238E27FC236}">
                    <a16:creationId xmlns:a16="http://schemas.microsoft.com/office/drawing/2014/main" id="{84E19705-9AA7-4D49-906B-40D971290B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2" y="461"/>
                <a:ext cx="1556" cy="634"/>
                <a:chOff x="0" y="0"/>
                <a:chExt cx="1556" cy="634"/>
              </a:xfrm>
            </p:grpSpPr>
            <p:sp>
              <p:nvSpPr>
                <p:cNvPr id="202794" name="Rectangle 18">
                  <a:extLst>
                    <a:ext uri="{FF2B5EF4-FFF2-40B4-BE49-F238E27FC236}">
                      <a16:creationId xmlns:a16="http://schemas.microsoft.com/office/drawing/2014/main" id="{FA5F6CE7-726B-4CA1-A3F3-1D05BBD4E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热稳定、低沸点的物质</a:t>
                  </a:r>
                </a:p>
              </p:txBody>
            </p:sp>
            <p:sp>
              <p:nvSpPr>
                <p:cNvPr id="202795" name="Rectangle 19">
                  <a:extLst>
                    <a:ext uri="{FF2B5EF4-FFF2-40B4-BE49-F238E27FC236}">
                      <a16:creationId xmlns:a16="http://schemas.microsoft.com/office/drawing/2014/main" id="{8E0170A8-0875-46CC-8B9C-51D4552693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4" name="Group 20">
                <a:extLst>
                  <a:ext uri="{FF2B5EF4-FFF2-40B4-BE49-F238E27FC236}">
                    <a16:creationId xmlns:a16="http://schemas.microsoft.com/office/drawing/2014/main" id="{6A5B0B73-CD06-4499-B823-A622A88A08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" y="461"/>
                <a:ext cx="1556" cy="634"/>
                <a:chOff x="0" y="0"/>
                <a:chExt cx="1556" cy="634"/>
              </a:xfrm>
            </p:grpSpPr>
            <p:sp>
              <p:nvSpPr>
                <p:cNvPr id="202792" name="Rectangle 21">
                  <a:extLst>
                    <a:ext uri="{FF2B5EF4-FFF2-40B4-BE49-F238E27FC236}">
                      <a16:creationId xmlns:a16="http://schemas.microsoft.com/office/drawing/2014/main" id="{1B85F807-FE6C-4736-9FDA-7A37068EAC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热不稳定、高沸点、离子型的物质</a:t>
                  </a:r>
                </a:p>
              </p:txBody>
            </p:sp>
            <p:sp>
              <p:nvSpPr>
                <p:cNvPr id="202793" name="Rectangle 22">
                  <a:extLst>
                    <a:ext uri="{FF2B5EF4-FFF2-40B4-BE49-F238E27FC236}">
                      <a16:creationId xmlns:a16="http://schemas.microsoft.com/office/drawing/2014/main" id="{6DD9D2CF-5142-4BF0-A090-A9E0E926ED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5" name="Group 23">
                <a:extLst>
                  <a:ext uri="{FF2B5EF4-FFF2-40B4-BE49-F238E27FC236}">
                    <a16:creationId xmlns:a16="http://schemas.microsoft.com/office/drawing/2014/main" id="{D020397C-6B52-4B14-9D09-86A6EC9D9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95"/>
                <a:ext cx="1052" cy="461"/>
                <a:chOff x="0" y="0"/>
                <a:chExt cx="1052" cy="461"/>
              </a:xfrm>
            </p:grpSpPr>
            <p:sp>
              <p:nvSpPr>
                <p:cNvPr id="202790" name="Rectangle 24">
                  <a:extLst>
                    <a:ext uri="{FF2B5EF4-FFF2-40B4-BE49-F238E27FC236}">
                      <a16:creationId xmlns:a16="http://schemas.microsoft.com/office/drawing/2014/main" id="{B380A61D-3A3C-4511-B056-32B968348B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6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理论研究</a:t>
                  </a:r>
                </a:p>
              </p:txBody>
            </p:sp>
            <p:sp>
              <p:nvSpPr>
                <p:cNvPr id="202791" name="Rectangle 25">
                  <a:extLst>
                    <a:ext uri="{FF2B5EF4-FFF2-40B4-BE49-F238E27FC236}">
                      <a16:creationId xmlns:a16="http://schemas.microsoft.com/office/drawing/2014/main" id="{C4C0B4BC-551F-492F-9F8C-F575635FA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5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6" name="Group 26">
                <a:extLst>
                  <a:ext uri="{FF2B5EF4-FFF2-40B4-BE49-F238E27FC236}">
                    <a16:creationId xmlns:a16="http://schemas.microsoft.com/office/drawing/2014/main" id="{09B68829-2BA2-4678-8226-A031BA22E0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2" y="1095"/>
                <a:ext cx="1556" cy="461"/>
                <a:chOff x="0" y="0"/>
                <a:chExt cx="1556" cy="461"/>
              </a:xfrm>
            </p:grpSpPr>
            <p:sp>
              <p:nvSpPr>
                <p:cNvPr id="202788" name="Rectangle 27">
                  <a:extLst>
                    <a:ext uri="{FF2B5EF4-FFF2-40B4-BE49-F238E27FC236}">
                      <a16:creationId xmlns:a16="http://schemas.microsoft.com/office/drawing/2014/main" id="{EA64F99C-B9B4-434E-88F0-5D3559520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较成熟</a:t>
                  </a:r>
                </a:p>
              </p:txBody>
            </p:sp>
            <p:sp>
              <p:nvSpPr>
                <p:cNvPr id="202789" name="Rectangle 28">
                  <a:extLst>
                    <a:ext uri="{FF2B5EF4-FFF2-40B4-BE49-F238E27FC236}">
                      <a16:creationId xmlns:a16="http://schemas.microsoft.com/office/drawing/2014/main" id="{9CCB5651-54F4-421A-AC98-A7023395FE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7" name="Group 29">
                <a:extLst>
                  <a:ext uri="{FF2B5EF4-FFF2-40B4-BE49-F238E27FC236}">
                    <a16:creationId xmlns:a16="http://schemas.microsoft.com/office/drawing/2014/main" id="{8AB2D024-485B-4ADF-A412-609EB64D3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" y="1095"/>
                <a:ext cx="1556" cy="461"/>
                <a:chOff x="0" y="0"/>
                <a:chExt cx="1556" cy="461"/>
              </a:xfrm>
            </p:grpSpPr>
            <p:sp>
              <p:nvSpPr>
                <p:cNvPr id="202786" name="Rectangle 30">
                  <a:extLst>
                    <a:ext uri="{FF2B5EF4-FFF2-40B4-BE49-F238E27FC236}">
                      <a16:creationId xmlns:a16="http://schemas.microsoft.com/office/drawing/2014/main" id="{D5632C12-7B5D-45CF-B82B-7263AF0B9F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不断发展中</a:t>
                  </a:r>
                </a:p>
              </p:txBody>
            </p:sp>
            <p:sp>
              <p:nvSpPr>
                <p:cNvPr id="202787" name="Rectangle 31">
                  <a:extLst>
                    <a:ext uri="{FF2B5EF4-FFF2-40B4-BE49-F238E27FC236}">
                      <a16:creationId xmlns:a16="http://schemas.microsoft.com/office/drawing/2014/main" id="{1F3628C6-85D4-4CAD-BC70-2D6BACEBC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8" name="Group 32">
                <a:extLst>
                  <a:ext uri="{FF2B5EF4-FFF2-40B4-BE49-F238E27FC236}">
                    <a16:creationId xmlns:a16="http://schemas.microsoft.com/office/drawing/2014/main" id="{D080E3BA-B797-459B-97DC-DBAD7099E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56"/>
                <a:ext cx="1052" cy="461"/>
                <a:chOff x="0" y="0"/>
                <a:chExt cx="1052" cy="461"/>
              </a:xfrm>
            </p:grpSpPr>
            <p:sp>
              <p:nvSpPr>
                <p:cNvPr id="202784" name="Rectangle 33">
                  <a:extLst>
                    <a:ext uri="{FF2B5EF4-FFF2-40B4-BE49-F238E27FC236}">
                      <a16:creationId xmlns:a16="http://schemas.microsoft.com/office/drawing/2014/main" id="{85B64F6B-DBB7-4A1A-8800-C36503C72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6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分析成本</a:t>
                  </a:r>
                </a:p>
              </p:txBody>
            </p:sp>
            <p:sp>
              <p:nvSpPr>
                <p:cNvPr id="202785" name="Rectangle 34">
                  <a:extLst>
                    <a:ext uri="{FF2B5EF4-FFF2-40B4-BE49-F238E27FC236}">
                      <a16:creationId xmlns:a16="http://schemas.microsoft.com/office/drawing/2014/main" id="{B4180781-41A5-4A3D-AC9C-A57ABBBD6E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5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69" name="Group 35">
                <a:extLst>
                  <a:ext uri="{FF2B5EF4-FFF2-40B4-BE49-F238E27FC236}">
                    <a16:creationId xmlns:a16="http://schemas.microsoft.com/office/drawing/2014/main" id="{1BAFF96D-E8DF-403E-ABF2-18A651959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2" y="1556"/>
                <a:ext cx="1556" cy="461"/>
                <a:chOff x="0" y="0"/>
                <a:chExt cx="1556" cy="461"/>
              </a:xfrm>
            </p:grpSpPr>
            <p:sp>
              <p:nvSpPr>
                <p:cNvPr id="202782" name="Rectangle 36">
                  <a:extLst>
                    <a:ext uri="{FF2B5EF4-FFF2-40B4-BE49-F238E27FC236}">
                      <a16:creationId xmlns:a16="http://schemas.microsoft.com/office/drawing/2014/main" id="{E48CAF26-D13F-44BB-998F-6B2F393B7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低</a:t>
                  </a:r>
                </a:p>
              </p:txBody>
            </p:sp>
            <p:sp>
              <p:nvSpPr>
                <p:cNvPr id="202783" name="Rectangle 37">
                  <a:extLst>
                    <a:ext uri="{FF2B5EF4-FFF2-40B4-BE49-F238E27FC236}">
                      <a16:creationId xmlns:a16="http://schemas.microsoft.com/office/drawing/2014/main" id="{6B750376-829C-4165-A64F-880065317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70" name="Group 38">
                <a:extLst>
                  <a:ext uri="{FF2B5EF4-FFF2-40B4-BE49-F238E27FC236}">
                    <a16:creationId xmlns:a16="http://schemas.microsoft.com/office/drawing/2014/main" id="{1555B44A-E78E-4C70-83C5-8E10A24480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" y="1556"/>
                <a:ext cx="1556" cy="461"/>
                <a:chOff x="0" y="0"/>
                <a:chExt cx="1556" cy="461"/>
              </a:xfrm>
            </p:grpSpPr>
            <p:sp>
              <p:nvSpPr>
                <p:cNvPr id="202780" name="Rectangle 39">
                  <a:extLst>
                    <a:ext uri="{FF2B5EF4-FFF2-40B4-BE49-F238E27FC236}">
                      <a16:creationId xmlns:a16="http://schemas.microsoft.com/office/drawing/2014/main" id="{D4D2C200-2733-483C-B45F-DE67F9CE36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高</a:t>
                  </a:r>
                </a:p>
              </p:txBody>
            </p:sp>
            <p:sp>
              <p:nvSpPr>
                <p:cNvPr id="202781" name="Rectangle 40">
                  <a:extLst>
                    <a:ext uri="{FF2B5EF4-FFF2-40B4-BE49-F238E27FC236}">
                      <a16:creationId xmlns:a16="http://schemas.microsoft.com/office/drawing/2014/main" id="{D3A30810-7B17-4AA9-91C4-D6685BC5B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71" name="Group 41">
                <a:extLst>
                  <a:ext uri="{FF2B5EF4-FFF2-40B4-BE49-F238E27FC236}">
                    <a16:creationId xmlns:a16="http://schemas.microsoft.com/office/drawing/2014/main" id="{C992938E-1A5B-470C-A8EC-992F1DFDF7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17"/>
                <a:ext cx="1052" cy="461"/>
                <a:chOff x="0" y="0"/>
                <a:chExt cx="1052" cy="461"/>
              </a:xfrm>
            </p:grpSpPr>
            <p:sp>
              <p:nvSpPr>
                <p:cNvPr id="202778" name="Rectangle 42">
                  <a:extLst>
                    <a:ext uri="{FF2B5EF4-FFF2-40B4-BE49-F238E27FC236}">
                      <a16:creationId xmlns:a16="http://schemas.microsoft.com/office/drawing/2014/main" id="{8363D008-A1C3-43E4-96DD-1B71F575E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6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分离能力</a:t>
                  </a:r>
                </a:p>
              </p:txBody>
            </p:sp>
            <p:sp>
              <p:nvSpPr>
                <p:cNvPr id="202779" name="Rectangle 43">
                  <a:extLst>
                    <a:ext uri="{FF2B5EF4-FFF2-40B4-BE49-F238E27FC236}">
                      <a16:creationId xmlns:a16="http://schemas.microsoft.com/office/drawing/2014/main" id="{66174242-02B8-4530-BC16-A9FBC0A6E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5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72" name="Group 44">
                <a:extLst>
                  <a:ext uri="{FF2B5EF4-FFF2-40B4-BE49-F238E27FC236}">
                    <a16:creationId xmlns:a16="http://schemas.microsoft.com/office/drawing/2014/main" id="{0093AB7D-F194-4ADE-B823-998BA5218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2" y="2017"/>
                <a:ext cx="1556" cy="461"/>
                <a:chOff x="0" y="0"/>
                <a:chExt cx="1556" cy="461"/>
              </a:xfrm>
            </p:grpSpPr>
            <p:sp>
              <p:nvSpPr>
                <p:cNvPr id="202776" name="Rectangle 45">
                  <a:extLst>
                    <a:ext uri="{FF2B5EF4-FFF2-40B4-BE49-F238E27FC236}">
                      <a16:creationId xmlns:a16="http://schemas.microsoft.com/office/drawing/2014/main" id="{FE622F15-0AF6-478E-BE62-43F65A50B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与柱的类型有关</a:t>
                  </a:r>
                </a:p>
              </p:txBody>
            </p:sp>
            <p:sp>
              <p:nvSpPr>
                <p:cNvPr id="202777" name="Rectangle 46">
                  <a:extLst>
                    <a:ext uri="{FF2B5EF4-FFF2-40B4-BE49-F238E27FC236}">
                      <a16:creationId xmlns:a16="http://schemas.microsoft.com/office/drawing/2014/main" id="{02CCD326-E0BB-42C5-B42A-F7C06DAB1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2773" name="Group 47">
                <a:extLst>
                  <a:ext uri="{FF2B5EF4-FFF2-40B4-BE49-F238E27FC236}">
                    <a16:creationId xmlns:a16="http://schemas.microsoft.com/office/drawing/2014/main" id="{375B58CD-B838-4CAA-829D-BC982EC68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" y="2017"/>
                <a:ext cx="1556" cy="461"/>
                <a:chOff x="0" y="0"/>
                <a:chExt cx="1556" cy="461"/>
              </a:xfrm>
            </p:grpSpPr>
            <p:sp>
              <p:nvSpPr>
                <p:cNvPr id="202774" name="Rectangle 48">
                  <a:extLst>
                    <a:ext uri="{FF2B5EF4-FFF2-40B4-BE49-F238E27FC236}">
                      <a16:creationId xmlns:a16="http://schemas.microsoft.com/office/drawing/2014/main" id="{787D5EC0-8E85-49E9-A476-2F72966180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70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较高</a:t>
                  </a:r>
                </a:p>
              </p:txBody>
            </p:sp>
            <p:sp>
              <p:nvSpPr>
                <p:cNvPr id="202775" name="Rectangle 49">
                  <a:extLst>
                    <a:ext uri="{FF2B5EF4-FFF2-40B4-BE49-F238E27FC236}">
                      <a16:creationId xmlns:a16="http://schemas.microsoft.com/office/drawing/2014/main" id="{C87FC407-2FD0-440D-967F-C044C5B28D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6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</p:grpSp>
        <p:sp>
          <p:nvSpPr>
            <p:cNvPr id="202758" name="Rectangle 50">
              <a:extLst>
                <a:ext uri="{FF2B5EF4-FFF2-40B4-BE49-F238E27FC236}">
                  <a16:creationId xmlns:a16="http://schemas.microsoft.com/office/drawing/2014/main" id="{34D60936-5C49-42EB-A0FD-BDE267E6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170" cy="24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1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06899" name="Text Box 51">
            <a:extLst>
              <a:ext uri="{FF2B5EF4-FFF2-40B4-BE49-F238E27FC236}">
                <a16:creationId xmlns:a16="http://schemas.microsoft.com/office/drawing/2014/main" id="{D25DEF58-0FB3-4349-AA00-FBB0FF4DD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32" y="1375466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高效液相色谱法与气相色谱法的比较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062B3-98BC-4025-B7E0-BF06A22F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E56057-6B96-4635-BE67-A957BB5A2534}"/>
              </a:ext>
            </a:extLst>
          </p:cNvPr>
          <p:cNvSpPr/>
          <p:nvPr/>
        </p:nvSpPr>
        <p:spPr>
          <a:xfrm>
            <a:off x="1897881" y="3099698"/>
            <a:ext cx="8909050" cy="958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7ECE96D-2F69-4279-8631-6C6A4D52563C}"/>
              </a:ext>
            </a:extLst>
          </p:cNvPr>
          <p:cNvSpPr/>
          <p:nvPr/>
        </p:nvSpPr>
        <p:spPr>
          <a:xfrm>
            <a:off x="1891472" y="4060203"/>
            <a:ext cx="8909050" cy="693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0307F82-A6D3-4BF9-9D91-010673E15F18}"/>
              </a:ext>
            </a:extLst>
          </p:cNvPr>
          <p:cNvSpPr/>
          <p:nvPr/>
        </p:nvSpPr>
        <p:spPr>
          <a:xfrm>
            <a:off x="1897881" y="4753320"/>
            <a:ext cx="8909050" cy="693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BFD735B-0B91-478F-8C4F-1D981DDEE5D8}"/>
              </a:ext>
            </a:extLst>
          </p:cNvPr>
          <p:cNvSpPr/>
          <p:nvPr/>
        </p:nvSpPr>
        <p:spPr>
          <a:xfrm>
            <a:off x="1897881" y="5446196"/>
            <a:ext cx="8909050" cy="693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1389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  <p:bldP spid="206899" grpId="0" autoUpdateAnimBg="0"/>
      <p:bldP spid="6" grpId="0" animBg="1"/>
      <p:bldP spid="6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>
            <a:extLst>
              <a:ext uri="{FF2B5EF4-FFF2-40B4-BE49-F238E27FC236}">
                <a16:creationId xmlns:a16="http://schemas.microsoft.com/office/drawing/2014/main" id="{205E0D1E-4389-4B01-8BAF-EF4A332F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493" y="641135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高效液相色谱法与经典液相色谱法的比较</a:t>
            </a:r>
            <a:r>
              <a:rPr lang="zh-CN" altLang="en-US" sz="34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CF1872C-D446-4C46-BA88-CEF322391B6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89861"/>
            <a:ext cx="9925877" cy="3887787"/>
            <a:chOff x="0" y="0"/>
            <a:chExt cx="3847" cy="3233"/>
          </a:xfrm>
        </p:grpSpPr>
        <p:grpSp>
          <p:nvGrpSpPr>
            <p:cNvPr id="203780" name="Group 4">
              <a:extLst>
                <a:ext uri="{FF2B5EF4-FFF2-40B4-BE49-F238E27FC236}">
                  <a16:creationId xmlns:a16="http://schemas.microsoft.com/office/drawing/2014/main" id="{DCDDC55E-0BC7-4DD6-8D02-5FBE97D3D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" y="3"/>
              <a:ext cx="3841" cy="3227"/>
              <a:chOff x="0" y="0"/>
              <a:chExt cx="3841" cy="3227"/>
            </a:xfrm>
          </p:grpSpPr>
          <p:grpSp>
            <p:nvGrpSpPr>
              <p:cNvPr id="203782" name="Group 5">
                <a:extLst>
                  <a:ext uri="{FF2B5EF4-FFF2-40B4-BE49-F238E27FC236}">
                    <a16:creationId xmlns:a16="http://schemas.microsoft.com/office/drawing/2014/main" id="{1159A112-B7B6-4644-A4FF-779E63CC9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304" cy="461"/>
                <a:chOff x="0" y="0"/>
                <a:chExt cx="1304" cy="461"/>
              </a:xfrm>
            </p:grpSpPr>
            <p:sp>
              <p:nvSpPr>
                <p:cNvPr id="203843" name="Rectangle 6">
                  <a:extLst>
                    <a:ext uri="{FF2B5EF4-FFF2-40B4-BE49-F238E27FC236}">
                      <a16:creationId xmlns:a16="http://schemas.microsoft.com/office/drawing/2014/main" id="{26AF02E7-F2C5-4B87-8FFD-15B76F674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18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44" name="Rectangle 7">
                  <a:extLst>
                    <a:ext uri="{FF2B5EF4-FFF2-40B4-BE49-F238E27FC236}">
                      <a16:creationId xmlns:a16="http://schemas.microsoft.com/office/drawing/2014/main" id="{3020A874-B45C-4F9A-BF48-4B47E7F398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0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83" name="Group 8">
                <a:extLst>
                  <a:ext uri="{FF2B5EF4-FFF2-40B4-BE49-F238E27FC236}">
                    <a16:creationId xmlns:a16="http://schemas.microsoft.com/office/drawing/2014/main" id="{07789E6F-6A53-459A-A319-436E5DFAC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4" y="0"/>
                <a:ext cx="1149" cy="461"/>
                <a:chOff x="0" y="0"/>
                <a:chExt cx="1149" cy="461"/>
              </a:xfrm>
            </p:grpSpPr>
            <p:sp>
              <p:nvSpPr>
                <p:cNvPr id="203841" name="Rectangle 9">
                  <a:extLst>
                    <a:ext uri="{FF2B5EF4-FFF2-40B4-BE49-F238E27FC236}">
                      <a16:creationId xmlns:a16="http://schemas.microsoft.com/office/drawing/2014/main" id="{AA8B637C-A6CC-4912-A34C-5D8D1F9F8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3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经典液相色谱法</a:t>
                  </a:r>
                  <a:endParaRPr lang="en-US" altLang="zh-CN" sz="2800" b="1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42" name="Rectangle 10">
                  <a:extLst>
                    <a:ext uri="{FF2B5EF4-FFF2-40B4-BE49-F238E27FC236}">
                      <a16:creationId xmlns:a16="http://schemas.microsoft.com/office/drawing/2014/main" id="{D2997160-CDD8-497C-BF47-457B02ECA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84" name="Group 11">
                <a:extLst>
                  <a:ext uri="{FF2B5EF4-FFF2-40B4-BE49-F238E27FC236}">
                    <a16:creationId xmlns:a16="http://schemas.microsoft.com/office/drawing/2014/main" id="{45B311C0-E3CB-4050-B47A-3B944D3B26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0"/>
                <a:ext cx="1388" cy="461"/>
                <a:chOff x="0" y="0"/>
                <a:chExt cx="1388" cy="461"/>
              </a:xfrm>
            </p:grpSpPr>
            <p:sp>
              <p:nvSpPr>
                <p:cNvPr id="203839" name="Rectangle 12">
                  <a:extLst>
                    <a:ext uri="{FF2B5EF4-FFF2-40B4-BE49-F238E27FC236}">
                      <a16:creationId xmlns:a16="http://schemas.microsoft.com/office/drawing/2014/main" id="{9DE27947-0B70-46D5-91C4-9C5ADF899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0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高效液相色谱法</a:t>
                  </a:r>
                  <a:endPara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40" name="Rectangle 13">
                  <a:extLst>
                    <a:ext uri="{FF2B5EF4-FFF2-40B4-BE49-F238E27FC236}">
                      <a16:creationId xmlns:a16="http://schemas.microsoft.com/office/drawing/2014/main" id="{FCE2A465-B44E-41F4-B062-3DE94EF38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8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85" name="Group 14">
                <a:extLst>
                  <a:ext uri="{FF2B5EF4-FFF2-40B4-BE49-F238E27FC236}">
                    <a16:creationId xmlns:a16="http://schemas.microsoft.com/office/drawing/2014/main" id="{9CE8102B-38F3-42F7-B161-C8A4B77549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61"/>
                <a:ext cx="1304" cy="461"/>
                <a:chOff x="0" y="0"/>
                <a:chExt cx="1304" cy="461"/>
              </a:xfrm>
            </p:grpSpPr>
            <p:sp>
              <p:nvSpPr>
                <p:cNvPr id="203837" name="Rectangle 15">
                  <a:extLst>
                    <a:ext uri="{FF2B5EF4-FFF2-40B4-BE49-F238E27FC236}">
                      <a16:creationId xmlns:a16="http://schemas.microsoft.com/office/drawing/2014/main" id="{D0EABA51-9DFE-47B7-9781-01332AC76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18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粒径</a:t>
                  </a: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(</a:t>
                  </a:r>
                  <a:r>
                    <a:rPr lang="en-US" altLang="zh-CN" sz="2800" b="1" dirty="0" err="1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μm</a:t>
                  </a: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)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38" name="Rectangle 16">
                  <a:extLst>
                    <a:ext uri="{FF2B5EF4-FFF2-40B4-BE49-F238E27FC236}">
                      <a16:creationId xmlns:a16="http://schemas.microsoft.com/office/drawing/2014/main" id="{CA9C1A24-F710-4457-8032-1433F8AF4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0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86" name="Group 17">
                <a:extLst>
                  <a:ext uri="{FF2B5EF4-FFF2-40B4-BE49-F238E27FC236}">
                    <a16:creationId xmlns:a16="http://schemas.microsoft.com/office/drawing/2014/main" id="{7268E4BC-47BC-4827-B2B9-86BE2C9270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4" y="461"/>
                <a:ext cx="1149" cy="461"/>
                <a:chOff x="0" y="0"/>
                <a:chExt cx="1149" cy="461"/>
              </a:xfrm>
            </p:grpSpPr>
            <p:sp>
              <p:nvSpPr>
                <p:cNvPr id="203835" name="Rectangle 18">
                  <a:extLst>
                    <a:ext uri="{FF2B5EF4-FFF2-40B4-BE49-F238E27FC236}">
                      <a16:creationId xmlns:a16="http://schemas.microsoft.com/office/drawing/2014/main" id="{5DA7AC13-476C-457A-A0F4-418E6E61C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3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50-600</a:t>
                  </a:r>
                  <a:endParaRPr lang="en-US" altLang="zh-CN" sz="2800" dirty="0">
                    <a:solidFill>
                      <a:srgbClr val="FF99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36" name="Rectangle 19">
                  <a:extLst>
                    <a:ext uri="{FF2B5EF4-FFF2-40B4-BE49-F238E27FC236}">
                      <a16:creationId xmlns:a16="http://schemas.microsoft.com/office/drawing/2014/main" id="{F6C2A9D3-8491-47E1-9306-D9F58B3FB5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87" name="Group 20">
                <a:extLst>
                  <a:ext uri="{FF2B5EF4-FFF2-40B4-BE49-F238E27FC236}">
                    <a16:creationId xmlns:a16="http://schemas.microsoft.com/office/drawing/2014/main" id="{293BF78A-081D-4D95-9596-0BB5EB05F8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461"/>
                <a:ext cx="1388" cy="461"/>
                <a:chOff x="0" y="0"/>
                <a:chExt cx="1388" cy="461"/>
              </a:xfrm>
            </p:grpSpPr>
            <p:sp>
              <p:nvSpPr>
                <p:cNvPr id="203833" name="Rectangle 21">
                  <a:extLst>
                    <a:ext uri="{FF2B5EF4-FFF2-40B4-BE49-F238E27FC236}">
                      <a16:creationId xmlns:a16="http://schemas.microsoft.com/office/drawing/2014/main" id="{B1903CEF-A006-4D00-AFAF-FC4F0B036C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45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zh-CN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1.6-30</a:t>
                  </a:r>
                  <a:r>
                    <a:rPr lang="zh-CN" altLang="en-US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（常用</a:t>
                  </a:r>
                  <a:r>
                    <a:rPr lang="en-US" altLang="zh-CN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5μm</a:t>
                  </a:r>
                  <a:r>
                    <a:rPr lang="zh-CN" altLang="en-US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）</a:t>
                  </a:r>
                  <a:endParaRPr lang="zh-CN" altLang="en-US" sz="2800" dirty="0">
                    <a:solidFill>
                      <a:srgbClr val="FF99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34" name="Rectangle 22">
                  <a:extLst>
                    <a:ext uri="{FF2B5EF4-FFF2-40B4-BE49-F238E27FC236}">
                      <a16:creationId xmlns:a16="http://schemas.microsoft.com/office/drawing/2014/main" id="{CC0CA760-5104-4685-A14A-B211FBAEF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8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88" name="Group 23">
                <a:extLst>
                  <a:ext uri="{FF2B5EF4-FFF2-40B4-BE49-F238E27FC236}">
                    <a16:creationId xmlns:a16="http://schemas.microsoft.com/office/drawing/2014/main" id="{0D90109B-A375-4D4C-99EE-A31C7B133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22"/>
                <a:ext cx="1304" cy="461"/>
                <a:chOff x="0" y="0"/>
                <a:chExt cx="1304" cy="461"/>
              </a:xfrm>
            </p:grpSpPr>
            <p:sp>
              <p:nvSpPr>
                <p:cNvPr id="203831" name="Rectangle 24">
                  <a:extLst>
                    <a:ext uri="{FF2B5EF4-FFF2-40B4-BE49-F238E27FC236}">
                      <a16:creationId xmlns:a16="http://schemas.microsoft.com/office/drawing/2014/main" id="{9BB22913-79FF-4AC8-8C64-4CE4C0423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18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柱前压力</a:t>
                  </a: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(atm)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32" name="Rectangle 25">
                  <a:extLst>
                    <a:ext uri="{FF2B5EF4-FFF2-40B4-BE49-F238E27FC236}">
                      <a16:creationId xmlns:a16="http://schemas.microsoft.com/office/drawing/2014/main" id="{500E74EC-AF04-4DEC-8072-5719D5A1CD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0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89" name="Group 26">
                <a:extLst>
                  <a:ext uri="{FF2B5EF4-FFF2-40B4-BE49-F238E27FC236}">
                    <a16:creationId xmlns:a16="http://schemas.microsoft.com/office/drawing/2014/main" id="{BFD84500-3568-4A33-B0E2-71508DCC3C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4" y="922"/>
                <a:ext cx="1149" cy="461"/>
                <a:chOff x="0" y="0"/>
                <a:chExt cx="1149" cy="461"/>
              </a:xfrm>
            </p:grpSpPr>
            <p:sp>
              <p:nvSpPr>
                <p:cNvPr id="203829" name="Rectangle 27">
                  <a:extLst>
                    <a:ext uri="{FF2B5EF4-FFF2-40B4-BE49-F238E27FC236}">
                      <a16:creationId xmlns:a16="http://schemas.microsoft.com/office/drawing/2014/main" id="{DFDFDA43-E94F-4AD0-9F53-7E6E34D5A2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3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0.01-1.0</a:t>
                  </a:r>
                  <a:endParaRPr lang="en-US" altLang="zh-CN" sz="2800" dirty="0">
                    <a:solidFill>
                      <a:srgbClr val="FF99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30" name="Rectangle 28">
                  <a:extLst>
                    <a:ext uri="{FF2B5EF4-FFF2-40B4-BE49-F238E27FC236}">
                      <a16:creationId xmlns:a16="http://schemas.microsoft.com/office/drawing/2014/main" id="{E0E06026-5374-4BEA-AB7A-31E8786DB7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0" name="Group 29">
                <a:extLst>
                  <a:ext uri="{FF2B5EF4-FFF2-40B4-BE49-F238E27FC236}">
                    <a16:creationId xmlns:a16="http://schemas.microsoft.com/office/drawing/2014/main" id="{DEDCE908-7D90-4701-AA2B-8135D6EFE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922"/>
                <a:ext cx="1388" cy="461"/>
                <a:chOff x="0" y="0"/>
                <a:chExt cx="1388" cy="461"/>
              </a:xfrm>
            </p:grpSpPr>
            <p:sp>
              <p:nvSpPr>
                <p:cNvPr id="203827" name="Rectangle 30">
                  <a:extLst>
                    <a:ext uri="{FF2B5EF4-FFF2-40B4-BE49-F238E27FC236}">
                      <a16:creationId xmlns:a16="http://schemas.microsoft.com/office/drawing/2014/main" id="{628A6E8F-458D-4D57-B430-F3F5B6435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0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20-1000</a:t>
                  </a:r>
                  <a:endParaRPr lang="en-US" altLang="zh-CN" sz="2800" dirty="0">
                    <a:solidFill>
                      <a:srgbClr val="FF99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solidFill>
                      <a:srgbClr val="FF99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28" name="Rectangle 31">
                  <a:extLst>
                    <a:ext uri="{FF2B5EF4-FFF2-40B4-BE49-F238E27FC236}">
                      <a16:creationId xmlns:a16="http://schemas.microsoft.com/office/drawing/2014/main" id="{8A5A82F0-CA93-40EE-9FF6-247B73CCAB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8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1" name="Group 32">
                <a:extLst>
                  <a:ext uri="{FF2B5EF4-FFF2-40B4-BE49-F238E27FC236}">
                    <a16:creationId xmlns:a16="http://schemas.microsoft.com/office/drawing/2014/main" id="{D0336FBF-7127-42CB-AFC2-A3B0E3809F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83"/>
                <a:ext cx="1304" cy="461"/>
                <a:chOff x="0" y="0"/>
                <a:chExt cx="1304" cy="461"/>
              </a:xfrm>
            </p:grpSpPr>
            <p:sp>
              <p:nvSpPr>
                <p:cNvPr id="203825" name="Rectangle 33">
                  <a:extLst>
                    <a:ext uri="{FF2B5EF4-FFF2-40B4-BE49-F238E27FC236}">
                      <a16:creationId xmlns:a16="http://schemas.microsoft.com/office/drawing/2014/main" id="{C7EBB2B0-1B19-4F88-9698-D45A31E45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18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分析时间 </a:t>
                  </a: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(h)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26" name="Rectangle 34">
                  <a:extLst>
                    <a:ext uri="{FF2B5EF4-FFF2-40B4-BE49-F238E27FC236}">
                      <a16:creationId xmlns:a16="http://schemas.microsoft.com/office/drawing/2014/main" id="{C8B9E37A-211C-4CEA-BF89-A138B936DA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0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2" name="Group 35">
                <a:extLst>
                  <a:ext uri="{FF2B5EF4-FFF2-40B4-BE49-F238E27FC236}">
                    <a16:creationId xmlns:a16="http://schemas.microsoft.com/office/drawing/2014/main" id="{6E754842-2144-453E-8759-BF1D5287A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4" y="1383"/>
                <a:ext cx="1149" cy="461"/>
                <a:chOff x="0" y="0"/>
                <a:chExt cx="1149" cy="461"/>
              </a:xfrm>
            </p:grpSpPr>
            <p:sp>
              <p:nvSpPr>
                <p:cNvPr id="203823" name="Rectangle 36">
                  <a:extLst>
                    <a:ext uri="{FF2B5EF4-FFF2-40B4-BE49-F238E27FC236}">
                      <a16:creationId xmlns:a16="http://schemas.microsoft.com/office/drawing/2014/main" id="{17BEA702-2CA7-4F31-8F52-1B1330879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3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1-20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24" name="Rectangle 37">
                  <a:extLst>
                    <a:ext uri="{FF2B5EF4-FFF2-40B4-BE49-F238E27FC236}">
                      <a16:creationId xmlns:a16="http://schemas.microsoft.com/office/drawing/2014/main" id="{F34F28E3-456B-48C8-9B91-7C6A85181A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3" name="Group 38">
                <a:extLst>
                  <a:ext uri="{FF2B5EF4-FFF2-40B4-BE49-F238E27FC236}">
                    <a16:creationId xmlns:a16="http://schemas.microsoft.com/office/drawing/2014/main" id="{917D3029-7B5D-452B-8DDF-5CEDAF47B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1383"/>
                <a:ext cx="1388" cy="461"/>
                <a:chOff x="0" y="0"/>
                <a:chExt cx="1388" cy="461"/>
              </a:xfrm>
            </p:grpSpPr>
            <p:sp>
              <p:nvSpPr>
                <p:cNvPr id="203821" name="Rectangle 39">
                  <a:extLst>
                    <a:ext uri="{FF2B5EF4-FFF2-40B4-BE49-F238E27FC236}">
                      <a16:creationId xmlns:a16="http://schemas.microsoft.com/office/drawing/2014/main" id="{230D078C-8C65-4554-9305-310FD6E20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0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0.05-1.0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22" name="Rectangle 40">
                  <a:extLst>
                    <a:ext uri="{FF2B5EF4-FFF2-40B4-BE49-F238E27FC236}">
                      <a16:creationId xmlns:a16="http://schemas.microsoft.com/office/drawing/2014/main" id="{940272A1-4D01-44C2-BAB3-567E79B45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8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4" name="Group 41">
                <a:extLst>
                  <a:ext uri="{FF2B5EF4-FFF2-40B4-BE49-F238E27FC236}">
                    <a16:creationId xmlns:a16="http://schemas.microsoft.com/office/drawing/2014/main" id="{A02AE9CA-600F-4DDD-8797-19F7C819BF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44"/>
                <a:ext cx="1304" cy="461"/>
                <a:chOff x="0" y="0"/>
                <a:chExt cx="1304" cy="461"/>
              </a:xfrm>
            </p:grpSpPr>
            <p:sp>
              <p:nvSpPr>
                <p:cNvPr id="203819" name="Rectangle 42">
                  <a:extLst>
                    <a:ext uri="{FF2B5EF4-FFF2-40B4-BE49-F238E27FC236}">
                      <a16:creationId xmlns:a16="http://schemas.microsoft.com/office/drawing/2014/main" id="{61F60596-37EF-43B6-BCF8-2EB6B7E892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18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色谱柱长度</a:t>
                  </a: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(cm)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20" name="Rectangle 43">
                  <a:extLst>
                    <a:ext uri="{FF2B5EF4-FFF2-40B4-BE49-F238E27FC236}">
                      <a16:creationId xmlns:a16="http://schemas.microsoft.com/office/drawing/2014/main" id="{ECCC95A3-0609-4F0D-982D-32D897E66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0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5" name="Group 44">
                <a:extLst>
                  <a:ext uri="{FF2B5EF4-FFF2-40B4-BE49-F238E27FC236}">
                    <a16:creationId xmlns:a16="http://schemas.microsoft.com/office/drawing/2014/main" id="{AAEE3FE6-4915-4829-9E33-1BC3C3B0D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4" y="1844"/>
                <a:ext cx="1149" cy="461"/>
                <a:chOff x="0" y="0"/>
                <a:chExt cx="1149" cy="461"/>
              </a:xfrm>
            </p:grpSpPr>
            <p:sp>
              <p:nvSpPr>
                <p:cNvPr id="203817" name="Rectangle 45">
                  <a:extLst>
                    <a:ext uri="{FF2B5EF4-FFF2-40B4-BE49-F238E27FC236}">
                      <a16:creationId xmlns:a16="http://schemas.microsoft.com/office/drawing/2014/main" id="{CD74126D-36CC-4608-AAB7-631C9A0404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3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50-200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18" name="Rectangle 46">
                  <a:extLst>
                    <a:ext uri="{FF2B5EF4-FFF2-40B4-BE49-F238E27FC236}">
                      <a16:creationId xmlns:a16="http://schemas.microsoft.com/office/drawing/2014/main" id="{82842D8B-D34B-447A-8843-0F96BBF8A1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6" name="Group 47">
                <a:extLst>
                  <a:ext uri="{FF2B5EF4-FFF2-40B4-BE49-F238E27FC236}">
                    <a16:creationId xmlns:a16="http://schemas.microsoft.com/office/drawing/2014/main" id="{C99BBB2B-D41D-40BC-A86B-F07F94717C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1844"/>
                <a:ext cx="1388" cy="461"/>
                <a:chOff x="0" y="0"/>
                <a:chExt cx="1388" cy="461"/>
              </a:xfrm>
            </p:grpSpPr>
            <p:sp>
              <p:nvSpPr>
                <p:cNvPr id="203815" name="Rectangle 48">
                  <a:extLst>
                    <a:ext uri="{FF2B5EF4-FFF2-40B4-BE49-F238E27FC236}">
                      <a16:creationId xmlns:a16="http://schemas.microsoft.com/office/drawing/2014/main" id="{8225F408-FF41-4240-88DE-0A1179775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0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2-30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16" name="Rectangle 49">
                  <a:extLst>
                    <a:ext uri="{FF2B5EF4-FFF2-40B4-BE49-F238E27FC236}">
                      <a16:creationId xmlns:a16="http://schemas.microsoft.com/office/drawing/2014/main" id="{8716FB95-4D76-423D-BA86-91965C93FE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8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7" name="Group 50">
                <a:extLst>
                  <a:ext uri="{FF2B5EF4-FFF2-40B4-BE49-F238E27FC236}">
                    <a16:creationId xmlns:a16="http://schemas.microsoft.com/office/drawing/2014/main" id="{A2EFDE8A-E57D-4A94-8602-14101D0532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5"/>
                <a:ext cx="1304" cy="461"/>
                <a:chOff x="0" y="0"/>
                <a:chExt cx="1304" cy="461"/>
              </a:xfrm>
            </p:grpSpPr>
            <p:sp>
              <p:nvSpPr>
                <p:cNvPr id="203813" name="Rectangle 51">
                  <a:extLst>
                    <a:ext uri="{FF2B5EF4-FFF2-40B4-BE49-F238E27FC236}">
                      <a16:creationId xmlns:a16="http://schemas.microsoft.com/office/drawing/2014/main" id="{FBA9A9D3-D6AC-4194-A287-C279B0137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18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柱效</a:t>
                  </a: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(</a:t>
                  </a: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块</a:t>
                  </a: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/m)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14" name="Rectangle 52">
                  <a:extLst>
                    <a:ext uri="{FF2B5EF4-FFF2-40B4-BE49-F238E27FC236}">
                      <a16:creationId xmlns:a16="http://schemas.microsoft.com/office/drawing/2014/main" id="{B260B1CA-DB03-4387-A79B-4257AC7E23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0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8" name="Group 53">
                <a:extLst>
                  <a:ext uri="{FF2B5EF4-FFF2-40B4-BE49-F238E27FC236}">
                    <a16:creationId xmlns:a16="http://schemas.microsoft.com/office/drawing/2014/main" id="{54104F99-92C8-4C93-B0DF-1918093F2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4" y="2305"/>
                <a:ext cx="1149" cy="461"/>
                <a:chOff x="0" y="0"/>
                <a:chExt cx="1149" cy="461"/>
              </a:xfrm>
            </p:grpSpPr>
            <p:sp>
              <p:nvSpPr>
                <p:cNvPr id="203811" name="Rectangle 54">
                  <a:extLst>
                    <a:ext uri="{FF2B5EF4-FFF2-40B4-BE49-F238E27FC236}">
                      <a16:creationId xmlns:a16="http://schemas.microsoft.com/office/drawing/2014/main" id="{844B632A-A41E-41EA-B773-866790BDB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3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2-50</a:t>
                  </a:r>
                  <a:endParaRPr lang="en-US" altLang="zh-CN" sz="2800" dirty="0">
                    <a:solidFill>
                      <a:srgbClr val="FF99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12" name="Rectangle 55">
                  <a:extLst>
                    <a:ext uri="{FF2B5EF4-FFF2-40B4-BE49-F238E27FC236}">
                      <a16:creationId xmlns:a16="http://schemas.microsoft.com/office/drawing/2014/main" id="{645114C0-610B-473D-ABD2-0B9193E31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799" name="Group 56">
                <a:extLst>
                  <a:ext uri="{FF2B5EF4-FFF2-40B4-BE49-F238E27FC236}">
                    <a16:creationId xmlns:a16="http://schemas.microsoft.com/office/drawing/2014/main" id="{7B084B73-2D43-4C56-8B11-586A96A52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2305"/>
                <a:ext cx="1388" cy="461"/>
                <a:chOff x="0" y="0"/>
                <a:chExt cx="1388" cy="461"/>
              </a:xfrm>
            </p:grpSpPr>
            <p:sp>
              <p:nvSpPr>
                <p:cNvPr id="203809" name="Rectangle 57">
                  <a:extLst>
                    <a:ext uri="{FF2B5EF4-FFF2-40B4-BE49-F238E27FC236}">
                      <a16:creationId xmlns:a16="http://schemas.microsoft.com/office/drawing/2014/main" id="{6DDD2D57-2315-4BF4-9E2E-DCADF21862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0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10</a:t>
                  </a:r>
                  <a:r>
                    <a:rPr lang="en-US" altLang="zh-CN" sz="2800" baseline="30000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4</a:t>
                  </a:r>
                  <a:r>
                    <a:rPr lang="en-US" altLang="zh-CN" sz="2800" b="1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-10</a:t>
                  </a:r>
                  <a:r>
                    <a:rPr lang="en-US" altLang="zh-CN" sz="2800" baseline="30000" dirty="0">
                      <a:solidFill>
                        <a:srgbClr val="FF99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5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solidFill>
                      <a:srgbClr val="FF99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10" name="Rectangle 58">
                  <a:extLst>
                    <a:ext uri="{FF2B5EF4-FFF2-40B4-BE49-F238E27FC236}">
                      <a16:creationId xmlns:a16="http://schemas.microsoft.com/office/drawing/2014/main" id="{7991E7F2-AE4E-454F-9CEC-9939C2B7A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8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800" name="Group 59">
                <a:extLst>
                  <a:ext uri="{FF2B5EF4-FFF2-40B4-BE49-F238E27FC236}">
                    <a16:creationId xmlns:a16="http://schemas.microsoft.com/office/drawing/2014/main" id="{5C585F4A-82CD-4364-837E-78B1D367E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766"/>
                <a:ext cx="1304" cy="461"/>
                <a:chOff x="0" y="0"/>
                <a:chExt cx="1304" cy="461"/>
              </a:xfrm>
            </p:grpSpPr>
            <p:sp>
              <p:nvSpPr>
                <p:cNvPr id="203807" name="Rectangle 60">
                  <a:extLst>
                    <a:ext uri="{FF2B5EF4-FFF2-40B4-BE49-F238E27FC236}">
                      <a16:creationId xmlns:a16="http://schemas.microsoft.com/office/drawing/2014/main" id="{881C05D3-FC14-4647-B394-C4E7819F06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218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样品用量</a:t>
                  </a: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(g)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08" name="Rectangle 61">
                  <a:extLst>
                    <a:ext uri="{FF2B5EF4-FFF2-40B4-BE49-F238E27FC236}">
                      <a16:creationId xmlns:a16="http://schemas.microsoft.com/office/drawing/2014/main" id="{EF133B6C-B256-4401-B793-0F9B12732F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0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801" name="Group 62">
                <a:extLst>
                  <a:ext uri="{FF2B5EF4-FFF2-40B4-BE49-F238E27FC236}">
                    <a16:creationId xmlns:a16="http://schemas.microsoft.com/office/drawing/2014/main" id="{C83AB34E-BD76-4E28-86C7-36393D8831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4" y="2766"/>
                <a:ext cx="1149" cy="461"/>
                <a:chOff x="0" y="0"/>
                <a:chExt cx="1149" cy="461"/>
              </a:xfrm>
            </p:grpSpPr>
            <p:sp>
              <p:nvSpPr>
                <p:cNvPr id="203805" name="Rectangle 63">
                  <a:extLst>
                    <a:ext uri="{FF2B5EF4-FFF2-40B4-BE49-F238E27FC236}">
                      <a16:creationId xmlns:a16="http://schemas.microsoft.com/office/drawing/2014/main" id="{108C4334-C975-42CF-9EDF-08D594582F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3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1-10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06" name="Rectangle 64">
                  <a:extLst>
                    <a:ext uri="{FF2B5EF4-FFF2-40B4-BE49-F238E27FC236}">
                      <a16:creationId xmlns:a16="http://schemas.microsoft.com/office/drawing/2014/main" id="{E16A66D3-5123-4400-B821-BA76F8D2E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203802" name="Group 65">
                <a:extLst>
                  <a:ext uri="{FF2B5EF4-FFF2-40B4-BE49-F238E27FC236}">
                    <a16:creationId xmlns:a16="http://schemas.microsoft.com/office/drawing/2014/main" id="{1C99FAD2-AF27-4095-A8A4-743414C8A6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3" y="2766"/>
                <a:ext cx="1388" cy="461"/>
                <a:chOff x="0" y="0"/>
                <a:chExt cx="1388" cy="461"/>
              </a:xfrm>
            </p:grpSpPr>
            <p:sp>
              <p:nvSpPr>
                <p:cNvPr id="203803" name="Rectangle 66">
                  <a:extLst>
                    <a:ext uri="{FF2B5EF4-FFF2-40B4-BE49-F238E27FC236}">
                      <a16:creationId xmlns:a16="http://schemas.microsoft.com/office/drawing/2014/main" id="{4094DF43-DAEB-4E17-83A8-090BB1C16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0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10</a:t>
                  </a:r>
                  <a:r>
                    <a:rPr lang="en-US" altLang="zh-CN" sz="2800" baseline="300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-6</a:t>
                  </a:r>
                  <a:r>
                    <a:rPr lang="en-US" altLang="zh-CN" sz="2800" b="1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-10</a:t>
                  </a:r>
                  <a:r>
                    <a:rPr lang="en-US" altLang="zh-CN" sz="2800" baseline="300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-2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3804" name="Rectangle 67">
                  <a:extLst>
                    <a:ext uri="{FF2B5EF4-FFF2-40B4-BE49-F238E27FC236}">
                      <a16:creationId xmlns:a16="http://schemas.microsoft.com/office/drawing/2014/main" id="{09E51897-43FC-4744-B7E4-C28551F1C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8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</p:grpSp>
        <p:sp>
          <p:nvSpPr>
            <p:cNvPr id="203781" name="Rectangle 68">
              <a:extLst>
                <a:ext uri="{FF2B5EF4-FFF2-40B4-BE49-F238E27FC236}">
                  <a16:creationId xmlns:a16="http://schemas.microsoft.com/office/drawing/2014/main" id="{E46CB4E8-96AB-4092-AAD3-B0597AB19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847" cy="323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37008-E67E-492A-913C-2140D0AD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AB6A72-4E8B-41A7-B1FC-EC27016B36F7}"/>
              </a:ext>
            </a:extLst>
          </p:cNvPr>
          <p:cNvSpPr/>
          <p:nvPr/>
        </p:nvSpPr>
        <p:spPr>
          <a:xfrm>
            <a:off x="1531739" y="2251444"/>
            <a:ext cx="9918137" cy="554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CA3C3D8-E05C-4E7B-AA78-78E4725C87CF}"/>
              </a:ext>
            </a:extLst>
          </p:cNvPr>
          <p:cNvSpPr/>
          <p:nvPr/>
        </p:nvSpPr>
        <p:spPr>
          <a:xfrm>
            <a:off x="1539478" y="2813027"/>
            <a:ext cx="9918137" cy="554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12B3362-8E92-4C2E-AE69-EE11413FDD41}"/>
              </a:ext>
            </a:extLst>
          </p:cNvPr>
          <p:cNvSpPr/>
          <p:nvPr/>
        </p:nvSpPr>
        <p:spPr>
          <a:xfrm>
            <a:off x="1539478" y="3386580"/>
            <a:ext cx="9918137" cy="554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58D45E9-D2B5-412F-AF91-11C4C46D05F8}"/>
              </a:ext>
            </a:extLst>
          </p:cNvPr>
          <p:cNvSpPr/>
          <p:nvPr/>
        </p:nvSpPr>
        <p:spPr>
          <a:xfrm>
            <a:off x="1539478" y="3914546"/>
            <a:ext cx="9918137" cy="554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3B9B37D-6E5B-46A5-A641-A7E3CFD1EE18}"/>
              </a:ext>
            </a:extLst>
          </p:cNvPr>
          <p:cNvSpPr/>
          <p:nvPr/>
        </p:nvSpPr>
        <p:spPr>
          <a:xfrm>
            <a:off x="1535609" y="4490560"/>
            <a:ext cx="9918137" cy="554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7987BD2-BE43-4648-97E6-B2F3383C7F1C}"/>
              </a:ext>
            </a:extLst>
          </p:cNvPr>
          <p:cNvSpPr/>
          <p:nvPr/>
        </p:nvSpPr>
        <p:spPr>
          <a:xfrm>
            <a:off x="1539478" y="5042467"/>
            <a:ext cx="9918137" cy="554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2132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2840299-85B4-4D40-B049-1ACB79835AE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63940" y="642041"/>
            <a:ext cx="7653337" cy="11430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高效液相色谱法的特点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F26FBF3-A4E2-486F-8EE0-027C7AF65DB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49338" y="1785041"/>
            <a:ext cx="7185025" cy="38004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高压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高速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高效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3200" dirty="0">
                <a:ea typeface="隶书" panose="02010509060101010101" pitchFamily="49" charset="-122"/>
              </a:rPr>
              <a:t>高灵敏度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6A3D4-F3FB-4943-9CC5-561D584C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38"/>
    </mc:Choice>
    <mc:Fallback xmlns="">
      <p:transition spd="slow" advTm="38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  <p:bldP spid="2088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272436FA-5A3A-4C81-8D7E-CAEEEAAE455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10717" y="455480"/>
            <a:ext cx="8158162" cy="11430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应用举例</a:t>
            </a:r>
          </a:p>
        </p:txBody>
      </p:sp>
      <p:pic>
        <p:nvPicPr>
          <p:cNvPr id="205827" name="Picture 3" descr="danshen_1 ">
            <a:extLst>
              <a:ext uri="{FF2B5EF4-FFF2-40B4-BE49-F238E27FC236}">
                <a16:creationId xmlns:a16="http://schemas.microsoft.com/office/drawing/2014/main" id="{C207E7ED-90B6-42F5-A173-754D010FEB1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33715" y="2088435"/>
            <a:ext cx="2673971" cy="1475932"/>
          </a:xfrm>
          <a:noFill/>
        </p:spPr>
      </p:pic>
      <p:sp>
        <p:nvSpPr>
          <p:cNvPr id="205828" name="Text Box 4">
            <a:extLst>
              <a:ext uri="{FF2B5EF4-FFF2-40B4-BE49-F238E27FC236}">
                <a16:creationId xmlns:a16="http://schemas.microsoft.com/office/drawing/2014/main" id="{0C70D3EF-0F16-4286-AC1A-FF9B91C2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05" y="5678012"/>
            <a:ext cx="3514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丹参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HPLC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指纹图谱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6AC9769-33EE-41FE-BC0B-A93E916CB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29957"/>
              </p:ext>
            </p:extLst>
          </p:nvPr>
        </p:nvGraphicFramePr>
        <p:xfrm>
          <a:off x="987492" y="1661728"/>
          <a:ext cx="7476818" cy="3805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5" imgW="7312321" imgH="3722734" progId="StaticMetafile">
                  <p:embed/>
                </p:oleObj>
              </mc:Choice>
              <mc:Fallback>
                <p:oleObj r:id="rId5" imgW="7312321" imgH="3722734" progId="StaticMetafile">
                  <p:embed/>
                  <p:pic>
                    <p:nvPicPr>
                      <p:cNvPr id="206850" name="Object 2">
                        <a:extLst>
                          <a:ext uri="{FF2B5EF4-FFF2-40B4-BE49-F238E27FC236}">
                            <a16:creationId xmlns:a16="http://schemas.microsoft.com/office/drawing/2014/main" id="{7CCE9F99-78F0-4050-899D-5D8863D16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92" y="1661728"/>
                        <a:ext cx="7476818" cy="3805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F453089-9FB8-4ED1-923D-24916269C86E}"/>
              </a:ext>
            </a:extLst>
          </p:cNvPr>
          <p:cNvSpPr/>
          <p:nvPr/>
        </p:nvSpPr>
        <p:spPr>
          <a:xfrm>
            <a:off x="9133715" y="377736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Salviae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000" dirty="0" err="1">
                <a:latin typeface="隶书" panose="02010509060101010101" pitchFamily="49" charset="-122"/>
                <a:ea typeface="隶书" panose="02010509060101010101" pitchFamily="49" charset="-122"/>
              </a:rPr>
              <a:t>Miltiorrhizae</a:t>
            </a:r>
            <a:endParaRPr lang="zh-CN" altLang="en-US" sz="20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7A2C5-CC00-43C7-BD8F-6CC91548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5</a:t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93"/>
    </mc:Choice>
    <mc:Fallback xmlns="">
      <p:transition spd="slow" advTm="46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5828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3.1|8.4|29.7|1.3|22.1|1.5|38|2|2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4.5|6.6|33.5|1.3|39.6|5.6|21.2|2.5|22.1|2.7|18.5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7|1.9|2.6|1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5|21.2|15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145</Words>
  <Application>Microsoft Office PowerPoint</Application>
  <PresentationFormat>宽屏</PresentationFormat>
  <Paragraphs>55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隶书</vt:lpstr>
      <vt:lpstr>Arial</vt:lpstr>
      <vt:lpstr>Times New Roman</vt:lpstr>
      <vt:lpstr>Wingdings</vt:lpstr>
      <vt:lpstr>Office 主题​​</vt:lpstr>
      <vt:lpstr>Picture (Metafile)</vt:lpstr>
      <vt:lpstr>PowerPoint 演示文稿</vt:lpstr>
      <vt:lpstr>一、高效液相色谱法概述</vt:lpstr>
      <vt:lpstr>PowerPoint 演示文稿</vt:lpstr>
      <vt:lpstr>3. 高效液相色谱法的特点</vt:lpstr>
      <vt:lpstr>4. 应用举例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12</cp:revision>
  <dcterms:created xsi:type="dcterms:W3CDTF">2020-03-15T07:18:27Z</dcterms:created>
  <dcterms:modified xsi:type="dcterms:W3CDTF">2020-04-06T05:52:06Z</dcterms:modified>
</cp:coreProperties>
</file>