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5" r:id="rId2"/>
    <p:sldId id="576" r:id="rId3"/>
    <p:sldId id="577" r:id="rId4"/>
    <p:sldId id="578" r:id="rId5"/>
    <p:sldId id="579" r:id="rId6"/>
    <p:sldId id="580" r:id="rId7"/>
    <p:sldId id="5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4592-A6E9-4832-B5EE-213A6108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5876D-27D6-4755-825E-9A427370C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7D152-9B41-4D79-A347-935DCE35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8BA9C-65F0-4967-A9BC-7E040FB1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2DFD-9A65-48FA-927A-9355DC9E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12F0-9C96-4C65-AF25-6D4815D3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ED8F8-8F95-42CF-9A67-BF0E3CD3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05126-E85E-4C73-9CAC-A3852B04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6344-0BB9-4932-9EDA-3561D17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90BC9-5F62-40A8-8DFE-7E00182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7A9120-FCCA-45BF-81AC-020A4410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9B0D2-3AC5-47CF-B45C-25DB9EADF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AEB73-B3E9-4AC1-AF1D-1AB92B0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48186-8934-492F-9D0A-0C42E62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70D90-9691-42C0-893D-2BAEA251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8E5B-C39F-4903-BB93-B2E2BE48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515AE-3EB8-4292-BDA2-41DC78C9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5ECC2-F7FA-4B49-9DFC-E168F36A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2143F-57BA-41D1-9C50-47D370A8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408E4-6316-4C48-AD4D-63CE671A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CF54-87AD-4E34-B533-B0BB0C94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BA202-31E4-476E-9C67-991564D3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DCD67-B799-43A6-A783-5F78E5E0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5EEE5-3E81-415E-92CA-5AD8241A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76CC6-DFEF-4999-8BBC-02E00814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3163B-5D17-4AF5-9080-B4D0131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66FFA-3056-42D5-A23C-FB0CEEAE6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74077-4959-4593-955E-6F2B6B30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87E12-946E-4011-90B6-2CBCD346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ED41-55B2-4A65-BECF-F97444D4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A3FD1-037F-4A49-9016-5AC97EDA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3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90B7-39C9-4353-83CD-442E7431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1239D-18B2-4A80-B170-8CDB0186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552B8-BA79-4609-A3D0-99160F85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4578D7-4B00-422A-A05B-3016D6A97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AF79F5-46E0-471C-AB67-37DD09AC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D73AC-9397-477A-9DD7-F0C3E075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4B280-448D-400A-BB15-09B3093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DB80D5-C0FC-4D7F-943D-B1C042D1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8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458CF-03A5-484E-ABD7-50AD8A08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260DEC-B22A-4F48-B876-34AF332E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51C34-8D8B-45AD-8AAD-D9965397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56CB12-D7D5-4C02-BF24-89A9434B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5B861-B6B2-4372-84C3-EB2EF419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D7FB3-3BF2-4908-B27D-DB0BB746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168FF-A3DA-482A-8E8C-2613EE6E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A8A7-97B4-4ACF-BB0A-86E2591E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3BBFF-A409-4A2E-A47A-6F577A02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628A3-B3F2-4D51-AC43-9057666CF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6C118-4149-40F6-B421-F6CE2CAA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B560E-CBB3-4D05-B9BA-571A7672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DE741-EE67-418E-8C90-83B4E0B9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0FAE-5E43-405A-B7CD-D02B7EF6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B69D97-3BB3-43AA-A8A0-505CE7B6D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9E47F-EF99-4FA8-A845-ED285D5BC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8DB68-838F-4BE8-BB47-5E485D9B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9A297-DCAD-49AD-916B-90F069F0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843F6-379D-452A-A05D-99227088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C13AD3-BD23-4EBB-83C9-AE32DFD7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10BFA-8E0E-46E6-B1E5-9AA2D78B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B7BE6-5429-423D-84F8-41E9E1C6A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6BA7-4B97-47C5-8A86-46A48D3D5B9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B4EF1-8DDE-4420-A0A4-D8A556181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2285-DF40-463C-ACAF-D32C06346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1573-73C3-4369-B6AB-5FA9A73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13B6404C-D811-4042-BFAD-B0992B88258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zh-CN" sz="4000" dirty="0">
                <a:ea typeface="隶书" panose="02010509060101010101" pitchFamily="49" charset="-122"/>
              </a:rPr>
              <a:t>二、高效液相色谱</a:t>
            </a:r>
            <a:r>
              <a:rPr lang="zh-CN" altLang="en-US" sz="4000" dirty="0">
                <a:ea typeface="隶书" panose="02010509060101010101" pitchFamily="49" charset="-122"/>
              </a:rPr>
              <a:t>法的速率方程</a:t>
            </a:r>
            <a:endParaRPr lang="zh-CN" altLang="zh-CN" sz="4000" dirty="0">
              <a:ea typeface="隶书" panose="02010509060101010101" pitchFamily="49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237893FA-A89F-4BDC-BFFF-A6FB7E26C5A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503613" y="2492376"/>
            <a:ext cx="5829300" cy="2720975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40000"/>
              </a:lnSpc>
            </a:pPr>
            <a:r>
              <a:rPr lang="en-US" altLang="zh-CN" b="1" i="1" dirty="0"/>
              <a:t>H</a:t>
            </a:r>
            <a:r>
              <a:rPr lang="en-US" altLang="zh-CN" b="1" dirty="0"/>
              <a:t>=</a:t>
            </a:r>
            <a:r>
              <a:rPr lang="en-US" altLang="zh-CN" b="1" i="1" dirty="0"/>
              <a:t>A</a:t>
            </a:r>
            <a:r>
              <a:rPr lang="en-US" altLang="zh-CN" b="1" dirty="0"/>
              <a:t>+</a:t>
            </a:r>
            <a:r>
              <a:rPr lang="en-US" altLang="zh-CN" b="1" i="1" dirty="0"/>
              <a:t>B</a:t>
            </a:r>
            <a:r>
              <a:rPr lang="en-US" altLang="zh-CN" b="1" dirty="0"/>
              <a:t>/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+</a:t>
            </a:r>
            <a:r>
              <a:rPr lang="en-US" altLang="zh-CN" b="1" i="1" dirty="0" err="1"/>
              <a:t>Cu</a:t>
            </a:r>
            <a:endParaRPr lang="en-US" altLang="zh-CN" b="1" i="1" dirty="0"/>
          </a:p>
          <a:p>
            <a:pPr marL="609600" indent="-609600">
              <a:lnSpc>
                <a:spcPct val="14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=2</a:t>
            </a:r>
            <a:r>
              <a:rPr lang="el-GR" altLang="en-US" b="1" i="1" dirty="0">
                <a:solidFill>
                  <a:srgbClr val="FF0000"/>
                </a:solidFill>
              </a:rPr>
              <a:t>λ</a:t>
            </a:r>
            <a:r>
              <a:rPr lang="en-US" altLang="zh-CN" b="1" i="1" dirty="0" err="1">
                <a:solidFill>
                  <a:srgbClr val="FF0000"/>
                </a:solidFill>
              </a:rPr>
              <a:t>d</a:t>
            </a:r>
            <a:r>
              <a:rPr lang="en-US" altLang="zh-CN" b="1" dirty="0" err="1">
                <a:solidFill>
                  <a:srgbClr val="FF0000"/>
                </a:solidFill>
              </a:rPr>
              <a:t>p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609600" indent="-609600">
              <a:lnSpc>
                <a:spcPct val="14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→0</a:t>
            </a:r>
          </a:p>
          <a:p>
            <a:pPr marL="609600" indent="-609600">
              <a:lnSpc>
                <a:spcPct val="14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=?</a:t>
            </a:r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CEEE2F83-39D9-4159-ABFD-4138CA75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58" y="1690688"/>
            <a:ext cx="69268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 dirty="0">
                <a:latin typeface="Garamond" pitchFamily="18" charset="0"/>
                <a:ea typeface="隶书" pitchFamily="49" charset="-122"/>
              </a:rPr>
              <a:t>高效液相色谱中速率方程的表达式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9DB27-2599-4922-86D7-A760987A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34"/>
    </mc:Choice>
    <mc:Fallback xmlns="">
      <p:transition spd="slow" advTm="68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211971" grpId="0" build="p" autoUpdateAnimBg="0"/>
      <p:bldP spid="21197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49E47B4-8184-432D-B97C-CC1E3DBA46A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994991" y="5119688"/>
            <a:ext cx="6188766" cy="742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迁移（流动）的流动相的传质阻力</a:t>
            </a:r>
          </a:p>
        </p:txBody>
      </p:sp>
      <p:graphicFrame>
        <p:nvGraphicFramePr>
          <p:cNvPr id="212995" name="Object 3">
            <a:extLst>
              <a:ext uri="{FF2B5EF4-FFF2-40B4-BE49-F238E27FC236}">
                <a16:creationId xmlns:a16="http://schemas.microsoft.com/office/drawing/2014/main" id="{855DE000-2DD0-48FB-A2A1-99FB94F15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6" y="836613"/>
          <a:ext cx="49196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13628571" imgH="11260122" progId="PBrush">
                  <p:embed/>
                </p:oleObj>
              </mc:Choice>
              <mc:Fallback>
                <p:oleObj r:id="rId4" imgW="13628571" imgH="11260122" progId="PBrush">
                  <p:embed/>
                  <p:pic>
                    <p:nvPicPr>
                      <p:cNvPr id="212995" name="Object 3">
                        <a:extLst>
                          <a:ext uri="{FF2B5EF4-FFF2-40B4-BE49-F238E27FC236}">
                            <a16:creationId xmlns:a16="http://schemas.microsoft.com/office/drawing/2014/main" id="{855DE000-2DD0-48FB-A2A1-99FB94F15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836613"/>
                        <a:ext cx="4919663" cy="4064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EE6D4A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952A2-553D-49A3-80BA-28AA6BA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26"/>
    </mc:Choice>
    <mc:Fallback xmlns="">
      <p:transition spd="slow" advTm="7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72BB6041-247A-4195-A816-2B719FCDEF58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63975" y="5159375"/>
            <a:ext cx="5412547" cy="933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滞留的流动相的传质阻力</a:t>
            </a:r>
          </a:p>
        </p:txBody>
      </p:sp>
      <p:graphicFrame>
        <p:nvGraphicFramePr>
          <p:cNvPr id="214019" name="Object 3">
            <a:extLst>
              <a:ext uri="{FF2B5EF4-FFF2-40B4-BE49-F238E27FC236}">
                <a16:creationId xmlns:a16="http://schemas.microsoft.com/office/drawing/2014/main" id="{F92DAD84-F7B1-43CD-9F1C-0151B3CA5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765175"/>
          <a:ext cx="446563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4" imgW="13866667" imgH="12619048" progId="PBrush">
                  <p:embed/>
                </p:oleObj>
              </mc:Choice>
              <mc:Fallback>
                <p:oleObj r:id="rId4" imgW="13866667" imgH="12619048" progId="PBrush">
                  <p:embed/>
                  <p:pic>
                    <p:nvPicPr>
                      <p:cNvPr id="214019" name="Object 3">
                        <a:extLst>
                          <a:ext uri="{FF2B5EF4-FFF2-40B4-BE49-F238E27FC236}">
                            <a16:creationId xmlns:a16="http://schemas.microsoft.com/office/drawing/2014/main" id="{F92DAD84-F7B1-43CD-9F1C-0151B3CA5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765175"/>
                        <a:ext cx="4465638" cy="4064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F506D-6D55-44C8-88C2-AD386EAC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3</a:t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21"/>
    </mc:Choice>
    <mc:Fallback xmlns="">
      <p:transition spd="slow" advTm="87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D49040-2B22-4F11-8341-BA8D6E317CEB}"/>
              </a:ext>
            </a:extLst>
          </p:cNvPr>
          <p:cNvSpPr/>
          <p:nvPr/>
        </p:nvSpPr>
        <p:spPr>
          <a:xfrm>
            <a:off x="5380382" y="4076839"/>
            <a:ext cx="5446643" cy="6492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123D29B9-1EBE-4B37-90B9-678E4317B9DA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76450" y="1416844"/>
            <a:ext cx="91440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高效液相色谱中的速率方程</a:t>
            </a:r>
          </a:p>
          <a:p>
            <a:pPr algn="just" eaLnBrk="1" hangingPunct="1"/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/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/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</a:t>
            </a:r>
            <a:r>
              <a:rPr lang="zh-CN" altLang="en-US" sz="2400" b="1" dirty="0">
                <a:latin typeface="+mn-ea"/>
              </a:rPr>
              <a:t>涡流扩散项  分子扩散  流动相传质   滞留区传质  固定相内传质</a:t>
            </a:r>
            <a:endParaRPr lang="zh-CN" altLang="en-US" sz="2400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D1FB27C1-58C7-4E46-AD74-89790A9F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30622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215044" name="Object 4">
            <a:extLst>
              <a:ext uri="{FF2B5EF4-FFF2-40B4-BE49-F238E27FC236}">
                <a16:creationId xmlns:a16="http://schemas.microsoft.com/office/drawing/2014/main" id="{5933B4E3-794A-417E-811F-C63FCDAC1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2667000"/>
          <a:ext cx="8343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4" imgW="2768600" imgH="469900" progId="Equation.3">
                  <p:embed/>
                </p:oleObj>
              </mc:Choice>
              <mc:Fallback>
                <p:oleObj r:id="rId4" imgW="2768600" imgH="469900" progId="Equation.3">
                  <p:embed/>
                  <p:pic>
                    <p:nvPicPr>
                      <p:cNvPr id="215044" name="Object 4">
                        <a:extLst>
                          <a:ext uri="{FF2B5EF4-FFF2-40B4-BE49-F238E27FC236}">
                            <a16:creationId xmlns:a16="http://schemas.microsoft.com/office/drawing/2014/main" id="{5933B4E3-794A-417E-811F-C63FCDAC1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667000"/>
                        <a:ext cx="8343900" cy="1012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5" name="AutoShape 5">
            <a:extLst>
              <a:ext uri="{FF2B5EF4-FFF2-40B4-BE49-F238E27FC236}">
                <a16:creationId xmlns:a16="http://schemas.microsoft.com/office/drawing/2014/main" id="{7B80D851-0C25-43AB-B846-AEAB924B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3500439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046" name="AutoShape 6">
            <a:extLst>
              <a:ext uri="{FF2B5EF4-FFF2-40B4-BE49-F238E27FC236}">
                <a16:creationId xmlns:a16="http://schemas.microsoft.com/office/drawing/2014/main" id="{9A306067-EDF3-4948-96DE-E3499790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3500439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047" name="AutoShape 7">
            <a:extLst>
              <a:ext uri="{FF2B5EF4-FFF2-40B4-BE49-F238E27FC236}">
                <a16:creationId xmlns:a16="http://schemas.microsoft.com/office/drawing/2014/main" id="{20EE1AA1-DF12-40BE-A521-C63FA6F6F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3500439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048" name="AutoShape 8">
            <a:extLst>
              <a:ext uri="{FF2B5EF4-FFF2-40B4-BE49-F238E27FC236}">
                <a16:creationId xmlns:a16="http://schemas.microsoft.com/office/drawing/2014/main" id="{CC3C62D2-0058-475E-92CD-045FCA5DF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3573464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049" name="AutoShape 9">
            <a:extLst>
              <a:ext uri="{FF2B5EF4-FFF2-40B4-BE49-F238E27FC236}">
                <a16:creationId xmlns:a16="http://schemas.microsoft.com/office/drawing/2014/main" id="{E1389740-7017-440F-A8E4-1CB58B4C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9" y="3573464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48"/>
    </mc:Choice>
    <mc:Fallback xmlns="">
      <p:transition spd="slow" advTm="30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5042" grpId="0" uiExpand="1" build="p" autoUpdateAnimBg="0"/>
      <p:bldP spid="215045" grpId="0" animBg="1" autoUpdateAnimBg="0"/>
      <p:bldP spid="215046" grpId="0" animBg="1" autoUpdateAnimBg="0"/>
      <p:bldP spid="215047" grpId="0" animBg="1" autoUpdateAnimBg="0"/>
      <p:bldP spid="215048" grpId="0" animBg="1" autoUpdateAnimBg="0"/>
      <p:bldP spid="21504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180FD2-E7A9-405D-831B-ADA90C3C5158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332383" y="5729218"/>
            <a:ext cx="7500730" cy="61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高效液相色谱和气相色谱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H-u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曲线的比较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19614-B18B-4AFA-83C0-FCA7495B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2B62CF-BDD8-40E8-AAE5-84DD6EFB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64" y="676620"/>
            <a:ext cx="4019550" cy="47720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FB0B141-6A01-445B-894C-17DCF18EA610}"/>
              </a:ext>
            </a:extLst>
          </p:cNvPr>
          <p:cNvSpPr/>
          <p:nvPr/>
        </p:nvSpPr>
        <p:spPr>
          <a:xfrm>
            <a:off x="4426226" y="1630017"/>
            <a:ext cx="344557" cy="33130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3B0FF3-3379-480E-B39B-1E3ECFCAB5FF}"/>
              </a:ext>
            </a:extLst>
          </p:cNvPr>
          <p:cNvSpPr/>
          <p:nvPr/>
        </p:nvSpPr>
        <p:spPr>
          <a:xfrm>
            <a:off x="4863548" y="3635410"/>
            <a:ext cx="397565" cy="47276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0"/>
    </mc:Choice>
    <mc:Fallback xmlns="">
      <p:transition spd="slow" advTm="30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C0862054-4B41-42F0-9ADB-B2F40CC9C5B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35766" y="42058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对速率方程的讨论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AFF7B570-F982-43EF-9E6B-BF4E226D21D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8954" y="3168755"/>
            <a:ext cx="7632700" cy="3187595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选用</a:t>
            </a:r>
            <a:r>
              <a:rPr lang="zh-CN" altLang="en-US" sz="3200" dirty="0">
                <a:solidFill>
                  <a:schemeClr val="hlink"/>
                </a:solidFill>
                <a:ea typeface="隶书" panose="02010509060101010101" pitchFamily="49" charset="-122"/>
              </a:rPr>
              <a:t>细颗粒</a:t>
            </a:r>
            <a:r>
              <a:rPr lang="zh-CN" altLang="en-US" sz="3200" dirty="0">
                <a:ea typeface="隶书" panose="02010509060101010101" pitchFamily="49" charset="-122"/>
              </a:rPr>
              <a:t>填料可获高柱效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流动相流速低，有利于达到高柱效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选用</a:t>
            </a:r>
            <a:r>
              <a:rPr lang="zh-CN" altLang="en-US" sz="3200" dirty="0">
                <a:solidFill>
                  <a:schemeClr val="hlink"/>
                </a:solidFill>
                <a:ea typeface="隶书" panose="02010509060101010101" pitchFamily="49" charset="-122"/>
              </a:rPr>
              <a:t>黏度小的流动相</a:t>
            </a:r>
            <a:r>
              <a:rPr lang="zh-CN" altLang="en-US" sz="3200" dirty="0">
                <a:ea typeface="隶书" panose="02010509060101010101" pitchFamily="49" charset="-122"/>
              </a:rPr>
              <a:t>有利于提高柱效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温度的影响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sz="3200" dirty="0">
                <a:ea typeface="隶书" panose="02010509060101010101" pitchFamily="49" charset="-122"/>
              </a:rPr>
              <a:t>液膜厚度的影响</a:t>
            </a:r>
          </a:p>
          <a:p>
            <a:pPr eaLnBrk="1" hangingPunct="1"/>
            <a:endParaRPr lang="en-US" altLang="zh-CN" dirty="0">
              <a:ea typeface="隶书" panose="02010509060101010101" pitchFamily="49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9D20CD0-F2D7-4E0C-9611-BA4DA0400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940202"/>
              </p:ext>
            </p:extLst>
          </p:nvPr>
        </p:nvGraphicFramePr>
        <p:xfrm>
          <a:off x="1848954" y="1790805"/>
          <a:ext cx="8343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4" imgW="2768600" imgH="469900" progId="Equation.3">
                  <p:embed/>
                </p:oleObj>
              </mc:Choice>
              <mc:Fallback>
                <p:oleObj r:id="rId4" imgW="2768600" imgH="4699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9D20CD0-F2D7-4E0C-9611-BA4DA0400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54" y="1790805"/>
                        <a:ext cx="8343900" cy="101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EE17C-08E2-4045-A4BE-0DFD5FB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846F7C9-DC3A-4ABD-BD8E-EA029E8D01A8}"/>
              </a:ext>
            </a:extLst>
          </p:cNvPr>
          <p:cNvSpPr/>
          <p:nvPr/>
        </p:nvSpPr>
        <p:spPr>
          <a:xfrm>
            <a:off x="7288696" y="3380960"/>
            <a:ext cx="795130" cy="1755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C773AD-5C31-40F8-85D8-3AFA70C371E8}"/>
              </a:ext>
            </a:extLst>
          </p:cNvPr>
          <p:cNvSpPr txBox="1"/>
          <p:nvPr/>
        </p:nvSpPr>
        <p:spPr>
          <a:xfrm>
            <a:off x="8285969" y="3207145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UPLC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4FBC0E9-8D3E-4FA3-B5B8-679CE5C902F2}"/>
              </a:ext>
            </a:extLst>
          </p:cNvPr>
          <p:cNvSpPr/>
          <p:nvPr/>
        </p:nvSpPr>
        <p:spPr>
          <a:xfrm>
            <a:off x="3127513" y="1974574"/>
            <a:ext cx="556591" cy="63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BAA55CD-2605-4A2B-B3D9-0E1138F602E1}"/>
              </a:ext>
            </a:extLst>
          </p:cNvPr>
          <p:cNvSpPr/>
          <p:nvPr/>
        </p:nvSpPr>
        <p:spPr>
          <a:xfrm>
            <a:off x="6305687" y="1732894"/>
            <a:ext cx="556591" cy="63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4A5BB3-81AB-4C08-A9A3-49C2E11CA9E8}"/>
              </a:ext>
            </a:extLst>
          </p:cNvPr>
          <p:cNvSpPr/>
          <p:nvPr/>
        </p:nvSpPr>
        <p:spPr>
          <a:xfrm>
            <a:off x="7734921" y="1746146"/>
            <a:ext cx="556591" cy="63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A892F4D-842E-4C45-AC2D-D1A5D1FEEEFC}"/>
              </a:ext>
            </a:extLst>
          </p:cNvPr>
          <p:cNvSpPr/>
          <p:nvPr/>
        </p:nvSpPr>
        <p:spPr>
          <a:xfrm>
            <a:off x="5833579" y="2309693"/>
            <a:ext cx="2250247" cy="7061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2E529-3186-4869-A178-97265AB32034}"/>
              </a:ext>
            </a:extLst>
          </p:cNvPr>
          <p:cNvSpPr/>
          <p:nvPr/>
        </p:nvSpPr>
        <p:spPr>
          <a:xfrm>
            <a:off x="9164155" y="1732894"/>
            <a:ext cx="556591" cy="6361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827"/>
    </mc:Choice>
    <mc:Fallback xmlns="">
      <p:transition spd="slow" advTm="295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  <p:bldP spid="217091" grpId="0" uiExpand="1" build="p" autoUpdateAnimBg="0"/>
      <p:bldP spid="2" grpId="0" animBg="1"/>
      <p:bldP spid="3" grpId="0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AD77DAA6-510B-4BA6-A90E-91930534B13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5039" y="554452"/>
            <a:ext cx="3106737" cy="11430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柱外效应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D037AC31-E66A-48B2-97B7-6A105439EBA7}"/>
              </a:ext>
            </a:extLst>
          </p:cNvPr>
          <p:cNvSpPr>
            <a:spLocks noGrp="1" noRot="1" noChangeArrowheads="1"/>
          </p:cNvSpPr>
          <p:nvPr>
            <p:ph sz="half" idx="4294967295"/>
          </p:nvPr>
        </p:nvSpPr>
        <p:spPr>
          <a:xfrm>
            <a:off x="1338470" y="1916114"/>
            <a:ext cx="4536869" cy="25352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zh-CN" sz="3200" dirty="0">
                <a:ea typeface="隶书" panose="02010509060101010101" pitchFamily="49" charset="-122"/>
              </a:rPr>
              <a:t>由于色谱柱之外的因素引起的色谱峰的展宽，例如进样系统、连接管路及检测器的死体积等。</a:t>
            </a:r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4F03C5CA-A4C2-49F9-A26D-CED1F706DEA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16662" y="1358555"/>
          <a:ext cx="4928357" cy="452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4" imgW="3093988" imgH="2841905" progId="PBrush">
                  <p:embed/>
                </p:oleObj>
              </mc:Choice>
              <mc:Fallback>
                <p:oleObj r:id="rId4" imgW="3093988" imgH="2841905" progId="PBrush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4F03C5CA-A4C2-49F9-A26D-CED1F706DEA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2" y="1358555"/>
                        <a:ext cx="4928357" cy="4525410"/>
                      </a:xfrm>
                      <a:prstGeom prst="rect">
                        <a:avLst/>
                      </a:prstGeom>
                      <a:noFill/>
                      <a:ln w="25400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885300-0F53-4CB0-AA13-382EAADD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CC01-8241-45E5-8A6B-00B724DD4D33}" type="slidenum">
              <a:rPr lang="zh-CN" altLang="en-US" smtClean="0"/>
              <a:t>7</a:t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23"/>
    </mc:Choice>
    <mc:Fallback xmlns="">
      <p:transition spd="slow" advTm="73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autoUpdateAnimBg="0"/>
      <p:bldP spid="21811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7|12.6|12.5|8.8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6|1.2|1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3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5|4.4|27.1|1.3|73.6|0.9|41.2|59.5|3.2|4.3|36.3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8.5|1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155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隶书</vt:lpstr>
      <vt:lpstr>Arial</vt:lpstr>
      <vt:lpstr>Garamond</vt:lpstr>
      <vt:lpstr>Wingdings</vt:lpstr>
      <vt:lpstr>Office 主题​​</vt:lpstr>
      <vt:lpstr>Equation.3</vt:lpstr>
      <vt:lpstr>二、高效液相色谱法的速率方程</vt:lpstr>
      <vt:lpstr>PowerPoint 演示文稿</vt:lpstr>
      <vt:lpstr>PowerPoint 演示文稿</vt:lpstr>
      <vt:lpstr>PowerPoint 演示文稿</vt:lpstr>
      <vt:lpstr>PowerPoint 演示文稿</vt:lpstr>
      <vt:lpstr>2. 对速率方程的讨论</vt:lpstr>
      <vt:lpstr>3. 柱外效应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二、高效液相色谱法的速率方程</dc:title>
  <dc:creator>hp</dc:creator>
  <cp:lastModifiedBy>hp</cp:lastModifiedBy>
  <cp:revision>14</cp:revision>
  <dcterms:created xsi:type="dcterms:W3CDTF">2020-03-15T13:41:32Z</dcterms:created>
  <dcterms:modified xsi:type="dcterms:W3CDTF">2020-04-06T06:01:18Z</dcterms:modified>
</cp:coreProperties>
</file>