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2" r:id="rId2"/>
    <p:sldId id="584" r:id="rId3"/>
    <p:sldId id="586" r:id="rId4"/>
    <p:sldId id="587" r:id="rId5"/>
    <p:sldId id="588" r:id="rId6"/>
    <p:sldId id="589" r:id="rId7"/>
    <p:sldId id="59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0932A-A623-4B61-A39A-C84DD9920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3D61EE-A931-4381-A467-BFA17A6CD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7D9D-461F-4D37-93A3-AFC0B2D3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CB2C-2D00-4324-988D-C057EB39F1A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F4B76-5566-4C6B-986A-EA10BE1C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45DDB-A6E8-4EF1-95F4-0DF80995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35-F86D-4FA2-A815-09DC6EE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20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3CBCF-2BA7-44C4-A32B-C7E7F949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46AD74-02FC-49E9-A0BD-E01900A2D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0DDBB-E875-4D5E-9803-4AFD9AE7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CB2C-2D00-4324-988D-C057EB39F1A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E2C50-704F-480F-AA31-568862A9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43B12-6AF2-4488-BDF0-1A45AAD5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35-F86D-4FA2-A815-09DC6EE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5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1F3760-963A-4350-AA05-6E28786C0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CCC8B1-F011-4FBA-B971-CC1D1530F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6F917-D500-402C-ABEF-740E2BE5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CB2C-2D00-4324-988D-C057EB39F1A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C1998-EDBD-4533-818F-951A864D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BFD1D-E2EB-44E2-8545-26CFB637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35-F86D-4FA2-A815-09DC6EE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1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A2AD5-2559-4741-AA49-62B5EC5D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72C50-5448-4C08-8DF1-077C0F5D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77D90-BB26-4293-B17D-0AC4AB29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CB2C-2D00-4324-988D-C057EB39F1A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A0EF2-87C3-42D3-A018-F403F1A0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26D8C-4632-44C5-A9C2-73098437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35-F86D-4FA2-A815-09DC6EE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9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F1A6F-3944-496B-B6F3-66A135F7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D37E6-2361-44CE-9AB3-F3BBDF04B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5F87C-A001-4C7D-A0AB-A224A3A9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CB2C-2D00-4324-988D-C057EB39F1A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61385-D1BB-4045-A1EA-57078FD0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A4B96-F42C-4260-BB5E-1707A5B8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35-F86D-4FA2-A815-09DC6EE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44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7E70B-6E73-4F00-9205-1B6744B8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00003-BFCB-4E65-9C34-D3A7CD6C0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DFF0C-DA7C-4B91-8CC1-9DE02D695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93F066-B65F-42E4-A8B3-A61F7718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CB2C-2D00-4324-988D-C057EB39F1A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EF9160-4CEE-470D-83D4-9FAE1A9A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3722B-12A2-4290-971C-8D0F636C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35-F86D-4FA2-A815-09DC6EE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2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4C841-1ED5-4E3E-A5B0-03549E75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A54030-7E96-4E9C-89EE-52CB5D22B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B5FD94-1EF0-451D-B015-2D8931DD4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419E9A-2319-44A8-9C1A-FF23E64C7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866548-C137-49A8-9CEB-8B032E906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AA9CA7-C3F0-4287-A1B7-6EB1E5FB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CB2C-2D00-4324-988D-C057EB39F1A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DF97AB-AE75-46F8-8BA7-9D06C5F1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765270-46EF-486A-B9EF-7C33D0A7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35-F86D-4FA2-A815-09DC6EE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3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2B7F3-45D4-4185-9D02-8ED28A57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433D7D-734F-4681-906E-9A7F8244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CB2C-2D00-4324-988D-C057EB39F1A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A3B33A-B689-4BE0-9DA1-02BE4709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471639-77AB-474F-AD56-F886D27A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35-F86D-4FA2-A815-09DC6EE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6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80EA38-622A-4645-9DDC-0FC96866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CB2C-2D00-4324-988D-C057EB39F1A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A446F-B820-4AD7-A16F-014D7B42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124229-E8AD-41E3-953D-638241B6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35-F86D-4FA2-A815-09DC6EE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93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F6385-B2AF-4E0B-81A5-917FDE75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FA4DC-14FC-444B-B4A0-21940365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849871-A8C7-4A65-93B1-F085594BC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362934-262B-4222-BCF3-ABBFC72A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CB2C-2D00-4324-988D-C057EB39F1A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F6C0E1-57BD-4D78-AD23-2E2A22C3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C6F6F3-799C-490F-97CD-5934837D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35-F86D-4FA2-A815-09DC6EE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337A8-6528-48C0-813E-9F7545C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D9F053-7827-4470-92B3-C92FD9576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1C6072-3F86-4FF0-A5BA-ED2A9C542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4CE954-98E3-4EA1-B379-60D360D0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CB2C-2D00-4324-988D-C057EB39F1A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68E70F-7C5D-4EED-BEB3-698BE5EB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0FD8C-822B-4CBB-8441-921B04C4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35-F86D-4FA2-A815-09DC6EE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6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A563AA-172B-492C-984E-990EC8CB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3567B7-7754-4C5A-B604-AEED40F68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3687A-1E35-45DA-A655-5F06F96D0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1CB2C-2D00-4324-988D-C057EB39F1A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31288-4913-4B31-BBEC-0F2AD472F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95A6F-2CA2-4491-8468-51255F82A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45B35-F86D-4FA2-A815-09DC6EE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8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C59FF131-8F31-48D1-B9AC-0DF79484576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74825" y="333375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zh-CN" sz="4000">
                <a:ea typeface="隶书" panose="02010509060101010101" pitchFamily="49" charset="-122"/>
              </a:rPr>
              <a:t>三、高效液相色谱仪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42B93D92-80EA-494D-B5E8-07A3E844D0C4}"/>
              </a:ext>
            </a:extLst>
          </p:cNvPr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2194615" y="1476375"/>
            <a:ext cx="4679950" cy="7493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高效液相色谱仪流程</a:t>
            </a:r>
          </a:p>
        </p:txBody>
      </p:sp>
      <p:pic>
        <p:nvPicPr>
          <p:cNvPr id="219140" name="Picture 4">
            <a:extLst>
              <a:ext uri="{FF2B5EF4-FFF2-40B4-BE49-F238E27FC236}">
                <a16:creationId xmlns:a16="http://schemas.microsoft.com/office/drawing/2014/main" id="{1090E7B9-0B3E-4B2E-9979-226CFAB30E29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1577" y="2370930"/>
            <a:ext cx="4679950" cy="3975961"/>
          </a:xfrm>
          <a:noFill/>
          <a:ln w="25400" cap="flat">
            <a:solidFill>
              <a:srgbClr val="FF6600"/>
            </a:solidFill>
            <a:miter lim="800000"/>
            <a:headEnd/>
            <a:tailEnd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304CE2-8A3A-4BE1-8BAE-4C82F21F4E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29304" b="13777"/>
          <a:stretch/>
        </p:blipFill>
        <p:spPr>
          <a:xfrm>
            <a:off x="8053278" y="1130162"/>
            <a:ext cx="3552106" cy="313703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38483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autoUpdateAnimBg="0"/>
      <p:bldP spid="21913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2C8195A5-E5DB-4C84-9304-A29EA89628E4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279651" y="333375"/>
            <a:ext cx="7942263" cy="920750"/>
          </a:xfrm>
        </p:spPr>
        <p:txBody>
          <a:bodyPr/>
          <a:lstStyle/>
          <a:p>
            <a:pPr algn="l" eaLnBrk="1" hangingPunct="1"/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. 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高压输液系统</a:t>
            </a:r>
            <a:r>
              <a:rPr lang="zh-CN" altLang="en-US" dirty="0"/>
              <a:t> 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35F0FC63-4095-4F8A-84E1-84F182DD70D0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300067" y="5923569"/>
            <a:ext cx="3887787" cy="57626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ea typeface="楷体_GB2312" pitchFamily="1" charset="-122"/>
              </a:rPr>
              <a:t>往复泵原理示意图</a:t>
            </a:r>
            <a:r>
              <a:rPr lang="zh-CN" altLang="zh-CN" dirty="0"/>
              <a:t> </a:t>
            </a:r>
          </a:p>
        </p:txBody>
      </p:sp>
      <p:pic>
        <p:nvPicPr>
          <p:cNvPr id="221188" name="Picture 4">
            <a:extLst>
              <a:ext uri="{FF2B5EF4-FFF2-40B4-BE49-F238E27FC236}">
                <a16:creationId xmlns:a16="http://schemas.microsoft.com/office/drawing/2014/main" id="{FE99D3A6-B01D-4A98-81C9-33770CD9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" r="2820"/>
          <a:stretch>
            <a:fillRect/>
          </a:stretch>
        </p:blipFill>
        <p:spPr bwMode="auto">
          <a:xfrm>
            <a:off x="2777262" y="1387426"/>
            <a:ext cx="4933398" cy="4402842"/>
          </a:xfrm>
          <a:prstGeom prst="rect">
            <a:avLst/>
          </a:prstGeom>
          <a:noFill/>
          <a:ln w="25400" cap="sq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87AD536-D3C9-4F3D-8997-17A0CC937896}"/>
              </a:ext>
            </a:extLst>
          </p:cNvPr>
          <p:cNvSpPr txBox="1"/>
          <p:nvPr/>
        </p:nvSpPr>
        <p:spPr>
          <a:xfrm>
            <a:off x="5414306" y="3013501"/>
            <a:ext cx="482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腔体</a:t>
            </a:r>
          </a:p>
        </p:txBody>
      </p:sp>
    </p:spTree>
    <p:custDataLst>
      <p:tags r:id="rId1"/>
    </p:custDataLst>
  </p:cSld>
  <p:clrMapOvr>
    <a:masterClrMapping/>
  </p:clrMapOvr>
  <p:transition advTm="97982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 autoUpdateAnimBg="0"/>
      <p:bldP spid="221187" grpId="0" build="p" autoUpdateAnimBg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4FD2EFAF-8836-462E-BF00-251736A97CFB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梯度洗提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844DAD55-24BA-46D4-8DC3-0F4D790DFF7B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381677" y="1661905"/>
            <a:ext cx="9100793" cy="5196095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Clr>
                <a:schemeClr val="accent2"/>
              </a:buClr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即程序控制流动相的组成，使在整个分离过程中，溶剂强度按照特定的变化规律增加。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Clr>
                <a:schemeClr val="accent2"/>
              </a:buClr>
            </a:pPr>
            <a:r>
              <a:rPr lang="zh-CN" altLang="en-US" sz="2400" b="1" dirty="0">
                <a:solidFill>
                  <a:schemeClr val="hlin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优点：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分离复杂混合物，使所有组分都处在最佳的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值范围内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Clr>
                <a:schemeClr val="accent2"/>
              </a:buClr>
            </a:pPr>
            <a:r>
              <a:rPr lang="zh-CN" altLang="en-US" sz="2400" b="1" dirty="0">
                <a:solidFill>
                  <a:schemeClr val="hlin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缺点：</a:t>
            </a:r>
            <a:endParaRPr lang="en-US" altLang="zh-CN" sz="2400" b="1" dirty="0">
              <a:solidFill>
                <a:schemeClr val="hlin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检测器的使用受到限制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分析结果的重复性取决于流速的稳定性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柱子需进行再生处理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860"/>
    </mc:Choice>
    <mc:Fallback xmlns="">
      <p:transition spd="slow" advTm="1308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autoUpdateAnimBg="0"/>
      <p:bldP spid="22221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9355F14-17FE-458E-938F-44960E3C80CF}"/>
              </a:ext>
            </a:extLst>
          </p:cNvPr>
          <p:cNvGrpSpPr>
            <a:grpSpLocks/>
          </p:cNvGrpSpPr>
          <p:nvPr/>
        </p:nvGrpSpPr>
        <p:grpSpPr bwMode="auto">
          <a:xfrm>
            <a:off x="1473554" y="1454744"/>
            <a:ext cx="8670219" cy="5301940"/>
            <a:chOff x="-1373" y="-307"/>
            <a:chExt cx="8982" cy="6737"/>
          </a:xfrm>
        </p:grpSpPr>
        <p:sp>
          <p:nvSpPr>
            <p:cNvPr id="219142" name="AutoShape 3">
              <a:extLst>
                <a:ext uri="{FF2B5EF4-FFF2-40B4-BE49-F238E27FC236}">
                  <a16:creationId xmlns:a16="http://schemas.microsoft.com/office/drawing/2014/main" id="{961F4AD5-F6FC-428B-B312-573C91DD21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1373" y="-307"/>
              <a:ext cx="8982" cy="673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dirty="0"/>
            </a:p>
          </p:txBody>
        </p:sp>
        <p:sp>
          <p:nvSpPr>
            <p:cNvPr id="219143" name="Text Box 4">
              <a:extLst>
                <a:ext uri="{FF2B5EF4-FFF2-40B4-BE49-F238E27FC236}">
                  <a16:creationId xmlns:a16="http://schemas.microsoft.com/office/drawing/2014/main" id="{0DC119F7-8361-48D8-9D70-BEB15FAB9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" y="154"/>
              <a:ext cx="900" cy="46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rPr>
                <a:t>溶剂</a:t>
              </a:r>
              <a:r>
                <a:rPr lang="en-US" altLang="zh-CN" sz="1800" b="1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rPr>
                <a:t>A</a:t>
              </a:r>
            </a:p>
          </p:txBody>
        </p:sp>
        <p:sp>
          <p:nvSpPr>
            <p:cNvPr id="219144" name="Text Box 5">
              <a:extLst>
                <a:ext uri="{FF2B5EF4-FFF2-40B4-BE49-F238E27FC236}">
                  <a16:creationId xmlns:a16="http://schemas.microsoft.com/office/drawing/2014/main" id="{05A08F0A-A30F-4D36-A373-A4CBB32E7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0" y="154"/>
              <a:ext cx="900" cy="46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rPr>
                <a:t>溶剂</a:t>
              </a:r>
              <a:r>
                <a:rPr lang="en-US" altLang="zh-CN" sz="1800" b="1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rPr>
                <a:t>B</a:t>
              </a:r>
            </a:p>
          </p:txBody>
        </p:sp>
        <p:sp>
          <p:nvSpPr>
            <p:cNvPr id="219145" name="Text Box 6">
              <a:extLst>
                <a:ext uri="{FF2B5EF4-FFF2-40B4-BE49-F238E27FC236}">
                  <a16:creationId xmlns:a16="http://schemas.microsoft.com/office/drawing/2014/main" id="{2147E6E8-50EE-45C6-91E1-FCA873D63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34"/>
              <a:ext cx="1200" cy="46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rPr>
                <a:t>电磁阀</a:t>
              </a:r>
              <a:r>
                <a:rPr lang="en-US" altLang="zh-CN" sz="1800" b="1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rPr>
                <a:t>A</a:t>
              </a:r>
            </a:p>
          </p:txBody>
        </p:sp>
        <p:sp>
          <p:nvSpPr>
            <p:cNvPr id="219146" name="Text Box 7">
              <a:extLst>
                <a:ext uri="{FF2B5EF4-FFF2-40B4-BE49-F238E27FC236}">
                  <a16:creationId xmlns:a16="http://schemas.microsoft.com/office/drawing/2014/main" id="{F3CB62AD-A9E4-4342-84A1-8EAFF27E5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1234"/>
              <a:ext cx="1200" cy="46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rPr>
                <a:t>电磁阀</a:t>
              </a:r>
              <a:r>
                <a:rPr lang="en-US" altLang="zh-CN" sz="1800" b="1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rPr>
                <a:t>B</a:t>
              </a:r>
            </a:p>
          </p:txBody>
        </p:sp>
        <p:sp>
          <p:nvSpPr>
            <p:cNvPr id="219147" name="Text Box 8">
              <a:extLst>
                <a:ext uri="{FF2B5EF4-FFF2-40B4-BE49-F238E27FC236}">
                  <a16:creationId xmlns:a16="http://schemas.microsoft.com/office/drawing/2014/main" id="{BB9E2708-C61A-45EF-98E9-1E1508451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" y="2469"/>
              <a:ext cx="900" cy="46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b="1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rPr>
                <a:t>混合室</a:t>
              </a:r>
            </a:p>
          </p:txBody>
        </p:sp>
        <p:sp>
          <p:nvSpPr>
            <p:cNvPr id="219148" name="Text Box 9">
              <a:extLst>
                <a:ext uri="{FF2B5EF4-FFF2-40B4-BE49-F238E27FC236}">
                  <a16:creationId xmlns:a16="http://schemas.microsoft.com/office/drawing/2014/main" id="{29085C0A-5D07-4447-9EC3-0E6613A27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" y="3703"/>
              <a:ext cx="900" cy="46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rPr>
                <a:t>泵</a:t>
              </a:r>
            </a:p>
          </p:txBody>
        </p:sp>
        <p:sp>
          <p:nvSpPr>
            <p:cNvPr id="219149" name="Line 10">
              <a:extLst>
                <a:ext uri="{FF2B5EF4-FFF2-40B4-BE49-F238E27FC236}">
                  <a16:creationId xmlns:a16="http://schemas.microsoft.com/office/drawing/2014/main" id="{53A52B82-306E-4265-9C67-6323E2F3F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" y="617"/>
              <a:ext cx="0" cy="617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50" name="Line 11">
              <a:extLst>
                <a:ext uri="{FF2B5EF4-FFF2-40B4-BE49-F238E27FC236}">
                  <a16:creationId xmlns:a16="http://schemas.microsoft.com/office/drawing/2014/main" id="{983D9D17-3404-4126-9CFC-A9DDE5B47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617"/>
              <a:ext cx="1" cy="618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51" name="Line 12">
              <a:extLst>
                <a:ext uri="{FF2B5EF4-FFF2-40B4-BE49-F238E27FC236}">
                  <a16:creationId xmlns:a16="http://schemas.microsoft.com/office/drawing/2014/main" id="{226B050D-7018-4909-B55B-833839E14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" y="1697"/>
              <a:ext cx="1" cy="926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52" name="Line 13">
              <a:extLst>
                <a:ext uri="{FF2B5EF4-FFF2-40B4-BE49-F238E27FC236}">
                  <a16:creationId xmlns:a16="http://schemas.microsoft.com/office/drawing/2014/main" id="{69254658-D54F-4CB6-998D-613A0B0B1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1697"/>
              <a:ext cx="1" cy="927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53" name="Line 14">
              <a:extLst>
                <a:ext uri="{FF2B5EF4-FFF2-40B4-BE49-F238E27FC236}">
                  <a16:creationId xmlns:a16="http://schemas.microsoft.com/office/drawing/2014/main" id="{6047717B-8D5F-4B0B-8285-0049BF204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" y="2623"/>
              <a:ext cx="300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54" name="Line 15">
              <a:extLst>
                <a:ext uri="{FF2B5EF4-FFF2-40B4-BE49-F238E27FC236}">
                  <a16:creationId xmlns:a16="http://schemas.microsoft.com/office/drawing/2014/main" id="{B05F0A9E-32FD-4A32-8044-F6B040442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2623"/>
              <a:ext cx="300" cy="1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55" name="Line 16">
              <a:extLst>
                <a:ext uri="{FF2B5EF4-FFF2-40B4-BE49-F238E27FC236}">
                  <a16:creationId xmlns:a16="http://schemas.microsoft.com/office/drawing/2014/main" id="{BDDFE683-F051-43D3-9192-99F15CD48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2931"/>
              <a:ext cx="1" cy="772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56" name="Line 17">
              <a:extLst>
                <a:ext uri="{FF2B5EF4-FFF2-40B4-BE49-F238E27FC236}">
                  <a16:creationId xmlns:a16="http://schemas.microsoft.com/office/drawing/2014/main" id="{7A8455EB-BA71-422D-8513-F3CAE35C9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4166"/>
              <a:ext cx="1" cy="463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57" name="Text Box 18">
              <a:extLst>
                <a:ext uri="{FF2B5EF4-FFF2-40B4-BE49-F238E27FC236}">
                  <a16:creationId xmlns:a16="http://schemas.microsoft.com/office/drawing/2014/main" id="{E9AE5600-7B98-45AD-A0A2-DAD02B80E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" y="154"/>
              <a:ext cx="900" cy="46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rPr>
                <a:t>溶剂</a:t>
              </a:r>
              <a:r>
                <a:rPr lang="en-US" altLang="zh-CN" sz="1800" b="1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rPr>
                <a:t>A</a:t>
              </a:r>
            </a:p>
          </p:txBody>
        </p:sp>
        <p:sp>
          <p:nvSpPr>
            <p:cNvPr id="219158" name="Text Box 19">
              <a:extLst>
                <a:ext uri="{FF2B5EF4-FFF2-40B4-BE49-F238E27FC236}">
                  <a16:creationId xmlns:a16="http://schemas.microsoft.com/office/drawing/2014/main" id="{C2021524-9D1D-4F93-B722-D471E209D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0" y="154"/>
              <a:ext cx="900" cy="46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rPr>
                <a:t>溶剂</a:t>
              </a:r>
              <a:r>
                <a:rPr lang="en-US" altLang="zh-CN" sz="1800" b="1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rPr>
                <a:t>B</a:t>
              </a:r>
            </a:p>
          </p:txBody>
        </p:sp>
        <p:sp>
          <p:nvSpPr>
            <p:cNvPr id="219159" name="Text Box 20">
              <a:extLst>
                <a:ext uri="{FF2B5EF4-FFF2-40B4-BE49-F238E27FC236}">
                  <a16:creationId xmlns:a16="http://schemas.microsoft.com/office/drawing/2014/main" id="{418A1062-AAAC-4D1A-9581-3FAE9FE18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234"/>
              <a:ext cx="1200" cy="46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rPr>
                <a:t>高压泵</a:t>
              </a:r>
              <a:r>
                <a:rPr lang="en-US" altLang="zh-CN" sz="1800" b="1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rPr>
                <a:t>A</a:t>
              </a:r>
              <a:r>
                <a:rPr lang="en-US" altLang="zh-CN" sz="1000" b="1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rPr>
                <a:t> </a:t>
              </a:r>
              <a:endParaRPr lang="en-US" altLang="zh-CN" sz="24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219160" name="Text Box 21">
              <a:extLst>
                <a:ext uri="{FF2B5EF4-FFF2-40B4-BE49-F238E27FC236}">
                  <a16:creationId xmlns:a16="http://schemas.microsoft.com/office/drawing/2014/main" id="{B1EEE47E-32EC-451A-B92E-2085EAA70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0" y="1234"/>
              <a:ext cx="1200" cy="46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rPr>
                <a:t>高压泵</a:t>
              </a:r>
              <a:r>
                <a:rPr lang="en-US" altLang="zh-CN" sz="1800" b="1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rPr>
                <a:t>B</a:t>
              </a:r>
            </a:p>
          </p:txBody>
        </p:sp>
        <p:sp>
          <p:nvSpPr>
            <p:cNvPr id="219161" name="Text Box 22">
              <a:extLst>
                <a:ext uri="{FF2B5EF4-FFF2-40B4-BE49-F238E27FC236}">
                  <a16:creationId xmlns:a16="http://schemas.microsoft.com/office/drawing/2014/main" id="{3E425D1D-4CC0-4F62-B1DE-E4E16D76A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2469"/>
              <a:ext cx="900" cy="46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b="1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rPr>
                <a:t>混合室</a:t>
              </a:r>
            </a:p>
          </p:txBody>
        </p:sp>
        <p:sp>
          <p:nvSpPr>
            <p:cNvPr id="219162" name="Line 23">
              <a:extLst>
                <a:ext uri="{FF2B5EF4-FFF2-40B4-BE49-F238E27FC236}">
                  <a16:creationId xmlns:a16="http://schemas.microsoft.com/office/drawing/2014/main" id="{ACCC91DC-770B-4161-BD93-DAEA4001D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0" y="617"/>
              <a:ext cx="1" cy="617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3" name="Line 24">
              <a:extLst>
                <a:ext uri="{FF2B5EF4-FFF2-40B4-BE49-F238E27FC236}">
                  <a16:creationId xmlns:a16="http://schemas.microsoft.com/office/drawing/2014/main" id="{C3D1B1D3-200A-4FC6-9F5D-6BF2EEB7B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0" y="617"/>
              <a:ext cx="1" cy="618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4" name="Line 25">
              <a:extLst>
                <a:ext uri="{FF2B5EF4-FFF2-40B4-BE49-F238E27FC236}">
                  <a16:creationId xmlns:a16="http://schemas.microsoft.com/office/drawing/2014/main" id="{F0C1520B-0978-49C1-A6D7-A2168232D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0" y="1697"/>
              <a:ext cx="1" cy="927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5" name="Line 26">
              <a:extLst>
                <a:ext uri="{FF2B5EF4-FFF2-40B4-BE49-F238E27FC236}">
                  <a16:creationId xmlns:a16="http://schemas.microsoft.com/office/drawing/2014/main" id="{B292C63B-6CB0-48CB-8520-75C74D5B1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0" y="1697"/>
              <a:ext cx="1" cy="927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6" name="Line 27">
              <a:extLst>
                <a:ext uri="{FF2B5EF4-FFF2-40B4-BE49-F238E27FC236}">
                  <a16:creationId xmlns:a16="http://schemas.microsoft.com/office/drawing/2014/main" id="{0C4CD541-A168-411C-A3A9-82EF339E5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0" y="2624"/>
              <a:ext cx="300" cy="1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7" name="Line 28">
              <a:extLst>
                <a:ext uri="{FF2B5EF4-FFF2-40B4-BE49-F238E27FC236}">
                  <a16:creationId xmlns:a16="http://schemas.microsoft.com/office/drawing/2014/main" id="{8A961D22-0E63-415F-A31C-16092AA01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0" y="2624"/>
              <a:ext cx="300" cy="1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8" name="Line 29">
              <a:extLst>
                <a:ext uri="{FF2B5EF4-FFF2-40B4-BE49-F238E27FC236}">
                  <a16:creationId xmlns:a16="http://schemas.microsoft.com/office/drawing/2014/main" id="{CCD49935-9E01-4BA8-A648-639DA6965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0" y="2931"/>
              <a:ext cx="1" cy="773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3262" name="Text Box 30">
            <a:extLst>
              <a:ext uri="{FF2B5EF4-FFF2-40B4-BE49-F238E27FC236}">
                <a16:creationId xmlns:a16="http://schemas.microsoft.com/office/drawing/2014/main" id="{8CF99524-ACA4-4220-BDBB-A9B687F37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948" y="5429339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低压溶剂梯度方框图</a:t>
            </a:r>
          </a:p>
        </p:txBody>
      </p:sp>
      <p:sp>
        <p:nvSpPr>
          <p:cNvPr id="223263" name="Rectangle 31">
            <a:extLst>
              <a:ext uri="{FF2B5EF4-FFF2-40B4-BE49-F238E27FC236}">
                <a16:creationId xmlns:a16="http://schemas.microsoft.com/office/drawing/2014/main" id="{648E564A-D4ED-49E1-ADD4-35ED6F29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498" y="5429339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高压溶剂梯度方框图</a:t>
            </a:r>
          </a:p>
        </p:txBody>
      </p:sp>
      <p:sp>
        <p:nvSpPr>
          <p:cNvPr id="223264" name="Text Box 32">
            <a:extLst>
              <a:ext uri="{FF2B5EF4-FFF2-40B4-BE49-F238E27FC236}">
                <a16:creationId xmlns:a16="http://schemas.microsoft.com/office/drawing/2014/main" id="{913CCF14-F111-432F-AE1A-CD9D2027E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081" y="697598"/>
            <a:ext cx="30972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梯度洗提流程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21"/>
    </mc:Choice>
    <mc:Fallback xmlns="">
      <p:transition spd="slow" advTm="1092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62" grpId="0" autoUpdateAnimBg="0"/>
      <p:bldP spid="223263" grpId="0" autoUpdateAnimBg="0"/>
      <p:bldP spid="22326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4A31A1D2-26DF-460E-A086-B969D586A590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679205" y="5555698"/>
            <a:ext cx="4762430" cy="792163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ea typeface="隶书" panose="02010509060101010101" pitchFamily="49" charset="-122"/>
              </a:rPr>
              <a:t>梯度洗提对分离的影响</a:t>
            </a:r>
            <a:endParaRPr lang="zh-CN" altLang="zh-CN" sz="3200" dirty="0">
              <a:ea typeface="隶书" panose="02010509060101010101" pitchFamily="49" charset="-122"/>
            </a:endParaRPr>
          </a:p>
        </p:txBody>
      </p:sp>
      <p:pic>
        <p:nvPicPr>
          <p:cNvPr id="224259" name="Picture 3">
            <a:extLst>
              <a:ext uri="{FF2B5EF4-FFF2-40B4-BE49-F238E27FC236}">
                <a16:creationId xmlns:a16="http://schemas.microsoft.com/office/drawing/2014/main" id="{CA59FF3F-CDED-44BC-8D4D-D7E33B65959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5460" y="672201"/>
            <a:ext cx="7825213" cy="4883497"/>
          </a:xfrm>
          <a:noFill/>
          <a:ln w="25400" cap="flat">
            <a:solidFill>
              <a:srgbClr val="666699"/>
            </a:solidFill>
            <a:miter lim="800000"/>
            <a:headEnd/>
            <a:tailEnd/>
          </a:ln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9780600E-0D18-4A31-8FB0-E78C70FF2D42}"/>
              </a:ext>
            </a:extLst>
          </p:cNvPr>
          <p:cNvSpPr/>
          <p:nvPr/>
        </p:nvSpPr>
        <p:spPr>
          <a:xfrm>
            <a:off x="2391327" y="1302302"/>
            <a:ext cx="550656" cy="9409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FC188C-5CE3-41A0-825C-38F5C1F4AA2A}"/>
              </a:ext>
            </a:extLst>
          </p:cNvPr>
          <p:cNvSpPr/>
          <p:nvPr/>
        </p:nvSpPr>
        <p:spPr>
          <a:xfrm>
            <a:off x="5167658" y="4614794"/>
            <a:ext cx="550656" cy="9409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535"/>
    </mc:Choice>
    <mc:Fallback xmlns="">
      <p:transition spd="slow" advTm="895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 autoUpdateAnimBg="0"/>
      <p:bldP spid="2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61B5998E-F3C0-4166-A155-A6374E7FD78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进样系统</a:t>
            </a:r>
            <a:r>
              <a:rPr lang="zh-CN" altLang="en-US"/>
              <a:t> </a:t>
            </a:r>
          </a:p>
        </p:txBody>
      </p:sp>
      <p:sp>
        <p:nvSpPr>
          <p:cNvPr id="225283" name="Text Box 3">
            <a:extLst>
              <a:ext uri="{FF2B5EF4-FFF2-40B4-BE49-F238E27FC236}">
                <a16:creationId xmlns:a16="http://schemas.microsoft.com/office/drawing/2014/main" id="{E54E49C6-004F-4837-8643-0C84BD3BE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949951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六通进样阀结构示意图</a:t>
            </a:r>
          </a:p>
        </p:txBody>
      </p:sp>
      <p:pic>
        <p:nvPicPr>
          <p:cNvPr id="221188" name="Picture 5">
            <a:extLst>
              <a:ext uri="{FF2B5EF4-FFF2-40B4-BE49-F238E27FC236}">
                <a16:creationId xmlns:a16="http://schemas.microsoft.com/office/drawing/2014/main" id="{3ED9F494-745A-4128-9FAE-133103EA1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00213"/>
            <a:ext cx="6115050" cy="4267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advTm="3135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autoUpdateAnimBg="0"/>
      <p:bldP spid="2252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C9AC59C7-C08B-45EE-B1D5-EFE5B60BD7E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56868" y="911867"/>
            <a:ext cx="7165975" cy="914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. 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分离系统</a:t>
            </a:r>
            <a:r>
              <a:rPr lang="en-US" altLang="zh-CN" sz="3600" dirty="0">
                <a:ea typeface="隶书" panose="02010509060101010101" pitchFamily="49" charset="-122"/>
              </a:rPr>
              <a:t>——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色谱柱</a:t>
            </a:r>
            <a:r>
              <a:rPr lang="zh-CN" altLang="en-US" dirty="0"/>
              <a:t> 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87C457A8-9AE0-48A0-B7A2-10AD071E6CE0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426713" y="2396483"/>
            <a:ext cx="6831013" cy="309245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+mj-ea"/>
                <a:ea typeface="+mj-ea"/>
              </a:rPr>
              <a:t>包括柱管与固定相两部分：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000" b="1" dirty="0"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+mj-ea"/>
                <a:ea typeface="+mj-ea"/>
              </a:rPr>
              <a:t>一般色谱柱长</a:t>
            </a:r>
            <a:r>
              <a:rPr lang="en-US" altLang="zh-CN" b="1" dirty="0">
                <a:latin typeface="+mj-ea"/>
                <a:ea typeface="+mj-ea"/>
              </a:rPr>
              <a:t>5</a:t>
            </a:r>
            <a:r>
              <a:rPr lang="zh-CN" altLang="en-US" b="1" dirty="0">
                <a:latin typeface="+mj-ea"/>
                <a:ea typeface="+mj-ea"/>
              </a:rPr>
              <a:t>～</a:t>
            </a:r>
            <a:r>
              <a:rPr lang="en-US" altLang="zh-CN" b="1" dirty="0">
                <a:latin typeface="+mj-ea"/>
                <a:ea typeface="+mj-ea"/>
              </a:rPr>
              <a:t>30cm</a:t>
            </a:r>
            <a:r>
              <a:rPr lang="zh-CN" altLang="en-US" b="1" dirty="0">
                <a:latin typeface="+mj-ea"/>
                <a:ea typeface="+mj-ea"/>
              </a:rPr>
              <a:t>，内径为</a:t>
            </a:r>
            <a:r>
              <a:rPr lang="en-US" altLang="zh-CN" b="1" dirty="0">
                <a:latin typeface="+mj-ea"/>
                <a:ea typeface="+mj-ea"/>
              </a:rPr>
              <a:t>4</a:t>
            </a:r>
            <a:r>
              <a:rPr lang="zh-CN" altLang="en-US" b="1" dirty="0">
                <a:latin typeface="+mj-ea"/>
                <a:ea typeface="+mj-ea"/>
              </a:rPr>
              <a:t>～</a:t>
            </a:r>
            <a:r>
              <a:rPr lang="en-US" altLang="zh-CN" b="1" dirty="0">
                <a:latin typeface="+mj-ea"/>
                <a:ea typeface="+mj-ea"/>
              </a:rPr>
              <a:t>5mm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+mj-ea"/>
                <a:ea typeface="+mj-ea"/>
              </a:rPr>
              <a:t>凝胶色谱柱内径</a:t>
            </a:r>
            <a:r>
              <a:rPr lang="en-US" altLang="zh-CN" b="1" dirty="0">
                <a:latin typeface="+mj-ea"/>
                <a:ea typeface="+mj-ea"/>
              </a:rPr>
              <a:t>3</a:t>
            </a:r>
            <a:r>
              <a:rPr lang="zh-CN" altLang="en-US" b="1" dirty="0">
                <a:latin typeface="+mj-ea"/>
                <a:ea typeface="+mj-ea"/>
              </a:rPr>
              <a:t>～</a:t>
            </a:r>
            <a:r>
              <a:rPr lang="en-US" altLang="zh-CN" b="1" dirty="0">
                <a:latin typeface="+mj-ea"/>
                <a:ea typeface="+mj-ea"/>
              </a:rPr>
              <a:t>12mm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+mj-ea"/>
                <a:ea typeface="+mj-ea"/>
              </a:rPr>
              <a:t>微柱内径</a:t>
            </a:r>
            <a:r>
              <a:rPr lang="en-US" altLang="zh-CN" b="1" dirty="0">
                <a:latin typeface="+mj-ea"/>
                <a:ea typeface="+mj-ea"/>
              </a:rPr>
              <a:t>1-2mm</a:t>
            </a:r>
            <a:r>
              <a:rPr lang="zh-CN" altLang="en-US" b="1" dirty="0">
                <a:latin typeface="+mj-ea"/>
                <a:ea typeface="+mj-ea"/>
              </a:rPr>
              <a:t>，长</a:t>
            </a:r>
            <a:r>
              <a:rPr lang="en-US" altLang="zh-CN" b="1" dirty="0">
                <a:latin typeface="+mj-ea"/>
                <a:ea typeface="+mj-ea"/>
              </a:rPr>
              <a:t>1-5cm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+mj-ea"/>
                <a:ea typeface="+mj-ea"/>
              </a:rPr>
              <a:t>制备柱内径较大，可达</a:t>
            </a:r>
            <a:r>
              <a:rPr lang="en-US" altLang="zh-CN" b="1" dirty="0">
                <a:latin typeface="+mj-ea"/>
                <a:ea typeface="+mj-ea"/>
              </a:rPr>
              <a:t>25mm </a:t>
            </a:r>
            <a:r>
              <a:rPr lang="zh-CN" altLang="en-US" b="1" dirty="0">
                <a:latin typeface="+mj-ea"/>
                <a:ea typeface="+mj-ea"/>
              </a:rPr>
              <a:t>以上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D0FE70-B4EF-4D0B-9920-20860F1DC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363" y="414496"/>
            <a:ext cx="3632404" cy="23663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6440F9-874B-44D1-9819-3AD27F0E5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442" y="3942708"/>
            <a:ext cx="2867025" cy="1905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EC31E9-85A6-4961-A651-8CA195E1E178}"/>
              </a:ext>
            </a:extLst>
          </p:cNvPr>
          <p:cNvSpPr txBox="1"/>
          <p:nvPr/>
        </p:nvSpPr>
        <p:spPr>
          <a:xfrm>
            <a:off x="9619955" y="5797760"/>
            <a:ext cx="229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毛细管液相色谱柱</a:t>
            </a:r>
          </a:p>
        </p:txBody>
      </p:sp>
    </p:spTree>
    <p:custDataLst>
      <p:tags r:id="rId1"/>
    </p:custDataLst>
  </p:cSld>
  <p:clrMapOvr>
    <a:masterClrMapping/>
  </p:clrMapOvr>
  <p:transition advTm="102356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autoUpdateAnimBg="0"/>
      <p:bldP spid="226307" grpId="0" build="p" autoUpdateAnimBg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3.8|3.4|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6|2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2.7|25.8|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9.7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14.2|2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2|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9|12|8.9|8.2|15.1|7.9|21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180</Words>
  <Application>Microsoft Office PowerPoint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楷体_GB2312</vt:lpstr>
      <vt:lpstr>隶书</vt:lpstr>
      <vt:lpstr>Arial</vt:lpstr>
      <vt:lpstr>Times New Roman</vt:lpstr>
      <vt:lpstr>Wingdings</vt:lpstr>
      <vt:lpstr>Office 主题​​</vt:lpstr>
      <vt:lpstr>三、高效液相色谱仪</vt:lpstr>
      <vt:lpstr>2. 高压输液系统 </vt:lpstr>
      <vt:lpstr>  梯度洗提</vt:lpstr>
      <vt:lpstr>PowerPoint 演示文稿</vt:lpstr>
      <vt:lpstr>梯度洗提对分离的影响</vt:lpstr>
      <vt:lpstr>3. 进样系统 </vt:lpstr>
      <vt:lpstr>4. 分离系统——色谱柱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三、高效液相色谱仪</dc:title>
  <dc:creator>hp</dc:creator>
  <cp:lastModifiedBy>hp</cp:lastModifiedBy>
  <cp:revision>15</cp:revision>
  <dcterms:created xsi:type="dcterms:W3CDTF">2020-03-15T07:19:36Z</dcterms:created>
  <dcterms:modified xsi:type="dcterms:W3CDTF">2020-04-06T05:57:59Z</dcterms:modified>
</cp:coreProperties>
</file>