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5" r:id="rId2"/>
    <p:sldId id="646" r:id="rId3"/>
    <p:sldId id="647" r:id="rId4"/>
    <p:sldId id="648" r:id="rId5"/>
    <p:sldId id="649" r:id="rId6"/>
    <p:sldId id="650" r:id="rId7"/>
    <p:sldId id="672" r:id="rId8"/>
    <p:sldId id="673" r:id="rId9"/>
    <p:sldId id="674" r:id="rId10"/>
    <p:sldId id="676" r:id="rId11"/>
    <p:sldId id="678" r:id="rId12"/>
    <p:sldId id="6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9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1ED42-701E-4BC1-AC7F-77940947F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0C4B95-2865-4F19-835A-8CCA0B7D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04A9F-C358-462A-8900-C7FA01CB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F768C-C791-4995-8F88-01AB10BB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F6B60-5809-419D-9F09-5F613551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0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087F9-C35D-47A7-9063-7295365E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F68D86-E712-4607-9824-899E79E94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A6103-6EC9-4473-A36D-F8146B01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77A64-D5FB-4C1B-A2A5-510FB5CB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73BCB-FF49-49A1-A06D-BE176C14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4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D95E7A-E709-4FC0-9163-6FC8D7781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FFBBF-A883-4BC8-AE2D-6769D1551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89A80-FBEC-446B-B1E1-7239D227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FD974-849C-4632-BF96-D3618D9D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6F4F9-0F8E-4FAA-A61B-08A6730E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DA2FD-1538-4FC9-BE8B-5155A898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8949F-BD1B-4439-A380-FD4029A8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9619-E77B-401B-86B0-3D93796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33FAB-05A4-4980-AF53-CB9B0903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AC0C1-A78A-4AAB-975E-6F3ACBB2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9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95E05-FCE2-4543-A149-DFE4B358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548D6-CFA8-481D-A358-98152BC2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55252-465A-4588-BB5F-631EE2FA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A1FB6-E395-4697-B179-8332749C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1FFD9-EBD2-4526-B3B9-EF7AF7C2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8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F7F3C-5AAD-44D3-8771-4EB53D34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4CF54-DBC1-4CC0-9D6A-EFC27E968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B2702-BE4E-4FF4-AA14-2B89F453E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C6139-4910-4D2A-B182-6AC05C9A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E6571-8EFC-468C-A532-76616874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57B976-01CC-4200-8FDA-CAA10FAD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6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274C2-B512-46BC-B2DD-FE258E42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B5F6-37A5-4F34-91B7-9513FF529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843922-C862-4C15-A15A-3970AE433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1DCAC2-D1B6-4E4A-A017-68A95C2F0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D2E64-6AD8-46E1-BD63-A2ECDE8AF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8446B7-8110-45FE-B871-4EBAFCA6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01F1DD-82EE-45C1-817C-8E1CCF59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1AD270-9764-4EFD-964A-7630762A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4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C754B-1153-4D70-9C24-5311E9D7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2F592-C657-439F-BA4F-662AE01B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5DE31A-4567-4D16-96AF-202AA1C2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BBEB8-2224-4AE3-B54C-F638C4BC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806EB7-ED7E-44A8-B0A8-0C6DD755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CA385F-839D-450C-AFCF-48B137CD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006F2-3359-4A09-AE5C-B8EA06BE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2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7F0FB-8B8C-4322-9E69-D2A5EA6D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4454E-A61F-4CCB-8617-70C06B03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E0F90-64C2-41C2-AB9E-21F8E237F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3BD17-BD94-43B2-A6E8-48C8E594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4E409-579F-4E37-97DC-08B8C957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09A703-E652-4E8D-8B98-A0332F81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3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04CD5-DD3B-4BAD-B2AE-B3F1F1FB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A7681A-AC97-4C05-B1D5-F05F1EFAB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C0700-2BED-4673-870D-4A493F5B4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6BD6E9-CD6F-4FB0-AD1C-C1A40C9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42A5C-DAF0-4282-8514-0E2DDE80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78F52-E0E4-4F68-B067-746C4E1F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5B38AB-70B4-4082-AD5E-16D7FA83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190CE-1FDD-4CEF-953D-5753E49F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80B9B-C879-485B-BB7A-0F495E8D5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CFAE-D17A-4751-B9A6-5939A49579D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68445-8743-447D-ACF9-DA2594C66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4F429-9DBD-4AF6-AF1D-6AA694F13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C7F4-B70B-46B6-8F5B-64B13B20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67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gsrc.baidu.com/baike/pic/item/aa59892bbf4254e0e6cd40c4.jpg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A49D9006-A9AE-4513-B61F-E20C0846B792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636920" y="363054"/>
            <a:ext cx="85407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五、液相色谱分离类型及条件选择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FF245595-F4E0-459C-A9A0-871BFCA0C67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454275" y="1497496"/>
            <a:ext cx="7283450" cy="49974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、选择合适的液相色谱分离类型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</a:rPr>
              <a:t>待测组分的大致浓度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</a:rPr>
              <a:t>干扰物质的情况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>
                <a:latin typeface="+mn-ea"/>
              </a:rPr>
              <a:t>待测组分的性质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Clr>
                <a:srgbClr val="26E82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结构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Clr>
                <a:srgbClr val="26E82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分子量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Clr>
                <a:srgbClr val="26E82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酸碱性</a:t>
            </a:r>
          </a:p>
          <a:p>
            <a:pPr lvl="2" eaLnBrk="1" hangingPunct="1">
              <a:lnSpc>
                <a:spcPct val="120000"/>
              </a:lnSpc>
              <a:spcBef>
                <a:spcPts val="600"/>
              </a:spcBef>
              <a:buClr>
                <a:srgbClr val="26E82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溶解性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83"/>
    </mc:Choice>
    <mc:Fallback xmlns="">
      <p:transition spd="slow" advTm="98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autoUpdateAnimBg="0"/>
      <p:bldP spid="281603" grpId="0" uiExpand="1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43348709-3ECD-4C92-8800-151A34FC36C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液相色谱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质谱联用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1E1C151E-0F68-48EF-8C87-BB3A8900FB4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53141" y="1698769"/>
            <a:ext cx="5092285" cy="3886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/>
              <a:t>色谱柱：强阳离子交换与反相</a:t>
            </a:r>
            <a:r>
              <a:rPr lang="en-US" altLang="zh-CN" dirty="0"/>
              <a:t>C18</a:t>
            </a:r>
            <a:r>
              <a:rPr lang="zh-CN" altLang="en-US" dirty="0"/>
              <a:t>混合填料（</a:t>
            </a:r>
            <a:r>
              <a:rPr lang="en-US" altLang="zh-CN" dirty="0"/>
              <a:t>150 mm×2.0 mm</a:t>
            </a:r>
            <a:r>
              <a:rPr lang="zh-CN" altLang="en-US" dirty="0"/>
              <a:t>，</a:t>
            </a:r>
            <a:r>
              <a:rPr lang="en-US" altLang="zh-CN" dirty="0"/>
              <a:t>5 </a:t>
            </a:r>
            <a:r>
              <a:rPr lang="en-US" altLang="zh-CN" dirty="0" err="1"/>
              <a:t>μm</a:t>
            </a:r>
            <a:r>
              <a:rPr lang="zh-CN" altLang="en-US" dirty="0"/>
              <a:t>）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流动相：乙酸铵溶液：乙腈</a:t>
            </a:r>
            <a:r>
              <a:rPr lang="en-US" altLang="zh-CN" dirty="0"/>
              <a:t>=1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，乙酸调节至</a:t>
            </a:r>
            <a:r>
              <a:rPr lang="en-US" altLang="zh-CN" dirty="0"/>
              <a:t>pH=3.0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进样量：</a:t>
            </a:r>
            <a:r>
              <a:rPr lang="en-US" altLang="zh-CN" dirty="0"/>
              <a:t>10 </a:t>
            </a:r>
            <a:r>
              <a:rPr lang="en-US" altLang="zh-CN" dirty="0" err="1"/>
              <a:t>μL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柱温：</a:t>
            </a:r>
            <a:r>
              <a:rPr lang="en-US" altLang="zh-CN" dirty="0"/>
              <a:t>40℃</a:t>
            </a:r>
            <a:endParaRPr lang="zh-CN" altLang="en-US" dirty="0"/>
          </a:p>
          <a:p>
            <a:pPr>
              <a:lnSpc>
                <a:spcPct val="150000"/>
              </a:lnSpc>
              <a:buNone/>
            </a:pPr>
            <a:r>
              <a:rPr lang="zh-CN" altLang="en-US" dirty="0"/>
              <a:t>流速：</a:t>
            </a:r>
            <a:r>
              <a:rPr lang="en-US" altLang="zh-CN" dirty="0"/>
              <a:t>0.2 mL/min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033FB5-3D58-43FD-BA77-009760E08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89" r="5012"/>
          <a:stretch/>
        </p:blipFill>
        <p:spPr bwMode="auto">
          <a:xfrm>
            <a:off x="5645426" y="1891472"/>
            <a:ext cx="5646015" cy="217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BA2ED1B-0F9B-4EAC-9104-056D6BAF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426" y="4470894"/>
            <a:ext cx="533351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Garamond" panose="02020404030301010803" pitchFamily="18" charset="0"/>
              </a:rPr>
              <a:t>加标三聚氰胺的样品</a:t>
            </a:r>
            <a:r>
              <a:rPr lang="en-US" altLang="zh-CN" sz="2800" b="1" dirty="0">
                <a:latin typeface="Garamond" panose="02020404030301010803" pitchFamily="18" charset="0"/>
              </a:rPr>
              <a:t>LC-MS/MS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Garamond" panose="02020404030301010803" pitchFamily="18" charset="0"/>
              </a:rPr>
              <a:t>多反应监测质量色谱图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FE64E6-4B93-432F-BE26-5E0B719A68E8}"/>
              </a:ext>
            </a:extLst>
          </p:cNvPr>
          <p:cNvSpPr/>
          <p:nvPr/>
        </p:nvSpPr>
        <p:spPr>
          <a:xfrm>
            <a:off x="1722783" y="1698770"/>
            <a:ext cx="3591339" cy="534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79"/>
    </mc:Choice>
    <mc:Fallback xmlns="">
      <p:transition spd="slow" advTm="58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/>
      <p:bldP spid="5" grpId="0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F88F3A91-9866-4CE7-B049-5D97825D0EA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气相色谱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质谱联用分析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E33F0835-3111-419D-B155-4C7D67123EB3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017711" y="1369443"/>
            <a:ext cx="8156575" cy="1505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三甲基硅烷基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三氟乙酰胺</a:t>
            </a:r>
            <a:r>
              <a:rPr lang="zh-CN" altLang="en-US" dirty="0">
                <a:solidFill>
                  <a:srgbClr val="EE6D4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衍生化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毛细管气相色谱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858DCF-2654-4D32-A71E-95006B9F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826" y="2874583"/>
            <a:ext cx="72009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4598402-2338-472B-9DD6-F0998E47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4" y="6083191"/>
            <a:ext cx="622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三聚氰胺衍生物</a:t>
            </a: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GC-MS 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选择离子色谱图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48"/>
    </mc:Choice>
    <mc:Fallback xmlns="">
      <p:transition spd="slow" advTm="507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F067E53A-1950-4A8B-9AC2-C48D21648D6F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92313" y="5492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隶书" panose="02010509060101010101" pitchFamily="49" charset="-122"/>
              </a:rPr>
              <a:t>小结：</a:t>
            </a:r>
            <a:r>
              <a:rPr lang="zh-CN" altLang="zh-CN" dirty="0">
                <a:ea typeface="隶书" panose="02010509060101010101" pitchFamily="49" charset="-122"/>
              </a:rPr>
              <a:t>色谱分析方法及条件选择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16DCBA02-4B6A-48BD-A398-D7BA672872E0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47666" y="1692275"/>
            <a:ext cx="5854889" cy="461645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了解分析对象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明确分析要求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查找相关文献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确定分析方法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选择样品前处理方法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优化分析条件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方法学验证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样品测试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5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19"/>
    </mc:Choice>
    <mc:Fallback xmlns="">
      <p:transition spd="slow" advTm="653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D2FB48CF-2933-462E-85BC-B8471F7B4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0"/>
            <a:ext cx="87122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562" tIns="46038" rIns="182562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FFCC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           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溶于水</a:t>
            </a:r>
            <a:r>
              <a:rPr lang="en-US" altLang="zh-CN" sz="2400" b="1" dirty="0">
                <a:latin typeface="Courier New" panose="02070309020205020404" pitchFamily="49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排阻色谱，水为流动相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相对分子质量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＞</a:t>
            </a:r>
            <a:r>
              <a:rPr lang="en-US" altLang="zh-CN" sz="2400" b="1" dirty="0">
                <a:latin typeface="Times New Roman" panose="02020603050405020304" pitchFamily="18" charset="0"/>
              </a:rPr>
              <a:t>2000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不溶于水</a:t>
            </a:r>
            <a:r>
              <a:rPr lang="en-US" altLang="zh-CN" sz="2400" b="1" dirty="0">
                <a:latin typeface="Courier New" panose="02070309020205020404" pitchFamily="49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排阻色谱，非水流动相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                       同系物</a:t>
            </a:r>
            <a:r>
              <a:rPr lang="en-US" altLang="zh-CN" sz="2400" b="1" dirty="0">
                <a:latin typeface="Courier New" panose="02070309020205020404" pitchFamily="49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键合相色谱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   不溶于水    异构体</a:t>
            </a:r>
            <a:r>
              <a:rPr lang="en-US" altLang="zh-CN" sz="2400" b="1" dirty="0">
                <a:latin typeface="Courier New" panose="02070309020205020404" pitchFamily="49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液固色谱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样品                                                分子大小差异</a:t>
            </a:r>
            <a:r>
              <a:rPr lang="en-US" altLang="zh-CN" sz="2400" b="1" dirty="0">
                <a:latin typeface="Courier New" panose="02070309020205020404" pitchFamily="49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排阻色谱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                                  反相键合相色谱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相对分子质量  溶于水，不离解  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＜</a:t>
            </a:r>
            <a:r>
              <a:rPr lang="en-US" altLang="zh-CN" sz="2400" b="1" dirty="0">
                <a:latin typeface="Times New Roman" panose="02020603050405020304" pitchFamily="18" charset="0"/>
              </a:rPr>
              <a:t>2000                           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排阻色谱，水为流动相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                                  碱</a:t>
            </a:r>
            <a:r>
              <a:rPr lang="en-US" altLang="zh-CN" sz="2400" b="1" dirty="0">
                <a:latin typeface="Courier New" panose="02070309020205020404" pitchFamily="49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阳离子色谱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   溶于水，可离解</a:t>
            </a:r>
          </a:p>
          <a:p>
            <a:pPr algn="just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                                  酸</a:t>
            </a:r>
            <a:r>
              <a:rPr lang="en-US" altLang="zh-CN" sz="2400" b="1" dirty="0">
                <a:latin typeface="Courier New" panose="02070309020205020404" pitchFamily="49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</a:rPr>
              <a:t>阴离子色谱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             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溶于水，离子与非离子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反相离子对色谱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8531" name="AutoShape 3">
            <a:extLst>
              <a:ext uri="{FF2B5EF4-FFF2-40B4-BE49-F238E27FC236}">
                <a16:creationId xmlns:a16="http://schemas.microsoft.com/office/drawing/2014/main" id="{66143EE9-2462-4C8E-BE3F-C8D62949FE08}"/>
              </a:ext>
            </a:extLst>
          </p:cNvPr>
          <p:cNvSpPr>
            <a:spLocks/>
          </p:cNvSpPr>
          <p:nvPr/>
        </p:nvSpPr>
        <p:spPr bwMode="auto">
          <a:xfrm>
            <a:off x="2711450" y="1412875"/>
            <a:ext cx="76200" cy="2362200"/>
          </a:xfrm>
          <a:prstGeom prst="leftBracket">
            <a:avLst>
              <a:gd name="adj" fmla="val 25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8532" name="AutoShape 4">
            <a:extLst>
              <a:ext uri="{FF2B5EF4-FFF2-40B4-BE49-F238E27FC236}">
                <a16:creationId xmlns:a16="http://schemas.microsoft.com/office/drawing/2014/main" id="{E4C74DFE-1CDD-4FBF-8637-6226F6920589}"/>
              </a:ext>
            </a:extLst>
          </p:cNvPr>
          <p:cNvSpPr>
            <a:spLocks/>
          </p:cNvSpPr>
          <p:nvPr/>
        </p:nvSpPr>
        <p:spPr bwMode="auto">
          <a:xfrm>
            <a:off x="4727575" y="908050"/>
            <a:ext cx="76200" cy="762000"/>
          </a:xfrm>
          <a:prstGeom prst="leftBracket">
            <a:avLst>
              <a:gd name="adj" fmla="val 83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8533" name="AutoShape 5">
            <a:extLst>
              <a:ext uri="{FF2B5EF4-FFF2-40B4-BE49-F238E27FC236}">
                <a16:creationId xmlns:a16="http://schemas.microsoft.com/office/drawing/2014/main" id="{1FC84A52-93DD-4B4F-9D87-6C84FC8E04FC}"/>
              </a:ext>
            </a:extLst>
          </p:cNvPr>
          <p:cNvSpPr>
            <a:spLocks/>
          </p:cNvSpPr>
          <p:nvPr/>
        </p:nvSpPr>
        <p:spPr bwMode="auto">
          <a:xfrm>
            <a:off x="4656138" y="2565400"/>
            <a:ext cx="76200" cy="3352800"/>
          </a:xfrm>
          <a:prstGeom prst="leftBracket">
            <a:avLst>
              <a:gd name="adj" fmla="val 36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8534" name="AutoShape 6">
            <a:extLst>
              <a:ext uri="{FF2B5EF4-FFF2-40B4-BE49-F238E27FC236}">
                <a16:creationId xmlns:a16="http://schemas.microsoft.com/office/drawing/2014/main" id="{C4F6368B-61B9-496A-A3A6-F9997B235BAC}"/>
              </a:ext>
            </a:extLst>
          </p:cNvPr>
          <p:cNvSpPr>
            <a:spLocks/>
          </p:cNvSpPr>
          <p:nvPr/>
        </p:nvSpPr>
        <p:spPr bwMode="auto">
          <a:xfrm>
            <a:off x="6240463" y="2060575"/>
            <a:ext cx="76200" cy="838200"/>
          </a:xfrm>
          <a:prstGeom prst="leftBracket">
            <a:avLst>
              <a:gd name="adj" fmla="val 91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8535" name="AutoShape 7">
            <a:extLst>
              <a:ext uri="{FF2B5EF4-FFF2-40B4-BE49-F238E27FC236}">
                <a16:creationId xmlns:a16="http://schemas.microsoft.com/office/drawing/2014/main" id="{63B82D31-B04B-4ADC-ADC4-0812A53F4A41}"/>
              </a:ext>
            </a:extLst>
          </p:cNvPr>
          <p:cNvSpPr>
            <a:spLocks/>
          </p:cNvSpPr>
          <p:nvPr/>
        </p:nvSpPr>
        <p:spPr bwMode="auto">
          <a:xfrm>
            <a:off x="7032625" y="3429000"/>
            <a:ext cx="76200" cy="990600"/>
          </a:xfrm>
          <a:prstGeom prst="leftBracket">
            <a:avLst>
              <a:gd name="adj" fmla="val 108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78536" name="AutoShape 8">
            <a:extLst>
              <a:ext uri="{FF2B5EF4-FFF2-40B4-BE49-F238E27FC236}">
                <a16:creationId xmlns:a16="http://schemas.microsoft.com/office/drawing/2014/main" id="{21D659A0-09A7-4DC2-B69A-BB8819707AD7}"/>
              </a:ext>
            </a:extLst>
          </p:cNvPr>
          <p:cNvSpPr>
            <a:spLocks/>
          </p:cNvSpPr>
          <p:nvPr/>
        </p:nvSpPr>
        <p:spPr bwMode="auto">
          <a:xfrm>
            <a:off x="7032625" y="4724400"/>
            <a:ext cx="76200" cy="762000"/>
          </a:xfrm>
          <a:prstGeom prst="leftBracket">
            <a:avLst>
              <a:gd name="adj" fmla="val 83333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3C1467-7A0D-4086-A2CD-8552109AB04F}"/>
              </a:ext>
            </a:extLst>
          </p:cNvPr>
          <p:cNvSpPr/>
          <p:nvPr/>
        </p:nvSpPr>
        <p:spPr>
          <a:xfrm>
            <a:off x="3121508" y="1405006"/>
            <a:ext cx="1016482" cy="530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A23DC7-DE6D-44DA-A27E-B72E77374F48}"/>
              </a:ext>
            </a:extLst>
          </p:cNvPr>
          <p:cNvSpPr/>
          <p:nvPr/>
        </p:nvSpPr>
        <p:spPr>
          <a:xfrm>
            <a:off x="4823929" y="483980"/>
            <a:ext cx="4545358" cy="530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FFD9F9-35FA-4A62-8A94-8B62F6BEE563}"/>
              </a:ext>
            </a:extLst>
          </p:cNvPr>
          <p:cNvSpPr/>
          <p:nvPr/>
        </p:nvSpPr>
        <p:spPr>
          <a:xfrm>
            <a:off x="4803775" y="1298852"/>
            <a:ext cx="4754354" cy="530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2DC060-18E3-4057-9E12-B4A1C77E1BE4}"/>
              </a:ext>
            </a:extLst>
          </p:cNvPr>
          <p:cNvSpPr/>
          <p:nvPr/>
        </p:nvSpPr>
        <p:spPr>
          <a:xfrm>
            <a:off x="3121508" y="4054612"/>
            <a:ext cx="1016482" cy="530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BF388E-D2B4-44EC-A840-2A20F251E4BD}"/>
              </a:ext>
            </a:extLst>
          </p:cNvPr>
          <p:cNvSpPr/>
          <p:nvPr/>
        </p:nvSpPr>
        <p:spPr>
          <a:xfrm>
            <a:off x="4765674" y="2300356"/>
            <a:ext cx="1330325" cy="530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7FA385-3946-4F23-ACA2-B4EB3EFFEECC}"/>
              </a:ext>
            </a:extLst>
          </p:cNvPr>
          <p:cNvSpPr/>
          <p:nvPr/>
        </p:nvSpPr>
        <p:spPr>
          <a:xfrm>
            <a:off x="6240463" y="2256043"/>
            <a:ext cx="2628554" cy="530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84F000-2024-4D72-84C9-5F0619680278}"/>
              </a:ext>
            </a:extLst>
          </p:cNvPr>
          <p:cNvSpPr/>
          <p:nvPr/>
        </p:nvSpPr>
        <p:spPr>
          <a:xfrm>
            <a:off x="4656138" y="3614736"/>
            <a:ext cx="2376487" cy="530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84CFD4-8E83-4B8B-94C2-95B0F2D2AC4B}"/>
              </a:ext>
            </a:extLst>
          </p:cNvPr>
          <p:cNvSpPr/>
          <p:nvPr/>
        </p:nvSpPr>
        <p:spPr>
          <a:xfrm>
            <a:off x="7123736" y="3163956"/>
            <a:ext cx="2376487" cy="530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55C09E-490E-4CE5-BCA4-3FF434BCEF5E}"/>
              </a:ext>
            </a:extLst>
          </p:cNvPr>
          <p:cNvSpPr/>
          <p:nvPr/>
        </p:nvSpPr>
        <p:spPr>
          <a:xfrm>
            <a:off x="4702934" y="4956312"/>
            <a:ext cx="2376487" cy="530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4DD09A-FB43-46CB-BD51-CF89EAC229BE}"/>
              </a:ext>
            </a:extLst>
          </p:cNvPr>
          <p:cNvSpPr/>
          <p:nvPr/>
        </p:nvSpPr>
        <p:spPr>
          <a:xfrm>
            <a:off x="8093765" y="4498972"/>
            <a:ext cx="1315347" cy="1292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A6615E-7EB6-4051-9D4B-0D31B5C38607}"/>
              </a:ext>
            </a:extLst>
          </p:cNvPr>
          <p:cNvSpPr/>
          <p:nvPr/>
        </p:nvSpPr>
        <p:spPr>
          <a:xfrm>
            <a:off x="4746142" y="5718104"/>
            <a:ext cx="5813908" cy="655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632"/>
    </mc:Choice>
    <mc:Fallback xmlns="">
      <p:transition spd="slow" advTm="159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5DF41BED-079E-4E90-96CA-CB67C6EDD304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16346" y="1049890"/>
            <a:ext cx="6994525" cy="452596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、选择合适的分析条件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</a:rPr>
              <a:t>检测器的种类及条件（波长等）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色谱柱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流动相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样品的</a:t>
            </a:r>
            <a:r>
              <a:rPr lang="zh-CN" altLang="en-US" sz="2800" dirty="0">
                <a:solidFill>
                  <a:srgbClr val="FF99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预处理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</a:p>
          <a:p>
            <a:pPr eaLnBrk="1" hangingPunct="1"/>
            <a:endParaRPr lang="en-US" altLang="zh-CN" dirty="0">
              <a:ea typeface="隶书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12"/>
    </mc:Choice>
    <mc:Fallback xmlns="">
      <p:transition spd="slow" advTm="133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3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3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0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F22851DD-8ED8-4F74-BC9E-85D0AAEC0512}"/>
              </a:ext>
            </a:extLst>
          </p:cNvPr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1029943" y="1662112"/>
            <a:ext cx="4496214" cy="3533775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hlink"/>
              </a:solidFill>
              <a:latin typeface="楷体_GB2312" pitchFamily="1" charset="-122"/>
              <a:ea typeface="楷体_GB2312" pitchFamily="1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6%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的内酯，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24%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的黄酮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不汽化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紫外末端吸收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复杂、基体干扰较多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80579" name="Picture 3">
            <a:extLst>
              <a:ext uri="{FF2B5EF4-FFF2-40B4-BE49-F238E27FC236}">
                <a16:creationId xmlns:a16="http://schemas.microsoft.com/office/drawing/2014/main" id="{8545549E-2607-4177-95C4-21C716B3F65C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56856" y="1556232"/>
            <a:ext cx="5405201" cy="3983175"/>
          </a:xfrm>
          <a:noFill/>
        </p:spPr>
      </p:pic>
      <p:sp>
        <p:nvSpPr>
          <p:cNvPr id="280580" name="Rectangle 4">
            <a:extLst>
              <a:ext uri="{FF2B5EF4-FFF2-40B4-BE49-F238E27FC236}">
                <a16:creationId xmlns:a16="http://schemas.microsoft.com/office/drawing/2014/main" id="{6EFE7AE2-0689-4E0D-A218-9AFDC5471CD5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39687" y="346525"/>
            <a:ext cx="9644269" cy="1325563"/>
          </a:xfrm>
          <a:noFill/>
        </p:spPr>
        <p:txBody>
          <a:bodyPr/>
          <a:lstStyle/>
          <a:p>
            <a:r>
              <a:rPr lang="zh-CN" altLang="zh-CN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 </a:t>
            </a:r>
            <a:r>
              <a:rPr lang="zh-CN" altLang="en-US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标准银杏提取物中银杏内酯的含量测定</a:t>
            </a:r>
            <a:endParaRPr lang="zh-CN" altLang="zh-CN" sz="32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05"/>
    </mc:Choice>
    <mc:Fallback xmlns="">
      <p:transition spd="slow" advTm="73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DAC2914A-BF0F-4947-884B-2FD9CDAAE8F7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729409" y="1534438"/>
            <a:ext cx="3710608" cy="292110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醇溶性、中性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无紫外吸收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含量低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干扰大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9265C2-0561-4351-8CDF-2426BD94F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024" y="1488753"/>
            <a:ext cx="5102087" cy="335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ea typeface="楷体_GB2312" pitchFamily="1" charset="-122"/>
              </a:rPr>
              <a:t>反相键合相色谱法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ea typeface="楷体_GB2312" pitchFamily="1" charset="-122"/>
              </a:rPr>
              <a:t>色谱柱：</a:t>
            </a:r>
            <a:r>
              <a:rPr lang="en-US" altLang="zh-CN" sz="2400" dirty="0">
                <a:ea typeface="楷体_GB2312" pitchFamily="1" charset="-122"/>
              </a:rPr>
              <a:t>C18</a:t>
            </a:r>
            <a:r>
              <a:rPr lang="zh-CN" altLang="en-US" sz="2400" dirty="0">
                <a:ea typeface="楷体_GB2312" pitchFamily="1" charset="-122"/>
              </a:rPr>
              <a:t>柱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ea typeface="楷体_GB2312" pitchFamily="1" charset="-122"/>
              </a:rPr>
              <a:t>流动相：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ea typeface="楷体_GB2312" pitchFamily="1" charset="-122"/>
              </a:rPr>
              <a:t>H2O–MeOH– THF (70:20:10)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ea typeface="楷体_GB2312" pitchFamily="1" charset="-122"/>
              </a:rPr>
              <a:t>检测器：</a:t>
            </a:r>
            <a:r>
              <a:rPr lang="en-US" altLang="zh-CN" sz="2400" dirty="0">
                <a:ea typeface="楷体_GB2312" pitchFamily="1" charset="-122"/>
              </a:rPr>
              <a:t> RI</a:t>
            </a:r>
            <a:r>
              <a:rPr lang="zh-CN" altLang="en-US" sz="2400" dirty="0">
                <a:ea typeface="楷体_GB2312" pitchFamily="1" charset="-122"/>
              </a:rPr>
              <a:t>、 </a:t>
            </a:r>
            <a:r>
              <a:rPr lang="en-US" altLang="zh-CN" sz="2400" dirty="0">
                <a:ea typeface="楷体_GB2312" pitchFamily="1" charset="-122"/>
              </a:rPr>
              <a:t>ELSD</a:t>
            </a:r>
            <a:r>
              <a:rPr lang="zh-CN" altLang="en-US" sz="2400" dirty="0">
                <a:ea typeface="楷体_GB2312" pitchFamily="1" charset="-122"/>
              </a:rPr>
              <a:t>、 </a:t>
            </a:r>
            <a:r>
              <a:rPr lang="en-US" altLang="zh-CN" sz="2400" dirty="0">
                <a:ea typeface="楷体_GB2312" pitchFamily="1" charset="-122"/>
              </a:rPr>
              <a:t>MS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ea typeface="楷体_GB2312" pitchFamily="1" charset="-122"/>
              </a:rPr>
              <a:t>前处理：</a:t>
            </a:r>
            <a:r>
              <a:rPr lang="en-US" altLang="zh-CN" sz="2400" dirty="0">
                <a:ea typeface="楷体_GB2312" pitchFamily="1" charset="-122"/>
              </a:rPr>
              <a:t>SPE</a:t>
            </a:r>
            <a:r>
              <a:rPr lang="zh-CN" altLang="en-US" sz="2400" dirty="0">
                <a:ea typeface="楷体_GB2312" pitchFamily="1" charset="-122"/>
              </a:rPr>
              <a:t>、</a:t>
            </a:r>
            <a:r>
              <a:rPr lang="en-US" altLang="zh-CN" sz="2400" dirty="0">
                <a:ea typeface="楷体_GB2312" pitchFamily="1" charset="-122"/>
              </a:rPr>
              <a:t>SFE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8219D439-7432-47DD-9D6B-372F78177F85}"/>
              </a:ext>
            </a:extLst>
          </p:cNvPr>
          <p:cNvSpPr/>
          <p:nvPr/>
        </p:nvSpPr>
        <p:spPr>
          <a:xfrm>
            <a:off x="4843669" y="2946951"/>
            <a:ext cx="848139" cy="434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39"/>
    </mc:Choice>
    <mc:Fallback xmlns="">
      <p:transition spd="slow" advTm="70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2" grpId="0" build="p"/>
      <p:bldP spid="3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2">
            <a:extLst>
              <a:ext uri="{FF2B5EF4-FFF2-40B4-BE49-F238E27FC236}">
                <a16:creationId xmlns:a16="http://schemas.microsoft.com/office/drawing/2014/main" id="{BA7178F7-9BEE-4B46-A370-572A2A813F0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830" y="460375"/>
            <a:ext cx="4563992" cy="5937250"/>
          </a:xfrm>
          <a:noFill/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A271F3E-2080-4DA5-9F77-C9009DFB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0100" y="0"/>
            <a:ext cx="4630737" cy="6481763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668D8D-B87D-4D34-A64C-58608DD25E30}"/>
              </a:ext>
            </a:extLst>
          </p:cNvPr>
          <p:cNvSpPr/>
          <p:nvPr/>
        </p:nvSpPr>
        <p:spPr>
          <a:xfrm>
            <a:off x="1421952" y="460375"/>
            <a:ext cx="4183718" cy="31177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64350C-8386-4DD8-A2CC-339259B3BC86}"/>
              </a:ext>
            </a:extLst>
          </p:cNvPr>
          <p:cNvSpPr/>
          <p:nvPr/>
        </p:nvSpPr>
        <p:spPr>
          <a:xfrm>
            <a:off x="2146852" y="4492487"/>
            <a:ext cx="3286540" cy="437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6F4ABE-2030-4131-A08E-94A036946EED}"/>
              </a:ext>
            </a:extLst>
          </p:cNvPr>
          <p:cNvSpPr/>
          <p:nvPr/>
        </p:nvSpPr>
        <p:spPr>
          <a:xfrm>
            <a:off x="7169426" y="245164"/>
            <a:ext cx="2173357" cy="4684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82"/>
    </mc:Choice>
    <mc:Fallback xmlns="">
      <p:transition spd="slow" advTm="554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F7832A0F-15ED-4113-97AB-5CB854AA12C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EE6D4A"/>
                </a:solidFill>
                <a:ea typeface="隶书" panose="02010509060101010101" pitchFamily="49" charset="-122"/>
              </a:rPr>
              <a:t>例</a:t>
            </a:r>
            <a:r>
              <a:rPr lang="en-US" altLang="zh-CN" sz="3600" b="1" dirty="0">
                <a:solidFill>
                  <a:srgbClr val="EE6D4A"/>
                </a:solidFill>
                <a:ea typeface="隶书" panose="02010509060101010101" pitchFamily="49" charset="-122"/>
              </a:rPr>
              <a:t>2 </a:t>
            </a:r>
            <a:r>
              <a:rPr lang="zh-CN" altLang="zh-CN" sz="3600" b="1" dirty="0">
                <a:solidFill>
                  <a:srgbClr val="EE6D4A"/>
                </a:solidFill>
                <a:ea typeface="隶书" panose="02010509060101010101" pitchFamily="49" charset="-122"/>
              </a:rPr>
              <a:t>奶</a:t>
            </a:r>
            <a:r>
              <a:rPr lang="zh-CN" altLang="en-US" sz="3600" b="1" dirty="0">
                <a:solidFill>
                  <a:srgbClr val="EE6D4A"/>
                </a:solidFill>
                <a:ea typeface="隶书" panose="02010509060101010101" pitchFamily="49" charset="-122"/>
              </a:rPr>
              <a:t>粉</a:t>
            </a:r>
            <a:r>
              <a:rPr lang="zh-CN" altLang="zh-CN" sz="3600" b="1" dirty="0">
                <a:solidFill>
                  <a:srgbClr val="EE6D4A"/>
                </a:solidFill>
                <a:ea typeface="隶书" panose="02010509060101010101" pitchFamily="49" charset="-122"/>
              </a:rPr>
              <a:t>中三聚氰胺的检测方法</a:t>
            </a:r>
          </a:p>
        </p:txBody>
      </p:sp>
      <p:sp>
        <p:nvSpPr>
          <p:cNvPr id="288771" name="Text Box 3">
            <a:extLst>
              <a:ext uri="{FF2B5EF4-FFF2-40B4-BE49-F238E27FC236}">
                <a16:creationId xmlns:a16="http://schemas.microsoft.com/office/drawing/2014/main" id="{880F3E6F-D11A-4D17-9425-024CCD4E0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070" y="2136361"/>
            <a:ext cx="4336773" cy="213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solidFill>
                  <a:srgbClr val="EE6D4A"/>
                </a:solidFill>
                <a:latin typeface="隶书" pitchFamily="49" charset="-122"/>
                <a:ea typeface="隶书" pitchFamily="49" charset="-122"/>
              </a:rPr>
              <a:t>主要难点：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常压熔点</a:t>
            </a:r>
            <a:r>
              <a:rPr lang="en-US" sz="2800" dirty="0">
                <a:latin typeface="隶书" pitchFamily="49" charset="-122"/>
                <a:ea typeface="隶书" pitchFamily="49" charset="-122"/>
              </a:rPr>
              <a:t>354℃</a:t>
            </a: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（分解）</a:t>
            </a:r>
            <a:endParaRPr lang="en-US" altLang="zh-CN" sz="2800" dirty="0">
              <a:latin typeface="隶书" pitchFamily="49" charset="-122"/>
              <a:ea typeface="隶书" pitchFamily="49" charset="-122"/>
            </a:endParaRP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碱性，强极性 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隶书" pitchFamily="49" charset="-122"/>
                <a:ea typeface="隶书" pitchFamily="49" charset="-122"/>
              </a:rPr>
              <a:t>奶制品干扰多</a:t>
            </a:r>
          </a:p>
        </p:txBody>
      </p:sp>
      <p:pic>
        <p:nvPicPr>
          <p:cNvPr id="284676" name="Picture 4" descr="aa59892bbf4254e0e6cd40c4">
            <a:hlinkClick r:id="rId3"/>
            <a:extLst>
              <a:ext uri="{FF2B5EF4-FFF2-40B4-BE49-F238E27FC236}">
                <a16:creationId xmlns:a16="http://schemas.microsoft.com/office/drawing/2014/main" id="{C0CE81C4-0CBE-4328-8A31-B89C253E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44" y="2325687"/>
            <a:ext cx="30241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704"/>
    </mc:Choice>
    <mc:Fallback xmlns="">
      <p:transition spd="slow" advTm="142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F345DAC0-37FE-43F2-B7CF-69CFF8D6B6C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38200" y="365123"/>
            <a:ext cx="10515600" cy="1325563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高效液相色谱分析方法</a:t>
            </a:r>
            <a:b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600" dirty="0">
                <a:solidFill>
                  <a:srgbClr val="EE6D4A"/>
                </a:solidFill>
                <a:ea typeface="隶书" panose="02010509060101010101" pitchFamily="49" charset="-122"/>
              </a:rPr>
              <a:t>——</a:t>
            </a:r>
            <a:r>
              <a:rPr lang="zh-CN" altLang="en-US" sz="3600" dirty="0">
                <a:solidFill>
                  <a:srgbClr val="EE6D4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离子对色谱法</a:t>
            </a:r>
          </a:p>
        </p:txBody>
      </p:sp>
      <p:pic>
        <p:nvPicPr>
          <p:cNvPr id="285699" name="Picture 3">
            <a:extLst>
              <a:ext uri="{FF2B5EF4-FFF2-40B4-BE49-F238E27FC236}">
                <a16:creationId xmlns:a16="http://schemas.microsoft.com/office/drawing/2014/main" id="{FF000EFC-F095-40A5-99E2-2111179D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48" y="1027905"/>
            <a:ext cx="5373203" cy="565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700" name="Rectangle 4">
            <a:extLst>
              <a:ext uri="{FF2B5EF4-FFF2-40B4-BE49-F238E27FC236}">
                <a16:creationId xmlns:a16="http://schemas.microsoft.com/office/drawing/2014/main" id="{F6F0FD6B-0B4D-40F3-A2E0-3CE536C40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939" y="1997839"/>
            <a:ext cx="335356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2800" dirty="0">
              <a:solidFill>
                <a:srgbClr val="EE6D4A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EE6D4A"/>
                </a:solidFill>
                <a:latin typeface="楷体_GB2312" pitchFamily="1" charset="-122"/>
                <a:ea typeface="楷体_GB2312" pitchFamily="1" charset="-122"/>
              </a:rPr>
              <a:t>样品预处理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EE6D4A"/>
              </a:solidFill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1)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沉淀离心去蛋白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2)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固相萃取：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阳离子交换固相萃取柱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00"/>
    </mc:Choice>
    <mc:Fallback xmlns="">
      <p:transition spd="slow" advTm="47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Picture 2" descr="点击查看完整图片">
            <a:extLst>
              <a:ext uri="{FF2B5EF4-FFF2-40B4-BE49-F238E27FC236}">
                <a16:creationId xmlns:a16="http://schemas.microsoft.com/office/drawing/2014/main" id="{6978E1D2-0802-46AF-815B-7D818BCB8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2" y="266856"/>
            <a:ext cx="619283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23" name="Picture 3" descr="TXT-200892735321580">
            <a:extLst>
              <a:ext uri="{FF2B5EF4-FFF2-40B4-BE49-F238E27FC236}">
                <a16:creationId xmlns:a16="http://schemas.microsoft.com/office/drawing/2014/main" id="{ABF2CE40-3B0B-4840-AA8D-B6E06FE23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62" y="3490990"/>
            <a:ext cx="6192837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24" name="Text Box 4">
            <a:extLst>
              <a:ext uri="{FF2B5EF4-FFF2-40B4-BE49-F238E27FC236}">
                <a16:creationId xmlns:a16="http://schemas.microsoft.com/office/drawing/2014/main" id="{FA5C7FCB-7C9F-45AE-8E99-AC1F0DF88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94" y="2844955"/>
            <a:ext cx="4105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Garamond" panose="02020404030301010803" pitchFamily="18" charset="0"/>
              </a:rPr>
              <a:t>未经样品前处理的奶粉样品</a:t>
            </a:r>
          </a:p>
        </p:txBody>
      </p:sp>
      <p:sp>
        <p:nvSpPr>
          <p:cNvPr id="286725" name="Text Box 5">
            <a:extLst>
              <a:ext uri="{FF2B5EF4-FFF2-40B4-BE49-F238E27FC236}">
                <a16:creationId xmlns:a16="http://schemas.microsoft.com/office/drawing/2014/main" id="{64C29383-97A2-41A7-918D-0612556B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855" y="6112253"/>
            <a:ext cx="331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Garamond" panose="02020404030301010803" pitchFamily="18" charset="0"/>
              </a:rPr>
              <a:t>经预处理后的奶粉样品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0AAA37-E709-4B20-BA18-681E1249059F}"/>
              </a:ext>
            </a:extLst>
          </p:cNvPr>
          <p:cNvSpPr/>
          <p:nvPr/>
        </p:nvSpPr>
        <p:spPr>
          <a:xfrm>
            <a:off x="6864625" y="1303582"/>
            <a:ext cx="4929810" cy="399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色谱柱： </a:t>
            </a:r>
            <a:r>
              <a:rPr lang="en-US" altLang="zh-CN" sz="2400" dirty="0"/>
              <a:t>Polaris C18-A </a:t>
            </a:r>
            <a:r>
              <a:rPr lang="zh-CN" altLang="en-US" sz="2400" dirty="0"/>
              <a:t>（</a:t>
            </a:r>
            <a:r>
              <a:rPr lang="en-US" altLang="zh-CN" sz="2400" dirty="0"/>
              <a:t>4.6X250mmX5μm</a:t>
            </a:r>
            <a:r>
              <a:rPr lang="zh-CN" altLang="en-US" sz="2400" dirty="0"/>
              <a:t>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流动相：</a:t>
            </a:r>
            <a:r>
              <a:rPr lang="en-US" altLang="zh-CN" sz="2400" dirty="0"/>
              <a:t>10mM</a:t>
            </a:r>
            <a:r>
              <a:rPr lang="zh-CN" altLang="en-US" sz="2400" dirty="0"/>
              <a:t>柠檬酸</a:t>
            </a:r>
            <a:r>
              <a:rPr lang="en-US" altLang="zh-CN" sz="2400" dirty="0"/>
              <a:t>, 10mM</a:t>
            </a:r>
            <a:r>
              <a:rPr lang="zh-CN" altLang="en-US" sz="2400" dirty="0">
                <a:solidFill>
                  <a:srgbClr val="FF0000"/>
                </a:solidFill>
              </a:rPr>
              <a:t>庚烷磺酸钠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zh-CN" altLang="en-US" sz="2400" dirty="0"/>
              <a:t>乙腈</a:t>
            </a:r>
            <a:r>
              <a:rPr lang="en-US" altLang="zh-CN" sz="2400" dirty="0"/>
              <a:t>=85:15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进样量： </a:t>
            </a:r>
            <a:r>
              <a:rPr lang="en-US" altLang="zh-CN" sz="2400" dirty="0"/>
              <a:t>10uL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流速： </a:t>
            </a:r>
            <a:r>
              <a:rPr lang="en-US" altLang="zh-CN" sz="2400" dirty="0"/>
              <a:t>1.0mL/min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柱温： </a:t>
            </a:r>
            <a:r>
              <a:rPr lang="en-US" altLang="zh-CN" sz="2400" dirty="0"/>
              <a:t>40℃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波长： </a:t>
            </a:r>
            <a:r>
              <a:rPr lang="en-US" altLang="zh-CN" sz="2400" dirty="0"/>
              <a:t>240nm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B6A05E-F5E1-4611-8671-3879BD0714C6}"/>
              </a:ext>
            </a:extLst>
          </p:cNvPr>
          <p:cNvSpPr/>
          <p:nvPr/>
        </p:nvSpPr>
        <p:spPr>
          <a:xfrm>
            <a:off x="4306957" y="958280"/>
            <a:ext cx="410817" cy="4684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80"/>
    </mc:Choice>
    <mc:Fallback xmlns="">
      <p:transition spd="slow" advTm="48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1.1|10.1|54.7|2.3|1.6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.9|29.9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.8|15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|5.4|3.6|10.6|11|12.4|4.7|5.7|8.1|1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7.5|30.6|29.9|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7.9|10.3|4.1|1.1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8.5|2.8|9.3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4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546</Words>
  <Application>Microsoft Macintosh PowerPoint</Application>
  <PresentationFormat>宽屏</PresentationFormat>
  <Paragraphs>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楷体_GB2312</vt:lpstr>
      <vt:lpstr>隶书</vt:lpstr>
      <vt:lpstr>Arial</vt:lpstr>
      <vt:lpstr>Courier New</vt:lpstr>
      <vt:lpstr>Garamond</vt:lpstr>
      <vt:lpstr>Times New Roman</vt:lpstr>
      <vt:lpstr>Wingdings</vt:lpstr>
      <vt:lpstr>Office 主题​​</vt:lpstr>
      <vt:lpstr>五、液相色谱分离类型及条件选择</vt:lpstr>
      <vt:lpstr>PowerPoint 演示文稿</vt:lpstr>
      <vt:lpstr>PowerPoint 演示文稿</vt:lpstr>
      <vt:lpstr>例1 标准银杏提取物中银杏内酯的含量测定</vt:lpstr>
      <vt:lpstr>PowerPoint 演示文稿</vt:lpstr>
      <vt:lpstr>PowerPoint 演示文稿</vt:lpstr>
      <vt:lpstr>例2 奶粉中三聚氰胺的检测方法</vt:lpstr>
      <vt:lpstr>（1） 高效液相色谱分析方法 ——离子对色谱法</vt:lpstr>
      <vt:lpstr>PowerPoint 演示文稿</vt:lpstr>
      <vt:lpstr>（2） 液相色谱-质谱联用</vt:lpstr>
      <vt:lpstr>（3） 气相色谱-质谱联用分析</vt:lpstr>
      <vt:lpstr>小结：色谱分析方法及条件选择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液相色谱分离类型及条件选择</dc:title>
  <dc:creator>hp</dc:creator>
  <cp:lastModifiedBy>刘 照清</cp:lastModifiedBy>
  <cp:revision>18</cp:revision>
  <dcterms:created xsi:type="dcterms:W3CDTF">2020-04-03T13:58:55Z</dcterms:created>
  <dcterms:modified xsi:type="dcterms:W3CDTF">2020-04-22T10:44:18Z</dcterms:modified>
</cp:coreProperties>
</file>