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1" r:id="rId2"/>
    <p:sldId id="634" r:id="rId3"/>
    <p:sldId id="635" r:id="rId4"/>
    <p:sldId id="699" r:id="rId5"/>
    <p:sldId id="701" r:id="rId6"/>
    <p:sldId id="702" r:id="rId7"/>
    <p:sldId id="63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22259-EBAB-494C-891E-4CE4B7D17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1AE1D0-CCAF-4121-8697-2D61C2E94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67F0C-4117-4F65-B3F8-CAA80C45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2B91-0A44-4D6C-B25E-5662677B8813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939A4-A758-4379-8F19-913442D9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66521E-D850-48D7-98A1-5F27794E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0505-AE51-452E-85A8-4617D5A1F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9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D32F6-EAC0-451C-B1E5-0DA41ADD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0C45C8-79F0-47DE-85CA-24ECFE138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71A2C-7BF9-4DDF-B6F4-D678A5BB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2B91-0A44-4D6C-B25E-5662677B8813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84C53E-7D7E-4049-9C5E-AC33D883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BDF02-5C36-4258-B1CD-87FB048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0505-AE51-452E-85A8-4617D5A1F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8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296C05-9187-497F-AFE9-DEF7DECE1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4B25B-D67C-4063-AF0C-878E1D05A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84C53-18A8-4C83-BB07-E28A9125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2B91-0A44-4D6C-B25E-5662677B8813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202EB-E5EC-4290-BD33-ACAE70AC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1BBB4-F462-4A08-817A-17EFD1D6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0505-AE51-452E-85A8-4617D5A1F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13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99517-8FFA-4FB1-97A2-F75E8ED2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6BC47-0F5D-4FE7-999D-3053B8B2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328AB-A768-4C49-83CA-76DE376B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2B91-0A44-4D6C-B25E-5662677B8813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10106-3E89-4995-98BD-2854D97B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19A83-B828-4D08-937C-5853DB9E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0505-AE51-452E-85A8-4617D5A1F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84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23383-A594-4E8B-91B0-D58EFEF6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8CBEB-DB39-4DFB-B7DE-23605E57C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CB8F6-8016-4E8C-8824-869B642B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2B91-0A44-4D6C-B25E-5662677B8813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0C161-1FCB-4377-BC74-3C268F1A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0A8AAA-CB64-41D9-B498-2B18124B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0505-AE51-452E-85A8-4617D5A1F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4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57911-1D7E-4EB2-B23F-A3BD9D23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E2F93-9E4C-4D75-82B9-0838EF951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78C5BE-7709-4456-83E5-C6494FEC8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21A858-0F8F-4ABB-AC1E-FFB8B879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2B91-0A44-4D6C-B25E-5662677B8813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1901A9-62FB-4AED-9DCF-986D3ED2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6F4A4-3B00-42D2-ACB0-A99DD966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0505-AE51-452E-85A8-4617D5A1F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93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B61FE-288A-4E22-8452-A345A055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4513C6-E135-4BAB-8810-C78B974B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E957CD-AD3B-4D5D-9182-284DF6CC5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C982D0-15A3-409A-A64D-F220FAF47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B0FC79-72B3-4511-BC97-526228934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448710-617E-41E0-A59C-7E245877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2B91-0A44-4D6C-B25E-5662677B8813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09DBDD-10EF-4D79-A8A4-423D8C71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420D95-FE42-428D-9E78-73F563CE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0505-AE51-452E-85A8-4617D5A1F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76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4A3DA-99E5-446D-BFD3-0CF1CC92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629C5B-F712-4AD3-BE2E-384E4A57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2B91-0A44-4D6C-B25E-5662677B8813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97DE0C-B679-4B27-BD4D-705775C4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C5FF48-278E-4F9B-88AA-7AF3C8D7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0505-AE51-452E-85A8-4617D5A1F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82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769FBE-EA70-49CD-AFD2-413F8C44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2B91-0A44-4D6C-B25E-5662677B8813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F8B52D-31E4-4EAF-AD86-34F9085B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9C37BD-5FC9-4775-91F7-CC722978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0505-AE51-452E-85A8-4617D5A1F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41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73FB8-2AFB-4104-B4C6-0A5EAD51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79FCD-4B02-4468-BD7F-495AB9D5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E4A93E-7551-4006-857C-B923388EB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DB6913-DAA3-4BF1-8826-4B6E29BD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2B91-0A44-4D6C-B25E-5662677B8813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867E5-083B-45FF-96D1-99F9E174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3213AC-1572-4ACB-BD68-D4B661D6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0505-AE51-452E-85A8-4617D5A1F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68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C8609-4A62-441A-A764-C261C30D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735511-D40D-4E30-9CB5-E9D0B605D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8C9687-151B-427B-B3D1-44E3F63C9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5B2523-AA82-4B61-A395-49425ADE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2B91-0A44-4D6C-B25E-5662677B8813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63D12-A858-4A19-9E3C-B91E6E49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636CEF-55D3-4F43-B395-CAB3C698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0505-AE51-452E-85A8-4617D5A1F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66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3E0053-99C4-4A58-AA1C-D2F73538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8FAD22-9AAD-47F4-BA30-2FC0F3A48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142CC-20F1-4B79-BD42-88B5E2793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2B91-0A44-4D6C-B25E-5662677B8813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81438-5AE3-45DE-A35E-37FF02B37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66934-8858-4AAB-B062-CF2F42D1D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E0505-AE51-452E-85A8-4617D5A1F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42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D99711D3-99EC-497E-9ED2-0763DE710337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1148" y="666163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 </a:t>
            </a:r>
            <a:r>
              <a:rPr lang="zh-CN" altLang="en-US" sz="40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离子色谱法</a:t>
            </a:r>
            <a:r>
              <a:rPr lang="zh-CN" altLang="en-US" sz="3600" dirty="0"/>
              <a:t> </a:t>
            </a:r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6E61816A-8C22-4DE4-8307-D174C333100B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901148" y="1683002"/>
            <a:ext cx="9976255" cy="50292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(1) </a:t>
            </a:r>
            <a:r>
              <a:rPr lang="zh-CN" altLang="en-US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分离机理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采用</a:t>
            </a:r>
            <a:r>
              <a:rPr lang="zh-CN" altLang="en-US" sz="26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离子交换剂</a:t>
            </a: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作为固定相</a:t>
            </a:r>
            <a:endParaRPr lang="en-US" altLang="zh-CN" sz="2600" dirty="0">
              <a:latin typeface="楷体_GB2312" pitchFamily="1" charset="-122"/>
              <a:ea typeface="楷体_GB2312" pitchFamily="1" charset="-122"/>
            </a:endParaRP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试样中的离子与离子交换树脂上的离子发生反应：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en-US" sz="2600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阳离子交换：</a:t>
            </a: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树脂</a:t>
            </a:r>
            <a:r>
              <a:rPr lang="en-US" altLang="zh-CN" sz="2600" dirty="0">
                <a:latin typeface="宋体" panose="02010600030101010101" pitchFamily="2" charset="-122"/>
                <a:ea typeface="楷体_GB2312" pitchFamily="1" charset="-122"/>
              </a:rPr>
              <a:t>—</a:t>
            </a:r>
            <a:r>
              <a:rPr lang="en-US" altLang="zh-CN" sz="2600" dirty="0">
                <a:latin typeface="楷体_GB2312" pitchFamily="1" charset="-122"/>
                <a:ea typeface="楷体_GB2312" pitchFamily="1" charset="-122"/>
              </a:rPr>
              <a:t>SO</a:t>
            </a:r>
            <a:r>
              <a:rPr lang="en-US" altLang="zh-CN" sz="2600" baseline="-25000" dirty="0">
                <a:latin typeface="楷体_GB2312" pitchFamily="1" charset="-122"/>
                <a:ea typeface="楷体_GB2312" pitchFamily="1" charset="-122"/>
              </a:rPr>
              <a:t>3</a:t>
            </a:r>
            <a:r>
              <a:rPr lang="en-US" altLang="zh-CN" sz="2600" baseline="30000" dirty="0">
                <a:latin typeface="楷体_GB2312" pitchFamily="1" charset="-122"/>
                <a:ea typeface="楷体_GB2312" pitchFamily="1" charset="-122"/>
              </a:rPr>
              <a:t>-</a:t>
            </a:r>
            <a:r>
              <a:rPr lang="en-US" altLang="zh-CN" sz="2600" dirty="0">
                <a:latin typeface="楷体_GB2312" pitchFamily="1" charset="-122"/>
                <a:ea typeface="楷体_GB2312" pitchFamily="1" charset="-122"/>
              </a:rPr>
              <a:t>H</a:t>
            </a:r>
            <a:r>
              <a:rPr lang="en-US" altLang="zh-CN" sz="2600" baseline="30000" dirty="0">
                <a:latin typeface="楷体_GB2312" pitchFamily="1" charset="-122"/>
                <a:ea typeface="楷体_GB2312" pitchFamily="1" charset="-122"/>
              </a:rPr>
              <a:t>+</a:t>
            </a:r>
            <a:r>
              <a:rPr lang="en-US" altLang="zh-CN" sz="2600" dirty="0">
                <a:latin typeface="楷体_GB2312" pitchFamily="1" charset="-122"/>
                <a:ea typeface="楷体_GB2312" pitchFamily="1" charset="-122"/>
              </a:rPr>
              <a:t>+M</a:t>
            </a:r>
            <a:r>
              <a:rPr lang="en-US" altLang="zh-CN" sz="2600" baseline="30000" dirty="0">
                <a:latin typeface="楷体_GB2312" pitchFamily="1" charset="-122"/>
                <a:ea typeface="楷体_GB2312" pitchFamily="1" charset="-122"/>
              </a:rPr>
              <a:t>+</a:t>
            </a:r>
            <a:r>
              <a:rPr lang="en-US" altLang="zh-CN" sz="2600" dirty="0">
                <a:latin typeface="楷体_GB2312" pitchFamily="1" charset="-122"/>
                <a:ea typeface="楷体_GB2312" pitchFamily="1" charset="-122"/>
              </a:rPr>
              <a:t>=</a:t>
            </a: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树脂</a:t>
            </a:r>
            <a:r>
              <a:rPr lang="en-US" altLang="zh-CN" sz="2600" dirty="0">
                <a:latin typeface="宋体" panose="02010600030101010101" pitchFamily="2" charset="-122"/>
                <a:ea typeface="楷体_GB2312" pitchFamily="1" charset="-122"/>
              </a:rPr>
              <a:t>—</a:t>
            </a:r>
            <a:r>
              <a:rPr lang="en-US" altLang="zh-CN" sz="2600" dirty="0">
                <a:latin typeface="楷体_GB2312" pitchFamily="1" charset="-122"/>
                <a:ea typeface="楷体_GB2312" pitchFamily="1" charset="-122"/>
              </a:rPr>
              <a:t>SO</a:t>
            </a:r>
            <a:r>
              <a:rPr lang="en-US" altLang="zh-CN" sz="2600" baseline="-25000" dirty="0">
                <a:latin typeface="楷体_GB2312" pitchFamily="1" charset="-122"/>
                <a:ea typeface="楷体_GB2312" pitchFamily="1" charset="-122"/>
              </a:rPr>
              <a:t>3</a:t>
            </a:r>
            <a:r>
              <a:rPr lang="en-US" altLang="zh-CN" sz="2600" baseline="30000" dirty="0">
                <a:latin typeface="楷体_GB2312" pitchFamily="1" charset="-122"/>
                <a:ea typeface="楷体_GB2312" pitchFamily="1" charset="-122"/>
              </a:rPr>
              <a:t>-</a:t>
            </a:r>
            <a:r>
              <a:rPr lang="en-US" altLang="zh-CN" sz="2600" dirty="0">
                <a:latin typeface="楷体_GB2312" pitchFamily="1" charset="-122"/>
                <a:ea typeface="楷体_GB2312" pitchFamily="1" charset="-122"/>
              </a:rPr>
              <a:t>M </a:t>
            </a:r>
            <a:r>
              <a:rPr lang="en-US" altLang="zh-CN" sz="2600" baseline="30000" dirty="0">
                <a:latin typeface="楷体_GB2312" pitchFamily="1" charset="-122"/>
                <a:ea typeface="楷体_GB2312" pitchFamily="1" charset="-122"/>
              </a:rPr>
              <a:t>+</a:t>
            </a:r>
            <a:r>
              <a:rPr lang="en-US" altLang="zh-CN" sz="2600" dirty="0">
                <a:latin typeface="楷体_GB2312" pitchFamily="1" charset="-122"/>
                <a:ea typeface="楷体_GB2312" pitchFamily="1" charset="-122"/>
              </a:rPr>
              <a:t>+H </a:t>
            </a:r>
            <a:r>
              <a:rPr lang="en-US" altLang="zh-CN" sz="2600" baseline="30000" dirty="0">
                <a:latin typeface="楷体_GB2312" pitchFamily="1" charset="-122"/>
                <a:ea typeface="楷体_GB2312" pitchFamily="1" charset="-122"/>
              </a:rPr>
              <a:t>+</a:t>
            </a:r>
            <a:endParaRPr lang="en-US" altLang="zh-CN" sz="2600" dirty="0">
              <a:latin typeface="楷体_GB2312" pitchFamily="1" charset="-122"/>
              <a:ea typeface="楷体_GB2312" pitchFamily="1" charset="-122"/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en-US" sz="2600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阴离子交换：</a:t>
            </a: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树脂</a:t>
            </a:r>
            <a:r>
              <a:rPr lang="en-US" altLang="zh-CN" sz="2600" dirty="0">
                <a:latin typeface="宋体" panose="02010600030101010101" pitchFamily="2" charset="-122"/>
                <a:ea typeface="楷体_GB2312" pitchFamily="1" charset="-122"/>
              </a:rPr>
              <a:t>—</a:t>
            </a:r>
            <a:r>
              <a:rPr lang="en-US" altLang="zh-CN" sz="2600" dirty="0">
                <a:latin typeface="楷体_GB2312" pitchFamily="1" charset="-122"/>
                <a:ea typeface="楷体_GB2312" pitchFamily="1" charset="-122"/>
              </a:rPr>
              <a:t>NR</a:t>
            </a:r>
            <a:r>
              <a:rPr lang="en-US" altLang="zh-CN" sz="2600" baseline="-25000" dirty="0">
                <a:latin typeface="楷体_GB2312" pitchFamily="1" charset="-122"/>
                <a:ea typeface="楷体_GB2312" pitchFamily="1" charset="-122"/>
              </a:rPr>
              <a:t>3</a:t>
            </a:r>
            <a:r>
              <a:rPr lang="en-US" altLang="zh-CN" sz="2600" baseline="30000" dirty="0">
                <a:latin typeface="楷体_GB2312" pitchFamily="1" charset="-122"/>
                <a:ea typeface="楷体_GB2312" pitchFamily="1" charset="-122"/>
              </a:rPr>
              <a:t>+</a:t>
            </a:r>
            <a:r>
              <a:rPr lang="en-US" altLang="zh-CN" sz="2600" dirty="0">
                <a:latin typeface="楷体_GB2312" pitchFamily="1" charset="-122"/>
                <a:ea typeface="楷体_GB2312" pitchFamily="1" charset="-122"/>
              </a:rPr>
              <a:t>Cl</a:t>
            </a:r>
            <a:r>
              <a:rPr lang="en-US" altLang="zh-CN" sz="2600" baseline="30000" dirty="0">
                <a:latin typeface="楷体_GB2312" pitchFamily="1" charset="-122"/>
                <a:ea typeface="楷体_GB2312" pitchFamily="1" charset="-122"/>
              </a:rPr>
              <a:t>-</a:t>
            </a:r>
            <a:r>
              <a:rPr lang="en-US" altLang="zh-CN" sz="2600" dirty="0">
                <a:latin typeface="楷体_GB2312" pitchFamily="1" charset="-122"/>
                <a:ea typeface="楷体_GB2312" pitchFamily="1" charset="-122"/>
              </a:rPr>
              <a:t>+X</a:t>
            </a:r>
            <a:r>
              <a:rPr lang="en-US" altLang="zh-CN" sz="2600" baseline="30000" dirty="0">
                <a:latin typeface="楷体_GB2312" pitchFamily="1" charset="-122"/>
                <a:ea typeface="楷体_GB2312" pitchFamily="1" charset="-122"/>
              </a:rPr>
              <a:t>-</a:t>
            </a:r>
            <a:r>
              <a:rPr lang="en-US" altLang="zh-CN" sz="2600" dirty="0">
                <a:latin typeface="楷体_GB2312" pitchFamily="1" charset="-122"/>
                <a:ea typeface="楷体_GB2312" pitchFamily="1" charset="-122"/>
              </a:rPr>
              <a:t>=</a:t>
            </a: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树脂</a:t>
            </a:r>
            <a:r>
              <a:rPr lang="en-US" altLang="zh-CN" sz="2600" dirty="0">
                <a:latin typeface="宋体" panose="02010600030101010101" pitchFamily="2" charset="-122"/>
                <a:ea typeface="楷体_GB2312" pitchFamily="1" charset="-122"/>
              </a:rPr>
              <a:t>—</a:t>
            </a:r>
            <a:r>
              <a:rPr lang="en-US" altLang="zh-CN" sz="2600" dirty="0">
                <a:latin typeface="楷体_GB2312" pitchFamily="1" charset="-122"/>
                <a:ea typeface="楷体_GB2312" pitchFamily="1" charset="-122"/>
              </a:rPr>
              <a:t>NR</a:t>
            </a:r>
            <a:r>
              <a:rPr lang="en-US" altLang="zh-CN" sz="2600" baseline="-25000" dirty="0">
                <a:latin typeface="楷体_GB2312" pitchFamily="1" charset="-122"/>
                <a:ea typeface="楷体_GB2312" pitchFamily="1" charset="-122"/>
              </a:rPr>
              <a:t>3</a:t>
            </a:r>
            <a:r>
              <a:rPr lang="en-US" altLang="zh-CN" sz="2600" baseline="30000" dirty="0">
                <a:latin typeface="楷体_GB2312" pitchFamily="1" charset="-122"/>
                <a:ea typeface="楷体_GB2312" pitchFamily="1" charset="-122"/>
              </a:rPr>
              <a:t>+</a:t>
            </a:r>
            <a:r>
              <a:rPr lang="en-US" altLang="zh-CN" sz="2600" dirty="0">
                <a:latin typeface="楷体_GB2312" pitchFamily="1" charset="-122"/>
                <a:ea typeface="楷体_GB2312" pitchFamily="1" charset="-122"/>
              </a:rPr>
              <a:t>X </a:t>
            </a:r>
            <a:r>
              <a:rPr lang="en-US" altLang="zh-CN" sz="2600" baseline="30000" dirty="0">
                <a:latin typeface="楷体_GB2312" pitchFamily="1" charset="-122"/>
                <a:ea typeface="楷体_GB2312" pitchFamily="1" charset="-122"/>
              </a:rPr>
              <a:t>-</a:t>
            </a:r>
            <a:r>
              <a:rPr lang="en-US" altLang="zh-CN" sz="2600" dirty="0">
                <a:latin typeface="楷体_GB2312" pitchFamily="1" charset="-122"/>
                <a:ea typeface="楷体_GB2312" pitchFamily="1" charset="-122"/>
              </a:rPr>
              <a:t>+Cl </a:t>
            </a:r>
            <a:r>
              <a:rPr lang="en-US" altLang="zh-CN" sz="2600" baseline="30000" dirty="0">
                <a:latin typeface="楷体_GB2312" pitchFamily="1" charset="-122"/>
                <a:ea typeface="楷体_GB2312" pitchFamily="1" charset="-122"/>
              </a:rPr>
              <a:t>-</a:t>
            </a:r>
            <a:endParaRPr lang="en-US" altLang="zh-CN" sz="2600" dirty="0">
              <a:latin typeface="楷体_GB2312" pitchFamily="1" charset="-122"/>
              <a:ea typeface="楷体_GB2312" pitchFamily="1" charset="-122"/>
            </a:endParaRP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不同的离子与树脂离子的交换能力（</a:t>
            </a:r>
            <a:r>
              <a:rPr lang="zh-CN" altLang="en-US" sz="2600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亲和能力</a:t>
            </a: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）不同，亲和力越大，离子越难洗脱，从而得以分离</a:t>
            </a:r>
            <a:endParaRPr lang="en-US" altLang="zh-CN" sz="2600" dirty="0">
              <a:latin typeface="楷体_GB2312" pitchFamily="1" charset="-122"/>
              <a:ea typeface="楷体_GB2312" pitchFamily="1" charset="-122"/>
            </a:endParaRP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离子色谱的分离机理是“离子交换”，所以也称为离子交换色谱法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6565D4D-E14B-4F3E-B130-2A29AD1A5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37716" y="145798"/>
            <a:ext cx="4862735" cy="2660833"/>
          </a:xfrm>
          <a:prstGeom prst="rect">
            <a:avLst/>
          </a:prstGeom>
          <a:noFill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53499A9-4D3D-450E-89C8-9847ED23CE55}"/>
              </a:ext>
            </a:extLst>
          </p:cNvPr>
          <p:cNvSpPr/>
          <p:nvPr/>
        </p:nvSpPr>
        <p:spPr>
          <a:xfrm>
            <a:off x="4518990" y="3657600"/>
            <a:ext cx="437323" cy="516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6AAD5C-1109-451B-9B0F-BA688845C499}"/>
              </a:ext>
            </a:extLst>
          </p:cNvPr>
          <p:cNvSpPr/>
          <p:nvPr/>
        </p:nvSpPr>
        <p:spPr>
          <a:xfrm>
            <a:off x="7349179" y="3680767"/>
            <a:ext cx="573452" cy="516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12299B-070F-4EE4-B616-9B3BB0A44681}"/>
              </a:ext>
            </a:extLst>
          </p:cNvPr>
          <p:cNvSpPr/>
          <p:nvPr/>
        </p:nvSpPr>
        <p:spPr>
          <a:xfrm>
            <a:off x="4591029" y="4313582"/>
            <a:ext cx="437323" cy="516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DEFA02-6A9E-4C72-87E2-4986934DBA3F}"/>
              </a:ext>
            </a:extLst>
          </p:cNvPr>
          <p:cNvSpPr/>
          <p:nvPr/>
        </p:nvSpPr>
        <p:spPr>
          <a:xfrm>
            <a:off x="7315201" y="4313581"/>
            <a:ext cx="437323" cy="516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999"/>
    </mc:Choice>
    <mc:Fallback xmlns="">
      <p:transition spd="slow" advTm="1449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6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2" grpId="0" autoUpdateAnimBg="0"/>
      <p:bldP spid="266243" grpId="0" uiExpand="1" build="p" autoUpdateAnimBg="0"/>
      <p:bldP spid="2" grpId="0" animBg="1"/>
      <p:bldP spid="2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D62955D1-561E-4061-96C5-E007C728B35C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533939" y="533400"/>
            <a:ext cx="9849678" cy="57912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）固定相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  离子交换剂，最常用的是薄壳型离子交换树脂小球，根据功能基可分为：</a:t>
            </a:r>
            <a:endParaRPr lang="en-US" altLang="zh-CN" sz="2600" dirty="0">
              <a:latin typeface="楷体_GB2312" pitchFamily="1" charset="-122"/>
              <a:ea typeface="楷体_GB2312" pitchFamily="1" charset="-122"/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强酸型（磺酸基团）</a:t>
            </a:r>
            <a:endParaRPr lang="en-US" altLang="zh-CN" dirty="0">
              <a:latin typeface="楷体_GB2312" pitchFamily="1" charset="-122"/>
              <a:ea typeface="楷体_GB2312" pitchFamily="1" charset="-122"/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强碱型（季铵基）</a:t>
            </a:r>
            <a:endParaRPr lang="en-US" altLang="zh-CN" dirty="0">
              <a:latin typeface="楷体_GB2312" pitchFamily="1" charset="-122"/>
              <a:ea typeface="楷体_GB2312" pitchFamily="1" charset="-122"/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弱酸型（羧酸）</a:t>
            </a:r>
            <a:endParaRPr lang="en-US" altLang="zh-CN" dirty="0">
              <a:latin typeface="楷体_GB2312" pitchFamily="1" charset="-122"/>
              <a:ea typeface="楷体_GB2312" pitchFamily="1" charset="-122"/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弱碱型（伯、仲、叔胺）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90"/>
    </mc:Choice>
    <mc:Fallback xmlns="">
      <p:transition spd="slow" advTm="404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7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7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7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7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7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094701D2-A878-4E1B-94D9-2F42311BACD2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334880" y="1049959"/>
            <a:ext cx="9081328" cy="4525963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）流动相</a:t>
            </a:r>
          </a:p>
          <a:p>
            <a:pPr>
              <a:lnSpc>
                <a:spcPct val="130000"/>
              </a:lnSpc>
            </a:pP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在离子色谱中，流动相习称为淋洗液。</a:t>
            </a:r>
          </a:p>
          <a:p>
            <a:pPr algn="just">
              <a:lnSpc>
                <a:spcPct val="130000"/>
              </a:lnSpc>
            </a:pP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分离阳离子，一般采用无机酸如</a:t>
            </a:r>
            <a:r>
              <a:rPr lang="en-US" altLang="zh-CN" sz="2600" dirty="0">
                <a:latin typeface="楷体_GB2312" pitchFamily="1" charset="-122"/>
                <a:ea typeface="楷体_GB2312" pitchFamily="1" charset="-122"/>
              </a:rPr>
              <a:t>HCl</a:t>
            </a: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600" dirty="0">
                <a:latin typeface="楷体_GB2312" pitchFamily="1" charset="-122"/>
                <a:ea typeface="楷体_GB2312" pitchFamily="1" charset="-122"/>
              </a:rPr>
              <a:t>HNO</a:t>
            </a:r>
            <a:r>
              <a:rPr lang="en-US" altLang="zh-CN" sz="2600" baseline="-25000" dirty="0"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等；</a:t>
            </a:r>
            <a:endParaRPr lang="en-US" altLang="zh-CN" sz="2600" dirty="0">
              <a:latin typeface="楷体_GB2312" pitchFamily="1" charset="-122"/>
              <a:ea typeface="楷体_GB2312" pitchFamily="1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分离阴离子，一般采用</a:t>
            </a:r>
            <a:r>
              <a:rPr lang="en-US" altLang="zh-CN" sz="2600" dirty="0">
                <a:latin typeface="楷体_GB2312" pitchFamily="1" charset="-122"/>
                <a:ea typeface="楷体_GB2312" pitchFamily="1" charset="-122"/>
              </a:rPr>
              <a:t>NaOH</a:t>
            </a: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en-US" altLang="zh-CN" sz="2600" dirty="0">
                <a:latin typeface="楷体_GB2312" pitchFamily="1" charset="-122"/>
                <a:ea typeface="楷体_GB2312" pitchFamily="1" charset="-122"/>
              </a:rPr>
              <a:t>NaHCO</a:t>
            </a:r>
            <a:r>
              <a:rPr lang="en-US" altLang="zh-CN" sz="2600" baseline="-25000" dirty="0">
                <a:latin typeface="楷体_GB2312" pitchFamily="1" charset="-122"/>
                <a:ea typeface="楷体_GB2312" pitchFamily="1" charset="-122"/>
              </a:rPr>
              <a:t>3</a:t>
            </a:r>
            <a:r>
              <a:rPr lang="en-US" altLang="zh-CN" sz="2600" dirty="0">
                <a:latin typeface="楷体_GB2312" pitchFamily="1" charset="-122"/>
                <a:ea typeface="楷体_GB2312" pitchFamily="1" charset="-122"/>
              </a:rPr>
              <a:t>/NaCO</a:t>
            </a:r>
            <a:r>
              <a:rPr lang="en-US" altLang="zh-CN" sz="2600" baseline="-25000" dirty="0"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、苯甲酸及其盐、酒石酸、柠檬酸等。</a:t>
            </a:r>
          </a:p>
          <a:p>
            <a:pPr eaLnBrk="1" hangingPunct="1"/>
            <a:endParaRPr lang="en-US" altLang="zh-CN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54"/>
    </mc:Choice>
    <mc:Fallback xmlns="">
      <p:transition spd="slow" advTm="589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8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8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8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8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>
            <a:extLst>
              <a:ext uri="{FF2B5EF4-FFF2-40B4-BE49-F238E27FC236}">
                <a16:creationId xmlns:a16="http://schemas.microsoft.com/office/drawing/2014/main" id="{5D64AD95-2353-4518-8CEA-FE444F369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21" y="563356"/>
            <a:ext cx="5049780" cy="71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6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36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）离子色谱仪的结构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410DAA4-E889-4F8C-BBFF-19FC80A18C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73" t="9594" r="42897"/>
          <a:stretch/>
        </p:blipFill>
        <p:spPr>
          <a:xfrm>
            <a:off x="3843131" y="1417982"/>
            <a:ext cx="4081669" cy="51636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435"/>
    </mc:Choice>
    <mc:Fallback xmlns="">
      <p:transition spd="slow" advTm="1064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266" name="对象 2">
            <a:extLst>
              <a:ext uri="{FF2B5EF4-FFF2-40B4-BE49-F238E27FC236}">
                <a16:creationId xmlns:a16="http://schemas.microsoft.com/office/drawing/2014/main" id="{8E5F28B4-4206-490D-9B57-984AC9B592E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8" t="-2139" r="-1985" b="-223"/>
          <a:stretch>
            <a:fillRect/>
          </a:stretch>
        </p:blipFill>
        <p:spPr bwMode="auto">
          <a:xfrm>
            <a:off x="1736034" y="604836"/>
            <a:ext cx="8931965" cy="484029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</p:pic>
      <p:sp>
        <p:nvSpPr>
          <p:cNvPr id="267267" name="Text Box 3">
            <a:extLst>
              <a:ext uri="{FF2B5EF4-FFF2-40B4-BE49-F238E27FC236}">
                <a16:creationId xmlns:a16="http://schemas.microsoft.com/office/drawing/2014/main" id="{8D1E6836-2366-4D10-B8FF-5891E8DCF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5734051"/>
            <a:ext cx="8066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1800"/>
          </a:p>
        </p:txBody>
      </p:sp>
      <p:sp>
        <p:nvSpPr>
          <p:cNvPr id="267268" name="Text Box 4">
            <a:extLst>
              <a:ext uri="{FF2B5EF4-FFF2-40B4-BE49-F238E27FC236}">
                <a16:creationId xmlns:a16="http://schemas.microsoft.com/office/drawing/2014/main" id="{1D60859D-2312-4DB2-86DA-66139E4BB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5734051"/>
            <a:ext cx="795655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/>
              <a:t>电化学自再生微膜抑制器结构示意图（阴离子）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20E41F-E409-4835-A699-35EA6BB95106}"/>
              </a:ext>
            </a:extLst>
          </p:cNvPr>
          <p:cNvSpPr/>
          <p:nvPr/>
        </p:nvSpPr>
        <p:spPr>
          <a:xfrm>
            <a:off x="6329363" y="2285999"/>
            <a:ext cx="437323" cy="516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C6AD41-DFF6-4E7A-A672-17F8C9A23213}"/>
              </a:ext>
            </a:extLst>
          </p:cNvPr>
          <p:cNvSpPr/>
          <p:nvPr/>
        </p:nvSpPr>
        <p:spPr>
          <a:xfrm>
            <a:off x="5764693" y="3299790"/>
            <a:ext cx="437323" cy="516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0B9F58-39C8-4170-93BC-4E38E0E03FF4}"/>
              </a:ext>
            </a:extLst>
          </p:cNvPr>
          <p:cNvSpPr/>
          <p:nvPr/>
        </p:nvSpPr>
        <p:spPr>
          <a:xfrm>
            <a:off x="7779023" y="3429000"/>
            <a:ext cx="649360" cy="626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FAE1D4-CA3E-4EB2-A947-7B99942CF723}"/>
              </a:ext>
            </a:extLst>
          </p:cNvPr>
          <p:cNvSpPr/>
          <p:nvPr/>
        </p:nvSpPr>
        <p:spPr>
          <a:xfrm>
            <a:off x="2968487" y="3306416"/>
            <a:ext cx="556590" cy="626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4B3D51-398E-46F4-902F-2AA899278CAB}"/>
              </a:ext>
            </a:extLst>
          </p:cNvPr>
          <p:cNvSpPr/>
          <p:nvPr/>
        </p:nvSpPr>
        <p:spPr>
          <a:xfrm>
            <a:off x="5188222" y="4572138"/>
            <a:ext cx="556590" cy="626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022"/>
    </mc:Choice>
    <mc:Fallback xmlns="">
      <p:transition spd="slow" advTm="1410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A035D29-E2AF-4457-96C0-CB6A63A10E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00809" y="977486"/>
            <a:ext cx="7894982" cy="4351338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9900"/>
                </a:solidFill>
                <a:latin typeface="楷体_GB2312" pitchFamily="1" charset="-122"/>
                <a:ea typeface="楷体_GB2312" pitchFamily="1" charset="-122"/>
              </a:rPr>
              <a:t>化学抑制型离子色谱法</a:t>
            </a:r>
            <a:endParaRPr lang="en-US" altLang="zh-CN" sz="2400" dirty="0">
              <a:solidFill>
                <a:srgbClr val="FF9900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FF9900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在分离柱和检测器之间加一个化学抑制器，其作用有二</a:t>
            </a:r>
            <a:endParaRPr lang="en-US" altLang="zh-CN" sz="2400" dirty="0">
              <a:latin typeface="楷体_GB2312" pitchFamily="1" charset="-122"/>
              <a:ea typeface="楷体_GB2312" pitchFamily="1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降低淋洗液的背景电导，</a:t>
            </a:r>
            <a:endParaRPr lang="en-US" altLang="zh-CN" dirty="0">
              <a:latin typeface="楷体_GB2312" pitchFamily="1" charset="-122"/>
              <a:ea typeface="楷体_GB2312" pitchFamily="1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增加被测离子的电导值，改善信噪比</a:t>
            </a:r>
            <a:endParaRPr lang="en-US" altLang="zh-CN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FF9900"/>
                </a:solidFill>
                <a:latin typeface="楷体_GB2312" pitchFamily="1" charset="-122"/>
                <a:ea typeface="楷体_GB2312" pitchFamily="1" charset="-122"/>
              </a:rPr>
              <a:t>非抑制型</a:t>
            </a:r>
            <a:r>
              <a:rPr lang="zh-CN" altLang="en-US" sz="2400" dirty="0">
                <a:solidFill>
                  <a:srgbClr val="FF9900"/>
                </a:solidFill>
                <a:latin typeface="楷体_GB2312" pitchFamily="1" charset="-122"/>
                <a:ea typeface="楷体_GB2312" pitchFamily="1" charset="-122"/>
              </a:rPr>
              <a:t>离子色谱法</a:t>
            </a:r>
            <a:endParaRPr lang="en-US" altLang="zh-CN" sz="2400" dirty="0">
              <a:solidFill>
                <a:srgbClr val="FF9900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FF9900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淋洗液直接进入电导检测器。简单、分辨率较好。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461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887"/>
    </mc:Choice>
    <mc:Fallback xmlns="">
      <p:transition spd="slow" advTm="1068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42B266AF-ACB1-49FF-AAEC-64CB71F4E7AE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22540" y="159026"/>
            <a:ext cx="7427912" cy="1143000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宋体" panose="02010600030101010101" pitchFamily="2" charset="-122"/>
                <a:ea typeface="隶书" panose="02010509060101010101" pitchFamily="49" charset="-122"/>
              </a:rPr>
              <a:t> 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（</a:t>
            </a:r>
            <a:r>
              <a:rPr lang="en-US" altLang="zh-CN" sz="36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5</a:t>
            </a:r>
            <a:r>
              <a:rPr lang="zh-CN" altLang="en-US" sz="36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）应用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82AC8D0F-B6A8-43F3-A25C-AD157A85C045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392378" y="1169505"/>
            <a:ext cx="10799622" cy="38862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楷体_GB2312" pitchFamily="1" charset="-122"/>
                <a:ea typeface="楷体_GB2312" pitchFamily="1" charset="-122"/>
              </a:rPr>
              <a:t>分析无机阴离子的首选方法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还可用于分析无机阳离子，比如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NH</a:t>
            </a:r>
            <a:r>
              <a:rPr lang="en-US" altLang="zh-CN" sz="2400" baseline="-25000" dirty="0">
                <a:latin typeface="楷体_GB2312" pitchFamily="1" charset="-122"/>
                <a:ea typeface="楷体_GB2312" pitchFamily="1" charset="-122"/>
              </a:rPr>
              <a:t>4</a:t>
            </a:r>
            <a:r>
              <a:rPr lang="en-US" altLang="zh-CN" sz="2400" baseline="30000" dirty="0">
                <a:latin typeface="楷体_GB2312" pitchFamily="1" charset="-122"/>
                <a:ea typeface="楷体_GB2312" pitchFamily="1" charset="-122"/>
              </a:rPr>
              <a:t>+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，有机酸、碱，氨基酸、糖类等。</a:t>
            </a:r>
          </a:p>
          <a:p>
            <a:pPr eaLnBrk="1" hangingPunct="1"/>
            <a:endParaRPr lang="en-US" altLang="zh-CN" dirty="0">
              <a:ea typeface="隶书" panose="02010509060101010101" pitchFamily="49" charset="-122"/>
            </a:endParaRPr>
          </a:p>
        </p:txBody>
      </p:sp>
      <p:pic>
        <p:nvPicPr>
          <p:cNvPr id="4" name="对象 1">
            <a:extLst>
              <a:ext uri="{FF2B5EF4-FFF2-40B4-BE49-F238E27FC236}">
                <a16:creationId xmlns:a16="http://schemas.microsoft.com/office/drawing/2014/main" id="{80E6C8A6-708A-4F06-8F89-862817B55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6" t="-2592" r="-3059" b="-1863"/>
          <a:stretch>
            <a:fillRect/>
          </a:stretch>
        </p:blipFill>
        <p:spPr bwMode="auto">
          <a:xfrm>
            <a:off x="1722783" y="2591352"/>
            <a:ext cx="585973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6012CF51-666B-4CFB-AC56-EFA6709EC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521" y="2848675"/>
            <a:ext cx="1707253" cy="3290773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28600">
              <a:lnSpc>
                <a:spcPct val="125000"/>
              </a:lnSpc>
              <a:defRPr/>
            </a:pPr>
            <a:r>
              <a:rPr lang="pt-BR" altLang="zh-CN" sz="2400" dirty="0">
                <a:solidFill>
                  <a:srgbClr val="0070C0"/>
                </a:solidFill>
                <a:cs typeface="Times New Roman" pitchFamily="18" charset="0"/>
              </a:rPr>
              <a:t>1. F</a:t>
            </a:r>
            <a:r>
              <a:rPr lang="pt-BR" altLang="zh-CN" sz="2400" baseline="30000" dirty="0">
                <a:solidFill>
                  <a:srgbClr val="0070C0"/>
                </a:solidFill>
                <a:cs typeface="Times New Roman" pitchFamily="18" charset="0"/>
              </a:rPr>
              <a:t>-</a:t>
            </a:r>
            <a:r>
              <a:rPr lang="zh-CN" altLang="pt-BR" sz="2400" dirty="0">
                <a:solidFill>
                  <a:srgbClr val="0070C0"/>
                </a:solidFill>
                <a:cs typeface="Times New Roman" pitchFamily="18" charset="0"/>
              </a:rPr>
              <a:t>，</a:t>
            </a:r>
            <a:endParaRPr lang="en-US" altLang="zh-CN" sz="2400" dirty="0">
              <a:solidFill>
                <a:srgbClr val="0070C0"/>
              </a:solidFill>
              <a:cs typeface="Times New Roman" pitchFamily="18" charset="0"/>
            </a:endParaRPr>
          </a:p>
          <a:p>
            <a:pPr indent="228600">
              <a:lnSpc>
                <a:spcPct val="125000"/>
              </a:lnSpc>
              <a:defRPr/>
            </a:pPr>
            <a:r>
              <a:rPr lang="pt-BR" altLang="zh-CN" sz="2400" dirty="0">
                <a:solidFill>
                  <a:srgbClr val="0070C0"/>
                </a:solidFill>
                <a:cs typeface="Times New Roman" pitchFamily="18" charset="0"/>
              </a:rPr>
              <a:t>2. Cl</a:t>
            </a:r>
            <a:r>
              <a:rPr lang="pt-BR" altLang="zh-CN" sz="2400" baseline="30000" dirty="0">
                <a:solidFill>
                  <a:srgbClr val="0070C0"/>
                </a:solidFill>
                <a:cs typeface="Times New Roman" pitchFamily="18" charset="0"/>
              </a:rPr>
              <a:t>-</a:t>
            </a:r>
            <a:r>
              <a:rPr lang="zh-CN" altLang="pt-BR" sz="2400" dirty="0">
                <a:solidFill>
                  <a:srgbClr val="0070C0"/>
                </a:solidFill>
                <a:cs typeface="Times New Roman" pitchFamily="18" charset="0"/>
              </a:rPr>
              <a:t>，</a:t>
            </a:r>
            <a:endParaRPr lang="en-US" altLang="zh-CN" sz="2400" dirty="0">
              <a:solidFill>
                <a:srgbClr val="0070C0"/>
              </a:solidFill>
              <a:cs typeface="Times New Roman" pitchFamily="18" charset="0"/>
            </a:endParaRPr>
          </a:p>
          <a:p>
            <a:pPr indent="228600">
              <a:lnSpc>
                <a:spcPct val="125000"/>
              </a:lnSpc>
              <a:defRPr/>
            </a:pPr>
            <a:r>
              <a:rPr lang="pt-BR" altLang="zh-CN" sz="2400" dirty="0">
                <a:solidFill>
                  <a:srgbClr val="0070C0"/>
                </a:solidFill>
                <a:cs typeface="Times New Roman" pitchFamily="18" charset="0"/>
              </a:rPr>
              <a:t>3. NO</a:t>
            </a:r>
            <a:r>
              <a:rPr lang="pt-BR" altLang="zh-CN" sz="2400" baseline="-30000" dirty="0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pt-BR" altLang="zh-CN" sz="2400" baseline="30000" dirty="0">
                <a:solidFill>
                  <a:srgbClr val="0070C0"/>
                </a:solidFill>
                <a:cs typeface="Times New Roman" pitchFamily="18" charset="0"/>
              </a:rPr>
              <a:t>-</a:t>
            </a:r>
            <a:endParaRPr lang="en-US" altLang="zh-CN" sz="2400" dirty="0">
              <a:solidFill>
                <a:srgbClr val="0070C0"/>
              </a:solidFill>
              <a:cs typeface="Times New Roman" pitchFamily="18" charset="0"/>
            </a:endParaRPr>
          </a:p>
          <a:p>
            <a:pPr indent="228600">
              <a:lnSpc>
                <a:spcPct val="125000"/>
              </a:lnSpc>
              <a:defRPr/>
            </a:pPr>
            <a:r>
              <a:rPr lang="pt-BR" altLang="zh-CN" sz="2400" dirty="0">
                <a:solidFill>
                  <a:srgbClr val="0070C0"/>
                </a:solidFill>
                <a:cs typeface="Times New Roman" pitchFamily="18" charset="0"/>
              </a:rPr>
              <a:t>4. Br</a:t>
            </a:r>
            <a:r>
              <a:rPr lang="pt-BR" altLang="zh-CN" sz="2400" baseline="30000" dirty="0">
                <a:solidFill>
                  <a:srgbClr val="0070C0"/>
                </a:solidFill>
                <a:cs typeface="Times New Roman" pitchFamily="18" charset="0"/>
              </a:rPr>
              <a:t>-</a:t>
            </a:r>
            <a:r>
              <a:rPr lang="zh-CN" altLang="pt-BR" sz="2400" dirty="0">
                <a:solidFill>
                  <a:srgbClr val="0070C0"/>
                </a:solidFill>
                <a:cs typeface="Times New Roman" pitchFamily="18" charset="0"/>
              </a:rPr>
              <a:t>，</a:t>
            </a:r>
            <a:endParaRPr lang="en-US" altLang="zh-CN" sz="2400" dirty="0">
              <a:solidFill>
                <a:srgbClr val="0070C0"/>
              </a:solidFill>
              <a:cs typeface="Times New Roman" pitchFamily="18" charset="0"/>
            </a:endParaRPr>
          </a:p>
          <a:p>
            <a:pPr indent="228600">
              <a:lnSpc>
                <a:spcPct val="125000"/>
              </a:lnSpc>
              <a:defRPr/>
            </a:pPr>
            <a:r>
              <a:rPr lang="pt-BR" altLang="zh-CN" sz="2400" dirty="0">
                <a:solidFill>
                  <a:srgbClr val="0070C0"/>
                </a:solidFill>
                <a:cs typeface="Times New Roman" pitchFamily="18" charset="0"/>
              </a:rPr>
              <a:t>5. </a:t>
            </a:r>
            <a:r>
              <a:rPr lang="en-US" altLang="zh-CN" sz="2400" dirty="0">
                <a:solidFill>
                  <a:srgbClr val="0070C0"/>
                </a:solidFill>
                <a:cs typeface="Times New Roman" pitchFamily="18" charset="0"/>
              </a:rPr>
              <a:t>NO</a:t>
            </a:r>
            <a:r>
              <a:rPr lang="en-US" altLang="zh-CN" sz="2400" baseline="-30000" dirty="0">
                <a:solidFill>
                  <a:srgbClr val="0070C0"/>
                </a:solidFill>
                <a:cs typeface="Times New Roman" pitchFamily="18" charset="0"/>
              </a:rPr>
              <a:t>3</a:t>
            </a:r>
            <a:r>
              <a:rPr lang="en-US" altLang="zh-CN" sz="2400" baseline="30000" dirty="0">
                <a:solidFill>
                  <a:srgbClr val="0070C0"/>
                </a:solidFill>
                <a:cs typeface="Times New Roman" pitchFamily="18" charset="0"/>
              </a:rPr>
              <a:t>-</a:t>
            </a:r>
            <a:endParaRPr lang="en-US" altLang="zh-CN" sz="2400" dirty="0">
              <a:solidFill>
                <a:srgbClr val="0070C0"/>
              </a:solidFill>
              <a:cs typeface="Times New Roman" pitchFamily="18" charset="0"/>
            </a:endParaRPr>
          </a:p>
          <a:p>
            <a:pPr indent="228600">
              <a:lnSpc>
                <a:spcPct val="125000"/>
              </a:lnSpc>
              <a:defRPr/>
            </a:pPr>
            <a:r>
              <a:rPr lang="en-US" altLang="zh-CN" sz="2400" dirty="0">
                <a:solidFill>
                  <a:srgbClr val="0070C0"/>
                </a:solidFill>
                <a:cs typeface="Times New Roman" pitchFamily="18" charset="0"/>
              </a:rPr>
              <a:t>6. PO</a:t>
            </a:r>
            <a:r>
              <a:rPr lang="en-US" altLang="zh-CN" sz="2400" baseline="-30000" dirty="0">
                <a:solidFill>
                  <a:srgbClr val="0070C0"/>
                </a:solidFill>
                <a:cs typeface="Times New Roman" pitchFamily="18" charset="0"/>
              </a:rPr>
              <a:t>4</a:t>
            </a:r>
            <a:r>
              <a:rPr lang="en-US" altLang="zh-CN" sz="2400" baseline="30000" dirty="0">
                <a:solidFill>
                  <a:srgbClr val="0070C0"/>
                </a:solidFill>
                <a:cs typeface="Times New Roman" pitchFamily="18" charset="0"/>
              </a:rPr>
              <a:t>3-</a:t>
            </a:r>
            <a:endParaRPr lang="en-US" altLang="zh-CN" sz="2400" dirty="0">
              <a:solidFill>
                <a:srgbClr val="0070C0"/>
              </a:solidFill>
              <a:cs typeface="Times New Roman" pitchFamily="18" charset="0"/>
            </a:endParaRPr>
          </a:p>
          <a:p>
            <a:pPr indent="228600">
              <a:lnSpc>
                <a:spcPct val="125000"/>
              </a:lnSpc>
              <a:defRPr/>
            </a:pPr>
            <a:r>
              <a:rPr lang="zh-CN" altLang="en-US" sz="2400" baseline="300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cs typeface="Times New Roman" pitchFamily="18" charset="0"/>
              </a:rPr>
              <a:t>7. SO</a:t>
            </a:r>
            <a:r>
              <a:rPr lang="en-US" altLang="zh-CN" sz="2400" baseline="-30000" dirty="0">
                <a:solidFill>
                  <a:srgbClr val="0070C0"/>
                </a:solidFill>
                <a:cs typeface="Times New Roman" pitchFamily="18" charset="0"/>
              </a:rPr>
              <a:t>4</a:t>
            </a:r>
            <a:r>
              <a:rPr lang="en-US" altLang="zh-CN" sz="2400" baseline="30000" dirty="0">
                <a:solidFill>
                  <a:srgbClr val="0070C0"/>
                </a:solidFill>
                <a:cs typeface="Times New Roman" pitchFamily="18" charset="0"/>
              </a:rPr>
              <a:t>2-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647"/>
    </mc:Choice>
    <mc:Fallback xmlns="">
      <p:transition spd="slow" advTm="1486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6" grpId="0" autoUpdateAnimBg="0"/>
      <p:bldP spid="272387" grpId="0" uiExpand="1" build="p" autoUpdateAnimBg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5.7|1.4|28.6|5|5.4|7.7|3.1|1|6.9|1.1|8.6|11.5|2|4.5|1.8|3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7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9|3.9|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5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5|1|0.9|1.3|1.4|6.1|0.6|3|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4.4|18.9|28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5.2|62.7|6.6|18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328</Words>
  <Application>Microsoft Office PowerPoint</Application>
  <PresentationFormat>宽屏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楷体_GB2312</vt:lpstr>
      <vt:lpstr>隶书</vt:lpstr>
      <vt:lpstr>宋体</vt:lpstr>
      <vt:lpstr>Arial</vt:lpstr>
      <vt:lpstr>Wingdings</vt:lpstr>
      <vt:lpstr>Office 主题​​</vt:lpstr>
      <vt:lpstr>3. 离子色谱法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  （5）应用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离子色谱法 </dc:title>
  <dc:creator>hp</dc:creator>
  <cp:lastModifiedBy>hp</cp:lastModifiedBy>
  <cp:revision>19</cp:revision>
  <dcterms:created xsi:type="dcterms:W3CDTF">2020-04-03T05:57:23Z</dcterms:created>
  <dcterms:modified xsi:type="dcterms:W3CDTF">2020-04-06T05:56:18Z</dcterms:modified>
</cp:coreProperties>
</file>