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8" r:id="rId2"/>
    <p:sldId id="641" r:id="rId3"/>
    <p:sldId id="642" r:id="rId4"/>
    <p:sldId id="64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3B3B-67BF-414E-9C9C-D307B0368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95D6D-BAC2-4BD8-9B27-54F3DA11A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41558-2887-440A-853A-EFB9E939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633B1-CCEB-4E90-8D35-D7DFBD71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158B0-5F12-4D20-A719-2DCE9C8B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7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B9831-D068-4778-A16E-B1969C7F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F183A-013E-4FE9-B33C-48605B3B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FDB71-D304-42E4-93DA-69EC6B3F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8E9CE-B139-42BD-9439-B9D13965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27CB2-6427-41C3-BFE8-95C36A3F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D5D42F-41C2-4F88-BFEB-62390ACDB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8B618-3093-4631-AD1D-B9FE78F7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CC628-95E6-4446-A288-45391164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695E3-4B18-4E77-9CED-9D65E60D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F0496-67B0-4976-904F-5E86ACE4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8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F191A-FD54-47F5-97FD-F0CE4832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8F8EA-C615-4B89-90A0-21DD3C06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7F120-EFB1-40A5-9451-72B6A266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FF9D7-B46A-4959-8327-30690C85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FF051-A105-4A39-A94A-CAB233FC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7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E9593-48FE-40E4-997F-2729EE66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C7F53-E217-4763-89AA-BA961FF0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D2428-D8F4-4DF0-8292-20C10599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1D32E-803D-4FB2-84AE-88CABC5B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1671C-CD1C-4C0B-8C30-DC9C490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8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A5183-1180-41C8-BA65-33BDEC73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6786A-638D-44E2-8D14-5F25CCD4E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1FA9C-1880-4749-A890-82671A60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F4D74-EA61-4258-8C96-01A7027D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19F88-1DCA-4F21-959F-31875684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C7A74-50BA-43CF-ACFF-CFA369A2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CC6E0-4DC2-49BD-8066-1D1BE03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83841-7F25-493A-8297-E51F366C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67B2DD-0090-4387-B958-8A0F7960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C0A819-5B00-4BC1-857D-D02CB421C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9452A9-BFF7-4CBA-8E10-544C5249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14AAFA-4E0C-4E06-B286-91EDC7CE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B60AA7-E639-40EE-A32C-6790AAE1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CFDECF-125D-4E9F-93F0-8BF70B5E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4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BF246-817C-4899-AFFD-F189F64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DFA5B8-F8ED-4508-BB81-1E7D73E2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B15086-9142-4ACF-A8FF-8DC84509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2A089-4770-496D-BB92-D877B1B7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5E70F-11C9-4A67-98C4-5BF59D9E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FB18DF-2934-47D1-9848-26A5D6F3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9B7F9-09C1-415A-8FF5-0AC64054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4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051C2-E239-44C9-A140-5A2E84A3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FE3B8-253F-431C-B1EE-035E95B1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A02712-DCAD-4423-BCC4-F3A49CE6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B256-7157-4CB1-95E3-29EC25C4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91ACC-6F9E-4C1F-9250-BE468BEA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1FC13-86F6-4A19-A598-16ECD3D8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2AB11-E2C2-4667-94F3-48D6E72E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404483-EC35-4A54-8382-B96103A5D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F4229-D53B-4629-8D1E-100296DE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2CA9-64A3-4B0C-96B8-342FE619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CF1C9-6A31-4749-BF26-68A67C5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888F0-F85C-45AB-80C7-FE2E5843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6AA298-F981-4138-974F-71227860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9D751-D50B-4355-92F0-AEA17FF7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9163-C757-4578-B884-9F86478BA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1A8-12DF-42FF-AD4B-4DBDC1F93A7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FCCFE-F669-4B85-B251-901E772FE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5A3E-E03E-45B8-A5C9-D299D659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9B9C-62A7-45BF-A34D-C2AD0E01C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2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0528FB1-D714-42E2-97C8-7A544021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2011" y="1648824"/>
            <a:ext cx="4812167" cy="33222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74434" name="Rectangle 2">
            <a:extLst>
              <a:ext uri="{FF2B5EF4-FFF2-40B4-BE49-F238E27FC236}">
                <a16:creationId xmlns:a16="http://schemas.microsoft.com/office/drawing/2014/main" id="{C0A05B95-D9AF-404C-9E48-FC295DBC999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97822" y="27753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sz="40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空间排阻色谱法（</a:t>
            </a:r>
            <a:r>
              <a:rPr lang="en-US" altLang="zh-CN" sz="40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SEC</a:t>
            </a:r>
            <a:r>
              <a:rPr lang="zh-CN" altLang="en-US" sz="40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dirty="0"/>
              <a:t> 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638C9728-050F-48B7-B66C-EA855F3725E8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83687" y="1147831"/>
            <a:ext cx="6082748" cy="510719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分离原理</a:t>
            </a:r>
          </a:p>
          <a:p>
            <a:pPr lvl="1" algn="just" eaLnBrk="1" hangingPunct="1">
              <a:lnSpc>
                <a:spcPct val="150000"/>
              </a:lnSpc>
              <a:spcBef>
                <a:spcPts val="1200"/>
              </a:spcBef>
              <a:buClr>
                <a:schemeClr val="hlink"/>
              </a:buClr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也称凝胶色谱（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GPC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），体积排阻色谱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ts val="1200"/>
              </a:spcBef>
              <a:buClr>
                <a:schemeClr val="hlink"/>
              </a:buClr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以多孔凝胶为固定相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50000"/>
              </a:lnSpc>
              <a:spcBef>
                <a:spcPts val="1200"/>
              </a:spcBef>
              <a:buClr>
                <a:schemeClr val="hlink"/>
              </a:buClr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利用精确控制的凝胶孔径，使样品中不同分子大小的组分得以分离。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50000"/>
              </a:lnSpc>
              <a:buClr>
                <a:schemeClr val="hlink"/>
              </a:buClr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洗脱体积在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en-US" altLang="zh-CN" baseline="-250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en-US" altLang="zh-CN" baseline="-250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+Vp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之间，峰容量有限，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10-12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个峰</a:t>
            </a:r>
          </a:p>
          <a:p>
            <a:pPr lvl="1" algn="just">
              <a:lnSpc>
                <a:spcPct val="150000"/>
              </a:lnSpc>
              <a:buClr>
                <a:schemeClr val="hlink"/>
              </a:buClr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用于分离分子大小差大于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10%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的样品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50000"/>
              </a:lnSpc>
              <a:spcBef>
                <a:spcPts val="1200"/>
              </a:spcBef>
              <a:buClr>
                <a:schemeClr val="hlink"/>
              </a:buClr>
            </a:pP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ACC5E39-B0BF-40C0-B07C-CAF81A07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646" y="5285339"/>
            <a:ext cx="302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Garamond" pitchFamily="18" charset="0"/>
                <a:ea typeface="隶书" pitchFamily="49" charset="-122"/>
              </a:rPr>
              <a:t>分离原理示意图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6FAD47-0F49-4D09-A789-57A80D5BABBC}"/>
              </a:ext>
            </a:extLst>
          </p:cNvPr>
          <p:cNvSpPr/>
          <p:nvPr/>
        </p:nvSpPr>
        <p:spPr>
          <a:xfrm>
            <a:off x="8865703" y="1648824"/>
            <a:ext cx="636105" cy="749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C17872-207C-436E-960F-4BC2DC09A614}"/>
              </a:ext>
            </a:extLst>
          </p:cNvPr>
          <p:cNvSpPr/>
          <p:nvPr/>
        </p:nvSpPr>
        <p:spPr>
          <a:xfrm>
            <a:off x="8229599" y="1628416"/>
            <a:ext cx="463828" cy="597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5394A6-0BA8-4A55-BA16-7B645BE7AF34}"/>
              </a:ext>
            </a:extLst>
          </p:cNvPr>
          <p:cNvSpPr/>
          <p:nvPr/>
        </p:nvSpPr>
        <p:spPr>
          <a:xfrm>
            <a:off x="8445762" y="4030410"/>
            <a:ext cx="247666" cy="940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A133B0-A0AE-4E36-AAF3-03F505945B90}"/>
              </a:ext>
            </a:extLst>
          </p:cNvPr>
          <p:cNvSpPr/>
          <p:nvPr/>
        </p:nvSpPr>
        <p:spPr>
          <a:xfrm>
            <a:off x="9976578" y="2114516"/>
            <a:ext cx="364437" cy="422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3E7048-03D2-4C61-AACD-429D92C96B29}"/>
              </a:ext>
            </a:extLst>
          </p:cNvPr>
          <p:cNvSpPr/>
          <p:nvPr/>
        </p:nvSpPr>
        <p:spPr>
          <a:xfrm>
            <a:off x="9436360" y="4231791"/>
            <a:ext cx="247666" cy="739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10522C-EE65-4074-9BE1-F754D237F220}"/>
              </a:ext>
            </a:extLst>
          </p:cNvPr>
          <p:cNvSpPr/>
          <p:nvPr/>
        </p:nvSpPr>
        <p:spPr>
          <a:xfrm>
            <a:off x="9364630" y="2587673"/>
            <a:ext cx="364437" cy="422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F1055-687D-4D7E-BD11-1F79B64F28FE}"/>
              </a:ext>
            </a:extLst>
          </p:cNvPr>
          <p:cNvSpPr/>
          <p:nvPr/>
        </p:nvSpPr>
        <p:spPr>
          <a:xfrm>
            <a:off x="9027422" y="4050818"/>
            <a:ext cx="337209" cy="940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25"/>
    </mc:Choice>
    <mc:Fallback xmlns="">
      <p:transition spd="slow" advTm="150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utoUpdateAnimBg="0"/>
      <p:bldP spid="274435" grpId="0" uiExpand="1" build="p" autoUpdateAnimBg="0"/>
      <p:bldP spid="5" grpId="0" autoUpdateAnimBg="0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F864905C-059C-43BD-B3DB-26FDC82B537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26435" y="365125"/>
            <a:ext cx="10227365" cy="1325563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）固定相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EB1B45C-6F31-4F4F-8EE9-FA4FD8B2D0A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69774" y="1600200"/>
            <a:ext cx="9684026" cy="5029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软质凝胶：如交联葡聚糖等，水相分离生化体系，适于低、中压操作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半刚性凝胶：较高交联度的苯乙烯、二乙烯苯共聚物，有机相洗脱，可承受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10Mpa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的压力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硬质凝胶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高交联度苯乙烯、二乙烯苯共聚物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多孔球形硅胶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羟基化聚醚多孔微球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136"/>
    </mc:Choice>
    <mc:Fallback xmlns="">
      <p:transition spd="slow" advTm="124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utoUpdateAnimBg="0"/>
      <p:bldP spid="2775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E07844D8-B76A-4F33-900E-F2967CD3DD7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2869" y="205409"/>
            <a:ext cx="7427912" cy="1143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）流动相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910025C1-4088-4312-B873-0436DCF824C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12279" y="1164950"/>
            <a:ext cx="9766852" cy="502381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楷体_GB2312" pitchFamily="1" charset="-122"/>
                <a:ea typeface="楷体_GB2312" pitchFamily="1" charset="-122"/>
              </a:rPr>
              <a:t>改善分离主要通过固定相来实现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。流动相的选择原则是：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溶解样品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与凝胶浸润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与检测器匹配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粘度小</a:t>
            </a: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使用水溶液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/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缓冲溶液的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凝胶过滤色谱法（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GFC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主要用于分析多肽、蛋白质、核酸、多糖等。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使用有机溶剂的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凝胶渗透色谱法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(GPC)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主要用于高聚物（如聚乙烯、聚氯乙烯等）分子量的测定。比如四氢呋喃，正己烷等</a:t>
            </a:r>
          </a:p>
          <a:p>
            <a:pPr algn="just" eaLnBrk="1" hangingPunct="1">
              <a:lnSpc>
                <a:spcPct val="130000"/>
              </a:lnSpc>
            </a:pP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54"/>
    </mc:Choice>
    <mc:Fallback xmlns="">
      <p:transition spd="slow" advTm="1174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autoUpdateAnimBg="0"/>
      <p:bldP spid="2785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F5AE3B8D-F7B3-4910-89A5-A6223CB2B8D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8908" y="244063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）应用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4887590E-E916-4916-9C35-62567E098658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348798" y="393408"/>
            <a:ext cx="6335713" cy="1323975"/>
          </a:xfrm>
        </p:spPr>
        <p:txBody>
          <a:bodyPr/>
          <a:lstStyle/>
          <a:p>
            <a:pPr algn="just" eaLnBrk="1" hangingPunct="1"/>
            <a:r>
              <a:rPr lang="zh-CN" altLang="zh-CN" dirty="0">
                <a:ea typeface="隶书" panose="02010509060101010101" pitchFamily="49" charset="-122"/>
              </a:rPr>
              <a:t>大分子的分离分析</a:t>
            </a:r>
          </a:p>
          <a:p>
            <a:pPr algn="just" eaLnBrk="1" hangingPunct="1"/>
            <a:r>
              <a:rPr lang="zh-CN" altLang="en-US" dirty="0">
                <a:ea typeface="隶书" panose="02010509060101010101" pitchFamily="49" charset="-122"/>
              </a:rPr>
              <a:t>大分子的</a:t>
            </a:r>
            <a:r>
              <a:rPr lang="zh-CN" altLang="zh-CN" dirty="0">
                <a:ea typeface="隶书" panose="02010509060101010101" pitchFamily="49" charset="-122"/>
              </a:rPr>
              <a:t>分子量分布的测定</a:t>
            </a:r>
          </a:p>
        </p:txBody>
      </p:sp>
      <p:pic>
        <p:nvPicPr>
          <p:cNvPr id="279556" name="Picture 4">
            <a:extLst>
              <a:ext uri="{FF2B5EF4-FFF2-40B4-BE49-F238E27FC236}">
                <a16:creationId xmlns:a16="http://schemas.microsoft.com/office/drawing/2014/main" id="{81B3602D-54D7-4377-BF32-90B3E2BCEF6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/>
          <a:stretch/>
        </p:blipFill>
        <p:spPr>
          <a:xfrm>
            <a:off x="5950227" y="1928046"/>
            <a:ext cx="5753100" cy="3135269"/>
          </a:xfrm>
          <a:noFill/>
          <a:ln w="22225">
            <a:solidFill>
              <a:srgbClr val="FF6600"/>
            </a:solidFill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18F98-58F3-44B9-9463-EC2AF62C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/>
          <a:stretch>
            <a:fillRect/>
          </a:stretch>
        </p:blipFill>
        <p:spPr bwMode="auto">
          <a:xfrm>
            <a:off x="1060312" y="1928054"/>
            <a:ext cx="3810000" cy="3041373"/>
          </a:xfrm>
          <a:prstGeom prst="rect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93BB765-BE4D-44E1-9B6E-A22A0224E2A5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8762" y="5225480"/>
            <a:ext cx="5753100" cy="708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dirty="0"/>
              <a:t>1.</a:t>
            </a:r>
            <a:r>
              <a:rPr lang="zh-CN" altLang="en-US" sz="2400" dirty="0"/>
              <a:t>聚乙二醇</a:t>
            </a:r>
            <a:r>
              <a:rPr lang="en-US" altLang="zh-CN" sz="2400" dirty="0"/>
              <a:t>40000    2.</a:t>
            </a:r>
            <a:r>
              <a:rPr lang="zh-CN" altLang="en-US" sz="2400" dirty="0"/>
              <a:t>聚乙二醇</a:t>
            </a:r>
            <a:r>
              <a:rPr lang="en-US" altLang="zh-CN" sz="2400" dirty="0"/>
              <a:t>10000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聚乙二醇</a:t>
            </a:r>
            <a:r>
              <a:rPr lang="en-US" altLang="zh-CN" sz="2400" dirty="0"/>
              <a:t>3000      4.</a:t>
            </a:r>
            <a:r>
              <a:rPr lang="zh-CN" altLang="en-US" sz="2400" dirty="0"/>
              <a:t>聚乙二醇</a:t>
            </a:r>
            <a:r>
              <a:rPr lang="en-US" altLang="zh-CN" sz="2400" dirty="0"/>
              <a:t>1000   5. </a:t>
            </a:r>
            <a:r>
              <a:rPr lang="zh-CN" altLang="en-US" sz="2400" dirty="0"/>
              <a:t>乙二醇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90DA225-8F43-44D3-B62F-F613C7BAFF0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096000" y="5393635"/>
            <a:ext cx="5753100" cy="45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200" dirty="0"/>
              <a:t>聚苯乙烯的</a:t>
            </a:r>
            <a:r>
              <a:rPr lang="en-US" altLang="zh-CN" sz="2200" dirty="0"/>
              <a:t>GPC</a:t>
            </a:r>
            <a:r>
              <a:rPr lang="zh-CN" altLang="en-US" sz="2200" dirty="0"/>
              <a:t>色谱图和分子量校正曲线</a:t>
            </a:r>
            <a:endParaRPr lang="en-US" altLang="zh-CN" sz="2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09"/>
    </mc:Choice>
    <mc:Fallback xmlns="">
      <p:transition spd="slow" advTm="115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utoUpdateAnimBg="0"/>
      <p:bldP spid="279555" grpId="0" build="p" autoUpdateAnimBg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9.2|6.2|10.1|2.9|22|2.1|10.8|7.5|8.5|7.4|8.7|17.1|2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9.9|39|4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7.4|31.5|3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9.3|2.7|41.8|27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260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楷体_GB2312</vt:lpstr>
      <vt:lpstr>隶书</vt:lpstr>
      <vt:lpstr>Arial</vt:lpstr>
      <vt:lpstr>Garamond</vt:lpstr>
      <vt:lpstr>Wingdings</vt:lpstr>
      <vt:lpstr>Office 主题​​</vt:lpstr>
      <vt:lpstr>4. 空间排阻色谱法（SEC） </vt:lpstr>
      <vt:lpstr>（2）固定相</vt:lpstr>
      <vt:lpstr>（3）流动相</vt:lpstr>
      <vt:lpstr>（4）应用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四、HPLC主要类型及其选择</dc:title>
  <dc:creator>hp</dc:creator>
  <cp:lastModifiedBy>hp</cp:lastModifiedBy>
  <cp:revision>17</cp:revision>
  <dcterms:created xsi:type="dcterms:W3CDTF">2020-03-15T07:20:19Z</dcterms:created>
  <dcterms:modified xsi:type="dcterms:W3CDTF">2020-04-06T05:55:23Z</dcterms:modified>
</cp:coreProperties>
</file>