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62" r:id="rId4"/>
    <p:sldId id="261" r:id="rId5"/>
    <p:sldId id="257" r:id="rId6"/>
    <p:sldId id="260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E1146-513D-4CE7-93A7-942413B0A862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B6F03-349B-4909-9980-B7AA3EB8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1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73-7BFE-4036-8139-6C4B3AEB95D1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63A6-A0F2-4D93-811F-1C483B31B0C1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6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93A-E9CB-447D-8E3D-87D3C192BD9C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6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9F07-9EDC-4D38-B4AC-E48229AE0B75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0837-D7DB-402E-BB53-921BED41E16B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7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0AFC-2A3F-4B61-A1B0-8DE89D79FB83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9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A7F1-1FE5-4C97-A683-7935154723D3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6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FA0-AACE-4B90-B503-CA8B7663F8C1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1DED-45AA-4B68-A5EA-533094DEC4A3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3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0275-D338-4C95-B00E-893498025773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62B7-3E61-4338-A057-C0B354D4B6A7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3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839D-8CA3-45AC-80AF-4A6F49AF624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1629-5A2D-4889-B9E2-9D8B68122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7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F6E0D9-B606-4E4B-9458-96637C8F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35" y="1865681"/>
            <a:ext cx="7886700" cy="87752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烷 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4D7E6B-11A7-4DCD-BE41-BC53ED89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08" y="2962031"/>
            <a:ext cx="7014796" cy="228038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Newman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投影式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Corey-House</a:t>
            </a:r>
            <a:r>
              <a:rPr kumimoji="1"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反应</a:t>
            </a:r>
            <a:endParaRPr kumimoji="1" lang="en-US" altLang="zh-CN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Wurtz</a:t>
            </a:r>
            <a:r>
              <a:rPr kumimoji="1" lang="zh-CN" altLang="en-US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反应</a:t>
            </a:r>
            <a:endParaRPr kumimoji="1" lang="en-US" altLang="zh-CN" b="1" dirty="0">
              <a:solidFill>
                <a:srgbClr val="0000FF"/>
              </a:solidFill>
              <a:latin typeface="Arial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Grignard</a:t>
            </a:r>
            <a:r>
              <a:rPr kumimoji="1" lang="zh-CN" altLang="en-US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反应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A26627-2E52-4B92-9CCD-684A2698BB23}"/>
              </a:ext>
            </a:extLst>
          </p:cNvPr>
          <p:cNvSpPr/>
          <p:nvPr/>
        </p:nvSpPr>
        <p:spPr>
          <a:xfrm>
            <a:off x="1532364" y="232772"/>
            <a:ext cx="64700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Important Names</a:t>
            </a:r>
            <a:endParaRPr lang="zh-CN" altLang="en-US" sz="6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76A6C-9F03-43A2-AFCB-378785DC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F6E0D9-B606-4E4B-9458-96637C8F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9743"/>
            <a:ext cx="7886700" cy="799365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烯 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4D7E6B-11A7-4DCD-BE41-BC53ED89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08" y="1164492"/>
            <a:ext cx="6064738" cy="527538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Markovnikov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规则</a:t>
            </a:r>
            <a:endParaRPr kumimoji="1"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b="1" dirty="0">
                <a:ea typeface="黑体" panose="02010609060101010101" pitchFamily="49" charset="-122"/>
              </a:rPr>
              <a:t>Kharasch</a:t>
            </a:r>
            <a:r>
              <a:rPr kumimoji="1" lang="zh-CN" altLang="en-US" b="1" dirty="0">
                <a:ea typeface="黑体" panose="02010609060101010101" pitchFamily="49" charset="-122"/>
              </a:rPr>
              <a:t>效应</a:t>
            </a:r>
            <a:endParaRPr kumimoji="1" lang="en-US" altLang="zh-CN" b="1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Saytzeff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规则、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Hofmann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规则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Brown 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硼氢化</a:t>
            </a:r>
            <a:endParaRPr kumimoji="1"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Wittig</a:t>
            </a:r>
            <a:r>
              <a:rPr kumimoji="1" lang="zh-CN" altLang="en-US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反应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双羟化、环氧化</a:t>
            </a:r>
            <a:endParaRPr kumimoji="1" lang="en-US" altLang="zh-CN" b="1" dirty="0">
              <a:solidFill>
                <a:srgbClr val="0000FF"/>
              </a:solidFill>
              <a:latin typeface="Arial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Diels-Alder</a:t>
            </a:r>
            <a:r>
              <a:rPr kumimoji="1" lang="zh-CN" altLang="en-US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反应</a:t>
            </a:r>
            <a:endParaRPr kumimoji="1" lang="en-US" altLang="zh-CN" b="1" dirty="0">
              <a:solidFill>
                <a:srgbClr val="0000FF"/>
              </a:solidFill>
              <a:latin typeface="Arial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Simmons-Smith</a:t>
            </a:r>
            <a:r>
              <a:rPr kumimoji="1"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反应 </a:t>
            </a:r>
            <a:endParaRPr kumimoji="1"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endParaRPr kumimoji="1" lang="zh-CN" altLang="en-US" b="1" dirty="0">
              <a:solidFill>
                <a:srgbClr val="0000FF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4E42B9-0901-498C-9CFD-DFD02EC7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0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F6E0D9-B606-4E4B-9458-96637C8F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2849"/>
            <a:ext cx="7886700" cy="791551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炔 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4D7E6B-11A7-4DCD-BE41-BC53ED89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646" y="1438031"/>
            <a:ext cx="5916246" cy="480145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b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Lindlar</a:t>
            </a:r>
            <a:r>
              <a:rPr kumimoji="1"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催化剂</a:t>
            </a:r>
            <a:endParaRPr kumimoji="1" lang="en-US" altLang="zh-CN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b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Rosenmund</a:t>
            </a:r>
            <a:r>
              <a:rPr kumimoji="1"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催化剂</a:t>
            </a:r>
            <a:endParaRPr kumimoji="1" lang="en-US" altLang="zh-CN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Vinylation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4563EA-569E-4018-8D82-D13936AC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2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F6E0D9-B606-4E4B-9458-96637C8F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34" y="130665"/>
            <a:ext cx="7886700" cy="830627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 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4D7E6B-11A7-4DCD-BE41-BC53ED89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091" y="1497379"/>
            <a:ext cx="5994401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Fischer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投影式</a:t>
            </a:r>
            <a:endParaRPr kumimoji="1"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CIP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规则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5CD819-2B42-40A3-AFAB-6CAC59C8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9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F6E0D9-B606-4E4B-9458-96637C8F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6295"/>
            <a:ext cx="7886700" cy="869705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芳 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4D7E6B-11A7-4DCD-BE41-BC53ED89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1" y="1387964"/>
            <a:ext cx="6616211" cy="4351338"/>
          </a:xfrm>
        </p:spPr>
        <p:txBody>
          <a:bodyPr/>
          <a:lstStyle/>
          <a:p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Hückel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规则</a:t>
            </a:r>
            <a:r>
              <a:rPr kumimoji="1"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Friedel-Crafts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反应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Chichibabin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反应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Birch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还原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8A1937-7C6D-4214-8116-3C52B6088376}"/>
              </a:ext>
            </a:extLst>
          </p:cNvPr>
          <p:cNvSpPr/>
          <p:nvPr/>
        </p:nvSpPr>
        <p:spPr>
          <a:xfrm>
            <a:off x="2040534" y="3563633"/>
            <a:ext cx="3865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卤代物：</a:t>
            </a:r>
            <a:r>
              <a:rPr kumimoji="1" lang="en-US" altLang="zh-CN" sz="2800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Grignard</a:t>
            </a:r>
            <a:r>
              <a:rPr kumimoji="1" lang="zh-CN" altLang="en-US" sz="2800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反应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522205-0254-4708-9233-099D30B1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F6E0D9-B606-4E4B-9458-96637C8F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415"/>
            <a:ext cx="7886700" cy="85969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氯代烃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4D7E6B-11A7-4DCD-BE41-BC53ED89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723" y="1463919"/>
            <a:ext cx="6510215" cy="4303835"/>
          </a:xfrm>
        </p:spPr>
        <p:txBody>
          <a:bodyPr/>
          <a:lstStyle/>
          <a:p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Walden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翻转 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其他章节同时出现的：</a:t>
            </a:r>
          </a:p>
          <a:p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Saytzeff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规则、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Hofmann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规则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r>
              <a:rPr kumimoji="1" lang="en-US" altLang="zh-CN" b="1" dirty="0" err="1">
                <a:solidFill>
                  <a:srgbClr val="0000FF"/>
                </a:solidFill>
                <a:ea typeface="黑体" panose="02010609060101010101" pitchFamily="49" charset="-122"/>
              </a:rPr>
              <a:t>Willamson</a:t>
            </a:r>
            <a:r>
              <a:rPr kumimoji="1"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醚合成法</a:t>
            </a:r>
            <a:endParaRPr kumimoji="1" lang="en-US" altLang="zh-CN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r>
              <a:rPr kumimoji="1" lang="en-US" altLang="zh-CN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Corey-House</a:t>
            </a:r>
            <a:r>
              <a:rPr kumimoji="1"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反应</a:t>
            </a:r>
            <a:endParaRPr kumimoji="1" lang="en-US" altLang="zh-CN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b="1" dirty="0" err="1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Wurtz</a:t>
            </a:r>
            <a:r>
              <a:rPr kumimoji="1" lang="zh-CN" altLang="en-US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反应</a:t>
            </a:r>
            <a:endParaRPr kumimoji="1" lang="en-US" altLang="zh-CN" b="1" dirty="0">
              <a:solidFill>
                <a:srgbClr val="0000FF"/>
              </a:solidFill>
              <a:latin typeface="Arial"/>
              <a:ea typeface="黑体" panose="02010609060101010101" pitchFamily="49" charset="-122"/>
            </a:endParaRPr>
          </a:p>
          <a:p>
            <a:r>
              <a:rPr kumimoji="1" lang="en-US" altLang="zh-CN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Grignard</a:t>
            </a:r>
            <a:r>
              <a:rPr kumimoji="1" lang="zh-CN" altLang="en-US" b="1" dirty="0">
                <a:solidFill>
                  <a:srgbClr val="0000FF"/>
                </a:solidFill>
                <a:latin typeface="Arial"/>
                <a:ea typeface="黑体" panose="02010609060101010101" pitchFamily="49" charset="-122"/>
              </a:rPr>
              <a:t>反应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95C76C-E066-4B48-A554-42CA53A6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F6E0D9-B606-4E4B-9458-96637C8F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416"/>
            <a:ext cx="7886700" cy="711199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醇 酚 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4D7E6B-11A7-4DCD-BE41-BC53ED89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46" y="1000369"/>
            <a:ext cx="8346831" cy="56036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Lucas</a:t>
            </a:r>
            <a:r>
              <a:rPr kumimoji="1"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试剂</a:t>
            </a:r>
            <a:endParaRPr kumimoji="1"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Collins </a:t>
            </a:r>
            <a:r>
              <a:rPr kumimoji="1"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试剂 </a:t>
            </a:r>
            <a:r>
              <a:rPr kumimoji="1"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(PCC)</a:t>
            </a:r>
            <a:r>
              <a:rPr kumimoji="1"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、</a:t>
            </a:r>
            <a:r>
              <a:rPr kumimoji="1"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kumimoji="1"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Swern</a:t>
            </a:r>
            <a:r>
              <a:rPr kumimoji="1"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氧化、</a:t>
            </a:r>
            <a:r>
              <a:rPr kumimoji="1"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kumimoji="1"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Oppenauer</a:t>
            </a:r>
            <a:r>
              <a:rPr kumimoji="1"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kumimoji="1"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氧化</a:t>
            </a:r>
            <a:endParaRPr kumimoji="1"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Jones</a:t>
            </a:r>
            <a:r>
              <a:rPr kumimoji="1"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试剂</a:t>
            </a:r>
            <a:endParaRPr kumimoji="1"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Meerwein-Poundorf-Verley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还原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Pinacol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重排</a:t>
            </a:r>
            <a:endParaRPr kumimoji="1"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Fries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重排</a:t>
            </a:r>
            <a:endParaRPr kumimoji="1"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Claisen 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重排</a:t>
            </a:r>
            <a:endParaRPr kumimoji="1"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Zeisel 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裂解反应</a:t>
            </a:r>
            <a:endParaRPr kumimoji="1"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kumimoji="1"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其他章节同时出现的：</a:t>
            </a:r>
            <a:endParaRPr kumimoji="1" lang="en-US" altLang="zh-CN" sz="2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Saytzeff</a:t>
            </a:r>
            <a:r>
              <a:rPr lang="en-US" altLang="zh-CN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规则、</a:t>
            </a:r>
            <a:r>
              <a:rPr lang="en-US" altLang="zh-CN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Hofmann</a:t>
            </a:r>
            <a:r>
              <a:rPr lang="zh-CN" alt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规则、</a:t>
            </a:r>
            <a:r>
              <a:rPr kumimoji="1" lang="en-US" altLang="zh-CN" sz="2600" b="1" dirty="0">
                <a:solidFill>
                  <a:schemeClr val="tx2"/>
                </a:solidFill>
                <a:latin typeface="Arial"/>
                <a:ea typeface="黑体" panose="02010609060101010101" pitchFamily="49" charset="-122"/>
              </a:rPr>
              <a:t>Grignard</a:t>
            </a:r>
            <a:r>
              <a:rPr kumimoji="1" lang="zh-CN" altLang="en-US" sz="2600" b="1" dirty="0">
                <a:solidFill>
                  <a:schemeClr val="tx2"/>
                </a:solidFill>
                <a:latin typeface="Arial"/>
                <a:ea typeface="黑体" panose="02010609060101010101" pitchFamily="49" charset="-122"/>
              </a:rPr>
              <a:t>反应、</a:t>
            </a:r>
            <a:r>
              <a:rPr kumimoji="1" lang="en-US" altLang="zh-CN" sz="2600" b="1" dirty="0" err="1">
                <a:solidFill>
                  <a:schemeClr val="tx2"/>
                </a:solidFill>
                <a:ea typeface="黑体" panose="02010609060101010101" pitchFamily="49" charset="-122"/>
              </a:rPr>
              <a:t>Willamson</a:t>
            </a:r>
            <a:r>
              <a:rPr kumimoji="1" lang="zh-CN" altLang="en-US" sz="2600" b="1" dirty="0">
                <a:solidFill>
                  <a:schemeClr val="tx2"/>
                </a:solidFill>
                <a:ea typeface="黑体" panose="02010609060101010101" pitchFamily="49" charset="-122"/>
              </a:rPr>
              <a:t>醚合成法</a:t>
            </a:r>
            <a:endParaRPr kumimoji="1" lang="en-US" altLang="zh-CN" sz="2600" b="1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6BE03D-78D6-4475-AF01-32F5424F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1629-5A2D-4889-B9E2-9D8B68122F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</Words>
  <Application>Microsoft Office PowerPoint</Application>
  <PresentationFormat>全屏显示(4:3)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黑体</vt:lpstr>
      <vt:lpstr>Arial</vt:lpstr>
      <vt:lpstr>Calibri</vt:lpstr>
      <vt:lpstr>Calibri Light</vt:lpstr>
      <vt:lpstr>Times New Roman</vt:lpstr>
      <vt:lpstr>Office 主题​​</vt:lpstr>
      <vt:lpstr>烷 烃</vt:lpstr>
      <vt:lpstr>烯 烃</vt:lpstr>
      <vt:lpstr>炔 烃</vt:lpstr>
      <vt:lpstr>手 性</vt:lpstr>
      <vt:lpstr>芳 烃</vt:lpstr>
      <vt:lpstr>氯代烃</vt:lpstr>
      <vt:lpstr>醇 酚 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烷 烃</dc:title>
  <dc:creator>Wu X.-Y.</dc:creator>
  <cp:lastModifiedBy>X.-Y. Wu</cp:lastModifiedBy>
  <cp:revision>10</cp:revision>
  <dcterms:created xsi:type="dcterms:W3CDTF">2019-01-07T01:54:22Z</dcterms:created>
  <dcterms:modified xsi:type="dcterms:W3CDTF">2019-12-26T12:59:40Z</dcterms:modified>
</cp:coreProperties>
</file>