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94e280ddc_4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694e280ddc_4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ctrTitle"/>
          </p:nvPr>
        </p:nvSpPr>
        <p:spPr>
          <a:xfrm>
            <a:off x="914400" y="1844824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828800" y="3573016"/>
            <a:ext cx="8534400" cy="1054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>
                <a:solidFill>
                  <a:srgbClr val="17365D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506788" y="274638"/>
            <a:ext cx="9269732" cy="994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755660" y="-1625053"/>
            <a:ext cx="4680679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775520" y="274638"/>
            <a:ext cx="8640960" cy="994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09600" y="1521008"/>
            <a:ext cx="10972800" cy="4680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17365D"/>
              </a:buClr>
              <a:buSzPts val="2400"/>
              <a:buChar char="•"/>
              <a:defRPr>
                <a:solidFill>
                  <a:srgbClr val="17365D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Char char="–"/>
              <a:defRPr>
                <a:solidFill>
                  <a:srgbClr val="17365D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17365D"/>
              </a:buClr>
              <a:buSzPts val="1800"/>
              <a:buChar char="•"/>
              <a:defRPr>
                <a:solidFill>
                  <a:srgbClr val="17365D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17365D"/>
              </a:buClr>
              <a:buSzPts val="1600"/>
              <a:buChar char="–"/>
              <a:defRPr>
                <a:solidFill>
                  <a:srgbClr val="17365D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17365D"/>
              </a:buClr>
              <a:buSzPts val="1600"/>
              <a:buChar char="»"/>
              <a:defRPr>
                <a:solidFill>
                  <a:srgbClr val="17365D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1506788" y="274638"/>
            <a:ext cx="9269732" cy="994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09600" y="1988841"/>
            <a:ext cx="5384800" cy="4137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F243E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F243E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97600" y="1988841"/>
            <a:ext cx="5384800" cy="4137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F243E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F243E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1506788" y="274638"/>
            <a:ext cx="9269732" cy="994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F243E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F243E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F243E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F243E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F243E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F243E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F243E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F243E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F243E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F243E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F243E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F243E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1506788" y="274638"/>
            <a:ext cx="9269732" cy="994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F243E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0F243E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0F243E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F243E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F243E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0F243E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0F243E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0F243E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F243E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F243E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0F243E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0F243E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0F243E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png"/><Relationship Id="rId2" Type="http://schemas.openxmlformats.org/officeDocument/2006/relationships/image" Target="../media/image2.jp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">
            <a:alphaModFix/>
          </a:blip>
          <a:srcRect b="0" l="0" r="0" t="27977"/>
          <a:stretch/>
        </p:blipFill>
        <p:spPr>
          <a:xfrm>
            <a:off x="0" y="1558908"/>
            <a:ext cx="12192000" cy="493934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28028" y="22390"/>
            <a:ext cx="2255573" cy="16784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521008"/>
            <a:ext cx="10972800" cy="4680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F243E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0F243E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0F243E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506788" y="274638"/>
            <a:ext cx="9269732" cy="994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3">
            <a:alphaModFix/>
          </a:blip>
          <a:srcRect b="0" l="0" r="73077" t="0"/>
          <a:stretch/>
        </p:blipFill>
        <p:spPr>
          <a:xfrm>
            <a:off x="263352" y="240238"/>
            <a:ext cx="1008112" cy="9403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8285960" y="4163375"/>
            <a:ext cx="3815100" cy="24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Груздев Николай Александрович и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Доронин Александр Дмитриевич.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САФУ (Высшая школа информационных технологий и автоматизированных систем).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Группа 151220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335361" y="2204864"/>
            <a:ext cx="11604714" cy="1445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Автоматизация развертки инфраструктуры для приложения Memgraph</a:t>
            </a:r>
            <a:endParaRPr b="1" i="0" sz="44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01" name="Google Shape;201;p22" title="photo_5375269528382074695_x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763" y="634413"/>
            <a:ext cx="6986475" cy="558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1775520" y="274638"/>
            <a:ext cx="9937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latin typeface="Times New Roman"/>
                <a:ea typeface="Times New Roman"/>
                <a:cs typeface="Times New Roman"/>
                <a:sym typeface="Times New Roman"/>
              </a:rPr>
              <a:t>Содержание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96" name="Google Shape;96;p14"/>
          <p:cNvGrpSpPr/>
          <p:nvPr/>
        </p:nvGrpSpPr>
        <p:grpSpPr>
          <a:xfrm>
            <a:off x="-4610717" y="130604"/>
            <a:ext cx="16395495" cy="7100700"/>
            <a:chOff x="-5882181" y="-922132"/>
            <a:chExt cx="16395495" cy="7100700"/>
          </a:xfrm>
        </p:grpSpPr>
        <p:sp>
          <p:nvSpPr>
            <p:cNvPr id="97" name="Google Shape;97;p14"/>
            <p:cNvSpPr/>
            <p:nvPr/>
          </p:nvSpPr>
          <p:spPr>
            <a:xfrm>
              <a:off x="-5882181" y="-922132"/>
              <a:ext cx="7100700" cy="7100700"/>
            </a:xfrm>
            <a:prstGeom prst="blockArc">
              <a:avLst>
                <a:gd fmla="val 18900000" name="adj1"/>
                <a:gd fmla="val 2700000" name="adj2"/>
                <a:gd fmla="val 254" name="adj3"/>
              </a:avLst>
            </a:prstGeom>
            <a:noFill/>
            <a:ln cap="flat" cmpd="sng" w="25400">
              <a:solidFill>
                <a:srgbClr val="5383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 txBox="1"/>
            <p:nvPr/>
          </p:nvSpPr>
          <p:spPr>
            <a:xfrm>
              <a:off x="-5882181" y="-922132"/>
              <a:ext cx="7100700" cy="710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438925" y="238964"/>
              <a:ext cx="10074300" cy="477600"/>
            </a:xfrm>
            <a:prstGeom prst="rect">
              <a:avLst/>
            </a:prstGeom>
            <a:gradFill>
              <a:gsLst>
                <a:gs pos="0">
                  <a:srgbClr val="275488"/>
                </a:gs>
                <a:gs pos="80000">
                  <a:srgbClr val="346EB2"/>
                </a:gs>
                <a:gs pos="100000">
                  <a:srgbClr val="336EB5"/>
                </a:gs>
              </a:gsLst>
              <a:lin ang="16200038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 txBox="1"/>
            <p:nvPr/>
          </p:nvSpPr>
          <p:spPr>
            <a:xfrm>
              <a:off x="438925" y="238964"/>
              <a:ext cx="10074300" cy="47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600" lIns="379175" spcFirstLastPara="1" rIns="101600" wrap="square" tIns="101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4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Установка ОС</a:t>
              </a:r>
              <a:endParaRPr b="0" i="0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140351" y="179250"/>
              <a:ext cx="597000" cy="597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rgbClr val="4170A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140351" y="179250"/>
              <a:ext cx="5970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871542" y="955962"/>
              <a:ext cx="9641700" cy="477600"/>
            </a:xfrm>
            <a:prstGeom prst="rect">
              <a:avLst/>
            </a:prstGeom>
            <a:gradFill>
              <a:gsLst>
                <a:gs pos="0">
                  <a:srgbClr val="2D5991"/>
                </a:gs>
                <a:gs pos="80000">
                  <a:srgbClr val="3B75BF"/>
                </a:gs>
                <a:gs pos="100000">
                  <a:srgbClr val="3976C1"/>
                </a:gs>
              </a:gsLst>
              <a:lin ang="16200038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871542" y="955962"/>
              <a:ext cx="9641700" cy="47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600" lIns="379175" spcFirstLastPara="1" rIns="101600" wrap="square" tIns="101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4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Определение ролей</a:t>
              </a:r>
              <a:endParaRPr b="0" i="0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572968" y="896248"/>
              <a:ext cx="597000" cy="597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rgbClr val="4978B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572968" y="896248"/>
              <a:ext cx="5970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1108614" y="1672435"/>
              <a:ext cx="9404700" cy="477600"/>
            </a:xfrm>
            <a:prstGeom prst="rect">
              <a:avLst/>
            </a:prstGeom>
            <a:gradFill>
              <a:gsLst>
                <a:gs pos="0">
                  <a:srgbClr val="3A6193"/>
                </a:gs>
                <a:gs pos="80000">
                  <a:srgbClr val="4D80C1"/>
                </a:gs>
                <a:gs pos="100000">
                  <a:srgbClr val="4C81C4"/>
                </a:gs>
              </a:gsLst>
              <a:lin ang="16200038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1108614" y="1672435"/>
              <a:ext cx="9404700" cy="47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600" lIns="379175" spcFirstLastPara="1" rIns="101600" wrap="square" tIns="101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4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Настройка сети</a:t>
              </a:r>
              <a:r>
                <a:rPr b="0" i="0" lang="ru-RU" sz="4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0" i="0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810040" y="1612720"/>
              <a:ext cx="597000" cy="597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rgbClr val="5982B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810040" y="1612720"/>
              <a:ext cx="5970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184308" y="2389433"/>
              <a:ext cx="9328800" cy="477600"/>
            </a:xfrm>
            <a:prstGeom prst="rect">
              <a:avLst/>
            </a:prstGeom>
            <a:gradFill>
              <a:gsLst>
                <a:gs pos="0">
                  <a:srgbClr val="476997"/>
                </a:gs>
                <a:gs pos="80000">
                  <a:srgbClr val="5F8BC5"/>
                </a:gs>
                <a:gs pos="100000">
                  <a:srgbClr val="5D8AC9"/>
                </a:gs>
              </a:gsLst>
              <a:lin ang="16200038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 txBox="1"/>
            <p:nvPr/>
          </p:nvSpPr>
          <p:spPr>
            <a:xfrm>
              <a:off x="1184308" y="2389433"/>
              <a:ext cx="9328800" cy="47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600" lIns="379175" spcFirstLastPara="1" rIns="101600" wrap="square" tIns="101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4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Установка и настройка Memgraph</a:t>
              </a:r>
              <a:endParaRPr b="0" i="0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885734" y="2329718"/>
              <a:ext cx="597000" cy="597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rgbClr val="6A8DBE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885734" y="2329718"/>
              <a:ext cx="5970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1108614" y="3106431"/>
              <a:ext cx="9404700" cy="477600"/>
            </a:xfrm>
            <a:prstGeom prst="rect">
              <a:avLst/>
            </a:prstGeom>
            <a:gradFill>
              <a:gsLst>
                <a:gs pos="0">
                  <a:srgbClr val="557099"/>
                </a:gs>
                <a:gs pos="80000">
                  <a:srgbClr val="6F93CA"/>
                </a:gs>
                <a:gs pos="100000">
                  <a:srgbClr val="6E94CD"/>
                </a:gs>
              </a:gsLst>
              <a:lin ang="16200038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 txBox="1"/>
            <p:nvPr/>
          </p:nvSpPr>
          <p:spPr>
            <a:xfrm>
              <a:off x="1108614" y="3106431"/>
              <a:ext cx="9404700" cy="47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600" lIns="379175" spcFirstLastPara="1" rIns="101600" wrap="square" tIns="101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Проверка работоспособности приложения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810040" y="3046716"/>
              <a:ext cx="597000" cy="597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rgbClr val="7A97C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 txBox="1"/>
            <p:nvPr/>
          </p:nvSpPr>
          <p:spPr>
            <a:xfrm>
              <a:off x="810040" y="3046716"/>
              <a:ext cx="5970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148044" y="112491"/>
              <a:ext cx="36000" cy="3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 txBox="1"/>
            <p:nvPr/>
          </p:nvSpPr>
          <p:spPr>
            <a:xfrm>
              <a:off x="148044" y="112491"/>
              <a:ext cx="36000" cy="3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1182668" y="2610292"/>
              <a:ext cx="36000" cy="3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 txBox="1"/>
            <p:nvPr/>
          </p:nvSpPr>
          <p:spPr>
            <a:xfrm>
              <a:off x="1182668" y="2610292"/>
              <a:ext cx="36000" cy="3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148044" y="5108093"/>
              <a:ext cx="36000" cy="3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 txBox="1"/>
            <p:nvPr/>
          </p:nvSpPr>
          <p:spPr>
            <a:xfrm>
              <a:off x="148044" y="5108093"/>
              <a:ext cx="36000" cy="3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>
            <p:ph type="title"/>
          </p:nvPr>
        </p:nvSpPr>
        <p:spPr>
          <a:xfrm>
            <a:off x="871718" y="0"/>
            <a:ext cx="10585176" cy="739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latin typeface="Times New Roman"/>
                <a:ea typeface="Times New Roman"/>
                <a:cs typeface="Times New Roman"/>
                <a:sym typeface="Times New Roman"/>
              </a:rPr>
              <a:t>Установка OC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15" title="Рисунок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00" y="2021326"/>
            <a:ext cx="3582374" cy="244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5"/>
          <p:cNvSpPr txBox="1"/>
          <p:nvPr/>
        </p:nvSpPr>
        <p:spPr>
          <a:xfrm>
            <a:off x="4509650" y="5415525"/>
            <a:ext cx="3309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Установка 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Alt, Astra, 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Redos</a:t>
            </a:r>
            <a:endParaRPr/>
          </a:p>
        </p:txBody>
      </p:sp>
      <p:pic>
        <p:nvPicPr>
          <p:cNvPr id="132" name="Google Shape;132;p15" title="Рисунок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0050" y="1608888"/>
            <a:ext cx="3915960" cy="2936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5" title="Рисунок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2488" y="1692525"/>
            <a:ext cx="3692950" cy="276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5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type="title"/>
          </p:nvPr>
        </p:nvSpPr>
        <p:spPr>
          <a:xfrm>
            <a:off x="803393" y="160788"/>
            <a:ext cx="1058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latin typeface="Times New Roman"/>
                <a:ea typeface="Times New Roman"/>
                <a:cs typeface="Times New Roman"/>
                <a:sym typeface="Times New Roman"/>
              </a:rPr>
              <a:t>Определение ролей</a:t>
            </a:r>
            <a:r>
              <a:rPr lang="ru-RU" sz="4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6"/>
          <p:cNvSpPr txBox="1"/>
          <p:nvPr>
            <p:ph idx="1" type="body"/>
          </p:nvPr>
        </p:nvSpPr>
        <p:spPr>
          <a:xfrm>
            <a:off x="663025" y="1359600"/>
            <a:ext cx="108660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оптимизации машин по ролям воспользуемся командой uptime. Команда покажет загруженность машины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42" name="Google Shape;142;p16" title="Screenshot_3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800" y="2353797"/>
            <a:ext cx="8158426" cy="56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6" title="Screenshot_3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4675" y="3429011"/>
            <a:ext cx="604266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6" title="Screenshot_34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3538" y="4438599"/>
            <a:ext cx="6924957" cy="5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 txBox="1"/>
          <p:nvPr/>
        </p:nvSpPr>
        <p:spPr>
          <a:xfrm>
            <a:off x="617275" y="5414200"/>
            <a:ext cx="10957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аименее загруженным хостом является astra, поэтому приложение Memgraph будет развернуто на нём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1163393" y="90473"/>
            <a:ext cx="986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latin typeface="Times New Roman"/>
                <a:ea typeface="Times New Roman"/>
                <a:cs typeface="Times New Roman"/>
                <a:sym typeface="Times New Roman"/>
              </a:rPr>
              <a:t>Настройка сети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623400" y="5439826"/>
            <a:ext cx="10945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Через инструменты создадим Сеть NAT под названием NatNetwork и в настройках сети каждой машины выберем этот тип подключения.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7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5800"/>
            <a:ext cx="5943600" cy="31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7"/>
          <p:cNvPicPr preferRelativeResize="0"/>
          <p:nvPr/>
        </p:nvPicPr>
        <p:blipFill rotWithShape="1">
          <a:blip r:embed="rId4">
            <a:alphaModFix/>
          </a:blip>
          <a:srcRect b="0" l="0" r="0" t="6358"/>
          <a:stretch/>
        </p:blipFill>
        <p:spPr>
          <a:xfrm>
            <a:off x="6826800" y="1615800"/>
            <a:ext cx="5009204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38" y="2322713"/>
            <a:ext cx="501967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3575" y="4615200"/>
            <a:ext cx="5915025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 rotWithShape="1">
          <a:blip r:embed="rId5">
            <a:alphaModFix/>
          </a:blip>
          <a:srcRect b="17666" l="0" r="0" t="15817"/>
          <a:stretch/>
        </p:blipFill>
        <p:spPr>
          <a:xfrm>
            <a:off x="5543750" y="873850"/>
            <a:ext cx="6344849" cy="315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750" y="4615200"/>
            <a:ext cx="5568927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/>
        </p:nvSpPr>
        <p:spPr>
          <a:xfrm>
            <a:off x="1667800" y="1668475"/>
            <a:ext cx="170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Redos и Astra</a:t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1738913" y="3960725"/>
            <a:ext cx="170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Redos и Alt</a:t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7731150" y="238988"/>
            <a:ext cx="170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Astra и 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Redos</a:t>
            </a: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7439047" y="4077425"/>
            <a:ext cx="298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Проверка сети на RedOS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368000" y="0"/>
            <a:ext cx="9456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latin typeface="Times New Roman"/>
                <a:ea typeface="Times New Roman"/>
                <a:cs typeface="Times New Roman"/>
                <a:sym typeface="Times New Roman"/>
              </a:rPr>
              <a:t>Установка и настройка Memgraph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19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75" y="1110850"/>
            <a:ext cx="4977825" cy="34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1249800"/>
            <a:ext cx="5591175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/>
        </p:nvSpPr>
        <p:spPr>
          <a:xfrm>
            <a:off x="1948500" y="5250200"/>
            <a:ext cx="8295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оздадим файл deploy_memgraph.sh в который записывается срипт и сделаем скрипт исполняемым и запустим его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886050" y="0"/>
            <a:ext cx="10419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latin typeface="Times New Roman"/>
                <a:ea typeface="Times New Roman"/>
                <a:cs typeface="Times New Roman"/>
                <a:sym typeface="Times New Roman"/>
              </a:rPr>
              <a:t>Проверка работоспособности приложения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513550" y="5362153"/>
            <a:ext cx="55848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машине Alt открываем Memgraph Lab в браузере (http://memgraph.local:3000 или http://10.0.2.14:3000)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0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2475" y="1594788"/>
            <a:ext cx="4772025" cy="3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550" y="1721837"/>
            <a:ext cx="5932076" cy="330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0"/>
          <p:cNvSpPr/>
          <p:nvPr/>
        </p:nvSpPr>
        <p:spPr>
          <a:xfrm>
            <a:off x="6912475" y="5495901"/>
            <a:ext cx="30987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Astra сайт не доступен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3925" y="3196725"/>
            <a:ext cx="5473201" cy="23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750" y="1307500"/>
            <a:ext cx="594360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/>
          <p:nvPr/>
        </p:nvSpPr>
        <p:spPr>
          <a:xfrm>
            <a:off x="6603925" y="27041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Сайт Memgraph на redos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263750" y="4359000"/>
            <a:ext cx="547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тображения графов (с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вязи между узлами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arfu_presentation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