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90204" pitchFamily="34" charset="0"/>
        <a:ea typeface="Heiti SC Light" charset="0"/>
        <a:cs typeface="+mn-cs"/>
        <a:sym typeface="Arial" panose="020B0604020202090204" pitchFamily="34" charset="0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90204" pitchFamily="34" charset="0"/>
        <a:ea typeface="Heiti SC Light" charset="0"/>
        <a:cs typeface="+mn-cs"/>
        <a:sym typeface="Arial" panose="020B0604020202090204" pitchFamily="34" charset="0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90204" pitchFamily="34" charset="0"/>
        <a:ea typeface="Heiti SC Light" charset="0"/>
        <a:cs typeface="+mn-cs"/>
        <a:sym typeface="Arial" panose="020B0604020202090204" pitchFamily="34" charset="0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90204" pitchFamily="34" charset="0"/>
        <a:ea typeface="Heiti SC Light" charset="0"/>
        <a:cs typeface="+mn-cs"/>
        <a:sym typeface="Arial" panose="020B0604020202090204" pitchFamily="34" charset="0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90204" pitchFamily="34" charset="0"/>
        <a:ea typeface="Heiti SC Light" charset="0"/>
        <a:cs typeface="+mn-cs"/>
        <a:sym typeface="Arial" panose="020B0604020202090204" pitchFamily="34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90204" pitchFamily="34" charset="0"/>
        <a:ea typeface="Heiti SC Light" charset="0"/>
        <a:cs typeface="+mn-cs"/>
        <a:sym typeface="Arial" panose="020B0604020202090204" pitchFamily="34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90204" pitchFamily="34" charset="0"/>
        <a:ea typeface="Heiti SC Light" charset="0"/>
        <a:cs typeface="+mn-cs"/>
        <a:sym typeface="Arial" panose="020B0604020202090204" pitchFamily="34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90204" pitchFamily="34" charset="0"/>
        <a:ea typeface="Heiti SC Light" charset="0"/>
        <a:cs typeface="+mn-cs"/>
        <a:sym typeface="Arial" panose="020B0604020202090204" pitchFamily="34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90204" pitchFamily="34" charset="0"/>
        <a:ea typeface="Heiti SC Light" charset="0"/>
        <a:cs typeface="+mn-cs"/>
        <a:sym typeface="Arial" panose="020B060402020209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71" d="100"/>
          <a:sy n="71" d="100"/>
        </p:scale>
        <p:origin x="13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7C1625-8C27-41AA-9D00-F7D9A27638B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charset="0"/>
                <a:ea typeface="宋体" charset="-122"/>
                <a:cs typeface="Heiti SC Light" charset="0"/>
                <a:sym typeface="Arial Black" panose="020B0A04020102020204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charset="0"/>
              <a:ea typeface="宋体" charset="-122"/>
              <a:cs typeface="Heiti SC Light" charset="0"/>
              <a:sym typeface="Arial Black" panose="020B0A04020102020204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7C1625-8C27-41AA-9D00-F7D9A27638B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charset="0"/>
                <a:ea typeface="宋体" charset="-122"/>
                <a:cs typeface="Heiti SC Light" charset="0"/>
                <a:sym typeface="Arial Black" panose="020B0A04020102020204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charset="0"/>
              <a:ea typeface="宋体" charset="-122"/>
              <a:cs typeface="Heiti SC Light" charset="0"/>
              <a:sym typeface="Arial Black" panose="020B0A04020102020204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019550"/>
            <a:ext cx="2209800" cy="857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0" y="4019550"/>
            <a:ext cx="6477000" cy="8572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7C1625-8C27-41AA-9D00-F7D9A27638B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charset="0"/>
                <a:ea typeface="宋体" charset="-122"/>
                <a:cs typeface="Heiti SC Light" charset="0"/>
                <a:sym typeface="Arial Black" panose="020B0A04020102020204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charset="0"/>
              <a:ea typeface="宋体" charset="-122"/>
              <a:cs typeface="Heiti SC Light" charset="0"/>
              <a:sym typeface="Arial Black" panose="020B0A04020102020204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C6700-43AB-43EF-9690-3CABC80FB80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C6700-43AB-43EF-9690-3CABC80FB80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C6700-43AB-43EF-9690-3CABC80FB80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28600" y="1295400"/>
            <a:ext cx="4381500" cy="5562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762500" y="1295400"/>
            <a:ext cx="4381500" cy="5562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C6700-43AB-43EF-9690-3CABC80FB80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C6700-43AB-43EF-9690-3CABC80FB80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C6700-43AB-43EF-9690-3CABC80FB80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C6700-43AB-43EF-9690-3CABC80FB80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C6700-43AB-43EF-9690-3CABC80FB80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7C1625-8C27-41AA-9D00-F7D9A27638B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charset="0"/>
                <a:ea typeface="宋体" charset="-122"/>
                <a:cs typeface="Heiti SC Light" charset="0"/>
                <a:sym typeface="Arial Black" panose="020B0A04020102020204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charset="0"/>
              <a:ea typeface="宋体" charset="-122"/>
              <a:cs typeface="Heiti SC Light" charset="0"/>
              <a:sym typeface="Arial Black" panose="020B0A04020102020204" charset="0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50800" tIns="50800" rIns="91440" bIns="50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  <a:sym typeface="Tahoma Bold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C6700-43AB-43EF-9690-3CABC80FB80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C6700-43AB-43EF-9690-3CABC80FB80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C6700-43AB-43EF-9690-3CABC80FB80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7C1625-8C27-41AA-9D00-F7D9A27638B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charset="0"/>
                <a:ea typeface="宋体" charset="-122"/>
                <a:cs typeface="Heiti SC Light" charset="0"/>
                <a:sym typeface="Arial Black" panose="020B0A04020102020204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charset="0"/>
              <a:ea typeface="宋体" charset="-122"/>
              <a:cs typeface="Heiti SC Light" charset="0"/>
              <a:sym typeface="Arial Black" panose="020B0A04020102020204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0" y="4495800"/>
            <a:ext cx="4343400" cy="381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495800" y="4495800"/>
            <a:ext cx="4343400" cy="381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7C1625-8C27-41AA-9D00-F7D9A27638B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charset="0"/>
                <a:ea typeface="宋体" charset="-122"/>
                <a:cs typeface="Heiti SC Light" charset="0"/>
                <a:sym typeface="Arial Black" panose="020B0A04020102020204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charset="0"/>
              <a:ea typeface="宋体" charset="-122"/>
              <a:cs typeface="Heiti SC Light" charset="0"/>
              <a:sym typeface="Arial Black" panose="020B0A04020102020204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7C1625-8C27-41AA-9D00-F7D9A27638B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charset="0"/>
                <a:ea typeface="宋体" charset="-122"/>
                <a:cs typeface="Heiti SC Light" charset="0"/>
                <a:sym typeface="Arial Black" panose="020B0A04020102020204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charset="0"/>
              <a:ea typeface="宋体" charset="-122"/>
              <a:cs typeface="Heiti SC Light" charset="0"/>
              <a:sym typeface="Arial Black" panose="020B0A04020102020204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7C1625-8C27-41AA-9D00-F7D9A27638B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charset="0"/>
                <a:ea typeface="宋体" charset="-122"/>
                <a:cs typeface="Heiti SC Light" charset="0"/>
                <a:sym typeface="Arial Black" panose="020B0A04020102020204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charset="0"/>
              <a:ea typeface="宋体" charset="-122"/>
              <a:cs typeface="Heiti SC Light" charset="0"/>
              <a:sym typeface="Arial Black" panose="020B0A04020102020204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7C1625-8C27-41AA-9D00-F7D9A27638B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charset="0"/>
                <a:ea typeface="宋体" charset="-122"/>
                <a:cs typeface="Heiti SC Light" charset="0"/>
                <a:sym typeface="Arial Black" panose="020B0A04020102020204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charset="0"/>
              <a:ea typeface="宋体" charset="-122"/>
              <a:cs typeface="Heiti SC Light" charset="0"/>
              <a:sym typeface="Arial Black" panose="020B0A04020102020204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7C1625-8C27-41AA-9D00-F7D9A27638B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charset="0"/>
                <a:ea typeface="宋体" charset="-122"/>
                <a:cs typeface="Heiti SC Light" charset="0"/>
                <a:sym typeface="Arial Black" panose="020B0A04020102020204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charset="0"/>
              <a:ea typeface="宋体" charset="-122"/>
              <a:cs typeface="Heiti SC Light" charset="0"/>
              <a:sym typeface="Arial Black" panose="020B0A04020102020204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50800" tIns="50800" rIns="91440" bIns="50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  <a:sym typeface="Tahoma Bold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7C1625-8C27-41AA-9D00-F7D9A27638B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charset="0"/>
                <a:ea typeface="宋体" charset="-122"/>
                <a:cs typeface="Heiti SC Light" charset="0"/>
                <a:sym typeface="Arial Black" panose="020B0A04020102020204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charset="0"/>
              <a:ea typeface="宋体" charset="-122"/>
              <a:cs typeface="Heiti SC Light" charset="0"/>
              <a:sym typeface="Arial Black" panose="020B0A04020102020204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"/>
          <p:cNvSpPr/>
          <p:nvPr>
            <p:ph type="title"/>
          </p:nvPr>
        </p:nvSpPr>
        <p:spPr>
          <a:xfrm>
            <a:off x="0" y="4019550"/>
            <a:ext cx="8839200" cy="55245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bIns="50800"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2"/>
          <p:cNvSpPr/>
          <p:nvPr>
            <p:ph type="body" idx="1"/>
          </p:nvPr>
        </p:nvSpPr>
        <p:spPr>
          <a:xfrm>
            <a:off x="0" y="4495800"/>
            <a:ext cx="8839200" cy="381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bIns="5080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7934325" y="6689725"/>
            <a:ext cx="2825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/>
          <a:lstStyle>
            <a:lvl1pPr algn="ctr" eaLnBrk="1" hangingPunct="1">
              <a:defRPr sz="1000" smtClean="0">
                <a:solidFill>
                  <a:srgbClr val="FFFFFF"/>
                </a:solidFill>
                <a:latin typeface="Arial Black" panose="020B0A04020102020204" charset="0"/>
                <a:ea typeface="宋体" charset="-122"/>
                <a:sym typeface="Arial Black" panose="020B0A0402010202020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7C1625-8C27-41AA-9D00-F7D9A27638B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charset="0"/>
                <a:ea typeface="宋体" charset="-122"/>
                <a:cs typeface="Heiti SC Light" charset="0"/>
                <a:sym typeface="Arial Black" panose="020B0A04020102020204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charset="0"/>
              <a:ea typeface="宋体" charset="-122"/>
              <a:cs typeface="Heiti SC Light" charset="0"/>
              <a:sym typeface="Arial Black" panose="020B0A040201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marL="40005"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  <a:sym typeface="Impact" panose="020B0806030902050204" charset="0"/>
        </a:defRPr>
      </a:lvl1pPr>
      <a:lvl2pPr marL="40005"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Impact" panose="020B0806030902050204" charset="0"/>
          <a:cs typeface="Heiti SC Medium" charset="0"/>
          <a:sym typeface="Impact" panose="020B0806030902050204" charset="0"/>
        </a:defRPr>
      </a:lvl2pPr>
      <a:lvl3pPr marL="40005"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Impact" panose="020B0806030902050204" charset="0"/>
          <a:cs typeface="Heiti SC Medium" charset="0"/>
          <a:sym typeface="Impact" panose="020B0806030902050204" charset="0"/>
        </a:defRPr>
      </a:lvl3pPr>
      <a:lvl4pPr marL="40005"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Impact" panose="020B0806030902050204" charset="0"/>
          <a:cs typeface="Heiti SC Medium" charset="0"/>
          <a:sym typeface="Impact" panose="020B0806030902050204" charset="0"/>
        </a:defRPr>
      </a:lvl4pPr>
      <a:lvl5pPr marL="40005"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Impact" panose="020B0806030902050204" charset="0"/>
          <a:cs typeface="Heiti SC Medium" charset="0"/>
          <a:sym typeface="Impact" panose="020B0806030902050204" charset="0"/>
        </a:defRPr>
      </a:lvl5pPr>
      <a:lvl6pPr marL="497205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Impact" panose="020B0806030902050204" charset="0"/>
          <a:cs typeface="Heiti SC Medium" charset="0"/>
          <a:sym typeface="Impact" panose="020B0806030902050204" charset="0"/>
        </a:defRPr>
      </a:lvl6pPr>
      <a:lvl7pPr marL="954405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Impact" panose="020B0806030902050204" charset="0"/>
          <a:cs typeface="Heiti SC Medium" charset="0"/>
          <a:sym typeface="Impact" panose="020B0806030902050204" charset="0"/>
        </a:defRPr>
      </a:lvl7pPr>
      <a:lvl8pPr marL="1411605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Impact" panose="020B0806030902050204" charset="0"/>
          <a:cs typeface="Heiti SC Medium" charset="0"/>
          <a:sym typeface="Impact" panose="020B0806030902050204" charset="0"/>
        </a:defRPr>
      </a:lvl8pPr>
      <a:lvl9pPr marL="1868805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Impact" panose="020B0806030902050204" charset="0"/>
          <a:cs typeface="Heiti SC Medium" charset="0"/>
          <a:sym typeface="Impact" panose="020B0806030902050204" charset="0"/>
        </a:defRPr>
      </a:lvl9pPr>
    </p:titleStyle>
    <p:bodyStyle>
      <a:lvl1pPr marL="40005" algn="r" rtl="0" eaLnBrk="0" fontAlgn="base" hangingPunct="0">
        <a:spcBef>
          <a:spcPts val="500"/>
        </a:spcBef>
        <a:spcAft>
          <a:spcPct val="0"/>
        </a:spcAft>
        <a:defRPr sz="2000" kern="1200">
          <a:solidFill>
            <a:srgbClr val="FFFFFF"/>
          </a:solidFill>
          <a:latin typeface="+mn-lt"/>
          <a:ea typeface="+mn-ea"/>
          <a:cs typeface="+mn-cs"/>
          <a:sym typeface="Tahoma Bold" charset="0"/>
        </a:defRPr>
      </a:lvl1pPr>
      <a:lvl2pPr marL="395605" algn="ctr" rtl="0" eaLnBrk="0" fontAlgn="base" hangingPunct="0">
        <a:spcBef>
          <a:spcPts val="500"/>
        </a:spcBef>
        <a:spcAft>
          <a:spcPct val="0"/>
        </a:spcAft>
        <a:defRPr sz="2000" kern="1200">
          <a:solidFill>
            <a:srgbClr val="FFFFFF"/>
          </a:solidFill>
          <a:latin typeface="+mn-lt"/>
          <a:ea typeface="+mn-ea"/>
          <a:cs typeface="+mn-cs"/>
          <a:sym typeface="Tahoma Bold" charset="0"/>
        </a:defRPr>
      </a:lvl2pPr>
      <a:lvl3pPr marL="852805" algn="ctr" rtl="0" eaLnBrk="0" fontAlgn="base" hangingPunct="0">
        <a:spcBef>
          <a:spcPts val="400"/>
        </a:spcBef>
        <a:spcAft>
          <a:spcPct val="0"/>
        </a:spcAft>
        <a:defRPr kern="1200">
          <a:solidFill>
            <a:srgbClr val="FFFFFF"/>
          </a:solidFill>
          <a:latin typeface="+mn-lt"/>
          <a:ea typeface="+mn-ea"/>
          <a:cs typeface="+mn-cs"/>
          <a:sym typeface="Tahoma Bold" charset="0"/>
        </a:defRPr>
      </a:lvl3pPr>
      <a:lvl4pPr marL="1310005" algn="ctr" rtl="0" eaLnBrk="0" fontAlgn="base" hangingPunct="0">
        <a:spcBef>
          <a:spcPts val="400"/>
        </a:spcBef>
        <a:spcAft>
          <a:spcPct val="0"/>
        </a:spcAft>
        <a:defRPr sz="1600" kern="1200">
          <a:solidFill>
            <a:srgbClr val="FFFFFF"/>
          </a:solidFill>
          <a:latin typeface="+mn-lt"/>
          <a:ea typeface="+mn-ea"/>
          <a:cs typeface="+mn-cs"/>
          <a:sym typeface="Tahoma Bold" charset="0"/>
        </a:defRPr>
      </a:lvl4pPr>
      <a:lvl5pPr marL="1767205" algn="ctr" rtl="0" eaLnBrk="0" fontAlgn="base" hangingPunct="0">
        <a:spcBef>
          <a:spcPts val="400"/>
        </a:spcBef>
        <a:spcAft>
          <a:spcPct val="0"/>
        </a:spcAft>
        <a:defRPr sz="1600" kern="1200">
          <a:solidFill>
            <a:srgbClr val="FFFFFF"/>
          </a:solidFill>
          <a:latin typeface="+mn-lt"/>
          <a:ea typeface="+mn-ea"/>
          <a:cs typeface="+mn-cs"/>
          <a:sym typeface="Tahoma Bold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1"/>
          <p:cNvSpPr/>
          <p:nvPr>
            <p:ph type="title"/>
          </p:nvPr>
        </p:nvSpPr>
        <p:spPr>
          <a:xfrm>
            <a:off x="0" y="0"/>
            <a:ext cx="9144000" cy="6096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bIns="50800"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Rectangle 2"/>
          <p:cNvSpPr/>
          <p:nvPr>
            <p:ph type="body" idx="1"/>
          </p:nvPr>
        </p:nvSpPr>
        <p:spPr>
          <a:xfrm>
            <a:off x="228600" y="1295400"/>
            <a:ext cx="8915400" cy="55626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bIns="5080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7937500" y="6689725"/>
            <a:ext cx="2762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/>
          <a:lstStyle>
            <a:lvl1pPr algn="ctr" eaLnBrk="1" hangingPunct="1">
              <a:defRPr sz="1000" smtClean="0">
                <a:solidFill>
                  <a:srgbClr val="FFFFFF"/>
                </a:solidFill>
                <a:latin typeface="+mn-lt"/>
                <a:ea typeface="宋体" charset="-122"/>
                <a:cs typeface="Tahoma Bold" charset="0"/>
                <a:sym typeface="Tahoma Bold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C6700-43AB-43EF-9690-3CABC80FB80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charset="-122"/>
                <a:cs typeface="Tahoma Bold" charset="0"/>
                <a:sym typeface="Tahoma Bold" charset="0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charset="-122"/>
              <a:cs typeface="Tahoma Bold" charset="0"/>
              <a:sym typeface="Tahoma Bold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 dt="0"/>
  <p:txStyles>
    <p:titleStyle>
      <a:lvl1pPr marL="40005" algn="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FFFFF"/>
          </a:solidFill>
          <a:latin typeface="+mj-lt"/>
          <a:ea typeface="+mj-ea"/>
          <a:cs typeface="+mj-cs"/>
          <a:sym typeface="Impact" panose="020B0806030902050204" charset="0"/>
        </a:defRPr>
      </a:lvl1pPr>
      <a:lvl2pPr marL="40005"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Impact" panose="020B0806030902050204" charset="0"/>
          <a:cs typeface="Heiti SC Medium" charset="0"/>
          <a:sym typeface="Impact" panose="020B0806030902050204" charset="0"/>
        </a:defRPr>
      </a:lvl2pPr>
      <a:lvl3pPr marL="40005"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Impact" panose="020B0806030902050204" charset="0"/>
          <a:cs typeface="Heiti SC Medium" charset="0"/>
          <a:sym typeface="Impact" panose="020B0806030902050204" charset="0"/>
        </a:defRPr>
      </a:lvl3pPr>
      <a:lvl4pPr marL="40005"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Impact" panose="020B0806030902050204" charset="0"/>
          <a:cs typeface="Heiti SC Medium" charset="0"/>
          <a:sym typeface="Impact" panose="020B0806030902050204" charset="0"/>
        </a:defRPr>
      </a:lvl4pPr>
      <a:lvl5pPr marL="40005"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Impact" panose="020B0806030902050204" charset="0"/>
          <a:cs typeface="Heiti SC Medium" charset="0"/>
          <a:sym typeface="Impact" panose="020B0806030902050204" charset="0"/>
        </a:defRPr>
      </a:lvl5pPr>
      <a:lvl6pPr marL="497205" algn="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Impact" panose="020B0806030902050204" charset="0"/>
          <a:cs typeface="Heiti SC Medium" charset="0"/>
          <a:sym typeface="Impact" panose="020B0806030902050204" charset="0"/>
        </a:defRPr>
      </a:lvl6pPr>
      <a:lvl7pPr marL="954405" algn="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Impact" panose="020B0806030902050204" charset="0"/>
          <a:cs typeface="Heiti SC Medium" charset="0"/>
          <a:sym typeface="Impact" panose="020B0806030902050204" charset="0"/>
        </a:defRPr>
      </a:lvl7pPr>
      <a:lvl8pPr marL="1411605" algn="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Impact" panose="020B0806030902050204" charset="0"/>
          <a:cs typeface="Heiti SC Medium" charset="0"/>
          <a:sym typeface="Impact" panose="020B0806030902050204" charset="0"/>
        </a:defRPr>
      </a:lvl8pPr>
      <a:lvl9pPr marL="1868805" algn="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Impact" panose="020B0806030902050204" charset="0"/>
          <a:cs typeface="Heiti SC Medium" charset="0"/>
          <a:sym typeface="Impact" panose="020B0806030902050204" charset="0"/>
        </a:defRPr>
      </a:lvl9pPr>
    </p:titleStyle>
    <p:bodyStyle>
      <a:lvl1pPr marL="40005" algn="l" rtl="0" eaLnBrk="0" fontAlgn="base" hangingPunct="0">
        <a:spcBef>
          <a:spcPts val="600"/>
        </a:spcBef>
        <a:spcAft>
          <a:spcPct val="0"/>
        </a:spcAft>
        <a:defRPr sz="2400" kern="1200">
          <a:solidFill>
            <a:srgbClr val="FFFFFF"/>
          </a:solidFill>
          <a:latin typeface="+mn-lt"/>
          <a:ea typeface="+mn-ea"/>
          <a:cs typeface="+mn-cs"/>
          <a:sym typeface="Tahoma Bold" charset="0"/>
        </a:defRPr>
      </a:lvl1pPr>
      <a:lvl2pPr marL="395605" algn="l" rtl="0" eaLnBrk="0" fontAlgn="base" hangingPunct="0">
        <a:spcBef>
          <a:spcPts val="500"/>
        </a:spcBef>
        <a:spcAft>
          <a:spcPct val="0"/>
        </a:spcAft>
        <a:defRPr sz="2000" kern="1200">
          <a:solidFill>
            <a:srgbClr val="FFFFFF"/>
          </a:solidFill>
          <a:latin typeface="+mn-lt"/>
          <a:ea typeface="+mn-ea"/>
          <a:cs typeface="+mn-cs"/>
          <a:sym typeface="Tahoma Bold" charset="0"/>
        </a:defRPr>
      </a:lvl2pPr>
      <a:lvl3pPr marL="852805" algn="l" rtl="0" eaLnBrk="0" fontAlgn="base" hangingPunct="0">
        <a:spcBef>
          <a:spcPts val="400"/>
        </a:spcBef>
        <a:spcAft>
          <a:spcPct val="0"/>
        </a:spcAft>
        <a:defRPr kern="1200">
          <a:solidFill>
            <a:srgbClr val="FFFFFF"/>
          </a:solidFill>
          <a:latin typeface="+mn-lt"/>
          <a:ea typeface="+mn-ea"/>
          <a:cs typeface="+mn-cs"/>
          <a:sym typeface="Tahoma Bold" charset="0"/>
        </a:defRPr>
      </a:lvl3pPr>
      <a:lvl4pPr marL="1310005" algn="l" rtl="0" eaLnBrk="0" fontAlgn="base" hangingPunct="0">
        <a:spcBef>
          <a:spcPts val="400"/>
        </a:spcBef>
        <a:spcAft>
          <a:spcPct val="0"/>
        </a:spcAft>
        <a:defRPr sz="1600" kern="1200">
          <a:solidFill>
            <a:srgbClr val="FFFFFF"/>
          </a:solidFill>
          <a:latin typeface="+mn-lt"/>
          <a:ea typeface="+mn-ea"/>
          <a:cs typeface="+mn-cs"/>
          <a:sym typeface="Tahoma Bold" charset="0"/>
        </a:defRPr>
      </a:lvl4pPr>
      <a:lvl5pPr marL="1767205" algn="l" rtl="0" eaLnBrk="0" fontAlgn="base" hangingPunct="0">
        <a:spcBef>
          <a:spcPts val="400"/>
        </a:spcBef>
        <a:spcAft>
          <a:spcPct val="0"/>
        </a:spcAft>
        <a:defRPr sz="1600" kern="1200">
          <a:solidFill>
            <a:srgbClr val="FFFFFF"/>
          </a:solidFill>
          <a:latin typeface="+mn-lt"/>
          <a:ea typeface="+mn-ea"/>
          <a:cs typeface="+mn-cs"/>
          <a:sym typeface="Tahoma Bold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hyperlink" Target="http://baike.baidu.com/view/4900.htm" TargetMode="External"/><Relationship Id="rId3" Type="http://schemas.openxmlformats.org/officeDocument/2006/relationships/hyperlink" Target="http://baike.baidu.com/view/98333.htm" TargetMode="External"/><Relationship Id="rId2" Type="http://schemas.openxmlformats.org/officeDocument/2006/relationships/hyperlink" Target="http://baike.baidu.com/view/39270.htm" TargetMode="External"/><Relationship Id="rId1" Type="http://schemas.openxmlformats.org/officeDocument/2006/relationships/hyperlink" Target="http://baike.baidu.com/view/34098.ht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1"/>
          <p:cNvSpPr/>
          <p:nvPr>
            <p:ph idx="1" hasCustomPrompt="1"/>
          </p:nvPr>
        </p:nvSpPr>
        <p:spPr/>
        <p:txBody>
          <a:bodyPr vert="horz" wrap="square" lIns="50800" tIns="50800" rIns="81279" bIns="50800" anchor="t"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Your Subtitle Goes Here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075" name="Rectangle 2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俄语</a:t>
            </a:r>
            <a:endParaRPr lang="zh-CN" altLang="en-US" dirty="0">
              <a:latin typeface="Heiti SC Medium" charset="0"/>
              <a:ea typeface="宋体" charset="-122"/>
              <a:sym typeface="Heiti SC Medium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1"/>
          <p:cNvSpPr/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 vert="horz" wrap="square" lIns="50800" tIns="50800" rIns="81279" bIns="50800" anchor="ctr"/>
          <a:p>
            <a:pPr eaLnBrk="1" hangingPunct="1"/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莫斯科大剧院</a:t>
            </a:r>
            <a:b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</a:br>
            <a:r>
              <a:rPr lang="en-US" altLang="zh-CN" dirty="0">
                <a:latin typeface="Heiti SC Medium" charset="0"/>
                <a:ea typeface="宋体" charset="-122"/>
                <a:sym typeface="Heiti SC Medium" charset="0"/>
              </a:rPr>
              <a:t>Большой театр</a:t>
            </a:r>
            <a:endParaRPr lang="en-US" altLang="zh-CN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pic>
        <p:nvPicPr>
          <p:cNvPr id="1229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543050" y="2303463"/>
            <a:ext cx="6045200" cy="4508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r>
              <a:rPr lang="en-US" altLang="zh-CN" dirty="0">
                <a:latin typeface="Heiti SC Medium" charset="0"/>
                <a:ea typeface="宋体" charset="-122"/>
                <a:sym typeface="Heiti SC Medium" charset="0"/>
              </a:rPr>
              <a:t>Зимний дворец</a:t>
            </a:r>
            <a:endParaRPr lang="en-US" altLang="zh-CN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pic>
        <p:nvPicPr>
          <p:cNvPr id="1331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00113" y="1557338"/>
            <a:ext cx="7416800" cy="3803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r>
              <a:rPr lang="en-US" altLang="zh-CN" dirty="0">
                <a:latin typeface="Heiti SC Medium" charset="0"/>
                <a:ea typeface="宋体" charset="-122"/>
                <a:sym typeface="Heiti SC Medium" charset="0"/>
              </a:rPr>
              <a:t>Летний дворец</a:t>
            </a:r>
            <a:endParaRPr lang="en-US" altLang="zh-CN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pic>
        <p:nvPicPr>
          <p:cNvPr id="1433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63713" y="1376363"/>
            <a:ext cx="5545137" cy="4157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俄语与英语学习的差异</a:t>
            </a:r>
            <a:endParaRPr lang="zh-CN" altLang="en-US" sz="3200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sp>
        <p:nvSpPr>
          <p:cNvPr id="15363" name="Rectangle 2"/>
          <p:cNvSpPr/>
          <p:nvPr>
            <p:ph idx="1" hasCustomPrompt="1"/>
          </p:nvPr>
        </p:nvSpPr>
        <p:spPr/>
        <p:txBody>
          <a:bodyPr vert="horz" wrap="square" lIns="50800" tIns="50800" rIns="81279" bIns="50800" anchor="t"/>
          <a:p>
            <a:pPr marL="382905" indent="-342900" eaLnBrk="1" hangingPunct="1"/>
            <a:r>
              <a:rPr lang="zh-CN" altLang="en-US" sz="3600" dirty="0">
                <a:latin typeface="Heiti SC Medium" charset="0"/>
                <a:ea typeface="宋体" charset="-122"/>
                <a:sym typeface="Heiti SC Medium" charset="0"/>
              </a:rPr>
              <a:t>简单的地方，就是拼读很方便。按字母拼读就可以了。</a:t>
            </a:r>
            <a:r>
              <a:rPr lang="zh-CN" altLang="en-US" sz="3600" dirty="0">
                <a:ea typeface="宋体" charset="-122"/>
              </a:rPr>
              <a:t> </a:t>
            </a:r>
            <a:endParaRPr lang="zh-CN" altLang="en-US" sz="3600" dirty="0">
              <a:ea typeface="宋体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俄语字母</a:t>
            </a:r>
            <a:endParaRPr lang="zh-CN" altLang="en-US" sz="3200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pic>
        <p:nvPicPr>
          <p:cNvPr id="1638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03350" y="549275"/>
            <a:ext cx="5932488" cy="6048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俄语单词的特点</a:t>
            </a:r>
            <a:endParaRPr lang="zh-CN" altLang="en-US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sp>
        <p:nvSpPr>
          <p:cNvPr id="17411" name="Rectangle 2"/>
          <p:cNvSpPr/>
          <p:nvPr>
            <p:ph idx="1" hasCustomPrompt="1"/>
          </p:nvPr>
        </p:nvSpPr>
        <p:spPr/>
        <p:txBody>
          <a:bodyPr vert="horz" wrap="square" lIns="50800" tIns="50800" rIns="81279" bIns="50800" anchor="t"/>
          <a:p>
            <a:pPr marL="382905" indent="-342900" eaLnBrk="1" hangingPunct="1"/>
            <a:r>
              <a:rPr lang="zh-CN" altLang="en-US" sz="3200" dirty="0">
                <a:solidFill>
                  <a:srgbClr val="FFCC00"/>
                </a:solidFill>
                <a:latin typeface="Heiti SC Medium" charset="0"/>
                <a:ea typeface="宋体" charset="-122"/>
                <a:sym typeface="Heiti SC Medium" charset="0"/>
              </a:rPr>
              <a:t>俄语名词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有单、复数，阳性、阴性、中性之分。以词尾区别。俄语名词有</a:t>
            </a:r>
            <a:r>
              <a:rPr lang="en-US" altLang="zh-CN" sz="3200" dirty="0">
                <a:ea typeface="宋体" charset="-122"/>
              </a:rPr>
              <a:t>6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个格。</a:t>
            </a:r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例；小李的朋友在晚会上送给她一个用纸做的娃娃。</a:t>
            </a:r>
            <a:endParaRPr lang="zh-CN" altLang="en-US" sz="3200" dirty="0">
              <a:ea typeface="宋体" charset="-122"/>
            </a:endParaRPr>
          </a:p>
          <a:p>
            <a:pPr marL="382905" indent="-342900" eaLnBrk="1" hangingPunct="1"/>
            <a:r>
              <a:rPr lang="zh-CN" altLang="en-US" sz="3200" dirty="0">
                <a:solidFill>
                  <a:srgbClr val="FFCC00"/>
                </a:solidFill>
                <a:latin typeface="Heiti SC Medium" charset="0"/>
                <a:ea typeface="宋体" charset="-122"/>
                <a:sym typeface="Heiti SC Medium" charset="0"/>
              </a:rPr>
              <a:t>俄语动词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要变位，按人称来变。动词有完成体和未完成体，现在时、过去时、将来时三种时态。</a:t>
            </a:r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r>
              <a:rPr lang="zh-CN" altLang="en-US" sz="3200" dirty="0">
                <a:solidFill>
                  <a:srgbClr val="FFCC00"/>
                </a:solidFill>
                <a:latin typeface="Heiti SC Medium" charset="0"/>
                <a:ea typeface="宋体" charset="-122"/>
                <a:sym typeface="Heiti SC Medium" charset="0"/>
              </a:rPr>
              <a:t>形容词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有性、数、格的变化，并且和名词一致。还有比较级、最高级。</a:t>
            </a:r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r>
              <a:rPr lang="zh-CN" altLang="en-US" sz="3200" dirty="0">
                <a:solidFill>
                  <a:srgbClr val="FFCC00"/>
                </a:solidFill>
                <a:latin typeface="Heiti SC Medium" charset="0"/>
                <a:ea typeface="宋体" charset="-122"/>
                <a:sym typeface="Heiti SC Medium" charset="0"/>
              </a:rPr>
              <a:t>前置词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就是英语里的介词，不变化。</a:t>
            </a:r>
            <a:endParaRPr lang="zh-CN" altLang="en-US" sz="3200" dirty="0">
              <a:latin typeface="Heiti SC Medium" charset="0"/>
              <a:ea typeface="宋体" charset="-122"/>
              <a:sym typeface="Heiti SC Medium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字母学习一</a:t>
            </a:r>
            <a:endParaRPr lang="zh-CN" altLang="en-US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sp>
        <p:nvSpPr>
          <p:cNvPr id="18435" name="Rectangle 2"/>
          <p:cNvSpPr/>
          <p:nvPr>
            <p:ph idx="1" hasCustomPrompt="1"/>
          </p:nvPr>
        </p:nvSpPr>
        <p:spPr/>
        <p:txBody>
          <a:bodyPr vert="horz" wrap="square" lIns="50800" tIns="50800" rIns="81279" bIns="50800" anchor="t"/>
          <a:p>
            <a:pPr marL="382905" indent="-342900" eaLnBrk="1" hangingPunct="1"/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元音</a:t>
            </a:r>
            <a:r>
              <a:rPr lang="zh-CN" altLang="en-US" sz="3200" dirty="0">
                <a:ea typeface="宋体" charset="-122"/>
              </a:rPr>
              <a:t>    </a:t>
            </a:r>
            <a:r>
              <a:rPr lang="en-US" altLang="zh-CN" sz="3200" dirty="0">
                <a:latin typeface="Arial Bold" charset="0"/>
                <a:ea typeface="宋体" charset="-122"/>
                <a:sym typeface="Arial Bold" charset="0"/>
              </a:rPr>
              <a:t>А </a:t>
            </a:r>
            <a:r>
              <a:rPr lang="en-US" altLang="zh-CN" sz="3200" dirty="0">
                <a:ea typeface="宋体" charset="-122"/>
              </a:rPr>
              <a:t>а   О о   У у            </a:t>
            </a:r>
            <a:endParaRPr lang="en-US" altLang="zh-CN" sz="32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 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辅音</a:t>
            </a:r>
            <a:r>
              <a:rPr lang="zh-CN" altLang="en-US" sz="3200" dirty="0">
                <a:ea typeface="宋体" charset="-122"/>
              </a:rPr>
              <a:t>   </a:t>
            </a:r>
            <a:r>
              <a:rPr lang="en-US" altLang="zh-CN" sz="3200" dirty="0">
                <a:ea typeface="宋体" charset="-122"/>
              </a:rPr>
              <a:t>М     п       ф </a:t>
            </a:r>
            <a:endParaRPr lang="en-US" altLang="zh-CN" sz="3200" dirty="0">
              <a:ea typeface="宋体" charset="-122"/>
            </a:endParaRPr>
          </a:p>
          <a:p>
            <a:pPr marL="382905" indent="-342900" eaLnBrk="1" hangingPunct="1"/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正反拼读</a:t>
            </a:r>
            <a:endParaRPr lang="zh-CN" altLang="en-US" sz="3200" dirty="0">
              <a:ea typeface="宋体" charset="-122"/>
            </a:endParaRPr>
          </a:p>
          <a:p>
            <a:pPr marL="382905" indent="-342900" eaLnBrk="1" hangingPunct="1"/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单词</a:t>
            </a:r>
            <a:r>
              <a:rPr lang="zh-CN" altLang="en-US" sz="3200" dirty="0">
                <a:ea typeface="宋体" charset="-122"/>
              </a:rPr>
              <a:t> </a:t>
            </a:r>
            <a:r>
              <a:rPr lang="en-US" altLang="zh-CN" sz="3200" dirty="0">
                <a:ea typeface="宋体" charset="-122"/>
              </a:rPr>
              <a:t>мама    папа</a:t>
            </a:r>
            <a:endParaRPr lang="en-US" altLang="zh-CN" sz="32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         ум</a:t>
            </a:r>
            <a:endParaRPr lang="en-US" altLang="zh-CN" sz="3200" dirty="0">
              <a:ea typeface="宋体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字母学习之二</a:t>
            </a:r>
            <a:endParaRPr lang="zh-CN" altLang="en-US" sz="3200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sp>
        <p:nvSpPr>
          <p:cNvPr id="19459" name="Rectangle 2"/>
          <p:cNvSpPr/>
          <p:nvPr>
            <p:ph idx="1" hasCustomPrompt="1"/>
          </p:nvPr>
        </p:nvSpPr>
        <p:spPr/>
        <p:txBody>
          <a:bodyPr vert="horz" wrap="square" lIns="50800" tIns="50800" rIns="81279" bIns="50800" anchor="t"/>
          <a:p>
            <a:pPr marL="382905" indent="-342900" eaLnBrk="1" hangingPunct="1"/>
            <a:r>
              <a:rPr lang="zh-CN" altLang="en-US" sz="2800" dirty="0">
                <a:latin typeface="Heiti SC Medium" charset="0"/>
                <a:ea typeface="宋体" charset="-122"/>
                <a:sym typeface="Heiti SC Medium" charset="0"/>
              </a:rPr>
              <a:t>元音</a:t>
            </a:r>
            <a:r>
              <a:rPr lang="en-US" altLang="zh-CN" sz="2800" dirty="0">
                <a:ea typeface="宋体" charset="-122"/>
              </a:rPr>
              <a:t>И  э </a:t>
            </a:r>
            <a:endParaRPr lang="en-US" altLang="zh-CN" sz="2800" dirty="0">
              <a:ea typeface="宋体" charset="-122"/>
            </a:endParaRPr>
          </a:p>
          <a:p>
            <a:pPr marL="382905" indent="-342900" eaLnBrk="1" hangingPunct="1"/>
            <a:r>
              <a:rPr lang="zh-CN" altLang="en-US" sz="2800" dirty="0">
                <a:latin typeface="Heiti SC Medium" charset="0"/>
                <a:ea typeface="宋体" charset="-122"/>
                <a:sym typeface="Heiti SC Medium" charset="0"/>
              </a:rPr>
              <a:t>辅音</a:t>
            </a:r>
            <a:r>
              <a:rPr lang="zh-CN" altLang="en-US" sz="2800" dirty="0">
                <a:ea typeface="宋体" charset="-122"/>
              </a:rPr>
              <a:t> </a:t>
            </a:r>
            <a:r>
              <a:rPr lang="en-US" altLang="zh-CN" sz="2800" dirty="0">
                <a:ea typeface="宋体" charset="-122"/>
              </a:rPr>
              <a:t>Н   т    к</a:t>
            </a:r>
            <a:endParaRPr lang="en-US" altLang="zh-CN" sz="2800" dirty="0">
              <a:ea typeface="宋体" charset="-122"/>
            </a:endParaRPr>
          </a:p>
          <a:p>
            <a:pPr marL="382905" indent="-342900" eaLnBrk="1" hangingPunct="1"/>
            <a:r>
              <a:rPr lang="zh-CN" altLang="en-US" sz="2800" dirty="0">
                <a:latin typeface="Heiti SC Medium" charset="0"/>
                <a:ea typeface="宋体" charset="-122"/>
                <a:sym typeface="Heiti SC Medium" charset="0"/>
              </a:rPr>
              <a:t>单词</a:t>
            </a:r>
            <a:endParaRPr lang="zh-CN" altLang="en-US" sz="28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2800" dirty="0">
                <a:ea typeface="宋体" charset="-122"/>
              </a:rPr>
              <a:t>Он  </a:t>
            </a:r>
            <a:r>
              <a:rPr lang="zh-CN" altLang="en-US" sz="2800" dirty="0">
                <a:latin typeface="Heiti SC Medium" charset="0"/>
                <a:ea typeface="宋体" charset="-122"/>
                <a:sym typeface="Heiti SC Medium" charset="0"/>
              </a:rPr>
              <a:t>（他）</a:t>
            </a:r>
            <a:r>
              <a:rPr lang="zh-CN" altLang="en-US" sz="2800" dirty="0">
                <a:ea typeface="宋体" charset="-122"/>
              </a:rPr>
              <a:t> </a:t>
            </a:r>
            <a:r>
              <a:rPr lang="en-US" altLang="zh-CN" sz="2800" dirty="0">
                <a:ea typeface="宋体" charset="-122"/>
              </a:rPr>
              <a:t>она  </a:t>
            </a:r>
            <a:r>
              <a:rPr lang="zh-CN" altLang="en-US" sz="2800" dirty="0">
                <a:latin typeface="Heiti SC Medium" charset="0"/>
                <a:ea typeface="宋体" charset="-122"/>
                <a:sym typeface="Heiti SC Medium" charset="0"/>
              </a:rPr>
              <a:t>（她）</a:t>
            </a:r>
            <a:r>
              <a:rPr lang="zh-CN" altLang="en-US" sz="2800" dirty="0">
                <a:ea typeface="宋体" charset="-122"/>
              </a:rPr>
              <a:t> </a:t>
            </a:r>
            <a:r>
              <a:rPr lang="en-US" altLang="zh-CN" sz="2800" dirty="0">
                <a:ea typeface="宋体" charset="-122"/>
              </a:rPr>
              <a:t>но </a:t>
            </a:r>
            <a:r>
              <a:rPr lang="zh-CN" altLang="en-US" sz="2800" dirty="0">
                <a:latin typeface="Heiti SC Medium" charset="0"/>
                <a:ea typeface="宋体" charset="-122"/>
                <a:sym typeface="Heiti SC Medium" charset="0"/>
              </a:rPr>
              <a:t>（但是）</a:t>
            </a:r>
            <a:r>
              <a:rPr lang="zh-CN" altLang="en-US" sz="2800" dirty="0">
                <a:ea typeface="宋体" charset="-122"/>
              </a:rPr>
              <a:t> </a:t>
            </a:r>
            <a:r>
              <a:rPr lang="en-US" altLang="zh-CN" sz="2800" dirty="0">
                <a:ea typeface="宋体" charset="-122"/>
              </a:rPr>
              <a:t>оно </a:t>
            </a:r>
            <a:r>
              <a:rPr lang="zh-CN" altLang="en-US" sz="2800" dirty="0">
                <a:latin typeface="Heiti SC Medium" charset="0"/>
                <a:ea typeface="宋体" charset="-122"/>
                <a:sym typeface="Heiti SC Medium" charset="0"/>
              </a:rPr>
              <a:t>（它）</a:t>
            </a:r>
            <a:endParaRPr lang="zh-CN" altLang="en-US" sz="28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2800" dirty="0">
                <a:ea typeface="宋体" charset="-122"/>
              </a:rPr>
              <a:t>Там   </a:t>
            </a:r>
            <a:r>
              <a:rPr lang="zh-CN" altLang="en-US" sz="2800" dirty="0">
                <a:latin typeface="Heiti SC Medium" charset="0"/>
                <a:ea typeface="宋体" charset="-122"/>
                <a:sym typeface="Heiti SC Medium" charset="0"/>
              </a:rPr>
              <a:t>（在那里）</a:t>
            </a:r>
            <a:r>
              <a:rPr lang="zh-CN" altLang="en-US" sz="2800" dirty="0">
                <a:ea typeface="宋体" charset="-122"/>
              </a:rPr>
              <a:t> </a:t>
            </a:r>
            <a:r>
              <a:rPr lang="en-US" altLang="zh-CN" sz="2800" dirty="0">
                <a:ea typeface="宋体" charset="-122"/>
              </a:rPr>
              <a:t>тут  </a:t>
            </a:r>
            <a:r>
              <a:rPr lang="zh-CN" altLang="en-US" sz="2800" dirty="0">
                <a:latin typeface="Heiti SC Medium" charset="0"/>
                <a:ea typeface="宋体" charset="-122"/>
                <a:sym typeface="Heiti SC Medium" charset="0"/>
              </a:rPr>
              <a:t>（在这里）</a:t>
            </a:r>
            <a:r>
              <a:rPr lang="zh-CN" altLang="en-US" sz="2800" dirty="0">
                <a:ea typeface="宋体" charset="-122"/>
              </a:rPr>
              <a:t>     </a:t>
            </a:r>
            <a:r>
              <a:rPr lang="en-US" altLang="zh-CN" sz="2800" dirty="0">
                <a:ea typeface="宋体" charset="-122"/>
              </a:rPr>
              <a:t>как </a:t>
            </a:r>
            <a:r>
              <a:rPr lang="zh-CN" altLang="en-US" sz="2800" dirty="0">
                <a:latin typeface="Heiti SC Medium" charset="0"/>
                <a:ea typeface="宋体" charset="-122"/>
                <a:sym typeface="Heiti SC Medium" charset="0"/>
              </a:rPr>
              <a:t>（怎样）</a:t>
            </a:r>
            <a:r>
              <a:rPr lang="zh-CN" altLang="en-US" sz="2800" dirty="0">
                <a:ea typeface="宋体" charset="-122"/>
              </a:rPr>
              <a:t>           </a:t>
            </a:r>
            <a:r>
              <a:rPr lang="en-US" altLang="zh-CN" sz="2800" dirty="0">
                <a:ea typeface="宋体" charset="-122"/>
              </a:rPr>
              <a:t>так  </a:t>
            </a:r>
            <a:r>
              <a:rPr lang="zh-CN" altLang="en-US" sz="2800" dirty="0">
                <a:latin typeface="Heiti SC Medium" charset="0"/>
                <a:ea typeface="宋体" charset="-122"/>
                <a:sym typeface="Heiti SC Medium" charset="0"/>
              </a:rPr>
              <a:t>（这样）</a:t>
            </a:r>
            <a:r>
              <a:rPr lang="zh-CN" altLang="en-US" sz="2800" dirty="0">
                <a:ea typeface="宋体" charset="-122"/>
              </a:rPr>
              <a:t>        </a:t>
            </a:r>
            <a:r>
              <a:rPr lang="en-US" altLang="zh-CN" sz="2800" dirty="0">
                <a:ea typeface="宋体" charset="-122"/>
              </a:rPr>
              <a:t>кот   </a:t>
            </a:r>
            <a:r>
              <a:rPr lang="zh-CN" altLang="en-US" sz="2800" dirty="0">
                <a:latin typeface="Heiti SC Medium" charset="0"/>
                <a:ea typeface="宋体" charset="-122"/>
                <a:sym typeface="Heiti SC Medium" charset="0"/>
              </a:rPr>
              <a:t>（猫）</a:t>
            </a:r>
            <a:r>
              <a:rPr lang="zh-CN" altLang="en-US" sz="2800" dirty="0">
                <a:ea typeface="宋体" charset="-122"/>
              </a:rPr>
              <a:t>        </a:t>
            </a:r>
            <a:r>
              <a:rPr lang="en-US" altLang="zh-CN" sz="2800" dirty="0">
                <a:ea typeface="宋体" charset="-122"/>
              </a:rPr>
              <a:t>кто</a:t>
            </a:r>
            <a:r>
              <a:rPr lang="zh-CN" altLang="en-US" sz="2800" dirty="0">
                <a:latin typeface="Heiti SC Medium" charset="0"/>
                <a:ea typeface="宋体" charset="-122"/>
                <a:sym typeface="Heiti SC Medium" charset="0"/>
              </a:rPr>
              <a:t>（谁）</a:t>
            </a:r>
            <a:endParaRPr lang="zh-CN" altLang="en-US" sz="2800" dirty="0">
              <a:ea typeface="宋体" charset="-122"/>
            </a:endParaRPr>
          </a:p>
          <a:p>
            <a:pPr marL="382905" indent="-342900" eaLnBrk="1" hangingPunct="1"/>
            <a:r>
              <a:rPr lang="zh-CN" altLang="en-US" sz="2800" dirty="0">
                <a:latin typeface="Heiti SC Medium" charset="0"/>
                <a:ea typeface="宋体" charset="-122"/>
                <a:sym typeface="Heiti SC Medium" charset="0"/>
              </a:rPr>
              <a:t>句子</a:t>
            </a:r>
            <a:r>
              <a:rPr lang="en-US" altLang="zh-CN" sz="2800" dirty="0">
                <a:ea typeface="宋体" charset="-122"/>
              </a:rPr>
              <a:t>Он там.</a:t>
            </a:r>
            <a:endParaRPr lang="en-US" altLang="zh-CN" sz="28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2800" dirty="0">
                <a:ea typeface="宋体" charset="-122"/>
              </a:rPr>
              <a:t>    Она там</a:t>
            </a:r>
            <a:endParaRPr lang="en-US" altLang="zh-CN" sz="2800" dirty="0">
              <a:ea typeface="宋体" charset="-122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怎样称呼俄罗斯人</a:t>
            </a:r>
            <a:endParaRPr lang="zh-CN" altLang="en-US" sz="3200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sp>
        <p:nvSpPr>
          <p:cNvPr id="20483" name="Rectangle 2"/>
          <p:cNvSpPr/>
          <p:nvPr>
            <p:ph idx="1" hasCustomPrompt="1"/>
          </p:nvPr>
        </p:nvSpPr>
        <p:spPr/>
        <p:txBody>
          <a:bodyPr vert="horz" wrap="square" lIns="50800" tIns="50800" rIns="81279" bIns="50800" anchor="t"/>
          <a:p>
            <a:pPr marL="382905" indent="-342900" eaLnBrk="1" hangingPunct="1"/>
            <a:r>
              <a:rPr lang="en-US" altLang="zh-CN" dirty="0">
                <a:ea typeface="宋体" charset="-122"/>
              </a:rPr>
              <a:t>(1).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当谈话对象是已经熟识的人，而且年纪比自己大时，只用名字</a:t>
            </a:r>
            <a:r>
              <a:rPr lang="en-US" altLang="zh-CN" dirty="0">
                <a:ea typeface="宋体" charset="-122"/>
              </a:rPr>
              <a:t>+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父称来称呼对方，以表示亲热和尊敬。如：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Александр Павлович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亚历山大巴甫洛维奇</a:t>
            </a:r>
            <a:r>
              <a:rPr lang="en-US" altLang="zh-CN" dirty="0">
                <a:ea typeface="宋体" charset="-122"/>
              </a:rPr>
              <a:t>)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、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Елена Николаевна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叶莲娜尼古拉耶夫娜</a:t>
            </a:r>
            <a:r>
              <a:rPr lang="en-US" altLang="zh-CN" dirty="0">
                <a:ea typeface="宋体" charset="-122"/>
              </a:rPr>
              <a:t>)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等。对老师要称呼名字与父称。</a:t>
            </a:r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r>
              <a:rPr lang="en-US" altLang="zh-CN" dirty="0">
                <a:ea typeface="宋体" charset="-122"/>
              </a:rPr>
              <a:t>(2).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如果谈话对象为已经熟识的人，但年纪与自己相仿或较自己小时，则可以仅以名字相称，也可以用名字的小称，以表示亲切。如：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Александр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或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Саша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亚历山大或者萨沙</a:t>
            </a:r>
            <a:r>
              <a:rPr lang="en-US" altLang="zh-CN" dirty="0">
                <a:ea typeface="宋体" charset="-122"/>
              </a:rPr>
              <a:t>)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，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Юрий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或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Юра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尤里或尤拉</a:t>
            </a:r>
            <a:r>
              <a:rPr lang="en-US" altLang="zh-CN" dirty="0">
                <a:ea typeface="宋体" charset="-122"/>
              </a:rPr>
              <a:t>)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，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Иван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或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Ваня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或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Ванюша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伊万或瓦尼亚或瓦纽沙</a:t>
            </a:r>
            <a:r>
              <a:rPr lang="en-US" altLang="zh-CN" dirty="0">
                <a:ea typeface="宋体" charset="-122"/>
              </a:rPr>
              <a:t>)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，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Наталия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或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Наташа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娜塔莉娅或娜塔莎</a:t>
            </a:r>
            <a:r>
              <a:rPr lang="en-US" altLang="zh-CN" dirty="0">
                <a:ea typeface="宋体" charset="-122"/>
              </a:rPr>
              <a:t>)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，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Елена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或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Лена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叶莲娜或莲娜</a:t>
            </a:r>
            <a:r>
              <a:rPr lang="en-US" altLang="zh-CN" dirty="0">
                <a:ea typeface="宋体" charset="-122"/>
              </a:rPr>
              <a:t>)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等。</a:t>
            </a:r>
            <a:endParaRPr lang="zh-CN" altLang="en-US" dirty="0">
              <a:latin typeface="Heiti SC Medium" charset="0"/>
              <a:ea typeface="宋体" charset="-122"/>
              <a:sym typeface="Heiti SC Medium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endParaRPr lang="en-US" altLang="zh-CN" dirty="0">
              <a:ea typeface="宋体" charset="-122"/>
            </a:endParaRPr>
          </a:p>
        </p:txBody>
      </p:sp>
      <p:sp>
        <p:nvSpPr>
          <p:cNvPr id="21507" name="Rectangle 2"/>
          <p:cNvSpPr/>
          <p:nvPr>
            <p:ph idx="1" hasCustomPrompt="1"/>
          </p:nvPr>
        </p:nvSpPr>
        <p:spPr/>
        <p:txBody>
          <a:bodyPr vert="horz" wrap="square" lIns="50800" tIns="50800" rIns="81279" bIns="50800" anchor="t"/>
          <a:p>
            <a:pPr marL="382905" indent="-342900" eaLnBrk="1" hangingPunct="1"/>
            <a:r>
              <a:rPr lang="en-US" altLang="zh-CN" dirty="0">
                <a:ea typeface="宋体" charset="-122"/>
              </a:rPr>
              <a:t>3).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与年纪较大的熟识的人打招呼时</a:t>
            </a:r>
            <a:r>
              <a:rPr lang="en-US" altLang="zh-CN" dirty="0">
                <a:ea typeface="宋体" charset="-122"/>
              </a:rPr>
              <a:t>,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如果带有表示辈分的称谓时</a:t>
            </a:r>
            <a:r>
              <a:rPr lang="en-US" altLang="zh-CN" dirty="0">
                <a:ea typeface="宋体" charset="-122"/>
              </a:rPr>
              <a:t>,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通常只用名字的小称</a:t>
            </a:r>
            <a:r>
              <a:rPr lang="en-US" altLang="zh-CN" dirty="0">
                <a:ea typeface="宋体" charset="-122"/>
              </a:rPr>
              <a:t>,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如：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Дядя Ваня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瓦尼亚舅舅</a:t>
            </a:r>
            <a:r>
              <a:rPr lang="en-US" altLang="zh-CN" dirty="0">
                <a:ea typeface="宋体" charset="-122"/>
              </a:rPr>
              <a:t>)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、</a:t>
            </a:r>
            <a:r>
              <a:rPr lang="en-US" altLang="zh-CN" dirty="0">
                <a:ea typeface="宋体" charset="-122"/>
              </a:rPr>
              <a:t>Т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етяТаня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塔西娅大婶</a:t>
            </a:r>
            <a:r>
              <a:rPr lang="en-US" altLang="zh-CN" dirty="0">
                <a:ea typeface="宋体" charset="-122"/>
              </a:rPr>
              <a:t>)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、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Бабушка Валия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瓦莉娅奶奶</a:t>
            </a:r>
            <a:r>
              <a:rPr lang="en-US" altLang="zh-CN" dirty="0">
                <a:ea typeface="宋体" charset="-122"/>
              </a:rPr>
              <a:t>)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、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Детушка Лёня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廖尼亚爷爷</a:t>
            </a:r>
            <a:r>
              <a:rPr lang="en-US" altLang="zh-CN" dirty="0">
                <a:ea typeface="宋体" charset="-122"/>
              </a:rPr>
              <a:t>)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等</a:t>
            </a:r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r>
              <a:rPr lang="en-US" altLang="zh-CN" dirty="0">
                <a:ea typeface="宋体" charset="-122"/>
              </a:rPr>
              <a:t>(4).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如果与谈话对象初次接触或者不太熟悉，则应以姓氏称呼对方，并在其姓氏之前加上合适的称谓，如：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Господин Иванов(</a:t>
            </a:r>
            <a:r>
              <a:rPr lang="zh-CN" altLang="en-US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伊万诺夫先生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)</a:t>
            </a:r>
            <a:r>
              <a:rPr lang="zh-CN" altLang="en-US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、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Товарищ Сидоров(</a:t>
            </a:r>
            <a:r>
              <a:rPr lang="zh-CN" altLang="en-US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西多罗夫同志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)</a:t>
            </a:r>
            <a:r>
              <a:rPr lang="zh-CN" altLang="en-US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、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Профессор Петров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彼得罗夫教授</a:t>
            </a:r>
            <a:r>
              <a:rPr lang="en-US" altLang="zh-CN" dirty="0">
                <a:ea typeface="宋体" charset="-122"/>
              </a:rPr>
              <a:t>)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等</a:t>
            </a:r>
            <a:endParaRPr lang="zh-CN" altLang="en-US" dirty="0">
              <a:latin typeface="Heiti SC Medium" charset="0"/>
              <a:ea typeface="宋体" charset="-122"/>
              <a:sym typeface="Heiti SC Medium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前苏联、俄罗斯联邦、独联体</a:t>
            </a:r>
            <a:endParaRPr lang="zh-CN" altLang="en-US" sz="3200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sp>
        <p:nvSpPr>
          <p:cNvPr id="4099" name="Rectangle 2"/>
          <p:cNvSpPr/>
          <p:nvPr>
            <p:ph idx="1" hasCustomPrompt="1"/>
          </p:nvPr>
        </p:nvSpPr>
        <p:spPr/>
        <p:txBody>
          <a:bodyPr vert="horz" wrap="square" lIns="50800" tIns="50800" rIns="81279" bIns="50800" anchor="t"/>
          <a:p>
            <a:pPr marL="382905" indent="-342900" eaLnBrk="1" hangingPunct="1"/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前苏联的</a:t>
            </a:r>
            <a:r>
              <a:rPr lang="en-US" altLang="zh-CN" dirty="0">
                <a:ea typeface="宋体" charset="-122"/>
              </a:rPr>
              <a:t>15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个加盟共和国；爱沙尼亚、拉脱维亚、立陶宛、白俄罗斯、乌克兰、摩尔多瓦、俄罗斯联邦、格鲁吉亚、亚美尼亚、阿塞拜疆、哈萨克、土库曼、乌兹别克、塔吉克、吉尔吉斯</a:t>
            </a:r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r>
              <a:rPr lang="zh-CN" altLang="en-US" u="sng" dirty="0">
                <a:solidFill>
                  <a:srgbClr val="009999"/>
                </a:solidFill>
                <a:latin typeface="Heiti SC Medium" charset="0"/>
                <a:ea typeface="宋体" charset="-122"/>
                <a:sym typeface="Heiti SC Medium" charset="0"/>
                <a:hlinkClick r:id="rId1"/>
              </a:rPr>
              <a:t>苏联解体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后，这</a:t>
            </a:r>
            <a:r>
              <a:rPr lang="en-US" altLang="zh-CN" dirty="0">
                <a:ea typeface="宋体" charset="-122"/>
              </a:rPr>
              <a:t>15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个加盟共和国全部获得独立，成为</a:t>
            </a:r>
            <a:r>
              <a:rPr lang="zh-CN" altLang="en-US" u="sng" dirty="0">
                <a:solidFill>
                  <a:srgbClr val="009999"/>
                </a:solidFill>
                <a:latin typeface="Heiti SC Medium" charset="0"/>
                <a:ea typeface="宋体" charset="-122"/>
                <a:sym typeface="Heiti SC Medium" charset="0"/>
                <a:hlinkClick r:id="rId2"/>
              </a:rPr>
              <a:t>主权国家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。除波罗的海三国以外，其他全部加入</a:t>
            </a:r>
            <a:r>
              <a:rPr lang="zh-CN" altLang="en-US" u="sng" dirty="0">
                <a:solidFill>
                  <a:srgbClr val="009999"/>
                </a:solidFill>
                <a:latin typeface="Heiti SC Medium" charset="0"/>
                <a:ea typeface="宋体" charset="-122"/>
                <a:sym typeface="Heiti SC Medium" charset="0"/>
                <a:hlinkClick r:id="rId3"/>
              </a:rPr>
              <a:t>独立国家联合体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（</a:t>
            </a:r>
            <a:r>
              <a:rPr lang="zh-CN" altLang="en-US" u="sng" dirty="0">
                <a:solidFill>
                  <a:srgbClr val="009999"/>
                </a:solidFill>
                <a:latin typeface="Heiti SC Medium" charset="0"/>
                <a:ea typeface="宋体" charset="-122"/>
                <a:sym typeface="Heiti SC Medium" charset="0"/>
                <a:hlinkClick r:id="rId4"/>
              </a:rPr>
              <a:t>独联体</a:t>
            </a: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。后来土库曼与格鲁吉亚退出</a:t>
            </a:r>
            <a:endParaRPr lang="zh-CN" altLang="en-US" dirty="0">
              <a:latin typeface="Heiti SC Medium" charset="0"/>
              <a:ea typeface="宋体" charset="-122"/>
              <a:sym typeface="Heiti SC Medium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endParaRPr lang="en-US" altLang="zh-CN" dirty="0">
              <a:ea typeface="宋体" charset="-122"/>
            </a:endParaRPr>
          </a:p>
        </p:txBody>
      </p:sp>
      <p:sp>
        <p:nvSpPr>
          <p:cNvPr id="22531" name="Rectangle 2"/>
          <p:cNvSpPr/>
          <p:nvPr>
            <p:ph idx="1" hasCustomPrompt="1"/>
          </p:nvPr>
        </p:nvSpPr>
        <p:spPr/>
        <p:txBody>
          <a:bodyPr vert="horz" wrap="square" lIns="50800" tIns="50800" rIns="81279" bIns="50800" anchor="t"/>
          <a:p>
            <a:pPr marL="382905" indent="-342900" eaLnBrk="1" hangingPunct="1"/>
            <a:r>
              <a:rPr lang="en-US" altLang="zh-CN" dirty="0">
                <a:ea typeface="宋体" charset="-122"/>
              </a:rPr>
              <a:t>5).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俄罗斯人通常在介绍自己或向别人介绍第三者时，才将姓名的三个部分全部说出，如：</a:t>
            </a:r>
            <a:r>
              <a:rPr lang="en-US" altLang="zh-CN" dirty="0">
                <a:ea typeface="宋体" charset="-122"/>
              </a:rPr>
              <a:t>---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Познакомьтесь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пожалуйста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это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мой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руковадитель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профессор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Иванов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Федр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Николаевич</a:t>
            </a:r>
            <a:r>
              <a:rPr lang="en-US" altLang="zh-CN" dirty="0">
                <a:ea typeface="宋体" charset="-122"/>
              </a:rPr>
              <a:t>.(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请认识一下，这是我的导师伊万诺夫费奥德尔尼古拉耶维奇教授。</a:t>
            </a:r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r>
              <a:rPr lang="en-US" altLang="zh-CN" dirty="0">
                <a:ea typeface="宋体" charset="-122"/>
              </a:rPr>
              <a:t>(6).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当谈话对象不熟识</a:t>
            </a:r>
            <a:r>
              <a:rPr lang="en-US" altLang="zh-CN" dirty="0">
                <a:ea typeface="宋体" charset="-122"/>
              </a:rPr>
              <a:t>,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不知其姓名</a:t>
            </a:r>
            <a:r>
              <a:rPr lang="en-US" altLang="zh-CN" dirty="0">
                <a:ea typeface="宋体" charset="-122"/>
              </a:rPr>
              <a:t>,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但知道其职业或职务时</a:t>
            </a:r>
            <a:r>
              <a:rPr lang="en-US" altLang="zh-CN" dirty="0">
                <a:ea typeface="宋体" charset="-122"/>
              </a:rPr>
              <a:t>,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可以以职业或职务称呼</a:t>
            </a:r>
            <a:r>
              <a:rPr lang="en-US" altLang="zh-CN" dirty="0">
                <a:ea typeface="宋体" charset="-122"/>
              </a:rPr>
              <a:t>,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但应在前边加上</a:t>
            </a:r>
            <a:r>
              <a:rPr lang="en-US" altLang="zh-CN" dirty="0">
                <a:ea typeface="宋体" charset="-122"/>
              </a:rPr>
              <a:t>"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先生</a:t>
            </a:r>
            <a:r>
              <a:rPr lang="en-US" altLang="zh-CN" dirty="0">
                <a:ea typeface="宋体" charset="-122"/>
              </a:rPr>
              <a:t>"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或</a:t>
            </a:r>
            <a:r>
              <a:rPr lang="en-US" altLang="zh-CN" dirty="0">
                <a:ea typeface="宋体" charset="-122"/>
              </a:rPr>
              <a:t>"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同志</a:t>
            </a:r>
            <a:r>
              <a:rPr lang="en-US" altLang="zh-CN" dirty="0">
                <a:ea typeface="宋体" charset="-122"/>
              </a:rPr>
              <a:t>"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等合适的称谓，如：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Господин ректор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校长先生</a:t>
            </a:r>
            <a:r>
              <a:rPr lang="en-US" altLang="zh-CN" dirty="0">
                <a:ea typeface="宋体" charset="-122"/>
              </a:rPr>
              <a:t>)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、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Господин декан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系主任先生</a:t>
            </a:r>
            <a:r>
              <a:rPr lang="en-US" altLang="zh-CN" dirty="0">
                <a:ea typeface="宋体" charset="-122"/>
              </a:rPr>
              <a:t>)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、</a:t>
            </a:r>
            <a:endParaRPr lang="zh-CN" altLang="en-US" dirty="0">
              <a:latin typeface="Heiti SC Medium" charset="0"/>
              <a:ea typeface="宋体" charset="-122"/>
              <a:sym typeface="Heiti SC Medium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俄罗斯人常用名字</a:t>
            </a:r>
            <a:endParaRPr lang="zh-CN" altLang="en-US" sz="3200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sp>
        <p:nvSpPr>
          <p:cNvPr id="23555" name="Rectangle 2"/>
          <p:cNvSpPr/>
          <p:nvPr>
            <p:ph idx="1" hasCustomPrompt="1"/>
          </p:nvPr>
        </p:nvSpPr>
        <p:spPr/>
        <p:txBody>
          <a:bodyPr vert="horz" wrap="square" lIns="50800" tIns="50800" rIns="81279" bIns="50800" anchor="t"/>
          <a:p>
            <a:pPr marL="382905" indent="-342900" eaLnBrk="1" hangingPunct="1"/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男</a:t>
            </a: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：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Александр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亚历山大（希）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保卫者</a:t>
            </a:r>
            <a:r>
              <a:rPr lang="zh-CN" altLang="en-US" dirty="0">
                <a:ea typeface="宋体" charset="-122"/>
              </a:rPr>
              <a:t> </a:t>
            </a:r>
            <a:br>
              <a:rPr lang="zh-CN" altLang="en-US" dirty="0">
                <a:ea typeface="宋体" charset="-122"/>
              </a:rPr>
            </a:b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Алексей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阿历克赛（希）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保卫</a:t>
            </a:r>
            <a:r>
              <a:rPr lang="zh-CN" altLang="en-US" dirty="0">
                <a:ea typeface="宋体" charset="-122"/>
              </a:rPr>
              <a:t> </a:t>
            </a:r>
            <a:br>
              <a:rPr lang="zh-CN" altLang="en-US" dirty="0">
                <a:ea typeface="宋体" charset="-122"/>
              </a:rPr>
            </a:b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Анатолий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阿纳托利（希）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日出</a:t>
            </a:r>
            <a:r>
              <a:rPr lang="zh-CN" altLang="en-US" dirty="0">
                <a:ea typeface="宋体" charset="-122"/>
              </a:rPr>
              <a:t>  </a:t>
            </a:r>
            <a:br>
              <a:rPr lang="zh-CN" altLang="en-US" dirty="0">
                <a:ea typeface="宋体" charset="-122"/>
              </a:rPr>
            </a:b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Андрей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安德烈（希）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勇敢的</a:t>
            </a:r>
            <a:r>
              <a:rPr lang="zh-CN" altLang="en-US" dirty="0">
                <a:ea typeface="宋体" charset="-122"/>
              </a:rPr>
              <a:t>  </a:t>
            </a:r>
            <a:br>
              <a:rPr lang="zh-CN" altLang="en-US" dirty="0">
                <a:ea typeface="宋体" charset="-122"/>
              </a:rPr>
            </a:b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Антон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安东（希）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投入战斗</a:t>
            </a:r>
            <a:r>
              <a:rPr lang="zh-CN" altLang="en-US" dirty="0">
                <a:ea typeface="宋体" charset="-122"/>
              </a:rPr>
              <a:t>  </a:t>
            </a:r>
            <a:br>
              <a:rPr lang="zh-CN" altLang="en-US" dirty="0">
                <a:ea typeface="宋体" charset="-122"/>
              </a:rPr>
            </a:b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Борис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鲍里斯（俄，保）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为荣誉而斗争</a:t>
            </a:r>
            <a:r>
              <a:rPr lang="zh-CN" altLang="en-US" dirty="0">
                <a:ea typeface="宋体" charset="-122"/>
              </a:rPr>
              <a:t>  </a:t>
            </a:r>
            <a:br>
              <a:rPr lang="zh-CN" altLang="en-US" dirty="0">
                <a:ea typeface="宋体" charset="-122"/>
              </a:rPr>
            </a:b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Валентин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瓦连京（拉）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健康的</a:t>
            </a:r>
            <a:r>
              <a:rPr lang="zh-CN" altLang="en-US" dirty="0">
                <a:ea typeface="宋体" charset="-122"/>
              </a:rPr>
              <a:t>  </a:t>
            </a:r>
            <a:br>
              <a:rPr lang="zh-CN" altLang="en-US" dirty="0">
                <a:ea typeface="宋体" charset="-122"/>
              </a:rPr>
            </a:b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Валерий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瓦列里（拉）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强壮的</a:t>
            </a:r>
            <a:r>
              <a:rPr lang="zh-CN" altLang="en-US" dirty="0">
                <a:ea typeface="宋体" charset="-122"/>
              </a:rPr>
              <a:t> </a:t>
            </a:r>
            <a:br>
              <a:rPr lang="zh-CN" altLang="en-US" dirty="0">
                <a:ea typeface="宋体" charset="-122"/>
              </a:rPr>
            </a:b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Василий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瓦西里（希）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统治的</a:t>
            </a:r>
            <a:r>
              <a:rPr lang="zh-CN" altLang="en-US" dirty="0">
                <a:ea typeface="宋体" charset="-122"/>
              </a:rPr>
              <a:t>  </a:t>
            </a:r>
            <a:br>
              <a:rPr lang="zh-CN" altLang="en-US" dirty="0">
                <a:ea typeface="宋体" charset="-122"/>
              </a:rPr>
            </a:b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Виктор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维克多（拉）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胜利者</a:t>
            </a:r>
            <a:r>
              <a:rPr lang="zh-CN" altLang="en-US" dirty="0">
                <a:ea typeface="宋体" charset="-122"/>
              </a:rPr>
              <a:t>  </a:t>
            </a:r>
            <a:br>
              <a:rPr lang="zh-CN" altLang="en-US" dirty="0">
                <a:ea typeface="宋体" charset="-122"/>
              </a:rPr>
            </a:br>
            <a:r>
              <a:rPr lang="zh-CN" altLang="en-US" dirty="0">
                <a:ea typeface="宋体" charset="-122"/>
              </a:rPr>
              <a:t>  </a:t>
            </a:r>
            <a:br>
              <a:rPr lang="zh-CN" altLang="en-US" dirty="0">
                <a:ea typeface="宋体" charset="-122"/>
              </a:rPr>
            </a:b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endParaRPr lang="en-US" altLang="zh-CN" dirty="0">
              <a:ea typeface="宋体" charset="-122"/>
            </a:endParaRPr>
          </a:p>
        </p:txBody>
      </p:sp>
      <p:sp>
        <p:nvSpPr>
          <p:cNvPr id="24579" name="Rectangle 2"/>
          <p:cNvSpPr/>
          <p:nvPr>
            <p:ph idx="1" hasCustomPrompt="1"/>
          </p:nvPr>
        </p:nvSpPr>
        <p:spPr/>
        <p:txBody>
          <a:bodyPr vert="horz" wrap="square" lIns="50800" tIns="50800" rIns="81279" bIns="50800" anchor="t"/>
          <a:p>
            <a:pPr marL="382905" indent="-342900" eaLnBrk="1" hangingPunct="1"/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Вера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薇拉（希）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信念</a:t>
            </a:r>
            <a:r>
              <a:rPr lang="zh-CN" altLang="en-US" dirty="0">
                <a:ea typeface="宋体" charset="-122"/>
              </a:rPr>
              <a:t> </a:t>
            </a:r>
            <a:br>
              <a:rPr lang="zh-CN" altLang="en-US" dirty="0">
                <a:ea typeface="宋体" charset="-122"/>
              </a:rPr>
            </a:b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Вика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维卡（拉）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胜利者</a:t>
            </a:r>
            <a:r>
              <a:rPr lang="zh-CN" altLang="en-US" dirty="0">
                <a:ea typeface="宋体" charset="-122"/>
              </a:rPr>
              <a:t>  </a:t>
            </a:r>
            <a:br>
              <a:rPr lang="zh-CN" altLang="en-US" dirty="0">
                <a:ea typeface="宋体" charset="-122"/>
              </a:rPr>
            </a:b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Виктория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维克托莉娅（拉）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胜利的</a:t>
            </a:r>
            <a:r>
              <a:rPr lang="zh-CN" altLang="en-US" dirty="0">
                <a:ea typeface="宋体" charset="-122"/>
              </a:rPr>
              <a:t> </a:t>
            </a:r>
            <a:br>
              <a:rPr lang="zh-CN" altLang="en-US" dirty="0">
                <a:ea typeface="宋体" charset="-122"/>
              </a:rPr>
            </a:b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Дарья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达莉娅（希）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拥有善良</a:t>
            </a:r>
            <a:r>
              <a:rPr lang="zh-CN" altLang="en-US" dirty="0">
                <a:ea typeface="宋体" charset="-122"/>
              </a:rPr>
              <a:t>  </a:t>
            </a:r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r>
              <a:rPr lang="zh-CN" altLang="en-US" dirty="0">
                <a:ea typeface="宋体" charset="-122"/>
              </a:rPr>
              <a:t>   </a:t>
            </a: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Диана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狄安娜（拉）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月亮和狩猎女神名</a:t>
            </a:r>
            <a:r>
              <a:rPr lang="zh-CN" altLang="en-US" dirty="0">
                <a:ea typeface="宋体" charset="-122"/>
              </a:rPr>
              <a:t>  </a:t>
            </a:r>
            <a:br>
              <a:rPr lang="zh-CN" altLang="en-US" dirty="0">
                <a:ea typeface="宋体" charset="-122"/>
              </a:rPr>
            </a:b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Евгения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叶芙根尼娅（希）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高尚的</a:t>
            </a:r>
            <a:r>
              <a:rPr lang="zh-CN" altLang="en-US" dirty="0">
                <a:ea typeface="宋体" charset="-122"/>
              </a:rPr>
              <a:t>  </a:t>
            </a:r>
            <a:br>
              <a:rPr lang="zh-CN" altLang="en-US" dirty="0">
                <a:ea typeface="宋体" charset="-122"/>
              </a:rPr>
            </a:b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Екатерина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叶卡捷琳娜（希、拉）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纯洁</a:t>
            </a:r>
            <a:r>
              <a:rPr lang="zh-CN" altLang="en-US" dirty="0">
                <a:ea typeface="宋体" charset="-122"/>
              </a:rPr>
              <a:t>  </a:t>
            </a:r>
            <a:br>
              <a:rPr lang="zh-CN" altLang="en-US" dirty="0">
                <a:ea typeface="宋体" charset="-122"/>
              </a:rPr>
            </a:b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Елена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叶列娜（希）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太阳的</a:t>
            </a:r>
            <a:r>
              <a:rPr lang="zh-CN" altLang="en-US" dirty="0">
                <a:ea typeface="宋体" charset="-122"/>
              </a:rPr>
              <a:t> </a:t>
            </a:r>
            <a:br>
              <a:rPr lang="zh-CN" altLang="en-US" dirty="0">
                <a:ea typeface="宋体" charset="-122"/>
              </a:rPr>
            </a:b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Зоя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卓娅（希）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生命</a:t>
            </a:r>
            <a:r>
              <a:rPr lang="zh-CN" altLang="en-US" dirty="0">
                <a:ea typeface="宋体" charset="-122"/>
              </a:rPr>
              <a:t>  </a:t>
            </a:r>
            <a:br>
              <a:rPr lang="zh-CN" altLang="en-US" dirty="0">
                <a:ea typeface="宋体" charset="-122"/>
              </a:rPr>
            </a:b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Ирина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伊丽娜（希）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和平，安宁</a:t>
            </a:r>
            <a:r>
              <a:rPr lang="zh-CN" altLang="en-US" dirty="0">
                <a:ea typeface="宋体" charset="-122"/>
              </a:rPr>
              <a:t>  </a:t>
            </a:r>
            <a:br>
              <a:rPr lang="zh-CN" altLang="en-US" dirty="0">
                <a:ea typeface="宋体" charset="-122"/>
              </a:rPr>
            </a:b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Искра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伊斯克拉（俄，新）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火星</a:t>
            </a:r>
            <a:r>
              <a:rPr lang="zh-CN" altLang="en-US" dirty="0">
                <a:ea typeface="宋体" charset="-122"/>
              </a:rPr>
              <a:t>  </a:t>
            </a:r>
            <a:br>
              <a:rPr lang="zh-CN" altLang="en-US" dirty="0">
                <a:ea typeface="宋体" charset="-122"/>
              </a:rPr>
            </a:b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Катерина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卡捷琳娜（希、拉）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纯洁</a:t>
            </a:r>
            <a:r>
              <a:rPr lang="zh-CN" altLang="en-US" dirty="0">
                <a:ea typeface="宋体" charset="-122"/>
              </a:rPr>
              <a:t>  </a:t>
            </a:r>
            <a:br>
              <a:rPr lang="zh-CN" altLang="en-US" dirty="0">
                <a:ea typeface="宋体" charset="-122"/>
              </a:rPr>
            </a:br>
            <a:r>
              <a:rPr lang="en-US" altLang="zh-CN" dirty="0">
                <a:latin typeface="Arial Unicode MS" panose="020B0604020202020204" charset="-122"/>
                <a:ea typeface="宋体" charset="-122"/>
                <a:sym typeface="Arial Unicode MS" panose="020B0604020202020204" charset="-122"/>
              </a:rPr>
              <a:t>Клара</a:t>
            </a:r>
            <a:r>
              <a:rPr lang="en-US" altLang="zh-CN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克拉拉（拉）</a:t>
            </a:r>
            <a:r>
              <a:rPr lang="zh-CN" altLang="en-US" dirty="0">
                <a:ea typeface="宋体" charset="-122"/>
              </a:rPr>
              <a:t> 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纯洁的</a:t>
            </a:r>
            <a:r>
              <a:rPr lang="zh-CN" altLang="en-US" dirty="0">
                <a:ea typeface="宋体" charset="-122"/>
              </a:rPr>
              <a:t>  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俄语共有三个调型</a:t>
            </a:r>
            <a:endParaRPr lang="zh-CN" altLang="en-US" sz="3200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sp>
        <p:nvSpPr>
          <p:cNvPr id="25603" name="Rectangle 2"/>
          <p:cNvSpPr/>
          <p:nvPr>
            <p:ph idx="1" hasCustomPrompt="1"/>
          </p:nvPr>
        </p:nvSpPr>
        <p:spPr/>
        <p:txBody>
          <a:bodyPr vert="horz" wrap="square" lIns="50800" tIns="50800" rIns="81279" bIns="50800" anchor="t"/>
          <a:p>
            <a:pPr marL="382905" indent="-342900" eaLnBrk="1" hangingPunct="1"/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调型一为陈述句</a:t>
            </a:r>
            <a:endParaRPr lang="zh-CN" altLang="en-US" sz="32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Это мама . 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（这是妈妈）</a:t>
            </a:r>
            <a:r>
              <a:rPr lang="zh-CN" altLang="en-US" sz="3200" dirty="0">
                <a:ea typeface="宋体" charset="-122"/>
              </a:rPr>
              <a:t> </a:t>
            </a:r>
            <a:r>
              <a:rPr lang="en-US" altLang="zh-CN" sz="3200" dirty="0">
                <a:ea typeface="宋体" charset="-122"/>
              </a:rPr>
              <a:t>Она тут 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（她在这里）</a:t>
            </a:r>
            <a:r>
              <a:rPr lang="en-US" altLang="zh-CN" sz="3200" dirty="0">
                <a:ea typeface="宋体" charset="-122"/>
              </a:rPr>
              <a:t>.</a:t>
            </a:r>
            <a:endParaRPr lang="en-US" altLang="zh-CN" sz="32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Это папа.             Он там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（他在那里）</a:t>
            </a:r>
            <a:r>
              <a:rPr lang="en-US" altLang="zh-CN" sz="3200" dirty="0">
                <a:ea typeface="宋体" charset="-122"/>
              </a:rPr>
              <a:t>.</a:t>
            </a:r>
            <a:endParaRPr lang="en-US" altLang="zh-CN" sz="32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Это окн’о. 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（这是窗户）</a:t>
            </a:r>
            <a:r>
              <a:rPr lang="zh-CN" altLang="en-US" sz="3200" dirty="0">
                <a:ea typeface="宋体" charset="-122"/>
              </a:rPr>
              <a:t>           </a:t>
            </a:r>
            <a:r>
              <a:rPr lang="en-US" altLang="zh-CN" sz="3200" dirty="0">
                <a:ea typeface="宋体" charset="-122"/>
              </a:rPr>
              <a:t>Он’о там.</a:t>
            </a:r>
            <a:endParaRPr lang="en-US" altLang="zh-CN" sz="32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Это ‘утка.  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（这是鸭子）</a:t>
            </a:r>
            <a:r>
              <a:rPr lang="zh-CN" altLang="en-US" sz="3200" dirty="0">
                <a:ea typeface="宋体" charset="-122"/>
              </a:rPr>
              <a:t>          </a:t>
            </a:r>
            <a:r>
              <a:rPr lang="en-US" altLang="zh-CN" sz="3200" dirty="0">
                <a:ea typeface="宋体" charset="-122"/>
              </a:rPr>
              <a:t>Он’а тут.</a:t>
            </a:r>
            <a:endParaRPr lang="en-US" altLang="zh-CN" sz="3200" dirty="0">
              <a:ea typeface="宋体" charset="-122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algn="ctr" eaLnBrk="1" hangingPunct="1"/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调型</a:t>
            </a:r>
            <a:r>
              <a:rPr lang="en-US" altLang="zh-CN" dirty="0">
                <a:ea typeface="宋体" charset="-122"/>
              </a:rPr>
              <a:t>2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6627" name="Rectangle 2"/>
          <p:cNvSpPr/>
          <p:nvPr>
            <p:ph idx="1" hasCustomPrompt="1"/>
          </p:nvPr>
        </p:nvSpPr>
        <p:spPr/>
        <p:txBody>
          <a:bodyPr vert="horz" wrap="square" lIns="50800" tIns="50800" rIns="81279" bIns="50800" anchor="t"/>
          <a:p>
            <a:pPr marL="382905" indent="-342900" eaLnBrk="1" hangingPunct="1"/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带疑问词的疑问句</a:t>
            </a:r>
            <a:endParaRPr lang="zh-CN" altLang="en-US" sz="32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Кто это?</a:t>
            </a:r>
            <a:endParaRPr lang="en-US" altLang="zh-CN" sz="32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Кто тут?</a:t>
            </a:r>
            <a:endParaRPr lang="en-US" altLang="zh-CN" sz="32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Кто там?</a:t>
            </a:r>
            <a:endParaRPr lang="en-US" altLang="zh-CN" sz="32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Кто у окна?</a:t>
            </a:r>
            <a:endParaRPr lang="en-US" altLang="zh-CN" sz="3200" dirty="0">
              <a:ea typeface="宋体" charset="-122"/>
            </a:endParaRPr>
          </a:p>
          <a:p>
            <a:pPr marL="382905" indent="-342900" eaLnBrk="1" hangingPunct="1"/>
            <a:endParaRPr lang="en-US" altLang="zh-CN" sz="3200" dirty="0">
              <a:ea typeface="宋体" charset="-122"/>
            </a:endParaRPr>
          </a:p>
          <a:p>
            <a:pPr marL="382905" indent="-342900" eaLnBrk="1" hangingPunct="1"/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呼语也用调型</a:t>
            </a:r>
            <a:r>
              <a:rPr lang="en-US" altLang="zh-CN" sz="3200" dirty="0">
                <a:ea typeface="宋体" charset="-122"/>
              </a:rPr>
              <a:t>2  Мама!  Папа! Анна !Антон!</a:t>
            </a:r>
            <a:endParaRPr lang="en-US" altLang="zh-CN" sz="3200" dirty="0">
              <a:ea typeface="宋体" charset="-122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调型</a:t>
            </a:r>
            <a:r>
              <a:rPr lang="en-US" altLang="zh-CN" dirty="0">
                <a:ea typeface="宋体" charset="-122"/>
              </a:rPr>
              <a:t>3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7651" name="Rectangle 2"/>
          <p:cNvSpPr/>
          <p:nvPr>
            <p:ph idx="1" hasCustomPrompt="1"/>
          </p:nvPr>
        </p:nvSpPr>
        <p:spPr/>
        <p:txBody>
          <a:bodyPr vert="horz" wrap="square" lIns="50800" tIns="50800" rIns="81279" bIns="50800" anchor="t"/>
          <a:p>
            <a:pPr marL="382905" indent="-342900" eaLnBrk="1" hangingPunct="1"/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不带疑问句的疑问句</a:t>
            </a:r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Это мама? 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这是妈妈吗？</a:t>
            </a:r>
            <a:endParaRPr lang="zh-CN" altLang="en-US" sz="32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Это окно?  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这是窗子吗？</a:t>
            </a:r>
            <a:endParaRPr lang="zh-CN" altLang="en-US" sz="32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Это папа? 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这是爸爸吗？</a:t>
            </a:r>
            <a:endParaRPr lang="zh-CN" altLang="en-US" sz="32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Это  утка?  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这是鸭子吗？</a:t>
            </a:r>
            <a:endParaRPr lang="zh-CN" altLang="en-US" sz="3200" dirty="0">
              <a:latin typeface="Heiti SC Medium" charset="0"/>
              <a:ea typeface="宋体" charset="-122"/>
              <a:sym typeface="Heiti SC Medium" charset="0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基本问候语</a:t>
            </a:r>
            <a:endParaRPr lang="zh-CN" altLang="en-US" sz="3200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sp>
        <p:nvSpPr>
          <p:cNvPr id="28675" name="Rectangle 2"/>
          <p:cNvSpPr/>
          <p:nvPr>
            <p:ph idx="1" hasCustomPrompt="1"/>
          </p:nvPr>
        </p:nvSpPr>
        <p:spPr/>
        <p:txBody>
          <a:bodyPr vert="horz" wrap="square" lIns="50800" tIns="50800" rIns="81279" bIns="50800" anchor="t"/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Здр’а</a:t>
            </a:r>
            <a:r>
              <a:rPr lang="en-US" altLang="zh-CN" sz="3200" dirty="0">
                <a:solidFill>
                  <a:srgbClr val="FFFF00"/>
                </a:solidFill>
                <a:ea typeface="宋体" charset="-122"/>
              </a:rPr>
              <a:t>в</a:t>
            </a:r>
            <a:r>
              <a:rPr lang="en-US" altLang="zh-CN" sz="3200" dirty="0">
                <a:ea typeface="宋体" charset="-122"/>
              </a:rPr>
              <a:t>ствуйте!  </a:t>
            </a:r>
            <a:r>
              <a:rPr lang="en-US" altLang="zh-CN" sz="3200" dirty="0">
                <a:solidFill>
                  <a:srgbClr val="FFCC00"/>
                </a:solidFill>
                <a:ea typeface="宋体" charset="-122"/>
              </a:rPr>
              <a:t>(</a:t>
            </a:r>
            <a:r>
              <a:rPr lang="zh-CN" altLang="en-US" sz="3200" dirty="0">
                <a:solidFill>
                  <a:srgbClr val="FFCC00"/>
                </a:solidFill>
                <a:latin typeface="Heiti SC Medium" charset="0"/>
                <a:ea typeface="宋体" charset="-122"/>
                <a:sym typeface="Heiti SC Medium" charset="0"/>
              </a:rPr>
              <a:t>您好！）</a:t>
            </a:r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r>
              <a:rPr lang="zh-CN" altLang="en-US" sz="3200" dirty="0">
                <a:ea typeface="宋体" charset="-122"/>
              </a:rPr>
              <a:t> </a:t>
            </a:r>
            <a:r>
              <a:rPr lang="en-US" altLang="zh-CN" sz="3200" dirty="0">
                <a:ea typeface="宋体" charset="-122"/>
              </a:rPr>
              <a:t>Здра</a:t>
            </a:r>
            <a:r>
              <a:rPr lang="en-US" altLang="zh-CN" sz="3200" dirty="0">
                <a:solidFill>
                  <a:srgbClr val="FFFF00"/>
                </a:solidFill>
                <a:ea typeface="宋体" charset="-122"/>
              </a:rPr>
              <a:t>в</a:t>
            </a:r>
            <a:r>
              <a:rPr lang="en-US" altLang="zh-CN" sz="3200" dirty="0">
                <a:ea typeface="宋体" charset="-122"/>
              </a:rPr>
              <a:t>ствуй!  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（</a:t>
            </a:r>
            <a:r>
              <a:rPr lang="zh-CN" altLang="en-US" sz="3200" dirty="0">
                <a:solidFill>
                  <a:srgbClr val="FFCC00"/>
                </a:solidFill>
                <a:latin typeface="Heiti SC Medium" charset="0"/>
                <a:ea typeface="宋体" charset="-122"/>
                <a:sym typeface="Heiti SC Medium" charset="0"/>
              </a:rPr>
              <a:t>你好！）</a:t>
            </a:r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Прив’ет!   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（</a:t>
            </a:r>
            <a:r>
              <a:rPr lang="zh-CN" altLang="en-US" sz="3200" dirty="0">
                <a:solidFill>
                  <a:srgbClr val="FFCC00"/>
                </a:solidFill>
                <a:latin typeface="Heiti SC Medium" charset="0"/>
                <a:ea typeface="宋体" charset="-122"/>
                <a:sym typeface="Heiti SC Medium" charset="0"/>
              </a:rPr>
              <a:t>你好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）</a:t>
            </a:r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endParaRPr lang="zh-CN" altLang="en-US" sz="32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Д’оброе ‘утро!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（</a:t>
            </a:r>
            <a:r>
              <a:rPr lang="zh-CN" altLang="en-US" sz="3200" dirty="0">
                <a:solidFill>
                  <a:srgbClr val="FFCC00"/>
                </a:solidFill>
                <a:latin typeface="Heiti SC Medium" charset="0"/>
                <a:ea typeface="宋体" charset="-122"/>
                <a:sym typeface="Heiti SC Medium" charset="0"/>
              </a:rPr>
              <a:t>早上好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）</a:t>
            </a:r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Д’обрый день!   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（</a:t>
            </a:r>
            <a:r>
              <a:rPr lang="zh-CN" altLang="en-US" sz="3200" dirty="0">
                <a:solidFill>
                  <a:srgbClr val="FFCC00"/>
                </a:solidFill>
                <a:latin typeface="Heiti SC Medium" charset="0"/>
                <a:ea typeface="宋体" charset="-122"/>
                <a:sym typeface="Heiti SC Medium" charset="0"/>
              </a:rPr>
              <a:t>日安）</a:t>
            </a:r>
            <a:endParaRPr lang="zh-CN" altLang="en-US" dirty="0">
              <a:ea typeface="宋体" charset="-122"/>
            </a:endParaRPr>
          </a:p>
          <a:p>
            <a:pPr marL="382905" indent="-342900" eaLnBrk="1" hangingPunct="1">
              <a:spcBef>
                <a:spcPct val="0"/>
              </a:spcBef>
            </a:pPr>
            <a:r>
              <a:rPr lang="en-US" altLang="zh-CN" sz="3200" dirty="0">
                <a:ea typeface="宋体" charset="-122"/>
              </a:rPr>
              <a:t>Д’обрый в’ечер! 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（</a:t>
            </a:r>
            <a:r>
              <a:rPr lang="zh-CN" altLang="en-US" sz="3200" dirty="0">
                <a:solidFill>
                  <a:srgbClr val="FFCC00"/>
                </a:solidFill>
                <a:latin typeface="Heiti SC Medium" charset="0"/>
                <a:ea typeface="宋体" charset="-122"/>
                <a:sym typeface="Heiti SC Medium" charset="0"/>
              </a:rPr>
              <a:t>晚上好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）</a:t>
            </a:r>
            <a:endParaRPr lang="zh-CN" altLang="en-US" sz="3200" dirty="0">
              <a:latin typeface="Heiti SC Medium" charset="0"/>
              <a:ea typeface="宋体" charset="-122"/>
              <a:sym typeface="Heiti SC Medium" charset="0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礼貌询问近况</a:t>
            </a:r>
            <a:endParaRPr lang="zh-CN" altLang="en-US" sz="3200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sp>
        <p:nvSpPr>
          <p:cNvPr id="29699" name="Rectangle 2"/>
          <p:cNvSpPr/>
          <p:nvPr>
            <p:ph idx="1" hasCustomPrompt="1"/>
          </p:nvPr>
        </p:nvSpPr>
        <p:spPr/>
        <p:txBody>
          <a:bodyPr vert="horz" wrap="square" lIns="50800" tIns="50800" rIns="81279" bIns="50800" anchor="t"/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Как ж’изнь?    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最近生活得怎么样？</a:t>
            </a:r>
            <a:endParaRPr lang="zh-CN" altLang="en-US" sz="32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Как  здор’овье?  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最近身体好吗？</a:t>
            </a:r>
            <a:endParaRPr lang="zh-CN" altLang="en-US" sz="32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Как дел’а?  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最近事情还顺利吗？</a:t>
            </a:r>
            <a:endParaRPr lang="zh-CN" altLang="en-US" sz="32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Хорош’о! Спас’ибо! 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很好，谢谢！</a:t>
            </a:r>
            <a:endParaRPr lang="zh-CN" altLang="en-US" sz="32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Очень хорошо!  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非常好！</a:t>
            </a:r>
            <a:endParaRPr lang="zh-CN" altLang="en-US" sz="32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Пл’охо!            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不好！</a:t>
            </a:r>
            <a:endParaRPr lang="en-US" altLang="zh-CN" sz="3200" dirty="0">
              <a:latin typeface="Heiti SC Medium" charset="0"/>
              <a:ea typeface="宋体" charset="-122"/>
              <a:sym typeface="Heiti SC Medium" charset="0"/>
            </a:endParaRPr>
          </a:p>
          <a:p>
            <a:pPr marL="382905" indent="-342900" eaLnBrk="1" hangingPunct="1"/>
            <a:r>
              <a:rPr lang="ru-RU" altLang="zh-CN" sz="3200" dirty="0">
                <a:latin typeface="Heiti SC Medium" charset="0"/>
                <a:ea typeface="宋体" charset="-122"/>
                <a:sym typeface="Heiti SC Medium" charset="0"/>
              </a:rPr>
              <a:t>Норм</a:t>
            </a:r>
            <a:r>
              <a:rPr lang="en-US" altLang="zh-CN" sz="3200" dirty="0">
                <a:latin typeface="Heiti SC Medium" charset="0"/>
                <a:ea typeface="宋体" charset="-122"/>
                <a:sym typeface="Heiti SC Medium" charset="0"/>
              </a:rPr>
              <a:t>’</a:t>
            </a:r>
            <a:r>
              <a:rPr lang="ru-RU" altLang="zh-CN" sz="3200" dirty="0">
                <a:latin typeface="Heiti SC Medium" charset="0"/>
                <a:ea typeface="宋体" charset="-122"/>
                <a:sym typeface="Heiti SC Medium" charset="0"/>
              </a:rPr>
              <a:t>ально!</a:t>
            </a:r>
            <a:r>
              <a:rPr lang="en-US" altLang="zh-CN" sz="3200" dirty="0">
                <a:latin typeface="Heiti SC Medium" charset="0"/>
                <a:ea typeface="宋体" charset="-122"/>
                <a:sym typeface="Heiti SC Medium" charset="0"/>
              </a:rPr>
              <a:t>       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正常</a:t>
            </a:r>
            <a:endParaRPr lang="en-US" altLang="zh-CN" sz="3200" dirty="0">
              <a:latin typeface="Heiti SC Medium" charset="0"/>
              <a:ea typeface="宋体" charset="-122"/>
              <a:sym typeface="Heiti SC Medium" charset="0"/>
            </a:endParaRPr>
          </a:p>
          <a:p>
            <a:pPr marL="382905" indent="-342900" eaLnBrk="1" hangingPunct="1"/>
            <a:r>
              <a:rPr lang="en-US" altLang="zh-CN" sz="3200" dirty="0">
                <a:latin typeface="Heiti SC Medium" charset="0"/>
                <a:ea typeface="宋体" charset="-122"/>
                <a:sym typeface="Heiti SC Medium" charset="0"/>
              </a:rPr>
              <a:t>《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爸爸的女儿们</a:t>
            </a:r>
            <a:r>
              <a:rPr lang="en-US" altLang="zh-CN" sz="3200" dirty="0">
                <a:latin typeface="Heiti SC Medium" charset="0"/>
                <a:ea typeface="宋体" charset="-122"/>
                <a:sym typeface="Heiti SC Medium" charset="0"/>
              </a:rPr>
              <a:t>》《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战斗民族养成记</a:t>
            </a:r>
            <a:r>
              <a:rPr lang="en-US" altLang="zh-CN" sz="3200" dirty="0">
                <a:latin typeface="Heiti SC Medium" charset="0"/>
                <a:ea typeface="宋体" charset="-122"/>
                <a:sym typeface="Heiti SC Medium" charset="0"/>
              </a:rPr>
              <a:t>》</a:t>
            </a:r>
            <a:endParaRPr lang="zh-CN" altLang="en-US" sz="3200" dirty="0">
              <a:latin typeface="Heiti SC Medium" charset="0"/>
              <a:ea typeface="宋体" charset="-122"/>
              <a:sym typeface="Heiti SC Medium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俄罗斯联邦</a:t>
            </a:r>
            <a:endParaRPr lang="zh-CN" altLang="en-US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sp>
        <p:nvSpPr>
          <p:cNvPr id="5123" name="Rectangle 2"/>
          <p:cNvSpPr/>
          <p:nvPr>
            <p:ph idx="1" hasCustomPrompt="1"/>
          </p:nvPr>
        </p:nvSpPr>
        <p:spPr/>
        <p:txBody>
          <a:bodyPr vert="horz" wrap="square" lIns="50800" tIns="50800" rIns="81279" bIns="50800" anchor="t"/>
          <a:p>
            <a:pPr marL="382905" indent="-342900" eaLnBrk="1" hangingPunct="1"/>
            <a:r>
              <a:rPr lang="zh-CN" altLang="en-US" sz="3200" dirty="0">
                <a:solidFill>
                  <a:srgbClr val="FFCC00"/>
                </a:solidFill>
                <a:latin typeface="Heiti SC Medium" charset="0"/>
                <a:ea typeface="宋体" charset="-122"/>
                <a:sym typeface="Heiti SC Medium" charset="0"/>
              </a:rPr>
              <a:t>人口</a:t>
            </a:r>
            <a:r>
              <a:rPr lang="zh-CN" altLang="en-US" sz="3200" dirty="0">
                <a:ea typeface="宋体" charset="-122"/>
              </a:rPr>
              <a:t> </a:t>
            </a:r>
            <a:r>
              <a:rPr lang="en-US" altLang="zh-CN" sz="3200" dirty="0">
                <a:ea typeface="宋体" charset="-122"/>
              </a:rPr>
              <a:t>1.43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亿（</a:t>
            </a:r>
            <a:r>
              <a:rPr lang="en-US" altLang="zh-CN" sz="3200" dirty="0">
                <a:ea typeface="宋体" charset="-122"/>
              </a:rPr>
              <a:t>2012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年）</a:t>
            </a:r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r>
              <a:rPr lang="zh-CN" altLang="en-US" sz="3200" dirty="0">
                <a:solidFill>
                  <a:srgbClr val="FFCC00"/>
                </a:solidFill>
                <a:latin typeface="Heiti SC Medium" charset="0"/>
                <a:ea typeface="宋体" charset="-122"/>
                <a:sym typeface="Heiti SC Medium" charset="0"/>
              </a:rPr>
              <a:t>领土</a:t>
            </a:r>
            <a:r>
              <a:rPr lang="en-US" altLang="zh-CN" sz="3200" dirty="0">
                <a:ea typeface="宋体" charset="-122"/>
              </a:rPr>
              <a:t>1707.55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万平方公里</a:t>
            </a:r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2012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年人均月收入</a:t>
            </a:r>
            <a:r>
              <a:rPr lang="en-US" altLang="zh-CN" sz="3200" dirty="0">
                <a:ea typeface="宋体" charset="-122"/>
              </a:rPr>
              <a:t>27607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卢布，莫斯科人均收入</a:t>
            </a:r>
            <a:r>
              <a:rPr lang="en-US" altLang="zh-CN" sz="3200" dirty="0">
                <a:ea typeface="宋体" charset="-122"/>
              </a:rPr>
              <a:t>45600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卢布</a:t>
            </a:r>
            <a:endParaRPr lang="zh-CN" altLang="en-US" sz="32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200" dirty="0">
                <a:ea typeface="宋体" charset="-122"/>
              </a:rPr>
              <a:t>2012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年</a:t>
            </a:r>
            <a:r>
              <a:rPr lang="zh-CN" altLang="en-US" sz="3200" dirty="0">
                <a:solidFill>
                  <a:srgbClr val="FFCC00"/>
                </a:solidFill>
                <a:latin typeface="Heiti SC Medium" charset="0"/>
                <a:ea typeface="宋体" charset="-122"/>
                <a:sym typeface="Heiti SC Medium" charset="0"/>
              </a:rPr>
              <a:t>卢布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与人民币比值大约</a:t>
            </a:r>
            <a:r>
              <a:rPr lang="zh-CN" altLang="en-US" sz="3200" dirty="0">
                <a:ea typeface="宋体" charset="-122"/>
              </a:rPr>
              <a:t> </a:t>
            </a:r>
            <a:r>
              <a:rPr lang="en-US" altLang="zh-CN" sz="3200" dirty="0">
                <a:ea typeface="宋体" charset="-122"/>
              </a:rPr>
              <a:t>4.56</a:t>
            </a:r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：</a:t>
            </a:r>
            <a:r>
              <a:rPr lang="en-US" altLang="zh-CN" sz="3200" dirty="0">
                <a:ea typeface="宋体" charset="-122"/>
              </a:rPr>
              <a:t>1</a:t>
            </a:r>
            <a:endParaRPr lang="en-US" altLang="zh-CN" sz="3200" dirty="0">
              <a:ea typeface="宋体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俄语是联合国六种官方语言之一</a:t>
            </a:r>
            <a:endParaRPr lang="zh-CN" altLang="en-US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sp>
        <p:nvSpPr>
          <p:cNvPr id="6147" name="Rectangle 2"/>
          <p:cNvSpPr/>
          <p:nvPr>
            <p:ph idx="1" hasCustomPrompt="1"/>
          </p:nvPr>
        </p:nvSpPr>
        <p:spPr>
          <a:xfrm>
            <a:off x="228600" y="1295400"/>
            <a:ext cx="8664575" cy="5562600"/>
          </a:xfrm>
        </p:spPr>
        <p:txBody>
          <a:bodyPr vert="horz" wrap="square" lIns="50800" tIns="50800" rIns="81279" bIns="50800" anchor="t"/>
          <a:p>
            <a:pPr marL="382905" indent="-342900" eaLnBrk="1" hangingPunct="1">
              <a:lnSpc>
                <a:spcPct val="90000"/>
              </a:lnSpc>
            </a:pPr>
            <a:r>
              <a:rPr lang="en-US" altLang="zh-CN" sz="3600" dirty="0">
                <a:ea typeface="宋体" charset="-122"/>
              </a:rPr>
              <a:t>         </a:t>
            </a:r>
            <a:r>
              <a:rPr lang="zh-CN" altLang="en-US" sz="3600" dirty="0">
                <a:latin typeface="Heiti SC Medium" charset="0"/>
                <a:ea typeface="宋体" charset="-122"/>
                <a:sym typeface="Heiti SC Medium" charset="0"/>
              </a:rPr>
              <a:t>汉语、法语、英语、俄语、西班牙语、阿拉伯语是联合国六种工作语言。</a:t>
            </a:r>
            <a:endParaRPr lang="zh-CN" altLang="en-US" sz="3600" dirty="0">
              <a:ea typeface="宋体" charset="-122"/>
            </a:endParaRPr>
          </a:p>
          <a:p>
            <a:pPr marL="382905" indent="-342900" eaLnBrk="1" hangingPunct="1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           </a:t>
            </a:r>
            <a:r>
              <a:rPr lang="zh-CN" altLang="en-US" sz="3600" dirty="0">
                <a:latin typeface="Heiti SC Medium" charset="0"/>
                <a:ea typeface="宋体" charset="-122"/>
                <a:sym typeface="Heiti SC Medium" charset="0"/>
              </a:rPr>
              <a:t>俄语是俄罗斯族的民族语言，也是俄罗斯联邦的官方语言。全世界以俄语为第一语言的人数为一亿四千万人，以俄语为第二语言的人也有四千五百万人。以人口来排列，俄语是世界上第七大语言。之前分别是汉语、西班牙语、英语、孟加拉语、印地语、葡萄牙语。</a:t>
            </a:r>
            <a:endParaRPr lang="zh-CN" altLang="en-US" dirty="0">
              <a:ea typeface="宋体" charset="-122"/>
            </a:endParaRPr>
          </a:p>
          <a:p>
            <a:pPr marL="382905" indent="-342900" eaLnBrk="1" hangingPunct="1">
              <a:lnSpc>
                <a:spcPct val="90000"/>
              </a:lnSpc>
            </a:pPr>
            <a:r>
              <a:rPr lang="zh-CN" altLang="en-US" sz="3600" dirty="0">
                <a:ea typeface="宋体" charset="-122"/>
              </a:rPr>
              <a:t>        </a:t>
            </a:r>
            <a:endParaRPr lang="zh-CN" altLang="en-US" sz="3600" dirty="0">
              <a:ea typeface="宋体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r>
              <a:rPr lang="zh-CN" altLang="en-US" sz="3200" dirty="0">
                <a:latin typeface="Heiti SC Medium" charset="0"/>
                <a:ea typeface="宋体" charset="-122"/>
                <a:sym typeface="Heiti SC Medium" charset="0"/>
              </a:rPr>
              <a:t>使用俄语的国家</a:t>
            </a:r>
            <a:endParaRPr lang="zh-CN" altLang="en-US" sz="3200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sp>
        <p:nvSpPr>
          <p:cNvPr id="7171" name="Rectangle 2"/>
          <p:cNvSpPr/>
          <p:nvPr>
            <p:ph idx="1" hasCustomPrompt="1"/>
          </p:nvPr>
        </p:nvSpPr>
        <p:spPr/>
        <p:txBody>
          <a:bodyPr vert="horz" wrap="square" lIns="50800" tIns="50800" rIns="81279" bIns="50800" anchor="t"/>
          <a:p>
            <a:pPr marL="382905" indent="-342900" eaLnBrk="1" hangingPunct="1"/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一、前苏联解体而成的国家；</a:t>
            </a:r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二、华沙条约成员国家：波兰、保加利亚、捷克、斯洛伐克、匈牙利、罗马尼亚和阿尔巴尼亚；</a:t>
            </a:r>
            <a:r>
              <a:rPr lang="zh-CN" altLang="en-US" dirty="0">
                <a:ea typeface="宋体" charset="-122"/>
              </a:rPr>
              <a:t> </a:t>
            </a:r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三、一些亚洲国家，譬如老挝、越南、柬埔寨和蒙古，依然会教授俄语。而在阿富汗的几个部落，俄语仍然被使用作为混合语</a:t>
            </a: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；</a:t>
            </a:r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四、在以色列，至少</a:t>
            </a:r>
            <a:r>
              <a:rPr lang="en-US" altLang="zh-CN" dirty="0">
                <a:ea typeface="宋体" charset="-122"/>
              </a:rPr>
              <a:t>750,000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的前苏联犹太移民使用俄语</a:t>
            </a:r>
            <a:r>
              <a:rPr lang="en-US" altLang="zh-CN" dirty="0">
                <a:ea typeface="宋体" charset="-122"/>
              </a:rPr>
              <a:t>(1999 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年人口调查</a:t>
            </a:r>
            <a:r>
              <a:rPr lang="en-US" altLang="zh-CN" dirty="0">
                <a:ea typeface="宋体" charset="-122"/>
              </a:rPr>
              <a:t>)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。以色列的新闻、网站及出版物亦经常使用俄语；</a:t>
            </a:r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五、在北美洲，有相当大的俄语社区，特别是在美国和加拿大的市区如纽约、洛杉矶、旧金山、多伦多</a:t>
            </a: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。根据美国</a:t>
            </a:r>
            <a:r>
              <a:rPr lang="en-US" altLang="zh-CN" dirty="0">
                <a:ea typeface="宋体" charset="-122"/>
              </a:rPr>
              <a:t>2000 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年人口调查，美国有</a:t>
            </a:r>
            <a:r>
              <a:rPr lang="en-US" altLang="zh-CN" dirty="0">
                <a:ea typeface="宋体" charset="-122"/>
              </a:rPr>
              <a:t>1.50%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人口说俄语，</a:t>
            </a:r>
            <a:r>
              <a:rPr lang="zh-CN" altLang="en-US" dirty="0">
                <a:ea typeface="宋体" charset="-122"/>
              </a:rPr>
              <a:t> </a:t>
            </a:r>
            <a:endParaRPr lang="zh-CN" altLang="en-US" dirty="0">
              <a:ea typeface="宋体" charset="-122"/>
            </a:endParaRPr>
          </a:p>
          <a:p>
            <a:pPr marL="382905" indent="-342900" eaLnBrk="1" hangingPunct="1"/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六、</a:t>
            </a:r>
            <a:r>
              <a:rPr lang="en-US" altLang="zh-CN" dirty="0">
                <a:ea typeface="宋体" charset="-122"/>
              </a:rPr>
              <a:t>20</a:t>
            </a:r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世纪的初期，欧洲亦有不少讲俄语的移民。德国、英国、西班牙、法国、意大利、比利时、希腊和土耳其讲俄语的社区共有三百万人。</a:t>
            </a:r>
            <a:r>
              <a:rPr lang="zh-CN" altLang="en-US" dirty="0">
                <a:ea typeface="宋体" charset="-122"/>
              </a:rPr>
              <a:t> 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关于俄罗斯</a:t>
            </a:r>
            <a:endParaRPr lang="zh-CN" altLang="en-US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sp>
        <p:nvSpPr>
          <p:cNvPr id="8195" name="Rectangle 2"/>
          <p:cNvSpPr/>
          <p:nvPr>
            <p:ph idx="1" hasCustomPrompt="1"/>
          </p:nvPr>
        </p:nvSpPr>
        <p:spPr/>
        <p:txBody>
          <a:bodyPr vert="horz" wrap="square" lIns="50800" tIns="50800" rIns="81279" bIns="50800" anchor="t"/>
          <a:p>
            <a:pPr marL="382905" indent="-342900" eaLnBrk="1" hangingPunct="1"/>
            <a:r>
              <a:rPr lang="zh-CN" altLang="en-US" sz="3600" dirty="0">
                <a:latin typeface="Heiti SC Medium" charset="0"/>
                <a:ea typeface="宋体" charset="-122"/>
                <a:sym typeface="Heiti SC Medium" charset="0"/>
              </a:rPr>
              <a:t>俄罗斯国旗</a:t>
            </a:r>
            <a:endParaRPr lang="zh-CN" altLang="en-US" sz="3600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pic>
        <p:nvPicPr>
          <p:cNvPr id="819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700338" y="2733675"/>
            <a:ext cx="2919412" cy="1919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俄罗斯国徽</a:t>
            </a:r>
            <a:endParaRPr lang="zh-CN" altLang="en-US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sp>
        <p:nvSpPr>
          <p:cNvPr id="9219" name="Rectangle 2"/>
          <p:cNvSpPr/>
          <p:nvPr>
            <p:ph idx="1" hasCustomPrompt="1"/>
          </p:nvPr>
        </p:nvSpPr>
        <p:spPr/>
        <p:txBody>
          <a:bodyPr vert="horz" wrap="square" lIns="50800" tIns="50800" rIns="81279" bIns="50800" anchor="t"/>
          <a:p>
            <a:pPr marL="382905" indent="-342900" eaLnBrk="1" hangingPunct="1"/>
            <a:endParaRPr lang="en-US" altLang="zh-CN" sz="2800" dirty="0">
              <a:ea typeface="宋体" charset="-122"/>
            </a:endParaRPr>
          </a:p>
        </p:txBody>
      </p:sp>
      <p:pic>
        <p:nvPicPr>
          <p:cNvPr id="922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700338" y="1989138"/>
            <a:ext cx="3535362" cy="3506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莫斯科红场</a:t>
            </a:r>
            <a:endParaRPr lang="zh-CN" altLang="en-US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sp>
        <p:nvSpPr>
          <p:cNvPr id="10242" name="Rectangle 2"/>
          <p:cNvSpPr/>
          <p:nvPr>
            <p:ph idx="1" hasCustomPrompt="1"/>
          </p:nvPr>
        </p:nvSpPr>
        <p:spPr>
          <a:xfrm>
            <a:off x="5048250" y="1016000"/>
            <a:ext cx="3556000" cy="5702300"/>
          </a:xfrm>
        </p:spPr>
        <p:txBody>
          <a:bodyPr vert="horz" wrap="square" lIns="50800" tIns="50800" rIns="81279" bIns="50800" anchor="t"/>
          <a:p>
            <a:pPr eaLnBrk="1" hangingPunct="1"/>
            <a:endParaRPr lang="en-US" altLang="zh-CN" sz="3600" dirty="0">
              <a:ea typeface="宋体" charset="-122"/>
            </a:endParaRPr>
          </a:p>
          <a:p>
            <a:pPr eaLnBrk="1" hangingPunct="1"/>
            <a:r>
              <a:rPr lang="en-US" altLang="zh-CN" sz="3600" dirty="0">
                <a:ea typeface="宋体" charset="-122"/>
              </a:rPr>
              <a:t>Москва</a:t>
            </a:r>
            <a:endParaRPr lang="en-US" altLang="zh-CN" sz="3600" dirty="0">
              <a:ea typeface="宋体" charset="-122"/>
            </a:endParaRPr>
          </a:p>
          <a:p>
            <a:pPr eaLnBrk="1" hangingPunct="1"/>
            <a:endParaRPr lang="en-US" altLang="zh-CN" sz="3600" dirty="0">
              <a:ea typeface="宋体" charset="-122"/>
            </a:endParaRPr>
          </a:p>
          <a:p>
            <a:pPr eaLnBrk="1" hangingPunct="1"/>
            <a:endParaRPr lang="en-US" altLang="zh-CN" sz="3600" dirty="0">
              <a:ea typeface="宋体" charset="-122"/>
            </a:endParaRPr>
          </a:p>
          <a:p>
            <a:pPr eaLnBrk="1" hangingPunct="1"/>
            <a:endParaRPr lang="en-US" altLang="zh-CN" sz="3600" dirty="0">
              <a:ea typeface="宋体" charset="-122"/>
            </a:endParaRPr>
          </a:p>
          <a:p>
            <a:pPr eaLnBrk="1" hangingPunct="1"/>
            <a:r>
              <a:rPr lang="en-US" altLang="zh-CN" sz="3600" dirty="0">
                <a:ea typeface="宋体" charset="-122"/>
              </a:rPr>
              <a:t>Красная площадь</a:t>
            </a:r>
            <a:endParaRPr lang="en-US" altLang="zh-CN" sz="3600" dirty="0">
              <a:ea typeface="宋体" charset="-122"/>
            </a:endParaRPr>
          </a:p>
        </p:txBody>
      </p:sp>
      <p:pic>
        <p:nvPicPr>
          <p:cNvPr id="1024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588" y="2073275"/>
            <a:ext cx="4953000" cy="3238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1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>
                                            <p:txEl>
                                              <p:charRg st="1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>
                                            <p:txEl>
                                              <p:charRg st="1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2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2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/>
      <p:bldP spid="1024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1"/>
          <p:cNvSpPr/>
          <p:nvPr>
            <p:ph type="title"/>
          </p:nvPr>
        </p:nvSpPr>
        <p:spPr/>
        <p:txBody>
          <a:bodyPr vert="horz" wrap="square" lIns="50800" tIns="50800" rIns="81279" bIns="50800" anchor="ctr"/>
          <a:p>
            <a:pPr eaLnBrk="1" hangingPunct="1"/>
            <a:r>
              <a:rPr lang="zh-CN" altLang="en-US" dirty="0">
                <a:latin typeface="Heiti SC Medium" charset="0"/>
                <a:ea typeface="宋体" charset="-122"/>
                <a:sym typeface="Heiti SC Medium" charset="0"/>
              </a:rPr>
              <a:t>克里姆林宫</a:t>
            </a:r>
            <a:endParaRPr lang="zh-CN" altLang="en-US" dirty="0">
              <a:latin typeface="Heiti SC Medium" charset="0"/>
              <a:ea typeface="宋体" charset="-122"/>
              <a:sym typeface="Heiti SC Medium" charset="0"/>
            </a:endParaRPr>
          </a:p>
        </p:txBody>
      </p:sp>
      <p:sp>
        <p:nvSpPr>
          <p:cNvPr id="11267" name="Rectangle 2"/>
          <p:cNvSpPr/>
          <p:nvPr>
            <p:ph idx="1" hasCustomPrompt="1"/>
          </p:nvPr>
        </p:nvSpPr>
        <p:spPr>
          <a:xfrm>
            <a:off x="4953000" y="1295400"/>
            <a:ext cx="4191000" cy="5334000"/>
          </a:xfrm>
        </p:spPr>
        <p:txBody>
          <a:bodyPr vert="horz" wrap="square" lIns="50800" tIns="50800" rIns="81279" bIns="50800" anchor="t"/>
          <a:p>
            <a:pPr marL="382905" indent="-342900" eaLnBrk="1" hangingPunct="1"/>
            <a:endParaRPr lang="en-US" altLang="zh-CN" sz="3600" dirty="0">
              <a:ea typeface="宋体" charset="-122"/>
            </a:endParaRPr>
          </a:p>
          <a:p>
            <a:pPr marL="382905" indent="-342900" eaLnBrk="1" hangingPunct="1"/>
            <a:endParaRPr lang="en-US" altLang="zh-CN" sz="3600" dirty="0">
              <a:ea typeface="宋体" charset="-122"/>
            </a:endParaRPr>
          </a:p>
          <a:p>
            <a:pPr marL="382905" indent="-342900" eaLnBrk="1" hangingPunct="1"/>
            <a:endParaRPr lang="en-US" altLang="zh-CN" sz="3600" dirty="0">
              <a:ea typeface="宋体" charset="-122"/>
            </a:endParaRPr>
          </a:p>
          <a:p>
            <a:pPr marL="382905" indent="-342900" eaLnBrk="1" hangingPunct="1"/>
            <a:r>
              <a:rPr lang="en-US" altLang="zh-CN" sz="3600" dirty="0">
                <a:ea typeface="宋体" charset="-122"/>
              </a:rPr>
              <a:t>Кремль</a:t>
            </a:r>
            <a:endParaRPr lang="en-US" altLang="zh-CN" sz="3600" dirty="0">
              <a:ea typeface="宋体" charset="-122"/>
            </a:endParaRPr>
          </a:p>
        </p:txBody>
      </p:sp>
      <p:pic>
        <p:nvPicPr>
          <p:cNvPr id="1126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06388" y="1295400"/>
            <a:ext cx="4314825" cy="533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Impact"/>
        <a:ea typeface=""/>
        <a:cs typeface="Heiti SC Medium"/>
      </a:majorFont>
      <a:minorFont>
        <a:latin typeface="Tahoma Bold"/>
        <a:ea typeface=""/>
        <a:cs typeface="Heiti SC Mediu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90204" pitchFamily="34" charset="0"/>
            <a:cs typeface="Heiti SC Light" charset="0"/>
            <a:sym typeface="Arial" panose="020B060402020209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90204" pitchFamily="34" charset="0"/>
            <a:cs typeface="Heiti SC Light" charset="0"/>
            <a:sym typeface="Arial" panose="020B0604020202090204" pitchFamily="34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imson_landscape">
  <a:themeElements>
    <a:clrScheme name="crimson_landscap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rimson_landscape">
      <a:majorFont>
        <a:latin typeface="Impact"/>
        <a:ea typeface=""/>
        <a:cs typeface="Heiti SC Medium"/>
      </a:majorFont>
      <a:minorFont>
        <a:latin typeface="Tahoma Bold"/>
        <a:ea typeface=""/>
        <a:cs typeface="Heiti SC Mediu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90204" pitchFamily="34" charset="0"/>
            <a:cs typeface="Heiti SC Light" charset="0"/>
            <a:sym typeface="Arial" panose="020B060402020209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90204" pitchFamily="34" charset="0"/>
            <a:cs typeface="Heiti SC Light" charset="0"/>
            <a:sym typeface="Arial" panose="020B0604020202090204" pitchFamily="34" charset="0"/>
          </a:defRPr>
        </a:defPPr>
      </a:lstStyle>
    </a:lnDef>
  </a:objectDefaults>
  <a:extraClrSchemeLst>
    <a:extraClrScheme>
      <a:clrScheme name="crimson_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3259</Words>
  <Application>WPS 表格</Application>
  <PresentationFormat>全屏显示(4:3)</PresentationFormat>
  <Paragraphs>157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7" baseType="lpstr">
      <vt:lpstr>Arial</vt:lpstr>
      <vt:lpstr>方正书宋_GBK</vt:lpstr>
      <vt:lpstr>Wingdings</vt:lpstr>
      <vt:lpstr>Heiti SC Light</vt:lpstr>
      <vt:lpstr>苹方-简</vt:lpstr>
      <vt:lpstr>Arial Black</vt:lpstr>
      <vt:lpstr>宋体</vt:lpstr>
      <vt:lpstr>汉仪书宋二KW</vt:lpstr>
      <vt:lpstr>Impact</vt:lpstr>
      <vt:lpstr>Heiti SC Medium</vt:lpstr>
      <vt:lpstr>Tahoma Bold</vt:lpstr>
      <vt:lpstr>Arial Bold</vt:lpstr>
      <vt:lpstr>Arial Unicode MS</vt:lpstr>
      <vt:lpstr>微软雅黑</vt:lpstr>
      <vt:lpstr>汉仪旗黑KW</vt:lpstr>
      <vt:lpstr>宋体</vt:lpstr>
      <vt:lpstr>Calibri</vt:lpstr>
      <vt:lpstr>Helvetica Neue</vt:lpstr>
      <vt:lpstr>Title &amp; Subtitle</vt:lpstr>
      <vt:lpstr>crimson_landscape</vt:lpstr>
      <vt:lpstr>俄语</vt:lpstr>
      <vt:lpstr>前苏联、俄罗斯联邦、独联体</vt:lpstr>
      <vt:lpstr>俄罗斯联邦</vt:lpstr>
      <vt:lpstr>俄语是联合国六种官方语言之一</vt:lpstr>
      <vt:lpstr>使用俄语的国家</vt:lpstr>
      <vt:lpstr>关于俄罗斯</vt:lpstr>
      <vt:lpstr>俄罗斯国徽</vt:lpstr>
      <vt:lpstr>莫斯科红场</vt:lpstr>
      <vt:lpstr>克里姆林宫</vt:lpstr>
      <vt:lpstr>莫斯科大剧院 Большой театр</vt:lpstr>
      <vt:lpstr>Зимний дворец</vt:lpstr>
      <vt:lpstr>Летний дворец</vt:lpstr>
      <vt:lpstr>俄语与英语学习的差异</vt:lpstr>
      <vt:lpstr>俄语字母</vt:lpstr>
      <vt:lpstr>俄语单词的特点</vt:lpstr>
      <vt:lpstr>字母学习一</vt:lpstr>
      <vt:lpstr>字母学习之二</vt:lpstr>
      <vt:lpstr>怎样称呼俄罗斯人</vt:lpstr>
      <vt:lpstr>PowerPoint 演示文稿</vt:lpstr>
      <vt:lpstr>PowerPoint 演示文稿</vt:lpstr>
      <vt:lpstr>俄罗斯人常用名字</vt:lpstr>
      <vt:lpstr>PowerPoint 演示文稿</vt:lpstr>
      <vt:lpstr>俄语共有三个调型</vt:lpstr>
      <vt:lpstr>调型2</vt:lpstr>
      <vt:lpstr>调型3</vt:lpstr>
      <vt:lpstr>基本问候语</vt:lpstr>
      <vt:lpstr>礼貌询问近况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Crimson Landscape</dc:title>
  <dc:creator>qinwy</dc:creator>
  <cp:lastModifiedBy>timi</cp:lastModifiedBy>
  <cp:revision>9</cp:revision>
  <dcterms:created xsi:type="dcterms:W3CDTF">2020-06-12T00:35:45Z</dcterms:created>
  <dcterms:modified xsi:type="dcterms:W3CDTF">2020-06-12T00:35:45Z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