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Medium" charset="0"/>
        <a:cs typeface="+mn-cs"/>
        <a:sym typeface="Arial" panose="020B060402020209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855"/>
  </p:normalViewPr>
  <p:slideViewPr>
    <p:cSldViewPr showGuides="1">
      <p:cViewPr varScale="1">
        <p:scale>
          <a:sx n="63" d="100"/>
          <a:sy n="63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cs typeface="Heiti SC Light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Heiti SC Light" charset="0"/>
              <a:sym typeface="Arial" panose="020B060402020209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cs typeface="Heiti SC Light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Heiti SC Light" charset="0"/>
              <a:sym typeface="Arial" panose="020B0604020202090204" pitchFamily="34" charset="0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cs typeface="Heiti SC Light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Heiti SC Light" charset="0"/>
              <a:sym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>
                <a:cs typeface="Heiti SC Light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D629C7-9197-4F28-842C-8707E8986C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Heiti SC Light" charset="0"/>
                <a:sym typeface="Arial" panose="020B060402020209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Heiti SC Light" charset="0"/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50800" tIns="50800" rIns="9144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/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bIns="50800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2"/>
          <p:cNvSpPr/>
          <p:nvPr>
            <p:ph type="body" idx="1"/>
          </p:nvPr>
        </p:nvSpPr>
        <p:spPr>
          <a:xfrm>
            <a:off x="228600" y="1295400"/>
            <a:ext cx="8915400" cy="5562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bIns="5080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937500" y="6689725"/>
            <a:ext cx="2762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ctr" eaLnBrk="1" hangingPunct="1">
              <a:defRPr sz="1000">
                <a:solidFill>
                  <a:srgbClr val="FFFFFF"/>
                </a:solidFill>
                <a:latin typeface="Tahoma Bold" charset="0"/>
                <a:ea typeface="宋体" charset="-122"/>
                <a:cs typeface="Tahoma Bold" charset="0"/>
                <a:sym typeface="Tahoma Bold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EEDFEA-5B31-4114-B007-F67E5182872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 Bold" charset="0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 Bold" charset="0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40005" indent="-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Impact" panose="020B0806030902050204" charset="0"/>
        </a:defRPr>
      </a:lvl1pPr>
      <a:lvl2pPr marL="40005" indent="-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2pPr>
      <a:lvl3pPr marL="40005" indent="-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3pPr>
      <a:lvl4pPr marL="40005" indent="-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4pPr>
      <a:lvl5pPr marL="40005" indent="-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5pPr>
      <a:lvl6pPr marL="4972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6pPr>
      <a:lvl7pPr marL="9544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7pPr>
      <a:lvl8pPr marL="14116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8pPr>
      <a:lvl9pPr marL="18688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ea typeface="Heiti SC Medium" charset="0"/>
          <a:cs typeface="Heiti SC Medium" charset="0"/>
          <a:sym typeface="Impact" panose="020B0806030902050204" charset="0"/>
        </a:defRPr>
      </a:lvl9pPr>
    </p:titleStyle>
    <p:bodyStyle>
      <a:lvl1pPr marL="40005" indent="-40005" algn="l" rtl="0" eaLnBrk="0" fontAlgn="base" hangingPunct="0">
        <a:spcBef>
          <a:spcPts val="600"/>
        </a:spcBef>
        <a:spcAft>
          <a:spcPct val="0"/>
        </a:spcAft>
        <a:defRPr sz="24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1pPr>
      <a:lvl2pPr marL="395605" indent="62230" algn="l" rtl="0" eaLnBrk="0" fontAlgn="base" hangingPunct="0">
        <a:spcBef>
          <a:spcPts val="500"/>
        </a:spcBef>
        <a:spcAft>
          <a:spcPct val="0"/>
        </a:spcAft>
        <a:defRPr sz="20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2pPr>
      <a:lvl3pPr marL="852805" indent="62230" algn="l" rtl="0" eaLnBrk="0" fontAlgn="base" hangingPunct="0">
        <a:spcBef>
          <a:spcPts val="400"/>
        </a:spcBef>
        <a:spcAft>
          <a:spcPct val="0"/>
        </a:spcAft>
        <a:defRPr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3pPr>
      <a:lvl4pPr marL="1310005" indent="62230" algn="l" rtl="0" eaLnBrk="0" fontAlgn="base" hangingPunct="0">
        <a:spcBef>
          <a:spcPts val="4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4pPr>
      <a:lvl5pPr marL="1767205" indent="62230" algn="l" rtl="0" eaLnBrk="0" fontAlgn="base" hangingPunct="0">
        <a:spcBef>
          <a:spcPts val="4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5pPr>
      <a:lvl6pPr marL="2224405" algn="l" rtl="0" fontAlgn="base">
        <a:spcBef>
          <a:spcPts val="4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6pPr>
      <a:lvl7pPr marL="2681605" algn="l" rtl="0" fontAlgn="base">
        <a:spcBef>
          <a:spcPts val="4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7pPr>
      <a:lvl8pPr marL="3138805" algn="l" rtl="0" fontAlgn="base">
        <a:spcBef>
          <a:spcPts val="4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8pPr>
      <a:lvl9pPr marL="3596005" algn="l" rtl="0" fontAlgn="base">
        <a:spcBef>
          <a:spcPts val="40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/>
          <p:nvPr>
            <p:ph idx="1"/>
          </p:nvPr>
        </p:nvSpPr>
        <p:spPr>
          <a:ln/>
        </p:spPr>
        <p:txBody>
          <a:bodyPr vert="horz" wrap="square" lIns="50800" tIns="50800" rIns="81279" bIns="50800" anchor="t"/>
          <a:p>
            <a:pPr marL="382905" indent="-342900" eaLnBrk="1" hangingPunct="1"/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  </a:t>
            </a:r>
            <a:r>
              <a:rPr lang="zh-CN" altLang="en-US" sz="3600" dirty="0">
                <a:latin typeface="Heiti SC Medium" charset="0"/>
                <a:ea typeface="宋体" charset="-122"/>
                <a:sym typeface="Heiti SC Medium" charset="0"/>
              </a:rPr>
              <a:t>一、动物名词的性由性别决定，分阳性和阴性两种形式。</a:t>
            </a:r>
            <a:endParaRPr lang="en-US" altLang="zh-CN" sz="36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  п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апа   д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ядя   д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едушка  </a:t>
            </a:r>
            <a:endParaRPr lang="ru-RU" altLang="zh-CN" sz="36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  учен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ик   студ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ент  уч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итель  кот</a:t>
            </a:r>
            <a:endParaRPr lang="ru-RU" altLang="zh-CN" sz="36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endParaRPr lang="ru-RU" altLang="zh-CN" sz="36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   мама   сестр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а  б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абушка учен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ица студ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ентка</a:t>
            </a:r>
            <a:endParaRPr lang="ru-RU" altLang="zh-CN" sz="36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   уч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ительница 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 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к</a:t>
            </a:r>
            <a:r>
              <a:rPr lang="en-US" altLang="zh-CN" sz="36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600" dirty="0">
                <a:latin typeface="Heiti SC Medium" charset="0"/>
                <a:ea typeface="宋体" charset="-122"/>
                <a:sym typeface="Heiti SC Medium" charset="0"/>
              </a:rPr>
              <a:t>ошка</a:t>
            </a:r>
            <a:endParaRPr lang="zh-CN" altLang="en-US" sz="36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3075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r>
              <a:rPr lang="zh-CN" altLang="en-US" dirty="0">
                <a:ea typeface="宋体" charset="-122"/>
              </a:rPr>
              <a:t>名词与物主代词的性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>
              <a:ea typeface="宋体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375650" cy="5013325"/>
          </a:xfrm>
          <a:ln/>
        </p:spPr>
        <p:txBody>
          <a:bodyPr vert="horz" wrap="square" lIns="50800" tIns="50800" rIns="91440" bIns="50800" anchor="t"/>
          <a:p>
            <a:r>
              <a:rPr lang="en-US" altLang="zh-CN" dirty="0">
                <a:ea typeface="宋体" charset="-122"/>
              </a:rPr>
              <a:t>   </a:t>
            </a:r>
            <a:r>
              <a:rPr lang="zh-CN" altLang="en-US" dirty="0">
                <a:ea typeface="宋体" charset="-122"/>
              </a:rPr>
              <a:t>我们的国家</a:t>
            </a:r>
            <a:r>
              <a:rPr lang="ru-RU" altLang="zh-CN" dirty="0">
                <a:ea typeface="宋体" charset="-122"/>
              </a:rPr>
              <a:t>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аша стран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zh-CN" altLang="en-US" dirty="0">
                <a:ea typeface="宋体" charset="-122"/>
              </a:rPr>
              <a:t>他们的教室</a:t>
            </a:r>
            <a:r>
              <a:rPr lang="ru-RU" altLang="zh-CN" dirty="0">
                <a:ea typeface="宋体" charset="-122"/>
              </a:rPr>
              <a:t> их аудит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ория</a:t>
            </a:r>
            <a:r>
              <a:rPr lang="zh-CN" altLang="en-US" dirty="0">
                <a:ea typeface="宋体" charset="-122"/>
              </a:rPr>
              <a:t>    她的词典</a:t>
            </a:r>
            <a:r>
              <a:rPr lang="ru-RU" altLang="zh-CN" dirty="0">
                <a:ea typeface="宋体" charset="-122"/>
              </a:rPr>
              <a:t> её слов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арь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我的爷爷  </a:t>
            </a:r>
            <a:r>
              <a:rPr lang="ru-RU" altLang="zh-CN" dirty="0">
                <a:ea typeface="宋体" charset="-122"/>
              </a:rPr>
              <a:t>мой д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едушка</a:t>
            </a:r>
            <a:r>
              <a:rPr lang="zh-CN" altLang="en-US" dirty="0">
                <a:ea typeface="宋体" charset="-122"/>
              </a:rPr>
              <a:t>    我们的时间</a:t>
            </a:r>
            <a:r>
              <a:rPr lang="ru-RU" altLang="zh-CN" dirty="0">
                <a:ea typeface="宋体" charset="-122"/>
              </a:rPr>
              <a:t>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аше вр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емя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你的奶奶  </a:t>
            </a:r>
            <a:r>
              <a:rPr lang="ru-RU" altLang="zh-CN" dirty="0">
                <a:ea typeface="宋体" charset="-122"/>
              </a:rPr>
              <a:t>тво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я б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абушка</a:t>
            </a:r>
            <a:r>
              <a:rPr lang="zh-CN" altLang="en-US" dirty="0">
                <a:ea typeface="宋体" charset="-122"/>
              </a:rPr>
              <a:t>    你们的名字</a:t>
            </a:r>
            <a:r>
              <a:rPr lang="ru-RU" altLang="zh-CN" dirty="0">
                <a:ea typeface="宋体" charset="-122"/>
              </a:rPr>
              <a:t> 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аше 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имя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 </a:t>
            </a:r>
            <a:r>
              <a:rPr lang="zh-CN" altLang="en-US" dirty="0">
                <a:ea typeface="宋体" charset="-122"/>
              </a:rPr>
              <a:t>他的叔叔</a:t>
            </a:r>
            <a:r>
              <a:rPr lang="ru-RU" altLang="zh-CN" dirty="0">
                <a:ea typeface="宋体" charset="-122"/>
              </a:rPr>
              <a:t>  его д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ядя            своё имя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他们的村子</a:t>
            </a:r>
            <a:r>
              <a:rPr lang="ru-RU" altLang="zh-CN" dirty="0">
                <a:ea typeface="宋体" charset="-122"/>
              </a:rPr>
              <a:t> их дер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евня       сво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я с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умка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zh-CN" altLang="en-US" dirty="0">
                <a:ea typeface="宋体" charset="-122"/>
              </a:rPr>
              <a:t>我们的黑板</a:t>
            </a:r>
            <a:r>
              <a:rPr lang="ru-RU" altLang="zh-CN" dirty="0">
                <a:ea typeface="宋体" charset="-122"/>
              </a:rPr>
              <a:t>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аша доск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а        свой д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едушка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zh-CN" altLang="en-US" dirty="0">
                <a:ea typeface="宋体" charset="-122"/>
              </a:rPr>
              <a:t>他的书包</a:t>
            </a:r>
            <a:r>
              <a:rPr lang="ru-RU" altLang="zh-CN" dirty="0">
                <a:ea typeface="宋体" charset="-122"/>
              </a:rPr>
              <a:t> его с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умка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我的信</a:t>
            </a:r>
            <a:r>
              <a:rPr lang="ru-RU" altLang="zh-CN" dirty="0">
                <a:ea typeface="宋体" charset="-122"/>
              </a:rPr>
              <a:t> моё письм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о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自己的妈妈</a:t>
            </a:r>
            <a:r>
              <a:rPr lang="ru-RU" altLang="zh-CN" dirty="0">
                <a:ea typeface="宋体" charset="-122"/>
              </a:rPr>
              <a:t>  сво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я мама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 </a:t>
            </a:r>
            <a:r>
              <a:rPr lang="zh-CN" altLang="en-US" dirty="0">
                <a:ea typeface="宋体" charset="-122"/>
              </a:rPr>
              <a:t>你们的城市</a:t>
            </a:r>
            <a:r>
              <a:rPr lang="ru-RU" altLang="zh-CN" dirty="0">
                <a:ea typeface="宋体" charset="-122"/>
              </a:rPr>
              <a:t> ваш г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>
                <a:ea typeface="宋体" charset="-122"/>
              </a:rPr>
              <a:t>ород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en-US" altLang="zh-CN" dirty="0"/>
              <a:t>  </a:t>
            </a:r>
            <a:r>
              <a:rPr lang="zh-CN" altLang="en-US" dirty="0"/>
              <a:t>对话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这是谁的书？</a:t>
            </a:r>
            <a:r>
              <a:rPr lang="ru-RU" altLang="zh-CN" dirty="0">
                <a:sym typeface="+mn-ea"/>
              </a:rPr>
              <a:t> Чей это журн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sym typeface="+mn-ea"/>
              </a:rPr>
              <a:t>ал?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这是我的书。</a:t>
            </a:r>
            <a:r>
              <a:rPr lang="ru-RU" altLang="zh-CN" dirty="0">
                <a:sym typeface="+mn-ea"/>
              </a:rPr>
              <a:t>Это мой журн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sym typeface="+mn-ea"/>
              </a:rPr>
              <a:t>ал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这是谁的爷爷？</a:t>
            </a:r>
            <a:r>
              <a:rPr lang="ru-RU" altLang="zh-CN" dirty="0">
                <a:sym typeface="+mn-ea"/>
              </a:rPr>
              <a:t>Чей это </a:t>
            </a:r>
            <a:r>
              <a:rPr lang="ru-RU" altLang="zh-CN" dirty="0">
                <a:ea typeface="宋体" charset="-122"/>
                <a:sym typeface="+mn-ea"/>
              </a:rPr>
              <a:t>д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ea typeface="宋体" charset="-122"/>
                <a:sym typeface="+mn-ea"/>
              </a:rPr>
              <a:t>едушка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这是他的爷爷</a:t>
            </a:r>
            <a:r>
              <a:rPr lang="ru-RU" altLang="zh-CN" dirty="0">
                <a:sym typeface="+mn-ea"/>
              </a:rPr>
              <a:t>Это </a:t>
            </a:r>
            <a:r>
              <a:rPr lang="ru-RU" altLang="zh-CN" dirty="0">
                <a:sym typeface="+mn-ea"/>
              </a:rPr>
              <a:t>его</a:t>
            </a:r>
            <a:r>
              <a:rPr lang="ru-RU" altLang="zh-CN" dirty="0">
                <a:sym typeface="+mn-ea"/>
              </a:rPr>
              <a:t> </a:t>
            </a:r>
            <a:r>
              <a:rPr lang="ru-RU" altLang="zh-CN" dirty="0">
                <a:ea typeface="宋体" charset="-122"/>
                <a:sym typeface="+mn-ea"/>
              </a:rPr>
              <a:t>д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ea typeface="宋体" charset="-122"/>
                <a:sym typeface="+mn-ea"/>
              </a:rPr>
              <a:t>едушка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这是谁的窗户？</a:t>
            </a:r>
            <a:r>
              <a:rPr lang="ru-RU" altLang="zh-CN" dirty="0">
                <a:sym typeface="+mn-ea"/>
              </a:rPr>
              <a:t>чьё </a:t>
            </a:r>
            <a:r>
              <a:rPr lang="ru-RU" altLang="zh-CN" dirty="0">
                <a:sym typeface="+mn-ea"/>
              </a:rPr>
              <a:t> это </a:t>
            </a:r>
            <a:r>
              <a:rPr lang="ru-RU" altLang="zh-CN" dirty="0">
                <a:sym typeface="+mn-ea"/>
              </a:rPr>
              <a:t>окн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sym typeface="+mn-ea"/>
              </a:rPr>
              <a:t>о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这是她的窗户。</a:t>
            </a:r>
            <a:r>
              <a:rPr lang="ru-RU" altLang="zh-CN" dirty="0">
                <a:sym typeface="+mn-ea"/>
              </a:rPr>
              <a:t>Это </a:t>
            </a:r>
            <a:r>
              <a:rPr lang="ru-RU" altLang="zh-CN" dirty="0">
                <a:sym typeface="+mn-ea"/>
              </a:rPr>
              <a:t>её </a:t>
            </a:r>
            <a:r>
              <a:rPr lang="ru-RU" altLang="zh-CN" dirty="0">
                <a:sym typeface="+mn-ea"/>
              </a:rPr>
              <a:t>окн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sym typeface="+mn-ea"/>
              </a:rPr>
              <a:t>о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50800" tIns="50800" rIns="91440" bIns="50800" numCol="1" anchor="t" anchorCtr="0" compatLnSpc="1"/>
          <a:lstStyle/>
          <a:p>
            <a:pPr marL="40005" marR="0" lvl="0" indent="-4000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4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这是谁的词典？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 </a:t>
            </a:r>
            <a:r>
              <a:rPr lang="ru-RU" altLang="zh-CN" dirty="0">
                <a:sym typeface="+mn-ea"/>
              </a:rPr>
              <a:t>Чей это </a:t>
            </a:r>
            <a:r>
              <a:rPr lang="ru-RU" altLang="zh-CN" dirty="0">
                <a:ea typeface="宋体" charset="-122"/>
                <a:sym typeface="+mn-ea"/>
              </a:rPr>
              <a:t>слов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ea typeface="宋体" charset="-122"/>
                <a:sym typeface="+mn-ea"/>
              </a:rPr>
              <a:t>арь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  <a:p>
            <a:pPr marL="40005" marR="0" lvl="0" indent="-4000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这是我们的词典。</a:t>
            </a:r>
            <a:r>
              <a:rPr lang="ru-RU" altLang="zh-CN" dirty="0">
                <a:sym typeface="+mn-ea"/>
              </a:rPr>
              <a:t>это </a:t>
            </a:r>
            <a:r>
              <a:rPr lang="ru-RU" altLang="zh-CN" dirty="0">
                <a:sym typeface="+mn-ea"/>
              </a:rPr>
              <a:t>наш </a:t>
            </a:r>
            <a:r>
              <a:rPr lang="ru-RU" altLang="zh-CN" dirty="0">
                <a:ea typeface="宋体" charset="-122"/>
                <a:sym typeface="+mn-ea"/>
              </a:rPr>
              <a:t>слов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ea typeface="宋体" charset="-122"/>
                <a:sym typeface="+mn-ea"/>
              </a:rPr>
              <a:t>арь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  <a:p>
            <a:pPr marL="40005" marR="0" lvl="0" indent="-4000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lain" startAt="5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这是谁的村庄？</a:t>
            </a:r>
            <a:r>
              <a:rPr lang="ru-RU" altLang="zh-CN" dirty="0">
                <a:sym typeface="+mn-ea"/>
              </a:rPr>
              <a:t>чья </a:t>
            </a:r>
            <a:r>
              <a:rPr lang="ru-RU" altLang="zh-CN" dirty="0">
                <a:sym typeface="+mn-ea"/>
              </a:rPr>
              <a:t>это </a:t>
            </a:r>
            <a:r>
              <a:rPr lang="ru-RU" altLang="zh-CN" dirty="0">
                <a:ea typeface="宋体" charset="-122"/>
                <a:sym typeface="+mn-ea"/>
              </a:rPr>
              <a:t> дер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ea typeface="宋体" charset="-122"/>
                <a:sym typeface="+mn-ea"/>
              </a:rPr>
              <a:t>евня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Tahoma Bold" charset="0"/>
              </a:rPr>
              <a:t>这是他们的村庄</a:t>
            </a:r>
            <a:r>
              <a:rPr lang="ru-RU" altLang="zh-CN" dirty="0">
                <a:sym typeface="+mn-ea"/>
              </a:rPr>
              <a:t>это </a:t>
            </a:r>
            <a:r>
              <a:rPr lang="ru-RU" altLang="zh-CN" dirty="0">
                <a:sym typeface="+mn-ea"/>
              </a:rPr>
              <a:t>их</a:t>
            </a:r>
            <a:r>
              <a:rPr lang="en-US" altLang="zh-CN" dirty="0">
                <a:ea typeface="宋体" charset="-122"/>
                <a:sym typeface="+mn-ea"/>
              </a:rPr>
              <a:t> </a:t>
            </a:r>
            <a:r>
              <a:rPr lang="ru-RU" altLang="zh-CN" dirty="0">
                <a:ea typeface="宋体" charset="-122"/>
                <a:sym typeface="+mn-ea"/>
              </a:rPr>
              <a:t> дер</a:t>
            </a:r>
            <a:r>
              <a:rPr lang="en-US" altLang="zh-CN" dirty="0">
                <a:ea typeface="宋体" charset="-122"/>
                <a:sym typeface="+mn-ea"/>
              </a:rPr>
              <a:t>’</a:t>
            </a:r>
            <a:r>
              <a:rPr lang="ru-RU" altLang="zh-CN" dirty="0">
                <a:ea typeface="宋体" charset="-122"/>
                <a:sym typeface="+mn-ea"/>
              </a:rPr>
              <a:t>евня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>
            <p:ph idx="1"/>
          </p:nvPr>
        </p:nvSpPr>
        <p:spPr>
          <a:xfrm>
            <a:off x="114300" y="1314450"/>
            <a:ext cx="8915400" cy="5562600"/>
          </a:xfrm>
          <a:ln/>
        </p:spPr>
        <p:txBody>
          <a:bodyPr vert="horz" wrap="square" lIns="50800" tIns="50800" rIns="81279" bIns="50800" anchor="t"/>
          <a:p>
            <a:pPr marL="382905" indent="-342900" eaLnBrk="1" hangingPunct="1"/>
            <a:r>
              <a:rPr lang="ru-RU" altLang="zh-CN" sz="4000" dirty="0">
                <a:ea typeface="宋体" charset="-122"/>
              </a:rPr>
              <a:t> </a:t>
            </a:r>
            <a:r>
              <a:rPr lang="zh-CN" altLang="en-US" sz="4000" dirty="0">
                <a:ea typeface="宋体" charset="-122"/>
              </a:rPr>
              <a:t>二、非动物名词的性由词尾决定</a:t>
            </a:r>
            <a:endParaRPr lang="en-US" altLang="zh-CN" sz="40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4000" dirty="0">
                <a:ea typeface="宋体" charset="-122"/>
              </a:rPr>
              <a:t>1</a:t>
            </a:r>
            <a:r>
              <a:rPr lang="zh-CN" altLang="en-US" sz="4000" dirty="0">
                <a:ea typeface="宋体" charset="-122"/>
              </a:rPr>
              <a:t>，以辅音字母结尾的名词为阳性名词</a:t>
            </a:r>
            <a:endParaRPr lang="en-US" altLang="zh-CN" sz="40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4000" dirty="0">
                <a:ea typeface="宋体" charset="-122"/>
              </a:rPr>
              <a:t> </a:t>
            </a:r>
            <a:r>
              <a:rPr lang="ru-RU" altLang="zh-CN" sz="4000" dirty="0">
                <a:ea typeface="宋体" charset="-122"/>
              </a:rPr>
              <a:t>каранд</a:t>
            </a:r>
            <a:r>
              <a:rPr lang="en-US" altLang="zh-CN" sz="4000" dirty="0">
                <a:ea typeface="宋体" charset="-122"/>
              </a:rPr>
              <a:t>’</a:t>
            </a:r>
            <a:r>
              <a:rPr lang="ru-RU" altLang="zh-CN" sz="4000" dirty="0">
                <a:ea typeface="宋体" charset="-122"/>
              </a:rPr>
              <a:t>аш    муз</a:t>
            </a:r>
            <a:r>
              <a:rPr lang="en-US" altLang="zh-CN" sz="4000" dirty="0">
                <a:ea typeface="宋体" charset="-122"/>
              </a:rPr>
              <a:t>’</a:t>
            </a:r>
            <a:r>
              <a:rPr lang="ru-RU" altLang="zh-CN" sz="4000" dirty="0">
                <a:ea typeface="宋体" charset="-122"/>
              </a:rPr>
              <a:t>ей      г</a:t>
            </a:r>
            <a:r>
              <a:rPr lang="en-US" altLang="zh-CN" sz="4000" dirty="0">
                <a:ea typeface="宋体" charset="-122"/>
              </a:rPr>
              <a:t>’</a:t>
            </a:r>
            <a:r>
              <a:rPr lang="ru-RU" altLang="zh-CN" sz="4000" dirty="0">
                <a:ea typeface="宋体" charset="-122"/>
              </a:rPr>
              <a:t>ород</a:t>
            </a:r>
            <a:endParaRPr lang="ru-RU" altLang="zh-CN" sz="4000" dirty="0">
              <a:ea typeface="宋体" charset="-122"/>
            </a:endParaRPr>
          </a:p>
          <a:p>
            <a:pPr marL="382905" indent="-342900" eaLnBrk="1" hangingPunct="1"/>
            <a:r>
              <a:rPr lang="ru-RU" altLang="zh-CN" sz="4000" dirty="0">
                <a:ea typeface="宋体" charset="-122"/>
              </a:rPr>
              <a:t> хлеб   зуб    сад      снег</a:t>
            </a:r>
            <a:r>
              <a:rPr lang="zh-CN" altLang="en-US" sz="4000" dirty="0">
                <a:ea typeface="宋体" charset="-122"/>
              </a:rPr>
              <a:t>等</a:t>
            </a:r>
            <a:endParaRPr lang="zh-CN" altLang="en-US" sz="40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>
            <p:ph idx="1"/>
          </p:nvPr>
        </p:nvSpPr>
        <p:spPr>
          <a:xfrm>
            <a:off x="239713" y="1295400"/>
            <a:ext cx="8664575" cy="5562600"/>
          </a:xfrm>
          <a:ln/>
        </p:spPr>
        <p:txBody>
          <a:bodyPr vert="horz" wrap="square" lIns="50800" tIns="50800" rIns="81279" bIns="50800" anchor="t"/>
          <a:p>
            <a:pPr marL="382905" indent="-342900" eaLnBrk="1" hangingPunct="1">
              <a:lnSpc>
                <a:spcPct val="90000"/>
              </a:lnSpc>
            </a:pPr>
            <a:r>
              <a:rPr lang="zh-CN" altLang="en-US" sz="4800" dirty="0">
                <a:ea typeface="宋体" charset="-122"/>
              </a:rPr>
              <a:t>   </a:t>
            </a:r>
            <a:r>
              <a:rPr lang="en-US" altLang="zh-CN" sz="4800" dirty="0">
                <a:ea typeface="宋体" charset="-122"/>
              </a:rPr>
              <a:t>2 </a:t>
            </a:r>
            <a:r>
              <a:rPr lang="zh-CN" altLang="en-US" sz="4800" dirty="0">
                <a:ea typeface="宋体" charset="-122"/>
              </a:rPr>
              <a:t>以</a:t>
            </a:r>
            <a:r>
              <a:rPr lang="ru-RU" altLang="zh-CN" sz="4800" dirty="0">
                <a:ea typeface="宋体" charset="-122"/>
              </a:rPr>
              <a:t>а\ я</a:t>
            </a:r>
            <a:r>
              <a:rPr lang="zh-CN" altLang="en-US" sz="4800" dirty="0">
                <a:ea typeface="宋体" charset="-122"/>
              </a:rPr>
              <a:t>结尾的名词为阴性，如</a:t>
            </a:r>
            <a:endParaRPr lang="en-US" altLang="zh-CN" sz="4800" dirty="0">
              <a:ea typeface="宋体" charset="-122"/>
            </a:endParaRPr>
          </a:p>
          <a:p>
            <a:pPr marL="382905" indent="-342900" eaLnBrk="1" hangingPunct="1">
              <a:lnSpc>
                <a:spcPct val="90000"/>
              </a:lnSpc>
            </a:pPr>
            <a:r>
              <a:rPr lang="en-US" altLang="zh-CN" sz="4800" dirty="0">
                <a:ea typeface="宋体" charset="-122"/>
              </a:rPr>
              <a:t> </a:t>
            </a:r>
            <a:r>
              <a:rPr lang="ru-RU" altLang="zh-CN" sz="4800" dirty="0">
                <a:ea typeface="宋体" charset="-122"/>
              </a:rPr>
              <a:t>р</a:t>
            </a:r>
            <a:r>
              <a:rPr lang="en-US" altLang="zh-CN" sz="4800" dirty="0">
                <a:ea typeface="宋体" charset="-122"/>
              </a:rPr>
              <a:t>’</a:t>
            </a:r>
            <a:r>
              <a:rPr lang="ru-RU" altLang="zh-CN" sz="4800" dirty="0">
                <a:ea typeface="宋体" charset="-122"/>
              </a:rPr>
              <a:t>учка</a:t>
            </a:r>
            <a:r>
              <a:rPr lang="zh-CN" altLang="en-US" sz="4800" dirty="0">
                <a:ea typeface="宋体" charset="-122"/>
              </a:rPr>
              <a:t>钢笔</a:t>
            </a:r>
            <a:r>
              <a:rPr lang="ru-RU" altLang="zh-CN" sz="4800" dirty="0">
                <a:ea typeface="宋体" charset="-122"/>
              </a:rPr>
              <a:t>  </a:t>
            </a:r>
            <a:r>
              <a:rPr lang="en-US" altLang="zh-CN" sz="4800" dirty="0">
                <a:ea typeface="宋体" charset="-122"/>
              </a:rPr>
              <a:t>  </a:t>
            </a:r>
            <a:r>
              <a:rPr lang="ru-RU" altLang="zh-CN" sz="4800" dirty="0">
                <a:ea typeface="宋体" charset="-122"/>
              </a:rPr>
              <a:t>стран</a:t>
            </a:r>
            <a:r>
              <a:rPr lang="en-US" altLang="zh-CN" sz="4800" dirty="0">
                <a:ea typeface="宋体" charset="-122"/>
              </a:rPr>
              <a:t>’</a:t>
            </a:r>
            <a:r>
              <a:rPr lang="ru-RU" altLang="zh-CN" sz="4800" dirty="0">
                <a:ea typeface="宋体" charset="-122"/>
              </a:rPr>
              <a:t>а  </a:t>
            </a:r>
            <a:r>
              <a:rPr lang="zh-CN" altLang="en-US" sz="4800" dirty="0">
                <a:ea typeface="宋体" charset="-122"/>
              </a:rPr>
              <a:t>国家</a:t>
            </a:r>
            <a:r>
              <a:rPr lang="ru-RU" altLang="zh-CN" sz="4800" dirty="0">
                <a:ea typeface="宋体" charset="-122"/>
              </a:rPr>
              <a:t> аудит</a:t>
            </a:r>
            <a:r>
              <a:rPr lang="en-US" altLang="zh-CN" sz="4800" dirty="0">
                <a:ea typeface="宋体" charset="-122"/>
              </a:rPr>
              <a:t>’</a:t>
            </a:r>
            <a:r>
              <a:rPr lang="ru-RU" altLang="zh-CN" sz="4800" dirty="0">
                <a:ea typeface="宋体" charset="-122"/>
              </a:rPr>
              <a:t>ория</a:t>
            </a:r>
            <a:r>
              <a:rPr lang="en-US" altLang="zh-CN" sz="4800" dirty="0">
                <a:ea typeface="宋体" charset="-122"/>
              </a:rPr>
              <a:t> </a:t>
            </a:r>
            <a:r>
              <a:rPr lang="zh-CN" altLang="en-US" sz="4800" dirty="0">
                <a:ea typeface="宋体" charset="-122"/>
              </a:rPr>
              <a:t>教室</a:t>
            </a:r>
            <a:r>
              <a:rPr lang="en-US" altLang="zh-CN" sz="4800" dirty="0">
                <a:ea typeface="宋体" charset="-122"/>
              </a:rPr>
              <a:t>    </a:t>
            </a:r>
            <a:r>
              <a:rPr lang="ru-RU" altLang="zh-CN" sz="4800" dirty="0">
                <a:ea typeface="宋体" charset="-122"/>
              </a:rPr>
              <a:t>дер</a:t>
            </a:r>
            <a:r>
              <a:rPr lang="en-US" altLang="zh-CN" sz="4800" dirty="0">
                <a:ea typeface="宋体" charset="-122"/>
              </a:rPr>
              <a:t>’</a:t>
            </a:r>
            <a:r>
              <a:rPr lang="ru-RU" altLang="zh-CN" sz="4800" dirty="0">
                <a:ea typeface="宋体" charset="-122"/>
              </a:rPr>
              <a:t>евня </a:t>
            </a:r>
            <a:r>
              <a:rPr lang="zh-CN" altLang="en-US" sz="4800" dirty="0">
                <a:ea typeface="宋体" charset="-122"/>
              </a:rPr>
              <a:t>农村  </a:t>
            </a:r>
            <a:endParaRPr lang="en-US" altLang="zh-CN" sz="4800" dirty="0">
              <a:ea typeface="宋体" charset="-122"/>
            </a:endParaRPr>
          </a:p>
          <a:p>
            <a:pPr marL="382905" indent="-342900" eaLnBrk="1" hangingPunct="1">
              <a:lnSpc>
                <a:spcPct val="90000"/>
              </a:lnSpc>
            </a:pPr>
            <a:r>
              <a:rPr lang="ru-RU" altLang="zh-CN" sz="4800" dirty="0">
                <a:ea typeface="宋体" charset="-122"/>
              </a:rPr>
              <a:t>газ</a:t>
            </a:r>
            <a:r>
              <a:rPr lang="en-US" altLang="zh-CN" sz="4800" dirty="0">
                <a:ea typeface="宋体" charset="-122"/>
              </a:rPr>
              <a:t>’</a:t>
            </a:r>
            <a:r>
              <a:rPr lang="ru-RU" altLang="zh-CN" sz="4800" dirty="0">
                <a:ea typeface="宋体" charset="-122"/>
              </a:rPr>
              <a:t>ета</a:t>
            </a:r>
            <a:r>
              <a:rPr lang="en-US" altLang="zh-CN" sz="4800" dirty="0">
                <a:ea typeface="宋体" charset="-122"/>
              </a:rPr>
              <a:t> </a:t>
            </a:r>
            <a:r>
              <a:rPr lang="zh-CN" altLang="en-US" sz="4800" dirty="0">
                <a:ea typeface="宋体" charset="-122"/>
              </a:rPr>
              <a:t>报纸</a:t>
            </a:r>
            <a:r>
              <a:rPr lang="ru-RU" altLang="zh-CN" sz="4800" dirty="0">
                <a:ea typeface="宋体" charset="-122"/>
              </a:rPr>
              <a:t>  доск</a:t>
            </a:r>
            <a:r>
              <a:rPr lang="en-US" altLang="zh-CN" sz="4800" dirty="0">
                <a:ea typeface="宋体" charset="-122"/>
              </a:rPr>
              <a:t>’</a:t>
            </a:r>
            <a:r>
              <a:rPr lang="ru-RU" altLang="zh-CN" sz="4800" dirty="0">
                <a:ea typeface="宋体" charset="-122"/>
              </a:rPr>
              <a:t>а</a:t>
            </a:r>
            <a:r>
              <a:rPr lang="zh-CN" altLang="en-US" sz="4800" dirty="0">
                <a:ea typeface="宋体" charset="-122"/>
              </a:rPr>
              <a:t>黑板 </a:t>
            </a:r>
            <a:endParaRPr lang="zh-CN" altLang="en-US" sz="4800" dirty="0">
              <a:ea typeface="宋体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en-US" altLang="zh-CN" sz="2800" dirty="0">
                <a:ea typeface="宋体" charset="-122"/>
              </a:rPr>
              <a:t>3 </a:t>
            </a:r>
            <a:r>
              <a:rPr lang="zh-CN" altLang="en-US" sz="2800" dirty="0">
                <a:ea typeface="宋体" charset="-122"/>
              </a:rPr>
              <a:t>以</a:t>
            </a:r>
            <a:r>
              <a:rPr lang="ru-RU" altLang="zh-CN" sz="2800" dirty="0"/>
              <a:t>о е </a:t>
            </a:r>
            <a:r>
              <a:rPr lang="zh-CN" altLang="en-US" sz="2800" dirty="0">
                <a:ea typeface="宋体" charset="-122"/>
              </a:rPr>
              <a:t>结尾的名词为中性名词。如</a:t>
            </a: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 </a:t>
            </a:r>
            <a:r>
              <a:rPr lang="ru-RU" altLang="zh-CN" sz="2800" dirty="0"/>
              <a:t>окн</a:t>
            </a:r>
            <a:r>
              <a:rPr lang="en-US" altLang="zh-CN" sz="2800" dirty="0">
                <a:ea typeface="宋体" charset="-122"/>
              </a:rPr>
              <a:t>’</a:t>
            </a:r>
            <a:r>
              <a:rPr lang="ru-RU" altLang="zh-CN" sz="2800" dirty="0"/>
              <a:t>о </a:t>
            </a:r>
            <a:r>
              <a:rPr lang="zh-CN" altLang="en-US" sz="2800" dirty="0">
                <a:ea typeface="宋体" charset="-122"/>
              </a:rPr>
              <a:t>窗户</a:t>
            </a:r>
            <a:r>
              <a:rPr lang="ru-RU" altLang="zh-CN" sz="2800" dirty="0"/>
              <a:t>   письм</a:t>
            </a:r>
            <a:r>
              <a:rPr lang="en-US" altLang="zh-CN" sz="2800" dirty="0">
                <a:ea typeface="宋体" charset="-122"/>
              </a:rPr>
              <a:t>’</a:t>
            </a:r>
            <a:r>
              <a:rPr lang="ru-RU" altLang="zh-CN" sz="2800" dirty="0"/>
              <a:t>о</a:t>
            </a:r>
            <a:r>
              <a:rPr lang="zh-CN" altLang="en-US" sz="2800" dirty="0">
                <a:ea typeface="宋体" charset="-122"/>
              </a:rPr>
              <a:t>信</a:t>
            </a:r>
            <a:r>
              <a:rPr lang="ru-RU" altLang="zh-CN" sz="2800" dirty="0"/>
              <a:t>   п</a:t>
            </a:r>
            <a:r>
              <a:rPr lang="en-US" altLang="zh-CN" sz="2800" dirty="0">
                <a:ea typeface="宋体" charset="-122"/>
              </a:rPr>
              <a:t>’</a:t>
            </a:r>
            <a:r>
              <a:rPr lang="ru-RU" altLang="zh-CN" sz="2800" dirty="0"/>
              <a:t>оле </a:t>
            </a:r>
            <a:r>
              <a:rPr lang="zh-CN" altLang="en-US" sz="2800" dirty="0">
                <a:ea typeface="宋体" charset="-122"/>
              </a:rPr>
              <a:t>田野</a:t>
            </a:r>
            <a:r>
              <a:rPr lang="ru-RU" altLang="zh-CN" sz="2800" dirty="0"/>
              <a:t>  </a:t>
            </a:r>
            <a:r>
              <a:rPr lang="en-US" altLang="zh-CN" sz="2800" dirty="0">
                <a:ea typeface="宋体" charset="-122"/>
              </a:rPr>
              <a:t>   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 </a:t>
            </a:r>
            <a:r>
              <a:rPr lang="ru-RU" altLang="zh-CN" sz="2800" dirty="0"/>
              <a:t>общеж</a:t>
            </a:r>
            <a:r>
              <a:rPr lang="en-US" altLang="zh-CN" sz="2800" dirty="0">
                <a:ea typeface="宋体" charset="-122"/>
              </a:rPr>
              <a:t>’</a:t>
            </a:r>
            <a:r>
              <a:rPr lang="ru-RU" altLang="zh-CN" sz="2800" dirty="0"/>
              <a:t>итие  </a:t>
            </a:r>
            <a:r>
              <a:rPr lang="zh-CN" altLang="en-US" sz="2800" dirty="0">
                <a:ea typeface="宋体" charset="-122"/>
              </a:rPr>
              <a:t>宿舍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>
              <a:ea typeface="宋体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en-US" altLang="zh-CN" dirty="0">
                <a:ea typeface="宋体" charset="-122"/>
              </a:rPr>
              <a:t> 4  </a:t>
            </a:r>
            <a:r>
              <a:rPr lang="zh-CN" altLang="en-US" dirty="0">
                <a:ea typeface="宋体" charset="-122"/>
              </a:rPr>
              <a:t>以</a:t>
            </a:r>
            <a:r>
              <a:rPr lang="ru-RU" altLang="zh-CN" dirty="0"/>
              <a:t>ь</a:t>
            </a:r>
            <a:r>
              <a:rPr lang="zh-CN" altLang="en-US" dirty="0">
                <a:ea typeface="宋体" charset="-122"/>
              </a:rPr>
              <a:t>结尾的名词要一个个记住</a:t>
            </a:r>
            <a:endParaRPr lang="ru-RU" altLang="zh-CN" dirty="0"/>
          </a:p>
          <a:p>
            <a:r>
              <a:rPr lang="ru-RU" altLang="zh-CN" dirty="0"/>
              <a:t> </a:t>
            </a:r>
            <a:endParaRPr lang="ru-RU" altLang="zh-CN" dirty="0"/>
          </a:p>
          <a:p>
            <a:r>
              <a:rPr lang="ru-RU" altLang="zh-CN" dirty="0"/>
              <a:t> </a:t>
            </a:r>
            <a:r>
              <a:rPr lang="zh-CN" altLang="en-US" dirty="0">
                <a:ea typeface="宋体" charset="-122"/>
              </a:rPr>
              <a:t>阳性</a:t>
            </a:r>
            <a:r>
              <a:rPr lang="ru-RU" altLang="zh-CN" dirty="0"/>
              <a:t> слов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арь     и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юль  </a:t>
            </a:r>
            <a:endParaRPr lang="ru-RU" altLang="zh-CN" dirty="0"/>
          </a:p>
          <a:p>
            <a:r>
              <a:rPr lang="ru-RU" altLang="zh-CN" dirty="0"/>
              <a:t>  </a:t>
            </a:r>
            <a:r>
              <a:rPr lang="zh-CN" altLang="en-US" dirty="0">
                <a:ea typeface="宋体" charset="-122"/>
              </a:rPr>
              <a:t>阴性  </a:t>
            </a:r>
            <a:r>
              <a:rPr lang="ru-RU" altLang="zh-CN" dirty="0"/>
              <a:t> тетр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адь   дверь 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zh-CN" altLang="en-US" dirty="0">
                <a:ea typeface="宋体" charset="-122"/>
              </a:rPr>
              <a:t>特殊  </a:t>
            </a:r>
            <a:r>
              <a:rPr lang="ru-RU" altLang="zh-CN" dirty="0">
                <a:ea typeface="宋体" charset="-122"/>
              </a:rPr>
              <a:t>время   </a:t>
            </a:r>
            <a:r>
              <a:rPr lang="zh-CN" altLang="en-US" dirty="0">
                <a:ea typeface="宋体" charset="-122"/>
              </a:rPr>
              <a:t>时间  中性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      </a:t>
            </a:r>
            <a:r>
              <a:rPr lang="ru-RU" altLang="zh-CN" dirty="0">
                <a:ea typeface="宋体" charset="-122"/>
              </a:rPr>
              <a:t>имя   </a:t>
            </a:r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名字   中性</a:t>
            </a:r>
            <a:r>
              <a:rPr lang="ru-RU" altLang="zh-CN" dirty="0">
                <a:ea typeface="宋体" charset="-122"/>
              </a:rPr>
              <a:t>  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r>
              <a:rPr lang="zh-CN" altLang="en-US" dirty="0">
                <a:ea typeface="宋体" charset="-122"/>
              </a:rPr>
              <a:t>物主代词变化及其与名词连用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en-US" altLang="zh-CN" dirty="0">
                <a:ea typeface="宋体" charset="-122"/>
              </a:rPr>
              <a:t> </a:t>
            </a:r>
            <a:r>
              <a:rPr lang="ru-RU" altLang="zh-CN" dirty="0"/>
              <a:t>мой    мо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я    моё     мо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   </a:t>
            </a:r>
            <a:r>
              <a:rPr lang="en-US" altLang="zh-CN" dirty="0">
                <a:ea typeface="宋体" charset="-122"/>
              </a:rPr>
              <a:t>   </a:t>
            </a:r>
            <a:r>
              <a:rPr lang="zh-CN" altLang="en-US" dirty="0">
                <a:ea typeface="宋体" charset="-122"/>
              </a:rPr>
              <a:t>我的</a:t>
            </a:r>
            <a:endParaRPr lang="ru-RU" altLang="zh-CN" dirty="0"/>
          </a:p>
          <a:p>
            <a:r>
              <a:rPr lang="ru-RU" altLang="zh-CN" dirty="0"/>
              <a:t>   </a:t>
            </a:r>
            <a:endParaRPr lang="ru-RU" altLang="zh-CN" dirty="0"/>
          </a:p>
          <a:p>
            <a:r>
              <a:rPr lang="ru-RU" altLang="zh-CN" dirty="0"/>
              <a:t>твой   тво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я   твоё  тво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</a:t>
            </a:r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你的</a:t>
            </a:r>
            <a:endParaRPr lang="ru-RU" altLang="zh-CN" dirty="0"/>
          </a:p>
          <a:p>
            <a:r>
              <a:rPr lang="ru-RU" altLang="zh-CN" dirty="0"/>
              <a:t>    </a:t>
            </a:r>
            <a:endParaRPr lang="ru-RU" altLang="zh-CN" dirty="0"/>
          </a:p>
          <a:p>
            <a:r>
              <a:rPr lang="ru-RU" altLang="zh-CN" dirty="0"/>
              <a:t>свой   сво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я   своё   сво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</a:t>
            </a:r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自己的</a:t>
            </a:r>
            <a:endParaRPr lang="ru-RU" altLang="zh-CN" dirty="0"/>
          </a:p>
          <a:p>
            <a:r>
              <a:rPr lang="ru-RU" altLang="zh-CN" dirty="0"/>
              <a:t>   </a:t>
            </a:r>
            <a:endParaRPr lang="ru-RU" altLang="zh-CN" dirty="0"/>
          </a:p>
          <a:p>
            <a:r>
              <a:rPr lang="ru-RU" altLang="zh-CN" dirty="0"/>
              <a:t> наш   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аша   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аше  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аши   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我们的</a:t>
            </a:r>
            <a:endParaRPr lang="ru-RU" altLang="zh-CN" dirty="0"/>
          </a:p>
          <a:p>
            <a:r>
              <a:rPr lang="ru-RU" altLang="zh-CN" dirty="0"/>
              <a:t>    </a:t>
            </a:r>
            <a:endParaRPr lang="ru-RU" altLang="zh-CN" dirty="0"/>
          </a:p>
          <a:p>
            <a:r>
              <a:rPr lang="ru-RU" altLang="zh-CN" dirty="0"/>
              <a:t>ваш    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аша     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аше   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аши</a:t>
            </a:r>
            <a:r>
              <a:rPr lang="en-US" altLang="zh-CN" dirty="0">
                <a:ea typeface="宋体" charset="-122"/>
              </a:rPr>
              <a:t>  </a:t>
            </a:r>
            <a:r>
              <a:rPr lang="zh-CN" altLang="en-US" dirty="0">
                <a:ea typeface="宋体" charset="-122"/>
              </a:rPr>
              <a:t>你们的</a:t>
            </a:r>
            <a:endParaRPr lang="ru-RU" altLang="zh-CN" dirty="0"/>
          </a:p>
          <a:p>
            <a:endParaRPr lang="ru-RU" altLang="zh-CN" dirty="0"/>
          </a:p>
          <a:p>
            <a:r>
              <a:rPr lang="ru-RU" altLang="zh-CN" dirty="0"/>
              <a:t>  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>
              <a:ea typeface="宋体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zh-CN" altLang="en-US" dirty="0">
                <a:ea typeface="宋体" charset="-122"/>
              </a:rPr>
              <a:t>第三人称物主代词不变化</a:t>
            </a:r>
            <a:endParaRPr lang="zh-CN" altLang="en-US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   </a:t>
            </a:r>
            <a:r>
              <a:rPr lang="ru-RU" altLang="zh-CN" dirty="0"/>
              <a:t>его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他的</a:t>
            </a:r>
            <a:r>
              <a:rPr lang="ru-RU" altLang="zh-CN" dirty="0"/>
              <a:t>   её  </a:t>
            </a:r>
            <a:r>
              <a:rPr lang="zh-CN" altLang="en-US" dirty="0">
                <a:ea typeface="宋体" charset="-122"/>
              </a:rPr>
              <a:t>她的</a:t>
            </a:r>
            <a:r>
              <a:rPr lang="ru-RU" altLang="zh-CN" dirty="0"/>
              <a:t>   их</a:t>
            </a:r>
            <a:r>
              <a:rPr lang="en-US" altLang="zh-CN" dirty="0">
                <a:ea typeface="宋体" charset="-122"/>
              </a:rPr>
              <a:t>  </a:t>
            </a:r>
            <a:r>
              <a:rPr lang="zh-CN" altLang="en-US" dirty="0">
                <a:ea typeface="宋体" charset="-122"/>
              </a:rPr>
              <a:t>他（它）们的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ru-RU" altLang="zh-CN" dirty="0"/>
              <a:t>его каранд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</a:t>
            </a:r>
            <a:endParaRPr lang="ru-RU" altLang="zh-CN" dirty="0"/>
          </a:p>
          <a:p>
            <a:r>
              <a:rPr lang="ru-RU" altLang="zh-CN" dirty="0"/>
              <a:t>   его  р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учка </a:t>
            </a:r>
            <a:endParaRPr lang="ru-RU" altLang="zh-CN" dirty="0"/>
          </a:p>
          <a:p>
            <a:r>
              <a:rPr lang="ru-RU" altLang="zh-CN" dirty="0"/>
              <a:t>  его  окн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о</a:t>
            </a:r>
            <a:endParaRPr lang="ru-RU" altLang="zh-CN" dirty="0"/>
          </a:p>
          <a:p>
            <a:r>
              <a:rPr lang="ru-RU" altLang="zh-CN" dirty="0"/>
              <a:t>   его уч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ебники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zh-CN" altLang="en-US" dirty="0">
                <a:ea typeface="宋体" charset="-122"/>
              </a:rPr>
              <a:t>他的教科书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zh-CN" altLang="en-US" dirty="0">
                <a:ea typeface="宋体" charset="-122"/>
              </a:rPr>
              <a:t>她的教科书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他们的窗口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zh-CN" altLang="en-US" dirty="0">
                <a:ea typeface="宋体" charset="-122"/>
              </a:rPr>
              <a:t>她的窗户</a:t>
            </a:r>
            <a:endParaRPr lang="ru-RU" altLang="zh-CN" dirty="0"/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>
              <a:ea typeface="宋体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sz="3200" dirty="0">
                <a:ea typeface="宋体" charset="-122"/>
              </a:rPr>
              <a:t>疑问词     谁的</a:t>
            </a:r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>
                <a:ea typeface="宋体" charset="-122"/>
              </a:rPr>
              <a:t>   </a:t>
            </a:r>
            <a:r>
              <a:rPr lang="ru-RU" altLang="zh-CN" sz="3200" dirty="0"/>
              <a:t>чей </a:t>
            </a:r>
            <a:r>
              <a:rPr lang="zh-CN" altLang="en-US" sz="3200" dirty="0">
                <a:ea typeface="宋体" charset="-122"/>
              </a:rPr>
              <a:t>阳性    </a:t>
            </a:r>
            <a:r>
              <a:rPr lang="ru-RU" altLang="zh-CN" sz="3200" dirty="0"/>
              <a:t> Чей это журн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ал? Это мой журн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ал. Это твой журн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ал.  Это наш(ваш</a:t>
            </a:r>
            <a:r>
              <a:rPr lang="en-US" altLang="zh-CN" sz="3200" dirty="0">
                <a:ea typeface="宋体" charset="-122"/>
              </a:rPr>
              <a:t>,</a:t>
            </a:r>
            <a:r>
              <a:rPr lang="ru-RU" altLang="zh-CN" sz="3200" dirty="0"/>
              <a:t> их</a:t>
            </a:r>
            <a:r>
              <a:rPr lang="en-US" altLang="zh-CN" sz="3200" dirty="0">
                <a:ea typeface="宋体" charset="-122"/>
              </a:rPr>
              <a:t>,</a:t>
            </a:r>
            <a:r>
              <a:rPr lang="ru-RU" altLang="zh-CN" sz="3200" dirty="0"/>
              <a:t> его </a:t>
            </a:r>
            <a:r>
              <a:rPr lang="en-US" altLang="zh-CN" sz="3200" dirty="0">
                <a:ea typeface="宋体" charset="-122"/>
              </a:rPr>
              <a:t>,</a:t>
            </a:r>
            <a:r>
              <a:rPr lang="ru-RU" altLang="zh-CN" sz="3200" dirty="0"/>
              <a:t>её) журнал .</a:t>
            </a:r>
            <a:endParaRPr lang="en-US" altLang="zh-CN" sz="3200" dirty="0">
              <a:ea typeface="宋体" charset="-122"/>
            </a:endParaRPr>
          </a:p>
          <a:p>
            <a:r>
              <a:rPr lang="ru-RU" altLang="zh-CN" sz="3200" dirty="0"/>
              <a:t>  </a:t>
            </a:r>
            <a:r>
              <a:rPr lang="en-US" altLang="zh-CN" sz="3200" dirty="0">
                <a:ea typeface="宋体" charset="-122"/>
              </a:rPr>
              <a:t> </a:t>
            </a:r>
            <a:endParaRPr lang="ru-RU" altLang="zh-CN" sz="3200" dirty="0"/>
          </a:p>
          <a:p>
            <a:r>
              <a:rPr lang="ru-RU" altLang="zh-CN" sz="3200" dirty="0"/>
              <a:t>чья </a:t>
            </a:r>
            <a:r>
              <a:rPr lang="zh-CN" altLang="en-US" sz="3200" dirty="0">
                <a:ea typeface="宋体" charset="-122"/>
              </a:rPr>
              <a:t>阴性</a:t>
            </a:r>
            <a:r>
              <a:rPr lang="ru-RU" altLang="zh-CN" sz="3200" dirty="0"/>
              <a:t>   Чья это р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учка?  Это мо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я (тво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я, сво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я, н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аша, в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аша, их , его, её) р</a:t>
            </a:r>
            <a:r>
              <a:rPr lang="en-US" altLang="zh-CN" sz="3200" dirty="0">
                <a:ea typeface="宋体" charset="-122"/>
              </a:rPr>
              <a:t>’</a:t>
            </a:r>
            <a:r>
              <a:rPr lang="ru-RU" altLang="zh-CN" sz="3200" dirty="0"/>
              <a:t>учка</a:t>
            </a:r>
            <a:r>
              <a:rPr lang="en-US" altLang="zh-CN" sz="3200" dirty="0">
                <a:ea typeface="宋体" charset="-122"/>
              </a:rPr>
              <a:t>.</a:t>
            </a:r>
            <a:endParaRPr lang="en-US" altLang="zh-CN" sz="3200" dirty="0">
              <a:ea typeface="宋体" charset="-122"/>
            </a:endParaRPr>
          </a:p>
          <a:p>
            <a:r>
              <a:rPr lang="ru-RU" altLang="zh-CN" sz="3200" dirty="0"/>
              <a:t> </a:t>
            </a:r>
            <a:r>
              <a:rPr lang="en-US" altLang="zh-CN" sz="3200" dirty="0">
                <a:ea typeface="宋体" charset="-122"/>
              </a:rPr>
              <a:t>  </a:t>
            </a:r>
            <a:endParaRPr lang="ru-RU" altLang="zh-CN" sz="3200" dirty="0"/>
          </a:p>
          <a:p>
            <a:endParaRPr lang="ru-RU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50800" tIns="50800" rIns="91440" bIns="50800" anchor="ctr"/>
          <a:p>
            <a:endParaRPr lang="zh-CN" altLang="en-US" dirty="0">
              <a:ea typeface="宋体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0800" tIns="50800" rIns="91440" bIns="50800" anchor="t"/>
          <a:p>
            <a:r>
              <a:rPr lang="ru-RU" altLang="zh-CN" dirty="0"/>
              <a:t>чьё   </a:t>
            </a:r>
            <a:r>
              <a:rPr lang="zh-CN" altLang="en-US" dirty="0">
                <a:ea typeface="宋体" charset="-122"/>
              </a:rPr>
              <a:t>中性</a:t>
            </a:r>
            <a:endParaRPr lang="en-US" altLang="zh-CN" dirty="0">
              <a:ea typeface="宋体" charset="-122"/>
            </a:endParaRPr>
          </a:p>
          <a:p>
            <a:r>
              <a:rPr lang="ru-RU" altLang="zh-CN" dirty="0"/>
              <a:t> Чьё это письм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о?</a:t>
            </a:r>
            <a:endParaRPr lang="ru-RU" altLang="zh-CN" dirty="0"/>
          </a:p>
          <a:p>
            <a:r>
              <a:rPr lang="ru-RU" altLang="zh-CN" dirty="0"/>
              <a:t>Это моё (твоё, своё, наше, ваше, их, его , её) письм’о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endParaRPr lang="ru-RU" altLang="zh-CN" dirty="0"/>
          </a:p>
          <a:p>
            <a:r>
              <a:rPr lang="zh-CN" altLang="en-US" dirty="0">
                <a:ea typeface="宋体" charset="-122"/>
              </a:rPr>
              <a:t> </a:t>
            </a:r>
            <a:r>
              <a:rPr lang="ru-RU" altLang="zh-CN" dirty="0"/>
              <a:t>чь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  </a:t>
            </a:r>
            <a:r>
              <a:rPr lang="zh-CN" altLang="en-US" dirty="0">
                <a:ea typeface="宋体" charset="-122"/>
              </a:rPr>
              <a:t>复数</a:t>
            </a:r>
            <a:endParaRPr lang="ru-RU" altLang="zh-CN" dirty="0"/>
          </a:p>
          <a:p>
            <a:r>
              <a:rPr lang="ru-RU" altLang="zh-CN" dirty="0"/>
              <a:t>  Чьи это уч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ебники?</a:t>
            </a:r>
            <a:endParaRPr lang="ru-RU" altLang="zh-CN" dirty="0"/>
          </a:p>
          <a:p>
            <a:r>
              <a:rPr lang="ru-RU" altLang="zh-CN" dirty="0"/>
              <a:t>  Это мо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 (тво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и, сво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и, н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аши, в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аши , его, её, их) уч</a:t>
            </a:r>
            <a:r>
              <a:rPr lang="en-US" altLang="zh-CN" dirty="0">
                <a:ea typeface="宋体" charset="-122"/>
              </a:rPr>
              <a:t>’</a:t>
            </a:r>
            <a:r>
              <a:rPr lang="ru-RU" altLang="zh-CN" dirty="0"/>
              <a:t>ебники.</a:t>
            </a:r>
            <a:endParaRPr lang="zh-CN" altLang="en-US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0"/>
          </p:nvPr>
        </p:nvSpPr>
        <p:spPr>
          <a:ln w="12700"/>
        </p:spPr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sym typeface="Arial" panose="020B060402020209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000000"/>
                </a:solidFill>
                <a:latin typeface="Arial" panose="020B0604020202090204" pitchFamily="34" charset="0"/>
                <a:ea typeface="Heiti SC Medium" charset="0"/>
                <a:cs typeface="+mn-cs"/>
                <a:sym typeface="Arial" panose="020B0604020202090204" pitchFamily="34" charset="0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1000" dirty="0">
                <a:solidFill>
                  <a:srgbClr val="FFFFFF"/>
                </a:solidFill>
                <a:latin typeface="Tahoma Bold" charset="0"/>
                <a:ea typeface="宋体" charset="-122"/>
                <a:sym typeface="Tahoma Bold" charset="0"/>
              </a:rPr>
            </a:fld>
            <a:endParaRPr lang="en-US" altLang="zh-CN" sz="1000" dirty="0">
              <a:solidFill>
                <a:srgbClr val="FFFFFF"/>
              </a:solidFill>
              <a:latin typeface="Tahoma Bold" charset="0"/>
              <a:ea typeface="宋体" charset="-122"/>
              <a:sym typeface="Tahoma Bold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rimson_landscape">
  <a:themeElements>
    <a:clrScheme name="crimson_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imson_landscape">
      <a:majorFont>
        <a:latin typeface="Impact"/>
        <a:ea typeface="Heiti SC Medium"/>
        <a:cs typeface="Heiti SC Medium"/>
      </a:majorFont>
      <a:minorFont>
        <a:latin typeface="Tahoma Bold"/>
        <a:ea typeface="Heiti SC Medium"/>
        <a:cs typeface="Heiti SC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90204" pitchFamily="34" charset="0"/>
            <a:ea typeface="Heiti SC Light" charset="0"/>
            <a:cs typeface="Heiti SC Light" charset="0"/>
            <a:sym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90204" pitchFamily="34" charset="0"/>
            <a:ea typeface="Heiti SC Light" charset="0"/>
            <a:cs typeface="Heiti SC Light" charset="0"/>
            <a:sym typeface="Arial" panose="020B0604020202090204" pitchFamily="34" charset="0"/>
          </a:defRPr>
        </a:defPPr>
      </a:lstStyle>
    </a:lnDef>
  </a:objectDefaults>
  <a:extraClrSchemeLst>
    <a:extraClrScheme>
      <a:clrScheme name="crimson_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文字</Application>
  <PresentationFormat>全屏显示(4:3)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Heiti SC Medium</vt:lpstr>
      <vt:lpstr>Impact</vt:lpstr>
      <vt:lpstr>Tahoma Bold</vt:lpstr>
      <vt:lpstr>Calibri</vt:lpstr>
      <vt:lpstr>宋体</vt:lpstr>
      <vt:lpstr>Heiti SC Light</vt:lpstr>
      <vt:lpstr>苹方-简</vt:lpstr>
      <vt:lpstr>汉仪书宋二KW</vt:lpstr>
      <vt:lpstr>微软雅黑</vt:lpstr>
      <vt:lpstr>汉仪旗黑KW</vt:lpstr>
      <vt:lpstr>宋体</vt:lpstr>
      <vt:lpstr>Arial Unicode MS</vt:lpstr>
      <vt:lpstr>Helvetica Neue</vt:lpstr>
      <vt:lpstr>crimson_landscape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Landscape</dc:title>
  <dc:creator>qinwy</dc:creator>
  <cp:lastModifiedBy>timi</cp:lastModifiedBy>
  <cp:revision>28</cp:revision>
  <dcterms:created xsi:type="dcterms:W3CDTF">2020-05-29T03:23:15Z</dcterms:created>
  <dcterms:modified xsi:type="dcterms:W3CDTF">2020-05-29T03:23:15Z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