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79" r:id="rId2"/>
  </p:sldMasterIdLst>
  <p:notesMasterIdLst>
    <p:notesMasterId r:id="rId91"/>
  </p:notesMasterIdLst>
  <p:sldIdLst>
    <p:sldId id="303" r:id="rId3"/>
    <p:sldId id="256" r:id="rId4"/>
    <p:sldId id="304" r:id="rId5"/>
    <p:sldId id="338" r:id="rId6"/>
    <p:sldId id="341" r:id="rId7"/>
    <p:sldId id="344" r:id="rId8"/>
    <p:sldId id="342" r:id="rId9"/>
    <p:sldId id="347" r:id="rId10"/>
    <p:sldId id="346" r:id="rId11"/>
    <p:sldId id="337" r:id="rId12"/>
    <p:sldId id="348" r:id="rId13"/>
    <p:sldId id="349" r:id="rId14"/>
    <p:sldId id="309" r:id="rId15"/>
    <p:sldId id="351" r:id="rId16"/>
    <p:sldId id="352" r:id="rId17"/>
    <p:sldId id="310" r:id="rId18"/>
    <p:sldId id="335" r:id="rId19"/>
    <p:sldId id="311" r:id="rId20"/>
    <p:sldId id="312" r:id="rId21"/>
    <p:sldId id="313" r:id="rId22"/>
    <p:sldId id="336" r:id="rId23"/>
    <p:sldId id="258" r:id="rId24"/>
    <p:sldId id="259" r:id="rId25"/>
    <p:sldId id="333" r:id="rId26"/>
    <p:sldId id="260" r:id="rId27"/>
    <p:sldId id="261" r:id="rId28"/>
    <p:sldId id="262" r:id="rId29"/>
    <p:sldId id="263" r:id="rId30"/>
    <p:sldId id="264" r:id="rId31"/>
    <p:sldId id="265" r:id="rId32"/>
    <p:sldId id="266" r:id="rId33"/>
    <p:sldId id="267" r:id="rId34"/>
    <p:sldId id="268" r:id="rId35"/>
    <p:sldId id="269" r:id="rId36"/>
    <p:sldId id="270" r:id="rId37"/>
    <p:sldId id="271" r:id="rId38"/>
    <p:sldId id="355" r:id="rId39"/>
    <p:sldId id="356" r:id="rId40"/>
    <p:sldId id="357" r:id="rId41"/>
    <p:sldId id="358" r:id="rId42"/>
    <p:sldId id="359" r:id="rId43"/>
    <p:sldId id="360" r:id="rId44"/>
    <p:sldId id="361" r:id="rId45"/>
    <p:sldId id="362" r:id="rId46"/>
    <p:sldId id="363" r:id="rId47"/>
    <p:sldId id="364" r:id="rId48"/>
    <p:sldId id="365" r:id="rId49"/>
    <p:sldId id="366" r:id="rId50"/>
    <p:sldId id="367" r:id="rId51"/>
    <p:sldId id="368" r:id="rId52"/>
    <p:sldId id="369" r:id="rId53"/>
    <p:sldId id="370" r:id="rId54"/>
    <p:sldId id="371" r:id="rId55"/>
    <p:sldId id="372" r:id="rId56"/>
    <p:sldId id="373" r:id="rId57"/>
    <p:sldId id="374" r:id="rId58"/>
    <p:sldId id="375" r:id="rId59"/>
    <p:sldId id="377" r:id="rId60"/>
    <p:sldId id="305" r:id="rId61"/>
    <p:sldId id="275" r:id="rId62"/>
    <p:sldId id="276" r:id="rId63"/>
    <p:sldId id="277" r:id="rId64"/>
    <p:sldId id="278" r:id="rId65"/>
    <p:sldId id="306" r:id="rId66"/>
    <p:sldId id="279" r:id="rId67"/>
    <p:sldId id="280" r:id="rId68"/>
    <p:sldId id="281" r:id="rId69"/>
    <p:sldId id="282" r:id="rId70"/>
    <p:sldId id="283" r:id="rId71"/>
    <p:sldId id="284" r:id="rId72"/>
    <p:sldId id="308" r:id="rId73"/>
    <p:sldId id="285" r:id="rId74"/>
    <p:sldId id="286" r:id="rId75"/>
    <p:sldId id="287" r:id="rId76"/>
    <p:sldId id="288" r:id="rId77"/>
    <p:sldId id="329" r:id="rId78"/>
    <p:sldId id="330" r:id="rId79"/>
    <p:sldId id="331" r:id="rId80"/>
    <p:sldId id="332" r:id="rId81"/>
    <p:sldId id="307" r:id="rId82"/>
    <p:sldId id="290" r:id="rId83"/>
    <p:sldId id="291" r:id="rId84"/>
    <p:sldId id="292" r:id="rId85"/>
    <p:sldId id="293" r:id="rId86"/>
    <p:sldId id="294" r:id="rId87"/>
    <p:sldId id="295" r:id="rId88"/>
    <p:sldId id="296" r:id="rId89"/>
    <p:sldId id="297" r:id="rId90"/>
  </p:sldIdLst>
  <p:sldSz cx="9144000" cy="6858000" type="screen4x3"/>
  <p:notesSz cx="6858000" cy="9144000"/>
  <p:defaultTextStyle>
    <a:defPPr>
      <a:defRPr lang="zh-CN"/>
    </a:defPPr>
    <a:lvl1pPr algn="l" rtl="0" eaLnBrk="0" fontAlgn="base" hangingPunct="0">
      <a:spcBef>
        <a:spcPct val="0"/>
      </a:spcBef>
      <a:spcAft>
        <a:spcPct val="0"/>
      </a:spcAft>
      <a:defRPr kumimoji="1" sz="20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0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0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0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0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0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0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0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0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4696" autoAdjust="0"/>
  </p:normalViewPr>
  <p:slideViewPr>
    <p:cSldViewPr>
      <p:cViewPr varScale="1">
        <p:scale>
          <a:sx n="73" d="100"/>
          <a:sy n="73" d="100"/>
        </p:scale>
        <p:origin x="-148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5" Type="http://schemas.openxmlformats.org/officeDocument/2006/relationships/image" Target="../media/image58.wmf"/><Relationship Id="rId4" Type="http://schemas.openxmlformats.org/officeDocument/2006/relationships/image" Target="../media/image5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6" Type="http://schemas.openxmlformats.org/officeDocument/2006/relationships/image" Target="../media/image69.wmf"/><Relationship Id="rId5" Type="http://schemas.openxmlformats.org/officeDocument/2006/relationships/image" Target="../media/image68.wmf"/><Relationship Id="rId4" Type="http://schemas.openxmlformats.org/officeDocument/2006/relationships/image" Target="../media/image6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F9ECFFBD-EDC3-4C02-8CDF-4B4F584FDF8A}" type="datetimeFigureOut">
              <a:rPr lang="zh-CN" altLang="en-US"/>
              <a:pPr>
                <a:defRPr/>
              </a:pPr>
              <a:t>2018-10-10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8AD1CDBC-8E53-4DA9-BA9E-CC0379942FB3}" type="slidenum">
              <a:rPr lang="zh-CN" altLang="en-US"/>
              <a:pPr>
                <a:defRPr/>
              </a:pPr>
              <a:t>‹#›</a:t>
            </a:fld>
            <a:endParaRPr lang="zh-CN" altLang="en-US"/>
          </a:p>
        </p:txBody>
      </p:sp>
    </p:spTree>
    <p:extLst>
      <p:ext uri="{BB962C8B-B14F-4D97-AF65-F5344CB8AC3E}">
        <p14:creationId xmlns:p14="http://schemas.microsoft.com/office/powerpoint/2010/main" val="32978408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952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fld id="{62F9C352-FF38-4627-A479-CB9127BA8B24}" type="slidenum">
              <a:rPr lang="zh-CN" altLang="en-US" sz="1200" smtClean="0"/>
              <a:pPr/>
              <a:t>14</a:t>
            </a:fld>
            <a:endParaRPr lang="zh-CN" altLang="en-US" sz="12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962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fld id="{2AB0350D-C451-4F56-8C8F-7DF90F1AF8F3}" type="slidenum">
              <a:rPr lang="zh-CN" altLang="en-US" sz="1200" smtClean="0"/>
              <a:pPr/>
              <a:t>15</a:t>
            </a:fld>
            <a:endParaRPr lang="zh-CN" altLang="en-US" sz="12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TextEdit="1"/>
          </p:cNvSpPr>
          <p:nvPr>
            <p:ph type="sldImg"/>
          </p:nvPr>
        </p:nvSpPr>
        <p:spPr>
          <a:ln/>
        </p:spPr>
      </p:sp>
      <p:sp>
        <p:nvSpPr>
          <p:cNvPr id="1300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t>2015</a:t>
            </a:r>
            <a:r>
              <a:rPr lang="zh-CN" altLang="en-US" dirty="0" smtClean="0"/>
              <a:t>年</a:t>
            </a:r>
            <a:r>
              <a:rPr lang="en-US" altLang="zh-CN" dirty="0" smtClean="0"/>
              <a:t>8</a:t>
            </a:r>
            <a:r>
              <a:rPr lang="zh-CN" altLang="en-US" dirty="0" smtClean="0"/>
              <a:t>月</a:t>
            </a:r>
            <a:r>
              <a:rPr lang="en-US" altLang="zh-CN" dirty="0" smtClean="0"/>
              <a:t>12</a:t>
            </a:r>
            <a:r>
              <a:rPr lang="zh-CN" altLang="en-US" dirty="0" smtClean="0"/>
              <a:t>日报道，美国加利福尼亚州洛杉矶市为了节约用水，将</a:t>
            </a:r>
            <a:r>
              <a:rPr lang="en-US" altLang="zh-CN" dirty="0" smtClean="0"/>
              <a:t>9600</a:t>
            </a:r>
            <a:r>
              <a:rPr lang="zh-CN" altLang="en-US" dirty="0" smtClean="0"/>
              <a:t>万个黑色塑料球投放到洛杉矶水库，以遮蔽阳光照射，防止水分蒸发和藻类滋生。这些黑色遮阳球直径约</a:t>
            </a:r>
            <a:r>
              <a:rPr lang="en-US" altLang="zh-CN" dirty="0" smtClean="0"/>
              <a:t>10</a:t>
            </a:r>
            <a:r>
              <a:rPr lang="zh-CN" altLang="en-US" dirty="0" smtClean="0"/>
              <a:t>公分，覆盖了水库</a:t>
            </a:r>
            <a:r>
              <a:rPr lang="en-US" altLang="zh-CN" dirty="0" smtClean="0"/>
              <a:t>71</a:t>
            </a:r>
            <a:r>
              <a:rPr lang="zh-CN" altLang="en-US" dirty="0" smtClean="0"/>
              <a:t>公顷的水面，可以将水与尘埃、雨水、鸟类、野生动物隔绝，也可以减少阻止藻类的光合作用，减少致癌物质的产生，提高饮水品质，每年还可以减少</a:t>
            </a:r>
            <a:r>
              <a:rPr lang="en-US" altLang="zh-CN" dirty="0" smtClean="0"/>
              <a:t>3</a:t>
            </a:r>
            <a:r>
              <a:rPr lang="zh-CN" altLang="en-US" dirty="0" smtClean="0"/>
              <a:t>亿加仑（约</a:t>
            </a:r>
            <a:r>
              <a:rPr lang="en-US" altLang="zh-CN" dirty="0" smtClean="0"/>
              <a:t>11</a:t>
            </a:r>
            <a:r>
              <a:rPr lang="zh-CN" altLang="en-US" dirty="0" smtClean="0"/>
              <a:t>亿</a:t>
            </a:r>
            <a:r>
              <a:rPr lang="en-US" altLang="zh-CN" dirty="0" smtClean="0"/>
              <a:t>3500</a:t>
            </a:r>
            <a:r>
              <a:rPr lang="zh-CN" altLang="en-US" dirty="0" smtClean="0"/>
              <a:t>万公升）的水蒸发掉。这相当于</a:t>
            </a:r>
            <a:r>
              <a:rPr lang="en-US" altLang="zh-CN" dirty="0" smtClean="0"/>
              <a:t>454</a:t>
            </a:r>
            <a:r>
              <a:rPr lang="zh-CN" altLang="en-US" dirty="0" smtClean="0"/>
              <a:t>个奥林匹克游泳池的水量，足够供应</a:t>
            </a:r>
            <a:r>
              <a:rPr lang="en-US" altLang="zh-CN" dirty="0" smtClean="0"/>
              <a:t>8100</a:t>
            </a:r>
            <a:r>
              <a:rPr lang="zh-CN" altLang="en-US" dirty="0" smtClean="0"/>
              <a:t>人一年的饮水。这个方法比水电局原先考虑的另一个省水方法节省了</a:t>
            </a:r>
            <a:r>
              <a:rPr lang="en-US" altLang="zh-CN" dirty="0" smtClean="0"/>
              <a:t>2</a:t>
            </a:r>
            <a:r>
              <a:rPr lang="zh-CN" altLang="en-US" dirty="0" smtClean="0"/>
              <a:t>亿</a:t>
            </a:r>
            <a:r>
              <a:rPr lang="en-US" altLang="zh-CN" dirty="0" smtClean="0"/>
              <a:t>5000</a:t>
            </a:r>
            <a:r>
              <a:rPr lang="zh-CN" altLang="en-US" dirty="0" smtClean="0"/>
              <a:t>万美元。</a:t>
            </a:r>
          </a:p>
          <a:p>
            <a:endParaRPr lang="zh-CN" altLang="en-US" dirty="0" smtClean="0"/>
          </a:p>
        </p:txBody>
      </p:sp>
      <p:sp>
        <p:nvSpPr>
          <p:cNvPr id="1300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2"/>
                </a:solidFill>
                <a:latin typeface="Arial" charset="0"/>
                <a:ea typeface="宋体" pitchFamily="2" charset="-122"/>
              </a:defRPr>
            </a:lvl1pPr>
            <a:lvl2pPr marL="742950" indent="-285750">
              <a:defRPr kumimoji="1" sz="2400">
                <a:solidFill>
                  <a:schemeClr val="tx2"/>
                </a:solidFill>
                <a:latin typeface="Arial" charset="0"/>
                <a:ea typeface="宋体" pitchFamily="2" charset="-122"/>
              </a:defRPr>
            </a:lvl2pPr>
            <a:lvl3pPr marL="1143000" indent="-228600">
              <a:defRPr kumimoji="1" sz="2400">
                <a:solidFill>
                  <a:schemeClr val="tx2"/>
                </a:solidFill>
                <a:latin typeface="Arial" charset="0"/>
                <a:ea typeface="宋体" pitchFamily="2" charset="-122"/>
              </a:defRPr>
            </a:lvl3pPr>
            <a:lvl4pPr marL="1600200" indent="-228600">
              <a:defRPr kumimoji="1" sz="2400">
                <a:solidFill>
                  <a:schemeClr val="tx2"/>
                </a:solidFill>
                <a:latin typeface="Arial" charset="0"/>
                <a:ea typeface="宋体" pitchFamily="2" charset="-122"/>
              </a:defRPr>
            </a:lvl4pPr>
            <a:lvl5pPr marL="2057400" indent="-228600">
              <a:defRPr kumimoji="1" sz="2400">
                <a:solidFill>
                  <a:schemeClr val="tx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tx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tx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tx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tx2"/>
                </a:solidFill>
                <a:latin typeface="Arial" charset="0"/>
                <a:ea typeface="宋体" pitchFamily="2" charset="-122"/>
              </a:defRPr>
            </a:lvl9pPr>
          </a:lstStyle>
          <a:p>
            <a:fld id="{A6E7B665-F4F1-4886-890B-44BCC37D9E91}" type="slidenum">
              <a:rPr lang="zh-CN" altLang="en-US" sz="1200" smtClean="0">
                <a:solidFill>
                  <a:schemeClr val="tx1"/>
                </a:solidFill>
                <a:latin typeface="Times New Roman" pitchFamily="18" charset="0"/>
              </a:rPr>
              <a:pPr/>
              <a:t>51</a:t>
            </a:fld>
            <a:endParaRPr lang="zh-CN" altLang="en-US" sz="1200" smtClean="0">
              <a:solidFill>
                <a:schemeClr val="tx1"/>
              </a:solidFill>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AD1CDBC-8E53-4DA9-BA9E-CC0379942FB3}" type="slidenum">
              <a:rPr lang="zh-CN" altLang="en-US" smtClean="0"/>
              <a:pPr>
                <a:defRPr/>
              </a:pPr>
              <a:t>72</a:t>
            </a:fld>
            <a:endParaRPr lang="zh-CN" altLang="en-US"/>
          </a:p>
        </p:txBody>
      </p:sp>
    </p:spTree>
    <p:extLst>
      <p:ext uri="{BB962C8B-B14F-4D97-AF65-F5344CB8AC3E}">
        <p14:creationId xmlns:p14="http://schemas.microsoft.com/office/powerpoint/2010/main" val="527746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ftr" sz="quarter" idx="10"/>
          </p:nvPr>
        </p:nvSpPr>
        <p:spPr>
          <a:ln/>
        </p:spPr>
        <p:txBody>
          <a:bodyPr/>
          <a:lstStyle>
            <a:lvl1pPr>
              <a:defRPr/>
            </a:lvl1pPr>
          </a:lstStyle>
          <a:p>
            <a:pPr>
              <a:defRPr/>
            </a:pPr>
            <a:r>
              <a:rPr lang="en-US" altLang="en-US"/>
              <a:t>Page</a:t>
            </a:r>
            <a:fld id="{2C5B0486-E891-45B0-95E7-EEE8383DA5B8}" type="slidenum">
              <a:rPr lang="en-US" altLang="en-US">
                <a:latin typeface="Arial Narrow" pitchFamily="34" charset="0"/>
              </a:rPr>
              <a:pPr>
                <a:defRPr/>
              </a:pPr>
              <a:t>‹#›</a:t>
            </a:fld>
            <a:endParaRPr lang="en-US" altLang="en-US">
              <a:latin typeface="Arial Narrow" pitchFamily="34" charset="0"/>
            </a:endParaRPr>
          </a:p>
        </p:txBody>
      </p:sp>
    </p:spTree>
    <p:extLst>
      <p:ext uri="{BB962C8B-B14F-4D97-AF65-F5344CB8AC3E}">
        <p14:creationId xmlns:p14="http://schemas.microsoft.com/office/powerpoint/2010/main" val="3797140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ftr" sz="quarter" idx="10"/>
          </p:nvPr>
        </p:nvSpPr>
        <p:spPr>
          <a:ln/>
        </p:spPr>
        <p:txBody>
          <a:bodyPr/>
          <a:lstStyle>
            <a:lvl1pPr>
              <a:defRPr/>
            </a:lvl1pPr>
          </a:lstStyle>
          <a:p>
            <a:pPr>
              <a:defRPr/>
            </a:pPr>
            <a:r>
              <a:rPr lang="en-US" altLang="en-US"/>
              <a:t>Page</a:t>
            </a:r>
            <a:fld id="{14775C70-0954-42D0-B74E-B511D4CF8AEA}" type="slidenum">
              <a:rPr lang="en-US" altLang="en-US">
                <a:latin typeface="Arial Narrow" pitchFamily="34" charset="0"/>
              </a:rPr>
              <a:pPr>
                <a:defRPr/>
              </a:pPr>
              <a:t>‹#›</a:t>
            </a:fld>
            <a:endParaRPr lang="en-US" altLang="en-US">
              <a:latin typeface="Arial Narrow" pitchFamily="34" charset="0"/>
            </a:endParaRPr>
          </a:p>
        </p:txBody>
      </p:sp>
    </p:spTree>
    <p:extLst>
      <p:ext uri="{BB962C8B-B14F-4D97-AF65-F5344CB8AC3E}">
        <p14:creationId xmlns:p14="http://schemas.microsoft.com/office/powerpoint/2010/main" val="3712348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838200"/>
            <a:ext cx="2057400" cy="52879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838200"/>
            <a:ext cx="6019800" cy="5287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ftr" sz="quarter" idx="10"/>
          </p:nvPr>
        </p:nvSpPr>
        <p:spPr>
          <a:ln/>
        </p:spPr>
        <p:txBody>
          <a:bodyPr/>
          <a:lstStyle>
            <a:lvl1pPr>
              <a:defRPr/>
            </a:lvl1pPr>
          </a:lstStyle>
          <a:p>
            <a:pPr>
              <a:defRPr/>
            </a:pPr>
            <a:r>
              <a:rPr lang="en-US" altLang="en-US"/>
              <a:t>Page</a:t>
            </a:r>
            <a:fld id="{392213FB-9B38-4500-A008-92DB6AD5FE32}" type="slidenum">
              <a:rPr lang="en-US" altLang="en-US">
                <a:latin typeface="Arial Narrow" pitchFamily="34" charset="0"/>
              </a:rPr>
              <a:pPr>
                <a:defRPr/>
              </a:pPr>
              <a:t>‹#›</a:t>
            </a:fld>
            <a:endParaRPr lang="en-US" altLang="en-US">
              <a:latin typeface="Arial Narrow" pitchFamily="34" charset="0"/>
            </a:endParaRPr>
          </a:p>
        </p:txBody>
      </p:sp>
    </p:spTree>
    <p:extLst>
      <p:ext uri="{BB962C8B-B14F-4D97-AF65-F5344CB8AC3E}">
        <p14:creationId xmlns:p14="http://schemas.microsoft.com/office/powerpoint/2010/main" val="36646114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056CBAF-5A5F-41C3-9502-7C797CFECCBE}" type="slidenum">
              <a:rPr lang="en-US" altLang="zh-CN"/>
              <a:pPr>
                <a:defRPr/>
              </a:pPr>
              <a:t>‹#›</a:t>
            </a:fld>
            <a:endParaRPr lang="en-US" altLang="zh-CN"/>
          </a:p>
        </p:txBody>
      </p:sp>
    </p:spTree>
    <p:extLst>
      <p:ext uri="{BB962C8B-B14F-4D97-AF65-F5344CB8AC3E}">
        <p14:creationId xmlns:p14="http://schemas.microsoft.com/office/powerpoint/2010/main" val="1427862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2F8EE45-B9E8-462A-B0F3-7FAA10EC031A}" type="slidenum">
              <a:rPr lang="en-US" altLang="zh-CN"/>
              <a:pPr>
                <a:defRPr/>
              </a:pPr>
              <a:t>‹#›</a:t>
            </a:fld>
            <a:endParaRPr lang="en-US" altLang="zh-CN"/>
          </a:p>
        </p:txBody>
      </p:sp>
    </p:spTree>
    <p:extLst>
      <p:ext uri="{BB962C8B-B14F-4D97-AF65-F5344CB8AC3E}">
        <p14:creationId xmlns:p14="http://schemas.microsoft.com/office/powerpoint/2010/main" val="3326531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ED65D29-93A9-4D14-B71F-EFBD287E1417}" type="slidenum">
              <a:rPr lang="en-US" altLang="zh-CN"/>
              <a:pPr>
                <a:defRPr/>
              </a:pPr>
              <a:t>‹#›</a:t>
            </a:fld>
            <a:endParaRPr lang="en-US" altLang="zh-CN"/>
          </a:p>
        </p:txBody>
      </p:sp>
    </p:spTree>
    <p:extLst>
      <p:ext uri="{BB962C8B-B14F-4D97-AF65-F5344CB8AC3E}">
        <p14:creationId xmlns:p14="http://schemas.microsoft.com/office/powerpoint/2010/main" val="2867617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42E94F3-172A-427B-AF84-99AF88618D1A}" type="slidenum">
              <a:rPr lang="en-US" altLang="zh-CN"/>
              <a:pPr>
                <a:defRPr/>
              </a:pPr>
              <a:t>‹#›</a:t>
            </a:fld>
            <a:endParaRPr lang="en-US" altLang="zh-CN"/>
          </a:p>
        </p:txBody>
      </p:sp>
    </p:spTree>
    <p:extLst>
      <p:ext uri="{BB962C8B-B14F-4D97-AF65-F5344CB8AC3E}">
        <p14:creationId xmlns:p14="http://schemas.microsoft.com/office/powerpoint/2010/main" val="1567754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65DD125-4EF6-4377-BB3C-0A770879964C}" type="slidenum">
              <a:rPr lang="en-US" altLang="zh-CN"/>
              <a:pPr>
                <a:defRPr/>
              </a:pPr>
              <a:t>‹#›</a:t>
            </a:fld>
            <a:endParaRPr lang="en-US" altLang="zh-CN"/>
          </a:p>
        </p:txBody>
      </p:sp>
    </p:spTree>
    <p:extLst>
      <p:ext uri="{BB962C8B-B14F-4D97-AF65-F5344CB8AC3E}">
        <p14:creationId xmlns:p14="http://schemas.microsoft.com/office/powerpoint/2010/main" val="16393479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A414E7D7-6231-43D1-A35D-7011F1335BF1}" type="slidenum">
              <a:rPr lang="en-US" altLang="zh-CN"/>
              <a:pPr>
                <a:defRPr/>
              </a:pPr>
              <a:t>‹#›</a:t>
            </a:fld>
            <a:endParaRPr lang="en-US" altLang="zh-CN"/>
          </a:p>
        </p:txBody>
      </p:sp>
    </p:spTree>
    <p:extLst>
      <p:ext uri="{BB962C8B-B14F-4D97-AF65-F5344CB8AC3E}">
        <p14:creationId xmlns:p14="http://schemas.microsoft.com/office/powerpoint/2010/main" val="42620786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A3649187-DAE5-421D-9249-30A921D6044C}" type="slidenum">
              <a:rPr lang="en-US" altLang="zh-CN"/>
              <a:pPr>
                <a:defRPr/>
              </a:pPr>
              <a:t>‹#›</a:t>
            </a:fld>
            <a:endParaRPr lang="en-US" altLang="zh-CN"/>
          </a:p>
        </p:txBody>
      </p:sp>
    </p:spTree>
    <p:extLst>
      <p:ext uri="{BB962C8B-B14F-4D97-AF65-F5344CB8AC3E}">
        <p14:creationId xmlns:p14="http://schemas.microsoft.com/office/powerpoint/2010/main" val="28163821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609AB5A-ED31-47C6-9323-4B0091483AA3}" type="slidenum">
              <a:rPr lang="en-US" altLang="zh-CN"/>
              <a:pPr>
                <a:defRPr/>
              </a:pPr>
              <a:t>‹#›</a:t>
            </a:fld>
            <a:endParaRPr lang="en-US" altLang="zh-CN"/>
          </a:p>
        </p:txBody>
      </p:sp>
    </p:spTree>
    <p:extLst>
      <p:ext uri="{BB962C8B-B14F-4D97-AF65-F5344CB8AC3E}">
        <p14:creationId xmlns:p14="http://schemas.microsoft.com/office/powerpoint/2010/main" val="1188079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ftr" sz="quarter" idx="10"/>
          </p:nvPr>
        </p:nvSpPr>
        <p:spPr>
          <a:ln/>
        </p:spPr>
        <p:txBody>
          <a:bodyPr/>
          <a:lstStyle>
            <a:lvl1pPr>
              <a:defRPr/>
            </a:lvl1pPr>
          </a:lstStyle>
          <a:p>
            <a:pPr>
              <a:defRPr/>
            </a:pPr>
            <a:r>
              <a:rPr lang="en-US" altLang="en-US"/>
              <a:t>Page</a:t>
            </a:r>
            <a:fld id="{8122E332-348B-4290-B7ED-310590034126}" type="slidenum">
              <a:rPr lang="en-US" altLang="en-US">
                <a:latin typeface="Arial Narrow" pitchFamily="34" charset="0"/>
              </a:rPr>
              <a:pPr>
                <a:defRPr/>
              </a:pPr>
              <a:t>‹#›</a:t>
            </a:fld>
            <a:endParaRPr lang="en-US" altLang="en-US">
              <a:latin typeface="Arial Narrow" pitchFamily="34" charset="0"/>
            </a:endParaRPr>
          </a:p>
        </p:txBody>
      </p:sp>
    </p:spTree>
    <p:extLst>
      <p:ext uri="{BB962C8B-B14F-4D97-AF65-F5344CB8AC3E}">
        <p14:creationId xmlns:p14="http://schemas.microsoft.com/office/powerpoint/2010/main" val="37863841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3385F83-B234-4582-9FD6-62C6FB5443A5}" type="slidenum">
              <a:rPr lang="en-US" altLang="zh-CN"/>
              <a:pPr>
                <a:defRPr/>
              </a:pPr>
              <a:t>‹#›</a:t>
            </a:fld>
            <a:endParaRPr lang="en-US" altLang="zh-CN"/>
          </a:p>
        </p:txBody>
      </p:sp>
    </p:spTree>
    <p:extLst>
      <p:ext uri="{BB962C8B-B14F-4D97-AF65-F5344CB8AC3E}">
        <p14:creationId xmlns:p14="http://schemas.microsoft.com/office/powerpoint/2010/main" val="29658941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7D39B51-0065-490E-8276-25F6B58CFB3A}" type="slidenum">
              <a:rPr lang="en-US" altLang="zh-CN"/>
              <a:pPr>
                <a:defRPr/>
              </a:pPr>
              <a:t>‹#›</a:t>
            </a:fld>
            <a:endParaRPr lang="en-US" altLang="zh-CN"/>
          </a:p>
        </p:txBody>
      </p:sp>
    </p:spTree>
    <p:extLst>
      <p:ext uri="{BB962C8B-B14F-4D97-AF65-F5344CB8AC3E}">
        <p14:creationId xmlns:p14="http://schemas.microsoft.com/office/powerpoint/2010/main" val="42261711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5A20B31-C43E-4C93-BF1A-C27A41E29764}" type="slidenum">
              <a:rPr lang="en-US" altLang="zh-CN"/>
              <a:pPr>
                <a:defRPr/>
              </a:pPr>
              <a:t>‹#›</a:t>
            </a:fld>
            <a:endParaRPr lang="en-US" altLang="zh-CN"/>
          </a:p>
        </p:txBody>
      </p:sp>
    </p:spTree>
    <p:extLst>
      <p:ext uri="{BB962C8B-B14F-4D97-AF65-F5344CB8AC3E}">
        <p14:creationId xmlns:p14="http://schemas.microsoft.com/office/powerpoint/2010/main" val="3447226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ftr" sz="quarter" idx="10"/>
          </p:nvPr>
        </p:nvSpPr>
        <p:spPr>
          <a:ln/>
        </p:spPr>
        <p:txBody>
          <a:bodyPr/>
          <a:lstStyle>
            <a:lvl1pPr>
              <a:defRPr/>
            </a:lvl1pPr>
          </a:lstStyle>
          <a:p>
            <a:pPr>
              <a:defRPr/>
            </a:pPr>
            <a:r>
              <a:rPr lang="en-US" altLang="en-US"/>
              <a:t>Page</a:t>
            </a:r>
            <a:fld id="{ACA5E259-91A3-4AF7-98DA-34B0EB3D20F6}" type="slidenum">
              <a:rPr lang="en-US" altLang="en-US">
                <a:latin typeface="Arial Narrow" pitchFamily="34" charset="0"/>
              </a:rPr>
              <a:pPr>
                <a:defRPr/>
              </a:pPr>
              <a:t>‹#›</a:t>
            </a:fld>
            <a:endParaRPr lang="en-US" altLang="en-US">
              <a:latin typeface="Arial Narrow" pitchFamily="34" charset="0"/>
            </a:endParaRPr>
          </a:p>
        </p:txBody>
      </p:sp>
    </p:spTree>
    <p:extLst>
      <p:ext uri="{BB962C8B-B14F-4D97-AF65-F5344CB8AC3E}">
        <p14:creationId xmlns:p14="http://schemas.microsoft.com/office/powerpoint/2010/main" val="151992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ftr" sz="quarter" idx="10"/>
          </p:nvPr>
        </p:nvSpPr>
        <p:spPr>
          <a:ln/>
        </p:spPr>
        <p:txBody>
          <a:bodyPr/>
          <a:lstStyle>
            <a:lvl1pPr>
              <a:defRPr/>
            </a:lvl1pPr>
          </a:lstStyle>
          <a:p>
            <a:pPr>
              <a:defRPr/>
            </a:pPr>
            <a:r>
              <a:rPr lang="en-US" altLang="en-US"/>
              <a:t>Page</a:t>
            </a:r>
            <a:fld id="{3984C604-1617-4646-BDAB-0CF9BBB2FF53}" type="slidenum">
              <a:rPr lang="en-US" altLang="en-US">
                <a:latin typeface="Arial Narrow" pitchFamily="34" charset="0"/>
              </a:rPr>
              <a:pPr>
                <a:defRPr/>
              </a:pPr>
              <a:t>‹#›</a:t>
            </a:fld>
            <a:endParaRPr lang="en-US" altLang="en-US">
              <a:latin typeface="Arial Narrow" pitchFamily="34" charset="0"/>
            </a:endParaRPr>
          </a:p>
        </p:txBody>
      </p:sp>
    </p:spTree>
    <p:extLst>
      <p:ext uri="{BB962C8B-B14F-4D97-AF65-F5344CB8AC3E}">
        <p14:creationId xmlns:p14="http://schemas.microsoft.com/office/powerpoint/2010/main" val="3423383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ftr" sz="quarter" idx="10"/>
          </p:nvPr>
        </p:nvSpPr>
        <p:spPr>
          <a:ln/>
        </p:spPr>
        <p:txBody>
          <a:bodyPr/>
          <a:lstStyle>
            <a:lvl1pPr>
              <a:defRPr/>
            </a:lvl1pPr>
          </a:lstStyle>
          <a:p>
            <a:pPr>
              <a:defRPr/>
            </a:pPr>
            <a:r>
              <a:rPr lang="en-US" altLang="en-US"/>
              <a:t>Page</a:t>
            </a:r>
            <a:fld id="{F204EF83-899D-406D-A618-65CD334F8EC5}" type="slidenum">
              <a:rPr lang="en-US" altLang="en-US">
                <a:latin typeface="Arial Narrow" pitchFamily="34" charset="0"/>
              </a:rPr>
              <a:pPr>
                <a:defRPr/>
              </a:pPr>
              <a:t>‹#›</a:t>
            </a:fld>
            <a:endParaRPr lang="en-US" altLang="en-US">
              <a:latin typeface="Arial Narrow" pitchFamily="34" charset="0"/>
            </a:endParaRPr>
          </a:p>
        </p:txBody>
      </p:sp>
    </p:spTree>
    <p:extLst>
      <p:ext uri="{BB962C8B-B14F-4D97-AF65-F5344CB8AC3E}">
        <p14:creationId xmlns:p14="http://schemas.microsoft.com/office/powerpoint/2010/main" val="933441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ftr" sz="quarter" idx="10"/>
          </p:nvPr>
        </p:nvSpPr>
        <p:spPr>
          <a:ln/>
        </p:spPr>
        <p:txBody>
          <a:bodyPr/>
          <a:lstStyle>
            <a:lvl1pPr>
              <a:defRPr/>
            </a:lvl1pPr>
          </a:lstStyle>
          <a:p>
            <a:pPr>
              <a:defRPr/>
            </a:pPr>
            <a:r>
              <a:rPr lang="en-US" altLang="en-US"/>
              <a:t>Page</a:t>
            </a:r>
            <a:fld id="{FDEDEFF5-C90E-4590-99D5-B7D5688EB47E}" type="slidenum">
              <a:rPr lang="en-US" altLang="en-US">
                <a:latin typeface="Arial Narrow" pitchFamily="34" charset="0"/>
              </a:rPr>
              <a:pPr>
                <a:defRPr/>
              </a:pPr>
              <a:t>‹#›</a:t>
            </a:fld>
            <a:endParaRPr lang="en-US" altLang="en-US">
              <a:latin typeface="Arial Narrow" pitchFamily="34" charset="0"/>
            </a:endParaRPr>
          </a:p>
        </p:txBody>
      </p:sp>
    </p:spTree>
    <p:extLst>
      <p:ext uri="{BB962C8B-B14F-4D97-AF65-F5344CB8AC3E}">
        <p14:creationId xmlns:p14="http://schemas.microsoft.com/office/powerpoint/2010/main" val="196619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r>
              <a:rPr lang="en-US" altLang="en-US"/>
              <a:t>Page</a:t>
            </a:r>
            <a:fld id="{02B620C7-9A5D-49AA-86E7-56D5C06E08B2}" type="slidenum">
              <a:rPr lang="en-US" altLang="en-US">
                <a:latin typeface="Arial Narrow" pitchFamily="34" charset="0"/>
              </a:rPr>
              <a:pPr>
                <a:defRPr/>
              </a:pPr>
              <a:t>‹#›</a:t>
            </a:fld>
            <a:endParaRPr lang="en-US" altLang="en-US">
              <a:latin typeface="Arial Narrow" pitchFamily="34" charset="0"/>
            </a:endParaRPr>
          </a:p>
        </p:txBody>
      </p:sp>
    </p:spTree>
    <p:extLst>
      <p:ext uri="{BB962C8B-B14F-4D97-AF65-F5344CB8AC3E}">
        <p14:creationId xmlns:p14="http://schemas.microsoft.com/office/powerpoint/2010/main" val="1279425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ftr" sz="quarter" idx="10"/>
          </p:nvPr>
        </p:nvSpPr>
        <p:spPr>
          <a:ln/>
        </p:spPr>
        <p:txBody>
          <a:bodyPr/>
          <a:lstStyle>
            <a:lvl1pPr>
              <a:defRPr/>
            </a:lvl1pPr>
          </a:lstStyle>
          <a:p>
            <a:pPr>
              <a:defRPr/>
            </a:pPr>
            <a:r>
              <a:rPr lang="en-US" altLang="en-US"/>
              <a:t>Page</a:t>
            </a:r>
            <a:fld id="{04E9E0CA-0158-49C8-9554-2B6A8064EBF8}" type="slidenum">
              <a:rPr lang="en-US" altLang="en-US">
                <a:latin typeface="Arial Narrow" pitchFamily="34" charset="0"/>
              </a:rPr>
              <a:pPr>
                <a:defRPr/>
              </a:pPr>
              <a:t>‹#›</a:t>
            </a:fld>
            <a:endParaRPr lang="en-US" altLang="en-US">
              <a:latin typeface="Arial Narrow" pitchFamily="34" charset="0"/>
            </a:endParaRPr>
          </a:p>
        </p:txBody>
      </p:sp>
    </p:spTree>
    <p:extLst>
      <p:ext uri="{BB962C8B-B14F-4D97-AF65-F5344CB8AC3E}">
        <p14:creationId xmlns:p14="http://schemas.microsoft.com/office/powerpoint/2010/main" val="3177495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ftr" sz="quarter" idx="10"/>
          </p:nvPr>
        </p:nvSpPr>
        <p:spPr>
          <a:ln/>
        </p:spPr>
        <p:txBody>
          <a:bodyPr/>
          <a:lstStyle>
            <a:lvl1pPr>
              <a:defRPr/>
            </a:lvl1pPr>
          </a:lstStyle>
          <a:p>
            <a:pPr>
              <a:defRPr/>
            </a:pPr>
            <a:r>
              <a:rPr lang="en-US" altLang="en-US"/>
              <a:t>Page</a:t>
            </a:r>
            <a:fld id="{61319BA5-2AF5-4839-9E3B-4BBD34EDDDF0}" type="slidenum">
              <a:rPr lang="en-US" altLang="en-US">
                <a:latin typeface="Arial Narrow" pitchFamily="34" charset="0"/>
              </a:rPr>
              <a:pPr>
                <a:defRPr/>
              </a:pPr>
              <a:t>‹#›</a:t>
            </a:fld>
            <a:endParaRPr lang="en-US" altLang="en-US">
              <a:latin typeface="Arial Narrow" pitchFamily="34" charset="0"/>
            </a:endParaRPr>
          </a:p>
        </p:txBody>
      </p:sp>
    </p:spTree>
    <p:extLst>
      <p:ext uri="{BB962C8B-B14F-4D97-AF65-F5344CB8AC3E}">
        <p14:creationId xmlns:p14="http://schemas.microsoft.com/office/powerpoint/2010/main" val="2863028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838200"/>
            <a:ext cx="76073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zh-CN" altLang="en-US" smtClean="0"/>
              <a:t>样式</a:t>
            </a:r>
          </a:p>
        </p:txBody>
      </p:sp>
      <p:sp>
        <p:nvSpPr>
          <p:cNvPr id="1027" name="Rectangle 3"/>
          <p:cNvSpPr>
            <a:spLocks noChangeArrowheads="1"/>
          </p:cNvSpPr>
          <p:nvPr/>
        </p:nvSpPr>
        <p:spPr bwMode="auto">
          <a:xfrm>
            <a:off x="468313" y="381000"/>
            <a:ext cx="269875" cy="755650"/>
          </a:xfrm>
          <a:prstGeom prst="rect">
            <a:avLst/>
          </a:prstGeom>
          <a:solidFill>
            <a:srgbClr val="003399"/>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028" name="Line 4"/>
          <p:cNvSpPr>
            <a:spLocks noChangeShapeType="1"/>
          </p:cNvSpPr>
          <p:nvPr/>
        </p:nvSpPr>
        <p:spPr bwMode="auto">
          <a:xfrm>
            <a:off x="393700" y="592138"/>
            <a:ext cx="8140700" cy="0"/>
          </a:xfrm>
          <a:prstGeom prst="line">
            <a:avLst/>
          </a:prstGeom>
          <a:noFill/>
          <a:ln w="381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0837" name="Text Box 5"/>
          <p:cNvSpPr txBox="1">
            <a:spLocks noChangeArrowheads="1"/>
          </p:cNvSpPr>
          <p:nvPr/>
        </p:nvSpPr>
        <p:spPr bwMode="auto">
          <a:xfrm>
            <a:off x="4978400" y="241300"/>
            <a:ext cx="37465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1" hangingPunct="1">
              <a:spcBef>
                <a:spcPct val="50000"/>
              </a:spcBef>
              <a:defRPr/>
            </a:pPr>
            <a:r>
              <a:rPr lang="en-US" altLang="zh-CN" b="1">
                <a:solidFill>
                  <a:srgbClr val="000099"/>
                </a:solidFill>
                <a:latin typeface="华文行楷" pitchFamily="2" charset="-122"/>
                <a:ea typeface="华文行楷" pitchFamily="2" charset="-122"/>
              </a:rPr>
              <a:t>                          </a:t>
            </a:r>
            <a:r>
              <a:rPr lang="zh-CN" altLang="en-US" b="1">
                <a:solidFill>
                  <a:srgbClr val="000099"/>
                </a:solidFill>
                <a:latin typeface="华文行楷" pitchFamily="2" charset="-122"/>
                <a:ea typeface="华文行楷" pitchFamily="2" charset="-122"/>
              </a:rPr>
              <a:t>机 械 创 新 设 计</a:t>
            </a:r>
            <a:endParaRPr lang="zh-CN" altLang="en-US" b="1">
              <a:solidFill>
                <a:srgbClr val="0066FF"/>
              </a:solidFill>
              <a:effectLst>
                <a:outerShdw blurRad="38100" dist="38100" dir="2700000" algn="tl">
                  <a:srgbClr val="C0C0C0"/>
                </a:outerShdw>
              </a:effectLst>
              <a:latin typeface="宋体" pitchFamily="2" charset="-122"/>
            </a:endParaRPr>
          </a:p>
        </p:txBody>
      </p:sp>
      <p:sp>
        <p:nvSpPr>
          <p:cNvPr id="120838" name="Rectangle 6"/>
          <p:cNvSpPr>
            <a:spLocks noGrp="1" noChangeArrowheads="1"/>
          </p:cNvSpPr>
          <p:nvPr>
            <p:ph type="ftr" sz="quarter" idx="3"/>
          </p:nvPr>
        </p:nvSpPr>
        <p:spPr bwMode="auto">
          <a:xfrm>
            <a:off x="8199438" y="6502400"/>
            <a:ext cx="8683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spcBef>
                <a:spcPct val="20000"/>
              </a:spcBef>
              <a:buClr>
                <a:srgbClr val="F4001D"/>
              </a:buClr>
              <a:buSzPct val="85000"/>
              <a:buFont typeface="Wingdings" pitchFamily="2" charset="2"/>
              <a:buNone/>
              <a:defRPr kumimoji="0" sz="1400" b="1">
                <a:solidFill>
                  <a:srgbClr val="003366"/>
                </a:solidFill>
              </a:defRPr>
            </a:lvl1pPr>
          </a:lstStyle>
          <a:p>
            <a:pPr>
              <a:defRPr/>
            </a:pPr>
            <a:r>
              <a:rPr lang="en-US" altLang="en-US"/>
              <a:t>Page</a:t>
            </a:r>
            <a:fld id="{8F912CC4-2EA6-4592-9491-033B807E1590}" type="slidenum">
              <a:rPr lang="en-US" altLang="en-US">
                <a:latin typeface="Arial Narrow" pitchFamily="34" charset="0"/>
              </a:rPr>
              <a:pPr>
                <a:defRPr/>
              </a:pPr>
              <a:t>‹#›</a:t>
            </a:fld>
            <a:endParaRPr lang="en-US" altLang="en-US">
              <a:latin typeface="Arial Narrow" pitchFamily="34" charset="0"/>
            </a:endParaRPr>
          </a:p>
        </p:txBody>
      </p:sp>
      <p:sp>
        <p:nvSpPr>
          <p:cNvPr id="1031" name="Line 7"/>
          <p:cNvSpPr>
            <a:spLocks noChangeShapeType="1"/>
          </p:cNvSpPr>
          <p:nvPr/>
        </p:nvSpPr>
        <p:spPr bwMode="auto">
          <a:xfrm>
            <a:off x="384175" y="6443663"/>
            <a:ext cx="8470900" cy="0"/>
          </a:xfrm>
          <a:prstGeom prst="line">
            <a:avLst/>
          </a:prstGeom>
          <a:noFill/>
          <a:ln w="381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0840" name="Text Box 8"/>
          <p:cNvSpPr txBox="1">
            <a:spLocks noChangeArrowheads="1"/>
          </p:cNvSpPr>
          <p:nvPr/>
        </p:nvSpPr>
        <p:spPr bwMode="auto">
          <a:xfrm>
            <a:off x="939800" y="228600"/>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1" hangingPunct="1">
              <a:spcBef>
                <a:spcPct val="50000"/>
              </a:spcBef>
              <a:defRPr/>
            </a:pPr>
            <a:r>
              <a:rPr lang="en-US" altLang="zh-CN" b="1">
                <a:solidFill>
                  <a:srgbClr val="6699FF"/>
                </a:solidFill>
                <a:effectLst>
                  <a:outerShdw blurRad="38100" dist="38100" dir="2700000" algn="tl">
                    <a:srgbClr val="C0C0C0"/>
                  </a:outerShdw>
                </a:effectLst>
                <a:latin typeface="Arial Black" pitchFamily="34" charset="0"/>
                <a:ea typeface="隶书" pitchFamily="49" charset="-122"/>
              </a:rPr>
              <a:t>B U C T</a:t>
            </a:r>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fontAlgn="base">
        <a:spcBef>
          <a:spcPct val="0"/>
        </a:spcBef>
        <a:spcAft>
          <a:spcPct val="0"/>
        </a:spcAft>
        <a:defRPr sz="4400">
          <a:solidFill>
            <a:schemeClr val="tx2"/>
          </a:solidFill>
          <a:latin typeface="Times New Roman" pitchFamily="18" charset="0"/>
          <a:ea typeface="宋体" pitchFamily="2" charset="-122"/>
        </a:defRPr>
      </a:lvl6pPr>
      <a:lvl7pPr marL="914400" algn="ctr" rtl="0" fontAlgn="base">
        <a:spcBef>
          <a:spcPct val="0"/>
        </a:spcBef>
        <a:spcAft>
          <a:spcPct val="0"/>
        </a:spcAft>
        <a:defRPr sz="4400">
          <a:solidFill>
            <a:schemeClr val="tx2"/>
          </a:solidFill>
          <a:latin typeface="Times New Roman" pitchFamily="18" charset="0"/>
          <a:ea typeface="宋体" pitchFamily="2" charset="-122"/>
        </a:defRPr>
      </a:lvl7pPr>
      <a:lvl8pPr marL="1371600" algn="ctr" rtl="0" fontAlgn="base">
        <a:spcBef>
          <a:spcPct val="0"/>
        </a:spcBef>
        <a:spcAft>
          <a:spcPct val="0"/>
        </a:spcAft>
        <a:defRPr sz="4400">
          <a:solidFill>
            <a:schemeClr val="tx2"/>
          </a:solidFill>
          <a:latin typeface="Times New Roman" pitchFamily="18" charset="0"/>
          <a:ea typeface="宋体" pitchFamily="2" charset="-122"/>
        </a:defRPr>
      </a:lvl8pPr>
      <a:lvl9pPr marL="1828800" algn="ctr" rtl="0" fontAlgn="base">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9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zh-CN"/>
          </a:p>
        </p:txBody>
      </p:sp>
      <p:sp>
        <p:nvSpPr>
          <p:cNvPr id="129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zh-CN"/>
          </a:p>
        </p:txBody>
      </p:sp>
      <p:sp>
        <p:nvSpPr>
          <p:cNvPr id="129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54B1271C-6AFF-4051-8B06-24610B5C7C5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pic.baike.soso.com/p/20130705/20130705183652-215987709.jpg"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o.baike.com/s/doc/%E6%9C%A8%E6%A1%B6%E6%95%88%E5%BA%94&amp;prd=tupiangdxg" TargetMode="External"/><Relationship Id="rId2" Type="http://schemas.openxmlformats.org/officeDocument/2006/relationships/hyperlink" Target="http://www.baike.com/" TargetMode="Externa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24.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3.png"/><Relationship Id="rId5" Type="http://schemas.openxmlformats.org/officeDocument/2006/relationships/oleObject" Target="../embeddings/oleObject2.bin"/><Relationship Id="rId4" Type="http://schemas.openxmlformats.org/officeDocument/2006/relationships/image" Target="../media/image22.wmf"/></Relationships>
</file>

<file path=ppt/slides/_rels/slide3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hyperlink" Target="http://ugc.qpic.cn/baikepic2/7395/20150114211016-2029758685.jpg/0" TargetMode="Externa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3.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8.xml"/><Relationship Id="rId4" Type="http://schemas.openxmlformats.org/officeDocument/2006/relationships/image" Target="../media/image38.png"/></Relationships>
</file>

<file path=ppt/slides/_rels/slide6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8.xml"/><Relationship Id="rId5" Type="http://schemas.openxmlformats.org/officeDocument/2006/relationships/image" Target="../media/image42.png"/><Relationship Id="rId4" Type="http://schemas.openxmlformats.org/officeDocument/2006/relationships/image" Target="../media/image41.png"/></Relationships>
</file>

<file path=ppt/slides/_rels/slide6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8.xml"/><Relationship Id="rId4" Type="http://schemas.openxmlformats.org/officeDocument/2006/relationships/image" Target="../media/image4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8.xml"/><Relationship Id="rId4" Type="http://schemas.openxmlformats.org/officeDocument/2006/relationships/image" Target="../media/image48.png"/></Relationships>
</file>

<file path=ppt/slides/_rels/slide6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8.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63.png"/><Relationship Id="rId3" Type="http://schemas.openxmlformats.org/officeDocument/2006/relationships/image" Target="../media/image59.png"/><Relationship Id="rId7" Type="http://schemas.openxmlformats.org/officeDocument/2006/relationships/image" Target="../media/image54.wmf"/><Relationship Id="rId12" Type="http://schemas.openxmlformats.org/officeDocument/2006/relationships/image" Target="../media/image62.png"/><Relationship Id="rId17" Type="http://schemas.openxmlformats.org/officeDocument/2006/relationships/image" Target="../media/image58.wmf"/><Relationship Id="rId2" Type="http://schemas.openxmlformats.org/officeDocument/2006/relationships/slideLayout" Target="../slideLayouts/slideLayout18.xml"/><Relationship Id="rId16" Type="http://schemas.openxmlformats.org/officeDocument/2006/relationships/oleObject" Target="../embeddings/oleObject7.bin"/><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56.wmf"/><Relationship Id="rId5" Type="http://schemas.openxmlformats.org/officeDocument/2006/relationships/image" Target="../media/image61.png"/><Relationship Id="rId15" Type="http://schemas.openxmlformats.org/officeDocument/2006/relationships/image" Target="../media/image57.wmf"/><Relationship Id="rId10" Type="http://schemas.openxmlformats.org/officeDocument/2006/relationships/oleObject" Target="../embeddings/oleObject5.bin"/><Relationship Id="rId4" Type="http://schemas.openxmlformats.org/officeDocument/2006/relationships/image" Target="../media/image60.png"/><Relationship Id="rId9" Type="http://schemas.openxmlformats.org/officeDocument/2006/relationships/image" Target="../media/image55.wmf"/><Relationship Id="rId14" Type="http://schemas.openxmlformats.org/officeDocument/2006/relationships/oleObject" Target="../embeddings/oleObject6.bin"/></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74.png"/><Relationship Id="rId18" Type="http://schemas.openxmlformats.org/officeDocument/2006/relationships/image" Target="../media/image68.wmf"/><Relationship Id="rId3" Type="http://schemas.openxmlformats.org/officeDocument/2006/relationships/image" Target="../media/image70.png"/><Relationship Id="rId7" Type="http://schemas.openxmlformats.org/officeDocument/2006/relationships/image" Target="../media/image72.png"/><Relationship Id="rId12" Type="http://schemas.openxmlformats.org/officeDocument/2006/relationships/image" Target="../media/image73.png"/><Relationship Id="rId17" Type="http://schemas.openxmlformats.org/officeDocument/2006/relationships/oleObject" Target="../embeddings/oleObject12.bin"/><Relationship Id="rId2" Type="http://schemas.openxmlformats.org/officeDocument/2006/relationships/slideLayout" Target="../slideLayouts/slideLayout18.xml"/><Relationship Id="rId16" Type="http://schemas.openxmlformats.org/officeDocument/2006/relationships/image" Target="../media/image67.wmf"/><Relationship Id="rId20" Type="http://schemas.openxmlformats.org/officeDocument/2006/relationships/image" Target="../media/image69.wmf"/><Relationship Id="rId1" Type="http://schemas.openxmlformats.org/officeDocument/2006/relationships/vmlDrawing" Target="../drawings/vmlDrawing3.vml"/><Relationship Id="rId6" Type="http://schemas.openxmlformats.org/officeDocument/2006/relationships/image" Target="../media/image71.png"/><Relationship Id="rId11" Type="http://schemas.openxmlformats.org/officeDocument/2006/relationships/image" Target="../media/image66.wmf"/><Relationship Id="rId5" Type="http://schemas.openxmlformats.org/officeDocument/2006/relationships/image" Target="../media/image64.wmf"/><Relationship Id="rId15" Type="http://schemas.openxmlformats.org/officeDocument/2006/relationships/oleObject" Target="../embeddings/oleObject11.bin"/><Relationship Id="rId10" Type="http://schemas.openxmlformats.org/officeDocument/2006/relationships/oleObject" Target="../embeddings/oleObject10.bin"/><Relationship Id="rId19" Type="http://schemas.openxmlformats.org/officeDocument/2006/relationships/oleObject" Target="../embeddings/oleObject13.bin"/><Relationship Id="rId4" Type="http://schemas.openxmlformats.org/officeDocument/2006/relationships/oleObject" Target="../embeddings/oleObject8.bin"/><Relationship Id="rId9" Type="http://schemas.openxmlformats.org/officeDocument/2006/relationships/image" Target="../media/image65.wmf"/><Relationship Id="rId14" Type="http://schemas.openxmlformats.org/officeDocument/2006/relationships/image" Target="../media/image75.png"/></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image" Target="../media/image78.png"/><Relationship Id="rId7" Type="http://schemas.openxmlformats.org/officeDocument/2006/relationships/oleObject" Target="../embeddings/oleObject15.bin"/><Relationship Id="rId2" Type="http://schemas.openxmlformats.org/officeDocument/2006/relationships/slideLayout" Target="../slideLayouts/slideLayout18.xml"/><Relationship Id="rId1" Type="http://schemas.openxmlformats.org/officeDocument/2006/relationships/vmlDrawing" Target="../drawings/vmlDrawing4.vml"/><Relationship Id="rId6" Type="http://schemas.openxmlformats.org/officeDocument/2006/relationships/image" Target="../media/image79.png"/><Relationship Id="rId5" Type="http://schemas.openxmlformats.org/officeDocument/2006/relationships/image" Target="../media/image76.wmf"/><Relationship Id="rId4" Type="http://schemas.openxmlformats.org/officeDocument/2006/relationships/oleObject" Target="../embeddings/oleObject14.bin"/><Relationship Id="rId9" Type="http://schemas.openxmlformats.org/officeDocument/2006/relationships/image" Target="../media/image8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页脚占位符 1"/>
          <p:cNvSpPr>
            <a:spLocks noGrp="1"/>
          </p:cNvSpPr>
          <p:nvPr>
            <p:ph type="ftr" sz="quarter" idx="10"/>
          </p:nvPr>
        </p:nvSpPr>
        <p:spPr>
          <a:noFill/>
        </p:spPr>
        <p:txBody>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kumimoji="0" lang="en-US" altLang="en-US" sz="1400" smtClean="0">
                <a:solidFill>
                  <a:srgbClr val="003366"/>
                </a:solidFill>
              </a:rPr>
              <a:t>Page</a:t>
            </a:r>
            <a:fld id="{B6EF890E-DEFF-4F36-9025-4BCAD0C5A19B}" type="slidenum">
              <a:rPr kumimoji="0" lang="en-US" altLang="en-US" sz="1400" smtClean="0">
                <a:solidFill>
                  <a:srgbClr val="003366"/>
                </a:solidFill>
                <a:latin typeface="Arial Narrow" pitchFamily="34" charset="0"/>
              </a:rPr>
              <a:pPr/>
              <a:t>1</a:t>
            </a:fld>
            <a:endParaRPr kumimoji="0" lang="en-US" altLang="en-US" sz="1400" smtClean="0">
              <a:solidFill>
                <a:srgbClr val="003366"/>
              </a:solidFill>
              <a:latin typeface="Arial Narrow" pitchFamily="34" charset="0"/>
            </a:endParaRPr>
          </a:p>
        </p:txBody>
      </p:sp>
      <p:sp>
        <p:nvSpPr>
          <p:cNvPr id="81924" name="Text Box 4"/>
          <p:cNvSpPr txBox="1">
            <a:spLocks noChangeArrowheads="1"/>
          </p:cNvSpPr>
          <p:nvPr/>
        </p:nvSpPr>
        <p:spPr bwMode="auto">
          <a:xfrm>
            <a:off x="468313" y="1341438"/>
            <a:ext cx="81375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4000" b="1">
                <a:effectLst>
                  <a:outerShdw blurRad="38100" dist="38100" dir="2700000" algn="tl">
                    <a:srgbClr val="C0C0C0"/>
                  </a:outerShdw>
                </a:effectLst>
              </a:rPr>
              <a:t>第三章  机械系统方案与创新设计</a:t>
            </a:r>
          </a:p>
        </p:txBody>
      </p:sp>
      <p:sp>
        <p:nvSpPr>
          <p:cNvPr id="81925" name="Text Box 5"/>
          <p:cNvSpPr txBox="1">
            <a:spLocks noChangeArrowheads="1"/>
          </p:cNvSpPr>
          <p:nvPr/>
        </p:nvSpPr>
        <p:spPr bwMode="auto">
          <a:xfrm>
            <a:off x="1116013" y="2276475"/>
            <a:ext cx="6840537" cy="311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kumimoji="0" lang="zh-CN" altLang="en-US" sz="3600" b="1">
                <a:latin typeface="Tahoma" pitchFamily="34" charset="0"/>
              </a:rPr>
              <a:t>第一节    概述</a:t>
            </a:r>
          </a:p>
          <a:p>
            <a:pPr eaLnBrk="1" hangingPunct="1">
              <a:spcBef>
                <a:spcPct val="50000"/>
              </a:spcBef>
            </a:pPr>
            <a:r>
              <a:rPr kumimoji="0" lang="zh-CN" altLang="en-US" sz="3600" b="1">
                <a:latin typeface="Tahoma" pitchFamily="34" charset="0"/>
              </a:rPr>
              <a:t>第二节    功能综合</a:t>
            </a:r>
          </a:p>
          <a:p>
            <a:pPr eaLnBrk="1" hangingPunct="1">
              <a:spcBef>
                <a:spcPct val="50000"/>
              </a:spcBef>
            </a:pPr>
            <a:r>
              <a:rPr kumimoji="0" lang="zh-CN" altLang="en-US" sz="3600" b="1">
                <a:latin typeface="Tahoma" pitchFamily="34" charset="0"/>
              </a:rPr>
              <a:t>第三节    原理综合</a:t>
            </a:r>
          </a:p>
          <a:p>
            <a:pPr eaLnBrk="1" hangingPunct="1">
              <a:spcBef>
                <a:spcPct val="50000"/>
              </a:spcBef>
            </a:pPr>
            <a:r>
              <a:rPr kumimoji="0" lang="zh-CN" altLang="en-US" sz="3600" b="1">
                <a:latin typeface="Tahoma" pitchFamily="34" charset="0"/>
              </a:rPr>
              <a:t>第四节    构型综合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81924"/>
                                        </p:tgtEl>
                                        <p:attrNameLst>
                                          <p:attrName>style.visibility</p:attrName>
                                        </p:attrNameLst>
                                      </p:cBhvr>
                                      <p:to>
                                        <p:strVal val="visible"/>
                                      </p:to>
                                    </p:set>
                                    <p:anim calcmode="lin" valueType="num">
                                      <p:cBhvr>
                                        <p:cTn id="7" dur="1000" fill="hold"/>
                                        <p:tgtEl>
                                          <p:spTgt spid="81924"/>
                                        </p:tgtEl>
                                        <p:attrNameLst>
                                          <p:attrName>ppt_w</p:attrName>
                                        </p:attrNameLst>
                                      </p:cBhvr>
                                      <p:tavLst>
                                        <p:tav tm="0">
                                          <p:val>
                                            <p:strVal val="#ppt_w*0.70"/>
                                          </p:val>
                                        </p:tav>
                                        <p:tav tm="100000">
                                          <p:val>
                                            <p:strVal val="#ppt_w"/>
                                          </p:val>
                                        </p:tav>
                                      </p:tavLst>
                                    </p:anim>
                                    <p:anim calcmode="lin" valueType="num">
                                      <p:cBhvr>
                                        <p:cTn id="8" dur="1000" fill="hold"/>
                                        <p:tgtEl>
                                          <p:spTgt spid="81924"/>
                                        </p:tgtEl>
                                        <p:attrNameLst>
                                          <p:attrName>ppt_h</p:attrName>
                                        </p:attrNameLst>
                                      </p:cBhvr>
                                      <p:tavLst>
                                        <p:tav tm="0">
                                          <p:val>
                                            <p:strVal val="#ppt_h"/>
                                          </p:val>
                                        </p:tav>
                                        <p:tav tm="100000">
                                          <p:val>
                                            <p:strVal val="#ppt_h"/>
                                          </p:val>
                                        </p:tav>
                                      </p:tavLst>
                                    </p:anim>
                                    <p:animEffect transition="in" filter="fade">
                                      <p:cBhvr>
                                        <p:cTn id="9" dur="1000"/>
                                        <p:tgtEl>
                                          <p:spTgt spid="8192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81925"/>
                                        </p:tgtEl>
                                        <p:attrNameLst>
                                          <p:attrName>style.visibility</p:attrName>
                                        </p:attrNameLst>
                                      </p:cBhvr>
                                      <p:to>
                                        <p:strVal val="visible"/>
                                      </p:to>
                                    </p:set>
                                    <p:anim calcmode="lin" valueType="num">
                                      <p:cBhvr>
                                        <p:cTn id="14" dur="1000" fill="hold"/>
                                        <p:tgtEl>
                                          <p:spTgt spid="81925"/>
                                        </p:tgtEl>
                                        <p:attrNameLst>
                                          <p:attrName>ppt_w</p:attrName>
                                        </p:attrNameLst>
                                      </p:cBhvr>
                                      <p:tavLst>
                                        <p:tav tm="0">
                                          <p:val>
                                            <p:strVal val="#ppt_w*0.70"/>
                                          </p:val>
                                        </p:tav>
                                        <p:tav tm="100000">
                                          <p:val>
                                            <p:strVal val="#ppt_w"/>
                                          </p:val>
                                        </p:tav>
                                      </p:tavLst>
                                    </p:anim>
                                    <p:anim calcmode="lin" valueType="num">
                                      <p:cBhvr>
                                        <p:cTn id="15" dur="1000" fill="hold"/>
                                        <p:tgtEl>
                                          <p:spTgt spid="81925"/>
                                        </p:tgtEl>
                                        <p:attrNameLst>
                                          <p:attrName>ppt_h</p:attrName>
                                        </p:attrNameLst>
                                      </p:cBhvr>
                                      <p:tavLst>
                                        <p:tav tm="0">
                                          <p:val>
                                            <p:strVal val="#ppt_h"/>
                                          </p:val>
                                        </p:tav>
                                        <p:tav tm="100000">
                                          <p:val>
                                            <p:strVal val="#ppt_h"/>
                                          </p:val>
                                        </p:tav>
                                      </p:tavLst>
                                    </p:anim>
                                    <p:animEffect transition="in" filter="fade">
                                      <p:cBhvr>
                                        <p:cTn id="16" dur="1000"/>
                                        <p:tgtEl>
                                          <p:spTgt spid="81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p:bldP spid="8192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页脚占位符 3"/>
          <p:cNvSpPr>
            <a:spLocks noGrp="1"/>
          </p:cNvSpPr>
          <p:nvPr>
            <p:ph type="ftr" sz="quarter" idx="10"/>
          </p:nvPr>
        </p:nvSpPr>
        <p:spPr>
          <a:noFill/>
        </p:spPr>
        <p:txBody>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kumimoji="0" lang="en-US" altLang="en-US" sz="1400" smtClean="0">
                <a:solidFill>
                  <a:srgbClr val="003366"/>
                </a:solidFill>
              </a:rPr>
              <a:t>Page</a:t>
            </a:r>
            <a:fld id="{FF1384CA-A979-467D-87E1-064AE7595416}" type="slidenum">
              <a:rPr kumimoji="0" lang="en-US" altLang="en-US" sz="1400" smtClean="0">
                <a:solidFill>
                  <a:srgbClr val="003366"/>
                </a:solidFill>
                <a:latin typeface="Arial Narrow" pitchFamily="34" charset="0"/>
              </a:rPr>
              <a:pPr/>
              <a:t>10</a:t>
            </a:fld>
            <a:endParaRPr kumimoji="0" lang="en-US" altLang="en-US" sz="1400" smtClean="0">
              <a:solidFill>
                <a:srgbClr val="003366"/>
              </a:solidFill>
              <a:latin typeface="Arial Narrow" pitchFamily="34" charset="0"/>
            </a:endParaRPr>
          </a:p>
        </p:txBody>
      </p:sp>
      <p:pic>
        <p:nvPicPr>
          <p:cNvPr id="12291" name="Picture 4"/>
          <p:cNvPicPr>
            <a:picLocks noChangeAspect="1" noChangeArrowheads="1"/>
          </p:cNvPicPr>
          <p:nvPr/>
        </p:nvPicPr>
        <p:blipFill>
          <a:blip r:embed="rId2">
            <a:extLst>
              <a:ext uri="{28A0092B-C50C-407E-A947-70E740481C1C}">
                <a14:useLocalDpi xmlns:a14="http://schemas.microsoft.com/office/drawing/2010/main" val="0"/>
              </a:ext>
            </a:extLst>
          </a:blip>
          <a:srcRect l="1933"/>
          <a:stretch>
            <a:fillRect/>
          </a:stretch>
        </p:blipFill>
        <p:spPr bwMode="auto">
          <a:xfrm>
            <a:off x="755650" y="620713"/>
            <a:ext cx="8051800" cy="348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Picture 5" descr="http://img1.bitautoimg.com/bitauto/2011/11/084310792_55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8" y="4162425"/>
            <a:ext cx="28575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7" descr="http://car0.autoimg.cn/car/upload/2015/5/14/u_201505142325337154971110.jpg"/>
          <p:cNvPicPr>
            <a:picLocks noChangeAspect="1" noChangeArrowheads="1"/>
          </p:cNvPicPr>
          <p:nvPr/>
        </p:nvPicPr>
        <p:blipFill>
          <a:blip r:embed="rId4">
            <a:extLst>
              <a:ext uri="{28A0092B-C50C-407E-A947-70E740481C1C}">
                <a14:useLocalDpi xmlns:a14="http://schemas.microsoft.com/office/drawing/2010/main" val="0"/>
              </a:ext>
            </a:extLst>
          </a:blip>
          <a:srcRect l="5167" t="16548" r="3421" b="30981"/>
          <a:stretch>
            <a:fillRect/>
          </a:stretch>
        </p:blipFill>
        <p:spPr bwMode="auto">
          <a:xfrm>
            <a:off x="2339975" y="3716338"/>
            <a:ext cx="3111500"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9" descr="http://www.jinghuakongqi.com/uploads/allimg/141226/6-141226093035609.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9700" y="4162425"/>
            <a:ext cx="3140075" cy="223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9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1"/>
          <p:cNvSpPr>
            <a:spLocks noGrp="1"/>
          </p:cNvSpPr>
          <p:nvPr>
            <p:ph type="ftr" sz="quarter" idx="10"/>
          </p:nvPr>
        </p:nvSpPr>
        <p:spPr>
          <a:noFill/>
        </p:spPr>
        <p:txBody>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kumimoji="0" lang="en-US" altLang="en-US" sz="1400" smtClean="0">
                <a:solidFill>
                  <a:srgbClr val="003366"/>
                </a:solidFill>
              </a:rPr>
              <a:t>Page</a:t>
            </a:r>
            <a:fld id="{8B7A0170-3F66-499C-AAB2-2091F4C57764}" type="slidenum">
              <a:rPr kumimoji="0" lang="en-US" altLang="en-US" sz="1400" smtClean="0">
                <a:solidFill>
                  <a:srgbClr val="003366"/>
                </a:solidFill>
                <a:latin typeface="Arial Narrow" pitchFamily="34" charset="0"/>
              </a:rPr>
              <a:pPr/>
              <a:t>11</a:t>
            </a:fld>
            <a:endParaRPr kumimoji="0" lang="en-US" altLang="en-US" sz="1400" smtClean="0">
              <a:solidFill>
                <a:srgbClr val="003366"/>
              </a:solidFill>
              <a:latin typeface="Arial Narrow" pitchFamily="34" charset="0"/>
            </a:endParaRPr>
          </a:p>
        </p:txBody>
      </p:sp>
      <p:pic>
        <p:nvPicPr>
          <p:cNvPr id="13315" name="Picture 2" descr="http://pic.baike.soso.com/p/20130705/20130705183652-215987709.jpg">
            <a:hlinkClick r:id="rId2" tooltip="点击查看原图"/>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1916113"/>
            <a:ext cx="4143375"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1"/>
          <p:cNvSpPr>
            <a:spLocks noGrp="1"/>
          </p:cNvSpPr>
          <p:nvPr>
            <p:ph type="ftr" sz="quarter" idx="10"/>
          </p:nvPr>
        </p:nvSpPr>
        <p:spPr>
          <a:noFill/>
        </p:spPr>
        <p:txBody>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kumimoji="0" lang="en-US" altLang="en-US" sz="1400" smtClean="0">
                <a:solidFill>
                  <a:srgbClr val="003366"/>
                </a:solidFill>
              </a:rPr>
              <a:t>Page</a:t>
            </a:r>
            <a:fld id="{9CD0DF44-6570-489E-A788-8C8B3AAEA5B1}" type="slidenum">
              <a:rPr kumimoji="0" lang="en-US" altLang="en-US" sz="1400" smtClean="0">
                <a:solidFill>
                  <a:srgbClr val="003366"/>
                </a:solidFill>
                <a:latin typeface="Arial Narrow" pitchFamily="34" charset="0"/>
              </a:rPr>
              <a:pPr/>
              <a:t>12</a:t>
            </a:fld>
            <a:endParaRPr kumimoji="0" lang="en-US" altLang="en-US" sz="1400" smtClean="0">
              <a:solidFill>
                <a:srgbClr val="003366"/>
              </a:solidFill>
              <a:latin typeface="Arial Narrow" pitchFamily="34" charset="0"/>
            </a:endParaRPr>
          </a:p>
        </p:txBody>
      </p:sp>
      <p:sp>
        <p:nvSpPr>
          <p:cNvPr id="3" name="Text Box 2"/>
          <p:cNvSpPr txBox="1">
            <a:spLocks noChangeArrowheads="1"/>
          </p:cNvSpPr>
          <p:nvPr/>
        </p:nvSpPr>
        <p:spPr bwMode="auto">
          <a:xfrm>
            <a:off x="827088" y="817563"/>
            <a:ext cx="7459662"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eaLnBrk="1" hangingPunct="1">
              <a:spcBef>
                <a:spcPct val="50000"/>
              </a:spcBef>
            </a:pPr>
            <a:r>
              <a:rPr lang="en-US" altLang="zh-CN" sz="2800" b="1">
                <a:solidFill>
                  <a:schemeClr val="accent2"/>
                </a:solidFill>
              </a:rPr>
              <a:t>S-</a:t>
            </a:r>
            <a:r>
              <a:rPr lang="zh-CN" altLang="en-US" sz="2800" b="1">
                <a:solidFill>
                  <a:schemeClr val="accent2"/>
                </a:solidFill>
              </a:rPr>
              <a:t>曲线</a:t>
            </a:r>
            <a:r>
              <a:rPr lang="zh-CN" altLang="en-US" sz="2800" b="1">
                <a:solidFill>
                  <a:schemeClr val="accent2"/>
                </a:solidFill>
                <a:latin typeface="宋体" pitchFamily="2" charset="-122"/>
              </a:rPr>
              <a:t>进化的基础</a:t>
            </a:r>
            <a:r>
              <a:rPr lang="zh-CN" altLang="en-US" sz="2800" b="1">
                <a:latin typeface="宋体" pitchFamily="2" charset="-122"/>
              </a:rPr>
              <a:t>：大量、有效的经济数据收集、统计、分析</a:t>
            </a:r>
            <a:r>
              <a:rPr lang="zh-CN" altLang="en-US" sz="2800" b="1"/>
              <a:t> </a:t>
            </a:r>
          </a:p>
        </p:txBody>
      </p:sp>
      <p:sp>
        <p:nvSpPr>
          <p:cNvPr id="4" name="Text Box 2"/>
          <p:cNvSpPr txBox="1">
            <a:spLocks noChangeArrowheads="1"/>
          </p:cNvSpPr>
          <p:nvPr/>
        </p:nvSpPr>
        <p:spPr bwMode="auto">
          <a:xfrm>
            <a:off x="846138" y="2565400"/>
            <a:ext cx="7459662"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eaLnBrk="1" hangingPunct="1">
              <a:spcBef>
                <a:spcPct val="50000"/>
              </a:spcBef>
              <a:defRPr/>
            </a:pPr>
            <a:r>
              <a:rPr lang="en-US" altLang="zh-CN" sz="2800" b="1" dirty="0" smtClean="0">
                <a:solidFill>
                  <a:schemeClr val="accent2"/>
                </a:solidFill>
              </a:rPr>
              <a:t>S-</a:t>
            </a:r>
            <a:r>
              <a:rPr lang="zh-CN" altLang="en-US" sz="2800" b="1" dirty="0" smtClean="0">
                <a:solidFill>
                  <a:schemeClr val="accent2"/>
                </a:solidFill>
              </a:rPr>
              <a:t>曲线</a:t>
            </a:r>
            <a:r>
              <a:rPr lang="zh-CN" altLang="en-US" sz="2800" b="1" dirty="0" smtClean="0">
                <a:solidFill>
                  <a:schemeClr val="accent2"/>
                </a:solidFill>
                <a:latin typeface="宋体" pitchFamily="2" charset="-122"/>
              </a:rPr>
              <a:t>进化的作用</a:t>
            </a:r>
            <a:r>
              <a:rPr lang="zh-CN" altLang="en-US" sz="2800" b="1" dirty="0" smtClean="0">
                <a:latin typeface="宋体" pitchFamily="2" charset="-122"/>
              </a:rPr>
              <a:t>：</a:t>
            </a:r>
            <a:endParaRPr lang="en-US" altLang="zh-CN" sz="2800" b="1" dirty="0" smtClean="0">
              <a:latin typeface="宋体" pitchFamily="2" charset="-122"/>
            </a:endParaRPr>
          </a:p>
          <a:p>
            <a:pPr marL="457200" indent="-457200" algn="just" eaLnBrk="1" hangingPunct="1">
              <a:spcBef>
                <a:spcPct val="50000"/>
              </a:spcBef>
              <a:buFont typeface="Wingdings" pitchFamily="2" charset="2"/>
              <a:buChar char="ü"/>
              <a:defRPr/>
            </a:pPr>
            <a:r>
              <a:rPr lang="zh-CN" altLang="en-US" sz="2800" b="1" dirty="0" smtClean="0">
                <a:latin typeface="宋体" pitchFamily="2" charset="-122"/>
              </a:rPr>
              <a:t>判断系统所处的发展阶段</a:t>
            </a:r>
            <a:endParaRPr lang="en-US" altLang="zh-CN" sz="2800" b="1" dirty="0" smtClean="0">
              <a:latin typeface="宋体" pitchFamily="2" charset="-122"/>
            </a:endParaRPr>
          </a:p>
          <a:p>
            <a:pPr marL="457200" indent="-457200" algn="just" eaLnBrk="1" hangingPunct="1">
              <a:spcBef>
                <a:spcPct val="50000"/>
              </a:spcBef>
              <a:buFont typeface="Wingdings" pitchFamily="2" charset="2"/>
              <a:buChar char="ü"/>
              <a:defRPr/>
            </a:pPr>
            <a:r>
              <a:rPr lang="zh-CN" altLang="en-US" sz="2800" b="1" dirty="0" smtClean="0"/>
              <a:t>明确系统技术发展方向</a:t>
            </a:r>
            <a:endParaRPr lang="en-US" altLang="zh-CN" sz="2800" b="1" dirty="0" smtClean="0"/>
          </a:p>
          <a:p>
            <a:pPr marL="457200" indent="-457200" algn="just" eaLnBrk="1" hangingPunct="1">
              <a:spcBef>
                <a:spcPct val="50000"/>
              </a:spcBef>
              <a:buFont typeface="Wingdings" pitchFamily="2" charset="2"/>
              <a:buChar char="ü"/>
              <a:defRPr/>
            </a:pPr>
            <a:r>
              <a:rPr lang="zh-CN" altLang="en-US" sz="2800" b="1" dirty="0" smtClean="0"/>
              <a:t>提供基于技术分析的商业战略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Text Box 4"/>
          <p:cNvSpPr txBox="1">
            <a:spLocks noChangeArrowheads="1"/>
          </p:cNvSpPr>
          <p:nvPr/>
        </p:nvSpPr>
        <p:spPr bwMode="auto">
          <a:xfrm>
            <a:off x="971550" y="692150"/>
            <a:ext cx="4105275"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sz="3200" b="1" dirty="0">
                <a:effectLst>
                  <a:outerShdw blurRad="38100" dist="38100" dir="2700000" algn="tl">
                    <a:srgbClr val="C0C0C0"/>
                  </a:outerShdw>
                </a:effectLst>
                <a:latin typeface="Tahoma" pitchFamily="34" charset="0"/>
              </a:rPr>
              <a:t>3.2 </a:t>
            </a:r>
            <a:r>
              <a:rPr kumimoji="0" lang="zh-CN" altLang="en-US" sz="3200" b="1" dirty="0">
                <a:effectLst>
                  <a:outerShdw blurRad="38100" dist="38100" dir="2700000" algn="tl">
                    <a:srgbClr val="C0C0C0"/>
                  </a:outerShdw>
                </a:effectLst>
                <a:latin typeface="Tahoma" pitchFamily="34" charset="0"/>
              </a:rPr>
              <a:t>进化法则</a:t>
            </a:r>
          </a:p>
        </p:txBody>
      </p:sp>
      <p:sp>
        <p:nvSpPr>
          <p:cNvPr id="10" name="Text Box 4"/>
          <p:cNvSpPr txBox="1">
            <a:spLocks noChangeArrowheads="1"/>
          </p:cNvSpPr>
          <p:nvPr/>
        </p:nvSpPr>
        <p:spPr bwMode="auto">
          <a:xfrm>
            <a:off x="465138" y="1330325"/>
            <a:ext cx="4321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2800" b="1" dirty="0">
                <a:effectLst>
                  <a:outerShdw blurRad="38100" dist="38100" dir="2700000" algn="tl">
                    <a:srgbClr val="C0C0C0"/>
                  </a:outerShdw>
                </a:effectLst>
                <a:latin typeface="Tahoma" pitchFamily="34" charset="0"/>
              </a:rPr>
              <a:t>法则 </a:t>
            </a:r>
            <a:r>
              <a:rPr kumimoji="0" lang="en-US" altLang="zh-CN" sz="2800" b="1" dirty="0">
                <a:effectLst>
                  <a:outerShdw blurRad="38100" dist="38100" dir="2700000" algn="tl">
                    <a:srgbClr val="C0C0C0"/>
                  </a:outerShdw>
                </a:effectLst>
                <a:latin typeface="Tahoma" pitchFamily="34" charset="0"/>
              </a:rPr>
              <a:t>1:   </a:t>
            </a:r>
            <a:r>
              <a:rPr kumimoji="0" lang="zh-CN" altLang="en-US" sz="2800" b="1" dirty="0">
                <a:solidFill>
                  <a:schemeClr val="accent2"/>
                </a:solidFill>
                <a:effectLst>
                  <a:outerShdw blurRad="38100" dist="38100" dir="2700000" algn="tl">
                    <a:srgbClr val="C0C0C0"/>
                  </a:outerShdw>
                </a:effectLst>
                <a:latin typeface="Tahoma" pitchFamily="34" charset="0"/>
              </a:rPr>
              <a:t>提高理想度法则</a:t>
            </a:r>
          </a:p>
        </p:txBody>
      </p:sp>
      <p:sp>
        <p:nvSpPr>
          <p:cNvPr id="15364" name="TextBox 1"/>
          <p:cNvSpPr txBox="1">
            <a:spLocks noChangeArrowheads="1"/>
          </p:cNvSpPr>
          <p:nvPr/>
        </p:nvSpPr>
        <p:spPr bwMode="auto">
          <a:xfrm>
            <a:off x="1390650" y="2073275"/>
            <a:ext cx="64944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lang="zh-CN" altLang="en-US" sz="2800"/>
              <a:t>理想化是推动系统进化的主要动力</a:t>
            </a:r>
          </a:p>
        </p:txBody>
      </p:sp>
      <p:sp>
        <p:nvSpPr>
          <p:cNvPr id="15365" name="TextBox 1"/>
          <p:cNvSpPr txBox="1">
            <a:spLocks noChangeArrowheads="1"/>
          </p:cNvSpPr>
          <p:nvPr/>
        </p:nvSpPr>
        <p:spPr bwMode="auto">
          <a:xfrm>
            <a:off x="1763713" y="3800475"/>
            <a:ext cx="48244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lang="zh-CN" altLang="en-US" sz="2800">
                <a:solidFill>
                  <a:schemeClr val="accent2"/>
                </a:solidFill>
              </a:rPr>
              <a:t>价值</a:t>
            </a:r>
            <a:r>
              <a:rPr lang="en-US" altLang="zh-CN" sz="2800"/>
              <a:t>=</a:t>
            </a:r>
            <a:r>
              <a:rPr lang="zh-CN" altLang="en-US" sz="2800"/>
              <a:t>（总功能）</a:t>
            </a:r>
            <a:r>
              <a:rPr lang="en-US" altLang="zh-CN" sz="2800"/>
              <a:t>/</a:t>
            </a:r>
            <a:r>
              <a:rPr lang="zh-CN" altLang="en-US" sz="2800"/>
              <a:t>总成本</a:t>
            </a:r>
          </a:p>
        </p:txBody>
      </p:sp>
      <p:sp>
        <p:nvSpPr>
          <p:cNvPr id="15366" name="矩形 2"/>
          <p:cNvSpPr>
            <a:spLocks noChangeArrowheads="1"/>
          </p:cNvSpPr>
          <p:nvPr/>
        </p:nvSpPr>
        <p:spPr bwMode="auto">
          <a:xfrm>
            <a:off x="2484438" y="2613025"/>
            <a:ext cx="3178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a:t>----</a:t>
            </a:r>
            <a:r>
              <a:rPr lang="zh-CN" altLang="en-US" sz="2800"/>
              <a:t>追求更高的</a:t>
            </a:r>
            <a:r>
              <a:rPr lang="zh-CN" altLang="en-US" sz="2800">
                <a:solidFill>
                  <a:schemeClr val="accent2"/>
                </a:solidFill>
              </a:rPr>
              <a:t>价值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536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5366"/>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53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0" grpId="0"/>
      <p:bldP spid="10" grpId="0"/>
      <p:bldP spid="15364" grpId="0"/>
      <p:bldP spid="15365" grpId="0"/>
      <p:bldP spid="1536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任意多边形 7"/>
          <p:cNvSpPr>
            <a:spLocks/>
          </p:cNvSpPr>
          <p:nvPr/>
        </p:nvSpPr>
        <p:spPr bwMode="auto">
          <a:xfrm>
            <a:off x="2909888" y="1773238"/>
            <a:ext cx="6126162" cy="4754562"/>
          </a:xfrm>
          <a:custGeom>
            <a:avLst/>
            <a:gdLst>
              <a:gd name="T0" fmla="*/ 4186508 w 6126173"/>
              <a:gd name="T1" fmla="*/ 3445542 h 4754775"/>
              <a:gd name="T2" fmla="*/ 1332493 w 6126173"/>
              <a:gd name="T3" fmla="*/ 3847251 h 4754775"/>
              <a:gd name="T4" fmla="*/ 958420 w 6126173"/>
              <a:gd name="T5" fmla="*/ 3958068 h 4754775"/>
              <a:gd name="T6" fmla="*/ 141010 w 6126173"/>
              <a:gd name="T7" fmla="*/ 3736435 h 4754775"/>
              <a:gd name="T8" fmla="*/ 251846 w 6126173"/>
              <a:gd name="T9" fmla="*/ 4179701 h 4754775"/>
              <a:gd name="T10" fmla="*/ 2565538 w 6126173"/>
              <a:gd name="T11" fmla="*/ 4193551 h 4754775"/>
              <a:gd name="T12" fmla="*/ 2717938 w 6126173"/>
              <a:gd name="T13" fmla="*/ 4609113 h 4754775"/>
              <a:gd name="T14" fmla="*/ 6126132 w 6126173"/>
              <a:gd name="T15" fmla="*/ 1381582 h 4754775"/>
              <a:gd name="T16" fmla="*/ 6126132 w 6126173"/>
              <a:gd name="T17" fmla="*/ 1381582 h 4754775"/>
              <a:gd name="T18" fmla="*/ 1304784 w 6126173"/>
              <a:gd name="T19" fmla="*/ 1367732 h 4754775"/>
              <a:gd name="T20" fmla="*/ 958420 w 6126173"/>
              <a:gd name="T21" fmla="*/ 79487 h 4754775"/>
              <a:gd name="T22" fmla="*/ 5655082 w 6126173"/>
              <a:gd name="T23" fmla="*/ 3999623 h 4754775"/>
              <a:gd name="T24" fmla="*/ 5696646 w 6126173"/>
              <a:gd name="T25" fmla="*/ 4013474 h 47547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126173" h="4754775">
                <a:moveTo>
                  <a:pt x="4186537" y="3446158"/>
                </a:moveTo>
                <a:lnTo>
                  <a:pt x="1332501" y="3847939"/>
                </a:lnTo>
                <a:cubicBezTo>
                  <a:pt x="794483" y="3933375"/>
                  <a:pt x="1157010" y="3977249"/>
                  <a:pt x="958428" y="3958776"/>
                </a:cubicBezTo>
                <a:cubicBezTo>
                  <a:pt x="759846" y="3940303"/>
                  <a:pt x="258774" y="3700158"/>
                  <a:pt x="141010" y="3737103"/>
                </a:cubicBezTo>
                <a:cubicBezTo>
                  <a:pt x="23246" y="3774048"/>
                  <a:pt x="-152245" y="4104249"/>
                  <a:pt x="251846" y="4180449"/>
                </a:cubicBezTo>
                <a:cubicBezTo>
                  <a:pt x="655937" y="4256649"/>
                  <a:pt x="2154537" y="4122721"/>
                  <a:pt x="2565555" y="4194303"/>
                </a:cubicBezTo>
                <a:cubicBezTo>
                  <a:pt x="2976573" y="4265885"/>
                  <a:pt x="2124519" y="5078684"/>
                  <a:pt x="2717955" y="4609939"/>
                </a:cubicBezTo>
                <a:cubicBezTo>
                  <a:pt x="3311391" y="4141194"/>
                  <a:pt x="6126173" y="1381830"/>
                  <a:pt x="6126173" y="1381830"/>
                </a:cubicBezTo>
                <a:cubicBezTo>
                  <a:pt x="5322610" y="1379521"/>
                  <a:pt x="2166083" y="1585030"/>
                  <a:pt x="1304792" y="1367976"/>
                </a:cubicBezTo>
                <a:cubicBezTo>
                  <a:pt x="443501" y="1150922"/>
                  <a:pt x="233374" y="-359224"/>
                  <a:pt x="958428" y="79503"/>
                </a:cubicBezTo>
                <a:cubicBezTo>
                  <a:pt x="1683482" y="518230"/>
                  <a:pt x="4865410" y="3344557"/>
                  <a:pt x="5655119" y="4000339"/>
                </a:cubicBezTo>
                <a:cubicBezTo>
                  <a:pt x="6444828" y="4656121"/>
                  <a:pt x="5703610" y="4016503"/>
                  <a:pt x="5696683" y="4014194"/>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3" name="Picture 39" descr="扫描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125" y="836613"/>
            <a:ext cx="6257925"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页脚占位符 1"/>
          <p:cNvSpPr>
            <a:spLocks noGrp="1"/>
          </p:cNvSpPr>
          <p:nvPr>
            <p:ph type="ftr" sz="quarter" idx="10"/>
          </p:nvPr>
        </p:nvSpPr>
        <p:spPr>
          <a:xfrm>
            <a:off x="7962900" y="6527800"/>
            <a:ext cx="868363" cy="304800"/>
          </a:xfrm>
          <a:noFill/>
        </p:spPr>
        <p:txBody>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kumimoji="0" lang="en-US" altLang="en-US" sz="1400" smtClean="0">
                <a:solidFill>
                  <a:srgbClr val="003366"/>
                </a:solidFill>
              </a:rPr>
              <a:t>Page</a:t>
            </a:r>
            <a:fld id="{BF1D0DC6-E866-485E-B1C4-BC2EB470537F}" type="slidenum">
              <a:rPr kumimoji="0" lang="en-US" altLang="en-US" sz="1400" smtClean="0">
                <a:solidFill>
                  <a:srgbClr val="003366"/>
                </a:solidFill>
                <a:latin typeface="Arial Narrow" pitchFamily="34" charset="0"/>
              </a:rPr>
              <a:pPr/>
              <a:t>14</a:t>
            </a:fld>
            <a:endParaRPr kumimoji="0" lang="en-US" altLang="en-US" sz="1400" smtClean="0">
              <a:solidFill>
                <a:srgbClr val="003366"/>
              </a:solidFill>
              <a:latin typeface="Arial Narrow" pitchFamily="34" charset="0"/>
            </a:endParaRPr>
          </a:p>
        </p:txBody>
      </p:sp>
      <p:sp>
        <p:nvSpPr>
          <p:cNvPr id="16389" name="圆角矩形标注 4"/>
          <p:cNvSpPr>
            <a:spLocks noChangeArrowheads="1"/>
          </p:cNvSpPr>
          <p:nvPr/>
        </p:nvSpPr>
        <p:spPr bwMode="auto">
          <a:xfrm>
            <a:off x="868363" y="5805488"/>
            <a:ext cx="1871662" cy="1052512"/>
          </a:xfrm>
          <a:prstGeom prst="wedgeRoundRectCallout">
            <a:avLst>
              <a:gd name="adj1" fmla="val 59829"/>
              <a:gd name="adj2" fmla="val -141486"/>
              <a:gd name="adj3" fmla="val 16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0" name="圆角矩形标注 5"/>
          <p:cNvSpPr>
            <a:spLocks noChangeArrowheads="1"/>
          </p:cNvSpPr>
          <p:nvPr/>
        </p:nvSpPr>
        <p:spPr bwMode="auto">
          <a:xfrm>
            <a:off x="4433888" y="5445125"/>
            <a:ext cx="914400" cy="612775"/>
          </a:xfrm>
          <a:prstGeom prst="wedgeRoundRectCallout">
            <a:avLst>
              <a:gd name="adj1" fmla="val -20833"/>
              <a:gd name="adj2" fmla="val 62500"/>
              <a:gd name="adj3" fmla="val 16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圆角矩形标注 6"/>
          <p:cNvSpPr>
            <a:spLocks noChangeArrowheads="1"/>
          </p:cNvSpPr>
          <p:nvPr/>
        </p:nvSpPr>
        <p:spPr bwMode="auto">
          <a:xfrm>
            <a:off x="2417763" y="5611813"/>
            <a:ext cx="1584325" cy="719137"/>
          </a:xfrm>
          <a:prstGeom prst="wedgeRoundRectCallout">
            <a:avLst>
              <a:gd name="adj1" fmla="val 42449"/>
              <a:gd name="adj2" fmla="val -161343"/>
              <a:gd name="adj3" fmla="val 16667"/>
            </a:avLst>
          </a:prstGeom>
          <a:solidFill>
            <a:schemeClr val="bg1"/>
          </a:solidFill>
          <a:ln w="9525" algn="ctr">
            <a:solidFill>
              <a:schemeClr val="tx1"/>
            </a:solidFill>
            <a:round/>
            <a:headEnd/>
            <a:tailEnd/>
          </a:ln>
        </p:spPr>
        <p:txBody>
          <a:bodyPr/>
          <a:lstStyle/>
          <a:p>
            <a:r>
              <a:rPr lang="zh-CN" altLang="en-US"/>
              <a:t>改善功能和降低成本</a:t>
            </a:r>
          </a:p>
        </p:txBody>
      </p:sp>
      <p:sp>
        <p:nvSpPr>
          <p:cNvPr id="9" name="圆角矩形标注 8"/>
          <p:cNvSpPr>
            <a:spLocks noChangeArrowheads="1"/>
          </p:cNvSpPr>
          <p:nvPr/>
        </p:nvSpPr>
        <p:spPr bwMode="auto">
          <a:xfrm>
            <a:off x="4649788" y="4365625"/>
            <a:ext cx="1944687" cy="719138"/>
          </a:xfrm>
          <a:prstGeom prst="wedgeRoundRectCallout">
            <a:avLst>
              <a:gd name="adj1" fmla="val -32338"/>
              <a:gd name="adj2" fmla="val -122815"/>
              <a:gd name="adj3" fmla="val 16667"/>
            </a:avLst>
          </a:prstGeom>
          <a:solidFill>
            <a:schemeClr val="bg1"/>
          </a:solidFill>
          <a:ln w="9525" algn="ctr">
            <a:solidFill>
              <a:schemeClr val="tx1"/>
            </a:solidFill>
            <a:round/>
            <a:headEnd/>
            <a:tailEnd/>
          </a:ln>
        </p:spPr>
        <p:txBody>
          <a:bodyPr/>
          <a:lstStyle/>
          <a:p>
            <a:r>
              <a:rPr lang="zh-CN" altLang="en-US"/>
              <a:t>成本不变或略上升提高功能</a:t>
            </a:r>
          </a:p>
        </p:txBody>
      </p:sp>
      <p:sp>
        <p:nvSpPr>
          <p:cNvPr id="10" name="圆角矩形标注 9"/>
          <p:cNvSpPr>
            <a:spLocks noChangeArrowheads="1"/>
          </p:cNvSpPr>
          <p:nvPr/>
        </p:nvSpPr>
        <p:spPr bwMode="auto">
          <a:xfrm>
            <a:off x="5441950" y="3421063"/>
            <a:ext cx="1584325" cy="719137"/>
          </a:xfrm>
          <a:prstGeom prst="wedgeRoundRectCallout">
            <a:avLst>
              <a:gd name="adj1" fmla="val -15014"/>
              <a:gd name="adj2" fmla="val -144120"/>
              <a:gd name="adj3" fmla="val 16667"/>
            </a:avLst>
          </a:prstGeom>
          <a:solidFill>
            <a:schemeClr val="bg1"/>
          </a:solidFill>
          <a:ln w="9525" algn="ctr">
            <a:solidFill>
              <a:schemeClr val="tx1"/>
            </a:solidFill>
            <a:round/>
            <a:headEnd/>
            <a:tailEnd/>
          </a:ln>
        </p:spPr>
        <p:txBody>
          <a:bodyPr/>
          <a:lstStyle/>
          <a:p>
            <a:r>
              <a:rPr lang="zh-CN" altLang="en-US"/>
              <a:t>功能不变降低成本</a:t>
            </a:r>
          </a:p>
        </p:txBody>
      </p:sp>
      <p:sp>
        <p:nvSpPr>
          <p:cNvPr id="11" name="圆角矩形标注 10"/>
          <p:cNvSpPr>
            <a:spLocks noChangeArrowheads="1"/>
          </p:cNvSpPr>
          <p:nvPr/>
        </p:nvSpPr>
        <p:spPr bwMode="auto">
          <a:xfrm>
            <a:off x="7170738" y="3671888"/>
            <a:ext cx="1582737" cy="719137"/>
          </a:xfrm>
          <a:prstGeom prst="wedgeRoundRectCallout">
            <a:avLst>
              <a:gd name="adj1" fmla="val -55861"/>
              <a:gd name="adj2" fmla="val -177148"/>
              <a:gd name="adj3" fmla="val 16667"/>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t>减少功能和降低成本</a:t>
            </a:r>
          </a:p>
        </p:txBody>
      </p:sp>
      <p:sp>
        <p:nvSpPr>
          <p:cNvPr id="12" name="TextBox 2"/>
          <p:cNvSpPr txBox="1">
            <a:spLocks noChangeArrowheads="1"/>
          </p:cNvSpPr>
          <p:nvPr/>
        </p:nvSpPr>
        <p:spPr bwMode="auto">
          <a:xfrm>
            <a:off x="9525" y="1409700"/>
            <a:ext cx="282575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nSpc>
                <a:spcPts val="3600"/>
              </a:lnSpc>
              <a:buFont typeface="Wingdings" pitchFamily="2" charset="2"/>
              <a:buChar char="ü"/>
            </a:pPr>
            <a:r>
              <a:rPr lang="zh-CN" altLang="en-US" sz="2800"/>
              <a:t>不同阶段的理想度不同</a:t>
            </a:r>
            <a:endParaRPr lang="en-US" altLang="zh-CN" sz="2800"/>
          </a:p>
          <a:p>
            <a:pPr>
              <a:lnSpc>
                <a:spcPts val="3600"/>
              </a:lnSpc>
              <a:buFont typeface="Wingdings" pitchFamily="2" charset="2"/>
              <a:buChar char="ü"/>
            </a:pPr>
            <a:r>
              <a:rPr lang="en-US" altLang="zh-CN" sz="2800"/>
              <a:t>S—</a:t>
            </a:r>
            <a:r>
              <a:rPr lang="zh-CN" altLang="en-US" sz="2800"/>
              <a:t>曲线的子趋势是由理想度决定的</a:t>
            </a:r>
            <a:endParaRPr lang="en-US" altLang="zh-CN" sz="2800"/>
          </a:p>
          <a:p>
            <a:pPr>
              <a:lnSpc>
                <a:spcPts val="3600"/>
              </a:lnSpc>
              <a:buFont typeface="Wingdings" pitchFamily="2" charset="2"/>
              <a:buChar char="ü"/>
            </a:pPr>
            <a:r>
              <a:rPr lang="zh-CN" altLang="en-US" sz="2800"/>
              <a:t>其他进化法则通过理想度法则来体现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页脚占位符 1"/>
          <p:cNvSpPr>
            <a:spLocks noGrp="1"/>
          </p:cNvSpPr>
          <p:nvPr>
            <p:ph type="ftr" sz="quarter" idx="10"/>
          </p:nvPr>
        </p:nvSpPr>
        <p:spPr>
          <a:noFill/>
        </p:spPr>
        <p:txBody>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kumimoji="0" lang="en-US" altLang="en-US" sz="1400" smtClean="0">
                <a:solidFill>
                  <a:srgbClr val="003366"/>
                </a:solidFill>
              </a:rPr>
              <a:t>Page</a:t>
            </a:r>
            <a:fld id="{37269E95-47B0-40BD-A5EC-37DED7CC40B7}" type="slidenum">
              <a:rPr kumimoji="0" lang="en-US" altLang="en-US" sz="1400" smtClean="0">
                <a:solidFill>
                  <a:srgbClr val="003366"/>
                </a:solidFill>
                <a:latin typeface="Arial Narrow" pitchFamily="34" charset="0"/>
              </a:rPr>
              <a:pPr/>
              <a:t>15</a:t>
            </a:fld>
            <a:endParaRPr kumimoji="0" lang="en-US" altLang="en-US" sz="1400" smtClean="0">
              <a:solidFill>
                <a:srgbClr val="003366"/>
              </a:solidFill>
              <a:latin typeface="Arial Narrow" pitchFamily="34" charset="0"/>
            </a:endParaRPr>
          </a:p>
        </p:txBody>
      </p:sp>
      <p:sp>
        <p:nvSpPr>
          <p:cNvPr id="4" name="Text Box 5"/>
          <p:cNvSpPr txBox="1">
            <a:spLocks noChangeArrowheads="1"/>
          </p:cNvSpPr>
          <p:nvPr/>
        </p:nvSpPr>
        <p:spPr bwMode="auto">
          <a:xfrm>
            <a:off x="684213" y="620713"/>
            <a:ext cx="36718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2800" b="1" dirty="0">
                <a:effectLst>
                  <a:outerShdw blurRad="38100" dist="38100" dir="2700000" algn="tl">
                    <a:srgbClr val="C0C0C0"/>
                  </a:outerShdw>
                </a:effectLst>
                <a:latin typeface="Tahoma" pitchFamily="34" charset="0"/>
              </a:rPr>
              <a:t>法则 </a:t>
            </a:r>
            <a:r>
              <a:rPr kumimoji="0" lang="en-US" altLang="zh-CN" sz="2800" b="1" dirty="0">
                <a:effectLst>
                  <a:outerShdw blurRad="38100" dist="38100" dir="2700000" algn="tl">
                    <a:srgbClr val="C0C0C0"/>
                  </a:outerShdw>
                </a:effectLst>
                <a:latin typeface="Tahoma" pitchFamily="34" charset="0"/>
              </a:rPr>
              <a:t>2:   </a:t>
            </a:r>
            <a:r>
              <a:rPr kumimoji="0" lang="zh-CN" altLang="en-US" sz="2800" b="1" dirty="0">
                <a:solidFill>
                  <a:schemeClr val="accent2"/>
                </a:solidFill>
                <a:effectLst>
                  <a:outerShdw blurRad="38100" dist="38100" dir="2700000" algn="tl">
                    <a:srgbClr val="C0C0C0"/>
                  </a:outerShdw>
                </a:effectLst>
                <a:latin typeface="Tahoma" pitchFamily="34" charset="0"/>
              </a:rPr>
              <a:t>完备性法则</a:t>
            </a:r>
          </a:p>
        </p:txBody>
      </p:sp>
      <p:grpSp>
        <p:nvGrpSpPr>
          <p:cNvPr id="5" name="Group 6"/>
          <p:cNvGrpSpPr>
            <a:grpSpLocks/>
          </p:cNvGrpSpPr>
          <p:nvPr/>
        </p:nvGrpSpPr>
        <p:grpSpPr bwMode="auto">
          <a:xfrm>
            <a:off x="2411413" y="1412875"/>
            <a:ext cx="5545137" cy="1814513"/>
            <a:chOff x="1392" y="864"/>
            <a:chExt cx="2736" cy="793"/>
          </a:xfrm>
        </p:grpSpPr>
        <p:sp>
          <p:nvSpPr>
            <p:cNvPr id="17423" name="Text Box 7"/>
            <p:cNvSpPr txBox="1">
              <a:spLocks noChangeArrowheads="1"/>
            </p:cNvSpPr>
            <p:nvPr/>
          </p:nvSpPr>
          <p:spPr bwMode="auto">
            <a:xfrm>
              <a:off x="1392" y="864"/>
              <a:ext cx="576" cy="169"/>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rgbClr val="339933"/>
                  </a:solidFill>
                </a14:hiddenFill>
              </a:ext>
              <a:ext uri="{AF507438-7753-43E0-B8FC-AC1667EBCBE1}">
                <a14:hiddenEffects xmlns:a14="http://schemas.microsoft.com/office/drawing/2010/main">
                  <a:effectLst>
                    <a:outerShdw dist="35921" dir="2700000" algn="ctr" rotWithShape="0">
                      <a:srgbClr val="666633"/>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1800" b="1"/>
                <a:t>动力部分</a:t>
              </a:r>
            </a:p>
          </p:txBody>
        </p:sp>
        <p:sp>
          <p:nvSpPr>
            <p:cNvPr id="17424" name="Text Box 8"/>
            <p:cNvSpPr txBox="1">
              <a:spLocks noChangeArrowheads="1"/>
            </p:cNvSpPr>
            <p:nvPr/>
          </p:nvSpPr>
          <p:spPr bwMode="auto">
            <a:xfrm>
              <a:off x="2496" y="1488"/>
              <a:ext cx="576" cy="169"/>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rgbClr val="339933"/>
                  </a:solidFill>
                </a14:hiddenFill>
              </a:ext>
              <a:ext uri="{AF507438-7753-43E0-B8FC-AC1667EBCBE1}">
                <a14:hiddenEffects xmlns:a14="http://schemas.microsoft.com/office/drawing/2010/main">
                  <a:effectLst>
                    <a:outerShdw dist="35921" dir="2700000" algn="ctr" rotWithShape="0">
                      <a:srgbClr val="666633"/>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1800" b="1"/>
                <a:t>控制部分</a:t>
              </a:r>
            </a:p>
          </p:txBody>
        </p:sp>
        <p:sp>
          <p:nvSpPr>
            <p:cNvPr id="17425" name="Text Box 9"/>
            <p:cNvSpPr txBox="1">
              <a:spLocks noChangeArrowheads="1"/>
            </p:cNvSpPr>
            <p:nvPr/>
          </p:nvSpPr>
          <p:spPr bwMode="auto">
            <a:xfrm>
              <a:off x="2496" y="864"/>
              <a:ext cx="576" cy="169"/>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rgbClr val="339933"/>
                  </a:solidFill>
                </a14:hiddenFill>
              </a:ext>
              <a:ext uri="{AF507438-7753-43E0-B8FC-AC1667EBCBE1}">
                <a14:hiddenEffects xmlns:a14="http://schemas.microsoft.com/office/drawing/2010/main">
                  <a:effectLst>
                    <a:outerShdw dist="35921" dir="2700000" algn="ctr" rotWithShape="0">
                      <a:srgbClr val="666633"/>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1800" b="1"/>
                <a:t>传动部分</a:t>
              </a:r>
            </a:p>
          </p:txBody>
        </p:sp>
        <p:sp>
          <p:nvSpPr>
            <p:cNvPr id="17426" name="Text Box 10"/>
            <p:cNvSpPr txBox="1">
              <a:spLocks noChangeArrowheads="1"/>
            </p:cNvSpPr>
            <p:nvPr/>
          </p:nvSpPr>
          <p:spPr bwMode="auto">
            <a:xfrm>
              <a:off x="3552" y="864"/>
              <a:ext cx="576" cy="169"/>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rgbClr val="339933"/>
                  </a:solidFill>
                </a14:hiddenFill>
              </a:ext>
              <a:ext uri="{AF507438-7753-43E0-B8FC-AC1667EBCBE1}">
                <a14:hiddenEffects xmlns:a14="http://schemas.microsoft.com/office/drawing/2010/main">
                  <a:effectLst>
                    <a:outerShdw dist="35921" dir="2700000" algn="ctr" rotWithShape="0">
                      <a:srgbClr val="666633"/>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1800" b="1"/>
                <a:t>执行部分</a:t>
              </a:r>
            </a:p>
          </p:txBody>
        </p:sp>
        <p:sp>
          <p:nvSpPr>
            <p:cNvPr id="17427" name="Line 11"/>
            <p:cNvSpPr>
              <a:spLocks noChangeShapeType="1"/>
            </p:cNvSpPr>
            <p:nvPr/>
          </p:nvSpPr>
          <p:spPr bwMode="auto">
            <a:xfrm>
              <a:off x="1968" y="960"/>
              <a:ext cx="480"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666633"/>
                    </a:outerShdw>
                  </a:effectLst>
                </a14:hiddenEffects>
              </a:ext>
            </a:extLst>
          </p:spPr>
          <p:txBody>
            <a:bodyPr/>
            <a:lstStyle/>
            <a:p>
              <a:endParaRPr lang="zh-CN" altLang="en-US"/>
            </a:p>
          </p:txBody>
        </p:sp>
        <p:sp>
          <p:nvSpPr>
            <p:cNvPr id="17428" name="Line 12"/>
            <p:cNvSpPr>
              <a:spLocks noChangeShapeType="1"/>
            </p:cNvSpPr>
            <p:nvPr/>
          </p:nvSpPr>
          <p:spPr bwMode="auto">
            <a:xfrm>
              <a:off x="3072" y="960"/>
              <a:ext cx="480"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666633"/>
                    </a:outerShdw>
                  </a:effectLst>
                </a14:hiddenEffects>
              </a:ext>
            </a:extLst>
          </p:spPr>
          <p:txBody>
            <a:bodyPr/>
            <a:lstStyle/>
            <a:p>
              <a:endParaRPr lang="zh-CN" altLang="en-US"/>
            </a:p>
          </p:txBody>
        </p:sp>
        <p:sp>
          <p:nvSpPr>
            <p:cNvPr id="17429" name="Line 13"/>
            <p:cNvSpPr>
              <a:spLocks noChangeShapeType="1"/>
            </p:cNvSpPr>
            <p:nvPr/>
          </p:nvSpPr>
          <p:spPr bwMode="auto">
            <a:xfrm>
              <a:off x="2784" y="1056"/>
              <a:ext cx="0" cy="432"/>
            </a:xfrm>
            <a:prstGeom prst="line">
              <a:avLst/>
            </a:prstGeom>
            <a:noFill/>
            <a:ln w="1905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666633"/>
                    </a:outerShdw>
                  </a:effectLst>
                </a14:hiddenEffects>
              </a:ext>
            </a:extLst>
          </p:spPr>
          <p:txBody>
            <a:bodyPr/>
            <a:lstStyle/>
            <a:p>
              <a:endParaRPr lang="zh-CN" altLang="en-US"/>
            </a:p>
          </p:txBody>
        </p:sp>
        <p:cxnSp>
          <p:nvCxnSpPr>
            <p:cNvPr id="17430" name="AutoShape 14"/>
            <p:cNvCxnSpPr>
              <a:cxnSpLocks noChangeShapeType="1"/>
              <a:stCxn id="17423" idx="2"/>
              <a:endCxn id="17424" idx="1"/>
            </p:cNvCxnSpPr>
            <p:nvPr/>
          </p:nvCxnSpPr>
          <p:spPr bwMode="auto">
            <a:xfrm rot="16200000" flipH="1">
              <a:off x="1820" y="903"/>
              <a:ext cx="535" cy="816"/>
            </a:xfrm>
            <a:prstGeom prst="bentConnector2">
              <a:avLst/>
            </a:prstGeom>
            <a:noFill/>
            <a:ln w="19050">
              <a:solidFill>
                <a:schemeClr val="accent2"/>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666633"/>
                    </a:outerShdw>
                  </a:effectLst>
                </a14:hiddenEffects>
              </a:ext>
            </a:extLst>
          </p:spPr>
        </p:cxnSp>
        <p:cxnSp>
          <p:nvCxnSpPr>
            <p:cNvPr id="3" name="AutoShape 15"/>
            <p:cNvCxnSpPr>
              <a:cxnSpLocks noChangeShapeType="1"/>
              <a:stCxn id="17426" idx="2"/>
              <a:endCxn id="17424" idx="3"/>
            </p:cNvCxnSpPr>
            <p:nvPr/>
          </p:nvCxnSpPr>
          <p:spPr bwMode="auto">
            <a:xfrm rot="5400000">
              <a:off x="3188" y="927"/>
              <a:ext cx="535" cy="768"/>
            </a:xfrm>
            <a:prstGeom prst="bentConnector2">
              <a:avLst/>
            </a:prstGeom>
            <a:noFill/>
            <a:ln w="19050">
              <a:solidFill>
                <a:schemeClr val="accent2"/>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666633"/>
                    </a:outerShdw>
                  </a:effectLst>
                </a14:hiddenEffects>
              </a:ext>
            </a:extLst>
          </p:spPr>
        </p:cxnSp>
      </p:grpSp>
      <p:sp>
        <p:nvSpPr>
          <p:cNvPr id="17414" name="TextBox 14"/>
          <p:cNvSpPr txBox="1">
            <a:spLocks noChangeArrowheads="1"/>
          </p:cNvSpPr>
          <p:nvPr/>
        </p:nvSpPr>
        <p:spPr bwMode="auto">
          <a:xfrm>
            <a:off x="395288" y="1412875"/>
            <a:ext cx="143986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lang="zh-CN" altLang="en-US" sz="2400"/>
              <a:t>机械系统的组成：</a:t>
            </a:r>
          </a:p>
        </p:txBody>
      </p:sp>
      <p:sp>
        <p:nvSpPr>
          <p:cNvPr id="17415" name="TextBox 15"/>
          <p:cNvSpPr txBox="1">
            <a:spLocks noChangeArrowheads="1"/>
          </p:cNvSpPr>
          <p:nvPr/>
        </p:nvSpPr>
        <p:spPr bwMode="auto">
          <a:xfrm>
            <a:off x="781050" y="3543300"/>
            <a:ext cx="17383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lang="zh-CN" altLang="en-US" sz="2400"/>
              <a:t>摇臂钻床</a:t>
            </a:r>
          </a:p>
        </p:txBody>
      </p:sp>
      <p:sp>
        <p:nvSpPr>
          <p:cNvPr id="17416" name="TextBox 25"/>
          <p:cNvSpPr txBox="1">
            <a:spLocks noChangeArrowheads="1"/>
          </p:cNvSpPr>
          <p:nvPr/>
        </p:nvSpPr>
        <p:spPr bwMode="auto">
          <a:xfrm>
            <a:off x="2730500" y="3543300"/>
            <a:ext cx="1770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lang="zh-CN" altLang="en-US" sz="2400"/>
              <a:t>自动钻床</a:t>
            </a:r>
          </a:p>
        </p:txBody>
      </p:sp>
      <p:sp>
        <p:nvSpPr>
          <p:cNvPr id="17418" name="TextBox 27"/>
          <p:cNvSpPr txBox="1">
            <a:spLocks noChangeArrowheads="1"/>
          </p:cNvSpPr>
          <p:nvPr/>
        </p:nvSpPr>
        <p:spPr bwMode="auto">
          <a:xfrm>
            <a:off x="4643438" y="3543300"/>
            <a:ext cx="1657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lang="zh-CN" altLang="en-US" sz="2400"/>
              <a:t>数控钻床</a:t>
            </a:r>
          </a:p>
        </p:txBody>
      </p:sp>
      <p:cxnSp>
        <p:nvCxnSpPr>
          <p:cNvPr id="17419" name="直接箭头连接符 29"/>
          <p:cNvCxnSpPr>
            <a:cxnSpLocks noChangeShapeType="1"/>
          </p:cNvCxnSpPr>
          <p:nvPr/>
        </p:nvCxnSpPr>
        <p:spPr bwMode="auto">
          <a:xfrm>
            <a:off x="2219325" y="3759200"/>
            <a:ext cx="55245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箭头连接符 31"/>
          <p:cNvCxnSpPr>
            <a:cxnSpLocks noChangeShapeType="1"/>
            <a:stCxn id="17426" idx="2"/>
            <a:endCxn id="17424" idx="3"/>
          </p:cNvCxnSpPr>
          <p:nvPr/>
        </p:nvCxnSpPr>
        <p:spPr bwMode="auto">
          <a:xfrm flipV="1">
            <a:off x="3182938" y="4005263"/>
            <a:ext cx="0" cy="128587"/>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21" name="直接箭头连接符 35"/>
          <p:cNvCxnSpPr>
            <a:cxnSpLocks noChangeShapeType="1"/>
          </p:cNvCxnSpPr>
          <p:nvPr/>
        </p:nvCxnSpPr>
        <p:spPr bwMode="auto">
          <a:xfrm>
            <a:off x="4090988" y="3759200"/>
            <a:ext cx="55245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7431"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7425" y="3978275"/>
            <a:ext cx="260985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32"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5613" y="4797425"/>
            <a:ext cx="2505075"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a:spLocks noChangeArrowheads="1"/>
          </p:cNvSpPr>
          <p:nvPr/>
        </p:nvSpPr>
        <p:spPr bwMode="auto">
          <a:xfrm>
            <a:off x="452438" y="4095750"/>
            <a:ext cx="4987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lang="zh-CN" altLang="en-US" sz="2800">
                <a:solidFill>
                  <a:schemeClr val="accent2"/>
                </a:solidFill>
              </a:rPr>
              <a:t>对于完备性的认识不断深入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41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7415"/>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7419"/>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7416"/>
                                        </p:tgtEl>
                                        <p:attrNameLst>
                                          <p:attrName>style.visibility</p:attrName>
                                        </p:attrNameLst>
                                      </p:cBhvr>
                                      <p:to>
                                        <p:strVal val="visible"/>
                                      </p:to>
                                    </p:set>
                                  </p:childTnLst>
                                </p:cTn>
                              </p:par>
                            </p:childTnLst>
                          </p:cTn>
                        </p:par>
                        <p:par>
                          <p:cTn id="30" fill="hold" nodeType="afterGroup">
                            <p:stCondLst>
                              <p:cond delay="0"/>
                            </p:stCondLst>
                            <p:childTnLst>
                              <p:par>
                                <p:cTn id="31" presetID="1" presetClass="entr" presetSubtype="0" fill="hold" nodeType="afterEffect">
                                  <p:stCondLst>
                                    <p:cond delay="0"/>
                                  </p:stCondLst>
                                  <p:childTnLst>
                                    <p:set>
                                      <p:cBhvr>
                                        <p:cTn id="32" dur="1" fill="hold">
                                          <p:stCondLst>
                                            <p:cond delay="0"/>
                                          </p:stCondLst>
                                        </p:cTn>
                                        <p:tgtEl>
                                          <p:spTgt spid="1742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41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17432"/>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174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414" grpId="0"/>
      <p:bldP spid="17415" grpId="0"/>
      <p:bldP spid="17416" grpId="0"/>
      <p:bldP spid="17418"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1"/>
          <p:cNvSpPr>
            <a:spLocks noGrp="1"/>
          </p:cNvSpPr>
          <p:nvPr>
            <p:ph type="ftr" sz="quarter" idx="10"/>
          </p:nvPr>
        </p:nvSpPr>
        <p:spPr>
          <a:noFill/>
        </p:spPr>
        <p:txBody>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kumimoji="0" lang="en-US" altLang="en-US" sz="1400" smtClean="0">
                <a:solidFill>
                  <a:srgbClr val="003366"/>
                </a:solidFill>
              </a:rPr>
              <a:t>Page</a:t>
            </a:r>
            <a:fld id="{31BA241E-3E3E-400B-813F-3FDC032F7F6F}" type="slidenum">
              <a:rPr kumimoji="0" lang="en-US" altLang="en-US" sz="1400" smtClean="0">
                <a:solidFill>
                  <a:srgbClr val="003366"/>
                </a:solidFill>
                <a:latin typeface="Arial Narrow" pitchFamily="34" charset="0"/>
              </a:rPr>
              <a:pPr/>
              <a:t>16</a:t>
            </a:fld>
            <a:endParaRPr kumimoji="0" lang="en-US" altLang="en-US" sz="1400" smtClean="0">
              <a:solidFill>
                <a:srgbClr val="003366"/>
              </a:solidFill>
              <a:latin typeface="Arial Narrow" pitchFamily="34" charset="0"/>
            </a:endParaRPr>
          </a:p>
        </p:txBody>
      </p:sp>
      <p:sp>
        <p:nvSpPr>
          <p:cNvPr id="92164" name="Text Box 4"/>
          <p:cNvSpPr txBox="1">
            <a:spLocks noChangeArrowheads="1"/>
          </p:cNvSpPr>
          <p:nvPr/>
        </p:nvSpPr>
        <p:spPr bwMode="auto">
          <a:xfrm>
            <a:off x="755650" y="620713"/>
            <a:ext cx="43211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2800" b="1" dirty="0">
                <a:effectLst>
                  <a:outerShdw blurRad="38100" dist="38100" dir="2700000" algn="tl">
                    <a:srgbClr val="C0C0C0"/>
                  </a:outerShdw>
                </a:effectLst>
                <a:latin typeface="Tahoma" pitchFamily="34" charset="0"/>
              </a:rPr>
              <a:t>法则 </a:t>
            </a:r>
            <a:r>
              <a:rPr kumimoji="0" lang="en-US" altLang="zh-CN" sz="2800" b="1" dirty="0">
                <a:effectLst>
                  <a:outerShdw blurRad="38100" dist="38100" dir="2700000" algn="tl">
                    <a:srgbClr val="C0C0C0"/>
                  </a:outerShdw>
                </a:effectLst>
                <a:latin typeface="Tahoma" pitchFamily="34" charset="0"/>
              </a:rPr>
              <a:t>3</a:t>
            </a:r>
            <a:r>
              <a:rPr kumimoji="0" lang="en-US" altLang="zh-CN" sz="2800" b="1" dirty="0">
                <a:solidFill>
                  <a:schemeClr val="accent2"/>
                </a:solidFill>
                <a:effectLst>
                  <a:outerShdw blurRad="38100" dist="38100" dir="2700000" algn="tl">
                    <a:srgbClr val="C0C0C0"/>
                  </a:outerShdw>
                </a:effectLst>
                <a:latin typeface="Tahoma" pitchFamily="34" charset="0"/>
              </a:rPr>
              <a:t>:   </a:t>
            </a:r>
            <a:r>
              <a:rPr kumimoji="0" lang="zh-CN" altLang="en-US" sz="2800" b="1" dirty="0">
                <a:solidFill>
                  <a:schemeClr val="accent2"/>
                </a:solidFill>
                <a:effectLst>
                  <a:outerShdw blurRad="38100" dist="38100" dir="2700000" algn="tl">
                    <a:srgbClr val="C0C0C0"/>
                  </a:outerShdw>
                </a:effectLst>
                <a:latin typeface="Tahoma" pitchFamily="34" charset="0"/>
              </a:rPr>
              <a:t>动态性进化法则</a:t>
            </a:r>
          </a:p>
        </p:txBody>
      </p:sp>
      <p:sp>
        <p:nvSpPr>
          <p:cNvPr id="92165" name="Text Box 5"/>
          <p:cNvSpPr txBox="1">
            <a:spLocks noChangeArrowheads="1"/>
          </p:cNvSpPr>
          <p:nvPr/>
        </p:nvSpPr>
        <p:spPr bwMode="auto">
          <a:xfrm>
            <a:off x="250825" y="1844675"/>
            <a:ext cx="1728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2400" b="1" u="sng">
                <a:solidFill>
                  <a:schemeClr val="hlink"/>
                </a:solidFill>
                <a:effectLst>
                  <a:outerShdw blurRad="38100" dist="38100" dir="2700000" algn="tl">
                    <a:srgbClr val="C0C0C0"/>
                  </a:outerShdw>
                </a:effectLst>
                <a:latin typeface="Tahoma" pitchFamily="34" charset="0"/>
              </a:rPr>
              <a:t>提高柔性</a:t>
            </a:r>
          </a:p>
        </p:txBody>
      </p:sp>
      <p:sp>
        <p:nvSpPr>
          <p:cNvPr id="92168" name="Text Box 8"/>
          <p:cNvSpPr txBox="1">
            <a:spLocks noChangeArrowheads="1"/>
          </p:cNvSpPr>
          <p:nvPr/>
        </p:nvSpPr>
        <p:spPr bwMode="auto">
          <a:xfrm>
            <a:off x="1908175" y="2565400"/>
            <a:ext cx="66246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1800" b="1" dirty="0">
                <a:effectLst>
                  <a:outerShdw blurRad="38100" dist="38100" dir="2700000" algn="tl">
                    <a:srgbClr val="C0C0C0"/>
                  </a:outerShdw>
                </a:effectLst>
                <a:latin typeface="Tahoma" pitchFamily="34" charset="0"/>
              </a:rPr>
              <a:t>刚体</a:t>
            </a:r>
            <a:r>
              <a:rPr kumimoji="0" lang="en-US" altLang="zh-CN" sz="1800" b="1" dirty="0">
                <a:effectLst>
                  <a:outerShdw blurRad="38100" dist="38100" dir="2700000" algn="tl">
                    <a:srgbClr val="C0C0C0"/>
                  </a:outerShdw>
                </a:effectLst>
                <a:latin typeface="Arial"/>
              </a:rPr>
              <a:t>——</a:t>
            </a:r>
            <a:r>
              <a:rPr kumimoji="0" lang="zh-CN" altLang="en-US" sz="1800" b="1" dirty="0">
                <a:effectLst>
                  <a:outerShdw blurRad="38100" dist="38100" dir="2700000" algn="tl">
                    <a:srgbClr val="C0C0C0"/>
                  </a:outerShdw>
                </a:effectLst>
                <a:latin typeface="Tahoma" pitchFamily="34" charset="0"/>
              </a:rPr>
              <a:t>单铰链</a:t>
            </a:r>
            <a:r>
              <a:rPr kumimoji="0" lang="en-US" altLang="zh-CN" sz="1800" b="1" dirty="0">
                <a:effectLst>
                  <a:outerShdw blurRad="38100" dist="38100" dir="2700000" algn="tl">
                    <a:srgbClr val="C0C0C0"/>
                  </a:outerShdw>
                </a:effectLst>
                <a:latin typeface="Arial"/>
              </a:rPr>
              <a:t>——</a:t>
            </a:r>
            <a:r>
              <a:rPr kumimoji="0" lang="zh-CN" altLang="en-US" sz="1800" b="1" dirty="0">
                <a:effectLst>
                  <a:outerShdw blurRad="38100" dist="38100" dir="2700000" algn="tl">
                    <a:srgbClr val="C0C0C0"/>
                  </a:outerShdw>
                </a:effectLst>
                <a:latin typeface="Tahoma" pitchFamily="34" charset="0"/>
              </a:rPr>
              <a:t>多铰链</a:t>
            </a:r>
            <a:r>
              <a:rPr kumimoji="0" lang="en-US" altLang="zh-CN" sz="1800" b="1" dirty="0">
                <a:effectLst>
                  <a:outerShdw blurRad="38100" dist="38100" dir="2700000" algn="tl">
                    <a:srgbClr val="C0C0C0"/>
                  </a:outerShdw>
                </a:effectLst>
                <a:latin typeface="Arial"/>
              </a:rPr>
              <a:t>——</a:t>
            </a:r>
            <a:r>
              <a:rPr kumimoji="0" lang="zh-CN" altLang="en-US" sz="1800" b="1" dirty="0">
                <a:effectLst>
                  <a:outerShdw blurRad="38100" dist="38100" dir="2700000" algn="tl">
                    <a:srgbClr val="C0C0C0"/>
                  </a:outerShdw>
                </a:effectLst>
                <a:latin typeface="Tahoma" pitchFamily="34" charset="0"/>
              </a:rPr>
              <a:t>柔性体</a:t>
            </a:r>
            <a:r>
              <a:rPr kumimoji="0" lang="en-US" altLang="zh-CN" sz="1800" b="1" dirty="0">
                <a:effectLst>
                  <a:outerShdw blurRad="38100" dist="38100" dir="2700000" algn="tl">
                    <a:srgbClr val="C0C0C0"/>
                  </a:outerShdw>
                </a:effectLst>
                <a:latin typeface="Arial"/>
              </a:rPr>
              <a:t>——</a:t>
            </a:r>
            <a:r>
              <a:rPr kumimoji="0" lang="zh-CN" altLang="en-US" sz="1800" b="1" dirty="0">
                <a:effectLst>
                  <a:outerShdw blurRad="38100" dist="38100" dir="2700000" algn="tl">
                    <a:srgbClr val="C0C0C0"/>
                  </a:outerShdw>
                </a:effectLst>
                <a:latin typeface="Tahoma" pitchFamily="34" charset="0"/>
              </a:rPr>
              <a:t>液（气）体</a:t>
            </a:r>
            <a:r>
              <a:rPr kumimoji="0" lang="en-US" altLang="zh-CN" sz="1800" b="1" dirty="0">
                <a:effectLst>
                  <a:outerShdw blurRad="38100" dist="38100" dir="2700000" algn="tl">
                    <a:srgbClr val="C0C0C0"/>
                  </a:outerShdw>
                </a:effectLst>
                <a:latin typeface="Arial"/>
              </a:rPr>
              <a:t>——</a:t>
            </a:r>
            <a:r>
              <a:rPr kumimoji="0" lang="zh-CN" altLang="en-US" sz="1800" b="1" dirty="0">
                <a:effectLst>
                  <a:outerShdw blurRad="38100" dist="38100" dir="2700000" algn="tl">
                    <a:srgbClr val="C0C0C0"/>
                  </a:outerShdw>
                </a:effectLst>
                <a:latin typeface="Tahoma" pitchFamily="34" charset="0"/>
              </a:rPr>
              <a:t>场</a:t>
            </a:r>
          </a:p>
        </p:txBody>
      </p:sp>
      <p:sp>
        <p:nvSpPr>
          <p:cNvPr id="92170" name="Text Box 10"/>
          <p:cNvSpPr txBox="1">
            <a:spLocks noChangeArrowheads="1"/>
          </p:cNvSpPr>
          <p:nvPr/>
        </p:nvSpPr>
        <p:spPr bwMode="auto">
          <a:xfrm>
            <a:off x="2268538" y="2997200"/>
            <a:ext cx="5327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1800" b="1">
                <a:effectLst>
                  <a:outerShdw blurRad="38100" dist="38100" dir="2700000" algn="tl">
                    <a:srgbClr val="C0C0C0"/>
                  </a:outerShdw>
                </a:effectLst>
                <a:latin typeface="Tahoma" pitchFamily="34" charset="0"/>
              </a:rPr>
              <a:t>例：扇子</a:t>
            </a:r>
            <a:r>
              <a:rPr kumimoji="0" lang="en-US" altLang="zh-CN" sz="1800" b="1">
                <a:effectLst>
                  <a:outerShdw blurRad="38100" dist="38100" dir="2700000" algn="tl">
                    <a:srgbClr val="C0C0C0"/>
                  </a:outerShdw>
                </a:effectLst>
                <a:latin typeface="Arial"/>
              </a:rPr>
              <a:t>——</a:t>
            </a:r>
            <a:r>
              <a:rPr kumimoji="0" lang="zh-CN" altLang="en-US" sz="1800" b="1">
                <a:effectLst>
                  <a:outerShdw blurRad="38100" dist="38100" dir="2700000" algn="tl">
                    <a:srgbClr val="C0C0C0"/>
                  </a:outerShdw>
                </a:effectLst>
                <a:latin typeface="Tahoma" pitchFamily="34" charset="0"/>
              </a:rPr>
              <a:t>折扇</a:t>
            </a:r>
            <a:r>
              <a:rPr kumimoji="0" lang="en-US" altLang="zh-CN" sz="1800" b="1">
                <a:effectLst>
                  <a:outerShdw blurRad="38100" dist="38100" dir="2700000" algn="tl">
                    <a:srgbClr val="C0C0C0"/>
                  </a:outerShdw>
                </a:effectLst>
                <a:latin typeface="Arial"/>
              </a:rPr>
              <a:t>——</a:t>
            </a:r>
            <a:r>
              <a:rPr kumimoji="0" lang="zh-CN" altLang="en-US" sz="1800" b="1">
                <a:effectLst>
                  <a:outerShdw blurRad="38100" dist="38100" dir="2700000" algn="tl">
                    <a:srgbClr val="C0C0C0"/>
                  </a:outerShdw>
                </a:effectLst>
                <a:latin typeface="Tahoma" pitchFamily="34" charset="0"/>
              </a:rPr>
              <a:t>电风扇</a:t>
            </a:r>
            <a:r>
              <a:rPr kumimoji="0" lang="en-US" altLang="zh-CN" sz="1800" b="1">
                <a:effectLst>
                  <a:outerShdw blurRad="38100" dist="38100" dir="2700000" algn="tl">
                    <a:srgbClr val="C0C0C0"/>
                  </a:outerShdw>
                </a:effectLst>
                <a:latin typeface="Arial"/>
              </a:rPr>
              <a:t>——</a:t>
            </a:r>
            <a:r>
              <a:rPr kumimoji="0" lang="zh-CN" altLang="en-US" sz="1800" b="1">
                <a:effectLst>
                  <a:outerShdw blurRad="38100" dist="38100" dir="2700000" algn="tl">
                    <a:srgbClr val="C0C0C0"/>
                  </a:outerShdw>
                </a:effectLst>
                <a:latin typeface="Tahoma" pitchFamily="34" charset="0"/>
              </a:rPr>
              <a:t>空调</a:t>
            </a:r>
          </a:p>
        </p:txBody>
      </p:sp>
      <p:pic>
        <p:nvPicPr>
          <p:cNvPr id="92174" name="Picture 14" descr="扫描0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1341438"/>
            <a:ext cx="532765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95288" y="3500438"/>
            <a:ext cx="8459787" cy="1774825"/>
          </a:xfrm>
          <a:prstGeom prst="rect">
            <a:avLst/>
          </a:prstGeom>
          <a:noFill/>
          <a:ln>
            <a:noFill/>
          </a:ln>
          <a:effectLst/>
          <a:extLst>
            <a:ext uri="{909E8E84-426E-40DD-AFC4-6F175D3DCCD1}">
              <a14:hiddenFill xmlns:a14="http://schemas.microsoft.com/office/drawing/2010/main">
                <a:solidFill>
                  <a:srgbClr val="66B1CC"/>
                </a:solidFill>
              </a14:hiddenFill>
            </a:ext>
            <a:ext uri="{91240B29-F687-4F45-9708-019B960494DF}">
              <a14:hiddenLine xmlns:a14="http://schemas.microsoft.com/office/drawing/2010/main" w="6350"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sp>
        <p:nvSpPr>
          <p:cNvPr id="18441" name="Rectangle 24"/>
          <p:cNvSpPr>
            <a:spLocks noChangeArrowheads="1"/>
          </p:cNvSpPr>
          <p:nvPr/>
        </p:nvSpPr>
        <p:spPr bwMode="auto">
          <a:xfrm>
            <a:off x="1042988" y="5373688"/>
            <a:ext cx="70580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lang="en-US" altLang="zh-CN" sz="2400">
                <a:solidFill>
                  <a:schemeClr val="accent2"/>
                </a:solidFill>
              </a:rPr>
              <a:t>2002</a:t>
            </a:r>
            <a:r>
              <a:rPr lang="zh-CN" altLang="en-US" sz="2400">
                <a:solidFill>
                  <a:schemeClr val="accent2"/>
                </a:solidFill>
              </a:rPr>
              <a:t>年三星预测出显示器未来发展趋势，并于</a:t>
            </a:r>
            <a:r>
              <a:rPr lang="en-US" altLang="zh-CN" sz="2400">
                <a:solidFill>
                  <a:schemeClr val="accent2"/>
                </a:solidFill>
              </a:rPr>
              <a:t>2006</a:t>
            </a:r>
            <a:r>
              <a:rPr lang="zh-CN" altLang="en-US" sz="2400">
                <a:solidFill>
                  <a:schemeClr val="accent2"/>
                </a:solidFill>
              </a:rPr>
              <a:t>年将分离式显示器变成现实，拔得市场头筹。</a:t>
            </a:r>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64"/>
                                        </p:tgtEl>
                                        <p:attrNameLst>
                                          <p:attrName>style.visibility</p:attrName>
                                        </p:attrNameLst>
                                      </p:cBhvr>
                                      <p:to>
                                        <p:strVal val="visible"/>
                                      </p:to>
                                    </p:set>
                                    <p:animEffect transition="in" filter="blinds(horizontal)">
                                      <p:cBhvr>
                                        <p:cTn id="7" dur="500"/>
                                        <p:tgtEl>
                                          <p:spTgt spid="921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65"/>
                                        </p:tgtEl>
                                        <p:attrNameLst>
                                          <p:attrName>style.visibility</p:attrName>
                                        </p:attrNameLst>
                                      </p:cBhvr>
                                      <p:to>
                                        <p:strVal val="visible"/>
                                      </p:to>
                                    </p:set>
                                    <p:animEffect transition="in" filter="blinds(horizontal)">
                                      <p:cBhvr>
                                        <p:cTn id="12" dur="500"/>
                                        <p:tgtEl>
                                          <p:spTgt spid="921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2174"/>
                                        </p:tgtEl>
                                        <p:attrNameLst>
                                          <p:attrName>style.visibility</p:attrName>
                                        </p:attrNameLst>
                                      </p:cBhvr>
                                      <p:to>
                                        <p:strVal val="visible"/>
                                      </p:to>
                                    </p:set>
                                    <p:animEffect transition="in" filter="blinds(horizontal)">
                                      <p:cBhvr>
                                        <p:cTn id="17" dur="500"/>
                                        <p:tgtEl>
                                          <p:spTgt spid="921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2168"/>
                                        </p:tgtEl>
                                        <p:attrNameLst>
                                          <p:attrName>style.visibility</p:attrName>
                                        </p:attrNameLst>
                                      </p:cBhvr>
                                      <p:to>
                                        <p:strVal val="visible"/>
                                      </p:to>
                                    </p:set>
                                    <p:animEffect transition="in" filter="blinds(horizontal)">
                                      <p:cBhvr>
                                        <p:cTn id="22" dur="500"/>
                                        <p:tgtEl>
                                          <p:spTgt spid="9216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2170"/>
                                        </p:tgtEl>
                                        <p:attrNameLst>
                                          <p:attrName>style.visibility</p:attrName>
                                        </p:attrNameLst>
                                      </p:cBhvr>
                                      <p:to>
                                        <p:strVal val="visible"/>
                                      </p:to>
                                    </p:set>
                                    <p:animEffect transition="in" filter="blinds(horizontal)">
                                      <p:cBhvr>
                                        <p:cTn id="27" dur="500"/>
                                        <p:tgtEl>
                                          <p:spTgt spid="9217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8440"/>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84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4" grpId="0"/>
      <p:bldP spid="92165" grpId="0"/>
      <p:bldP spid="92168" grpId="0"/>
      <p:bldP spid="92170" grpId="0"/>
      <p:bldP spid="1844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3"/>
          <p:cNvSpPr>
            <a:spLocks noGrp="1"/>
          </p:cNvSpPr>
          <p:nvPr>
            <p:ph type="ftr" sz="quarter" idx="10"/>
          </p:nvPr>
        </p:nvSpPr>
        <p:spPr>
          <a:noFill/>
        </p:spPr>
        <p:txBody>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kumimoji="0" lang="en-US" altLang="en-US" sz="1400" smtClean="0">
                <a:solidFill>
                  <a:srgbClr val="003366"/>
                </a:solidFill>
              </a:rPr>
              <a:t>Page</a:t>
            </a:r>
            <a:fld id="{AF63ED23-3B66-4420-8050-46CAF03EC7B0}" type="slidenum">
              <a:rPr kumimoji="0" lang="en-US" altLang="en-US" sz="1400" smtClean="0">
                <a:solidFill>
                  <a:srgbClr val="003366"/>
                </a:solidFill>
                <a:latin typeface="Arial Narrow" pitchFamily="34" charset="0"/>
              </a:rPr>
              <a:pPr/>
              <a:t>17</a:t>
            </a:fld>
            <a:endParaRPr kumimoji="0" lang="en-US" altLang="en-US" sz="1400" smtClean="0">
              <a:solidFill>
                <a:srgbClr val="003366"/>
              </a:solidFill>
              <a:latin typeface="Arial Narrow" pitchFamily="34" charset="0"/>
            </a:endParaRPr>
          </a:p>
        </p:txBody>
      </p:sp>
      <p:sp>
        <p:nvSpPr>
          <p:cNvPr id="150532" name="Text Box 4"/>
          <p:cNvSpPr txBox="1">
            <a:spLocks noChangeArrowheads="1"/>
          </p:cNvSpPr>
          <p:nvPr/>
        </p:nvSpPr>
        <p:spPr bwMode="auto">
          <a:xfrm>
            <a:off x="863600" y="765175"/>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2400" b="1" u="sng" dirty="0">
                <a:solidFill>
                  <a:schemeClr val="hlink"/>
                </a:solidFill>
                <a:effectLst>
                  <a:outerShdw blurRad="38100" dist="38100" dir="2700000" algn="tl">
                    <a:srgbClr val="C0C0C0"/>
                  </a:outerShdw>
                </a:effectLst>
                <a:latin typeface="Tahoma" pitchFamily="34" charset="0"/>
              </a:rPr>
              <a:t>提高可移动性</a:t>
            </a:r>
          </a:p>
        </p:txBody>
      </p:sp>
      <p:sp>
        <p:nvSpPr>
          <p:cNvPr id="150533" name="Text Box 5"/>
          <p:cNvSpPr txBox="1">
            <a:spLocks noChangeArrowheads="1"/>
          </p:cNvSpPr>
          <p:nvPr/>
        </p:nvSpPr>
        <p:spPr bwMode="auto">
          <a:xfrm>
            <a:off x="935038" y="2324100"/>
            <a:ext cx="17287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2400" b="1" u="sng" dirty="0">
                <a:solidFill>
                  <a:schemeClr val="hlink"/>
                </a:solidFill>
                <a:effectLst>
                  <a:outerShdw blurRad="38100" dist="38100" dir="2700000" algn="tl">
                    <a:srgbClr val="C0C0C0"/>
                  </a:outerShdw>
                </a:effectLst>
                <a:latin typeface="Tahoma" pitchFamily="34" charset="0"/>
              </a:rPr>
              <a:t>提高可控性</a:t>
            </a:r>
          </a:p>
        </p:txBody>
      </p:sp>
      <p:sp>
        <p:nvSpPr>
          <p:cNvPr id="150534" name="Text Box 6"/>
          <p:cNvSpPr txBox="1">
            <a:spLocks noChangeArrowheads="1"/>
          </p:cNvSpPr>
          <p:nvPr/>
        </p:nvSpPr>
        <p:spPr bwMode="auto">
          <a:xfrm>
            <a:off x="900113" y="1557338"/>
            <a:ext cx="4824412"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2400" b="1" dirty="0">
                <a:effectLst>
                  <a:outerShdw blurRad="38100" dist="38100" dir="2700000" algn="tl">
                    <a:srgbClr val="C0C0C0"/>
                  </a:outerShdw>
                </a:effectLst>
                <a:latin typeface="Tahoma" pitchFamily="34" charset="0"/>
              </a:rPr>
              <a:t>例：四腿椅</a:t>
            </a:r>
            <a:r>
              <a:rPr kumimoji="0" lang="en-US" altLang="zh-CN" sz="2400" b="1" dirty="0">
                <a:effectLst>
                  <a:outerShdw blurRad="38100" dist="38100" dir="2700000" algn="tl">
                    <a:srgbClr val="C0C0C0"/>
                  </a:outerShdw>
                </a:effectLst>
                <a:latin typeface="Arial"/>
              </a:rPr>
              <a:t>——</a:t>
            </a:r>
            <a:r>
              <a:rPr kumimoji="0" lang="zh-CN" altLang="en-US" sz="2400" b="1" dirty="0">
                <a:effectLst>
                  <a:outerShdw blurRad="38100" dist="38100" dir="2700000" algn="tl">
                    <a:srgbClr val="C0C0C0"/>
                  </a:outerShdw>
                </a:effectLst>
                <a:latin typeface="Tahoma" pitchFamily="34" charset="0"/>
              </a:rPr>
              <a:t>转椅</a:t>
            </a:r>
            <a:r>
              <a:rPr kumimoji="0" lang="en-US" altLang="zh-CN" sz="2400" b="1" dirty="0">
                <a:effectLst>
                  <a:outerShdw blurRad="38100" dist="38100" dir="2700000" algn="tl">
                    <a:srgbClr val="C0C0C0"/>
                  </a:outerShdw>
                </a:effectLst>
                <a:latin typeface="Arial"/>
              </a:rPr>
              <a:t>——</a:t>
            </a:r>
            <a:r>
              <a:rPr kumimoji="0" lang="zh-CN" altLang="en-US" sz="2400" b="1" dirty="0">
                <a:effectLst>
                  <a:outerShdw blurRad="38100" dist="38100" dir="2700000" algn="tl">
                    <a:srgbClr val="C0C0C0"/>
                  </a:outerShdw>
                </a:effectLst>
                <a:latin typeface="Tahoma" pitchFamily="34" charset="0"/>
              </a:rPr>
              <a:t>滚轮椅</a:t>
            </a:r>
          </a:p>
        </p:txBody>
      </p:sp>
      <p:sp>
        <p:nvSpPr>
          <p:cNvPr id="150535" name="Text Box 7"/>
          <p:cNvSpPr txBox="1">
            <a:spLocks noChangeArrowheads="1"/>
          </p:cNvSpPr>
          <p:nvPr/>
        </p:nvSpPr>
        <p:spPr bwMode="auto">
          <a:xfrm>
            <a:off x="1150938" y="2924175"/>
            <a:ext cx="752475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2400" b="1" dirty="0">
                <a:effectLst>
                  <a:outerShdw blurRad="38100" dist="38100" dir="2700000" algn="tl">
                    <a:srgbClr val="C0C0C0"/>
                  </a:outerShdw>
                </a:effectLst>
                <a:latin typeface="Tahoma" pitchFamily="34" charset="0"/>
              </a:rPr>
              <a:t>直接控制</a:t>
            </a:r>
            <a:r>
              <a:rPr kumimoji="0" lang="en-US" altLang="zh-CN" sz="2400" b="1" dirty="0">
                <a:effectLst>
                  <a:outerShdw blurRad="38100" dist="38100" dir="2700000" algn="tl">
                    <a:srgbClr val="C0C0C0"/>
                  </a:outerShdw>
                </a:effectLst>
                <a:latin typeface="Arial"/>
              </a:rPr>
              <a:t>——</a:t>
            </a:r>
            <a:r>
              <a:rPr kumimoji="0" lang="zh-CN" altLang="en-US" sz="2400" b="1" dirty="0">
                <a:effectLst>
                  <a:outerShdw blurRad="38100" dist="38100" dir="2700000" algn="tl">
                    <a:srgbClr val="C0C0C0"/>
                  </a:outerShdw>
                </a:effectLst>
                <a:latin typeface="Tahoma" pitchFamily="34" charset="0"/>
              </a:rPr>
              <a:t>间接控制（利用中介物）</a:t>
            </a:r>
            <a:r>
              <a:rPr kumimoji="0" lang="en-US" altLang="zh-CN" sz="2400" b="1" dirty="0">
                <a:effectLst>
                  <a:outerShdw blurRad="38100" dist="38100" dir="2700000" algn="tl">
                    <a:srgbClr val="C0C0C0"/>
                  </a:outerShdw>
                </a:effectLst>
                <a:latin typeface="Arial"/>
              </a:rPr>
              <a:t>——</a:t>
            </a:r>
            <a:r>
              <a:rPr kumimoji="0" lang="zh-CN" altLang="en-US" sz="2400" b="1" dirty="0">
                <a:effectLst>
                  <a:outerShdw blurRad="38100" dist="38100" dir="2700000" algn="tl">
                    <a:srgbClr val="C0C0C0"/>
                  </a:outerShdw>
                </a:effectLst>
                <a:latin typeface="Tahoma" pitchFamily="34" charset="0"/>
              </a:rPr>
              <a:t>引入反馈控制</a:t>
            </a:r>
            <a:r>
              <a:rPr kumimoji="0" lang="en-US" altLang="zh-CN" sz="2400" b="1" dirty="0">
                <a:effectLst>
                  <a:outerShdw blurRad="38100" dist="38100" dir="2700000" algn="tl">
                    <a:srgbClr val="C0C0C0"/>
                  </a:outerShdw>
                </a:effectLst>
                <a:latin typeface="Arial"/>
              </a:rPr>
              <a:t>——</a:t>
            </a:r>
            <a:r>
              <a:rPr kumimoji="0" lang="zh-CN" altLang="en-US" sz="2400" b="1" dirty="0">
                <a:effectLst>
                  <a:outerShdw blurRad="38100" dist="38100" dir="2700000" algn="tl">
                    <a:srgbClr val="C0C0C0"/>
                  </a:outerShdw>
                </a:effectLst>
                <a:latin typeface="Tahoma" pitchFamily="34" charset="0"/>
              </a:rPr>
              <a:t>自我控制（智能控制）</a:t>
            </a:r>
          </a:p>
        </p:txBody>
      </p:sp>
      <p:sp>
        <p:nvSpPr>
          <p:cNvPr id="150536" name="Text Box 8"/>
          <p:cNvSpPr txBox="1">
            <a:spLocks noChangeArrowheads="1"/>
          </p:cNvSpPr>
          <p:nvPr/>
        </p:nvSpPr>
        <p:spPr bwMode="auto">
          <a:xfrm>
            <a:off x="900113" y="3913188"/>
            <a:ext cx="7993062"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2400" b="1" dirty="0">
                <a:effectLst>
                  <a:outerShdw blurRad="38100" dist="38100" dir="2700000" algn="tl">
                    <a:srgbClr val="C0C0C0"/>
                  </a:outerShdw>
                </a:effectLst>
                <a:latin typeface="Tahoma" pitchFamily="34" charset="0"/>
              </a:rPr>
              <a:t>例：照相机的进化：手动调焦</a:t>
            </a:r>
            <a:r>
              <a:rPr kumimoji="0" lang="en-US" altLang="zh-CN" sz="2400" b="1" dirty="0">
                <a:effectLst>
                  <a:outerShdw blurRad="38100" dist="38100" dir="2700000" algn="tl">
                    <a:srgbClr val="C0C0C0"/>
                  </a:outerShdw>
                </a:effectLst>
                <a:latin typeface="Arial"/>
              </a:rPr>
              <a:t>——</a:t>
            </a:r>
            <a:r>
              <a:rPr kumimoji="0" lang="zh-CN" altLang="en-US" sz="2400" b="1" dirty="0">
                <a:effectLst>
                  <a:outerShdw blurRad="38100" dist="38100" dir="2700000" algn="tl">
                    <a:srgbClr val="C0C0C0"/>
                  </a:outerShdw>
                </a:effectLst>
                <a:latin typeface="Tahoma" pitchFamily="34" charset="0"/>
              </a:rPr>
              <a:t>按钮调焦</a:t>
            </a:r>
            <a:r>
              <a:rPr kumimoji="0" lang="en-US" altLang="zh-CN" sz="2400" b="1" dirty="0">
                <a:effectLst>
                  <a:outerShdw blurRad="38100" dist="38100" dir="2700000" algn="tl">
                    <a:srgbClr val="C0C0C0"/>
                  </a:outerShdw>
                </a:effectLst>
                <a:latin typeface="Arial"/>
              </a:rPr>
              <a:t>——</a:t>
            </a:r>
            <a:r>
              <a:rPr kumimoji="0" lang="zh-CN" altLang="en-US" sz="2400" b="1" dirty="0">
                <a:effectLst>
                  <a:outerShdw blurRad="38100" dist="38100" dir="2700000" algn="tl">
                    <a:srgbClr val="C0C0C0"/>
                  </a:outerShdw>
                </a:effectLst>
                <a:latin typeface="Tahoma" pitchFamily="34" charset="0"/>
              </a:rPr>
              <a:t>感应光圈调焦</a:t>
            </a:r>
            <a:r>
              <a:rPr kumimoji="0" lang="en-US" altLang="zh-CN" sz="2400" b="1" dirty="0">
                <a:effectLst>
                  <a:outerShdw blurRad="38100" dist="38100" dir="2700000" algn="tl">
                    <a:srgbClr val="C0C0C0"/>
                  </a:outerShdw>
                </a:effectLst>
                <a:latin typeface="Arial"/>
              </a:rPr>
              <a:t>——</a:t>
            </a:r>
            <a:r>
              <a:rPr kumimoji="0" lang="zh-CN" altLang="en-US" sz="2400" b="1" dirty="0">
                <a:effectLst>
                  <a:outerShdw blurRad="38100" dist="38100" dir="2700000" algn="tl">
                    <a:srgbClr val="C0C0C0"/>
                  </a:outerShdw>
                </a:effectLst>
                <a:latin typeface="Tahoma" pitchFamily="34" charset="0"/>
              </a:rPr>
              <a:t>自动调焦</a:t>
            </a:r>
          </a:p>
        </p:txBody>
      </p:sp>
      <p:pic>
        <p:nvPicPr>
          <p:cNvPr id="150537" name="Picture 9" descr="扫描00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525" y="1222375"/>
            <a:ext cx="32385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538" name="Text Box 10"/>
          <p:cNvSpPr txBox="1">
            <a:spLocks noChangeArrowheads="1"/>
          </p:cNvSpPr>
          <p:nvPr/>
        </p:nvSpPr>
        <p:spPr bwMode="auto">
          <a:xfrm>
            <a:off x="900113" y="5189538"/>
            <a:ext cx="7993062"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2400" b="1" dirty="0">
                <a:effectLst>
                  <a:outerShdw blurRad="38100" dist="38100" dir="2700000" algn="tl">
                    <a:srgbClr val="C0C0C0"/>
                  </a:outerShdw>
                </a:effectLst>
                <a:latin typeface="Tahoma" pitchFamily="34" charset="0"/>
              </a:rPr>
              <a:t>例：数控机床的进化：</a:t>
            </a:r>
            <a:r>
              <a:rPr kumimoji="0" lang="en-US" altLang="zh-CN" sz="2400" b="1" dirty="0">
                <a:effectLst>
                  <a:outerShdw blurRad="38100" dist="38100" dir="2700000" algn="tl">
                    <a:srgbClr val="C0C0C0"/>
                  </a:outerShdw>
                </a:effectLst>
                <a:latin typeface="Tahoma" pitchFamily="34" charset="0"/>
              </a:rPr>
              <a:t>NC</a:t>
            </a:r>
            <a:r>
              <a:rPr kumimoji="0" lang="en-US" altLang="zh-CN" sz="2400" b="1" dirty="0">
                <a:effectLst>
                  <a:outerShdw blurRad="38100" dist="38100" dir="2700000" algn="tl">
                    <a:srgbClr val="C0C0C0"/>
                  </a:outerShdw>
                </a:effectLst>
                <a:latin typeface="Arial"/>
              </a:rPr>
              <a:t>——</a:t>
            </a:r>
            <a:r>
              <a:rPr kumimoji="0" lang="en-US" altLang="zh-CN" sz="2400" b="1" dirty="0">
                <a:effectLst>
                  <a:outerShdw blurRad="38100" dist="38100" dir="2700000" algn="tl">
                    <a:srgbClr val="C0C0C0"/>
                  </a:outerShdw>
                </a:effectLst>
                <a:latin typeface="Tahoma" pitchFamily="34" charset="0"/>
              </a:rPr>
              <a:t>CNC</a:t>
            </a:r>
            <a:r>
              <a:rPr kumimoji="0" lang="en-US" altLang="zh-CN" sz="2400" b="1" dirty="0">
                <a:effectLst>
                  <a:outerShdw blurRad="38100" dist="38100" dir="2700000" algn="tl">
                    <a:srgbClr val="C0C0C0"/>
                  </a:outerShdw>
                </a:effectLst>
                <a:latin typeface="Arial"/>
              </a:rPr>
              <a:t>——</a:t>
            </a:r>
            <a:r>
              <a:rPr kumimoji="0" lang="en-US" altLang="zh-CN" sz="2400" b="1" dirty="0">
                <a:effectLst>
                  <a:outerShdw blurRad="38100" dist="38100" dir="2700000" algn="tl">
                    <a:srgbClr val="C0C0C0"/>
                  </a:outerShdw>
                </a:effectLst>
                <a:latin typeface="Tahoma" pitchFamily="34" charset="0"/>
              </a:rPr>
              <a:t>DNC</a:t>
            </a:r>
            <a:r>
              <a:rPr kumimoji="0" lang="en-US" altLang="zh-CN" sz="2400" b="1" dirty="0">
                <a:effectLst>
                  <a:outerShdw blurRad="38100" dist="38100" dir="2700000" algn="tl">
                    <a:srgbClr val="C0C0C0"/>
                  </a:outerShdw>
                </a:effectLst>
                <a:latin typeface="Arial"/>
              </a:rPr>
              <a:t>——</a:t>
            </a:r>
            <a:r>
              <a:rPr kumimoji="0" lang="en-US" altLang="zh-CN" sz="2400" b="1" dirty="0">
                <a:effectLst>
                  <a:outerShdw blurRad="38100" dist="38100" dir="2700000" algn="tl">
                    <a:srgbClr val="C0C0C0"/>
                  </a:outerShdw>
                </a:effectLst>
                <a:latin typeface="Tahoma" pitchFamily="34" charset="0"/>
              </a:rPr>
              <a:t>FMS </a:t>
            </a:r>
            <a:r>
              <a:rPr kumimoji="0" lang="en-US" altLang="zh-CN" sz="2400" b="1" dirty="0">
                <a:effectLst>
                  <a:outerShdw blurRad="38100" dist="38100" dir="2700000" algn="tl">
                    <a:srgbClr val="C0C0C0"/>
                  </a:outerShdw>
                </a:effectLst>
              </a:rPr>
              <a:t>——CIMS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0532"/>
                                        </p:tgtEl>
                                        <p:attrNameLst>
                                          <p:attrName>style.visibility</p:attrName>
                                        </p:attrNameLst>
                                      </p:cBhvr>
                                      <p:to>
                                        <p:strVal val="visible"/>
                                      </p:to>
                                    </p:set>
                                    <p:animEffect transition="in" filter="blinds(horizontal)">
                                      <p:cBhvr>
                                        <p:cTn id="7" dur="500"/>
                                        <p:tgtEl>
                                          <p:spTgt spid="1505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0534"/>
                                        </p:tgtEl>
                                        <p:attrNameLst>
                                          <p:attrName>style.visibility</p:attrName>
                                        </p:attrNameLst>
                                      </p:cBhvr>
                                      <p:to>
                                        <p:strVal val="visible"/>
                                      </p:to>
                                    </p:set>
                                    <p:animEffect transition="in" filter="blinds(horizontal)">
                                      <p:cBhvr>
                                        <p:cTn id="12" dur="500"/>
                                        <p:tgtEl>
                                          <p:spTgt spid="1505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0537"/>
                                        </p:tgtEl>
                                        <p:attrNameLst>
                                          <p:attrName>style.visibility</p:attrName>
                                        </p:attrNameLst>
                                      </p:cBhvr>
                                      <p:to>
                                        <p:strVal val="visible"/>
                                      </p:to>
                                    </p:set>
                                    <p:animEffect transition="in" filter="blinds(horizontal)">
                                      <p:cBhvr>
                                        <p:cTn id="17" dur="500"/>
                                        <p:tgtEl>
                                          <p:spTgt spid="1505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0533"/>
                                        </p:tgtEl>
                                        <p:attrNameLst>
                                          <p:attrName>style.visibility</p:attrName>
                                        </p:attrNameLst>
                                      </p:cBhvr>
                                      <p:to>
                                        <p:strVal val="visible"/>
                                      </p:to>
                                    </p:set>
                                    <p:animEffect transition="in" filter="blinds(horizontal)">
                                      <p:cBhvr>
                                        <p:cTn id="22" dur="500"/>
                                        <p:tgtEl>
                                          <p:spTgt spid="15053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0535"/>
                                        </p:tgtEl>
                                        <p:attrNameLst>
                                          <p:attrName>style.visibility</p:attrName>
                                        </p:attrNameLst>
                                      </p:cBhvr>
                                      <p:to>
                                        <p:strVal val="visible"/>
                                      </p:to>
                                    </p:set>
                                    <p:animEffect transition="in" filter="blinds(horizontal)">
                                      <p:cBhvr>
                                        <p:cTn id="27" dur="500"/>
                                        <p:tgtEl>
                                          <p:spTgt spid="15053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50536">
                                            <p:txEl>
                                              <p:pRg st="0" end="0"/>
                                            </p:txEl>
                                          </p:spTgt>
                                        </p:tgtEl>
                                        <p:attrNameLst>
                                          <p:attrName>style.visibility</p:attrName>
                                        </p:attrNameLst>
                                      </p:cBhvr>
                                      <p:to>
                                        <p:strVal val="visible"/>
                                      </p:to>
                                    </p:set>
                                    <p:animEffect transition="in" filter="blinds(horizontal)">
                                      <p:cBhvr>
                                        <p:cTn id="32" dur="500"/>
                                        <p:tgtEl>
                                          <p:spTgt spid="150536">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50538">
                                            <p:txEl>
                                              <p:pRg st="0" end="0"/>
                                            </p:txEl>
                                          </p:spTgt>
                                        </p:tgtEl>
                                        <p:attrNameLst>
                                          <p:attrName>style.visibility</p:attrName>
                                        </p:attrNameLst>
                                      </p:cBhvr>
                                      <p:to>
                                        <p:strVal val="visible"/>
                                      </p:to>
                                    </p:set>
                                    <p:animEffect transition="in" filter="blinds(horizontal)">
                                      <p:cBhvr>
                                        <p:cTn id="37" dur="500"/>
                                        <p:tgtEl>
                                          <p:spTgt spid="1505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2" grpId="0"/>
      <p:bldP spid="150533" grpId="0"/>
      <p:bldP spid="150534" grpId="0"/>
      <p:bldP spid="150535"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页脚占位符 1"/>
          <p:cNvSpPr>
            <a:spLocks noGrp="1"/>
          </p:cNvSpPr>
          <p:nvPr>
            <p:ph type="ftr" sz="quarter" idx="10"/>
          </p:nvPr>
        </p:nvSpPr>
        <p:spPr>
          <a:noFill/>
        </p:spPr>
        <p:txBody>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kumimoji="0" lang="en-US" altLang="en-US" sz="1400" smtClean="0">
                <a:solidFill>
                  <a:srgbClr val="003366"/>
                </a:solidFill>
              </a:rPr>
              <a:t>Page</a:t>
            </a:r>
            <a:fld id="{203DEA94-C42C-4788-8690-D7058BDBE1D2}" type="slidenum">
              <a:rPr kumimoji="0" lang="en-US" altLang="en-US" sz="1400" smtClean="0">
                <a:solidFill>
                  <a:srgbClr val="003366"/>
                </a:solidFill>
                <a:latin typeface="Arial Narrow" pitchFamily="34" charset="0"/>
              </a:rPr>
              <a:pPr/>
              <a:t>18</a:t>
            </a:fld>
            <a:endParaRPr kumimoji="0" lang="en-US" altLang="en-US" sz="1400" smtClean="0">
              <a:solidFill>
                <a:srgbClr val="003366"/>
              </a:solidFill>
              <a:latin typeface="Arial Narrow" pitchFamily="34" charset="0"/>
            </a:endParaRPr>
          </a:p>
        </p:txBody>
      </p:sp>
      <p:sp>
        <p:nvSpPr>
          <p:cNvPr id="93202" name="Text Box 18"/>
          <p:cNvSpPr txBox="1">
            <a:spLocks noChangeArrowheads="1"/>
          </p:cNvSpPr>
          <p:nvPr/>
        </p:nvSpPr>
        <p:spPr bwMode="auto">
          <a:xfrm>
            <a:off x="900113" y="777875"/>
            <a:ext cx="5256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2800" b="1" dirty="0">
                <a:effectLst>
                  <a:outerShdw blurRad="38100" dist="38100" dir="2700000" algn="tl">
                    <a:srgbClr val="C0C0C0"/>
                  </a:outerShdw>
                </a:effectLst>
                <a:latin typeface="Tahoma" pitchFamily="34" charset="0"/>
              </a:rPr>
              <a:t>法则 </a:t>
            </a:r>
            <a:r>
              <a:rPr kumimoji="0" lang="en-US" altLang="zh-CN" sz="2800" b="1" dirty="0">
                <a:effectLst>
                  <a:outerShdw blurRad="38100" dist="38100" dir="2700000" algn="tl">
                    <a:srgbClr val="C0C0C0"/>
                  </a:outerShdw>
                </a:effectLst>
                <a:latin typeface="Tahoma" pitchFamily="34" charset="0"/>
              </a:rPr>
              <a:t>4:   </a:t>
            </a:r>
            <a:r>
              <a:rPr kumimoji="0" lang="zh-CN" altLang="en-US" sz="2800" b="1" dirty="0">
                <a:solidFill>
                  <a:schemeClr val="accent2"/>
                </a:solidFill>
                <a:effectLst>
                  <a:outerShdw blurRad="38100" dist="38100" dir="2700000" algn="tl">
                    <a:srgbClr val="C0C0C0"/>
                  </a:outerShdw>
                </a:effectLst>
                <a:latin typeface="Tahoma" pitchFamily="34" charset="0"/>
              </a:rPr>
              <a:t>子系统不均衡进化法则</a:t>
            </a:r>
          </a:p>
        </p:txBody>
      </p:sp>
      <p:sp>
        <p:nvSpPr>
          <p:cNvPr id="93203" name="Text Box 19"/>
          <p:cNvSpPr txBox="1">
            <a:spLocks noChangeArrowheads="1"/>
          </p:cNvSpPr>
          <p:nvPr/>
        </p:nvSpPr>
        <p:spPr bwMode="auto">
          <a:xfrm>
            <a:off x="900113" y="1449388"/>
            <a:ext cx="73755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2400" b="1" dirty="0">
                <a:effectLst>
                  <a:outerShdw blurRad="38100" dist="38100" dir="2700000" algn="tl">
                    <a:srgbClr val="C0C0C0"/>
                  </a:outerShdw>
                </a:effectLst>
                <a:latin typeface="Tahoma" pitchFamily="34" charset="0"/>
              </a:rPr>
              <a:t>组成技术系统的各子系统的进化存在着不均衡的现象，人们常常关注重要的子系统，使其发展比较理想，忽略</a:t>
            </a:r>
            <a:r>
              <a:rPr kumimoji="0" lang="zh-CN" altLang="en-US" sz="2400" b="1" dirty="0">
                <a:solidFill>
                  <a:schemeClr val="accent2"/>
                </a:solidFill>
                <a:effectLst>
                  <a:outerShdw blurRad="38100" dist="38100" dir="2700000" algn="tl">
                    <a:srgbClr val="C0C0C0"/>
                  </a:outerShdw>
                </a:effectLst>
                <a:latin typeface="Tahoma" pitchFamily="34" charset="0"/>
              </a:rPr>
              <a:t>另外一些问题</a:t>
            </a:r>
          </a:p>
        </p:txBody>
      </p:sp>
      <p:sp>
        <p:nvSpPr>
          <p:cNvPr id="20485" name="AutoShape 21"/>
          <p:cNvSpPr>
            <a:spLocks noChangeAspect="1" noChangeArrowheads="1"/>
          </p:cNvSpPr>
          <p:nvPr/>
        </p:nvSpPr>
        <p:spPr bwMode="auto">
          <a:xfrm>
            <a:off x="63500" y="-1249363"/>
            <a:ext cx="2886075" cy="2286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486" name="AutoShape 23"/>
          <p:cNvSpPr>
            <a:spLocks noChangeAspect="1" noChangeArrowheads="1"/>
          </p:cNvSpPr>
          <p:nvPr/>
        </p:nvSpPr>
        <p:spPr bwMode="auto">
          <a:xfrm>
            <a:off x="215900" y="-1096963"/>
            <a:ext cx="2886075" cy="2286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487" name="Control 24"/>
          <p:cNvSpPr>
            <a:spLocks noChangeArrowheads="1" noChangeShapeType="1"/>
          </p:cNvSpPr>
          <p:nvPr/>
        </p:nvSpPr>
        <p:spPr bwMode="auto">
          <a:xfrm>
            <a:off x="0" y="0"/>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8" name="Control 25"/>
          <p:cNvSpPr>
            <a:spLocks noChangeArrowheads="1" noChangeShapeType="1"/>
          </p:cNvSpPr>
          <p:nvPr/>
        </p:nvSpPr>
        <p:spPr bwMode="auto">
          <a:xfrm>
            <a:off x="0" y="0"/>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9" name="Control 26"/>
          <p:cNvSpPr>
            <a:spLocks noChangeArrowheads="1" noChangeShapeType="1"/>
          </p:cNvSpPr>
          <p:nvPr/>
        </p:nvSpPr>
        <p:spPr bwMode="auto">
          <a:xfrm>
            <a:off x="0" y="0"/>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0" name="Control 27"/>
          <p:cNvSpPr>
            <a:spLocks noChangeArrowheads="1" noChangeShapeType="1"/>
          </p:cNvSpPr>
          <p:nvPr/>
        </p:nvSpPr>
        <p:spPr bwMode="auto">
          <a:xfrm>
            <a:off x="0" y="0"/>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1" name="Control 28"/>
          <p:cNvSpPr>
            <a:spLocks noChangeArrowheads="1" noChangeShapeType="1"/>
          </p:cNvSpPr>
          <p:nvPr/>
        </p:nvSpPr>
        <p:spPr bwMode="auto">
          <a:xfrm>
            <a:off x="0" y="0"/>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2" name="Control 29"/>
          <p:cNvSpPr>
            <a:spLocks noChangeArrowheads="1" noChangeShapeType="1"/>
          </p:cNvSpPr>
          <p:nvPr/>
        </p:nvSpPr>
        <p:spPr bwMode="auto">
          <a:xfrm>
            <a:off x="0" y="0"/>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3" name="Control 30"/>
          <p:cNvSpPr>
            <a:spLocks noChangeArrowheads="1" noChangeShapeType="1"/>
          </p:cNvSpPr>
          <p:nvPr/>
        </p:nvSpPr>
        <p:spPr bwMode="auto">
          <a:xfrm>
            <a:off x="0" y="0"/>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4" name="Control 31"/>
          <p:cNvSpPr>
            <a:spLocks noChangeArrowheads="1" noChangeShapeType="1"/>
          </p:cNvSpPr>
          <p:nvPr/>
        </p:nvSpPr>
        <p:spPr bwMode="auto">
          <a:xfrm>
            <a:off x="0" y="0"/>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5" name="Control 32"/>
          <p:cNvSpPr>
            <a:spLocks noChangeArrowheads="1" noChangeShapeType="1"/>
          </p:cNvSpPr>
          <p:nvPr/>
        </p:nvSpPr>
        <p:spPr bwMode="auto">
          <a:xfrm>
            <a:off x="0" y="0"/>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6" name="Control 33"/>
          <p:cNvSpPr>
            <a:spLocks noChangeArrowheads="1" noChangeShapeType="1"/>
          </p:cNvSpPr>
          <p:nvPr/>
        </p:nvSpPr>
        <p:spPr bwMode="auto">
          <a:xfrm>
            <a:off x="0" y="0"/>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7" name="Rectangle 3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20524671" rIns="-571320" anchor="ctr">
            <a:spAutoFit/>
          </a:bodyPr>
          <a:lstStyle/>
          <a:p>
            <a:r>
              <a:rPr lang="zh-CN" altLang="zh-CN">
                <a:solidFill>
                  <a:srgbClr val="519CEA"/>
                </a:solidFill>
                <a:hlinkClick r:id="rId2"/>
              </a:rPr>
              <a:t>  </a:t>
            </a:r>
            <a:r>
              <a:rPr lang="zh-CN" altLang="zh-CN" sz="1500">
                <a:solidFill>
                  <a:srgbClr val="519CEA"/>
                </a:solidFill>
              </a:rPr>
              <a:t> </a:t>
            </a:r>
            <a:r>
              <a:rPr lang="zh-CN" altLang="zh-CN">
                <a:solidFill>
                  <a:srgbClr val="519CEA"/>
                </a:solidFill>
              </a:rPr>
              <a:t>           </a:t>
            </a:r>
            <a:r>
              <a:rPr lang="zh-CN" altLang="zh-CN"/>
              <a:t> </a:t>
            </a:r>
            <a:endParaRPr lang="zh-CN" altLang="zh-CN">
              <a:solidFill>
                <a:srgbClr val="519CEA"/>
              </a:solidFill>
            </a:endParaRPr>
          </a:p>
          <a:p>
            <a:r>
              <a:rPr lang="zh-CN">
                <a:solidFill>
                  <a:srgbClr val="000000"/>
                </a:solidFill>
              </a:rPr>
              <a:t>所属词条 </a:t>
            </a:r>
            <a:r>
              <a:rPr lang="zh-CN" altLang="zh-CN">
                <a:solidFill>
                  <a:srgbClr val="000000"/>
                </a:solidFill>
              </a:rPr>
              <a:t>&gt; </a:t>
            </a:r>
            <a:r>
              <a:rPr lang="zh-CN">
                <a:solidFill>
                  <a:srgbClr val="FFFFFF"/>
                </a:solidFill>
              </a:rPr>
              <a:t>木桶效应</a:t>
            </a:r>
            <a:endParaRPr lang="zh-CN" sz="1000">
              <a:solidFill>
                <a:srgbClr val="555555"/>
              </a:solidFill>
              <a:hlinkClick r:id="rId3"/>
            </a:endParaRPr>
          </a:p>
          <a:p>
            <a:pPr algn="ctr"/>
            <a:r>
              <a:rPr lang="zh-CN" sz="1000">
                <a:solidFill>
                  <a:srgbClr val="555555"/>
                </a:solidFill>
                <a:hlinkClick r:id="rId3"/>
              </a:rPr>
              <a:t>更多相关</a:t>
            </a:r>
            <a:r>
              <a:rPr lang="zh-CN" sz="900"/>
              <a:t> </a:t>
            </a:r>
            <a:endParaRPr lang="zh-CN">
              <a:solidFill>
                <a:srgbClr val="519CEA"/>
              </a:solidFill>
            </a:endParaRPr>
          </a:p>
          <a:p>
            <a:endParaRPr lang="zh-CN" altLang="zh-CN">
              <a:solidFill>
                <a:srgbClr val="519CEA"/>
              </a:solidFill>
            </a:endParaRPr>
          </a:p>
        </p:txBody>
      </p:sp>
      <p:pic>
        <p:nvPicPr>
          <p:cNvPr id="21546" name="Picture 42" descr="木桶效应"/>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6413" y="2649538"/>
            <a:ext cx="2695575"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9" name="Picture 35" descr="http://www.huimg.cn/public/images/baikelogo_tupian.gif">
            <a:hlinkClick r:id="rId2"/>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575" y="-10818813"/>
            <a:ext cx="762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a:spLocks noChangeArrowheads="1"/>
          </p:cNvSpPr>
          <p:nvPr/>
        </p:nvSpPr>
        <p:spPr bwMode="auto">
          <a:xfrm>
            <a:off x="900113" y="2924175"/>
            <a:ext cx="40624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lang="zh-CN" altLang="en-US" sz="2400"/>
              <a:t>“木桶效应”中的</a:t>
            </a:r>
            <a:r>
              <a:rPr lang="zh-CN" altLang="en-US" sz="2400">
                <a:solidFill>
                  <a:schemeClr val="accent2"/>
                </a:solidFill>
              </a:rPr>
              <a:t>短板</a:t>
            </a:r>
            <a:r>
              <a:rPr lang="zh-CN" altLang="en-US" sz="2400"/>
              <a:t>，导致整个系统发展缓慢</a:t>
            </a:r>
          </a:p>
        </p:txBody>
      </p:sp>
      <p:pic>
        <p:nvPicPr>
          <p:cNvPr id="20501"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4005263"/>
            <a:ext cx="2867025"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a:spLocks noChangeArrowheads="1"/>
          </p:cNvSpPr>
          <p:nvPr/>
        </p:nvSpPr>
        <p:spPr bwMode="auto">
          <a:xfrm>
            <a:off x="636588" y="3979863"/>
            <a:ext cx="862012" cy="205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lang="zh-CN" altLang="en-US" sz="2400"/>
              <a:t>汽车安全系统</a:t>
            </a:r>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3202"/>
                                        </p:tgtEl>
                                        <p:attrNameLst>
                                          <p:attrName>style.visibility</p:attrName>
                                        </p:attrNameLst>
                                      </p:cBhvr>
                                      <p:to>
                                        <p:strVal val="visible"/>
                                      </p:to>
                                    </p:set>
                                    <p:animEffect transition="in" filter="dissolve">
                                      <p:cBhvr>
                                        <p:cTn id="7" dur="500"/>
                                        <p:tgtEl>
                                          <p:spTgt spid="932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3203"/>
                                        </p:tgtEl>
                                        <p:attrNameLst>
                                          <p:attrName>style.visibility</p:attrName>
                                        </p:attrNameLst>
                                      </p:cBhvr>
                                      <p:to>
                                        <p:strVal val="visible"/>
                                      </p:to>
                                    </p:set>
                                    <p:animEffect transition="in" filter="dissolve">
                                      <p:cBhvr>
                                        <p:cTn id="12" dur="500"/>
                                        <p:tgtEl>
                                          <p:spTgt spid="932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154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05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02" grpId="0" autoUpdateAnimBg="0"/>
      <p:bldP spid="93203" grpId="0" autoUpdateAnimBg="0"/>
      <p:bldP spid="16"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页脚占位符 1"/>
          <p:cNvSpPr>
            <a:spLocks noGrp="1"/>
          </p:cNvSpPr>
          <p:nvPr>
            <p:ph type="ftr" sz="quarter" idx="10"/>
          </p:nvPr>
        </p:nvSpPr>
        <p:spPr>
          <a:noFill/>
        </p:spPr>
        <p:txBody>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kumimoji="0" lang="en-US" altLang="en-US" sz="1400" smtClean="0">
                <a:solidFill>
                  <a:srgbClr val="003366"/>
                </a:solidFill>
              </a:rPr>
              <a:t>Page</a:t>
            </a:r>
            <a:fld id="{E0A80D80-9E65-4BA4-A853-F0D361A79A07}" type="slidenum">
              <a:rPr kumimoji="0" lang="en-US" altLang="en-US" sz="1400" smtClean="0">
                <a:solidFill>
                  <a:srgbClr val="003366"/>
                </a:solidFill>
                <a:latin typeface="Arial Narrow" pitchFamily="34" charset="0"/>
              </a:rPr>
              <a:pPr/>
              <a:t>19</a:t>
            </a:fld>
            <a:endParaRPr kumimoji="0" lang="en-US" altLang="en-US" sz="1400" smtClean="0">
              <a:solidFill>
                <a:srgbClr val="003366"/>
              </a:solidFill>
              <a:latin typeface="Arial Narrow" pitchFamily="34" charset="0"/>
            </a:endParaRPr>
          </a:p>
        </p:txBody>
      </p:sp>
      <p:sp>
        <p:nvSpPr>
          <p:cNvPr id="94212" name="Text Box 4"/>
          <p:cNvSpPr txBox="1">
            <a:spLocks noChangeArrowheads="1"/>
          </p:cNvSpPr>
          <p:nvPr/>
        </p:nvSpPr>
        <p:spPr bwMode="auto">
          <a:xfrm>
            <a:off x="900113" y="901700"/>
            <a:ext cx="46085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2800" b="1" dirty="0">
                <a:effectLst>
                  <a:outerShdw blurRad="38100" dist="38100" dir="2700000" algn="tl">
                    <a:srgbClr val="C0C0C0"/>
                  </a:outerShdw>
                </a:effectLst>
                <a:latin typeface="Tahoma" pitchFamily="34" charset="0"/>
              </a:rPr>
              <a:t>法则 </a:t>
            </a:r>
            <a:r>
              <a:rPr kumimoji="0" lang="en-US" altLang="zh-CN" sz="2800" b="1" dirty="0">
                <a:effectLst>
                  <a:outerShdw blurRad="38100" dist="38100" dir="2700000" algn="tl">
                    <a:srgbClr val="C0C0C0"/>
                  </a:outerShdw>
                </a:effectLst>
                <a:latin typeface="Tahoma" pitchFamily="34" charset="0"/>
              </a:rPr>
              <a:t>5:   </a:t>
            </a:r>
            <a:r>
              <a:rPr kumimoji="0" lang="zh-CN" altLang="en-US" sz="2800" b="1" dirty="0">
                <a:solidFill>
                  <a:schemeClr val="accent2"/>
                </a:solidFill>
                <a:effectLst>
                  <a:outerShdw blurRad="38100" dist="38100" dir="2700000" algn="tl">
                    <a:srgbClr val="C0C0C0"/>
                  </a:outerShdw>
                </a:effectLst>
                <a:latin typeface="Tahoma" pitchFamily="34" charset="0"/>
              </a:rPr>
              <a:t>向超系统进化法则</a:t>
            </a:r>
          </a:p>
        </p:txBody>
      </p:sp>
      <p:sp>
        <p:nvSpPr>
          <p:cNvPr id="94213" name="Text Box 5"/>
          <p:cNvSpPr txBox="1">
            <a:spLocks noChangeArrowheads="1"/>
          </p:cNvSpPr>
          <p:nvPr/>
        </p:nvSpPr>
        <p:spPr bwMode="auto">
          <a:xfrm>
            <a:off x="1835150" y="1898650"/>
            <a:ext cx="5327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2400" b="1" dirty="0">
                <a:effectLst>
                  <a:outerShdw blurRad="38100" dist="38100" dir="2700000" algn="tl">
                    <a:srgbClr val="C0C0C0"/>
                  </a:outerShdw>
                </a:effectLst>
                <a:latin typeface="Tahoma" pitchFamily="34" charset="0"/>
              </a:rPr>
              <a:t>单系统</a:t>
            </a:r>
            <a:r>
              <a:rPr kumimoji="0" lang="en-US" altLang="zh-CN" sz="2400" b="1" dirty="0">
                <a:effectLst>
                  <a:outerShdw blurRad="38100" dist="38100" dir="2700000" algn="tl">
                    <a:srgbClr val="C0C0C0"/>
                  </a:outerShdw>
                </a:effectLst>
                <a:latin typeface="Arial"/>
              </a:rPr>
              <a:t>——</a:t>
            </a:r>
            <a:r>
              <a:rPr kumimoji="0" lang="zh-CN" altLang="en-US" sz="2400" b="1" dirty="0">
                <a:effectLst>
                  <a:outerShdw blurRad="38100" dist="38100" dir="2700000" algn="tl">
                    <a:srgbClr val="C0C0C0"/>
                  </a:outerShdw>
                </a:effectLst>
                <a:latin typeface="Tahoma" pitchFamily="34" charset="0"/>
              </a:rPr>
              <a:t>双系统</a:t>
            </a:r>
            <a:r>
              <a:rPr kumimoji="0" lang="en-US" altLang="zh-CN" sz="2400" b="1" dirty="0">
                <a:effectLst>
                  <a:outerShdw blurRad="38100" dist="38100" dir="2700000" algn="tl">
                    <a:srgbClr val="C0C0C0"/>
                  </a:outerShdw>
                </a:effectLst>
                <a:latin typeface="Arial"/>
              </a:rPr>
              <a:t>——</a:t>
            </a:r>
            <a:r>
              <a:rPr kumimoji="0" lang="zh-CN" altLang="en-US" sz="2400" b="1" dirty="0">
                <a:effectLst>
                  <a:outerShdw blurRad="38100" dist="38100" dir="2700000" algn="tl">
                    <a:srgbClr val="C0C0C0"/>
                  </a:outerShdw>
                </a:effectLst>
                <a:latin typeface="Tahoma" pitchFamily="34" charset="0"/>
              </a:rPr>
              <a:t>多系统</a:t>
            </a:r>
          </a:p>
        </p:txBody>
      </p:sp>
      <p:sp>
        <p:nvSpPr>
          <p:cNvPr id="94214" name="Text Box 6"/>
          <p:cNvSpPr txBox="1">
            <a:spLocks noChangeArrowheads="1"/>
          </p:cNvSpPr>
          <p:nvPr/>
        </p:nvSpPr>
        <p:spPr bwMode="auto">
          <a:xfrm>
            <a:off x="1116013" y="2846388"/>
            <a:ext cx="72009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2400" b="1">
                <a:effectLst>
                  <a:outerShdw blurRad="38100" dist="38100" dir="2700000" algn="tl">
                    <a:srgbClr val="C0C0C0"/>
                  </a:outerShdw>
                </a:effectLst>
                <a:latin typeface="Tahoma" pitchFamily="34" charset="0"/>
              </a:rPr>
              <a:t>当进化到极限时，某子系统会从系统中剥离，转至超系统，简化了原系统</a:t>
            </a:r>
          </a:p>
        </p:txBody>
      </p:sp>
      <p:sp>
        <p:nvSpPr>
          <p:cNvPr id="94215" name="Text Box 7"/>
          <p:cNvSpPr txBox="1">
            <a:spLocks noChangeArrowheads="1"/>
          </p:cNvSpPr>
          <p:nvPr/>
        </p:nvSpPr>
        <p:spPr bwMode="auto">
          <a:xfrm>
            <a:off x="1257300" y="3933825"/>
            <a:ext cx="7129463" cy="70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dirty="0">
                <a:effectLst>
                  <a:outerShdw blurRad="38100" dist="38100" dir="2700000" algn="tl">
                    <a:srgbClr val="C0C0C0"/>
                  </a:outerShdw>
                </a:effectLst>
                <a:latin typeface="Tahoma" pitchFamily="34" charset="0"/>
              </a:rPr>
              <a:t>例：空中加油机：长距离飞行时，燃油箱是飞机的一个子系统，进化至空中加油机</a:t>
            </a:r>
          </a:p>
        </p:txBody>
      </p:sp>
      <p:sp>
        <p:nvSpPr>
          <p:cNvPr id="94221" name="Text Box 13"/>
          <p:cNvSpPr txBox="1">
            <a:spLocks noChangeArrowheads="1"/>
          </p:cNvSpPr>
          <p:nvPr/>
        </p:nvSpPr>
        <p:spPr bwMode="auto">
          <a:xfrm>
            <a:off x="7667625" y="6092825"/>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kumimoji="0" lang="zh-CN" altLang="en-US" sz="1800">
                <a:latin typeface="Arial" charset="0"/>
              </a:rPr>
              <a:t>换页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4212"/>
                                        </p:tgtEl>
                                        <p:attrNameLst>
                                          <p:attrName>style.visibility</p:attrName>
                                        </p:attrNameLst>
                                      </p:cBhvr>
                                      <p:to>
                                        <p:strVal val="visible"/>
                                      </p:to>
                                    </p:set>
                                    <p:animEffect transition="in" filter="dissolve">
                                      <p:cBhvr>
                                        <p:cTn id="7" dur="500"/>
                                        <p:tgtEl>
                                          <p:spTgt spid="942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4213"/>
                                        </p:tgtEl>
                                        <p:attrNameLst>
                                          <p:attrName>style.visibility</p:attrName>
                                        </p:attrNameLst>
                                      </p:cBhvr>
                                      <p:to>
                                        <p:strVal val="visible"/>
                                      </p:to>
                                    </p:set>
                                    <p:animEffect transition="in" filter="dissolve">
                                      <p:cBhvr>
                                        <p:cTn id="12" dur="500"/>
                                        <p:tgtEl>
                                          <p:spTgt spid="942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4214"/>
                                        </p:tgtEl>
                                        <p:attrNameLst>
                                          <p:attrName>style.visibility</p:attrName>
                                        </p:attrNameLst>
                                      </p:cBhvr>
                                      <p:to>
                                        <p:strVal val="visible"/>
                                      </p:to>
                                    </p:set>
                                    <p:animEffect transition="in" filter="dissolve">
                                      <p:cBhvr>
                                        <p:cTn id="17" dur="500"/>
                                        <p:tgtEl>
                                          <p:spTgt spid="942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4215"/>
                                        </p:tgtEl>
                                        <p:attrNameLst>
                                          <p:attrName>style.visibility</p:attrName>
                                        </p:attrNameLst>
                                      </p:cBhvr>
                                      <p:to>
                                        <p:strVal val="visible"/>
                                      </p:to>
                                    </p:set>
                                    <p:animEffect transition="in" filter="dissolve">
                                      <p:cBhvr>
                                        <p:cTn id="22" dur="500"/>
                                        <p:tgtEl>
                                          <p:spTgt spid="942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4221"/>
                                        </p:tgtEl>
                                        <p:attrNameLst>
                                          <p:attrName>style.visibility</p:attrName>
                                        </p:attrNameLst>
                                      </p:cBhvr>
                                      <p:to>
                                        <p:strVal val="visible"/>
                                      </p:to>
                                    </p:set>
                                    <p:animEffect transition="in" filter="blinds(horizontal)">
                                      <p:cBhvr>
                                        <p:cTn id="27" dur="500"/>
                                        <p:tgtEl>
                                          <p:spTgt spid="94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2" grpId="0"/>
      <p:bldP spid="94213" grpId="0"/>
      <p:bldP spid="94214" grpId="0"/>
      <p:bldP spid="94215" grpId="0"/>
      <p:bldP spid="94221"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页脚占位符 1"/>
          <p:cNvSpPr>
            <a:spLocks noGrp="1"/>
          </p:cNvSpPr>
          <p:nvPr>
            <p:ph type="ftr" sz="quarter" idx="10"/>
          </p:nvPr>
        </p:nvSpPr>
        <p:spPr>
          <a:noFill/>
        </p:spPr>
        <p:txBody>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kumimoji="0" lang="en-US" altLang="en-US" sz="1400" smtClean="0">
                <a:solidFill>
                  <a:srgbClr val="003366"/>
                </a:solidFill>
              </a:rPr>
              <a:t>Page</a:t>
            </a:r>
            <a:fld id="{ED6416D5-E6DE-4825-ADEB-6ABB37B740EF}" type="slidenum">
              <a:rPr kumimoji="0" lang="en-US" altLang="en-US" sz="1400" smtClean="0">
                <a:solidFill>
                  <a:srgbClr val="003366"/>
                </a:solidFill>
                <a:latin typeface="Arial Narrow" pitchFamily="34" charset="0"/>
              </a:rPr>
              <a:pPr/>
              <a:t>2</a:t>
            </a:fld>
            <a:endParaRPr kumimoji="0" lang="en-US" altLang="en-US" sz="1400" smtClean="0">
              <a:solidFill>
                <a:srgbClr val="003366"/>
              </a:solidFill>
              <a:latin typeface="Arial Narrow" pitchFamily="34" charset="0"/>
            </a:endParaRPr>
          </a:p>
        </p:txBody>
      </p:sp>
      <p:sp>
        <p:nvSpPr>
          <p:cNvPr id="2051" name="Text Box 3"/>
          <p:cNvSpPr txBox="1">
            <a:spLocks noChangeArrowheads="1"/>
          </p:cNvSpPr>
          <p:nvPr/>
        </p:nvSpPr>
        <p:spPr bwMode="auto">
          <a:xfrm>
            <a:off x="900113" y="1341438"/>
            <a:ext cx="39608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lang="zh-CN" altLang="en-US" sz="3600" b="1"/>
              <a:t>第一节 概述</a:t>
            </a:r>
          </a:p>
        </p:txBody>
      </p:sp>
      <p:sp>
        <p:nvSpPr>
          <p:cNvPr id="2052" name="Text Box 4"/>
          <p:cNvSpPr txBox="1">
            <a:spLocks noChangeArrowheads="1"/>
          </p:cNvSpPr>
          <p:nvPr/>
        </p:nvSpPr>
        <p:spPr bwMode="auto">
          <a:xfrm>
            <a:off x="611188" y="2349500"/>
            <a:ext cx="46085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lang="zh-CN" altLang="en-US" sz="3200" b="1"/>
              <a:t>一、</a:t>
            </a:r>
            <a:r>
              <a:rPr lang="zh-CN" altLang="en-US" sz="3200" b="1">
                <a:latin typeface="宋体" pitchFamily="2" charset="-122"/>
              </a:rPr>
              <a:t>机械系统的概念</a:t>
            </a:r>
            <a:r>
              <a:rPr lang="zh-CN" altLang="en-US" sz="3200"/>
              <a:t> </a:t>
            </a:r>
          </a:p>
        </p:txBody>
      </p:sp>
      <p:sp>
        <p:nvSpPr>
          <p:cNvPr id="2053" name="Text Box 5"/>
          <p:cNvSpPr txBox="1">
            <a:spLocks noChangeArrowheads="1"/>
          </p:cNvSpPr>
          <p:nvPr/>
        </p:nvSpPr>
        <p:spPr bwMode="auto">
          <a:xfrm>
            <a:off x="1187450" y="3141663"/>
            <a:ext cx="33131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lang="en-US" altLang="zh-CN" sz="2800" b="1"/>
              <a:t>1.</a:t>
            </a:r>
            <a:r>
              <a:rPr lang="zh-CN" altLang="en-US" sz="2800" b="1">
                <a:latin typeface="宋体" pitchFamily="2" charset="-122"/>
              </a:rPr>
              <a:t>机械系统的组成</a:t>
            </a:r>
            <a:r>
              <a:rPr lang="zh-CN" altLang="en-US" sz="2400"/>
              <a:t> </a:t>
            </a:r>
          </a:p>
        </p:txBody>
      </p:sp>
      <p:grpSp>
        <p:nvGrpSpPr>
          <p:cNvPr id="2054" name="Group 6"/>
          <p:cNvGrpSpPr>
            <a:grpSpLocks/>
          </p:cNvGrpSpPr>
          <p:nvPr/>
        </p:nvGrpSpPr>
        <p:grpSpPr bwMode="auto">
          <a:xfrm>
            <a:off x="1547813" y="4221163"/>
            <a:ext cx="5545137" cy="1814512"/>
            <a:chOff x="1392" y="864"/>
            <a:chExt cx="2736" cy="793"/>
          </a:xfrm>
        </p:grpSpPr>
        <p:sp>
          <p:nvSpPr>
            <p:cNvPr id="4104" name="Text Box 7"/>
            <p:cNvSpPr txBox="1">
              <a:spLocks noChangeArrowheads="1"/>
            </p:cNvSpPr>
            <p:nvPr/>
          </p:nvSpPr>
          <p:spPr bwMode="auto">
            <a:xfrm>
              <a:off x="1392" y="864"/>
              <a:ext cx="576" cy="169"/>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rgbClr val="339933"/>
                  </a:solidFill>
                </a14:hiddenFill>
              </a:ext>
              <a:ext uri="{AF507438-7753-43E0-B8FC-AC1667EBCBE1}">
                <a14:hiddenEffects xmlns:a14="http://schemas.microsoft.com/office/drawing/2010/main">
                  <a:effectLst>
                    <a:outerShdw dist="35921" dir="2700000" algn="ctr" rotWithShape="0">
                      <a:srgbClr val="666633"/>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1800" b="1"/>
                <a:t>动力部分</a:t>
              </a:r>
            </a:p>
          </p:txBody>
        </p:sp>
        <p:sp>
          <p:nvSpPr>
            <p:cNvPr id="4105" name="Text Box 8"/>
            <p:cNvSpPr txBox="1">
              <a:spLocks noChangeArrowheads="1"/>
            </p:cNvSpPr>
            <p:nvPr/>
          </p:nvSpPr>
          <p:spPr bwMode="auto">
            <a:xfrm>
              <a:off x="2496" y="1488"/>
              <a:ext cx="576" cy="169"/>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rgbClr val="339933"/>
                  </a:solidFill>
                </a14:hiddenFill>
              </a:ext>
              <a:ext uri="{AF507438-7753-43E0-B8FC-AC1667EBCBE1}">
                <a14:hiddenEffects xmlns:a14="http://schemas.microsoft.com/office/drawing/2010/main">
                  <a:effectLst>
                    <a:outerShdw dist="35921" dir="2700000" algn="ctr" rotWithShape="0">
                      <a:srgbClr val="666633"/>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1800" b="1"/>
                <a:t>控制部分</a:t>
              </a:r>
            </a:p>
          </p:txBody>
        </p:sp>
        <p:sp>
          <p:nvSpPr>
            <p:cNvPr id="4106" name="Text Box 9"/>
            <p:cNvSpPr txBox="1">
              <a:spLocks noChangeArrowheads="1"/>
            </p:cNvSpPr>
            <p:nvPr/>
          </p:nvSpPr>
          <p:spPr bwMode="auto">
            <a:xfrm>
              <a:off x="2496" y="864"/>
              <a:ext cx="576" cy="169"/>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rgbClr val="339933"/>
                  </a:solidFill>
                </a14:hiddenFill>
              </a:ext>
              <a:ext uri="{AF507438-7753-43E0-B8FC-AC1667EBCBE1}">
                <a14:hiddenEffects xmlns:a14="http://schemas.microsoft.com/office/drawing/2010/main">
                  <a:effectLst>
                    <a:outerShdw dist="35921" dir="2700000" algn="ctr" rotWithShape="0">
                      <a:srgbClr val="666633"/>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1800" b="1"/>
                <a:t>传动部分</a:t>
              </a:r>
            </a:p>
          </p:txBody>
        </p:sp>
        <p:sp>
          <p:nvSpPr>
            <p:cNvPr id="4107" name="Text Box 10"/>
            <p:cNvSpPr txBox="1">
              <a:spLocks noChangeArrowheads="1"/>
            </p:cNvSpPr>
            <p:nvPr/>
          </p:nvSpPr>
          <p:spPr bwMode="auto">
            <a:xfrm>
              <a:off x="3552" y="864"/>
              <a:ext cx="576" cy="169"/>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rgbClr val="339933"/>
                  </a:solidFill>
                </a14:hiddenFill>
              </a:ext>
              <a:ext uri="{AF507438-7753-43E0-B8FC-AC1667EBCBE1}">
                <a14:hiddenEffects xmlns:a14="http://schemas.microsoft.com/office/drawing/2010/main">
                  <a:effectLst>
                    <a:outerShdw dist="35921" dir="2700000" algn="ctr" rotWithShape="0">
                      <a:srgbClr val="666633"/>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1800" b="1"/>
                <a:t>执行部分</a:t>
              </a:r>
            </a:p>
          </p:txBody>
        </p:sp>
        <p:sp>
          <p:nvSpPr>
            <p:cNvPr id="4108" name="Line 11"/>
            <p:cNvSpPr>
              <a:spLocks noChangeShapeType="1"/>
            </p:cNvSpPr>
            <p:nvPr/>
          </p:nvSpPr>
          <p:spPr bwMode="auto">
            <a:xfrm>
              <a:off x="1968" y="960"/>
              <a:ext cx="480"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666633"/>
                    </a:outerShdw>
                  </a:effectLst>
                </a14:hiddenEffects>
              </a:ext>
            </a:extLst>
          </p:spPr>
          <p:txBody>
            <a:bodyPr/>
            <a:lstStyle/>
            <a:p>
              <a:endParaRPr lang="zh-CN" altLang="en-US"/>
            </a:p>
          </p:txBody>
        </p:sp>
        <p:sp>
          <p:nvSpPr>
            <p:cNvPr id="4109" name="Line 12"/>
            <p:cNvSpPr>
              <a:spLocks noChangeShapeType="1"/>
            </p:cNvSpPr>
            <p:nvPr/>
          </p:nvSpPr>
          <p:spPr bwMode="auto">
            <a:xfrm>
              <a:off x="3072" y="960"/>
              <a:ext cx="480"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666633"/>
                    </a:outerShdw>
                  </a:effectLst>
                </a14:hiddenEffects>
              </a:ext>
            </a:extLst>
          </p:spPr>
          <p:txBody>
            <a:bodyPr/>
            <a:lstStyle/>
            <a:p>
              <a:endParaRPr lang="zh-CN" altLang="en-US"/>
            </a:p>
          </p:txBody>
        </p:sp>
        <p:sp>
          <p:nvSpPr>
            <p:cNvPr id="4110" name="Line 13"/>
            <p:cNvSpPr>
              <a:spLocks noChangeShapeType="1"/>
            </p:cNvSpPr>
            <p:nvPr/>
          </p:nvSpPr>
          <p:spPr bwMode="auto">
            <a:xfrm>
              <a:off x="2784" y="1056"/>
              <a:ext cx="0" cy="432"/>
            </a:xfrm>
            <a:prstGeom prst="line">
              <a:avLst/>
            </a:prstGeom>
            <a:noFill/>
            <a:ln w="1905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666633"/>
                    </a:outerShdw>
                  </a:effectLst>
                </a14:hiddenEffects>
              </a:ext>
            </a:extLst>
          </p:spPr>
          <p:txBody>
            <a:bodyPr/>
            <a:lstStyle/>
            <a:p>
              <a:endParaRPr lang="zh-CN" altLang="en-US"/>
            </a:p>
          </p:txBody>
        </p:sp>
        <p:cxnSp>
          <p:nvCxnSpPr>
            <p:cNvPr id="4111" name="AutoShape 14"/>
            <p:cNvCxnSpPr>
              <a:cxnSpLocks noChangeShapeType="1"/>
              <a:stCxn id="4104" idx="2"/>
              <a:endCxn id="4105" idx="1"/>
            </p:cNvCxnSpPr>
            <p:nvPr/>
          </p:nvCxnSpPr>
          <p:spPr bwMode="auto">
            <a:xfrm rot="16200000" flipH="1">
              <a:off x="1820" y="903"/>
              <a:ext cx="535" cy="816"/>
            </a:xfrm>
            <a:prstGeom prst="bentConnector2">
              <a:avLst/>
            </a:prstGeom>
            <a:noFill/>
            <a:ln w="19050">
              <a:solidFill>
                <a:schemeClr val="accent2"/>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666633"/>
                    </a:outerShdw>
                  </a:effectLst>
                </a14:hiddenEffects>
              </a:ext>
            </a:extLst>
          </p:spPr>
        </p:cxnSp>
        <p:cxnSp>
          <p:nvCxnSpPr>
            <p:cNvPr id="4112" name="AutoShape 15"/>
            <p:cNvCxnSpPr>
              <a:cxnSpLocks noChangeShapeType="1"/>
              <a:stCxn id="4107" idx="2"/>
              <a:endCxn id="4105" idx="3"/>
            </p:cNvCxnSpPr>
            <p:nvPr/>
          </p:nvCxnSpPr>
          <p:spPr bwMode="auto">
            <a:xfrm rot="5400000">
              <a:off x="3188" y="927"/>
              <a:ext cx="535" cy="768"/>
            </a:xfrm>
            <a:prstGeom prst="bentConnector2">
              <a:avLst/>
            </a:prstGeom>
            <a:noFill/>
            <a:ln w="19050">
              <a:solidFill>
                <a:schemeClr val="accent2"/>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666633"/>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blinds(horizontal)">
                                      <p:cBhvr>
                                        <p:cTn id="7" dur="500"/>
                                        <p:tgtEl>
                                          <p:spTgt spid="20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blinds(horizontal)">
                                      <p:cBhvr>
                                        <p:cTn id="12" dur="500"/>
                                        <p:tgtEl>
                                          <p:spTgt spid="20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53"/>
                                        </p:tgtEl>
                                        <p:attrNameLst>
                                          <p:attrName>style.visibility</p:attrName>
                                        </p:attrNameLst>
                                      </p:cBhvr>
                                      <p:to>
                                        <p:strVal val="visible"/>
                                      </p:to>
                                    </p:set>
                                    <p:animEffect transition="in" filter="blinds(horizontal)">
                                      <p:cBhvr>
                                        <p:cTn id="17" dur="500"/>
                                        <p:tgtEl>
                                          <p:spTgt spid="20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054"/>
                                        </p:tgtEl>
                                        <p:attrNameLst>
                                          <p:attrName>style.visibility</p:attrName>
                                        </p:attrNameLst>
                                      </p:cBhvr>
                                      <p:to>
                                        <p:strVal val="visible"/>
                                      </p:to>
                                    </p:set>
                                    <p:animEffect transition="in" filter="blinds(horizontal)">
                                      <p:cBhvr>
                                        <p:cTn id="22"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p:bldP spid="2052" grpId="0"/>
      <p:bldP spid="205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页脚占位符 1"/>
          <p:cNvSpPr>
            <a:spLocks noGrp="1"/>
          </p:cNvSpPr>
          <p:nvPr>
            <p:ph type="ftr" sz="quarter" idx="10"/>
          </p:nvPr>
        </p:nvSpPr>
        <p:spPr>
          <a:noFill/>
        </p:spPr>
        <p:txBody>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kumimoji="0" lang="en-US" altLang="en-US" sz="1400" smtClean="0">
                <a:solidFill>
                  <a:srgbClr val="003366"/>
                </a:solidFill>
              </a:rPr>
              <a:t>Page</a:t>
            </a:r>
            <a:fld id="{6256785C-1912-4DAE-A112-F7E4FE5191A3}" type="slidenum">
              <a:rPr kumimoji="0" lang="en-US" altLang="en-US" sz="1400" smtClean="0">
                <a:solidFill>
                  <a:srgbClr val="003366"/>
                </a:solidFill>
                <a:latin typeface="Arial Narrow" pitchFamily="34" charset="0"/>
              </a:rPr>
              <a:pPr/>
              <a:t>20</a:t>
            </a:fld>
            <a:endParaRPr kumimoji="0" lang="en-US" altLang="en-US" sz="1400" smtClean="0">
              <a:solidFill>
                <a:srgbClr val="003366"/>
              </a:solidFill>
              <a:latin typeface="Arial Narrow" pitchFamily="34" charset="0"/>
            </a:endParaRPr>
          </a:p>
        </p:txBody>
      </p:sp>
      <p:sp>
        <p:nvSpPr>
          <p:cNvPr id="95236" name="Text Box 4"/>
          <p:cNvSpPr txBox="1">
            <a:spLocks noChangeArrowheads="1"/>
          </p:cNvSpPr>
          <p:nvPr/>
        </p:nvSpPr>
        <p:spPr bwMode="auto">
          <a:xfrm>
            <a:off x="971550" y="850900"/>
            <a:ext cx="4032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2800" b="1" dirty="0">
                <a:effectLst>
                  <a:outerShdw blurRad="38100" dist="38100" dir="2700000" algn="tl">
                    <a:srgbClr val="C0C0C0"/>
                  </a:outerShdw>
                </a:effectLst>
                <a:latin typeface="Tahoma" pitchFamily="34" charset="0"/>
              </a:rPr>
              <a:t>法则 </a:t>
            </a:r>
            <a:r>
              <a:rPr kumimoji="0" lang="en-US" altLang="zh-CN" sz="2800" b="1" dirty="0">
                <a:effectLst>
                  <a:outerShdw blurRad="38100" dist="38100" dir="2700000" algn="tl">
                    <a:srgbClr val="C0C0C0"/>
                  </a:outerShdw>
                </a:effectLst>
                <a:latin typeface="Tahoma" pitchFamily="34" charset="0"/>
              </a:rPr>
              <a:t>6:   </a:t>
            </a:r>
            <a:r>
              <a:rPr kumimoji="0" lang="zh-CN" altLang="en-US" sz="2800" b="1" dirty="0">
                <a:solidFill>
                  <a:schemeClr val="accent2"/>
                </a:solidFill>
                <a:effectLst>
                  <a:outerShdw blurRad="38100" dist="38100" dir="2700000" algn="tl">
                    <a:srgbClr val="C0C0C0"/>
                  </a:outerShdw>
                </a:effectLst>
                <a:latin typeface="Tahoma" pitchFamily="34" charset="0"/>
              </a:rPr>
              <a:t>协调性法则</a:t>
            </a:r>
          </a:p>
        </p:txBody>
      </p:sp>
      <p:sp>
        <p:nvSpPr>
          <p:cNvPr id="95237" name="Text Box 5"/>
          <p:cNvSpPr txBox="1">
            <a:spLocks noChangeArrowheads="1"/>
          </p:cNvSpPr>
          <p:nvPr/>
        </p:nvSpPr>
        <p:spPr bwMode="auto">
          <a:xfrm>
            <a:off x="684213" y="1844675"/>
            <a:ext cx="215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2400" b="1" u="sng">
                <a:effectLst>
                  <a:outerShdw blurRad="38100" dist="38100" dir="2700000" algn="tl">
                    <a:srgbClr val="C0C0C0"/>
                  </a:outerShdw>
                </a:effectLst>
                <a:latin typeface="Tahoma" pitchFamily="34" charset="0"/>
              </a:rPr>
              <a:t>结构协调</a:t>
            </a:r>
          </a:p>
        </p:txBody>
      </p:sp>
      <p:sp>
        <p:nvSpPr>
          <p:cNvPr id="95238" name="Text Box 6"/>
          <p:cNvSpPr txBox="1">
            <a:spLocks noChangeArrowheads="1"/>
          </p:cNvSpPr>
          <p:nvPr/>
        </p:nvSpPr>
        <p:spPr bwMode="auto">
          <a:xfrm>
            <a:off x="755650" y="3284538"/>
            <a:ext cx="2087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2400" b="1" u="sng">
                <a:effectLst>
                  <a:outerShdw blurRad="38100" dist="38100" dir="2700000" algn="tl">
                    <a:srgbClr val="C0C0C0"/>
                  </a:outerShdw>
                </a:effectLst>
                <a:latin typeface="Tahoma" pitchFamily="34" charset="0"/>
              </a:rPr>
              <a:t>性能参数协调</a:t>
            </a:r>
          </a:p>
        </p:txBody>
      </p:sp>
      <p:sp>
        <p:nvSpPr>
          <p:cNvPr id="95239" name="Text Box 7"/>
          <p:cNvSpPr txBox="1">
            <a:spLocks noChangeArrowheads="1"/>
          </p:cNvSpPr>
          <p:nvPr/>
        </p:nvSpPr>
        <p:spPr bwMode="auto">
          <a:xfrm>
            <a:off x="755650" y="4724400"/>
            <a:ext cx="2376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2400" b="1" u="sng">
                <a:effectLst>
                  <a:outerShdw blurRad="38100" dist="38100" dir="2700000" algn="tl">
                    <a:srgbClr val="C0C0C0"/>
                  </a:outerShdw>
                </a:effectLst>
                <a:latin typeface="Tahoma" pitchFamily="34" charset="0"/>
              </a:rPr>
              <a:t>节奏</a:t>
            </a:r>
            <a:r>
              <a:rPr kumimoji="0" lang="en-US" altLang="zh-CN" sz="2400" b="1" u="sng">
                <a:effectLst>
                  <a:outerShdw blurRad="38100" dist="38100" dir="2700000" algn="tl">
                    <a:srgbClr val="C0C0C0"/>
                  </a:outerShdw>
                </a:effectLst>
                <a:latin typeface="Tahoma" pitchFamily="34" charset="0"/>
              </a:rPr>
              <a:t>/</a:t>
            </a:r>
            <a:r>
              <a:rPr kumimoji="0" lang="zh-CN" altLang="en-US" sz="2400" b="1" u="sng">
                <a:effectLst>
                  <a:outerShdw blurRad="38100" dist="38100" dir="2700000" algn="tl">
                    <a:srgbClr val="C0C0C0"/>
                  </a:outerShdw>
                </a:effectLst>
                <a:latin typeface="Tahoma" pitchFamily="34" charset="0"/>
              </a:rPr>
              <a:t>频率协调</a:t>
            </a:r>
          </a:p>
        </p:txBody>
      </p:sp>
      <p:sp>
        <p:nvSpPr>
          <p:cNvPr id="95240" name="Text Box 8"/>
          <p:cNvSpPr txBox="1">
            <a:spLocks noChangeArrowheads="1"/>
          </p:cNvSpPr>
          <p:nvPr/>
        </p:nvSpPr>
        <p:spPr bwMode="auto">
          <a:xfrm>
            <a:off x="1258888" y="2492375"/>
            <a:ext cx="417671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dirty="0">
                <a:effectLst>
                  <a:outerShdw blurRad="38100" dist="38100" dir="2700000" algn="tl">
                    <a:srgbClr val="C0C0C0"/>
                  </a:outerShdw>
                </a:effectLst>
                <a:latin typeface="Tahoma" pitchFamily="34" charset="0"/>
              </a:rPr>
              <a:t>例：积木由摞、搭进化成拼插结构</a:t>
            </a:r>
          </a:p>
        </p:txBody>
      </p:sp>
      <p:sp>
        <p:nvSpPr>
          <p:cNvPr id="95241" name="Text Box 9"/>
          <p:cNvSpPr txBox="1">
            <a:spLocks noChangeArrowheads="1"/>
          </p:cNvSpPr>
          <p:nvPr/>
        </p:nvSpPr>
        <p:spPr bwMode="auto">
          <a:xfrm>
            <a:off x="1331913" y="3860800"/>
            <a:ext cx="691197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dirty="0">
                <a:effectLst>
                  <a:outerShdw blurRad="38100" dist="38100" dir="2700000" algn="tl">
                    <a:srgbClr val="C0C0C0"/>
                  </a:outerShdw>
                </a:effectLst>
                <a:latin typeface="Tahoma" pitchFamily="34" charset="0"/>
              </a:rPr>
              <a:t>例：网球拍重量与力量的协调</a:t>
            </a:r>
            <a:r>
              <a:rPr kumimoji="0" lang="en-US" altLang="zh-CN" b="1" dirty="0">
                <a:effectLst>
                  <a:outerShdw blurRad="38100" dist="38100" dir="2700000" algn="tl">
                    <a:srgbClr val="C0C0C0"/>
                  </a:outerShdw>
                </a:effectLst>
                <a:latin typeface="Tahoma" pitchFamily="34" charset="0"/>
              </a:rPr>
              <a:t>——</a:t>
            </a:r>
            <a:r>
              <a:rPr kumimoji="0" lang="zh-CN" altLang="en-US" b="1" dirty="0">
                <a:effectLst>
                  <a:outerShdw blurRad="38100" dist="38100" dir="2700000" algn="tl">
                    <a:srgbClr val="C0C0C0"/>
                  </a:outerShdw>
                </a:effectLst>
                <a:latin typeface="Tahoma" pitchFamily="34" charset="0"/>
              </a:rPr>
              <a:t>降低整体重量的同时，增加球拍头部的重量</a:t>
            </a:r>
          </a:p>
        </p:txBody>
      </p:sp>
      <p:sp>
        <p:nvSpPr>
          <p:cNvPr id="95243" name="Text Box 11"/>
          <p:cNvSpPr txBox="1">
            <a:spLocks noChangeArrowheads="1"/>
          </p:cNvSpPr>
          <p:nvPr/>
        </p:nvSpPr>
        <p:spPr bwMode="auto">
          <a:xfrm>
            <a:off x="1331913" y="5516563"/>
            <a:ext cx="46799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dirty="0">
                <a:effectLst>
                  <a:outerShdw blurRad="38100" dist="38100" dir="2700000" algn="tl">
                    <a:srgbClr val="C0C0C0"/>
                  </a:outerShdw>
                </a:effectLst>
                <a:latin typeface="Tahoma" pitchFamily="34" charset="0"/>
              </a:rPr>
              <a:t>例：混凝土浇注中，一面灌土一面振荡 </a:t>
            </a:r>
          </a:p>
        </p:txBody>
      </p:sp>
      <p:pic>
        <p:nvPicPr>
          <p:cNvPr id="95244" name="Picture 12" descr="扫描00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908050"/>
            <a:ext cx="2381250"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95236"/>
                                        </p:tgtEl>
                                        <p:attrNameLst>
                                          <p:attrName>style.visibility</p:attrName>
                                        </p:attrNameLst>
                                      </p:cBhvr>
                                      <p:to>
                                        <p:strVal val="visible"/>
                                      </p:to>
                                    </p:set>
                                    <p:anim calcmode="lin" valueType="num">
                                      <p:cBhvr>
                                        <p:cTn id="7" dur="1000" fill="hold"/>
                                        <p:tgtEl>
                                          <p:spTgt spid="95236"/>
                                        </p:tgtEl>
                                        <p:attrNameLst>
                                          <p:attrName>ppt_w</p:attrName>
                                        </p:attrNameLst>
                                      </p:cBhvr>
                                      <p:tavLst>
                                        <p:tav tm="0">
                                          <p:val>
                                            <p:strVal val="#ppt_w*0.70"/>
                                          </p:val>
                                        </p:tav>
                                        <p:tav tm="100000">
                                          <p:val>
                                            <p:strVal val="#ppt_w"/>
                                          </p:val>
                                        </p:tav>
                                      </p:tavLst>
                                    </p:anim>
                                    <p:anim calcmode="lin" valueType="num">
                                      <p:cBhvr>
                                        <p:cTn id="8" dur="1000" fill="hold"/>
                                        <p:tgtEl>
                                          <p:spTgt spid="95236"/>
                                        </p:tgtEl>
                                        <p:attrNameLst>
                                          <p:attrName>ppt_h</p:attrName>
                                        </p:attrNameLst>
                                      </p:cBhvr>
                                      <p:tavLst>
                                        <p:tav tm="0">
                                          <p:val>
                                            <p:strVal val="#ppt_h"/>
                                          </p:val>
                                        </p:tav>
                                        <p:tav tm="100000">
                                          <p:val>
                                            <p:strVal val="#ppt_h"/>
                                          </p:val>
                                        </p:tav>
                                      </p:tavLst>
                                    </p:anim>
                                    <p:animEffect transition="in" filter="fade">
                                      <p:cBhvr>
                                        <p:cTn id="9" dur="1000"/>
                                        <p:tgtEl>
                                          <p:spTgt spid="9523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95237"/>
                                        </p:tgtEl>
                                        <p:attrNameLst>
                                          <p:attrName>style.visibility</p:attrName>
                                        </p:attrNameLst>
                                      </p:cBhvr>
                                      <p:to>
                                        <p:strVal val="visible"/>
                                      </p:to>
                                    </p:set>
                                    <p:animEffect transition="in" filter="dissolve">
                                      <p:cBhvr>
                                        <p:cTn id="14" dur="500"/>
                                        <p:tgtEl>
                                          <p:spTgt spid="9523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95240"/>
                                        </p:tgtEl>
                                        <p:attrNameLst>
                                          <p:attrName>style.visibility</p:attrName>
                                        </p:attrNameLst>
                                      </p:cBhvr>
                                      <p:to>
                                        <p:strVal val="visible"/>
                                      </p:to>
                                    </p:set>
                                    <p:animEffect transition="in" filter="dissolve">
                                      <p:cBhvr>
                                        <p:cTn id="19" dur="500"/>
                                        <p:tgtEl>
                                          <p:spTgt spid="9524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95244"/>
                                        </p:tgtEl>
                                        <p:attrNameLst>
                                          <p:attrName>style.visibility</p:attrName>
                                        </p:attrNameLst>
                                      </p:cBhvr>
                                      <p:to>
                                        <p:strVal val="visible"/>
                                      </p:to>
                                    </p:set>
                                    <p:animEffect transition="in" filter="dissolve">
                                      <p:cBhvr>
                                        <p:cTn id="24" dur="500"/>
                                        <p:tgtEl>
                                          <p:spTgt spid="9524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95238"/>
                                        </p:tgtEl>
                                        <p:attrNameLst>
                                          <p:attrName>style.visibility</p:attrName>
                                        </p:attrNameLst>
                                      </p:cBhvr>
                                      <p:to>
                                        <p:strVal val="visible"/>
                                      </p:to>
                                    </p:set>
                                    <p:animEffect transition="in" filter="dissolve">
                                      <p:cBhvr>
                                        <p:cTn id="29" dur="500"/>
                                        <p:tgtEl>
                                          <p:spTgt spid="9523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nodeType="clickEffect">
                                  <p:stCondLst>
                                    <p:cond delay="0"/>
                                  </p:stCondLst>
                                  <p:childTnLst>
                                    <p:set>
                                      <p:cBhvr>
                                        <p:cTn id="33" dur="1" fill="hold">
                                          <p:stCondLst>
                                            <p:cond delay="0"/>
                                          </p:stCondLst>
                                        </p:cTn>
                                        <p:tgtEl>
                                          <p:spTgt spid="95241">
                                            <p:txEl>
                                              <p:pRg st="0" end="0"/>
                                            </p:txEl>
                                          </p:spTgt>
                                        </p:tgtEl>
                                        <p:attrNameLst>
                                          <p:attrName>style.visibility</p:attrName>
                                        </p:attrNameLst>
                                      </p:cBhvr>
                                      <p:to>
                                        <p:strVal val="visible"/>
                                      </p:to>
                                    </p:set>
                                    <p:animEffect transition="in" filter="dissolve">
                                      <p:cBhvr>
                                        <p:cTn id="34" dur="500"/>
                                        <p:tgtEl>
                                          <p:spTgt spid="95241">
                                            <p:txEl>
                                              <p:pRg st="0" end="0"/>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95239"/>
                                        </p:tgtEl>
                                        <p:attrNameLst>
                                          <p:attrName>style.visibility</p:attrName>
                                        </p:attrNameLst>
                                      </p:cBhvr>
                                      <p:to>
                                        <p:strVal val="visible"/>
                                      </p:to>
                                    </p:set>
                                    <p:animEffect transition="in" filter="dissolve">
                                      <p:cBhvr>
                                        <p:cTn id="39" dur="500"/>
                                        <p:tgtEl>
                                          <p:spTgt spid="9523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95243"/>
                                        </p:tgtEl>
                                        <p:attrNameLst>
                                          <p:attrName>style.visibility</p:attrName>
                                        </p:attrNameLst>
                                      </p:cBhvr>
                                      <p:to>
                                        <p:strVal val="visible"/>
                                      </p:to>
                                    </p:set>
                                    <p:animEffect transition="in" filter="dissolve">
                                      <p:cBhvr>
                                        <p:cTn id="44" dur="500"/>
                                        <p:tgtEl>
                                          <p:spTgt spid="95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6" grpId="0"/>
      <p:bldP spid="95237" grpId="0"/>
      <p:bldP spid="95238" grpId="0"/>
      <p:bldP spid="95239" grpId="0"/>
      <p:bldP spid="95240" grpId="0"/>
      <p:bldP spid="9524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页脚占位符 3"/>
          <p:cNvSpPr>
            <a:spLocks noGrp="1"/>
          </p:cNvSpPr>
          <p:nvPr>
            <p:ph type="ftr" sz="quarter" idx="10"/>
          </p:nvPr>
        </p:nvSpPr>
        <p:spPr>
          <a:noFill/>
        </p:spPr>
        <p:txBody>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kumimoji="0" lang="en-US" altLang="en-US" sz="1400" smtClean="0">
                <a:solidFill>
                  <a:srgbClr val="003366"/>
                </a:solidFill>
              </a:rPr>
              <a:t>Page</a:t>
            </a:r>
            <a:fld id="{F3330FBA-B4D3-4C16-8D9F-5A185A4B00E8}" type="slidenum">
              <a:rPr kumimoji="0" lang="en-US" altLang="en-US" sz="1400" smtClean="0">
                <a:solidFill>
                  <a:srgbClr val="003366"/>
                </a:solidFill>
                <a:latin typeface="Arial Narrow" pitchFamily="34" charset="0"/>
              </a:rPr>
              <a:pPr/>
              <a:t>21</a:t>
            </a:fld>
            <a:endParaRPr kumimoji="0" lang="en-US" altLang="en-US" sz="1400" smtClean="0">
              <a:solidFill>
                <a:srgbClr val="003366"/>
              </a:solidFill>
              <a:latin typeface="Arial Narrow" pitchFamily="34" charset="0"/>
            </a:endParaRPr>
          </a:p>
        </p:txBody>
      </p:sp>
      <p:sp>
        <p:nvSpPr>
          <p:cNvPr id="23555" name="Rectangle 2"/>
          <p:cNvSpPr>
            <a:spLocks noGrp="1" noChangeArrowheads="1"/>
          </p:cNvSpPr>
          <p:nvPr>
            <p:ph type="title"/>
          </p:nvPr>
        </p:nvSpPr>
        <p:spPr/>
        <p:txBody>
          <a:bodyPr/>
          <a:lstStyle/>
          <a:p>
            <a:pPr algn="l" eaLnBrk="1" hangingPunct="1"/>
            <a:r>
              <a:rPr lang="zh-CN" altLang="en-US" sz="2800" smtClean="0"/>
              <a:t>各阶段产品发展建议和开发策略</a:t>
            </a:r>
          </a:p>
        </p:txBody>
      </p:sp>
      <p:pic>
        <p:nvPicPr>
          <p:cNvPr id="23556"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t="17043"/>
          <a:stretch>
            <a:fillRect/>
          </a:stretch>
        </p:blipFill>
        <p:spPr bwMode="auto">
          <a:xfrm>
            <a:off x="1258888" y="1916113"/>
            <a:ext cx="6049962" cy="33718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39552" y="5317722"/>
            <a:ext cx="7776864" cy="954107"/>
          </a:xfrm>
          <a:prstGeom prst="rect">
            <a:avLst/>
          </a:prstGeom>
          <a:noFill/>
        </p:spPr>
        <p:txBody>
          <a:bodyPr>
            <a:spAutoFit/>
          </a:bodyPr>
          <a:lstStyle/>
          <a:p>
            <a:pPr>
              <a:defRPr/>
            </a:pPr>
            <a:r>
              <a:rPr kumimoji="0" lang="en-US" altLang="zh-CN" sz="28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Tahoma" pitchFamily="34" charset="0"/>
              </a:rPr>
              <a:t>  </a:t>
            </a:r>
            <a:r>
              <a:rPr lang="zh-CN" altLang="en-US" sz="2800" dirty="0"/>
              <a:t>思考题：以手机为例，按</a:t>
            </a:r>
            <a:r>
              <a:rPr lang="en-US" altLang="zh-CN" sz="2800" dirty="0"/>
              <a:t>S-</a:t>
            </a:r>
            <a:r>
              <a:rPr lang="zh-CN" altLang="en-US" sz="2800" dirty="0"/>
              <a:t>曲线进化分析其发展，苹果</a:t>
            </a:r>
            <a:r>
              <a:rPr lang="en-US" altLang="zh-CN" sz="2800" dirty="0"/>
              <a:t>6</a:t>
            </a:r>
            <a:r>
              <a:rPr lang="zh-CN" altLang="en-US" sz="2800" dirty="0"/>
              <a:t>手机处于什么位置，将如何发展？</a:t>
            </a:r>
          </a:p>
        </p:txBody>
      </p:sp>
      <p:sp>
        <p:nvSpPr>
          <p:cNvPr id="3" name="矩形 2"/>
          <p:cNvSpPr/>
          <p:nvPr/>
        </p:nvSpPr>
        <p:spPr>
          <a:xfrm>
            <a:off x="532130" y="5320041"/>
            <a:ext cx="388248" cy="523220"/>
          </a:xfrm>
          <a:prstGeom prst="rect">
            <a:avLst/>
          </a:prstGeom>
        </p:spPr>
        <p:txBody>
          <a:bodyPr wrap="none">
            <a:spAutoFit/>
          </a:bodyPr>
          <a:lstStyle/>
          <a:p>
            <a:pPr>
              <a:defRPr/>
            </a:pPr>
            <a:r>
              <a:rPr kumimoji="0" lang="en-US" altLang="zh-CN" sz="2800" b="1" dirty="0">
                <a:ln w="18000">
                  <a:solidFill>
                    <a:srgbClr val="3333CC">
                      <a:satMod val="140000"/>
                    </a:srgbClr>
                  </a:solidFill>
                  <a:prstDash val="solid"/>
                  <a:miter lim="800000"/>
                </a:ln>
                <a:noFill/>
                <a:effectLst>
                  <a:outerShdw blurRad="25500" dist="23000" dir="7020000" algn="tl">
                    <a:srgbClr val="000000">
                      <a:alpha val="50000"/>
                    </a:srgbClr>
                  </a:outerShdw>
                </a:effectLst>
                <a:latin typeface="Tahoma" pitchFamily="34" charset="0"/>
              </a:rPr>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页脚占位符 1"/>
          <p:cNvSpPr>
            <a:spLocks noGrp="1"/>
          </p:cNvSpPr>
          <p:nvPr>
            <p:ph type="ftr" sz="quarter" idx="10"/>
          </p:nvPr>
        </p:nvSpPr>
        <p:spPr>
          <a:xfrm>
            <a:off x="8172948" y="6459538"/>
            <a:ext cx="868362" cy="304800"/>
          </a:xfrm>
          <a:noFill/>
        </p:spPr>
        <p:txBody>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kumimoji="0" lang="en-US" altLang="en-US" sz="1400" smtClean="0">
                <a:solidFill>
                  <a:srgbClr val="003366"/>
                </a:solidFill>
              </a:rPr>
              <a:t>Page</a:t>
            </a:r>
            <a:fld id="{A8897F84-F713-4039-A80B-261DBE71A755}" type="slidenum">
              <a:rPr kumimoji="0" lang="en-US" altLang="en-US" sz="1400" smtClean="0">
                <a:solidFill>
                  <a:srgbClr val="003366"/>
                </a:solidFill>
                <a:latin typeface="Arial Narrow" pitchFamily="34" charset="0"/>
              </a:rPr>
              <a:pPr/>
              <a:t>22</a:t>
            </a:fld>
            <a:endParaRPr kumimoji="0" lang="en-US" altLang="en-US" sz="1400" smtClean="0">
              <a:solidFill>
                <a:srgbClr val="003366"/>
              </a:solidFill>
              <a:latin typeface="Arial Narrow" pitchFamily="34" charset="0"/>
            </a:endParaRPr>
          </a:p>
        </p:txBody>
      </p:sp>
      <p:sp>
        <p:nvSpPr>
          <p:cNvPr id="4098" name="Text Box 2"/>
          <p:cNvSpPr txBox="1">
            <a:spLocks noChangeArrowheads="1"/>
          </p:cNvSpPr>
          <p:nvPr/>
        </p:nvSpPr>
        <p:spPr bwMode="auto">
          <a:xfrm>
            <a:off x="971550" y="798513"/>
            <a:ext cx="51911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lang="zh-CN" altLang="en-US" sz="3200" b="1"/>
              <a:t>二、</a:t>
            </a:r>
            <a:r>
              <a:rPr lang="zh-CN" altLang="en-US" sz="3200" b="1">
                <a:latin typeface="宋体" pitchFamily="2" charset="-122"/>
              </a:rPr>
              <a:t>机械系统设计的内容</a:t>
            </a:r>
            <a:r>
              <a:rPr lang="zh-CN" altLang="en-US" sz="3200"/>
              <a:t> </a:t>
            </a:r>
          </a:p>
        </p:txBody>
      </p:sp>
      <p:sp>
        <p:nvSpPr>
          <p:cNvPr id="4099" name="Text Box 3"/>
          <p:cNvSpPr txBox="1">
            <a:spLocks noChangeArrowheads="1"/>
          </p:cNvSpPr>
          <p:nvPr/>
        </p:nvSpPr>
        <p:spPr bwMode="auto">
          <a:xfrm>
            <a:off x="838200" y="1844675"/>
            <a:ext cx="7467600" cy="124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lang="en-US" altLang="zh-CN" sz="2800" b="1"/>
              <a:t>1. </a:t>
            </a:r>
            <a:r>
              <a:rPr lang="zh-CN" altLang="en-US" sz="2800" b="1">
                <a:latin typeface="宋体" pitchFamily="2" charset="-122"/>
              </a:rPr>
              <a:t>产品规划阶段</a:t>
            </a:r>
            <a:r>
              <a:rPr lang="zh-CN" altLang="en-US" sz="2800" b="1"/>
              <a:t> ：</a:t>
            </a:r>
            <a:r>
              <a:rPr lang="zh-CN" altLang="en-US" sz="2400">
                <a:latin typeface="宋体" pitchFamily="2" charset="-122"/>
              </a:rPr>
              <a:t>市场需求调研与预测</a:t>
            </a:r>
            <a:r>
              <a:rPr lang="zh-CN" altLang="en-US" sz="2400"/>
              <a:t> ；</a:t>
            </a:r>
            <a:r>
              <a:rPr lang="zh-CN" altLang="en-US" sz="2400">
                <a:latin typeface="宋体" pitchFamily="2" charset="-122"/>
              </a:rPr>
              <a:t>信息的研究与分析</a:t>
            </a:r>
            <a:r>
              <a:rPr lang="zh-CN" altLang="en-US" sz="2400"/>
              <a:t> ；</a:t>
            </a:r>
            <a:r>
              <a:rPr lang="zh-CN" altLang="en-US" sz="2400">
                <a:latin typeface="宋体" pitchFamily="2" charset="-122"/>
              </a:rPr>
              <a:t>论证产品开发的必要性，可行性</a:t>
            </a:r>
            <a:r>
              <a:rPr lang="zh-CN" altLang="en-US" sz="2400"/>
              <a:t> ；</a:t>
            </a:r>
            <a:r>
              <a:rPr lang="zh-CN" altLang="en-US" sz="2400">
                <a:latin typeface="宋体" pitchFamily="2" charset="-122"/>
              </a:rPr>
              <a:t>确定产品的功能目标</a:t>
            </a:r>
            <a:r>
              <a:rPr lang="zh-CN" altLang="en-US" sz="2400"/>
              <a:t> </a:t>
            </a:r>
          </a:p>
        </p:txBody>
      </p:sp>
      <p:sp>
        <p:nvSpPr>
          <p:cNvPr id="4100" name="Text Box 4"/>
          <p:cNvSpPr txBox="1">
            <a:spLocks noChangeArrowheads="1"/>
          </p:cNvSpPr>
          <p:nvPr/>
        </p:nvSpPr>
        <p:spPr bwMode="auto">
          <a:xfrm>
            <a:off x="838200" y="3216275"/>
            <a:ext cx="7766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lang="en-US" altLang="zh-CN" sz="2800" b="1"/>
              <a:t>2</a:t>
            </a:r>
            <a:r>
              <a:rPr lang="zh-CN" altLang="en-US" sz="2800" b="1">
                <a:latin typeface="宋体" pitchFamily="2" charset="-122"/>
              </a:rPr>
              <a:t>．方案设计阶段：</a:t>
            </a:r>
            <a:r>
              <a:rPr lang="zh-CN" altLang="en-US" sz="2400">
                <a:latin typeface="宋体" pitchFamily="2" charset="-122"/>
              </a:rPr>
              <a:t>功能综合；原理综合；构型综合</a:t>
            </a:r>
            <a:r>
              <a:rPr lang="zh-CN" altLang="en-US" sz="2400"/>
              <a:t> </a:t>
            </a:r>
          </a:p>
        </p:txBody>
      </p:sp>
      <p:sp>
        <p:nvSpPr>
          <p:cNvPr id="4101" name="Text Box 5"/>
          <p:cNvSpPr txBox="1">
            <a:spLocks noChangeArrowheads="1"/>
          </p:cNvSpPr>
          <p:nvPr/>
        </p:nvSpPr>
        <p:spPr bwMode="auto">
          <a:xfrm>
            <a:off x="838200" y="3978275"/>
            <a:ext cx="678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lang="en-US" altLang="zh-CN" sz="2800" b="1"/>
              <a:t>3</a:t>
            </a:r>
            <a:r>
              <a:rPr lang="zh-CN" altLang="en-US" sz="2800" b="1">
                <a:latin typeface="宋体" pitchFamily="2" charset="-122"/>
              </a:rPr>
              <a:t>．技术设计阶段</a:t>
            </a:r>
            <a:r>
              <a:rPr lang="zh-CN" altLang="en-US" sz="2800"/>
              <a:t> ：</a:t>
            </a:r>
          </a:p>
        </p:txBody>
      </p:sp>
      <p:sp>
        <p:nvSpPr>
          <p:cNvPr id="4102" name="Text Box 6"/>
          <p:cNvSpPr txBox="1">
            <a:spLocks noChangeArrowheads="1"/>
          </p:cNvSpPr>
          <p:nvPr/>
        </p:nvSpPr>
        <p:spPr bwMode="auto">
          <a:xfrm>
            <a:off x="838200" y="4740275"/>
            <a:ext cx="3505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lang="en-US" altLang="zh-CN" sz="2800" b="1"/>
              <a:t>4</a:t>
            </a:r>
            <a:r>
              <a:rPr lang="zh-CN" altLang="en-US" sz="2800" b="1">
                <a:latin typeface="宋体" pitchFamily="2" charset="-122"/>
              </a:rPr>
              <a:t>．施工设计阶段：</a:t>
            </a:r>
            <a:r>
              <a:rPr lang="zh-CN" altLang="en-US" sz="24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99"/>
                                        </p:tgtEl>
                                        <p:attrNameLst>
                                          <p:attrName>style.visibility</p:attrName>
                                        </p:attrNameLst>
                                      </p:cBhvr>
                                      <p:to>
                                        <p:strVal val="visible"/>
                                      </p:to>
                                    </p:set>
                                    <p:anim calcmode="lin" valueType="num">
                                      <p:cBhvr additive="base">
                                        <p:cTn id="13" dur="500" fill="hold"/>
                                        <p:tgtEl>
                                          <p:spTgt spid="4099"/>
                                        </p:tgtEl>
                                        <p:attrNameLst>
                                          <p:attrName>ppt_x</p:attrName>
                                        </p:attrNameLst>
                                      </p:cBhvr>
                                      <p:tavLst>
                                        <p:tav tm="0">
                                          <p:val>
                                            <p:strVal val="#ppt_x"/>
                                          </p:val>
                                        </p:tav>
                                        <p:tav tm="100000">
                                          <p:val>
                                            <p:strVal val="#ppt_x"/>
                                          </p:val>
                                        </p:tav>
                                      </p:tavLst>
                                    </p:anim>
                                    <p:anim calcmode="lin" valueType="num">
                                      <p:cBhvr additive="base">
                                        <p:cTn id="14"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00"/>
                                        </p:tgtEl>
                                        <p:attrNameLst>
                                          <p:attrName>style.visibility</p:attrName>
                                        </p:attrNameLst>
                                      </p:cBhvr>
                                      <p:to>
                                        <p:strVal val="visible"/>
                                      </p:to>
                                    </p:set>
                                    <p:anim calcmode="lin" valueType="num">
                                      <p:cBhvr additive="base">
                                        <p:cTn id="19" dur="500" fill="hold"/>
                                        <p:tgtEl>
                                          <p:spTgt spid="4100"/>
                                        </p:tgtEl>
                                        <p:attrNameLst>
                                          <p:attrName>ppt_x</p:attrName>
                                        </p:attrNameLst>
                                      </p:cBhvr>
                                      <p:tavLst>
                                        <p:tav tm="0">
                                          <p:val>
                                            <p:strVal val="#ppt_x"/>
                                          </p:val>
                                        </p:tav>
                                        <p:tav tm="100000">
                                          <p:val>
                                            <p:strVal val="#ppt_x"/>
                                          </p:val>
                                        </p:tav>
                                      </p:tavLst>
                                    </p:anim>
                                    <p:anim calcmode="lin" valueType="num">
                                      <p:cBhvr additive="base">
                                        <p:cTn id="20" dur="500" fill="hold"/>
                                        <p:tgtEl>
                                          <p:spTgt spid="410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01"/>
                                        </p:tgtEl>
                                        <p:attrNameLst>
                                          <p:attrName>style.visibility</p:attrName>
                                        </p:attrNameLst>
                                      </p:cBhvr>
                                      <p:to>
                                        <p:strVal val="visible"/>
                                      </p:to>
                                    </p:set>
                                    <p:anim calcmode="lin" valueType="num">
                                      <p:cBhvr additive="base">
                                        <p:cTn id="25" dur="500" fill="hold"/>
                                        <p:tgtEl>
                                          <p:spTgt spid="4101"/>
                                        </p:tgtEl>
                                        <p:attrNameLst>
                                          <p:attrName>ppt_x</p:attrName>
                                        </p:attrNameLst>
                                      </p:cBhvr>
                                      <p:tavLst>
                                        <p:tav tm="0">
                                          <p:val>
                                            <p:strVal val="#ppt_x"/>
                                          </p:val>
                                        </p:tav>
                                        <p:tav tm="100000">
                                          <p:val>
                                            <p:strVal val="#ppt_x"/>
                                          </p:val>
                                        </p:tav>
                                      </p:tavLst>
                                    </p:anim>
                                    <p:anim calcmode="lin" valueType="num">
                                      <p:cBhvr additive="base">
                                        <p:cTn id="26" dur="500" fill="hold"/>
                                        <p:tgtEl>
                                          <p:spTgt spid="4101"/>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02"/>
                                        </p:tgtEl>
                                        <p:attrNameLst>
                                          <p:attrName>style.visibility</p:attrName>
                                        </p:attrNameLst>
                                      </p:cBhvr>
                                      <p:to>
                                        <p:strVal val="visible"/>
                                      </p:to>
                                    </p:set>
                                    <p:anim calcmode="lin" valueType="num">
                                      <p:cBhvr additive="base">
                                        <p:cTn id="31" dur="500" fill="hold"/>
                                        <p:tgtEl>
                                          <p:spTgt spid="4102"/>
                                        </p:tgtEl>
                                        <p:attrNameLst>
                                          <p:attrName>ppt_x</p:attrName>
                                        </p:attrNameLst>
                                      </p:cBhvr>
                                      <p:tavLst>
                                        <p:tav tm="0">
                                          <p:val>
                                            <p:strVal val="#ppt_x"/>
                                          </p:val>
                                        </p:tav>
                                        <p:tav tm="100000">
                                          <p:val>
                                            <p:strVal val="#ppt_x"/>
                                          </p:val>
                                        </p:tav>
                                      </p:tavLst>
                                    </p:anim>
                                    <p:anim calcmode="lin" valueType="num">
                                      <p:cBhvr additive="base">
                                        <p:cTn id="32" dur="500" fill="hold"/>
                                        <p:tgtEl>
                                          <p:spTgt spid="41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p:bldP spid="4100" grpId="0"/>
      <p:bldP spid="4101" grpId="0"/>
      <p:bldP spid="410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1"/>
          <p:cNvSpPr>
            <a:spLocks noGrp="1"/>
          </p:cNvSpPr>
          <p:nvPr>
            <p:ph type="ftr" sz="quarter" idx="10"/>
          </p:nvPr>
        </p:nvSpPr>
        <p:spPr>
          <a:noFill/>
        </p:spPr>
        <p:txBody>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kumimoji="0" lang="en-US" altLang="en-US" sz="1400" smtClean="0">
                <a:solidFill>
                  <a:srgbClr val="003366"/>
                </a:solidFill>
              </a:rPr>
              <a:t>Page</a:t>
            </a:r>
            <a:fld id="{87A9DBFA-699F-41F7-9F75-4676346740F2}" type="slidenum">
              <a:rPr kumimoji="0" lang="en-US" altLang="en-US" sz="1400" smtClean="0">
                <a:solidFill>
                  <a:srgbClr val="003366"/>
                </a:solidFill>
                <a:latin typeface="Arial Narrow" pitchFamily="34" charset="0"/>
              </a:rPr>
              <a:pPr/>
              <a:t>23</a:t>
            </a:fld>
            <a:endParaRPr kumimoji="0" lang="en-US" altLang="en-US" sz="1400" smtClean="0">
              <a:solidFill>
                <a:srgbClr val="003366"/>
              </a:solidFill>
              <a:latin typeface="Arial Narrow" pitchFamily="34" charset="0"/>
            </a:endParaRPr>
          </a:p>
        </p:txBody>
      </p:sp>
      <p:sp>
        <p:nvSpPr>
          <p:cNvPr id="5122" name="Text Box 2"/>
          <p:cNvSpPr txBox="1">
            <a:spLocks noChangeArrowheads="1"/>
          </p:cNvSpPr>
          <p:nvPr/>
        </p:nvSpPr>
        <p:spPr bwMode="auto">
          <a:xfrm>
            <a:off x="1042988" y="1327150"/>
            <a:ext cx="792162" cy="423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lang="zh-CN" altLang="en-US" sz="3200" b="1"/>
              <a:t>三</a:t>
            </a:r>
          </a:p>
          <a:p>
            <a:pPr eaLnBrk="1" hangingPunct="1">
              <a:spcBef>
                <a:spcPct val="50000"/>
              </a:spcBef>
            </a:pPr>
            <a:r>
              <a:rPr lang="zh-CN" altLang="en-US" sz="3200" b="1">
                <a:latin typeface="宋体" pitchFamily="2" charset="-122"/>
              </a:rPr>
              <a:t>方案设计的创新</a:t>
            </a:r>
            <a:r>
              <a:rPr lang="zh-CN" altLang="en-US" sz="2400"/>
              <a:t> </a:t>
            </a:r>
          </a:p>
        </p:txBody>
      </p:sp>
      <p:grpSp>
        <p:nvGrpSpPr>
          <p:cNvPr id="5123" name="Group 3"/>
          <p:cNvGrpSpPr>
            <a:grpSpLocks/>
          </p:cNvGrpSpPr>
          <p:nvPr/>
        </p:nvGrpSpPr>
        <p:grpSpPr bwMode="auto">
          <a:xfrm>
            <a:off x="2484438" y="692150"/>
            <a:ext cx="4751387" cy="5653088"/>
            <a:chOff x="3960" y="7368"/>
            <a:chExt cx="3360" cy="6458"/>
          </a:xfrm>
        </p:grpSpPr>
        <p:sp>
          <p:nvSpPr>
            <p:cNvPr id="25606" name="Text Box 4"/>
            <p:cNvSpPr txBox="1">
              <a:spLocks noChangeArrowheads="1"/>
            </p:cNvSpPr>
            <p:nvPr/>
          </p:nvSpPr>
          <p:spPr bwMode="auto">
            <a:xfrm>
              <a:off x="4320" y="7368"/>
              <a:ext cx="840" cy="544"/>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00CC99"/>
                  </a:solidFill>
                </a14:hiddenFill>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2400" b="1"/>
                <a:t>任务</a:t>
              </a:r>
            </a:p>
          </p:txBody>
        </p:sp>
        <p:sp>
          <p:nvSpPr>
            <p:cNvPr id="25607" name="Line 5"/>
            <p:cNvSpPr>
              <a:spLocks noChangeShapeType="1"/>
            </p:cNvSpPr>
            <p:nvPr/>
          </p:nvSpPr>
          <p:spPr bwMode="auto">
            <a:xfrm>
              <a:off x="4680" y="7882"/>
              <a:ext cx="0" cy="386"/>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08" name="Text Box 6"/>
            <p:cNvSpPr txBox="1">
              <a:spLocks noChangeArrowheads="1"/>
            </p:cNvSpPr>
            <p:nvPr/>
          </p:nvSpPr>
          <p:spPr bwMode="auto">
            <a:xfrm>
              <a:off x="3960" y="8268"/>
              <a:ext cx="1440" cy="544"/>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00CC99"/>
                  </a:solidFill>
                </a14:hiddenFill>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2400" b="1"/>
                <a:t>功能综合</a:t>
              </a:r>
            </a:p>
          </p:txBody>
        </p:sp>
        <p:sp>
          <p:nvSpPr>
            <p:cNvPr id="25609" name="Line 7"/>
            <p:cNvSpPr>
              <a:spLocks noChangeShapeType="1"/>
            </p:cNvSpPr>
            <p:nvPr/>
          </p:nvSpPr>
          <p:spPr bwMode="auto">
            <a:xfrm>
              <a:off x="4680" y="8783"/>
              <a:ext cx="0" cy="167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0" name="Text Box 8"/>
            <p:cNvSpPr txBox="1">
              <a:spLocks noChangeArrowheads="1"/>
            </p:cNvSpPr>
            <p:nvPr/>
          </p:nvSpPr>
          <p:spPr bwMode="auto">
            <a:xfrm>
              <a:off x="6000" y="8012"/>
              <a:ext cx="1320" cy="1171"/>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00CC99"/>
                  </a:solidFill>
                </a14:hiddenFill>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b="1"/>
                <a:t>功能分析</a:t>
              </a:r>
            </a:p>
            <a:p>
              <a:pPr algn="just"/>
              <a:r>
                <a:rPr kumimoji="0" lang="zh-CN" altLang="en-US" b="1"/>
                <a:t>功能分解</a:t>
              </a:r>
            </a:p>
            <a:p>
              <a:pPr algn="just"/>
              <a:r>
                <a:rPr kumimoji="0" lang="zh-CN" altLang="en-US" b="1"/>
                <a:t>功能分类</a:t>
              </a:r>
            </a:p>
          </p:txBody>
        </p:sp>
        <p:sp>
          <p:nvSpPr>
            <p:cNvPr id="25611" name="Text Box 9"/>
            <p:cNvSpPr txBox="1">
              <a:spLocks noChangeArrowheads="1"/>
            </p:cNvSpPr>
            <p:nvPr/>
          </p:nvSpPr>
          <p:spPr bwMode="auto">
            <a:xfrm>
              <a:off x="4028" y="10491"/>
              <a:ext cx="1320" cy="544"/>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00CC99"/>
                  </a:solidFill>
                </a14:hiddenFill>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2400" b="1"/>
                <a:t>原理综合</a:t>
              </a:r>
            </a:p>
          </p:txBody>
        </p:sp>
        <p:sp>
          <p:nvSpPr>
            <p:cNvPr id="25612" name="Text Box 10"/>
            <p:cNvSpPr txBox="1">
              <a:spLocks noChangeArrowheads="1"/>
            </p:cNvSpPr>
            <p:nvPr/>
          </p:nvSpPr>
          <p:spPr bwMode="auto">
            <a:xfrm>
              <a:off x="6000" y="9853"/>
              <a:ext cx="1320" cy="1867"/>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00CC99"/>
                  </a:solidFill>
                </a14:hiddenFill>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b="1"/>
                <a:t>创新技法</a:t>
              </a:r>
            </a:p>
            <a:p>
              <a:pPr algn="just"/>
              <a:r>
                <a:rPr kumimoji="0" lang="zh-CN" altLang="en-US" b="1"/>
                <a:t>形态矩阵</a:t>
              </a:r>
            </a:p>
            <a:p>
              <a:pPr algn="just"/>
              <a:r>
                <a:rPr kumimoji="0" lang="zh-CN" altLang="en-US" b="1"/>
                <a:t>冲突矩阵</a:t>
              </a:r>
            </a:p>
            <a:p>
              <a:pPr algn="just"/>
              <a:r>
                <a:rPr kumimoji="0" lang="zh-CN" altLang="en-US" b="1"/>
                <a:t>解法目录</a:t>
              </a:r>
            </a:p>
            <a:p>
              <a:pPr algn="just"/>
              <a:r>
                <a:rPr kumimoji="0" lang="zh-CN" altLang="en-US" b="1"/>
                <a:t>资源利用</a:t>
              </a:r>
            </a:p>
          </p:txBody>
        </p:sp>
        <p:sp>
          <p:nvSpPr>
            <p:cNvPr id="25613" name="Line 11"/>
            <p:cNvSpPr>
              <a:spLocks noChangeShapeType="1"/>
            </p:cNvSpPr>
            <p:nvPr/>
          </p:nvSpPr>
          <p:spPr bwMode="auto">
            <a:xfrm>
              <a:off x="4680" y="10969"/>
              <a:ext cx="0" cy="1029"/>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4" name="Text Box 12"/>
            <p:cNvSpPr txBox="1">
              <a:spLocks noChangeArrowheads="1"/>
            </p:cNvSpPr>
            <p:nvPr/>
          </p:nvSpPr>
          <p:spPr bwMode="auto">
            <a:xfrm>
              <a:off x="4028" y="13282"/>
              <a:ext cx="1320" cy="544"/>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00CC99"/>
                  </a:solidFill>
                </a14:hiddenFill>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2400" b="1"/>
                <a:t>确定方案</a:t>
              </a:r>
            </a:p>
          </p:txBody>
        </p:sp>
        <p:sp>
          <p:nvSpPr>
            <p:cNvPr id="25615" name="Text Box 13"/>
            <p:cNvSpPr txBox="1">
              <a:spLocks noChangeArrowheads="1"/>
            </p:cNvSpPr>
            <p:nvPr/>
          </p:nvSpPr>
          <p:spPr bwMode="auto">
            <a:xfrm>
              <a:off x="6000" y="13282"/>
              <a:ext cx="1320" cy="475"/>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00CC99"/>
                  </a:solidFill>
                </a14:hiddenFill>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b="1"/>
                <a:t>方案评价</a:t>
              </a:r>
            </a:p>
          </p:txBody>
        </p:sp>
        <p:sp>
          <p:nvSpPr>
            <p:cNvPr id="25616" name="Line 14"/>
            <p:cNvSpPr>
              <a:spLocks noChangeShapeType="1"/>
            </p:cNvSpPr>
            <p:nvPr/>
          </p:nvSpPr>
          <p:spPr bwMode="auto">
            <a:xfrm flipH="1">
              <a:off x="5400" y="13542"/>
              <a:ext cx="6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7" name="Line 15"/>
            <p:cNvSpPr>
              <a:spLocks noChangeShapeType="1"/>
            </p:cNvSpPr>
            <p:nvPr/>
          </p:nvSpPr>
          <p:spPr bwMode="auto">
            <a:xfrm flipH="1">
              <a:off x="5400" y="8526"/>
              <a:ext cx="6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8" name="Line 16"/>
            <p:cNvSpPr>
              <a:spLocks noChangeShapeType="1"/>
            </p:cNvSpPr>
            <p:nvPr/>
          </p:nvSpPr>
          <p:spPr bwMode="auto">
            <a:xfrm flipH="1">
              <a:off x="5400" y="10712"/>
              <a:ext cx="6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9" name="Text Box 17"/>
            <p:cNvSpPr txBox="1">
              <a:spLocks noChangeArrowheads="1"/>
            </p:cNvSpPr>
            <p:nvPr/>
          </p:nvSpPr>
          <p:spPr bwMode="auto">
            <a:xfrm>
              <a:off x="4013" y="12127"/>
              <a:ext cx="1320" cy="544"/>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00CC99"/>
                  </a:solidFill>
                </a14:hiddenFill>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2400" b="1"/>
                <a:t>构形综合</a:t>
              </a:r>
            </a:p>
          </p:txBody>
        </p:sp>
        <p:sp>
          <p:nvSpPr>
            <p:cNvPr id="25620" name="Text Box 18"/>
            <p:cNvSpPr txBox="1">
              <a:spLocks noChangeArrowheads="1"/>
            </p:cNvSpPr>
            <p:nvPr/>
          </p:nvSpPr>
          <p:spPr bwMode="auto">
            <a:xfrm>
              <a:off x="6000" y="11931"/>
              <a:ext cx="1320" cy="823"/>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00CC99"/>
                  </a:solidFill>
                </a14:hiddenFill>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b="1"/>
                <a:t>机构构形</a:t>
              </a:r>
            </a:p>
            <a:p>
              <a:pPr algn="just"/>
              <a:r>
                <a:rPr kumimoji="0" lang="zh-CN" altLang="en-US" b="1"/>
                <a:t>结构构形</a:t>
              </a:r>
            </a:p>
          </p:txBody>
        </p:sp>
        <p:sp>
          <p:nvSpPr>
            <p:cNvPr id="25621" name="Line 19"/>
            <p:cNvSpPr>
              <a:spLocks noChangeShapeType="1"/>
            </p:cNvSpPr>
            <p:nvPr/>
          </p:nvSpPr>
          <p:spPr bwMode="auto">
            <a:xfrm flipH="1">
              <a:off x="5280" y="12384"/>
              <a:ext cx="72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2" name="Line 20"/>
            <p:cNvSpPr>
              <a:spLocks noChangeShapeType="1"/>
            </p:cNvSpPr>
            <p:nvPr/>
          </p:nvSpPr>
          <p:spPr bwMode="auto">
            <a:xfrm>
              <a:off x="4680" y="12641"/>
              <a:ext cx="0" cy="643"/>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linds(horizontal)">
                                      <p:cBhvr>
                                        <p:cTn id="7" dur="500"/>
                                        <p:tgtEl>
                                          <p:spTgt spid="51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123"/>
                                        </p:tgtEl>
                                        <p:attrNameLst>
                                          <p:attrName>style.visibility</p:attrName>
                                        </p:attrNameLst>
                                      </p:cBhvr>
                                      <p:to>
                                        <p:strVal val="visible"/>
                                      </p:to>
                                    </p:set>
                                    <p:animEffect transition="in" filter="blinds(horizontal)">
                                      <p:cBhvr>
                                        <p:cTn id="12"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1"/>
          <p:cNvSpPr>
            <a:spLocks noGrp="1"/>
          </p:cNvSpPr>
          <p:nvPr>
            <p:ph type="ftr" sz="quarter" idx="10"/>
          </p:nvPr>
        </p:nvSpPr>
        <p:spPr>
          <a:noFill/>
        </p:spPr>
        <p:txBody>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kumimoji="0" lang="en-US" altLang="en-US" sz="1400" smtClean="0">
                <a:solidFill>
                  <a:srgbClr val="003366"/>
                </a:solidFill>
              </a:rPr>
              <a:t>Page</a:t>
            </a:r>
            <a:fld id="{4B3EA378-752A-4271-9126-BF9B5BC15C96}" type="slidenum">
              <a:rPr kumimoji="0" lang="en-US" altLang="en-US" sz="1400" smtClean="0">
                <a:solidFill>
                  <a:srgbClr val="003366"/>
                </a:solidFill>
                <a:latin typeface="Arial Narrow" pitchFamily="34" charset="0"/>
              </a:rPr>
              <a:pPr/>
              <a:t>24</a:t>
            </a:fld>
            <a:endParaRPr kumimoji="0" lang="en-US" altLang="en-US" sz="1400" smtClean="0">
              <a:solidFill>
                <a:srgbClr val="003366"/>
              </a:solidFill>
              <a:latin typeface="Arial Narrow" pitchFamily="34" charset="0"/>
            </a:endParaRPr>
          </a:p>
        </p:txBody>
      </p:sp>
      <p:sp>
        <p:nvSpPr>
          <p:cNvPr id="119812" name="Text Box 4"/>
          <p:cNvSpPr txBox="1">
            <a:spLocks noChangeArrowheads="1"/>
          </p:cNvSpPr>
          <p:nvPr/>
        </p:nvSpPr>
        <p:spPr bwMode="auto">
          <a:xfrm>
            <a:off x="2339975" y="908050"/>
            <a:ext cx="3600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lang="zh-CN" altLang="en-US" sz="3600" b="1"/>
              <a:t>第二节 </a:t>
            </a:r>
            <a:r>
              <a:rPr lang="zh-CN" altLang="en-US" sz="3600" b="1">
                <a:latin typeface="宋体" pitchFamily="2" charset="-122"/>
              </a:rPr>
              <a:t>功能综合</a:t>
            </a:r>
            <a:r>
              <a:rPr lang="zh-CN" altLang="en-US" sz="3600"/>
              <a:t> </a:t>
            </a:r>
          </a:p>
        </p:txBody>
      </p:sp>
      <p:sp>
        <p:nvSpPr>
          <p:cNvPr id="119816" name="Text Box 8"/>
          <p:cNvSpPr txBox="1">
            <a:spLocks noChangeArrowheads="1"/>
          </p:cNvSpPr>
          <p:nvPr/>
        </p:nvSpPr>
        <p:spPr bwMode="auto">
          <a:xfrm>
            <a:off x="1187450" y="2708275"/>
            <a:ext cx="6480175"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3200" b="1" dirty="0">
                <a:effectLst>
                  <a:outerShdw blurRad="38100" dist="38100" dir="2700000" algn="tl">
                    <a:srgbClr val="C0C0C0"/>
                  </a:outerShdw>
                </a:effectLst>
                <a:latin typeface="Arial" charset="0"/>
              </a:rPr>
              <a:t>从功能角度，对系统进行分析、分解、分类，进行适当裁减，实现设计的突破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9812"/>
                                        </p:tgtEl>
                                        <p:attrNameLst>
                                          <p:attrName>style.visibility</p:attrName>
                                        </p:attrNameLst>
                                      </p:cBhvr>
                                      <p:to>
                                        <p:strVal val="visible"/>
                                      </p:to>
                                    </p:set>
                                    <p:animEffect transition="in" filter="blinds(horizontal)">
                                      <p:cBhvr>
                                        <p:cTn id="7" dur="500"/>
                                        <p:tgtEl>
                                          <p:spTgt spid="1198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9816"/>
                                        </p:tgtEl>
                                        <p:attrNameLst>
                                          <p:attrName>style.visibility</p:attrName>
                                        </p:attrNameLst>
                                      </p:cBhvr>
                                      <p:to>
                                        <p:strVal val="visible"/>
                                      </p:to>
                                    </p:set>
                                    <p:animEffect transition="in" filter="box(in)">
                                      <p:cBhvr>
                                        <p:cTn id="12" dur="500"/>
                                        <p:tgtEl>
                                          <p:spTgt spid="1198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2" grpId="0"/>
      <p:bldP spid="1198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页脚占位符 1"/>
          <p:cNvSpPr>
            <a:spLocks noGrp="1"/>
          </p:cNvSpPr>
          <p:nvPr>
            <p:ph type="ftr" sz="quarter" idx="10"/>
          </p:nvPr>
        </p:nvSpPr>
        <p:spPr>
          <a:noFill/>
        </p:spPr>
        <p:txBody>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kumimoji="0" lang="en-US" altLang="en-US" sz="1400" smtClean="0">
                <a:solidFill>
                  <a:srgbClr val="003366"/>
                </a:solidFill>
              </a:rPr>
              <a:t>Page</a:t>
            </a:r>
            <a:fld id="{B4F86C77-F36B-4DCE-98EA-85C41B744037}" type="slidenum">
              <a:rPr kumimoji="0" lang="en-US" altLang="en-US" sz="1400" smtClean="0">
                <a:solidFill>
                  <a:srgbClr val="003366"/>
                </a:solidFill>
                <a:latin typeface="Arial Narrow" pitchFamily="34" charset="0"/>
              </a:rPr>
              <a:pPr/>
              <a:t>25</a:t>
            </a:fld>
            <a:endParaRPr kumimoji="0" lang="en-US" altLang="en-US" sz="1400" smtClean="0">
              <a:solidFill>
                <a:srgbClr val="003366"/>
              </a:solidFill>
              <a:latin typeface="Arial Narrow" pitchFamily="34" charset="0"/>
            </a:endParaRPr>
          </a:p>
        </p:txBody>
      </p:sp>
      <p:sp>
        <p:nvSpPr>
          <p:cNvPr id="6165" name="Text Box 21"/>
          <p:cNvSpPr txBox="1">
            <a:spLocks noChangeArrowheads="1"/>
          </p:cNvSpPr>
          <p:nvPr/>
        </p:nvSpPr>
        <p:spPr bwMode="auto">
          <a:xfrm>
            <a:off x="685800" y="692150"/>
            <a:ext cx="8134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lang="zh-CN" altLang="en-US" sz="2800" b="1"/>
              <a:t>一、功能分析：</a:t>
            </a:r>
            <a:r>
              <a:rPr lang="zh-CN" altLang="en-US" sz="2800"/>
              <a:t>对系统输入输出的描述（黑箱法）</a:t>
            </a:r>
            <a:r>
              <a:rPr lang="zh-CN" altLang="en-US" sz="2400"/>
              <a:t> </a:t>
            </a:r>
            <a:endParaRPr lang="zh-CN" altLang="en-US" sz="2400" b="1"/>
          </a:p>
        </p:txBody>
      </p:sp>
      <p:grpSp>
        <p:nvGrpSpPr>
          <p:cNvPr id="6189" name="Group 45"/>
          <p:cNvGrpSpPr>
            <a:grpSpLocks/>
          </p:cNvGrpSpPr>
          <p:nvPr/>
        </p:nvGrpSpPr>
        <p:grpSpPr bwMode="auto">
          <a:xfrm>
            <a:off x="755650" y="1628775"/>
            <a:ext cx="3962400" cy="4337050"/>
            <a:chOff x="476" y="1389"/>
            <a:chExt cx="2496" cy="2732"/>
          </a:xfrm>
        </p:grpSpPr>
        <p:sp>
          <p:nvSpPr>
            <p:cNvPr id="27674" name="AutoShape 4"/>
            <p:cNvSpPr>
              <a:spLocks noChangeArrowheads="1"/>
            </p:cNvSpPr>
            <p:nvPr/>
          </p:nvSpPr>
          <p:spPr bwMode="auto">
            <a:xfrm>
              <a:off x="1189" y="1903"/>
              <a:ext cx="999" cy="1817"/>
            </a:xfrm>
            <a:prstGeom prst="cube">
              <a:avLst>
                <a:gd name="adj" fmla="val 25000"/>
              </a:avLst>
            </a:prstGeom>
            <a:solidFill>
              <a:schemeClr val="accent1"/>
            </a:solidFill>
            <a:ln w="9525">
              <a:solidFill>
                <a:schemeClr val="accent2"/>
              </a:solidFill>
              <a:miter lim="800000"/>
              <a:headEnd/>
              <a:tailEnd/>
            </a:ln>
          </p:spPr>
          <p:txBody>
            <a:bodyPr wrap="none" anchor="ctr"/>
            <a:lstStyle/>
            <a:p>
              <a:endParaRPr lang="zh-CN" altLang="en-US"/>
            </a:p>
          </p:txBody>
        </p:sp>
        <p:sp>
          <p:nvSpPr>
            <p:cNvPr id="27675" name="Text Box 5"/>
            <p:cNvSpPr txBox="1">
              <a:spLocks noChangeArrowheads="1"/>
            </p:cNvSpPr>
            <p:nvPr/>
          </p:nvSpPr>
          <p:spPr bwMode="auto">
            <a:xfrm>
              <a:off x="1332" y="2433"/>
              <a:ext cx="499" cy="834"/>
            </a:xfrm>
            <a:prstGeom prst="rect">
              <a:avLst/>
            </a:prstGeom>
            <a:solidFill>
              <a:schemeClr val="accent1"/>
            </a:solidFill>
            <a:ln w="9525">
              <a:solidFill>
                <a:schemeClr val="accent2"/>
              </a:solidFill>
              <a:miter lim="800000"/>
              <a:headEnd/>
              <a:tailEnd/>
            </a:ln>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1600"/>
                <a:t>技术系   统</a:t>
              </a:r>
            </a:p>
            <a:p>
              <a:pPr algn="just"/>
              <a:r>
                <a:rPr kumimoji="0" lang="zh-CN" altLang="en-US" sz="1600"/>
                <a:t>机器设备仪   器</a:t>
              </a:r>
            </a:p>
          </p:txBody>
        </p:sp>
        <p:sp>
          <p:nvSpPr>
            <p:cNvPr id="27676" name="Text Box 6"/>
            <p:cNvSpPr txBox="1">
              <a:spLocks noChangeArrowheads="1"/>
            </p:cNvSpPr>
            <p:nvPr/>
          </p:nvSpPr>
          <p:spPr bwMode="auto">
            <a:xfrm>
              <a:off x="619" y="1752"/>
              <a:ext cx="713" cy="218"/>
            </a:xfrm>
            <a:prstGeom prst="rect">
              <a:avLst/>
            </a:prstGeom>
            <a:solidFill>
              <a:schemeClr val="accent1"/>
            </a:solidFill>
            <a:ln w="9525">
              <a:solidFill>
                <a:schemeClr val="accent2"/>
              </a:solidFill>
              <a:miter lim="800000"/>
              <a:headEnd/>
              <a:tailEnd/>
            </a:ln>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1600"/>
                <a:t>输入接口</a:t>
              </a:r>
            </a:p>
          </p:txBody>
        </p:sp>
        <p:sp>
          <p:nvSpPr>
            <p:cNvPr id="27677" name="Text Box 7"/>
            <p:cNvSpPr txBox="1">
              <a:spLocks noChangeArrowheads="1"/>
            </p:cNvSpPr>
            <p:nvPr/>
          </p:nvSpPr>
          <p:spPr bwMode="auto">
            <a:xfrm>
              <a:off x="2259" y="1752"/>
              <a:ext cx="713" cy="218"/>
            </a:xfrm>
            <a:prstGeom prst="rect">
              <a:avLst/>
            </a:prstGeom>
            <a:solidFill>
              <a:schemeClr val="accent1"/>
            </a:solidFill>
            <a:ln w="9525">
              <a:solidFill>
                <a:schemeClr val="accent2"/>
              </a:solidFill>
              <a:miter lim="800000"/>
              <a:headEnd/>
              <a:tailEnd/>
            </a:ln>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1600"/>
                <a:t>输出接口</a:t>
              </a:r>
            </a:p>
          </p:txBody>
        </p:sp>
        <p:sp>
          <p:nvSpPr>
            <p:cNvPr id="27678" name="Text Box 8"/>
            <p:cNvSpPr txBox="1">
              <a:spLocks noChangeArrowheads="1"/>
            </p:cNvSpPr>
            <p:nvPr/>
          </p:nvSpPr>
          <p:spPr bwMode="auto">
            <a:xfrm>
              <a:off x="476" y="2417"/>
              <a:ext cx="428" cy="160"/>
            </a:xfrm>
            <a:prstGeom prst="rect">
              <a:avLst/>
            </a:prstGeom>
            <a:solidFill>
              <a:schemeClr val="accent1"/>
            </a:solidFill>
            <a:ln w="9525">
              <a:solidFill>
                <a:schemeClr val="accent2"/>
              </a:solidFill>
              <a:miter lim="800000"/>
              <a:headEnd/>
              <a:tailEnd/>
            </a:ln>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endParaRPr kumimoji="0" lang="zh-CN" altLang="zh-CN" sz="1000"/>
            </a:p>
          </p:txBody>
        </p:sp>
        <p:sp>
          <p:nvSpPr>
            <p:cNvPr id="27679" name="Text Box 9"/>
            <p:cNvSpPr txBox="1">
              <a:spLocks noChangeArrowheads="1"/>
            </p:cNvSpPr>
            <p:nvPr/>
          </p:nvSpPr>
          <p:spPr bwMode="auto">
            <a:xfrm>
              <a:off x="476" y="2334"/>
              <a:ext cx="499" cy="218"/>
            </a:xfrm>
            <a:prstGeom prst="rect">
              <a:avLst/>
            </a:prstGeom>
            <a:solidFill>
              <a:schemeClr val="accent1"/>
            </a:solidFill>
            <a:ln w="9525">
              <a:solidFill>
                <a:schemeClr val="accent2"/>
              </a:solidFill>
              <a:miter lim="800000"/>
              <a:headEnd/>
              <a:tailEnd/>
            </a:ln>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1600"/>
                <a:t>能量</a:t>
              </a:r>
            </a:p>
          </p:txBody>
        </p:sp>
        <p:sp>
          <p:nvSpPr>
            <p:cNvPr id="27680" name="Text Box 10"/>
            <p:cNvSpPr txBox="1">
              <a:spLocks noChangeArrowheads="1"/>
            </p:cNvSpPr>
            <p:nvPr/>
          </p:nvSpPr>
          <p:spPr bwMode="auto">
            <a:xfrm>
              <a:off x="476" y="2720"/>
              <a:ext cx="499" cy="218"/>
            </a:xfrm>
            <a:prstGeom prst="rect">
              <a:avLst/>
            </a:prstGeom>
            <a:solidFill>
              <a:schemeClr val="accent1"/>
            </a:solidFill>
            <a:ln w="9525">
              <a:solidFill>
                <a:schemeClr val="accent2"/>
              </a:solidFill>
              <a:miter lim="800000"/>
              <a:headEnd/>
              <a:tailEnd/>
            </a:ln>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1600"/>
                <a:t>物料</a:t>
              </a:r>
            </a:p>
          </p:txBody>
        </p:sp>
        <p:sp>
          <p:nvSpPr>
            <p:cNvPr id="27681" name="Text Box 11"/>
            <p:cNvSpPr txBox="1">
              <a:spLocks noChangeArrowheads="1"/>
            </p:cNvSpPr>
            <p:nvPr/>
          </p:nvSpPr>
          <p:spPr bwMode="auto">
            <a:xfrm>
              <a:off x="2330" y="2282"/>
              <a:ext cx="499" cy="218"/>
            </a:xfrm>
            <a:prstGeom prst="rect">
              <a:avLst/>
            </a:prstGeom>
            <a:solidFill>
              <a:schemeClr val="accent1"/>
            </a:solidFill>
            <a:ln w="9525">
              <a:solidFill>
                <a:schemeClr val="accent2"/>
              </a:solidFill>
              <a:miter lim="800000"/>
              <a:headEnd/>
              <a:tailEnd/>
            </a:ln>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1600"/>
                <a:t>能量</a:t>
              </a:r>
            </a:p>
          </p:txBody>
        </p:sp>
        <p:sp>
          <p:nvSpPr>
            <p:cNvPr id="27682" name="Text Box 12"/>
            <p:cNvSpPr txBox="1">
              <a:spLocks noChangeArrowheads="1"/>
            </p:cNvSpPr>
            <p:nvPr/>
          </p:nvSpPr>
          <p:spPr bwMode="auto">
            <a:xfrm>
              <a:off x="476" y="3099"/>
              <a:ext cx="499" cy="218"/>
            </a:xfrm>
            <a:prstGeom prst="rect">
              <a:avLst/>
            </a:prstGeom>
            <a:solidFill>
              <a:schemeClr val="accent1"/>
            </a:solidFill>
            <a:ln w="9525">
              <a:solidFill>
                <a:schemeClr val="accent2"/>
              </a:solidFill>
              <a:miter lim="800000"/>
              <a:headEnd/>
              <a:tailEnd/>
            </a:ln>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1600"/>
                <a:t>信号</a:t>
              </a:r>
            </a:p>
          </p:txBody>
        </p:sp>
        <p:sp>
          <p:nvSpPr>
            <p:cNvPr id="27683" name="Text Box 13"/>
            <p:cNvSpPr txBox="1">
              <a:spLocks noChangeArrowheads="1"/>
            </p:cNvSpPr>
            <p:nvPr/>
          </p:nvSpPr>
          <p:spPr bwMode="auto">
            <a:xfrm>
              <a:off x="2330" y="2660"/>
              <a:ext cx="499" cy="218"/>
            </a:xfrm>
            <a:prstGeom prst="rect">
              <a:avLst/>
            </a:prstGeom>
            <a:solidFill>
              <a:schemeClr val="accent1"/>
            </a:solidFill>
            <a:ln w="9525">
              <a:solidFill>
                <a:schemeClr val="accent2"/>
              </a:solidFill>
              <a:miter lim="800000"/>
              <a:headEnd/>
              <a:tailEnd/>
            </a:ln>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1600"/>
                <a:t>物料</a:t>
              </a:r>
            </a:p>
          </p:txBody>
        </p:sp>
        <p:sp>
          <p:nvSpPr>
            <p:cNvPr id="27684" name="Text Box 14"/>
            <p:cNvSpPr txBox="1">
              <a:spLocks noChangeArrowheads="1"/>
            </p:cNvSpPr>
            <p:nvPr/>
          </p:nvSpPr>
          <p:spPr bwMode="auto">
            <a:xfrm>
              <a:off x="2330" y="3039"/>
              <a:ext cx="499" cy="218"/>
            </a:xfrm>
            <a:prstGeom prst="rect">
              <a:avLst/>
            </a:prstGeom>
            <a:solidFill>
              <a:schemeClr val="accent1"/>
            </a:solidFill>
            <a:ln w="9525">
              <a:solidFill>
                <a:schemeClr val="accent2"/>
              </a:solidFill>
              <a:miter lim="800000"/>
              <a:headEnd/>
              <a:tailEnd/>
            </a:ln>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1600"/>
                <a:t>信号</a:t>
              </a:r>
            </a:p>
          </p:txBody>
        </p:sp>
        <p:sp>
          <p:nvSpPr>
            <p:cNvPr id="27685" name="AutoShape 15"/>
            <p:cNvSpPr>
              <a:spLocks noChangeArrowheads="1"/>
            </p:cNvSpPr>
            <p:nvPr/>
          </p:nvSpPr>
          <p:spPr bwMode="auto">
            <a:xfrm>
              <a:off x="833" y="2433"/>
              <a:ext cx="356" cy="76"/>
            </a:xfrm>
            <a:prstGeom prst="rightArrow">
              <a:avLst>
                <a:gd name="adj1" fmla="val 50000"/>
                <a:gd name="adj2" fmla="val 117105"/>
              </a:avLst>
            </a:prstGeom>
            <a:solidFill>
              <a:schemeClr val="accent1"/>
            </a:solidFill>
            <a:ln w="9525">
              <a:solidFill>
                <a:schemeClr val="accent2"/>
              </a:solidFill>
              <a:miter lim="800000"/>
              <a:headEnd/>
              <a:tailEnd/>
            </a:ln>
          </p:spPr>
          <p:txBody>
            <a:bodyPr wrap="none" anchor="ctr"/>
            <a:lstStyle/>
            <a:p>
              <a:endParaRPr lang="zh-CN" altLang="en-US"/>
            </a:p>
          </p:txBody>
        </p:sp>
        <p:sp>
          <p:nvSpPr>
            <p:cNvPr id="27686" name="AutoShape 16"/>
            <p:cNvSpPr>
              <a:spLocks noChangeArrowheads="1"/>
            </p:cNvSpPr>
            <p:nvPr/>
          </p:nvSpPr>
          <p:spPr bwMode="auto">
            <a:xfrm>
              <a:off x="833" y="2840"/>
              <a:ext cx="356" cy="76"/>
            </a:xfrm>
            <a:prstGeom prst="rightArrow">
              <a:avLst>
                <a:gd name="adj1" fmla="val 50000"/>
                <a:gd name="adj2" fmla="val 117105"/>
              </a:avLst>
            </a:prstGeom>
            <a:solidFill>
              <a:schemeClr val="accent1"/>
            </a:solidFill>
            <a:ln w="9525">
              <a:solidFill>
                <a:schemeClr val="accent2"/>
              </a:solidFill>
              <a:miter lim="800000"/>
              <a:headEnd/>
              <a:tailEnd/>
            </a:ln>
          </p:spPr>
          <p:txBody>
            <a:bodyPr wrap="none" anchor="ctr"/>
            <a:lstStyle/>
            <a:p>
              <a:endParaRPr lang="zh-CN" altLang="en-US"/>
            </a:p>
          </p:txBody>
        </p:sp>
        <p:sp>
          <p:nvSpPr>
            <p:cNvPr id="27687" name="AutoShape 17"/>
            <p:cNvSpPr>
              <a:spLocks noChangeArrowheads="1"/>
            </p:cNvSpPr>
            <p:nvPr/>
          </p:nvSpPr>
          <p:spPr bwMode="auto">
            <a:xfrm>
              <a:off x="833" y="3190"/>
              <a:ext cx="356" cy="76"/>
            </a:xfrm>
            <a:prstGeom prst="rightArrow">
              <a:avLst>
                <a:gd name="adj1" fmla="val 50000"/>
                <a:gd name="adj2" fmla="val 117105"/>
              </a:avLst>
            </a:prstGeom>
            <a:solidFill>
              <a:schemeClr val="accent1"/>
            </a:solidFill>
            <a:ln w="9525">
              <a:solidFill>
                <a:schemeClr val="accent2"/>
              </a:solidFill>
              <a:miter lim="800000"/>
              <a:headEnd/>
              <a:tailEnd/>
            </a:ln>
          </p:spPr>
          <p:txBody>
            <a:bodyPr wrap="none" anchor="ctr"/>
            <a:lstStyle/>
            <a:p>
              <a:endParaRPr lang="zh-CN" altLang="en-US"/>
            </a:p>
          </p:txBody>
        </p:sp>
        <p:sp>
          <p:nvSpPr>
            <p:cNvPr id="27688" name="AutoShape 18"/>
            <p:cNvSpPr>
              <a:spLocks noChangeArrowheads="1"/>
            </p:cNvSpPr>
            <p:nvPr/>
          </p:nvSpPr>
          <p:spPr bwMode="auto">
            <a:xfrm>
              <a:off x="2045" y="3114"/>
              <a:ext cx="356" cy="76"/>
            </a:xfrm>
            <a:prstGeom prst="rightArrow">
              <a:avLst>
                <a:gd name="adj1" fmla="val 50000"/>
                <a:gd name="adj2" fmla="val 117105"/>
              </a:avLst>
            </a:prstGeom>
            <a:solidFill>
              <a:schemeClr val="accent1"/>
            </a:solidFill>
            <a:ln w="9525">
              <a:solidFill>
                <a:schemeClr val="accent2"/>
              </a:solidFill>
              <a:miter lim="800000"/>
              <a:headEnd/>
              <a:tailEnd/>
            </a:ln>
          </p:spPr>
          <p:txBody>
            <a:bodyPr wrap="none" anchor="ctr"/>
            <a:lstStyle/>
            <a:p>
              <a:endParaRPr lang="zh-CN" altLang="en-US"/>
            </a:p>
          </p:txBody>
        </p:sp>
        <p:sp>
          <p:nvSpPr>
            <p:cNvPr id="27689" name="AutoShape 19"/>
            <p:cNvSpPr>
              <a:spLocks noChangeArrowheads="1"/>
            </p:cNvSpPr>
            <p:nvPr/>
          </p:nvSpPr>
          <p:spPr bwMode="auto">
            <a:xfrm>
              <a:off x="2045" y="2783"/>
              <a:ext cx="356" cy="76"/>
            </a:xfrm>
            <a:prstGeom prst="rightArrow">
              <a:avLst>
                <a:gd name="adj1" fmla="val 50000"/>
                <a:gd name="adj2" fmla="val 117105"/>
              </a:avLst>
            </a:prstGeom>
            <a:solidFill>
              <a:schemeClr val="accent1"/>
            </a:solidFill>
            <a:ln w="9525">
              <a:solidFill>
                <a:schemeClr val="accent2"/>
              </a:solidFill>
              <a:miter lim="800000"/>
              <a:headEnd/>
              <a:tailEnd/>
            </a:ln>
          </p:spPr>
          <p:txBody>
            <a:bodyPr wrap="none" anchor="ctr"/>
            <a:lstStyle/>
            <a:p>
              <a:endParaRPr lang="zh-CN" altLang="en-US"/>
            </a:p>
          </p:txBody>
        </p:sp>
        <p:sp>
          <p:nvSpPr>
            <p:cNvPr id="27690" name="AutoShape 20"/>
            <p:cNvSpPr>
              <a:spLocks noChangeArrowheads="1"/>
            </p:cNvSpPr>
            <p:nvPr/>
          </p:nvSpPr>
          <p:spPr bwMode="auto">
            <a:xfrm>
              <a:off x="2045" y="2400"/>
              <a:ext cx="356" cy="76"/>
            </a:xfrm>
            <a:prstGeom prst="rightArrow">
              <a:avLst>
                <a:gd name="adj1" fmla="val 50000"/>
                <a:gd name="adj2" fmla="val 117105"/>
              </a:avLst>
            </a:prstGeom>
            <a:solidFill>
              <a:schemeClr val="accent1"/>
            </a:solidFill>
            <a:ln w="9525">
              <a:solidFill>
                <a:schemeClr val="accent2"/>
              </a:solidFill>
              <a:miter lim="800000"/>
              <a:headEnd/>
              <a:tailEnd/>
            </a:ln>
          </p:spPr>
          <p:txBody>
            <a:bodyPr wrap="none" anchor="ctr"/>
            <a:lstStyle/>
            <a:p>
              <a:endParaRPr lang="zh-CN" altLang="en-US"/>
            </a:p>
          </p:txBody>
        </p:sp>
        <p:sp>
          <p:nvSpPr>
            <p:cNvPr id="27691" name="Rectangle 39"/>
            <p:cNvSpPr>
              <a:spLocks noChangeArrowheads="1"/>
            </p:cNvSpPr>
            <p:nvPr/>
          </p:nvSpPr>
          <p:spPr bwMode="auto">
            <a:xfrm>
              <a:off x="1519" y="1389"/>
              <a:ext cx="499" cy="227"/>
            </a:xfrm>
            <a:prstGeom prst="rect">
              <a:avLst/>
            </a:prstGeom>
            <a:solidFill>
              <a:schemeClr val="accent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4" name="Text Box 40"/>
            <p:cNvSpPr txBox="1">
              <a:spLocks noChangeArrowheads="1"/>
            </p:cNvSpPr>
            <p:nvPr/>
          </p:nvSpPr>
          <p:spPr bwMode="auto">
            <a:xfrm>
              <a:off x="1565" y="1389"/>
              <a:ext cx="453" cy="237"/>
            </a:xfrm>
            <a:prstGeom prst="rect">
              <a:avLst/>
            </a:prstGeom>
            <a:solidFill>
              <a:schemeClr val="accent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1800">
                  <a:effectLst>
                    <a:outerShdw blurRad="38100" dist="38100" dir="2700000" algn="tl">
                      <a:srgbClr val="FFFFFF"/>
                    </a:outerShdw>
                  </a:effectLst>
                  <a:latin typeface="Tahoma" pitchFamily="34" charset="0"/>
                </a:rPr>
                <a:t>约束</a:t>
              </a:r>
            </a:p>
          </p:txBody>
        </p:sp>
        <p:sp>
          <p:nvSpPr>
            <p:cNvPr id="27693" name="Rectangle 41"/>
            <p:cNvSpPr>
              <a:spLocks noChangeArrowheads="1"/>
            </p:cNvSpPr>
            <p:nvPr/>
          </p:nvSpPr>
          <p:spPr bwMode="auto">
            <a:xfrm>
              <a:off x="1156" y="3884"/>
              <a:ext cx="817" cy="226"/>
            </a:xfrm>
            <a:prstGeom prst="rect">
              <a:avLst/>
            </a:prstGeom>
            <a:solidFill>
              <a:schemeClr val="accent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6" name="Text Box 42"/>
            <p:cNvSpPr txBox="1">
              <a:spLocks noChangeArrowheads="1"/>
            </p:cNvSpPr>
            <p:nvPr/>
          </p:nvSpPr>
          <p:spPr bwMode="auto">
            <a:xfrm>
              <a:off x="1202" y="3884"/>
              <a:ext cx="725" cy="237"/>
            </a:xfrm>
            <a:prstGeom prst="rect">
              <a:avLst/>
            </a:prstGeom>
            <a:solidFill>
              <a:schemeClr val="accent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1800">
                  <a:effectLst>
                    <a:outerShdw blurRad="38100" dist="38100" dir="2700000" algn="tl">
                      <a:srgbClr val="FFFFFF"/>
                    </a:outerShdw>
                  </a:effectLst>
                  <a:latin typeface="Tahoma" pitchFamily="34" charset="0"/>
                </a:rPr>
                <a:t>对外影响</a:t>
              </a:r>
            </a:p>
          </p:txBody>
        </p:sp>
        <p:sp>
          <p:nvSpPr>
            <p:cNvPr id="27695" name="Line 43"/>
            <p:cNvSpPr>
              <a:spLocks noChangeShapeType="1"/>
            </p:cNvSpPr>
            <p:nvPr/>
          </p:nvSpPr>
          <p:spPr bwMode="auto">
            <a:xfrm>
              <a:off x="1746" y="1616"/>
              <a:ext cx="0" cy="408"/>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96" name="Line 44"/>
            <p:cNvSpPr>
              <a:spLocks noChangeShapeType="1"/>
            </p:cNvSpPr>
            <p:nvPr/>
          </p:nvSpPr>
          <p:spPr bwMode="auto">
            <a:xfrm>
              <a:off x="1565" y="3657"/>
              <a:ext cx="0" cy="227"/>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196" name="Group 52"/>
          <p:cNvGrpSpPr>
            <a:grpSpLocks/>
          </p:cNvGrpSpPr>
          <p:nvPr/>
        </p:nvGrpSpPr>
        <p:grpSpPr bwMode="auto">
          <a:xfrm>
            <a:off x="5580063" y="1844675"/>
            <a:ext cx="3024187" cy="3816350"/>
            <a:chOff x="3515" y="1525"/>
            <a:chExt cx="1905" cy="2404"/>
          </a:xfrm>
        </p:grpSpPr>
        <p:sp>
          <p:nvSpPr>
            <p:cNvPr id="27655" name="Text Box 23"/>
            <p:cNvSpPr txBox="1">
              <a:spLocks noChangeArrowheads="1"/>
            </p:cNvSpPr>
            <p:nvPr/>
          </p:nvSpPr>
          <p:spPr bwMode="auto">
            <a:xfrm>
              <a:off x="4210" y="2044"/>
              <a:ext cx="484" cy="1292"/>
            </a:xfrm>
            <a:prstGeom prst="rect">
              <a:avLst/>
            </a:prstGeom>
            <a:solidFill>
              <a:schemeClr val="accent1"/>
            </a:solidFill>
            <a:ln w="9525">
              <a:solidFill>
                <a:schemeClr val="accent2"/>
              </a:solidFill>
              <a:miter lim="800000"/>
              <a:headEnd/>
              <a:tailEnd/>
            </a:ln>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3200"/>
                <a:t>净衣系 统</a:t>
              </a:r>
            </a:p>
          </p:txBody>
        </p:sp>
        <p:sp>
          <p:nvSpPr>
            <p:cNvPr id="27656" name="Text Box 24"/>
            <p:cNvSpPr txBox="1">
              <a:spLocks noChangeArrowheads="1"/>
            </p:cNvSpPr>
            <p:nvPr/>
          </p:nvSpPr>
          <p:spPr bwMode="auto">
            <a:xfrm>
              <a:off x="3576" y="1933"/>
              <a:ext cx="363" cy="449"/>
            </a:xfrm>
            <a:prstGeom prst="rect">
              <a:avLst/>
            </a:prstGeom>
            <a:solidFill>
              <a:schemeClr val="accent1"/>
            </a:solidFill>
            <a:ln w="9525">
              <a:solidFill>
                <a:schemeClr val="accent2"/>
              </a:solidFill>
              <a:miter lim="800000"/>
              <a:headEnd/>
              <a:tailEnd/>
            </a:ln>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a:t>电能</a:t>
              </a:r>
            </a:p>
          </p:txBody>
        </p:sp>
        <p:sp>
          <p:nvSpPr>
            <p:cNvPr id="27657" name="Text Box 25"/>
            <p:cNvSpPr txBox="1">
              <a:spLocks noChangeArrowheads="1"/>
            </p:cNvSpPr>
            <p:nvPr/>
          </p:nvSpPr>
          <p:spPr bwMode="auto">
            <a:xfrm>
              <a:off x="3576" y="2437"/>
              <a:ext cx="363" cy="449"/>
            </a:xfrm>
            <a:prstGeom prst="rect">
              <a:avLst/>
            </a:prstGeom>
            <a:solidFill>
              <a:schemeClr val="accent1"/>
            </a:solidFill>
            <a:ln w="9525">
              <a:solidFill>
                <a:schemeClr val="accent2"/>
              </a:solidFill>
              <a:miter lim="800000"/>
              <a:headEnd/>
              <a:tailEnd/>
            </a:ln>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a:t>接通</a:t>
              </a:r>
            </a:p>
          </p:txBody>
        </p:sp>
        <p:sp>
          <p:nvSpPr>
            <p:cNvPr id="27658" name="Line 26"/>
            <p:cNvSpPr>
              <a:spLocks noChangeShapeType="1"/>
            </p:cNvSpPr>
            <p:nvPr/>
          </p:nvSpPr>
          <p:spPr bwMode="auto">
            <a:xfrm>
              <a:off x="3968" y="2205"/>
              <a:ext cx="182"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59" name="Line 27"/>
            <p:cNvSpPr>
              <a:spLocks noChangeShapeType="1"/>
            </p:cNvSpPr>
            <p:nvPr/>
          </p:nvSpPr>
          <p:spPr bwMode="auto">
            <a:xfrm>
              <a:off x="3968" y="2659"/>
              <a:ext cx="182"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0" name="Line 28"/>
            <p:cNvSpPr>
              <a:spLocks noChangeShapeType="1"/>
            </p:cNvSpPr>
            <p:nvPr/>
          </p:nvSpPr>
          <p:spPr bwMode="auto">
            <a:xfrm>
              <a:off x="4665" y="2132"/>
              <a:ext cx="181"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1" name="Text Box 29"/>
            <p:cNvSpPr txBox="1">
              <a:spLocks noChangeArrowheads="1"/>
            </p:cNvSpPr>
            <p:nvPr/>
          </p:nvSpPr>
          <p:spPr bwMode="auto">
            <a:xfrm>
              <a:off x="4846" y="2014"/>
              <a:ext cx="574" cy="237"/>
            </a:xfrm>
            <a:prstGeom prst="rect">
              <a:avLst/>
            </a:prstGeom>
            <a:solidFill>
              <a:schemeClr val="accent1"/>
            </a:solidFill>
            <a:ln w="9525">
              <a:solidFill>
                <a:schemeClr val="accent2"/>
              </a:solidFill>
              <a:miter lim="800000"/>
              <a:headEnd/>
              <a:tailEnd/>
            </a:ln>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1800"/>
                <a:t>净衣物</a:t>
              </a:r>
            </a:p>
          </p:txBody>
        </p:sp>
        <p:sp>
          <p:nvSpPr>
            <p:cNvPr id="27662" name="Text Box 30"/>
            <p:cNvSpPr txBox="1">
              <a:spLocks noChangeArrowheads="1"/>
            </p:cNvSpPr>
            <p:nvPr/>
          </p:nvSpPr>
          <p:spPr bwMode="auto">
            <a:xfrm>
              <a:off x="3515" y="2975"/>
              <a:ext cx="484" cy="410"/>
            </a:xfrm>
            <a:prstGeom prst="rect">
              <a:avLst/>
            </a:prstGeom>
            <a:solidFill>
              <a:schemeClr val="accent1"/>
            </a:solidFill>
            <a:ln w="9525">
              <a:solidFill>
                <a:schemeClr val="accent2"/>
              </a:solidFill>
              <a:miter lim="800000"/>
              <a:headEnd/>
              <a:tailEnd/>
            </a:ln>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1800"/>
                <a:t>脏衣物  水</a:t>
              </a:r>
            </a:p>
          </p:txBody>
        </p:sp>
        <p:sp>
          <p:nvSpPr>
            <p:cNvPr id="27663" name="Line 31"/>
            <p:cNvSpPr>
              <a:spLocks noChangeShapeType="1"/>
            </p:cNvSpPr>
            <p:nvPr/>
          </p:nvSpPr>
          <p:spPr bwMode="auto">
            <a:xfrm>
              <a:off x="4013" y="3158"/>
              <a:ext cx="182"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4" name="Text Box 32"/>
            <p:cNvSpPr txBox="1">
              <a:spLocks noChangeArrowheads="1"/>
            </p:cNvSpPr>
            <p:nvPr/>
          </p:nvSpPr>
          <p:spPr bwMode="auto">
            <a:xfrm>
              <a:off x="4830" y="2478"/>
              <a:ext cx="484" cy="257"/>
            </a:xfrm>
            <a:prstGeom prst="rect">
              <a:avLst/>
            </a:prstGeom>
            <a:solidFill>
              <a:schemeClr val="accent1"/>
            </a:solidFill>
            <a:ln w="9525">
              <a:solidFill>
                <a:schemeClr val="accent2"/>
              </a:solidFill>
              <a:miter lim="800000"/>
              <a:headEnd/>
              <a:tailEnd/>
            </a:ln>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a:t>污物</a:t>
              </a:r>
            </a:p>
          </p:txBody>
        </p:sp>
        <p:sp>
          <p:nvSpPr>
            <p:cNvPr id="27665" name="Line 33"/>
            <p:cNvSpPr>
              <a:spLocks noChangeShapeType="1"/>
            </p:cNvSpPr>
            <p:nvPr/>
          </p:nvSpPr>
          <p:spPr bwMode="auto">
            <a:xfrm>
              <a:off x="4665" y="2614"/>
              <a:ext cx="181"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6" name="Text Box 34"/>
            <p:cNvSpPr txBox="1">
              <a:spLocks noChangeArrowheads="1"/>
            </p:cNvSpPr>
            <p:nvPr/>
          </p:nvSpPr>
          <p:spPr bwMode="auto">
            <a:xfrm>
              <a:off x="4830" y="2976"/>
              <a:ext cx="484" cy="257"/>
            </a:xfrm>
            <a:prstGeom prst="rect">
              <a:avLst/>
            </a:prstGeom>
            <a:solidFill>
              <a:schemeClr val="accent1"/>
            </a:solidFill>
            <a:ln w="9525">
              <a:solidFill>
                <a:schemeClr val="accent2"/>
              </a:solidFill>
              <a:miter lim="800000"/>
              <a:headEnd/>
              <a:tailEnd/>
            </a:ln>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a:t>切断</a:t>
              </a:r>
            </a:p>
          </p:txBody>
        </p:sp>
        <p:sp>
          <p:nvSpPr>
            <p:cNvPr id="27667" name="Line 35"/>
            <p:cNvSpPr>
              <a:spLocks noChangeShapeType="1"/>
            </p:cNvSpPr>
            <p:nvPr/>
          </p:nvSpPr>
          <p:spPr bwMode="auto">
            <a:xfrm>
              <a:off x="4665" y="3113"/>
              <a:ext cx="181"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8" name="Rectangle 46"/>
            <p:cNvSpPr>
              <a:spLocks noChangeArrowheads="1"/>
            </p:cNvSpPr>
            <p:nvPr/>
          </p:nvSpPr>
          <p:spPr bwMode="auto">
            <a:xfrm>
              <a:off x="4150" y="1525"/>
              <a:ext cx="680" cy="227"/>
            </a:xfrm>
            <a:prstGeom prst="rect">
              <a:avLst/>
            </a:prstGeom>
            <a:solidFill>
              <a:schemeClr val="accent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1" name="Text Box 47"/>
            <p:cNvSpPr txBox="1">
              <a:spLocks noChangeArrowheads="1"/>
            </p:cNvSpPr>
            <p:nvPr/>
          </p:nvSpPr>
          <p:spPr bwMode="auto">
            <a:xfrm>
              <a:off x="4150" y="1525"/>
              <a:ext cx="635" cy="237"/>
            </a:xfrm>
            <a:prstGeom prst="rect">
              <a:avLst/>
            </a:prstGeom>
            <a:solidFill>
              <a:schemeClr val="accent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sz="1800" b="1">
                  <a:effectLst>
                    <a:outerShdw blurRad="38100" dist="38100" dir="2700000" algn="tl">
                      <a:srgbClr val="FFFFFF"/>
                    </a:outerShdw>
                  </a:effectLst>
                  <a:latin typeface="Tahoma" pitchFamily="34" charset="0"/>
                </a:rPr>
                <a:t>  </a:t>
              </a:r>
              <a:r>
                <a:rPr kumimoji="0" lang="zh-CN" altLang="en-US" sz="1800" b="1">
                  <a:effectLst>
                    <a:outerShdw blurRad="38100" dist="38100" dir="2700000" algn="tl">
                      <a:srgbClr val="FFFFFF"/>
                    </a:outerShdw>
                  </a:effectLst>
                  <a:latin typeface="Tahoma" pitchFamily="34" charset="0"/>
                </a:rPr>
                <a:t>水洗</a:t>
              </a:r>
            </a:p>
          </p:txBody>
        </p:sp>
        <p:sp>
          <p:nvSpPr>
            <p:cNvPr id="27670" name="Rectangle 48"/>
            <p:cNvSpPr>
              <a:spLocks noChangeArrowheads="1"/>
            </p:cNvSpPr>
            <p:nvPr/>
          </p:nvSpPr>
          <p:spPr bwMode="auto">
            <a:xfrm>
              <a:off x="3969" y="3657"/>
              <a:ext cx="952" cy="272"/>
            </a:xfrm>
            <a:prstGeom prst="rect">
              <a:avLst/>
            </a:prstGeom>
            <a:solidFill>
              <a:schemeClr val="accent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3" name="Text Box 49"/>
            <p:cNvSpPr txBox="1">
              <a:spLocks noChangeArrowheads="1"/>
            </p:cNvSpPr>
            <p:nvPr/>
          </p:nvSpPr>
          <p:spPr bwMode="auto">
            <a:xfrm>
              <a:off x="4105" y="3657"/>
              <a:ext cx="862" cy="237"/>
            </a:xfrm>
            <a:prstGeom prst="rect">
              <a:avLst/>
            </a:prstGeom>
            <a:solidFill>
              <a:schemeClr val="accent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1800" b="1">
                  <a:effectLst>
                    <a:outerShdw blurRad="38100" dist="38100" dir="2700000" algn="tl">
                      <a:srgbClr val="FFFFFF"/>
                    </a:outerShdw>
                  </a:effectLst>
                  <a:latin typeface="Tahoma" pitchFamily="34" charset="0"/>
                </a:rPr>
                <a:t>低噪音</a:t>
              </a:r>
            </a:p>
          </p:txBody>
        </p:sp>
        <p:sp>
          <p:nvSpPr>
            <p:cNvPr id="27672" name="Line 50"/>
            <p:cNvSpPr>
              <a:spLocks noChangeShapeType="1"/>
            </p:cNvSpPr>
            <p:nvPr/>
          </p:nvSpPr>
          <p:spPr bwMode="auto">
            <a:xfrm>
              <a:off x="4468" y="1752"/>
              <a:ext cx="0" cy="272"/>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3" name="Line 51"/>
            <p:cNvSpPr>
              <a:spLocks noChangeShapeType="1"/>
            </p:cNvSpPr>
            <p:nvPr/>
          </p:nvSpPr>
          <p:spPr bwMode="auto">
            <a:xfrm>
              <a:off x="4422" y="3339"/>
              <a:ext cx="0" cy="273"/>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65"/>
                                        </p:tgtEl>
                                        <p:attrNameLst>
                                          <p:attrName>style.visibility</p:attrName>
                                        </p:attrNameLst>
                                      </p:cBhvr>
                                      <p:to>
                                        <p:strVal val="visible"/>
                                      </p:to>
                                    </p:set>
                                    <p:animEffect transition="in" filter="blinds(horizontal)">
                                      <p:cBhvr>
                                        <p:cTn id="7" dur="500"/>
                                        <p:tgtEl>
                                          <p:spTgt spid="61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6189"/>
                                        </p:tgtEl>
                                        <p:attrNameLst>
                                          <p:attrName>style.visibility</p:attrName>
                                        </p:attrNameLst>
                                      </p:cBhvr>
                                      <p:to>
                                        <p:strVal val="visible"/>
                                      </p:to>
                                    </p:set>
                                    <p:animEffect transition="in" filter="box(in)">
                                      <p:cBhvr>
                                        <p:cTn id="12" dur="500"/>
                                        <p:tgtEl>
                                          <p:spTgt spid="61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6196"/>
                                        </p:tgtEl>
                                        <p:attrNameLst>
                                          <p:attrName>style.visibility</p:attrName>
                                        </p:attrNameLst>
                                      </p:cBhvr>
                                      <p:to>
                                        <p:strVal val="visible"/>
                                      </p:to>
                                    </p:set>
                                    <p:animEffect transition="in" filter="box(in)">
                                      <p:cBhvr>
                                        <p:cTn id="17" dur="500"/>
                                        <p:tgtEl>
                                          <p:spTgt spid="6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页脚占位符 1"/>
          <p:cNvSpPr>
            <a:spLocks noGrp="1"/>
          </p:cNvSpPr>
          <p:nvPr>
            <p:ph type="ftr" sz="quarter" idx="10"/>
          </p:nvPr>
        </p:nvSpPr>
        <p:spPr>
          <a:noFill/>
        </p:spPr>
        <p:txBody>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kumimoji="0" lang="en-US" altLang="en-US" sz="1400" smtClean="0">
                <a:solidFill>
                  <a:srgbClr val="003366"/>
                </a:solidFill>
              </a:rPr>
              <a:t>Page</a:t>
            </a:r>
            <a:fld id="{A00EDDE5-34C8-460C-8B35-298731000B2E}" type="slidenum">
              <a:rPr kumimoji="0" lang="en-US" altLang="en-US" sz="1400" smtClean="0">
                <a:solidFill>
                  <a:srgbClr val="003366"/>
                </a:solidFill>
                <a:latin typeface="Arial Narrow" pitchFamily="34" charset="0"/>
              </a:rPr>
              <a:pPr/>
              <a:t>26</a:t>
            </a:fld>
            <a:endParaRPr kumimoji="0" lang="en-US" altLang="en-US" sz="1400" smtClean="0">
              <a:solidFill>
                <a:srgbClr val="003366"/>
              </a:solidFill>
              <a:latin typeface="Arial Narrow" pitchFamily="34" charset="0"/>
            </a:endParaRPr>
          </a:p>
        </p:txBody>
      </p:sp>
      <p:sp>
        <p:nvSpPr>
          <p:cNvPr id="7170" name="Text Box 2"/>
          <p:cNvSpPr txBox="1">
            <a:spLocks noChangeArrowheads="1"/>
          </p:cNvSpPr>
          <p:nvPr/>
        </p:nvSpPr>
        <p:spPr bwMode="auto">
          <a:xfrm>
            <a:off x="744538" y="620713"/>
            <a:ext cx="3898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lang="zh-CN" altLang="en-US" sz="2800" b="1"/>
              <a:t>二、功能分类</a:t>
            </a:r>
          </a:p>
        </p:txBody>
      </p:sp>
      <p:sp>
        <p:nvSpPr>
          <p:cNvPr id="7171" name="Text Box 3"/>
          <p:cNvSpPr txBox="1">
            <a:spLocks noChangeArrowheads="1"/>
          </p:cNvSpPr>
          <p:nvPr/>
        </p:nvSpPr>
        <p:spPr bwMode="auto">
          <a:xfrm>
            <a:off x="304800" y="1125538"/>
            <a:ext cx="533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lang="en-US" altLang="zh-CN" sz="2400" b="1">
                <a:solidFill>
                  <a:schemeClr val="accent2"/>
                </a:solidFill>
                <a:latin typeface="宋体" pitchFamily="2" charset="-122"/>
              </a:rPr>
              <a:t>1. </a:t>
            </a:r>
            <a:r>
              <a:rPr lang="zh-CN" altLang="en-US" sz="2400" b="1">
                <a:solidFill>
                  <a:schemeClr val="accent2"/>
                </a:solidFill>
                <a:latin typeface="宋体" pitchFamily="2" charset="-122"/>
              </a:rPr>
              <a:t>按机械系统的组成进行功能分类</a:t>
            </a:r>
            <a:r>
              <a:rPr lang="zh-CN" altLang="en-US" sz="2400" b="1">
                <a:solidFill>
                  <a:schemeClr val="accent2"/>
                </a:solidFill>
              </a:rPr>
              <a:t> </a:t>
            </a:r>
          </a:p>
        </p:txBody>
      </p:sp>
      <p:sp>
        <p:nvSpPr>
          <p:cNvPr id="7172" name="Text Box 4"/>
          <p:cNvSpPr txBox="1">
            <a:spLocks noChangeArrowheads="1"/>
          </p:cNvSpPr>
          <p:nvPr/>
        </p:nvSpPr>
        <p:spPr bwMode="auto">
          <a:xfrm>
            <a:off x="457200" y="1887538"/>
            <a:ext cx="82296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spcBef>
                <a:spcPct val="50000"/>
              </a:spcBef>
              <a:defRPr/>
            </a:pPr>
            <a:r>
              <a:rPr lang="zh-CN" altLang="en-US" b="1">
                <a:latin typeface="宋体" pitchFamily="2" charset="-122"/>
              </a:rPr>
              <a:t>（</a:t>
            </a:r>
            <a:r>
              <a:rPr lang="en-US" altLang="zh-CN" b="1">
                <a:latin typeface="宋体" pitchFamily="2" charset="-122"/>
              </a:rPr>
              <a:t>1</a:t>
            </a:r>
            <a:r>
              <a:rPr lang="zh-CN" altLang="en-US" b="1">
                <a:latin typeface="宋体" pitchFamily="2" charset="-122"/>
              </a:rPr>
              <a:t>）</a:t>
            </a:r>
            <a:r>
              <a:rPr lang="zh-CN" altLang="en-US" b="1">
                <a:effectLst>
                  <a:outerShdw blurRad="38100" dist="38100" dir="2700000" algn="tl">
                    <a:srgbClr val="C0C0C0"/>
                  </a:outerShdw>
                </a:effectLst>
                <a:latin typeface="宋体" pitchFamily="2" charset="-122"/>
              </a:rPr>
              <a:t>驱动功能</a:t>
            </a:r>
            <a:r>
              <a:rPr lang="en-US" altLang="zh-CN">
                <a:effectLst>
                  <a:outerShdw blurRad="38100" dist="38100" dir="2700000" algn="tl">
                    <a:srgbClr val="C0C0C0"/>
                  </a:outerShdw>
                </a:effectLst>
                <a:latin typeface="宋体" pitchFamily="2" charset="-122"/>
              </a:rPr>
              <a:t>:</a:t>
            </a:r>
            <a:r>
              <a:rPr lang="zh-CN" altLang="en-US">
                <a:latin typeface="宋体" pitchFamily="2" charset="-122"/>
              </a:rPr>
              <a:t>为系统提供能量或动力，它接受测控部分发出的指令，执行驱动部分工作。其功能载体为各种类型原动机。如电动机、内燃机等</a:t>
            </a:r>
            <a:endParaRPr lang="zh-CN" altLang="en-US">
              <a:latin typeface="Verdana" pitchFamily="34" charset="0"/>
            </a:endParaRPr>
          </a:p>
          <a:p>
            <a:pPr algn="just" eaLnBrk="1" hangingPunct="1">
              <a:spcBef>
                <a:spcPct val="50000"/>
              </a:spcBef>
              <a:defRPr/>
            </a:pPr>
            <a:r>
              <a:rPr lang="zh-CN" altLang="en-US" b="1">
                <a:latin typeface="宋体" pitchFamily="2" charset="-122"/>
              </a:rPr>
              <a:t>（</a:t>
            </a:r>
            <a:r>
              <a:rPr lang="en-US" altLang="zh-CN" b="1">
                <a:latin typeface="宋体" pitchFamily="2" charset="-122"/>
              </a:rPr>
              <a:t>2</a:t>
            </a:r>
            <a:r>
              <a:rPr lang="zh-CN" altLang="en-US" b="1">
                <a:latin typeface="宋体" pitchFamily="2" charset="-122"/>
              </a:rPr>
              <a:t>）</a:t>
            </a:r>
            <a:r>
              <a:rPr lang="zh-CN" altLang="en-US" b="1">
                <a:effectLst>
                  <a:outerShdw blurRad="38100" dist="38100" dir="2700000" algn="tl">
                    <a:srgbClr val="C0C0C0"/>
                  </a:outerShdw>
                </a:effectLst>
                <a:latin typeface="宋体" pitchFamily="2" charset="-122"/>
              </a:rPr>
              <a:t>传动功能</a:t>
            </a:r>
            <a:r>
              <a:rPr lang="en-US" altLang="zh-CN">
                <a:effectLst>
                  <a:outerShdw blurRad="38100" dist="38100" dir="2700000" algn="tl">
                    <a:srgbClr val="C0C0C0"/>
                  </a:outerShdw>
                </a:effectLst>
                <a:latin typeface="宋体" pitchFamily="2" charset="-122"/>
              </a:rPr>
              <a:t>:</a:t>
            </a:r>
            <a:r>
              <a:rPr lang="zh-CN" altLang="en-US">
                <a:latin typeface="宋体" pitchFamily="2" charset="-122"/>
              </a:rPr>
              <a:t>传递驱动和执行部分之间的运动和动力。包括运动形式、性质、方向、大小的变换。其功能载体可以是机械式、液压气动式、电磁式等。</a:t>
            </a:r>
            <a:endParaRPr lang="zh-CN" altLang="en-US">
              <a:latin typeface="Verdana" pitchFamily="34" charset="0"/>
            </a:endParaRPr>
          </a:p>
          <a:p>
            <a:pPr algn="just" eaLnBrk="1" hangingPunct="1">
              <a:spcBef>
                <a:spcPct val="50000"/>
              </a:spcBef>
              <a:defRPr/>
            </a:pPr>
            <a:r>
              <a:rPr lang="zh-CN" altLang="en-US" b="1">
                <a:latin typeface="宋体" pitchFamily="2" charset="-122"/>
              </a:rPr>
              <a:t>（</a:t>
            </a:r>
            <a:r>
              <a:rPr lang="en-US" altLang="zh-CN" b="1">
                <a:latin typeface="宋体" pitchFamily="2" charset="-122"/>
              </a:rPr>
              <a:t>3</a:t>
            </a:r>
            <a:r>
              <a:rPr lang="zh-CN" altLang="en-US" b="1">
                <a:latin typeface="宋体" pitchFamily="2" charset="-122"/>
              </a:rPr>
              <a:t>）</a:t>
            </a:r>
            <a:r>
              <a:rPr lang="zh-CN" altLang="en-US" b="1">
                <a:effectLst>
                  <a:outerShdw blurRad="38100" dist="38100" dir="2700000" algn="tl">
                    <a:srgbClr val="C0C0C0"/>
                  </a:outerShdw>
                </a:effectLst>
                <a:latin typeface="宋体" pitchFamily="2" charset="-122"/>
              </a:rPr>
              <a:t>执行功能</a:t>
            </a:r>
            <a:r>
              <a:rPr lang="en-US" altLang="zh-CN">
                <a:latin typeface="宋体" pitchFamily="2" charset="-122"/>
              </a:rPr>
              <a:t>:</a:t>
            </a:r>
            <a:r>
              <a:rPr lang="zh-CN" altLang="en-US">
                <a:latin typeface="宋体" pitchFamily="2" charset="-122"/>
              </a:rPr>
              <a:t>实现和完成产品的最终功能。简单系统可用简单的构件实现特定的动作；复杂的系统有多个执行功能，各动作需要协调与配合。</a:t>
            </a:r>
            <a:endParaRPr lang="zh-CN" altLang="en-US">
              <a:latin typeface="Verdana" pitchFamily="34" charset="0"/>
            </a:endParaRPr>
          </a:p>
          <a:p>
            <a:pPr eaLnBrk="1" hangingPunct="1">
              <a:spcBef>
                <a:spcPct val="50000"/>
              </a:spcBef>
              <a:defRPr/>
            </a:pPr>
            <a:r>
              <a:rPr lang="zh-CN" altLang="en-US" b="1">
                <a:latin typeface="宋体" pitchFamily="2" charset="-122"/>
              </a:rPr>
              <a:t>（</a:t>
            </a:r>
            <a:r>
              <a:rPr lang="en-US" altLang="zh-CN" b="1">
                <a:latin typeface="宋体" pitchFamily="2" charset="-122"/>
              </a:rPr>
              <a:t>4</a:t>
            </a:r>
            <a:r>
              <a:rPr lang="zh-CN" altLang="en-US" b="1">
                <a:latin typeface="宋体" pitchFamily="2" charset="-122"/>
              </a:rPr>
              <a:t>）</a:t>
            </a:r>
            <a:r>
              <a:rPr lang="zh-CN" altLang="en-US" b="1">
                <a:effectLst>
                  <a:outerShdw blurRad="38100" dist="38100" dir="2700000" algn="tl">
                    <a:srgbClr val="C0C0C0"/>
                  </a:outerShdw>
                </a:effectLst>
                <a:latin typeface="宋体" pitchFamily="2" charset="-122"/>
              </a:rPr>
              <a:t>控制功能</a:t>
            </a:r>
            <a:r>
              <a:rPr lang="zh-CN" altLang="en-US">
                <a:latin typeface="宋体" pitchFamily="2" charset="-122"/>
              </a:rPr>
              <a:t>：包括检测、传感与控制。它把系统工作过程中各种参数和工作状况检测出来，变换成可测定和可控制的物理量，传送到信息处理部分，并发出对各部分的工作指令和控制信号。</a:t>
            </a:r>
            <a:r>
              <a:rPr lang="zh-CN" altLang="en-US" sz="24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linds(horizontal)">
                                      <p:cBhvr>
                                        <p:cTn id="7" dur="500"/>
                                        <p:tgtEl>
                                          <p:spTgt spid="71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1"/>
                                        </p:tgtEl>
                                        <p:attrNameLst>
                                          <p:attrName>style.visibility</p:attrName>
                                        </p:attrNameLst>
                                      </p:cBhvr>
                                      <p:to>
                                        <p:strVal val="visible"/>
                                      </p:to>
                                    </p:set>
                                    <p:animEffect transition="in" filter="blinds(horizontal)">
                                      <p:cBhvr>
                                        <p:cTn id="12" dur="500"/>
                                        <p:tgtEl>
                                          <p:spTgt spid="71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2"/>
                                        </p:tgtEl>
                                        <p:attrNameLst>
                                          <p:attrName>style.visibility</p:attrName>
                                        </p:attrNameLst>
                                      </p:cBhvr>
                                      <p:to>
                                        <p:strVal val="visible"/>
                                      </p:to>
                                    </p:set>
                                    <p:animEffect transition="in" filter="blinds(horizontal)">
                                      <p:cBhvr>
                                        <p:cTn id="17"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1" grpId="0"/>
      <p:bldP spid="717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页脚占位符 1"/>
          <p:cNvSpPr>
            <a:spLocks noGrp="1"/>
          </p:cNvSpPr>
          <p:nvPr>
            <p:ph type="ftr" sz="quarter" idx="10"/>
          </p:nvPr>
        </p:nvSpPr>
        <p:spPr>
          <a:noFill/>
        </p:spPr>
        <p:txBody>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kumimoji="0" lang="en-US" altLang="en-US" sz="1400" smtClean="0">
                <a:solidFill>
                  <a:srgbClr val="003366"/>
                </a:solidFill>
              </a:rPr>
              <a:t>Page</a:t>
            </a:r>
            <a:fld id="{C5B7938C-9096-42EA-9C95-593BD3D96E0F}" type="slidenum">
              <a:rPr kumimoji="0" lang="en-US" altLang="en-US" sz="1400" smtClean="0">
                <a:solidFill>
                  <a:srgbClr val="003366"/>
                </a:solidFill>
                <a:latin typeface="Arial Narrow" pitchFamily="34" charset="0"/>
              </a:rPr>
              <a:pPr/>
              <a:t>27</a:t>
            </a:fld>
            <a:endParaRPr kumimoji="0" lang="en-US" altLang="en-US" sz="1400" smtClean="0">
              <a:solidFill>
                <a:srgbClr val="003366"/>
              </a:solidFill>
              <a:latin typeface="Arial Narrow" pitchFamily="34" charset="0"/>
            </a:endParaRPr>
          </a:p>
        </p:txBody>
      </p:sp>
      <p:sp>
        <p:nvSpPr>
          <p:cNvPr id="8194" name="Text Box 2"/>
          <p:cNvSpPr txBox="1">
            <a:spLocks noChangeArrowheads="1"/>
          </p:cNvSpPr>
          <p:nvPr/>
        </p:nvSpPr>
        <p:spPr bwMode="auto">
          <a:xfrm>
            <a:off x="899592" y="746125"/>
            <a:ext cx="525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lang="en-US" altLang="zh-CN" sz="2400" b="1" dirty="0">
                <a:solidFill>
                  <a:schemeClr val="accent2"/>
                </a:solidFill>
              </a:rPr>
              <a:t>2</a:t>
            </a:r>
            <a:r>
              <a:rPr lang="zh-CN" altLang="en-US" sz="2400" b="1" dirty="0">
                <a:solidFill>
                  <a:schemeClr val="accent2"/>
                </a:solidFill>
                <a:latin typeface="宋体" pitchFamily="2" charset="-122"/>
              </a:rPr>
              <a:t>．按三要素变换的物理作用进行分类</a:t>
            </a:r>
            <a:r>
              <a:rPr lang="zh-CN" altLang="en-US" sz="2400" b="1" dirty="0"/>
              <a:t> </a:t>
            </a:r>
          </a:p>
        </p:txBody>
      </p:sp>
      <p:sp>
        <p:nvSpPr>
          <p:cNvPr id="8195" name="Text Box 3"/>
          <p:cNvSpPr txBox="1">
            <a:spLocks noChangeArrowheads="1"/>
          </p:cNvSpPr>
          <p:nvPr/>
        </p:nvSpPr>
        <p:spPr bwMode="auto">
          <a:xfrm>
            <a:off x="533400" y="1660525"/>
            <a:ext cx="8153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400">
                <a:latin typeface="宋体" pitchFamily="2" charset="-122"/>
              </a:rPr>
              <a:t>（</a:t>
            </a:r>
            <a:r>
              <a:rPr lang="en-US" altLang="zh-CN" sz="2400"/>
              <a:t>1</a:t>
            </a:r>
            <a:r>
              <a:rPr lang="zh-CN" altLang="en-US" sz="2400">
                <a:latin typeface="宋体" pitchFamily="2" charset="-122"/>
              </a:rPr>
              <a:t>）</a:t>
            </a:r>
            <a:r>
              <a:rPr lang="zh-CN" altLang="en-US" sz="2400" b="1">
                <a:effectLst>
                  <a:outerShdw blurRad="38100" dist="38100" dir="2700000" algn="tl">
                    <a:srgbClr val="C0C0C0"/>
                  </a:outerShdw>
                </a:effectLst>
                <a:latin typeface="宋体" pitchFamily="2" charset="-122"/>
              </a:rPr>
              <a:t>转变</a:t>
            </a:r>
            <a:r>
              <a:rPr lang="en-US" altLang="zh-CN" sz="2400" b="1">
                <a:effectLst>
                  <a:outerShdw blurRad="38100" dist="38100" dir="2700000" algn="tl">
                    <a:srgbClr val="C0C0C0"/>
                  </a:outerShdw>
                </a:effectLst>
              </a:rPr>
              <a:t>-</a:t>
            </a:r>
            <a:r>
              <a:rPr lang="zh-CN" altLang="en-US" sz="2400" b="1">
                <a:effectLst>
                  <a:outerShdw blurRad="38100" dist="38100" dir="2700000" algn="tl">
                    <a:srgbClr val="C0C0C0"/>
                  </a:outerShdw>
                </a:effectLst>
                <a:latin typeface="宋体" pitchFamily="2" charset="-122"/>
              </a:rPr>
              <a:t>复原</a:t>
            </a:r>
            <a:r>
              <a:rPr lang="zh-CN" altLang="en-US" sz="2400">
                <a:latin typeface="宋体" pitchFamily="2" charset="-122"/>
              </a:rPr>
              <a:t>：凡是引起能量、物料、或信号特性发生变化的活动都应称为转变或复原。具有类型的特征。</a:t>
            </a:r>
            <a:r>
              <a:rPr lang="zh-CN" altLang="en-US" sz="2400"/>
              <a:t> </a:t>
            </a:r>
          </a:p>
        </p:txBody>
      </p:sp>
      <p:sp>
        <p:nvSpPr>
          <p:cNvPr id="8196" name="Text Box 4"/>
          <p:cNvSpPr txBox="1">
            <a:spLocks noChangeArrowheads="1"/>
          </p:cNvSpPr>
          <p:nvPr/>
        </p:nvSpPr>
        <p:spPr bwMode="auto">
          <a:xfrm>
            <a:off x="457200" y="2879725"/>
            <a:ext cx="8305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400">
                <a:latin typeface="宋体" pitchFamily="2" charset="-122"/>
              </a:rPr>
              <a:t>（</a:t>
            </a:r>
            <a:r>
              <a:rPr lang="en-US" altLang="zh-CN" sz="2400"/>
              <a:t>2</a:t>
            </a:r>
            <a:r>
              <a:rPr lang="zh-CN" altLang="en-US" sz="2400">
                <a:latin typeface="宋体" pitchFamily="2" charset="-122"/>
              </a:rPr>
              <a:t>）</a:t>
            </a:r>
            <a:r>
              <a:rPr lang="zh-CN" altLang="en-US" sz="2400" b="1">
                <a:effectLst>
                  <a:outerShdw blurRad="38100" dist="38100" dir="2700000" algn="tl">
                    <a:srgbClr val="C0C0C0"/>
                  </a:outerShdw>
                </a:effectLst>
                <a:latin typeface="宋体" pitchFamily="2" charset="-122"/>
              </a:rPr>
              <a:t>放大</a:t>
            </a:r>
            <a:r>
              <a:rPr lang="en-US" altLang="zh-CN" sz="2400" b="1">
                <a:effectLst>
                  <a:outerShdw blurRad="38100" dist="38100" dir="2700000" algn="tl">
                    <a:srgbClr val="C0C0C0"/>
                  </a:outerShdw>
                </a:effectLst>
              </a:rPr>
              <a:t>-</a:t>
            </a:r>
            <a:r>
              <a:rPr lang="zh-CN" altLang="en-US" sz="2400" b="1">
                <a:effectLst>
                  <a:outerShdw blurRad="38100" dist="38100" dir="2700000" algn="tl">
                    <a:srgbClr val="C0C0C0"/>
                  </a:outerShdw>
                </a:effectLst>
                <a:latin typeface="宋体" pitchFamily="2" charset="-122"/>
              </a:rPr>
              <a:t>缩小</a:t>
            </a:r>
            <a:r>
              <a:rPr lang="zh-CN" altLang="en-US" sz="2400">
                <a:latin typeface="宋体" pitchFamily="2" charset="-122"/>
              </a:rPr>
              <a:t>：一切使物理量放大或缩小的活动都称为放大或缩小。具有大小的特征。</a:t>
            </a:r>
            <a:r>
              <a:rPr lang="zh-CN" altLang="en-US" sz="2400"/>
              <a:t> </a:t>
            </a:r>
          </a:p>
        </p:txBody>
      </p:sp>
      <p:sp>
        <p:nvSpPr>
          <p:cNvPr id="8197" name="Text Box 5"/>
          <p:cNvSpPr txBox="1">
            <a:spLocks noChangeArrowheads="1"/>
          </p:cNvSpPr>
          <p:nvPr/>
        </p:nvSpPr>
        <p:spPr bwMode="auto">
          <a:xfrm>
            <a:off x="457200" y="4098925"/>
            <a:ext cx="80010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400">
                <a:latin typeface="宋体" pitchFamily="2" charset="-122"/>
              </a:rPr>
              <a:t>（</a:t>
            </a:r>
            <a:r>
              <a:rPr lang="en-US" altLang="zh-CN" sz="2400"/>
              <a:t>3</a:t>
            </a:r>
            <a:r>
              <a:rPr lang="zh-CN" altLang="en-US" sz="2400">
                <a:latin typeface="宋体" pitchFamily="2" charset="-122"/>
              </a:rPr>
              <a:t>）</a:t>
            </a:r>
            <a:r>
              <a:rPr lang="zh-CN" altLang="en-US" sz="2400" b="1">
                <a:effectLst>
                  <a:outerShdw blurRad="38100" dist="38100" dir="2700000" algn="tl">
                    <a:srgbClr val="C0C0C0"/>
                  </a:outerShdw>
                </a:effectLst>
                <a:latin typeface="宋体" pitchFamily="2" charset="-122"/>
              </a:rPr>
              <a:t>混合</a:t>
            </a:r>
            <a:r>
              <a:rPr lang="en-US" altLang="zh-CN" sz="2400" b="1">
                <a:effectLst>
                  <a:outerShdw blurRad="38100" dist="38100" dir="2700000" algn="tl">
                    <a:srgbClr val="C0C0C0"/>
                  </a:outerShdw>
                </a:effectLst>
              </a:rPr>
              <a:t>-</a:t>
            </a:r>
            <a:r>
              <a:rPr lang="zh-CN" altLang="en-US" sz="2400" b="1">
                <a:effectLst>
                  <a:outerShdw blurRad="38100" dist="38100" dir="2700000" algn="tl">
                    <a:srgbClr val="C0C0C0"/>
                  </a:outerShdw>
                </a:effectLst>
                <a:latin typeface="宋体" pitchFamily="2" charset="-122"/>
              </a:rPr>
              <a:t>分离</a:t>
            </a:r>
            <a:r>
              <a:rPr lang="zh-CN" altLang="en-US" sz="2400">
                <a:latin typeface="宋体" pitchFamily="2" charset="-122"/>
              </a:rPr>
              <a:t>：凡是根据不同的物理特性参量（密度、原子量、波长、频率、几何形状等）使两个或几个混合在一起的流分离开，或者使已经分开的流混合在一起的活动都应称为分离</a:t>
            </a:r>
            <a:r>
              <a:rPr lang="en-US" altLang="zh-CN" sz="2400"/>
              <a:t>-</a:t>
            </a:r>
            <a:r>
              <a:rPr lang="zh-CN" altLang="en-US" sz="2400">
                <a:latin typeface="宋体" pitchFamily="2" charset="-122"/>
              </a:rPr>
              <a:t>混合。或者使能量和物料、能量和信号、物料和信号混合和分离的过程也称为混合</a:t>
            </a:r>
            <a:r>
              <a:rPr lang="en-US" altLang="zh-CN" sz="2400"/>
              <a:t>-</a:t>
            </a:r>
            <a:r>
              <a:rPr lang="zh-CN" altLang="en-US" sz="2400">
                <a:latin typeface="宋体" pitchFamily="2" charset="-122"/>
              </a:rPr>
              <a:t>分离。具有数量的特征。</a:t>
            </a:r>
            <a:r>
              <a:rPr lang="zh-CN" altLang="en-US" sz="24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linds(horizontal)">
                                      <p:cBhvr>
                                        <p:cTn id="7" dur="500"/>
                                        <p:tgtEl>
                                          <p:spTgt spid="81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5"/>
                                        </p:tgtEl>
                                        <p:attrNameLst>
                                          <p:attrName>style.visibility</p:attrName>
                                        </p:attrNameLst>
                                      </p:cBhvr>
                                      <p:to>
                                        <p:strVal val="visible"/>
                                      </p:to>
                                    </p:set>
                                    <p:animEffect transition="in" filter="blinds(horizontal)">
                                      <p:cBhvr>
                                        <p:cTn id="12" dur="500"/>
                                        <p:tgtEl>
                                          <p:spTgt spid="81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196"/>
                                        </p:tgtEl>
                                        <p:attrNameLst>
                                          <p:attrName>style.visibility</p:attrName>
                                        </p:attrNameLst>
                                      </p:cBhvr>
                                      <p:to>
                                        <p:strVal val="visible"/>
                                      </p:to>
                                    </p:set>
                                    <p:animEffect transition="in" filter="blinds(horizontal)">
                                      <p:cBhvr>
                                        <p:cTn id="17" dur="500"/>
                                        <p:tgtEl>
                                          <p:spTgt spid="81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197">
                                            <p:txEl>
                                              <p:pRg st="0" end="0"/>
                                            </p:txEl>
                                          </p:spTgt>
                                        </p:tgtEl>
                                        <p:attrNameLst>
                                          <p:attrName>style.visibility</p:attrName>
                                        </p:attrNameLst>
                                      </p:cBhvr>
                                      <p:to>
                                        <p:strVal val="visible"/>
                                      </p:to>
                                    </p:set>
                                    <p:animEffect transition="in" filter="blinds(horizontal)">
                                      <p:cBhvr>
                                        <p:cTn id="22" dur="500"/>
                                        <p:tgtEl>
                                          <p:spTgt spid="819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5" grpId="0"/>
      <p:bldP spid="819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页脚占位符 1"/>
          <p:cNvSpPr>
            <a:spLocks noGrp="1"/>
          </p:cNvSpPr>
          <p:nvPr>
            <p:ph type="ftr" sz="quarter" idx="10"/>
          </p:nvPr>
        </p:nvSpPr>
        <p:spPr>
          <a:noFill/>
        </p:spPr>
        <p:txBody>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kumimoji="0" lang="en-US" altLang="en-US" sz="1400" smtClean="0">
                <a:solidFill>
                  <a:srgbClr val="003366"/>
                </a:solidFill>
              </a:rPr>
              <a:t>Page</a:t>
            </a:r>
            <a:fld id="{6E300BCD-3DAC-4A6D-8B37-F5DD41777555}" type="slidenum">
              <a:rPr kumimoji="0" lang="en-US" altLang="en-US" sz="1400" smtClean="0">
                <a:solidFill>
                  <a:srgbClr val="003366"/>
                </a:solidFill>
                <a:latin typeface="Arial Narrow" pitchFamily="34" charset="0"/>
              </a:rPr>
              <a:pPr/>
              <a:t>28</a:t>
            </a:fld>
            <a:endParaRPr kumimoji="0" lang="en-US" altLang="en-US" sz="1400" smtClean="0">
              <a:solidFill>
                <a:srgbClr val="003366"/>
              </a:solidFill>
              <a:latin typeface="Arial Narrow" pitchFamily="34" charset="0"/>
            </a:endParaRPr>
          </a:p>
        </p:txBody>
      </p:sp>
      <p:sp>
        <p:nvSpPr>
          <p:cNvPr id="9218" name="Text Box 2"/>
          <p:cNvSpPr txBox="1">
            <a:spLocks noChangeArrowheads="1"/>
          </p:cNvSpPr>
          <p:nvPr/>
        </p:nvSpPr>
        <p:spPr bwMode="auto">
          <a:xfrm>
            <a:off x="381000" y="1052513"/>
            <a:ext cx="81534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400">
                <a:latin typeface="宋体" pitchFamily="2" charset="-122"/>
              </a:rPr>
              <a:t>（</a:t>
            </a:r>
            <a:r>
              <a:rPr lang="en-US" altLang="zh-CN" sz="2400"/>
              <a:t>4</a:t>
            </a:r>
            <a:r>
              <a:rPr lang="zh-CN" altLang="en-US" sz="2400">
                <a:latin typeface="宋体" pitchFamily="2" charset="-122"/>
              </a:rPr>
              <a:t>）</a:t>
            </a:r>
            <a:r>
              <a:rPr lang="zh-CN" altLang="en-US" sz="2400" b="1">
                <a:effectLst>
                  <a:outerShdw blurRad="38100" dist="38100" dir="2700000" algn="tl">
                    <a:srgbClr val="C0C0C0"/>
                  </a:outerShdw>
                </a:effectLst>
                <a:latin typeface="宋体" pitchFamily="2" charset="-122"/>
              </a:rPr>
              <a:t>接合</a:t>
            </a:r>
            <a:r>
              <a:rPr lang="en-US" altLang="zh-CN" sz="2400" b="1">
                <a:effectLst>
                  <a:outerShdw blurRad="38100" dist="38100" dir="2700000" algn="tl">
                    <a:srgbClr val="C0C0C0"/>
                  </a:outerShdw>
                </a:effectLst>
              </a:rPr>
              <a:t>-</a:t>
            </a:r>
            <a:r>
              <a:rPr lang="zh-CN" altLang="en-US" sz="2400" b="1">
                <a:effectLst>
                  <a:outerShdw blurRad="38100" dist="38100" dir="2700000" algn="tl">
                    <a:srgbClr val="C0C0C0"/>
                  </a:outerShdw>
                </a:effectLst>
                <a:latin typeface="宋体" pitchFamily="2" charset="-122"/>
              </a:rPr>
              <a:t>分开</a:t>
            </a:r>
            <a:r>
              <a:rPr lang="zh-CN" altLang="en-US" sz="2400">
                <a:latin typeface="宋体" pitchFamily="2" charset="-122"/>
              </a:rPr>
              <a:t>：用来把体现能量的物理量如功率、力、位移等合成（相加），或者分解成几个分量的过程；以及用来产生或取消相同或不同物料间结合力的活动都可归纳为接合</a:t>
            </a:r>
            <a:r>
              <a:rPr lang="en-US" altLang="zh-CN" sz="2400"/>
              <a:t>-</a:t>
            </a:r>
            <a:r>
              <a:rPr lang="zh-CN" altLang="en-US" sz="2400">
                <a:latin typeface="宋体" pitchFamily="2" charset="-122"/>
              </a:rPr>
              <a:t>分开。具有位置的特征。</a:t>
            </a:r>
            <a:r>
              <a:rPr lang="zh-CN" altLang="en-US" sz="2400"/>
              <a:t> </a:t>
            </a:r>
          </a:p>
        </p:txBody>
      </p:sp>
      <p:sp>
        <p:nvSpPr>
          <p:cNvPr id="9219" name="Text Box 3"/>
          <p:cNvSpPr txBox="1">
            <a:spLocks noChangeArrowheads="1"/>
          </p:cNvSpPr>
          <p:nvPr/>
        </p:nvSpPr>
        <p:spPr bwMode="auto">
          <a:xfrm>
            <a:off x="457200" y="3144838"/>
            <a:ext cx="822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400">
                <a:latin typeface="宋体" pitchFamily="2" charset="-122"/>
              </a:rPr>
              <a:t>（</a:t>
            </a:r>
            <a:r>
              <a:rPr lang="en-US" altLang="zh-CN" sz="2400"/>
              <a:t>5</a:t>
            </a:r>
            <a:r>
              <a:rPr lang="zh-CN" altLang="en-US" sz="2400">
                <a:latin typeface="宋体" pitchFamily="2" charset="-122"/>
              </a:rPr>
              <a:t>）</a:t>
            </a:r>
            <a:r>
              <a:rPr lang="zh-CN" altLang="en-US" sz="2400" b="1">
                <a:effectLst>
                  <a:outerShdw blurRad="38100" dist="38100" dir="2700000" algn="tl">
                    <a:srgbClr val="C0C0C0"/>
                  </a:outerShdw>
                </a:effectLst>
                <a:latin typeface="宋体" pitchFamily="2" charset="-122"/>
              </a:rPr>
              <a:t>存贮</a:t>
            </a:r>
            <a:r>
              <a:rPr lang="en-US" altLang="zh-CN" sz="2400" b="1">
                <a:effectLst>
                  <a:outerShdw blurRad="38100" dist="38100" dir="2700000" algn="tl">
                    <a:srgbClr val="C0C0C0"/>
                  </a:outerShdw>
                </a:effectLst>
              </a:rPr>
              <a:t>-</a:t>
            </a:r>
            <a:r>
              <a:rPr lang="zh-CN" altLang="en-US" sz="2400" b="1">
                <a:effectLst>
                  <a:outerShdw blurRad="38100" dist="38100" dir="2700000" algn="tl">
                    <a:srgbClr val="C0C0C0"/>
                  </a:outerShdw>
                </a:effectLst>
                <a:latin typeface="宋体" pitchFamily="2" charset="-122"/>
              </a:rPr>
              <a:t>取出</a:t>
            </a:r>
            <a:r>
              <a:rPr lang="zh-CN" altLang="en-US" sz="2400">
                <a:latin typeface="宋体" pitchFamily="2" charset="-122"/>
              </a:rPr>
              <a:t>：能量、物料、信号可以存放起来，或从存贮器中取出来的活动称为存贮</a:t>
            </a:r>
            <a:r>
              <a:rPr lang="en-US" altLang="zh-CN" sz="2400"/>
              <a:t>-</a:t>
            </a:r>
            <a:r>
              <a:rPr lang="zh-CN" altLang="en-US" sz="2400">
                <a:latin typeface="宋体" pitchFamily="2" charset="-122"/>
              </a:rPr>
              <a:t>取出。具有数量、位置、时间的特征。</a:t>
            </a:r>
            <a:r>
              <a:rPr lang="zh-CN" altLang="en-US" sz="2400"/>
              <a:t> </a:t>
            </a:r>
          </a:p>
        </p:txBody>
      </p:sp>
      <p:sp>
        <p:nvSpPr>
          <p:cNvPr id="9220" name="Text Box 4"/>
          <p:cNvSpPr txBox="1">
            <a:spLocks noChangeArrowheads="1"/>
          </p:cNvSpPr>
          <p:nvPr/>
        </p:nvSpPr>
        <p:spPr bwMode="auto">
          <a:xfrm>
            <a:off x="457200" y="4873625"/>
            <a:ext cx="7924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400" b="1">
                <a:latin typeface="宋体" pitchFamily="2" charset="-122"/>
              </a:rPr>
              <a:t>（</a:t>
            </a:r>
            <a:r>
              <a:rPr lang="en-US" altLang="zh-CN" sz="2400" b="1"/>
              <a:t>6</a:t>
            </a:r>
            <a:r>
              <a:rPr lang="zh-CN" altLang="en-US" sz="2400" b="1">
                <a:latin typeface="宋体" pitchFamily="2" charset="-122"/>
              </a:rPr>
              <a:t>）</a:t>
            </a:r>
            <a:r>
              <a:rPr lang="zh-CN" altLang="en-US" sz="2400" b="1">
                <a:effectLst>
                  <a:outerShdw blurRad="38100" dist="38100" dir="2700000" algn="tl">
                    <a:srgbClr val="C0C0C0"/>
                  </a:outerShdw>
                </a:effectLst>
                <a:latin typeface="宋体" pitchFamily="2" charset="-122"/>
              </a:rPr>
              <a:t>传导</a:t>
            </a:r>
            <a:r>
              <a:rPr lang="en-US" altLang="zh-CN" sz="2400" b="1">
                <a:effectLst>
                  <a:outerShdw blurRad="38100" dist="38100" dir="2700000" algn="tl">
                    <a:srgbClr val="C0C0C0"/>
                  </a:outerShdw>
                </a:effectLst>
              </a:rPr>
              <a:t>-</a:t>
            </a:r>
            <a:r>
              <a:rPr lang="zh-CN" altLang="en-US" sz="2400" b="1">
                <a:effectLst>
                  <a:outerShdw blurRad="38100" dist="38100" dir="2700000" algn="tl">
                    <a:srgbClr val="C0C0C0"/>
                  </a:outerShdw>
                </a:effectLst>
                <a:latin typeface="宋体" pitchFamily="2" charset="-122"/>
              </a:rPr>
              <a:t>中断</a:t>
            </a:r>
            <a:r>
              <a:rPr lang="zh-CN" altLang="en-US" sz="2400" b="1">
                <a:latin typeface="宋体" pitchFamily="2" charset="-122"/>
              </a:rPr>
              <a:t>：</a:t>
            </a:r>
            <a:r>
              <a:rPr lang="zh-CN" altLang="en-US" sz="2400">
                <a:latin typeface="宋体" pitchFamily="2" charset="-122"/>
              </a:rPr>
              <a:t>指能量、物料、信号通过电流、光纤、管道、机构等进行传输或断开的活动。具有位置与时间的特征。</a:t>
            </a:r>
            <a:r>
              <a:rPr lang="zh-CN" altLang="en-US" sz="24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blinds(horizontal)">
                                      <p:cBhvr>
                                        <p:cTn id="7" dur="500"/>
                                        <p:tgtEl>
                                          <p:spTgt spid="92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9"/>
                                        </p:tgtEl>
                                        <p:attrNameLst>
                                          <p:attrName>style.visibility</p:attrName>
                                        </p:attrNameLst>
                                      </p:cBhvr>
                                      <p:to>
                                        <p:strVal val="visible"/>
                                      </p:to>
                                    </p:set>
                                    <p:animEffect transition="in" filter="blinds(horizontal)">
                                      <p:cBhvr>
                                        <p:cTn id="12" dur="500"/>
                                        <p:tgtEl>
                                          <p:spTgt spid="92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20"/>
                                        </p:tgtEl>
                                        <p:attrNameLst>
                                          <p:attrName>style.visibility</p:attrName>
                                        </p:attrNameLst>
                                      </p:cBhvr>
                                      <p:to>
                                        <p:strVal val="visible"/>
                                      </p:to>
                                    </p:set>
                                    <p:animEffect transition="in" filter="blinds(horizontal)">
                                      <p:cBhvr>
                                        <p:cTn id="17" dur="5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9219" grpId="0"/>
      <p:bldP spid="922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页脚占位符 1"/>
          <p:cNvSpPr>
            <a:spLocks noGrp="1"/>
          </p:cNvSpPr>
          <p:nvPr>
            <p:ph type="ftr" sz="quarter" idx="10"/>
          </p:nvPr>
        </p:nvSpPr>
        <p:spPr>
          <a:noFill/>
        </p:spPr>
        <p:txBody>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kumimoji="0" lang="en-US" altLang="en-US" sz="1400" smtClean="0">
                <a:solidFill>
                  <a:srgbClr val="003366"/>
                </a:solidFill>
              </a:rPr>
              <a:t>Page</a:t>
            </a:r>
            <a:fld id="{DCF449B2-2B0F-4876-8025-60B98A0C4BF3}" type="slidenum">
              <a:rPr kumimoji="0" lang="en-US" altLang="en-US" sz="1400" smtClean="0">
                <a:solidFill>
                  <a:srgbClr val="003366"/>
                </a:solidFill>
                <a:latin typeface="Arial Narrow" pitchFamily="34" charset="0"/>
              </a:rPr>
              <a:pPr/>
              <a:t>29</a:t>
            </a:fld>
            <a:endParaRPr kumimoji="0" lang="en-US" altLang="en-US" sz="1400" smtClean="0">
              <a:solidFill>
                <a:srgbClr val="003366"/>
              </a:solidFill>
              <a:latin typeface="Arial Narrow" pitchFamily="34" charset="0"/>
            </a:endParaRPr>
          </a:p>
        </p:txBody>
      </p:sp>
      <p:sp>
        <p:nvSpPr>
          <p:cNvPr id="10242" name="Text Box 2"/>
          <p:cNvSpPr txBox="1">
            <a:spLocks noChangeArrowheads="1"/>
          </p:cNvSpPr>
          <p:nvPr/>
        </p:nvSpPr>
        <p:spPr bwMode="auto">
          <a:xfrm>
            <a:off x="179388" y="1484313"/>
            <a:ext cx="8964612" cy="429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spcBef>
                <a:spcPct val="50000"/>
              </a:spcBef>
              <a:defRPr/>
            </a:pPr>
            <a:r>
              <a:rPr lang="zh-CN" altLang="en-US" sz="2400">
                <a:latin typeface="宋体" pitchFamily="2" charset="-122"/>
              </a:rPr>
              <a:t>（</a:t>
            </a:r>
            <a:r>
              <a:rPr lang="en-US" altLang="zh-CN" sz="2400">
                <a:latin typeface="宋体" pitchFamily="2" charset="-122"/>
              </a:rPr>
              <a:t>1</a:t>
            </a:r>
            <a:r>
              <a:rPr lang="zh-CN" altLang="en-US" sz="2400">
                <a:latin typeface="宋体" pitchFamily="2" charset="-122"/>
              </a:rPr>
              <a:t>）</a:t>
            </a:r>
            <a:r>
              <a:rPr lang="zh-CN" altLang="en-US" sz="2400" b="1">
                <a:effectLst>
                  <a:outerShdw blurRad="38100" dist="38100" dir="2700000" algn="tl">
                    <a:srgbClr val="C0C0C0"/>
                  </a:outerShdw>
                </a:effectLst>
                <a:latin typeface="宋体" pitchFamily="2" charset="-122"/>
              </a:rPr>
              <a:t>变换运动的形式</a:t>
            </a:r>
            <a:r>
              <a:rPr lang="zh-CN" altLang="en-US" b="1">
                <a:effectLst>
                  <a:outerShdw blurRad="38100" dist="38100" dir="2700000" algn="tl">
                    <a:srgbClr val="C0C0C0"/>
                  </a:outerShdw>
                </a:effectLst>
                <a:latin typeface="宋体" pitchFamily="2" charset="-122"/>
              </a:rPr>
              <a:t>   </a:t>
            </a:r>
            <a:r>
              <a:rPr lang="zh-CN" altLang="en-US">
                <a:latin typeface="宋体" pitchFamily="2" charset="-122"/>
              </a:rPr>
              <a:t>转动，单双向移动，单双向摆动，间歇运动等</a:t>
            </a:r>
            <a:endParaRPr lang="zh-CN" altLang="en-US">
              <a:latin typeface="Verdana" pitchFamily="34" charset="0"/>
            </a:endParaRPr>
          </a:p>
          <a:p>
            <a:pPr algn="just" eaLnBrk="1" hangingPunct="1">
              <a:spcBef>
                <a:spcPct val="50000"/>
              </a:spcBef>
              <a:defRPr/>
            </a:pPr>
            <a:r>
              <a:rPr lang="zh-CN" altLang="en-US" sz="2400">
                <a:latin typeface="宋体" pitchFamily="2" charset="-122"/>
              </a:rPr>
              <a:t>（</a:t>
            </a:r>
            <a:r>
              <a:rPr lang="en-US" altLang="zh-CN" sz="2400">
                <a:latin typeface="宋体" pitchFamily="2" charset="-122"/>
              </a:rPr>
              <a:t>2</a:t>
            </a:r>
            <a:r>
              <a:rPr lang="zh-CN" altLang="en-US" sz="2400">
                <a:latin typeface="宋体" pitchFamily="2" charset="-122"/>
              </a:rPr>
              <a:t>）</a:t>
            </a:r>
            <a:r>
              <a:rPr lang="zh-CN" altLang="en-US" sz="2400" b="1">
                <a:effectLst>
                  <a:outerShdw blurRad="38100" dist="38100" dir="2700000" algn="tl">
                    <a:srgbClr val="C0C0C0"/>
                  </a:outerShdw>
                </a:effectLst>
                <a:latin typeface="宋体" pitchFamily="2" charset="-122"/>
              </a:rPr>
              <a:t>变换运动的速度</a:t>
            </a:r>
            <a:r>
              <a:rPr lang="zh-CN" altLang="en-US">
                <a:effectLst>
                  <a:outerShdw blurRad="38100" dist="38100" dir="2700000" algn="tl">
                    <a:srgbClr val="C0C0C0"/>
                  </a:outerShdw>
                </a:effectLst>
                <a:latin typeface="宋体" pitchFamily="2" charset="-122"/>
              </a:rPr>
              <a:t>   </a:t>
            </a:r>
            <a:r>
              <a:rPr lang="zh-CN" altLang="en-US">
                <a:latin typeface="宋体" pitchFamily="2" charset="-122"/>
              </a:rPr>
              <a:t>减速，增速，变速，调速等</a:t>
            </a:r>
            <a:endParaRPr lang="zh-CN" altLang="en-US">
              <a:latin typeface="Verdana" pitchFamily="34" charset="0"/>
            </a:endParaRPr>
          </a:p>
          <a:p>
            <a:pPr algn="just" eaLnBrk="1" hangingPunct="1">
              <a:spcBef>
                <a:spcPct val="50000"/>
              </a:spcBef>
              <a:defRPr/>
            </a:pPr>
            <a:r>
              <a:rPr lang="zh-CN" altLang="en-US" sz="2400">
                <a:latin typeface="宋体" pitchFamily="2" charset="-122"/>
              </a:rPr>
              <a:t>（</a:t>
            </a:r>
            <a:r>
              <a:rPr lang="en-US" altLang="zh-CN" sz="2400">
                <a:latin typeface="宋体" pitchFamily="2" charset="-122"/>
              </a:rPr>
              <a:t>3</a:t>
            </a:r>
            <a:r>
              <a:rPr lang="zh-CN" altLang="en-US" sz="2400">
                <a:latin typeface="宋体" pitchFamily="2" charset="-122"/>
              </a:rPr>
              <a:t>）</a:t>
            </a:r>
            <a:r>
              <a:rPr lang="zh-CN" altLang="en-US" sz="2400" b="1">
                <a:effectLst>
                  <a:outerShdw blurRad="38100" dist="38100" dir="2700000" algn="tl">
                    <a:srgbClr val="C0C0C0"/>
                  </a:outerShdw>
                </a:effectLst>
                <a:latin typeface="宋体" pitchFamily="2" charset="-122"/>
              </a:rPr>
              <a:t>变换运动的方向</a:t>
            </a:r>
            <a:r>
              <a:rPr lang="zh-CN" altLang="en-US" b="1">
                <a:effectLst>
                  <a:outerShdw blurRad="38100" dist="38100" dir="2700000" algn="tl">
                    <a:srgbClr val="C0C0C0"/>
                  </a:outerShdw>
                </a:effectLst>
                <a:latin typeface="宋体" pitchFamily="2" charset="-122"/>
              </a:rPr>
              <a:t>   </a:t>
            </a:r>
            <a:r>
              <a:rPr lang="zh-CN" altLang="en-US">
                <a:latin typeface="宋体" pitchFamily="2" charset="-122"/>
              </a:rPr>
              <a:t>两轴线平行、相交、空间任意方向运动的变换</a:t>
            </a:r>
            <a:endParaRPr lang="zh-CN" altLang="en-US">
              <a:latin typeface="Verdana" pitchFamily="34" charset="0"/>
            </a:endParaRPr>
          </a:p>
          <a:p>
            <a:pPr algn="just" eaLnBrk="1" hangingPunct="1">
              <a:spcBef>
                <a:spcPct val="50000"/>
              </a:spcBef>
              <a:defRPr/>
            </a:pPr>
            <a:r>
              <a:rPr lang="zh-CN" altLang="en-US" sz="2400">
                <a:latin typeface="宋体" pitchFamily="2" charset="-122"/>
              </a:rPr>
              <a:t>（</a:t>
            </a:r>
            <a:r>
              <a:rPr lang="en-US" altLang="zh-CN" sz="2400">
                <a:latin typeface="宋体" pitchFamily="2" charset="-122"/>
              </a:rPr>
              <a:t>4</a:t>
            </a:r>
            <a:r>
              <a:rPr lang="zh-CN" altLang="en-US" sz="2400">
                <a:latin typeface="宋体" pitchFamily="2" charset="-122"/>
              </a:rPr>
              <a:t>）</a:t>
            </a:r>
            <a:r>
              <a:rPr lang="zh-CN" altLang="en-US" sz="2400" b="1">
                <a:effectLst>
                  <a:outerShdw blurRad="38100" dist="38100" dir="2700000" algn="tl">
                    <a:srgbClr val="C0C0C0"/>
                  </a:outerShdw>
                </a:effectLst>
                <a:latin typeface="宋体" pitchFamily="2" charset="-122"/>
              </a:rPr>
              <a:t>运动的合成与分解</a:t>
            </a:r>
            <a:r>
              <a:rPr lang="zh-CN" altLang="en-US" b="1">
                <a:effectLst>
                  <a:outerShdw blurRad="38100" dist="38100" dir="2700000" algn="tl">
                    <a:srgbClr val="C0C0C0"/>
                  </a:outerShdw>
                </a:effectLst>
                <a:latin typeface="宋体" pitchFamily="2" charset="-122"/>
              </a:rPr>
              <a:t> </a:t>
            </a:r>
            <a:r>
              <a:rPr lang="zh-CN" altLang="en-US">
                <a:latin typeface="宋体" pitchFamily="2" charset="-122"/>
              </a:rPr>
              <a:t>两个自由度的机构，以及各种差速机构</a:t>
            </a:r>
            <a:endParaRPr lang="zh-CN" altLang="en-US">
              <a:latin typeface="Verdana" pitchFamily="34" charset="0"/>
            </a:endParaRPr>
          </a:p>
          <a:p>
            <a:pPr algn="just" eaLnBrk="1" hangingPunct="1">
              <a:spcBef>
                <a:spcPct val="50000"/>
              </a:spcBef>
              <a:defRPr/>
            </a:pPr>
            <a:r>
              <a:rPr lang="zh-CN" altLang="en-US" sz="2400">
                <a:latin typeface="宋体" pitchFamily="2" charset="-122"/>
              </a:rPr>
              <a:t>（</a:t>
            </a:r>
            <a:r>
              <a:rPr lang="en-US" altLang="zh-CN" sz="2400">
                <a:latin typeface="宋体" pitchFamily="2" charset="-122"/>
              </a:rPr>
              <a:t>5</a:t>
            </a:r>
            <a:r>
              <a:rPr lang="zh-CN" altLang="en-US" sz="2400">
                <a:latin typeface="宋体" pitchFamily="2" charset="-122"/>
              </a:rPr>
              <a:t>）</a:t>
            </a:r>
            <a:r>
              <a:rPr lang="zh-CN" altLang="en-US" sz="2400" b="1">
                <a:effectLst>
                  <a:outerShdw blurRad="38100" dist="38100" dir="2700000" algn="tl">
                    <a:srgbClr val="C0C0C0"/>
                  </a:outerShdw>
                </a:effectLst>
                <a:latin typeface="宋体" pitchFamily="2" charset="-122"/>
              </a:rPr>
              <a:t>操纵与控制</a:t>
            </a:r>
            <a:r>
              <a:rPr lang="zh-CN" altLang="en-US" b="1">
                <a:effectLst>
                  <a:outerShdw blurRad="38100" dist="38100" dir="2700000" algn="tl">
                    <a:srgbClr val="C0C0C0"/>
                  </a:outerShdw>
                </a:effectLst>
                <a:latin typeface="宋体" pitchFamily="2" charset="-122"/>
              </a:rPr>
              <a:t>       </a:t>
            </a:r>
            <a:r>
              <a:rPr lang="zh-CN" altLang="en-US">
                <a:latin typeface="宋体" pitchFamily="2" charset="-122"/>
              </a:rPr>
              <a:t>主要指各种离合装置，操纵装置</a:t>
            </a:r>
            <a:endParaRPr lang="zh-CN" altLang="en-US">
              <a:latin typeface="Verdana" pitchFamily="34" charset="0"/>
            </a:endParaRPr>
          </a:p>
          <a:p>
            <a:pPr algn="just" eaLnBrk="1" hangingPunct="1">
              <a:spcBef>
                <a:spcPct val="50000"/>
              </a:spcBef>
              <a:defRPr/>
            </a:pPr>
            <a:r>
              <a:rPr lang="zh-CN" altLang="en-US" sz="2400">
                <a:latin typeface="宋体" pitchFamily="2" charset="-122"/>
              </a:rPr>
              <a:t>（</a:t>
            </a:r>
            <a:r>
              <a:rPr lang="en-US" altLang="zh-CN" sz="2400">
                <a:latin typeface="宋体" pitchFamily="2" charset="-122"/>
              </a:rPr>
              <a:t>6</a:t>
            </a:r>
            <a:r>
              <a:rPr lang="zh-CN" altLang="en-US" sz="2400">
                <a:latin typeface="宋体" pitchFamily="2" charset="-122"/>
              </a:rPr>
              <a:t>）</a:t>
            </a:r>
            <a:r>
              <a:rPr lang="zh-CN" altLang="en-US" sz="2400" b="1">
                <a:effectLst>
                  <a:outerShdw blurRad="38100" dist="38100" dir="2700000" algn="tl">
                    <a:srgbClr val="C0C0C0"/>
                  </a:outerShdw>
                </a:effectLst>
                <a:latin typeface="宋体" pitchFamily="2" charset="-122"/>
              </a:rPr>
              <a:t>实现运动轨迹</a:t>
            </a:r>
            <a:r>
              <a:rPr lang="zh-CN" altLang="en-US" b="1">
                <a:effectLst>
                  <a:outerShdw blurRad="38100" dist="38100" dir="2700000" algn="tl">
                    <a:srgbClr val="C0C0C0"/>
                  </a:outerShdw>
                </a:effectLst>
                <a:latin typeface="宋体" pitchFamily="2" charset="-122"/>
              </a:rPr>
              <a:t>     </a:t>
            </a:r>
            <a:r>
              <a:rPr lang="zh-CN" altLang="en-US">
                <a:latin typeface="宋体" pitchFamily="2" charset="-122"/>
              </a:rPr>
              <a:t>机构中的浮动构件可实现各种轨迹要求</a:t>
            </a:r>
          </a:p>
          <a:p>
            <a:pPr algn="just" eaLnBrk="1" hangingPunct="1">
              <a:spcBef>
                <a:spcPct val="50000"/>
              </a:spcBef>
              <a:defRPr/>
            </a:pPr>
            <a:r>
              <a:rPr lang="zh-CN" altLang="en-US" sz="2400"/>
              <a:t>（</a:t>
            </a:r>
            <a:r>
              <a:rPr lang="en-US" altLang="zh-CN" sz="2400"/>
              <a:t>7</a:t>
            </a:r>
            <a:r>
              <a:rPr lang="zh-CN" altLang="en-US" sz="2400"/>
              <a:t>）</a:t>
            </a:r>
            <a:r>
              <a:rPr lang="zh-CN" altLang="en-US" sz="2400" b="1">
                <a:effectLst>
                  <a:outerShdw blurRad="38100" dist="38100" dir="2700000" algn="tl">
                    <a:srgbClr val="C0C0C0"/>
                  </a:outerShdw>
                </a:effectLst>
                <a:latin typeface="宋体" pitchFamily="2" charset="-122"/>
              </a:rPr>
              <a:t>实现运动位置</a:t>
            </a:r>
            <a:r>
              <a:rPr lang="zh-CN" altLang="en-US" b="1">
                <a:effectLst>
                  <a:outerShdw blurRad="38100" dist="38100" dir="2700000" algn="tl">
                    <a:srgbClr val="C0C0C0"/>
                  </a:outerShdw>
                </a:effectLst>
                <a:latin typeface="宋体" pitchFamily="2" charset="-122"/>
              </a:rPr>
              <a:t>     </a:t>
            </a:r>
            <a:r>
              <a:rPr lang="zh-CN" altLang="en-US">
                <a:latin typeface="宋体" pitchFamily="2" charset="-122"/>
              </a:rPr>
              <a:t>例两个连架杆对应位置，连杆导引位置</a:t>
            </a:r>
            <a:endParaRPr lang="zh-CN" altLang="en-US"/>
          </a:p>
          <a:p>
            <a:pPr eaLnBrk="1" hangingPunct="1">
              <a:spcBef>
                <a:spcPct val="50000"/>
              </a:spcBef>
              <a:defRPr/>
            </a:pPr>
            <a:r>
              <a:rPr lang="zh-CN" altLang="en-US" sz="2400">
                <a:latin typeface="宋体" pitchFamily="2" charset="-122"/>
              </a:rPr>
              <a:t>（</a:t>
            </a:r>
            <a:r>
              <a:rPr lang="en-US" altLang="zh-CN" sz="2400">
                <a:latin typeface="宋体" pitchFamily="2" charset="-122"/>
              </a:rPr>
              <a:t>8</a:t>
            </a:r>
            <a:r>
              <a:rPr lang="zh-CN" altLang="en-US" sz="2400">
                <a:latin typeface="宋体" pitchFamily="2" charset="-122"/>
              </a:rPr>
              <a:t>）</a:t>
            </a:r>
            <a:r>
              <a:rPr lang="zh-CN" altLang="en-US" sz="2400" b="1">
                <a:effectLst>
                  <a:outerShdw blurRad="38100" dist="38100" dir="2700000" algn="tl">
                    <a:srgbClr val="C0C0C0"/>
                  </a:outerShdw>
                </a:effectLst>
                <a:latin typeface="宋体" pitchFamily="2" charset="-122"/>
              </a:rPr>
              <a:t>实现特殊功能</a:t>
            </a:r>
            <a:r>
              <a:rPr lang="zh-CN" altLang="en-US" b="1">
                <a:effectLst>
                  <a:outerShdw blurRad="38100" dist="38100" dir="2700000" algn="tl">
                    <a:srgbClr val="C0C0C0"/>
                  </a:outerShdw>
                </a:effectLst>
                <a:latin typeface="宋体" pitchFamily="2" charset="-122"/>
              </a:rPr>
              <a:t>     </a:t>
            </a:r>
            <a:r>
              <a:rPr lang="zh-CN" altLang="en-US">
                <a:latin typeface="宋体" pitchFamily="2" charset="-122"/>
              </a:rPr>
              <a:t>例增力，增程，微动，急回，夹紧，定位，自锁</a:t>
            </a:r>
            <a:endParaRPr lang="zh-CN" altLang="en-US"/>
          </a:p>
        </p:txBody>
      </p:sp>
      <p:sp>
        <p:nvSpPr>
          <p:cNvPr id="10243" name="Text Box 3"/>
          <p:cNvSpPr txBox="1">
            <a:spLocks noChangeArrowheads="1"/>
          </p:cNvSpPr>
          <p:nvPr/>
        </p:nvSpPr>
        <p:spPr bwMode="auto">
          <a:xfrm>
            <a:off x="899592" y="765175"/>
            <a:ext cx="5400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lang="en-US" altLang="zh-CN" sz="2400" b="1" dirty="0">
                <a:solidFill>
                  <a:schemeClr val="accent2"/>
                </a:solidFill>
                <a:latin typeface="Tahoma" pitchFamily="34" charset="0"/>
              </a:rPr>
              <a:t>3</a:t>
            </a:r>
            <a:r>
              <a:rPr lang="zh-CN" altLang="en-US" sz="2400" b="1" dirty="0">
                <a:solidFill>
                  <a:schemeClr val="accent2"/>
                </a:solidFill>
                <a:latin typeface="Tahoma" pitchFamily="34" charset="0"/>
              </a:rPr>
              <a:t>．机构能实现的基本功能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blinds(horizontal)">
                                      <p:cBhvr>
                                        <p:cTn id="7" dur="500"/>
                                        <p:tgtEl>
                                          <p:spTgt spid="102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42"/>
                                        </p:tgtEl>
                                        <p:attrNameLst>
                                          <p:attrName>style.visibility</p:attrName>
                                        </p:attrNameLst>
                                      </p:cBhvr>
                                      <p:to>
                                        <p:strVal val="visible"/>
                                      </p:to>
                                    </p:set>
                                    <p:animEffect transition="in" filter="blinds(horizontal)">
                                      <p:cBhvr>
                                        <p:cTn id="12"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页脚占位符 1"/>
          <p:cNvSpPr>
            <a:spLocks noGrp="1"/>
          </p:cNvSpPr>
          <p:nvPr>
            <p:ph type="ftr" sz="quarter" idx="10"/>
          </p:nvPr>
        </p:nvSpPr>
        <p:spPr>
          <a:noFill/>
        </p:spPr>
        <p:txBody>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kumimoji="0" lang="en-US" altLang="en-US" sz="1400" smtClean="0">
                <a:solidFill>
                  <a:srgbClr val="003366"/>
                </a:solidFill>
              </a:rPr>
              <a:t>Page</a:t>
            </a:r>
            <a:fld id="{C56BF546-EC13-4FE4-887F-9B0AF2E56E7C}" type="slidenum">
              <a:rPr kumimoji="0" lang="en-US" altLang="en-US" sz="1400" smtClean="0">
                <a:solidFill>
                  <a:srgbClr val="003366"/>
                </a:solidFill>
                <a:latin typeface="Arial Narrow" pitchFamily="34" charset="0"/>
              </a:rPr>
              <a:pPr/>
              <a:t>3</a:t>
            </a:fld>
            <a:endParaRPr kumimoji="0" lang="en-US" altLang="en-US" sz="1400" smtClean="0">
              <a:solidFill>
                <a:srgbClr val="003366"/>
              </a:solidFill>
              <a:latin typeface="Arial Narrow" pitchFamily="34" charset="0"/>
            </a:endParaRPr>
          </a:p>
        </p:txBody>
      </p:sp>
      <p:sp>
        <p:nvSpPr>
          <p:cNvPr id="82949" name="Text Box 5"/>
          <p:cNvSpPr txBox="1">
            <a:spLocks noChangeArrowheads="1"/>
          </p:cNvSpPr>
          <p:nvPr/>
        </p:nvSpPr>
        <p:spPr bwMode="auto">
          <a:xfrm>
            <a:off x="973138" y="732249"/>
            <a:ext cx="41751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lang="en-US" altLang="zh-CN" sz="2800" b="1" dirty="0"/>
              <a:t>2</a:t>
            </a:r>
            <a:r>
              <a:rPr lang="en-US" altLang="zh-CN" sz="2800" b="1" dirty="0" smtClean="0"/>
              <a:t>. </a:t>
            </a:r>
            <a:r>
              <a:rPr lang="zh-CN" altLang="en-US" sz="2800" b="1" dirty="0" smtClean="0">
                <a:latin typeface="宋体" pitchFamily="2" charset="-122"/>
              </a:rPr>
              <a:t>机械系统</a:t>
            </a:r>
            <a:r>
              <a:rPr lang="zh-CN" altLang="en-US" sz="2800" b="1" dirty="0">
                <a:latin typeface="宋体" pitchFamily="2" charset="-122"/>
              </a:rPr>
              <a:t>的相关性</a:t>
            </a:r>
            <a:r>
              <a:rPr lang="zh-CN" altLang="en-US" sz="2400" dirty="0"/>
              <a:t> </a:t>
            </a:r>
          </a:p>
        </p:txBody>
      </p:sp>
      <p:grpSp>
        <p:nvGrpSpPr>
          <p:cNvPr id="82987" name="Group 43"/>
          <p:cNvGrpSpPr>
            <a:grpSpLocks/>
          </p:cNvGrpSpPr>
          <p:nvPr/>
        </p:nvGrpSpPr>
        <p:grpSpPr bwMode="auto">
          <a:xfrm>
            <a:off x="1331913" y="1916113"/>
            <a:ext cx="5832475" cy="4176712"/>
            <a:chOff x="839" y="981"/>
            <a:chExt cx="3674" cy="2631"/>
          </a:xfrm>
        </p:grpSpPr>
        <p:grpSp>
          <p:nvGrpSpPr>
            <p:cNvPr id="5126" name="Group 15"/>
            <p:cNvGrpSpPr>
              <a:grpSpLocks/>
            </p:cNvGrpSpPr>
            <p:nvPr/>
          </p:nvGrpSpPr>
          <p:grpSpPr bwMode="auto">
            <a:xfrm>
              <a:off x="2653" y="1570"/>
              <a:ext cx="681" cy="363"/>
              <a:chOff x="4059" y="1752"/>
              <a:chExt cx="681" cy="363"/>
            </a:xfrm>
          </p:grpSpPr>
          <p:sp>
            <p:nvSpPr>
              <p:cNvPr id="5150" name="Rectangle 13"/>
              <p:cNvSpPr>
                <a:spLocks noChangeArrowheads="1"/>
              </p:cNvSpPr>
              <p:nvPr/>
            </p:nvSpPr>
            <p:spPr bwMode="auto">
              <a:xfrm>
                <a:off x="4059" y="1752"/>
                <a:ext cx="681" cy="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 name="Text Box 14"/>
              <p:cNvSpPr txBox="1">
                <a:spLocks noChangeArrowheads="1"/>
              </p:cNvSpPr>
              <p:nvPr/>
            </p:nvSpPr>
            <p:spPr bwMode="auto">
              <a:xfrm>
                <a:off x="4104" y="1797"/>
                <a:ext cx="5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kumimoji="0" lang="zh-CN" altLang="en-US" sz="2400" b="1">
                    <a:latin typeface="Tahoma" pitchFamily="34" charset="0"/>
                  </a:rPr>
                  <a:t>系统</a:t>
                </a:r>
              </a:p>
            </p:txBody>
          </p:sp>
        </p:grpSp>
        <p:grpSp>
          <p:nvGrpSpPr>
            <p:cNvPr id="5127" name="Group 22"/>
            <p:cNvGrpSpPr>
              <a:grpSpLocks/>
            </p:cNvGrpSpPr>
            <p:nvPr/>
          </p:nvGrpSpPr>
          <p:grpSpPr bwMode="auto">
            <a:xfrm>
              <a:off x="1746" y="2433"/>
              <a:ext cx="952" cy="363"/>
              <a:chOff x="4286" y="1933"/>
              <a:chExt cx="952" cy="363"/>
            </a:xfrm>
          </p:grpSpPr>
          <p:sp>
            <p:nvSpPr>
              <p:cNvPr id="5148" name="Rectangle 20"/>
              <p:cNvSpPr>
                <a:spLocks noChangeArrowheads="1"/>
              </p:cNvSpPr>
              <p:nvPr/>
            </p:nvSpPr>
            <p:spPr bwMode="auto">
              <a:xfrm>
                <a:off x="4286" y="1933"/>
                <a:ext cx="907" cy="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 name="Text Box 21"/>
              <p:cNvSpPr txBox="1">
                <a:spLocks noChangeArrowheads="1"/>
              </p:cNvSpPr>
              <p:nvPr/>
            </p:nvSpPr>
            <p:spPr bwMode="auto">
              <a:xfrm>
                <a:off x="4286" y="1979"/>
                <a:ext cx="9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kumimoji="0" lang="zh-CN" altLang="en-US" sz="2400">
                    <a:latin typeface="Tahoma" pitchFamily="34" charset="0"/>
                  </a:rPr>
                  <a:t>分系统</a:t>
                </a:r>
                <a:r>
                  <a:rPr kumimoji="0" lang="en-US" altLang="zh-CN" sz="2400">
                    <a:latin typeface="Tahoma" pitchFamily="34" charset="0"/>
                  </a:rPr>
                  <a:t>1</a:t>
                </a:r>
              </a:p>
            </p:txBody>
          </p:sp>
        </p:grpSp>
        <p:grpSp>
          <p:nvGrpSpPr>
            <p:cNvPr id="5128" name="Group 24"/>
            <p:cNvGrpSpPr>
              <a:grpSpLocks/>
            </p:cNvGrpSpPr>
            <p:nvPr/>
          </p:nvGrpSpPr>
          <p:grpSpPr bwMode="auto">
            <a:xfrm>
              <a:off x="3061" y="2433"/>
              <a:ext cx="998" cy="363"/>
              <a:chOff x="4150" y="2115"/>
              <a:chExt cx="998" cy="363"/>
            </a:xfrm>
          </p:grpSpPr>
          <p:sp>
            <p:nvSpPr>
              <p:cNvPr id="5146" name="Rectangle 19"/>
              <p:cNvSpPr>
                <a:spLocks noChangeArrowheads="1"/>
              </p:cNvSpPr>
              <p:nvPr/>
            </p:nvSpPr>
            <p:spPr bwMode="auto">
              <a:xfrm>
                <a:off x="4150" y="2115"/>
                <a:ext cx="907" cy="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7" name="Text Box 23"/>
              <p:cNvSpPr txBox="1">
                <a:spLocks noChangeArrowheads="1"/>
              </p:cNvSpPr>
              <p:nvPr/>
            </p:nvSpPr>
            <p:spPr bwMode="auto">
              <a:xfrm>
                <a:off x="4196" y="2160"/>
                <a:ext cx="9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kumimoji="0" lang="zh-CN" altLang="en-US" sz="2400">
                    <a:latin typeface="Tahoma" pitchFamily="34" charset="0"/>
                  </a:rPr>
                  <a:t>分系统</a:t>
                </a:r>
                <a:r>
                  <a:rPr kumimoji="0" lang="en-US" altLang="zh-CN" sz="2400">
                    <a:latin typeface="Tahoma" pitchFamily="34" charset="0"/>
                  </a:rPr>
                  <a:t>2</a:t>
                </a:r>
              </a:p>
            </p:txBody>
          </p:sp>
        </p:grpSp>
        <p:grpSp>
          <p:nvGrpSpPr>
            <p:cNvPr id="5129" name="Group 27"/>
            <p:cNvGrpSpPr>
              <a:grpSpLocks/>
            </p:cNvGrpSpPr>
            <p:nvPr/>
          </p:nvGrpSpPr>
          <p:grpSpPr bwMode="auto">
            <a:xfrm>
              <a:off x="839" y="3249"/>
              <a:ext cx="953" cy="363"/>
              <a:chOff x="612" y="3294"/>
              <a:chExt cx="953" cy="363"/>
            </a:xfrm>
          </p:grpSpPr>
          <p:sp>
            <p:nvSpPr>
              <p:cNvPr id="5144" name="Rectangle 18"/>
              <p:cNvSpPr>
                <a:spLocks noChangeArrowheads="1"/>
              </p:cNvSpPr>
              <p:nvPr/>
            </p:nvSpPr>
            <p:spPr bwMode="auto">
              <a:xfrm>
                <a:off x="612" y="3294"/>
                <a:ext cx="907" cy="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5" name="Text Box 26"/>
              <p:cNvSpPr txBox="1">
                <a:spLocks noChangeArrowheads="1"/>
              </p:cNvSpPr>
              <p:nvPr/>
            </p:nvSpPr>
            <p:spPr bwMode="auto">
              <a:xfrm>
                <a:off x="613" y="3339"/>
                <a:ext cx="9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kumimoji="0" lang="zh-CN" altLang="en-US" sz="2400">
                    <a:latin typeface="Tahoma" pitchFamily="34" charset="0"/>
                  </a:rPr>
                  <a:t>子系统</a:t>
                </a:r>
                <a:r>
                  <a:rPr kumimoji="0" lang="en-US" altLang="zh-CN" sz="2400">
                    <a:latin typeface="Tahoma" pitchFamily="34" charset="0"/>
                  </a:rPr>
                  <a:t>1</a:t>
                </a:r>
              </a:p>
            </p:txBody>
          </p:sp>
        </p:grpSp>
        <p:grpSp>
          <p:nvGrpSpPr>
            <p:cNvPr id="5130" name="Group 29"/>
            <p:cNvGrpSpPr>
              <a:grpSpLocks/>
            </p:cNvGrpSpPr>
            <p:nvPr/>
          </p:nvGrpSpPr>
          <p:grpSpPr bwMode="auto">
            <a:xfrm>
              <a:off x="2200" y="3249"/>
              <a:ext cx="952" cy="363"/>
              <a:chOff x="2789" y="3339"/>
              <a:chExt cx="952" cy="363"/>
            </a:xfrm>
          </p:grpSpPr>
          <p:sp>
            <p:nvSpPr>
              <p:cNvPr id="5142" name="Rectangle 17"/>
              <p:cNvSpPr>
                <a:spLocks noChangeArrowheads="1"/>
              </p:cNvSpPr>
              <p:nvPr/>
            </p:nvSpPr>
            <p:spPr bwMode="auto">
              <a:xfrm>
                <a:off x="2789" y="3339"/>
                <a:ext cx="907" cy="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3" name="Text Box 28"/>
              <p:cNvSpPr txBox="1">
                <a:spLocks noChangeArrowheads="1"/>
              </p:cNvSpPr>
              <p:nvPr/>
            </p:nvSpPr>
            <p:spPr bwMode="auto">
              <a:xfrm>
                <a:off x="2789" y="3385"/>
                <a:ext cx="9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kumimoji="0" lang="zh-CN" altLang="en-US" sz="2400">
                    <a:latin typeface="Tahoma" pitchFamily="34" charset="0"/>
                  </a:rPr>
                  <a:t>子系统</a:t>
                </a:r>
                <a:r>
                  <a:rPr kumimoji="0" lang="en-US" altLang="zh-CN" sz="2400">
                    <a:latin typeface="Tahoma" pitchFamily="34" charset="0"/>
                  </a:rPr>
                  <a:t>2</a:t>
                </a:r>
              </a:p>
            </p:txBody>
          </p:sp>
        </p:grpSp>
        <p:grpSp>
          <p:nvGrpSpPr>
            <p:cNvPr id="5131" name="Group 31"/>
            <p:cNvGrpSpPr>
              <a:grpSpLocks/>
            </p:cNvGrpSpPr>
            <p:nvPr/>
          </p:nvGrpSpPr>
          <p:grpSpPr bwMode="auto">
            <a:xfrm>
              <a:off x="3561" y="3249"/>
              <a:ext cx="952" cy="363"/>
              <a:chOff x="3742" y="1389"/>
              <a:chExt cx="952" cy="363"/>
            </a:xfrm>
          </p:grpSpPr>
          <p:sp>
            <p:nvSpPr>
              <p:cNvPr id="5140" name="Rectangle 16"/>
              <p:cNvSpPr>
                <a:spLocks noChangeArrowheads="1"/>
              </p:cNvSpPr>
              <p:nvPr/>
            </p:nvSpPr>
            <p:spPr bwMode="auto">
              <a:xfrm>
                <a:off x="3742" y="1389"/>
                <a:ext cx="907" cy="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1" name="Text Box 30"/>
              <p:cNvSpPr txBox="1">
                <a:spLocks noChangeArrowheads="1"/>
              </p:cNvSpPr>
              <p:nvPr/>
            </p:nvSpPr>
            <p:spPr bwMode="auto">
              <a:xfrm>
                <a:off x="3742" y="1434"/>
                <a:ext cx="9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kumimoji="0" lang="zh-CN" altLang="en-US" sz="2400">
                    <a:latin typeface="Tahoma" pitchFamily="34" charset="0"/>
                  </a:rPr>
                  <a:t>子系统</a:t>
                </a:r>
                <a:r>
                  <a:rPr kumimoji="0" lang="en-US" altLang="zh-CN" sz="2400">
                    <a:latin typeface="Tahoma" pitchFamily="34" charset="0"/>
                  </a:rPr>
                  <a:t>3</a:t>
                </a:r>
              </a:p>
            </p:txBody>
          </p:sp>
        </p:grpSp>
        <p:cxnSp>
          <p:nvCxnSpPr>
            <p:cNvPr id="5132" name="AutoShape 32"/>
            <p:cNvCxnSpPr>
              <a:cxnSpLocks noChangeShapeType="1"/>
              <a:stCxn id="5151" idx="2"/>
              <a:endCxn id="5148" idx="0"/>
            </p:cNvCxnSpPr>
            <p:nvPr/>
          </p:nvCxnSpPr>
          <p:spPr bwMode="auto">
            <a:xfrm rot="5400000">
              <a:off x="2321" y="1782"/>
              <a:ext cx="530" cy="771"/>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3" name="AutoShape 33"/>
            <p:cNvCxnSpPr>
              <a:cxnSpLocks noChangeShapeType="1"/>
              <a:stCxn id="5151" idx="2"/>
              <a:endCxn id="5146" idx="0"/>
            </p:cNvCxnSpPr>
            <p:nvPr/>
          </p:nvCxnSpPr>
          <p:spPr bwMode="auto">
            <a:xfrm rot="16200000" flipH="1">
              <a:off x="2978" y="1896"/>
              <a:ext cx="530" cy="544"/>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4" name="AutoShape 35"/>
            <p:cNvCxnSpPr>
              <a:cxnSpLocks noChangeShapeType="1"/>
              <a:stCxn id="5148" idx="2"/>
              <a:endCxn id="5144" idx="0"/>
            </p:cNvCxnSpPr>
            <p:nvPr/>
          </p:nvCxnSpPr>
          <p:spPr bwMode="auto">
            <a:xfrm rot="5400000">
              <a:off x="1520" y="2569"/>
              <a:ext cx="453" cy="907"/>
            </a:xfrm>
            <a:prstGeom prst="bentConnector3">
              <a:avLst>
                <a:gd name="adj1" fmla="val 49889"/>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5" name="AutoShape 36"/>
            <p:cNvCxnSpPr>
              <a:cxnSpLocks noChangeShapeType="1"/>
              <a:stCxn id="5148" idx="2"/>
              <a:endCxn id="5142" idx="0"/>
            </p:cNvCxnSpPr>
            <p:nvPr/>
          </p:nvCxnSpPr>
          <p:spPr bwMode="auto">
            <a:xfrm rot="16200000" flipH="1">
              <a:off x="2200" y="2796"/>
              <a:ext cx="453" cy="454"/>
            </a:xfrm>
            <a:prstGeom prst="bentConnector3">
              <a:avLst>
                <a:gd name="adj1" fmla="val 49889"/>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6" name="AutoShape 37"/>
            <p:cNvCxnSpPr>
              <a:cxnSpLocks noChangeShapeType="1"/>
              <a:stCxn id="5148" idx="2"/>
              <a:endCxn id="5140" idx="0"/>
            </p:cNvCxnSpPr>
            <p:nvPr/>
          </p:nvCxnSpPr>
          <p:spPr bwMode="auto">
            <a:xfrm rot="16200000" flipH="1">
              <a:off x="2881" y="2115"/>
              <a:ext cx="453" cy="1815"/>
            </a:xfrm>
            <a:prstGeom prst="bentConnector3">
              <a:avLst>
                <a:gd name="adj1" fmla="val 49889"/>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37" name="Rectangle 40"/>
            <p:cNvSpPr>
              <a:spLocks noChangeArrowheads="1"/>
            </p:cNvSpPr>
            <p:nvPr/>
          </p:nvSpPr>
          <p:spPr bwMode="auto">
            <a:xfrm>
              <a:off x="2517" y="981"/>
              <a:ext cx="862" cy="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8" name="Text Box 41"/>
            <p:cNvSpPr txBox="1">
              <a:spLocks noChangeArrowheads="1"/>
            </p:cNvSpPr>
            <p:nvPr/>
          </p:nvSpPr>
          <p:spPr bwMode="auto">
            <a:xfrm>
              <a:off x="2517" y="981"/>
              <a:ext cx="8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kumimoji="0" lang="zh-CN" altLang="en-US" sz="2400" b="1">
                  <a:latin typeface="Tahoma" pitchFamily="34" charset="0"/>
                </a:rPr>
                <a:t>超系统</a:t>
              </a:r>
            </a:p>
          </p:txBody>
        </p:sp>
        <p:sp>
          <p:nvSpPr>
            <p:cNvPr id="5139" name="Line 42"/>
            <p:cNvSpPr>
              <a:spLocks noChangeShapeType="1"/>
            </p:cNvSpPr>
            <p:nvPr/>
          </p:nvSpPr>
          <p:spPr bwMode="auto">
            <a:xfrm>
              <a:off x="2971" y="1344"/>
              <a:ext cx="0" cy="22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949"/>
                                        </p:tgtEl>
                                        <p:attrNameLst>
                                          <p:attrName>style.visibility</p:attrName>
                                        </p:attrNameLst>
                                      </p:cBhvr>
                                      <p:to>
                                        <p:strVal val="visible"/>
                                      </p:to>
                                    </p:set>
                                    <p:animEffect transition="in" filter="blinds(horizontal)">
                                      <p:cBhvr>
                                        <p:cTn id="7" dur="500"/>
                                        <p:tgtEl>
                                          <p:spTgt spid="829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82987"/>
                                        </p:tgtEl>
                                        <p:attrNameLst>
                                          <p:attrName>style.visibility</p:attrName>
                                        </p:attrNameLst>
                                      </p:cBhvr>
                                      <p:to>
                                        <p:strVal val="visible"/>
                                      </p:to>
                                    </p:set>
                                    <p:animEffect transition="in" filter="strips(downLeft)">
                                      <p:cBhvr>
                                        <p:cTn id="12" dur="500"/>
                                        <p:tgtEl>
                                          <p:spTgt spid="82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页脚占位符 1"/>
          <p:cNvSpPr>
            <a:spLocks noGrp="1"/>
          </p:cNvSpPr>
          <p:nvPr>
            <p:ph type="ftr" sz="quarter" idx="10"/>
          </p:nvPr>
        </p:nvSpPr>
        <p:spPr>
          <a:noFill/>
        </p:spPr>
        <p:txBody>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kumimoji="0" lang="en-US" altLang="en-US" sz="1400" smtClean="0">
                <a:solidFill>
                  <a:srgbClr val="003366"/>
                </a:solidFill>
              </a:rPr>
              <a:t>Page</a:t>
            </a:r>
            <a:fld id="{BAC7FC5F-963B-490F-A283-7A1CEEA9845C}" type="slidenum">
              <a:rPr kumimoji="0" lang="en-US" altLang="en-US" sz="1400" smtClean="0">
                <a:solidFill>
                  <a:srgbClr val="003366"/>
                </a:solidFill>
                <a:latin typeface="Arial Narrow" pitchFamily="34" charset="0"/>
              </a:rPr>
              <a:pPr/>
              <a:t>30</a:t>
            </a:fld>
            <a:endParaRPr kumimoji="0" lang="en-US" altLang="en-US" sz="1400" smtClean="0">
              <a:solidFill>
                <a:srgbClr val="003366"/>
              </a:solidFill>
              <a:latin typeface="Arial Narrow" pitchFamily="34" charset="0"/>
            </a:endParaRPr>
          </a:p>
        </p:txBody>
      </p:sp>
      <p:sp>
        <p:nvSpPr>
          <p:cNvPr id="11266" name="Text Box 2"/>
          <p:cNvSpPr txBox="1">
            <a:spLocks noChangeArrowheads="1"/>
          </p:cNvSpPr>
          <p:nvPr/>
        </p:nvSpPr>
        <p:spPr bwMode="auto">
          <a:xfrm>
            <a:off x="755650" y="692150"/>
            <a:ext cx="32464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lang="zh-CN" altLang="en-US" sz="3200" b="1"/>
              <a:t>三、</a:t>
            </a:r>
            <a:r>
              <a:rPr lang="zh-CN" altLang="en-US" sz="3200" b="1">
                <a:latin typeface="宋体" pitchFamily="2" charset="-122"/>
              </a:rPr>
              <a:t>功能分解</a:t>
            </a:r>
            <a:r>
              <a:rPr lang="zh-CN" altLang="en-US" sz="2400" b="1"/>
              <a:t> </a:t>
            </a:r>
          </a:p>
        </p:txBody>
      </p:sp>
      <p:grpSp>
        <p:nvGrpSpPr>
          <p:cNvPr id="11267" name="Group 3"/>
          <p:cNvGrpSpPr>
            <a:grpSpLocks/>
          </p:cNvGrpSpPr>
          <p:nvPr/>
        </p:nvGrpSpPr>
        <p:grpSpPr bwMode="auto">
          <a:xfrm>
            <a:off x="971550" y="1557338"/>
            <a:ext cx="2743200" cy="1489075"/>
            <a:chOff x="2448" y="2592"/>
            <a:chExt cx="1200" cy="625"/>
          </a:xfrm>
        </p:grpSpPr>
        <p:sp>
          <p:nvSpPr>
            <p:cNvPr id="32812" name="Text Box 4"/>
            <p:cNvSpPr txBox="1">
              <a:spLocks noChangeArrowheads="1"/>
            </p:cNvSpPr>
            <p:nvPr/>
          </p:nvSpPr>
          <p:spPr bwMode="auto">
            <a:xfrm>
              <a:off x="2784" y="2592"/>
              <a:ext cx="288" cy="145"/>
            </a:xfrm>
            <a:prstGeom prst="rect">
              <a:avLst/>
            </a:prstGeom>
            <a:solidFill>
              <a:schemeClr val="accent1"/>
            </a:solidFill>
            <a:ln w="9525">
              <a:solidFill>
                <a:srgbClr val="000000"/>
              </a:solidFill>
              <a:miter lim="800000"/>
              <a:headEnd/>
              <a:tailEnd/>
            </a:ln>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en-US" altLang="zh-CN" sz="1600">
                  <a:solidFill>
                    <a:srgbClr val="000000"/>
                  </a:solidFill>
                </a:rPr>
                <a:t>F1</a:t>
              </a:r>
            </a:p>
          </p:txBody>
        </p:sp>
        <p:sp>
          <p:nvSpPr>
            <p:cNvPr id="32813" name="Text Box 5"/>
            <p:cNvSpPr txBox="1">
              <a:spLocks noChangeArrowheads="1"/>
            </p:cNvSpPr>
            <p:nvPr/>
          </p:nvSpPr>
          <p:spPr bwMode="auto">
            <a:xfrm>
              <a:off x="3120" y="2832"/>
              <a:ext cx="288" cy="145"/>
            </a:xfrm>
            <a:prstGeom prst="rect">
              <a:avLst/>
            </a:prstGeom>
            <a:solidFill>
              <a:schemeClr val="accent1"/>
            </a:solidFill>
            <a:ln w="9525">
              <a:solidFill>
                <a:srgbClr val="000000"/>
              </a:solidFill>
              <a:miter lim="800000"/>
              <a:headEnd/>
              <a:tailEnd/>
            </a:ln>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en-US" altLang="zh-CN" sz="1600">
                  <a:solidFill>
                    <a:srgbClr val="000000"/>
                  </a:solidFill>
                </a:rPr>
                <a:t>F12</a:t>
              </a:r>
            </a:p>
          </p:txBody>
        </p:sp>
        <p:sp>
          <p:nvSpPr>
            <p:cNvPr id="32814" name="Text Box 6"/>
            <p:cNvSpPr txBox="1">
              <a:spLocks noChangeArrowheads="1"/>
            </p:cNvSpPr>
            <p:nvPr/>
          </p:nvSpPr>
          <p:spPr bwMode="auto">
            <a:xfrm>
              <a:off x="2448" y="2832"/>
              <a:ext cx="288" cy="145"/>
            </a:xfrm>
            <a:prstGeom prst="rect">
              <a:avLst/>
            </a:prstGeom>
            <a:solidFill>
              <a:schemeClr val="accent1"/>
            </a:solidFill>
            <a:ln w="9525">
              <a:solidFill>
                <a:srgbClr val="000000"/>
              </a:solidFill>
              <a:miter lim="800000"/>
              <a:headEnd/>
              <a:tailEnd/>
            </a:ln>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en-US" altLang="zh-CN" sz="1600">
                  <a:solidFill>
                    <a:srgbClr val="000000"/>
                  </a:solidFill>
                </a:rPr>
                <a:t>F11</a:t>
              </a:r>
            </a:p>
          </p:txBody>
        </p:sp>
        <p:sp>
          <p:nvSpPr>
            <p:cNvPr id="32815" name="Text Box 7"/>
            <p:cNvSpPr txBox="1">
              <a:spLocks noChangeArrowheads="1"/>
            </p:cNvSpPr>
            <p:nvPr/>
          </p:nvSpPr>
          <p:spPr bwMode="auto">
            <a:xfrm>
              <a:off x="2880" y="3072"/>
              <a:ext cx="288" cy="145"/>
            </a:xfrm>
            <a:prstGeom prst="rect">
              <a:avLst/>
            </a:prstGeom>
            <a:solidFill>
              <a:schemeClr val="accent1"/>
            </a:solidFill>
            <a:ln w="9525">
              <a:solidFill>
                <a:srgbClr val="000000"/>
              </a:solidFill>
              <a:miter lim="800000"/>
              <a:headEnd/>
              <a:tailEnd/>
            </a:ln>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en-US" altLang="zh-CN" sz="1600">
                  <a:solidFill>
                    <a:srgbClr val="000000"/>
                  </a:solidFill>
                </a:rPr>
                <a:t>F121</a:t>
              </a:r>
            </a:p>
          </p:txBody>
        </p:sp>
        <p:sp>
          <p:nvSpPr>
            <p:cNvPr id="32816" name="Text Box 8"/>
            <p:cNvSpPr txBox="1">
              <a:spLocks noChangeArrowheads="1"/>
            </p:cNvSpPr>
            <p:nvPr/>
          </p:nvSpPr>
          <p:spPr bwMode="auto">
            <a:xfrm>
              <a:off x="3360" y="3072"/>
              <a:ext cx="288" cy="145"/>
            </a:xfrm>
            <a:prstGeom prst="rect">
              <a:avLst/>
            </a:prstGeom>
            <a:solidFill>
              <a:schemeClr val="accent1"/>
            </a:solidFill>
            <a:ln w="9525">
              <a:solidFill>
                <a:srgbClr val="000000"/>
              </a:solidFill>
              <a:miter lim="800000"/>
              <a:headEnd/>
              <a:tailEnd/>
            </a:ln>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en-US" altLang="zh-CN" sz="1600">
                  <a:solidFill>
                    <a:srgbClr val="000000"/>
                  </a:solidFill>
                </a:rPr>
                <a:t>F122</a:t>
              </a:r>
            </a:p>
          </p:txBody>
        </p:sp>
        <p:cxnSp>
          <p:nvCxnSpPr>
            <p:cNvPr id="32817" name="AutoShape 9"/>
            <p:cNvCxnSpPr>
              <a:cxnSpLocks noChangeShapeType="1"/>
              <a:stCxn id="32812" idx="1"/>
              <a:endCxn id="32814" idx="0"/>
            </p:cNvCxnSpPr>
            <p:nvPr/>
          </p:nvCxnSpPr>
          <p:spPr bwMode="auto">
            <a:xfrm rot="10800000" flipV="1">
              <a:off x="2592" y="2672"/>
              <a:ext cx="192" cy="160"/>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32818" name="AutoShape 10"/>
            <p:cNvCxnSpPr>
              <a:cxnSpLocks noChangeShapeType="1"/>
              <a:stCxn id="32812" idx="3"/>
              <a:endCxn id="32813" idx="0"/>
            </p:cNvCxnSpPr>
            <p:nvPr/>
          </p:nvCxnSpPr>
          <p:spPr bwMode="auto">
            <a:xfrm>
              <a:off x="3072" y="2672"/>
              <a:ext cx="192" cy="160"/>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32819" name="AutoShape 11"/>
            <p:cNvCxnSpPr>
              <a:cxnSpLocks noChangeShapeType="1"/>
              <a:stCxn id="32813" idx="1"/>
              <a:endCxn id="32815" idx="0"/>
            </p:cNvCxnSpPr>
            <p:nvPr/>
          </p:nvCxnSpPr>
          <p:spPr bwMode="auto">
            <a:xfrm rot="10800000" flipV="1">
              <a:off x="3024" y="2912"/>
              <a:ext cx="96" cy="160"/>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32820" name="AutoShape 12"/>
            <p:cNvCxnSpPr>
              <a:cxnSpLocks noChangeShapeType="1"/>
              <a:stCxn id="32813" idx="3"/>
              <a:endCxn id="32816" idx="0"/>
            </p:cNvCxnSpPr>
            <p:nvPr/>
          </p:nvCxnSpPr>
          <p:spPr bwMode="auto">
            <a:xfrm>
              <a:off x="3408" y="2912"/>
              <a:ext cx="96" cy="160"/>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grpSp>
      <p:grpSp>
        <p:nvGrpSpPr>
          <p:cNvPr id="11277" name="Group 13"/>
          <p:cNvGrpSpPr>
            <a:grpSpLocks/>
          </p:cNvGrpSpPr>
          <p:nvPr/>
        </p:nvGrpSpPr>
        <p:grpSpPr bwMode="auto">
          <a:xfrm>
            <a:off x="4859338" y="1700213"/>
            <a:ext cx="2743200" cy="346075"/>
            <a:chOff x="336" y="3456"/>
            <a:chExt cx="1536" cy="181"/>
          </a:xfrm>
        </p:grpSpPr>
        <p:sp>
          <p:nvSpPr>
            <p:cNvPr id="32805" name="Text Box 14"/>
            <p:cNvSpPr txBox="1">
              <a:spLocks noChangeArrowheads="1"/>
            </p:cNvSpPr>
            <p:nvPr/>
          </p:nvSpPr>
          <p:spPr bwMode="auto">
            <a:xfrm>
              <a:off x="480" y="3456"/>
              <a:ext cx="288" cy="181"/>
            </a:xfrm>
            <a:prstGeom prst="rect">
              <a:avLst/>
            </a:prstGeom>
            <a:solidFill>
              <a:schemeClr val="accent1"/>
            </a:solidFill>
            <a:ln w="9525">
              <a:solidFill>
                <a:srgbClr val="000000"/>
              </a:solidFill>
              <a:miter lim="800000"/>
              <a:headEnd/>
              <a:tailEnd/>
            </a:ln>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en-US" altLang="zh-CN" sz="1600">
                  <a:solidFill>
                    <a:srgbClr val="000000"/>
                  </a:solidFill>
                </a:rPr>
                <a:t>F1</a:t>
              </a:r>
            </a:p>
          </p:txBody>
        </p:sp>
        <p:sp>
          <p:nvSpPr>
            <p:cNvPr id="32806" name="Text Box 15"/>
            <p:cNvSpPr txBox="1">
              <a:spLocks noChangeArrowheads="1"/>
            </p:cNvSpPr>
            <p:nvPr/>
          </p:nvSpPr>
          <p:spPr bwMode="auto">
            <a:xfrm>
              <a:off x="960" y="3456"/>
              <a:ext cx="288" cy="181"/>
            </a:xfrm>
            <a:prstGeom prst="rect">
              <a:avLst/>
            </a:prstGeom>
            <a:solidFill>
              <a:schemeClr val="accent1"/>
            </a:solidFill>
            <a:ln w="9525">
              <a:solidFill>
                <a:srgbClr val="000000"/>
              </a:solidFill>
              <a:miter lim="800000"/>
              <a:headEnd/>
              <a:tailEnd/>
            </a:ln>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en-US" altLang="zh-CN" sz="1600">
                  <a:solidFill>
                    <a:srgbClr val="000000"/>
                  </a:solidFill>
                </a:rPr>
                <a:t>F2</a:t>
              </a:r>
            </a:p>
          </p:txBody>
        </p:sp>
        <p:sp>
          <p:nvSpPr>
            <p:cNvPr id="32807" name="Text Box 16"/>
            <p:cNvSpPr txBox="1">
              <a:spLocks noChangeArrowheads="1"/>
            </p:cNvSpPr>
            <p:nvPr/>
          </p:nvSpPr>
          <p:spPr bwMode="auto">
            <a:xfrm>
              <a:off x="1440" y="3456"/>
              <a:ext cx="288" cy="181"/>
            </a:xfrm>
            <a:prstGeom prst="rect">
              <a:avLst/>
            </a:prstGeom>
            <a:solidFill>
              <a:schemeClr val="accent1"/>
            </a:solidFill>
            <a:ln w="9525">
              <a:solidFill>
                <a:srgbClr val="000000"/>
              </a:solidFill>
              <a:miter lim="800000"/>
              <a:headEnd/>
              <a:tailEnd/>
            </a:ln>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en-US" altLang="zh-CN" sz="1600">
                  <a:solidFill>
                    <a:srgbClr val="000000"/>
                  </a:solidFill>
                </a:rPr>
                <a:t>F3</a:t>
              </a:r>
            </a:p>
          </p:txBody>
        </p:sp>
        <p:cxnSp>
          <p:nvCxnSpPr>
            <p:cNvPr id="32808" name="AutoShape 17"/>
            <p:cNvCxnSpPr>
              <a:cxnSpLocks noChangeShapeType="1"/>
              <a:stCxn id="32805" idx="3"/>
              <a:endCxn id="32806" idx="1"/>
            </p:cNvCxnSpPr>
            <p:nvPr/>
          </p:nvCxnSpPr>
          <p:spPr bwMode="auto">
            <a:xfrm>
              <a:off x="768" y="3536"/>
              <a:ext cx="192"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2809" name="AutoShape 18"/>
            <p:cNvCxnSpPr>
              <a:cxnSpLocks noChangeShapeType="1"/>
              <a:stCxn id="32806" idx="3"/>
              <a:endCxn id="32807" idx="1"/>
            </p:cNvCxnSpPr>
            <p:nvPr/>
          </p:nvCxnSpPr>
          <p:spPr bwMode="auto">
            <a:xfrm>
              <a:off x="1248" y="3536"/>
              <a:ext cx="192"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2810" name="Line 19"/>
            <p:cNvSpPr>
              <a:spLocks noChangeShapeType="1"/>
            </p:cNvSpPr>
            <p:nvPr/>
          </p:nvSpPr>
          <p:spPr bwMode="auto">
            <a:xfrm>
              <a:off x="336" y="3534"/>
              <a:ext cx="14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811" name="Line 20"/>
            <p:cNvSpPr>
              <a:spLocks noChangeShapeType="1"/>
            </p:cNvSpPr>
            <p:nvPr/>
          </p:nvSpPr>
          <p:spPr bwMode="auto">
            <a:xfrm>
              <a:off x="1728" y="3534"/>
              <a:ext cx="14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1285" name="Group 21"/>
          <p:cNvGrpSpPr>
            <a:grpSpLocks/>
          </p:cNvGrpSpPr>
          <p:nvPr/>
        </p:nvGrpSpPr>
        <p:grpSpPr bwMode="auto">
          <a:xfrm>
            <a:off x="971550" y="4221163"/>
            <a:ext cx="2667000" cy="1017587"/>
            <a:chOff x="2070" y="11736"/>
            <a:chExt cx="3450" cy="1274"/>
          </a:xfrm>
        </p:grpSpPr>
        <p:sp>
          <p:nvSpPr>
            <p:cNvPr id="32793" name="Text Box 22"/>
            <p:cNvSpPr txBox="1">
              <a:spLocks noChangeArrowheads="1"/>
            </p:cNvSpPr>
            <p:nvPr/>
          </p:nvSpPr>
          <p:spPr bwMode="auto">
            <a:xfrm>
              <a:off x="2879" y="11736"/>
              <a:ext cx="721" cy="433"/>
            </a:xfrm>
            <a:prstGeom prst="rect">
              <a:avLst/>
            </a:prstGeom>
            <a:solidFill>
              <a:schemeClr val="accent1"/>
            </a:solidFill>
            <a:ln w="9525">
              <a:solidFill>
                <a:srgbClr val="000000"/>
              </a:solidFill>
              <a:miter lim="800000"/>
              <a:headEnd/>
              <a:tailEnd/>
            </a:ln>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en-US" altLang="zh-CN" sz="1600">
                  <a:solidFill>
                    <a:srgbClr val="000000"/>
                  </a:solidFill>
                </a:rPr>
                <a:t>F1</a:t>
              </a:r>
            </a:p>
          </p:txBody>
        </p:sp>
        <p:sp>
          <p:nvSpPr>
            <p:cNvPr id="32794" name="Text Box 23"/>
            <p:cNvSpPr txBox="1">
              <a:spLocks noChangeArrowheads="1"/>
            </p:cNvSpPr>
            <p:nvPr/>
          </p:nvSpPr>
          <p:spPr bwMode="auto">
            <a:xfrm>
              <a:off x="2879" y="12577"/>
              <a:ext cx="721" cy="433"/>
            </a:xfrm>
            <a:prstGeom prst="rect">
              <a:avLst/>
            </a:prstGeom>
            <a:solidFill>
              <a:schemeClr val="accent1"/>
            </a:solidFill>
            <a:ln w="9525">
              <a:solidFill>
                <a:srgbClr val="000000"/>
              </a:solidFill>
              <a:miter lim="800000"/>
              <a:headEnd/>
              <a:tailEnd/>
            </a:ln>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en-US" altLang="zh-CN" sz="1600">
                  <a:solidFill>
                    <a:srgbClr val="000000"/>
                  </a:solidFill>
                </a:rPr>
                <a:t>F2</a:t>
              </a:r>
            </a:p>
          </p:txBody>
        </p:sp>
        <p:sp>
          <p:nvSpPr>
            <p:cNvPr id="32795" name="Text Box 24"/>
            <p:cNvSpPr txBox="1">
              <a:spLocks noChangeArrowheads="1"/>
            </p:cNvSpPr>
            <p:nvPr/>
          </p:nvSpPr>
          <p:spPr bwMode="auto">
            <a:xfrm>
              <a:off x="4080" y="11736"/>
              <a:ext cx="719" cy="433"/>
            </a:xfrm>
            <a:prstGeom prst="rect">
              <a:avLst/>
            </a:prstGeom>
            <a:solidFill>
              <a:schemeClr val="accent1"/>
            </a:solidFill>
            <a:ln w="9525">
              <a:solidFill>
                <a:srgbClr val="000000"/>
              </a:solidFill>
              <a:miter lim="800000"/>
              <a:headEnd/>
              <a:tailEnd/>
            </a:ln>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en-US" altLang="zh-CN" sz="1600">
                  <a:solidFill>
                    <a:srgbClr val="000000"/>
                  </a:solidFill>
                </a:rPr>
                <a:t>F11</a:t>
              </a:r>
            </a:p>
          </p:txBody>
        </p:sp>
        <p:cxnSp>
          <p:nvCxnSpPr>
            <p:cNvPr id="32796" name="AutoShape 25"/>
            <p:cNvCxnSpPr>
              <a:cxnSpLocks noChangeShapeType="1"/>
              <a:stCxn id="32793" idx="1"/>
              <a:endCxn id="32794" idx="1"/>
            </p:cNvCxnSpPr>
            <p:nvPr/>
          </p:nvCxnSpPr>
          <p:spPr bwMode="auto">
            <a:xfrm rot="10800000" flipH="1" flipV="1">
              <a:off x="2880" y="11936"/>
              <a:ext cx="3" cy="840"/>
            </a:xfrm>
            <a:prstGeom prst="bentConnector3">
              <a:avLst>
                <a:gd name="adj1" fmla="val -14400000"/>
              </a:avLst>
            </a:prstGeom>
            <a:noFill/>
            <a:ln w="9525">
              <a:solidFill>
                <a:srgbClr val="000000"/>
              </a:solidFill>
              <a:miter lim="800000"/>
              <a:headEnd type="triangle" w="med" len="med"/>
              <a:tailEnd type="triangle" w="med" len="med"/>
            </a:ln>
            <a:extLst>
              <a:ext uri="{909E8E84-426E-40DD-AFC4-6F175D3DCCD1}">
                <a14:hiddenFill xmlns:a14="http://schemas.microsoft.com/office/drawing/2010/main">
                  <a:noFill/>
                </a14:hiddenFill>
              </a:ext>
            </a:extLst>
          </p:spPr>
        </p:cxnSp>
        <p:sp>
          <p:nvSpPr>
            <p:cNvPr id="32797" name="Line 26"/>
            <p:cNvSpPr>
              <a:spLocks noChangeShapeType="1"/>
            </p:cNvSpPr>
            <p:nvPr/>
          </p:nvSpPr>
          <p:spPr bwMode="auto">
            <a:xfrm>
              <a:off x="5160" y="12336"/>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cxnSp>
          <p:nvCxnSpPr>
            <p:cNvPr id="32798" name="AutoShape 27"/>
            <p:cNvCxnSpPr>
              <a:cxnSpLocks noChangeShapeType="1"/>
              <a:stCxn id="32793" idx="3"/>
              <a:endCxn id="32795" idx="1"/>
            </p:cNvCxnSpPr>
            <p:nvPr/>
          </p:nvCxnSpPr>
          <p:spPr bwMode="auto">
            <a:xfrm>
              <a:off x="3600" y="11936"/>
              <a:ext cx="48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2799" name="AutoShape 28"/>
            <p:cNvCxnSpPr>
              <a:cxnSpLocks noChangeShapeType="1"/>
              <a:stCxn id="32795" idx="3"/>
              <a:endCxn id="32794" idx="3"/>
            </p:cNvCxnSpPr>
            <p:nvPr/>
          </p:nvCxnSpPr>
          <p:spPr bwMode="auto">
            <a:xfrm flipH="1">
              <a:off x="3600" y="11936"/>
              <a:ext cx="1200" cy="840"/>
            </a:xfrm>
            <a:prstGeom prst="bentConnector3">
              <a:avLst>
                <a:gd name="adj1" fmla="val -30000"/>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sp>
          <p:nvSpPr>
            <p:cNvPr id="32800" name="Oval 29"/>
            <p:cNvSpPr>
              <a:spLocks noChangeArrowheads="1"/>
            </p:cNvSpPr>
            <p:nvPr/>
          </p:nvSpPr>
          <p:spPr bwMode="auto">
            <a:xfrm>
              <a:off x="2385" y="12276"/>
              <a:ext cx="120" cy="120"/>
            </a:xfrm>
            <a:prstGeom prst="ellipse">
              <a:avLst/>
            </a:prstGeom>
            <a:solidFill>
              <a:schemeClr val="accent1"/>
            </a:solidFill>
            <a:ln w="9525">
              <a:solidFill>
                <a:srgbClr val="000000"/>
              </a:solidFill>
              <a:round/>
              <a:headEnd/>
              <a:tailEnd/>
            </a:ln>
          </p:spPr>
          <p:txBody>
            <a:bodyPr wrap="none" anchor="ctr"/>
            <a:lstStyle/>
            <a:p>
              <a:endParaRPr lang="zh-CN" altLang="en-US"/>
            </a:p>
          </p:txBody>
        </p:sp>
        <p:sp>
          <p:nvSpPr>
            <p:cNvPr id="32801" name="Oval 30"/>
            <p:cNvSpPr>
              <a:spLocks noChangeArrowheads="1"/>
            </p:cNvSpPr>
            <p:nvPr/>
          </p:nvSpPr>
          <p:spPr bwMode="auto">
            <a:xfrm>
              <a:off x="5093" y="12291"/>
              <a:ext cx="120" cy="120"/>
            </a:xfrm>
            <a:prstGeom prst="ellipse">
              <a:avLst/>
            </a:prstGeom>
            <a:solidFill>
              <a:schemeClr val="accent1"/>
            </a:solidFill>
            <a:ln w="9525">
              <a:solidFill>
                <a:srgbClr val="000000"/>
              </a:solidFill>
              <a:round/>
              <a:headEnd/>
              <a:tailEnd/>
            </a:ln>
          </p:spPr>
          <p:txBody>
            <a:bodyPr wrap="none" anchor="ctr"/>
            <a:lstStyle/>
            <a:p>
              <a:endParaRPr lang="zh-CN" altLang="en-US"/>
            </a:p>
          </p:txBody>
        </p:sp>
        <p:sp>
          <p:nvSpPr>
            <p:cNvPr id="32802" name="Line 31"/>
            <p:cNvSpPr>
              <a:spLocks noChangeShapeType="1"/>
            </p:cNvSpPr>
            <p:nvPr/>
          </p:nvSpPr>
          <p:spPr bwMode="auto">
            <a:xfrm flipV="1">
              <a:off x="5160" y="12456"/>
              <a:ext cx="0" cy="2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803" name="Line 32"/>
            <p:cNvSpPr>
              <a:spLocks noChangeShapeType="1"/>
            </p:cNvSpPr>
            <p:nvPr/>
          </p:nvSpPr>
          <p:spPr bwMode="auto">
            <a:xfrm>
              <a:off x="5160" y="11976"/>
              <a:ext cx="0" cy="2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804" name="Line 33"/>
            <p:cNvSpPr>
              <a:spLocks noChangeShapeType="1"/>
            </p:cNvSpPr>
            <p:nvPr/>
          </p:nvSpPr>
          <p:spPr bwMode="auto">
            <a:xfrm>
              <a:off x="2070" y="12336"/>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1298" name="Group 34"/>
          <p:cNvGrpSpPr>
            <a:grpSpLocks/>
          </p:cNvGrpSpPr>
          <p:nvPr/>
        </p:nvGrpSpPr>
        <p:grpSpPr bwMode="auto">
          <a:xfrm>
            <a:off x="5148263" y="3860800"/>
            <a:ext cx="2667000" cy="1047750"/>
            <a:chOff x="2736" y="2736"/>
            <a:chExt cx="1353" cy="525"/>
          </a:xfrm>
        </p:grpSpPr>
        <p:sp>
          <p:nvSpPr>
            <p:cNvPr id="32781" name="Text Box 35"/>
            <p:cNvSpPr txBox="1">
              <a:spLocks noChangeArrowheads="1"/>
            </p:cNvSpPr>
            <p:nvPr/>
          </p:nvSpPr>
          <p:spPr bwMode="auto">
            <a:xfrm>
              <a:off x="2976" y="2736"/>
              <a:ext cx="288" cy="189"/>
            </a:xfrm>
            <a:prstGeom prst="rect">
              <a:avLst/>
            </a:prstGeom>
            <a:solidFill>
              <a:schemeClr val="accent1"/>
            </a:solidFill>
            <a:ln w="9525">
              <a:solidFill>
                <a:srgbClr val="000000"/>
              </a:solidFill>
              <a:miter lim="800000"/>
              <a:headEnd/>
              <a:tailEnd/>
            </a:ln>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en-US" altLang="zh-CN" sz="1800">
                  <a:solidFill>
                    <a:srgbClr val="000000"/>
                  </a:solidFill>
                </a:rPr>
                <a:t>F1</a:t>
              </a:r>
            </a:p>
          </p:txBody>
        </p:sp>
        <p:sp>
          <p:nvSpPr>
            <p:cNvPr id="32782" name="Text Box 36"/>
            <p:cNvSpPr txBox="1">
              <a:spLocks noChangeArrowheads="1"/>
            </p:cNvSpPr>
            <p:nvPr/>
          </p:nvSpPr>
          <p:spPr bwMode="auto">
            <a:xfrm>
              <a:off x="3216" y="3073"/>
              <a:ext cx="288" cy="188"/>
            </a:xfrm>
            <a:prstGeom prst="rect">
              <a:avLst/>
            </a:prstGeom>
            <a:solidFill>
              <a:schemeClr val="accent1"/>
            </a:solidFill>
            <a:ln w="9525">
              <a:solidFill>
                <a:srgbClr val="000000"/>
              </a:solidFill>
              <a:miter lim="800000"/>
              <a:headEnd/>
              <a:tailEnd/>
            </a:ln>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en-US" altLang="zh-CN" sz="1800">
                  <a:solidFill>
                    <a:srgbClr val="000000"/>
                  </a:solidFill>
                </a:rPr>
                <a:t>F2</a:t>
              </a:r>
            </a:p>
          </p:txBody>
        </p:sp>
        <p:sp>
          <p:nvSpPr>
            <p:cNvPr id="32783" name="Text Box 37"/>
            <p:cNvSpPr txBox="1">
              <a:spLocks noChangeArrowheads="1"/>
            </p:cNvSpPr>
            <p:nvPr/>
          </p:nvSpPr>
          <p:spPr bwMode="auto">
            <a:xfrm>
              <a:off x="3456" y="2736"/>
              <a:ext cx="288" cy="173"/>
            </a:xfrm>
            <a:prstGeom prst="rect">
              <a:avLst/>
            </a:prstGeom>
            <a:solidFill>
              <a:schemeClr val="accent1"/>
            </a:solidFill>
            <a:ln w="9525">
              <a:solidFill>
                <a:srgbClr val="000000"/>
              </a:solidFill>
              <a:miter lim="800000"/>
              <a:headEnd/>
              <a:tailEnd/>
            </a:ln>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en-US" altLang="zh-CN" sz="1600">
                  <a:solidFill>
                    <a:srgbClr val="000000"/>
                  </a:solidFill>
                </a:rPr>
                <a:t>F11</a:t>
              </a:r>
            </a:p>
          </p:txBody>
        </p:sp>
        <p:cxnSp>
          <p:nvCxnSpPr>
            <p:cNvPr id="32784" name="AutoShape 38"/>
            <p:cNvCxnSpPr>
              <a:cxnSpLocks noChangeShapeType="1"/>
              <a:stCxn id="32781" idx="3"/>
              <a:endCxn id="32783" idx="1"/>
            </p:cNvCxnSpPr>
            <p:nvPr/>
          </p:nvCxnSpPr>
          <p:spPr bwMode="auto">
            <a:xfrm>
              <a:off x="3264" y="2816"/>
              <a:ext cx="192"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2785" name="AutoShape 39"/>
            <p:cNvCxnSpPr>
              <a:cxnSpLocks noChangeShapeType="1"/>
              <a:stCxn id="32782" idx="1"/>
              <a:endCxn id="32781" idx="1"/>
            </p:cNvCxnSpPr>
            <p:nvPr/>
          </p:nvCxnSpPr>
          <p:spPr bwMode="auto">
            <a:xfrm rot="10800000">
              <a:off x="2976" y="2816"/>
              <a:ext cx="240" cy="336"/>
            </a:xfrm>
            <a:prstGeom prst="bentConnector3">
              <a:avLst>
                <a:gd name="adj1" fmla="val 16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32786" name="Line 40"/>
            <p:cNvSpPr>
              <a:spLocks noChangeShapeType="1"/>
            </p:cNvSpPr>
            <p:nvPr/>
          </p:nvSpPr>
          <p:spPr bwMode="auto">
            <a:xfrm>
              <a:off x="2736" y="2811"/>
              <a:ext cx="1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7" name="Oval 41"/>
            <p:cNvSpPr>
              <a:spLocks noChangeArrowheads="1"/>
            </p:cNvSpPr>
            <p:nvPr/>
          </p:nvSpPr>
          <p:spPr bwMode="auto">
            <a:xfrm>
              <a:off x="2802" y="2784"/>
              <a:ext cx="48" cy="48"/>
            </a:xfrm>
            <a:prstGeom prst="ellipse">
              <a:avLst/>
            </a:prstGeom>
            <a:solidFill>
              <a:schemeClr val="tx2"/>
            </a:solidFill>
            <a:ln w="9525">
              <a:solidFill>
                <a:srgbClr val="000000"/>
              </a:solidFill>
              <a:round/>
              <a:headEnd/>
              <a:tailEnd/>
            </a:ln>
          </p:spPr>
          <p:txBody>
            <a:bodyPr wrap="none" anchor="ctr"/>
            <a:lstStyle/>
            <a:p>
              <a:endParaRPr lang="zh-CN" altLang="en-US"/>
            </a:p>
          </p:txBody>
        </p:sp>
        <p:sp>
          <p:nvSpPr>
            <p:cNvPr id="32788" name="Line 42"/>
            <p:cNvSpPr>
              <a:spLocks noChangeShapeType="1"/>
            </p:cNvSpPr>
            <p:nvPr/>
          </p:nvSpPr>
          <p:spPr bwMode="auto">
            <a:xfrm flipV="1">
              <a:off x="2832" y="2832"/>
              <a:ext cx="0" cy="1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cxnSp>
          <p:nvCxnSpPr>
            <p:cNvPr id="32789" name="AutoShape 43"/>
            <p:cNvCxnSpPr>
              <a:cxnSpLocks noChangeShapeType="1"/>
              <a:stCxn id="32783" idx="3"/>
              <a:endCxn id="32782" idx="3"/>
            </p:cNvCxnSpPr>
            <p:nvPr/>
          </p:nvCxnSpPr>
          <p:spPr bwMode="auto">
            <a:xfrm flipH="1">
              <a:off x="3504" y="2816"/>
              <a:ext cx="240" cy="336"/>
            </a:xfrm>
            <a:prstGeom prst="bentConnector3">
              <a:avLst>
                <a:gd name="adj1" fmla="val -60000"/>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sp>
          <p:nvSpPr>
            <p:cNvPr id="32790" name="Oval 44"/>
            <p:cNvSpPr>
              <a:spLocks noChangeArrowheads="1"/>
            </p:cNvSpPr>
            <p:nvPr/>
          </p:nvSpPr>
          <p:spPr bwMode="auto">
            <a:xfrm>
              <a:off x="3852" y="2793"/>
              <a:ext cx="48" cy="48"/>
            </a:xfrm>
            <a:prstGeom prst="ellipse">
              <a:avLst/>
            </a:prstGeom>
            <a:solidFill>
              <a:schemeClr val="tx2"/>
            </a:solidFill>
            <a:ln w="9525">
              <a:solidFill>
                <a:srgbClr val="000000"/>
              </a:solidFill>
              <a:round/>
              <a:headEnd/>
              <a:tailEnd/>
            </a:ln>
          </p:spPr>
          <p:txBody>
            <a:bodyPr wrap="none" anchor="ctr"/>
            <a:lstStyle/>
            <a:p>
              <a:endParaRPr lang="zh-CN" altLang="en-US"/>
            </a:p>
          </p:txBody>
        </p:sp>
        <p:sp>
          <p:nvSpPr>
            <p:cNvPr id="32791" name="Line 45"/>
            <p:cNvSpPr>
              <a:spLocks noChangeShapeType="1"/>
            </p:cNvSpPr>
            <p:nvPr/>
          </p:nvSpPr>
          <p:spPr bwMode="auto">
            <a:xfrm>
              <a:off x="3897" y="2814"/>
              <a:ext cx="19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92" name="Line 46"/>
            <p:cNvSpPr>
              <a:spLocks noChangeShapeType="1"/>
            </p:cNvSpPr>
            <p:nvPr/>
          </p:nvSpPr>
          <p:spPr bwMode="auto">
            <a:xfrm>
              <a:off x="3888" y="2880"/>
              <a:ext cx="0" cy="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1311" name="Text Box 47"/>
          <p:cNvSpPr txBox="1">
            <a:spLocks noChangeArrowheads="1"/>
          </p:cNvSpPr>
          <p:nvPr/>
        </p:nvSpPr>
        <p:spPr bwMode="auto">
          <a:xfrm>
            <a:off x="1547813" y="3357563"/>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lang="zh-CN" altLang="en-US" sz="2400" b="1"/>
              <a:t>树状结构</a:t>
            </a:r>
          </a:p>
        </p:txBody>
      </p:sp>
      <p:sp>
        <p:nvSpPr>
          <p:cNvPr id="11312" name="Text Box 48"/>
          <p:cNvSpPr txBox="1">
            <a:spLocks noChangeArrowheads="1"/>
          </p:cNvSpPr>
          <p:nvPr/>
        </p:nvSpPr>
        <p:spPr bwMode="auto">
          <a:xfrm>
            <a:off x="5364163" y="2781300"/>
            <a:ext cx="1987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lang="zh-CN" altLang="en-US" sz="2400" b="1"/>
              <a:t>串联结构</a:t>
            </a:r>
          </a:p>
        </p:txBody>
      </p:sp>
      <p:sp>
        <p:nvSpPr>
          <p:cNvPr id="11313" name="Text Box 49"/>
          <p:cNvSpPr txBox="1">
            <a:spLocks noChangeArrowheads="1"/>
          </p:cNvSpPr>
          <p:nvPr/>
        </p:nvSpPr>
        <p:spPr bwMode="auto">
          <a:xfrm>
            <a:off x="1403350" y="551815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lang="zh-CN" altLang="en-US" sz="2400" b="1"/>
              <a:t>并联结构</a:t>
            </a:r>
          </a:p>
        </p:txBody>
      </p:sp>
      <p:sp>
        <p:nvSpPr>
          <p:cNvPr id="11314" name="Text Box 50"/>
          <p:cNvSpPr txBox="1">
            <a:spLocks noChangeArrowheads="1"/>
          </p:cNvSpPr>
          <p:nvPr/>
        </p:nvSpPr>
        <p:spPr bwMode="auto">
          <a:xfrm>
            <a:off x="5508625" y="5300663"/>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lang="zh-CN" altLang="en-US" sz="2400" b="1"/>
              <a:t>环状结构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blinds(horizontal)">
                                      <p:cBhvr>
                                        <p:cTn id="7" dur="500"/>
                                        <p:tgtEl>
                                          <p:spTgt spid="112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blinds(horizontal)">
                                      <p:cBhvr>
                                        <p:cTn id="12" dur="500"/>
                                        <p:tgtEl>
                                          <p:spTgt spid="112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311">
                                            <p:txEl>
                                              <p:pRg st="0" end="0"/>
                                            </p:txEl>
                                          </p:spTgt>
                                        </p:tgtEl>
                                        <p:attrNameLst>
                                          <p:attrName>style.visibility</p:attrName>
                                        </p:attrNameLst>
                                      </p:cBhvr>
                                      <p:to>
                                        <p:strVal val="visible"/>
                                      </p:to>
                                    </p:set>
                                    <p:animEffect transition="in" filter="blinds(horizontal)">
                                      <p:cBhvr>
                                        <p:cTn id="17" dur="500"/>
                                        <p:tgtEl>
                                          <p:spTgt spid="1131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1277"/>
                                        </p:tgtEl>
                                        <p:attrNameLst>
                                          <p:attrName>style.visibility</p:attrName>
                                        </p:attrNameLst>
                                      </p:cBhvr>
                                      <p:to>
                                        <p:strVal val="visible"/>
                                      </p:to>
                                    </p:set>
                                    <p:animEffect transition="in" filter="blinds(horizontal)">
                                      <p:cBhvr>
                                        <p:cTn id="22" dur="500"/>
                                        <p:tgtEl>
                                          <p:spTgt spid="112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312"/>
                                        </p:tgtEl>
                                        <p:attrNameLst>
                                          <p:attrName>style.visibility</p:attrName>
                                        </p:attrNameLst>
                                      </p:cBhvr>
                                      <p:to>
                                        <p:strVal val="visible"/>
                                      </p:to>
                                    </p:set>
                                    <p:animEffect transition="in" filter="blinds(horizontal)">
                                      <p:cBhvr>
                                        <p:cTn id="27" dur="500"/>
                                        <p:tgtEl>
                                          <p:spTgt spid="113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1285"/>
                                        </p:tgtEl>
                                        <p:attrNameLst>
                                          <p:attrName>style.visibility</p:attrName>
                                        </p:attrNameLst>
                                      </p:cBhvr>
                                      <p:to>
                                        <p:strVal val="visible"/>
                                      </p:to>
                                    </p:set>
                                    <p:animEffect transition="in" filter="blinds(horizontal)">
                                      <p:cBhvr>
                                        <p:cTn id="32" dur="500"/>
                                        <p:tgtEl>
                                          <p:spTgt spid="1128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1313">
                                            <p:txEl>
                                              <p:pRg st="0" end="0"/>
                                            </p:txEl>
                                          </p:spTgt>
                                        </p:tgtEl>
                                        <p:attrNameLst>
                                          <p:attrName>style.visibility</p:attrName>
                                        </p:attrNameLst>
                                      </p:cBhvr>
                                      <p:to>
                                        <p:strVal val="visible"/>
                                      </p:to>
                                    </p:set>
                                    <p:animEffect transition="in" filter="blinds(horizontal)">
                                      <p:cBhvr>
                                        <p:cTn id="37" dur="500"/>
                                        <p:tgtEl>
                                          <p:spTgt spid="11313">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1298"/>
                                        </p:tgtEl>
                                        <p:attrNameLst>
                                          <p:attrName>style.visibility</p:attrName>
                                        </p:attrNameLst>
                                      </p:cBhvr>
                                      <p:to>
                                        <p:strVal val="visible"/>
                                      </p:to>
                                    </p:set>
                                    <p:animEffect transition="in" filter="blinds(horizontal)">
                                      <p:cBhvr>
                                        <p:cTn id="42" dur="500"/>
                                        <p:tgtEl>
                                          <p:spTgt spid="1129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1314">
                                            <p:txEl>
                                              <p:pRg st="0" end="0"/>
                                            </p:txEl>
                                          </p:spTgt>
                                        </p:tgtEl>
                                        <p:attrNameLst>
                                          <p:attrName>style.visibility</p:attrName>
                                        </p:attrNameLst>
                                      </p:cBhvr>
                                      <p:to>
                                        <p:strVal val="visible"/>
                                      </p:to>
                                    </p:set>
                                    <p:animEffect transition="in" filter="blinds(horizontal)">
                                      <p:cBhvr>
                                        <p:cTn id="47" dur="500"/>
                                        <p:tgtEl>
                                          <p:spTgt spid="113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3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页脚占位符 1"/>
          <p:cNvSpPr>
            <a:spLocks noGrp="1"/>
          </p:cNvSpPr>
          <p:nvPr>
            <p:ph type="ftr" sz="quarter" idx="10"/>
          </p:nvPr>
        </p:nvSpPr>
        <p:spPr>
          <a:noFill/>
        </p:spPr>
        <p:txBody>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kumimoji="0" lang="en-US" altLang="en-US" sz="1400" smtClean="0">
                <a:solidFill>
                  <a:srgbClr val="003366"/>
                </a:solidFill>
              </a:rPr>
              <a:t>Page</a:t>
            </a:r>
            <a:fld id="{7D76E05B-79A1-4CDB-AA57-5904DA88946E}" type="slidenum">
              <a:rPr kumimoji="0" lang="en-US" altLang="en-US" sz="1400" smtClean="0">
                <a:solidFill>
                  <a:srgbClr val="003366"/>
                </a:solidFill>
                <a:latin typeface="Arial Narrow" pitchFamily="34" charset="0"/>
              </a:rPr>
              <a:pPr/>
              <a:t>31</a:t>
            </a:fld>
            <a:endParaRPr kumimoji="0" lang="en-US" altLang="en-US" sz="1400" smtClean="0">
              <a:solidFill>
                <a:srgbClr val="003366"/>
              </a:solidFill>
              <a:latin typeface="Arial Narrow" pitchFamily="34" charset="0"/>
            </a:endParaRPr>
          </a:p>
        </p:txBody>
      </p:sp>
      <p:grpSp>
        <p:nvGrpSpPr>
          <p:cNvPr id="12326" name="Group 38"/>
          <p:cNvGrpSpPr>
            <a:grpSpLocks/>
          </p:cNvGrpSpPr>
          <p:nvPr/>
        </p:nvGrpSpPr>
        <p:grpSpPr bwMode="auto">
          <a:xfrm>
            <a:off x="3340100" y="1628775"/>
            <a:ext cx="4256088" cy="1765300"/>
            <a:chOff x="930" y="981"/>
            <a:chExt cx="2681" cy="1112"/>
          </a:xfrm>
        </p:grpSpPr>
        <p:sp>
          <p:nvSpPr>
            <p:cNvPr id="33819" name="Rectangle 3"/>
            <p:cNvSpPr>
              <a:spLocks noChangeArrowheads="1"/>
            </p:cNvSpPr>
            <p:nvPr/>
          </p:nvSpPr>
          <p:spPr bwMode="auto">
            <a:xfrm>
              <a:off x="1882" y="981"/>
              <a:ext cx="512" cy="1038"/>
            </a:xfrm>
            <a:prstGeom prst="rect">
              <a:avLst/>
            </a:prstGeom>
            <a:solidFill>
              <a:schemeClr val="accent1"/>
            </a:solidFill>
            <a:ln w="9525">
              <a:solidFill>
                <a:schemeClr val="accent2"/>
              </a:solidFill>
              <a:miter lim="800000"/>
              <a:headEnd/>
              <a:tailEnd/>
            </a:ln>
          </p:spPr>
          <p:txBody>
            <a:bodyPr wrap="none" anchor="ctr"/>
            <a:lstStyle/>
            <a:p>
              <a:endParaRPr lang="zh-CN" altLang="en-US"/>
            </a:p>
          </p:txBody>
        </p:sp>
        <p:sp>
          <p:nvSpPr>
            <p:cNvPr id="33820" name="Text Box 4"/>
            <p:cNvSpPr txBox="1">
              <a:spLocks noChangeArrowheads="1"/>
            </p:cNvSpPr>
            <p:nvPr/>
          </p:nvSpPr>
          <p:spPr bwMode="auto">
            <a:xfrm>
              <a:off x="2156" y="1498"/>
              <a:ext cx="243" cy="218"/>
            </a:xfrm>
            <a:prstGeom prst="rect">
              <a:avLst/>
            </a:prstGeom>
            <a:solidFill>
              <a:schemeClr val="accent1"/>
            </a:solidFill>
            <a:ln w="9525">
              <a:solidFill>
                <a:schemeClr val="accent2"/>
              </a:solidFill>
              <a:miter lim="800000"/>
              <a:headEnd/>
              <a:tailEnd/>
            </a:ln>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endParaRPr kumimoji="0" lang="zh-CN" altLang="zh-CN" sz="1600"/>
            </a:p>
          </p:txBody>
        </p:sp>
        <p:sp>
          <p:nvSpPr>
            <p:cNvPr id="33821" name="Text Box 5"/>
            <p:cNvSpPr txBox="1">
              <a:spLocks noChangeArrowheads="1"/>
            </p:cNvSpPr>
            <p:nvPr/>
          </p:nvSpPr>
          <p:spPr bwMode="auto">
            <a:xfrm>
              <a:off x="1938" y="1162"/>
              <a:ext cx="352" cy="754"/>
            </a:xfrm>
            <a:prstGeom prst="rect">
              <a:avLst/>
            </a:prstGeom>
            <a:solidFill>
              <a:schemeClr val="accent1"/>
            </a:solidFill>
            <a:ln w="9525">
              <a:solidFill>
                <a:schemeClr val="accent2"/>
              </a:solidFill>
              <a:miter lim="800000"/>
              <a:headEnd/>
              <a:tailEnd/>
            </a:ln>
          </p:spPr>
          <p:txBody>
            <a:bodyPr vert="eaVert">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2400" b="1"/>
                <a:t>包装机</a:t>
              </a:r>
            </a:p>
          </p:txBody>
        </p:sp>
        <p:sp>
          <p:nvSpPr>
            <p:cNvPr id="33822" name="Text Box 6"/>
            <p:cNvSpPr txBox="1">
              <a:spLocks noChangeArrowheads="1"/>
            </p:cNvSpPr>
            <p:nvPr/>
          </p:nvSpPr>
          <p:spPr bwMode="auto">
            <a:xfrm>
              <a:off x="930" y="1026"/>
              <a:ext cx="545" cy="218"/>
            </a:xfrm>
            <a:prstGeom prst="rect">
              <a:avLst/>
            </a:prstGeom>
            <a:solidFill>
              <a:schemeClr val="accent1"/>
            </a:solidFill>
            <a:ln w="9525">
              <a:solidFill>
                <a:schemeClr val="accent2"/>
              </a:solidFill>
              <a:miter lim="800000"/>
              <a:headEnd/>
              <a:tailEnd/>
            </a:ln>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1600" b="1"/>
                <a:t>包装纸</a:t>
              </a:r>
            </a:p>
          </p:txBody>
        </p:sp>
        <p:sp>
          <p:nvSpPr>
            <p:cNvPr id="33823" name="Text Box 7"/>
            <p:cNvSpPr txBox="1">
              <a:spLocks noChangeArrowheads="1"/>
            </p:cNvSpPr>
            <p:nvPr/>
          </p:nvSpPr>
          <p:spPr bwMode="auto">
            <a:xfrm>
              <a:off x="930" y="1309"/>
              <a:ext cx="545" cy="218"/>
            </a:xfrm>
            <a:prstGeom prst="rect">
              <a:avLst/>
            </a:prstGeom>
            <a:solidFill>
              <a:schemeClr val="accent1"/>
            </a:solidFill>
            <a:ln w="9525">
              <a:solidFill>
                <a:schemeClr val="accent2"/>
              </a:solidFill>
              <a:miter lim="800000"/>
              <a:headEnd/>
              <a:tailEnd/>
            </a:ln>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1600" b="1"/>
                <a:t>化妆品</a:t>
              </a:r>
            </a:p>
          </p:txBody>
        </p:sp>
        <p:sp>
          <p:nvSpPr>
            <p:cNvPr id="33824" name="Text Box 8"/>
            <p:cNvSpPr txBox="1">
              <a:spLocks noChangeArrowheads="1"/>
            </p:cNvSpPr>
            <p:nvPr/>
          </p:nvSpPr>
          <p:spPr bwMode="auto">
            <a:xfrm>
              <a:off x="930" y="1592"/>
              <a:ext cx="545" cy="218"/>
            </a:xfrm>
            <a:prstGeom prst="rect">
              <a:avLst/>
            </a:prstGeom>
            <a:solidFill>
              <a:schemeClr val="accent1"/>
            </a:solidFill>
            <a:ln w="9525">
              <a:solidFill>
                <a:schemeClr val="accent2"/>
              </a:solidFill>
              <a:miter lim="800000"/>
              <a:headEnd/>
              <a:tailEnd/>
            </a:ln>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1600" b="1"/>
                <a:t>电能</a:t>
              </a:r>
            </a:p>
          </p:txBody>
        </p:sp>
        <p:sp>
          <p:nvSpPr>
            <p:cNvPr id="33825" name="Text Box 9"/>
            <p:cNvSpPr txBox="1">
              <a:spLocks noChangeArrowheads="1"/>
            </p:cNvSpPr>
            <p:nvPr/>
          </p:nvSpPr>
          <p:spPr bwMode="auto">
            <a:xfrm>
              <a:off x="930" y="1875"/>
              <a:ext cx="545" cy="218"/>
            </a:xfrm>
            <a:prstGeom prst="rect">
              <a:avLst/>
            </a:prstGeom>
            <a:solidFill>
              <a:schemeClr val="accent1"/>
            </a:solidFill>
            <a:ln w="9525">
              <a:solidFill>
                <a:schemeClr val="accent2"/>
              </a:solidFill>
              <a:miter lim="800000"/>
              <a:headEnd/>
              <a:tailEnd/>
            </a:ln>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1600" b="1"/>
                <a:t>信号</a:t>
              </a:r>
            </a:p>
          </p:txBody>
        </p:sp>
        <p:sp>
          <p:nvSpPr>
            <p:cNvPr id="33826" name="Text Box 10"/>
            <p:cNvSpPr txBox="1">
              <a:spLocks noChangeArrowheads="1"/>
            </p:cNvSpPr>
            <p:nvPr/>
          </p:nvSpPr>
          <p:spPr bwMode="auto">
            <a:xfrm>
              <a:off x="2661" y="1162"/>
              <a:ext cx="950" cy="237"/>
            </a:xfrm>
            <a:prstGeom prst="rect">
              <a:avLst/>
            </a:prstGeom>
            <a:solidFill>
              <a:schemeClr val="accent1"/>
            </a:solidFill>
            <a:ln w="9525">
              <a:solidFill>
                <a:schemeClr val="accent2"/>
              </a:solidFill>
              <a:miter lim="800000"/>
              <a:headEnd/>
              <a:tailEnd/>
            </a:ln>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1800" b="1"/>
                <a:t>袋装化妆品</a:t>
              </a:r>
            </a:p>
          </p:txBody>
        </p:sp>
        <p:sp>
          <p:nvSpPr>
            <p:cNvPr id="33827" name="Text Box 11"/>
            <p:cNvSpPr txBox="1">
              <a:spLocks noChangeArrowheads="1"/>
            </p:cNvSpPr>
            <p:nvPr/>
          </p:nvSpPr>
          <p:spPr bwMode="auto">
            <a:xfrm>
              <a:off x="2703" y="1605"/>
              <a:ext cx="727" cy="237"/>
            </a:xfrm>
            <a:prstGeom prst="rect">
              <a:avLst/>
            </a:prstGeom>
            <a:solidFill>
              <a:schemeClr val="accent1"/>
            </a:solidFill>
            <a:ln w="9525">
              <a:solidFill>
                <a:schemeClr val="accent2"/>
              </a:solidFill>
              <a:miter lim="800000"/>
              <a:headEnd/>
              <a:tailEnd/>
            </a:ln>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1800" b="1"/>
                <a:t>数量信号</a:t>
              </a:r>
            </a:p>
          </p:txBody>
        </p:sp>
        <p:sp>
          <p:nvSpPr>
            <p:cNvPr id="33828" name="Line 12"/>
            <p:cNvSpPr>
              <a:spLocks noChangeShapeType="1"/>
            </p:cNvSpPr>
            <p:nvPr/>
          </p:nvSpPr>
          <p:spPr bwMode="auto">
            <a:xfrm>
              <a:off x="1490" y="1162"/>
              <a:ext cx="363"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29" name="Line 13"/>
            <p:cNvSpPr>
              <a:spLocks noChangeShapeType="1"/>
            </p:cNvSpPr>
            <p:nvPr/>
          </p:nvSpPr>
          <p:spPr bwMode="auto">
            <a:xfrm>
              <a:off x="1490" y="1434"/>
              <a:ext cx="363"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30" name="Line 14"/>
            <p:cNvSpPr>
              <a:spLocks noChangeShapeType="1"/>
            </p:cNvSpPr>
            <p:nvPr/>
          </p:nvSpPr>
          <p:spPr bwMode="auto">
            <a:xfrm>
              <a:off x="2381" y="1710"/>
              <a:ext cx="303"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31" name="Line 15"/>
            <p:cNvSpPr>
              <a:spLocks noChangeShapeType="1"/>
            </p:cNvSpPr>
            <p:nvPr/>
          </p:nvSpPr>
          <p:spPr bwMode="auto">
            <a:xfrm>
              <a:off x="2381" y="1333"/>
              <a:ext cx="303"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32" name="Line 16"/>
            <p:cNvSpPr>
              <a:spLocks noChangeShapeType="1"/>
            </p:cNvSpPr>
            <p:nvPr/>
          </p:nvSpPr>
          <p:spPr bwMode="auto">
            <a:xfrm>
              <a:off x="1473" y="1706"/>
              <a:ext cx="364"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33" name="Line 17"/>
            <p:cNvSpPr>
              <a:spLocks noChangeShapeType="1"/>
            </p:cNvSpPr>
            <p:nvPr/>
          </p:nvSpPr>
          <p:spPr bwMode="auto">
            <a:xfrm>
              <a:off x="1473" y="1979"/>
              <a:ext cx="364"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3796" name="Text Box 19"/>
          <p:cNvSpPr txBox="1">
            <a:spLocks noChangeArrowheads="1"/>
          </p:cNvSpPr>
          <p:nvPr/>
        </p:nvSpPr>
        <p:spPr bwMode="auto">
          <a:xfrm>
            <a:off x="2087563" y="4149725"/>
            <a:ext cx="849312" cy="346075"/>
          </a:xfrm>
          <a:prstGeom prst="rect">
            <a:avLst/>
          </a:prstGeom>
          <a:solidFill>
            <a:schemeClr val="accent1"/>
          </a:solidFill>
          <a:ln w="9525">
            <a:solidFill>
              <a:schemeClr val="accent2"/>
            </a:solidFill>
            <a:miter lim="800000"/>
            <a:headEnd/>
            <a:tailEnd/>
          </a:ln>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1600" b="1"/>
              <a:t>包装纸</a:t>
            </a:r>
          </a:p>
        </p:txBody>
      </p:sp>
      <p:sp>
        <p:nvSpPr>
          <p:cNvPr id="33797" name="Text Box 20"/>
          <p:cNvSpPr txBox="1">
            <a:spLocks noChangeArrowheads="1"/>
          </p:cNvSpPr>
          <p:nvPr/>
        </p:nvSpPr>
        <p:spPr bwMode="auto">
          <a:xfrm>
            <a:off x="3313113" y="4149725"/>
            <a:ext cx="661987" cy="346075"/>
          </a:xfrm>
          <a:prstGeom prst="rect">
            <a:avLst/>
          </a:prstGeom>
          <a:solidFill>
            <a:schemeClr val="accent1"/>
          </a:solidFill>
          <a:ln w="9525">
            <a:solidFill>
              <a:schemeClr val="accent2"/>
            </a:solidFill>
            <a:miter lim="800000"/>
            <a:headEnd/>
            <a:tailEnd/>
          </a:ln>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1600" b="1"/>
              <a:t>走纸</a:t>
            </a:r>
          </a:p>
        </p:txBody>
      </p:sp>
      <p:sp>
        <p:nvSpPr>
          <p:cNvPr id="33798" name="Text Box 21"/>
          <p:cNvSpPr txBox="1">
            <a:spLocks noChangeArrowheads="1"/>
          </p:cNvSpPr>
          <p:nvPr/>
        </p:nvSpPr>
        <p:spPr bwMode="auto">
          <a:xfrm>
            <a:off x="4352925" y="4149725"/>
            <a:ext cx="849313" cy="346075"/>
          </a:xfrm>
          <a:prstGeom prst="rect">
            <a:avLst/>
          </a:prstGeom>
          <a:solidFill>
            <a:schemeClr val="accent1"/>
          </a:solidFill>
          <a:ln w="9525">
            <a:solidFill>
              <a:schemeClr val="accent2"/>
            </a:solidFill>
            <a:miter lim="800000"/>
            <a:headEnd/>
            <a:tailEnd/>
          </a:ln>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1600" b="1"/>
              <a:t>热封</a:t>
            </a:r>
          </a:p>
        </p:txBody>
      </p:sp>
      <p:sp>
        <p:nvSpPr>
          <p:cNvPr id="33799" name="Text Box 22"/>
          <p:cNvSpPr txBox="1">
            <a:spLocks noChangeArrowheads="1"/>
          </p:cNvSpPr>
          <p:nvPr/>
        </p:nvSpPr>
        <p:spPr bwMode="auto">
          <a:xfrm>
            <a:off x="2087563" y="5805488"/>
            <a:ext cx="849312" cy="346075"/>
          </a:xfrm>
          <a:prstGeom prst="rect">
            <a:avLst/>
          </a:prstGeom>
          <a:solidFill>
            <a:schemeClr val="accent1"/>
          </a:solidFill>
          <a:ln w="9525">
            <a:solidFill>
              <a:schemeClr val="accent2"/>
            </a:solidFill>
            <a:miter lim="800000"/>
            <a:headEnd/>
            <a:tailEnd/>
          </a:ln>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1600" b="1"/>
              <a:t>化妆品</a:t>
            </a:r>
          </a:p>
        </p:txBody>
      </p:sp>
      <p:sp>
        <p:nvSpPr>
          <p:cNvPr id="33800" name="Text Box 23"/>
          <p:cNvSpPr txBox="1">
            <a:spLocks noChangeArrowheads="1"/>
          </p:cNvSpPr>
          <p:nvPr/>
        </p:nvSpPr>
        <p:spPr bwMode="auto">
          <a:xfrm>
            <a:off x="3313113" y="5786438"/>
            <a:ext cx="661987" cy="346075"/>
          </a:xfrm>
          <a:prstGeom prst="rect">
            <a:avLst/>
          </a:prstGeom>
          <a:solidFill>
            <a:schemeClr val="accent1"/>
          </a:solidFill>
          <a:ln w="9525">
            <a:solidFill>
              <a:schemeClr val="accent2"/>
            </a:solidFill>
            <a:miter lim="800000"/>
            <a:headEnd/>
            <a:tailEnd/>
          </a:ln>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1600" b="1"/>
              <a:t>输送</a:t>
            </a:r>
          </a:p>
        </p:txBody>
      </p:sp>
      <p:sp>
        <p:nvSpPr>
          <p:cNvPr id="33801" name="Text Box 24"/>
          <p:cNvSpPr txBox="1">
            <a:spLocks noChangeArrowheads="1"/>
          </p:cNvSpPr>
          <p:nvPr/>
        </p:nvSpPr>
        <p:spPr bwMode="auto">
          <a:xfrm>
            <a:off x="4352925" y="5786438"/>
            <a:ext cx="849313" cy="346075"/>
          </a:xfrm>
          <a:prstGeom prst="rect">
            <a:avLst/>
          </a:prstGeom>
          <a:solidFill>
            <a:schemeClr val="accent1"/>
          </a:solidFill>
          <a:ln w="9525">
            <a:solidFill>
              <a:schemeClr val="accent2"/>
            </a:solidFill>
            <a:miter lim="800000"/>
            <a:headEnd/>
            <a:tailEnd/>
          </a:ln>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1600" b="1"/>
              <a:t>定量</a:t>
            </a:r>
          </a:p>
        </p:txBody>
      </p:sp>
      <p:cxnSp>
        <p:nvCxnSpPr>
          <p:cNvPr id="33802" name="AutoShape 25"/>
          <p:cNvCxnSpPr>
            <a:cxnSpLocks noChangeShapeType="1"/>
            <a:stCxn id="33798" idx="3"/>
            <a:endCxn id="33801" idx="3"/>
          </p:cNvCxnSpPr>
          <p:nvPr/>
        </p:nvCxnSpPr>
        <p:spPr bwMode="auto">
          <a:xfrm>
            <a:off x="5202238" y="4322763"/>
            <a:ext cx="1587" cy="1636712"/>
          </a:xfrm>
          <a:prstGeom prst="bentConnector3">
            <a:avLst>
              <a:gd name="adj1" fmla="val 14300000"/>
            </a:avLst>
          </a:prstGeom>
          <a:noFill/>
          <a:ln w="9525">
            <a:solidFill>
              <a:schemeClr val="accent2"/>
            </a:solidFill>
            <a:miter lim="800000"/>
            <a:headEnd/>
            <a:tailEnd/>
          </a:ln>
          <a:extLst>
            <a:ext uri="{909E8E84-426E-40DD-AFC4-6F175D3DCCD1}">
              <a14:hiddenFill xmlns:a14="http://schemas.microsoft.com/office/drawing/2010/main">
                <a:noFill/>
              </a14:hiddenFill>
            </a:ext>
          </a:extLst>
        </p:spPr>
      </p:cxnSp>
      <p:sp>
        <p:nvSpPr>
          <p:cNvPr id="33803" name="Text Box 26"/>
          <p:cNvSpPr txBox="1">
            <a:spLocks noChangeArrowheads="1"/>
          </p:cNvSpPr>
          <p:nvPr/>
        </p:nvSpPr>
        <p:spPr bwMode="auto">
          <a:xfrm>
            <a:off x="5805488" y="4854575"/>
            <a:ext cx="350837" cy="590550"/>
          </a:xfrm>
          <a:prstGeom prst="rect">
            <a:avLst/>
          </a:prstGeom>
          <a:solidFill>
            <a:schemeClr val="accent1"/>
          </a:solidFill>
          <a:ln w="9525">
            <a:solidFill>
              <a:schemeClr val="accent2"/>
            </a:solidFill>
            <a:miter lim="800000"/>
            <a:headEnd/>
            <a:tailEnd/>
          </a:ln>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1600" b="1"/>
              <a:t>拉袋</a:t>
            </a:r>
          </a:p>
        </p:txBody>
      </p:sp>
      <p:sp>
        <p:nvSpPr>
          <p:cNvPr id="33804" name="Text Box 27"/>
          <p:cNvSpPr txBox="1">
            <a:spLocks noChangeArrowheads="1"/>
          </p:cNvSpPr>
          <p:nvPr/>
        </p:nvSpPr>
        <p:spPr bwMode="auto">
          <a:xfrm>
            <a:off x="6745288" y="4854575"/>
            <a:ext cx="850900" cy="590550"/>
          </a:xfrm>
          <a:prstGeom prst="rect">
            <a:avLst/>
          </a:prstGeom>
          <a:solidFill>
            <a:schemeClr val="accent1"/>
          </a:solidFill>
          <a:ln w="9525">
            <a:solidFill>
              <a:schemeClr val="accent2"/>
            </a:solidFill>
            <a:miter lim="800000"/>
            <a:headEnd/>
            <a:tailEnd/>
          </a:ln>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1600" b="1"/>
              <a:t>剪袋并输送</a:t>
            </a:r>
          </a:p>
        </p:txBody>
      </p:sp>
      <p:cxnSp>
        <p:nvCxnSpPr>
          <p:cNvPr id="33805" name="AutoShape 28"/>
          <p:cNvCxnSpPr>
            <a:cxnSpLocks noChangeShapeType="1"/>
            <a:stCxn id="33796" idx="3"/>
            <a:endCxn id="33797" idx="1"/>
          </p:cNvCxnSpPr>
          <p:nvPr/>
        </p:nvCxnSpPr>
        <p:spPr bwMode="auto">
          <a:xfrm>
            <a:off x="2936875" y="4322763"/>
            <a:ext cx="376238" cy="0"/>
          </a:xfrm>
          <a:prstGeom prst="straightConnector1">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33806" name="AutoShape 29"/>
          <p:cNvCxnSpPr>
            <a:cxnSpLocks noChangeShapeType="1"/>
          </p:cNvCxnSpPr>
          <p:nvPr/>
        </p:nvCxnSpPr>
        <p:spPr bwMode="auto">
          <a:xfrm>
            <a:off x="3975100" y="4351338"/>
            <a:ext cx="377825" cy="0"/>
          </a:xfrm>
          <a:prstGeom prst="straightConnector1">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33807" name="AutoShape 30"/>
          <p:cNvCxnSpPr>
            <a:cxnSpLocks noChangeShapeType="1"/>
          </p:cNvCxnSpPr>
          <p:nvPr/>
        </p:nvCxnSpPr>
        <p:spPr bwMode="auto">
          <a:xfrm>
            <a:off x="2936875" y="6007100"/>
            <a:ext cx="377825" cy="0"/>
          </a:xfrm>
          <a:prstGeom prst="straightConnector1">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33808" name="AutoShape 31"/>
          <p:cNvCxnSpPr>
            <a:cxnSpLocks noChangeShapeType="1"/>
          </p:cNvCxnSpPr>
          <p:nvPr/>
        </p:nvCxnSpPr>
        <p:spPr bwMode="auto">
          <a:xfrm>
            <a:off x="3975100" y="6007100"/>
            <a:ext cx="377825" cy="0"/>
          </a:xfrm>
          <a:prstGeom prst="straightConnector1">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33809" name="AutoShape 32"/>
          <p:cNvCxnSpPr>
            <a:cxnSpLocks noChangeShapeType="1"/>
          </p:cNvCxnSpPr>
          <p:nvPr/>
        </p:nvCxnSpPr>
        <p:spPr bwMode="auto">
          <a:xfrm>
            <a:off x="5407025" y="5143500"/>
            <a:ext cx="377825" cy="0"/>
          </a:xfrm>
          <a:prstGeom prst="straightConnector1">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33810" name="AutoShape 33"/>
          <p:cNvCxnSpPr>
            <a:cxnSpLocks noChangeShapeType="1"/>
          </p:cNvCxnSpPr>
          <p:nvPr/>
        </p:nvCxnSpPr>
        <p:spPr bwMode="auto">
          <a:xfrm>
            <a:off x="6354763" y="5143500"/>
            <a:ext cx="377825" cy="0"/>
          </a:xfrm>
          <a:prstGeom prst="straightConnector1">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33811" name="Text Box 34"/>
          <p:cNvSpPr txBox="1">
            <a:spLocks noChangeArrowheads="1"/>
          </p:cNvSpPr>
          <p:nvPr/>
        </p:nvSpPr>
        <p:spPr bwMode="auto">
          <a:xfrm>
            <a:off x="1331913" y="4927600"/>
            <a:ext cx="565150" cy="590550"/>
          </a:xfrm>
          <a:prstGeom prst="rect">
            <a:avLst/>
          </a:prstGeom>
          <a:solidFill>
            <a:schemeClr val="accent1"/>
          </a:solidFill>
          <a:ln w="9525">
            <a:solidFill>
              <a:schemeClr val="accent2"/>
            </a:solidFill>
            <a:miter lim="800000"/>
            <a:headEnd/>
            <a:tailEnd/>
          </a:ln>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1600" b="1"/>
              <a:t>电能</a:t>
            </a:r>
          </a:p>
        </p:txBody>
      </p:sp>
      <p:cxnSp>
        <p:nvCxnSpPr>
          <p:cNvPr id="33812" name="AutoShape 35"/>
          <p:cNvCxnSpPr>
            <a:cxnSpLocks noChangeShapeType="1"/>
            <a:stCxn id="33811" idx="0"/>
            <a:endCxn id="33796" idx="1"/>
          </p:cNvCxnSpPr>
          <p:nvPr/>
        </p:nvCxnSpPr>
        <p:spPr bwMode="auto">
          <a:xfrm rot="-5400000">
            <a:off x="1548607" y="4388644"/>
            <a:ext cx="604837" cy="473075"/>
          </a:xfrm>
          <a:prstGeom prst="bentConnector2">
            <a:avLst/>
          </a:prstGeom>
          <a:noFill/>
          <a:ln w="9525">
            <a:solidFill>
              <a:schemeClr val="accent2"/>
            </a:solidFill>
            <a:miter lim="800000"/>
            <a:headEnd/>
            <a:tailEnd type="triangle" w="med" len="med"/>
          </a:ln>
          <a:extLst>
            <a:ext uri="{909E8E84-426E-40DD-AFC4-6F175D3DCCD1}">
              <a14:hiddenFill xmlns:a14="http://schemas.microsoft.com/office/drawing/2010/main">
                <a:noFill/>
              </a14:hiddenFill>
            </a:ext>
          </a:extLst>
        </p:spPr>
      </p:cxnSp>
      <p:cxnSp>
        <p:nvCxnSpPr>
          <p:cNvPr id="33813" name="AutoShape 36"/>
          <p:cNvCxnSpPr>
            <a:cxnSpLocks noChangeShapeType="1"/>
            <a:stCxn id="33811" idx="2"/>
            <a:endCxn id="33799" idx="1"/>
          </p:cNvCxnSpPr>
          <p:nvPr/>
        </p:nvCxnSpPr>
        <p:spPr bwMode="auto">
          <a:xfrm rot="16200000" flipH="1">
            <a:off x="1620838" y="5511800"/>
            <a:ext cx="460375" cy="473075"/>
          </a:xfrm>
          <a:prstGeom prst="bentConnector2">
            <a:avLst/>
          </a:prstGeom>
          <a:noFill/>
          <a:ln w="9525">
            <a:solidFill>
              <a:schemeClr val="accent2"/>
            </a:solidFill>
            <a:miter lim="800000"/>
            <a:headEnd/>
            <a:tailEnd type="triangle" w="med" len="med"/>
          </a:ln>
          <a:extLst>
            <a:ext uri="{909E8E84-426E-40DD-AFC4-6F175D3DCCD1}">
              <a14:hiddenFill xmlns:a14="http://schemas.microsoft.com/office/drawing/2010/main">
                <a:noFill/>
              </a14:hiddenFill>
            </a:ext>
          </a:extLst>
        </p:spPr>
      </p:cxnSp>
      <p:sp>
        <p:nvSpPr>
          <p:cNvPr id="12325" name="Text Box 37"/>
          <p:cNvSpPr txBox="1">
            <a:spLocks noChangeArrowheads="1"/>
          </p:cNvSpPr>
          <p:nvPr/>
        </p:nvSpPr>
        <p:spPr bwMode="auto">
          <a:xfrm>
            <a:off x="755650" y="620713"/>
            <a:ext cx="4679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buFont typeface="Wingdings" pitchFamily="2" charset="2"/>
              <a:buChar char="Ø"/>
            </a:pPr>
            <a:r>
              <a:rPr kumimoji="0" lang="en-US" altLang="zh-CN" sz="2800" b="1">
                <a:latin typeface="Tahoma" pitchFamily="34" charset="0"/>
              </a:rPr>
              <a:t> </a:t>
            </a:r>
            <a:r>
              <a:rPr kumimoji="0" lang="zh-CN" altLang="en-US" sz="2800" b="1">
                <a:latin typeface="Tahoma" pitchFamily="34" charset="0"/>
              </a:rPr>
              <a:t>自动包装机功能结构图</a:t>
            </a:r>
          </a:p>
        </p:txBody>
      </p:sp>
      <p:grpSp>
        <p:nvGrpSpPr>
          <p:cNvPr id="12329" name="Group 41"/>
          <p:cNvGrpSpPr>
            <a:grpSpLocks/>
          </p:cNvGrpSpPr>
          <p:nvPr/>
        </p:nvGrpSpPr>
        <p:grpSpPr bwMode="auto">
          <a:xfrm>
            <a:off x="1044575" y="2132013"/>
            <a:ext cx="1584325" cy="647700"/>
            <a:chOff x="567" y="1298"/>
            <a:chExt cx="998" cy="408"/>
          </a:xfrm>
        </p:grpSpPr>
        <p:sp>
          <p:nvSpPr>
            <p:cNvPr id="33817" name="Oval 39"/>
            <p:cNvSpPr>
              <a:spLocks noChangeArrowheads="1"/>
            </p:cNvSpPr>
            <p:nvPr/>
          </p:nvSpPr>
          <p:spPr bwMode="auto">
            <a:xfrm>
              <a:off x="567" y="1298"/>
              <a:ext cx="998" cy="40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28" name="Text Box 40"/>
            <p:cNvSpPr txBox="1">
              <a:spLocks noChangeArrowheads="1"/>
            </p:cNvSpPr>
            <p:nvPr/>
          </p:nvSpPr>
          <p:spPr bwMode="auto">
            <a:xfrm>
              <a:off x="703" y="1389"/>
              <a:ext cx="77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2400" b="1">
                  <a:effectLst>
                    <a:outerShdw blurRad="38100" dist="38100" dir="2700000" algn="tl">
                      <a:srgbClr val="C0C0C0"/>
                    </a:outerShdw>
                  </a:effectLst>
                  <a:latin typeface="Tahoma" pitchFamily="34" charset="0"/>
                </a:rPr>
                <a:t>黑   箱</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325"/>
                                        </p:tgtEl>
                                        <p:attrNameLst>
                                          <p:attrName>style.visibility</p:attrName>
                                        </p:attrNameLst>
                                      </p:cBhvr>
                                      <p:to>
                                        <p:strVal val="visible"/>
                                      </p:to>
                                    </p:set>
                                    <p:animEffect transition="in" filter="blinds(horizontal)">
                                      <p:cBhvr>
                                        <p:cTn id="7" dur="500"/>
                                        <p:tgtEl>
                                          <p:spTgt spid="123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329"/>
                                        </p:tgtEl>
                                        <p:attrNameLst>
                                          <p:attrName>style.visibility</p:attrName>
                                        </p:attrNameLst>
                                      </p:cBhvr>
                                      <p:to>
                                        <p:strVal val="visible"/>
                                      </p:to>
                                    </p:set>
                                    <p:animEffect transition="in" filter="blinds(horizontal)">
                                      <p:cBhvr>
                                        <p:cTn id="12" dur="500"/>
                                        <p:tgtEl>
                                          <p:spTgt spid="123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326"/>
                                        </p:tgtEl>
                                        <p:attrNameLst>
                                          <p:attrName>style.visibility</p:attrName>
                                        </p:attrNameLst>
                                      </p:cBhvr>
                                      <p:to>
                                        <p:strVal val="visible"/>
                                      </p:to>
                                    </p:set>
                                    <p:animEffect transition="in" filter="blinds(horizontal)">
                                      <p:cBhvr>
                                        <p:cTn id="17" dur="500"/>
                                        <p:tgtEl>
                                          <p:spTgt spid="12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2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页脚占位符 1"/>
          <p:cNvSpPr>
            <a:spLocks noGrp="1"/>
          </p:cNvSpPr>
          <p:nvPr>
            <p:ph type="ftr" sz="quarter" idx="10"/>
          </p:nvPr>
        </p:nvSpPr>
        <p:spPr>
          <a:noFill/>
        </p:spPr>
        <p:txBody>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kumimoji="0" lang="en-US" altLang="en-US" sz="1400" smtClean="0">
                <a:solidFill>
                  <a:srgbClr val="003366"/>
                </a:solidFill>
              </a:rPr>
              <a:t>Page</a:t>
            </a:r>
            <a:fld id="{1C5C8177-5A3C-4E46-A855-2383ABF4D892}" type="slidenum">
              <a:rPr kumimoji="0" lang="en-US" altLang="en-US" sz="1400" smtClean="0">
                <a:solidFill>
                  <a:srgbClr val="003366"/>
                </a:solidFill>
                <a:latin typeface="Arial Narrow" pitchFamily="34" charset="0"/>
              </a:rPr>
              <a:pPr/>
              <a:t>32</a:t>
            </a:fld>
            <a:endParaRPr kumimoji="0" lang="en-US" altLang="en-US" sz="1400" smtClean="0">
              <a:solidFill>
                <a:srgbClr val="003366"/>
              </a:solidFill>
              <a:latin typeface="Arial Narrow" pitchFamily="34" charset="0"/>
            </a:endParaRPr>
          </a:p>
        </p:txBody>
      </p:sp>
      <p:grpSp>
        <p:nvGrpSpPr>
          <p:cNvPr id="13354" name="Group 42"/>
          <p:cNvGrpSpPr>
            <a:grpSpLocks/>
          </p:cNvGrpSpPr>
          <p:nvPr/>
        </p:nvGrpSpPr>
        <p:grpSpPr bwMode="auto">
          <a:xfrm>
            <a:off x="1120775" y="1381125"/>
            <a:ext cx="6629400" cy="4032250"/>
            <a:chOff x="768" y="981"/>
            <a:chExt cx="4176" cy="2540"/>
          </a:xfrm>
        </p:grpSpPr>
        <p:sp>
          <p:nvSpPr>
            <p:cNvPr id="34822" name="Text Box 3"/>
            <p:cNvSpPr txBox="1">
              <a:spLocks noChangeArrowheads="1"/>
            </p:cNvSpPr>
            <p:nvPr/>
          </p:nvSpPr>
          <p:spPr bwMode="auto">
            <a:xfrm>
              <a:off x="2389" y="981"/>
              <a:ext cx="810" cy="410"/>
            </a:xfrm>
            <a:prstGeom prst="rect">
              <a:avLst/>
            </a:prstGeom>
            <a:solidFill>
              <a:schemeClr val="accent1"/>
            </a:solidFill>
            <a:ln w="9525">
              <a:solidFill>
                <a:schemeClr val="accent2"/>
              </a:solidFill>
              <a:miter lim="800000"/>
              <a:headEnd/>
              <a:tailEnd/>
            </a:ln>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1800" b="1"/>
                <a:t>齿轮减速器</a:t>
              </a:r>
            </a:p>
          </p:txBody>
        </p:sp>
        <p:sp>
          <p:nvSpPr>
            <p:cNvPr id="34823" name="Text Box 4"/>
            <p:cNvSpPr txBox="1">
              <a:spLocks noChangeArrowheads="1"/>
            </p:cNvSpPr>
            <p:nvPr/>
          </p:nvSpPr>
          <p:spPr bwMode="auto">
            <a:xfrm>
              <a:off x="768" y="1749"/>
              <a:ext cx="436" cy="238"/>
            </a:xfrm>
            <a:prstGeom prst="rect">
              <a:avLst/>
            </a:prstGeom>
            <a:solidFill>
              <a:schemeClr val="accent1"/>
            </a:solidFill>
            <a:ln w="9525">
              <a:solidFill>
                <a:schemeClr val="accent2"/>
              </a:solidFill>
              <a:miter lim="800000"/>
              <a:headEnd/>
              <a:tailEnd/>
            </a:ln>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1800" b="1"/>
                <a:t>输入</a:t>
              </a:r>
            </a:p>
          </p:txBody>
        </p:sp>
        <p:sp>
          <p:nvSpPr>
            <p:cNvPr id="34824" name="Text Box 5"/>
            <p:cNvSpPr txBox="1">
              <a:spLocks noChangeArrowheads="1"/>
            </p:cNvSpPr>
            <p:nvPr/>
          </p:nvSpPr>
          <p:spPr bwMode="auto">
            <a:xfrm>
              <a:off x="1329" y="1749"/>
              <a:ext cx="436" cy="238"/>
            </a:xfrm>
            <a:prstGeom prst="rect">
              <a:avLst/>
            </a:prstGeom>
            <a:solidFill>
              <a:schemeClr val="accent1"/>
            </a:solidFill>
            <a:ln w="9525">
              <a:solidFill>
                <a:schemeClr val="accent2"/>
              </a:solidFill>
              <a:miter lim="800000"/>
              <a:headEnd/>
              <a:tailEnd/>
            </a:ln>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1800" b="1"/>
                <a:t>传动</a:t>
              </a:r>
            </a:p>
          </p:txBody>
        </p:sp>
        <p:sp>
          <p:nvSpPr>
            <p:cNvPr id="34825" name="Text Box 6"/>
            <p:cNvSpPr txBox="1">
              <a:spLocks noChangeArrowheads="1"/>
            </p:cNvSpPr>
            <p:nvPr/>
          </p:nvSpPr>
          <p:spPr bwMode="auto">
            <a:xfrm>
              <a:off x="2326" y="1749"/>
              <a:ext cx="437" cy="238"/>
            </a:xfrm>
            <a:prstGeom prst="rect">
              <a:avLst/>
            </a:prstGeom>
            <a:solidFill>
              <a:schemeClr val="accent1"/>
            </a:solidFill>
            <a:ln w="9525">
              <a:solidFill>
                <a:schemeClr val="accent2"/>
              </a:solidFill>
              <a:miter lim="800000"/>
              <a:headEnd/>
              <a:tailEnd/>
            </a:ln>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1800" b="1"/>
                <a:t>支撑</a:t>
              </a:r>
            </a:p>
          </p:txBody>
        </p:sp>
        <p:sp>
          <p:nvSpPr>
            <p:cNvPr id="34826" name="Text Box 7"/>
            <p:cNvSpPr txBox="1">
              <a:spLocks noChangeArrowheads="1"/>
            </p:cNvSpPr>
            <p:nvPr/>
          </p:nvSpPr>
          <p:spPr bwMode="auto">
            <a:xfrm>
              <a:off x="3760" y="1749"/>
              <a:ext cx="436" cy="238"/>
            </a:xfrm>
            <a:prstGeom prst="rect">
              <a:avLst/>
            </a:prstGeom>
            <a:solidFill>
              <a:schemeClr val="accent1"/>
            </a:solidFill>
            <a:ln w="9525">
              <a:solidFill>
                <a:schemeClr val="accent2"/>
              </a:solidFill>
              <a:miter lim="800000"/>
              <a:headEnd/>
              <a:tailEnd/>
            </a:ln>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1800" b="1"/>
                <a:t>联接</a:t>
              </a:r>
            </a:p>
          </p:txBody>
        </p:sp>
        <p:sp>
          <p:nvSpPr>
            <p:cNvPr id="34827" name="Text Box 8"/>
            <p:cNvSpPr txBox="1">
              <a:spLocks noChangeArrowheads="1"/>
            </p:cNvSpPr>
            <p:nvPr/>
          </p:nvSpPr>
          <p:spPr bwMode="auto">
            <a:xfrm>
              <a:off x="4508" y="1749"/>
              <a:ext cx="436" cy="238"/>
            </a:xfrm>
            <a:prstGeom prst="rect">
              <a:avLst/>
            </a:prstGeom>
            <a:solidFill>
              <a:schemeClr val="accent1"/>
            </a:solidFill>
            <a:ln w="9525">
              <a:solidFill>
                <a:schemeClr val="accent2"/>
              </a:solidFill>
              <a:miter lim="800000"/>
              <a:headEnd/>
              <a:tailEnd/>
            </a:ln>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1800" b="1"/>
                <a:t>输出</a:t>
              </a:r>
            </a:p>
          </p:txBody>
        </p:sp>
        <p:sp>
          <p:nvSpPr>
            <p:cNvPr id="34828" name="Text Box 9"/>
            <p:cNvSpPr txBox="1">
              <a:spLocks noChangeArrowheads="1"/>
            </p:cNvSpPr>
            <p:nvPr/>
          </p:nvSpPr>
          <p:spPr bwMode="auto">
            <a:xfrm>
              <a:off x="1380" y="2280"/>
              <a:ext cx="294" cy="532"/>
            </a:xfrm>
            <a:prstGeom prst="rect">
              <a:avLst/>
            </a:prstGeom>
            <a:solidFill>
              <a:schemeClr val="accent1"/>
            </a:solidFill>
            <a:ln w="9525">
              <a:solidFill>
                <a:schemeClr val="accent2"/>
              </a:solidFill>
              <a:miter lim="800000"/>
              <a:headEnd/>
              <a:tailEnd/>
            </a:ln>
          </p:spPr>
          <p:txBody>
            <a:bodyPr vert="eaVert">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1800" b="1"/>
                <a:t>齿轮</a:t>
              </a:r>
            </a:p>
          </p:txBody>
        </p:sp>
        <p:sp>
          <p:nvSpPr>
            <p:cNvPr id="34829" name="Text Box 10"/>
            <p:cNvSpPr txBox="1">
              <a:spLocks noChangeArrowheads="1"/>
            </p:cNvSpPr>
            <p:nvPr/>
          </p:nvSpPr>
          <p:spPr bwMode="auto">
            <a:xfrm>
              <a:off x="1380" y="2989"/>
              <a:ext cx="294" cy="532"/>
            </a:xfrm>
            <a:prstGeom prst="rect">
              <a:avLst/>
            </a:prstGeom>
            <a:solidFill>
              <a:schemeClr val="accent1"/>
            </a:solidFill>
            <a:ln w="9525">
              <a:solidFill>
                <a:schemeClr val="accent2"/>
              </a:solidFill>
              <a:miter lim="800000"/>
              <a:headEnd/>
              <a:tailEnd/>
            </a:ln>
          </p:spPr>
          <p:txBody>
            <a:bodyPr vert="eaVert">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1800" b="1"/>
                <a:t>润滑</a:t>
              </a:r>
            </a:p>
          </p:txBody>
        </p:sp>
        <p:sp>
          <p:nvSpPr>
            <p:cNvPr id="34830" name="Text Box 11"/>
            <p:cNvSpPr txBox="1">
              <a:spLocks noChangeArrowheads="1"/>
            </p:cNvSpPr>
            <p:nvPr/>
          </p:nvSpPr>
          <p:spPr bwMode="auto">
            <a:xfrm>
              <a:off x="1816" y="2192"/>
              <a:ext cx="295" cy="531"/>
            </a:xfrm>
            <a:prstGeom prst="rect">
              <a:avLst/>
            </a:prstGeom>
            <a:solidFill>
              <a:schemeClr val="accent1"/>
            </a:solidFill>
            <a:ln w="9525">
              <a:solidFill>
                <a:schemeClr val="accent2"/>
              </a:solidFill>
              <a:miter lim="800000"/>
              <a:headEnd/>
              <a:tailEnd/>
            </a:ln>
          </p:spPr>
          <p:txBody>
            <a:bodyPr vert="eaVert">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1800" b="1"/>
                <a:t>箱体</a:t>
              </a:r>
            </a:p>
          </p:txBody>
        </p:sp>
        <p:sp>
          <p:nvSpPr>
            <p:cNvPr id="34831" name="Text Box 12"/>
            <p:cNvSpPr txBox="1">
              <a:spLocks noChangeArrowheads="1"/>
            </p:cNvSpPr>
            <p:nvPr/>
          </p:nvSpPr>
          <p:spPr bwMode="auto">
            <a:xfrm>
              <a:off x="2190" y="2192"/>
              <a:ext cx="295" cy="531"/>
            </a:xfrm>
            <a:prstGeom prst="rect">
              <a:avLst/>
            </a:prstGeom>
            <a:solidFill>
              <a:schemeClr val="accent1"/>
            </a:solidFill>
            <a:ln w="9525">
              <a:solidFill>
                <a:schemeClr val="accent2"/>
              </a:solidFill>
              <a:miter lim="800000"/>
              <a:headEnd/>
              <a:tailEnd/>
            </a:ln>
          </p:spPr>
          <p:txBody>
            <a:bodyPr vert="eaVert">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1800" b="1"/>
                <a:t>轴</a:t>
              </a:r>
            </a:p>
          </p:txBody>
        </p:sp>
        <p:sp>
          <p:nvSpPr>
            <p:cNvPr id="34832" name="Text Box 13"/>
            <p:cNvSpPr txBox="1">
              <a:spLocks noChangeArrowheads="1"/>
            </p:cNvSpPr>
            <p:nvPr/>
          </p:nvSpPr>
          <p:spPr bwMode="auto">
            <a:xfrm>
              <a:off x="2564" y="2192"/>
              <a:ext cx="295" cy="531"/>
            </a:xfrm>
            <a:prstGeom prst="rect">
              <a:avLst/>
            </a:prstGeom>
            <a:solidFill>
              <a:schemeClr val="accent1"/>
            </a:solidFill>
            <a:ln w="9525">
              <a:solidFill>
                <a:schemeClr val="accent2"/>
              </a:solidFill>
              <a:miter lim="800000"/>
              <a:headEnd/>
              <a:tailEnd/>
            </a:ln>
          </p:spPr>
          <p:txBody>
            <a:bodyPr vert="eaVert">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1800" b="1"/>
                <a:t>轴承</a:t>
              </a:r>
            </a:p>
          </p:txBody>
        </p:sp>
        <p:sp>
          <p:nvSpPr>
            <p:cNvPr id="34833" name="Text Box 14"/>
            <p:cNvSpPr txBox="1">
              <a:spLocks noChangeArrowheads="1"/>
            </p:cNvSpPr>
            <p:nvPr/>
          </p:nvSpPr>
          <p:spPr bwMode="auto">
            <a:xfrm>
              <a:off x="2938" y="2192"/>
              <a:ext cx="295" cy="531"/>
            </a:xfrm>
            <a:prstGeom prst="rect">
              <a:avLst/>
            </a:prstGeom>
            <a:solidFill>
              <a:schemeClr val="accent1"/>
            </a:solidFill>
            <a:ln w="9525">
              <a:solidFill>
                <a:schemeClr val="accent2"/>
              </a:solidFill>
              <a:miter lim="800000"/>
              <a:headEnd/>
              <a:tailEnd/>
            </a:ln>
          </p:spPr>
          <p:txBody>
            <a:bodyPr vert="eaVert">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1800" b="1"/>
                <a:t>端盖</a:t>
              </a:r>
            </a:p>
          </p:txBody>
        </p:sp>
        <p:sp>
          <p:nvSpPr>
            <p:cNvPr id="34834" name="Text Box 15"/>
            <p:cNvSpPr txBox="1">
              <a:spLocks noChangeArrowheads="1"/>
            </p:cNvSpPr>
            <p:nvPr/>
          </p:nvSpPr>
          <p:spPr bwMode="auto">
            <a:xfrm>
              <a:off x="2938" y="2901"/>
              <a:ext cx="295" cy="531"/>
            </a:xfrm>
            <a:prstGeom prst="rect">
              <a:avLst/>
            </a:prstGeom>
            <a:solidFill>
              <a:schemeClr val="accent1"/>
            </a:solidFill>
            <a:ln w="9525">
              <a:solidFill>
                <a:schemeClr val="accent2"/>
              </a:solidFill>
              <a:miter lim="800000"/>
              <a:headEnd/>
              <a:tailEnd/>
            </a:ln>
          </p:spPr>
          <p:txBody>
            <a:bodyPr vert="eaVert">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1800" b="1"/>
                <a:t>密封</a:t>
              </a:r>
            </a:p>
          </p:txBody>
        </p:sp>
        <p:sp>
          <p:nvSpPr>
            <p:cNvPr id="34835" name="Text Box 16"/>
            <p:cNvSpPr txBox="1">
              <a:spLocks noChangeArrowheads="1"/>
            </p:cNvSpPr>
            <p:nvPr/>
          </p:nvSpPr>
          <p:spPr bwMode="auto">
            <a:xfrm>
              <a:off x="785" y="2546"/>
              <a:ext cx="295" cy="709"/>
            </a:xfrm>
            <a:prstGeom prst="rect">
              <a:avLst/>
            </a:prstGeom>
            <a:solidFill>
              <a:schemeClr val="accent1"/>
            </a:solidFill>
            <a:ln w="9525">
              <a:solidFill>
                <a:schemeClr val="accent2"/>
              </a:solidFill>
              <a:miter lim="800000"/>
              <a:headEnd/>
              <a:tailEnd/>
            </a:ln>
          </p:spPr>
          <p:txBody>
            <a:bodyPr vert="eaVert">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1800" b="1"/>
                <a:t>联轴器</a:t>
              </a:r>
            </a:p>
          </p:txBody>
        </p:sp>
        <p:sp>
          <p:nvSpPr>
            <p:cNvPr id="34836" name="Text Box 17"/>
            <p:cNvSpPr txBox="1">
              <a:spLocks noChangeArrowheads="1"/>
            </p:cNvSpPr>
            <p:nvPr/>
          </p:nvSpPr>
          <p:spPr bwMode="auto">
            <a:xfrm>
              <a:off x="4619" y="2458"/>
              <a:ext cx="296" cy="709"/>
            </a:xfrm>
            <a:prstGeom prst="rect">
              <a:avLst/>
            </a:prstGeom>
            <a:solidFill>
              <a:schemeClr val="accent1"/>
            </a:solidFill>
            <a:ln w="9525">
              <a:solidFill>
                <a:schemeClr val="accent2"/>
              </a:solidFill>
              <a:miter lim="800000"/>
              <a:headEnd/>
              <a:tailEnd/>
            </a:ln>
          </p:spPr>
          <p:txBody>
            <a:bodyPr vert="eaVert">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1800" b="1"/>
                <a:t>联轴器</a:t>
              </a:r>
            </a:p>
          </p:txBody>
        </p:sp>
        <p:sp>
          <p:nvSpPr>
            <p:cNvPr id="34837" name="Text Box 18"/>
            <p:cNvSpPr txBox="1">
              <a:spLocks noChangeArrowheads="1"/>
            </p:cNvSpPr>
            <p:nvPr/>
          </p:nvSpPr>
          <p:spPr bwMode="auto">
            <a:xfrm>
              <a:off x="4184" y="2192"/>
              <a:ext cx="295" cy="531"/>
            </a:xfrm>
            <a:prstGeom prst="rect">
              <a:avLst/>
            </a:prstGeom>
            <a:solidFill>
              <a:schemeClr val="accent1"/>
            </a:solidFill>
            <a:ln w="9525">
              <a:solidFill>
                <a:schemeClr val="accent2"/>
              </a:solidFill>
              <a:miter lim="800000"/>
              <a:headEnd/>
              <a:tailEnd/>
            </a:ln>
          </p:spPr>
          <p:txBody>
            <a:bodyPr vert="eaVert">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1800" b="1"/>
                <a:t>键</a:t>
              </a:r>
            </a:p>
          </p:txBody>
        </p:sp>
        <p:sp>
          <p:nvSpPr>
            <p:cNvPr id="34838" name="Text Box 19"/>
            <p:cNvSpPr txBox="1">
              <a:spLocks noChangeArrowheads="1"/>
            </p:cNvSpPr>
            <p:nvPr/>
          </p:nvSpPr>
          <p:spPr bwMode="auto">
            <a:xfrm>
              <a:off x="3810" y="2192"/>
              <a:ext cx="295" cy="531"/>
            </a:xfrm>
            <a:prstGeom prst="rect">
              <a:avLst/>
            </a:prstGeom>
            <a:solidFill>
              <a:schemeClr val="accent1"/>
            </a:solidFill>
            <a:ln w="9525">
              <a:solidFill>
                <a:schemeClr val="accent2"/>
              </a:solidFill>
              <a:miter lim="800000"/>
              <a:headEnd/>
              <a:tailEnd/>
            </a:ln>
          </p:spPr>
          <p:txBody>
            <a:bodyPr vert="eaVert">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1800" b="1"/>
                <a:t>销钉</a:t>
              </a:r>
            </a:p>
          </p:txBody>
        </p:sp>
        <p:sp>
          <p:nvSpPr>
            <p:cNvPr id="34839" name="Text Box 20"/>
            <p:cNvSpPr txBox="1">
              <a:spLocks noChangeArrowheads="1"/>
            </p:cNvSpPr>
            <p:nvPr/>
          </p:nvSpPr>
          <p:spPr bwMode="auto">
            <a:xfrm>
              <a:off x="3436" y="2192"/>
              <a:ext cx="295" cy="531"/>
            </a:xfrm>
            <a:prstGeom prst="rect">
              <a:avLst/>
            </a:prstGeom>
            <a:solidFill>
              <a:schemeClr val="accent1"/>
            </a:solidFill>
            <a:ln w="9525">
              <a:solidFill>
                <a:schemeClr val="accent2"/>
              </a:solidFill>
              <a:miter lim="800000"/>
              <a:headEnd/>
              <a:tailEnd/>
            </a:ln>
          </p:spPr>
          <p:txBody>
            <a:bodyPr vert="eaVert">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sz="1800" b="1"/>
                <a:t>螺钉</a:t>
              </a:r>
            </a:p>
          </p:txBody>
        </p:sp>
        <p:sp>
          <p:nvSpPr>
            <p:cNvPr id="34840" name="Line 21"/>
            <p:cNvSpPr>
              <a:spLocks noChangeShapeType="1"/>
            </p:cNvSpPr>
            <p:nvPr/>
          </p:nvSpPr>
          <p:spPr bwMode="auto">
            <a:xfrm>
              <a:off x="830" y="1571"/>
              <a:ext cx="3989"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1" name="Line 22"/>
            <p:cNvSpPr>
              <a:spLocks noChangeShapeType="1"/>
            </p:cNvSpPr>
            <p:nvPr/>
          </p:nvSpPr>
          <p:spPr bwMode="auto">
            <a:xfrm>
              <a:off x="830" y="1571"/>
              <a:ext cx="0" cy="178"/>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2" name="Line 23"/>
            <p:cNvSpPr>
              <a:spLocks noChangeShapeType="1"/>
            </p:cNvSpPr>
            <p:nvPr/>
          </p:nvSpPr>
          <p:spPr bwMode="auto">
            <a:xfrm>
              <a:off x="1578" y="1571"/>
              <a:ext cx="0" cy="178"/>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3" name="Line 24"/>
            <p:cNvSpPr>
              <a:spLocks noChangeShapeType="1"/>
            </p:cNvSpPr>
            <p:nvPr/>
          </p:nvSpPr>
          <p:spPr bwMode="auto">
            <a:xfrm>
              <a:off x="2576" y="1571"/>
              <a:ext cx="0" cy="178"/>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4" name="Line 25"/>
            <p:cNvSpPr>
              <a:spLocks noChangeShapeType="1"/>
            </p:cNvSpPr>
            <p:nvPr/>
          </p:nvSpPr>
          <p:spPr bwMode="auto">
            <a:xfrm>
              <a:off x="4009" y="1571"/>
              <a:ext cx="0" cy="178"/>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5" name="Line 26"/>
            <p:cNvSpPr>
              <a:spLocks noChangeShapeType="1"/>
            </p:cNvSpPr>
            <p:nvPr/>
          </p:nvSpPr>
          <p:spPr bwMode="auto">
            <a:xfrm>
              <a:off x="4819" y="1571"/>
              <a:ext cx="0" cy="178"/>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6" name="Line 27"/>
            <p:cNvSpPr>
              <a:spLocks noChangeShapeType="1"/>
            </p:cNvSpPr>
            <p:nvPr/>
          </p:nvSpPr>
          <p:spPr bwMode="auto">
            <a:xfrm>
              <a:off x="2763" y="1394"/>
              <a:ext cx="0" cy="177"/>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7" name="Line 28"/>
            <p:cNvSpPr>
              <a:spLocks noChangeShapeType="1"/>
            </p:cNvSpPr>
            <p:nvPr/>
          </p:nvSpPr>
          <p:spPr bwMode="auto">
            <a:xfrm>
              <a:off x="955" y="2015"/>
              <a:ext cx="0" cy="531"/>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8" name="Line 29"/>
            <p:cNvSpPr>
              <a:spLocks noChangeShapeType="1"/>
            </p:cNvSpPr>
            <p:nvPr/>
          </p:nvSpPr>
          <p:spPr bwMode="auto">
            <a:xfrm>
              <a:off x="4757" y="2015"/>
              <a:ext cx="0" cy="443"/>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9" name="Line 30"/>
            <p:cNvSpPr>
              <a:spLocks noChangeShapeType="1"/>
            </p:cNvSpPr>
            <p:nvPr/>
          </p:nvSpPr>
          <p:spPr bwMode="auto">
            <a:xfrm>
              <a:off x="1516" y="2812"/>
              <a:ext cx="0" cy="177"/>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50" name="Line 31"/>
            <p:cNvSpPr>
              <a:spLocks noChangeShapeType="1"/>
            </p:cNvSpPr>
            <p:nvPr/>
          </p:nvSpPr>
          <p:spPr bwMode="auto">
            <a:xfrm>
              <a:off x="1516" y="2015"/>
              <a:ext cx="0" cy="265"/>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cxnSp>
          <p:nvCxnSpPr>
            <p:cNvPr id="34851" name="AutoShape 32"/>
            <p:cNvCxnSpPr>
              <a:cxnSpLocks noChangeShapeType="1"/>
              <a:stCxn id="34825" idx="1"/>
              <a:endCxn id="34830" idx="0"/>
            </p:cNvCxnSpPr>
            <p:nvPr/>
          </p:nvCxnSpPr>
          <p:spPr bwMode="auto">
            <a:xfrm rot="10800000" flipV="1">
              <a:off x="1969" y="1896"/>
              <a:ext cx="357" cy="296"/>
            </a:xfrm>
            <a:prstGeom prst="bentConnector2">
              <a:avLst/>
            </a:prstGeom>
            <a:noFill/>
            <a:ln w="9525">
              <a:solidFill>
                <a:schemeClr val="accent2"/>
              </a:solidFill>
              <a:miter lim="800000"/>
              <a:headEnd/>
              <a:tailEnd type="triangle" w="med" len="med"/>
            </a:ln>
            <a:extLst>
              <a:ext uri="{909E8E84-426E-40DD-AFC4-6F175D3DCCD1}">
                <a14:hiddenFill xmlns:a14="http://schemas.microsoft.com/office/drawing/2010/main">
                  <a:noFill/>
                </a14:hiddenFill>
              </a:ext>
            </a:extLst>
          </p:spPr>
        </p:cxnSp>
        <p:cxnSp>
          <p:nvCxnSpPr>
            <p:cNvPr id="34852" name="AutoShape 33"/>
            <p:cNvCxnSpPr>
              <a:cxnSpLocks noChangeShapeType="1"/>
              <a:stCxn id="34825" idx="3"/>
              <a:endCxn id="34833" idx="0"/>
            </p:cNvCxnSpPr>
            <p:nvPr/>
          </p:nvCxnSpPr>
          <p:spPr bwMode="auto">
            <a:xfrm>
              <a:off x="2763" y="1896"/>
              <a:ext cx="328" cy="296"/>
            </a:xfrm>
            <a:prstGeom prst="bentConnector2">
              <a:avLst/>
            </a:prstGeom>
            <a:noFill/>
            <a:ln w="9525">
              <a:solidFill>
                <a:schemeClr val="accent2"/>
              </a:solidFill>
              <a:miter lim="800000"/>
              <a:headEnd/>
              <a:tailEnd type="triangle" w="med" len="med"/>
            </a:ln>
            <a:extLst>
              <a:ext uri="{909E8E84-426E-40DD-AFC4-6F175D3DCCD1}">
                <a14:hiddenFill xmlns:a14="http://schemas.microsoft.com/office/drawing/2010/main">
                  <a:noFill/>
                </a14:hiddenFill>
              </a:ext>
            </a:extLst>
          </p:spPr>
        </p:cxnSp>
        <p:cxnSp>
          <p:nvCxnSpPr>
            <p:cNvPr id="34853" name="AutoShape 34"/>
            <p:cNvCxnSpPr>
              <a:cxnSpLocks noChangeShapeType="1"/>
              <a:stCxn id="34825" idx="2"/>
              <a:endCxn id="34831" idx="0"/>
            </p:cNvCxnSpPr>
            <p:nvPr/>
          </p:nvCxnSpPr>
          <p:spPr bwMode="auto">
            <a:xfrm flipH="1">
              <a:off x="2343" y="2044"/>
              <a:ext cx="201" cy="148"/>
            </a:xfrm>
            <a:prstGeom prst="straightConnector1">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34854" name="AutoShape 35"/>
            <p:cNvCxnSpPr>
              <a:cxnSpLocks noChangeShapeType="1"/>
              <a:stCxn id="34825" idx="2"/>
              <a:endCxn id="34832" idx="0"/>
            </p:cNvCxnSpPr>
            <p:nvPr/>
          </p:nvCxnSpPr>
          <p:spPr bwMode="auto">
            <a:xfrm>
              <a:off x="2544" y="2044"/>
              <a:ext cx="173" cy="148"/>
            </a:xfrm>
            <a:prstGeom prst="straightConnector1">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34855" name="AutoShape 36"/>
            <p:cNvCxnSpPr>
              <a:cxnSpLocks noChangeShapeType="1"/>
              <a:stCxn id="34832" idx="2"/>
              <a:endCxn id="34834" idx="1"/>
            </p:cNvCxnSpPr>
            <p:nvPr/>
          </p:nvCxnSpPr>
          <p:spPr bwMode="auto">
            <a:xfrm rot="16200000" flipH="1">
              <a:off x="2611" y="2829"/>
              <a:ext cx="444" cy="232"/>
            </a:xfrm>
            <a:prstGeom prst="bentConnector2">
              <a:avLst/>
            </a:prstGeom>
            <a:noFill/>
            <a:ln w="9525">
              <a:solidFill>
                <a:schemeClr val="accent2"/>
              </a:solidFill>
              <a:miter lim="800000"/>
              <a:headEnd/>
              <a:tailEnd type="triangle" w="med" len="med"/>
            </a:ln>
            <a:extLst>
              <a:ext uri="{909E8E84-426E-40DD-AFC4-6F175D3DCCD1}">
                <a14:hiddenFill xmlns:a14="http://schemas.microsoft.com/office/drawing/2010/main">
                  <a:noFill/>
                </a14:hiddenFill>
              </a:ext>
            </a:extLst>
          </p:spPr>
        </p:cxnSp>
        <p:cxnSp>
          <p:nvCxnSpPr>
            <p:cNvPr id="34856" name="AutoShape 37"/>
            <p:cNvCxnSpPr>
              <a:cxnSpLocks noChangeShapeType="1"/>
              <a:stCxn id="34832" idx="2"/>
              <a:endCxn id="34829" idx="3"/>
            </p:cNvCxnSpPr>
            <p:nvPr/>
          </p:nvCxnSpPr>
          <p:spPr bwMode="auto">
            <a:xfrm rot="5400000">
              <a:off x="1930" y="2467"/>
              <a:ext cx="532" cy="1043"/>
            </a:xfrm>
            <a:prstGeom prst="bentConnector2">
              <a:avLst/>
            </a:prstGeom>
            <a:noFill/>
            <a:ln w="9525">
              <a:solidFill>
                <a:schemeClr val="accent2"/>
              </a:solidFill>
              <a:miter lim="800000"/>
              <a:headEnd/>
              <a:tailEnd type="triangle" w="med" len="med"/>
            </a:ln>
            <a:extLst>
              <a:ext uri="{909E8E84-426E-40DD-AFC4-6F175D3DCCD1}">
                <a14:hiddenFill xmlns:a14="http://schemas.microsoft.com/office/drawing/2010/main">
                  <a:noFill/>
                </a14:hiddenFill>
              </a:ext>
            </a:extLst>
          </p:spPr>
        </p:cxnSp>
        <p:cxnSp>
          <p:nvCxnSpPr>
            <p:cNvPr id="34857" name="AutoShape 38"/>
            <p:cNvCxnSpPr>
              <a:cxnSpLocks noChangeShapeType="1"/>
              <a:stCxn id="34826" idx="1"/>
              <a:endCxn id="34839" idx="0"/>
            </p:cNvCxnSpPr>
            <p:nvPr/>
          </p:nvCxnSpPr>
          <p:spPr bwMode="auto">
            <a:xfrm rot="10800000" flipV="1">
              <a:off x="3590" y="1896"/>
              <a:ext cx="170" cy="296"/>
            </a:xfrm>
            <a:prstGeom prst="bentConnector2">
              <a:avLst/>
            </a:prstGeom>
            <a:noFill/>
            <a:ln w="9525">
              <a:solidFill>
                <a:schemeClr val="accent2"/>
              </a:solidFill>
              <a:miter lim="800000"/>
              <a:headEnd/>
              <a:tailEnd type="triangle" w="med" len="med"/>
            </a:ln>
            <a:extLst>
              <a:ext uri="{909E8E84-426E-40DD-AFC4-6F175D3DCCD1}">
                <a14:hiddenFill xmlns:a14="http://schemas.microsoft.com/office/drawing/2010/main">
                  <a:noFill/>
                </a14:hiddenFill>
              </a:ext>
            </a:extLst>
          </p:spPr>
        </p:cxnSp>
        <p:cxnSp>
          <p:nvCxnSpPr>
            <p:cNvPr id="34858" name="AutoShape 39"/>
            <p:cNvCxnSpPr>
              <a:cxnSpLocks noChangeShapeType="1"/>
              <a:stCxn id="34826" idx="3"/>
              <a:endCxn id="34837" idx="0"/>
            </p:cNvCxnSpPr>
            <p:nvPr/>
          </p:nvCxnSpPr>
          <p:spPr bwMode="auto">
            <a:xfrm>
              <a:off x="4196" y="1896"/>
              <a:ext cx="142" cy="296"/>
            </a:xfrm>
            <a:prstGeom prst="bentConnector2">
              <a:avLst/>
            </a:prstGeom>
            <a:noFill/>
            <a:ln w="9525">
              <a:solidFill>
                <a:schemeClr val="accent2"/>
              </a:solidFill>
              <a:miter lim="800000"/>
              <a:headEnd/>
              <a:tailEnd type="triangle" w="med" len="med"/>
            </a:ln>
            <a:extLst>
              <a:ext uri="{909E8E84-426E-40DD-AFC4-6F175D3DCCD1}">
                <a14:hiddenFill xmlns:a14="http://schemas.microsoft.com/office/drawing/2010/main">
                  <a:noFill/>
                </a14:hiddenFill>
              </a:ext>
            </a:extLst>
          </p:spPr>
        </p:cxnSp>
        <p:cxnSp>
          <p:nvCxnSpPr>
            <p:cNvPr id="34859" name="AutoShape 40"/>
            <p:cNvCxnSpPr>
              <a:cxnSpLocks noChangeShapeType="1"/>
              <a:stCxn id="34826" idx="2"/>
              <a:endCxn id="34838" idx="0"/>
            </p:cNvCxnSpPr>
            <p:nvPr/>
          </p:nvCxnSpPr>
          <p:spPr bwMode="auto">
            <a:xfrm flipH="1">
              <a:off x="3964" y="2044"/>
              <a:ext cx="14" cy="148"/>
            </a:xfrm>
            <a:prstGeom prst="straightConnector1">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cxnSp>
      </p:grpSp>
      <p:sp>
        <p:nvSpPr>
          <p:cNvPr id="13353" name="Text Box 41"/>
          <p:cNvSpPr txBox="1">
            <a:spLocks noChangeArrowheads="1"/>
          </p:cNvSpPr>
          <p:nvPr/>
        </p:nvSpPr>
        <p:spPr bwMode="auto">
          <a:xfrm>
            <a:off x="755650" y="765175"/>
            <a:ext cx="4968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 typeface="Wingdings" pitchFamily="2" charset="2"/>
              <a:buChar char="Ø"/>
              <a:defRPr/>
            </a:pPr>
            <a:r>
              <a:rPr kumimoji="0" lang="en-US" altLang="zh-CN" sz="2800" dirty="0">
                <a:effectLst>
                  <a:outerShdw blurRad="38100" dist="38100" dir="2700000" algn="tl">
                    <a:srgbClr val="C0C0C0"/>
                  </a:outerShdw>
                </a:effectLst>
                <a:latin typeface="Tahoma" pitchFamily="34" charset="0"/>
              </a:rPr>
              <a:t> </a:t>
            </a:r>
            <a:r>
              <a:rPr kumimoji="0" lang="zh-CN" altLang="en-US" sz="2800" dirty="0">
                <a:effectLst>
                  <a:outerShdw blurRad="38100" dist="38100" dir="2700000" algn="tl">
                    <a:srgbClr val="C0C0C0"/>
                  </a:outerShdw>
                </a:effectLst>
                <a:latin typeface="Tahoma" pitchFamily="34" charset="0"/>
              </a:rPr>
              <a:t>齿轮减速结构功能图</a:t>
            </a:r>
          </a:p>
        </p:txBody>
      </p:sp>
      <p:sp>
        <p:nvSpPr>
          <p:cNvPr id="44" name="Text Box 41"/>
          <p:cNvSpPr txBox="1">
            <a:spLocks noChangeArrowheads="1"/>
          </p:cNvSpPr>
          <p:nvPr/>
        </p:nvSpPr>
        <p:spPr bwMode="auto">
          <a:xfrm>
            <a:off x="534193" y="5661248"/>
            <a:ext cx="663009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sz="28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Tahoma" pitchFamily="34" charset="0"/>
              </a:rPr>
              <a:t>?</a:t>
            </a:r>
            <a:r>
              <a:rPr kumimoji="0" lang="zh-CN" altLang="en-US" sz="28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Tahoma" pitchFamily="34" charset="0"/>
              </a:rPr>
              <a:t>  </a:t>
            </a:r>
            <a:r>
              <a:rPr kumimoji="0" lang="en-US" altLang="zh-CN" sz="28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Tahoma" pitchFamily="34" charset="0"/>
              </a:rPr>
              <a:t> </a:t>
            </a:r>
            <a:r>
              <a:rPr kumimoji="0" lang="zh-CN" altLang="en-US" sz="2800" dirty="0">
                <a:effectLst>
                  <a:outerShdw blurRad="38100" dist="38100" dir="2700000" algn="tl">
                    <a:srgbClr val="C0C0C0"/>
                  </a:outerShdw>
                </a:effectLst>
                <a:latin typeface="Tahoma" pitchFamily="34" charset="0"/>
              </a:rPr>
              <a:t>无碳小车的结构功能图</a:t>
            </a:r>
            <a:r>
              <a:rPr kumimoji="0" lang="en-US" altLang="zh-CN" sz="2800" dirty="0">
                <a:effectLst>
                  <a:outerShdw blurRad="38100" dist="38100" dir="2700000" algn="tl">
                    <a:srgbClr val="C0C0C0"/>
                  </a:outerShdw>
                </a:effectLst>
                <a:latin typeface="Tahoma" pitchFamily="34" charset="0"/>
              </a:rPr>
              <a:t>----PPT</a:t>
            </a:r>
            <a:r>
              <a:rPr kumimoji="0" lang="zh-CN" altLang="en-US" sz="2800" dirty="0">
                <a:effectLst>
                  <a:outerShdw blurRad="38100" dist="38100" dir="2700000" algn="tl">
                    <a:srgbClr val="C0C0C0"/>
                  </a:outerShdw>
                </a:effectLst>
                <a:latin typeface="Tahoma" pitchFamily="34" charset="0"/>
              </a:rPr>
              <a:t>展示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53"/>
                                        </p:tgtEl>
                                        <p:attrNameLst>
                                          <p:attrName>style.visibility</p:attrName>
                                        </p:attrNameLst>
                                      </p:cBhvr>
                                      <p:to>
                                        <p:strVal val="visible"/>
                                      </p:to>
                                    </p:set>
                                    <p:animEffect transition="in" filter="blinds(horizontal)">
                                      <p:cBhvr>
                                        <p:cTn id="7" dur="500"/>
                                        <p:tgtEl>
                                          <p:spTgt spid="133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354"/>
                                        </p:tgtEl>
                                        <p:attrNameLst>
                                          <p:attrName>style.visibility</p:attrName>
                                        </p:attrNameLst>
                                      </p:cBhvr>
                                      <p:to>
                                        <p:strVal val="visible"/>
                                      </p:to>
                                    </p:set>
                                    <p:animEffect transition="in" filter="blinds(horizontal)">
                                      <p:cBhvr>
                                        <p:cTn id="12" dur="500"/>
                                        <p:tgtEl>
                                          <p:spTgt spid="133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blinds(horizontal)">
                                      <p:cBhvr>
                                        <p:cTn id="1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5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页脚占位符 1"/>
          <p:cNvSpPr>
            <a:spLocks noGrp="1"/>
          </p:cNvSpPr>
          <p:nvPr>
            <p:ph type="ftr" sz="quarter" idx="10"/>
          </p:nvPr>
        </p:nvSpPr>
        <p:spPr>
          <a:noFill/>
        </p:spPr>
        <p:txBody>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kumimoji="0" lang="en-US" altLang="en-US" sz="1400" smtClean="0">
                <a:solidFill>
                  <a:srgbClr val="003366"/>
                </a:solidFill>
              </a:rPr>
              <a:t>Page</a:t>
            </a:r>
            <a:fld id="{CCBD561F-C6F3-485E-8731-0555CE392510}" type="slidenum">
              <a:rPr kumimoji="0" lang="en-US" altLang="en-US" sz="1400" smtClean="0">
                <a:solidFill>
                  <a:srgbClr val="003366"/>
                </a:solidFill>
                <a:latin typeface="Arial Narrow" pitchFamily="34" charset="0"/>
              </a:rPr>
              <a:pPr/>
              <a:t>33</a:t>
            </a:fld>
            <a:endParaRPr kumimoji="0" lang="en-US" altLang="en-US" sz="1400" smtClean="0">
              <a:solidFill>
                <a:srgbClr val="003366"/>
              </a:solidFill>
              <a:latin typeface="Arial Narrow" pitchFamily="34" charset="0"/>
            </a:endParaRPr>
          </a:p>
        </p:txBody>
      </p:sp>
      <p:sp>
        <p:nvSpPr>
          <p:cNvPr id="14338" name="Text Box 2"/>
          <p:cNvSpPr txBox="1">
            <a:spLocks noChangeArrowheads="1"/>
          </p:cNvSpPr>
          <p:nvPr/>
        </p:nvSpPr>
        <p:spPr bwMode="auto">
          <a:xfrm>
            <a:off x="929490" y="908720"/>
            <a:ext cx="46323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lang="zh-CN" altLang="en-US" sz="3200" b="1"/>
              <a:t>第三节   </a:t>
            </a:r>
            <a:r>
              <a:rPr lang="zh-CN" altLang="en-US" sz="3200" b="1">
                <a:latin typeface="宋体" pitchFamily="2" charset="-122"/>
              </a:rPr>
              <a:t>原理综合</a:t>
            </a:r>
            <a:r>
              <a:rPr lang="zh-CN" altLang="en-US" sz="3200" b="1"/>
              <a:t> </a:t>
            </a:r>
          </a:p>
        </p:txBody>
      </p:sp>
      <p:sp>
        <p:nvSpPr>
          <p:cNvPr id="14339" name="Text Box 3"/>
          <p:cNvSpPr txBox="1">
            <a:spLocks noChangeArrowheads="1"/>
          </p:cNvSpPr>
          <p:nvPr/>
        </p:nvSpPr>
        <p:spPr bwMode="auto">
          <a:xfrm>
            <a:off x="685800" y="1727200"/>
            <a:ext cx="6981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lang="zh-CN" altLang="en-US" sz="2800" b="1"/>
              <a:t>一、</a:t>
            </a:r>
            <a:r>
              <a:rPr lang="zh-CN" altLang="en-US" sz="2800" b="1">
                <a:latin typeface="宋体" pitchFamily="2" charset="-122"/>
              </a:rPr>
              <a:t>技术冲突解决原理（</a:t>
            </a:r>
            <a:r>
              <a:rPr lang="en-US" altLang="zh-CN" sz="2800" b="1"/>
              <a:t>TRIZ</a:t>
            </a:r>
            <a:r>
              <a:rPr lang="zh-CN" altLang="en-US" sz="2800" b="1">
                <a:latin typeface="宋体" pitchFamily="2" charset="-122"/>
              </a:rPr>
              <a:t>理论）</a:t>
            </a:r>
            <a:r>
              <a:rPr lang="zh-CN" altLang="en-US" sz="2400" b="1"/>
              <a:t> </a:t>
            </a:r>
          </a:p>
        </p:txBody>
      </p:sp>
      <p:sp>
        <p:nvSpPr>
          <p:cNvPr id="14340" name="Text Box 4"/>
          <p:cNvSpPr txBox="1">
            <a:spLocks noChangeArrowheads="1"/>
          </p:cNvSpPr>
          <p:nvPr/>
        </p:nvSpPr>
        <p:spPr bwMode="auto">
          <a:xfrm>
            <a:off x="533400" y="4013200"/>
            <a:ext cx="3967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lang="en-US" altLang="zh-CN" sz="2800" b="1"/>
              <a:t>1</a:t>
            </a:r>
            <a:r>
              <a:rPr lang="zh-CN" altLang="en-US" sz="2800" b="1">
                <a:latin typeface="宋体" pitchFamily="2" charset="-122"/>
              </a:rPr>
              <a:t>．设计中的技术冲突</a:t>
            </a:r>
            <a:r>
              <a:rPr lang="zh-CN" altLang="en-US" sz="2800" b="1"/>
              <a:t> </a:t>
            </a:r>
          </a:p>
        </p:txBody>
      </p:sp>
      <p:sp>
        <p:nvSpPr>
          <p:cNvPr id="14596" name="Text Box 260"/>
          <p:cNvSpPr txBox="1">
            <a:spLocks noChangeArrowheads="1"/>
          </p:cNvSpPr>
          <p:nvPr/>
        </p:nvSpPr>
        <p:spPr bwMode="auto">
          <a:xfrm>
            <a:off x="609600" y="2489200"/>
            <a:ext cx="8001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lang="en-US" altLang="zh-CN" sz="2400" b="1" i="1">
                <a:solidFill>
                  <a:schemeClr val="accent2"/>
                </a:solidFill>
              </a:rPr>
              <a:t>TRIZ</a:t>
            </a:r>
            <a:r>
              <a:rPr lang="zh-CN" altLang="en-US" sz="2400" b="1" i="1">
                <a:solidFill>
                  <a:schemeClr val="accent2"/>
                </a:solidFill>
                <a:latin typeface="宋体" pitchFamily="2" charset="-122"/>
              </a:rPr>
              <a:t>理论认为发明问题的核心是解决冲突。设计人员在设计过程中不断发现冲突，并利用相应的发明原理解决这些冲突，使产品向理想化方向进化。</a:t>
            </a:r>
            <a:r>
              <a:rPr lang="zh-CN" altLang="en-US" sz="2400">
                <a:solidFill>
                  <a:schemeClr val="accent2"/>
                </a:solidFill>
              </a:rPr>
              <a:t> </a:t>
            </a:r>
          </a:p>
        </p:txBody>
      </p:sp>
      <p:sp>
        <p:nvSpPr>
          <p:cNvPr id="14597" name="Text Box 261"/>
          <p:cNvSpPr txBox="1">
            <a:spLocks noChangeArrowheads="1"/>
          </p:cNvSpPr>
          <p:nvPr/>
        </p:nvSpPr>
        <p:spPr bwMode="auto">
          <a:xfrm>
            <a:off x="762000" y="4775200"/>
            <a:ext cx="7848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lang="en-US" altLang="zh-CN" sz="2400"/>
              <a:t>TRIZ</a:t>
            </a:r>
            <a:r>
              <a:rPr lang="zh-CN" altLang="en-US" sz="2400">
                <a:latin typeface="宋体" pitchFamily="2" charset="-122"/>
              </a:rPr>
              <a:t>理论研究人员通过对世界上</a:t>
            </a:r>
            <a:r>
              <a:rPr lang="en-US" altLang="zh-CN" sz="2400"/>
              <a:t>250</a:t>
            </a:r>
            <a:r>
              <a:rPr lang="zh-CN" altLang="en-US" sz="2400">
                <a:latin typeface="宋体" pitchFamily="2" charset="-122"/>
              </a:rPr>
              <a:t>万项专利的详细研究提出了</a:t>
            </a:r>
            <a:r>
              <a:rPr lang="en-US" altLang="zh-CN" sz="2400"/>
              <a:t>39</a:t>
            </a:r>
            <a:r>
              <a:rPr lang="zh-CN" altLang="en-US" sz="2400">
                <a:latin typeface="宋体" pitchFamily="2" charset="-122"/>
              </a:rPr>
              <a:t>个通用工程参数来描述的技术冲突问题。这些工程参数见表</a:t>
            </a:r>
            <a:r>
              <a:rPr lang="zh-CN" altLang="en-US" sz="24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box(in)">
                                      <p:cBhvr>
                                        <p:cTn id="7" dur="500"/>
                                        <p:tgtEl>
                                          <p:spTgt spid="143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339"/>
                                        </p:tgtEl>
                                        <p:attrNameLst>
                                          <p:attrName>style.visibility</p:attrName>
                                        </p:attrNameLst>
                                      </p:cBhvr>
                                      <p:to>
                                        <p:strVal val="visible"/>
                                      </p:to>
                                    </p:set>
                                    <p:animEffect transition="in" filter="box(in)">
                                      <p:cBhvr>
                                        <p:cTn id="12" dur="500"/>
                                        <p:tgtEl>
                                          <p:spTgt spid="143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4596"/>
                                        </p:tgtEl>
                                        <p:attrNameLst>
                                          <p:attrName>style.visibility</p:attrName>
                                        </p:attrNameLst>
                                      </p:cBhvr>
                                      <p:to>
                                        <p:strVal val="visible"/>
                                      </p:to>
                                    </p:set>
                                    <p:animEffect transition="in" filter="box(in)">
                                      <p:cBhvr>
                                        <p:cTn id="17" dur="500"/>
                                        <p:tgtEl>
                                          <p:spTgt spid="145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4340"/>
                                        </p:tgtEl>
                                        <p:attrNameLst>
                                          <p:attrName>style.visibility</p:attrName>
                                        </p:attrNameLst>
                                      </p:cBhvr>
                                      <p:to>
                                        <p:strVal val="visible"/>
                                      </p:to>
                                    </p:set>
                                    <p:animEffect transition="in" filter="box(in)">
                                      <p:cBhvr>
                                        <p:cTn id="22" dur="500"/>
                                        <p:tgtEl>
                                          <p:spTgt spid="143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4597"/>
                                        </p:tgtEl>
                                        <p:attrNameLst>
                                          <p:attrName>style.visibility</p:attrName>
                                        </p:attrNameLst>
                                      </p:cBhvr>
                                      <p:to>
                                        <p:strVal val="visible"/>
                                      </p:to>
                                    </p:set>
                                    <p:animEffect transition="in" filter="box(in)">
                                      <p:cBhvr>
                                        <p:cTn id="27" dur="500"/>
                                        <p:tgtEl>
                                          <p:spTgt spid="14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P spid="14339" grpId="0"/>
      <p:bldP spid="14340" grpId="0"/>
      <p:bldP spid="14596" grpId="0"/>
      <p:bldP spid="1459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
          <p:cNvGrpSpPr>
            <a:grpSpLocks/>
          </p:cNvGrpSpPr>
          <p:nvPr/>
        </p:nvGrpSpPr>
        <p:grpSpPr bwMode="auto">
          <a:xfrm>
            <a:off x="609600" y="228600"/>
            <a:ext cx="7848600" cy="6553200"/>
            <a:chOff x="-3" y="-3"/>
            <a:chExt cx="3931" cy="5670"/>
          </a:xfrm>
        </p:grpSpPr>
        <p:grpSp>
          <p:nvGrpSpPr>
            <p:cNvPr id="36867" name="Group 3"/>
            <p:cNvGrpSpPr>
              <a:grpSpLocks/>
            </p:cNvGrpSpPr>
            <p:nvPr/>
          </p:nvGrpSpPr>
          <p:grpSpPr bwMode="auto">
            <a:xfrm>
              <a:off x="0" y="0"/>
              <a:ext cx="3925" cy="5664"/>
              <a:chOff x="0" y="0"/>
              <a:chExt cx="3925" cy="5664"/>
            </a:xfrm>
          </p:grpSpPr>
          <p:grpSp>
            <p:nvGrpSpPr>
              <p:cNvPr id="36869" name="Group 4"/>
              <p:cNvGrpSpPr>
                <a:grpSpLocks/>
              </p:cNvGrpSpPr>
              <p:nvPr/>
            </p:nvGrpSpPr>
            <p:grpSpPr bwMode="auto">
              <a:xfrm>
                <a:off x="0" y="0"/>
                <a:ext cx="417" cy="480"/>
                <a:chOff x="0" y="0"/>
                <a:chExt cx="417" cy="480"/>
              </a:xfrm>
            </p:grpSpPr>
            <p:sp>
              <p:nvSpPr>
                <p:cNvPr id="15365" name="Rectangle 5"/>
                <p:cNvSpPr>
                  <a:spLocks noChangeArrowheads="1"/>
                </p:cNvSpPr>
                <p:nvPr/>
              </p:nvSpPr>
              <p:spPr bwMode="auto">
                <a:xfrm>
                  <a:off x="43" y="0"/>
                  <a:ext cx="331" cy="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400" b="1">
                      <a:effectLst>
                        <a:outerShdw blurRad="38100" dist="38100" dir="2700000" algn="tl">
                          <a:srgbClr val="C0C0C0"/>
                        </a:outerShdw>
                      </a:effectLst>
                    </a:rPr>
                    <a:t>序号</a:t>
                  </a:r>
                </a:p>
                <a:p>
                  <a:pPr algn="ctr">
                    <a:defRPr/>
                  </a:pPr>
                  <a:endParaRPr lang="en-US" altLang="zh-CN" sz="1400" b="1">
                    <a:effectLst>
                      <a:outerShdw blurRad="38100" dist="38100" dir="2700000" algn="tl">
                        <a:srgbClr val="C0C0C0"/>
                      </a:outerShdw>
                    </a:effectLst>
                  </a:endParaRPr>
                </a:p>
              </p:txBody>
            </p:sp>
            <p:sp>
              <p:nvSpPr>
                <p:cNvPr id="37120" name="Rectangle 6"/>
                <p:cNvSpPr>
                  <a:spLocks noChangeArrowheads="1"/>
                </p:cNvSpPr>
                <p:nvPr/>
              </p:nvSpPr>
              <p:spPr bwMode="auto">
                <a:xfrm>
                  <a:off x="0" y="0"/>
                  <a:ext cx="41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870" name="Group 7"/>
              <p:cNvGrpSpPr>
                <a:grpSpLocks/>
              </p:cNvGrpSpPr>
              <p:nvPr/>
            </p:nvGrpSpPr>
            <p:grpSpPr bwMode="auto">
              <a:xfrm>
                <a:off x="417" y="0"/>
                <a:ext cx="891" cy="480"/>
                <a:chOff x="417" y="0"/>
                <a:chExt cx="891" cy="480"/>
              </a:xfrm>
            </p:grpSpPr>
            <p:sp>
              <p:nvSpPr>
                <p:cNvPr id="15368" name="Rectangle 8"/>
                <p:cNvSpPr>
                  <a:spLocks noChangeArrowheads="1"/>
                </p:cNvSpPr>
                <p:nvPr/>
              </p:nvSpPr>
              <p:spPr bwMode="auto">
                <a:xfrm>
                  <a:off x="460" y="0"/>
                  <a:ext cx="805" cy="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400" b="1">
                      <a:effectLst>
                        <a:outerShdw blurRad="38100" dist="38100" dir="2700000" algn="tl">
                          <a:srgbClr val="C0C0C0"/>
                        </a:outerShdw>
                      </a:effectLst>
                    </a:rPr>
                    <a:t>通用工程参数</a:t>
                  </a:r>
                </a:p>
                <a:p>
                  <a:pPr algn="ctr">
                    <a:defRPr/>
                  </a:pPr>
                  <a:endParaRPr lang="en-US" altLang="zh-CN" sz="1400" b="1">
                    <a:effectLst>
                      <a:outerShdw blurRad="38100" dist="38100" dir="2700000" algn="tl">
                        <a:srgbClr val="C0C0C0"/>
                      </a:outerShdw>
                    </a:effectLst>
                  </a:endParaRPr>
                </a:p>
              </p:txBody>
            </p:sp>
            <p:sp>
              <p:nvSpPr>
                <p:cNvPr id="37118" name="Rectangle 9"/>
                <p:cNvSpPr>
                  <a:spLocks noChangeArrowheads="1"/>
                </p:cNvSpPr>
                <p:nvPr/>
              </p:nvSpPr>
              <p:spPr bwMode="auto">
                <a:xfrm>
                  <a:off x="417" y="0"/>
                  <a:ext cx="891"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871" name="Group 10"/>
              <p:cNvGrpSpPr>
                <a:grpSpLocks/>
              </p:cNvGrpSpPr>
              <p:nvPr/>
            </p:nvGrpSpPr>
            <p:grpSpPr bwMode="auto">
              <a:xfrm>
                <a:off x="1308" y="0"/>
                <a:ext cx="361" cy="480"/>
                <a:chOff x="1308" y="0"/>
                <a:chExt cx="361" cy="480"/>
              </a:xfrm>
            </p:grpSpPr>
            <p:sp>
              <p:nvSpPr>
                <p:cNvPr id="15371" name="Rectangle 11"/>
                <p:cNvSpPr>
                  <a:spLocks noChangeArrowheads="1"/>
                </p:cNvSpPr>
                <p:nvPr/>
              </p:nvSpPr>
              <p:spPr bwMode="auto">
                <a:xfrm>
                  <a:off x="1351" y="0"/>
                  <a:ext cx="275" cy="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400" b="1">
                      <a:effectLst>
                        <a:outerShdw blurRad="38100" dist="38100" dir="2700000" algn="tl">
                          <a:srgbClr val="C0C0C0"/>
                        </a:outerShdw>
                      </a:effectLst>
                    </a:rPr>
                    <a:t>序号</a:t>
                  </a:r>
                </a:p>
                <a:p>
                  <a:pPr algn="ctr">
                    <a:defRPr/>
                  </a:pPr>
                  <a:endParaRPr lang="en-US" altLang="zh-CN" sz="1400" b="1">
                    <a:effectLst>
                      <a:outerShdw blurRad="38100" dist="38100" dir="2700000" algn="tl">
                        <a:srgbClr val="C0C0C0"/>
                      </a:outerShdw>
                    </a:effectLst>
                  </a:endParaRPr>
                </a:p>
              </p:txBody>
            </p:sp>
            <p:sp>
              <p:nvSpPr>
                <p:cNvPr id="37116" name="Rectangle 12"/>
                <p:cNvSpPr>
                  <a:spLocks noChangeArrowheads="1"/>
                </p:cNvSpPr>
                <p:nvPr/>
              </p:nvSpPr>
              <p:spPr bwMode="auto">
                <a:xfrm>
                  <a:off x="1308" y="0"/>
                  <a:ext cx="361"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872" name="Group 13"/>
              <p:cNvGrpSpPr>
                <a:grpSpLocks/>
              </p:cNvGrpSpPr>
              <p:nvPr/>
            </p:nvGrpSpPr>
            <p:grpSpPr bwMode="auto">
              <a:xfrm>
                <a:off x="1669" y="0"/>
                <a:ext cx="947" cy="480"/>
                <a:chOff x="1669" y="0"/>
                <a:chExt cx="947" cy="480"/>
              </a:xfrm>
            </p:grpSpPr>
            <p:sp>
              <p:nvSpPr>
                <p:cNvPr id="15374" name="Rectangle 14"/>
                <p:cNvSpPr>
                  <a:spLocks noChangeArrowheads="1"/>
                </p:cNvSpPr>
                <p:nvPr/>
              </p:nvSpPr>
              <p:spPr bwMode="auto">
                <a:xfrm>
                  <a:off x="1712" y="0"/>
                  <a:ext cx="861" cy="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400" b="1">
                      <a:effectLst>
                        <a:outerShdw blurRad="38100" dist="38100" dir="2700000" algn="tl">
                          <a:srgbClr val="C0C0C0"/>
                        </a:outerShdw>
                      </a:effectLst>
                    </a:rPr>
                    <a:t>通用工程参数</a:t>
                  </a:r>
                </a:p>
                <a:p>
                  <a:pPr algn="ctr">
                    <a:defRPr/>
                  </a:pPr>
                  <a:endParaRPr lang="en-US" altLang="zh-CN" sz="1400" b="1">
                    <a:effectLst>
                      <a:outerShdw blurRad="38100" dist="38100" dir="2700000" algn="tl">
                        <a:srgbClr val="C0C0C0"/>
                      </a:outerShdw>
                    </a:effectLst>
                  </a:endParaRPr>
                </a:p>
              </p:txBody>
            </p:sp>
            <p:sp>
              <p:nvSpPr>
                <p:cNvPr id="37114" name="Rectangle 15"/>
                <p:cNvSpPr>
                  <a:spLocks noChangeArrowheads="1"/>
                </p:cNvSpPr>
                <p:nvPr/>
              </p:nvSpPr>
              <p:spPr bwMode="auto">
                <a:xfrm>
                  <a:off x="1669" y="0"/>
                  <a:ext cx="94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873" name="Group 16"/>
              <p:cNvGrpSpPr>
                <a:grpSpLocks/>
              </p:cNvGrpSpPr>
              <p:nvPr/>
            </p:nvGrpSpPr>
            <p:grpSpPr bwMode="auto">
              <a:xfrm>
                <a:off x="2616" y="0"/>
                <a:ext cx="377" cy="480"/>
                <a:chOff x="2616" y="0"/>
                <a:chExt cx="377" cy="480"/>
              </a:xfrm>
            </p:grpSpPr>
            <p:sp>
              <p:nvSpPr>
                <p:cNvPr id="15377" name="Rectangle 17"/>
                <p:cNvSpPr>
                  <a:spLocks noChangeArrowheads="1"/>
                </p:cNvSpPr>
                <p:nvPr/>
              </p:nvSpPr>
              <p:spPr bwMode="auto">
                <a:xfrm>
                  <a:off x="2659" y="0"/>
                  <a:ext cx="291" cy="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400" b="1">
                      <a:effectLst>
                        <a:outerShdw blurRad="38100" dist="38100" dir="2700000" algn="tl">
                          <a:srgbClr val="C0C0C0"/>
                        </a:outerShdw>
                      </a:effectLst>
                    </a:rPr>
                    <a:t>序号</a:t>
                  </a:r>
                </a:p>
                <a:p>
                  <a:pPr algn="ctr">
                    <a:defRPr/>
                  </a:pPr>
                  <a:endParaRPr lang="en-US" altLang="zh-CN" sz="1400" b="1">
                    <a:effectLst>
                      <a:outerShdw blurRad="38100" dist="38100" dir="2700000" algn="tl">
                        <a:srgbClr val="C0C0C0"/>
                      </a:outerShdw>
                    </a:effectLst>
                  </a:endParaRPr>
                </a:p>
              </p:txBody>
            </p:sp>
            <p:sp>
              <p:nvSpPr>
                <p:cNvPr id="37112" name="Rectangle 18"/>
                <p:cNvSpPr>
                  <a:spLocks noChangeArrowheads="1"/>
                </p:cNvSpPr>
                <p:nvPr/>
              </p:nvSpPr>
              <p:spPr bwMode="auto">
                <a:xfrm>
                  <a:off x="2616" y="0"/>
                  <a:ext cx="37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874" name="Group 19"/>
              <p:cNvGrpSpPr>
                <a:grpSpLocks/>
              </p:cNvGrpSpPr>
              <p:nvPr/>
            </p:nvGrpSpPr>
            <p:grpSpPr bwMode="auto">
              <a:xfrm>
                <a:off x="2993" y="0"/>
                <a:ext cx="932" cy="480"/>
                <a:chOff x="2993" y="0"/>
                <a:chExt cx="932" cy="480"/>
              </a:xfrm>
            </p:grpSpPr>
            <p:sp>
              <p:nvSpPr>
                <p:cNvPr id="15380" name="Rectangle 20"/>
                <p:cNvSpPr>
                  <a:spLocks noChangeArrowheads="1"/>
                </p:cNvSpPr>
                <p:nvPr/>
              </p:nvSpPr>
              <p:spPr bwMode="auto">
                <a:xfrm>
                  <a:off x="3036" y="0"/>
                  <a:ext cx="846" cy="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400" b="1">
                      <a:effectLst>
                        <a:outerShdw blurRad="38100" dist="38100" dir="2700000" algn="tl">
                          <a:srgbClr val="C0C0C0"/>
                        </a:outerShdw>
                      </a:effectLst>
                    </a:rPr>
                    <a:t>通用工程参数</a:t>
                  </a:r>
                </a:p>
                <a:p>
                  <a:pPr algn="ctr">
                    <a:defRPr/>
                  </a:pPr>
                  <a:endParaRPr lang="en-US" altLang="zh-CN" sz="1400" b="1">
                    <a:effectLst>
                      <a:outerShdw blurRad="38100" dist="38100" dir="2700000" algn="tl">
                        <a:srgbClr val="C0C0C0"/>
                      </a:outerShdw>
                    </a:effectLst>
                  </a:endParaRPr>
                </a:p>
              </p:txBody>
            </p:sp>
            <p:sp>
              <p:nvSpPr>
                <p:cNvPr id="37110" name="Rectangle 21"/>
                <p:cNvSpPr>
                  <a:spLocks noChangeArrowheads="1"/>
                </p:cNvSpPr>
                <p:nvPr/>
              </p:nvSpPr>
              <p:spPr bwMode="auto">
                <a:xfrm>
                  <a:off x="2993" y="0"/>
                  <a:ext cx="93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875" name="Group 22"/>
              <p:cNvGrpSpPr>
                <a:grpSpLocks/>
              </p:cNvGrpSpPr>
              <p:nvPr/>
            </p:nvGrpSpPr>
            <p:grpSpPr bwMode="auto">
              <a:xfrm>
                <a:off x="0" y="480"/>
                <a:ext cx="417" cy="384"/>
                <a:chOff x="0" y="480"/>
                <a:chExt cx="417" cy="384"/>
              </a:xfrm>
            </p:grpSpPr>
            <p:sp>
              <p:nvSpPr>
                <p:cNvPr id="15383" name="Rectangle 23"/>
                <p:cNvSpPr>
                  <a:spLocks noChangeArrowheads="1"/>
                </p:cNvSpPr>
                <p:nvPr/>
              </p:nvSpPr>
              <p:spPr bwMode="auto">
                <a:xfrm>
                  <a:off x="43" y="478"/>
                  <a:ext cx="331"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400" b="1">
                      <a:effectLst>
                        <a:outerShdw blurRad="38100" dist="38100" dir="2700000" algn="tl">
                          <a:srgbClr val="C0C0C0"/>
                        </a:outerShdw>
                      </a:effectLst>
                    </a:rPr>
                    <a:t>1</a:t>
                  </a:r>
                </a:p>
                <a:p>
                  <a:pPr algn="ctr">
                    <a:defRPr/>
                  </a:pPr>
                  <a:endParaRPr lang="en-US" altLang="zh-CN" sz="1400" b="1">
                    <a:effectLst>
                      <a:outerShdw blurRad="38100" dist="38100" dir="2700000" algn="tl">
                        <a:srgbClr val="C0C0C0"/>
                      </a:outerShdw>
                    </a:effectLst>
                  </a:endParaRPr>
                </a:p>
              </p:txBody>
            </p:sp>
            <p:sp>
              <p:nvSpPr>
                <p:cNvPr id="37108" name="Rectangle 24"/>
                <p:cNvSpPr>
                  <a:spLocks noChangeArrowheads="1"/>
                </p:cNvSpPr>
                <p:nvPr/>
              </p:nvSpPr>
              <p:spPr bwMode="auto">
                <a:xfrm>
                  <a:off x="0" y="480"/>
                  <a:ext cx="41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876" name="Group 25"/>
              <p:cNvGrpSpPr>
                <a:grpSpLocks/>
              </p:cNvGrpSpPr>
              <p:nvPr/>
            </p:nvGrpSpPr>
            <p:grpSpPr bwMode="auto">
              <a:xfrm>
                <a:off x="417" y="480"/>
                <a:ext cx="891" cy="384"/>
                <a:chOff x="417" y="480"/>
                <a:chExt cx="891" cy="384"/>
              </a:xfrm>
            </p:grpSpPr>
            <p:sp>
              <p:nvSpPr>
                <p:cNvPr id="15386" name="Rectangle 26"/>
                <p:cNvSpPr>
                  <a:spLocks noChangeArrowheads="1"/>
                </p:cNvSpPr>
                <p:nvPr/>
              </p:nvSpPr>
              <p:spPr bwMode="auto">
                <a:xfrm>
                  <a:off x="460" y="478"/>
                  <a:ext cx="805"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400" b="1">
                      <a:effectLst>
                        <a:outerShdw blurRad="38100" dist="38100" dir="2700000" algn="tl">
                          <a:srgbClr val="C0C0C0"/>
                        </a:outerShdw>
                      </a:effectLst>
                    </a:rPr>
                    <a:t>运动物体的重量</a:t>
                  </a:r>
                </a:p>
                <a:p>
                  <a:pPr algn="ctr">
                    <a:defRPr/>
                  </a:pPr>
                  <a:endParaRPr lang="en-US" altLang="zh-CN" sz="1400" b="1">
                    <a:effectLst>
                      <a:outerShdw blurRad="38100" dist="38100" dir="2700000" algn="tl">
                        <a:srgbClr val="C0C0C0"/>
                      </a:outerShdw>
                    </a:effectLst>
                  </a:endParaRPr>
                </a:p>
              </p:txBody>
            </p:sp>
            <p:sp>
              <p:nvSpPr>
                <p:cNvPr id="37106" name="Rectangle 27"/>
                <p:cNvSpPr>
                  <a:spLocks noChangeArrowheads="1"/>
                </p:cNvSpPr>
                <p:nvPr/>
              </p:nvSpPr>
              <p:spPr bwMode="auto">
                <a:xfrm>
                  <a:off x="417" y="480"/>
                  <a:ext cx="89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877" name="Group 28"/>
              <p:cNvGrpSpPr>
                <a:grpSpLocks/>
              </p:cNvGrpSpPr>
              <p:nvPr/>
            </p:nvGrpSpPr>
            <p:grpSpPr bwMode="auto">
              <a:xfrm>
                <a:off x="1308" y="480"/>
                <a:ext cx="361" cy="384"/>
                <a:chOff x="1308" y="480"/>
                <a:chExt cx="361" cy="384"/>
              </a:xfrm>
            </p:grpSpPr>
            <p:sp>
              <p:nvSpPr>
                <p:cNvPr id="15389" name="Rectangle 29"/>
                <p:cNvSpPr>
                  <a:spLocks noChangeArrowheads="1"/>
                </p:cNvSpPr>
                <p:nvPr/>
              </p:nvSpPr>
              <p:spPr bwMode="auto">
                <a:xfrm>
                  <a:off x="1351" y="478"/>
                  <a:ext cx="275"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400" b="1">
                      <a:effectLst>
                        <a:outerShdw blurRad="38100" dist="38100" dir="2700000" algn="tl">
                          <a:srgbClr val="C0C0C0"/>
                        </a:outerShdw>
                      </a:effectLst>
                    </a:rPr>
                    <a:t>14</a:t>
                  </a:r>
                </a:p>
                <a:p>
                  <a:pPr algn="ctr">
                    <a:defRPr/>
                  </a:pPr>
                  <a:endParaRPr lang="en-US" altLang="zh-CN" sz="1400" b="1">
                    <a:effectLst>
                      <a:outerShdw blurRad="38100" dist="38100" dir="2700000" algn="tl">
                        <a:srgbClr val="C0C0C0"/>
                      </a:outerShdw>
                    </a:effectLst>
                  </a:endParaRPr>
                </a:p>
              </p:txBody>
            </p:sp>
            <p:sp>
              <p:nvSpPr>
                <p:cNvPr id="37104" name="Rectangle 30"/>
                <p:cNvSpPr>
                  <a:spLocks noChangeArrowheads="1"/>
                </p:cNvSpPr>
                <p:nvPr/>
              </p:nvSpPr>
              <p:spPr bwMode="auto">
                <a:xfrm>
                  <a:off x="1308" y="480"/>
                  <a:ext cx="36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878" name="Group 31"/>
              <p:cNvGrpSpPr>
                <a:grpSpLocks/>
              </p:cNvGrpSpPr>
              <p:nvPr/>
            </p:nvGrpSpPr>
            <p:grpSpPr bwMode="auto">
              <a:xfrm>
                <a:off x="1669" y="480"/>
                <a:ext cx="947" cy="384"/>
                <a:chOff x="1669" y="480"/>
                <a:chExt cx="947" cy="384"/>
              </a:xfrm>
            </p:grpSpPr>
            <p:sp>
              <p:nvSpPr>
                <p:cNvPr id="15392" name="Rectangle 32"/>
                <p:cNvSpPr>
                  <a:spLocks noChangeArrowheads="1"/>
                </p:cNvSpPr>
                <p:nvPr/>
              </p:nvSpPr>
              <p:spPr bwMode="auto">
                <a:xfrm>
                  <a:off x="1712" y="478"/>
                  <a:ext cx="861"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400" b="1">
                      <a:effectLst>
                        <a:outerShdw blurRad="38100" dist="38100" dir="2700000" algn="tl">
                          <a:srgbClr val="C0C0C0"/>
                        </a:outerShdw>
                      </a:effectLst>
                    </a:rPr>
                    <a:t>强度</a:t>
                  </a:r>
                </a:p>
                <a:p>
                  <a:pPr algn="ctr">
                    <a:defRPr/>
                  </a:pPr>
                  <a:endParaRPr lang="en-US" altLang="zh-CN" sz="1400" b="1">
                    <a:effectLst>
                      <a:outerShdw blurRad="38100" dist="38100" dir="2700000" algn="tl">
                        <a:srgbClr val="C0C0C0"/>
                      </a:outerShdw>
                    </a:effectLst>
                  </a:endParaRPr>
                </a:p>
              </p:txBody>
            </p:sp>
            <p:sp>
              <p:nvSpPr>
                <p:cNvPr id="37102" name="Rectangle 33"/>
                <p:cNvSpPr>
                  <a:spLocks noChangeArrowheads="1"/>
                </p:cNvSpPr>
                <p:nvPr/>
              </p:nvSpPr>
              <p:spPr bwMode="auto">
                <a:xfrm>
                  <a:off x="1669" y="480"/>
                  <a:ext cx="94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879" name="Group 34"/>
              <p:cNvGrpSpPr>
                <a:grpSpLocks/>
              </p:cNvGrpSpPr>
              <p:nvPr/>
            </p:nvGrpSpPr>
            <p:grpSpPr bwMode="auto">
              <a:xfrm>
                <a:off x="2616" y="480"/>
                <a:ext cx="377" cy="384"/>
                <a:chOff x="2616" y="480"/>
                <a:chExt cx="377" cy="384"/>
              </a:xfrm>
            </p:grpSpPr>
            <p:sp>
              <p:nvSpPr>
                <p:cNvPr id="15395" name="Rectangle 35"/>
                <p:cNvSpPr>
                  <a:spLocks noChangeArrowheads="1"/>
                </p:cNvSpPr>
                <p:nvPr/>
              </p:nvSpPr>
              <p:spPr bwMode="auto">
                <a:xfrm>
                  <a:off x="2659" y="478"/>
                  <a:ext cx="291"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400" b="1">
                      <a:effectLst>
                        <a:outerShdw blurRad="38100" dist="38100" dir="2700000" algn="tl">
                          <a:srgbClr val="C0C0C0"/>
                        </a:outerShdw>
                      </a:effectLst>
                    </a:rPr>
                    <a:t>27</a:t>
                  </a:r>
                </a:p>
                <a:p>
                  <a:pPr algn="ctr">
                    <a:defRPr/>
                  </a:pPr>
                  <a:endParaRPr lang="en-US" altLang="zh-CN" sz="1400" b="1">
                    <a:effectLst>
                      <a:outerShdw blurRad="38100" dist="38100" dir="2700000" algn="tl">
                        <a:srgbClr val="C0C0C0"/>
                      </a:outerShdw>
                    </a:effectLst>
                  </a:endParaRPr>
                </a:p>
              </p:txBody>
            </p:sp>
            <p:sp>
              <p:nvSpPr>
                <p:cNvPr id="37100" name="Rectangle 36"/>
                <p:cNvSpPr>
                  <a:spLocks noChangeArrowheads="1"/>
                </p:cNvSpPr>
                <p:nvPr/>
              </p:nvSpPr>
              <p:spPr bwMode="auto">
                <a:xfrm>
                  <a:off x="2616" y="480"/>
                  <a:ext cx="37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880" name="Group 37"/>
              <p:cNvGrpSpPr>
                <a:grpSpLocks/>
              </p:cNvGrpSpPr>
              <p:nvPr/>
            </p:nvGrpSpPr>
            <p:grpSpPr bwMode="auto">
              <a:xfrm>
                <a:off x="2993" y="480"/>
                <a:ext cx="932" cy="384"/>
                <a:chOff x="2993" y="480"/>
                <a:chExt cx="932" cy="384"/>
              </a:xfrm>
            </p:grpSpPr>
            <p:sp>
              <p:nvSpPr>
                <p:cNvPr id="15398" name="Rectangle 38"/>
                <p:cNvSpPr>
                  <a:spLocks noChangeArrowheads="1"/>
                </p:cNvSpPr>
                <p:nvPr/>
              </p:nvSpPr>
              <p:spPr bwMode="auto">
                <a:xfrm>
                  <a:off x="3036" y="478"/>
                  <a:ext cx="846"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400" b="1">
                      <a:effectLst>
                        <a:outerShdw blurRad="38100" dist="38100" dir="2700000" algn="tl">
                          <a:srgbClr val="C0C0C0"/>
                        </a:outerShdw>
                      </a:effectLst>
                    </a:rPr>
                    <a:t>可靠性</a:t>
                  </a:r>
                </a:p>
                <a:p>
                  <a:pPr algn="ctr">
                    <a:defRPr/>
                  </a:pPr>
                  <a:endParaRPr lang="en-US" altLang="zh-CN" sz="1400" b="1">
                    <a:effectLst>
                      <a:outerShdw blurRad="38100" dist="38100" dir="2700000" algn="tl">
                        <a:srgbClr val="C0C0C0"/>
                      </a:outerShdw>
                    </a:effectLst>
                  </a:endParaRPr>
                </a:p>
              </p:txBody>
            </p:sp>
            <p:sp>
              <p:nvSpPr>
                <p:cNvPr id="37098" name="Rectangle 39"/>
                <p:cNvSpPr>
                  <a:spLocks noChangeArrowheads="1"/>
                </p:cNvSpPr>
                <p:nvPr/>
              </p:nvSpPr>
              <p:spPr bwMode="auto">
                <a:xfrm>
                  <a:off x="2993" y="480"/>
                  <a:ext cx="93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881" name="Group 40"/>
              <p:cNvGrpSpPr>
                <a:grpSpLocks/>
              </p:cNvGrpSpPr>
              <p:nvPr/>
            </p:nvGrpSpPr>
            <p:grpSpPr bwMode="auto">
              <a:xfrm>
                <a:off x="0" y="864"/>
                <a:ext cx="417" cy="384"/>
                <a:chOff x="0" y="864"/>
                <a:chExt cx="417" cy="384"/>
              </a:xfrm>
            </p:grpSpPr>
            <p:sp>
              <p:nvSpPr>
                <p:cNvPr id="15401" name="Rectangle 41"/>
                <p:cNvSpPr>
                  <a:spLocks noChangeArrowheads="1"/>
                </p:cNvSpPr>
                <p:nvPr/>
              </p:nvSpPr>
              <p:spPr bwMode="auto">
                <a:xfrm>
                  <a:off x="43" y="864"/>
                  <a:ext cx="331"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400" b="1">
                      <a:effectLst>
                        <a:outerShdw blurRad="38100" dist="38100" dir="2700000" algn="tl">
                          <a:srgbClr val="C0C0C0"/>
                        </a:outerShdw>
                      </a:effectLst>
                    </a:rPr>
                    <a:t>2</a:t>
                  </a:r>
                </a:p>
                <a:p>
                  <a:pPr algn="ctr">
                    <a:defRPr/>
                  </a:pPr>
                  <a:endParaRPr lang="en-US" altLang="zh-CN" sz="1400" b="1">
                    <a:effectLst>
                      <a:outerShdw blurRad="38100" dist="38100" dir="2700000" algn="tl">
                        <a:srgbClr val="C0C0C0"/>
                      </a:outerShdw>
                    </a:effectLst>
                  </a:endParaRPr>
                </a:p>
              </p:txBody>
            </p:sp>
            <p:sp>
              <p:nvSpPr>
                <p:cNvPr id="37096" name="Rectangle 42"/>
                <p:cNvSpPr>
                  <a:spLocks noChangeArrowheads="1"/>
                </p:cNvSpPr>
                <p:nvPr/>
              </p:nvSpPr>
              <p:spPr bwMode="auto">
                <a:xfrm>
                  <a:off x="0" y="864"/>
                  <a:ext cx="41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882" name="Group 43"/>
              <p:cNvGrpSpPr>
                <a:grpSpLocks/>
              </p:cNvGrpSpPr>
              <p:nvPr/>
            </p:nvGrpSpPr>
            <p:grpSpPr bwMode="auto">
              <a:xfrm>
                <a:off x="417" y="864"/>
                <a:ext cx="891" cy="384"/>
                <a:chOff x="417" y="864"/>
                <a:chExt cx="891" cy="384"/>
              </a:xfrm>
            </p:grpSpPr>
            <p:sp>
              <p:nvSpPr>
                <p:cNvPr id="15404" name="Rectangle 44"/>
                <p:cNvSpPr>
                  <a:spLocks noChangeArrowheads="1"/>
                </p:cNvSpPr>
                <p:nvPr/>
              </p:nvSpPr>
              <p:spPr bwMode="auto">
                <a:xfrm>
                  <a:off x="460" y="864"/>
                  <a:ext cx="805"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400" b="1">
                      <a:effectLst>
                        <a:outerShdw blurRad="38100" dist="38100" dir="2700000" algn="tl">
                          <a:srgbClr val="C0C0C0"/>
                        </a:outerShdw>
                      </a:effectLst>
                    </a:rPr>
                    <a:t>静止物体的重量</a:t>
                  </a:r>
                </a:p>
                <a:p>
                  <a:pPr algn="ctr">
                    <a:defRPr/>
                  </a:pPr>
                  <a:endParaRPr lang="en-US" altLang="zh-CN" sz="1400" b="1">
                    <a:effectLst>
                      <a:outerShdw blurRad="38100" dist="38100" dir="2700000" algn="tl">
                        <a:srgbClr val="C0C0C0"/>
                      </a:outerShdw>
                    </a:effectLst>
                  </a:endParaRPr>
                </a:p>
              </p:txBody>
            </p:sp>
            <p:sp>
              <p:nvSpPr>
                <p:cNvPr id="37094" name="Rectangle 45"/>
                <p:cNvSpPr>
                  <a:spLocks noChangeArrowheads="1"/>
                </p:cNvSpPr>
                <p:nvPr/>
              </p:nvSpPr>
              <p:spPr bwMode="auto">
                <a:xfrm>
                  <a:off x="417" y="864"/>
                  <a:ext cx="89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883" name="Group 46"/>
              <p:cNvGrpSpPr>
                <a:grpSpLocks/>
              </p:cNvGrpSpPr>
              <p:nvPr/>
            </p:nvGrpSpPr>
            <p:grpSpPr bwMode="auto">
              <a:xfrm>
                <a:off x="1308" y="864"/>
                <a:ext cx="361" cy="384"/>
                <a:chOff x="1308" y="864"/>
                <a:chExt cx="361" cy="384"/>
              </a:xfrm>
            </p:grpSpPr>
            <p:sp>
              <p:nvSpPr>
                <p:cNvPr id="15407" name="Rectangle 47"/>
                <p:cNvSpPr>
                  <a:spLocks noChangeArrowheads="1"/>
                </p:cNvSpPr>
                <p:nvPr/>
              </p:nvSpPr>
              <p:spPr bwMode="auto">
                <a:xfrm>
                  <a:off x="1351" y="864"/>
                  <a:ext cx="275"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400" b="1">
                      <a:effectLst>
                        <a:outerShdw blurRad="38100" dist="38100" dir="2700000" algn="tl">
                          <a:srgbClr val="C0C0C0"/>
                        </a:outerShdw>
                      </a:effectLst>
                    </a:rPr>
                    <a:t>15</a:t>
                  </a:r>
                </a:p>
                <a:p>
                  <a:pPr algn="ctr">
                    <a:defRPr/>
                  </a:pPr>
                  <a:endParaRPr lang="en-US" altLang="zh-CN" sz="1400" b="1">
                    <a:effectLst>
                      <a:outerShdw blurRad="38100" dist="38100" dir="2700000" algn="tl">
                        <a:srgbClr val="C0C0C0"/>
                      </a:outerShdw>
                    </a:effectLst>
                  </a:endParaRPr>
                </a:p>
              </p:txBody>
            </p:sp>
            <p:sp>
              <p:nvSpPr>
                <p:cNvPr id="37092" name="Rectangle 48"/>
                <p:cNvSpPr>
                  <a:spLocks noChangeArrowheads="1"/>
                </p:cNvSpPr>
                <p:nvPr/>
              </p:nvSpPr>
              <p:spPr bwMode="auto">
                <a:xfrm>
                  <a:off x="1308" y="864"/>
                  <a:ext cx="36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884" name="Group 49"/>
              <p:cNvGrpSpPr>
                <a:grpSpLocks/>
              </p:cNvGrpSpPr>
              <p:nvPr/>
            </p:nvGrpSpPr>
            <p:grpSpPr bwMode="auto">
              <a:xfrm>
                <a:off x="1669" y="864"/>
                <a:ext cx="947" cy="384"/>
                <a:chOff x="1669" y="864"/>
                <a:chExt cx="947" cy="384"/>
              </a:xfrm>
            </p:grpSpPr>
            <p:sp>
              <p:nvSpPr>
                <p:cNvPr id="15410" name="Rectangle 50"/>
                <p:cNvSpPr>
                  <a:spLocks noChangeArrowheads="1"/>
                </p:cNvSpPr>
                <p:nvPr/>
              </p:nvSpPr>
              <p:spPr bwMode="auto">
                <a:xfrm>
                  <a:off x="1712" y="864"/>
                  <a:ext cx="861"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400" b="1">
                      <a:effectLst>
                        <a:outerShdw blurRad="38100" dist="38100" dir="2700000" algn="tl">
                          <a:srgbClr val="C0C0C0"/>
                        </a:outerShdw>
                      </a:effectLst>
                    </a:rPr>
                    <a:t>运动物体作用时间</a:t>
                  </a:r>
                </a:p>
                <a:p>
                  <a:pPr algn="ctr">
                    <a:defRPr/>
                  </a:pPr>
                  <a:endParaRPr lang="en-US" altLang="zh-CN" sz="1400" b="1">
                    <a:effectLst>
                      <a:outerShdw blurRad="38100" dist="38100" dir="2700000" algn="tl">
                        <a:srgbClr val="C0C0C0"/>
                      </a:outerShdw>
                    </a:effectLst>
                  </a:endParaRPr>
                </a:p>
              </p:txBody>
            </p:sp>
            <p:sp>
              <p:nvSpPr>
                <p:cNvPr id="37090" name="Rectangle 51"/>
                <p:cNvSpPr>
                  <a:spLocks noChangeArrowheads="1"/>
                </p:cNvSpPr>
                <p:nvPr/>
              </p:nvSpPr>
              <p:spPr bwMode="auto">
                <a:xfrm>
                  <a:off x="1669" y="864"/>
                  <a:ext cx="94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885" name="Group 52"/>
              <p:cNvGrpSpPr>
                <a:grpSpLocks/>
              </p:cNvGrpSpPr>
              <p:nvPr/>
            </p:nvGrpSpPr>
            <p:grpSpPr bwMode="auto">
              <a:xfrm>
                <a:off x="2616" y="864"/>
                <a:ext cx="377" cy="384"/>
                <a:chOff x="2616" y="864"/>
                <a:chExt cx="377" cy="384"/>
              </a:xfrm>
            </p:grpSpPr>
            <p:sp>
              <p:nvSpPr>
                <p:cNvPr id="15413" name="Rectangle 53"/>
                <p:cNvSpPr>
                  <a:spLocks noChangeArrowheads="1"/>
                </p:cNvSpPr>
                <p:nvPr/>
              </p:nvSpPr>
              <p:spPr bwMode="auto">
                <a:xfrm>
                  <a:off x="2659" y="864"/>
                  <a:ext cx="291"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400" b="1">
                      <a:effectLst>
                        <a:outerShdw blurRad="38100" dist="38100" dir="2700000" algn="tl">
                          <a:srgbClr val="C0C0C0"/>
                        </a:outerShdw>
                      </a:effectLst>
                    </a:rPr>
                    <a:t>28</a:t>
                  </a:r>
                </a:p>
                <a:p>
                  <a:pPr algn="ctr">
                    <a:defRPr/>
                  </a:pPr>
                  <a:endParaRPr lang="en-US" altLang="zh-CN" sz="1400" b="1">
                    <a:effectLst>
                      <a:outerShdw blurRad="38100" dist="38100" dir="2700000" algn="tl">
                        <a:srgbClr val="C0C0C0"/>
                      </a:outerShdw>
                    </a:effectLst>
                  </a:endParaRPr>
                </a:p>
              </p:txBody>
            </p:sp>
            <p:sp>
              <p:nvSpPr>
                <p:cNvPr id="37088" name="Rectangle 54"/>
                <p:cNvSpPr>
                  <a:spLocks noChangeArrowheads="1"/>
                </p:cNvSpPr>
                <p:nvPr/>
              </p:nvSpPr>
              <p:spPr bwMode="auto">
                <a:xfrm>
                  <a:off x="2616" y="864"/>
                  <a:ext cx="37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886" name="Group 55"/>
              <p:cNvGrpSpPr>
                <a:grpSpLocks/>
              </p:cNvGrpSpPr>
              <p:nvPr/>
            </p:nvGrpSpPr>
            <p:grpSpPr bwMode="auto">
              <a:xfrm>
                <a:off x="2993" y="864"/>
                <a:ext cx="932" cy="384"/>
                <a:chOff x="2993" y="864"/>
                <a:chExt cx="932" cy="384"/>
              </a:xfrm>
            </p:grpSpPr>
            <p:sp>
              <p:nvSpPr>
                <p:cNvPr id="15416" name="Rectangle 56"/>
                <p:cNvSpPr>
                  <a:spLocks noChangeArrowheads="1"/>
                </p:cNvSpPr>
                <p:nvPr/>
              </p:nvSpPr>
              <p:spPr bwMode="auto">
                <a:xfrm>
                  <a:off x="3036" y="864"/>
                  <a:ext cx="846"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400" b="1">
                      <a:effectLst>
                        <a:outerShdw blurRad="38100" dist="38100" dir="2700000" algn="tl">
                          <a:srgbClr val="C0C0C0"/>
                        </a:outerShdw>
                      </a:effectLst>
                    </a:rPr>
                    <a:t>测试精度</a:t>
                  </a:r>
                </a:p>
                <a:p>
                  <a:pPr algn="ctr">
                    <a:defRPr/>
                  </a:pPr>
                  <a:endParaRPr lang="en-US" altLang="zh-CN" sz="1400" b="1">
                    <a:effectLst>
                      <a:outerShdw blurRad="38100" dist="38100" dir="2700000" algn="tl">
                        <a:srgbClr val="C0C0C0"/>
                      </a:outerShdw>
                    </a:effectLst>
                  </a:endParaRPr>
                </a:p>
              </p:txBody>
            </p:sp>
            <p:sp>
              <p:nvSpPr>
                <p:cNvPr id="37086" name="Rectangle 57"/>
                <p:cNvSpPr>
                  <a:spLocks noChangeArrowheads="1"/>
                </p:cNvSpPr>
                <p:nvPr/>
              </p:nvSpPr>
              <p:spPr bwMode="auto">
                <a:xfrm>
                  <a:off x="2993" y="864"/>
                  <a:ext cx="93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887" name="Group 58"/>
              <p:cNvGrpSpPr>
                <a:grpSpLocks/>
              </p:cNvGrpSpPr>
              <p:nvPr/>
            </p:nvGrpSpPr>
            <p:grpSpPr bwMode="auto">
              <a:xfrm>
                <a:off x="0" y="1248"/>
                <a:ext cx="417" cy="384"/>
                <a:chOff x="0" y="1248"/>
                <a:chExt cx="417" cy="384"/>
              </a:xfrm>
            </p:grpSpPr>
            <p:sp>
              <p:nvSpPr>
                <p:cNvPr id="15419" name="Rectangle 59"/>
                <p:cNvSpPr>
                  <a:spLocks noChangeArrowheads="1"/>
                </p:cNvSpPr>
                <p:nvPr/>
              </p:nvSpPr>
              <p:spPr bwMode="auto">
                <a:xfrm>
                  <a:off x="43" y="1248"/>
                  <a:ext cx="331" cy="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400" b="1">
                      <a:effectLst>
                        <a:outerShdw blurRad="38100" dist="38100" dir="2700000" algn="tl">
                          <a:srgbClr val="C0C0C0"/>
                        </a:outerShdw>
                      </a:effectLst>
                    </a:rPr>
                    <a:t>3</a:t>
                  </a:r>
                </a:p>
                <a:p>
                  <a:pPr algn="ctr">
                    <a:defRPr/>
                  </a:pPr>
                  <a:endParaRPr lang="en-US" altLang="zh-CN" sz="1400" b="1">
                    <a:effectLst>
                      <a:outerShdw blurRad="38100" dist="38100" dir="2700000" algn="tl">
                        <a:srgbClr val="C0C0C0"/>
                      </a:outerShdw>
                    </a:effectLst>
                  </a:endParaRPr>
                </a:p>
              </p:txBody>
            </p:sp>
            <p:sp>
              <p:nvSpPr>
                <p:cNvPr id="37084" name="Rectangle 60"/>
                <p:cNvSpPr>
                  <a:spLocks noChangeArrowheads="1"/>
                </p:cNvSpPr>
                <p:nvPr/>
              </p:nvSpPr>
              <p:spPr bwMode="auto">
                <a:xfrm>
                  <a:off x="0" y="1248"/>
                  <a:ext cx="41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888" name="Group 61"/>
              <p:cNvGrpSpPr>
                <a:grpSpLocks/>
              </p:cNvGrpSpPr>
              <p:nvPr/>
            </p:nvGrpSpPr>
            <p:grpSpPr bwMode="auto">
              <a:xfrm>
                <a:off x="417" y="1248"/>
                <a:ext cx="891" cy="384"/>
                <a:chOff x="417" y="1248"/>
                <a:chExt cx="891" cy="384"/>
              </a:xfrm>
            </p:grpSpPr>
            <p:sp>
              <p:nvSpPr>
                <p:cNvPr id="15422" name="Rectangle 62"/>
                <p:cNvSpPr>
                  <a:spLocks noChangeArrowheads="1"/>
                </p:cNvSpPr>
                <p:nvPr/>
              </p:nvSpPr>
              <p:spPr bwMode="auto">
                <a:xfrm>
                  <a:off x="460" y="1248"/>
                  <a:ext cx="805" cy="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400" b="1">
                      <a:effectLst>
                        <a:outerShdw blurRad="38100" dist="38100" dir="2700000" algn="tl">
                          <a:srgbClr val="C0C0C0"/>
                        </a:outerShdw>
                      </a:effectLst>
                    </a:rPr>
                    <a:t>运动物体的长度</a:t>
                  </a:r>
                </a:p>
                <a:p>
                  <a:pPr algn="ctr">
                    <a:defRPr/>
                  </a:pPr>
                  <a:endParaRPr lang="en-US" altLang="zh-CN" sz="1400" b="1">
                    <a:effectLst>
                      <a:outerShdw blurRad="38100" dist="38100" dir="2700000" algn="tl">
                        <a:srgbClr val="C0C0C0"/>
                      </a:outerShdw>
                    </a:effectLst>
                  </a:endParaRPr>
                </a:p>
              </p:txBody>
            </p:sp>
            <p:sp>
              <p:nvSpPr>
                <p:cNvPr id="37082" name="Rectangle 63"/>
                <p:cNvSpPr>
                  <a:spLocks noChangeArrowheads="1"/>
                </p:cNvSpPr>
                <p:nvPr/>
              </p:nvSpPr>
              <p:spPr bwMode="auto">
                <a:xfrm>
                  <a:off x="417" y="1248"/>
                  <a:ext cx="89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889" name="Group 64"/>
              <p:cNvGrpSpPr>
                <a:grpSpLocks/>
              </p:cNvGrpSpPr>
              <p:nvPr/>
            </p:nvGrpSpPr>
            <p:grpSpPr bwMode="auto">
              <a:xfrm>
                <a:off x="1308" y="1248"/>
                <a:ext cx="361" cy="384"/>
                <a:chOff x="1308" y="1248"/>
                <a:chExt cx="361" cy="384"/>
              </a:xfrm>
            </p:grpSpPr>
            <p:sp>
              <p:nvSpPr>
                <p:cNvPr id="15425" name="Rectangle 65"/>
                <p:cNvSpPr>
                  <a:spLocks noChangeArrowheads="1"/>
                </p:cNvSpPr>
                <p:nvPr/>
              </p:nvSpPr>
              <p:spPr bwMode="auto">
                <a:xfrm>
                  <a:off x="1351" y="1248"/>
                  <a:ext cx="275" cy="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400" b="1">
                      <a:effectLst>
                        <a:outerShdw blurRad="38100" dist="38100" dir="2700000" algn="tl">
                          <a:srgbClr val="C0C0C0"/>
                        </a:outerShdw>
                      </a:effectLst>
                    </a:rPr>
                    <a:t>16</a:t>
                  </a:r>
                </a:p>
                <a:p>
                  <a:pPr algn="ctr">
                    <a:defRPr/>
                  </a:pPr>
                  <a:endParaRPr lang="en-US" altLang="zh-CN" sz="1400" b="1">
                    <a:effectLst>
                      <a:outerShdw blurRad="38100" dist="38100" dir="2700000" algn="tl">
                        <a:srgbClr val="C0C0C0"/>
                      </a:outerShdw>
                    </a:effectLst>
                  </a:endParaRPr>
                </a:p>
              </p:txBody>
            </p:sp>
            <p:sp>
              <p:nvSpPr>
                <p:cNvPr id="37080" name="Rectangle 66"/>
                <p:cNvSpPr>
                  <a:spLocks noChangeArrowheads="1"/>
                </p:cNvSpPr>
                <p:nvPr/>
              </p:nvSpPr>
              <p:spPr bwMode="auto">
                <a:xfrm>
                  <a:off x="1308" y="1248"/>
                  <a:ext cx="36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890" name="Group 67"/>
              <p:cNvGrpSpPr>
                <a:grpSpLocks/>
              </p:cNvGrpSpPr>
              <p:nvPr/>
            </p:nvGrpSpPr>
            <p:grpSpPr bwMode="auto">
              <a:xfrm>
                <a:off x="1669" y="1248"/>
                <a:ext cx="947" cy="384"/>
                <a:chOff x="1669" y="1248"/>
                <a:chExt cx="947" cy="384"/>
              </a:xfrm>
            </p:grpSpPr>
            <p:sp>
              <p:nvSpPr>
                <p:cNvPr id="15428" name="Rectangle 68"/>
                <p:cNvSpPr>
                  <a:spLocks noChangeArrowheads="1"/>
                </p:cNvSpPr>
                <p:nvPr/>
              </p:nvSpPr>
              <p:spPr bwMode="auto">
                <a:xfrm>
                  <a:off x="1712" y="1248"/>
                  <a:ext cx="861" cy="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400" b="1">
                      <a:effectLst>
                        <a:outerShdw blurRad="38100" dist="38100" dir="2700000" algn="tl">
                          <a:srgbClr val="C0C0C0"/>
                        </a:outerShdw>
                      </a:effectLst>
                    </a:rPr>
                    <a:t>静止物体作用时间</a:t>
                  </a:r>
                </a:p>
                <a:p>
                  <a:pPr algn="ctr">
                    <a:defRPr/>
                  </a:pPr>
                  <a:endParaRPr lang="en-US" altLang="zh-CN" sz="1400" b="1">
                    <a:effectLst>
                      <a:outerShdw blurRad="38100" dist="38100" dir="2700000" algn="tl">
                        <a:srgbClr val="C0C0C0"/>
                      </a:outerShdw>
                    </a:effectLst>
                  </a:endParaRPr>
                </a:p>
              </p:txBody>
            </p:sp>
            <p:sp>
              <p:nvSpPr>
                <p:cNvPr id="37078" name="Rectangle 69"/>
                <p:cNvSpPr>
                  <a:spLocks noChangeArrowheads="1"/>
                </p:cNvSpPr>
                <p:nvPr/>
              </p:nvSpPr>
              <p:spPr bwMode="auto">
                <a:xfrm>
                  <a:off x="1669" y="1248"/>
                  <a:ext cx="94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891" name="Group 70"/>
              <p:cNvGrpSpPr>
                <a:grpSpLocks/>
              </p:cNvGrpSpPr>
              <p:nvPr/>
            </p:nvGrpSpPr>
            <p:grpSpPr bwMode="auto">
              <a:xfrm>
                <a:off x="2616" y="1248"/>
                <a:ext cx="377" cy="384"/>
                <a:chOff x="2616" y="1248"/>
                <a:chExt cx="377" cy="384"/>
              </a:xfrm>
            </p:grpSpPr>
            <p:sp>
              <p:nvSpPr>
                <p:cNvPr id="15431" name="Rectangle 71"/>
                <p:cNvSpPr>
                  <a:spLocks noChangeArrowheads="1"/>
                </p:cNvSpPr>
                <p:nvPr/>
              </p:nvSpPr>
              <p:spPr bwMode="auto">
                <a:xfrm>
                  <a:off x="2659" y="1248"/>
                  <a:ext cx="291" cy="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400" b="1">
                      <a:effectLst>
                        <a:outerShdw blurRad="38100" dist="38100" dir="2700000" algn="tl">
                          <a:srgbClr val="C0C0C0"/>
                        </a:outerShdw>
                      </a:effectLst>
                    </a:rPr>
                    <a:t>29</a:t>
                  </a:r>
                </a:p>
                <a:p>
                  <a:pPr algn="ctr">
                    <a:defRPr/>
                  </a:pPr>
                  <a:endParaRPr lang="en-US" altLang="zh-CN" sz="1400" b="1">
                    <a:effectLst>
                      <a:outerShdw blurRad="38100" dist="38100" dir="2700000" algn="tl">
                        <a:srgbClr val="C0C0C0"/>
                      </a:outerShdw>
                    </a:effectLst>
                  </a:endParaRPr>
                </a:p>
              </p:txBody>
            </p:sp>
            <p:sp>
              <p:nvSpPr>
                <p:cNvPr id="37076" name="Rectangle 72"/>
                <p:cNvSpPr>
                  <a:spLocks noChangeArrowheads="1"/>
                </p:cNvSpPr>
                <p:nvPr/>
              </p:nvSpPr>
              <p:spPr bwMode="auto">
                <a:xfrm>
                  <a:off x="2616" y="1248"/>
                  <a:ext cx="37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892" name="Group 73"/>
              <p:cNvGrpSpPr>
                <a:grpSpLocks/>
              </p:cNvGrpSpPr>
              <p:nvPr/>
            </p:nvGrpSpPr>
            <p:grpSpPr bwMode="auto">
              <a:xfrm>
                <a:off x="2993" y="1248"/>
                <a:ext cx="932" cy="384"/>
                <a:chOff x="2993" y="1248"/>
                <a:chExt cx="932" cy="384"/>
              </a:xfrm>
            </p:grpSpPr>
            <p:sp>
              <p:nvSpPr>
                <p:cNvPr id="15434" name="Rectangle 74"/>
                <p:cNvSpPr>
                  <a:spLocks noChangeArrowheads="1"/>
                </p:cNvSpPr>
                <p:nvPr/>
              </p:nvSpPr>
              <p:spPr bwMode="auto">
                <a:xfrm>
                  <a:off x="3036" y="1248"/>
                  <a:ext cx="846" cy="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400" b="1">
                      <a:effectLst>
                        <a:outerShdw blurRad="38100" dist="38100" dir="2700000" algn="tl">
                          <a:srgbClr val="C0C0C0"/>
                        </a:outerShdw>
                      </a:effectLst>
                    </a:rPr>
                    <a:t>制造精度</a:t>
                  </a:r>
                </a:p>
                <a:p>
                  <a:pPr algn="ctr">
                    <a:defRPr/>
                  </a:pPr>
                  <a:endParaRPr lang="en-US" altLang="zh-CN" sz="1400" b="1">
                    <a:effectLst>
                      <a:outerShdw blurRad="38100" dist="38100" dir="2700000" algn="tl">
                        <a:srgbClr val="C0C0C0"/>
                      </a:outerShdw>
                    </a:effectLst>
                  </a:endParaRPr>
                </a:p>
              </p:txBody>
            </p:sp>
            <p:sp>
              <p:nvSpPr>
                <p:cNvPr id="37074" name="Rectangle 75"/>
                <p:cNvSpPr>
                  <a:spLocks noChangeArrowheads="1"/>
                </p:cNvSpPr>
                <p:nvPr/>
              </p:nvSpPr>
              <p:spPr bwMode="auto">
                <a:xfrm>
                  <a:off x="2993" y="1248"/>
                  <a:ext cx="93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893" name="Group 76"/>
              <p:cNvGrpSpPr>
                <a:grpSpLocks/>
              </p:cNvGrpSpPr>
              <p:nvPr/>
            </p:nvGrpSpPr>
            <p:grpSpPr bwMode="auto">
              <a:xfrm>
                <a:off x="0" y="1632"/>
                <a:ext cx="417" cy="480"/>
                <a:chOff x="0" y="1632"/>
                <a:chExt cx="417" cy="480"/>
              </a:xfrm>
            </p:grpSpPr>
            <p:sp>
              <p:nvSpPr>
                <p:cNvPr id="15437" name="Rectangle 77"/>
                <p:cNvSpPr>
                  <a:spLocks noChangeArrowheads="1"/>
                </p:cNvSpPr>
                <p:nvPr/>
              </p:nvSpPr>
              <p:spPr bwMode="auto">
                <a:xfrm>
                  <a:off x="43" y="1632"/>
                  <a:ext cx="331" cy="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400" b="1">
                      <a:effectLst>
                        <a:outerShdw blurRad="38100" dist="38100" dir="2700000" algn="tl">
                          <a:srgbClr val="C0C0C0"/>
                        </a:outerShdw>
                      </a:effectLst>
                    </a:rPr>
                    <a:t>4</a:t>
                  </a:r>
                </a:p>
                <a:p>
                  <a:pPr algn="ctr">
                    <a:defRPr/>
                  </a:pPr>
                  <a:endParaRPr lang="en-US" altLang="zh-CN" sz="1400" b="1">
                    <a:effectLst>
                      <a:outerShdw blurRad="38100" dist="38100" dir="2700000" algn="tl">
                        <a:srgbClr val="C0C0C0"/>
                      </a:outerShdw>
                    </a:effectLst>
                  </a:endParaRPr>
                </a:p>
              </p:txBody>
            </p:sp>
            <p:sp>
              <p:nvSpPr>
                <p:cNvPr id="37072" name="Rectangle 78"/>
                <p:cNvSpPr>
                  <a:spLocks noChangeArrowheads="1"/>
                </p:cNvSpPr>
                <p:nvPr/>
              </p:nvSpPr>
              <p:spPr bwMode="auto">
                <a:xfrm>
                  <a:off x="0" y="1632"/>
                  <a:ext cx="41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894" name="Group 79"/>
              <p:cNvGrpSpPr>
                <a:grpSpLocks/>
              </p:cNvGrpSpPr>
              <p:nvPr/>
            </p:nvGrpSpPr>
            <p:grpSpPr bwMode="auto">
              <a:xfrm>
                <a:off x="417" y="1632"/>
                <a:ext cx="891" cy="480"/>
                <a:chOff x="417" y="1632"/>
                <a:chExt cx="891" cy="480"/>
              </a:xfrm>
            </p:grpSpPr>
            <p:sp>
              <p:nvSpPr>
                <p:cNvPr id="15440" name="Rectangle 80"/>
                <p:cNvSpPr>
                  <a:spLocks noChangeArrowheads="1"/>
                </p:cNvSpPr>
                <p:nvPr/>
              </p:nvSpPr>
              <p:spPr bwMode="auto">
                <a:xfrm>
                  <a:off x="460" y="1632"/>
                  <a:ext cx="805" cy="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400" b="1">
                      <a:effectLst>
                        <a:outerShdw blurRad="38100" dist="38100" dir="2700000" algn="tl">
                          <a:srgbClr val="C0C0C0"/>
                        </a:outerShdw>
                      </a:effectLst>
                    </a:rPr>
                    <a:t>静止物体的长度</a:t>
                  </a:r>
                </a:p>
                <a:p>
                  <a:pPr algn="ctr">
                    <a:defRPr/>
                  </a:pPr>
                  <a:endParaRPr lang="en-US" altLang="zh-CN" sz="1400" b="1">
                    <a:effectLst>
                      <a:outerShdw blurRad="38100" dist="38100" dir="2700000" algn="tl">
                        <a:srgbClr val="C0C0C0"/>
                      </a:outerShdw>
                    </a:effectLst>
                  </a:endParaRPr>
                </a:p>
              </p:txBody>
            </p:sp>
            <p:sp>
              <p:nvSpPr>
                <p:cNvPr id="37070" name="Rectangle 81"/>
                <p:cNvSpPr>
                  <a:spLocks noChangeArrowheads="1"/>
                </p:cNvSpPr>
                <p:nvPr/>
              </p:nvSpPr>
              <p:spPr bwMode="auto">
                <a:xfrm>
                  <a:off x="417" y="1632"/>
                  <a:ext cx="891"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895" name="Group 82"/>
              <p:cNvGrpSpPr>
                <a:grpSpLocks/>
              </p:cNvGrpSpPr>
              <p:nvPr/>
            </p:nvGrpSpPr>
            <p:grpSpPr bwMode="auto">
              <a:xfrm>
                <a:off x="1308" y="1632"/>
                <a:ext cx="361" cy="480"/>
                <a:chOff x="1308" y="1632"/>
                <a:chExt cx="361" cy="480"/>
              </a:xfrm>
            </p:grpSpPr>
            <p:sp>
              <p:nvSpPr>
                <p:cNvPr id="15443" name="Rectangle 83"/>
                <p:cNvSpPr>
                  <a:spLocks noChangeArrowheads="1"/>
                </p:cNvSpPr>
                <p:nvPr/>
              </p:nvSpPr>
              <p:spPr bwMode="auto">
                <a:xfrm>
                  <a:off x="1351" y="1632"/>
                  <a:ext cx="275" cy="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400" b="1">
                      <a:effectLst>
                        <a:outerShdw blurRad="38100" dist="38100" dir="2700000" algn="tl">
                          <a:srgbClr val="C0C0C0"/>
                        </a:outerShdw>
                      </a:effectLst>
                    </a:rPr>
                    <a:t>17</a:t>
                  </a:r>
                </a:p>
                <a:p>
                  <a:pPr algn="ctr">
                    <a:defRPr/>
                  </a:pPr>
                  <a:endParaRPr lang="en-US" altLang="zh-CN" sz="1400" b="1">
                    <a:effectLst>
                      <a:outerShdw blurRad="38100" dist="38100" dir="2700000" algn="tl">
                        <a:srgbClr val="C0C0C0"/>
                      </a:outerShdw>
                    </a:effectLst>
                  </a:endParaRPr>
                </a:p>
              </p:txBody>
            </p:sp>
            <p:sp>
              <p:nvSpPr>
                <p:cNvPr id="37068" name="Rectangle 84"/>
                <p:cNvSpPr>
                  <a:spLocks noChangeArrowheads="1"/>
                </p:cNvSpPr>
                <p:nvPr/>
              </p:nvSpPr>
              <p:spPr bwMode="auto">
                <a:xfrm>
                  <a:off x="1308" y="1632"/>
                  <a:ext cx="361"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896" name="Group 85"/>
              <p:cNvGrpSpPr>
                <a:grpSpLocks/>
              </p:cNvGrpSpPr>
              <p:nvPr/>
            </p:nvGrpSpPr>
            <p:grpSpPr bwMode="auto">
              <a:xfrm>
                <a:off x="1669" y="1632"/>
                <a:ext cx="947" cy="480"/>
                <a:chOff x="1669" y="1632"/>
                <a:chExt cx="947" cy="480"/>
              </a:xfrm>
            </p:grpSpPr>
            <p:sp>
              <p:nvSpPr>
                <p:cNvPr id="15446" name="Rectangle 86"/>
                <p:cNvSpPr>
                  <a:spLocks noChangeArrowheads="1"/>
                </p:cNvSpPr>
                <p:nvPr/>
              </p:nvSpPr>
              <p:spPr bwMode="auto">
                <a:xfrm>
                  <a:off x="1712" y="1632"/>
                  <a:ext cx="861" cy="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400" b="1">
                      <a:effectLst>
                        <a:outerShdw blurRad="38100" dist="38100" dir="2700000" algn="tl">
                          <a:srgbClr val="C0C0C0"/>
                        </a:outerShdw>
                      </a:effectLst>
                    </a:rPr>
                    <a:t>温度</a:t>
                  </a:r>
                </a:p>
                <a:p>
                  <a:pPr algn="ctr">
                    <a:defRPr/>
                  </a:pPr>
                  <a:endParaRPr lang="en-US" altLang="zh-CN" sz="1400" b="1">
                    <a:effectLst>
                      <a:outerShdw blurRad="38100" dist="38100" dir="2700000" algn="tl">
                        <a:srgbClr val="C0C0C0"/>
                      </a:outerShdw>
                    </a:effectLst>
                  </a:endParaRPr>
                </a:p>
              </p:txBody>
            </p:sp>
            <p:sp>
              <p:nvSpPr>
                <p:cNvPr id="37066" name="Rectangle 87"/>
                <p:cNvSpPr>
                  <a:spLocks noChangeArrowheads="1"/>
                </p:cNvSpPr>
                <p:nvPr/>
              </p:nvSpPr>
              <p:spPr bwMode="auto">
                <a:xfrm>
                  <a:off x="1669" y="1632"/>
                  <a:ext cx="94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897" name="Group 88"/>
              <p:cNvGrpSpPr>
                <a:grpSpLocks/>
              </p:cNvGrpSpPr>
              <p:nvPr/>
            </p:nvGrpSpPr>
            <p:grpSpPr bwMode="auto">
              <a:xfrm>
                <a:off x="2616" y="1632"/>
                <a:ext cx="377" cy="480"/>
                <a:chOff x="2616" y="1632"/>
                <a:chExt cx="377" cy="480"/>
              </a:xfrm>
            </p:grpSpPr>
            <p:sp>
              <p:nvSpPr>
                <p:cNvPr id="15449" name="Rectangle 89"/>
                <p:cNvSpPr>
                  <a:spLocks noChangeArrowheads="1"/>
                </p:cNvSpPr>
                <p:nvPr/>
              </p:nvSpPr>
              <p:spPr bwMode="auto">
                <a:xfrm>
                  <a:off x="2659" y="1632"/>
                  <a:ext cx="291" cy="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400" b="1">
                      <a:effectLst>
                        <a:outerShdw blurRad="38100" dist="38100" dir="2700000" algn="tl">
                          <a:srgbClr val="C0C0C0"/>
                        </a:outerShdw>
                      </a:effectLst>
                    </a:rPr>
                    <a:t>30</a:t>
                  </a:r>
                </a:p>
                <a:p>
                  <a:pPr algn="ctr">
                    <a:defRPr/>
                  </a:pPr>
                  <a:endParaRPr lang="en-US" altLang="zh-CN" sz="1400" b="1">
                    <a:effectLst>
                      <a:outerShdw blurRad="38100" dist="38100" dir="2700000" algn="tl">
                        <a:srgbClr val="C0C0C0"/>
                      </a:outerShdw>
                    </a:effectLst>
                  </a:endParaRPr>
                </a:p>
              </p:txBody>
            </p:sp>
            <p:sp>
              <p:nvSpPr>
                <p:cNvPr id="37064" name="Rectangle 90"/>
                <p:cNvSpPr>
                  <a:spLocks noChangeArrowheads="1"/>
                </p:cNvSpPr>
                <p:nvPr/>
              </p:nvSpPr>
              <p:spPr bwMode="auto">
                <a:xfrm>
                  <a:off x="2616" y="1632"/>
                  <a:ext cx="37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898" name="Group 91"/>
              <p:cNvGrpSpPr>
                <a:grpSpLocks/>
              </p:cNvGrpSpPr>
              <p:nvPr/>
            </p:nvGrpSpPr>
            <p:grpSpPr bwMode="auto">
              <a:xfrm>
                <a:off x="2993" y="1632"/>
                <a:ext cx="932" cy="480"/>
                <a:chOff x="2993" y="1632"/>
                <a:chExt cx="932" cy="480"/>
              </a:xfrm>
            </p:grpSpPr>
            <p:sp>
              <p:nvSpPr>
                <p:cNvPr id="15452" name="Rectangle 92"/>
                <p:cNvSpPr>
                  <a:spLocks noChangeArrowheads="1"/>
                </p:cNvSpPr>
                <p:nvPr/>
              </p:nvSpPr>
              <p:spPr bwMode="auto">
                <a:xfrm>
                  <a:off x="3036" y="1632"/>
                  <a:ext cx="846" cy="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400" b="1">
                      <a:effectLst>
                        <a:outerShdw blurRad="38100" dist="38100" dir="2700000" algn="tl">
                          <a:srgbClr val="C0C0C0"/>
                        </a:outerShdw>
                      </a:effectLst>
                    </a:rPr>
                    <a:t>物体外部有害因素作用的敏感性</a:t>
                  </a:r>
                </a:p>
                <a:p>
                  <a:pPr algn="ctr">
                    <a:defRPr/>
                  </a:pPr>
                  <a:endParaRPr lang="en-US" altLang="zh-CN" sz="1400" b="1">
                    <a:effectLst>
                      <a:outerShdw blurRad="38100" dist="38100" dir="2700000" algn="tl">
                        <a:srgbClr val="C0C0C0"/>
                      </a:outerShdw>
                    </a:effectLst>
                  </a:endParaRPr>
                </a:p>
              </p:txBody>
            </p:sp>
            <p:sp>
              <p:nvSpPr>
                <p:cNvPr id="37062" name="Rectangle 93"/>
                <p:cNvSpPr>
                  <a:spLocks noChangeArrowheads="1"/>
                </p:cNvSpPr>
                <p:nvPr/>
              </p:nvSpPr>
              <p:spPr bwMode="auto">
                <a:xfrm>
                  <a:off x="2993" y="1632"/>
                  <a:ext cx="93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899" name="Group 94"/>
              <p:cNvGrpSpPr>
                <a:grpSpLocks/>
              </p:cNvGrpSpPr>
              <p:nvPr/>
            </p:nvGrpSpPr>
            <p:grpSpPr bwMode="auto">
              <a:xfrm>
                <a:off x="0" y="2112"/>
                <a:ext cx="417" cy="384"/>
                <a:chOff x="0" y="2112"/>
                <a:chExt cx="417" cy="384"/>
              </a:xfrm>
            </p:grpSpPr>
            <p:sp>
              <p:nvSpPr>
                <p:cNvPr id="15455" name="Rectangle 95"/>
                <p:cNvSpPr>
                  <a:spLocks noChangeArrowheads="1"/>
                </p:cNvSpPr>
                <p:nvPr/>
              </p:nvSpPr>
              <p:spPr bwMode="auto">
                <a:xfrm>
                  <a:off x="43" y="2112"/>
                  <a:ext cx="331" cy="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400" b="1">
                      <a:effectLst>
                        <a:outerShdw blurRad="38100" dist="38100" dir="2700000" algn="tl">
                          <a:srgbClr val="C0C0C0"/>
                        </a:outerShdw>
                      </a:effectLst>
                    </a:rPr>
                    <a:t>5</a:t>
                  </a:r>
                </a:p>
                <a:p>
                  <a:pPr algn="ctr">
                    <a:defRPr/>
                  </a:pPr>
                  <a:endParaRPr lang="en-US" altLang="zh-CN" sz="1400" b="1">
                    <a:effectLst>
                      <a:outerShdw blurRad="38100" dist="38100" dir="2700000" algn="tl">
                        <a:srgbClr val="C0C0C0"/>
                      </a:outerShdw>
                    </a:effectLst>
                  </a:endParaRPr>
                </a:p>
              </p:txBody>
            </p:sp>
            <p:sp>
              <p:nvSpPr>
                <p:cNvPr id="37060" name="Rectangle 96"/>
                <p:cNvSpPr>
                  <a:spLocks noChangeArrowheads="1"/>
                </p:cNvSpPr>
                <p:nvPr/>
              </p:nvSpPr>
              <p:spPr bwMode="auto">
                <a:xfrm>
                  <a:off x="0" y="2112"/>
                  <a:ext cx="41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00" name="Group 97"/>
              <p:cNvGrpSpPr>
                <a:grpSpLocks/>
              </p:cNvGrpSpPr>
              <p:nvPr/>
            </p:nvGrpSpPr>
            <p:grpSpPr bwMode="auto">
              <a:xfrm>
                <a:off x="417" y="2112"/>
                <a:ext cx="891" cy="384"/>
                <a:chOff x="417" y="2112"/>
                <a:chExt cx="891" cy="384"/>
              </a:xfrm>
            </p:grpSpPr>
            <p:sp>
              <p:nvSpPr>
                <p:cNvPr id="15458" name="Rectangle 98"/>
                <p:cNvSpPr>
                  <a:spLocks noChangeArrowheads="1"/>
                </p:cNvSpPr>
                <p:nvPr/>
              </p:nvSpPr>
              <p:spPr bwMode="auto">
                <a:xfrm>
                  <a:off x="460" y="2112"/>
                  <a:ext cx="805" cy="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400" b="1">
                      <a:effectLst>
                        <a:outerShdw blurRad="38100" dist="38100" dir="2700000" algn="tl">
                          <a:srgbClr val="C0C0C0"/>
                        </a:outerShdw>
                      </a:effectLst>
                    </a:rPr>
                    <a:t>运动物体的面积</a:t>
                  </a:r>
                </a:p>
                <a:p>
                  <a:pPr algn="ctr">
                    <a:defRPr/>
                  </a:pPr>
                  <a:endParaRPr lang="en-US" altLang="zh-CN" sz="1400" b="1">
                    <a:effectLst>
                      <a:outerShdw blurRad="38100" dist="38100" dir="2700000" algn="tl">
                        <a:srgbClr val="C0C0C0"/>
                      </a:outerShdw>
                    </a:effectLst>
                  </a:endParaRPr>
                </a:p>
              </p:txBody>
            </p:sp>
            <p:sp>
              <p:nvSpPr>
                <p:cNvPr id="37058" name="Rectangle 99"/>
                <p:cNvSpPr>
                  <a:spLocks noChangeArrowheads="1"/>
                </p:cNvSpPr>
                <p:nvPr/>
              </p:nvSpPr>
              <p:spPr bwMode="auto">
                <a:xfrm>
                  <a:off x="417" y="2112"/>
                  <a:ext cx="89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01" name="Group 100"/>
              <p:cNvGrpSpPr>
                <a:grpSpLocks/>
              </p:cNvGrpSpPr>
              <p:nvPr/>
            </p:nvGrpSpPr>
            <p:grpSpPr bwMode="auto">
              <a:xfrm>
                <a:off x="1308" y="2112"/>
                <a:ext cx="361" cy="384"/>
                <a:chOff x="1308" y="2112"/>
                <a:chExt cx="361" cy="384"/>
              </a:xfrm>
            </p:grpSpPr>
            <p:sp>
              <p:nvSpPr>
                <p:cNvPr id="15461" name="Rectangle 101"/>
                <p:cNvSpPr>
                  <a:spLocks noChangeArrowheads="1"/>
                </p:cNvSpPr>
                <p:nvPr/>
              </p:nvSpPr>
              <p:spPr bwMode="auto">
                <a:xfrm>
                  <a:off x="1351" y="2112"/>
                  <a:ext cx="275" cy="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400" b="1">
                      <a:effectLst>
                        <a:outerShdw blurRad="38100" dist="38100" dir="2700000" algn="tl">
                          <a:srgbClr val="C0C0C0"/>
                        </a:outerShdw>
                      </a:effectLst>
                    </a:rPr>
                    <a:t>18</a:t>
                  </a:r>
                </a:p>
                <a:p>
                  <a:pPr algn="ctr">
                    <a:defRPr/>
                  </a:pPr>
                  <a:endParaRPr lang="en-US" altLang="zh-CN" sz="1400" b="1">
                    <a:effectLst>
                      <a:outerShdw blurRad="38100" dist="38100" dir="2700000" algn="tl">
                        <a:srgbClr val="C0C0C0"/>
                      </a:outerShdw>
                    </a:effectLst>
                  </a:endParaRPr>
                </a:p>
              </p:txBody>
            </p:sp>
            <p:sp>
              <p:nvSpPr>
                <p:cNvPr id="37056" name="Rectangle 102"/>
                <p:cNvSpPr>
                  <a:spLocks noChangeArrowheads="1"/>
                </p:cNvSpPr>
                <p:nvPr/>
              </p:nvSpPr>
              <p:spPr bwMode="auto">
                <a:xfrm>
                  <a:off x="1308" y="2112"/>
                  <a:ext cx="36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02" name="Group 103"/>
              <p:cNvGrpSpPr>
                <a:grpSpLocks/>
              </p:cNvGrpSpPr>
              <p:nvPr/>
            </p:nvGrpSpPr>
            <p:grpSpPr bwMode="auto">
              <a:xfrm>
                <a:off x="1669" y="2112"/>
                <a:ext cx="947" cy="384"/>
                <a:chOff x="1669" y="2112"/>
                <a:chExt cx="947" cy="384"/>
              </a:xfrm>
            </p:grpSpPr>
            <p:sp>
              <p:nvSpPr>
                <p:cNvPr id="15464" name="Rectangle 104"/>
                <p:cNvSpPr>
                  <a:spLocks noChangeArrowheads="1"/>
                </p:cNvSpPr>
                <p:nvPr/>
              </p:nvSpPr>
              <p:spPr bwMode="auto">
                <a:xfrm>
                  <a:off x="1712" y="2112"/>
                  <a:ext cx="861" cy="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400" b="1">
                      <a:effectLst>
                        <a:outerShdw blurRad="38100" dist="38100" dir="2700000" algn="tl">
                          <a:srgbClr val="C0C0C0"/>
                        </a:outerShdw>
                      </a:effectLst>
                    </a:rPr>
                    <a:t>光照度</a:t>
                  </a:r>
                </a:p>
                <a:p>
                  <a:pPr algn="ctr">
                    <a:defRPr/>
                  </a:pPr>
                  <a:endParaRPr lang="en-US" altLang="zh-CN" sz="1400" b="1">
                    <a:effectLst>
                      <a:outerShdw blurRad="38100" dist="38100" dir="2700000" algn="tl">
                        <a:srgbClr val="C0C0C0"/>
                      </a:outerShdw>
                    </a:effectLst>
                  </a:endParaRPr>
                </a:p>
              </p:txBody>
            </p:sp>
            <p:sp>
              <p:nvSpPr>
                <p:cNvPr id="37054" name="Rectangle 105"/>
                <p:cNvSpPr>
                  <a:spLocks noChangeArrowheads="1"/>
                </p:cNvSpPr>
                <p:nvPr/>
              </p:nvSpPr>
              <p:spPr bwMode="auto">
                <a:xfrm>
                  <a:off x="1669" y="2112"/>
                  <a:ext cx="94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03" name="Group 106"/>
              <p:cNvGrpSpPr>
                <a:grpSpLocks/>
              </p:cNvGrpSpPr>
              <p:nvPr/>
            </p:nvGrpSpPr>
            <p:grpSpPr bwMode="auto">
              <a:xfrm>
                <a:off x="2616" y="2112"/>
                <a:ext cx="377" cy="384"/>
                <a:chOff x="2616" y="2112"/>
                <a:chExt cx="377" cy="384"/>
              </a:xfrm>
            </p:grpSpPr>
            <p:sp>
              <p:nvSpPr>
                <p:cNvPr id="15467" name="Rectangle 107"/>
                <p:cNvSpPr>
                  <a:spLocks noChangeArrowheads="1"/>
                </p:cNvSpPr>
                <p:nvPr/>
              </p:nvSpPr>
              <p:spPr bwMode="auto">
                <a:xfrm>
                  <a:off x="2659" y="2112"/>
                  <a:ext cx="291" cy="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400" b="1">
                      <a:effectLst>
                        <a:outerShdw blurRad="38100" dist="38100" dir="2700000" algn="tl">
                          <a:srgbClr val="C0C0C0"/>
                        </a:outerShdw>
                      </a:effectLst>
                    </a:rPr>
                    <a:t>31</a:t>
                  </a:r>
                </a:p>
                <a:p>
                  <a:pPr algn="ctr">
                    <a:defRPr/>
                  </a:pPr>
                  <a:endParaRPr lang="en-US" altLang="zh-CN" sz="1400" b="1">
                    <a:effectLst>
                      <a:outerShdw blurRad="38100" dist="38100" dir="2700000" algn="tl">
                        <a:srgbClr val="C0C0C0"/>
                      </a:outerShdw>
                    </a:effectLst>
                  </a:endParaRPr>
                </a:p>
              </p:txBody>
            </p:sp>
            <p:sp>
              <p:nvSpPr>
                <p:cNvPr id="37052" name="Rectangle 108"/>
                <p:cNvSpPr>
                  <a:spLocks noChangeArrowheads="1"/>
                </p:cNvSpPr>
                <p:nvPr/>
              </p:nvSpPr>
              <p:spPr bwMode="auto">
                <a:xfrm>
                  <a:off x="2616" y="2112"/>
                  <a:ext cx="37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04" name="Group 109"/>
              <p:cNvGrpSpPr>
                <a:grpSpLocks/>
              </p:cNvGrpSpPr>
              <p:nvPr/>
            </p:nvGrpSpPr>
            <p:grpSpPr bwMode="auto">
              <a:xfrm>
                <a:off x="2993" y="2112"/>
                <a:ext cx="932" cy="384"/>
                <a:chOff x="2993" y="2112"/>
                <a:chExt cx="932" cy="384"/>
              </a:xfrm>
            </p:grpSpPr>
            <p:sp>
              <p:nvSpPr>
                <p:cNvPr id="15470" name="Rectangle 110"/>
                <p:cNvSpPr>
                  <a:spLocks noChangeArrowheads="1"/>
                </p:cNvSpPr>
                <p:nvPr/>
              </p:nvSpPr>
              <p:spPr bwMode="auto">
                <a:xfrm>
                  <a:off x="3036" y="2112"/>
                  <a:ext cx="846" cy="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400" b="1">
                      <a:effectLst>
                        <a:outerShdw blurRad="38100" dist="38100" dir="2700000" algn="tl">
                          <a:srgbClr val="C0C0C0"/>
                        </a:outerShdw>
                      </a:effectLst>
                    </a:rPr>
                    <a:t>物体产生的有害因素</a:t>
                  </a:r>
                </a:p>
                <a:p>
                  <a:pPr algn="ctr">
                    <a:defRPr/>
                  </a:pPr>
                  <a:endParaRPr lang="en-US" altLang="zh-CN" sz="1400" b="1">
                    <a:effectLst>
                      <a:outerShdw blurRad="38100" dist="38100" dir="2700000" algn="tl">
                        <a:srgbClr val="C0C0C0"/>
                      </a:outerShdw>
                    </a:effectLst>
                  </a:endParaRPr>
                </a:p>
              </p:txBody>
            </p:sp>
            <p:sp>
              <p:nvSpPr>
                <p:cNvPr id="37050" name="Rectangle 111"/>
                <p:cNvSpPr>
                  <a:spLocks noChangeArrowheads="1"/>
                </p:cNvSpPr>
                <p:nvPr/>
              </p:nvSpPr>
              <p:spPr bwMode="auto">
                <a:xfrm>
                  <a:off x="2993" y="2112"/>
                  <a:ext cx="93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05" name="Group 112"/>
              <p:cNvGrpSpPr>
                <a:grpSpLocks/>
              </p:cNvGrpSpPr>
              <p:nvPr/>
            </p:nvGrpSpPr>
            <p:grpSpPr bwMode="auto">
              <a:xfrm>
                <a:off x="0" y="2496"/>
                <a:ext cx="417" cy="384"/>
                <a:chOff x="0" y="2496"/>
                <a:chExt cx="417" cy="384"/>
              </a:xfrm>
            </p:grpSpPr>
            <p:sp>
              <p:nvSpPr>
                <p:cNvPr id="15473" name="Rectangle 113"/>
                <p:cNvSpPr>
                  <a:spLocks noChangeArrowheads="1"/>
                </p:cNvSpPr>
                <p:nvPr/>
              </p:nvSpPr>
              <p:spPr bwMode="auto">
                <a:xfrm>
                  <a:off x="43" y="2494"/>
                  <a:ext cx="331"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400" b="1">
                      <a:effectLst>
                        <a:outerShdw blurRad="38100" dist="38100" dir="2700000" algn="tl">
                          <a:srgbClr val="C0C0C0"/>
                        </a:outerShdw>
                      </a:effectLst>
                    </a:rPr>
                    <a:t>6</a:t>
                  </a:r>
                </a:p>
                <a:p>
                  <a:pPr algn="ctr">
                    <a:defRPr/>
                  </a:pPr>
                  <a:endParaRPr lang="en-US" altLang="zh-CN" sz="1400" b="1">
                    <a:effectLst>
                      <a:outerShdw blurRad="38100" dist="38100" dir="2700000" algn="tl">
                        <a:srgbClr val="C0C0C0"/>
                      </a:outerShdw>
                    </a:effectLst>
                  </a:endParaRPr>
                </a:p>
              </p:txBody>
            </p:sp>
            <p:sp>
              <p:nvSpPr>
                <p:cNvPr id="37048" name="Rectangle 114"/>
                <p:cNvSpPr>
                  <a:spLocks noChangeArrowheads="1"/>
                </p:cNvSpPr>
                <p:nvPr/>
              </p:nvSpPr>
              <p:spPr bwMode="auto">
                <a:xfrm>
                  <a:off x="0" y="2496"/>
                  <a:ext cx="41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06" name="Group 115"/>
              <p:cNvGrpSpPr>
                <a:grpSpLocks/>
              </p:cNvGrpSpPr>
              <p:nvPr/>
            </p:nvGrpSpPr>
            <p:grpSpPr bwMode="auto">
              <a:xfrm>
                <a:off x="417" y="2496"/>
                <a:ext cx="891" cy="384"/>
                <a:chOff x="417" y="2496"/>
                <a:chExt cx="891" cy="384"/>
              </a:xfrm>
            </p:grpSpPr>
            <p:sp>
              <p:nvSpPr>
                <p:cNvPr id="15476" name="Rectangle 116"/>
                <p:cNvSpPr>
                  <a:spLocks noChangeArrowheads="1"/>
                </p:cNvSpPr>
                <p:nvPr/>
              </p:nvSpPr>
              <p:spPr bwMode="auto">
                <a:xfrm>
                  <a:off x="460" y="2494"/>
                  <a:ext cx="805"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400" b="1">
                      <a:effectLst>
                        <a:outerShdw blurRad="38100" dist="38100" dir="2700000" algn="tl">
                          <a:srgbClr val="C0C0C0"/>
                        </a:outerShdw>
                      </a:effectLst>
                    </a:rPr>
                    <a:t>静止物体的面积</a:t>
                  </a:r>
                </a:p>
                <a:p>
                  <a:pPr algn="ctr">
                    <a:defRPr/>
                  </a:pPr>
                  <a:endParaRPr lang="en-US" altLang="zh-CN" sz="1400" b="1">
                    <a:effectLst>
                      <a:outerShdw blurRad="38100" dist="38100" dir="2700000" algn="tl">
                        <a:srgbClr val="C0C0C0"/>
                      </a:outerShdw>
                    </a:effectLst>
                  </a:endParaRPr>
                </a:p>
              </p:txBody>
            </p:sp>
            <p:sp>
              <p:nvSpPr>
                <p:cNvPr id="37046" name="Rectangle 117"/>
                <p:cNvSpPr>
                  <a:spLocks noChangeArrowheads="1"/>
                </p:cNvSpPr>
                <p:nvPr/>
              </p:nvSpPr>
              <p:spPr bwMode="auto">
                <a:xfrm>
                  <a:off x="417" y="2496"/>
                  <a:ext cx="89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07" name="Group 118"/>
              <p:cNvGrpSpPr>
                <a:grpSpLocks/>
              </p:cNvGrpSpPr>
              <p:nvPr/>
            </p:nvGrpSpPr>
            <p:grpSpPr bwMode="auto">
              <a:xfrm>
                <a:off x="1308" y="2496"/>
                <a:ext cx="361" cy="384"/>
                <a:chOff x="1308" y="2496"/>
                <a:chExt cx="361" cy="384"/>
              </a:xfrm>
            </p:grpSpPr>
            <p:sp>
              <p:nvSpPr>
                <p:cNvPr id="15479" name="Rectangle 119"/>
                <p:cNvSpPr>
                  <a:spLocks noChangeArrowheads="1"/>
                </p:cNvSpPr>
                <p:nvPr/>
              </p:nvSpPr>
              <p:spPr bwMode="auto">
                <a:xfrm>
                  <a:off x="1351" y="2494"/>
                  <a:ext cx="275"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400" b="1">
                      <a:effectLst>
                        <a:outerShdw blurRad="38100" dist="38100" dir="2700000" algn="tl">
                          <a:srgbClr val="C0C0C0"/>
                        </a:outerShdw>
                      </a:effectLst>
                    </a:rPr>
                    <a:t>19</a:t>
                  </a:r>
                </a:p>
                <a:p>
                  <a:pPr algn="ctr">
                    <a:defRPr/>
                  </a:pPr>
                  <a:endParaRPr lang="en-US" altLang="zh-CN" sz="1400" b="1">
                    <a:effectLst>
                      <a:outerShdw blurRad="38100" dist="38100" dir="2700000" algn="tl">
                        <a:srgbClr val="C0C0C0"/>
                      </a:outerShdw>
                    </a:effectLst>
                  </a:endParaRPr>
                </a:p>
              </p:txBody>
            </p:sp>
            <p:sp>
              <p:nvSpPr>
                <p:cNvPr id="37044" name="Rectangle 120"/>
                <p:cNvSpPr>
                  <a:spLocks noChangeArrowheads="1"/>
                </p:cNvSpPr>
                <p:nvPr/>
              </p:nvSpPr>
              <p:spPr bwMode="auto">
                <a:xfrm>
                  <a:off x="1308" y="2496"/>
                  <a:ext cx="36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08" name="Group 121"/>
              <p:cNvGrpSpPr>
                <a:grpSpLocks/>
              </p:cNvGrpSpPr>
              <p:nvPr/>
            </p:nvGrpSpPr>
            <p:grpSpPr bwMode="auto">
              <a:xfrm>
                <a:off x="1669" y="2496"/>
                <a:ext cx="947" cy="384"/>
                <a:chOff x="1669" y="2496"/>
                <a:chExt cx="947" cy="384"/>
              </a:xfrm>
            </p:grpSpPr>
            <p:sp>
              <p:nvSpPr>
                <p:cNvPr id="15482" name="Rectangle 122"/>
                <p:cNvSpPr>
                  <a:spLocks noChangeArrowheads="1"/>
                </p:cNvSpPr>
                <p:nvPr/>
              </p:nvSpPr>
              <p:spPr bwMode="auto">
                <a:xfrm>
                  <a:off x="1712" y="2494"/>
                  <a:ext cx="861"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400" b="1">
                      <a:effectLst>
                        <a:outerShdw blurRad="38100" dist="38100" dir="2700000" algn="tl">
                          <a:srgbClr val="C0C0C0"/>
                        </a:outerShdw>
                      </a:effectLst>
                    </a:rPr>
                    <a:t>运动物体的能量</a:t>
                  </a:r>
                </a:p>
                <a:p>
                  <a:pPr algn="ctr">
                    <a:defRPr/>
                  </a:pPr>
                  <a:endParaRPr lang="en-US" altLang="zh-CN" sz="1400" b="1">
                    <a:effectLst>
                      <a:outerShdw blurRad="38100" dist="38100" dir="2700000" algn="tl">
                        <a:srgbClr val="C0C0C0"/>
                      </a:outerShdw>
                    </a:effectLst>
                  </a:endParaRPr>
                </a:p>
              </p:txBody>
            </p:sp>
            <p:sp>
              <p:nvSpPr>
                <p:cNvPr id="37042" name="Rectangle 123"/>
                <p:cNvSpPr>
                  <a:spLocks noChangeArrowheads="1"/>
                </p:cNvSpPr>
                <p:nvPr/>
              </p:nvSpPr>
              <p:spPr bwMode="auto">
                <a:xfrm>
                  <a:off x="1669" y="2496"/>
                  <a:ext cx="94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09" name="Group 124"/>
              <p:cNvGrpSpPr>
                <a:grpSpLocks/>
              </p:cNvGrpSpPr>
              <p:nvPr/>
            </p:nvGrpSpPr>
            <p:grpSpPr bwMode="auto">
              <a:xfrm>
                <a:off x="2616" y="2496"/>
                <a:ext cx="377" cy="384"/>
                <a:chOff x="2616" y="2496"/>
                <a:chExt cx="377" cy="384"/>
              </a:xfrm>
            </p:grpSpPr>
            <p:sp>
              <p:nvSpPr>
                <p:cNvPr id="15485" name="Rectangle 125"/>
                <p:cNvSpPr>
                  <a:spLocks noChangeArrowheads="1"/>
                </p:cNvSpPr>
                <p:nvPr/>
              </p:nvSpPr>
              <p:spPr bwMode="auto">
                <a:xfrm>
                  <a:off x="2659" y="2494"/>
                  <a:ext cx="291"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400" b="1">
                      <a:effectLst>
                        <a:outerShdw blurRad="38100" dist="38100" dir="2700000" algn="tl">
                          <a:srgbClr val="C0C0C0"/>
                        </a:outerShdw>
                      </a:effectLst>
                    </a:rPr>
                    <a:t>32</a:t>
                  </a:r>
                </a:p>
                <a:p>
                  <a:pPr algn="ctr">
                    <a:defRPr/>
                  </a:pPr>
                  <a:endParaRPr lang="en-US" altLang="zh-CN" sz="1400" b="1">
                    <a:effectLst>
                      <a:outerShdw blurRad="38100" dist="38100" dir="2700000" algn="tl">
                        <a:srgbClr val="C0C0C0"/>
                      </a:outerShdw>
                    </a:effectLst>
                  </a:endParaRPr>
                </a:p>
              </p:txBody>
            </p:sp>
            <p:sp>
              <p:nvSpPr>
                <p:cNvPr id="37040" name="Rectangle 126"/>
                <p:cNvSpPr>
                  <a:spLocks noChangeArrowheads="1"/>
                </p:cNvSpPr>
                <p:nvPr/>
              </p:nvSpPr>
              <p:spPr bwMode="auto">
                <a:xfrm>
                  <a:off x="2616" y="2496"/>
                  <a:ext cx="37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10" name="Group 127"/>
              <p:cNvGrpSpPr>
                <a:grpSpLocks/>
              </p:cNvGrpSpPr>
              <p:nvPr/>
            </p:nvGrpSpPr>
            <p:grpSpPr bwMode="auto">
              <a:xfrm>
                <a:off x="2993" y="2496"/>
                <a:ext cx="932" cy="384"/>
                <a:chOff x="2993" y="2496"/>
                <a:chExt cx="932" cy="384"/>
              </a:xfrm>
            </p:grpSpPr>
            <p:sp>
              <p:nvSpPr>
                <p:cNvPr id="15488" name="Rectangle 128"/>
                <p:cNvSpPr>
                  <a:spLocks noChangeArrowheads="1"/>
                </p:cNvSpPr>
                <p:nvPr/>
              </p:nvSpPr>
              <p:spPr bwMode="auto">
                <a:xfrm>
                  <a:off x="3036" y="2494"/>
                  <a:ext cx="846"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400" b="1">
                      <a:effectLst>
                        <a:outerShdw blurRad="38100" dist="38100" dir="2700000" algn="tl">
                          <a:srgbClr val="C0C0C0"/>
                        </a:outerShdw>
                      </a:effectLst>
                    </a:rPr>
                    <a:t>可制造性</a:t>
                  </a:r>
                </a:p>
                <a:p>
                  <a:pPr algn="ctr">
                    <a:defRPr/>
                  </a:pPr>
                  <a:endParaRPr lang="en-US" altLang="zh-CN" sz="1400" b="1">
                    <a:effectLst>
                      <a:outerShdw blurRad="38100" dist="38100" dir="2700000" algn="tl">
                        <a:srgbClr val="C0C0C0"/>
                      </a:outerShdw>
                    </a:effectLst>
                  </a:endParaRPr>
                </a:p>
              </p:txBody>
            </p:sp>
            <p:sp>
              <p:nvSpPr>
                <p:cNvPr id="37038" name="Rectangle 129"/>
                <p:cNvSpPr>
                  <a:spLocks noChangeArrowheads="1"/>
                </p:cNvSpPr>
                <p:nvPr/>
              </p:nvSpPr>
              <p:spPr bwMode="auto">
                <a:xfrm>
                  <a:off x="2993" y="2496"/>
                  <a:ext cx="93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11" name="Group 130"/>
              <p:cNvGrpSpPr>
                <a:grpSpLocks/>
              </p:cNvGrpSpPr>
              <p:nvPr/>
            </p:nvGrpSpPr>
            <p:grpSpPr bwMode="auto">
              <a:xfrm>
                <a:off x="0" y="2880"/>
                <a:ext cx="417" cy="384"/>
                <a:chOff x="0" y="2880"/>
                <a:chExt cx="417" cy="384"/>
              </a:xfrm>
            </p:grpSpPr>
            <p:sp>
              <p:nvSpPr>
                <p:cNvPr id="15491" name="Rectangle 131"/>
                <p:cNvSpPr>
                  <a:spLocks noChangeArrowheads="1"/>
                </p:cNvSpPr>
                <p:nvPr/>
              </p:nvSpPr>
              <p:spPr bwMode="auto">
                <a:xfrm>
                  <a:off x="43" y="2880"/>
                  <a:ext cx="331"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400" b="1">
                      <a:effectLst>
                        <a:outerShdw blurRad="38100" dist="38100" dir="2700000" algn="tl">
                          <a:srgbClr val="C0C0C0"/>
                        </a:outerShdw>
                      </a:effectLst>
                    </a:rPr>
                    <a:t>7</a:t>
                  </a:r>
                </a:p>
                <a:p>
                  <a:pPr algn="ctr">
                    <a:defRPr/>
                  </a:pPr>
                  <a:endParaRPr lang="en-US" altLang="zh-CN" sz="1400" b="1">
                    <a:effectLst>
                      <a:outerShdw blurRad="38100" dist="38100" dir="2700000" algn="tl">
                        <a:srgbClr val="C0C0C0"/>
                      </a:outerShdw>
                    </a:effectLst>
                  </a:endParaRPr>
                </a:p>
              </p:txBody>
            </p:sp>
            <p:sp>
              <p:nvSpPr>
                <p:cNvPr id="37036" name="Rectangle 132"/>
                <p:cNvSpPr>
                  <a:spLocks noChangeArrowheads="1"/>
                </p:cNvSpPr>
                <p:nvPr/>
              </p:nvSpPr>
              <p:spPr bwMode="auto">
                <a:xfrm>
                  <a:off x="0" y="2880"/>
                  <a:ext cx="41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12" name="Group 133"/>
              <p:cNvGrpSpPr>
                <a:grpSpLocks/>
              </p:cNvGrpSpPr>
              <p:nvPr/>
            </p:nvGrpSpPr>
            <p:grpSpPr bwMode="auto">
              <a:xfrm>
                <a:off x="417" y="2880"/>
                <a:ext cx="891" cy="384"/>
                <a:chOff x="417" y="2880"/>
                <a:chExt cx="891" cy="384"/>
              </a:xfrm>
            </p:grpSpPr>
            <p:sp>
              <p:nvSpPr>
                <p:cNvPr id="15494" name="Rectangle 134"/>
                <p:cNvSpPr>
                  <a:spLocks noChangeArrowheads="1"/>
                </p:cNvSpPr>
                <p:nvPr/>
              </p:nvSpPr>
              <p:spPr bwMode="auto">
                <a:xfrm>
                  <a:off x="460" y="2880"/>
                  <a:ext cx="805"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400" b="1">
                      <a:effectLst>
                        <a:outerShdw blurRad="38100" dist="38100" dir="2700000" algn="tl">
                          <a:srgbClr val="C0C0C0"/>
                        </a:outerShdw>
                      </a:effectLst>
                    </a:rPr>
                    <a:t>运动物体的体积</a:t>
                  </a:r>
                </a:p>
                <a:p>
                  <a:pPr algn="ctr">
                    <a:defRPr/>
                  </a:pPr>
                  <a:endParaRPr lang="en-US" altLang="zh-CN" sz="1400" b="1">
                    <a:effectLst>
                      <a:outerShdw blurRad="38100" dist="38100" dir="2700000" algn="tl">
                        <a:srgbClr val="C0C0C0"/>
                      </a:outerShdw>
                    </a:effectLst>
                  </a:endParaRPr>
                </a:p>
              </p:txBody>
            </p:sp>
            <p:sp>
              <p:nvSpPr>
                <p:cNvPr id="37034" name="Rectangle 135"/>
                <p:cNvSpPr>
                  <a:spLocks noChangeArrowheads="1"/>
                </p:cNvSpPr>
                <p:nvPr/>
              </p:nvSpPr>
              <p:spPr bwMode="auto">
                <a:xfrm>
                  <a:off x="417" y="2880"/>
                  <a:ext cx="89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13" name="Group 136"/>
              <p:cNvGrpSpPr>
                <a:grpSpLocks/>
              </p:cNvGrpSpPr>
              <p:nvPr/>
            </p:nvGrpSpPr>
            <p:grpSpPr bwMode="auto">
              <a:xfrm>
                <a:off x="1308" y="2880"/>
                <a:ext cx="361" cy="384"/>
                <a:chOff x="1308" y="2880"/>
                <a:chExt cx="361" cy="384"/>
              </a:xfrm>
            </p:grpSpPr>
            <p:sp>
              <p:nvSpPr>
                <p:cNvPr id="15497" name="Rectangle 137"/>
                <p:cNvSpPr>
                  <a:spLocks noChangeArrowheads="1"/>
                </p:cNvSpPr>
                <p:nvPr/>
              </p:nvSpPr>
              <p:spPr bwMode="auto">
                <a:xfrm>
                  <a:off x="1351" y="2880"/>
                  <a:ext cx="275"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400" b="1">
                      <a:effectLst>
                        <a:outerShdw blurRad="38100" dist="38100" dir="2700000" algn="tl">
                          <a:srgbClr val="C0C0C0"/>
                        </a:outerShdw>
                      </a:effectLst>
                    </a:rPr>
                    <a:t>20</a:t>
                  </a:r>
                </a:p>
                <a:p>
                  <a:pPr algn="ctr">
                    <a:defRPr/>
                  </a:pPr>
                  <a:endParaRPr lang="en-US" altLang="zh-CN" sz="1400" b="1">
                    <a:effectLst>
                      <a:outerShdw blurRad="38100" dist="38100" dir="2700000" algn="tl">
                        <a:srgbClr val="C0C0C0"/>
                      </a:outerShdw>
                    </a:effectLst>
                  </a:endParaRPr>
                </a:p>
              </p:txBody>
            </p:sp>
            <p:sp>
              <p:nvSpPr>
                <p:cNvPr id="37032" name="Rectangle 138"/>
                <p:cNvSpPr>
                  <a:spLocks noChangeArrowheads="1"/>
                </p:cNvSpPr>
                <p:nvPr/>
              </p:nvSpPr>
              <p:spPr bwMode="auto">
                <a:xfrm>
                  <a:off x="1308" y="2880"/>
                  <a:ext cx="36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14" name="Group 139"/>
              <p:cNvGrpSpPr>
                <a:grpSpLocks/>
              </p:cNvGrpSpPr>
              <p:nvPr/>
            </p:nvGrpSpPr>
            <p:grpSpPr bwMode="auto">
              <a:xfrm>
                <a:off x="1669" y="2880"/>
                <a:ext cx="947" cy="384"/>
                <a:chOff x="1669" y="2880"/>
                <a:chExt cx="947" cy="384"/>
              </a:xfrm>
            </p:grpSpPr>
            <p:sp>
              <p:nvSpPr>
                <p:cNvPr id="15500" name="Rectangle 140"/>
                <p:cNvSpPr>
                  <a:spLocks noChangeArrowheads="1"/>
                </p:cNvSpPr>
                <p:nvPr/>
              </p:nvSpPr>
              <p:spPr bwMode="auto">
                <a:xfrm>
                  <a:off x="1712" y="2880"/>
                  <a:ext cx="861"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400" b="1">
                      <a:effectLst>
                        <a:outerShdw blurRad="38100" dist="38100" dir="2700000" algn="tl">
                          <a:srgbClr val="C0C0C0"/>
                        </a:outerShdw>
                      </a:effectLst>
                    </a:rPr>
                    <a:t>静止物体的能量</a:t>
                  </a:r>
                </a:p>
                <a:p>
                  <a:pPr algn="ctr">
                    <a:defRPr/>
                  </a:pPr>
                  <a:endParaRPr lang="en-US" altLang="zh-CN" sz="1400" b="1">
                    <a:effectLst>
                      <a:outerShdw blurRad="38100" dist="38100" dir="2700000" algn="tl">
                        <a:srgbClr val="C0C0C0"/>
                      </a:outerShdw>
                    </a:effectLst>
                  </a:endParaRPr>
                </a:p>
              </p:txBody>
            </p:sp>
            <p:sp>
              <p:nvSpPr>
                <p:cNvPr id="37030" name="Rectangle 141"/>
                <p:cNvSpPr>
                  <a:spLocks noChangeArrowheads="1"/>
                </p:cNvSpPr>
                <p:nvPr/>
              </p:nvSpPr>
              <p:spPr bwMode="auto">
                <a:xfrm>
                  <a:off x="1669" y="2880"/>
                  <a:ext cx="94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15" name="Group 142"/>
              <p:cNvGrpSpPr>
                <a:grpSpLocks/>
              </p:cNvGrpSpPr>
              <p:nvPr/>
            </p:nvGrpSpPr>
            <p:grpSpPr bwMode="auto">
              <a:xfrm>
                <a:off x="2616" y="2880"/>
                <a:ext cx="377" cy="384"/>
                <a:chOff x="2616" y="2880"/>
                <a:chExt cx="377" cy="384"/>
              </a:xfrm>
            </p:grpSpPr>
            <p:sp>
              <p:nvSpPr>
                <p:cNvPr id="15503" name="Rectangle 143"/>
                <p:cNvSpPr>
                  <a:spLocks noChangeArrowheads="1"/>
                </p:cNvSpPr>
                <p:nvPr/>
              </p:nvSpPr>
              <p:spPr bwMode="auto">
                <a:xfrm>
                  <a:off x="2659" y="2880"/>
                  <a:ext cx="291"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400" b="1">
                      <a:effectLst>
                        <a:outerShdw blurRad="38100" dist="38100" dir="2700000" algn="tl">
                          <a:srgbClr val="C0C0C0"/>
                        </a:outerShdw>
                      </a:effectLst>
                    </a:rPr>
                    <a:t>33</a:t>
                  </a:r>
                </a:p>
                <a:p>
                  <a:pPr algn="ctr">
                    <a:defRPr/>
                  </a:pPr>
                  <a:endParaRPr lang="en-US" altLang="zh-CN" sz="1400" b="1">
                    <a:effectLst>
                      <a:outerShdw blurRad="38100" dist="38100" dir="2700000" algn="tl">
                        <a:srgbClr val="C0C0C0"/>
                      </a:outerShdw>
                    </a:effectLst>
                  </a:endParaRPr>
                </a:p>
              </p:txBody>
            </p:sp>
            <p:sp>
              <p:nvSpPr>
                <p:cNvPr id="37028" name="Rectangle 144"/>
                <p:cNvSpPr>
                  <a:spLocks noChangeArrowheads="1"/>
                </p:cNvSpPr>
                <p:nvPr/>
              </p:nvSpPr>
              <p:spPr bwMode="auto">
                <a:xfrm>
                  <a:off x="2616" y="2880"/>
                  <a:ext cx="37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16" name="Group 145"/>
              <p:cNvGrpSpPr>
                <a:grpSpLocks/>
              </p:cNvGrpSpPr>
              <p:nvPr/>
            </p:nvGrpSpPr>
            <p:grpSpPr bwMode="auto">
              <a:xfrm>
                <a:off x="2993" y="2880"/>
                <a:ext cx="932" cy="384"/>
                <a:chOff x="2993" y="2880"/>
                <a:chExt cx="932" cy="384"/>
              </a:xfrm>
            </p:grpSpPr>
            <p:sp>
              <p:nvSpPr>
                <p:cNvPr id="15506" name="Rectangle 146"/>
                <p:cNvSpPr>
                  <a:spLocks noChangeArrowheads="1"/>
                </p:cNvSpPr>
                <p:nvPr/>
              </p:nvSpPr>
              <p:spPr bwMode="auto">
                <a:xfrm>
                  <a:off x="3036" y="2880"/>
                  <a:ext cx="846"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400" b="1">
                      <a:effectLst>
                        <a:outerShdw blurRad="38100" dist="38100" dir="2700000" algn="tl">
                          <a:srgbClr val="C0C0C0"/>
                        </a:outerShdw>
                      </a:effectLst>
                    </a:rPr>
                    <a:t>可操作性</a:t>
                  </a:r>
                </a:p>
                <a:p>
                  <a:pPr algn="ctr">
                    <a:defRPr/>
                  </a:pPr>
                  <a:endParaRPr lang="en-US" altLang="zh-CN" sz="1400" b="1">
                    <a:effectLst>
                      <a:outerShdw blurRad="38100" dist="38100" dir="2700000" algn="tl">
                        <a:srgbClr val="C0C0C0"/>
                      </a:outerShdw>
                    </a:effectLst>
                  </a:endParaRPr>
                </a:p>
              </p:txBody>
            </p:sp>
            <p:sp>
              <p:nvSpPr>
                <p:cNvPr id="37026" name="Rectangle 147"/>
                <p:cNvSpPr>
                  <a:spLocks noChangeArrowheads="1"/>
                </p:cNvSpPr>
                <p:nvPr/>
              </p:nvSpPr>
              <p:spPr bwMode="auto">
                <a:xfrm>
                  <a:off x="2993" y="2880"/>
                  <a:ext cx="93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17" name="Group 148"/>
              <p:cNvGrpSpPr>
                <a:grpSpLocks/>
              </p:cNvGrpSpPr>
              <p:nvPr/>
            </p:nvGrpSpPr>
            <p:grpSpPr bwMode="auto">
              <a:xfrm>
                <a:off x="0" y="3264"/>
                <a:ext cx="417" cy="384"/>
                <a:chOff x="0" y="3264"/>
                <a:chExt cx="417" cy="384"/>
              </a:xfrm>
            </p:grpSpPr>
            <p:sp>
              <p:nvSpPr>
                <p:cNvPr id="15509" name="Rectangle 149"/>
                <p:cNvSpPr>
                  <a:spLocks noChangeArrowheads="1"/>
                </p:cNvSpPr>
                <p:nvPr/>
              </p:nvSpPr>
              <p:spPr bwMode="auto">
                <a:xfrm>
                  <a:off x="43" y="3266"/>
                  <a:ext cx="331" cy="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400" b="1">
                      <a:effectLst>
                        <a:outerShdw blurRad="38100" dist="38100" dir="2700000" algn="tl">
                          <a:srgbClr val="C0C0C0"/>
                        </a:outerShdw>
                      </a:effectLst>
                    </a:rPr>
                    <a:t>8</a:t>
                  </a:r>
                </a:p>
                <a:p>
                  <a:pPr algn="ctr">
                    <a:defRPr/>
                  </a:pPr>
                  <a:endParaRPr lang="en-US" altLang="zh-CN" sz="1400" b="1">
                    <a:effectLst>
                      <a:outerShdw blurRad="38100" dist="38100" dir="2700000" algn="tl">
                        <a:srgbClr val="C0C0C0"/>
                      </a:outerShdw>
                    </a:effectLst>
                  </a:endParaRPr>
                </a:p>
              </p:txBody>
            </p:sp>
            <p:sp>
              <p:nvSpPr>
                <p:cNvPr id="37024" name="Rectangle 150"/>
                <p:cNvSpPr>
                  <a:spLocks noChangeArrowheads="1"/>
                </p:cNvSpPr>
                <p:nvPr/>
              </p:nvSpPr>
              <p:spPr bwMode="auto">
                <a:xfrm>
                  <a:off x="0" y="3264"/>
                  <a:ext cx="41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18" name="Group 151"/>
              <p:cNvGrpSpPr>
                <a:grpSpLocks/>
              </p:cNvGrpSpPr>
              <p:nvPr/>
            </p:nvGrpSpPr>
            <p:grpSpPr bwMode="auto">
              <a:xfrm>
                <a:off x="417" y="3264"/>
                <a:ext cx="891" cy="384"/>
                <a:chOff x="417" y="3264"/>
                <a:chExt cx="891" cy="384"/>
              </a:xfrm>
            </p:grpSpPr>
            <p:sp>
              <p:nvSpPr>
                <p:cNvPr id="15512" name="Rectangle 152"/>
                <p:cNvSpPr>
                  <a:spLocks noChangeArrowheads="1"/>
                </p:cNvSpPr>
                <p:nvPr/>
              </p:nvSpPr>
              <p:spPr bwMode="auto">
                <a:xfrm>
                  <a:off x="460" y="3266"/>
                  <a:ext cx="805" cy="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400" b="1">
                      <a:effectLst>
                        <a:outerShdw blurRad="38100" dist="38100" dir="2700000" algn="tl">
                          <a:srgbClr val="C0C0C0"/>
                        </a:outerShdw>
                      </a:effectLst>
                    </a:rPr>
                    <a:t>静止物体的体积</a:t>
                  </a:r>
                </a:p>
                <a:p>
                  <a:pPr algn="ctr">
                    <a:defRPr/>
                  </a:pPr>
                  <a:endParaRPr lang="en-US" altLang="zh-CN" sz="1400" b="1">
                    <a:effectLst>
                      <a:outerShdw blurRad="38100" dist="38100" dir="2700000" algn="tl">
                        <a:srgbClr val="C0C0C0"/>
                      </a:outerShdw>
                    </a:effectLst>
                  </a:endParaRPr>
                </a:p>
              </p:txBody>
            </p:sp>
            <p:sp>
              <p:nvSpPr>
                <p:cNvPr id="37022" name="Rectangle 153"/>
                <p:cNvSpPr>
                  <a:spLocks noChangeArrowheads="1"/>
                </p:cNvSpPr>
                <p:nvPr/>
              </p:nvSpPr>
              <p:spPr bwMode="auto">
                <a:xfrm>
                  <a:off x="417" y="3264"/>
                  <a:ext cx="89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19" name="Group 154"/>
              <p:cNvGrpSpPr>
                <a:grpSpLocks/>
              </p:cNvGrpSpPr>
              <p:nvPr/>
            </p:nvGrpSpPr>
            <p:grpSpPr bwMode="auto">
              <a:xfrm>
                <a:off x="1308" y="3264"/>
                <a:ext cx="361" cy="384"/>
                <a:chOff x="1308" y="3264"/>
                <a:chExt cx="361" cy="384"/>
              </a:xfrm>
            </p:grpSpPr>
            <p:sp>
              <p:nvSpPr>
                <p:cNvPr id="15515" name="Rectangle 155"/>
                <p:cNvSpPr>
                  <a:spLocks noChangeArrowheads="1"/>
                </p:cNvSpPr>
                <p:nvPr/>
              </p:nvSpPr>
              <p:spPr bwMode="auto">
                <a:xfrm>
                  <a:off x="1351" y="3266"/>
                  <a:ext cx="275" cy="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400" b="1">
                      <a:effectLst>
                        <a:outerShdw blurRad="38100" dist="38100" dir="2700000" algn="tl">
                          <a:srgbClr val="C0C0C0"/>
                        </a:outerShdw>
                      </a:effectLst>
                    </a:rPr>
                    <a:t>21</a:t>
                  </a:r>
                </a:p>
                <a:p>
                  <a:pPr algn="ctr">
                    <a:defRPr/>
                  </a:pPr>
                  <a:endParaRPr lang="en-US" altLang="zh-CN" sz="1400" b="1">
                    <a:effectLst>
                      <a:outerShdw blurRad="38100" dist="38100" dir="2700000" algn="tl">
                        <a:srgbClr val="C0C0C0"/>
                      </a:outerShdw>
                    </a:effectLst>
                  </a:endParaRPr>
                </a:p>
              </p:txBody>
            </p:sp>
            <p:sp>
              <p:nvSpPr>
                <p:cNvPr id="37020" name="Rectangle 156"/>
                <p:cNvSpPr>
                  <a:spLocks noChangeArrowheads="1"/>
                </p:cNvSpPr>
                <p:nvPr/>
              </p:nvSpPr>
              <p:spPr bwMode="auto">
                <a:xfrm>
                  <a:off x="1308" y="3264"/>
                  <a:ext cx="36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20" name="Group 157"/>
              <p:cNvGrpSpPr>
                <a:grpSpLocks/>
              </p:cNvGrpSpPr>
              <p:nvPr/>
            </p:nvGrpSpPr>
            <p:grpSpPr bwMode="auto">
              <a:xfrm>
                <a:off x="1669" y="3264"/>
                <a:ext cx="947" cy="384"/>
                <a:chOff x="1669" y="3264"/>
                <a:chExt cx="947" cy="384"/>
              </a:xfrm>
            </p:grpSpPr>
            <p:sp>
              <p:nvSpPr>
                <p:cNvPr id="15518" name="Rectangle 158"/>
                <p:cNvSpPr>
                  <a:spLocks noChangeArrowheads="1"/>
                </p:cNvSpPr>
                <p:nvPr/>
              </p:nvSpPr>
              <p:spPr bwMode="auto">
                <a:xfrm>
                  <a:off x="1712" y="3266"/>
                  <a:ext cx="861" cy="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400" b="1">
                      <a:effectLst>
                        <a:outerShdw blurRad="38100" dist="38100" dir="2700000" algn="tl">
                          <a:srgbClr val="C0C0C0"/>
                        </a:outerShdw>
                      </a:effectLst>
                    </a:rPr>
                    <a:t>功率</a:t>
                  </a:r>
                </a:p>
                <a:p>
                  <a:pPr algn="ctr">
                    <a:defRPr/>
                  </a:pPr>
                  <a:endParaRPr lang="en-US" altLang="zh-CN" sz="1400" b="1">
                    <a:effectLst>
                      <a:outerShdw blurRad="38100" dist="38100" dir="2700000" algn="tl">
                        <a:srgbClr val="C0C0C0"/>
                      </a:outerShdw>
                    </a:effectLst>
                  </a:endParaRPr>
                </a:p>
              </p:txBody>
            </p:sp>
            <p:sp>
              <p:nvSpPr>
                <p:cNvPr id="37018" name="Rectangle 159"/>
                <p:cNvSpPr>
                  <a:spLocks noChangeArrowheads="1"/>
                </p:cNvSpPr>
                <p:nvPr/>
              </p:nvSpPr>
              <p:spPr bwMode="auto">
                <a:xfrm>
                  <a:off x="1669" y="3264"/>
                  <a:ext cx="94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21" name="Group 160"/>
              <p:cNvGrpSpPr>
                <a:grpSpLocks/>
              </p:cNvGrpSpPr>
              <p:nvPr/>
            </p:nvGrpSpPr>
            <p:grpSpPr bwMode="auto">
              <a:xfrm>
                <a:off x="2616" y="3264"/>
                <a:ext cx="377" cy="384"/>
                <a:chOff x="2616" y="3264"/>
                <a:chExt cx="377" cy="384"/>
              </a:xfrm>
            </p:grpSpPr>
            <p:sp>
              <p:nvSpPr>
                <p:cNvPr id="15521" name="Rectangle 161"/>
                <p:cNvSpPr>
                  <a:spLocks noChangeArrowheads="1"/>
                </p:cNvSpPr>
                <p:nvPr/>
              </p:nvSpPr>
              <p:spPr bwMode="auto">
                <a:xfrm>
                  <a:off x="2659" y="3266"/>
                  <a:ext cx="291" cy="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400" b="1">
                      <a:effectLst>
                        <a:outerShdw blurRad="38100" dist="38100" dir="2700000" algn="tl">
                          <a:srgbClr val="C0C0C0"/>
                        </a:outerShdw>
                      </a:effectLst>
                    </a:rPr>
                    <a:t>34</a:t>
                  </a:r>
                </a:p>
                <a:p>
                  <a:pPr algn="ctr">
                    <a:defRPr/>
                  </a:pPr>
                  <a:endParaRPr lang="en-US" altLang="zh-CN" sz="1400" b="1">
                    <a:effectLst>
                      <a:outerShdw blurRad="38100" dist="38100" dir="2700000" algn="tl">
                        <a:srgbClr val="C0C0C0"/>
                      </a:outerShdw>
                    </a:effectLst>
                  </a:endParaRPr>
                </a:p>
              </p:txBody>
            </p:sp>
            <p:sp>
              <p:nvSpPr>
                <p:cNvPr id="37016" name="Rectangle 162"/>
                <p:cNvSpPr>
                  <a:spLocks noChangeArrowheads="1"/>
                </p:cNvSpPr>
                <p:nvPr/>
              </p:nvSpPr>
              <p:spPr bwMode="auto">
                <a:xfrm>
                  <a:off x="2616" y="3264"/>
                  <a:ext cx="37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22" name="Group 163"/>
              <p:cNvGrpSpPr>
                <a:grpSpLocks/>
              </p:cNvGrpSpPr>
              <p:nvPr/>
            </p:nvGrpSpPr>
            <p:grpSpPr bwMode="auto">
              <a:xfrm>
                <a:off x="2993" y="3264"/>
                <a:ext cx="932" cy="384"/>
                <a:chOff x="2993" y="3264"/>
                <a:chExt cx="932" cy="384"/>
              </a:xfrm>
            </p:grpSpPr>
            <p:sp>
              <p:nvSpPr>
                <p:cNvPr id="15524" name="Rectangle 164"/>
                <p:cNvSpPr>
                  <a:spLocks noChangeArrowheads="1"/>
                </p:cNvSpPr>
                <p:nvPr/>
              </p:nvSpPr>
              <p:spPr bwMode="auto">
                <a:xfrm>
                  <a:off x="3036" y="3266"/>
                  <a:ext cx="846" cy="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400" b="1">
                      <a:effectLst>
                        <a:outerShdw blurRad="38100" dist="38100" dir="2700000" algn="tl">
                          <a:srgbClr val="C0C0C0"/>
                        </a:outerShdw>
                      </a:effectLst>
                    </a:rPr>
                    <a:t>可维护性</a:t>
                  </a:r>
                </a:p>
                <a:p>
                  <a:pPr algn="ctr">
                    <a:defRPr/>
                  </a:pPr>
                  <a:endParaRPr lang="en-US" altLang="zh-CN" sz="1400" b="1">
                    <a:effectLst>
                      <a:outerShdw blurRad="38100" dist="38100" dir="2700000" algn="tl">
                        <a:srgbClr val="C0C0C0"/>
                      </a:outerShdw>
                    </a:effectLst>
                  </a:endParaRPr>
                </a:p>
              </p:txBody>
            </p:sp>
            <p:sp>
              <p:nvSpPr>
                <p:cNvPr id="37014" name="Rectangle 165"/>
                <p:cNvSpPr>
                  <a:spLocks noChangeArrowheads="1"/>
                </p:cNvSpPr>
                <p:nvPr/>
              </p:nvSpPr>
              <p:spPr bwMode="auto">
                <a:xfrm>
                  <a:off x="2993" y="3264"/>
                  <a:ext cx="93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23" name="Group 166"/>
              <p:cNvGrpSpPr>
                <a:grpSpLocks/>
              </p:cNvGrpSpPr>
              <p:nvPr/>
            </p:nvGrpSpPr>
            <p:grpSpPr bwMode="auto">
              <a:xfrm>
                <a:off x="0" y="3648"/>
                <a:ext cx="417" cy="384"/>
                <a:chOff x="0" y="3648"/>
                <a:chExt cx="417" cy="384"/>
              </a:xfrm>
            </p:grpSpPr>
            <p:sp>
              <p:nvSpPr>
                <p:cNvPr id="15527" name="Rectangle 167"/>
                <p:cNvSpPr>
                  <a:spLocks noChangeArrowheads="1"/>
                </p:cNvSpPr>
                <p:nvPr/>
              </p:nvSpPr>
              <p:spPr bwMode="auto">
                <a:xfrm>
                  <a:off x="43" y="3648"/>
                  <a:ext cx="331"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400" b="1">
                      <a:effectLst>
                        <a:outerShdw blurRad="38100" dist="38100" dir="2700000" algn="tl">
                          <a:srgbClr val="C0C0C0"/>
                        </a:outerShdw>
                      </a:effectLst>
                    </a:rPr>
                    <a:t>9</a:t>
                  </a:r>
                </a:p>
                <a:p>
                  <a:pPr algn="ctr">
                    <a:defRPr/>
                  </a:pPr>
                  <a:endParaRPr lang="en-US" altLang="zh-CN" sz="1400" b="1">
                    <a:effectLst>
                      <a:outerShdw blurRad="38100" dist="38100" dir="2700000" algn="tl">
                        <a:srgbClr val="C0C0C0"/>
                      </a:outerShdw>
                    </a:effectLst>
                  </a:endParaRPr>
                </a:p>
              </p:txBody>
            </p:sp>
            <p:sp>
              <p:nvSpPr>
                <p:cNvPr id="37012" name="Rectangle 168"/>
                <p:cNvSpPr>
                  <a:spLocks noChangeArrowheads="1"/>
                </p:cNvSpPr>
                <p:nvPr/>
              </p:nvSpPr>
              <p:spPr bwMode="auto">
                <a:xfrm>
                  <a:off x="0" y="3648"/>
                  <a:ext cx="41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24" name="Group 169"/>
              <p:cNvGrpSpPr>
                <a:grpSpLocks/>
              </p:cNvGrpSpPr>
              <p:nvPr/>
            </p:nvGrpSpPr>
            <p:grpSpPr bwMode="auto">
              <a:xfrm>
                <a:off x="417" y="3648"/>
                <a:ext cx="891" cy="384"/>
                <a:chOff x="417" y="3648"/>
                <a:chExt cx="891" cy="384"/>
              </a:xfrm>
            </p:grpSpPr>
            <p:sp>
              <p:nvSpPr>
                <p:cNvPr id="15530" name="Rectangle 170"/>
                <p:cNvSpPr>
                  <a:spLocks noChangeArrowheads="1"/>
                </p:cNvSpPr>
                <p:nvPr/>
              </p:nvSpPr>
              <p:spPr bwMode="auto">
                <a:xfrm>
                  <a:off x="460" y="3648"/>
                  <a:ext cx="805"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400" b="1">
                      <a:effectLst>
                        <a:outerShdw blurRad="38100" dist="38100" dir="2700000" algn="tl">
                          <a:srgbClr val="C0C0C0"/>
                        </a:outerShdw>
                      </a:effectLst>
                    </a:rPr>
                    <a:t>速度</a:t>
                  </a:r>
                </a:p>
                <a:p>
                  <a:pPr algn="ctr">
                    <a:defRPr/>
                  </a:pPr>
                  <a:endParaRPr lang="en-US" altLang="zh-CN" sz="1400" b="1">
                    <a:effectLst>
                      <a:outerShdw blurRad="38100" dist="38100" dir="2700000" algn="tl">
                        <a:srgbClr val="C0C0C0"/>
                      </a:outerShdw>
                    </a:effectLst>
                  </a:endParaRPr>
                </a:p>
              </p:txBody>
            </p:sp>
            <p:sp>
              <p:nvSpPr>
                <p:cNvPr id="37010" name="Rectangle 171"/>
                <p:cNvSpPr>
                  <a:spLocks noChangeArrowheads="1"/>
                </p:cNvSpPr>
                <p:nvPr/>
              </p:nvSpPr>
              <p:spPr bwMode="auto">
                <a:xfrm>
                  <a:off x="417" y="3648"/>
                  <a:ext cx="89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25" name="Group 172"/>
              <p:cNvGrpSpPr>
                <a:grpSpLocks/>
              </p:cNvGrpSpPr>
              <p:nvPr/>
            </p:nvGrpSpPr>
            <p:grpSpPr bwMode="auto">
              <a:xfrm>
                <a:off x="1308" y="3648"/>
                <a:ext cx="361" cy="384"/>
                <a:chOff x="1308" y="3648"/>
                <a:chExt cx="361" cy="384"/>
              </a:xfrm>
            </p:grpSpPr>
            <p:sp>
              <p:nvSpPr>
                <p:cNvPr id="15533" name="Rectangle 173"/>
                <p:cNvSpPr>
                  <a:spLocks noChangeArrowheads="1"/>
                </p:cNvSpPr>
                <p:nvPr/>
              </p:nvSpPr>
              <p:spPr bwMode="auto">
                <a:xfrm>
                  <a:off x="1351" y="3648"/>
                  <a:ext cx="275"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400" b="1">
                      <a:effectLst>
                        <a:outerShdw blurRad="38100" dist="38100" dir="2700000" algn="tl">
                          <a:srgbClr val="C0C0C0"/>
                        </a:outerShdw>
                      </a:effectLst>
                    </a:rPr>
                    <a:t>22</a:t>
                  </a:r>
                </a:p>
                <a:p>
                  <a:pPr algn="ctr">
                    <a:defRPr/>
                  </a:pPr>
                  <a:endParaRPr lang="en-US" altLang="zh-CN" sz="1400" b="1">
                    <a:effectLst>
                      <a:outerShdw blurRad="38100" dist="38100" dir="2700000" algn="tl">
                        <a:srgbClr val="C0C0C0"/>
                      </a:outerShdw>
                    </a:effectLst>
                  </a:endParaRPr>
                </a:p>
              </p:txBody>
            </p:sp>
            <p:sp>
              <p:nvSpPr>
                <p:cNvPr id="37008" name="Rectangle 174"/>
                <p:cNvSpPr>
                  <a:spLocks noChangeArrowheads="1"/>
                </p:cNvSpPr>
                <p:nvPr/>
              </p:nvSpPr>
              <p:spPr bwMode="auto">
                <a:xfrm>
                  <a:off x="1308" y="3648"/>
                  <a:ext cx="36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26" name="Group 175"/>
              <p:cNvGrpSpPr>
                <a:grpSpLocks/>
              </p:cNvGrpSpPr>
              <p:nvPr/>
            </p:nvGrpSpPr>
            <p:grpSpPr bwMode="auto">
              <a:xfrm>
                <a:off x="1669" y="3648"/>
                <a:ext cx="947" cy="384"/>
                <a:chOff x="1669" y="3648"/>
                <a:chExt cx="947" cy="384"/>
              </a:xfrm>
            </p:grpSpPr>
            <p:sp>
              <p:nvSpPr>
                <p:cNvPr id="15536" name="Rectangle 176"/>
                <p:cNvSpPr>
                  <a:spLocks noChangeArrowheads="1"/>
                </p:cNvSpPr>
                <p:nvPr/>
              </p:nvSpPr>
              <p:spPr bwMode="auto">
                <a:xfrm>
                  <a:off x="1712" y="3648"/>
                  <a:ext cx="861"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400" b="1">
                      <a:effectLst>
                        <a:outerShdw blurRad="38100" dist="38100" dir="2700000" algn="tl">
                          <a:srgbClr val="C0C0C0"/>
                        </a:outerShdw>
                      </a:effectLst>
                    </a:rPr>
                    <a:t>能量损失</a:t>
                  </a:r>
                </a:p>
                <a:p>
                  <a:pPr algn="ctr">
                    <a:defRPr/>
                  </a:pPr>
                  <a:endParaRPr lang="en-US" altLang="zh-CN" sz="1400" b="1">
                    <a:effectLst>
                      <a:outerShdw blurRad="38100" dist="38100" dir="2700000" algn="tl">
                        <a:srgbClr val="C0C0C0"/>
                      </a:outerShdw>
                    </a:effectLst>
                  </a:endParaRPr>
                </a:p>
              </p:txBody>
            </p:sp>
            <p:sp>
              <p:nvSpPr>
                <p:cNvPr id="37006" name="Rectangle 177"/>
                <p:cNvSpPr>
                  <a:spLocks noChangeArrowheads="1"/>
                </p:cNvSpPr>
                <p:nvPr/>
              </p:nvSpPr>
              <p:spPr bwMode="auto">
                <a:xfrm>
                  <a:off x="1669" y="3648"/>
                  <a:ext cx="94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27" name="Group 178"/>
              <p:cNvGrpSpPr>
                <a:grpSpLocks/>
              </p:cNvGrpSpPr>
              <p:nvPr/>
            </p:nvGrpSpPr>
            <p:grpSpPr bwMode="auto">
              <a:xfrm>
                <a:off x="2616" y="3648"/>
                <a:ext cx="377" cy="384"/>
                <a:chOff x="2616" y="3648"/>
                <a:chExt cx="377" cy="384"/>
              </a:xfrm>
            </p:grpSpPr>
            <p:sp>
              <p:nvSpPr>
                <p:cNvPr id="15539" name="Rectangle 179"/>
                <p:cNvSpPr>
                  <a:spLocks noChangeArrowheads="1"/>
                </p:cNvSpPr>
                <p:nvPr/>
              </p:nvSpPr>
              <p:spPr bwMode="auto">
                <a:xfrm>
                  <a:off x="2659" y="3648"/>
                  <a:ext cx="291"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400" b="1">
                      <a:effectLst>
                        <a:outerShdw blurRad="38100" dist="38100" dir="2700000" algn="tl">
                          <a:srgbClr val="C0C0C0"/>
                        </a:outerShdw>
                      </a:effectLst>
                    </a:rPr>
                    <a:t>35</a:t>
                  </a:r>
                </a:p>
                <a:p>
                  <a:pPr algn="ctr">
                    <a:defRPr/>
                  </a:pPr>
                  <a:endParaRPr lang="en-US" altLang="zh-CN" sz="1400" b="1">
                    <a:effectLst>
                      <a:outerShdw blurRad="38100" dist="38100" dir="2700000" algn="tl">
                        <a:srgbClr val="C0C0C0"/>
                      </a:outerShdw>
                    </a:effectLst>
                  </a:endParaRPr>
                </a:p>
              </p:txBody>
            </p:sp>
            <p:sp>
              <p:nvSpPr>
                <p:cNvPr id="37004" name="Rectangle 180"/>
                <p:cNvSpPr>
                  <a:spLocks noChangeArrowheads="1"/>
                </p:cNvSpPr>
                <p:nvPr/>
              </p:nvSpPr>
              <p:spPr bwMode="auto">
                <a:xfrm>
                  <a:off x="2616" y="3648"/>
                  <a:ext cx="37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28" name="Group 181"/>
              <p:cNvGrpSpPr>
                <a:grpSpLocks/>
              </p:cNvGrpSpPr>
              <p:nvPr/>
            </p:nvGrpSpPr>
            <p:grpSpPr bwMode="auto">
              <a:xfrm>
                <a:off x="2993" y="3648"/>
                <a:ext cx="932" cy="384"/>
                <a:chOff x="2993" y="3648"/>
                <a:chExt cx="932" cy="384"/>
              </a:xfrm>
            </p:grpSpPr>
            <p:sp>
              <p:nvSpPr>
                <p:cNvPr id="15542" name="Rectangle 182"/>
                <p:cNvSpPr>
                  <a:spLocks noChangeArrowheads="1"/>
                </p:cNvSpPr>
                <p:nvPr/>
              </p:nvSpPr>
              <p:spPr bwMode="auto">
                <a:xfrm>
                  <a:off x="3036" y="3648"/>
                  <a:ext cx="846"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400" b="1">
                      <a:effectLst>
                        <a:outerShdw blurRad="38100" dist="38100" dir="2700000" algn="tl">
                          <a:srgbClr val="C0C0C0"/>
                        </a:outerShdw>
                      </a:effectLst>
                    </a:rPr>
                    <a:t>适用性及多用性</a:t>
                  </a:r>
                </a:p>
                <a:p>
                  <a:pPr algn="ctr">
                    <a:defRPr/>
                  </a:pPr>
                  <a:endParaRPr lang="en-US" altLang="zh-CN" sz="1400" b="1">
                    <a:effectLst>
                      <a:outerShdw blurRad="38100" dist="38100" dir="2700000" algn="tl">
                        <a:srgbClr val="C0C0C0"/>
                      </a:outerShdw>
                    </a:effectLst>
                  </a:endParaRPr>
                </a:p>
              </p:txBody>
            </p:sp>
            <p:sp>
              <p:nvSpPr>
                <p:cNvPr id="37002" name="Rectangle 183"/>
                <p:cNvSpPr>
                  <a:spLocks noChangeArrowheads="1"/>
                </p:cNvSpPr>
                <p:nvPr/>
              </p:nvSpPr>
              <p:spPr bwMode="auto">
                <a:xfrm>
                  <a:off x="2993" y="3648"/>
                  <a:ext cx="93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29" name="Group 184"/>
              <p:cNvGrpSpPr>
                <a:grpSpLocks/>
              </p:cNvGrpSpPr>
              <p:nvPr/>
            </p:nvGrpSpPr>
            <p:grpSpPr bwMode="auto">
              <a:xfrm>
                <a:off x="0" y="4032"/>
                <a:ext cx="417" cy="384"/>
                <a:chOff x="0" y="4032"/>
                <a:chExt cx="417" cy="384"/>
              </a:xfrm>
            </p:grpSpPr>
            <p:sp>
              <p:nvSpPr>
                <p:cNvPr id="15545" name="Rectangle 185"/>
                <p:cNvSpPr>
                  <a:spLocks noChangeArrowheads="1"/>
                </p:cNvSpPr>
                <p:nvPr/>
              </p:nvSpPr>
              <p:spPr bwMode="auto">
                <a:xfrm>
                  <a:off x="43" y="4032"/>
                  <a:ext cx="331" cy="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400" b="1">
                      <a:effectLst>
                        <a:outerShdw blurRad="38100" dist="38100" dir="2700000" algn="tl">
                          <a:srgbClr val="C0C0C0"/>
                        </a:outerShdw>
                      </a:effectLst>
                    </a:rPr>
                    <a:t>10</a:t>
                  </a:r>
                </a:p>
                <a:p>
                  <a:pPr algn="ctr">
                    <a:defRPr/>
                  </a:pPr>
                  <a:endParaRPr lang="en-US" altLang="zh-CN" sz="1400" b="1">
                    <a:effectLst>
                      <a:outerShdw blurRad="38100" dist="38100" dir="2700000" algn="tl">
                        <a:srgbClr val="C0C0C0"/>
                      </a:outerShdw>
                    </a:effectLst>
                  </a:endParaRPr>
                </a:p>
              </p:txBody>
            </p:sp>
            <p:sp>
              <p:nvSpPr>
                <p:cNvPr id="37000" name="Rectangle 186"/>
                <p:cNvSpPr>
                  <a:spLocks noChangeArrowheads="1"/>
                </p:cNvSpPr>
                <p:nvPr/>
              </p:nvSpPr>
              <p:spPr bwMode="auto">
                <a:xfrm>
                  <a:off x="0" y="4032"/>
                  <a:ext cx="41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30" name="Group 187"/>
              <p:cNvGrpSpPr>
                <a:grpSpLocks/>
              </p:cNvGrpSpPr>
              <p:nvPr/>
            </p:nvGrpSpPr>
            <p:grpSpPr bwMode="auto">
              <a:xfrm>
                <a:off x="417" y="4032"/>
                <a:ext cx="891" cy="384"/>
                <a:chOff x="417" y="4032"/>
                <a:chExt cx="891" cy="384"/>
              </a:xfrm>
            </p:grpSpPr>
            <p:sp>
              <p:nvSpPr>
                <p:cNvPr id="15548" name="Rectangle 188"/>
                <p:cNvSpPr>
                  <a:spLocks noChangeArrowheads="1"/>
                </p:cNvSpPr>
                <p:nvPr/>
              </p:nvSpPr>
              <p:spPr bwMode="auto">
                <a:xfrm>
                  <a:off x="460" y="4032"/>
                  <a:ext cx="805" cy="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400" b="1">
                      <a:effectLst>
                        <a:outerShdw blurRad="38100" dist="38100" dir="2700000" algn="tl">
                          <a:srgbClr val="C0C0C0"/>
                        </a:outerShdw>
                      </a:effectLst>
                    </a:rPr>
                    <a:t>力</a:t>
                  </a:r>
                </a:p>
                <a:p>
                  <a:pPr algn="ctr">
                    <a:defRPr/>
                  </a:pPr>
                  <a:endParaRPr lang="en-US" altLang="zh-CN" sz="1400" b="1">
                    <a:effectLst>
                      <a:outerShdw blurRad="38100" dist="38100" dir="2700000" algn="tl">
                        <a:srgbClr val="C0C0C0"/>
                      </a:outerShdw>
                    </a:effectLst>
                  </a:endParaRPr>
                </a:p>
              </p:txBody>
            </p:sp>
            <p:sp>
              <p:nvSpPr>
                <p:cNvPr id="36998" name="Rectangle 189"/>
                <p:cNvSpPr>
                  <a:spLocks noChangeArrowheads="1"/>
                </p:cNvSpPr>
                <p:nvPr/>
              </p:nvSpPr>
              <p:spPr bwMode="auto">
                <a:xfrm>
                  <a:off x="417" y="4032"/>
                  <a:ext cx="89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31" name="Group 190"/>
              <p:cNvGrpSpPr>
                <a:grpSpLocks/>
              </p:cNvGrpSpPr>
              <p:nvPr/>
            </p:nvGrpSpPr>
            <p:grpSpPr bwMode="auto">
              <a:xfrm>
                <a:off x="1308" y="4032"/>
                <a:ext cx="361" cy="384"/>
                <a:chOff x="1308" y="4032"/>
                <a:chExt cx="361" cy="384"/>
              </a:xfrm>
            </p:grpSpPr>
            <p:sp>
              <p:nvSpPr>
                <p:cNvPr id="15551" name="Rectangle 191"/>
                <p:cNvSpPr>
                  <a:spLocks noChangeArrowheads="1"/>
                </p:cNvSpPr>
                <p:nvPr/>
              </p:nvSpPr>
              <p:spPr bwMode="auto">
                <a:xfrm>
                  <a:off x="1351" y="4032"/>
                  <a:ext cx="275" cy="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400" b="1">
                      <a:effectLst>
                        <a:outerShdw blurRad="38100" dist="38100" dir="2700000" algn="tl">
                          <a:srgbClr val="C0C0C0"/>
                        </a:outerShdw>
                      </a:effectLst>
                    </a:rPr>
                    <a:t>23</a:t>
                  </a:r>
                </a:p>
                <a:p>
                  <a:pPr algn="ctr">
                    <a:defRPr/>
                  </a:pPr>
                  <a:endParaRPr lang="en-US" altLang="zh-CN" sz="1400" b="1">
                    <a:effectLst>
                      <a:outerShdw blurRad="38100" dist="38100" dir="2700000" algn="tl">
                        <a:srgbClr val="C0C0C0"/>
                      </a:outerShdw>
                    </a:effectLst>
                  </a:endParaRPr>
                </a:p>
              </p:txBody>
            </p:sp>
            <p:sp>
              <p:nvSpPr>
                <p:cNvPr id="36996" name="Rectangle 192"/>
                <p:cNvSpPr>
                  <a:spLocks noChangeArrowheads="1"/>
                </p:cNvSpPr>
                <p:nvPr/>
              </p:nvSpPr>
              <p:spPr bwMode="auto">
                <a:xfrm>
                  <a:off x="1308" y="4032"/>
                  <a:ext cx="36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32" name="Group 193"/>
              <p:cNvGrpSpPr>
                <a:grpSpLocks/>
              </p:cNvGrpSpPr>
              <p:nvPr/>
            </p:nvGrpSpPr>
            <p:grpSpPr bwMode="auto">
              <a:xfrm>
                <a:off x="1669" y="4032"/>
                <a:ext cx="947" cy="384"/>
                <a:chOff x="1669" y="4032"/>
                <a:chExt cx="947" cy="384"/>
              </a:xfrm>
            </p:grpSpPr>
            <p:sp>
              <p:nvSpPr>
                <p:cNvPr id="15554" name="Rectangle 194"/>
                <p:cNvSpPr>
                  <a:spLocks noChangeArrowheads="1"/>
                </p:cNvSpPr>
                <p:nvPr/>
              </p:nvSpPr>
              <p:spPr bwMode="auto">
                <a:xfrm>
                  <a:off x="1712" y="4032"/>
                  <a:ext cx="861" cy="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400" b="1">
                      <a:effectLst>
                        <a:outerShdw blurRad="38100" dist="38100" dir="2700000" algn="tl">
                          <a:srgbClr val="C0C0C0"/>
                        </a:outerShdw>
                      </a:effectLst>
                    </a:rPr>
                    <a:t>物质损失</a:t>
                  </a:r>
                </a:p>
                <a:p>
                  <a:pPr algn="ctr">
                    <a:defRPr/>
                  </a:pPr>
                  <a:endParaRPr lang="en-US" altLang="zh-CN" sz="1400" b="1">
                    <a:effectLst>
                      <a:outerShdw blurRad="38100" dist="38100" dir="2700000" algn="tl">
                        <a:srgbClr val="C0C0C0"/>
                      </a:outerShdw>
                    </a:effectLst>
                  </a:endParaRPr>
                </a:p>
              </p:txBody>
            </p:sp>
            <p:sp>
              <p:nvSpPr>
                <p:cNvPr id="36994" name="Rectangle 195"/>
                <p:cNvSpPr>
                  <a:spLocks noChangeArrowheads="1"/>
                </p:cNvSpPr>
                <p:nvPr/>
              </p:nvSpPr>
              <p:spPr bwMode="auto">
                <a:xfrm>
                  <a:off x="1669" y="4032"/>
                  <a:ext cx="94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33" name="Group 196"/>
              <p:cNvGrpSpPr>
                <a:grpSpLocks/>
              </p:cNvGrpSpPr>
              <p:nvPr/>
            </p:nvGrpSpPr>
            <p:grpSpPr bwMode="auto">
              <a:xfrm>
                <a:off x="2616" y="4032"/>
                <a:ext cx="377" cy="384"/>
                <a:chOff x="2616" y="4032"/>
                <a:chExt cx="377" cy="384"/>
              </a:xfrm>
            </p:grpSpPr>
            <p:sp>
              <p:nvSpPr>
                <p:cNvPr id="15557" name="Rectangle 197"/>
                <p:cNvSpPr>
                  <a:spLocks noChangeArrowheads="1"/>
                </p:cNvSpPr>
                <p:nvPr/>
              </p:nvSpPr>
              <p:spPr bwMode="auto">
                <a:xfrm>
                  <a:off x="2659" y="4032"/>
                  <a:ext cx="291" cy="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400" b="1">
                      <a:effectLst>
                        <a:outerShdw blurRad="38100" dist="38100" dir="2700000" algn="tl">
                          <a:srgbClr val="C0C0C0"/>
                        </a:outerShdw>
                      </a:effectLst>
                    </a:rPr>
                    <a:t>36</a:t>
                  </a:r>
                </a:p>
                <a:p>
                  <a:pPr algn="ctr">
                    <a:defRPr/>
                  </a:pPr>
                  <a:endParaRPr lang="en-US" altLang="zh-CN" sz="1400" b="1">
                    <a:effectLst>
                      <a:outerShdw blurRad="38100" dist="38100" dir="2700000" algn="tl">
                        <a:srgbClr val="C0C0C0"/>
                      </a:outerShdw>
                    </a:effectLst>
                  </a:endParaRPr>
                </a:p>
              </p:txBody>
            </p:sp>
            <p:sp>
              <p:nvSpPr>
                <p:cNvPr id="36992" name="Rectangle 198"/>
                <p:cNvSpPr>
                  <a:spLocks noChangeArrowheads="1"/>
                </p:cNvSpPr>
                <p:nvPr/>
              </p:nvSpPr>
              <p:spPr bwMode="auto">
                <a:xfrm>
                  <a:off x="2616" y="4032"/>
                  <a:ext cx="37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34" name="Group 199"/>
              <p:cNvGrpSpPr>
                <a:grpSpLocks/>
              </p:cNvGrpSpPr>
              <p:nvPr/>
            </p:nvGrpSpPr>
            <p:grpSpPr bwMode="auto">
              <a:xfrm>
                <a:off x="2993" y="4032"/>
                <a:ext cx="932" cy="384"/>
                <a:chOff x="2993" y="4032"/>
                <a:chExt cx="932" cy="384"/>
              </a:xfrm>
            </p:grpSpPr>
            <p:sp>
              <p:nvSpPr>
                <p:cNvPr id="15560" name="Rectangle 200"/>
                <p:cNvSpPr>
                  <a:spLocks noChangeArrowheads="1"/>
                </p:cNvSpPr>
                <p:nvPr/>
              </p:nvSpPr>
              <p:spPr bwMode="auto">
                <a:xfrm>
                  <a:off x="3036" y="4032"/>
                  <a:ext cx="846" cy="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400" b="1">
                      <a:effectLst>
                        <a:outerShdw blurRad="38100" dist="38100" dir="2700000" algn="tl">
                          <a:srgbClr val="C0C0C0"/>
                        </a:outerShdw>
                      </a:effectLst>
                    </a:rPr>
                    <a:t>装置的复杂性</a:t>
                  </a:r>
                </a:p>
                <a:p>
                  <a:pPr algn="ctr">
                    <a:defRPr/>
                  </a:pPr>
                  <a:endParaRPr lang="en-US" altLang="zh-CN" sz="1400" b="1">
                    <a:effectLst>
                      <a:outerShdw blurRad="38100" dist="38100" dir="2700000" algn="tl">
                        <a:srgbClr val="C0C0C0"/>
                      </a:outerShdw>
                    </a:effectLst>
                  </a:endParaRPr>
                </a:p>
              </p:txBody>
            </p:sp>
            <p:sp>
              <p:nvSpPr>
                <p:cNvPr id="36990" name="Rectangle 201"/>
                <p:cNvSpPr>
                  <a:spLocks noChangeArrowheads="1"/>
                </p:cNvSpPr>
                <p:nvPr/>
              </p:nvSpPr>
              <p:spPr bwMode="auto">
                <a:xfrm>
                  <a:off x="2993" y="4032"/>
                  <a:ext cx="93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35" name="Group 202"/>
              <p:cNvGrpSpPr>
                <a:grpSpLocks/>
              </p:cNvGrpSpPr>
              <p:nvPr/>
            </p:nvGrpSpPr>
            <p:grpSpPr bwMode="auto">
              <a:xfrm>
                <a:off x="0" y="4416"/>
                <a:ext cx="417" cy="480"/>
                <a:chOff x="0" y="4416"/>
                <a:chExt cx="417" cy="480"/>
              </a:xfrm>
            </p:grpSpPr>
            <p:sp>
              <p:nvSpPr>
                <p:cNvPr id="15563" name="Rectangle 203"/>
                <p:cNvSpPr>
                  <a:spLocks noChangeArrowheads="1"/>
                </p:cNvSpPr>
                <p:nvPr/>
              </p:nvSpPr>
              <p:spPr bwMode="auto">
                <a:xfrm>
                  <a:off x="43" y="4416"/>
                  <a:ext cx="331" cy="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400" b="1">
                      <a:effectLst>
                        <a:outerShdw blurRad="38100" dist="38100" dir="2700000" algn="tl">
                          <a:srgbClr val="C0C0C0"/>
                        </a:outerShdw>
                      </a:effectLst>
                    </a:rPr>
                    <a:t>11</a:t>
                  </a:r>
                </a:p>
                <a:p>
                  <a:pPr algn="ctr">
                    <a:defRPr/>
                  </a:pPr>
                  <a:endParaRPr lang="en-US" altLang="zh-CN" sz="1400" b="1">
                    <a:effectLst>
                      <a:outerShdw blurRad="38100" dist="38100" dir="2700000" algn="tl">
                        <a:srgbClr val="C0C0C0"/>
                      </a:outerShdw>
                    </a:effectLst>
                  </a:endParaRPr>
                </a:p>
              </p:txBody>
            </p:sp>
            <p:sp>
              <p:nvSpPr>
                <p:cNvPr id="36988" name="Rectangle 204"/>
                <p:cNvSpPr>
                  <a:spLocks noChangeArrowheads="1"/>
                </p:cNvSpPr>
                <p:nvPr/>
              </p:nvSpPr>
              <p:spPr bwMode="auto">
                <a:xfrm>
                  <a:off x="0" y="4416"/>
                  <a:ext cx="41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36" name="Group 205"/>
              <p:cNvGrpSpPr>
                <a:grpSpLocks/>
              </p:cNvGrpSpPr>
              <p:nvPr/>
            </p:nvGrpSpPr>
            <p:grpSpPr bwMode="auto">
              <a:xfrm>
                <a:off x="417" y="4416"/>
                <a:ext cx="891" cy="480"/>
                <a:chOff x="417" y="4416"/>
                <a:chExt cx="891" cy="480"/>
              </a:xfrm>
            </p:grpSpPr>
            <p:sp>
              <p:nvSpPr>
                <p:cNvPr id="15566" name="Rectangle 206"/>
                <p:cNvSpPr>
                  <a:spLocks noChangeArrowheads="1"/>
                </p:cNvSpPr>
                <p:nvPr/>
              </p:nvSpPr>
              <p:spPr bwMode="auto">
                <a:xfrm>
                  <a:off x="460" y="4416"/>
                  <a:ext cx="805" cy="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400" b="1">
                      <a:effectLst>
                        <a:outerShdw blurRad="38100" dist="38100" dir="2700000" algn="tl">
                          <a:srgbClr val="C0C0C0"/>
                        </a:outerShdw>
                      </a:effectLst>
                    </a:rPr>
                    <a:t>应力与压力</a:t>
                  </a:r>
                </a:p>
                <a:p>
                  <a:pPr algn="ctr">
                    <a:defRPr/>
                  </a:pPr>
                  <a:endParaRPr lang="en-US" altLang="zh-CN" sz="1400" b="1">
                    <a:effectLst>
                      <a:outerShdw blurRad="38100" dist="38100" dir="2700000" algn="tl">
                        <a:srgbClr val="C0C0C0"/>
                      </a:outerShdw>
                    </a:effectLst>
                  </a:endParaRPr>
                </a:p>
              </p:txBody>
            </p:sp>
            <p:sp>
              <p:nvSpPr>
                <p:cNvPr id="36986" name="Rectangle 207"/>
                <p:cNvSpPr>
                  <a:spLocks noChangeArrowheads="1"/>
                </p:cNvSpPr>
                <p:nvPr/>
              </p:nvSpPr>
              <p:spPr bwMode="auto">
                <a:xfrm>
                  <a:off x="417" y="4416"/>
                  <a:ext cx="891"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37" name="Group 208"/>
              <p:cNvGrpSpPr>
                <a:grpSpLocks/>
              </p:cNvGrpSpPr>
              <p:nvPr/>
            </p:nvGrpSpPr>
            <p:grpSpPr bwMode="auto">
              <a:xfrm>
                <a:off x="1308" y="4416"/>
                <a:ext cx="361" cy="480"/>
                <a:chOff x="1308" y="4416"/>
                <a:chExt cx="361" cy="480"/>
              </a:xfrm>
            </p:grpSpPr>
            <p:sp>
              <p:nvSpPr>
                <p:cNvPr id="15569" name="Rectangle 209"/>
                <p:cNvSpPr>
                  <a:spLocks noChangeArrowheads="1"/>
                </p:cNvSpPr>
                <p:nvPr/>
              </p:nvSpPr>
              <p:spPr bwMode="auto">
                <a:xfrm>
                  <a:off x="1351" y="4416"/>
                  <a:ext cx="275" cy="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400" b="1">
                      <a:effectLst>
                        <a:outerShdw blurRad="38100" dist="38100" dir="2700000" algn="tl">
                          <a:srgbClr val="C0C0C0"/>
                        </a:outerShdw>
                      </a:effectLst>
                    </a:rPr>
                    <a:t>24</a:t>
                  </a:r>
                </a:p>
                <a:p>
                  <a:pPr algn="ctr">
                    <a:defRPr/>
                  </a:pPr>
                  <a:endParaRPr lang="en-US" altLang="zh-CN" sz="1400" b="1">
                    <a:effectLst>
                      <a:outerShdw blurRad="38100" dist="38100" dir="2700000" algn="tl">
                        <a:srgbClr val="C0C0C0"/>
                      </a:outerShdw>
                    </a:effectLst>
                  </a:endParaRPr>
                </a:p>
              </p:txBody>
            </p:sp>
            <p:sp>
              <p:nvSpPr>
                <p:cNvPr id="36984" name="Rectangle 210"/>
                <p:cNvSpPr>
                  <a:spLocks noChangeArrowheads="1"/>
                </p:cNvSpPr>
                <p:nvPr/>
              </p:nvSpPr>
              <p:spPr bwMode="auto">
                <a:xfrm>
                  <a:off x="1308" y="4416"/>
                  <a:ext cx="361"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38" name="Group 211"/>
              <p:cNvGrpSpPr>
                <a:grpSpLocks/>
              </p:cNvGrpSpPr>
              <p:nvPr/>
            </p:nvGrpSpPr>
            <p:grpSpPr bwMode="auto">
              <a:xfrm>
                <a:off x="1669" y="4416"/>
                <a:ext cx="947" cy="480"/>
                <a:chOff x="1669" y="4416"/>
                <a:chExt cx="947" cy="480"/>
              </a:xfrm>
            </p:grpSpPr>
            <p:sp>
              <p:nvSpPr>
                <p:cNvPr id="15572" name="Rectangle 212"/>
                <p:cNvSpPr>
                  <a:spLocks noChangeArrowheads="1"/>
                </p:cNvSpPr>
                <p:nvPr/>
              </p:nvSpPr>
              <p:spPr bwMode="auto">
                <a:xfrm>
                  <a:off x="1712" y="4416"/>
                  <a:ext cx="861" cy="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400" b="1">
                      <a:effectLst>
                        <a:outerShdw blurRad="38100" dist="38100" dir="2700000" algn="tl">
                          <a:srgbClr val="C0C0C0"/>
                        </a:outerShdw>
                      </a:effectLst>
                    </a:rPr>
                    <a:t>信息损失</a:t>
                  </a:r>
                </a:p>
                <a:p>
                  <a:pPr algn="ctr">
                    <a:defRPr/>
                  </a:pPr>
                  <a:endParaRPr lang="en-US" altLang="zh-CN" sz="1400" b="1">
                    <a:effectLst>
                      <a:outerShdw blurRad="38100" dist="38100" dir="2700000" algn="tl">
                        <a:srgbClr val="C0C0C0"/>
                      </a:outerShdw>
                    </a:effectLst>
                  </a:endParaRPr>
                </a:p>
              </p:txBody>
            </p:sp>
            <p:sp>
              <p:nvSpPr>
                <p:cNvPr id="36982" name="Rectangle 213"/>
                <p:cNvSpPr>
                  <a:spLocks noChangeArrowheads="1"/>
                </p:cNvSpPr>
                <p:nvPr/>
              </p:nvSpPr>
              <p:spPr bwMode="auto">
                <a:xfrm>
                  <a:off x="1669" y="4416"/>
                  <a:ext cx="94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39" name="Group 214"/>
              <p:cNvGrpSpPr>
                <a:grpSpLocks/>
              </p:cNvGrpSpPr>
              <p:nvPr/>
            </p:nvGrpSpPr>
            <p:grpSpPr bwMode="auto">
              <a:xfrm>
                <a:off x="2616" y="4416"/>
                <a:ext cx="377" cy="480"/>
                <a:chOff x="2616" y="4416"/>
                <a:chExt cx="377" cy="480"/>
              </a:xfrm>
            </p:grpSpPr>
            <p:sp>
              <p:nvSpPr>
                <p:cNvPr id="15575" name="Rectangle 215"/>
                <p:cNvSpPr>
                  <a:spLocks noChangeArrowheads="1"/>
                </p:cNvSpPr>
                <p:nvPr/>
              </p:nvSpPr>
              <p:spPr bwMode="auto">
                <a:xfrm>
                  <a:off x="2659" y="4416"/>
                  <a:ext cx="291" cy="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400" b="1">
                      <a:effectLst>
                        <a:outerShdw blurRad="38100" dist="38100" dir="2700000" algn="tl">
                          <a:srgbClr val="C0C0C0"/>
                        </a:outerShdw>
                      </a:effectLst>
                    </a:rPr>
                    <a:t>37</a:t>
                  </a:r>
                </a:p>
                <a:p>
                  <a:pPr algn="ctr">
                    <a:defRPr/>
                  </a:pPr>
                  <a:endParaRPr lang="en-US" altLang="zh-CN" sz="1400" b="1">
                    <a:effectLst>
                      <a:outerShdw blurRad="38100" dist="38100" dir="2700000" algn="tl">
                        <a:srgbClr val="C0C0C0"/>
                      </a:outerShdw>
                    </a:effectLst>
                  </a:endParaRPr>
                </a:p>
              </p:txBody>
            </p:sp>
            <p:sp>
              <p:nvSpPr>
                <p:cNvPr id="36980" name="Rectangle 216"/>
                <p:cNvSpPr>
                  <a:spLocks noChangeArrowheads="1"/>
                </p:cNvSpPr>
                <p:nvPr/>
              </p:nvSpPr>
              <p:spPr bwMode="auto">
                <a:xfrm>
                  <a:off x="2616" y="4416"/>
                  <a:ext cx="37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40" name="Group 217"/>
              <p:cNvGrpSpPr>
                <a:grpSpLocks/>
              </p:cNvGrpSpPr>
              <p:nvPr/>
            </p:nvGrpSpPr>
            <p:grpSpPr bwMode="auto">
              <a:xfrm>
                <a:off x="2993" y="4416"/>
                <a:ext cx="932" cy="480"/>
                <a:chOff x="2993" y="4416"/>
                <a:chExt cx="932" cy="480"/>
              </a:xfrm>
            </p:grpSpPr>
            <p:sp>
              <p:nvSpPr>
                <p:cNvPr id="15578" name="Rectangle 218"/>
                <p:cNvSpPr>
                  <a:spLocks noChangeArrowheads="1"/>
                </p:cNvSpPr>
                <p:nvPr/>
              </p:nvSpPr>
              <p:spPr bwMode="auto">
                <a:xfrm>
                  <a:off x="3036" y="4416"/>
                  <a:ext cx="846" cy="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400" b="1">
                      <a:effectLst>
                        <a:outerShdw blurRad="38100" dist="38100" dir="2700000" algn="tl">
                          <a:srgbClr val="C0C0C0"/>
                        </a:outerShdw>
                      </a:effectLst>
                    </a:rPr>
                    <a:t>监控与测试的困难程度</a:t>
                  </a:r>
                </a:p>
                <a:p>
                  <a:pPr algn="ctr">
                    <a:defRPr/>
                  </a:pPr>
                  <a:endParaRPr lang="en-US" altLang="zh-CN" sz="1400" b="1">
                    <a:effectLst>
                      <a:outerShdw blurRad="38100" dist="38100" dir="2700000" algn="tl">
                        <a:srgbClr val="C0C0C0"/>
                      </a:outerShdw>
                    </a:effectLst>
                  </a:endParaRPr>
                </a:p>
              </p:txBody>
            </p:sp>
            <p:sp>
              <p:nvSpPr>
                <p:cNvPr id="36978" name="Rectangle 219"/>
                <p:cNvSpPr>
                  <a:spLocks noChangeArrowheads="1"/>
                </p:cNvSpPr>
                <p:nvPr/>
              </p:nvSpPr>
              <p:spPr bwMode="auto">
                <a:xfrm>
                  <a:off x="2993" y="4416"/>
                  <a:ext cx="93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41" name="Group 220"/>
              <p:cNvGrpSpPr>
                <a:grpSpLocks/>
              </p:cNvGrpSpPr>
              <p:nvPr/>
            </p:nvGrpSpPr>
            <p:grpSpPr bwMode="auto">
              <a:xfrm>
                <a:off x="0" y="4896"/>
                <a:ext cx="417" cy="384"/>
                <a:chOff x="0" y="4896"/>
                <a:chExt cx="417" cy="384"/>
              </a:xfrm>
            </p:grpSpPr>
            <p:sp>
              <p:nvSpPr>
                <p:cNvPr id="15581" name="Rectangle 221"/>
                <p:cNvSpPr>
                  <a:spLocks noChangeArrowheads="1"/>
                </p:cNvSpPr>
                <p:nvPr/>
              </p:nvSpPr>
              <p:spPr bwMode="auto">
                <a:xfrm>
                  <a:off x="43" y="4896"/>
                  <a:ext cx="331" cy="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400" b="1">
                      <a:effectLst>
                        <a:outerShdw blurRad="38100" dist="38100" dir="2700000" algn="tl">
                          <a:srgbClr val="C0C0C0"/>
                        </a:outerShdw>
                      </a:effectLst>
                    </a:rPr>
                    <a:t>12</a:t>
                  </a:r>
                </a:p>
                <a:p>
                  <a:pPr algn="ctr">
                    <a:defRPr/>
                  </a:pPr>
                  <a:endParaRPr lang="en-US" altLang="zh-CN" sz="1400" b="1">
                    <a:effectLst>
                      <a:outerShdw blurRad="38100" dist="38100" dir="2700000" algn="tl">
                        <a:srgbClr val="C0C0C0"/>
                      </a:outerShdw>
                    </a:effectLst>
                  </a:endParaRPr>
                </a:p>
              </p:txBody>
            </p:sp>
            <p:sp>
              <p:nvSpPr>
                <p:cNvPr id="36976" name="Rectangle 222"/>
                <p:cNvSpPr>
                  <a:spLocks noChangeArrowheads="1"/>
                </p:cNvSpPr>
                <p:nvPr/>
              </p:nvSpPr>
              <p:spPr bwMode="auto">
                <a:xfrm>
                  <a:off x="0" y="4896"/>
                  <a:ext cx="41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42" name="Group 223"/>
              <p:cNvGrpSpPr>
                <a:grpSpLocks/>
              </p:cNvGrpSpPr>
              <p:nvPr/>
            </p:nvGrpSpPr>
            <p:grpSpPr bwMode="auto">
              <a:xfrm>
                <a:off x="417" y="4896"/>
                <a:ext cx="891" cy="384"/>
                <a:chOff x="417" y="4896"/>
                <a:chExt cx="891" cy="384"/>
              </a:xfrm>
            </p:grpSpPr>
            <p:sp>
              <p:nvSpPr>
                <p:cNvPr id="15584" name="Rectangle 224"/>
                <p:cNvSpPr>
                  <a:spLocks noChangeArrowheads="1"/>
                </p:cNvSpPr>
                <p:nvPr/>
              </p:nvSpPr>
              <p:spPr bwMode="auto">
                <a:xfrm>
                  <a:off x="460" y="4896"/>
                  <a:ext cx="805" cy="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400" b="1">
                      <a:effectLst>
                        <a:outerShdw blurRad="38100" dist="38100" dir="2700000" algn="tl">
                          <a:srgbClr val="C0C0C0"/>
                        </a:outerShdw>
                      </a:effectLst>
                    </a:rPr>
                    <a:t>形状</a:t>
                  </a:r>
                </a:p>
                <a:p>
                  <a:pPr algn="ctr">
                    <a:defRPr/>
                  </a:pPr>
                  <a:endParaRPr lang="en-US" altLang="zh-CN" sz="1400" b="1">
                    <a:effectLst>
                      <a:outerShdw blurRad="38100" dist="38100" dir="2700000" algn="tl">
                        <a:srgbClr val="C0C0C0"/>
                      </a:outerShdw>
                    </a:effectLst>
                  </a:endParaRPr>
                </a:p>
              </p:txBody>
            </p:sp>
            <p:sp>
              <p:nvSpPr>
                <p:cNvPr id="36974" name="Rectangle 225"/>
                <p:cNvSpPr>
                  <a:spLocks noChangeArrowheads="1"/>
                </p:cNvSpPr>
                <p:nvPr/>
              </p:nvSpPr>
              <p:spPr bwMode="auto">
                <a:xfrm>
                  <a:off x="417" y="4896"/>
                  <a:ext cx="89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43" name="Group 226"/>
              <p:cNvGrpSpPr>
                <a:grpSpLocks/>
              </p:cNvGrpSpPr>
              <p:nvPr/>
            </p:nvGrpSpPr>
            <p:grpSpPr bwMode="auto">
              <a:xfrm>
                <a:off x="1308" y="4896"/>
                <a:ext cx="361" cy="384"/>
                <a:chOff x="1308" y="4896"/>
                <a:chExt cx="361" cy="384"/>
              </a:xfrm>
            </p:grpSpPr>
            <p:sp>
              <p:nvSpPr>
                <p:cNvPr id="15587" name="Rectangle 227"/>
                <p:cNvSpPr>
                  <a:spLocks noChangeArrowheads="1"/>
                </p:cNvSpPr>
                <p:nvPr/>
              </p:nvSpPr>
              <p:spPr bwMode="auto">
                <a:xfrm>
                  <a:off x="1351" y="4896"/>
                  <a:ext cx="275" cy="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400" b="1">
                      <a:effectLst>
                        <a:outerShdw blurRad="38100" dist="38100" dir="2700000" algn="tl">
                          <a:srgbClr val="C0C0C0"/>
                        </a:outerShdw>
                      </a:effectLst>
                    </a:rPr>
                    <a:t>25</a:t>
                  </a:r>
                </a:p>
                <a:p>
                  <a:pPr algn="ctr">
                    <a:defRPr/>
                  </a:pPr>
                  <a:endParaRPr lang="en-US" altLang="zh-CN" sz="1400" b="1">
                    <a:effectLst>
                      <a:outerShdw blurRad="38100" dist="38100" dir="2700000" algn="tl">
                        <a:srgbClr val="C0C0C0"/>
                      </a:outerShdw>
                    </a:effectLst>
                  </a:endParaRPr>
                </a:p>
              </p:txBody>
            </p:sp>
            <p:sp>
              <p:nvSpPr>
                <p:cNvPr id="36972" name="Rectangle 228"/>
                <p:cNvSpPr>
                  <a:spLocks noChangeArrowheads="1"/>
                </p:cNvSpPr>
                <p:nvPr/>
              </p:nvSpPr>
              <p:spPr bwMode="auto">
                <a:xfrm>
                  <a:off x="1308" y="4896"/>
                  <a:ext cx="36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44" name="Group 229"/>
              <p:cNvGrpSpPr>
                <a:grpSpLocks/>
              </p:cNvGrpSpPr>
              <p:nvPr/>
            </p:nvGrpSpPr>
            <p:grpSpPr bwMode="auto">
              <a:xfrm>
                <a:off x="1669" y="4896"/>
                <a:ext cx="947" cy="384"/>
                <a:chOff x="1669" y="4896"/>
                <a:chExt cx="947" cy="384"/>
              </a:xfrm>
            </p:grpSpPr>
            <p:sp>
              <p:nvSpPr>
                <p:cNvPr id="15590" name="Rectangle 230"/>
                <p:cNvSpPr>
                  <a:spLocks noChangeArrowheads="1"/>
                </p:cNvSpPr>
                <p:nvPr/>
              </p:nvSpPr>
              <p:spPr bwMode="auto">
                <a:xfrm>
                  <a:off x="1712" y="4896"/>
                  <a:ext cx="861" cy="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400" b="1">
                      <a:effectLst>
                        <a:outerShdw blurRad="38100" dist="38100" dir="2700000" algn="tl">
                          <a:srgbClr val="C0C0C0"/>
                        </a:outerShdw>
                      </a:effectLst>
                    </a:rPr>
                    <a:t>时间损失</a:t>
                  </a:r>
                </a:p>
                <a:p>
                  <a:pPr algn="ctr">
                    <a:defRPr/>
                  </a:pPr>
                  <a:endParaRPr lang="en-US" altLang="zh-CN" sz="1400" b="1">
                    <a:effectLst>
                      <a:outerShdw blurRad="38100" dist="38100" dir="2700000" algn="tl">
                        <a:srgbClr val="C0C0C0"/>
                      </a:outerShdw>
                    </a:effectLst>
                  </a:endParaRPr>
                </a:p>
              </p:txBody>
            </p:sp>
            <p:sp>
              <p:nvSpPr>
                <p:cNvPr id="36970" name="Rectangle 231"/>
                <p:cNvSpPr>
                  <a:spLocks noChangeArrowheads="1"/>
                </p:cNvSpPr>
                <p:nvPr/>
              </p:nvSpPr>
              <p:spPr bwMode="auto">
                <a:xfrm>
                  <a:off x="1669" y="4896"/>
                  <a:ext cx="94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45" name="Group 232"/>
              <p:cNvGrpSpPr>
                <a:grpSpLocks/>
              </p:cNvGrpSpPr>
              <p:nvPr/>
            </p:nvGrpSpPr>
            <p:grpSpPr bwMode="auto">
              <a:xfrm>
                <a:off x="2616" y="4896"/>
                <a:ext cx="377" cy="384"/>
                <a:chOff x="2616" y="4896"/>
                <a:chExt cx="377" cy="384"/>
              </a:xfrm>
            </p:grpSpPr>
            <p:sp>
              <p:nvSpPr>
                <p:cNvPr id="15593" name="Rectangle 233"/>
                <p:cNvSpPr>
                  <a:spLocks noChangeArrowheads="1"/>
                </p:cNvSpPr>
                <p:nvPr/>
              </p:nvSpPr>
              <p:spPr bwMode="auto">
                <a:xfrm>
                  <a:off x="2659" y="4896"/>
                  <a:ext cx="291" cy="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400" b="1">
                      <a:effectLst>
                        <a:outerShdw blurRad="38100" dist="38100" dir="2700000" algn="tl">
                          <a:srgbClr val="C0C0C0"/>
                        </a:outerShdw>
                      </a:effectLst>
                    </a:rPr>
                    <a:t>38</a:t>
                  </a:r>
                </a:p>
                <a:p>
                  <a:pPr algn="ctr">
                    <a:defRPr/>
                  </a:pPr>
                  <a:endParaRPr lang="en-US" altLang="zh-CN" sz="1400" b="1">
                    <a:effectLst>
                      <a:outerShdw blurRad="38100" dist="38100" dir="2700000" algn="tl">
                        <a:srgbClr val="C0C0C0"/>
                      </a:outerShdw>
                    </a:effectLst>
                  </a:endParaRPr>
                </a:p>
              </p:txBody>
            </p:sp>
            <p:sp>
              <p:nvSpPr>
                <p:cNvPr id="36968" name="Rectangle 234"/>
                <p:cNvSpPr>
                  <a:spLocks noChangeArrowheads="1"/>
                </p:cNvSpPr>
                <p:nvPr/>
              </p:nvSpPr>
              <p:spPr bwMode="auto">
                <a:xfrm>
                  <a:off x="2616" y="4896"/>
                  <a:ext cx="37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46" name="Group 235"/>
              <p:cNvGrpSpPr>
                <a:grpSpLocks/>
              </p:cNvGrpSpPr>
              <p:nvPr/>
            </p:nvGrpSpPr>
            <p:grpSpPr bwMode="auto">
              <a:xfrm>
                <a:off x="2993" y="4896"/>
                <a:ext cx="932" cy="384"/>
                <a:chOff x="2993" y="4896"/>
                <a:chExt cx="932" cy="384"/>
              </a:xfrm>
            </p:grpSpPr>
            <p:sp>
              <p:nvSpPr>
                <p:cNvPr id="15596" name="Rectangle 236"/>
                <p:cNvSpPr>
                  <a:spLocks noChangeArrowheads="1"/>
                </p:cNvSpPr>
                <p:nvPr/>
              </p:nvSpPr>
              <p:spPr bwMode="auto">
                <a:xfrm>
                  <a:off x="3036" y="4896"/>
                  <a:ext cx="846" cy="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400" b="1">
                      <a:effectLst>
                        <a:outerShdw blurRad="38100" dist="38100" dir="2700000" algn="tl">
                          <a:srgbClr val="C0C0C0"/>
                        </a:outerShdw>
                      </a:effectLst>
                    </a:rPr>
                    <a:t>自动化程度</a:t>
                  </a:r>
                </a:p>
                <a:p>
                  <a:pPr algn="ctr">
                    <a:defRPr/>
                  </a:pPr>
                  <a:endParaRPr lang="en-US" altLang="zh-CN" sz="1400" b="1">
                    <a:effectLst>
                      <a:outerShdw blurRad="38100" dist="38100" dir="2700000" algn="tl">
                        <a:srgbClr val="C0C0C0"/>
                      </a:outerShdw>
                    </a:effectLst>
                  </a:endParaRPr>
                </a:p>
              </p:txBody>
            </p:sp>
            <p:sp>
              <p:nvSpPr>
                <p:cNvPr id="36966" name="Rectangle 237"/>
                <p:cNvSpPr>
                  <a:spLocks noChangeArrowheads="1"/>
                </p:cNvSpPr>
                <p:nvPr/>
              </p:nvSpPr>
              <p:spPr bwMode="auto">
                <a:xfrm>
                  <a:off x="2993" y="4896"/>
                  <a:ext cx="93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47" name="Group 238"/>
              <p:cNvGrpSpPr>
                <a:grpSpLocks/>
              </p:cNvGrpSpPr>
              <p:nvPr/>
            </p:nvGrpSpPr>
            <p:grpSpPr bwMode="auto">
              <a:xfrm>
                <a:off x="0" y="5280"/>
                <a:ext cx="417" cy="384"/>
                <a:chOff x="0" y="5280"/>
                <a:chExt cx="417" cy="384"/>
              </a:xfrm>
            </p:grpSpPr>
            <p:sp>
              <p:nvSpPr>
                <p:cNvPr id="15599" name="Rectangle 239"/>
                <p:cNvSpPr>
                  <a:spLocks noChangeArrowheads="1"/>
                </p:cNvSpPr>
                <p:nvPr/>
              </p:nvSpPr>
              <p:spPr bwMode="auto">
                <a:xfrm>
                  <a:off x="43" y="5280"/>
                  <a:ext cx="331"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400" b="1">
                      <a:effectLst>
                        <a:outerShdw blurRad="38100" dist="38100" dir="2700000" algn="tl">
                          <a:srgbClr val="C0C0C0"/>
                        </a:outerShdw>
                      </a:effectLst>
                    </a:rPr>
                    <a:t>13</a:t>
                  </a:r>
                </a:p>
                <a:p>
                  <a:pPr algn="ctr">
                    <a:defRPr/>
                  </a:pPr>
                  <a:endParaRPr lang="en-US" altLang="zh-CN" sz="1400" b="1">
                    <a:effectLst>
                      <a:outerShdw blurRad="38100" dist="38100" dir="2700000" algn="tl">
                        <a:srgbClr val="C0C0C0"/>
                      </a:outerShdw>
                    </a:effectLst>
                  </a:endParaRPr>
                </a:p>
              </p:txBody>
            </p:sp>
            <p:sp>
              <p:nvSpPr>
                <p:cNvPr id="36964" name="Rectangle 240"/>
                <p:cNvSpPr>
                  <a:spLocks noChangeArrowheads="1"/>
                </p:cNvSpPr>
                <p:nvPr/>
              </p:nvSpPr>
              <p:spPr bwMode="auto">
                <a:xfrm>
                  <a:off x="0" y="5280"/>
                  <a:ext cx="41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48" name="Group 241"/>
              <p:cNvGrpSpPr>
                <a:grpSpLocks/>
              </p:cNvGrpSpPr>
              <p:nvPr/>
            </p:nvGrpSpPr>
            <p:grpSpPr bwMode="auto">
              <a:xfrm>
                <a:off x="417" y="5280"/>
                <a:ext cx="891" cy="384"/>
                <a:chOff x="417" y="5280"/>
                <a:chExt cx="891" cy="384"/>
              </a:xfrm>
            </p:grpSpPr>
            <p:sp>
              <p:nvSpPr>
                <p:cNvPr id="15602" name="Rectangle 242"/>
                <p:cNvSpPr>
                  <a:spLocks noChangeArrowheads="1"/>
                </p:cNvSpPr>
                <p:nvPr/>
              </p:nvSpPr>
              <p:spPr bwMode="auto">
                <a:xfrm>
                  <a:off x="460" y="5280"/>
                  <a:ext cx="805"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400" b="1">
                      <a:effectLst>
                        <a:outerShdw blurRad="38100" dist="38100" dir="2700000" algn="tl">
                          <a:srgbClr val="C0C0C0"/>
                        </a:outerShdw>
                      </a:effectLst>
                    </a:rPr>
                    <a:t>结构的稳定性</a:t>
                  </a:r>
                </a:p>
                <a:p>
                  <a:pPr algn="ctr">
                    <a:defRPr/>
                  </a:pPr>
                  <a:endParaRPr lang="en-US" altLang="zh-CN" sz="1400" b="1">
                    <a:effectLst>
                      <a:outerShdw blurRad="38100" dist="38100" dir="2700000" algn="tl">
                        <a:srgbClr val="C0C0C0"/>
                      </a:outerShdw>
                    </a:effectLst>
                  </a:endParaRPr>
                </a:p>
              </p:txBody>
            </p:sp>
            <p:sp>
              <p:nvSpPr>
                <p:cNvPr id="36962" name="Rectangle 243"/>
                <p:cNvSpPr>
                  <a:spLocks noChangeArrowheads="1"/>
                </p:cNvSpPr>
                <p:nvPr/>
              </p:nvSpPr>
              <p:spPr bwMode="auto">
                <a:xfrm>
                  <a:off x="417" y="5280"/>
                  <a:ext cx="89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49" name="Group 244"/>
              <p:cNvGrpSpPr>
                <a:grpSpLocks/>
              </p:cNvGrpSpPr>
              <p:nvPr/>
            </p:nvGrpSpPr>
            <p:grpSpPr bwMode="auto">
              <a:xfrm>
                <a:off x="1308" y="5280"/>
                <a:ext cx="361" cy="384"/>
                <a:chOff x="1308" y="5280"/>
                <a:chExt cx="361" cy="384"/>
              </a:xfrm>
            </p:grpSpPr>
            <p:sp>
              <p:nvSpPr>
                <p:cNvPr id="15605" name="Rectangle 245"/>
                <p:cNvSpPr>
                  <a:spLocks noChangeArrowheads="1"/>
                </p:cNvSpPr>
                <p:nvPr/>
              </p:nvSpPr>
              <p:spPr bwMode="auto">
                <a:xfrm>
                  <a:off x="1351" y="5280"/>
                  <a:ext cx="275"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400" b="1">
                      <a:effectLst>
                        <a:outerShdw blurRad="38100" dist="38100" dir="2700000" algn="tl">
                          <a:srgbClr val="C0C0C0"/>
                        </a:outerShdw>
                      </a:effectLst>
                    </a:rPr>
                    <a:t>26</a:t>
                  </a:r>
                </a:p>
                <a:p>
                  <a:pPr algn="ctr">
                    <a:defRPr/>
                  </a:pPr>
                  <a:endParaRPr lang="en-US" altLang="zh-CN" sz="1400" b="1">
                    <a:effectLst>
                      <a:outerShdw blurRad="38100" dist="38100" dir="2700000" algn="tl">
                        <a:srgbClr val="C0C0C0"/>
                      </a:outerShdw>
                    </a:effectLst>
                  </a:endParaRPr>
                </a:p>
              </p:txBody>
            </p:sp>
            <p:sp>
              <p:nvSpPr>
                <p:cNvPr id="36960" name="Rectangle 246"/>
                <p:cNvSpPr>
                  <a:spLocks noChangeArrowheads="1"/>
                </p:cNvSpPr>
                <p:nvPr/>
              </p:nvSpPr>
              <p:spPr bwMode="auto">
                <a:xfrm>
                  <a:off x="1308" y="5280"/>
                  <a:ext cx="36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50" name="Group 247"/>
              <p:cNvGrpSpPr>
                <a:grpSpLocks/>
              </p:cNvGrpSpPr>
              <p:nvPr/>
            </p:nvGrpSpPr>
            <p:grpSpPr bwMode="auto">
              <a:xfrm>
                <a:off x="1669" y="5280"/>
                <a:ext cx="947" cy="384"/>
                <a:chOff x="1669" y="5280"/>
                <a:chExt cx="947" cy="384"/>
              </a:xfrm>
            </p:grpSpPr>
            <p:sp>
              <p:nvSpPr>
                <p:cNvPr id="15608" name="Rectangle 248"/>
                <p:cNvSpPr>
                  <a:spLocks noChangeArrowheads="1"/>
                </p:cNvSpPr>
                <p:nvPr/>
              </p:nvSpPr>
              <p:spPr bwMode="auto">
                <a:xfrm>
                  <a:off x="1712" y="5280"/>
                  <a:ext cx="861"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400" b="1">
                      <a:effectLst>
                        <a:outerShdw blurRad="38100" dist="38100" dir="2700000" algn="tl">
                          <a:srgbClr val="C0C0C0"/>
                        </a:outerShdw>
                      </a:effectLst>
                    </a:rPr>
                    <a:t>物质或事物的数量</a:t>
                  </a:r>
                </a:p>
                <a:p>
                  <a:pPr algn="ctr">
                    <a:defRPr/>
                  </a:pPr>
                  <a:endParaRPr lang="en-US" altLang="zh-CN" sz="1400" b="1">
                    <a:effectLst>
                      <a:outerShdw blurRad="38100" dist="38100" dir="2700000" algn="tl">
                        <a:srgbClr val="C0C0C0"/>
                      </a:outerShdw>
                    </a:effectLst>
                  </a:endParaRPr>
                </a:p>
              </p:txBody>
            </p:sp>
            <p:sp>
              <p:nvSpPr>
                <p:cNvPr id="36958" name="Rectangle 249"/>
                <p:cNvSpPr>
                  <a:spLocks noChangeArrowheads="1"/>
                </p:cNvSpPr>
                <p:nvPr/>
              </p:nvSpPr>
              <p:spPr bwMode="auto">
                <a:xfrm>
                  <a:off x="1669" y="5280"/>
                  <a:ext cx="94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51" name="Group 250"/>
              <p:cNvGrpSpPr>
                <a:grpSpLocks/>
              </p:cNvGrpSpPr>
              <p:nvPr/>
            </p:nvGrpSpPr>
            <p:grpSpPr bwMode="auto">
              <a:xfrm>
                <a:off x="2616" y="5280"/>
                <a:ext cx="377" cy="384"/>
                <a:chOff x="2616" y="5280"/>
                <a:chExt cx="377" cy="384"/>
              </a:xfrm>
            </p:grpSpPr>
            <p:sp>
              <p:nvSpPr>
                <p:cNvPr id="15611" name="Rectangle 251"/>
                <p:cNvSpPr>
                  <a:spLocks noChangeArrowheads="1"/>
                </p:cNvSpPr>
                <p:nvPr/>
              </p:nvSpPr>
              <p:spPr bwMode="auto">
                <a:xfrm>
                  <a:off x="2659" y="5280"/>
                  <a:ext cx="291"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400" b="1">
                      <a:effectLst>
                        <a:outerShdw blurRad="38100" dist="38100" dir="2700000" algn="tl">
                          <a:srgbClr val="C0C0C0"/>
                        </a:outerShdw>
                      </a:effectLst>
                    </a:rPr>
                    <a:t>39</a:t>
                  </a:r>
                </a:p>
                <a:p>
                  <a:pPr algn="ctr">
                    <a:defRPr/>
                  </a:pPr>
                  <a:endParaRPr lang="en-US" altLang="zh-CN" sz="1400" b="1">
                    <a:effectLst>
                      <a:outerShdw blurRad="38100" dist="38100" dir="2700000" algn="tl">
                        <a:srgbClr val="C0C0C0"/>
                      </a:outerShdw>
                    </a:effectLst>
                  </a:endParaRPr>
                </a:p>
              </p:txBody>
            </p:sp>
            <p:sp>
              <p:nvSpPr>
                <p:cNvPr id="36956" name="Rectangle 252"/>
                <p:cNvSpPr>
                  <a:spLocks noChangeArrowheads="1"/>
                </p:cNvSpPr>
                <p:nvPr/>
              </p:nvSpPr>
              <p:spPr bwMode="auto">
                <a:xfrm>
                  <a:off x="2616" y="5280"/>
                  <a:ext cx="37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52" name="Group 253"/>
              <p:cNvGrpSpPr>
                <a:grpSpLocks/>
              </p:cNvGrpSpPr>
              <p:nvPr/>
            </p:nvGrpSpPr>
            <p:grpSpPr bwMode="auto">
              <a:xfrm>
                <a:off x="2993" y="5280"/>
                <a:ext cx="932" cy="384"/>
                <a:chOff x="2993" y="5280"/>
                <a:chExt cx="932" cy="384"/>
              </a:xfrm>
            </p:grpSpPr>
            <p:sp>
              <p:nvSpPr>
                <p:cNvPr id="15614" name="Rectangle 254"/>
                <p:cNvSpPr>
                  <a:spLocks noChangeArrowheads="1"/>
                </p:cNvSpPr>
                <p:nvPr/>
              </p:nvSpPr>
              <p:spPr bwMode="auto">
                <a:xfrm>
                  <a:off x="3036" y="5280"/>
                  <a:ext cx="846"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400" b="1">
                      <a:effectLst>
                        <a:outerShdw blurRad="38100" dist="38100" dir="2700000" algn="tl">
                          <a:srgbClr val="C0C0C0"/>
                        </a:outerShdw>
                      </a:effectLst>
                    </a:rPr>
                    <a:t>生产率</a:t>
                  </a:r>
                </a:p>
                <a:p>
                  <a:pPr algn="ctr">
                    <a:defRPr/>
                  </a:pPr>
                  <a:endParaRPr lang="en-US" altLang="zh-CN" sz="1400" b="1">
                    <a:effectLst>
                      <a:outerShdw blurRad="38100" dist="38100" dir="2700000" algn="tl">
                        <a:srgbClr val="C0C0C0"/>
                      </a:outerShdw>
                    </a:effectLst>
                  </a:endParaRPr>
                </a:p>
              </p:txBody>
            </p:sp>
            <p:sp>
              <p:nvSpPr>
                <p:cNvPr id="36954" name="Rectangle 255"/>
                <p:cNvSpPr>
                  <a:spLocks noChangeArrowheads="1"/>
                </p:cNvSpPr>
                <p:nvPr/>
              </p:nvSpPr>
              <p:spPr bwMode="auto">
                <a:xfrm>
                  <a:off x="2993" y="5280"/>
                  <a:ext cx="93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6868" name="Rectangle 256"/>
            <p:cNvSpPr>
              <a:spLocks noChangeArrowheads="1"/>
            </p:cNvSpPr>
            <p:nvPr/>
          </p:nvSpPr>
          <p:spPr bwMode="auto">
            <a:xfrm>
              <a:off x="-3" y="-3"/>
              <a:ext cx="3931" cy="5670"/>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blinds(horizontal)">
                                      <p:cBhvr>
                                        <p:cTn id="7" dur="5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页脚占位符 1"/>
          <p:cNvSpPr>
            <a:spLocks noGrp="1"/>
          </p:cNvSpPr>
          <p:nvPr>
            <p:ph type="ftr" sz="quarter" idx="10"/>
          </p:nvPr>
        </p:nvSpPr>
        <p:spPr>
          <a:noFill/>
        </p:spPr>
        <p:txBody>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kumimoji="0" lang="en-US" altLang="en-US" sz="1400" smtClean="0">
                <a:solidFill>
                  <a:srgbClr val="003366"/>
                </a:solidFill>
              </a:rPr>
              <a:t>Page</a:t>
            </a:r>
            <a:fld id="{798C5875-FA80-4127-BF0A-4E1D3ACE92C2}" type="slidenum">
              <a:rPr kumimoji="0" lang="en-US" altLang="en-US" sz="1400" smtClean="0">
                <a:solidFill>
                  <a:srgbClr val="003366"/>
                </a:solidFill>
                <a:latin typeface="Arial Narrow" pitchFamily="34" charset="0"/>
              </a:rPr>
              <a:pPr/>
              <a:t>35</a:t>
            </a:fld>
            <a:endParaRPr kumimoji="0" lang="en-US" altLang="en-US" sz="1400" smtClean="0">
              <a:solidFill>
                <a:srgbClr val="003366"/>
              </a:solidFill>
              <a:latin typeface="Arial Narrow" pitchFamily="34" charset="0"/>
            </a:endParaRPr>
          </a:p>
        </p:txBody>
      </p:sp>
      <p:sp>
        <p:nvSpPr>
          <p:cNvPr id="16386" name="Text Box 2"/>
          <p:cNvSpPr txBox="1">
            <a:spLocks noChangeArrowheads="1"/>
          </p:cNvSpPr>
          <p:nvPr/>
        </p:nvSpPr>
        <p:spPr bwMode="auto">
          <a:xfrm>
            <a:off x="762000" y="1219200"/>
            <a:ext cx="7626350" cy="365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eaLnBrk="1" hangingPunct="1">
              <a:spcBef>
                <a:spcPct val="50000"/>
              </a:spcBef>
            </a:pPr>
            <a:r>
              <a:rPr lang="en-US" altLang="zh-CN" sz="3600" b="1"/>
              <a:t>2</a:t>
            </a:r>
            <a:r>
              <a:rPr lang="zh-CN" altLang="en-US" sz="3600" b="1"/>
              <a:t>．发明原理</a:t>
            </a:r>
          </a:p>
          <a:p>
            <a:pPr algn="just" eaLnBrk="1" hangingPunct="1">
              <a:spcBef>
                <a:spcPct val="50000"/>
              </a:spcBef>
            </a:pPr>
            <a:endParaRPr lang="zh-CN" altLang="en-US" sz="3600" b="1"/>
          </a:p>
          <a:p>
            <a:pPr eaLnBrk="1" hangingPunct="1">
              <a:spcBef>
                <a:spcPct val="50000"/>
              </a:spcBef>
            </a:pPr>
            <a:r>
              <a:rPr lang="zh-CN" altLang="en-US" sz="3200">
                <a:latin typeface="宋体" pitchFamily="2" charset="-122"/>
              </a:rPr>
              <a:t>在对全世界专利分析研究的基础上，</a:t>
            </a:r>
            <a:r>
              <a:rPr lang="en-US" altLang="zh-CN" sz="3200"/>
              <a:t>TRIZ</a:t>
            </a:r>
            <a:r>
              <a:rPr lang="zh-CN" altLang="en-US" sz="3200">
                <a:latin typeface="宋体" pitchFamily="2" charset="-122"/>
              </a:rPr>
              <a:t>理论的研究人员在抽象层次上提出了</a:t>
            </a:r>
            <a:r>
              <a:rPr lang="en-US" altLang="zh-CN" sz="3200"/>
              <a:t>40</a:t>
            </a:r>
            <a:r>
              <a:rPr lang="zh-CN" altLang="en-US" sz="3200">
                <a:latin typeface="宋体" pitchFamily="2" charset="-122"/>
              </a:rPr>
              <a:t>条发明原理，用于指导冲突的解决和产品的创新。这些发明原理见表</a:t>
            </a:r>
            <a:r>
              <a:rPr lang="zh-CN" altLang="en-US" sz="32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blinds(horizontal)">
                                      <p:cBhvr>
                                        <p:cTn id="7"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676" name="Group 268"/>
          <p:cNvGrpSpPr>
            <a:grpSpLocks/>
          </p:cNvGrpSpPr>
          <p:nvPr/>
        </p:nvGrpSpPr>
        <p:grpSpPr bwMode="auto">
          <a:xfrm>
            <a:off x="304800" y="228600"/>
            <a:ext cx="8534400" cy="6172200"/>
            <a:chOff x="-3" y="-3"/>
            <a:chExt cx="4103" cy="4550"/>
          </a:xfrm>
        </p:grpSpPr>
        <p:grpSp>
          <p:nvGrpSpPr>
            <p:cNvPr id="38915" name="Group 266"/>
            <p:cNvGrpSpPr>
              <a:grpSpLocks/>
            </p:cNvGrpSpPr>
            <p:nvPr/>
          </p:nvGrpSpPr>
          <p:grpSpPr bwMode="auto">
            <a:xfrm>
              <a:off x="0" y="0"/>
              <a:ext cx="4097" cy="4544"/>
              <a:chOff x="0" y="0"/>
              <a:chExt cx="4097" cy="4544"/>
            </a:xfrm>
          </p:grpSpPr>
          <p:grpSp>
            <p:nvGrpSpPr>
              <p:cNvPr id="38917" name="Group 91"/>
              <p:cNvGrpSpPr>
                <a:grpSpLocks/>
              </p:cNvGrpSpPr>
              <p:nvPr/>
            </p:nvGrpSpPr>
            <p:grpSpPr bwMode="auto">
              <a:xfrm>
                <a:off x="0" y="0"/>
                <a:ext cx="345" cy="460"/>
                <a:chOff x="0" y="0"/>
                <a:chExt cx="345" cy="460"/>
              </a:xfrm>
            </p:grpSpPr>
            <p:sp>
              <p:nvSpPr>
                <p:cNvPr id="17410" name="Rectangle 2"/>
                <p:cNvSpPr>
                  <a:spLocks noChangeArrowheads="1"/>
                </p:cNvSpPr>
                <p:nvPr/>
              </p:nvSpPr>
              <p:spPr bwMode="auto">
                <a:xfrm>
                  <a:off x="43" y="4"/>
                  <a:ext cx="259"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600" b="1">
                      <a:effectLst>
                        <a:outerShdw blurRad="38100" dist="38100" dir="2700000" algn="tl">
                          <a:srgbClr val="C0C0C0"/>
                        </a:outerShdw>
                      </a:effectLst>
                    </a:rPr>
                    <a:t>序号</a:t>
                  </a:r>
                </a:p>
                <a:p>
                  <a:pPr algn="ctr">
                    <a:defRPr/>
                  </a:pPr>
                  <a:endParaRPr lang="en-US" altLang="zh-CN" sz="1600" b="1">
                    <a:effectLst>
                      <a:outerShdw blurRad="38100" dist="38100" dir="2700000" algn="tl">
                        <a:srgbClr val="C0C0C0"/>
                      </a:outerShdw>
                    </a:effectLst>
                  </a:endParaRPr>
                </a:p>
              </p:txBody>
            </p:sp>
            <p:sp>
              <p:nvSpPr>
                <p:cNvPr id="39180" name="Rectangle 90"/>
                <p:cNvSpPr>
                  <a:spLocks noChangeArrowheads="1"/>
                </p:cNvSpPr>
                <p:nvPr/>
              </p:nvSpPr>
              <p:spPr bwMode="auto">
                <a:xfrm>
                  <a:off x="0" y="0"/>
                  <a:ext cx="345"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18" name="Group 93"/>
              <p:cNvGrpSpPr>
                <a:grpSpLocks/>
              </p:cNvGrpSpPr>
              <p:nvPr/>
            </p:nvGrpSpPr>
            <p:grpSpPr bwMode="auto">
              <a:xfrm>
                <a:off x="345" y="0"/>
                <a:ext cx="679" cy="460"/>
                <a:chOff x="345" y="0"/>
                <a:chExt cx="679" cy="460"/>
              </a:xfrm>
            </p:grpSpPr>
            <p:sp>
              <p:nvSpPr>
                <p:cNvPr id="17411" name="Rectangle 3"/>
                <p:cNvSpPr>
                  <a:spLocks noChangeArrowheads="1"/>
                </p:cNvSpPr>
                <p:nvPr/>
              </p:nvSpPr>
              <p:spPr bwMode="auto">
                <a:xfrm>
                  <a:off x="388" y="4"/>
                  <a:ext cx="595"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600" b="1">
                      <a:effectLst>
                        <a:outerShdw blurRad="38100" dist="38100" dir="2700000" algn="tl">
                          <a:srgbClr val="C0C0C0"/>
                        </a:outerShdw>
                      </a:effectLst>
                    </a:rPr>
                    <a:t>名称</a:t>
                  </a:r>
                </a:p>
                <a:p>
                  <a:pPr algn="ctr">
                    <a:defRPr/>
                  </a:pPr>
                  <a:endParaRPr lang="en-US" altLang="zh-CN" sz="1600" b="1">
                    <a:effectLst>
                      <a:outerShdw blurRad="38100" dist="38100" dir="2700000" algn="tl">
                        <a:srgbClr val="C0C0C0"/>
                      </a:outerShdw>
                    </a:effectLst>
                  </a:endParaRPr>
                </a:p>
              </p:txBody>
            </p:sp>
            <p:sp>
              <p:nvSpPr>
                <p:cNvPr id="39178" name="Rectangle 92"/>
                <p:cNvSpPr>
                  <a:spLocks noChangeArrowheads="1"/>
                </p:cNvSpPr>
                <p:nvPr/>
              </p:nvSpPr>
              <p:spPr bwMode="auto">
                <a:xfrm>
                  <a:off x="345" y="0"/>
                  <a:ext cx="679"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19" name="Group 95"/>
              <p:cNvGrpSpPr>
                <a:grpSpLocks/>
              </p:cNvGrpSpPr>
              <p:nvPr/>
            </p:nvGrpSpPr>
            <p:grpSpPr bwMode="auto">
              <a:xfrm>
                <a:off x="1024" y="0"/>
                <a:ext cx="357" cy="460"/>
                <a:chOff x="1024" y="0"/>
                <a:chExt cx="357" cy="460"/>
              </a:xfrm>
            </p:grpSpPr>
            <p:sp>
              <p:nvSpPr>
                <p:cNvPr id="17412" name="Rectangle 4"/>
                <p:cNvSpPr>
                  <a:spLocks noChangeArrowheads="1"/>
                </p:cNvSpPr>
                <p:nvPr/>
              </p:nvSpPr>
              <p:spPr bwMode="auto">
                <a:xfrm>
                  <a:off x="1067" y="4"/>
                  <a:ext cx="271"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600" b="1">
                      <a:effectLst>
                        <a:outerShdw blurRad="38100" dist="38100" dir="2700000" algn="tl">
                          <a:srgbClr val="C0C0C0"/>
                        </a:outerShdw>
                      </a:effectLst>
                    </a:rPr>
                    <a:t>序号</a:t>
                  </a:r>
                </a:p>
                <a:p>
                  <a:pPr algn="ctr">
                    <a:defRPr/>
                  </a:pPr>
                  <a:endParaRPr lang="en-US" altLang="zh-CN" sz="1600" b="1">
                    <a:effectLst>
                      <a:outerShdw blurRad="38100" dist="38100" dir="2700000" algn="tl">
                        <a:srgbClr val="C0C0C0"/>
                      </a:outerShdw>
                    </a:effectLst>
                  </a:endParaRPr>
                </a:p>
              </p:txBody>
            </p:sp>
            <p:sp>
              <p:nvSpPr>
                <p:cNvPr id="39176" name="Rectangle 94"/>
                <p:cNvSpPr>
                  <a:spLocks noChangeArrowheads="1"/>
                </p:cNvSpPr>
                <p:nvPr/>
              </p:nvSpPr>
              <p:spPr bwMode="auto">
                <a:xfrm>
                  <a:off x="1024" y="0"/>
                  <a:ext cx="357"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20" name="Group 97"/>
              <p:cNvGrpSpPr>
                <a:grpSpLocks/>
              </p:cNvGrpSpPr>
              <p:nvPr/>
            </p:nvGrpSpPr>
            <p:grpSpPr bwMode="auto">
              <a:xfrm>
                <a:off x="1381" y="0"/>
                <a:ext cx="667" cy="460"/>
                <a:chOff x="1381" y="0"/>
                <a:chExt cx="667" cy="460"/>
              </a:xfrm>
            </p:grpSpPr>
            <p:sp>
              <p:nvSpPr>
                <p:cNvPr id="17413" name="Rectangle 5"/>
                <p:cNvSpPr>
                  <a:spLocks noChangeArrowheads="1"/>
                </p:cNvSpPr>
                <p:nvPr/>
              </p:nvSpPr>
              <p:spPr bwMode="auto">
                <a:xfrm>
                  <a:off x="1423" y="4"/>
                  <a:ext cx="582"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600" b="1">
                      <a:effectLst>
                        <a:outerShdw blurRad="38100" dist="38100" dir="2700000" algn="tl">
                          <a:srgbClr val="C0C0C0"/>
                        </a:outerShdw>
                      </a:effectLst>
                    </a:rPr>
                    <a:t>名称</a:t>
                  </a:r>
                </a:p>
                <a:p>
                  <a:pPr algn="ctr">
                    <a:defRPr/>
                  </a:pPr>
                  <a:endParaRPr lang="en-US" altLang="zh-CN" sz="1600" b="1">
                    <a:effectLst>
                      <a:outerShdw blurRad="38100" dist="38100" dir="2700000" algn="tl">
                        <a:srgbClr val="C0C0C0"/>
                      </a:outerShdw>
                    </a:effectLst>
                  </a:endParaRPr>
                </a:p>
              </p:txBody>
            </p:sp>
            <p:sp>
              <p:nvSpPr>
                <p:cNvPr id="39174" name="Rectangle 96"/>
                <p:cNvSpPr>
                  <a:spLocks noChangeArrowheads="1"/>
                </p:cNvSpPr>
                <p:nvPr/>
              </p:nvSpPr>
              <p:spPr bwMode="auto">
                <a:xfrm>
                  <a:off x="1381" y="0"/>
                  <a:ext cx="667"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21" name="Group 99"/>
              <p:cNvGrpSpPr>
                <a:grpSpLocks/>
              </p:cNvGrpSpPr>
              <p:nvPr/>
            </p:nvGrpSpPr>
            <p:grpSpPr bwMode="auto">
              <a:xfrm>
                <a:off x="2048" y="0"/>
                <a:ext cx="369" cy="460"/>
                <a:chOff x="2048" y="0"/>
                <a:chExt cx="369" cy="460"/>
              </a:xfrm>
            </p:grpSpPr>
            <p:sp>
              <p:nvSpPr>
                <p:cNvPr id="17414" name="Rectangle 6"/>
                <p:cNvSpPr>
                  <a:spLocks noChangeArrowheads="1"/>
                </p:cNvSpPr>
                <p:nvPr/>
              </p:nvSpPr>
              <p:spPr bwMode="auto">
                <a:xfrm>
                  <a:off x="2090" y="4"/>
                  <a:ext cx="285"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600" b="1">
                      <a:effectLst>
                        <a:outerShdw blurRad="38100" dist="38100" dir="2700000" algn="tl">
                          <a:srgbClr val="C0C0C0"/>
                        </a:outerShdw>
                      </a:effectLst>
                    </a:rPr>
                    <a:t>序号</a:t>
                  </a:r>
                </a:p>
                <a:p>
                  <a:pPr algn="ctr">
                    <a:defRPr/>
                  </a:pPr>
                  <a:endParaRPr lang="en-US" altLang="zh-CN" sz="1600" b="1">
                    <a:effectLst>
                      <a:outerShdw blurRad="38100" dist="38100" dir="2700000" algn="tl">
                        <a:srgbClr val="C0C0C0"/>
                      </a:outerShdw>
                    </a:effectLst>
                  </a:endParaRPr>
                </a:p>
              </p:txBody>
            </p:sp>
            <p:sp>
              <p:nvSpPr>
                <p:cNvPr id="39172" name="Rectangle 98"/>
                <p:cNvSpPr>
                  <a:spLocks noChangeArrowheads="1"/>
                </p:cNvSpPr>
                <p:nvPr/>
              </p:nvSpPr>
              <p:spPr bwMode="auto">
                <a:xfrm>
                  <a:off x="2048" y="0"/>
                  <a:ext cx="369"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22" name="Group 101"/>
              <p:cNvGrpSpPr>
                <a:grpSpLocks/>
              </p:cNvGrpSpPr>
              <p:nvPr/>
            </p:nvGrpSpPr>
            <p:grpSpPr bwMode="auto">
              <a:xfrm>
                <a:off x="2417" y="0"/>
                <a:ext cx="655" cy="460"/>
                <a:chOff x="2417" y="0"/>
                <a:chExt cx="655" cy="460"/>
              </a:xfrm>
            </p:grpSpPr>
            <p:sp>
              <p:nvSpPr>
                <p:cNvPr id="17415" name="Rectangle 7"/>
                <p:cNvSpPr>
                  <a:spLocks noChangeArrowheads="1"/>
                </p:cNvSpPr>
                <p:nvPr/>
              </p:nvSpPr>
              <p:spPr bwMode="auto">
                <a:xfrm>
                  <a:off x="2460" y="4"/>
                  <a:ext cx="569"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600" b="1">
                      <a:effectLst>
                        <a:outerShdw blurRad="38100" dist="38100" dir="2700000" algn="tl">
                          <a:srgbClr val="C0C0C0"/>
                        </a:outerShdw>
                      </a:effectLst>
                    </a:rPr>
                    <a:t>名称</a:t>
                  </a:r>
                </a:p>
                <a:p>
                  <a:pPr algn="ctr">
                    <a:defRPr/>
                  </a:pPr>
                  <a:endParaRPr lang="en-US" altLang="zh-CN" sz="1600" b="1">
                    <a:effectLst>
                      <a:outerShdw blurRad="38100" dist="38100" dir="2700000" algn="tl">
                        <a:srgbClr val="C0C0C0"/>
                      </a:outerShdw>
                    </a:effectLst>
                  </a:endParaRPr>
                </a:p>
              </p:txBody>
            </p:sp>
            <p:sp>
              <p:nvSpPr>
                <p:cNvPr id="39170" name="Rectangle 100"/>
                <p:cNvSpPr>
                  <a:spLocks noChangeArrowheads="1"/>
                </p:cNvSpPr>
                <p:nvPr/>
              </p:nvSpPr>
              <p:spPr bwMode="auto">
                <a:xfrm>
                  <a:off x="2417" y="0"/>
                  <a:ext cx="655"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23" name="Group 103"/>
              <p:cNvGrpSpPr>
                <a:grpSpLocks/>
              </p:cNvGrpSpPr>
              <p:nvPr/>
            </p:nvGrpSpPr>
            <p:grpSpPr bwMode="auto">
              <a:xfrm>
                <a:off x="3072" y="0"/>
                <a:ext cx="381" cy="460"/>
                <a:chOff x="3072" y="0"/>
                <a:chExt cx="381" cy="460"/>
              </a:xfrm>
            </p:grpSpPr>
            <p:sp>
              <p:nvSpPr>
                <p:cNvPr id="17416" name="Rectangle 8"/>
                <p:cNvSpPr>
                  <a:spLocks noChangeArrowheads="1"/>
                </p:cNvSpPr>
                <p:nvPr/>
              </p:nvSpPr>
              <p:spPr bwMode="auto">
                <a:xfrm>
                  <a:off x="3115" y="4"/>
                  <a:ext cx="295"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600" b="1">
                      <a:effectLst>
                        <a:outerShdw blurRad="38100" dist="38100" dir="2700000" algn="tl">
                          <a:srgbClr val="C0C0C0"/>
                        </a:outerShdw>
                      </a:effectLst>
                    </a:rPr>
                    <a:t>序号</a:t>
                  </a:r>
                </a:p>
                <a:p>
                  <a:pPr algn="ctr">
                    <a:defRPr/>
                  </a:pPr>
                  <a:endParaRPr lang="en-US" altLang="zh-CN" sz="1600" b="1">
                    <a:effectLst>
                      <a:outerShdw blurRad="38100" dist="38100" dir="2700000" algn="tl">
                        <a:srgbClr val="C0C0C0"/>
                      </a:outerShdw>
                    </a:effectLst>
                  </a:endParaRPr>
                </a:p>
              </p:txBody>
            </p:sp>
            <p:sp>
              <p:nvSpPr>
                <p:cNvPr id="39168" name="Rectangle 102"/>
                <p:cNvSpPr>
                  <a:spLocks noChangeArrowheads="1"/>
                </p:cNvSpPr>
                <p:nvPr/>
              </p:nvSpPr>
              <p:spPr bwMode="auto">
                <a:xfrm>
                  <a:off x="3072" y="0"/>
                  <a:ext cx="381"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24" name="Group 105"/>
              <p:cNvGrpSpPr>
                <a:grpSpLocks/>
              </p:cNvGrpSpPr>
              <p:nvPr/>
            </p:nvGrpSpPr>
            <p:grpSpPr bwMode="auto">
              <a:xfrm>
                <a:off x="3453" y="0"/>
                <a:ext cx="644" cy="460"/>
                <a:chOff x="3453" y="0"/>
                <a:chExt cx="644" cy="460"/>
              </a:xfrm>
            </p:grpSpPr>
            <p:sp>
              <p:nvSpPr>
                <p:cNvPr id="17417" name="Rectangle 9"/>
                <p:cNvSpPr>
                  <a:spLocks noChangeArrowheads="1"/>
                </p:cNvSpPr>
                <p:nvPr/>
              </p:nvSpPr>
              <p:spPr bwMode="auto">
                <a:xfrm>
                  <a:off x="3496" y="4"/>
                  <a:ext cx="559"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600" b="1">
                      <a:effectLst>
                        <a:outerShdw blurRad="38100" dist="38100" dir="2700000" algn="tl">
                          <a:srgbClr val="C0C0C0"/>
                        </a:outerShdw>
                      </a:effectLst>
                    </a:rPr>
                    <a:t>名称</a:t>
                  </a:r>
                </a:p>
                <a:p>
                  <a:pPr algn="ctr">
                    <a:defRPr/>
                  </a:pPr>
                  <a:endParaRPr lang="en-US" altLang="zh-CN" sz="1600" b="1">
                    <a:effectLst>
                      <a:outerShdw blurRad="38100" dist="38100" dir="2700000" algn="tl">
                        <a:srgbClr val="C0C0C0"/>
                      </a:outerShdw>
                    </a:effectLst>
                  </a:endParaRPr>
                </a:p>
              </p:txBody>
            </p:sp>
            <p:sp>
              <p:nvSpPr>
                <p:cNvPr id="39166" name="Rectangle 104"/>
                <p:cNvSpPr>
                  <a:spLocks noChangeArrowheads="1"/>
                </p:cNvSpPr>
                <p:nvPr/>
              </p:nvSpPr>
              <p:spPr bwMode="auto">
                <a:xfrm>
                  <a:off x="3453" y="0"/>
                  <a:ext cx="64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25" name="Group 107"/>
              <p:cNvGrpSpPr>
                <a:grpSpLocks/>
              </p:cNvGrpSpPr>
              <p:nvPr/>
            </p:nvGrpSpPr>
            <p:grpSpPr bwMode="auto">
              <a:xfrm>
                <a:off x="0" y="460"/>
                <a:ext cx="345" cy="374"/>
                <a:chOff x="0" y="460"/>
                <a:chExt cx="345" cy="374"/>
              </a:xfrm>
            </p:grpSpPr>
            <p:sp>
              <p:nvSpPr>
                <p:cNvPr id="17418" name="Rectangle 10"/>
                <p:cNvSpPr>
                  <a:spLocks noChangeArrowheads="1"/>
                </p:cNvSpPr>
                <p:nvPr/>
              </p:nvSpPr>
              <p:spPr bwMode="auto">
                <a:xfrm>
                  <a:off x="43" y="460"/>
                  <a:ext cx="2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600" b="1">
                      <a:effectLst>
                        <a:outerShdw blurRad="38100" dist="38100" dir="2700000" algn="tl">
                          <a:srgbClr val="C0C0C0"/>
                        </a:outerShdw>
                      </a:effectLst>
                    </a:rPr>
                    <a:t>1</a:t>
                  </a:r>
                </a:p>
                <a:p>
                  <a:pPr algn="ctr">
                    <a:defRPr/>
                  </a:pPr>
                  <a:endParaRPr lang="en-US" altLang="zh-CN" sz="1600" b="1">
                    <a:effectLst>
                      <a:outerShdw blurRad="38100" dist="38100" dir="2700000" algn="tl">
                        <a:srgbClr val="C0C0C0"/>
                      </a:outerShdw>
                    </a:effectLst>
                  </a:endParaRPr>
                </a:p>
              </p:txBody>
            </p:sp>
            <p:sp>
              <p:nvSpPr>
                <p:cNvPr id="39164" name="Rectangle 106"/>
                <p:cNvSpPr>
                  <a:spLocks noChangeArrowheads="1"/>
                </p:cNvSpPr>
                <p:nvPr/>
              </p:nvSpPr>
              <p:spPr bwMode="auto">
                <a:xfrm>
                  <a:off x="0" y="460"/>
                  <a:ext cx="34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26" name="Group 109"/>
              <p:cNvGrpSpPr>
                <a:grpSpLocks/>
              </p:cNvGrpSpPr>
              <p:nvPr/>
            </p:nvGrpSpPr>
            <p:grpSpPr bwMode="auto">
              <a:xfrm>
                <a:off x="345" y="460"/>
                <a:ext cx="679" cy="374"/>
                <a:chOff x="345" y="460"/>
                <a:chExt cx="679" cy="374"/>
              </a:xfrm>
            </p:grpSpPr>
            <p:sp>
              <p:nvSpPr>
                <p:cNvPr id="17419" name="Rectangle 11"/>
                <p:cNvSpPr>
                  <a:spLocks noChangeArrowheads="1"/>
                </p:cNvSpPr>
                <p:nvPr/>
              </p:nvSpPr>
              <p:spPr bwMode="auto">
                <a:xfrm>
                  <a:off x="388" y="460"/>
                  <a:ext cx="595"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600" b="1">
                      <a:effectLst>
                        <a:outerShdw blurRad="38100" dist="38100" dir="2700000" algn="tl">
                          <a:srgbClr val="C0C0C0"/>
                        </a:outerShdw>
                      </a:effectLst>
                    </a:rPr>
                    <a:t>分割</a:t>
                  </a:r>
                </a:p>
                <a:p>
                  <a:pPr algn="ctr">
                    <a:defRPr/>
                  </a:pPr>
                  <a:endParaRPr lang="en-US" altLang="zh-CN" sz="1600" b="1">
                    <a:effectLst>
                      <a:outerShdw blurRad="38100" dist="38100" dir="2700000" algn="tl">
                        <a:srgbClr val="C0C0C0"/>
                      </a:outerShdw>
                    </a:effectLst>
                  </a:endParaRPr>
                </a:p>
              </p:txBody>
            </p:sp>
            <p:sp>
              <p:nvSpPr>
                <p:cNvPr id="39162" name="Rectangle 108"/>
                <p:cNvSpPr>
                  <a:spLocks noChangeArrowheads="1"/>
                </p:cNvSpPr>
                <p:nvPr/>
              </p:nvSpPr>
              <p:spPr bwMode="auto">
                <a:xfrm>
                  <a:off x="345" y="460"/>
                  <a:ext cx="679"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27" name="Group 111"/>
              <p:cNvGrpSpPr>
                <a:grpSpLocks/>
              </p:cNvGrpSpPr>
              <p:nvPr/>
            </p:nvGrpSpPr>
            <p:grpSpPr bwMode="auto">
              <a:xfrm>
                <a:off x="1024" y="460"/>
                <a:ext cx="357" cy="374"/>
                <a:chOff x="1024" y="460"/>
                <a:chExt cx="357" cy="374"/>
              </a:xfrm>
            </p:grpSpPr>
            <p:sp>
              <p:nvSpPr>
                <p:cNvPr id="17420" name="Rectangle 12"/>
                <p:cNvSpPr>
                  <a:spLocks noChangeArrowheads="1"/>
                </p:cNvSpPr>
                <p:nvPr/>
              </p:nvSpPr>
              <p:spPr bwMode="auto">
                <a:xfrm>
                  <a:off x="1067" y="460"/>
                  <a:ext cx="271"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600" b="1">
                      <a:effectLst>
                        <a:outerShdw blurRad="38100" dist="38100" dir="2700000" algn="tl">
                          <a:srgbClr val="C0C0C0"/>
                        </a:outerShdw>
                      </a:effectLst>
                    </a:rPr>
                    <a:t>11</a:t>
                  </a:r>
                </a:p>
                <a:p>
                  <a:pPr algn="ctr">
                    <a:defRPr/>
                  </a:pPr>
                  <a:endParaRPr lang="en-US" altLang="zh-CN" sz="1600" b="1">
                    <a:effectLst>
                      <a:outerShdw blurRad="38100" dist="38100" dir="2700000" algn="tl">
                        <a:srgbClr val="C0C0C0"/>
                      </a:outerShdw>
                    </a:effectLst>
                  </a:endParaRPr>
                </a:p>
              </p:txBody>
            </p:sp>
            <p:sp>
              <p:nvSpPr>
                <p:cNvPr id="39160" name="Rectangle 110"/>
                <p:cNvSpPr>
                  <a:spLocks noChangeArrowheads="1"/>
                </p:cNvSpPr>
                <p:nvPr/>
              </p:nvSpPr>
              <p:spPr bwMode="auto">
                <a:xfrm>
                  <a:off x="1024" y="460"/>
                  <a:ext cx="357"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28" name="Group 113"/>
              <p:cNvGrpSpPr>
                <a:grpSpLocks/>
              </p:cNvGrpSpPr>
              <p:nvPr/>
            </p:nvGrpSpPr>
            <p:grpSpPr bwMode="auto">
              <a:xfrm>
                <a:off x="1381" y="460"/>
                <a:ext cx="667" cy="374"/>
                <a:chOff x="1381" y="460"/>
                <a:chExt cx="667" cy="374"/>
              </a:xfrm>
            </p:grpSpPr>
            <p:sp>
              <p:nvSpPr>
                <p:cNvPr id="17421" name="Rectangle 13"/>
                <p:cNvSpPr>
                  <a:spLocks noChangeArrowheads="1"/>
                </p:cNvSpPr>
                <p:nvPr/>
              </p:nvSpPr>
              <p:spPr bwMode="auto">
                <a:xfrm>
                  <a:off x="1423" y="460"/>
                  <a:ext cx="582"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600" b="1">
                      <a:effectLst>
                        <a:outerShdw blurRad="38100" dist="38100" dir="2700000" algn="tl">
                          <a:srgbClr val="C0C0C0"/>
                        </a:outerShdw>
                      </a:effectLst>
                    </a:rPr>
                    <a:t>预补偿</a:t>
                  </a:r>
                </a:p>
                <a:p>
                  <a:pPr algn="ctr">
                    <a:defRPr/>
                  </a:pPr>
                  <a:endParaRPr lang="en-US" altLang="zh-CN" sz="1600" b="1">
                    <a:effectLst>
                      <a:outerShdw blurRad="38100" dist="38100" dir="2700000" algn="tl">
                        <a:srgbClr val="C0C0C0"/>
                      </a:outerShdw>
                    </a:effectLst>
                  </a:endParaRPr>
                </a:p>
              </p:txBody>
            </p:sp>
            <p:sp>
              <p:nvSpPr>
                <p:cNvPr id="39158" name="Rectangle 112"/>
                <p:cNvSpPr>
                  <a:spLocks noChangeArrowheads="1"/>
                </p:cNvSpPr>
                <p:nvPr/>
              </p:nvSpPr>
              <p:spPr bwMode="auto">
                <a:xfrm>
                  <a:off x="1381" y="460"/>
                  <a:ext cx="667"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29" name="Group 115"/>
              <p:cNvGrpSpPr>
                <a:grpSpLocks/>
              </p:cNvGrpSpPr>
              <p:nvPr/>
            </p:nvGrpSpPr>
            <p:grpSpPr bwMode="auto">
              <a:xfrm>
                <a:off x="2048" y="460"/>
                <a:ext cx="369" cy="374"/>
                <a:chOff x="2048" y="460"/>
                <a:chExt cx="369" cy="374"/>
              </a:xfrm>
            </p:grpSpPr>
            <p:sp>
              <p:nvSpPr>
                <p:cNvPr id="17422" name="Rectangle 14"/>
                <p:cNvSpPr>
                  <a:spLocks noChangeArrowheads="1"/>
                </p:cNvSpPr>
                <p:nvPr/>
              </p:nvSpPr>
              <p:spPr bwMode="auto">
                <a:xfrm>
                  <a:off x="2090" y="460"/>
                  <a:ext cx="285"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600" b="1">
                      <a:effectLst>
                        <a:outerShdw blurRad="38100" dist="38100" dir="2700000" algn="tl">
                          <a:srgbClr val="C0C0C0"/>
                        </a:outerShdw>
                      </a:effectLst>
                    </a:rPr>
                    <a:t>21</a:t>
                  </a:r>
                </a:p>
                <a:p>
                  <a:pPr algn="ctr">
                    <a:defRPr/>
                  </a:pPr>
                  <a:endParaRPr lang="en-US" altLang="zh-CN" sz="1600" b="1">
                    <a:effectLst>
                      <a:outerShdw blurRad="38100" dist="38100" dir="2700000" algn="tl">
                        <a:srgbClr val="C0C0C0"/>
                      </a:outerShdw>
                    </a:effectLst>
                  </a:endParaRPr>
                </a:p>
              </p:txBody>
            </p:sp>
            <p:sp>
              <p:nvSpPr>
                <p:cNvPr id="39156" name="Rectangle 114"/>
                <p:cNvSpPr>
                  <a:spLocks noChangeArrowheads="1"/>
                </p:cNvSpPr>
                <p:nvPr/>
              </p:nvSpPr>
              <p:spPr bwMode="auto">
                <a:xfrm>
                  <a:off x="2048" y="460"/>
                  <a:ext cx="369"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30" name="Group 117"/>
              <p:cNvGrpSpPr>
                <a:grpSpLocks/>
              </p:cNvGrpSpPr>
              <p:nvPr/>
            </p:nvGrpSpPr>
            <p:grpSpPr bwMode="auto">
              <a:xfrm>
                <a:off x="2417" y="460"/>
                <a:ext cx="655" cy="374"/>
                <a:chOff x="2417" y="460"/>
                <a:chExt cx="655" cy="374"/>
              </a:xfrm>
            </p:grpSpPr>
            <p:sp>
              <p:nvSpPr>
                <p:cNvPr id="17423" name="Rectangle 15"/>
                <p:cNvSpPr>
                  <a:spLocks noChangeArrowheads="1"/>
                </p:cNvSpPr>
                <p:nvPr/>
              </p:nvSpPr>
              <p:spPr bwMode="auto">
                <a:xfrm>
                  <a:off x="2460" y="460"/>
                  <a:ext cx="56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600" b="1">
                      <a:effectLst>
                        <a:outerShdw blurRad="38100" dist="38100" dir="2700000" algn="tl">
                          <a:srgbClr val="C0C0C0"/>
                        </a:outerShdw>
                      </a:effectLst>
                    </a:rPr>
                    <a:t>紧急行动</a:t>
                  </a:r>
                </a:p>
                <a:p>
                  <a:pPr algn="ctr">
                    <a:defRPr/>
                  </a:pPr>
                  <a:endParaRPr lang="en-US" altLang="zh-CN" sz="1600" b="1">
                    <a:effectLst>
                      <a:outerShdw blurRad="38100" dist="38100" dir="2700000" algn="tl">
                        <a:srgbClr val="C0C0C0"/>
                      </a:outerShdw>
                    </a:effectLst>
                  </a:endParaRPr>
                </a:p>
              </p:txBody>
            </p:sp>
            <p:sp>
              <p:nvSpPr>
                <p:cNvPr id="39154" name="Rectangle 116"/>
                <p:cNvSpPr>
                  <a:spLocks noChangeArrowheads="1"/>
                </p:cNvSpPr>
                <p:nvPr/>
              </p:nvSpPr>
              <p:spPr bwMode="auto">
                <a:xfrm>
                  <a:off x="2417" y="460"/>
                  <a:ext cx="65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31" name="Group 119"/>
              <p:cNvGrpSpPr>
                <a:grpSpLocks/>
              </p:cNvGrpSpPr>
              <p:nvPr/>
            </p:nvGrpSpPr>
            <p:grpSpPr bwMode="auto">
              <a:xfrm>
                <a:off x="3072" y="460"/>
                <a:ext cx="381" cy="374"/>
                <a:chOff x="3072" y="460"/>
                <a:chExt cx="381" cy="374"/>
              </a:xfrm>
            </p:grpSpPr>
            <p:sp>
              <p:nvSpPr>
                <p:cNvPr id="17424" name="Rectangle 16"/>
                <p:cNvSpPr>
                  <a:spLocks noChangeArrowheads="1"/>
                </p:cNvSpPr>
                <p:nvPr/>
              </p:nvSpPr>
              <p:spPr bwMode="auto">
                <a:xfrm>
                  <a:off x="3115" y="460"/>
                  <a:ext cx="295"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600" b="1">
                      <a:effectLst>
                        <a:outerShdw blurRad="38100" dist="38100" dir="2700000" algn="tl">
                          <a:srgbClr val="C0C0C0"/>
                        </a:outerShdw>
                      </a:effectLst>
                    </a:rPr>
                    <a:t>31</a:t>
                  </a:r>
                </a:p>
                <a:p>
                  <a:pPr algn="ctr">
                    <a:defRPr/>
                  </a:pPr>
                  <a:endParaRPr lang="en-US" altLang="zh-CN" sz="1600" b="1">
                    <a:effectLst>
                      <a:outerShdw blurRad="38100" dist="38100" dir="2700000" algn="tl">
                        <a:srgbClr val="C0C0C0"/>
                      </a:outerShdw>
                    </a:effectLst>
                  </a:endParaRPr>
                </a:p>
              </p:txBody>
            </p:sp>
            <p:sp>
              <p:nvSpPr>
                <p:cNvPr id="39152" name="Rectangle 118"/>
                <p:cNvSpPr>
                  <a:spLocks noChangeArrowheads="1"/>
                </p:cNvSpPr>
                <p:nvPr/>
              </p:nvSpPr>
              <p:spPr bwMode="auto">
                <a:xfrm>
                  <a:off x="3072" y="460"/>
                  <a:ext cx="381"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32" name="Group 121"/>
              <p:cNvGrpSpPr>
                <a:grpSpLocks/>
              </p:cNvGrpSpPr>
              <p:nvPr/>
            </p:nvGrpSpPr>
            <p:grpSpPr bwMode="auto">
              <a:xfrm>
                <a:off x="3453" y="460"/>
                <a:ext cx="644" cy="374"/>
                <a:chOff x="3453" y="460"/>
                <a:chExt cx="644" cy="374"/>
              </a:xfrm>
            </p:grpSpPr>
            <p:sp>
              <p:nvSpPr>
                <p:cNvPr id="17425" name="Rectangle 17"/>
                <p:cNvSpPr>
                  <a:spLocks noChangeArrowheads="1"/>
                </p:cNvSpPr>
                <p:nvPr/>
              </p:nvSpPr>
              <p:spPr bwMode="auto">
                <a:xfrm>
                  <a:off x="3496" y="460"/>
                  <a:ext cx="5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600" b="1">
                      <a:effectLst>
                        <a:outerShdw blurRad="38100" dist="38100" dir="2700000" algn="tl">
                          <a:srgbClr val="C0C0C0"/>
                        </a:outerShdw>
                      </a:effectLst>
                    </a:rPr>
                    <a:t>多孔材料</a:t>
                  </a:r>
                </a:p>
                <a:p>
                  <a:pPr algn="ctr">
                    <a:defRPr/>
                  </a:pPr>
                  <a:endParaRPr lang="en-US" altLang="zh-CN" sz="1600" b="1">
                    <a:effectLst>
                      <a:outerShdw blurRad="38100" dist="38100" dir="2700000" algn="tl">
                        <a:srgbClr val="C0C0C0"/>
                      </a:outerShdw>
                    </a:effectLst>
                  </a:endParaRPr>
                </a:p>
              </p:txBody>
            </p:sp>
            <p:sp>
              <p:nvSpPr>
                <p:cNvPr id="39150" name="Rectangle 120"/>
                <p:cNvSpPr>
                  <a:spLocks noChangeArrowheads="1"/>
                </p:cNvSpPr>
                <p:nvPr/>
              </p:nvSpPr>
              <p:spPr bwMode="auto">
                <a:xfrm>
                  <a:off x="3453" y="460"/>
                  <a:ext cx="64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33" name="Group 123"/>
              <p:cNvGrpSpPr>
                <a:grpSpLocks/>
              </p:cNvGrpSpPr>
              <p:nvPr/>
            </p:nvGrpSpPr>
            <p:grpSpPr bwMode="auto">
              <a:xfrm>
                <a:off x="0" y="834"/>
                <a:ext cx="345" cy="374"/>
                <a:chOff x="0" y="834"/>
                <a:chExt cx="345" cy="374"/>
              </a:xfrm>
            </p:grpSpPr>
            <p:sp>
              <p:nvSpPr>
                <p:cNvPr id="17426" name="Rectangle 18"/>
                <p:cNvSpPr>
                  <a:spLocks noChangeArrowheads="1"/>
                </p:cNvSpPr>
                <p:nvPr/>
              </p:nvSpPr>
              <p:spPr bwMode="auto">
                <a:xfrm>
                  <a:off x="43" y="834"/>
                  <a:ext cx="25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600" b="1">
                      <a:effectLst>
                        <a:outerShdw blurRad="38100" dist="38100" dir="2700000" algn="tl">
                          <a:srgbClr val="C0C0C0"/>
                        </a:outerShdw>
                      </a:effectLst>
                    </a:rPr>
                    <a:t>2</a:t>
                  </a:r>
                </a:p>
                <a:p>
                  <a:pPr algn="ctr">
                    <a:defRPr/>
                  </a:pPr>
                  <a:endParaRPr lang="en-US" altLang="zh-CN" sz="1600" b="1">
                    <a:effectLst>
                      <a:outerShdw blurRad="38100" dist="38100" dir="2700000" algn="tl">
                        <a:srgbClr val="C0C0C0"/>
                      </a:outerShdw>
                    </a:effectLst>
                  </a:endParaRPr>
                </a:p>
              </p:txBody>
            </p:sp>
            <p:sp>
              <p:nvSpPr>
                <p:cNvPr id="39148" name="Rectangle 122"/>
                <p:cNvSpPr>
                  <a:spLocks noChangeArrowheads="1"/>
                </p:cNvSpPr>
                <p:nvPr/>
              </p:nvSpPr>
              <p:spPr bwMode="auto">
                <a:xfrm>
                  <a:off x="0" y="834"/>
                  <a:ext cx="34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34" name="Group 125"/>
              <p:cNvGrpSpPr>
                <a:grpSpLocks/>
              </p:cNvGrpSpPr>
              <p:nvPr/>
            </p:nvGrpSpPr>
            <p:grpSpPr bwMode="auto">
              <a:xfrm>
                <a:off x="345" y="834"/>
                <a:ext cx="679" cy="374"/>
                <a:chOff x="345" y="834"/>
                <a:chExt cx="679" cy="374"/>
              </a:xfrm>
            </p:grpSpPr>
            <p:sp>
              <p:nvSpPr>
                <p:cNvPr id="17427" name="Rectangle 19"/>
                <p:cNvSpPr>
                  <a:spLocks noChangeArrowheads="1"/>
                </p:cNvSpPr>
                <p:nvPr/>
              </p:nvSpPr>
              <p:spPr bwMode="auto">
                <a:xfrm>
                  <a:off x="388" y="834"/>
                  <a:ext cx="59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600" b="1">
                      <a:effectLst>
                        <a:outerShdw blurRad="38100" dist="38100" dir="2700000" algn="tl">
                          <a:srgbClr val="C0C0C0"/>
                        </a:outerShdw>
                      </a:effectLst>
                    </a:rPr>
                    <a:t>提炼</a:t>
                  </a:r>
                </a:p>
                <a:p>
                  <a:pPr algn="ctr">
                    <a:defRPr/>
                  </a:pPr>
                  <a:endParaRPr lang="en-US" altLang="zh-CN" sz="1600" b="1">
                    <a:effectLst>
                      <a:outerShdw blurRad="38100" dist="38100" dir="2700000" algn="tl">
                        <a:srgbClr val="C0C0C0"/>
                      </a:outerShdw>
                    </a:effectLst>
                  </a:endParaRPr>
                </a:p>
              </p:txBody>
            </p:sp>
            <p:sp>
              <p:nvSpPr>
                <p:cNvPr id="39146" name="Rectangle 124"/>
                <p:cNvSpPr>
                  <a:spLocks noChangeArrowheads="1"/>
                </p:cNvSpPr>
                <p:nvPr/>
              </p:nvSpPr>
              <p:spPr bwMode="auto">
                <a:xfrm>
                  <a:off x="345" y="834"/>
                  <a:ext cx="679"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35" name="Group 127"/>
              <p:cNvGrpSpPr>
                <a:grpSpLocks/>
              </p:cNvGrpSpPr>
              <p:nvPr/>
            </p:nvGrpSpPr>
            <p:grpSpPr bwMode="auto">
              <a:xfrm>
                <a:off x="1024" y="834"/>
                <a:ext cx="357" cy="374"/>
                <a:chOff x="1024" y="834"/>
                <a:chExt cx="357" cy="374"/>
              </a:xfrm>
            </p:grpSpPr>
            <p:sp>
              <p:nvSpPr>
                <p:cNvPr id="17428" name="Rectangle 20"/>
                <p:cNvSpPr>
                  <a:spLocks noChangeArrowheads="1"/>
                </p:cNvSpPr>
                <p:nvPr/>
              </p:nvSpPr>
              <p:spPr bwMode="auto">
                <a:xfrm>
                  <a:off x="1067" y="834"/>
                  <a:ext cx="271"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600" b="1">
                      <a:effectLst>
                        <a:outerShdw blurRad="38100" dist="38100" dir="2700000" algn="tl">
                          <a:srgbClr val="C0C0C0"/>
                        </a:outerShdw>
                      </a:effectLst>
                    </a:rPr>
                    <a:t>12</a:t>
                  </a:r>
                </a:p>
                <a:p>
                  <a:pPr algn="ctr">
                    <a:defRPr/>
                  </a:pPr>
                  <a:endParaRPr lang="en-US" altLang="zh-CN" sz="1600" b="1">
                    <a:effectLst>
                      <a:outerShdw blurRad="38100" dist="38100" dir="2700000" algn="tl">
                        <a:srgbClr val="C0C0C0"/>
                      </a:outerShdw>
                    </a:effectLst>
                  </a:endParaRPr>
                </a:p>
              </p:txBody>
            </p:sp>
            <p:sp>
              <p:nvSpPr>
                <p:cNvPr id="39144" name="Rectangle 126"/>
                <p:cNvSpPr>
                  <a:spLocks noChangeArrowheads="1"/>
                </p:cNvSpPr>
                <p:nvPr/>
              </p:nvSpPr>
              <p:spPr bwMode="auto">
                <a:xfrm>
                  <a:off x="1024" y="834"/>
                  <a:ext cx="357"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36" name="Group 129"/>
              <p:cNvGrpSpPr>
                <a:grpSpLocks/>
              </p:cNvGrpSpPr>
              <p:nvPr/>
            </p:nvGrpSpPr>
            <p:grpSpPr bwMode="auto">
              <a:xfrm>
                <a:off x="1381" y="834"/>
                <a:ext cx="667" cy="374"/>
                <a:chOff x="1381" y="834"/>
                <a:chExt cx="667" cy="374"/>
              </a:xfrm>
            </p:grpSpPr>
            <p:sp>
              <p:nvSpPr>
                <p:cNvPr id="17429" name="Rectangle 21"/>
                <p:cNvSpPr>
                  <a:spLocks noChangeArrowheads="1"/>
                </p:cNvSpPr>
                <p:nvPr/>
              </p:nvSpPr>
              <p:spPr bwMode="auto">
                <a:xfrm>
                  <a:off x="1423" y="834"/>
                  <a:ext cx="58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600" b="1">
                      <a:effectLst>
                        <a:outerShdw blurRad="38100" dist="38100" dir="2700000" algn="tl">
                          <a:srgbClr val="C0C0C0"/>
                        </a:outerShdw>
                      </a:effectLst>
                    </a:rPr>
                    <a:t>等势性</a:t>
                  </a:r>
                </a:p>
                <a:p>
                  <a:pPr algn="ctr">
                    <a:defRPr/>
                  </a:pPr>
                  <a:endParaRPr lang="en-US" altLang="zh-CN" sz="1600" b="1">
                    <a:effectLst>
                      <a:outerShdw blurRad="38100" dist="38100" dir="2700000" algn="tl">
                        <a:srgbClr val="C0C0C0"/>
                      </a:outerShdw>
                    </a:effectLst>
                  </a:endParaRPr>
                </a:p>
              </p:txBody>
            </p:sp>
            <p:sp>
              <p:nvSpPr>
                <p:cNvPr id="39142" name="Rectangle 128"/>
                <p:cNvSpPr>
                  <a:spLocks noChangeArrowheads="1"/>
                </p:cNvSpPr>
                <p:nvPr/>
              </p:nvSpPr>
              <p:spPr bwMode="auto">
                <a:xfrm>
                  <a:off x="1381" y="834"/>
                  <a:ext cx="667"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37" name="Group 131"/>
              <p:cNvGrpSpPr>
                <a:grpSpLocks/>
              </p:cNvGrpSpPr>
              <p:nvPr/>
            </p:nvGrpSpPr>
            <p:grpSpPr bwMode="auto">
              <a:xfrm>
                <a:off x="2048" y="834"/>
                <a:ext cx="369" cy="374"/>
                <a:chOff x="2048" y="834"/>
                <a:chExt cx="369" cy="374"/>
              </a:xfrm>
            </p:grpSpPr>
            <p:sp>
              <p:nvSpPr>
                <p:cNvPr id="17430" name="Rectangle 22"/>
                <p:cNvSpPr>
                  <a:spLocks noChangeArrowheads="1"/>
                </p:cNvSpPr>
                <p:nvPr/>
              </p:nvSpPr>
              <p:spPr bwMode="auto">
                <a:xfrm>
                  <a:off x="2090" y="834"/>
                  <a:ext cx="28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600" b="1">
                      <a:effectLst>
                        <a:outerShdw blurRad="38100" dist="38100" dir="2700000" algn="tl">
                          <a:srgbClr val="C0C0C0"/>
                        </a:outerShdw>
                      </a:effectLst>
                    </a:rPr>
                    <a:t>22</a:t>
                  </a:r>
                </a:p>
                <a:p>
                  <a:pPr algn="ctr">
                    <a:defRPr/>
                  </a:pPr>
                  <a:endParaRPr lang="en-US" altLang="zh-CN" sz="1600" b="1">
                    <a:effectLst>
                      <a:outerShdw blurRad="38100" dist="38100" dir="2700000" algn="tl">
                        <a:srgbClr val="C0C0C0"/>
                      </a:outerShdw>
                    </a:effectLst>
                  </a:endParaRPr>
                </a:p>
              </p:txBody>
            </p:sp>
            <p:sp>
              <p:nvSpPr>
                <p:cNvPr id="39140" name="Rectangle 130"/>
                <p:cNvSpPr>
                  <a:spLocks noChangeArrowheads="1"/>
                </p:cNvSpPr>
                <p:nvPr/>
              </p:nvSpPr>
              <p:spPr bwMode="auto">
                <a:xfrm>
                  <a:off x="2048" y="834"/>
                  <a:ext cx="369"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38" name="Group 133"/>
              <p:cNvGrpSpPr>
                <a:grpSpLocks/>
              </p:cNvGrpSpPr>
              <p:nvPr/>
            </p:nvGrpSpPr>
            <p:grpSpPr bwMode="auto">
              <a:xfrm>
                <a:off x="2417" y="834"/>
                <a:ext cx="655" cy="374"/>
                <a:chOff x="2417" y="834"/>
                <a:chExt cx="655" cy="374"/>
              </a:xfrm>
            </p:grpSpPr>
            <p:sp>
              <p:nvSpPr>
                <p:cNvPr id="17431" name="Rectangle 23"/>
                <p:cNvSpPr>
                  <a:spLocks noChangeArrowheads="1"/>
                </p:cNvSpPr>
                <p:nvPr/>
              </p:nvSpPr>
              <p:spPr bwMode="auto">
                <a:xfrm>
                  <a:off x="2460" y="834"/>
                  <a:ext cx="56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600" b="1">
                      <a:effectLst>
                        <a:outerShdw blurRad="38100" dist="38100" dir="2700000" algn="tl">
                          <a:srgbClr val="C0C0C0"/>
                        </a:outerShdw>
                      </a:effectLst>
                    </a:rPr>
                    <a:t>变有害为有益</a:t>
                  </a:r>
                </a:p>
                <a:p>
                  <a:pPr algn="ctr">
                    <a:defRPr/>
                  </a:pPr>
                  <a:endParaRPr lang="en-US" altLang="zh-CN" sz="1600" b="1">
                    <a:effectLst>
                      <a:outerShdw blurRad="38100" dist="38100" dir="2700000" algn="tl">
                        <a:srgbClr val="C0C0C0"/>
                      </a:outerShdw>
                    </a:effectLst>
                  </a:endParaRPr>
                </a:p>
              </p:txBody>
            </p:sp>
            <p:sp>
              <p:nvSpPr>
                <p:cNvPr id="39138" name="Rectangle 132"/>
                <p:cNvSpPr>
                  <a:spLocks noChangeArrowheads="1"/>
                </p:cNvSpPr>
                <p:nvPr/>
              </p:nvSpPr>
              <p:spPr bwMode="auto">
                <a:xfrm>
                  <a:off x="2417" y="834"/>
                  <a:ext cx="65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39" name="Group 135"/>
              <p:cNvGrpSpPr>
                <a:grpSpLocks/>
              </p:cNvGrpSpPr>
              <p:nvPr/>
            </p:nvGrpSpPr>
            <p:grpSpPr bwMode="auto">
              <a:xfrm>
                <a:off x="3072" y="834"/>
                <a:ext cx="381" cy="374"/>
                <a:chOff x="3072" y="834"/>
                <a:chExt cx="381" cy="374"/>
              </a:xfrm>
            </p:grpSpPr>
            <p:sp>
              <p:nvSpPr>
                <p:cNvPr id="17432" name="Rectangle 24"/>
                <p:cNvSpPr>
                  <a:spLocks noChangeArrowheads="1"/>
                </p:cNvSpPr>
                <p:nvPr/>
              </p:nvSpPr>
              <p:spPr bwMode="auto">
                <a:xfrm>
                  <a:off x="3115" y="834"/>
                  <a:ext cx="29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600" b="1">
                      <a:effectLst>
                        <a:outerShdw blurRad="38100" dist="38100" dir="2700000" algn="tl">
                          <a:srgbClr val="C0C0C0"/>
                        </a:outerShdw>
                      </a:effectLst>
                    </a:rPr>
                    <a:t>32</a:t>
                  </a:r>
                </a:p>
                <a:p>
                  <a:pPr algn="ctr">
                    <a:defRPr/>
                  </a:pPr>
                  <a:endParaRPr lang="en-US" altLang="zh-CN" sz="1600" b="1">
                    <a:effectLst>
                      <a:outerShdw blurRad="38100" dist="38100" dir="2700000" algn="tl">
                        <a:srgbClr val="C0C0C0"/>
                      </a:outerShdw>
                    </a:effectLst>
                  </a:endParaRPr>
                </a:p>
              </p:txBody>
            </p:sp>
            <p:sp>
              <p:nvSpPr>
                <p:cNvPr id="39136" name="Rectangle 134"/>
                <p:cNvSpPr>
                  <a:spLocks noChangeArrowheads="1"/>
                </p:cNvSpPr>
                <p:nvPr/>
              </p:nvSpPr>
              <p:spPr bwMode="auto">
                <a:xfrm>
                  <a:off x="3072" y="834"/>
                  <a:ext cx="381"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40" name="Group 137"/>
              <p:cNvGrpSpPr>
                <a:grpSpLocks/>
              </p:cNvGrpSpPr>
              <p:nvPr/>
            </p:nvGrpSpPr>
            <p:grpSpPr bwMode="auto">
              <a:xfrm>
                <a:off x="3453" y="834"/>
                <a:ext cx="644" cy="374"/>
                <a:chOff x="3453" y="834"/>
                <a:chExt cx="644" cy="374"/>
              </a:xfrm>
            </p:grpSpPr>
            <p:sp>
              <p:nvSpPr>
                <p:cNvPr id="17433" name="Rectangle 25"/>
                <p:cNvSpPr>
                  <a:spLocks noChangeArrowheads="1"/>
                </p:cNvSpPr>
                <p:nvPr/>
              </p:nvSpPr>
              <p:spPr bwMode="auto">
                <a:xfrm>
                  <a:off x="3496" y="834"/>
                  <a:ext cx="55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600" b="1">
                      <a:effectLst>
                        <a:outerShdw blurRad="38100" dist="38100" dir="2700000" algn="tl">
                          <a:srgbClr val="C0C0C0"/>
                        </a:outerShdw>
                      </a:effectLst>
                    </a:rPr>
                    <a:t>改变颜色</a:t>
                  </a:r>
                </a:p>
                <a:p>
                  <a:pPr algn="ctr">
                    <a:defRPr/>
                  </a:pPr>
                  <a:endParaRPr lang="en-US" altLang="zh-CN" sz="1600" b="1">
                    <a:effectLst>
                      <a:outerShdw blurRad="38100" dist="38100" dir="2700000" algn="tl">
                        <a:srgbClr val="C0C0C0"/>
                      </a:outerShdw>
                    </a:effectLst>
                  </a:endParaRPr>
                </a:p>
              </p:txBody>
            </p:sp>
            <p:sp>
              <p:nvSpPr>
                <p:cNvPr id="39134" name="Rectangle 136"/>
                <p:cNvSpPr>
                  <a:spLocks noChangeArrowheads="1"/>
                </p:cNvSpPr>
                <p:nvPr/>
              </p:nvSpPr>
              <p:spPr bwMode="auto">
                <a:xfrm>
                  <a:off x="3453" y="834"/>
                  <a:ext cx="64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41" name="Group 139"/>
              <p:cNvGrpSpPr>
                <a:grpSpLocks/>
              </p:cNvGrpSpPr>
              <p:nvPr/>
            </p:nvGrpSpPr>
            <p:grpSpPr bwMode="auto">
              <a:xfrm>
                <a:off x="0" y="1208"/>
                <a:ext cx="345" cy="374"/>
                <a:chOff x="0" y="1208"/>
                <a:chExt cx="345" cy="374"/>
              </a:xfrm>
            </p:grpSpPr>
            <p:sp>
              <p:nvSpPr>
                <p:cNvPr id="17434" name="Rectangle 26"/>
                <p:cNvSpPr>
                  <a:spLocks noChangeArrowheads="1"/>
                </p:cNvSpPr>
                <p:nvPr/>
              </p:nvSpPr>
              <p:spPr bwMode="auto">
                <a:xfrm>
                  <a:off x="43" y="1208"/>
                  <a:ext cx="25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600" b="1">
                      <a:effectLst>
                        <a:outerShdw blurRad="38100" dist="38100" dir="2700000" algn="tl">
                          <a:srgbClr val="C0C0C0"/>
                        </a:outerShdw>
                      </a:effectLst>
                    </a:rPr>
                    <a:t>3</a:t>
                  </a:r>
                </a:p>
                <a:p>
                  <a:pPr algn="ctr">
                    <a:defRPr/>
                  </a:pPr>
                  <a:endParaRPr lang="en-US" altLang="zh-CN" sz="1600" b="1">
                    <a:effectLst>
                      <a:outerShdw blurRad="38100" dist="38100" dir="2700000" algn="tl">
                        <a:srgbClr val="C0C0C0"/>
                      </a:outerShdw>
                    </a:effectLst>
                  </a:endParaRPr>
                </a:p>
              </p:txBody>
            </p:sp>
            <p:sp>
              <p:nvSpPr>
                <p:cNvPr id="39132" name="Rectangle 138"/>
                <p:cNvSpPr>
                  <a:spLocks noChangeArrowheads="1"/>
                </p:cNvSpPr>
                <p:nvPr/>
              </p:nvSpPr>
              <p:spPr bwMode="auto">
                <a:xfrm>
                  <a:off x="0" y="1208"/>
                  <a:ext cx="34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42" name="Group 141"/>
              <p:cNvGrpSpPr>
                <a:grpSpLocks/>
              </p:cNvGrpSpPr>
              <p:nvPr/>
            </p:nvGrpSpPr>
            <p:grpSpPr bwMode="auto">
              <a:xfrm>
                <a:off x="345" y="1208"/>
                <a:ext cx="679" cy="374"/>
                <a:chOff x="345" y="1208"/>
                <a:chExt cx="679" cy="374"/>
              </a:xfrm>
            </p:grpSpPr>
            <p:sp>
              <p:nvSpPr>
                <p:cNvPr id="17435" name="Rectangle 27"/>
                <p:cNvSpPr>
                  <a:spLocks noChangeArrowheads="1"/>
                </p:cNvSpPr>
                <p:nvPr/>
              </p:nvSpPr>
              <p:spPr bwMode="auto">
                <a:xfrm>
                  <a:off x="388" y="1208"/>
                  <a:ext cx="59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600" b="1">
                      <a:effectLst>
                        <a:outerShdw blurRad="38100" dist="38100" dir="2700000" algn="tl">
                          <a:srgbClr val="C0C0C0"/>
                        </a:outerShdw>
                      </a:effectLst>
                    </a:rPr>
                    <a:t>改变局部</a:t>
                  </a:r>
                </a:p>
                <a:p>
                  <a:pPr algn="ctr">
                    <a:defRPr/>
                  </a:pPr>
                  <a:endParaRPr lang="en-US" altLang="zh-CN" sz="1600" b="1">
                    <a:effectLst>
                      <a:outerShdw blurRad="38100" dist="38100" dir="2700000" algn="tl">
                        <a:srgbClr val="C0C0C0"/>
                      </a:outerShdw>
                    </a:effectLst>
                  </a:endParaRPr>
                </a:p>
              </p:txBody>
            </p:sp>
            <p:sp>
              <p:nvSpPr>
                <p:cNvPr id="39130" name="Rectangle 140"/>
                <p:cNvSpPr>
                  <a:spLocks noChangeArrowheads="1"/>
                </p:cNvSpPr>
                <p:nvPr/>
              </p:nvSpPr>
              <p:spPr bwMode="auto">
                <a:xfrm>
                  <a:off x="345" y="1208"/>
                  <a:ext cx="679"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43" name="Group 143"/>
              <p:cNvGrpSpPr>
                <a:grpSpLocks/>
              </p:cNvGrpSpPr>
              <p:nvPr/>
            </p:nvGrpSpPr>
            <p:grpSpPr bwMode="auto">
              <a:xfrm>
                <a:off x="1024" y="1208"/>
                <a:ext cx="357" cy="374"/>
                <a:chOff x="1024" y="1208"/>
                <a:chExt cx="357" cy="374"/>
              </a:xfrm>
            </p:grpSpPr>
            <p:sp>
              <p:nvSpPr>
                <p:cNvPr id="17436" name="Rectangle 28"/>
                <p:cNvSpPr>
                  <a:spLocks noChangeArrowheads="1"/>
                </p:cNvSpPr>
                <p:nvPr/>
              </p:nvSpPr>
              <p:spPr bwMode="auto">
                <a:xfrm>
                  <a:off x="1067" y="1208"/>
                  <a:ext cx="271"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600" b="1">
                      <a:effectLst>
                        <a:outerShdw blurRad="38100" dist="38100" dir="2700000" algn="tl">
                          <a:srgbClr val="C0C0C0"/>
                        </a:outerShdw>
                      </a:effectLst>
                    </a:rPr>
                    <a:t>13</a:t>
                  </a:r>
                </a:p>
                <a:p>
                  <a:pPr algn="ctr">
                    <a:defRPr/>
                  </a:pPr>
                  <a:endParaRPr lang="en-US" altLang="zh-CN" sz="1600" b="1">
                    <a:effectLst>
                      <a:outerShdw blurRad="38100" dist="38100" dir="2700000" algn="tl">
                        <a:srgbClr val="C0C0C0"/>
                      </a:outerShdw>
                    </a:effectLst>
                  </a:endParaRPr>
                </a:p>
              </p:txBody>
            </p:sp>
            <p:sp>
              <p:nvSpPr>
                <p:cNvPr id="39128" name="Rectangle 142"/>
                <p:cNvSpPr>
                  <a:spLocks noChangeArrowheads="1"/>
                </p:cNvSpPr>
                <p:nvPr/>
              </p:nvSpPr>
              <p:spPr bwMode="auto">
                <a:xfrm>
                  <a:off x="1024" y="1208"/>
                  <a:ext cx="357"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44" name="Group 145"/>
              <p:cNvGrpSpPr>
                <a:grpSpLocks/>
              </p:cNvGrpSpPr>
              <p:nvPr/>
            </p:nvGrpSpPr>
            <p:grpSpPr bwMode="auto">
              <a:xfrm>
                <a:off x="1381" y="1208"/>
                <a:ext cx="667" cy="374"/>
                <a:chOff x="1381" y="1208"/>
                <a:chExt cx="667" cy="374"/>
              </a:xfrm>
            </p:grpSpPr>
            <p:sp>
              <p:nvSpPr>
                <p:cNvPr id="17437" name="Rectangle 29"/>
                <p:cNvSpPr>
                  <a:spLocks noChangeArrowheads="1"/>
                </p:cNvSpPr>
                <p:nvPr/>
              </p:nvSpPr>
              <p:spPr bwMode="auto">
                <a:xfrm>
                  <a:off x="1423" y="1208"/>
                  <a:ext cx="58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600" b="1">
                      <a:effectLst>
                        <a:outerShdw blurRad="38100" dist="38100" dir="2700000" algn="tl">
                          <a:srgbClr val="C0C0C0"/>
                        </a:outerShdw>
                      </a:effectLst>
                    </a:rPr>
                    <a:t>反向</a:t>
                  </a:r>
                </a:p>
                <a:p>
                  <a:pPr algn="ctr">
                    <a:defRPr/>
                  </a:pPr>
                  <a:endParaRPr lang="en-US" altLang="zh-CN" sz="1600" b="1">
                    <a:effectLst>
                      <a:outerShdw blurRad="38100" dist="38100" dir="2700000" algn="tl">
                        <a:srgbClr val="C0C0C0"/>
                      </a:outerShdw>
                    </a:effectLst>
                  </a:endParaRPr>
                </a:p>
              </p:txBody>
            </p:sp>
            <p:sp>
              <p:nvSpPr>
                <p:cNvPr id="39126" name="Rectangle 144"/>
                <p:cNvSpPr>
                  <a:spLocks noChangeArrowheads="1"/>
                </p:cNvSpPr>
                <p:nvPr/>
              </p:nvSpPr>
              <p:spPr bwMode="auto">
                <a:xfrm>
                  <a:off x="1381" y="1208"/>
                  <a:ext cx="667"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45" name="Group 147"/>
              <p:cNvGrpSpPr>
                <a:grpSpLocks/>
              </p:cNvGrpSpPr>
              <p:nvPr/>
            </p:nvGrpSpPr>
            <p:grpSpPr bwMode="auto">
              <a:xfrm>
                <a:off x="2048" y="1208"/>
                <a:ext cx="369" cy="374"/>
                <a:chOff x="2048" y="1208"/>
                <a:chExt cx="369" cy="374"/>
              </a:xfrm>
            </p:grpSpPr>
            <p:sp>
              <p:nvSpPr>
                <p:cNvPr id="17438" name="Rectangle 30"/>
                <p:cNvSpPr>
                  <a:spLocks noChangeArrowheads="1"/>
                </p:cNvSpPr>
                <p:nvPr/>
              </p:nvSpPr>
              <p:spPr bwMode="auto">
                <a:xfrm>
                  <a:off x="2090" y="1208"/>
                  <a:ext cx="28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600" b="1">
                      <a:effectLst>
                        <a:outerShdw blurRad="38100" dist="38100" dir="2700000" algn="tl">
                          <a:srgbClr val="C0C0C0"/>
                        </a:outerShdw>
                      </a:effectLst>
                    </a:rPr>
                    <a:t>23</a:t>
                  </a:r>
                </a:p>
                <a:p>
                  <a:pPr algn="ctr">
                    <a:defRPr/>
                  </a:pPr>
                  <a:endParaRPr lang="en-US" altLang="zh-CN" sz="1600" b="1">
                    <a:effectLst>
                      <a:outerShdw blurRad="38100" dist="38100" dir="2700000" algn="tl">
                        <a:srgbClr val="C0C0C0"/>
                      </a:outerShdw>
                    </a:effectLst>
                  </a:endParaRPr>
                </a:p>
              </p:txBody>
            </p:sp>
            <p:sp>
              <p:nvSpPr>
                <p:cNvPr id="39124" name="Rectangle 146"/>
                <p:cNvSpPr>
                  <a:spLocks noChangeArrowheads="1"/>
                </p:cNvSpPr>
                <p:nvPr/>
              </p:nvSpPr>
              <p:spPr bwMode="auto">
                <a:xfrm>
                  <a:off x="2048" y="1208"/>
                  <a:ext cx="369"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46" name="Group 149"/>
              <p:cNvGrpSpPr>
                <a:grpSpLocks/>
              </p:cNvGrpSpPr>
              <p:nvPr/>
            </p:nvGrpSpPr>
            <p:grpSpPr bwMode="auto">
              <a:xfrm>
                <a:off x="2417" y="1208"/>
                <a:ext cx="655" cy="374"/>
                <a:chOff x="2417" y="1208"/>
                <a:chExt cx="655" cy="374"/>
              </a:xfrm>
            </p:grpSpPr>
            <p:sp>
              <p:nvSpPr>
                <p:cNvPr id="17439" name="Rectangle 31"/>
                <p:cNvSpPr>
                  <a:spLocks noChangeArrowheads="1"/>
                </p:cNvSpPr>
                <p:nvPr/>
              </p:nvSpPr>
              <p:spPr bwMode="auto">
                <a:xfrm>
                  <a:off x="2460" y="1208"/>
                  <a:ext cx="56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600" b="1">
                      <a:effectLst>
                        <a:outerShdw blurRad="38100" dist="38100" dir="2700000" algn="tl">
                          <a:srgbClr val="C0C0C0"/>
                        </a:outerShdw>
                      </a:effectLst>
                    </a:rPr>
                    <a:t>反馈</a:t>
                  </a:r>
                </a:p>
                <a:p>
                  <a:pPr algn="ctr">
                    <a:defRPr/>
                  </a:pPr>
                  <a:endParaRPr lang="en-US" altLang="zh-CN" sz="1600" b="1">
                    <a:effectLst>
                      <a:outerShdw blurRad="38100" dist="38100" dir="2700000" algn="tl">
                        <a:srgbClr val="C0C0C0"/>
                      </a:outerShdw>
                    </a:effectLst>
                  </a:endParaRPr>
                </a:p>
              </p:txBody>
            </p:sp>
            <p:sp>
              <p:nvSpPr>
                <p:cNvPr id="39122" name="Rectangle 148"/>
                <p:cNvSpPr>
                  <a:spLocks noChangeArrowheads="1"/>
                </p:cNvSpPr>
                <p:nvPr/>
              </p:nvSpPr>
              <p:spPr bwMode="auto">
                <a:xfrm>
                  <a:off x="2417" y="1208"/>
                  <a:ext cx="65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47" name="Group 151"/>
              <p:cNvGrpSpPr>
                <a:grpSpLocks/>
              </p:cNvGrpSpPr>
              <p:nvPr/>
            </p:nvGrpSpPr>
            <p:grpSpPr bwMode="auto">
              <a:xfrm>
                <a:off x="3072" y="1208"/>
                <a:ext cx="381" cy="374"/>
                <a:chOff x="3072" y="1208"/>
                <a:chExt cx="381" cy="374"/>
              </a:xfrm>
            </p:grpSpPr>
            <p:sp>
              <p:nvSpPr>
                <p:cNvPr id="17440" name="Rectangle 32"/>
                <p:cNvSpPr>
                  <a:spLocks noChangeArrowheads="1"/>
                </p:cNvSpPr>
                <p:nvPr/>
              </p:nvSpPr>
              <p:spPr bwMode="auto">
                <a:xfrm>
                  <a:off x="3115" y="1208"/>
                  <a:ext cx="29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600" b="1">
                      <a:effectLst>
                        <a:outerShdw blurRad="38100" dist="38100" dir="2700000" algn="tl">
                          <a:srgbClr val="C0C0C0"/>
                        </a:outerShdw>
                      </a:effectLst>
                    </a:rPr>
                    <a:t>33</a:t>
                  </a:r>
                </a:p>
                <a:p>
                  <a:pPr algn="ctr">
                    <a:defRPr/>
                  </a:pPr>
                  <a:endParaRPr lang="en-US" altLang="zh-CN" sz="1600" b="1">
                    <a:effectLst>
                      <a:outerShdw blurRad="38100" dist="38100" dir="2700000" algn="tl">
                        <a:srgbClr val="C0C0C0"/>
                      </a:outerShdw>
                    </a:effectLst>
                  </a:endParaRPr>
                </a:p>
              </p:txBody>
            </p:sp>
            <p:sp>
              <p:nvSpPr>
                <p:cNvPr id="39120" name="Rectangle 150"/>
                <p:cNvSpPr>
                  <a:spLocks noChangeArrowheads="1"/>
                </p:cNvSpPr>
                <p:nvPr/>
              </p:nvSpPr>
              <p:spPr bwMode="auto">
                <a:xfrm>
                  <a:off x="3072" y="1208"/>
                  <a:ext cx="381"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48" name="Group 153"/>
              <p:cNvGrpSpPr>
                <a:grpSpLocks/>
              </p:cNvGrpSpPr>
              <p:nvPr/>
            </p:nvGrpSpPr>
            <p:grpSpPr bwMode="auto">
              <a:xfrm>
                <a:off x="3453" y="1208"/>
                <a:ext cx="644" cy="374"/>
                <a:chOff x="3453" y="1208"/>
                <a:chExt cx="644" cy="374"/>
              </a:xfrm>
            </p:grpSpPr>
            <p:sp>
              <p:nvSpPr>
                <p:cNvPr id="17441" name="Rectangle 33"/>
                <p:cNvSpPr>
                  <a:spLocks noChangeArrowheads="1"/>
                </p:cNvSpPr>
                <p:nvPr/>
              </p:nvSpPr>
              <p:spPr bwMode="auto">
                <a:xfrm>
                  <a:off x="3496" y="1208"/>
                  <a:ext cx="55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600" b="1">
                      <a:effectLst>
                        <a:outerShdw blurRad="38100" dist="38100" dir="2700000" algn="tl">
                          <a:srgbClr val="C0C0C0"/>
                        </a:outerShdw>
                      </a:effectLst>
                    </a:rPr>
                    <a:t>同质性</a:t>
                  </a:r>
                </a:p>
                <a:p>
                  <a:pPr algn="ctr">
                    <a:defRPr/>
                  </a:pPr>
                  <a:endParaRPr lang="en-US" altLang="zh-CN" sz="1600" b="1">
                    <a:effectLst>
                      <a:outerShdw blurRad="38100" dist="38100" dir="2700000" algn="tl">
                        <a:srgbClr val="C0C0C0"/>
                      </a:outerShdw>
                    </a:effectLst>
                  </a:endParaRPr>
                </a:p>
              </p:txBody>
            </p:sp>
            <p:sp>
              <p:nvSpPr>
                <p:cNvPr id="39118" name="Rectangle 152"/>
                <p:cNvSpPr>
                  <a:spLocks noChangeArrowheads="1"/>
                </p:cNvSpPr>
                <p:nvPr/>
              </p:nvSpPr>
              <p:spPr bwMode="auto">
                <a:xfrm>
                  <a:off x="3453" y="1208"/>
                  <a:ext cx="64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49" name="Group 155"/>
              <p:cNvGrpSpPr>
                <a:grpSpLocks/>
              </p:cNvGrpSpPr>
              <p:nvPr/>
            </p:nvGrpSpPr>
            <p:grpSpPr bwMode="auto">
              <a:xfrm>
                <a:off x="0" y="1582"/>
                <a:ext cx="345" cy="374"/>
                <a:chOff x="0" y="1582"/>
                <a:chExt cx="345" cy="374"/>
              </a:xfrm>
            </p:grpSpPr>
            <p:sp>
              <p:nvSpPr>
                <p:cNvPr id="17442" name="Rectangle 34"/>
                <p:cNvSpPr>
                  <a:spLocks noChangeArrowheads="1"/>
                </p:cNvSpPr>
                <p:nvPr/>
              </p:nvSpPr>
              <p:spPr bwMode="auto">
                <a:xfrm>
                  <a:off x="43" y="1586"/>
                  <a:ext cx="2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600" b="1">
                      <a:effectLst>
                        <a:outerShdw blurRad="38100" dist="38100" dir="2700000" algn="tl">
                          <a:srgbClr val="C0C0C0"/>
                        </a:outerShdw>
                      </a:effectLst>
                    </a:rPr>
                    <a:t>4</a:t>
                  </a:r>
                </a:p>
                <a:p>
                  <a:pPr algn="ctr">
                    <a:defRPr/>
                  </a:pPr>
                  <a:endParaRPr lang="en-US" altLang="zh-CN" sz="1600" b="1">
                    <a:effectLst>
                      <a:outerShdw blurRad="38100" dist="38100" dir="2700000" algn="tl">
                        <a:srgbClr val="C0C0C0"/>
                      </a:outerShdw>
                    </a:effectLst>
                  </a:endParaRPr>
                </a:p>
              </p:txBody>
            </p:sp>
            <p:sp>
              <p:nvSpPr>
                <p:cNvPr id="39116" name="Rectangle 154"/>
                <p:cNvSpPr>
                  <a:spLocks noChangeArrowheads="1"/>
                </p:cNvSpPr>
                <p:nvPr/>
              </p:nvSpPr>
              <p:spPr bwMode="auto">
                <a:xfrm>
                  <a:off x="0" y="1582"/>
                  <a:ext cx="34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50" name="Group 157"/>
              <p:cNvGrpSpPr>
                <a:grpSpLocks/>
              </p:cNvGrpSpPr>
              <p:nvPr/>
            </p:nvGrpSpPr>
            <p:grpSpPr bwMode="auto">
              <a:xfrm>
                <a:off x="345" y="1582"/>
                <a:ext cx="679" cy="374"/>
                <a:chOff x="345" y="1582"/>
                <a:chExt cx="679" cy="374"/>
              </a:xfrm>
            </p:grpSpPr>
            <p:sp>
              <p:nvSpPr>
                <p:cNvPr id="17443" name="Rectangle 35"/>
                <p:cNvSpPr>
                  <a:spLocks noChangeArrowheads="1"/>
                </p:cNvSpPr>
                <p:nvPr/>
              </p:nvSpPr>
              <p:spPr bwMode="auto">
                <a:xfrm>
                  <a:off x="388" y="1586"/>
                  <a:ext cx="595"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600" b="1">
                      <a:effectLst>
                        <a:outerShdw blurRad="38100" dist="38100" dir="2700000" algn="tl">
                          <a:srgbClr val="C0C0C0"/>
                        </a:outerShdw>
                      </a:effectLst>
                    </a:rPr>
                    <a:t>不对称</a:t>
                  </a:r>
                </a:p>
                <a:p>
                  <a:pPr algn="ctr">
                    <a:defRPr/>
                  </a:pPr>
                  <a:endParaRPr lang="en-US" altLang="zh-CN" sz="1600" b="1">
                    <a:effectLst>
                      <a:outerShdw blurRad="38100" dist="38100" dir="2700000" algn="tl">
                        <a:srgbClr val="C0C0C0"/>
                      </a:outerShdw>
                    </a:effectLst>
                  </a:endParaRPr>
                </a:p>
              </p:txBody>
            </p:sp>
            <p:sp>
              <p:nvSpPr>
                <p:cNvPr id="39114" name="Rectangle 156"/>
                <p:cNvSpPr>
                  <a:spLocks noChangeArrowheads="1"/>
                </p:cNvSpPr>
                <p:nvPr/>
              </p:nvSpPr>
              <p:spPr bwMode="auto">
                <a:xfrm>
                  <a:off x="345" y="1582"/>
                  <a:ext cx="679"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51" name="Group 159"/>
              <p:cNvGrpSpPr>
                <a:grpSpLocks/>
              </p:cNvGrpSpPr>
              <p:nvPr/>
            </p:nvGrpSpPr>
            <p:grpSpPr bwMode="auto">
              <a:xfrm>
                <a:off x="1024" y="1582"/>
                <a:ext cx="357" cy="374"/>
                <a:chOff x="1024" y="1582"/>
                <a:chExt cx="357" cy="374"/>
              </a:xfrm>
            </p:grpSpPr>
            <p:sp>
              <p:nvSpPr>
                <p:cNvPr id="17444" name="Rectangle 36"/>
                <p:cNvSpPr>
                  <a:spLocks noChangeArrowheads="1"/>
                </p:cNvSpPr>
                <p:nvPr/>
              </p:nvSpPr>
              <p:spPr bwMode="auto">
                <a:xfrm>
                  <a:off x="1067" y="1586"/>
                  <a:ext cx="271"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600" b="1">
                      <a:effectLst>
                        <a:outerShdw blurRad="38100" dist="38100" dir="2700000" algn="tl">
                          <a:srgbClr val="C0C0C0"/>
                        </a:outerShdw>
                      </a:effectLst>
                    </a:rPr>
                    <a:t>14</a:t>
                  </a:r>
                </a:p>
                <a:p>
                  <a:pPr algn="ctr">
                    <a:defRPr/>
                  </a:pPr>
                  <a:endParaRPr lang="en-US" altLang="zh-CN" sz="1600" b="1">
                    <a:effectLst>
                      <a:outerShdw blurRad="38100" dist="38100" dir="2700000" algn="tl">
                        <a:srgbClr val="C0C0C0"/>
                      </a:outerShdw>
                    </a:effectLst>
                  </a:endParaRPr>
                </a:p>
              </p:txBody>
            </p:sp>
            <p:sp>
              <p:nvSpPr>
                <p:cNvPr id="39112" name="Rectangle 158"/>
                <p:cNvSpPr>
                  <a:spLocks noChangeArrowheads="1"/>
                </p:cNvSpPr>
                <p:nvPr/>
              </p:nvSpPr>
              <p:spPr bwMode="auto">
                <a:xfrm>
                  <a:off x="1024" y="1582"/>
                  <a:ext cx="357"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52" name="Group 161"/>
              <p:cNvGrpSpPr>
                <a:grpSpLocks/>
              </p:cNvGrpSpPr>
              <p:nvPr/>
            </p:nvGrpSpPr>
            <p:grpSpPr bwMode="auto">
              <a:xfrm>
                <a:off x="1381" y="1582"/>
                <a:ext cx="667" cy="374"/>
                <a:chOff x="1381" y="1582"/>
                <a:chExt cx="667" cy="374"/>
              </a:xfrm>
            </p:grpSpPr>
            <p:sp>
              <p:nvSpPr>
                <p:cNvPr id="17445" name="Rectangle 37"/>
                <p:cNvSpPr>
                  <a:spLocks noChangeArrowheads="1"/>
                </p:cNvSpPr>
                <p:nvPr/>
              </p:nvSpPr>
              <p:spPr bwMode="auto">
                <a:xfrm>
                  <a:off x="1423" y="1586"/>
                  <a:ext cx="582"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600" b="1">
                      <a:effectLst>
                        <a:outerShdw blurRad="38100" dist="38100" dir="2700000" algn="tl">
                          <a:srgbClr val="C0C0C0"/>
                        </a:outerShdw>
                      </a:effectLst>
                    </a:rPr>
                    <a:t>曲面化</a:t>
                  </a:r>
                </a:p>
                <a:p>
                  <a:pPr algn="ctr">
                    <a:defRPr/>
                  </a:pPr>
                  <a:endParaRPr lang="en-US" altLang="zh-CN" sz="1600" b="1">
                    <a:effectLst>
                      <a:outerShdw blurRad="38100" dist="38100" dir="2700000" algn="tl">
                        <a:srgbClr val="C0C0C0"/>
                      </a:outerShdw>
                    </a:effectLst>
                  </a:endParaRPr>
                </a:p>
              </p:txBody>
            </p:sp>
            <p:sp>
              <p:nvSpPr>
                <p:cNvPr id="39110" name="Rectangle 160"/>
                <p:cNvSpPr>
                  <a:spLocks noChangeArrowheads="1"/>
                </p:cNvSpPr>
                <p:nvPr/>
              </p:nvSpPr>
              <p:spPr bwMode="auto">
                <a:xfrm>
                  <a:off x="1381" y="1582"/>
                  <a:ext cx="667"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53" name="Group 163"/>
              <p:cNvGrpSpPr>
                <a:grpSpLocks/>
              </p:cNvGrpSpPr>
              <p:nvPr/>
            </p:nvGrpSpPr>
            <p:grpSpPr bwMode="auto">
              <a:xfrm>
                <a:off x="2048" y="1582"/>
                <a:ext cx="369" cy="374"/>
                <a:chOff x="2048" y="1582"/>
                <a:chExt cx="369" cy="374"/>
              </a:xfrm>
            </p:grpSpPr>
            <p:sp>
              <p:nvSpPr>
                <p:cNvPr id="17446" name="Rectangle 38"/>
                <p:cNvSpPr>
                  <a:spLocks noChangeArrowheads="1"/>
                </p:cNvSpPr>
                <p:nvPr/>
              </p:nvSpPr>
              <p:spPr bwMode="auto">
                <a:xfrm>
                  <a:off x="2090" y="1586"/>
                  <a:ext cx="285"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600" b="1">
                      <a:effectLst>
                        <a:outerShdw blurRad="38100" dist="38100" dir="2700000" algn="tl">
                          <a:srgbClr val="C0C0C0"/>
                        </a:outerShdw>
                      </a:effectLst>
                    </a:rPr>
                    <a:t>24</a:t>
                  </a:r>
                </a:p>
                <a:p>
                  <a:pPr algn="ctr">
                    <a:defRPr/>
                  </a:pPr>
                  <a:endParaRPr lang="en-US" altLang="zh-CN" sz="1600" b="1">
                    <a:effectLst>
                      <a:outerShdw blurRad="38100" dist="38100" dir="2700000" algn="tl">
                        <a:srgbClr val="C0C0C0"/>
                      </a:outerShdw>
                    </a:effectLst>
                  </a:endParaRPr>
                </a:p>
              </p:txBody>
            </p:sp>
            <p:sp>
              <p:nvSpPr>
                <p:cNvPr id="39108" name="Rectangle 162"/>
                <p:cNvSpPr>
                  <a:spLocks noChangeArrowheads="1"/>
                </p:cNvSpPr>
                <p:nvPr/>
              </p:nvSpPr>
              <p:spPr bwMode="auto">
                <a:xfrm>
                  <a:off x="2048" y="1582"/>
                  <a:ext cx="369"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54" name="Group 165"/>
              <p:cNvGrpSpPr>
                <a:grpSpLocks/>
              </p:cNvGrpSpPr>
              <p:nvPr/>
            </p:nvGrpSpPr>
            <p:grpSpPr bwMode="auto">
              <a:xfrm>
                <a:off x="2417" y="1582"/>
                <a:ext cx="655" cy="374"/>
                <a:chOff x="2417" y="1582"/>
                <a:chExt cx="655" cy="374"/>
              </a:xfrm>
            </p:grpSpPr>
            <p:sp>
              <p:nvSpPr>
                <p:cNvPr id="17447" name="Rectangle 39"/>
                <p:cNvSpPr>
                  <a:spLocks noChangeArrowheads="1"/>
                </p:cNvSpPr>
                <p:nvPr/>
              </p:nvSpPr>
              <p:spPr bwMode="auto">
                <a:xfrm>
                  <a:off x="2460" y="1586"/>
                  <a:ext cx="56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600" b="1">
                      <a:effectLst>
                        <a:outerShdw blurRad="38100" dist="38100" dir="2700000" algn="tl">
                          <a:srgbClr val="C0C0C0"/>
                        </a:outerShdw>
                      </a:effectLst>
                    </a:rPr>
                    <a:t>中介物</a:t>
                  </a:r>
                </a:p>
                <a:p>
                  <a:pPr algn="ctr">
                    <a:defRPr/>
                  </a:pPr>
                  <a:endParaRPr lang="en-US" altLang="zh-CN" sz="1600" b="1">
                    <a:effectLst>
                      <a:outerShdw blurRad="38100" dist="38100" dir="2700000" algn="tl">
                        <a:srgbClr val="C0C0C0"/>
                      </a:outerShdw>
                    </a:effectLst>
                  </a:endParaRPr>
                </a:p>
              </p:txBody>
            </p:sp>
            <p:sp>
              <p:nvSpPr>
                <p:cNvPr id="39106" name="Rectangle 164"/>
                <p:cNvSpPr>
                  <a:spLocks noChangeArrowheads="1"/>
                </p:cNvSpPr>
                <p:nvPr/>
              </p:nvSpPr>
              <p:spPr bwMode="auto">
                <a:xfrm>
                  <a:off x="2417" y="1582"/>
                  <a:ext cx="65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55" name="Group 167"/>
              <p:cNvGrpSpPr>
                <a:grpSpLocks/>
              </p:cNvGrpSpPr>
              <p:nvPr/>
            </p:nvGrpSpPr>
            <p:grpSpPr bwMode="auto">
              <a:xfrm>
                <a:off x="3072" y="1582"/>
                <a:ext cx="381" cy="374"/>
                <a:chOff x="3072" y="1582"/>
                <a:chExt cx="381" cy="374"/>
              </a:xfrm>
            </p:grpSpPr>
            <p:sp>
              <p:nvSpPr>
                <p:cNvPr id="17448" name="Rectangle 40"/>
                <p:cNvSpPr>
                  <a:spLocks noChangeArrowheads="1"/>
                </p:cNvSpPr>
                <p:nvPr/>
              </p:nvSpPr>
              <p:spPr bwMode="auto">
                <a:xfrm>
                  <a:off x="3115" y="1586"/>
                  <a:ext cx="295"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600" b="1">
                      <a:effectLst>
                        <a:outerShdw blurRad="38100" dist="38100" dir="2700000" algn="tl">
                          <a:srgbClr val="C0C0C0"/>
                        </a:outerShdw>
                      </a:effectLst>
                    </a:rPr>
                    <a:t>34</a:t>
                  </a:r>
                </a:p>
                <a:p>
                  <a:pPr algn="ctr">
                    <a:defRPr/>
                  </a:pPr>
                  <a:endParaRPr lang="en-US" altLang="zh-CN" sz="1600" b="1">
                    <a:effectLst>
                      <a:outerShdw blurRad="38100" dist="38100" dir="2700000" algn="tl">
                        <a:srgbClr val="C0C0C0"/>
                      </a:outerShdw>
                    </a:effectLst>
                  </a:endParaRPr>
                </a:p>
              </p:txBody>
            </p:sp>
            <p:sp>
              <p:nvSpPr>
                <p:cNvPr id="39104" name="Rectangle 166"/>
                <p:cNvSpPr>
                  <a:spLocks noChangeArrowheads="1"/>
                </p:cNvSpPr>
                <p:nvPr/>
              </p:nvSpPr>
              <p:spPr bwMode="auto">
                <a:xfrm>
                  <a:off x="3072" y="1582"/>
                  <a:ext cx="381"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56" name="Group 169"/>
              <p:cNvGrpSpPr>
                <a:grpSpLocks/>
              </p:cNvGrpSpPr>
              <p:nvPr/>
            </p:nvGrpSpPr>
            <p:grpSpPr bwMode="auto">
              <a:xfrm>
                <a:off x="3453" y="1582"/>
                <a:ext cx="644" cy="374"/>
                <a:chOff x="3453" y="1582"/>
                <a:chExt cx="644" cy="374"/>
              </a:xfrm>
            </p:grpSpPr>
            <p:sp>
              <p:nvSpPr>
                <p:cNvPr id="17449" name="Rectangle 41"/>
                <p:cNvSpPr>
                  <a:spLocks noChangeArrowheads="1"/>
                </p:cNvSpPr>
                <p:nvPr/>
              </p:nvSpPr>
              <p:spPr bwMode="auto">
                <a:xfrm>
                  <a:off x="3496" y="1586"/>
                  <a:ext cx="5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600" b="1">
                      <a:effectLst>
                        <a:outerShdw blurRad="38100" dist="38100" dir="2700000" algn="tl">
                          <a:srgbClr val="C0C0C0"/>
                        </a:outerShdw>
                      </a:effectLst>
                    </a:rPr>
                    <a:t>抛弃与修复</a:t>
                  </a:r>
                </a:p>
                <a:p>
                  <a:pPr algn="ctr">
                    <a:defRPr/>
                  </a:pPr>
                  <a:endParaRPr lang="en-US" altLang="zh-CN" sz="1600" b="1">
                    <a:effectLst>
                      <a:outerShdw blurRad="38100" dist="38100" dir="2700000" algn="tl">
                        <a:srgbClr val="C0C0C0"/>
                      </a:outerShdw>
                    </a:effectLst>
                  </a:endParaRPr>
                </a:p>
              </p:txBody>
            </p:sp>
            <p:sp>
              <p:nvSpPr>
                <p:cNvPr id="39102" name="Rectangle 168"/>
                <p:cNvSpPr>
                  <a:spLocks noChangeArrowheads="1"/>
                </p:cNvSpPr>
                <p:nvPr/>
              </p:nvSpPr>
              <p:spPr bwMode="auto">
                <a:xfrm>
                  <a:off x="3453" y="1582"/>
                  <a:ext cx="64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57" name="Group 171"/>
              <p:cNvGrpSpPr>
                <a:grpSpLocks/>
              </p:cNvGrpSpPr>
              <p:nvPr/>
            </p:nvGrpSpPr>
            <p:grpSpPr bwMode="auto">
              <a:xfrm>
                <a:off x="0" y="1956"/>
                <a:ext cx="345" cy="374"/>
                <a:chOff x="0" y="1956"/>
                <a:chExt cx="345" cy="374"/>
              </a:xfrm>
            </p:grpSpPr>
            <p:sp>
              <p:nvSpPr>
                <p:cNvPr id="17450" name="Rectangle 42"/>
                <p:cNvSpPr>
                  <a:spLocks noChangeArrowheads="1"/>
                </p:cNvSpPr>
                <p:nvPr/>
              </p:nvSpPr>
              <p:spPr bwMode="auto">
                <a:xfrm>
                  <a:off x="43" y="1956"/>
                  <a:ext cx="25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600" b="1">
                      <a:effectLst>
                        <a:outerShdw blurRad="38100" dist="38100" dir="2700000" algn="tl">
                          <a:srgbClr val="C0C0C0"/>
                        </a:outerShdw>
                      </a:effectLst>
                    </a:rPr>
                    <a:t>5</a:t>
                  </a:r>
                </a:p>
                <a:p>
                  <a:pPr algn="ctr">
                    <a:defRPr/>
                  </a:pPr>
                  <a:endParaRPr lang="en-US" altLang="zh-CN" sz="1600" b="1">
                    <a:effectLst>
                      <a:outerShdw blurRad="38100" dist="38100" dir="2700000" algn="tl">
                        <a:srgbClr val="C0C0C0"/>
                      </a:outerShdw>
                    </a:effectLst>
                  </a:endParaRPr>
                </a:p>
              </p:txBody>
            </p:sp>
            <p:sp>
              <p:nvSpPr>
                <p:cNvPr id="39100" name="Rectangle 170"/>
                <p:cNvSpPr>
                  <a:spLocks noChangeArrowheads="1"/>
                </p:cNvSpPr>
                <p:nvPr/>
              </p:nvSpPr>
              <p:spPr bwMode="auto">
                <a:xfrm>
                  <a:off x="0" y="1956"/>
                  <a:ext cx="34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58" name="Group 173"/>
              <p:cNvGrpSpPr>
                <a:grpSpLocks/>
              </p:cNvGrpSpPr>
              <p:nvPr/>
            </p:nvGrpSpPr>
            <p:grpSpPr bwMode="auto">
              <a:xfrm>
                <a:off x="345" y="1956"/>
                <a:ext cx="679" cy="374"/>
                <a:chOff x="345" y="1956"/>
                <a:chExt cx="679" cy="374"/>
              </a:xfrm>
            </p:grpSpPr>
            <p:sp>
              <p:nvSpPr>
                <p:cNvPr id="17451" name="Rectangle 43"/>
                <p:cNvSpPr>
                  <a:spLocks noChangeArrowheads="1"/>
                </p:cNvSpPr>
                <p:nvPr/>
              </p:nvSpPr>
              <p:spPr bwMode="auto">
                <a:xfrm>
                  <a:off x="388" y="1956"/>
                  <a:ext cx="59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600" b="1">
                      <a:effectLst>
                        <a:outerShdw blurRad="38100" dist="38100" dir="2700000" algn="tl">
                          <a:srgbClr val="C0C0C0"/>
                        </a:outerShdw>
                      </a:effectLst>
                    </a:rPr>
                    <a:t>合并</a:t>
                  </a:r>
                </a:p>
                <a:p>
                  <a:pPr algn="ctr">
                    <a:defRPr/>
                  </a:pPr>
                  <a:endParaRPr lang="en-US" altLang="zh-CN" sz="1600" b="1">
                    <a:effectLst>
                      <a:outerShdw blurRad="38100" dist="38100" dir="2700000" algn="tl">
                        <a:srgbClr val="C0C0C0"/>
                      </a:outerShdw>
                    </a:effectLst>
                  </a:endParaRPr>
                </a:p>
              </p:txBody>
            </p:sp>
            <p:sp>
              <p:nvSpPr>
                <p:cNvPr id="39098" name="Rectangle 172"/>
                <p:cNvSpPr>
                  <a:spLocks noChangeArrowheads="1"/>
                </p:cNvSpPr>
                <p:nvPr/>
              </p:nvSpPr>
              <p:spPr bwMode="auto">
                <a:xfrm>
                  <a:off x="345" y="1956"/>
                  <a:ext cx="679"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59" name="Group 175"/>
              <p:cNvGrpSpPr>
                <a:grpSpLocks/>
              </p:cNvGrpSpPr>
              <p:nvPr/>
            </p:nvGrpSpPr>
            <p:grpSpPr bwMode="auto">
              <a:xfrm>
                <a:off x="1024" y="1956"/>
                <a:ext cx="357" cy="374"/>
                <a:chOff x="1024" y="1956"/>
                <a:chExt cx="357" cy="374"/>
              </a:xfrm>
            </p:grpSpPr>
            <p:sp>
              <p:nvSpPr>
                <p:cNvPr id="17452" name="Rectangle 44"/>
                <p:cNvSpPr>
                  <a:spLocks noChangeArrowheads="1"/>
                </p:cNvSpPr>
                <p:nvPr/>
              </p:nvSpPr>
              <p:spPr bwMode="auto">
                <a:xfrm>
                  <a:off x="1067" y="1956"/>
                  <a:ext cx="271"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600" b="1">
                      <a:effectLst>
                        <a:outerShdw blurRad="38100" dist="38100" dir="2700000" algn="tl">
                          <a:srgbClr val="C0C0C0"/>
                        </a:outerShdw>
                      </a:effectLst>
                    </a:rPr>
                    <a:t>15</a:t>
                  </a:r>
                </a:p>
                <a:p>
                  <a:pPr algn="ctr">
                    <a:defRPr/>
                  </a:pPr>
                  <a:endParaRPr lang="en-US" altLang="zh-CN" sz="1600" b="1">
                    <a:effectLst>
                      <a:outerShdw blurRad="38100" dist="38100" dir="2700000" algn="tl">
                        <a:srgbClr val="C0C0C0"/>
                      </a:outerShdw>
                    </a:effectLst>
                  </a:endParaRPr>
                </a:p>
              </p:txBody>
            </p:sp>
            <p:sp>
              <p:nvSpPr>
                <p:cNvPr id="39096" name="Rectangle 174"/>
                <p:cNvSpPr>
                  <a:spLocks noChangeArrowheads="1"/>
                </p:cNvSpPr>
                <p:nvPr/>
              </p:nvSpPr>
              <p:spPr bwMode="auto">
                <a:xfrm>
                  <a:off x="1024" y="1956"/>
                  <a:ext cx="357"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60" name="Group 177"/>
              <p:cNvGrpSpPr>
                <a:grpSpLocks/>
              </p:cNvGrpSpPr>
              <p:nvPr/>
            </p:nvGrpSpPr>
            <p:grpSpPr bwMode="auto">
              <a:xfrm>
                <a:off x="1381" y="1956"/>
                <a:ext cx="667" cy="374"/>
                <a:chOff x="1381" y="1956"/>
                <a:chExt cx="667" cy="374"/>
              </a:xfrm>
            </p:grpSpPr>
            <p:sp>
              <p:nvSpPr>
                <p:cNvPr id="17453" name="Rectangle 45"/>
                <p:cNvSpPr>
                  <a:spLocks noChangeArrowheads="1"/>
                </p:cNvSpPr>
                <p:nvPr/>
              </p:nvSpPr>
              <p:spPr bwMode="auto">
                <a:xfrm>
                  <a:off x="1423" y="1956"/>
                  <a:ext cx="58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600" b="1">
                      <a:effectLst>
                        <a:outerShdw blurRad="38100" dist="38100" dir="2700000" algn="tl">
                          <a:srgbClr val="C0C0C0"/>
                        </a:outerShdw>
                      </a:effectLst>
                    </a:rPr>
                    <a:t>动态化</a:t>
                  </a:r>
                </a:p>
                <a:p>
                  <a:pPr algn="ctr">
                    <a:defRPr/>
                  </a:pPr>
                  <a:endParaRPr lang="en-US" altLang="zh-CN" sz="1600" b="1">
                    <a:effectLst>
                      <a:outerShdw blurRad="38100" dist="38100" dir="2700000" algn="tl">
                        <a:srgbClr val="C0C0C0"/>
                      </a:outerShdw>
                    </a:effectLst>
                  </a:endParaRPr>
                </a:p>
              </p:txBody>
            </p:sp>
            <p:sp>
              <p:nvSpPr>
                <p:cNvPr id="39094" name="Rectangle 176"/>
                <p:cNvSpPr>
                  <a:spLocks noChangeArrowheads="1"/>
                </p:cNvSpPr>
                <p:nvPr/>
              </p:nvSpPr>
              <p:spPr bwMode="auto">
                <a:xfrm>
                  <a:off x="1381" y="1956"/>
                  <a:ext cx="667"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61" name="Group 179"/>
              <p:cNvGrpSpPr>
                <a:grpSpLocks/>
              </p:cNvGrpSpPr>
              <p:nvPr/>
            </p:nvGrpSpPr>
            <p:grpSpPr bwMode="auto">
              <a:xfrm>
                <a:off x="2048" y="1956"/>
                <a:ext cx="369" cy="374"/>
                <a:chOff x="2048" y="1956"/>
                <a:chExt cx="369" cy="374"/>
              </a:xfrm>
            </p:grpSpPr>
            <p:sp>
              <p:nvSpPr>
                <p:cNvPr id="17454" name="Rectangle 46"/>
                <p:cNvSpPr>
                  <a:spLocks noChangeArrowheads="1"/>
                </p:cNvSpPr>
                <p:nvPr/>
              </p:nvSpPr>
              <p:spPr bwMode="auto">
                <a:xfrm>
                  <a:off x="2090" y="1956"/>
                  <a:ext cx="28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600" b="1">
                      <a:effectLst>
                        <a:outerShdw blurRad="38100" dist="38100" dir="2700000" algn="tl">
                          <a:srgbClr val="C0C0C0"/>
                        </a:outerShdw>
                      </a:effectLst>
                    </a:rPr>
                    <a:t>25</a:t>
                  </a:r>
                </a:p>
                <a:p>
                  <a:pPr algn="ctr">
                    <a:defRPr/>
                  </a:pPr>
                  <a:endParaRPr lang="en-US" altLang="zh-CN" sz="1600" b="1">
                    <a:effectLst>
                      <a:outerShdw blurRad="38100" dist="38100" dir="2700000" algn="tl">
                        <a:srgbClr val="C0C0C0"/>
                      </a:outerShdw>
                    </a:effectLst>
                  </a:endParaRPr>
                </a:p>
              </p:txBody>
            </p:sp>
            <p:sp>
              <p:nvSpPr>
                <p:cNvPr id="39092" name="Rectangle 178"/>
                <p:cNvSpPr>
                  <a:spLocks noChangeArrowheads="1"/>
                </p:cNvSpPr>
                <p:nvPr/>
              </p:nvSpPr>
              <p:spPr bwMode="auto">
                <a:xfrm>
                  <a:off x="2048" y="1956"/>
                  <a:ext cx="369"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62" name="Group 181"/>
              <p:cNvGrpSpPr>
                <a:grpSpLocks/>
              </p:cNvGrpSpPr>
              <p:nvPr/>
            </p:nvGrpSpPr>
            <p:grpSpPr bwMode="auto">
              <a:xfrm>
                <a:off x="2417" y="1956"/>
                <a:ext cx="655" cy="374"/>
                <a:chOff x="2417" y="1956"/>
                <a:chExt cx="655" cy="374"/>
              </a:xfrm>
            </p:grpSpPr>
            <p:sp>
              <p:nvSpPr>
                <p:cNvPr id="17455" name="Rectangle 47"/>
                <p:cNvSpPr>
                  <a:spLocks noChangeArrowheads="1"/>
                </p:cNvSpPr>
                <p:nvPr/>
              </p:nvSpPr>
              <p:spPr bwMode="auto">
                <a:xfrm>
                  <a:off x="2460" y="1956"/>
                  <a:ext cx="56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600" b="1">
                      <a:effectLst>
                        <a:outerShdw blurRad="38100" dist="38100" dir="2700000" algn="tl">
                          <a:srgbClr val="C0C0C0"/>
                        </a:outerShdw>
                      </a:effectLst>
                    </a:rPr>
                    <a:t>自服务</a:t>
                  </a:r>
                </a:p>
                <a:p>
                  <a:pPr algn="ctr">
                    <a:defRPr/>
                  </a:pPr>
                  <a:endParaRPr lang="en-US" altLang="zh-CN" sz="1600" b="1">
                    <a:effectLst>
                      <a:outerShdw blurRad="38100" dist="38100" dir="2700000" algn="tl">
                        <a:srgbClr val="C0C0C0"/>
                      </a:outerShdw>
                    </a:effectLst>
                  </a:endParaRPr>
                </a:p>
              </p:txBody>
            </p:sp>
            <p:sp>
              <p:nvSpPr>
                <p:cNvPr id="39090" name="Rectangle 180"/>
                <p:cNvSpPr>
                  <a:spLocks noChangeArrowheads="1"/>
                </p:cNvSpPr>
                <p:nvPr/>
              </p:nvSpPr>
              <p:spPr bwMode="auto">
                <a:xfrm>
                  <a:off x="2417" y="1956"/>
                  <a:ext cx="65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63" name="Group 183"/>
              <p:cNvGrpSpPr>
                <a:grpSpLocks/>
              </p:cNvGrpSpPr>
              <p:nvPr/>
            </p:nvGrpSpPr>
            <p:grpSpPr bwMode="auto">
              <a:xfrm>
                <a:off x="3072" y="1956"/>
                <a:ext cx="381" cy="374"/>
                <a:chOff x="3072" y="1956"/>
                <a:chExt cx="381" cy="374"/>
              </a:xfrm>
            </p:grpSpPr>
            <p:sp>
              <p:nvSpPr>
                <p:cNvPr id="17456" name="Rectangle 48"/>
                <p:cNvSpPr>
                  <a:spLocks noChangeArrowheads="1"/>
                </p:cNvSpPr>
                <p:nvPr/>
              </p:nvSpPr>
              <p:spPr bwMode="auto">
                <a:xfrm>
                  <a:off x="3115" y="1956"/>
                  <a:ext cx="29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600" b="1">
                      <a:effectLst>
                        <a:outerShdw blurRad="38100" dist="38100" dir="2700000" algn="tl">
                          <a:srgbClr val="C0C0C0"/>
                        </a:outerShdw>
                      </a:effectLst>
                    </a:rPr>
                    <a:t>35</a:t>
                  </a:r>
                </a:p>
                <a:p>
                  <a:pPr algn="ctr">
                    <a:defRPr/>
                  </a:pPr>
                  <a:endParaRPr lang="en-US" altLang="zh-CN" sz="1600" b="1">
                    <a:effectLst>
                      <a:outerShdw blurRad="38100" dist="38100" dir="2700000" algn="tl">
                        <a:srgbClr val="C0C0C0"/>
                      </a:outerShdw>
                    </a:effectLst>
                  </a:endParaRPr>
                </a:p>
              </p:txBody>
            </p:sp>
            <p:sp>
              <p:nvSpPr>
                <p:cNvPr id="39088" name="Rectangle 182"/>
                <p:cNvSpPr>
                  <a:spLocks noChangeArrowheads="1"/>
                </p:cNvSpPr>
                <p:nvPr/>
              </p:nvSpPr>
              <p:spPr bwMode="auto">
                <a:xfrm>
                  <a:off x="3072" y="1956"/>
                  <a:ext cx="381"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64" name="Group 185"/>
              <p:cNvGrpSpPr>
                <a:grpSpLocks/>
              </p:cNvGrpSpPr>
              <p:nvPr/>
            </p:nvGrpSpPr>
            <p:grpSpPr bwMode="auto">
              <a:xfrm>
                <a:off x="3453" y="1956"/>
                <a:ext cx="644" cy="374"/>
                <a:chOff x="3453" y="1956"/>
                <a:chExt cx="644" cy="374"/>
              </a:xfrm>
            </p:grpSpPr>
            <p:sp>
              <p:nvSpPr>
                <p:cNvPr id="17457" name="Rectangle 49"/>
                <p:cNvSpPr>
                  <a:spLocks noChangeArrowheads="1"/>
                </p:cNvSpPr>
                <p:nvPr/>
              </p:nvSpPr>
              <p:spPr bwMode="auto">
                <a:xfrm>
                  <a:off x="3496" y="1956"/>
                  <a:ext cx="55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600" b="1">
                      <a:effectLst>
                        <a:outerShdw blurRad="38100" dist="38100" dir="2700000" algn="tl">
                          <a:srgbClr val="C0C0C0"/>
                        </a:outerShdw>
                      </a:effectLst>
                    </a:rPr>
                    <a:t>参数变化</a:t>
                  </a:r>
                </a:p>
                <a:p>
                  <a:pPr algn="ctr">
                    <a:defRPr/>
                  </a:pPr>
                  <a:endParaRPr lang="en-US" altLang="zh-CN" sz="1600" b="1">
                    <a:effectLst>
                      <a:outerShdw blurRad="38100" dist="38100" dir="2700000" algn="tl">
                        <a:srgbClr val="C0C0C0"/>
                      </a:outerShdw>
                    </a:effectLst>
                  </a:endParaRPr>
                </a:p>
              </p:txBody>
            </p:sp>
            <p:sp>
              <p:nvSpPr>
                <p:cNvPr id="39086" name="Rectangle 184"/>
                <p:cNvSpPr>
                  <a:spLocks noChangeArrowheads="1"/>
                </p:cNvSpPr>
                <p:nvPr/>
              </p:nvSpPr>
              <p:spPr bwMode="auto">
                <a:xfrm>
                  <a:off x="3453" y="1956"/>
                  <a:ext cx="64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65" name="Group 187"/>
              <p:cNvGrpSpPr>
                <a:grpSpLocks/>
              </p:cNvGrpSpPr>
              <p:nvPr/>
            </p:nvGrpSpPr>
            <p:grpSpPr bwMode="auto">
              <a:xfrm>
                <a:off x="0" y="2330"/>
                <a:ext cx="345" cy="460"/>
                <a:chOff x="0" y="2330"/>
                <a:chExt cx="345" cy="460"/>
              </a:xfrm>
            </p:grpSpPr>
            <p:sp>
              <p:nvSpPr>
                <p:cNvPr id="17458" name="Rectangle 50"/>
                <p:cNvSpPr>
                  <a:spLocks noChangeArrowheads="1"/>
                </p:cNvSpPr>
                <p:nvPr/>
              </p:nvSpPr>
              <p:spPr bwMode="auto">
                <a:xfrm>
                  <a:off x="43" y="2334"/>
                  <a:ext cx="259"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600" b="1">
                      <a:effectLst>
                        <a:outerShdw blurRad="38100" dist="38100" dir="2700000" algn="tl">
                          <a:srgbClr val="C0C0C0"/>
                        </a:outerShdw>
                      </a:effectLst>
                    </a:rPr>
                    <a:t>6</a:t>
                  </a:r>
                </a:p>
                <a:p>
                  <a:pPr algn="ctr">
                    <a:defRPr/>
                  </a:pPr>
                  <a:endParaRPr lang="en-US" altLang="zh-CN" sz="1600" b="1">
                    <a:effectLst>
                      <a:outerShdw blurRad="38100" dist="38100" dir="2700000" algn="tl">
                        <a:srgbClr val="C0C0C0"/>
                      </a:outerShdw>
                    </a:effectLst>
                  </a:endParaRPr>
                </a:p>
              </p:txBody>
            </p:sp>
            <p:sp>
              <p:nvSpPr>
                <p:cNvPr id="39084" name="Rectangle 186"/>
                <p:cNvSpPr>
                  <a:spLocks noChangeArrowheads="1"/>
                </p:cNvSpPr>
                <p:nvPr/>
              </p:nvSpPr>
              <p:spPr bwMode="auto">
                <a:xfrm>
                  <a:off x="0" y="2330"/>
                  <a:ext cx="345"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66" name="Group 189"/>
              <p:cNvGrpSpPr>
                <a:grpSpLocks/>
              </p:cNvGrpSpPr>
              <p:nvPr/>
            </p:nvGrpSpPr>
            <p:grpSpPr bwMode="auto">
              <a:xfrm>
                <a:off x="345" y="2330"/>
                <a:ext cx="679" cy="460"/>
                <a:chOff x="345" y="2330"/>
                <a:chExt cx="679" cy="460"/>
              </a:xfrm>
            </p:grpSpPr>
            <p:sp>
              <p:nvSpPr>
                <p:cNvPr id="17459" name="Rectangle 51"/>
                <p:cNvSpPr>
                  <a:spLocks noChangeArrowheads="1"/>
                </p:cNvSpPr>
                <p:nvPr/>
              </p:nvSpPr>
              <p:spPr bwMode="auto">
                <a:xfrm>
                  <a:off x="388" y="2334"/>
                  <a:ext cx="595"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600" b="1">
                      <a:effectLst>
                        <a:outerShdw blurRad="38100" dist="38100" dir="2700000" algn="tl">
                          <a:srgbClr val="C0C0C0"/>
                        </a:outerShdw>
                      </a:effectLst>
                    </a:rPr>
                    <a:t>多用性</a:t>
                  </a:r>
                </a:p>
                <a:p>
                  <a:pPr algn="ctr">
                    <a:defRPr/>
                  </a:pPr>
                  <a:endParaRPr lang="en-US" altLang="zh-CN" sz="1600" b="1">
                    <a:effectLst>
                      <a:outerShdw blurRad="38100" dist="38100" dir="2700000" algn="tl">
                        <a:srgbClr val="C0C0C0"/>
                      </a:outerShdw>
                    </a:effectLst>
                  </a:endParaRPr>
                </a:p>
              </p:txBody>
            </p:sp>
            <p:sp>
              <p:nvSpPr>
                <p:cNvPr id="39082" name="Rectangle 188"/>
                <p:cNvSpPr>
                  <a:spLocks noChangeArrowheads="1"/>
                </p:cNvSpPr>
                <p:nvPr/>
              </p:nvSpPr>
              <p:spPr bwMode="auto">
                <a:xfrm>
                  <a:off x="345" y="2330"/>
                  <a:ext cx="679"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67" name="Group 191"/>
              <p:cNvGrpSpPr>
                <a:grpSpLocks/>
              </p:cNvGrpSpPr>
              <p:nvPr/>
            </p:nvGrpSpPr>
            <p:grpSpPr bwMode="auto">
              <a:xfrm>
                <a:off x="1024" y="2330"/>
                <a:ext cx="357" cy="460"/>
                <a:chOff x="1024" y="2330"/>
                <a:chExt cx="357" cy="460"/>
              </a:xfrm>
            </p:grpSpPr>
            <p:sp>
              <p:nvSpPr>
                <p:cNvPr id="17460" name="Rectangle 52"/>
                <p:cNvSpPr>
                  <a:spLocks noChangeArrowheads="1"/>
                </p:cNvSpPr>
                <p:nvPr/>
              </p:nvSpPr>
              <p:spPr bwMode="auto">
                <a:xfrm>
                  <a:off x="1067" y="2334"/>
                  <a:ext cx="271"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600" b="1">
                      <a:effectLst>
                        <a:outerShdw blurRad="38100" dist="38100" dir="2700000" algn="tl">
                          <a:srgbClr val="C0C0C0"/>
                        </a:outerShdw>
                      </a:effectLst>
                    </a:rPr>
                    <a:t>16</a:t>
                  </a:r>
                </a:p>
                <a:p>
                  <a:pPr algn="ctr">
                    <a:defRPr/>
                  </a:pPr>
                  <a:endParaRPr lang="en-US" altLang="zh-CN" sz="1600" b="1">
                    <a:effectLst>
                      <a:outerShdw blurRad="38100" dist="38100" dir="2700000" algn="tl">
                        <a:srgbClr val="C0C0C0"/>
                      </a:outerShdw>
                    </a:effectLst>
                  </a:endParaRPr>
                </a:p>
              </p:txBody>
            </p:sp>
            <p:sp>
              <p:nvSpPr>
                <p:cNvPr id="39080" name="Rectangle 190"/>
                <p:cNvSpPr>
                  <a:spLocks noChangeArrowheads="1"/>
                </p:cNvSpPr>
                <p:nvPr/>
              </p:nvSpPr>
              <p:spPr bwMode="auto">
                <a:xfrm>
                  <a:off x="1024" y="2330"/>
                  <a:ext cx="357"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68" name="Group 193"/>
              <p:cNvGrpSpPr>
                <a:grpSpLocks/>
              </p:cNvGrpSpPr>
              <p:nvPr/>
            </p:nvGrpSpPr>
            <p:grpSpPr bwMode="auto">
              <a:xfrm>
                <a:off x="1381" y="2330"/>
                <a:ext cx="667" cy="460"/>
                <a:chOff x="1381" y="2330"/>
                <a:chExt cx="667" cy="460"/>
              </a:xfrm>
            </p:grpSpPr>
            <p:sp>
              <p:nvSpPr>
                <p:cNvPr id="17461" name="Rectangle 53"/>
                <p:cNvSpPr>
                  <a:spLocks noChangeArrowheads="1"/>
                </p:cNvSpPr>
                <p:nvPr/>
              </p:nvSpPr>
              <p:spPr bwMode="auto">
                <a:xfrm>
                  <a:off x="1423" y="2334"/>
                  <a:ext cx="582"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600" b="1">
                      <a:effectLst>
                        <a:outerShdw blurRad="38100" dist="38100" dir="2700000" algn="tl">
                          <a:srgbClr val="C0C0C0"/>
                        </a:outerShdw>
                      </a:effectLst>
                    </a:rPr>
                    <a:t>未达到或超过的作用</a:t>
                  </a:r>
                </a:p>
                <a:p>
                  <a:pPr algn="ctr">
                    <a:defRPr/>
                  </a:pPr>
                  <a:endParaRPr lang="en-US" altLang="zh-CN" sz="1600" b="1">
                    <a:effectLst>
                      <a:outerShdw blurRad="38100" dist="38100" dir="2700000" algn="tl">
                        <a:srgbClr val="C0C0C0"/>
                      </a:outerShdw>
                    </a:effectLst>
                  </a:endParaRPr>
                </a:p>
              </p:txBody>
            </p:sp>
            <p:sp>
              <p:nvSpPr>
                <p:cNvPr id="39078" name="Rectangle 192"/>
                <p:cNvSpPr>
                  <a:spLocks noChangeArrowheads="1"/>
                </p:cNvSpPr>
                <p:nvPr/>
              </p:nvSpPr>
              <p:spPr bwMode="auto">
                <a:xfrm>
                  <a:off x="1381" y="2330"/>
                  <a:ext cx="667"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69" name="Group 195"/>
              <p:cNvGrpSpPr>
                <a:grpSpLocks/>
              </p:cNvGrpSpPr>
              <p:nvPr/>
            </p:nvGrpSpPr>
            <p:grpSpPr bwMode="auto">
              <a:xfrm>
                <a:off x="2048" y="2330"/>
                <a:ext cx="369" cy="460"/>
                <a:chOff x="2048" y="2330"/>
                <a:chExt cx="369" cy="460"/>
              </a:xfrm>
            </p:grpSpPr>
            <p:sp>
              <p:nvSpPr>
                <p:cNvPr id="17462" name="Rectangle 54"/>
                <p:cNvSpPr>
                  <a:spLocks noChangeArrowheads="1"/>
                </p:cNvSpPr>
                <p:nvPr/>
              </p:nvSpPr>
              <p:spPr bwMode="auto">
                <a:xfrm>
                  <a:off x="2090" y="2334"/>
                  <a:ext cx="285"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600" b="1">
                      <a:effectLst>
                        <a:outerShdw blurRad="38100" dist="38100" dir="2700000" algn="tl">
                          <a:srgbClr val="C0C0C0"/>
                        </a:outerShdw>
                      </a:effectLst>
                    </a:rPr>
                    <a:t>26</a:t>
                  </a:r>
                </a:p>
                <a:p>
                  <a:pPr algn="ctr">
                    <a:defRPr/>
                  </a:pPr>
                  <a:endParaRPr lang="en-US" altLang="zh-CN" sz="1600" b="1">
                    <a:effectLst>
                      <a:outerShdw blurRad="38100" dist="38100" dir="2700000" algn="tl">
                        <a:srgbClr val="C0C0C0"/>
                      </a:outerShdw>
                    </a:effectLst>
                  </a:endParaRPr>
                </a:p>
              </p:txBody>
            </p:sp>
            <p:sp>
              <p:nvSpPr>
                <p:cNvPr id="39076" name="Rectangle 194"/>
                <p:cNvSpPr>
                  <a:spLocks noChangeArrowheads="1"/>
                </p:cNvSpPr>
                <p:nvPr/>
              </p:nvSpPr>
              <p:spPr bwMode="auto">
                <a:xfrm>
                  <a:off x="2048" y="2330"/>
                  <a:ext cx="369"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70" name="Group 197"/>
              <p:cNvGrpSpPr>
                <a:grpSpLocks/>
              </p:cNvGrpSpPr>
              <p:nvPr/>
            </p:nvGrpSpPr>
            <p:grpSpPr bwMode="auto">
              <a:xfrm>
                <a:off x="2417" y="2330"/>
                <a:ext cx="655" cy="460"/>
                <a:chOff x="2417" y="2330"/>
                <a:chExt cx="655" cy="460"/>
              </a:xfrm>
            </p:grpSpPr>
            <p:sp>
              <p:nvSpPr>
                <p:cNvPr id="17463" name="Rectangle 55"/>
                <p:cNvSpPr>
                  <a:spLocks noChangeArrowheads="1"/>
                </p:cNvSpPr>
                <p:nvPr/>
              </p:nvSpPr>
              <p:spPr bwMode="auto">
                <a:xfrm>
                  <a:off x="2460" y="2334"/>
                  <a:ext cx="569"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600" b="1">
                      <a:effectLst>
                        <a:outerShdw blurRad="38100" dist="38100" dir="2700000" algn="tl">
                          <a:srgbClr val="C0C0C0"/>
                        </a:outerShdw>
                      </a:effectLst>
                    </a:rPr>
                    <a:t>复制</a:t>
                  </a:r>
                </a:p>
                <a:p>
                  <a:pPr algn="ctr">
                    <a:defRPr/>
                  </a:pPr>
                  <a:endParaRPr lang="en-US" altLang="zh-CN" sz="1600" b="1">
                    <a:effectLst>
                      <a:outerShdw blurRad="38100" dist="38100" dir="2700000" algn="tl">
                        <a:srgbClr val="C0C0C0"/>
                      </a:outerShdw>
                    </a:effectLst>
                  </a:endParaRPr>
                </a:p>
              </p:txBody>
            </p:sp>
            <p:sp>
              <p:nvSpPr>
                <p:cNvPr id="39074" name="Rectangle 196"/>
                <p:cNvSpPr>
                  <a:spLocks noChangeArrowheads="1"/>
                </p:cNvSpPr>
                <p:nvPr/>
              </p:nvSpPr>
              <p:spPr bwMode="auto">
                <a:xfrm>
                  <a:off x="2417" y="2330"/>
                  <a:ext cx="655"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71" name="Group 199"/>
              <p:cNvGrpSpPr>
                <a:grpSpLocks/>
              </p:cNvGrpSpPr>
              <p:nvPr/>
            </p:nvGrpSpPr>
            <p:grpSpPr bwMode="auto">
              <a:xfrm>
                <a:off x="3072" y="2330"/>
                <a:ext cx="381" cy="460"/>
                <a:chOff x="3072" y="2330"/>
                <a:chExt cx="381" cy="460"/>
              </a:xfrm>
            </p:grpSpPr>
            <p:sp>
              <p:nvSpPr>
                <p:cNvPr id="17464" name="Rectangle 56"/>
                <p:cNvSpPr>
                  <a:spLocks noChangeArrowheads="1"/>
                </p:cNvSpPr>
                <p:nvPr/>
              </p:nvSpPr>
              <p:spPr bwMode="auto">
                <a:xfrm>
                  <a:off x="3115" y="2334"/>
                  <a:ext cx="295"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600" b="1">
                      <a:effectLst>
                        <a:outerShdw blurRad="38100" dist="38100" dir="2700000" algn="tl">
                          <a:srgbClr val="C0C0C0"/>
                        </a:outerShdw>
                      </a:effectLst>
                    </a:rPr>
                    <a:t>36</a:t>
                  </a:r>
                </a:p>
                <a:p>
                  <a:pPr algn="ctr">
                    <a:defRPr/>
                  </a:pPr>
                  <a:endParaRPr lang="en-US" altLang="zh-CN" sz="1600" b="1">
                    <a:effectLst>
                      <a:outerShdw blurRad="38100" dist="38100" dir="2700000" algn="tl">
                        <a:srgbClr val="C0C0C0"/>
                      </a:outerShdw>
                    </a:effectLst>
                  </a:endParaRPr>
                </a:p>
              </p:txBody>
            </p:sp>
            <p:sp>
              <p:nvSpPr>
                <p:cNvPr id="39072" name="Rectangle 198"/>
                <p:cNvSpPr>
                  <a:spLocks noChangeArrowheads="1"/>
                </p:cNvSpPr>
                <p:nvPr/>
              </p:nvSpPr>
              <p:spPr bwMode="auto">
                <a:xfrm>
                  <a:off x="3072" y="2330"/>
                  <a:ext cx="381"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72" name="Group 201"/>
              <p:cNvGrpSpPr>
                <a:grpSpLocks/>
              </p:cNvGrpSpPr>
              <p:nvPr/>
            </p:nvGrpSpPr>
            <p:grpSpPr bwMode="auto">
              <a:xfrm>
                <a:off x="3453" y="2330"/>
                <a:ext cx="644" cy="460"/>
                <a:chOff x="3453" y="2330"/>
                <a:chExt cx="644" cy="460"/>
              </a:xfrm>
            </p:grpSpPr>
            <p:sp>
              <p:nvSpPr>
                <p:cNvPr id="17465" name="Rectangle 57"/>
                <p:cNvSpPr>
                  <a:spLocks noChangeArrowheads="1"/>
                </p:cNvSpPr>
                <p:nvPr/>
              </p:nvSpPr>
              <p:spPr bwMode="auto">
                <a:xfrm>
                  <a:off x="3496" y="2334"/>
                  <a:ext cx="559"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600" b="1">
                      <a:effectLst>
                        <a:outerShdw blurRad="38100" dist="38100" dir="2700000" algn="tl">
                          <a:srgbClr val="C0C0C0"/>
                        </a:outerShdw>
                      </a:effectLst>
                    </a:rPr>
                    <a:t>状态变化</a:t>
                  </a:r>
                </a:p>
                <a:p>
                  <a:pPr algn="ctr">
                    <a:defRPr/>
                  </a:pPr>
                  <a:endParaRPr lang="en-US" altLang="zh-CN" sz="1600" b="1">
                    <a:effectLst>
                      <a:outerShdw blurRad="38100" dist="38100" dir="2700000" algn="tl">
                        <a:srgbClr val="C0C0C0"/>
                      </a:outerShdw>
                    </a:effectLst>
                  </a:endParaRPr>
                </a:p>
              </p:txBody>
            </p:sp>
            <p:sp>
              <p:nvSpPr>
                <p:cNvPr id="39070" name="Rectangle 200"/>
                <p:cNvSpPr>
                  <a:spLocks noChangeArrowheads="1"/>
                </p:cNvSpPr>
                <p:nvPr/>
              </p:nvSpPr>
              <p:spPr bwMode="auto">
                <a:xfrm>
                  <a:off x="3453" y="2330"/>
                  <a:ext cx="64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73" name="Group 203"/>
              <p:cNvGrpSpPr>
                <a:grpSpLocks/>
              </p:cNvGrpSpPr>
              <p:nvPr/>
            </p:nvGrpSpPr>
            <p:grpSpPr bwMode="auto">
              <a:xfrm>
                <a:off x="0" y="2790"/>
                <a:ext cx="345" cy="374"/>
                <a:chOff x="0" y="2790"/>
                <a:chExt cx="345" cy="374"/>
              </a:xfrm>
            </p:grpSpPr>
            <p:sp>
              <p:nvSpPr>
                <p:cNvPr id="17466" name="Rectangle 58"/>
                <p:cNvSpPr>
                  <a:spLocks noChangeArrowheads="1"/>
                </p:cNvSpPr>
                <p:nvPr/>
              </p:nvSpPr>
              <p:spPr bwMode="auto">
                <a:xfrm>
                  <a:off x="43" y="2790"/>
                  <a:ext cx="2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600" b="1">
                      <a:effectLst>
                        <a:outerShdw blurRad="38100" dist="38100" dir="2700000" algn="tl">
                          <a:srgbClr val="C0C0C0"/>
                        </a:outerShdw>
                      </a:effectLst>
                    </a:rPr>
                    <a:t>7</a:t>
                  </a:r>
                </a:p>
                <a:p>
                  <a:pPr algn="ctr">
                    <a:defRPr/>
                  </a:pPr>
                  <a:endParaRPr lang="en-US" altLang="zh-CN" sz="1600" b="1">
                    <a:effectLst>
                      <a:outerShdw blurRad="38100" dist="38100" dir="2700000" algn="tl">
                        <a:srgbClr val="C0C0C0"/>
                      </a:outerShdw>
                    </a:effectLst>
                  </a:endParaRPr>
                </a:p>
              </p:txBody>
            </p:sp>
            <p:sp>
              <p:nvSpPr>
                <p:cNvPr id="39068" name="Rectangle 202"/>
                <p:cNvSpPr>
                  <a:spLocks noChangeArrowheads="1"/>
                </p:cNvSpPr>
                <p:nvPr/>
              </p:nvSpPr>
              <p:spPr bwMode="auto">
                <a:xfrm>
                  <a:off x="0" y="2790"/>
                  <a:ext cx="34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74" name="Group 205"/>
              <p:cNvGrpSpPr>
                <a:grpSpLocks/>
              </p:cNvGrpSpPr>
              <p:nvPr/>
            </p:nvGrpSpPr>
            <p:grpSpPr bwMode="auto">
              <a:xfrm>
                <a:off x="345" y="2790"/>
                <a:ext cx="679" cy="374"/>
                <a:chOff x="345" y="2790"/>
                <a:chExt cx="679" cy="374"/>
              </a:xfrm>
            </p:grpSpPr>
            <p:sp>
              <p:nvSpPr>
                <p:cNvPr id="17467" name="Rectangle 59"/>
                <p:cNvSpPr>
                  <a:spLocks noChangeArrowheads="1"/>
                </p:cNvSpPr>
                <p:nvPr/>
              </p:nvSpPr>
              <p:spPr bwMode="auto">
                <a:xfrm>
                  <a:off x="388" y="2790"/>
                  <a:ext cx="595"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600" b="1">
                      <a:effectLst>
                        <a:outerShdw blurRad="38100" dist="38100" dir="2700000" algn="tl">
                          <a:srgbClr val="C0C0C0"/>
                        </a:outerShdw>
                      </a:effectLst>
                    </a:rPr>
                    <a:t>套装</a:t>
                  </a:r>
                </a:p>
                <a:p>
                  <a:pPr algn="ctr">
                    <a:defRPr/>
                  </a:pPr>
                  <a:endParaRPr lang="en-US" altLang="zh-CN" sz="1600" b="1">
                    <a:effectLst>
                      <a:outerShdw blurRad="38100" dist="38100" dir="2700000" algn="tl">
                        <a:srgbClr val="C0C0C0"/>
                      </a:outerShdw>
                    </a:effectLst>
                  </a:endParaRPr>
                </a:p>
              </p:txBody>
            </p:sp>
            <p:sp>
              <p:nvSpPr>
                <p:cNvPr id="39066" name="Rectangle 204"/>
                <p:cNvSpPr>
                  <a:spLocks noChangeArrowheads="1"/>
                </p:cNvSpPr>
                <p:nvPr/>
              </p:nvSpPr>
              <p:spPr bwMode="auto">
                <a:xfrm>
                  <a:off x="345" y="2790"/>
                  <a:ext cx="679"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75" name="Group 207"/>
              <p:cNvGrpSpPr>
                <a:grpSpLocks/>
              </p:cNvGrpSpPr>
              <p:nvPr/>
            </p:nvGrpSpPr>
            <p:grpSpPr bwMode="auto">
              <a:xfrm>
                <a:off x="1024" y="2790"/>
                <a:ext cx="357" cy="374"/>
                <a:chOff x="1024" y="2790"/>
                <a:chExt cx="357" cy="374"/>
              </a:xfrm>
            </p:grpSpPr>
            <p:sp>
              <p:nvSpPr>
                <p:cNvPr id="17468" name="Rectangle 60"/>
                <p:cNvSpPr>
                  <a:spLocks noChangeArrowheads="1"/>
                </p:cNvSpPr>
                <p:nvPr/>
              </p:nvSpPr>
              <p:spPr bwMode="auto">
                <a:xfrm>
                  <a:off x="1067" y="2790"/>
                  <a:ext cx="271"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600" b="1">
                      <a:effectLst>
                        <a:outerShdw blurRad="38100" dist="38100" dir="2700000" algn="tl">
                          <a:srgbClr val="C0C0C0"/>
                        </a:outerShdw>
                      </a:effectLst>
                    </a:rPr>
                    <a:t>17</a:t>
                  </a:r>
                </a:p>
                <a:p>
                  <a:pPr algn="ctr">
                    <a:defRPr/>
                  </a:pPr>
                  <a:endParaRPr lang="en-US" altLang="zh-CN" sz="1600" b="1">
                    <a:effectLst>
                      <a:outerShdw blurRad="38100" dist="38100" dir="2700000" algn="tl">
                        <a:srgbClr val="C0C0C0"/>
                      </a:outerShdw>
                    </a:effectLst>
                  </a:endParaRPr>
                </a:p>
              </p:txBody>
            </p:sp>
            <p:sp>
              <p:nvSpPr>
                <p:cNvPr id="39064" name="Rectangle 206"/>
                <p:cNvSpPr>
                  <a:spLocks noChangeArrowheads="1"/>
                </p:cNvSpPr>
                <p:nvPr/>
              </p:nvSpPr>
              <p:spPr bwMode="auto">
                <a:xfrm>
                  <a:off x="1024" y="2790"/>
                  <a:ext cx="357"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76" name="Group 209"/>
              <p:cNvGrpSpPr>
                <a:grpSpLocks/>
              </p:cNvGrpSpPr>
              <p:nvPr/>
            </p:nvGrpSpPr>
            <p:grpSpPr bwMode="auto">
              <a:xfrm>
                <a:off x="1381" y="2790"/>
                <a:ext cx="667" cy="374"/>
                <a:chOff x="1381" y="2790"/>
                <a:chExt cx="667" cy="374"/>
              </a:xfrm>
            </p:grpSpPr>
            <p:sp>
              <p:nvSpPr>
                <p:cNvPr id="17469" name="Rectangle 61"/>
                <p:cNvSpPr>
                  <a:spLocks noChangeArrowheads="1"/>
                </p:cNvSpPr>
                <p:nvPr/>
              </p:nvSpPr>
              <p:spPr bwMode="auto">
                <a:xfrm>
                  <a:off x="1423" y="2790"/>
                  <a:ext cx="582"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600" b="1">
                      <a:effectLst>
                        <a:outerShdw blurRad="38100" dist="38100" dir="2700000" algn="tl">
                          <a:srgbClr val="C0C0C0"/>
                        </a:outerShdw>
                      </a:effectLst>
                    </a:rPr>
                    <a:t>维数的变化</a:t>
                  </a:r>
                </a:p>
                <a:p>
                  <a:pPr algn="ctr">
                    <a:defRPr/>
                  </a:pPr>
                  <a:endParaRPr lang="en-US" altLang="zh-CN" sz="1600" b="1">
                    <a:effectLst>
                      <a:outerShdw blurRad="38100" dist="38100" dir="2700000" algn="tl">
                        <a:srgbClr val="C0C0C0"/>
                      </a:outerShdw>
                    </a:effectLst>
                  </a:endParaRPr>
                </a:p>
              </p:txBody>
            </p:sp>
            <p:sp>
              <p:nvSpPr>
                <p:cNvPr id="39062" name="Rectangle 208"/>
                <p:cNvSpPr>
                  <a:spLocks noChangeArrowheads="1"/>
                </p:cNvSpPr>
                <p:nvPr/>
              </p:nvSpPr>
              <p:spPr bwMode="auto">
                <a:xfrm>
                  <a:off x="1381" y="2790"/>
                  <a:ext cx="667"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77" name="Group 211"/>
              <p:cNvGrpSpPr>
                <a:grpSpLocks/>
              </p:cNvGrpSpPr>
              <p:nvPr/>
            </p:nvGrpSpPr>
            <p:grpSpPr bwMode="auto">
              <a:xfrm>
                <a:off x="2048" y="2790"/>
                <a:ext cx="369" cy="374"/>
                <a:chOff x="2048" y="2790"/>
                <a:chExt cx="369" cy="374"/>
              </a:xfrm>
            </p:grpSpPr>
            <p:sp>
              <p:nvSpPr>
                <p:cNvPr id="17470" name="Rectangle 62"/>
                <p:cNvSpPr>
                  <a:spLocks noChangeArrowheads="1"/>
                </p:cNvSpPr>
                <p:nvPr/>
              </p:nvSpPr>
              <p:spPr bwMode="auto">
                <a:xfrm>
                  <a:off x="2090" y="2790"/>
                  <a:ext cx="285"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600" b="1">
                      <a:effectLst>
                        <a:outerShdw blurRad="38100" dist="38100" dir="2700000" algn="tl">
                          <a:srgbClr val="C0C0C0"/>
                        </a:outerShdw>
                      </a:effectLst>
                    </a:rPr>
                    <a:t>27</a:t>
                  </a:r>
                </a:p>
                <a:p>
                  <a:pPr algn="ctr">
                    <a:defRPr/>
                  </a:pPr>
                  <a:endParaRPr lang="en-US" altLang="zh-CN" sz="1600" b="1">
                    <a:effectLst>
                      <a:outerShdw blurRad="38100" dist="38100" dir="2700000" algn="tl">
                        <a:srgbClr val="C0C0C0"/>
                      </a:outerShdw>
                    </a:effectLst>
                  </a:endParaRPr>
                </a:p>
              </p:txBody>
            </p:sp>
            <p:sp>
              <p:nvSpPr>
                <p:cNvPr id="39060" name="Rectangle 210"/>
                <p:cNvSpPr>
                  <a:spLocks noChangeArrowheads="1"/>
                </p:cNvSpPr>
                <p:nvPr/>
              </p:nvSpPr>
              <p:spPr bwMode="auto">
                <a:xfrm>
                  <a:off x="2048" y="2790"/>
                  <a:ext cx="369"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78" name="Group 213"/>
              <p:cNvGrpSpPr>
                <a:grpSpLocks/>
              </p:cNvGrpSpPr>
              <p:nvPr/>
            </p:nvGrpSpPr>
            <p:grpSpPr bwMode="auto">
              <a:xfrm>
                <a:off x="2417" y="2790"/>
                <a:ext cx="655" cy="374"/>
                <a:chOff x="2417" y="2790"/>
                <a:chExt cx="655" cy="374"/>
              </a:xfrm>
            </p:grpSpPr>
            <p:sp>
              <p:nvSpPr>
                <p:cNvPr id="17471" name="Rectangle 63"/>
                <p:cNvSpPr>
                  <a:spLocks noChangeArrowheads="1"/>
                </p:cNvSpPr>
                <p:nvPr/>
              </p:nvSpPr>
              <p:spPr bwMode="auto">
                <a:xfrm>
                  <a:off x="2460" y="2790"/>
                  <a:ext cx="56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600" b="1">
                      <a:effectLst>
                        <a:outerShdw blurRad="38100" dist="38100" dir="2700000" algn="tl">
                          <a:srgbClr val="C0C0C0"/>
                        </a:outerShdw>
                      </a:effectLst>
                    </a:rPr>
                    <a:t>廉价替代品</a:t>
                  </a:r>
                </a:p>
                <a:p>
                  <a:pPr algn="ctr">
                    <a:defRPr/>
                  </a:pPr>
                  <a:endParaRPr lang="en-US" altLang="zh-CN" sz="1600" b="1">
                    <a:effectLst>
                      <a:outerShdw blurRad="38100" dist="38100" dir="2700000" algn="tl">
                        <a:srgbClr val="C0C0C0"/>
                      </a:outerShdw>
                    </a:effectLst>
                  </a:endParaRPr>
                </a:p>
              </p:txBody>
            </p:sp>
            <p:sp>
              <p:nvSpPr>
                <p:cNvPr id="39058" name="Rectangle 212"/>
                <p:cNvSpPr>
                  <a:spLocks noChangeArrowheads="1"/>
                </p:cNvSpPr>
                <p:nvPr/>
              </p:nvSpPr>
              <p:spPr bwMode="auto">
                <a:xfrm>
                  <a:off x="2417" y="2790"/>
                  <a:ext cx="65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79" name="Group 215"/>
              <p:cNvGrpSpPr>
                <a:grpSpLocks/>
              </p:cNvGrpSpPr>
              <p:nvPr/>
            </p:nvGrpSpPr>
            <p:grpSpPr bwMode="auto">
              <a:xfrm>
                <a:off x="3072" y="2790"/>
                <a:ext cx="381" cy="374"/>
                <a:chOff x="3072" y="2790"/>
                <a:chExt cx="381" cy="374"/>
              </a:xfrm>
            </p:grpSpPr>
            <p:sp>
              <p:nvSpPr>
                <p:cNvPr id="17472" name="Rectangle 64"/>
                <p:cNvSpPr>
                  <a:spLocks noChangeArrowheads="1"/>
                </p:cNvSpPr>
                <p:nvPr/>
              </p:nvSpPr>
              <p:spPr bwMode="auto">
                <a:xfrm>
                  <a:off x="3115" y="2790"/>
                  <a:ext cx="295"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600" b="1">
                      <a:effectLst>
                        <a:outerShdw blurRad="38100" dist="38100" dir="2700000" algn="tl">
                          <a:srgbClr val="C0C0C0"/>
                        </a:outerShdw>
                      </a:effectLst>
                    </a:rPr>
                    <a:t>37</a:t>
                  </a:r>
                </a:p>
                <a:p>
                  <a:pPr algn="ctr">
                    <a:defRPr/>
                  </a:pPr>
                  <a:endParaRPr lang="en-US" altLang="zh-CN" sz="1600" b="1">
                    <a:effectLst>
                      <a:outerShdw blurRad="38100" dist="38100" dir="2700000" algn="tl">
                        <a:srgbClr val="C0C0C0"/>
                      </a:outerShdw>
                    </a:effectLst>
                  </a:endParaRPr>
                </a:p>
              </p:txBody>
            </p:sp>
            <p:sp>
              <p:nvSpPr>
                <p:cNvPr id="39056" name="Rectangle 214"/>
                <p:cNvSpPr>
                  <a:spLocks noChangeArrowheads="1"/>
                </p:cNvSpPr>
                <p:nvPr/>
              </p:nvSpPr>
              <p:spPr bwMode="auto">
                <a:xfrm>
                  <a:off x="3072" y="2790"/>
                  <a:ext cx="381"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80" name="Group 217"/>
              <p:cNvGrpSpPr>
                <a:grpSpLocks/>
              </p:cNvGrpSpPr>
              <p:nvPr/>
            </p:nvGrpSpPr>
            <p:grpSpPr bwMode="auto">
              <a:xfrm>
                <a:off x="3453" y="2790"/>
                <a:ext cx="644" cy="374"/>
                <a:chOff x="3453" y="2790"/>
                <a:chExt cx="644" cy="374"/>
              </a:xfrm>
            </p:grpSpPr>
            <p:sp>
              <p:nvSpPr>
                <p:cNvPr id="17473" name="Rectangle 65"/>
                <p:cNvSpPr>
                  <a:spLocks noChangeArrowheads="1"/>
                </p:cNvSpPr>
                <p:nvPr/>
              </p:nvSpPr>
              <p:spPr bwMode="auto">
                <a:xfrm>
                  <a:off x="3496" y="2790"/>
                  <a:ext cx="5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600" b="1">
                      <a:effectLst>
                        <a:outerShdw blurRad="38100" dist="38100" dir="2700000" algn="tl">
                          <a:srgbClr val="C0C0C0"/>
                        </a:outerShdw>
                      </a:effectLst>
                    </a:rPr>
                    <a:t>热膨胀</a:t>
                  </a:r>
                </a:p>
                <a:p>
                  <a:pPr algn="ctr">
                    <a:defRPr/>
                  </a:pPr>
                  <a:endParaRPr lang="en-US" altLang="zh-CN" sz="1600" b="1">
                    <a:effectLst>
                      <a:outerShdw blurRad="38100" dist="38100" dir="2700000" algn="tl">
                        <a:srgbClr val="C0C0C0"/>
                      </a:outerShdw>
                    </a:effectLst>
                  </a:endParaRPr>
                </a:p>
              </p:txBody>
            </p:sp>
            <p:sp>
              <p:nvSpPr>
                <p:cNvPr id="39054" name="Rectangle 216"/>
                <p:cNvSpPr>
                  <a:spLocks noChangeArrowheads="1"/>
                </p:cNvSpPr>
                <p:nvPr/>
              </p:nvSpPr>
              <p:spPr bwMode="auto">
                <a:xfrm>
                  <a:off x="3453" y="2790"/>
                  <a:ext cx="64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81" name="Group 219"/>
              <p:cNvGrpSpPr>
                <a:grpSpLocks/>
              </p:cNvGrpSpPr>
              <p:nvPr/>
            </p:nvGrpSpPr>
            <p:grpSpPr bwMode="auto">
              <a:xfrm>
                <a:off x="0" y="3164"/>
                <a:ext cx="345" cy="460"/>
                <a:chOff x="0" y="3164"/>
                <a:chExt cx="345" cy="460"/>
              </a:xfrm>
            </p:grpSpPr>
            <p:sp>
              <p:nvSpPr>
                <p:cNvPr id="17474" name="Rectangle 66"/>
                <p:cNvSpPr>
                  <a:spLocks noChangeArrowheads="1"/>
                </p:cNvSpPr>
                <p:nvPr/>
              </p:nvSpPr>
              <p:spPr bwMode="auto">
                <a:xfrm>
                  <a:off x="43" y="3164"/>
                  <a:ext cx="259"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600" b="1">
                      <a:effectLst>
                        <a:outerShdw blurRad="38100" dist="38100" dir="2700000" algn="tl">
                          <a:srgbClr val="C0C0C0"/>
                        </a:outerShdw>
                      </a:effectLst>
                    </a:rPr>
                    <a:t>8</a:t>
                  </a:r>
                </a:p>
                <a:p>
                  <a:pPr algn="ctr">
                    <a:defRPr/>
                  </a:pPr>
                  <a:endParaRPr lang="en-US" altLang="zh-CN" sz="1600" b="1">
                    <a:effectLst>
                      <a:outerShdw blurRad="38100" dist="38100" dir="2700000" algn="tl">
                        <a:srgbClr val="C0C0C0"/>
                      </a:outerShdw>
                    </a:effectLst>
                  </a:endParaRPr>
                </a:p>
              </p:txBody>
            </p:sp>
            <p:sp>
              <p:nvSpPr>
                <p:cNvPr id="39052" name="Rectangle 218"/>
                <p:cNvSpPr>
                  <a:spLocks noChangeArrowheads="1"/>
                </p:cNvSpPr>
                <p:nvPr/>
              </p:nvSpPr>
              <p:spPr bwMode="auto">
                <a:xfrm>
                  <a:off x="0" y="3164"/>
                  <a:ext cx="345"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82" name="Group 221"/>
              <p:cNvGrpSpPr>
                <a:grpSpLocks/>
              </p:cNvGrpSpPr>
              <p:nvPr/>
            </p:nvGrpSpPr>
            <p:grpSpPr bwMode="auto">
              <a:xfrm>
                <a:off x="345" y="3164"/>
                <a:ext cx="679" cy="460"/>
                <a:chOff x="345" y="3164"/>
                <a:chExt cx="679" cy="460"/>
              </a:xfrm>
            </p:grpSpPr>
            <p:sp>
              <p:nvSpPr>
                <p:cNvPr id="17475" name="Rectangle 67"/>
                <p:cNvSpPr>
                  <a:spLocks noChangeArrowheads="1"/>
                </p:cNvSpPr>
                <p:nvPr/>
              </p:nvSpPr>
              <p:spPr bwMode="auto">
                <a:xfrm>
                  <a:off x="388" y="3164"/>
                  <a:ext cx="595"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600" b="1">
                      <a:effectLst>
                        <a:outerShdw blurRad="38100" dist="38100" dir="2700000" algn="tl">
                          <a:srgbClr val="C0C0C0"/>
                        </a:outerShdw>
                      </a:effectLst>
                    </a:rPr>
                    <a:t>质量补偿</a:t>
                  </a:r>
                </a:p>
                <a:p>
                  <a:pPr algn="ctr">
                    <a:defRPr/>
                  </a:pPr>
                  <a:endParaRPr lang="en-US" altLang="zh-CN" sz="1600" b="1">
                    <a:effectLst>
                      <a:outerShdw blurRad="38100" dist="38100" dir="2700000" algn="tl">
                        <a:srgbClr val="C0C0C0"/>
                      </a:outerShdw>
                    </a:effectLst>
                  </a:endParaRPr>
                </a:p>
              </p:txBody>
            </p:sp>
            <p:sp>
              <p:nvSpPr>
                <p:cNvPr id="39050" name="Rectangle 220"/>
                <p:cNvSpPr>
                  <a:spLocks noChangeArrowheads="1"/>
                </p:cNvSpPr>
                <p:nvPr/>
              </p:nvSpPr>
              <p:spPr bwMode="auto">
                <a:xfrm>
                  <a:off x="345" y="3164"/>
                  <a:ext cx="679"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83" name="Group 223"/>
              <p:cNvGrpSpPr>
                <a:grpSpLocks/>
              </p:cNvGrpSpPr>
              <p:nvPr/>
            </p:nvGrpSpPr>
            <p:grpSpPr bwMode="auto">
              <a:xfrm>
                <a:off x="1024" y="3164"/>
                <a:ext cx="357" cy="460"/>
                <a:chOff x="1024" y="3164"/>
                <a:chExt cx="357" cy="460"/>
              </a:xfrm>
            </p:grpSpPr>
            <p:sp>
              <p:nvSpPr>
                <p:cNvPr id="17476" name="Rectangle 68"/>
                <p:cNvSpPr>
                  <a:spLocks noChangeArrowheads="1"/>
                </p:cNvSpPr>
                <p:nvPr/>
              </p:nvSpPr>
              <p:spPr bwMode="auto">
                <a:xfrm>
                  <a:off x="1067" y="3164"/>
                  <a:ext cx="271"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600" b="1">
                      <a:effectLst>
                        <a:outerShdw blurRad="38100" dist="38100" dir="2700000" algn="tl">
                          <a:srgbClr val="C0C0C0"/>
                        </a:outerShdw>
                      </a:effectLst>
                    </a:rPr>
                    <a:t>18</a:t>
                  </a:r>
                </a:p>
                <a:p>
                  <a:pPr algn="ctr">
                    <a:defRPr/>
                  </a:pPr>
                  <a:endParaRPr lang="en-US" altLang="zh-CN" sz="1600" b="1">
                    <a:effectLst>
                      <a:outerShdw blurRad="38100" dist="38100" dir="2700000" algn="tl">
                        <a:srgbClr val="C0C0C0"/>
                      </a:outerShdw>
                    </a:effectLst>
                  </a:endParaRPr>
                </a:p>
              </p:txBody>
            </p:sp>
            <p:sp>
              <p:nvSpPr>
                <p:cNvPr id="39048" name="Rectangle 222"/>
                <p:cNvSpPr>
                  <a:spLocks noChangeArrowheads="1"/>
                </p:cNvSpPr>
                <p:nvPr/>
              </p:nvSpPr>
              <p:spPr bwMode="auto">
                <a:xfrm>
                  <a:off x="1024" y="3164"/>
                  <a:ext cx="357"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84" name="Group 225"/>
              <p:cNvGrpSpPr>
                <a:grpSpLocks/>
              </p:cNvGrpSpPr>
              <p:nvPr/>
            </p:nvGrpSpPr>
            <p:grpSpPr bwMode="auto">
              <a:xfrm>
                <a:off x="1381" y="3164"/>
                <a:ext cx="667" cy="460"/>
                <a:chOff x="1381" y="3164"/>
                <a:chExt cx="667" cy="460"/>
              </a:xfrm>
            </p:grpSpPr>
            <p:sp>
              <p:nvSpPr>
                <p:cNvPr id="17477" name="Rectangle 69"/>
                <p:cNvSpPr>
                  <a:spLocks noChangeArrowheads="1"/>
                </p:cNvSpPr>
                <p:nvPr/>
              </p:nvSpPr>
              <p:spPr bwMode="auto">
                <a:xfrm>
                  <a:off x="1423" y="3164"/>
                  <a:ext cx="582"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600" b="1">
                      <a:effectLst>
                        <a:outerShdw blurRad="38100" dist="38100" dir="2700000" algn="tl">
                          <a:srgbClr val="C0C0C0"/>
                        </a:outerShdw>
                      </a:effectLst>
                    </a:rPr>
                    <a:t>振动</a:t>
                  </a:r>
                </a:p>
                <a:p>
                  <a:pPr algn="ctr">
                    <a:defRPr/>
                  </a:pPr>
                  <a:endParaRPr lang="en-US" altLang="zh-CN" sz="1600" b="1">
                    <a:effectLst>
                      <a:outerShdw blurRad="38100" dist="38100" dir="2700000" algn="tl">
                        <a:srgbClr val="C0C0C0"/>
                      </a:outerShdw>
                    </a:effectLst>
                  </a:endParaRPr>
                </a:p>
              </p:txBody>
            </p:sp>
            <p:sp>
              <p:nvSpPr>
                <p:cNvPr id="39046" name="Rectangle 224"/>
                <p:cNvSpPr>
                  <a:spLocks noChangeArrowheads="1"/>
                </p:cNvSpPr>
                <p:nvPr/>
              </p:nvSpPr>
              <p:spPr bwMode="auto">
                <a:xfrm>
                  <a:off x="1381" y="3164"/>
                  <a:ext cx="667"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85" name="Group 227"/>
              <p:cNvGrpSpPr>
                <a:grpSpLocks/>
              </p:cNvGrpSpPr>
              <p:nvPr/>
            </p:nvGrpSpPr>
            <p:grpSpPr bwMode="auto">
              <a:xfrm>
                <a:off x="2048" y="3164"/>
                <a:ext cx="369" cy="460"/>
                <a:chOff x="2048" y="3164"/>
                <a:chExt cx="369" cy="460"/>
              </a:xfrm>
            </p:grpSpPr>
            <p:sp>
              <p:nvSpPr>
                <p:cNvPr id="17478" name="Rectangle 70"/>
                <p:cNvSpPr>
                  <a:spLocks noChangeArrowheads="1"/>
                </p:cNvSpPr>
                <p:nvPr/>
              </p:nvSpPr>
              <p:spPr bwMode="auto">
                <a:xfrm>
                  <a:off x="2090" y="3164"/>
                  <a:ext cx="285"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600" b="1">
                      <a:effectLst>
                        <a:outerShdw blurRad="38100" dist="38100" dir="2700000" algn="tl">
                          <a:srgbClr val="C0C0C0"/>
                        </a:outerShdw>
                      </a:effectLst>
                    </a:rPr>
                    <a:t>28</a:t>
                  </a:r>
                </a:p>
                <a:p>
                  <a:pPr algn="ctr">
                    <a:defRPr/>
                  </a:pPr>
                  <a:endParaRPr lang="en-US" altLang="zh-CN" sz="1600" b="1">
                    <a:effectLst>
                      <a:outerShdw blurRad="38100" dist="38100" dir="2700000" algn="tl">
                        <a:srgbClr val="C0C0C0"/>
                      </a:outerShdw>
                    </a:effectLst>
                  </a:endParaRPr>
                </a:p>
              </p:txBody>
            </p:sp>
            <p:sp>
              <p:nvSpPr>
                <p:cNvPr id="39044" name="Rectangle 226"/>
                <p:cNvSpPr>
                  <a:spLocks noChangeArrowheads="1"/>
                </p:cNvSpPr>
                <p:nvPr/>
              </p:nvSpPr>
              <p:spPr bwMode="auto">
                <a:xfrm>
                  <a:off x="2048" y="3164"/>
                  <a:ext cx="369"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86" name="Group 229"/>
              <p:cNvGrpSpPr>
                <a:grpSpLocks/>
              </p:cNvGrpSpPr>
              <p:nvPr/>
            </p:nvGrpSpPr>
            <p:grpSpPr bwMode="auto">
              <a:xfrm>
                <a:off x="2417" y="3164"/>
                <a:ext cx="655" cy="460"/>
                <a:chOff x="2417" y="3164"/>
                <a:chExt cx="655" cy="460"/>
              </a:xfrm>
            </p:grpSpPr>
            <p:sp>
              <p:nvSpPr>
                <p:cNvPr id="17479" name="Rectangle 71"/>
                <p:cNvSpPr>
                  <a:spLocks noChangeArrowheads="1"/>
                </p:cNvSpPr>
                <p:nvPr/>
              </p:nvSpPr>
              <p:spPr bwMode="auto">
                <a:xfrm>
                  <a:off x="2460" y="3164"/>
                  <a:ext cx="569"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600" b="1">
                      <a:effectLst>
                        <a:outerShdw blurRad="38100" dist="38100" dir="2700000" algn="tl">
                          <a:srgbClr val="C0C0C0"/>
                        </a:outerShdw>
                      </a:effectLst>
                    </a:rPr>
                    <a:t>机械系统的替代</a:t>
                  </a:r>
                </a:p>
                <a:p>
                  <a:pPr algn="ctr">
                    <a:defRPr/>
                  </a:pPr>
                  <a:endParaRPr lang="en-US" altLang="zh-CN" sz="1600" b="1">
                    <a:effectLst>
                      <a:outerShdw blurRad="38100" dist="38100" dir="2700000" algn="tl">
                        <a:srgbClr val="C0C0C0"/>
                      </a:outerShdw>
                    </a:effectLst>
                  </a:endParaRPr>
                </a:p>
              </p:txBody>
            </p:sp>
            <p:sp>
              <p:nvSpPr>
                <p:cNvPr id="39042" name="Rectangle 228"/>
                <p:cNvSpPr>
                  <a:spLocks noChangeArrowheads="1"/>
                </p:cNvSpPr>
                <p:nvPr/>
              </p:nvSpPr>
              <p:spPr bwMode="auto">
                <a:xfrm>
                  <a:off x="2417" y="3164"/>
                  <a:ext cx="655"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87" name="Group 231"/>
              <p:cNvGrpSpPr>
                <a:grpSpLocks/>
              </p:cNvGrpSpPr>
              <p:nvPr/>
            </p:nvGrpSpPr>
            <p:grpSpPr bwMode="auto">
              <a:xfrm>
                <a:off x="3072" y="3164"/>
                <a:ext cx="381" cy="460"/>
                <a:chOff x="3072" y="3164"/>
                <a:chExt cx="381" cy="460"/>
              </a:xfrm>
            </p:grpSpPr>
            <p:sp>
              <p:nvSpPr>
                <p:cNvPr id="17480" name="Rectangle 72"/>
                <p:cNvSpPr>
                  <a:spLocks noChangeArrowheads="1"/>
                </p:cNvSpPr>
                <p:nvPr/>
              </p:nvSpPr>
              <p:spPr bwMode="auto">
                <a:xfrm>
                  <a:off x="3115" y="3164"/>
                  <a:ext cx="295"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600" b="1">
                      <a:effectLst>
                        <a:outerShdw blurRad="38100" dist="38100" dir="2700000" algn="tl">
                          <a:srgbClr val="C0C0C0"/>
                        </a:outerShdw>
                      </a:effectLst>
                    </a:rPr>
                    <a:t>38</a:t>
                  </a:r>
                </a:p>
                <a:p>
                  <a:pPr algn="ctr">
                    <a:defRPr/>
                  </a:pPr>
                  <a:endParaRPr lang="en-US" altLang="zh-CN" sz="1600" b="1">
                    <a:effectLst>
                      <a:outerShdw blurRad="38100" dist="38100" dir="2700000" algn="tl">
                        <a:srgbClr val="C0C0C0"/>
                      </a:outerShdw>
                    </a:effectLst>
                  </a:endParaRPr>
                </a:p>
              </p:txBody>
            </p:sp>
            <p:sp>
              <p:nvSpPr>
                <p:cNvPr id="39040" name="Rectangle 230"/>
                <p:cNvSpPr>
                  <a:spLocks noChangeArrowheads="1"/>
                </p:cNvSpPr>
                <p:nvPr/>
              </p:nvSpPr>
              <p:spPr bwMode="auto">
                <a:xfrm>
                  <a:off x="3072" y="3164"/>
                  <a:ext cx="381"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88" name="Group 233"/>
              <p:cNvGrpSpPr>
                <a:grpSpLocks/>
              </p:cNvGrpSpPr>
              <p:nvPr/>
            </p:nvGrpSpPr>
            <p:grpSpPr bwMode="auto">
              <a:xfrm>
                <a:off x="3453" y="3164"/>
                <a:ext cx="644" cy="460"/>
                <a:chOff x="3453" y="3164"/>
                <a:chExt cx="644" cy="460"/>
              </a:xfrm>
            </p:grpSpPr>
            <p:sp>
              <p:nvSpPr>
                <p:cNvPr id="17481" name="Rectangle 73"/>
                <p:cNvSpPr>
                  <a:spLocks noChangeArrowheads="1"/>
                </p:cNvSpPr>
                <p:nvPr/>
              </p:nvSpPr>
              <p:spPr bwMode="auto">
                <a:xfrm>
                  <a:off x="3496" y="3164"/>
                  <a:ext cx="559"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600" b="1">
                      <a:effectLst>
                        <a:outerShdw blurRad="38100" dist="38100" dir="2700000" algn="tl">
                          <a:srgbClr val="C0C0C0"/>
                        </a:outerShdw>
                      </a:effectLst>
                    </a:rPr>
                    <a:t>加速强氧化</a:t>
                  </a:r>
                </a:p>
                <a:p>
                  <a:pPr algn="ctr">
                    <a:defRPr/>
                  </a:pPr>
                  <a:endParaRPr lang="en-US" altLang="zh-CN" sz="1600" b="1">
                    <a:effectLst>
                      <a:outerShdw blurRad="38100" dist="38100" dir="2700000" algn="tl">
                        <a:srgbClr val="C0C0C0"/>
                      </a:outerShdw>
                    </a:effectLst>
                  </a:endParaRPr>
                </a:p>
              </p:txBody>
            </p:sp>
            <p:sp>
              <p:nvSpPr>
                <p:cNvPr id="39038" name="Rectangle 232"/>
                <p:cNvSpPr>
                  <a:spLocks noChangeArrowheads="1"/>
                </p:cNvSpPr>
                <p:nvPr/>
              </p:nvSpPr>
              <p:spPr bwMode="auto">
                <a:xfrm>
                  <a:off x="3453" y="3164"/>
                  <a:ext cx="64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89" name="Group 235"/>
              <p:cNvGrpSpPr>
                <a:grpSpLocks/>
              </p:cNvGrpSpPr>
              <p:nvPr/>
            </p:nvGrpSpPr>
            <p:grpSpPr bwMode="auto">
              <a:xfrm>
                <a:off x="0" y="3624"/>
                <a:ext cx="345" cy="460"/>
                <a:chOff x="0" y="3624"/>
                <a:chExt cx="345" cy="460"/>
              </a:xfrm>
            </p:grpSpPr>
            <p:sp>
              <p:nvSpPr>
                <p:cNvPr id="17482" name="Rectangle 74"/>
                <p:cNvSpPr>
                  <a:spLocks noChangeArrowheads="1"/>
                </p:cNvSpPr>
                <p:nvPr/>
              </p:nvSpPr>
              <p:spPr bwMode="auto">
                <a:xfrm>
                  <a:off x="43" y="3624"/>
                  <a:ext cx="259"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600" b="1">
                      <a:effectLst>
                        <a:outerShdw blurRad="38100" dist="38100" dir="2700000" algn="tl">
                          <a:srgbClr val="C0C0C0"/>
                        </a:outerShdw>
                      </a:effectLst>
                    </a:rPr>
                    <a:t>9</a:t>
                  </a:r>
                </a:p>
                <a:p>
                  <a:pPr algn="ctr">
                    <a:defRPr/>
                  </a:pPr>
                  <a:endParaRPr lang="en-US" altLang="zh-CN" sz="1600" b="1">
                    <a:effectLst>
                      <a:outerShdw blurRad="38100" dist="38100" dir="2700000" algn="tl">
                        <a:srgbClr val="C0C0C0"/>
                      </a:outerShdw>
                    </a:effectLst>
                  </a:endParaRPr>
                </a:p>
              </p:txBody>
            </p:sp>
            <p:sp>
              <p:nvSpPr>
                <p:cNvPr id="39036" name="Rectangle 234"/>
                <p:cNvSpPr>
                  <a:spLocks noChangeArrowheads="1"/>
                </p:cNvSpPr>
                <p:nvPr/>
              </p:nvSpPr>
              <p:spPr bwMode="auto">
                <a:xfrm>
                  <a:off x="0" y="3624"/>
                  <a:ext cx="345"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90" name="Group 237"/>
              <p:cNvGrpSpPr>
                <a:grpSpLocks/>
              </p:cNvGrpSpPr>
              <p:nvPr/>
            </p:nvGrpSpPr>
            <p:grpSpPr bwMode="auto">
              <a:xfrm>
                <a:off x="345" y="3624"/>
                <a:ext cx="679" cy="460"/>
                <a:chOff x="345" y="3624"/>
                <a:chExt cx="679" cy="460"/>
              </a:xfrm>
            </p:grpSpPr>
            <p:sp>
              <p:nvSpPr>
                <p:cNvPr id="17483" name="Rectangle 75"/>
                <p:cNvSpPr>
                  <a:spLocks noChangeArrowheads="1"/>
                </p:cNvSpPr>
                <p:nvPr/>
              </p:nvSpPr>
              <p:spPr bwMode="auto">
                <a:xfrm>
                  <a:off x="388" y="3624"/>
                  <a:ext cx="595"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600" b="1">
                      <a:effectLst>
                        <a:outerShdw blurRad="38100" dist="38100" dir="2700000" algn="tl">
                          <a:srgbClr val="C0C0C0"/>
                        </a:outerShdw>
                      </a:effectLst>
                    </a:rPr>
                    <a:t>预加反作用</a:t>
                  </a:r>
                </a:p>
                <a:p>
                  <a:pPr algn="ctr">
                    <a:defRPr/>
                  </a:pPr>
                  <a:endParaRPr lang="en-US" altLang="zh-CN" sz="1600" b="1">
                    <a:effectLst>
                      <a:outerShdw blurRad="38100" dist="38100" dir="2700000" algn="tl">
                        <a:srgbClr val="C0C0C0"/>
                      </a:outerShdw>
                    </a:effectLst>
                  </a:endParaRPr>
                </a:p>
              </p:txBody>
            </p:sp>
            <p:sp>
              <p:nvSpPr>
                <p:cNvPr id="39034" name="Rectangle 236"/>
                <p:cNvSpPr>
                  <a:spLocks noChangeArrowheads="1"/>
                </p:cNvSpPr>
                <p:nvPr/>
              </p:nvSpPr>
              <p:spPr bwMode="auto">
                <a:xfrm>
                  <a:off x="345" y="3624"/>
                  <a:ext cx="679"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91" name="Group 239"/>
              <p:cNvGrpSpPr>
                <a:grpSpLocks/>
              </p:cNvGrpSpPr>
              <p:nvPr/>
            </p:nvGrpSpPr>
            <p:grpSpPr bwMode="auto">
              <a:xfrm>
                <a:off x="1024" y="3624"/>
                <a:ext cx="357" cy="460"/>
                <a:chOff x="1024" y="3624"/>
                <a:chExt cx="357" cy="460"/>
              </a:xfrm>
            </p:grpSpPr>
            <p:sp>
              <p:nvSpPr>
                <p:cNvPr id="17484" name="Rectangle 76"/>
                <p:cNvSpPr>
                  <a:spLocks noChangeArrowheads="1"/>
                </p:cNvSpPr>
                <p:nvPr/>
              </p:nvSpPr>
              <p:spPr bwMode="auto">
                <a:xfrm>
                  <a:off x="1067" y="3624"/>
                  <a:ext cx="271"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600" b="1">
                      <a:effectLst>
                        <a:outerShdw blurRad="38100" dist="38100" dir="2700000" algn="tl">
                          <a:srgbClr val="C0C0C0"/>
                        </a:outerShdw>
                      </a:effectLst>
                    </a:rPr>
                    <a:t>19</a:t>
                  </a:r>
                </a:p>
                <a:p>
                  <a:pPr algn="ctr">
                    <a:defRPr/>
                  </a:pPr>
                  <a:endParaRPr lang="en-US" altLang="zh-CN" sz="1600" b="1">
                    <a:effectLst>
                      <a:outerShdw blurRad="38100" dist="38100" dir="2700000" algn="tl">
                        <a:srgbClr val="C0C0C0"/>
                      </a:outerShdw>
                    </a:effectLst>
                  </a:endParaRPr>
                </a:p>
              </p:txBody>
            </p:sp>
            <p:sp>
              <p:nvSpPr>
                <p:cNvPr id="39032" name="Rectangle 238"/>
                <p:cNvSpPr>
                  <a:spLocks noChangeArrowheads="1"/>
                </p:cNvSpPr>
                <p:nvPr/>
              </p:nvSpPr>
              <p:spPr bwMode="auto">
                <a:xfrm>
                  <a:off x="1024" y="3624"/>
                  <a:ext cx="357"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92" name="Group 241"/>
              <p:cNvGrpSpPr>
                <a:grpSpLocks/>
              </p:cNvGrpSpPr>
              <p:nvPr/>
            </p:nvGrpSpPr>
            <p:grpSpPr bwMode="auto">
              <a:xfrm>
                <a:off x="1381" y="3624"/>
                <a:ext cx="667" cy="460"/>
                <a:chOff x="1381" y="3624"/>
                <a:chExt cx="667" cy="460"/>
              </a:xfrm>
            </p:grpSpPr>
            <p:sp>
              <p:nvSpPr>
                <p:cNvPr id="17485" name="Rectangle 77"/>
                <p:cNvSpPr>
                  <a:spLocks noChangeArrowheads="1"/>
                </p:cNvSpPr>
                <p:nvPr/>
              </p:nvSpPr>
              <p:spPr bwMode="auto">
                <a:xfrm>
                  <a:off x="1423" y="3624"/>
                  <a:ext cx="582"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600" b="1">
                      <a:effectLst>
                        <a:outerShdw blurRad="38100" dist="38100" dir="2700000" algn="tl">
                          <a:srgbClr val="C0C0C0"/>
                        </a:outerShdw>
                      </a:effectLst>
                    </a:rPr>
                    <a:t>周期性作用</a:t>
                  </a:r>
                </a:p>
                <a:p>
                  <a:pPr algn="ctr">
                    <a:defRPr/>
                  </a:pPr>
                  <a:endParaRPr lang="en-US" altLang="zh-CN" sz="1600" b="1">
                    <a:effectLst>
                      <a:outerShdw blurRad="38100" dist="38100" dir="2700000" algn="tl">
                        <a:srgbClr val="C0C0C0"/>
                      </a:outerShdw>
                    </a:effectLst>
                  </a:endParaRPr>
                </a:p>
              </p:txBody>
            </p:sp>
            <p:sp>
              <p:nvSpPr>
                <p:cNvPr id="39030" name="Rectangle 240"/>
                <p:cNvSpPr>
                  <a:spLocks noChangeArrowheads="1"/>
                </p:cNvSpPr>
                <p:nvPr/>
              </p:nvSpPr>
              <p:spPr bwMode="auto">
                <a:xfrm>
                  <a:off x="1381" y="3624"/>
                  <a:ext cx="667"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93" name="Group 243"/>
              <p:cNvGrpSpPr>
                <a:grpSpLocks/>
              </p:cNvGrpSpPr>
              <p:nvPr/>
            </p:nvGrpSpPr>
            <p:grpSpPr bwMode="auto">
              <a:xfrm>
                <a:off x="2048" y="3624"/>
                <a:ext cx="369" cy="460"/>
                <a:chOff x="2048" y="3624"/>
                <a:chExt cx="369" cy="460"/>
              </a:xfrm>
            </p:grpSpPr>
            <p:sp>
              <p:nvSpPr>
                <p:cNvPr id="17486" name="Rectangle 78"/>
                <p:cNvSpPr>
                  <a:spLocks noChangeArrowheads="1"/>
                </p:cNvSpPr>
                <p:nvPr/>
              </p:nvSpPr>
              <p:spPr bwMode="auto">
                <a:xfrm>
                  <a:off x="2090" y="3624"/>
                  <a:ext cx="285"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600" b="1">
                      <a:effectLst>
                        <a:outerShdw blurRad="38100" dist="38100" dir="2700000" algn="tl">
                          <a:srgbClr val="C0C0C0"/>
                        </a:outerShdw>
                      </a:effectLst>
                    </a:rPr>
                    <a:t>29</a:t>
                  </a:r>
                </a:p>
                <a:p>
                  <a:pPr algn="ctr">
                    <a:defRPr/>
                  </a:pPr>
                  <a:endParaRPr lang="en-US" altLang="zh-CN" sz="1600" b="1">
                    <a:effectLst>
                      <a:outerShdw blurRad="38100" dist="38100" dir="2700000" algn="tl">
                        <a:srgbClr val="C0C0C0"/>
                      </a:outerShdw>
                    </a:effectLst>
                  </a:endParaRPr>
                </a:p>
              </p:txBody>
            </p:sp>
            <p:sp>
              <p:nvSpPr>
                <p:cNvPr id="39028" name="Rectangle 242"/>
                <p:cNvSpPr>
                  <a:spLocks noChangeArrowheads="1"/>
                </p:cNvSpPr>
                <p:nvPr/>
              </p:nvSpPr>
              <p:spPr bwMode="auto">
                <a:xfrm>
                  <a:off x="2048" y="3624"/>
                  <a:ext cx="369"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94" name="Group 245"/>
              <p:cNvGrpSpPr>
                <a:grpSpLocks/>
              </p:cNvGrpSpPr>
              <p:nvPr/>
            </p:nvGrpSpPr>
            <p:grpSpPr bwMode="auto">
              <a:xfrm>
                <a:off x="2417" y="3624"/>
                <a:ext cx="655" cy="460"/>
                <a:chOff x="2417" y="3624"/>
                <a:chExt cx="655" cy="460"/>
              </a:xfrm>
            </p:grpSpPr>
            <p:sp>
              <p:nvSpPr>
                <p:cNvPr id="17487" name="Rectangle 79"/>
                <p:cNvSpPr>
                  <a:spLocks noChangeArrowheads="1"/>
                </p:cNvSpPr>
                <p:nvPr/>
              </p:nvSpPr>
              <p:spPr bwMode="auto">
                <a:xfrm>
                  <a:off x="2460" y="3624"/>
                  <a:ext cx="569"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600" b="1">
                      <a:effectLst>
                        <a:outerShdw blurRad="38100" dist="38100" dir="2700000" algn="tl">
                          <a:srgbClr val="C0C0C0"/>
                        </a:outerShdw>
                      </a:effectLst>
                    </a:rPr>
                    <a:t>气动与液压结构</a:t>
                  </a:r>
                </a:p>
                <a:p>
                  <a:pPr algn="ctr">
                    <a:defRPr/>
                  </a:pPr>
                  <a:endParaRPr lang="en-US" altLang="zh-CN" sz="1600" b="1">
                    <a:effectLst>
                      <a:outerShdw blurRad="38100" dist="38100" dir="2700000" algn="tl">
                        <a:srgbClr val="C0C0C0"/>
                      </a:outerShdw>
                    </a:effectLst>
                  </a:endParaRPr>
                </a:p>
              </p:txBody>
            </p:sp>
            <p:sp>
              <p:nvSpPr>
                <p:cNvPr id="39026" name="Rectangle 244"/>
                <p:cNvSpPr>
                  <a:spLocks noChangeArrowheads="1"/>
                </p:cNvSpPr>
                <p:nvPr/>
              </p:nvSpPr>
              <p:spPr bwMode="auto">
                <a:xfrm>
                  <a:off x="2417" y="3624"/>
                  <a:ext cx="655"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95" name="Group 247"/>
              <p:cNvGrpSpPr>
                <a:grpSpLocks/>
              </p:cNvGrpSpPr>
              <p:nvPr/>
            </p:nvGrpSpPr>
            <p:grpSpPr bwMode="auto">
              <a:xfrm>
                <a:off x="3072" y="3624"/>
                <a:ext cx="381" cy="460"/>
                <a:chOff x="3072" y="3624"/>
                <a:chExt cx="381" cy="460"/>
              </a:xfrm>
            </p:grpSpPr>
            <p:sp>
              <p:nvSpPr>
                <p:cNvPr id="17488" name="Rectangle 80"/>
                <p:cNvSpPr>
                  <a:spLocks noChangeArrowheads="1"/>
                </p:cNvSpPr>
                <p:nvPr/>
              </p:nvSpPr>
              <p:spPr bwMode="auto">
                <a:xfrm>
                  <a:off x="3115" y="3624"/>
                  <a:ext cx="295"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600" b="1">
                      <a:effectLst>
                        <a:outerShdw blurRad="38100" dist="38100" dir="2700000" algn="tl">
                          <a:srgbClr val="C0C0C0"/>
                        </a:outerShdw>
                      </a:effectLst>
                    </a:rPr>
                    <a:t>39</a:t>
                  </a:r>
                </a:p>
                <a:p>
                  <a:pPr algn="ctr">
                    <a:defRPr/>
                  </a:pPr>
                  <a:endParaRPr lang="en-US" altLang="zh-CN" sz="1600" b="1">
                    <a:effectLst>
                      <a:outerShdw blurRad="38100" dist="38100" dir="2700000" algn="tl">
                        <a:srgbClr val="C0C0C0"/>
                      </a:outerShdw>
                    </a:effectLst>
                  </a:endParaRPr>
                </a:p>
              </p:txBody>
            </p:sp>
            <p:sp>
              <p:nvSpPr>
                <p:cNvPr id="39024" name="Rectangle 246"/>
                <p:cNvSpPr>
                  <a:spLocks noChangeArrowheads="1"/>
                </p:cNvSpPr>
                <p:nvPr/>
              </p:nvSpPr>
              <p:spPr bwMode="auto">
                <a:xfrm>
                  <a:off x="3072" y="3624"/>
                  <a:ext cx="381"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96" name="Group 249"/>
              <p:cNvGrpSpPr>
                <a:grpSpLocks/>
              </p:cNvGrpSpPr>
              <p:nvPr/>
            </p:nvGrpSpPr>
            <p:grpSpPr bwMode="auto">
              <a:xfrm>
                <a:off x="3453" y="3624"/>
                <a:ext cx="644" cy="460"/>
                <a:chOff x="3453" y="3624"/>
                <a:chExt cx="644" cy="460"/>
              </a:xfrm>
            </p:grpSpPr>
            <p:sp>
              <p:nvSpPr>
                <p:cNvPr id="17489" name="Rectangle 81"/>
                <p:cNvSpPr>
                  <a:spLocks noChangeArrowheads="1"/>
                </p:cNvSpPr>
                <p:nvPr/>
              </p:nvSpPr>
              <p:spPr bwMode="auto">
                <a:xfrm>
                  <a:off x="3496" y="3624"/>
                  <a:ext cx="559"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600" b="1">
                      <a:effectLst>
                        <a:outerShdw blurRad="38100" dist="38100" dir="2700000" algn="tl">
                          <a:srgbClr val="C0C0C0"/>
                        </a:outerShdw>
                      </a:effectLst>
                    </a:rPr>
                    <a:t>惰性环境</a:t>
                  </a:r>
                </a:p>
                <a:p>
                  <a:pPr algn="ctr">
                    <a:defRPr/>
                  </a:pPr>
                  <a:endParaRPr lang="en-US" altLang="zh-CN" sz="1600" b="1">
                    <a:effectLst>
                      <a:outerShdw blurRad="38100" dist="38100" dir="2700000" algn="tl">
                        <a:srgbClr val="C0C0C0"/>
                      </a:outerShdw>
                    </a:effectLst>
                  </a:endParaRPr>
                </a:p>
              </p:txBody>
            </p:sp>
            <p:sp>
              <p:nvSpPr>
                <p:cNvPr id="39022" name="Rectangle 248"/>
                <p:cNvSpPr>
                  <a:spLocks noChangeArrowheads="1"/>
                </p:cNvSpPr>
                <p:nvPr/>
              </p:nvSpPr>
              <p:spPr bwMode="auto">
                <a:xfrm>
                  <a:off x="3453" y="3624"/>
                  <a:ext cx="64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97" name="Group 251"/>
              <p:cNvGrpSpPr>
                <a:grpSpLocks/>
              </p:cNvGrpSpPr>
              <p:nvPr/>
            </p:nvGrpSpPr>
            <p:grpSpPr bwMode="auto">
              <a:xfrm>
                <a:off x="0" y="4084"/>
                <a:ext cx="345" cy="460"/>
                <a:chOff x="0" y="4084"/>
                <a:chExt cx="345" cy="460"/>
              </a:xfrm>
            </p:grpSpPr>
            <p:sp>
              <p:nvSpPr>
                <p:cNvPr id="17490" name="Rectangle 82"/>
                <p:cNvSpPr>
                  <a:spLocks noChangeArrowheads="1"/>
                </p:cNvSpPr>
                <p:nvPr/>
              </p:nvSpPr>
              <p:spPr bwMode="auto">
                <a:xfrm>
                  <a:off x="43" y="4084"/>
                  <a:ext cx="259"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600" b="1">
                      <a:effectLst>
                        <a:outerShdw blurRad="38100" dist="38100" dir="2700000" algn="tl">
                          <a:srgbClr val="C0C0C0"/>
                        </a:outerShdw>
                      </a:effectLst>
                    </a:rPr>
                    <a:t>10</a:t>
                  </a:r>
                </a:p>
                <a:p>
                  <a:pPr algn="ctr">
                    <a:defRPr/>
                  </a:pPr>
                  <a:endParaRPr lang="en-US" altLang="zh-CN" sz="1600" b="1">
                    <a:effectLst>
                      <a:outerShdw blurRad="38100" dist="38100" dir="2700000" algn="tl">
                        <a:srgbClr val="C0C0C0"/>
                      </a:outerShdw>
                    </a:effectLst>
                  </a:endParaRPr>
                </a:p>
              </p:txBody>
            </p:sp>
            <p:sp>
              <p:nvSpPr>
                <p:cNvPr id="39020" name="Rectangle 250"/>
                <p:cNvSpPr>
                  <a:spLocks noChangeArrowheads="1"/>
                </p:cNvSpPr>
                <p:nvPr/>
              </p:nvSpPr>
              <p:spPr bwMode="auto">
                <a:xfrm>
                  <a:off x="0" y="4084"/>
                  <a:ext cx="345"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98" name="Group 253"/>
              <p:cNvGrpSpPr>
                <a:grpSpLocks/>
              </p:cNvGrpSpPr>
              <p:nvPr/>
            </p:nvGrpSpPr>
            <p:grpSpPr bwMode="auto">
              <a:xfrm>
                <a:off x="345" y="4084"/>
                <a:ext cx="679" cy="460"/>
                <a:chOff x="345" y="4084"/>
                <a:chExt cx="679" cy="460"/>
              </a:xfrm>
            </p:grpSpPr>
            <p:sp>
              <p:nvSpPr>
                <p:cNvPr id="17491" name="Rectangle 83"/>
                <p:cNvSpPr>
                  <a:spLocks noChangeArrowheads="1"/>
                </p:cNvSpPr>
                <p:nvPr/>
              </p:nvSpPr>
              <p:spPr bwMode="auto">
                <a:xfrm>
                  <a:off x="388" y="4084"/>
                  <a:ext cx="595"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600" b="1">
                      <a:effectLst>
                        <a:outerShdw blurRad="38100" dist="38100" dir="2700000" algn="tl">
                          <a:srgbClr val="C0C0C0"/>
                        </a:outerShdw>
                      </a:effectLst>
                    </a:rPr>
                    <a:t>预操作</a:t>
                  </a:r>
                </a:p>
                <a:p>
                  <a:pPr algn="ctr">
                    <a:defRPr/>
                  </a:pPr>
                  <a:endParaRPr lang="en-US" altLang="zh-CN" sz="1600" b="1">
                    <a:effectLst>
                      <a:outerShdw blurRad="38100" dist="38100" dir="2700000" algn="tl">
                        <a:srgbClr val="C0C0C0"/>
                      </a:outerShdw>
                    </a:effectLst>
                  </a:endParaRPr>
                </a:p>
              </p:txBody>
            </p:sp>
            <p:sp>
              <p:nvSpPr>
                <p:cNvPr id="39018" name="Rectangle 252"/>
                <p:cNvSpPr>
                  <a:spLocks noChangeArrowheads="1"/>
                </p:cNvSpPr>
                <p:nvPr/>
              </p:nvSpPr>
              <p:spPr bwMode="auto">
                <a:xfrm>
                  <a:off x="345" y="4084"/>
                  <a:ext cx="679"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99" name="Group 255"/>
              <p:cNvGrpSpPr>
                <a:grpSpLocks/>
              </p:cNvGrpSpPr>
              <p:nvPr/>
            </p:nvGrpSpPr>
            <p:grpSpPr bwMode="auto">
              <a:xfrm>
                <a:off x="1024" y="4084"/>
                <a:ext cx="357" cy="460"/>
                <a:chOff x="1024" y="4084"/>
                <a:chExt cx="357" cy="460"/>
              </a:xfrm>
            </p:grpSpPr>
            <p:sp>
              <p:nvSpPr>
                <p:cNvPr id="17492" name="Rectangle 84"/>
                <p:cNvSpPr>
                  <a:spLocks noChangeArrowheads="1"/>
                </p:cNvSpPr>
                <p:nvPr/>
              </p:nvSpPr>
              <p:spPr bwMode="auto">
                <a:xfrm>
                  <a:off x="1067" y="4084"/>
                  <a:ext cx="271"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600" b="1">
                      <a:effectLst>
                        <a:outerShdw blurRad="38100" dist="38100" dir="2700000" algn="tl">
                          <a:srgbClr val="C0C0C0"/>
                        </a:outerShdw>
                      </a:effectLst>
                    </a:rPr>
                    <a:t>20</a:t>
                  </a:r>
                </a:p>
                <a:p>
                  <a:pPr algn="ctr">
                    <a:defRPr/>
                  </a:pPr>
                  <a:endParaRPr lang="en-US" altLang="zh-CN" sz="1600" b="1">
                    <a:effectLst>
                      <a:outerShdw blurRad="38100" dist="38100" dir="2700000" algn="tl">
                        <a:srgbClr val="C0C0C0"/>
                      </a:outerShdw>
                    </a:effectLst>
                  </a:endParaRPr>
                </a:p>
              </p:txBody>
            </p:sp>
            <p:sp>
              <p:nvSpPr>
                <p:cNvPr id="39016" name="Rectangle 254"/>
                <p:cNvSpPr>
                  <a:spLocks noChangeArrowheads="1"/>
                </p:cNvSpPr>
                <p:nvPr/>
              </p:nvSpPr>
              <p:spPr bwMode="auto">
                <a:xfrm>
                  <a:off x="1024" y="4084"/>
                  <a:ext cx="357"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9000" name="Group 257"/>
              <p:cNvGrpSpPr>
                <a:grpSpLocks/>
              </p:cNvGrpSpPr>
              <p:nvPr/>
            </p:nvGrpSpPr>
            <p:grpSpPr bwMode="auto">
              <a:xfrm>
                <a:off x="1381" y="4084"/>
                <a:ext cx="667" cy="460"/>
                <a:chOff x="1381" y="4084"/>
                <a:chExt cx="667" cy="460"/>
              </a:xfrm>
            </p:grpSpPr>
            <p:sp>
              <p:nvSpPr>
                <p:cNvPr id="17493" name="Rectangle 85"/>
                <p:cNvSpPr>
                  <a:spLocks noChangeArrowheads="1"/>
                </p:cNvSpPr>
                <p:nvPr/>
              </p:nvSpPr>
              <p:spPr bwMode="auto">
                <a:xfrm>
                  <a:off x="1423" y="4084"/>
                  <a:ext cx="582"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600" b="1">
                      <a:effectLst>
                        <a:outerShdw blurRad="38100" dist="38100" dir="2700000" algn="tl">
                          <a:srgbClr val="C0C0C0"/>
                        </a:outerShdw>
                      </a:effectLst>
                    </a:rPr>
                    <a:t>有效作用的连续性</a:t>
                  </a:r>
                </a:p>
                <a:p>
                  <a:pPr algn="ctr">
                    <a:defRPr/>
                  </a:pPr>
                  <a:endParaRPr lang="en-US" altLang="zh-CN" sz="1600" b="1">
                    <a:effectLst>
                      <a:outerShdw blurRad="38100" dist="38100" dir="2700000" algn="tl">
                        <a:srgbClr val="C0C0C0"/>
                      </a:outerShdw>
                    </a:effectLst>
                  </a:endParaRPr>
                </a:p>
              </p:txBody>
            </p:sp>
            <p:sp>
              <p:nvSpPr>
                <p:cNvPr id="39014" name="Rectangle 256"/>
                <p:cNvSpPr>
                  <a:spLocks noChangeArrowheads="1"/>
                </p:cNvSpPr>
                <p:nvPr/>
              </p:nvSpPr>
              <p:spPr bwMode="auto">
                <a:xfrm>
                  <a:off x="1381" y="4084"/>
                  <a:ext cx="667"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9001" name="Group 259"/>
              <p:cNvGrpSpPr>
                <a:grpSpLocks/>
              </p:cNvGrpSpPr>
              <p:nvPr/>
            </p:nvGrpSpPr>
            <p:grpSpPr bwMode="auto">
              <a:xfrm>
                <a:off x="2048" y="4084"/>
                <a:ext cx="369" cy="460"/>
                <a:chOff x="2048" y="4084"/>
                <a:chExt cx="369" cy="460"/>
              </a:xfrm>
            </p:grpSpPr>
            <p:sp>
              <p:nvSpPr>
                <p:cNvPr id="17494" name="Rectangle 86"/>
                <p:cNvSpPr>
                  <a:spLocks noChangeArrowheads="1"/>
                </p:cNvSpPr>
                <p:nvPr/>
              </p:nvSpPr>
              <p:spPr bwMode="auto">
                <a:xfrm>
                  <a:off x="2090" y="4084"/>
                  <a:ext cx="285"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600" b="1">
                      <a:effectLst>
                        <a:outerShdw blurRad="38100" dist="38100" dir="2700000" algn="tl">
                          <a:srgbClr val="C0C0C0"/>
                        </a:outerShdw>
                      </a:effectLst>
                    </a:rPr>
                    <a:t>30</a:t>
                  </a:r>
                </a:p>
                <a:p>
                  <a:pPr algn="ctr">
                    <a:defRPr/>
                  </a:pPr>
                  <a:endParaRPr lang="en-US" altLang="zh-CN" sz="1600" b="1">
                    <a:effectLst>
                      <a:outerShdw blurRad="38100" dist="38100" dir="2700000" algn="tl">
                        <a:srgbClr val="C0C0C0"/>
                      </a:outerShdw>
                    </a:effectLst>
                  </a:endParaRPr>
                </a:p>
              </p:txBody>
            </p:sp>
            <p:sp>
              <p:nvSpPr>
                <p:cNvPr id="39012" name="Rectangle 258"/>
                <p:cNvSpPr>
                  <a:spLocks noChangeArrowheads="1"/>
                </p:cNvSpPr>
                <p:nvPr/>
              </p:nvSpPr>
              <p:spPr bwMode="auto">
                <a:xfrm>
                  <a:off x="2048" y="4084"/>
                  <a:ext cx="369"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9002" name="Group 261"/>
              <p:cNvGrpSpPr>
                <a:grpSpLocks/>
              </p:cNvGrpSpPr>
              <p:nvPr/>
            </p:nvGrpSpPr>
            <p:grpSpPr bwMode="auto">
              <a:xfrm>
                <a:off x="2417" y="4084"/>
                <a:ext cx="655" cy="460"/>
                <a:chOff x="2417" y="4084"/>
                <a:chExt cx="655" cy="460"/>
              </a:xfrm>
            </p:grpSpPr>
            <p:sp>
              <p:nvSpPr>
                <p:cNvPr id="17495" name="Rectangle 87"/>
                <p:cNvSpPr>
                  <a:spLocks noChangeArrowheads="1"/>
                </p:cNvSpPr>
                <p:nvPr/>
              </p:nvSpPr>
              <p:spPr bwMode="auto">
                <a:xfrm>
                  <a:off x="2460" y="4084"/>
                  <a:ext cx="569"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600" b="1">
                      <a:effectLst>
                        <a:outerShdw blurRad="38100" dist="38100" dir="2700000" algn="tl">
                          <a:srgbClr val="C0C0C0"/>
                        </a:outerShdw>
                      </a:effectLst>
                    </a:rPr>
                    <a:t>柔性壳体或薄膜</a:t>
                  </a:r>
                </a:p>
                <a:p>
                  <a:pPr algn="ctr">
                    <a:defRPr/>
                  </a:pPr>
                  <a:endParaRPr lang="en-US" altLang="zh-CN" sz="1600" b="1">
                    <a:effectLst>
                      <a:outerShdw blurRad="38100" dist="38100" dir="2700000" algn="tl">
                        <a:srgbClr val="C0C0C0"/>
                      </a:outerShdw>
                    </a:effectLst>
                  </a:endParaRPr>
                </a:p>
              </p:txBody>
            </p:sp>
            <p:sp>
              <p:nvSpPr>
                <p:cNvPr id="39010" name="Rectangle 260"/>
                <p:cNvSpPr>
                  <a:spLocks noChangeArrowheads="1"/>
                </p:cNvSpPr>
                <p:nvPr/>
              </p:nvSpPr>
              <p:spPr bwMode="auto">
                <a:xfrm>
                  <a:off x="2417" y="4084"/>
                  <a:ext cx="655"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9003" name="Group 263"/>
              <p:cNvGrpSpPr>
                <a:grpSpLocks/>
              </p:cNvGrpSpPr>
              <p:nvPr/>
            </p:nvGrpSpPr>
            <p:grpSpPr bwMode="auto">
              <a:xfrm>
                <a:off x="3072" y="4084"/>
                <a:ext cx="381" cy="460"/>
                <a:chOff x="3072" y="4084"/>
                <a:chExt cx="381" cy="460"/>
              </a:xfrm>
            </p:grpSpPr>
            <p:sp>
              <p:nvSpPr>
                <p:cNvPr id="17496" name="Rectangle 88"/>
                <p:cNvSpPr>
                  <a:spLocks noChangeArrowheads="1"/>
                </p:cNvSpPr>
                <p:nvPr/>
              </p:nvSpPr>
              <p:spPr bwMode="auto">
                <a:xfrm>
                  <a:off x="3115" y="4084"/>
                  <a:ext cx="295"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1600" b="1">
                      <a:effectLst>
                        <a:outerShdw blurRad="38100" dist="38100" dir="2700000" algn="tl">
                          <a:srgbClr val="C0C0C0"/>
                        </a:outerShdw>
                      </a:effectLst>
                    </a:rPr>
                    <a:t>40</a:t>
                  </a:r>
                </a:p>
                <a:p>
                  <a:pPr algn="ctr">
                    <a:defRPr/>
                  </a:pPr>
                  <a:endParaRPr lang="en-US" altLang="zh-CN" sz="1600" b="1">
                    <a:effectLst>
                      <a:outerShdw blurRad="38100" dist="38100" dir="2700000" algn="tl">
                        <a:srgbClr val="C0C0C0"/>
                      </a:outerShdw>
                    </a:effectLst>
                  </a:endParaRPr>
                </a:p>
              </p:txBody>
            </p:sp>
            <p:sp>
              <p:nvSpPr>
                <p:cNvPr id="39008" name="Rectangle 262"/>
                <p:cNvSpPr>
                  <a:spLocks noChangeArrowheads="1"/>
                </p:cNvSpPr>
                <p:nvPr/>
              </p:nvSpPr>
              <p:spPr bwMode="auto">
                <a:xfrm>
                  <a:off x="3072" y="4084"/>
                  <a:ext cx="381"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9004" name="Group 265"/>
              <p:cNvGrpSpPr>
                <a:grpSpLocks/>
              </p:cNvGrpSpPr>
              <p:nvPr/>
            </p:nvGrpSpPr>
            <p:grpSpPr bwMode="auto">
              <a:xfrm>
                <a:off x="3453" y="4084"/>
                <a:ext cx="644" cy="460"/>
                <a:chOff x="3453" y="4084"/>
                <a:chExt cx="644" cy="460"/>
              </a:xfrm>
            </p:grpSpPr>
            <p:sp>
              <p:nvSpPr>
                <p:cNvPr id="17497" name="Rectangle 89"/>
                <p:cNvSpPr>
                  <a:spLocks noChangeArrowheads="1"/>
                </p:cNvSpPr>
                <p:nvPr/>
              </p:nvSpPr>
              <p:spPr bwMode="auto">
                <a:xfrm>
                  <a:off x="3496" y="4084"/>
                  <a:ext cx="559"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600" b="1">
                      <a:effectLst>
                        <a:outerShdw blurRad="38100" dist="38100" dir="2700000" algn="tl">
                          <a:srgbClr val="C0C0C0"/>
                        </a:outerShdw>
                      </a:effectLst>
                    </a:rPr>
                    <a:t>复合材料</a:t>
                  </a:r>
                </a:p>
                <a:p>
                  <a:pPr algn="ctr">
                    <a:defRPr/>
                  </a:pPr>
                  <a:endParaRPr lang="en-US" altLang="zh-CN" sz="1600" b="1">
                    <a:effectLst>
                      <a:outerShdw blurRad="38100" dist="38100" dir="2700000" algn="tl">
                        <a:srgbClr val="C0C0C0"/>
                      </a:outerShdw>
                    </a:effectLst>
                  </a:endParaRPr>
                </a:p>
              </p:txBody>
            </p:sp>
            <p:sp>
              <p:nvSpPr>
                <p:cNvPr id="39006" name="Rectangle 264"/>
                <p:cNvSpPr>
                  <a:spLocks noChangeArrowheads="1"/>
                </p:cNvSpPr>
                <p:nvPr/>
              </p:nvSpPr>
              <p:spPr bwMode="auto">
                <a:xfrm>
                  <a:off x="3453" y="4084"/>
                  <a:ext cx="64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8916" name="Rectangle 267"/>
            <p:cNvSpPr>
              <a:spLocks noChangeArrowheads="1"/>
            </p:cNvSpPr>
            <p:nvPr/>
          </p:nvSpPr>
          <p:spPr bwMode="auto">
            <a:xfrm>
              <a:off x="-3" y="-3"/>
              <a:ext cx="4103" cy="4550"/>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676"/>
                                        </p:tgtEl>
                                        <p:attrNameLst>
                                          <p:attrName>style.visibility</p:attrName>
                                        </p:attrNameLst>
                                      </p:cBhvr>
                                      <p:to>
                                        <p:strVal val="visible"/>
                                      </p:to>
                                    </p:set>
                                    <p:animEffect transition="in" filter="blinds(horizontal)">
                                      <p:cBhvr>
                                        <p:cTn id="7" dur="500"/>
                                        <p:tgtEl>
                                          <p:spTgt spid="17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页脚占位符 1"/>
          <p:cNvSpPr>
            <a:spLocks noGrp="1"/>
          </p:cNvSpPr>
          <p:nvPr>
            <p:ph type="ftr" sz="quarter" idx="10"/>
          </p:nvPr>
        </p:nvSpPr>
        <p:spPr>
          <a:noFill/>
        </p:spPr>
        <p:txBody>
          <a:bodyPr/>
          <a:lstStyle>
            <a:lvl1pPr>
              <a:defRPr kumimoji="1" sz="2400">
                <a:solidFill>
                  <a:schemeClr val="tx2"/>
                </a:solidFill>
                <a:latin typeface="Arial" charset="0"/>
                <a:ea typeface="宋体" pitchFamily="2" charset="-122"/>
              </a:defRPr>
            </a:lvl1pPr>
            <a:lvl2pPr marL="742950" indent="-285750">
              <a:defRPr kumimoji="1" sz="2400">
                <a:solidFill>
                  <a:schemeClr val="tx2"/>
                </a:solidFill>
                <a:latin typeface="Arial" charset="0"/>
                <a:ea typeface="宋体" pitchFamily="2" charset="-122"/>
              </a:defRPr>
            </a:lvl2pPr>
            <a:lvl3pPr marL="1143000" indent="-228600">
              <a:defRPr kumimoji="1" sz="2400">
                <a:solidFill>
                  <a:schemeClr val="tx2"/>
                </a:solidFill>
                <a:latin typeface="Arial" charset="0"/>
                <a:ea typeface="宋体" pitchFamily="2" charset="-122"/>
              </a:defRPr>
            </a:lvl3pPr>
            <a:lvl4pPr marL="1600200" indent="-228600">
              <a:defRPr kumimoji="1" sz="2400">
                <a:solidFill>
                  <a:schemeClr val="tx2"/>
                </a:solidFill>
                <a:latin typeface="Arial" charset="0"/>
                <a:ea typeface="宋体" pitchFamily="2" charset="-122"/>
              </a:defRPr>
            </a:lvl4pPr>
            <a:lvl5pPr marL="2057400" indent="-228600">
              <a:defRPr kumimoji="1" sz="2400">
                <a:solidFill>
                  <a:schemeClr val="tx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tx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tx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tx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tx2"/>
                </a:solidFill>
                <a:latin typeface="Arial" charset="0"/>
                <a:ea typeface="宋体" pitchFamily="2" charset="-122"/>
              </a:defRPr>
            </a:lvl9pPr>
          </a:lstStyle>
          <a:p>
            <a:r>
              <a:rPr kumimoji="0" lang="en-US" altLang="en-US" sz="1400" smtClean="0">
                <a:solidFill>
                  <a:srgbClr val="003366"/>
                </a:solidFill>
                <a:latin typeface="Times New Roman" pitchFamily="18" charset="0"/>
              </a:rPr>
              <a:t>Page</a:t>
            </a:r>
            <a:fld id="{0861E0B6-F77E-42D9-A8DD-4554068C9B1B}" type="slidenum">
              <a:rPr kumimoji="0" lang="en-US" altLang="en-US" sz="1400" smtClean="0">
                <a:solidFill>
                  <a:srgbClr val="003366"/>
                </a:solidFill>
                <a:latin typeface="Arial Narrow" pitchFamily="34" charset="0"/>
              </a:rPr>
              <a:pPr/>
              <a:t>37</a:t>
            </a:fld>
            <a:endParaRPr kumimoji="0" lang="en-US" altLang="en-US" sz="1400" smtClean="0">
              <a:solidFill>
                <a:srgbClr val="003366"/>
              </a:solidFill>
              <a:latin typeface="Arial Narrow" pitchFamily="34" charset="0"/>
            </a:endParaRPr>
          </a:p>
        </p:txBody>
      </p:sp>
      <p:sp>
        <p:nvSpPr>
          <p:cNvPr id="96262" name="Text Box 6"/>
          <p:cNvSpPr txBox="1">
            <a:spLocks noChangeArrowheads="1"/>
          </p:cNvSpPr>
          <p:nvPr/>
        </p:nvSpPr>
        <p:spPr bwMode="auto">
          <a:xfrm>
            <a:off x="2195513" y="1052513"/>
            <a:ext cx="46085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将一个物体组成相互独立的部分</a:t>
            </a:r>
          </a:p>
        </p:txBody>
      </p:sp>
      <p:sp>
        <p:nvSpPr>
          <p:cNvPr id="96263" name="Text Box 7"/>
          <p:cNvSpPr txBox="1">
            <a:spLocks noChangeArrowheads="1"/>
          </p:cNvSpPr>
          <p:nvPr/>
        </p:nvSpPr>
        <p:spPr bwMode="auto">
          <a:xfrm>
            <a:off x="2051050" y="1701800"/>
            <a:ext cx="5759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将一个物体组成容易组装或拆卸的部分</a:t>
            </a:r>
          </a:p>
        </p:txBody>
      </p:sp>
      <p:grpSp>
        <p:nvGrpSpPr>
          <p:cNvPr id="96291" name="Group 35"/>
          <p:cNvGrpSpPr>
            <a:grpSpLocks/>
          </p:cNvGrpSpPr>
          <p:nvPr/>
        </p:nvGrpSpPr>
        <p:grpSpPr bwMode="auto">
          <a:xfrm>
            <a:off x="971550" y="2492375"/>
            <a:ext cx="2232025" cy="528638"/>
            <a:chOff x="793" y="1752"/>
            <a:chExt cx="545" cy="333"/>
          </a:xfrm>
        </p:grpSpPr>
        <p:sp>
          <p:nvSpPr>
            <p:cNvPr id="103451" name="Rectangle 32"/>
            <p:cNvSpPr>
              <a:spLocks noChangeArrowheads="1"/>
            </p:cNvSpPr>
            <p:nvPr/>
          </p:nvSpPr>
          <p:spPr bwMode="auto">
            <a:xfrm>
              <a:off x="793" y="1752"/>
              <a:ext cx="545"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89" name="Text Box 33"/>
            <p:cNvSpPr txBox="1">
              <a:spLocks noChangeArrowheads="1"/>
            </p:cNvSpPr>
            <p:nvPr/>
          </p:nvSpPr>
          <p:spPr bwMode="auto">
            <a:xfrm>
              <a:off x="793" y="1797"/>
              <a:ext cx="5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dirty="0">
                  <a:effectLst>
                    <a:outerShdw blurRad="38100" dist="38100" dir="2700000" algn="tl">
                      <a:srgbClr val="C0C0C0"/>
                    </a:outerShdw>
                  </a:effectLst>
                  <a:latin typeface="Tahoma" pitchFamily="34" charset="0"/>
                </a:rPr>
                <a:t>例挖掘机</a:t>
              </a:r>
              <a:r>
                <a:rPr kumimoji="0" lang="zh-CN" altLang="en-US" b="1" dirty="0">
                  <a:effectLst>
                    <a:outerShdw blurRad="38100" dist="38100" dir="2700000" algn="tl">
                      <a:srgbClr val="C0C0C0"/>
                    </a:outerShdw>
                  </a:effectLst>
                  <a:latin typeface="Tahoma" pitchFamily="34" charset="0"/>
                </a:rPr>
                <a:t>铲头</a:t>
              </a:r>
            </a:p>
          </p:txBody>
        </p:sp>
      </p:grpSp>
      <p:grpSp>
        <p:nvGrpSpPr>
          <p:cNvPr id="96314" name="Group 58"/>
          <p:cNvGrpSpPr>
            <a:grpSpLocks/>
          </p:cNvGrpSpPr>
          <p:nvPr/>
        </p:nvGrpSpPr>
        <p:grpSpPr bwMode="auto">
          <a:xfrm>
            <a:off x="468313" y="4173538"/>
            <a:ext cx="1584325" cy="576262"/>
            <a:chOff x="249" y="2976"/>
            <a:chExt cx="998" cy="363"/>
          </a:xfrm>
        </p:grpSpPr>
        <p:grpSp>
          <p:nvGrpSpPr>
            <p:cNvPr id="103445" name="Group 36"/>
            <p:cNvGrpSpPr>
              <a:grpSpLocks/>
            </p:cNvGrpSpPr>
            <p:nvPr/>
          </p:nvGrpSpPr>
          <p:grpSpPr bwMode="auto">
            <a:xfrm>
              <a:off x="521" y="2976"/>
              <a:ext cx="726" cy="363"/>
              <a:chOff x="385" y="346"/>
              <a:chExt cx="726" cy="363"/>
            </a:xfrm>
          </p:grpSpPr>
          <p:sp>
            <p:nvSpPr>
              <p:cNvPr id="103449" name="Oval 37"/>
              <p:cNvSpPr>
                <a:spLocks noChangeArrowheads="1"/>
              </p:cNvSpPr>
              <p:nvPr/>
            </p:nvSpPr>
            <p:spPr bwMode="auto">
              <a:xfrm>
                <a:off x="385" y="346"/>
                <a:ext cx="726" cy="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94" name="Text Box 38"/>
              <p:cNvSpPr txBox="1">
                <a:spLocks noChangeArrowheads="1"/>
              </p:cNvSpPr>
              <p:nvPr/>
            </p:nvSpPr>
            <p:spPr bwMode="auto">
              <a:xfrm>
                <a:off x="476" y="391"/>
                <a:ext cx="5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提炼</a:t>
                </a:r>
              </a:p>
            </p:txBody>
          </p:sp>
        </p:grpSp>
        <p:grpSp>
          <p:nvGrpSpPr>
            <p:cNvPr id="103446" name="Group 48"/>
            <p:cNvGrpSpPr>
              <a:grpSpLocks/>
            </p:cNvGrpSpPr>
            <p:nvPr/>
          </p:nvGrpSpPr>
          <p:grpSpPr bwMode="auto">
            <a:xfrm>
              <a:off x="249" y="2976"/>
              <a:ext cx="272" cy="318"/>
              <a:chOff x="1565" y="2160"/>
              <a:chExt cx="272" cy="318"/>
            </a:xfrm>
          </p:grpSpPr>
          <p:sp>
            <p:nvSpPr>
              <p:cNvPr id="103447" name="Oval 45"/>
              <p:cNvSpPr>
                <a:spLocks noChangeArrowheads="1"/>
              </p:cNvSpPr>
              <p:nvPr/>
            </p:nvSpPr>
            <p:spPr bwMode="auto">
              <a:xfrm>
                <a:off x="1565" y="2160"/>
                <a:ext cx="272" cy="318"/>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03" name="Text Box 47"/>
              <p:cNvSpPr txBox="1">
                <a:spLocks noChangeArrowheads="1"/>
              </p:cNvSpPr>
              <p:nvPr/>
            </p:nvSpPr>
            <p:spPr bwMode="auto">
              <a:xfrm>
                <a:off x="1565" y="2160"/>
                <a:ext cx="1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Tahoma" pitchFamily="34" charset="0"/>
                  </a:rPr>
                  <a:t>2</a:t>
                </a:r>
              </a:p>
            </p:txBody>
          </p:sp>
        </p:grpSp>
      </p:grpSp>
      <p:grpSp>
        <p:nvGrpSpPr>
          <p:cNvPr id="96313" name="Group 57"/>
          <p:cNvGrpSpPr>
            <a:grpSpLocks/>
          </p:cNvGrpSpPr>
          <p:nvPr/>
        </p:nvGrpSpPr>
        <p:grpSpPr bwMode="auto">
          <a:xfrm>
            <a:off x="179388" y="1125538"/>
            <a:ext cx="1584325" cy="576262"/>
            <a:chOff x="113" y="346"/>
            <a:chExt cx="998" cy="363"/>
          </a:xfrm>
        </p:grpSpPr>
        <p:grpSp>
          <p:nvGrpSpPr>
            <p:cNvPr id="103439" name="Group 34"/>
            <p:cNvGrpSpPr>
              <a:grpSpLocks/>
            </p:cNvGrpSpPr>
            <p:nvPr/>
          </p:nvGrpSpPr>
          <p:grpSpPr bwMode="auto">
            <a:xfrm>
              <a:off x="385" y="346"/>
              <a:ext cx="726" cy="363"/>
              <a:chOff x="385" y="346"/>
              <a:chExt cx="726" cy="363"/>
            </a:xfrm>
          </p:grpSpPr>
          <p:sp>
            <p:nvSpPr>
              <p:cNvPr id="103443" name="Oval 4"/>
              <p:cNvSpPr>
                <a:spLocks noChangeArrowheads="1"/>
              </p:cNvSpPr>
              <p:nvPr/>
            </p:nvSpPr>
            <p:spPr bwMode="auto">
              <a:xfrm>
                <a:off x="385" y="346"/>
                <a:ext cx="726" cy="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61" name="Text Box 5"/>
              <p:cNvSpPr txBox="1">
                <a:spLocks noChangeArrowheads="1"/>
              </p:cNvSpPr>
              <p:nvPr/>
            </p:nvSpPr>
            <p:spPr bwMode="auto">
              <a:xfrm>
                <a:off x="476" y="391"/>
                <a:ext cx="5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分割</a:t>
                </a:r>
              </a:p>
            </p:txBody>
          </p:sp>
        </p:grpSp>
        <p:grpSp>
          <p:nvGrpSpPr>
            <p:cNvPr id="103440" name="Group 49"/>
            <p:cNvGrpSpPr>
              <a:grpSpLocks/>
            </p:cNvGrpSpPr>
            <p:nvPr/>
          </p:nvGrpSpPr>
          <p:grpSpPr bwMode="auto">
            <a:xfrm>
              <a:off x="113" y="346"/>
              <a:ext cx="272" cy="318"/>
              <a:chOff x="1565" y="2160"/>
              <a:chExt cx="272" cy="318"/>
            </a:xfrm>
          </p:grpSpPr>
          <p:sp>
            <p:nvSpPr>
              <p:cNvPr id="103441" name="Oval 50"/>
              <p:cNvSpPr>
                <a:spLocks noChangeArrowheads="1"/>
              </p:cNvSpPr>
              <p:nvPr/>
            </p:nvSpPr>
            <p:spPr bwMode="auto">
              <a:xfrm>
                <a:off x="1565" y="2160"/>
                <a:ext cx="272" cy="318"/>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07" name="Text Box 51"/>
              <p:cNvSpPr txBox="1">
                <a:spLocks noChangeArrowheads="1"/>
              </p:cNvSpPr>
              <p:nvPr/>
            </p:nvSpPr>
            <p:spPr bwMode="auto">
              <a:xfrm>
                <a:off x="1565" y="2160"/>
                <a:ext cx="1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Tahoma" pitchFamily="34" charset="0"/>
                  </a:rPr>
                  <a:t>1</a:t>
                </a:r>
              </a:p>
            </p:txBody>
          </p:sp>
        </p:grpSp>
      </p:grpSp>
      <p:sp>
        <p:nvSpPr>
          <p:cNvPr id="96308" name="Text Box 52"/>
          <p:cNvSpPr txBox="1">
            <a:spLocks noChangeArrowheads="1"/>
          </p:cNvSpPr>
          <p:nvPr/>
        </p:nvSpPr>
        <p:spPr bwMode="auto">
          <a:xfrm>
            <a:off x="611188" y="5037138"/>
            <a:ext cx="4751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从物体中抽出一部分单独存在</a:t>
            </a:r>
          </a:p>
        </p:txBody>
      </p:sp>
      <p:grpSp>
        <p:nvGrpSpPr>
          <p:cNvPr id="96315" name="Group 59"/>
          <p:cNvGrpSpPr>
            <a:grpSpLocks/>
          </p:cNvGrpSpPr>
          <p:nvPr/>
        </p:nvGrpSpPr>
        <p:grpSpPr bwMode="auto">
          <a:xfrm>
            <a:off x="1979613" y="5684838"/>
            <a:ext cx="865187" cy="528637"/>
            <a:chOff x="793" y="1752"/>
            <a:chExt cx="545" cy="333"/>
          </a:xfrm>
        </p:grpSpPr>
        <p:sp>
          <p:nvSpPr>
            <p:cNvPr id="103437" name="Rectangle 60"/>
            <p:cNvSpPr>
              <a:spLocks noChangeArrowheads="1"/>
            </p:cNvSpPr>
            <p:nvPr/>
          </p:nvSpPr>
          <p:spPr bwMode="auto">
            <a:xfrm>
              <a:off x="793" y="1752"/>
              <a:ext cx="545"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17" name="Text Box 61"/>
            <p:cNvSpPr txBox="1">
              <a:spLocks noChangeArrowheads="1"/>
            </p:cNvSpPr>
            <p:nvPr/>
          </p:nvSpPr>
          <p:spPr bwMode="auto">
            <a:xfrm>
              <a:off x="793" y="1797"/>
              <a:ext cx="5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实例</a:t>
              </a:r>
            </a:p>
          </p:txBody>
        </p:sp>
      </p:grpSp>
      <p:sp>
        <p:nvSpPr>
          <p:cNvPr id="96322" name="Text Box 66"/>
          <p:cNvSpPr txBox="1">
            <a:spLocks noChangeArrowheads="1"/>
          </p:cNvSpPr>
          <p:nvPr/>
        </p:nvSpPr>
        <p:spPr bwMode="auto">
          <a:xfrm>
            <a:off x="1116013" y="3213100"/>
            <a:ext cx="2087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dirty="0">
                <a:solidFill>
                  <a:schemeClr val="accent2"/>
                </a:solidFill>
                <a:effectLst>
                  <a:outerShdw blurRad="38100" dist="38100" dir="2700000" algn="tl">
                    <a:srgbClr val="C0C0C0"/>
                  </a:outerShdw>
                </a:effectLst>
                <a:latin typeface="Tahoma" pitchFamily="34" charset="0"/>
              </a:rPr>
              <a:t>活字印刷</a:t>
            </a:r>
          </a:p>
        </p:txBody>
      </p:sp>
      <p:pic>
        <p:nvPicPr>
          <p:cNvPr id="103435" name="Picture 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5138" y="4664075"/>
            <a:ext cx="3086100"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55" descr="DSC0688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9838" y="2159000"/>
            <a:ext cx="4884737"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5241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6313"/>
                                        </p:tgtEl>
                                        <p:attrNameLst>
                                          <p:attrName>style.visibility</p:attrName>
                                        </p:attrNameLst>
                                      </p:cBhvr>
                                      <p:to>
                                        <p:strVal val="visible"/>
                                      </p:to>
                                    </p:set>
                                    <p:animEffect transition="in" filter="blinds(horizontal)">
                                      <p:cBhvr>
                                        <p:cTn id="7" dur="500"/>
                                        <p:tgtEl>
                                          <p:spTgt spid="963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6262"/>
                                        </p:tgtEl>
                                        <p:attrNameLst>
                                          <p:attrName>style.visibility</p:attrName>
                                        </p:attrNameLst>
                                      </p:cBhvr>
                                      <p:to>
                                        <p:strVal val="visible"/>
                                      </p:to>
                                    </p:set>
                                    <p:animEffect transition="in" filter="blinds(horizontal)">
                                      <p:cBhvr>
                                        <p:cTn id="12" dur="500"/>
                                        <p:tgtEl>
                                          <p:spTgt spid="962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6263"/>
                                        </p:tgtEl>
                                        <p:attrNameLst>
                                          <p:attrName>style.visibility</p:attrName>
                                        </p:attrNameLst>
                                      </p:cBhvr>
                                      <p:to>
                                        <p:strVal val="visible"/>
                                      </p:to>
                                    </p:set>
                                    <p:animEffect transition="in" filter="blinds(horizontal)">
                                      <p:cBhvr>
                                        <p:cTn id="17" dur="500"/>
                                        <p:tgtEl>
                                          <p:spTgt spid="962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6291"/>
                                        </p:tgtEl>
                                        <p:attrNameLst>
                                          <p:attrName>style.visibility</p:attrName>
                                        </p:attrNameLst>
                                      </p:cBhvr>
                                      <p:to>
                                        <p:strVal val="visible"/>
                                      </p:to>
                                    </p:set>
                                    <p:animEffect transition="in" filter="blinds(horizontal)">
                                      <p:cBhvr>
                                        <p:cTn id="22" dur="500"/>
                                        <p:tgtEl>
                                          <p:spTgt spid="9629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blinds(horizontal)">
                                      <p:cBhvr>
                                        <p:cTn id="27" dur="500"/>
                                        <p:tgtEl>
                                          <p:spTgt spid="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632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96314"/>
                                        </p:tgtEl>
                                        <p:attrNameLst>
                                          <p:attrName>style.visibility</p:attrName>
                                        </p:attrNameLst>
                                      </p:cBhvr>
                                      <p:to>
                                        <p:strVal val="visible"/>
                                      </p:to>
                                    </p:set>
                                    <p:animEffect transition="in" filter="blinds(horizontal)">
                                      <p:cBhvr>
                                        <p:cTn id="36" dur="500"/>
                                        <p:tgtEl>
                                          <p:spTgt spid="9631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96308">
                                            <p:txEl>
                                              <p:pRg st="0" end="0"/>
                                            </p:txEl>
                                          </p:spTgt>
                                        </p:tgtEl>
                                        <p:attrNameLst>
                                          <p:attrName>style.visibility</p:attrName>
                                        </p:attrNameLst>
                                      </p:cBhvr>
                                      <p:to>
                                        <p:strVal val="visible"/>
                                      </p:to>
                                    </p:set>
                                    <p:animEffect transition="in" filter="blinds(horizontal)">
                                      <p:cBhvr>
                                        <p:cTn id="41" dur="500"/>
                                        <p:tgtEl>
                                          <p:spTgt spid="96308">
                                            <p:txEl>
                                              <p:pRg st="0" end="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96315"/>
                                        </p:tgtEl>
                                        <p:attrNameLst>
                                          <p:attrName>style.visibility</p:attrName>
                                        </p:attrNameLst>
                                      </p:cBhvr>
                                      <p:to>
                                        <p:strVal val="visible"/>
                                      </p:to>
                                    </p:set>
                                    <p:animEffect transition="in" filter="blinds(horizontal)">
                                      <p:cBhvr>
                                        <p:cTn id="46" dur="500"/>
                                        <p:tgtEl>
                                          <p:spTgt spid="96315"/>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34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2" grpId="0"/>
      <p:bldP spid="96263" grpId="0"/>
      <p:bldP spid="9632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页脚占位符 1"/>
          <p:cNvSpPr>
            <a:spLocks noGrp="1"/>
          </p:cNvSpPr>
          <p:nvPr>
            <p:ph type="ftr" sz="quarter" idx="10"/>
          </p:nvPr>
        </p:nvSpPr>
        <p:spPr>
          <a:noFill/>
        </p:spPr>
        <p:txBody>
          <a:bodyPr/>
          <a:lstStyle>
            <a:lvl1pPr>
              <a:defRPr kumimoji="1" sz="2400">
                <a:solidFill>
                  <a:schemeClr val="tx2"/>
                </a:solidFill>
                <a:latin typeface="Arial" charset="0"/>
                <a:ea typeface="宋体" pitchFamily="2" charset="-122"/>
              </a:defRPr>
            </a:lvl1pPr>
            <a:lvl2pPr marL="742950" indent="-285750">
              <a:defRPr kumimoji="1" sz="2400">
                <a:solidFill>
                  <a:schemeClr val="tx2"/>
                </a:solidFill>
                <a:latin typeface="Arial" charset="0"/>
                <a:ea typeface="宋体" pitchFamily="2" charset="-122"/>
              </a:defRPr>
            </a:lvl2pPr>
            <a:lvl3pPr marL="1143000" indent="-228600">
              <a:defRPr kumimoji="1" sz="2400">
                <a:solidFill>
                  <a:schemeClr val="tx2"/>
                </a:solidFill>
                <a:latin typeface="Arial" charset="0"/>
                <a:ea typeface="宋体" pitchFamily="2" charset="-122"/>
              </a:defRPr>
            </a:lvl3pPr>
            <a:lvl4pPr marL="1600200" indent="-228600">
              <a:defRPr kumimoji="1" sz="2400">
                <a:solidFill>
                  <a:schemeClr val="tx2"/>
                </a:solidFill>
                <a:latin typeface="Arial" charset="0"/>
                <a:ea typeface="宋体" pitchFamily="2" charset="-122"/>
              </a:defRPr>
            </a:lvl4pPr>
            <a:lvl5pPr marL="2057400" indent="-228600">
              <a:defRPr kumimoji="1" sz="2400">
                <a:solidFill>
                  <a:schemeClr val="tx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tx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tx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tx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tx2"/>
                </a:solidFill>
                <a:latin typeface="Arial" charset="0"/>
                <a:ea typeface="宋体" pitchFamily="2" charset="-122"/>
              </a:defRPr>
            </a:lvl9pPr>
          </a:lstStyle>
          <a:p>
            <a:r>
              <a:rPr kumimoji="0" lang="en-US" altLang="en-US" sz="1400" smtClean="0">
                <a:solidFill>
                  <a:srgbClr val="003366"/>
                </a:solidFill>
                <a:latin typeface="Times New Roman" pitchFamily="18" charset="0"/>
              </a:rPr>
              <a:t>Page</a:t>
            </a:r>
            <a:fld id="{6A3108ED-E245-4911-B6A2-309DA48D8B0D}" type="slidenum">
              <a:rPr kumimoji="0" lang="en-US" altLang="en-US" sz="1400" smtClean="0">
                <a:solidFill>
                  <a:srgbClr val="003366"/>
                </a:solidFill>
                <a:latin typeface="Arial Narrow" pitchFamily="34" charset="0"/>
              </a:rPr>
              <a:pPr/>
              <a:t>38</a:t>
            </a:fld>
            <a:endParaRPr kumimoji="0" lang="en-US" altLang="en-US" sz="1400" smtClean="0">
              <a:solidFill>
                <a:srgbClr val="003366"/>
              </a:solidFill>
              <a:latin typeface="Arial Narrow" pitchFamily="34" charset="0"/>
            </a:endParaRPr>
          </a:p>
        </p:txBody>
      </p:sp>
      <p:grpSp>
        <p:nvGrpSpPr>
          <p:cNvPr id="97284" name="Group 4"/>
          <p:cNvGrpSpPr>
            <a:grpSpLocks/>
          </p:cNvGrpSpPr>
          <p:nvPr/>
        </p:nvGrpSpPr>
        <p:grpSpPr bwMode="auto">
          <a:xfrm>
            <a:off x="179388" y="1166813"/>
            <a:ext cx="2808287" cy="698500"/>
            <a:chOff x="113" y="346"/>
            <a:chExt cx="998" cy="363"/>
          </a:xfrm>
        </p:grpSpPr>
        <p:grpSp>
          <p:nvGrpSpPr>
            <p:cNvPr id="104470" name="Group 5"/>
            <p:cNvGrpSpPr>
              <a:grpSpLocks/>
            </p:cNvGrpSpPr>
            <p:nvPr/>
          </p:nvGrpSpPr>
          <p:grpSpPr bwMode="auto">
            <a:xfrm>
              <a:off x="385" y="346"/>
              <a:ext cx="726" cy="363"/>
              <a:chOff x="385" y="346"/>
              <a:chExt cx="726" cy="363"/>
            </a:xfrm>
          </p:grpSpPr>
          <p:sp>
            <p:nvSpPr>
              <p:cNvPr id="104474" name="Oval 6"/>
              <p:cNvSpPr>
                <a:spLocks noChangeArrowheads="1"/>
              </p:cNvSpPr>
              <p:nvPr/>
            </p:nvSpPr>
            <p:spPr bwMode="auto">
              <a:xfrm>
                <a:off x="385" y="346"/>
                <a:ext cx="726" cy="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87" name="Text Box 7"/>
              <p:cNvSpPr txBox="1">
                <a:spLocks noChangeArrowheads="1"/>
              </p:cNvSpPr>
              <p:nvPr/>
            </p:nvSpPr>
            <p:spPr bwMode="auto">
              <a:xfrm>
                <a:off x="476" y="391"/>
                <a:ext cx="590"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dirty="0">
                    <a:effectLst>
                      <a:outerShdw blurRad="38100" dist="38100" dir="2700000" algn="tl">
                        <a:srgbClr val="C0C0C0"/>
                      </a:outerShdw>
                    </a:effectLst>
                    <a:latin typeface="Tahoma" pitchFamily="34" charset="0"/>
                  </a:rPr>
                  <a:t>改变局部</a:t>
                </a:r>
              </a:p>
            </p:txBody>
          </p:sp>
        </p:grpSp>
        <p:grpSp>
          <p:nvGrpSpPr>
            <p:cNvPr id="104471" name="Group 8"/>
            <p:cNvGrpSpPr>
              <a:grpSpLocks/>
            </p:cNvGrpSpPr>
            <p:nvPr/>
          </p:nvGrpSpPr>
          <p:grpSpPr bwMode="auto">
            <a:xfrm>
              <a:off x="113" y="346"/>
              <a:ext cx="272" cy="318"/>
              <a:chOff x="1565" y="2160"/>
              <a:chExt cx="272" cy="318"/>
            </a:xfrm>
          </p:grpSpPr>
          <p:sp>
            <p:nvSpPr>
              <p:cNvPr id="104472" name="Oval 9"/>
              <p:cNvSpPr>
                <a:spLocks noChangeArrowheads="1"/>
              </p:cNvSpPr>
              <p:nvPr/>
            </p:nvSpPr>
            <p:spPr bwMode="auto">
              <a:xfrm>
                <a:off x="1565" y="2160"/>
                <a:ext cx="272" cy="318"/>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0" name="Text Box 10"/>
              <p:cNvSpPr txBox="1">
                <a:spLocks noChangeArrowheads="1"/>
              </p:cNvSpPr>
              <p:nvPr/>
            </p:nvSpPr>
            <p:spPr bwMode="auto">
              <a:xfrm>
                <a:off x="1565" y="2160"/>
                <a:ext cx="181"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Tahoma" pitchFamily="34" charset="0"/>
                  </a:rPr>
                  <a:t>3</a:t>
                </a:r>
              </a:p>
            </p:txBody>
          </p:sp>
        </p:grpSp>
      </p:grpSp>
      <p:sp>
        <p:nvSpPr>
          <p:cNvPr id="97291" name="Text Box 11"/>
          <p:cNvSpPr txBox="1">
            <a:spLocks noChangeArrowheads="1"/>
          </p:cNvSpPr>
          <p:nvPr/>
        </p:nvSpPr>
        <p:spPr bwMode="auto">
          <a:xfrm>
            <a:off x="3348038" y="765175"/>
            <a:ext cx="48958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dirty="0">
                <a:effectLst>
                  <a:outerShdw blurRad="38100" dist="38100" dir="2700000" algn="tl">
                    <a:srgbClr val="C0C0C0"/>
                  </a:outerShdw>
                </a:effectLst>
                <a:latin typeface="Tahoma" pitchFamily="34" charset="0"/>
              </a:rPr>
              <a:t>让物体各部分具有各自的功能，或各部分处于动作最佳状态</a:t>
            </a:r>
          </a:p>
        </p:txBody>
      </p:sp>
      <p:grpSp>
        <p:nvGrpSpPr>
          <p:cNvPr id="97315" name="Group 35"/>
          <p:cNvGrpSpPr>
            <a:grpSpLocks/>
          </p:cNvGrpSpPr>
          <p:nvPr/>
        </p:nvGrpSpPr>
        <p:grpSpPr bwMode="auto">
          <a:xfrm>
            <a:off x="395288" y="3357563"/>
            <a:ext cx="2305050" cy="792162"/>
            <a:chOff x="113" y="346"/>
            <a:chExt cx="998" cy="363"/>
          </a:xfrm>
        </p:grpSpPr>
        <p:grpSp>
          <p:nvGrpSpPr>
            <p:cNvPr id="104464" name="Group 36"/>
            <p:cNvGrpSpPr>
              <a:grpSpLocks/>
            </p:cNvGrpSpPr>
            <p:nvPr/>
          </p:nvGrpSpPr>
          <p:grpSpPr bwMode="auto">
            <a:xfrm>
              <a:off x="385" y="346"/>
              <a:ext cx="726" cy="363"/>
              <a:chOff x="385" y="346"/>
              <a:chExt cx="726" cy="363"/>
            </a:xfrm>
          </p:grpSpPr>
          <p:sp>
            <p:nvSpPr>
              <p:cNvPr id="104468" name="Oval 37"/>
              <p:cNvSpPr>
                <a:spLocks noChangeArrowheads="1"/>
              </p:cNvSpPr>
              <p:nvPr/>
            </p:nvSpPr>
            <p:spPr bwMode="auto">
              <a:xfrm>
                <a:off x="385" y="346"/>
                <a:ext cx="726" cy="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8" name="Text Box 38"/>
              <p:cNvSpPr txBox="1">
                <a:spLocks noChangeArrowheads="1"/>
              </p:cNvSpPr>
              <p:nvPr/>
            </p:nvSpPr>
            <p:spPr bwMode="auto">
              <a:xfrm>
                <a:off x="476" y="391"/>
                <a:ext cx="59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不对称</a:t>
                </a:r>
              </a:p>
            </p:txBody>
          </p:sp>
        </p:grpSp>
        <p:grpSp>
          <p:nvGrpSpPr>
            <p:cNvPr id="104465" name="Group 39"/>
            <p:cNvGrpSpPr>
              <a:grpSpLocks/>
            </p:cNvGrpSpPr>
            <p:nvPr/>
          </p:nvGrpSpPr>
          <p:grpSpPr bwMode="auto">
            <a:xfrm>
              <a:off x="113" y="346"/>
              <a:ext cx="272" cy="318"/>
              <a:chOff x="1565" y="2160"/>
              <a:chExt cx="272" cy="318"/>
            </a:xfrm>
          </p:grpSpPr>
          <p:sp>
            <p:nvSpPr>
              <p:cNvPr id="104466" name="Oval 40"/>
              <p:cNvSpPr>
                <a:spLocks noChangeArrowheads="1"/>
              </p:cNvSpPr>
              <p:nvPr/>
            </p:nvSpPr>
            <p:spPr bwMode="auto">
              <a:xfrm>
                <a:off x="1565" y="2160"/>
                <a:ext cx="272" cy="318"/>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1" name="Text Box 41"/>
              <p:cNvSpPr txBox="1">
                <a:spLocks noChangeArrowheads="1"/>
              </p:cNvSpPr>
              <p:nvPr/>
            </p:nvSpPr>
            <p:spPr bwMode="auto">
              <a:xfrm>
                <a:off x="1565" y="2160"/>
                <a:ext cx="18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Tahoma" pitchFamily="34" charset="0"/>
                  </a:rPr>
                  <a:t>4</a:t>
                </a:r>
              </a:p>
            </p:txBody>
          </p:sp>
        </p:grpSp>
      </p:grpSp>
      <p:grpSp>
        <p:nvGrpSpPr>
          <p:cNvPr id="97322" name="Group 42"/>
          <p:cNvGrpSpPr>
            <a:grpSpLocks/>
          </p:cNvGrpSpPr>
          <p:nvPr/>
        </p:nvGrpSpPr>
        <p:grpSpPr bwMode="auto">
          <a:xfrm>
            <a:off x="2124075" y="2060575"/>
            <a:ext cx="2303463" cy="533400"/>
            <a:chOff x="793" y="1752"/>
            <a:chExt cx="849" cy="335"/>
          </a:xfrm>
        </p:grpSpPr>
        <p:sp>
          <p:nvSpPr>
            <p:cNvPr id="104462" name="Rectangle 43"/>
            <p:cNvSpPr>
              <a:spLocks noChangeArrowheads="1"/>
            </p:cNvSpPr>
            <p:nvPr/>
          </p:nvSpPr>
          <p:spPr bwMode="auto">
            <a:xfrm>
              <a:off x="793" y="1752"/>
              <a:ext cx="545"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4" name="Text Box 44"/>
            <p:cNvSpPr txBox="1">
              <a:spLocks noChangeArrowheads="1"/>
            </p:cNvSpPr>
            <p:nvPr/>
          </p:nvSpPr>
          <p:spPr bwMode="auto">
            <a:xfrm>
              <a:off x="793" y="1797"/>
              <a:ext cx="849"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dirty="0">
                  <a:effectLst>
                    <a:outerShdw blurRad="38100" dist="38100" dir="2700000" algn="tl">
                      <a:srgbClr val="C0C0C0"/>
                    </a:outerShdw>
                  </a:effectLst>
                  <a:latin typeface="Tahoma" pitchFamily="34" charset="0"/>
                </a:rPr>
                <a:t>例</a:t>
              </a:r>
              <a:r>
                <a:rPr kumimoji="0" lang="en-US" altLang="zh-CN" b="1" dirty="0">
                  <a:effectLst>
                    <a:outerShdw blurRad="38100" dist="38100" dir="2700000" algn="tl">
                      <a:srgbClr val="C0C0C0"/>
                    </a:outerShdw>
                  </a:effectLst>
                  <a:latin typeface="Tahoma" pitchFamily="34" charset="0"/>
                </a:rPr>
                <a:t>:</a:t>
              </a:r>
              <a:r>
                <a:rPr kumimoji="0" lang="zh-CN" altLang="en-US" b="1" dirty="0">
                  <a:effectLst>
                    <a:outerShdw blurRad="38100" dist="38100" dir="2700000" algn="tl">
                      <a:srgbClr val="C0C0C0"/>
                    </a:outerShdw>
                  </a:effectLst>
                  <a:latin typeface="Tahoma" pitchFamily="34" charset="0"/>
                </a:rPr>
                <a:t>婴儿勺</a:t>
              </a:r>
            </a:p>
          </p:txBody>
        </p:sp>
      </p:grpSp>
      <p:sp>
        <p:nvSpPr>
          <p:cNvPr id="97325" name="Text Box 45"/>
          <p:cNvSpPr txBox="1">
            <a:spLocks noChangeArrowheads="1"/>
          </p:cNvSpPr>
          <p:nvPr/>
        </p:nvSpPr>
        <p:spPr bwMode="auto">
          <a:xfrm>
            <a:off x="3563938" y="3500438"/>
            <a:ext cx="48958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dirty="0">
                <a:effectLst>
                  <a:outerShdw blurRad="38100" dist="38100" dir="2700000" algn="tl">
                    <a:srgbClr val="C0C0C0"/>
                  </a:outerShdw>
                </a:effectLst>
                <a:latin typeface="Tahoma" pitchFamily="34" charset="0"/>
              </a:rPr>
              <a:t>将对称物体变为不对称，或将已经不对称物体增强其不对称程度</a:t>
            </a:r>
          </a:p>
        </p:txBody>
      </p:sp>
      <p:sp>
        <p:nvSpPr>
          <p:cNvPr id="104456" name="Rectangle 48"/>
          <p:cNvSpPr>
            <a:spLocks noChangeArrowheads="1"/>
          </p:cNvSpPr>
          <p:nvPr/>
        </p:nvSpPr>
        <p:spPr bwMode="auto">
          <a:xfrm>
            <a:off x="5148263" y="4479925"/>
            <a:ext cx="3095625"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9" name="Text Box 49"/>
          <p:cNvSpPr txBox="1">
            <a:spLocks noChangeArrowheads="1"/>
          </p:cNvSpPr>
          <p:nvPr/>
        </p:nvSpPr>
        <p:spPr bwMode="auto">
          <a:xfrm>
            <a:off x="5219700" y="4478338"/>
            <a:ext cx="3024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dirty="0">
                <a:effectLst>
                  <a:outerShdw blurRad="38100" dist="38100" dir="2700000" algn="tl">
                    <a:srgbClr val="C0C0C0"/>
                  </a:outerShdw>
                </a:effectLst>
                <a:latin typeface="Tahoma" pitchFamily="34" charset="0"/>
              </a:rPr>
              <a:t>输送松散物料的漏斗</a:t>
            </a:r>
          </a:p>
        </p:txBody>
      </p:sp>
      <p:graphicFrame>
        <p:nvGraphicFramePr>
          <p:cNvPr id="97335" name="Object 55"/>
          <p:cNvGraphicFramePr>
            <a:graphicFrameLocks noChangeAspect="1"/>
          </p:cNvGraphicFramePr>
          <p:nvPr/>
        </p:nvGraphicFramePr>
        <p:xfrm>
          <a:off x="4716463" y="5156200"/>
          <a:ext cx="1439862" cy="1368425"/>
        </p:xfrm>
        <a:graphic>
          <a:graphicData uri="http://schemas.openxmlformats.org/presentationml/2006/ole">
            <mc:AlternateContent xmlns:mc="http://schemas.openxmlformats.org/markup-compatibility/2006">
              <mc:Choice xmlns:v="urn:schemas-microsoft-com:vml" Requires="v">
                <p:oleObj spid="_x0000_s120838" name="AutoCAD Drawing" r:id="rId3" imgW="9344025" imgH="7419975" progId="AutoCAD.Drawing.17">
                  <p:embed/>
                </p:oleObj>
              </mc:Choice>
              <mc:Fallback>
                <p:oleObj name="AutoCAD Drawing" r:id="rId3" imgW="9344025" imgH="7419975" progId="AutoCAD.Drawing.1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11259" t="20938" r="60608" b="45390"/>
                      <a:stretch>
                        <a:fillRect/>
                      </a:stretch>
                    </p:blipFill>
                    <p:spPr bwMode="auto">
                      <a:xfrm>
                        <a:off x="4716463" y="5156200"/>
                        <a:ext cx="1439862"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336" name="Object 56"/>
          <p:cNvGraphicFramePr>
            <a:graphicFrameLocks noChangeAspect="1"/>
          </p:cNvGraphicFramePr>
          <p:nvPr/>
        </p:nvGraphicFramePr>
        <p:xfrm>
          <a:off x="6372225" y="5157788"/>
          <a:ext cx="1727200" cy="1368425"/>
        </p:xfrm>
        <a:graphic>
          <a:graphicData uri="http://schemas.openxmlformats.org/presentationml/2006/ole">
            <mc:AlternateContent xmlns:mc="http://schemas.openxmlformats.org/markup-compatibility/2006">
              <mc:Choice xmlns:v="urn:schemas-microsoft-com:vml" Requires="v">
                <p:oleObj spid="_x0000_s120839" name="AutoCAD Drawing" r:id="rId5" imgW="9344025" imgH="7419975" progId="AutoCAD.Drawing.17">
                  <p:embed/>
                </p:oleObj>
              </mc:Choice>
              <mc:Fallback>
                <p:oleObj name="AutoCAD Drawing" r:id="rId5" imgW="9344025" imgH="7419975" progId="AutoCAD.Drawing.1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42215" t="20938" r="24039" b="45390"/>
                      <a:stretch>
                        <a:fillRect/>
                      </a:stretch>
                    </p:blipFill>
                    <p:spPr bwMode="auto">
                      <a:xfrm>
                        <a:off x="6372225" y="5157788"/>
                        <a:ext cx="1727200"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2032" name="Picture 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21250" y="1628775"/>
            <a:ext cx="2147888"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461" name="Picture 5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38" y="4357688"/>
            <a:ext cx="3995737" cy="925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19578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7284"/>
                                        </p:tgtEl>
                                        <p:attrNameLst>
                                          <p:attrName>style.visibility</p:attrName>
                                        </p:attrNameLst>
                                      </p:cBhvr>
                                      <p:to>
                                        <p:strVal val="visible"/>
                                      </p:to>
                                    </p:set>
                                    <p:animEffect transition="in" filter="dissolve">
                                      <p:cBhvr>
                                        <p:cTn id="7" dur="500"/>
                                        <p:tgtEl>
                                          <p:spTgt spid="972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7291"/>
                                        </p:tgtEl>
                                        <p:attrNameLst>
                                          <p:attrName>style.visibility</p:attrName>
                                        </p:attrNameLst>
                                      </p:cBhvr>
                                      <p:to>
                                        <p:strVal val="visible"/>
                                      </p:to>
                                    </p:set>
                                    <p:animEffect transition="in" filter="dissolve">
                                      <p:cBhvr>
                                        <p:cTn id="12" dur="500"/>
                                        <p:tgtEl>
                                          <p:spTgt spid="972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97322"/>
                                        </p:tgtEl>
                                        <p:attrNameLst>
                                          <p:attrName>style.visibility</p:attrName>
                                        </p:attrNameLst>
                                      </p:cBhvr>
                                      <p:to>
                                        <p:strVal val="visible"/>
                                      </p:to>
                                    </p:set>
                                    <p:animEffect transition="in" filter="dissolve">
                                      <p:cBhvr>
                                        <p:cTn id="17" dur="500"/>
                                        <p:tgtEl>
                                          <p:spTgt spid="973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42032"/>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97315"/>
                                        </p:tgtEl>
                                        <p:attrNameLst>
                                          <p:attrName>style.visibility</p:attrName>
                                        </p:attrNameLst>
                                      </p:cBhvr>
                                      <p:to>
                                        <p:strVal val="visible"/>
                                      </p:to>
                                    </p:set>
                                    <p:animEffect transition="in" filter="dissolve">
                                      <p:cBhvr>
                                        <p:cTn id="26" dur="500"/>
                                        <p:tgtEl>
                                          <p:spTgt spid="9731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97325"/>
                                        </p:tgtEl>
                                        <p:attrNameLst>
                                          <p:attrName>style.visibility</p:attrName>
                                        </p:attrNameLst>
                                      </p:cBhvr>
                                      <p:to>
                                        <p:strVal val="visible"/>
                                      </p:to>
                                    </p:set>
                                    <p:animEffect transition="in" filter="dissolve">
                                      <p:cBhvr>
                                        <p:cTn id="31" dur="500"/>
                                        <p:tgtEl>
                                          <p:spTgt spid="9732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445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97329"/>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0"/>
                                          </p:stCondLst>
                                        </p:cTn>
                                        <p:tgtEl>
                                          <p:spTgt spid="104461"/>
                                        </p:tgtEl>
                                        <p:attrNameLst>
                                          <p:attrName>style.visibility</p:attrName>
                                        </p:attrNameLst>
                                      </p:cBhvr>
                                      <p:to>
                                        <p:strVal val="visible"/>
                                      </p:to>
                                    </p:set>
                                  </p:childTnLst>
                                </p:cTn>
                              </p:par>
                            </p:childTnLst>
                          </p:cTn>
                        </p:par>
                        <p:par>
                          <p:cTn id="42" fill="hold" nodeType="afterGroup">
                            <p:stCondLst>
                              <p:cond delay="0"/>
                            </p:stCondLst>
                            <p:childTnLst>
                              <p:par>
                                <p:cTn id="43" presetID="4" presetClass="entr" presetSubtype="16" fill="hold" nodeType="afterEffect">
                                  <p:stCondLst>
                                    <p:cond delay="0"/>
                                  </p:stCondLst>
                                  <p:childTnLst>
                                    <p:set>
                                      <p:cBhvr>
                                        <p:cTn id="44" dur="1" fill="hold">
                                          <p:stCondLst>
                                            <p:cond delay="0"/>
                                          </p:stCondLst>
                                        </p:cTn>
                                        <p:tgtEl>
                                          <p:spTgt spid="97335"/>
                                        </p:tgtEl>
                                        <p:attrNameLst>
                                          <p:attrName>style.visibility</p:attrName>
                                        </p:attrNameLst>
                                      </p:cBhvr>
                                      <p:to>
                                        <p:strVal val="visible"/>
                                      </p:to>
                                    </p:set>
                                    <p:animEffect transition="in" filter="box(in)">
                                      <p:cBhvr>
                                        <p:cTn id="45" dur="500"/>
                                        <p:tgtEl>
                                          <p:spTgt spid="9733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16" fill="hold" nodeType="clickEffect">
                                  <p:stCondLst>
                                    <p:cond delay="0"/>
                                  </p:stCondLst>
                                  <p:childTnLst>
                                    <p:set>
                                      <p:cBhvr>
                                        <p:cTn id="49" dur="1" fill="hold">
                                          <p:stCondLst>
                                            <p:cond delay="0"/>
                                          </p:stCondLst>
                                        </p:cTn>
                                        <p:tgtEl>
                                          <p:spTgt spid="97336"/>
                                        </p:tgtEl>
                                        <p:attrNameLst>
                                          <p:attrName>style.visibility</p:attrName>
                                        </p:attrNameLst>
                                      </p:cBhvr>
                                      <p:to>
                                        <p:strVal val="visible"/>
                                      </p:to>
                                    </p:set>
                                    <p:animEffect transition="in" filter="box(in)">
                                      <p:cBhvr>
                                        <p:cTn id="50" dur="500"/>
                                        <p:tgtEl>
                                          <p:spTgt spid="97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91" grpId="0"/>
      <p:bldP spid="97325" grpId="0"/>
      <p:bldP spid="104456" grpId="0" animBg="1"/>
      <p:bldP spid="9732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页脚占位符 1"/>
          <p:cNvSpPr>
            <a:spLocks noGrp="1"/>
          </p:cNvSpPr>
          <p:nvPr>
            <p:ph type="ftr" sz="quarter" idx="10"/>
          </p:nvPr>
        </p:nvSpPr>
        <p:spPr>
          <a:noFill/>
        </p:spPr>
        <p:txBody>
          <a:bodyPr/>
          <a:lstStyle>
            <a:lvl1pPr>
              <a:defRPr kumimoji="1" sz="2400">
                <a:solidFill>
                  <a:schemeClr val="tx2"/>
                </a:solidFill>
                <a:latin typeface="Arial" charset="0"/>
                <a:ea typeface="宋体" pitchFamily="2" charset="-122"/>
              </a:defRPr>
            </a:lvl1pPr>
            <a:lvl2pPr marL="742950" indent="-285750">
              <a:defRPr kumimoji="1" sz="2400">
                <a:solidFill>
                  <a:schemeClr val="tx2"/>
                </a:solidFill>
                <a:latin typeface="Arial" charset="0"/>
                <a:ea typeface="宋体" pitchFamily="2" charset="-122"/>
              </a:defRPr>
            </a:lvl2pPr>
            <a:lvl3pPr marL="1143000" indent="-228600">
              <a:defRPr kumimoji="1" sz="2400">
                <a:solidFill>
                  <a:schemeClr val="tx2"/>
                </a:solidFill>
                <a:latin typeface="Arial" charset="0"/>
                <a:ea typeface="宋体" pitchFamily="2" charset="-122"/>
              </a:defRPr>
            </a:lvl3pPr>
            <a:lvl4pPr marL="1600200" indent="-228600">
              <a:defRPr kumimoji="1" sz="2400">
                <a:solidFill>
                  <a:schemeClr val="tx2"/>
                </a:solidFill>
                <a:latin typeface="Arial" charset="0"/>
                <a:ea typeface="宋体" pitchFamily="2" charset="-122"/>
              </a:defRPr>
            </a:lvl4pPr>
            <a:lvl5pPr marL="2057400" indent="-228600">
              <a:defRPr kumimoji="1" sz="2400">
                <a:solidFill>
                  <a:schemeClr val="tx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tx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tx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tx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tx2"/>
                </a:solidFill>
                <a:latin typeface="Arial" charset="0"/>
                <a:ea typeface="宋体" pitchFamily="2" charset="-122"/>
              </a:defRPr>
            </a:lvl9pPr>
          </a:lstStyle>
          <a:p>
            <a:r>
              <a:rPr kumimoji="0" lang="en-US" altLang="en-US" sz="1400" smtClean="0">
                <a:solidFill>
                  <a:srgbClr val="003366"/>
                </a:solidFill>
                <a:latin typeface="Times New Roman" pitchFamily="18" charset="0"/>
              </a:rPr>
              <a:t>Page</a:t>
            </a:r>
            <a:fld id="{76F653C1-89E3-4683-AF90-55E04251621C}" type="slidenum">
              <a:rPr kumimoji="0" lang="en-US" altLang="en-US" sz="1400" smtClean="0">
                <a:solidFill>
                  <a:srgbClr val="003366"/>
                </a:solidFill>
                <a:latin typeface="Arial Narrow" pitchFamily="34" charset="0"/>
              </a:rPr>
              <a:pPr/>
              <a:t>39</a:t>
            </a:fld>
            <a:endParaRPr kumimoji="0" lang="en-US" altLang="en-US" sz="1400" smtClean="0">
              <a:solidFill>
                <a:srgbClr val="003366"/>
              </a:solidFill>
              <a:latin typeface="Arial Narrow" pitchFamily="34" charset="0"/>
            </a:endParaRPr>
          </a:p>
        </p:txBody>
      </p:sp>
      <p:grpSp>
        <p:nvGrpSpPr>
          <p:cNvPr id="98308" name="Group 4"/>
          <p:cNvGrpSpPr>
            <a:grpSpLocks/>
          </p:cNvGrpSpPr>
          <p:nvPr/>
        </p:nvGrpSpPr>
        <p:grpSpPr bwMode="auto">
          <a:xfrm>
            <a:off x="179388" y="1028700"/>
            <a:ext cx="1584325" cy="576263"/>
            <a:chOff x="113" y="346"/>
            <a:chExt cx="998" cy="363"/>
          </a:xfrm>
        </p:grpSpPr>
        <p:grpSp>
          <p:nvGrpSpPr>
            <p:cNvPr id="105503" name="Group 5"/>
            <p:cNvGrpSpPr>
              <a:grpSpLocks/>
            </p:cNvGrpSpPr>
            <p:nvPr/>
          </p:nvGrpSpPr>
          <p:grpSpPr bwMode="auto">
            <a:xfrm>
              <a:off x="385" y="346"/>
              <a:ext cx="726" cy="363"/>
              <a:chOff x="385" y="346"/>
              <a:chExt cx="726" cy="363"/>
            </a:xfrm>
          </p:grpSpPr>
          <p:sp>
            <p:nvSpPr>
              <p:cNvPr id="105507" name="Oval 6"/>
              <p:cNvSpPr>
                <a:spLocks noChangeArrowheads="1"/>
              </p:cNvSpPr>
              <p:nvPr/>
            </p:nvSpPr>
            <p:spPr bwMode="auto">
              <a:xfrm>
                <a:off x="385" y="346"/>
                <a:ext cx="726" cy="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11" name="Text Box 7"/>
              <p:cNvSpPr txBox="1">
                <a:spLocks noChangeArrowheads="1"/>
              </p:cNvSpPr>
              <p:nvPr/>
            </p:nvSpPr>
            <p:spPr bwMode="auto">
              <a:xfrm>
                <a:off x="476" y="391"/>
                <a:ext cx="5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合并</a:t>
                </a:r>
              </a:p>
            </p:txBody>
          </p:sp>
        </p:grpSp>
        <p:grpSp>
          <p:nvGrpSpPr>
            <p:cNvPr id="105504" name="Group 8"/>
            <p:cNvGrpSpPr>
              <a:grpSpLocks/>
            </p:cNvGrpSpPr>
            <p:nvPr/>
          </p:nvGrpSpPr>
          <p:grpSpPr bwMode="auto">
            <a:xfrm>
              <a:off x="113" y="346"/>
              <a:ext cx="272" cy="318"/>
              <a:chOff x="1565" y="2160"/>
              <a:chExt cx="272" cy="318"/>
            </a:xfrm>
          </p:grpSpPr>
          <p:sp>
            <p:nvSpPr>
              <p:cNvPr id="105505" name="Oval 9"/>
              <p:cNvSpPr>
                <a:spLocks noChangeArrowheads="1"/>
              </p:cNvSpPr>
              <p:nvPr/>
            </p:nvSpPr>
            <p:spPr bwMode="auto">
              <a:xfrm>
                <a:off x="1565" y="2160"/>
                <a:ext cx="272" cy="318"/>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14" name="Text Box 10"/>
              <p:cNvSpPr txBox="1">
                <a:spLocks noChangeArrowheads="1"/>
              </p:cNvSpPr>
              <p:nvPr/>
            </p:nvSpPr>
            <p:spPr bwMode="auto">
              <a:xfrm>
                <a:off x="1565" y="2160"/>
                <a:ext cx="1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Tahoma" pitchFamily="34" charset="0"/>
                  </a:rPr>
                  <a:t>5</a:t>
                </a:r>
              </a:p>
            </p:txBody>
          </p:sp>
        </p:grpSp>
      </p:grpSp>
      <p:sp>
        <p:nvSpPr>
          <p:cNvPr id="98315" name="Text Box 11"/>
          <p:cNvSpPr txBox="1">
            <a:spLocks noChangeArrowheads="1"/>
          </p:cNvSpPr>
          <p:nvPr/>
        </p:nvSpPr>
        <p:spPr bwMode="auto">
          <a:xfrm>
            <a:off x="2195513" y="955675"/>
            <a:ext cx="64087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在空间上将相近的两个物体或操作合并；或在时间上将操作连续化或合并</a:t>
            </a:r>
          </a:p>
        </p:txBody>
      </p:sp>
      <p:grpSp>
        <p:nvGrpSpPr>
          <p:cNvPr id="98316" name="Group 12"/>
          <p:cNvGrpSpPr>
            <a:grpSpLocks/>
          </p:cNvGrpSpPr>
          <p:nvPr/>
        </p:nvGrpSpPr>
        <p:grpSpPr bwMode="auto">
          <a:xfrm>
            <a:off x="1476375" y="2252663"/>
            <a:ext cx="865188" cy="528637"/>
            <a:chOff x="793" y="1752"/>
            <a:chExt cx="545" cy="333"/>
          </a:xfrm>
        </p:grpSpPr>
        <p:sp>
          <p:nvSpPr>
            <p:cNvPr id="105501" name="Rectangle 13"/>
            <p:cNvSpPr>
              <a:spLocks noChangeArrowheads="1"/>
            </p:cNvSpPr>
            <p:nvPr/>
          </p:nvSpPr>
          <p:spPr bwMode="auto">
            <a:xfrm>
              <a:off x="793" y="1752"/>
              <a:ext cx="545"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18" name="Text Box 14"/>
            <p:cNvSpPr txBox="1">
              <a:spLocks noChangeArrowheads="1"/>
            </p:cNvSpPr>
            <p:nvPr/>
          </p:nvSpPr>
          <p:spPr bwMode="auto">
            <a:xfrm>
              <a:off x="793" y="1797"/>
              <a:ext cx="5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实例</a:t>
              </a:r>
            </a:p>
          </p:txBody>
        </p:sp>
      </p:grpSp>
      <p:sp>
        <p:nvSpPr>
          <p:cNvPr id="98319" name="Text Box 15"/>
          <p:cNvSpPr txBox="1">
            <a:spLocks noChangeArrowheads="1"/>
          </p:cNvSpPr>
          <p:nvPr/>
        </p:nvSpPr>
        <p:spPr bwMode="auto">
          <a:xfrm>
            <a:off x="2700338" y="2324100"/>
            <a:ext cx="5472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solidFill>
                  <a:schemeClr val="accent2"/>
                </a:solidFill>
                <a:effectLst>
                  <a:outerShdw blurRad="38100" dist="38100" dir="2700000" algn="tl">
                    <a:srgbClr val="C0C0C0"/>
                  </a:outerShdw>
                </a:effectLst>
                <a:latin typeface="Tahoma" pitchFamily="34" charset="0"/>
              </a:rPr>
              <a:t>多个电子芯片集中装在一个电路板上</a:t>
            </a:r>
          </a:p>
        </p:txBody>
      </p:sp>
      <p:grpSp>
        <p:nvGrpSpPr>
          <p:cNvPr id="98320" name="Group 16"/>
          <p:cNvGrpSpPr>
            <a:grpSpLocks/>
          </p:cNvGrpSpPr>
          <p:nvPr/>
        </p:nvGrpSpPr>
        <p:grpSpPr bwMode="auto">
          <a:xfrm>
            <a:off x="395288" y="3403600"/>
            <a:ext cx="2305050" cy="792163"/>
            <a:chOff x="113" y="346"/>
            <a:chExt cx="998" cy="363"/>
          </a:xfrm>
        </p:grpSpPr>
        <p:grpSp>
          <p:nvGrpSpPr>
            <p:cNvPr id="105495" name="Group 17"/>
            <p:cNvGrpSpPr>
              <a:grpSpLocks/>
            </p:cNvGrpSpPr>
            <p:nvPr/>
          </p:nvGrpSpPr>
          <p:grpSpPr bwMode="auto">
            <a:xfrm>
              <a:off x="385" y="346"/>
              <a:ext cx="726" cy="363"/>
              <a:chOff x="385" y="346"/>
              <a:chExt cx="726" cy="363"/>
            </a:xfrm>
          </p:grpSpPr>
          <p:sp>
            <p:nvSpPr>
              <p:cNvPr id="105499" name="Oval 18"/>
              <p:cNvSpPr>
                <a:spLocks noChangeArrowheads="1"/>
              </p:cNvSpPr>
              <p:nvPr/>
            </p:nvSpPr>
            <p:spPr bwMode="auto">
              <a:xfrm>
                <a:off x="385" y="346"/>
                <a:ext cx="726" cy="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23" name="Text Box 19"/>
              <p:cNvSpPr txBox="1">
                <a:spLocks noChangeArrowheads="1"/>
              </p:cNvSpPr>
              <p:nvPr/>
            </p:nvSpPr>
            <p:spPr bwMode="auto">
              <a:xfrm>
                <a:off x="476" y="391"/>
                <a:ext cx="59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多用性</a:t>
                </a:r>
              </a:p>
            </p:txBody>
          </p:sp>
        </p:grpSp>
        <p:grpSp>
          <p:nvGrpSpPr>
            <p:cNvPr id="105496" name="Group 20"/>
            <p:cNvGrpSpPr>
              <a:grpSpLocks/>
            </p:cNvGrpSpPr>
            <p:nvPr/>
          </p:nvGrpSpPr>
          <p:grpSpPr bwMode="auto">
            <a:xfrm>
              <a:off x="113" y="346"/>
              <a:ext cx="272" cy="318"/>
              <a:chOff x="1565" y="2160"/>
              <a:chExt cx="272" cy="318"/>
            </a:xfrm>
          </p:grpSpPr>
          <p:sp>
            <p:nvSpPr>
              <p:cNvPr id="105497" name="Oval 21"/>
              <p:cNvSpPr>
                <a:spLocks noChangeArrowheads="1"/>
              </p:cNvSpPr>
              <p:nvPr/>
            </p:nvSpPr>
            <p:spPr bwMode="auto">
              <a:xfrm>
                <a:off x="1565" y="2160"/>
                <a:ext cx="272" cy="318"/>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26" name="Text Box 22"/>
              <p:cNvSpPr txBox="1">
                <a:spLocks noChangeArrowheads="1"/>
              </p:cNvSpPr>
              <p:nvPr/>
            </p:nvSpPr>
            <p:spPr bwMode="auto">
              <a:xfrm>
                <a:off x="1565" y="2160"/>
                <a:ext cx="18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Tahoma" pitchFamily="34" charset="0"/>
                  </a:rPr>
                  <a:t>6</a:t>
                </a:r>
              </a:p>
            </p:txBody>
          </p:sp>
        </p:grpSp>
      </p:grpSp>
      <p:sp>
        <p:nvSpPr>
          <p:cNvPr id="98327" name="Text Box 23"/>
          <p:cNvSpPr txBox="1">
            <a:spLocks noChangeArrowheads="1"/>
          </p:cNvSpPr>
          <p:nvPr/>
        </p:nvSpPr>
        <p:spPr bwMode="auto">
          <a:xfrm>
            <a:off x="3132138" y="3476625"/>
            <a:ext cx="2519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功能的组合</a:t>
            </a:r>
          </a:p>
        </p:txBody>
      </p:sp>
      <p:grpSp>
        <p:nvGrpSpPr>
          <p:cNvPr id="98328" name="Group 24"/>
          <p:cNvGrpSpPr>
            <a:grpSpLocks/>
          </p:cNvGrpSpPr>
          <p:nvPr/>
        </p:nvGrpSpPr>
        <p:grpSpPr bwMode="auto">
          <a:xfrm>
            <a:off x="468313" y="4700588"/>
            <a:ext cx="1584325" cy="576262"/>
            <a:chOff x="113" y="346"/>
            <a:chExt cx="998" cy="363"/>
          </a:xfrm>
        </p:grpSpPr>
        <p:grpSp>
          <p:nvGrpSpPr>
            <p:cNvPr id="105489" name="Group 25"/>
            <p:cNvGrpSpPr>
              <a:grpSpLocks/>
            </p:cNvGrpSpPr>
            <p:nvPr/>
          </p:nvGrpSpPr>
          <p:grpSpPr bwMode="auto">
            <a:xfrm>
              <a:off x="385" y="346"/>
              <a:ext cx="726" cy="363"/>
              <a:chOff x="385" y="346"/>
              <a:chExt cx="726" cy="363"/>
            </a:xfrm>
          </p:grpSpPr>
          <p:sp>
            <p:nvSpPr>
              <p:cNvPr id="105493" name="Oval 26"/>
              <p:cNvSpPr>
                <a:spLocks noChangeArrowheads="1"/>
              </p:cNvSpPr>
              <p:nvPr/>
            </p:nvSpPr>
            <p:spPr bwMode="auto">
              <a:xfrm>
                <a:off x="385" y="346"/>
                <a:ext cx="726" cy="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31" name="Text Box 27"/>
              <p:cNvSpPr txBox="1">
                <a:spLocks noChangeArrowheads="1"/>
              </p:cNvSpPr>
              <p:nvPr/>
            </p:nvSpPr>
            <p:spPr bwMode="auto">
              <a:xfrm>
                <a:off x="476" y="391"/>
                <a:ext cx="5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套装</a:t>
                </a:r>
              </a:p>
            </p:txBody>
          </p:sp>
        </p:grpSp>
        <p:grpSp>
          <p:nvGrpSpPr>
            <p:cNvPr id="105490" name="Group 28"/>
            <p:cNvGrpSpPr>
              <a:grpSpLocks/>
            </p:cNvGrpSpPr>
            <p:nvPr/>
          </p:nvGrpSpPr>
          <p:grpSpPr bwMode="auto">
            <a:xfrm>
              <a:off x="113" y="346"/>
              <a:ext cx="272" cy="318"/>
              <a:chOff x="1565" y="2160"/>
              <a:chExt cx="272" cy="318"/>
            </a:xfrm>
          </p:grpSpPr>
          <p:sp>
            <p:nvSpPr>
              <p:cNvPr id="105491" name="Oval 29"/>
              <p:cNvSpPr>
                <a:spLocks noChangeArrowheads="1"/>
              </p:cNvSpPr>
              <p:nvPr/>
            </p:nvSpPr>
            <p:spPr bwMode="auto">
              <a:xfrm>
                <a:off x="1565" y="2160"/>
                <a:ext cx="272" cy="318"/>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34" name="Text Box 30"/>
              <p:cNvSpPr txBox="1">
                <a:spLocks noChangeArrowheads="1"/>
              </p:cNvSpPr>
              <p:nvPr/>
            </p:nvSpPr>
            <p:spPr bwMode="auto">
              <a:xfrm>
                <a:off x="1565" y="2160"/>
                <a:ext cx="1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Tahoma" pitchFamily="34" charset="0"/>
                  </a:rPr>
                  <a:t>7</a:t>
                </a:r>
              </a:p>
            </p:txBody>
          </p:sp>
        </p:grpSp>
      </p:grpSp>
      <p:sp>
        <p:nvSpPr>
          <p:cNvPr id="98335" name="Text Box 31"/>
          <p:cNvSpPr txBox="1">
            <a:spLocks noChangeArrowheads="1"/>
          </p:cNvSpPr>
          <p:nvPr/>
        </p:nvSpPr>
        <p:spPr bwMode="auto">
          <a:xfrm>
            <a:off x="2484438" y="4845050"/>
            <a:ext cx="3671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物体的相互嵌套</a:t>
            </a:r>
          </a:p>
        </p:txBody>
      </p:sp>
      <p:grpSp>
        <p:nvGrpSpPr>
          <p:cNvPr id="98336" name="Group 32"/>
          <p:cNvGrpSpPr>
            <a:grpSpLocks/>
          </p:cNvGrpSpPr>
          <p:nvPr/>
        </p:nvGrpSpPr>
        <p:grpSpPr bwMode="auto">
          <a:xfrm>
            <a:off x="1763713" y="5589588"/>
            <a:ext cx="865187" cy="528637"/>
            <a:chOff x="793" y="1752"/>
            <a:chExt cx="545" cy="333"/>
          </a:xfrm>
        </p:grpSpPr>
        <p:sp>
          <p:nvSpPr>
            <p:cNvPr id="105487" name="Rectangle 33"/>
            <p:cNvSpPr>
              <a:spLocks noChangeArrowheads="1"/>
            </p:cNvSpPr>
            <p:nvPr/>
          </p:nvSpPr>
          <p:spPr bwMode="auto">
            <a:xfrm>
              <a:off x="793" y="1752"/>
              <a:ext cx="545"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38" name="Text Box 34"/>
            <p:cNvSpPr txBox="1">
              <a:spLocks noChangeArrowheads="1"/>
            </p:cNvSpPr>
            <p:nvPr/>
          </p:nvSpPr>
          <p:spPr bwMode="auto">
            <a:xfrm>
              <a:off x="793" y="1797"/>
              <a:ext cx="5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实例</a:t>
              </a:r>
            </a:p>
          </p:txBody>
        </p:sp>
      </p:grpSp>
      <p:sp>
        <p:nvSpPr>
          <p:cNvPr id="98339" name="Text Box 35"/>
          <p:cNvSpPr txBox="1">
            <a:spLocks noChangeArrowheads="1"/>
          </p:cNvSpPr>
          <p:nvPr/>
        </p:nvSpPr>
        <p:spPr bwMode="auto">
          <a:xfrm>
            <a:off x="3132138" y="5589588"/>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solidFill>
                  <a:schemeClr val="accent2"/>
                </a:solidFill>
                <a:effectLst>
                  <a:outerShdw blurRad="38100" dist="38100" dir="2700000" algn="tl">
                    <a:srgbClr val="C0C0C0"/>
                  </a:outerShdw>
                </a:effectLst>
                <a:latin typeface="Tahoma" pitchFamily="34" charset="0"/>
              </a:rPr>
              <a:t>伸缩式天线</a:t>
            </a:r>
          </a:p>
        </p:txBody>
      </p:sp>
      <p:pic>
        <p:nvPicPr>
          <p:cNvPr id="105485" name="Picture 42" descr="DSC068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725" y="3046413"/>
            <a:ext cx="2317750"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86" name="Picture 6" descr="https://ps.ssl.qhimg.com/sdmt/181_135_100/t019c033c5856f9ca2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063" y="4772025"/>
            <a:ext cx="2106612"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99524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8308"/>
                                        </p:tgtEl>
                                        <p:attrNameLst>
                                          <p:attrName>style.visibility</p:attrName>
                                        </p:attrNameLst>
                                      </p:cBhvr>
                                      <p:to>
                                        <p:strVal val="visible"/>
                                      </p:to>
                                    </p:set>
                                    <p:animEffect transition="in" filter="blinds(horizontal)">
                                      <p:cBhvr>
                                        <p:cTn id="7" dur="500"/>
                                        <p:tgtEl>
                                          <p:spTgt spid="983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8315">
                                            <p:txEl>
                                              <p:pRg st="0" end="0"/>
                                            </p:txEl>
                                          </p:spTgt>
                                        </p:tgtEl>
                                        <p:attrNameLst>
                                          <p:attrName>style.visibility</p:attrName>
                                        </p:attrNameLst>
                                      </p:cBhvr>
                                      <p:to>
                                        <p:strVal val="visible"/>
                                      </p:to>
                                    </p:set>
                                    <p:animEffect transition="in" filter="blinds(horizontal)">
                                      <p:cBhvr>
                                        <p:cTn id="12" dur="500"/>
                                        <p:tgtEl>
                                          <p:spTgt spid="9831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8316"/>
                                        </p:tgtEl>
                                        <p:attrNameLst>
                                          <p:attrName>style.visibility</p:attrName>
                                        </p:attrNameLst>
                                      </p:cBhvr>
                                      <p:to>
                                        <p:strVal val="visible"/>
                                      </p:to>
                                    </p:set>
                                    <p:animEffect transition="in" filter="blinds(horizontal)">
                                      <p:cBhvr>
                                        <p:cTn id="17" dur="500"/>
                                        <p:tgtEl>
                                          <p:spTgt spid="983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8319"/>
                                        </p:tgtEl>
                                        <p:attrNameLst>
                                          <p:attrName>style.visibility</p:attrName>
                                        </p:attrNameLst>
                                      </p:cBhvr>
                                      <p:to>
                                        <p:strVal val="visible"/>
                                      </p:to>
                                    </p:set>
                                    <p:animEffect transition="in" filter="blinds(horizontal)">
                                      <p:cBhvr>
                                        <p:cTn id="22" dur="500"/>
                                        <p:tgtEl>
                                          <p:spTgt spid="983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98320"/>
                                        </p:tgtEl>
                                        <p:attrNameLst>
                                          <p:attrName>style.visibility</p:attrName>
                                        </p:attrNameLst>
                                      </p:cBhvr>
                                      <p:to>
                                        <p:strVal val="visible"/>
                                      </p:to>
                                    </p:set>
                                    <p:animEffect transition="in" filter="blinds(horizontal)">
                                      <p:cBhvr>
                                        <p:cTn id="27" dur="500"/>
                                        <p:tgtEl>
                                          <p:spTgt spid="983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8327"/>
                                        </p:tgtEl>
                                        <p:attrNameLst>
                                          <p:attrName>style.visibility</p:attrName>
                                        </p:attrNameLst>
                                      </p:cBhvr>
                                      <p:to>
                                        <p:strVal val="visible"/>
                                      </p:to>
                                    </p:set>
                                    <p:animEffect transition="in" filter="blinds(horizontal)">
                                      <p:cBhvr>
                                        <p:cTn id="32" dur="500"/>
                                        <p:tgtEl>
                                          <p:spTgt spid="9832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0548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98328"/>
                                        </p:tgtEl>
                                        <p:attrNameLst>
                                          <p:attrName>style.visibility</p:attrName>
                                        </p:attrNameLst>
                                      </p:cBhvr>
                                      <p:to>
                                        <p:strVal val="visible"/>
                                      </p:to>
                                    </p:set>
                                    <p:animEffect transition="in" filter="blinds(horizontal)">
                                      <p:cBhvr>
                                        <p:cTn id="41" dur="500"/>
                                        <p:tgtEl>
                                          <p:spTgt spid="9832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98335"/>
                                        </p:tgtEl>
                                        <p:attrNameLst>
                                          <p:attrName>style.visibility</p:attrName>
                                        </p:attrNameLst>
                                      </p:cBhvr>
                                      <p:to>
                                        <p:strVal val="visible"/>
                                      </p:to>
                                    </p:set>
                                    <p:animEffect transition="in" filter="blinds(horizontal)">
                                      <p:cBhvr>
                                        <p:cTn id="46" dur="500"/>
                                        <p:tgtEl>
                                          <p:spTgt spid="9833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98336"/>
                                        </p:tgtEl>
                                        <p:attrNameLst>
                                          <p:attrName>style.visibility</p:attrName>
                                        </p:attrNameLst>
                                      </p:cBhvr>
                                      <p:to>
                                        <p:strVal val="visible"/>
                                      </p:to>
                                    </p:set>
                                    <p:animEffect transition="in" filter="blinds(horizontal)">
                                      <p:cBhvr>
                                        <p:cTn id="51" dur="500"/>
                                        <p:tgtEl>
                                          <p:spTgt spid="9833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98339"/>
                                        </p:tgtEl>
                                        <p:attrNameLst>
                                          <p:attrName>style.visibility</p:attrName>
                                        </p:attrNameLst>
                                      </p:cBhvr>
                                      <p:to>
                                        <p:strVal val="visible"/>
                                      </p:to>
                                    </p:set>
                                    <p:animEffect transition="in" filter="blinds(horizontal)">
                                      <p:cBhvr>
                                        <p:cTn id="56" dur="500"/>
                                        <p:tgtEl>
                                          <p:spTgt spid="98339"/>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054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19" grpId="0"/>
      <p:bldP spid="98327" grpId="0"/>
      <p:bldP spid="98335" grpId="0"/>
      <p:bldP spid="9833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 name="Text Box 9"/>
          <p:cNvSpPr txBox="1">
            <a:spLocks noChangeArrowheads="1"/>
          </p:cNvSpPr>
          <p:nvPr/>
        </p:nvSpPr>
        <p:spPr bwMode="auto">
          <a:xfrm>
            <a:off x="736600" y="1330325"/>
            <a:ext cx="4914900" cy="434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400" b="1" dirty="0">
                <a:solidFill>
                  <a:srgbClr val="FF0000"/>
                </a:solidFill>
                <a:effectLst>
                  <a:outerShdw blurRad="38100" dist="38100" dir="2700000" algn="tl">
                    <a:srgbClr val="C0C0C0"/>
                  </a:outerShdw>
                </a:effectLst>
              </a:rPr>
              <a:t>TIRZ </a:t>
            </a:r>
            <a:r>
              <a:rPr lang="zh-CN" altLang="en-US" sz="2400" dirty="0"/>
              <a:t>是俄文首字母的缩写，意为“</a:t>
            </a:r>
            <a:r>
              <a:rPr lang="zh-CN" altLang="en-US" sz="2400" b="1" dirty="0">
                <a:solidFill>
                  <a:srgbClr val="FF0000"/>
                </a:solidFill>
                <a:effectLst>
                  <a:outerShdw blurRad="38100" dist="38100" dir="2700000" algn="tl">
                    <a:srgbClr val="C0C0C0"/>
                  </a:outerShdw>
                </a:effectLst>
              </a:rPr>
              <a:t>解决发明创造问题的理论”</a:t>
            </a:r>
            <a:r>
              <a:rPr lang="zh-CN" altLang="en-US" sz="2400" dirty="0"/>
              <a:t>，起源于前苏联。</a:t>
            </a:r>
          </a:p>
          <a:p>
            <a:pPr>
              <a:spcBef>
                <a:spcPct val="50000"/>
              </a:spcBef>
              <a:defRPr/>
            </a:pPr>
            <a:r>
              <a:rPr lang="en-US" altLang="zh-CN" sz="2400" b="1" dirty="0">
                <a:solidFill>
                  <a:srgbClr val="FF0000"/>
                </a:solidFill>
              </a:rPr>
              <a:t>1946</a:t>
            </a:r>
            <a:r>
              <a:rPr lang="zh-CN" altLang="en-US" sz="2400" dirty="0"/>
              <a:t>年前苏联海军专利部</a:t>
            </a:r>
            <a:r>
              <a:rPr lang="zh-CN" altLang="en-US" sz="2400" dirty="0">
                <a:solidFill>
                  <a:srgbClr val="FF0000"/>
                </a:solidFill>
              </a:rPr>
              <a:t>阿奇舒勒（</a:t>
            </a:r>
            <a:r>
              <a:rPr lang="en-US" altLang="zh-CN" sz="2400" dirty="0" err="1"/>
              <a:t>G.S.</a:t>
            </a:r>
            <a:r>
              <a:rPr lang="en-US" altLang="zh-CN" sz="2400" b="1" dirty="0" err="1">
                <a:solidFill>
                  <a:srgbClr val="FF0000"/>
                </a:solidFill>
              </a:rPr>
              <a:t>Altshhuller</a:t>
            </a:r>
            <a:r>
              <a:rPr lang="zh-CN" altLang="en-US" sz="2400" b="1" dirty="0">
                <a:solidFill>
                  <a:srgbClr val="FF0000"/>
                </a:solidFill>
              </a:rPr>
              <a:t>）</a:t>
            </a:r>
            <a:r>
              <a:rPr lang="zh-CN" altLang="en-US" sz="2400" dirty="0"/>
              <a:t>为首的专家们开始对数以</a:t>
            </a:r>
            <a:r>
              <a:rPr lang="en-US" altLang="zh-CN" sz="2400" dirty="0">
                <a:solidFill>
                  <a:srgbClr val="FF0000"/>
                </a:solidFill>
              </a:rPr>
              <a:t>250</a:t>
            </a:r>
            <a:r>
              <a:rPr lang="zh-CN" altLang="en-US" sz="2400" b="1" dirty="0">
                <a:solidFill>
                  <a:srgbClr val="FF0000"/>
                </a:solidFill>
              </a:rPr>
              <a:t>万专利</a:t>
            </a:r>
            <a:r>
              <a:rPr lang="zh-CN" altLang="en-US" sz="2400" dirty="0"/>
              <a:t>文献进行研究，经</a:t>
            </a:r>
            <a:r>
              <a:rPr lang="en-US" altLang="zh-CN" sz="2400" b="1" dirty="0">
                <a:solidFill>
                  <a:srgbClr val="FF0000"/>
                </a:solidFill>
              </a:rPr>
              <a:t>50</a:t>
            </a:r>
            <a:r>
              <a:rPr lang="zh-CN" altLang="en-US" sz="2400" b="1" dirty="0">
                <a:solidFill>
                  <a:srgbClr val="FF0000"/>
                </a:solidFill>
              </a:rPr>
              <a:t>多年</a:t>
            </a:r>
            <a:r>
              <a:rPr lang="zh-CN" altLang="en-US" sz="2400" dirty="0"/>
              <a:t>的收集、整理、归纳、提炼，发现技术系统的创新是有规律可循的，并建立了一整套的“解决发明创造问题的理论”，即</a:t>
            </a:r>
            <a:r>
              <a:rPr lang="en-US" altLang="zh-CN" sz="2400" b="1" dirty="0">
                <a:solidFill>
                  <a:srgbClr val="FF0000"/>
                </a:solidFill>
                <a:effectLst>
                  <a:outerShdw blurRad="38100" dist="38100" dir="2700000" algn="tl">
                    <a:srgbClr val="C0C0C0"/>
                  </a:outerShdw>
                </a:effectLst>
              </a:rPr>
              <a:t>TRIZ</a:t>
            </a:r>
            <a:r>
              <a:rPr lang="zh-CN" altLang="en-US" sz="2400" b="1" dirty="0">
                <a:solidFill>
                  <a:srgbClr val="FF0000"/>
                </a:solidFill>
                <a:effectLst>
                  <a:outerShdw blurRad="38100" dist="38100" dir="2700000" algn="tl">
                    <a:srgbClr val="C0C0C0"/>
                  </a:outerShdw>
                </a:effectLst>
              </a:rPr>
              <a:t>理论</a:t>
            </a:r>
            <a:endParaRPr lang="en-US" altLang="zh-CN" sz="2400" b="1" dirty="0">
              <a:solidFill>
                <a:srgbClr val="FF0000"/>
              </a:solidFill>
              <a:effectLst>
                <a:outerShdw blurRad="38100" dist="38100" dir="2700000" algn="tl">
                  <a:srgbClr val="C0C0C0"/>
                </a:outerShdw>
              </a:effectLst>
            </a:endParaRPr>
          </a:p>
        </p:txBody>
      </p:sp>
      <p:pic>
        <p:nvPicPr>
          <p:cNvPr id="6147" name="Picture 12" descr="images[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425" y="2060575"/>
            <a:ext cx="2435225"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Text Box 13"/>
          <p:cNvSpPr txBox="1">
            <a:spLocks noChangeArrowheads="1"/>
          </p:cNvSpPr>
          <p:nvPr/>
        </p:nvSpPr>
        <p:spPr bwMode="auto">
          <a:xfrm>
            <a:off x="6300788" y="58054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spcBef>
                <a:spcPct val="50000"/>
              </a:spcBef>
            </a:pPr>
            <a:r>
              <a:rPr lang="en-US" altLang="zh-CN"/>
              <a:t>G.S.Altshhulle</a:t>
            </a:r>
          </a:p>
        </p:txBody>
      </p:sp>
      <p:sp>
        <p:nvSpPr>
          <p:cNvPr id="6149" name="矩形 1"/>
          <p:cNvSpPr>
            <a:spLocks noChangeArrowheads="1"/>
          </p:cNvSpPr>
          <p:nvPr/>
        </p:nvSpPr>
        <p:spPr bwMode="auto">
          <a:xfrm>
            <a:off x="3276600" y="765175"/>
            <a:ext cx="16557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a:latin typeface="楷体_GB2312" pitchFamily="49" charset="-122"/>
              </a:rPr>
              <a:t>TRIZ</a:t>
            </a:r>
            <a:r>
              <a:rPr lang="zh-CN" altLang="en-US" sz="2800" b="1">
                <a:latin typeface="楷体_GB2312" pitchFamily="49" charset="-122"/>
              </a:rPr>
              <a:t>理论</a:t>
            </a:r>
            <a:endParaRPr lang="zh-CN" altLang="en-US" sz="28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页脚占位符 1"/>
          <p:cNvSpPr>
            <a:spLocks noGrp="1"/>
          </p:cNvSpPr>
          <p:nvPr>
            <p:ph type="ftr" sz="quarter" idx="10"/>
          </p:nvPr>
        </p:nvSpPr>
        <p:spPr>
          <a:noFill/>
        </p:spPr>
        <p:txBody>
          <a:bodyPr/>
          <a:lstStyle>
            <a:lvl1pPr>
              <a:defRPr kumimoji="1" sz="2400">
                <a:solidFill>
                  <a:schemeClr val="tx2"/>
                </a:solidFill>
                <a:latin typeface="Arial" charset="0"/>
                <a:ea typeface="宋体" pitchFamily="2" charset="-122"/>
              </a:defRPr>
            </a:lvl1pPr>
            <a:lvl2pPr marL="742950" indent="-285750">
              <a:defRPr kumimoji="1" sz="2400">
                <a:solidFill>
                  <a:schemeClr val="tx2"/>
                </a:solidFill>
                <a:latin typeface="Arial" charset="0"/>
                <a:ea typeface="宋体" pitchFamily="2" charset="-122"/>
              </a:defRPr>
            </a:lvl2pPr>
            <a:lvl3pPr marL="1143000" indent="-228600">
              <a:defRPr kumimoji="1" sz="2400">
                <a:solidFill>
                  <a:schemeClr val="tx2"/>
                </a:solidFill>
                <a:latin typeface="Arial" charset="0"/>
                <a:ea typeface="宋体" pitchFamily="2" charset="-122"/>
              </a:defRPr>
            </a:lvl3pPr>
            <a:lvl4pPr marL="1600200" indent="-228600">
              <a:defRPr kumimoji="1" sz="2400">
                <a:solidFill>
                  <a:schemeClr val="tx2"/>
                </a:solidFill>
                <a:latin typeface="Arial" charset="0"/>
                <a:ea typeface="宋体" pitchFamily="2" charset="-122"/>
              </a:defRPr>
            </a:lvl4pPr>
            <a:lvl5pPr marL="2057400" indent="-228600">
              <a:defRPr kumimoji="1" sz="2400">
                <a:solidFill>
                  <a:schemeClr val="tx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tx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tx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tx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tx2"/>
                </a:solidFill>
                <a:latin typeface="Arial" charset="0"/>
                <a:ea typeface="宋体" pitchFamily="2" charset="-122"/>
              </a:defRPr>
            </a:lvl9pPr>
          </a:lstStyle>
          <a:p>
            <a:r>
              <a:rPr kumimoji="0" lang="en-US" altLang="en-US" sz="1400" smtClean="0">
                <a:solidFill>
                  <a:srgbClr val="003366"/>
                </a:solidFill>
                <a:latin typeface="Times New Roman" pitchFamily="18" charset="0"/>
              </a:rPr>
              <a:t>Page</a:t>
            </a:r>
            <a:fld id="{4775B8F5-A39E-4154-88D4-0EE621653875}" type="slidenum">
              <a:rPr kumimoji="0" lang="en-US" altLang="en-US" sz="1400" smtClean="0">
                <a:solidFill>
                  <a:srgbClr val="003366"/>
                </a:solidFill>
                <a:latin typeface="Arial Narrow" pitchFamily="34" charset="0"/>
              </a:rPr>
              <a:pPr/>
              <a:t>40</a:t>
            </a:fld>
            <a:endParaRPr kumimoji="0" lang="en-US" altLang="en-US" sz="1400" smtClean="0">
              <a:solidFill>
                <a:srgbClr val="003366"/>
              </a:solidFill>
              <a:latin typeface="Arial Narrow" pitchFamily="34" charset="0"/>
            </a:endParaRPr>
          </a:p>
        </p:txBody>
      </p:sp>
      <p:grpSp>
        <p:nvGrpSpPr>
          <p:cNvPr id="99332" name="Group 4"/>
          <p:cNvGrpSpPr>
            <a:grpSpLocks/>
          </p:cNvGrpSpPr>
          <p:nvPr/>
        </p:nvGrpSpPr>
        <p:grpSpPr bwMode="auto">
          <a:xfrm>
            <a:off x="179388" y="1100138"/>
            <a:ext cx="2808287" cy="698500"/>
            <a:chOff x="113" y="346"/>
            <a:chExt cx="998" cy="363"/>
          </a:xfrm>
        </p:grpSpPr>
        <p:grpSp>
          <p:nvGrpSpPr>
            <p:cNvPr id="106525" name="Group 5"/>
            <p:cNvGrpSpPr>
              <a:grpSpLocks/>
            </p:cNvGrpSpPr>
            <p:nvPr/>
          </p:nvGrpSpPr>
          <p:grpSpPr bwMode="auto">
            <a:xfrm>
              <a:off x="385" y="346"/>
              <a:ext cx="726" cy="363"/>
              <a:chOff x="385" y="346"/>
              <a:chExt cx="726" cy="363"/>
            </a:xfrm>
          </p:grpSpPr>
          <p:sp>
            <p:nvSpPr>
              <p:cNvPr id="106529" name="Oval 6"/>
              <p:cNvSpPr>
                <a:spLocks noChangeArrowheads="1"/>
              </p:cNvSpPr>
              <p:nvPr/>
            </p:nvSpPr>
            <p:spPr bwMode="auto">
              <a:xfrm>
                <a:off x="385" y="346"/>
                <a:ext cx="726" cy="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35" name="Text Box 7"/>
              <p:cNvSpPr txBox="1">
                <a:spLocks noChangeArrowheads="1"/>
              </p:cNvSpPr>
              <p:nvPr/>
            </p:nvSpPr>
            <p:spPr bwMode="auto">
              <a:xfrm>
                <a:off x="476" y="391"/>
                <a:ext cx="590"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质量补偿</a:t>
                </a:r>
              </a:p>
            </p:txBody>
          </p:sp>
        </p:grpSp>
        <p:grpSp>
          <p:nvGrpSpPr>
            <p:cNvPr id="106526" name="Group 8"/>
            <p:cNvGrpSpPr>
              <a:grpSpLocks/>
            </p:cNvGrpSpPr>
            <p:nvPr/>
          </p:nvGrpSpPr>
          <p:grpSpPr bwMode="auto">
            <a:xfrm>
              <a:off x="113" y="346"/>
              <a:ext cx="272" cy="318"/>
              <a:chOff x="1565" y="2160"/>
              <a:chExt cx="272" cy="318"/>
            </a:xfrm>
          </p:grpSpPr>
          <p:sp>
            <p:nvSpPr>
              <p:cNvPr id="106527" name="Oval 9"/>
              <p:cNvSpPr>
                <a:spLocks noChangeArrowheads="1"/>
              </p:cNvSpPr>
              <p:nvPr/>
            </p:nvSpPr>
            <p:spPr bwMode="auto">
              <a:xfrm>
                <a:off x="1565" y="2160"/>
                <a:ext cx="272" cy="318"/>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38" name="Text Box 10"/>
              <p:cNvSpPr txBox="1">
                <a:spLocks noChangeArrowheads="1"/>
              </p:cNvSpPr>
              <p:nvPr/>
            </p:nvSpPr>
            <p:spPr bwMode="auto">
              <a:xfrm>
                <a:off x="1565" y="2160"/>
                <a:ext cx="181"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Tahoma" pitchFamily="34" charset="0"/>
                  </a:rPr>
                  <a:t>8</a:t>
                </a:r>
              </a:p>
            </p:txBody>
          </p:sp>
        </p:grpSp>
      </p:grpSp>
      <p:sp>
        <p:nvSpPr>
          <p:cNvPr id="99339" name="Text Box 11"/>
          <p:cNvSpPr txBox="1">
            <a:spLocks noChangeArrowheads="1"/>
          </p:cNvSpPr>
          <p:nvPr/>
        </p:nvSpPr>
        <p:spPr bwMode="auto">
          <a:xfrm>
            <a:off x="3348038" y="1100138"/>
            <a:ext cx="53276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通过物体间或物体与环境间的质量差异及相互作用进行质量补偿</a:t>
            </a:r>
          </a:p>
        </p:txBody>
      </p:sp>
      <p:grpSp>
        <p:nvGrpSpPr>
          <p:cNvPr id="99340" name="Group 12"/>
          <p:cNvGrpSpPr>
            <a:grpSpLocks/>
          </p:cNvGrpSpPr>
          <p:nvPr/>
        </p:nvGrpSpPr>
        <p:grpSpPr bwMode="auto">
          <a:xfrm>
            <a:off x="1476375" y="2540000"/>
            <a:ext cx="865188" cy="528638"/>
            <a:chOff x="793" y="1752"/>
            <a:chExt cx="545" cy="333"/>
          </a:xfrm>
        </p:grpSpPr>
        <p:sp>
          <p:nvSpPr>
            <p:cNvPr id="106523" name="Rectangle 13"/>
            <p:cNvSpPr>
              <a:spLocks noChangeArrowheads="1"/>
            </p:cNvSpPr>
            <p:nvPr/>
          </p:nvSpPr>
          <p:spPr bwMode="auto">
            <a:xfrm>
              <a:off x="793" y="1752"/>
              <a:ext cx="545"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2" name="Text Box 14"/>
            <p:cNvSpPr txBox="1">
              <a:spLocks noChangeArrowheads="1"/>
            </p:cNvSpPr>
            <p:nvPr/>
          </p:nvSpPr>
          <p:spPr bwMode="auto">
            <a:xfrm>
              <a:off x="793" y="1797"/>
              <a:ext cx="5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实例</a:t>
              </a:r>
            </a:p>
          </p:txBody>
        </p:sp>
      </p:grpSp>
      <p:sp>
        <p:nvSpPr>
          <p:cNvPr id="99343" name="Text Box 15"/>
          <p:cNvSpPr txBox="1">
            <a:spLocks noChangeArrowheads="1"/>
          </p:cNvSpPr>
          <p:nvPr/>
        </p:nvSpPr>
        <p:spPr bwMode="auto">
          <a:xfrm>
            <a:off x="2627313" y="2540000"/>
            <a:ext cx="3600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dirty="0">
                <a:solidFill>
                  <a:schemeClr val="accent2"/>
                </a:solidFill>
                <a:effectLst>
                  <a:outerShdw blurRad="38100" dist="38100" dir="2700000" algn="tl">
                    <a:srgbClr val="C0C0C0"/>
                  </a:outerShdw>
                </a:effectLst>
                <a:latin typeface="Tahoma" pitchFamily="34" charset="0"/>
              </a:rPr>
              <a:t>用氢气球悬挂广告条幅</a:t>
            </a:r>
          </a:p>
        </p:txBody>
      </p:sp>
      <p:grpSp>
        <p:nvGrpSpPr>
          <p:cNvPr id="99366" name="Group 38"/>
          <p:cNvGrpSpPr>
            <a:grpSpLocks/>
          </p:cNvGrpSpPr>
          <p:nvPr/>
        </p:nvGrpSpPr>
        <p:grpSpPr bwMode="auto">
          <a:xfrm>
            <a:off x="6372225" y="2251075"/>
            <a:ext cx="2376488" cy="2303463"/>
            <a:chOff x="4014" y="1418"/>
            <a:chExt cx="1497" cy="1451"/>
          </a:xfrm>
        </p:grpSpPr>
        <p:sp>
          <p:nvSpPr>
            <p:cNvPr id="106517" name="Rectangle 16"/>
            <p:cNvSpPr>
              <a:spLocks noChangeArrowheads="1"/>
            </p:cNvSpPr>
            <p:nvPr/>
          </p:nvSpPr>
          <p:spPr bwMode="auto">
            <a:xfrm>
              <a:off x="4014" y="2098"/>
              <a:ext cx="1497" cy="771"/>
            </a:xfrm>
            <a:prstGeom prst="rect">
              <a:avLst/>
            </a:prstGeom>
            <a:solidFill>
              <a:schemeClr val="accent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5" name="Text Box 17"/>
            <p:cNvSpPr txBox="1">
              <a:spLocks noChangeArrowheads="1"/>
            </p:cNvSpPr>
            <p:nvPr/>
          </p:nvSpPr>
          <p:spPr bwMode="auto">
            <a:xfrm>
              <a:off x="4059" y="2160"/>
              <a:ext cx="1361" cy="639"/>
            </a:xfrm>
            <a:prstGeom prst="rect">
              <a:avLst/>
            </a:prstGeom>
            <a:solidFill>
              <a:srgbClr val="FF99CC"/>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FFFFFF"/>
                    </a:outerShdw>
                  </a:effectLst>
                  <a:latin typeface="Tahoma" pitchFamily="34" charset="0"/>
                </a:rPr>
                <a:t>机械创新设计</a:t>
              </a:r>
            </a:p>
            <a:p>
              <a:pPr eaLnBrk="1" hangingPunct="1">
                <a:spcBef>
                  <a:spcPct val="50000"/>
                </a:spcBef>
                <a:defRPr/>
              </a:pPr>
              <a:r>
                <a:rPr kumimoji="0" lang="zh-CN" altLang="en-US" b="1">
                  <a:effectLst>
                    <a:outerShdw blurRad="38100" dist="38100" dir="2700000" algn="tl">
                      <a:srgbClr val="FFFFFF"/>
                    </a:outerShdw>
                  </a:effectLst>
                  <a:latin typeface="Tahoma" pitchFamily="34" charset="0"/>
                </a:rPr>
                <a:t>       大赛</a:t>
              </a:r>
            </a:p>
          </p:txBody>
        </p:sp>
        <p:sp>
          <p:nvSpPr>
            <p:cNvPr id="106519" name="Oval 18"/>
            <p:cNvSpPr>
              <a:spLocks noChangeArrowheads="1"/>
            </p:cNvSpPr>
            <p:nvPr/>
          </p:nvSpPr>
          <p:spPr bwMode="auto">
            <a:xfrm>
              <a:off x="4286" y="1418"/>
              <a:ext cx="409" cy="499"/>
            </a:xfrm>
            <a:prstGeom prst="ellipse">
              <a:avLst/>
            </a:prstGeom>
            <a:solidFill>
              <a:schemeClr val="accent1"/>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20" name="Oval 19"/>
            <p:cNvSpPr>
              <a:spLocks noChangeArrowheads="1"/>
            </p:cNvSpPr>
            <p:nvPr/>
          </p:nvSpPr>
          <p:spPr bwMode="auto">
            <a:xfrm>
              <a:off x="4831" y="1418"/>
              <a:ext cx="409" cy="499"/>
            </a:xfrm>
            <a:prstGeom prst="ellipse">
              <a:avLst/>
            </a:prstGeom>
            <a:solidFill>
              <a:schemeClr val="accent1"/>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21" name="Line 20"/>
            <p:cNvSpPr>
              <a:spLocks noChangeShapeType="1"/>
            </p:cNvSpPr>
            <p:nvPr/>
          </p:nvSpPr>
          <p:spPr bwMode="auto">
            <a:xfrm>
              <a:off x="4467" y="1917"/>
              <a:ext cx="0" cy="226"/>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22" name="Line 21"/>
            <p:cNvSpPr>
              <a:spLocks noChangeShapeType="1"/>
            </p:cNvSpPr>
            <p:nvPr/>
          </p:nvSpPr>
          <p:spPr bwMode="auto">
            <a:xfrm>
              <a:off x="5057" y="1907"/>
              <a:ext cx="0" cy="226"/>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9351" name="Group 23"/>
          <p:cNvGrpSpPr>
            <a:grpSpLocks/>
          </p:cNvGrpSpPr>
          <p:nvPr/>
        </p:nvGrpSpPr>
        <p:grpSpPr bwMode="auto">
          <a:xfrm>
            <a:off x="323850" y="3908425"/>
            <a:ext cx="3095625" cy="698500"/>
            <a:chOff x="113" y="346"/>
            <a:chExt cx="998" cy="363"/>
          </a:xfrm>
        </p:grpSpPr>
        <p:grpSp>
          <p:nvGrpSpPr>
            <p:cNvPr id="106511" name="Group 24"/>
            <p:cNvGrpSpPr>
              <a:grpSpLocks/>
            </p:cNvGrpSpPr>
            <p:nvPr/>
          </p:nvGrpSpPr>
          <p:grpSpPr bwMode="auto">
            <a:xfrm>
              <a:off x="385" y="346"/>
              <a:ext cx="726" cy="363"/>
              <a:chOff x="385" y="346"/>
              <a:chExt cx="726" cy="363"/>
            </a:xfrm>
          </p:grpSpPr>
          <p:sp>
            <p:nvSpPr>
              <p:cNvPr id="106515" name="Oval 25"/>
              <p:cNvSpPr>
                <a:spLocks noChangeArrowheads="1"/>
              </p:cNvSpPr>
              <p:nvPr/>
            </p:nvSpPr>
            <p:spPr bwMode="auto">
              <a:xfrm>
                <a:off x="385" y="346"/>
                <a:ext cx="726" cy="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54" name="Text Box 26"/>
              <p:cNvSpPr txBox="1">
                <a:spLocks noChangeArrowheads="1"/>
              </p:cNvSpPr>
              <p:nvPr/>
            </p:nvSpPr>
            <p:spPr bwMode="auto">
              <a:xfrm>
                <a:off x="476" y="391"/>
                <a:ext cx="590"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预加反作用</a:t>
                </a:r>
              </a:p>
            </p:txBody>
          </p:sp>
        </p:grpSp>
        <p:grpSp>
          <p:nvGrpSpPr>
            <p:cNvPr id="106512" name="Group 27"/>
            <p:cNvGrpSpPr>
              <a:grpSpLocks/>
            </p:cNvGrpSpPr>
            <p:nvPr/>
          </p:nvGrpSpPr>
          <p:grpSpPr bwMode="auto">
            <a:xfrm>
              <a:off x="113" y="346"/>
              <a:ext cx="272" cy="318"/>
              <a:chOff x="1565" y="2160"/>
              <a:chExt cx="272" cy="318"/>
            </a:xfrm>
          </p:grpSpPr>
          <p:sp>
            <p:nvSpPr>
              <p:cNvPr id="106513" name="Oval 28"/>
              <p:cNvSpPr>
                <a:spLocks noChangeArrowheads="1"/>
              </p:cNvSpPr>
              <p:nvPr/>
            </p:nvSpPr>
            <p:spPr bwMode="auto">
              <a:xfrm>
                <a:off x="1565" y="2160"/>
                <a:ext cx="272" cy="318"/>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57" name="Text Box 29"/>
              <p:cNvSpPr txBox="1">
                <a:spLocks noChangeArrowheads="1"/>
              </p:cNvSpPr>
              <p:nvPr/>
            </p:nvSpPr>
            <p:spPr bwMode="auto">
              <a:xfrm>
                <a:off x="1565" y="2160"/>
                <a:ext cx="181"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Tahoma" pitchFamily="34" charset="0"/>
                  </a:rPr>
                  <a:t>9</a:t>
                </a:r>
              </a:p>
            </p:txBody>
          </p:sp>
        </p:grpSp>
      </p:grpSp>
      <p:sp>
        <p:nvSpPr>
          <p:cNvPr id="99358" name="Text Box 30"/>
          <p:cNvSpPr txBox="1">
            <a:spLocks noChangeArrowheads="1"/>
          </p:cNvSpPr>
          <p:nvPr/>
        </p:nvSpPr>
        <p:spPr bwMode="auto">
          <a:xfrm>
            <a:off x="971550" y="4941888"/>
            <a:ext cx="6192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预先施加反作用以消除不利影响</a:t>
            </a:r>
          </a:p>
        </p:txBody>
      </p:sp>
      <p:grpSp>
        <p:nvGrpSpPr>
          <p:cNvPr id="99359" name="Group 31"/>
          <p:cNvGrpSpPr>
            <a:grpSpLocks/>
          </p:cNvGrpSpPr>
          <p:nvPr/>
        </p:nvGrpSpPr>
        <p:grpSpPr bwMode="auto">
          <a:xfrm>
            <a:off x="971550" y="5734050"/>
            <a:ext cx="865188" cy="528638"/>
            <a:chOff x="793" y="1752"/>
            <a:chExt cx="545" cy="333"/>
          </a:xfrm>
        </p:grpSpPr>
        <p:sp>
          <p:nvSpPr>
            <p:cNvPr id="106509" name="Rectangle 32"/>
            <p:cNvSpPr>
              <a:spLocks noChangeArrowheads="1"/>
            </p:cNvSpPr>
            <p:nvPr/>
          </p:nvSpPr>
          <p:spPr bwMode="auto">
            <a:xfrm>
              <a:off x="793" y="1752"/>
              <a:ext cx="545"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61" name="Text Box 33"/>
            <p:cNvSpPr txBox="1">
              <a:spLocks noChangeArrowheads="1"/>
            </p:cNvSpPr>
            <p:nvPr/>
          </p:nvSpPr>
          <p:spPr bwMode="auto">
            <a:xfrm>
              <a:off x="793" y="1797"/>
              <a:ext cx="5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实例</a:t>
              </a:r>
            </a:p>
          </p:txBody>
        </p:sp>
      </p:grpSp>
      <p:sp>
        <p:nvSpPr>
          <p:cNvPr id="99362" name="Text Box 34"/>
          <p:cNvSpPr txBox="1">
            <a:spLocks noChangeArrowheads="1"/>
          </p:cNvSpPr>
          <p:nvPr/>
        </p:nvSpPr>
        <p:spPr bwMode="auto">
          <a:xfrm>
            <a:off x="2195513" y="5734050"/>
            <a:ext cx="4032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dirty="0">
                <a:solidFill>
                  <a:schemeClr val="accent2"/>
                </a:solidFill>
                <a:effectLst>
                  <a:outerShdw blurRad="38100" dist="38100" dir="2700000" algn="tl">
                    <a:srgbClr val="C0C0C0"/>
                  </a:outerShdw>
                </a:effectLst>
                <a:latin typeface="Tahoma" pitchFamily="34" charset="0"/>
              </a:rPr>
              <a:t>螺栓联接的预紧</a:t>
            </a:r>
          </a:p>
        </p:txBody>
      </p:sp>
    </p:spTree>
    <p:extLst>
      <p:ext uri="{BB962C8B-B14F-4D97-AF65-F5344CB8AC3E}">
        <p14:creationId xmlns:p14="http://schemas.microsoft.com/office/powerpoint/2010/main" val="22342226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9332"/>
                                        </p:tgtEl>
                                        <p:attrNameLst>
                                          <p:attrName>style.visibility</p:attrName>
                                        </p:attrNameLst>
                                      </p:cBhvr>
                                      <p:to>
                                        <p:strVal val="visible"/>
                                      </p:to>
                                    </p:set>
                                    <p:animEffect transition="in" filter="box(in)">
                                      <p:cBhvr>
                                        <p:cTn id="7" dur="500"/>
                                        <p:tgtEl>
                                          <p:spTgt spid="993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9339"/>
                                        </p:tgtEl>
                                        <p:attrNameLst>
                                          <p:attrName>style.visibility</p:attrName>
                                        </p:attrNameLst>
                                      </p:cBhvr>
                                      <p:to>
                                        <p:strVal val="visible"/>
                                      </p:to>
                                    </p:set>
                                    <p:animEffect transition="in" filter="box(in)">
                                      <p:cBhvr>
                                        <p:cTn id="12" dur="500"/>
                                        <p:tgtEl>
                                          <p:spTgt spid="993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99340"/>
                                        </p:tgtEl>
                                        <p:attrNameLst>
                                          <p:attrName>style.visibility</p:attrName>
                                        </p:attrNameLst>
                                      </p:cBhvr>
                                      <p:to>
                                        <p:strVal val="visible"/>
                                      </p:to>
                                    </p:set>
                                    <p:animEffect transition="in" filter="box(in)">
                                      <p:cBhvr>
                                        <p:cTn id="17" dur="500"/>
                                        <p:tgtEl>
                                          <p:spTgt spid="993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9343"/>
                                        </p:tgtEl>
                                        <p:attrNameLst>
                                          <p:attrName>style.visibility</p:attrName>
                                        </p:attrNameLst>
                                      </p:cBhvr>
                                      <p:to>
                                        <p:strVal val="visible"/>
                                      </p:to>
                                    </p:set>
                                    <p:animEffect transition="in" filter="box(in)">
                                      <p:cBhvr>
                                        <p:cTn id="22" dur="500"/>
                                        <p:tgtEl>
                                          <p:spTgt spid="993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12" fill="hold" nodeType="clickEffect">
                                  <p:stCondLst>
                                    <p:cond delay="0"/>
                                  </p:stCondLst>
                                  <p:childTnLst>
                                    <p:set>
                                      <p:cBhvr>
                                        <p:cTn id="26" dur="1" fill="hold">
                                          <p:stCondLst>
                                            <p:cond delay="0"/>
                                          </p:stCondLst>
                                        </p:cTn>
                                        <p:tgtEl>
                                          <p:spTgt spid="99366"/>
                                        </p:tgtEl>
                                        <p:attrNameLst>
                                          <p:attrName>style.visibility</p:attrName>
                                        </p:attrNameLst>
                                      </p:cBhvr>
                                      <p:to>
                                        <p:strVal val="visible"/>
                                      </p:to>
                                    </p:set>
                                    <p:animEffect transition="in" filter="strips(downLeft)">
                                      <p:cBhvr>
                                        <p:cTn id="27" dur="500"/>
                                        <p:tgtEl>
                                          <p:spTgt spid="9936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99351"/>
                                        </p:tgtEl>
                                        <p:attrNameLst>
                                          <p:attrName>style.visibility</p:attrName>
                                        </p:attrNameLst>
                                      </p:cBhvr>
                                      <p:to>
                                        <p:strVal val="visible"/>
                                      </p:to>
                                    </p:set>
                                    <p:animEffect transition="in" filter="box(in)">
                                      <p:cBhvr>
                                        <p:cTn id="32" dur="500"/>
                                        <p:tgtEl>
                                          <p:spTgt spid="9935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99358">
                                            <p:txEl>
                                              <p:pRg st="0" end="0"/>
                                            </p:txEl>
                                          </p:spTgt>
                                        </p:tgtEl>
                                        <p:attrNameLst>
                                          <p:attrName>style.visibility</p:attrName>
                                        </p:attrNameLst>
                                      </p:cBhvr>
                                      <p:to>
                                        <p:strVal val="visible"/>
                                      </p:to>
                                    </p:set>
                                    <p:animEffect transition="in" filter="box(in)">
                                      <p:cBhvr>
                                        <p:cTn id="37" dur="500"/>
                                        <p:tgtEl>
                                          <p:spTgt spid="99358">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99359"/>
                                        </p:tgtEl>
                                        <p:attrNameLst>
                                          <p:attrName>style.visibility</p:attrName>
                                        </p:attrNameLst>
                                      </p:cBhvr>
                                      <p:to>
                                        <p:strVal val="visible"/>
                                      </p:to>
                                    </p:set>
                                    <p:animEffect transition="in" filter="box(in)">
                                      <p:cBhvr>
                                        <p:cTn id="42" dur="500"/>
                                        <p:tgtEl>
                                          <p:spTgt spid="9935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99362"/>
                                        </p:tgtEl>
                                        <p:attrNameLst>
                                          <p:attrName>style.visibility</p:attrName>
                                        </p:attrNameLst>
                                      </p:cBhvr>
                                      <p:to>
                                        <p:strVal val="visible"/>
                                      </p:to>
                                    </p:set>
                                    <p:animEffect transition="in" filter="box(in)">
                                      <p:cBhvr>
                                        <p:cTn id="47" dur="500"/>
                                        <p:tgtEl>
                                          <p:spTgt spid="99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9" grpId="0"/>
      <p:bldP spid="99343" grpId="0"/>
      <p:bldP spid="9936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页脚占位符 1"/>
          <p:cNvSpPr>
            <a:spLocks noGrp="1"/>
          </p:cNvSpPr>
          <p:nvPr>
            <p:ph type="ftr" sz="quarter" idx="10"/>
          </p:nvPr>
        </p:nvSpPr>
        <p:spPr>
          <a:noFill/>
        </p:spPr>
        <p:txBody>
          <a:bodyPr/>
          <a:lstStyle>
            <a:lvl1pPr>
              <a:defRPr kumimoji="1" sz="2400">
                <a:solidFill>
                  <a:schemeClr val="tx2"/>
                </a:solidFill>
                <a:latin typeface="Arial" charset="0"/>
                <a:ea typeface="宋体" pitchFamily="2" charset="-122"/>
              </a:defRPr>
            </a:lvl1pPr>
            <a:lvl2pPr marL="742950" indent="-285750">
              <a:defRPr kumimoji="1" sz="2400">
                <a:solidFill>
                  <a:schemeClr val="tx2"/>
                </a:solidFill>
                <a:latin typeface="Arial" charset="0"/>
                <a:ea typeface="宋体" pitchFamily="2" charset="-122"/>
              </a:defRPr>
            </a:lvl2pPr>
            <a:lvl3pPr marL="1143000" indent="-228600">
              <a:defRPr kumimoji="1" sz="2400">
                <a:solidFill>
                  <a:schemeClr val="tx2"/>
                </a:solidFill>
                <a:latin typeface="Arial" charset="0"/>
                <a:ea typeface="宋体" pitchFamily="2" charset="-122"/>
              </a:defRPr>
            </a:lvl3pPr>
            <a:lvl4pPr marL="1600200" indent="-228600">
              <a:defRPr kumimoji="1" sz="2400">
                <a:solidFill>
                  <a:schemeClr val="tx2"/>
                </a:solidFill>
                <a:latin typeface="Arial" charset="0"/>
                <a:ea typeface="宋体" pitchFamily="2" charset="-122"/>
              </a:defRPr>
            </a:lvl4pPr>
            <a:lvl5pPr marL="2057400" indent="-228600">
              <a:defRPr kumimoji="1" sz="2400">
                <a:solidFill>
                  <a:schemeClr val="tx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tx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tx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tx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tx2"/>
                </a:solidFill>
                <a:latin typeface="Arial" charset="0"/>
                <a:ea typeface="宋体" pitchFamily="2" charset="-122"/>
              </a:defRPr>
            </a:lvl9pPr>
          </a:lstStyle>
          <a:p>
            <a:r>
              <a:rPr kumimoji="0" lang="en-US" altLang="en-US" sz="1400" smtClean="0">
                <a:solidFill>
                  <a:srgbClr val="003366"/>
                </a:solidFill>
                <a:latin typeface="Times New Roman" pitchFamily="18" charset="0"/>
              </a:rPr>
              <a:t>Page</a:t>
            </a:r>
            <a:fld id="{6FD82BF4-C8F8-450D-91DD-F036A577CF0E}" type="slidenum">
              <a:rPr kumimoji="0" lang="en-US" altLang="en-US" sz="1400" smtClean="0">
                <a:solidFill>
                  <a:srgbClr val="003366"/>
                </a:solidFill>
                <a:latin typeface="Arial Narrow" pitchFamily="34" charset="0"/>
              </a:rPr>
              <a:pPr/>
              <a:t>41</a:t>
            </a:fld>
            <a:endParaRPr kumimoji="0" lang="en-US" altLang="en-US" sz="1400" smtClean="0">
              <a:solidFill>
                <a:srgbClr val="003366"/>
              </a:solidFill>
              <a:latin typeface="Arial Narrow" pitchFamily="34" charset="0"/>
            </a:endParaRPr>
          </a:p>
        </p:txBody>
      </p:sp>
      <p:grpSp>
        <p:nvGrpSpPr>
          <p:cNvPr id="100363" name="Group 11"/>
          <p:cNvGrpSpPr>
            <a:grpSpLocks/>
          </p:cNvGrpSpPr>
          <p:nvPr/>
        </p:nvGrpSpPr>
        <p:grpSpPr bwMode="auto">
          <a:xfrm>
            <a:off x="466725" y="1098550"/>
            <a:ext cx="2573338" cy="792163"/>
            <a:chOff x="204" y="346"/>
            <a:chExt cx="1621" cy="499"/>
          </a:xfrm>
        </p:grpSpPr>
        <p:grpSp>
          <p:nvGrpSpPr>
            <p:cNvPr id="107542" name="Group 5"/>
            <p:cNvGrpSpPr>
              <a:grpSpLocks/>
            </p:cNvGrpSpPr>
            <p:nvPr/>
          </p:nvGrpSpPr>
          <p:grpSpPr bwMode="auto">
            <a:xfrm>
              <a:off x="703" y="346"/>
              <a:ext cx="1122" cy="499"/>
              <a:chOff x="385" y="346"/>
              <a:chExt cx="726" cy="363"/>
            </a:xfrm>
          </p:grpSpPr>
          <p:sp>
            <p:nvSpPr>
              <p:cNvPr id="107546" name="Oval 6"/>
              <p:cNvSpPr>
                <a:spLocks noChangeArrowheads="1"/>
              </p:cNvSpPr>
              <p:nvPr/>
            </p:nvSpPr>
            <p:spPr bwMode="auto">
              <a:xfrm>
                <a:off x="385" y="346"/>
                <a:ext cx="726" cy="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59" name="Text Box 7"/>
              <p:cNvSpPr txBox="1">
                <a:spLocks noChangeArrowheads="1"/>
              </p:cNvSpPr>
              <p:nvPr/>
            </p:nvSpPr>
            <p:spPr bwMode="auto">
              <a:xfrm>
                <a:off x="476" y="391"/>
                <a:ext cx="58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预操作</a:t>
                </a:r>
              </a:p>
            </p:txBody>
          </p:sp>
        </p:grpSp>
        <p:grpSp>
          <p:nvGrpSpPr>
            <p:cNvPr id="107543" name="Group 8"/>
            <p:cNvGrpSpPr>
              <a:grpSpLocks/>
            </p:cNvGrpSpPr>
            <p:nvPr/>
          </p:nvGrpSpPr>
          <p:grpSpPr bwMode="auto">
            <a:xfrm>
              <a:off x="204" y="391"/>
              <a:ext cx="544" cy="437"/>
              <a:chOff x="1565" y="2160"/>
              <a:chExt cx="272" cy="318"/>
            </a:xfrm>
          </p:grpSpPr>
          <p:sp>
            <p:nvSpPr>
              <p:cNvPr id="107544" name="Oval 9"/>
              <p:cNvSpPr>
                <a:spLocks noChangeArrowheads="1"/>
              </p:cNvSpPr>
              <p:nvPr/>
            </p:nvSpPr>
            <p:spPr bwMode="auto">
              <a:xfrm>
                <a:off x="1565" y="2160"/>
                <a:ext cx="272" cy="318"/>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62" name="Text Box 10"/>
              <p:cNvSpPr txBox="1">
                <a:spLocks noChangeArrowheads="1"/>
              </p:cNvSpPr>
              <p:nvPr/>
            </p:nvSpPr>
            <p:spPr bwMode="auto">
              <a:xfrm>
                <a:off x="1565" y="2160"/>
                <a:ext cx="18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Tahoma" pitchFamily="34" charset="0"/>
                  </a:rPr>
                  <a:t>10</a:t>
                </a:r>
              </a:p>
            </p:txBody>
          </p:sp>
        </p:grpSp>
      </p:grpSp>
      <p:sp>
        <p:nvSpPr>
          <p:cNvPr id="100364" name="Text Box 12"/>
          <p:cNvSpPr txBox="1">
            <a:spLocks noChangeArrowheads="1"/>
          </p:cNvSpPr>
          <p:nvPr/>
        </p:nvSpPr>
        <p:spPr bwMode="auto">
          <a:xfrm>
            <a:off x="3635375" y="1458913"/>
            <a:ext cx="3816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预制必要的动作、技能</a:t>
            </a:r>
          </a:p>
        </p:txBody>
      </p:sp>
      <p:grpSp>
        <p:nvGrpSpPr>
          <p:cNvPr id="100365" name="Group 13"/>
          <p:cNvGrpSpPr>
            <a:grpSpLocks/>
          </p:cNvGrpSpPr>
          <p:nvPr/>
        </p:nvGrpSpPr>
        <p:grpSpPr bwMode="auto">
          <a:xfrm>
            <a:off x="1474788" y="2251075"/>
            <a:ext cx="865187" cy="528638"/>
            <a:chOff x="793" y="1752"/>
            <a:chExt cx="545" cy="333"/>
          </a:xfrm>
        </p:grpSpPr>
        <p:sp>
          <p:nvSpPr>
            <p:cNvPr id="107540" name="Rectangle 14"/>
            <p:cNvSpPr>
              <a:spLocks noChangeArrowheads="1"/>
            </p:cNvSpPr>
            <p:nvPr/>
          </p:nvSpPr>
          <p:spPr bwMode="auto">
            <a:xfrm>
              <a:off x="793" y="1752"/>
              <a:ext cx="545"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67" name="Text Box 15"/>
            <p:cNvSpPr txBox="1">
              <a:spLocks noChangeArrowheads="1"/>
            </p:cNvSpPr>
            <p:nvPr/>
          </p:nvSpPr>
          <p:spPr bwMode="auto">
            <a:xfrm>
              <a:off x="793" y="1797"/>
              <a:ext cx="5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实例</a:t>
              </a:r>
            </a:p>
          </p:txBody>
        </p:sp>
      </p:grpSp>
      <p:sp>
        <p:nvSpPr>
          <p:cNvPr id="100368" name="Text Box 16"/>
          <p:cNvSpPr txBox="1">
            <a:spLocks noChangeArrowheads="1"/>
          </p:cNvSpPr>
          <p:nvPr/>
        </p:nvSpPr>
        <p:spPr bwMode="auto">
          <a:xfrm>
            <a:off x="3059113" y="2395538"/>
            <a:ext cx="3744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solidFill>
                  <a:schemeClr val="accent2"/>
                </a:solidFill>
                <a:effectLst>
                  <a:outerShdw blurRad="38100" dist="38100" dir="2700000" algn="tl">
                    <a:srgbClr val="C0C0C0"/>
                  </a:outerShdw>
                </a:effectLst>
                <a:latin typeface="Tahoma" pitchFamily="34" charset="0"/>
              </a:rPr>
              <a:t>不干胶，带齿孔的邮票</a:t>
            </a:r>
          </a:p>
        </p:txBody>
      </p:sp>
      <p:grpSp>
        <p:nvGrpSpPr>
          <p:cNvPr id="100369" name="Group 17"/>
          <p:cNvGrpSpPr>
            <a:grpSpLocks/>
          </p:cNvGrpSpPr>
          <p:nvPr/>
        </p:nvGrpSpPr>
        <p:grpSpPr bwMode="auto">
          <a:xfrm>
            <a:off x="393700" y="3548063"/>
            <a:ext cx="2573338" cy="792162"/>
            <a:chOff x="204" y="346"/>
            <a:chExt cx="1621" cy="499"/>
          </a:xfrm>
        </p:grpSpPr>
        <p:grpSp>
          <p:nvGrpSpPr>
            <p:cNvPr id="107534" name="Group 18"/>
            <p:cNvGrpSpPr>
              <a:grpSpLocks/>
            </p:cNvGrpSpPr>
            <p:nvPr/>
          </p:nvGrpSpPr>
          <p:grpSpPr bwMode="auto">
            <a:xfrm>
              <a:off x="703" y="346"/>
              <a:ext cx="1122" cy="499"/>
              <a:chOff x="385" y="346"/>
              <a:chExt cx="726" cy="363"/>
            </a:xfrm>
          </p:grpSpPr>
          <p:sp>
            <p:nvSpPr>
              <p:cNvPr id="107538" name="Oval 19"/>
              <p:cNvSpPr>
                <a:spLocks noChangeArrowheads="1"/>
              </p:cNvSpPr>
              <p:nvPr/>
            </p:nvSpPr>
            <p:spPr bwMode="auto">
              <a:xfrm>
                <a:off x="385" y="346"/>
                <a:ext cx="726" cy="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72" name="Text Box 20"/>
              <p:cNvSpPr txBox="1">
                <a:spLocks noChangeArrowheads="1"/>
              </p:cNvSpPr>
              <p:nvPr/>
            </p:nvSpPr>
            <p:spPr bwMode="auto">
              <a:xfrm>
                <a:off x="476" y="391"/>
                <a:ext cx="58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预补偿</a:t>
                </a:r>
              </a:p>
            </p:txBody>
          </p:sp>
        </p:grpSp>
        <p:grpSp>
          <p:nvGrpSpPr>
            <p:cNvPr id="107535" name="Group 21"/>
            <p:cNvGrpSpPr>
              <a:grpSpLocks/>
            </p:cNvGrpSpPr>
            <p:nvPr/>
          </p:nvGrpSpPr>
          <p:grpSpPr bwMode="auto">
            <a:xfrm>
              <a:off x="204" y="391"/>
              <a:ext cx="544" cy="437"/>
              <a:chOff x="1565" y="2160"/>
              <a:chExt cx="272" cy="318"/>
            </a:xfrm>
          </p:grpSpPr>
          <p:sp>
            <p:nvSpPr>
              <p:cNvPr id="107536" name="Oval 22"/>
              <p:cNvSpPr>
                <a:spLocks noChangeArrowheads="1"/>
              </p:cNvSpPr>
              <p:nvPr/>
            </p:nvSpPr>
            <p:spPr bwMode="auto">
              <a:xfrm>
                <a:off x="1565" y="2160"/>
                <a:ext cx="272" cy="318"/>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75" name="Text Box 23"/>
              <p:cNvSpPr txBox="1">
                <a:spLocks noChangeArrowheads="1"/>
              </p:cNvSpPr>
              <p:nvPr/>
            </p:nvSpPr>
            <p:spPr bwMode="auto">
              <a:xfrm>
                <a:off x="1565" y="2160"/>
                <a:ext cx="18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Tahoma" pitchFamily="34" charset="0"/>
                  </a:rPr>
                  <a:t>11</a:t>
                </a:r>
              </a:p>
            </p:txBody>
          </p:sp>
        </p:grpSp>
      </p:grpSp>
      <p:sp>
        <p:nvSpPr>
          <p:cNvPr id="100376" name="Text Box 24"/>
          <p:cNvSpPr txBox="1">
            <a:spLocks noChangeArrowheads="1"/>
          </p:cNvSpPr>
          <p:nvPr/>
        </p:nvSpPr>
        <p:spPr bwMode="auto">
          <a:xfrm>
            <a:off x="3275013" y="3548063"/>
            <a:ext cx="54006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采用事先准备好的应急措施，补偿相对较低的可靠性</a:t>
            </a:r>
          </a:p>
        </p:txBody>
      </p:sp>
      <p:grpSp>
        <p:nvGrpSpPr>
          <p:cNvPr id="100377" name="Group 25"/>
          <p:cNvGrpSpPr>
            <a:grpSpLocks/>
          </p:cNvGrpSpPr>
          <p:nvPr/>
        </p:nvGrpSpPr>
        <p:grpSpPr bwMode="auto">
          <a:xfrm>
            <a:off x="1690688" y="4772025"/>
            <a:ext cx="865187" cy="528638"/>
            <a:chOff x="793" y="1752"/>
            <a:chExt cx="545" cy="333"/>
          </a:xfrm>
        </p:grpSpPr>
        <p:sp>
          <p:nvSpPr>
            <p:cNvPr id="107532" name="Rectangle 26"/>
            <p:cNvSpPr>
              <a:spLocks noChangeArrowheads="1"/>
            </p:cNvSpPr>
            <p:nvPr/>
          </p:nvSpPr>
          <p:spPr bwMode="auto">
            <a:xfrm>
              <a:off x="793" y="1752"/>
              <a:ext cx="545"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79" name="Text Box 27"/>
            <p:cNvSpPr txBox="1">
              <a:spLocks noChangeArrowheads="1"/>
            </p:cNvSpPr>
            <p:nvPr/>
          </p:nvSpPr>
          <p:spPr bwMode="auto">
            <a:xfrm>
              <a:off x="793" y="1797"/>
              <a:ext cx="5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实例</a:t>
              </a:r>
            </a:p>
          </p:txBody>
        </p:sp>
      </p:grpSp>
      <p:sp>
        <p:nvSpPr>
          <p:cNvPr id="100380" name="Text Box 28"/>
          <p:cNvSpPr txBox="1">
            <a:spLocks noChangeArrowheads="1"/>
          </p:cNvSpPr>
          <p:nvPr/>
        </p:nvSpPr>
        <p:spPr bwMode="auto">
          <a:xfrm>
            <a:off x="2986088" y="4772025"/>
            <a:ext cx="3744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solidFill>
                  <a:schemeClr val="accent2"/>
                </a:solidFill>
                <a:effectLst>
                  <a:outerShdw blurRad="38100" dist="38100" dir="2700000" algn="tl">
                    <a:srgbClr val="C0C0C0"/>
                  </a:outerShdw>
                </a:effectLst>
                <a:latin typeface="Tahoma" pitchFamily="34" charset="0"/>
              </a:rPr>
              <a:t>汽车的安全气囊，降落伞</a:t>
            </a:r>
          </a:p>
        </p:txBody>
      </p:sp>
    </p:spTree>
    <p:extLst>
      <p:ext uri="{BB962C8B-B14F-4D97-AF65-F5344CB8AC3E}">
        <p14:creationId xmlns:p14="http://schemas.microsoft.com/office/powerpoint/2010/main" val="4010457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100363"/>
                                        </p:tgtEl>
                                        <p:attrNameLst>
                                          <p:attrName>style.visibility</p:attrName>
                                        </p:attrNameLst>
                                      </p:cBhvr>
                                      <p:to>
                                        <p:strVal val="visible"/>
                                      </p:to>
                                    </p:set>
                                    <p:animEffect transition="in" filter="strips(downLeft)">
                                      <p:cBhvr>
                                        <p:cTn id="7" dur="500"/>
                                        <p:tgtEl>
                                          <p:spTgt spid="1003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00364"/>
                                        </p:tgtEl>
                                        <p:attrNameLst>
                                          <p:attrName>style.visibility</p:attrName>
                                        </p:attrNameLst>
                                      </p:cBhvr>
                                      <p:to>
                                        <p:strVal val="visible"/>
                                      </p:to>
                                    </p:set>
                                    <p:animEffect transition="in" filter="strips(downLeft)">
                                      <p:cBhvr>
                                        <p:cTn id="12" dur="500"/>
                                        <p:tgtEl>
                                          <p:spTgt spid="1003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100365"/>
                                        </p:tgtEl>
                                        <p:attrNameLst>
                                          <p:attrName>style.visibility</p:attrName>
                                        </p:attrNameLst>
                                      </p:cBhvr>
                                      <p:to>
                                        <p:strVal val="visible"/>
                                      </p:to>
                                    </p:set>
                                    <p:animEffect transition="in" filter="strips(downLeft)">
                                      <p:cBhvr>
                                        <p:cTn id="17" dur="500"/>
                                        <p:tgtEl>
                                          <p:spTgt spid="1003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100368"/>
                                        </p:tgtEl>
                                        <p:attrNameLst>
                                          <p:attrName>style.visibility</p:attrName>
                                        </p:attrNameLst>
                                      </p:cBhvr>
                                      <p:to>
                                        <p:strVal val="visible"/>
                                      </p:to>
                                    </p:set>
                                    <p:animEffect transition="in" filter="strips(downLeft)">
                                      <p:cBhvr>
                                        <p:cTn id="22" dur="500"/>
                                        <p:tgtEl>
                                          <p:spTgt spid="10036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12" fill="hold" nodeType="clickEffect">
                                  <p:stCondLst>
                                    <p:cond delay="0"/>
                                  </p:stCondLst>
                                  <p:childTnLst>
                                    <p:set>
                                      <p:cBhvr>
                                        <p:cTn id="26" dur="1" fill="hold">
                                          <p:stCondLst>
                                            <p:cond delay="0"/>
                                          </p:stCondLst>
                                        </p:cTn>
                                        <p:tgtEl>
                                          <p:spTgt spid="100369"/>
                                        </p:tgtEl>
                                        <p:attrNameLst>
                                          <p:attrName>style.visibility</p:attrName>
                                        </p:attrNameLst>
                                      </p:cBhvr>
                                      <p:to>
                                        <p:strVal val="visible"/>
                                      </p:to>
                                    </p:set>
                                    <p:animEffect transition="in" filter="strips(downLeft)">
                                      <p:cBhvr>
                                        <p:cTn id="27" dur="500"/>
                                        <p:tgtEl>
                                          <p:spTgt spid="10036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12" fill="hold" grpId="0" nodeType="clickEffect">
                                  <p:stCondLst>
                                    <p:cond delay="0"/>
                                  </p:stCondLst>
                                  <p:childTnLst>
                                    <p:set>
                                      <p:cBhvr>
                                        <p:cTn id="31" dur="1" fill="hold">
                                          <p:stCondLst>
                                            <p:cond delay="0"/>
                                          </p:stCondLst>
                                        </p:cTn>
                                        <p:tgtEl>
                                          <p:spTgt spid="100376"/>
                                        </p:tgtEl>
                                        <p:attrNameLst>
                                          <p:attrName>style.visibility</p:attrName>
                                        </p:attrNameLst>
                                      </p:cBhvr>
                                      <p:to>
                                        <p:strVal val="visible"/>
                                      </p:to>
                                    </p:set>
                                    <p:animEffect transition="in" filter="strips(downLeft)">
                                      <p:cBhvr>
                                        <p:cTn id="32" dur="500"/>
                                        <p:tgtEl>
                                          <p:spTgt spid="10037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12" fill="hold" nodeType="clickEffect">
                                  <p:stCondLst>
                                    <p:cond delay="0"/>
                                  </p:stCondLst>
                                  <p:childTnLst>
                                    <p:set>
                                      <p:cBhvr>
                                        <p:cTn id="36" dur="1" fill="hold">
                                          <p:stCondLst>
                                            <p:cond delay="0"/>
                                          </p:stCondLst>
                                        </p:cTn>
                                        <p:tgtEl>
                                          <p:spTgt spid="100377"/>
                                        </p:tgtEl>
                                        <p:attrNameLst>
                                          <p:attrName>style.visibility</p:attrName>
                                        </p:attrNameLst>
                                      </p:cBhvr>
                                      <p:to>
                                        <p:strVal val="visible"/>
                                      </p:to>
                                    </p:set>
                                    <p:animEffect transition="in" filter="strips(downLeft)">
                                      <p:cBhvr>
                                        <p:cTn id="37" dur="500"/>
                                        <p:tgtEl>
                                          <p:spTgt spid="10037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12" fill="hold" grpId="0" nodeType="clickEffect">
                                  <p:stCondLst>
                                    <p:cond delay="0"/>
                                  </p:stCondLst>
                                  <p:childTnLst>
                                    <p:set>
                                      <p:cBhvr>
                                        <p:cTn id="41" dur="1" fill="hold">
                                          <p:stCondLst>
                                            <p:cond delay="0"/>
                                          </p:stCondLst>
                                        </p:cTn>
                                        <p:tgtEl>
                                          <p:spTgt spid="100380"/>
                                        </p:tgtEl>
                                        <p:attrNameLst>
                                          <p:attrName>style.visibility</p:attrName>
                                        </p:attrNameLst>
                                      </p:cBhvr>
                                      <p:to>
                                        <p:strVal val="visible"/>
                                      </p:to>
                                    </p:set>
                                    <p:animEffect transition="in" filter="strips(downLeft)">
                                      <p:cBhvr>
                                        <p:cTn id="42" dur="500"/>
                                        <p:tgtEl>
                                          <p:spTgt spid="100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64" grpId="0"/>
      <p:bldP spid="100368" grpId="0"/>
      <p:bldP spid="100376" grpId="0"/>
      <p:bldP spid="10038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页脚占位符 1"/>
          <p:cNvSpPr>
            <a:spLocks noGrp="1"/>
          </p:cNvSpPr>
          <p:nvPr>
            <p:ph type="ftr" sz="quarter" idx="10"/>
          </p:nvPr>
        </p:nvSpPr>
        <p:spPr>
          <a:noFill/>
        </p:spPr>
        <p:txBody>
          <a:bodyPr/>
          <a:lstStyle>
            <a:lvl1pPr>
              <a:defRPr kumimoji="1" sz="2400">
                <a:solidFill>
                  <a:schemeClr val="tx2"/>
                </a:solidFill>
                <a:latin typeface="Arial" charset="0"/>
                <a:ea typeface="宋体" pitchFamily="2" charset="-122"/>
              </a:defRPr>
            </a:lvl1pPr>
            <a:lvl2pPr marL="742950" indent="-285750">
              <a:defRPr kumimoji="1" sz="2400">
                <a:solidFill>
                  <a:schemeClr val="tx2"/>
                </a:solidFill>
                <a:latin typeface="Arial" charset="0"/>
                <a:ea typeface="宋体" pitchFamily="2" charset="-122"/>
              </a:defRPr>
            </a:lvl2pPr>
            <a:lvl3pPr marL="1143000" indent="-228600">
              <a:defRPr kumimoji="1" sz="2400">
                <a:solidFill>
                  <a:schemeClr val="tx2"/>
                </a:solidFill>
                <a:latin typeface="Arial" charset="0"/>
                <a:ea typeface="宋体" pitchFamily="2" charset="-122"/>
              </a:defRPr>
            </a:lvl3pPr>
            <a:lvl4pPr marL="1600200" indent="-228600">
              <a:defRPr kumimoji="1" sz="2400">
                <a:solidFill>
                  <a:schemeClr val="tx2"/>
                </a:solidFill>
                <a:latin typeface="Arial" charset="0"/>
                <a:ea typeface="宋体" pitchFamily="2" charset="-122"/>
              </a:defRPr>
            </a:lvl4pPr>
            <a:lvl5pPr marL="2057400" indent="-228600">
              <a:defRPr kumimoji="1" sz="2400">
                <a:solidFill>
                  <a:schemeClr val="tx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tx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tx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tx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tx2"/>
                </a:solidFill>
                <a:latin typeface="Arial" charset="0"/>
                <a:ea typeface="宋体" pitchFamily="2" charset="-122"/>
              </a:defRPr>
            </a:lvl9pPr>
          </a:lstStyle>
          <a:p>
            <a:r>
              <a:rPr kumimoji="0" lang="en-US" altLang="en-US" sz="1400" smtClean="0">
                <a:solidFill>
                  <a:srgbClr val="003366"/>
                </a:solidFill>
                <a:latin typeface="Times New Roman" pitchFamily="18" charset="0"/>
              </a:rPr>
              <a:t>Page</a:t>
            </a:r>
            <a:fld id="{4AEC2DD2-083D-4500-A50F-6468A019CC77}" type="slidenum">
              <a:rPr kumimoji="0" lang="en-US" altLang="en-US" sz="1400" smtClean="0">
                <a:solidFill>
                  <a:srgbClr val="003366"/>
                </a:solidFill>
                <a:latin typeface="Arial Narrow" pitchFamily="34" charset="0"/>
              </a:rPr>
              <a:pPr/>
              <a:t>42</a:t>
            </a:fld>
            <a:endParaRPr kumimoji="0" lang="en-US" altLang="en-US" sz="1400" smtClean="0">
              <a:solidFill>
                <a:srgbClr val="003366"/>
              </a:solidFill>
              <a:latin typeface="Arial Narrow" pitchFamily="34" charset="0"/>
            </a:endParaRPr>
          </a:p>
        </p:txBody>
      </p:sp>
      <p:pic>
        <p:nvPicPr>
          <p:cNvPr id="108547" name="Picture 2" descr="http://ugc.qpic.cn/baikepic2/7395/20150114211016-2029758685.jpg/0">
            <a:hlinkClick r:id="rId2" tooltip="点击查看原图"/>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938" y="3627438"/>
            <a:ext cx="3810000"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29"/>
          <p:cNvGrpSpPr>
            <a:grpSpLocks/>
          </p:cNvGrpSpPr>
          <p:nvPr/>
        </p:nvGrpSpPr>
        <p:grpSpPr bwMode="auto">
          <a:xfrm>
            <a:off x="466725" y="1125538"/>
            <a:ext cx="2573338" cy="790575"/>
            <a:chOff x="204" y="346"/>
            <a:chExt cx="1621" cy="499"/>
          </a:xfrm>
        </p:grpSpPr>
        <p:grpSp>
          <p:nvGrpSpPr>
            <p:cNvPr id="108556" name="Group 30"/>
            <p:cNvGrpSpPr>
              <a:grpSpLocks/>
            </p:cNvGrpSpPr>
            <p:nvPr/>
          </p:nvGrpSpPr>
          <p:grpSpPr bwMode="auto">
            <a:xfrm>
              <a:off x="703" y="346"/>
              <a:ext cx="1122" cy="499"/>
              <a:chOff x="385" y="346"/>
              <a:chExt cx="726" cy="363"/>
            </a:xfrm>
          </p:grpSpPr>
          <p:sp>
            <p:nvSpPr>
              <p:cNvPr id="108560" name="Oval 31"/>
              <p:cNvSpPr>
                <a:spLocks noChangeArrowheads="1"/>
              </p:cNvSpPr>
              <p:nvPr/>
            </p:nvSpPr>
            <p:spPr bwMode="auto">
              <a:xfrm>
                <a:off x="385" y="346"/>
                <a:ext cx="726" cy="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Text Box 32"/>
              <p:cNvSpPr txBox="1">
                <a:spLocks noChangeArrowheads="1"/>
              </p:cNvSpPr>
              <p:nvPr/>
            </p:nvSpPr>
            <p:spPr bwMode="auto">
              <a:xfrm>
                <a:off x="476" y="391"/>
                <a:ext cx="58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等势性</a:t>
                </a:r>
              </a:p>
            </p:txBody>
          </p:sp>
        </p:grpSp>
        <p:grpSp>
          <p:nvGrpSpPr>
            <p:cNvPr id="108557" name="Group 33"/>
            <p:cNvGrpSpPr>
              <a:grpSpLocks/>
            </p:cNvGrpSpPr>
            <p:nvPr/>
          </p:nvGrpSpPr>
          <p:grpSpPr bwMode="auto">
            <a:xfrm>
              <a:off x="204" y="391"/>
              <a:ext cx="544" cy="437"/>
              <a:chOff x="1565" y="2160"/>
              <a:chExt cx="272" cy="318"/>
            </a:xfrm>
          </p:grpSpPr>
          <p:sp>
            <p:nvSpPr>
              <p:cNvPr id="108558" name="Oval 34"/>
              <p:cNvSpPr>
                <a:spLocks noChangeArrowheads="1"/>
              </p:cNvSpPr>
              <p:nvPr/>
            </p:nvSpPr>
            <p:spPr bwMode="auto">
              <a:xfrm>
                <a:off x="1565" y="2160"/>
                <a:ext cx="272" cy="318"/>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Text Box 35"/>
              <p:cNvSpPr txBox="1">
                <a:spLocks noChangeArrowheads="1"/>
              </p:cNvSpPr>
              <p:nvPr/>
            </p:nvSpPr>
            <p:spPr bwMode="auto">
              <a:xfrm>
                <a:off x="1565" y="2160"/>
                <a:ext cx="18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Tahoma" pitchFamily="34" charset="0"/>
                  </a:rPr>
                  <a:t>12</a:t>
                </a:r>
              </a:p>
            </p:txBody>
          </p:sp>
        </p:grpSp>
      </p:grpSp>
      <p:sp>
        <p:nvSpPr>
          <p:cNvPr id="11" name="Text Box 36"/>
          <p:cNvSpPr txBox="1">
            <a:spLocks noChangeArrowheads="1"/>
          </p:cNvSpPr>
          <p:nvPr/>
        </p:nvSpPr>
        <p:spPr bwMode="auto">
          <a:xfrm>
            <a:off x="3346450" y="1125538"/>
            <a:ext cx="5184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endParaRPr kumimoji="0" lang="zh-CN" altLang="zh-CN" b="1">
              <a:effectLst>
                <a:outerShdw blurRad="38100" dist="38100" dir="2700000" algn="tl">
                  <a:srgbClr val="C0C0C0"/>
                </a:outerShdw>
              </a:effectLst>
              <a:latin typeface="Tahoma" pitchFamily="34" charset="0"/>
            </a:endParaRPr>
          </a:p>
        </p:txBody>
      </p:sp>
      <p:sp>
        <p:nvSpPr>
          <p:cNvPr id="12" name="Text Box 37"/>
          <p:cNvSpPr txBox="1">
            <a:spLocks noChangeArrowheads="1"/>
          </p:cNvSpPr>
          <p:nvPr/>
        </p:nvSpPr>
        <p:spPr bwMode="auto">
          <a:xfrm>
            <a:off x="3346450" y="1195388"/>
            <a:ext cx="5616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在势场内避免位置的改变而带来的不便</a:t>
            </a:r>
          </a:p>
        </p:txBody>
      </p:sp>
      <p:grpSp>
        <p:nvGrpSpPr>
          <p:cNvPr id="13" name="Group 38"/>
          <p:cNvGrpSpPr>
            <a:grpSpLocks/>
          </p:cNvGrpSpPr>
          <p:nvPr/>
        </p:nvGrpSpPr>
        <p:grpSpPr bwMode="auto">
          <a:xfrm>
            <a:off x="2266950" y="2011363"/>
            <a:ext cx="865188" cy="530225"/>
            <a:chOff x="793" y="1752"/>
            <a:chExt cx="545" cy="333"/>
          </a:xfrm>
        </p:grpSpPr>
        <p:sp>
          <p:nvSpPr>
            <p:cNvPr id="108554" name="Rectangle 39"/>
            <p:cNvSpPr>
              <a:spLocks noChangeArrowheads="1"/>
            </p:cNvSpPr>
            <p:nvPr/>
          </p:nvSpPr>
          <p:spPr bwMode="auto">
            <a:xfrm>
              <a:off x="793" y="1752"/>
              <a:ext cx="545"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Text Box 40"/>
            <p:cNvSpPr txBox="1">
              <a:spLocks noChangeArrowheads="1"/>
            </p:cNvSpPr>
            <p:nvPr/>
          </p:nvSpPr>
          <p:spPr bwMode="auto">
            <a:xfrm>
              <a:off x="793" y="1797"/>
              <a:ext cx="5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实例</a:t>
              </a:r>
            </a:p>
          </p:txBody>
        </p:sp>
      </p:grpSp>
      <p:sp>
        <p:nvSpPr>
          <p:cNvPr id="16" name="Text Box 41"/>
          <p:cNvSpPr txBox="1">
            <a:spLocks noChangeArrowheads="1"/>
          </p:cNvSpPr>
          <p:nvPr/>
        </p:nvSpPr>
        <p:spPr bwMode="auto">
          <a:xfrm>
            <a:off x="3563938" y="2011363"/>
            <a:ext cx="3744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dirty="0">
                <a:solidFill>
                  <a:schemeClr val="accent2"/>
                </a:solidFill>
                <a:effectLst>
                  <a:outerShdw blurRad="38100" dist="38100" dir="2700000" algn="tl">
                    <a:srgbClr val="C0C0C0"/>
                  </a:outerShdw>
                </a:effectLst>
                <a:latin typeface="Tahoma" pitchFamily="34" charset="0"/>
              </a:rPr>
              <a:t>方便轮椅通行的斜坡</a:t>
            </a:r>
          </a:p>
        </p:txBody>
      </p:sp>
      <p:sp>
        <p:nvSpPr>
          <p:cNvPr id="17" name="Text Box 41"/>
          <p:cNvSpPr txBox="1">
            <a:spLocks noChangeArrowheads="1"/>
          </p:cNvSpPr>
          <p:nvPr/>
        </p:nvSpPr>
        <p:spPr bwMode="auto">
          <a:xfrm>
            <a:off x="611188" y="2959100"/>
            <a:ext cx="2316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dirty="0">
                <a:solidFill>
                  <a:schemeClr val="accent2"/>
                </a:solidFill>
                <a:effectLst>
                  <a:outerShdw blurRad="38100" dist="38100" dir="2700000" algn="tl">
                    <a:srgbClr val="C0C0C0"/>
                  </a:outerShdw>
                </a:effectLst>
                <a:latin typeface="Tahoma" pitchFamily="34" charset="0"/>
              </a:rPr>
              <a:t>三峡大坝船闸</a:t>
            </a:r>
          </a:p>
        </p:txBody>
      </p:sp>
    </p:spTree>
    <p:extLst>
      <p:ext uri="{BB962C8B-B14F-4D97-AF65-F5344CB8AC3E}">
        <p14:creationId xmlns:p14="http://schemas.microsoft.com/office/powerpoint/2010/main" val="10278561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trips(downLeft)">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strips(downLeft)">
                                      <p:cBhvr>
                                        <p:cTn id="17" dur="500"/>
                                        <p:tgtEl>
                                          <p:spTgt spid="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strips(downLeft)">
                                      <p:cBhvr>
                                        <p:cTn id="22" dur="500"/>
                                        <p:tgtEl>
                                          <p:spTgt spid="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strips(downLeft)">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085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1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页脚占位符 1"/>
          <p:cNvSpPr>
            <a:spLocks noGrp="1"/>
          </p:cNvSpPr>
          <p:nvPr>
            <p:ph type="ftr" sz="quarter" idx="10"/>
          </p:nvPr>
        </p:nvSpPr>
        <p:spPr>
          <a:noFill/>
        </p:spPr>
        <p:txBody>
          <a:bodyPr/>
          <a:lstStyle>
            <a:lvl1pPr>
              <a:defRPr kumimoji="1" sz="2400">
                <a:solidFill>
                  <a:schemeClr val="tx2"/>
                </a:solidFill>
                <a:latin typeface="Arial" charset="0"/>
                <a:ea typeface="宋体" pitchFamily="2" charset="-122"/>
              </a:defRPr>
            </a:lvl1pPr>
            <a:lvl2pPr marL="742950" indent="-285750">
              <a:defRPr kumimoji="1" sz="2400">
                <a:solidFill>
                  <a:schemeClr val="tx2"/>
                </a:solidFill>
                <a:latin typeface="Arial" charset="0"/>
                <a:ea typeface="宋体" pitchFamily="2" charset="-122"/>
              </a:defRPr>
            </a:lvl2pPr>
            <a:lvl3pPr marL="1143000" indent="-228600">
              <a:defRPr kumimoji="1" sz="2400">
                <a:solidFill>
                  <a:schemeClr val="tx2"/>
                </a:solidFill>
                <a:latin typeface="Arial" charset="0"/>
                <a:ea typeface="宋体" pitchFamily="2" charset="-122"/>
              </a:defRPr>
            </a:lvl3pPr>
            <a:lvl4pPr marL="1600200" indent="-228600">
              <a:defRPr kumimoji="1" sz="2400">
                <a:solidFill>
                  <a:schemeClr val="tx2"/>
                </a:solidFill>
                <a:latin typeface="Arial" charset="0"/>
                <a:ea typeface="宋体" pitchFamily="2" charset="-122"/>
              </a:defRPr>
            </a:lvl4pPr>
            <a:lvl5pPr marL="2057400" indent="-228600">
              <a:defRPr kumimoji="1" sz="2400">
                <a:solidFill>
                  <a:schemeClr val="tx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tx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tx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tx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tx2"/>
                </a:solidFill>
                <a:latin typeface="Arial" charset="0"/>
                <a:ea typeface="宋体" pitchFamily="2" charset="-122"/>
              </a:defRPr>
            </a:lvl9pPr>
          </a:lstStyle>
          <a:p>
            <a:r>
              <a:rPr kumimoji="0" lang="en-US" altLang="en-US" sz="1400" smtClean="0">
                <a:solidFill>
                  <a:srgbClr val="003366"/>
                </a:solidFill>
                <a:latin typeface="Times New Roman" pitchFamily="18" charset="0"/>
              </a:rPr>
              <a:t>Page</a:t>
            </a:r>
            <a:fld id="{87E6D65B-BA7B-47DB-95F5-CDA88C35392F}" type="slidenum">
              <a:rPr kumimoji="0" lang="en-US" altLang="en-US" sz="1400" smtClean="0">
                <a:solidFill>
                  <a:srgbClr val="003366"/>
                </a:solidFill>
                <a:latin typeface="Arial Narrow" pitchFamily="34" charset="0"/>
              </a:rPr>
              <a:pPr/>
              <a:t>43</a:t>
            </a:fld>
            <a:endParaRPr kumimoji="0" lang="en-US" altLang="en-US" sz="1400" smtClean="0">
              <a:solidFill>
                <a:srgbClr val="003366"/>
              </a:solidFill>
              <a:latin typeface="Arial Narrow" pitchFamily="34" charset="0"/>
            </a:endParaRPr>
          </a:p>
        </p:txBody>
      </p:sp>
      <p:grpSp>
        <p:nvGrpSpPr>
          <p:cNvPr id="101380" name="Group 4"/>
          <p:cNvGrpSpPr>
            <a:grpSpLocks/>
          </p:cNvGrpSpPr>
          <p:nvPr/>
        </p:nvGrpSpPr>
        <p:grpSpPr bwMode="auto">
          <a:xfrm>
            <a:off x="395288" y="1458913"/>
            <a:ext cx="2592387" cy="792162"/>
            <a:chOff x="204" y="346"/>
            <a:chExt cx="1621" cy="499"/>
          </a:xfrm>
        </p:grpSpPr>
        <p:grpSp>
          <p:nvGrpSpPr>
            <p:cNvPr id="109592" name="Group 5"/>
            <p:cNvGrpSpPr>
              <a:grpSpLocks/>
            </p:cNvGrpSpPr>
            <p:nvPr/>
          </p:nvGrpSpPr>
          <p:grpSpPr bwMode="auto">
            <a:xfrm>
              <a:off x="703" y="346"/>
              <a:ext cx="1122" cy="499"/>
              <a:chOff x="385" y="346"/>
              <a:chExt cx="726" cy="363"/>
            </a:xfrm>
          </p:grpSpPr>
          <p:sp>
            <p:nvSpPr>
              <p:cNvPr id="109596" name="Oval 6"/>
              <p:cNvSpPr>
                <a:spLocks noChangeArrowheads="1"/>
              </p:cNvSpPr>
              <p:nvPr/>
            </p:nvSpPr>
            <p:spPr bwMode="auto">
              <a:xfrm>
                <a:off x="385" y="346"/>
                <a:ext cx="726" cy="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383" name="Text Box 7"/>
              <p:cNvSpPr txBox="1">
                <a:spLocks noChangeArrowheads="1"/>
              </p:cNvSpPr>
              <p:nvPr/>
            </p:nvSpPr>
            <p:spPr bwMode="auto">
              <a:xfrm>
                <a:off x="476" y="391"/>
                <a:ext cx="59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Tahoma" pitchFamily="34" charset="0"/>
                  </a:rPr>
                  <a:t>  </a:t>
                </a:r>
                <a:r>
                  <a:rPr kumimoji="0" lang="zh-CN" altLang="en-US" b="1">
                    <a:effectLst>
                      <a:outerShdw blurRad="38100" dist="38100" dir="2700000" algn="tl">
                        <a:srgbClr val="C0C0C0"/>
                      </a:outerShdw>
                    </a:effectLst>
                    <a:latin typeface="Tahoma" pitchFamily="34" charset="0"/>
                  </a:rPr>
                  <a:t>反向</a:t>
                </a:r>
              </a:p>
            </p:txBody>
          </p:sp>
        </p:grpSp>
        <p:grpSp>
          <p:nvGrpSpPr>
            <p:cNvPr id="109593" name="Group 8"/>
            <p:cNvGrpSpPr>
              <a:grpSpLocks/>
            </p:cNvGrpSpPr>
            <p:nvPr/>
          </p:nvGrpSpPr>
          <p:grpSpPr bwMode="auto">
            <a:xfrm>
              <a:off x="204" y="391"/>
              <a:ext cx="544" cy="437"/>
              <a:chOff x="1565" y="2160"/>
              <a:chExt cx="272" cy="318"/>
            </a:xfrm>
          </p:grpSpPr>
          <p:sp>
            <p:nvSpPr>
              <p:cNvPr id="109594" name="Oval 9"/>
              <p:cNvSpPr>
                <a:spLocks noChangeArrowheads="1"/>
              </p:cNvSpPr>
              <p:nvPr/>
            </p:nvSpPr>
            <p:spPr bwMode="auto">
              <a:xfrm>
                <a:off x="1565" y="2160"/>
                <a:ext cx="272" cy="318"/>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386" name="Text Box 10"/>
              <p:cNvSpPr txBox="1">
                <a:spLocks noChangeArrowheads="1"/>
              </p:cNvSpPr>
              <p:nvPr/>
            </p:nvSpPr>
            <p:spPr bwMode="auto">
              <a:xfrm>
                <a:off x="1565" y="2160"/>
                <a:ext cx="18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Tahoma" pitchFamily="34" charset="0"/>
                  </a:rPr>
                  <a:t>13</a:t>
                </a:r>
              </a:p>
            </p:txBody>
          </p:sp>
        </p:grpSp>
      </p:grpSp>
      <p:sp>
        <p:nvSpPr>
          <p:cNvPr id="101387" name="Text Box 11"/>
          <p:cNvSpPr txBox="1">
            <a:spLocks noChangeArrowheads="1"/>
          </p:cNvSpPr>
          <p:nvPr/>
        </p:nvSpPr>
        <p:spPr bwMode="auto">
          <a:xfrm>
            <a:off x="3492500" y="1314450"/>
            <a:ext cx="5183188"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用相反的动作代替制定的动作</a:t>
            </a:r>
          </a:p>
          <a:p>
            <a:pPr eaLnBrk="1" hangingPunct="1">
              <a:spcBef>
                <a:spcPct val="50000"/>
              </a:spcBef>
              <a:defRPr/>
            </a:pPr>
            <a:r>
              <a:rPr kumimoji="0" lang="zh-CN" altLang="en-US" b="1">
                <a:effectLst>
                  <a:outerShdw blurRad="38100" dist="38100" dir="2700000" algn="tl">
                    <a:srgbClr val="C0C0C0"/>
                  </a:outerShdw>
                </a:effectLst>
                <a:latin typeface="Tahoma" pitchFamily="34" charset="0"/>
              </a:rPr>
              <a:t>将物体或过程倒过来</a:t>
            </a:r>
          </a:p>
          <a:p>
            <a:pPr eaLnBrk="1" hangingPunct="1">
              <a:spcBef>
                <a:spcPct val="50000"/>
              </a:spcBef>
              <a:defRPr/>
            </a:pPr>
            <a:r>
              <a:rPr kumimoji="0" lang="zh-CN" altLang="en-US" b="1">
                <a:effectLst>
                  <a:outerShdw blurRad="38100" dist="38100" dir="2700000" algn="tl">
                    <a:srgbClr val="C0C0C0"/>
                  </a:outerShdw>
                </a:effectLst>
                <a:latin typeface="Tahoma" pitchFamily="34" charset="0"/>
              </a:rPr>
              <a:t>让物体可动部分不动，不动部分可动</a:t>
            </a:r>
          </a:p>
        </p:txBody>
      </p:sp>
      <p:grpSp>
        <p:nvGrpSpPr>
          <p:cNvPr id="101404" name="Group 28"/>
          <p:cNvGrpSpPr>
            <a:grpSpLocks/>
          </p:cNvGrpSpPr>
          <p:nvPr/>
        </p:nvGrpSpPr>
        <p:grpSpPr bwMode="auto">
          <a:xfrm>
            <a:off x="1979613" y="3043238"/>
            <a:ext cx="4105275" cy="528637"/>
            <a:chOff x="1247" y="1389"/>
            <a:chExt cx="2586" cy="333"/>
          </a:xfrm>
        </p:grpSpPr>
        <p:grpSp>
          <p:nvGrpSpPr>
            <p:cNvPr id="109588" name="Group 12"/>
            <p:cNvGrpSpPr>
              <a:grpSpLocks/>
            </p:cNvGrpSpPr>
            <p:nvPr/>
          </p:nvGrpSpPr>
          <p:grpSpPr bwMode="auto">
            <a:xfrm>
              <a:off x="1247" y="1389"/>
              <a:ext cx="545" cy="333"/>
              <a:chOff x="793" y="1752"/>
              <a:chExt cx="545" cy="333"/>
            </a:xfrm>
          </p:grpSpPr>
          <p:sp>
            <p:nvSpPr>
              <p:cNvPr id="109590" name="Rectangle 13"/>
              <p:cNvSpPr>
                <a:spLocks noChangeArrowheads="1"/>
              </p:cNvSpPr>
              <p:nvPr/>
            </p:nvSpPr>
            <p:spPr bwMode="auto">
              <a:xfrm>
                <a:off x="793" y="1752"/>
                <a:ext cx="545"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390" name="Text Box 14"/>
              <p:cNvSpPr txBox="1">
                <a:spLocks noChangeArrowheads="1"/>
              </p:cNvSpPr>
              <p:nvPr/>
            </p:nvSpPr>
            <p:spPr bwMode="auto">
              <a:xfrm>
                <a:off x="793" y="1797"/>
                <a:ext cx="5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实例</a:t>
                </a:r>
              </a:p>
            </p:txBody>
          </p:sp>
        </p:grpSp>
        <p:sp>
          <p:nvSpPr>
            <p:cNvPr id="101391" name="Text Box 15"/>
            <p:cNvSpPr txBox="1">
              <a:spLocks noChangeArrowheads="1"/>
            </p:cNvSpPr>
            <p:nvPr/>
          </p:nvSpPr>
          <p:spPr bwMode="auto">
            <a:xfrm>
              <a:off x="2018" y="1434"/>
              <a:ext cx="18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solidFill>
                    <a:schemeClr val="accent2"/>
                  </a:solidFill>
                  <a:effectLst>
                    <a:outerShdw blurRad="38100" dist="38100" dir="2700000" algn="tl">
                      <a:srgbClr val="C0C0C0"/>
                    </a:outerShdw>
                  </a:effectLst>
                  <a:latin typeface="Tahoma" pitchFamily="34" charset="0"/>
                </a:rPr>
                <a:t>健身器中的跑步机</a:t>
              </a:r>
            </a:p>
          </p:txBody>
        </p:sp>
      </p:grpSp>
      <p:grpSp>
        <p:nvGrpSpPr>
          <p:cNvPr id="101392" name="Group 16"/>
          <p:cNvGrpSpPr>
            <a:grpSpLocks/>
          </p:cNvGrpSpPr>
          <p:nvPr/>
        </p:nvGrpSpPr>
        <p:grpSpPr bwMode="auto">
          <a:xfrm>
            <a:off x="395288" y="4122738"/>
            <a:ext cx="2592387" cy="792162"/>
            <a:chOff x="204" y="346"/>
            <a:chExt cx="1621" cy="499"/>
          </a:xfrm>
        </p:grpSpPr>
        <p:grpSp>
          <p:nvGrpSpPr>
            <p:cNvPr id="109582" name="Group 17"/>
            <p:cNvGrpSpPr>
              <a:grpSpLocks/>
            </p:cNvGrpSpPr>
            <p:nvPr/>
          </p:nvGrpSpPr>
          <p:grpSpPr bwMode="auto">
            <a:xfrm>
              <a:off x="703" y="346"/>
              <a:ext cx="1122" cy="499"/>
              <a:chOff x="385" y="346"/>
              <a:chExt cx="726" cy="363"/>
            </a:xfrm>
          </p:grpSpPr>
          <p:sp>
            <p:nvSpPr>
              <p:cNvPr id="109586" name="Oval 18"/>
              <p:cNvSpPr>
                <a:spLocks noChangeArrowheads="1"/>
              </p:cNvSpPr>
              <p:nvPr/>
            </p:nvSpPr>
            <p:spPr bwMode="auto">
              <a:xfrm>
                <a:off x="385" y="346"/>
                <a:ext cx="726" cy="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395" name="Text Box 19"/>
              <p:cNvSpPr txBox="1">
                <a:spLocks noChangeArrowheads="1"/>
              </p:cNvSpPr>
              <p:nvPr/>
            </p:nvSpPr>
            <p:spPr bwMode="auto">
              <a:xfrm>
                <a:off x="476" y="391"/>
                <a:ext cx="59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曲面化</a:t>
                </a:r>
              </a:p>
            </p:txBody>
          </p:sp>
        </p:grpSp>
        <p:grpSp>
          <p:nvGrpSpPr>
            <p:cNvPr id="109583" name="Group 20"/>
            <p:cNvGrpSpPr>
              <a:grpSpLocks/>
            </p:cNvGrpSpPr>
            <p:nvPr/>
          </p:nvGrpSpPr>
          <p:grpSpPr bwMode="auto">
            <a:xfrm>
              <a:off x="204" y="391"/>
              <a:ext cx="544" cy="437"/>
              <a:chOff x="1565" y="2160"/>
              <a:chExt cx="272" cy="318"/>
            </a:xfrm>
          </p:grpSpPr>
          <p:sp>
            <p:nvSpPr>
              <p:cNvPr id="109584" name="Oval 21"/>
              <p:cNvSpPr>
                <a:spLocks noChangeArrowheads="1"/>
              </p:cNvSpPr>
              <p:nvPr/>
            </p:nvSpPr>
            <p:spPr bwMode="auto">
              <a:xfrm>
                <a:off x="1565" y="2160"/>
                <a:ext cx="272" cy="318"/>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398" name="Text Box 22"/>
              <p:cNvSpPr txBox="1">
                <a:spLocks noChangeArrowheads="1"/>
              </p:cNvSpPr>
              <p:nvPr/>
            </p:nvSpPr>
            <p:spPr bwMode="auto">
              <a:xfrm>
                <a:off x="1565" y="2160"/>
                <a:ext cx="18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Tahoma" pitchFamily="34" charset="0"/>
                  </a:rPr>
                  <a:t>14</a:t>
                </a:r>
              </a:p>
            </p:txBody>
          </p:sp>
        </p:grpSp>
      </p:grpSp>
      <p:sp>
        <p:nvSpPr>
          <p:cNvPr id="101399" name="Text Box 23"/>
          <p:cNvSpPr txBox="1">
            <a:spLocks noChangeArrowheads="1"/>
          </p:cNvSpPr>
          <p:nvPr/>
        </p:nvSpPr>
        <p:spPr bwMode="auto">
          <a:xfrm>
            <a:off x="3276600" y="4122738"/>
            <a:ext cx="2663825"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形状曲面化</a:t>
            </a:r>
          </a:p>
          <a:p>
            <a:pPr eaLnBrk="1" hangingPunct="1">
              <a:spcBef>
                <a:spcPct val="50000"/>
              </a:spcBef>
              <a:defRPr/>
            </a:pPr>
            <a:r>
              <a:rPr kumimoji="0" lang="zh-CN" altLang="en-US" b="1">
                <a:effectLst>
                  <a:outerShdw blurRad="38100" dist="38100" dir="2700000" algn="tl">
                    <a:srgbClr val="C0C0C0"/>
                  </a:outerShdw>
                </a:effectLst>
                <a:latin typeface="Tahoma" pitchFamily="34" charset="0"/>
              </a:rPr>
              <a:t>采用回转运动</a:t>
            </a:r>
          </a:p>
        </p:txBody>
      </p:sp>
      <p:grpSp>
        <p:nvGrpSpPr>
          <p:cNvPr id="101405" name="Group 29"/>
          <p:cNvGrpSpPr>
            <a:grpSpLocks/>
          </p:cNvGrpSpPr>
          <p:nvPr/>
        </p:nvGrpSpPr>
        <p:grpSpPr bwMode="auto">
          <a:xfrm>
            <a:off x="1692275" y="5707063"/>
            <a:ext cx="5400675" cy="530225"/>
            <a:chOff x="1066" y="3067"/>
            <a:chExt cx="3402" cy="334"/>
          </a:xfrm>
        </p:grpSpPr>
        <p:grpSp>
          <p:nvGrpSpPr>
            <p:cNvPr id="109578" name="Group 24"/>
            <p:cNvGrpSpPr>
              <a:grpSpLocks/>
            </p:cNvGrpSpPr>
            <p:nvPr/>
          </p:nvGrpSpPr>
          <p:grpSpPr bwMode="auto">
            <a:xfrm>
              <a:off x="1066" y="3067"/>
              <a:ext cx="545" cy="333"/>
              <a:chOff x="793" y="1752"/>
              <a:chExt cx="545" cy="333"/>
            </a:xfrm>
          </p:grpSpPr>
          <p:sp>
            <p:nvSpPr>
              <p:cNvPr id="109580" name="Rectangle 25"/>
              <p:cNvSpPr>
                <a:spLocks noChangeArrowheads="1"/>
              </p:cNvSpPr>
              <p:nvPr/>
            </p:nvSpPr>
            <p:spPr bwMode="auto">
              <a:xfrm>
                <a:off x="793" y="1752"/>
                <a:ext cx="545"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02" name="Text Box 26"/>
              <p:cNvSpPr txBox="1">
                <a:spLocks noChangeArrowheads="1"/>
              </p:cNvSpPr>
              <p:nvPr/>
            </p:nvSpPr>
            <p:spPr bwMode="auto">
              <a:xfrm>
                <a:off x="793" y="1797"/>
                <a:ext cx="5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实例</a:t>
                </a:r>
              </a:p>
            </p:txBody>
          </p:sp>
        </p:grpSp>
        <p:sp>
          <p:nvSpPr>
            <p:cNvPr id="101403" name="Text Box 27"/>
            <p:cNvSpPr txBox="1">
              <a:spLocks noChangeArrowheads="1"/>
            </p:cNvSpPr>
            <p:nvPr/>
          </p:nvSpPr>
          <p:spPr bwMode="auto">
            <a:xfrm>
              <a:off x="1927" y="3113"/>
              <a:ext cx="254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solidFill>
                    <a:schemeClr val="accent2"/>
                  </a:solidFill>
                  <a:effectLst>
                    <a:outerShdw blurRad="38100" dist="38100" dir="2700000" algn="tl">
                      <a:srgbClr val="C0C0C0"/>
                    </a:outerShdw>
                  </a:effectLst>
                  <a:latin typeface="Tahoma" pitchFamily="34" charset="0"/>
                </a:rPr>
                <a:t>轴肩圆倒角可避免应力集中</a:t>
              </a:r>
            </a:p>
          </p:txBody>
        </p:sp>
      </p:grpSp>
    </p:spTree>
    <p:extLst>
      <p:ext uri="{BB962C8B-B14F-4D97-AF65-F5344CB8AC3E}">
        <p14:creationId xmlns:p14="http://schemas.microsoft.com/office/powerpoint/2010/main" val="10495993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1380"/>
                                        </p:tgtEl>
                                        <p:attrNameLst>
                                          <p:attrName>style.visibility</p:attrName>
                                        </p:attrNameLst>
                                      </p:cBhvr>
                                      <p:to>
                                        <p:strVal val="visible"/>
                                      </p:to>
                                    </p:set>
                                    <p:animEffect transition="in" filter="blinds(horizontal)">
                                      <p:cBhvr>
                                        <p:cTn id="7" dur="500"/>
                                        <p:tgtEl>
                                          <p:spTgt spid="1013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1387"/>
                                        </p:tgtEl>
                                        <p:attrNameLst>
                                          <p:attrName>style.visibility</p:attrName>
                                        </p:attrNameLst>
                                      </p:cBhvr>
                                      <p:to>
                                        <p:strVal val="visible"/>
                                      </p:to>
                                    </p:set>
                                    <p:animEffect transition="in" filter="box(in)">
                                      <p:cBhvr>
                                        <p:cTn id="12" dur="500"/>
                                        <p:tgtEl>
                                          <p:spTgt spid="1013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1404"/>
                                        </p:tgtEl>
                                        <p:attrNameLst>
                                          <p:attrName>style.visibility</p:attrName>
                                        </p:attrNameLst>
                                      </p:cBhvr>
                                      <p:to>
                                        <p:strVal val="visible"/>
                                      </p:to>
                                    </p:set>
                                    <p:animEffect transition="in" filter="blinds(horizontal)">
                                      <p:cBhvr>
                                        <p:cTn id="17" dur="500"/>
                                        <p:tgtEl>
                                          <p:spTgt spid="1014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1392"/>
                                        </p:tgtEl>
                                        <p:attrNameLst>
                                          <p:attrName>style.visibility</p:attrName>
                                        </p:attrNameLst>
                                      </p:cBhvr>
                                      <p:to>
                                        <p:strVal val="visible"/>
                                      </p:to>
                                    </p:set>
                                    <p:animEffect transition="in" filter="blinds(horizontal)">
                                      <p:cBhvr>
                                        <p:cTn id="22" dur="500"/>
                                        <p:tgtEl>
                                          <p:spTgt spid="10139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01399"/>
                                        </p:tgtEl>
                                        <p:attrNameLst>
                                          <p:attrName>style.visibility</p:attrName>
                                        </p:attrNameLst>
                                      </p:cBhvr>
                                      <p:to>
                                        <p:strVal val="visible"/>
                                      </p:to>
                                    </p:set>
                                    <p:animEffect transition="in" filter="box(in)">
                                      <p:cBhvr>
                                        <p:cTn id="27" dur="500"/>
                                        <p:tgtEl>
                                          <p:spTgt spid="1013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01405"/>
                                        </p:tgtEl>
                                        <p:attrNameLst>
                                          <p:attrName>style.visibility</p:attrName>
                                        </p:attrNameLst>
                                      </p:cBhvr>
                                      <p:to>
                                        <p:strVal val="visible"/>
                                      </p:to>
                                    </p:set>
                                    <p:animEffect transition="in" filter="blinds(horizontal)">
                                      <p:cBhvr>
                                        <p:cTn id="32" dur="500"/>
                                        <p:tgtEl>
                                          <p:spTgt spid="101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7" grpId="0"/>
      <p:bldP spid="10139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页脚占位符 1"/>
          <p:cNvSpPr>
            <a:spLocks noGrp="1"/>
          </p:cNvSpPr>
          <p:nvPr>
            <p:ph type="ftr" sz="quarter" idx="10"/>
          </p:nvPr>
        </p:nvSpPr>
        <p:spPr>
          <a:noFill/>
        </p:spPr>
        <p:txBody>
          <a:bodyPr/>
          <a:lstStyle>
            <a:lvl1pPr>
              <a:defRPr kumimoji="1" sz="2400">
                <a:solidFill>
                  <a:schemeClr val="tx2"/>
                </a:solidFill>
                <a:latin typeface="Arial" charset="0"/>
                <a:ea typeface="宋体" pitchFamily="2" charset="-122"/>
              </a:defRPr>
            </a:lvl1pPr>
            <a:lvl2pPr marL="742950" indent="-285750">
              <a:defRPr kumimoji="1" sz="2400">
                <a:solidFill>
                  <a:schemeClr val="tx2"/>
                </a:solidFill>
                <a:latin typeface="Arial" charset="0"/>
                <a:ea typeface="宋体" pitchFamily="2" charset="-122"/>
              </a:defRPr>
            </a:lvl2pPr>
            <a:lvl3pPr marL="1143000" indent="-228600">
              <a:defRPr kumimoji="1" sz="2400">
                <a:solidFill>
                  <a:schemeClr val="tx2"/>
                </a:solidFill>
                <a:latin typeface="Arial" charset="0"/>
                <a:ea typeface="宋体" pitchFamily="2" charset="-122"/>
              </a:defRPr>
            </a:lvl3pPr>
            <a:lvl4pPr marL="1600200" indent="-228600">
              <a:defRPr kumimoji="1" sz="2400">
                <a:solidFill>
                  <a:schemeClr val="tx2"/>
                </a:solidFill>
                <a:latin typeface="Arial" charset="0"/>
                <a:ea typeface="宋体" pitchFamily="2" charset="-122"/>
              </a:defRPr>
            </a:lvl4pPr>
            <a:lvl5pPr marL="2057400" indent="-228600">
              <a:defRPr kumimoji="1" sz="2400">
                <a:solidFill>
                  <a:schemeClr val="tx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tx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tx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tx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tx2"/>
                </a:solidFill>
                <a:latin typeface="Arial" charset="0"/>
                <a:ea typeface="宋体" pitchFamily="2" charset="-122"/>
              </a:defRPr>
            </a:lvl9pPr>
          </a:lstStyle>
          <a:p>
            <a:r>
              <a:rPr kumimoji="0" lang="en-US" altLang="en-US" sz="1400" smtClean="0">
                <a:solidFill>
                  <a:srgbClr val="003366"/>
                </a:solidFill>
                <a:latin typeface="Times New Roman" pitchFamily="18" charset="0"/>
              </a:rPr>
              <a:t>Page</a:t>
            </a:r>
            <a:fld id="{5C4871D3-26BF-44F4-82A3-CADF284F8B56}" type="slidenum">
              <a:rPr kumimoji="0" lang="en-US" altLang="en-US" sz="1400" smtClean="0">
                <a:solidFill>
                  <a:srgbClr val="003366"/>
                </a:solidFill>
                <a:latin typeface="Arial Narrow" pitchFamily="34" charset="0"/>
              </a:rPr>
              <a:pPr/>
              <a:t>44</a:t>
            </a:fld>
            <a:endParaRPr kumimoji="0" lang="en-US" altLang="en-US" sz="1400" smtClean="0">
              <a:solidFill>
                <a:srgbClr val="003366"/>
              </a:solidFill>
              <a:latin typeface="Arial Narrow" pitchFamily="34" charset="0"/>
            </a:endParaRPr>
          </a:p>
        </p:txBody>
      </p:sp>
      <p:grpSp>
        <p:nvGrpSpPr>
          <p:cNvPr id="102404" name="Group 4"/>
          <p:cNvGrpSpPr>
            <a:grpSpLocks/>
          </p:cNvGrpSpPr>
          <p:nvPr/>
        </p:nvGrpSpPr>
        <p:grpSpPr bwMode="auto">
          <a:xfrm>
            <a:off x="323850" y="1052513"/>
            <a:ext cx="2592388" cy="792162"/>
            <a:chOff x="204" y="346"/>
            <a:chExt cx="1621" cy="499"/>
          </a:xfrm>
        </p:grpSpPr>
        <p:grpSp>
          <p:nvGrpSpPr>
            <p:cNvPr id="110604" name="Group 5"/>
            <p:cNvGrpSpPr>
              <a:grpSpLocks/>
            </p:cNvGrpSpPr>
            <p:nvPr/>
          </p:nvGrpSpPr>
          <p:grpSpPr bwMode="auto">
            <a:xfrm>
              <a:off x="703" y="346"/>
              <a:ext cx="1122" cy="499"/>
              <a:chOff x="385" y="346"/>
              <a:chExt cx="726" cy="363"/>
            </a:xfrm>
          </p:grpSpPr>
          <p:sp>
            <p:nvSpPr>
              <p:cNvPr id="110608" name="Oval 6"/>
              <p:cNvSpPr>
                <a:spLocks noChangeArrowheads="1"/>
              </p:cNvSpPr>
              <p:nvPr/>
            </p:nvSpPr>
            <p:spPr bwMode="auto">
              <a:xfrm>
                <a:off x="385" y="346"/>
                <a:ext cx="726" cy="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07" name="Text Box 7"/>
              <p:cNvSpPr txBox="1">
                <a:spLocks noChangeArrowheads="1"/>
              </p:cNvSpPr>
              <p:nvPr/>
            </p:nvSpPr>
            <p:spPr bwMode="auto">
              <a:xfrm>
                <a:off x="476" y="391"/>
                <a:ext cx="59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动态化</a:t>
                </a:r>
              </a:p>
            </p:txBody>
          </p:sp>
        </p:grpSp>
        <p:grpSp>
          <p:nvGrpSpPr>
            <p:cNvPr id="110605" name="Group 8"/>
            <p:cNvGrpSpPr>
              <a:grpSpLocks/>
            </p:cNvGrpSpPr>
            <p:nvPr/>
          </p:nvGrpSpPr>
          <p:grpSpPr bwMode="auto">
            <a:xfrm>
              <a:off x="204" y="391"/>
              <a:ext cx="544" cy="437"/>
              <a:chOff x="1565" y="2160"/>
              <a:chExt cx="272" cy="318"/>
            </a:xfrm>
          </p:grpSpPr>
          <p:sp>
            <p:nvSpPr>
              <p:cNvPr id="110606" name="Oval 9"/>
              <p:cNvSpPr>
                <a:spLocks noChangeArrowheads="1"/>
              </p:cNvSpPr>
              <p:nvPr/>
            </p:nvSpPr>
            <p:spPr bwMode="auto">
              <a:xfrm>
                <a:off x="1565" y="2160"/>
                <a:ext cx="272" cy="318"/>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10" name="Text Box 10"/>
              <p:cNvSpPr txBox="1">
                <a:spLocks noChangeArrowheads="1"/>
              </p:cNvSpPr>
              <p:nvPr/>
            </p:nvSpPr>
            <p:spPr bwMode="auto">
              <a:xfrm>
                <a:off x="1565" y="2160"/>
                <a:ext cx="18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Tahoma" pitchFamily="34" charset="0"/>
                  </a:rPr>
                  <a:t>15</a:t>
                </a:r>
              </a:p>
            </p:txBody>
          </p:sp>
        </p:grpSp>
      </p:grpSp>
      <p:sp>
        <p:nvSpPr>
          <p:cNvPr id="102411" name="Text Box 11"/>
          <p:cNvSpPr txBox="1">
            <a:spLocks noChangeArrowheads="1"/>
          </p:cNvSpPr>
          <p:nvPr/>
        </p:nvSpPr>
        <p:spPr bwMode="auto">
          <a:xfrm>
            <a:off x="3132138" y="981075"/>
            <a:ext cx="5761037"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自动调节物体，使其各动作阶段性能最佳</a:t>
            </a:r>
          </a:p>
          <a:p>
            <a:pPr eaLnBrk="1" hangingPunct="1">
              <a:spcBef>
                <a:spcPct val="50000"/>
              </a:spcBef>
              <a:defRPr/>
            </a:pPr>
            <a:r>
              <a:rPr kumimoji="0" lang="zh-CN" altLang="en-US" b="1">
                <a:effectLst>
                  <a:outerShdw blurRad="38100" dist="38100" dir="2700000" algn="tl">
                    <a:srgbClr val="C0C0C0"/>
                  </a:outerShdw>
                </a:effectLst>
                <a:latin typeface="Tahoma" pitchFamily="34" charset="0"/>
              </a:rPr>
              <a:t>将物体分割成可变化又可相互配合的几部分</a:t>
            </a:r>
          </a:p>
          <a:p>
            <a:pPr eaLnBrk="1" hangingPunct="1">
              <a:spcBef>
                <a:spcPct val="50000"/>
              </a:spcBef>
              <a:defRPr/>
            </a:pPr>
            <a:r>
              <a:rPr kumimoji="0" lang="zh-CN" altLang="en-US" b="1">
                <a:effectLst>
                  <a:outerShdw blurRad="38100" dist="38100" dir="2700000" algn="tl">
                    <a:srgbClr val="C0C0C0"/>
                  </a:outerShdw>
                </a:effectLst>
                <a:latin typeface="Tahoma" pitchFamily="34" charset="0"/>
              </a:rPr>
              <a:t>使不动的物体可动或自适应</a:t>
            </a:r>
          </a:p>
        </p:txBody>
      </p:sp>
      <p:grpSp>
        <p:nvGrpSpPr>
          <p:cNvPr id="102412" name="Group 12"/>
          <p:cNvGrpSpPr>
            <a:grpSpLocks/>
          </p:cNvGrpSpPr>
          <p:nvPr/>
        </p:nvGrpSpPr>
        <p:grpSpPr bwMode="auto">
          <a:xfrm>
            <a:off x="971550" y="3571875"/>
            <a:ext cx="865188" cy="528638"/>
            <a:chOff x="793" y="1752"/>
            <a:chExt cx="545" cy="333"/>
          </a:xfrm>
        </p:grpSpPr>
        <p:sp>
          <p:nvSpPr>
            <p:cNvPr id="110602" name="Rectangle 13"/>
            <p:cNvSpPr>
              <a:spLocks noChangeArrowheads="1"/>
            </p:cNvSpPr>
            <p:nvPr/>
          </p:nvSpPr>
          <p:spPr bwMode="auto">
            <a:xfrm>
              <a:off x="793" y="1752"/>
              <a:ext cx="545"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14" name="Text Box 14"/>
            <p:cNvSpPr txBox="1">
              <a:spLocks noChangeArrowheads="1"/>
            </p:cNvSpPr>
            <p:nvPr/>
          </p:nvSpPr>
          <p:spPr bwMode="auto">
            <a:xfrm>
              <a:off x="793" y="1797"/>
              <a:ext cx="5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实例</a:t>
              </a:r>
            </a:p>
          </p:txBody>
        </p:sp>
      </p:grpSp>
      <p:pic>
        <p:nvPicPr>
          <p:cNvPr id="102415"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3328988"/>
            <a:ext cx="3048000"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16"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1863" y="3506788"/>
            <a:ext cx="2286000"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17" name="Line 17"/>
          <p:cNvSpPr>
            <a:spLocks noChangeShapeType="1"/>
          </p:cNvSpPr>
          <p:nvPr/>
        </p:nvSpPr>
        <p:spPr bwMode="auto">
          <a:xfrm flipV="1">
            <a:off x="4859338" y="5018088"/>
            <a:ext cx="1368425" cy="576262"/>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21" name="Text Box 21"/>
          <p:cNvSpPr txBox="1">
            <a:spLocks noChangeArrowheads="1"/>
          </p:cNvSpPr>
          <p:nvPr/>
        </p:nvSpPr>
        <p:spPr bwMode="auto">
          <a:xfrm>
            <a:off x="8101013" y="5665788"/>
            <a:ext cx="10429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2"/>
                </a:solidFill>
                <a:latin typeface="Arial" charset="0"/>
                <a:ea typeface="宋体" pitchFamily="2" charset="-122"/>
              </a:defRPr>
            </a:lvl1pPr>
            <a:lvl2pPr marL="742950" indent="-285750">
              <a:defRPr kumimoji="1" sz="2400">
                <a:solidFill>
                  <a:schemeClr val="tx2"/>
                </a:solidFill>
                <a:latin typeface="Arial" charset="0"/>
                <a:ea typeface="宋体" pitchFamily="2" charset="-122"/>
              </a:defRPr>
            </a:lvl2pPr>
            <a:lvl3pPr marL="1143000" indent="-228600">
              <a:defRPr kumimoji="1" sz="2400">
                <a:solidFill>
                  <a:schemeClr val="tx2"/>
                </a:solidFill>
                <a:latin typeface="Arial" charset="0"/>
                <a:ea typeface="宋体" pitchFamily="2" charset="-122"/>
              </a:defRPr>
            </a:lvl3pPr>
            <a:lvl4pPr marL="1600200" indent="-228600">
              <a:defRPr kumimoji="1" sz="2400">
                <a:solidFill>
                  <a:schemeClr val="tx2"/>
                </a:solidFill>
                <a:latin typeface="Arial" charset="0"/>
                <a:ea typeface="宋体" pitchFamily="2" charset="-122"/>
              </a:defRPr>
            </a:lvl4pPr>
            <a:lvl5pPr marL="2057400" indent="-228600">
              <a:defRPr kumimoji="1" sz="2400">
                <a:solidFill>
                  <a:schemeClr val="tx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tx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tx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tx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tx2"/>
                </a:solidFill>
                <a:latin typeface="Arial" charset="0"/>
                <a:ea typeface="宋体" pitchFamily="2" charset="-122"/>
              </a:defRPr>
            </a:lvl9pPr>
          </a:lstStyle>
          <a:p>
            <a:pPr eaLnBrk="1" hangingPunct="1">
              <a:spcBef>
                <a:spcPct val="50000"/>
              </a:spcBef>
            </a:pPr>
            <a:r>
              <a:rPr kumimoji="0" lang="zh-CN" altLang="en-US" sz="1800">
                <a:solidFill>
                  <a:schemeClr val="tx1"/>
                </a:solidFill>
              </a:rPr>
              <a:t>换页</a:t>
            </a:r>
          </a:p>
        </p:txBody>
      </p:sp>
    </p:spTree>
    <p:extLst>
      <p:ext uri="{BB962C8B-B14F-4D97-AF65-F5344CB8AC3E}">
        <p14:creationId xmlns:p14="http://schemas.microsoft.com/office/powerpoint/2010/main" val="24992017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2404"/>
                                        </p:tgtEl>
                                        <p:attrNameLst>
                                          <p:attrName>style.visibility</p:attrName>
                                        </p:attrNameLst>
                                      </p:cBhvr>
                                      <p:to>
                                        <p:strVal val="visible"/>
                                      </p:to>
                                    </p:set>
                                    <p:animEffect transition="in" filter="box(in)">
                                      <p:cBhvr>
                                        <p:cTn id="7" dur="500"/>
                                        <p:tgtEl>
                                          <p:spTgt spid="1024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411"/>
                                        </p:tgtEl>
                                        <p:attrNameLst>
                                          <p:attrName>style.visibility</p:attrName>
                                        </p:attrNameLst>
                                      </p:cBhvr>
                                      <p:to>
                                        <p:strVal val="visible"/>
                                      </p:to>
                                    </p:set>
                                    <p:animEffect transition="in" filter="blinds(horizontal)">
                                      <p:cBhvr>
                                        <p:cTn id="12" dur="500"/>
                                        <p:tgtEl>
                                          <p:spTgt spid="1024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0241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12" fill="hold" nodeType="clickEffect">
                                  <p:stCondLst>
                                    <p:cond delay="0"/>
                                  </p:stCondLst>
                                  <p:childTnLst>
                                    <p:set>
                                      <p:cBhvr>
                                        <p:cTn id="20" dur="1" fill="hold">
                                          <p:stCondLst>
                                            <p:cond delay="0"/>
                                          </p:stCondLst>
                                        </p:cTn>
                                        <p:tgtEl>
                                          <p:spTgt spid="102415"/>
                                        </p:tgtEl>
                                        <p:attrNameLst>
                                          <p:attrName>style.visibility</p:attrName>
                                        </p:attrNameLst>
                                      </p:cBhvr>
                                      <p:to>
                                        <p:strVal val="visible"/>
                                      </p:to>
                                    </p:set>
                                    <p:animEffect transition="in" filter="strips(downLeft)">
                                      <p:cBhvr>
                                        <p:cTn id="21" dur="500"/>
                                        <p:tgtEl>
                                          <p:spTgt spid="10241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02417"/>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102416"/>
                                        </p:tgtEl>
                                        <p:attrNameLst>
                                          <p:attrName>style.visibility</p:attrName>
                                        </p:attrNameLst>
                                      </p:cBhvr>
                                      <p:to>
                                        <p:strVal val="visible"/>
                                      </p:to>
                                    </p:set>
                                    <p:animEffect transition="in" filter="blinds(horizontal)">
                                      <p:cBhvr>
                                        <p:cTn id="30" dur="500"/>
                                        <p:tgtEl>
                                          <p:spTgt spid="10241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02421"/>
                                        </p:tgtEl>
                                        <p:attrNameLst>
                                          <p:attrName>style.visibility</p:attrName>
                                        </p:attrNameLst>
                                      </p:cBhvr>
                                      <p:to>
                                        <p:strVal val="visible"/>
                                      </p:to>
                                    </p:set>
                                    <p:animEffect transition="in" filter="blinds(horizontal)">
                                      <p:cBhvr>
                                        <p:cTn id="35" dur="500"/>
                                        <p:tgtEl>
                                          <p:spTgt spid="102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11" grpId="0"/>
      <p:bldP spid="102417" grpId="0" animBg="1"/>
      <p:bldP spid="10242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页脚占位符 1"/>
          <p:cNvSpPr>
            <a:spLocks noGrp="1"/>
          </p:cNvSpPr>
          <p:nvPr>
            <p:ph type="ftr" sz="quarter" idx="10"/>
          </p:nvPr>
        </p:nvSpPr>
        <p:spPr>
          <a:noFill/>
        </p:spPr>
        <p:txBody>
          <a:bodyPr/>
          <a:lstStyle>
            <a:lvl1pPr>
              <a:defRPr kumimoji="1" sz="2400">
                <a:solidFill>
                  <a:schemeClr val="tx2"/>
                </a:solidFill>
                <a:latin typeface="Arial" charset="0"/>
                <a:ea typeface="宋体" pitchFamily="2" charset="-122"/>
              </a:defRPr>
            </a:lvl1pPr>
            <a:lvl2pPr marL="742950" indent="-285750">
              <a:defRPr kumimoji="1" sz="2400">
                <a:solidFill>
                  <a:schemeClr val="tx2"/>
                </a:solidFill>
                <a:latin typeface="Arial" charset="0"/>
                <a:ea typeface="宋体" pitchFamily="2" charset="-122"/>
              </a:defRPr>
            </a:lvl2pPr>
            <a:lvl3pPr marL="1143000" indent="-228600">
              <a:defRPr kumimoji="1" sz="2400">
                <a:solidFill>
                  <a:schemeClr val="tx2"/>
                </a:solidFill>
                <a:latin typeface="Arial" charset="0"/>
                <a:ea typeface="宋体" pitchFamily="2" charset="-122"/>
              </a:defRPr>
            </a:lvl3pPr>
            <a:lvl4pPr marL="1600200" indent="-228600">
              <a:defRPr kumimoji="1" sz="2400">
                <a:solidFill>
                  <a:schemeClr val="tx2"/>
                </a:solidFill>
                <a:latin typeface="Arial" charset="0"/>
                <a:ea typeface="宋体" pitchFamily="2" charset="-122"/>
              </a:defRPr>
            </a:lvl4pPr>
            <a:lvl5pPr marL="2057400" indent="-228600">
              <a:defRPr kumimoji="1" sz="2400">
                <a:solidFill>
                  <a:schemeClr val="tx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tx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tx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tx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tx2"/>
                </a:solidFill>
                <a:latin typeface="Arial" charset="0"/>
                <a:ea typeface="宋体" pitchFamily="2" charset="-122"/>
              </a:defRPr>
            </a:lvl9pPr>
          </a:lstStyle>
          <a:p>
            <a:r>
              <a:rPr kumimoji="0" lang="en-US" altLang="en-US" sz="1400" smtClean="0">
                <a:solidFill>
                  <a:srgbClr val="003366"/>
                </a:solidFill>
                <a:latin typeface="Times New Roman" pitchFamily="18" charset="0"/>
              </a:rPr>
              <a:t>Page</a:t>
            </a:r>
            <a:fld id="{C6DA153D-030F-45A6-8A4E-06FAEE657629}" type="slidenum">
              <a:rPr kumimoji="0" lang="en-US" altLang="en-US" sz="1400" smtClean="0">
                <a:solidFill>
                  <a:srgbClr val="003366"/>
                </a:solidFill>
                <a:latin typeface="Arial Narrow" pitchFamily="34" charset="0"/>
              </a:rPr>
              <a:pPr/>
              <a:t>45</a:t>
            </a:fld>
            <a:endParaRPr kumimoji="0" lang="en-US" altLang="en-US" sz="1400" smtClean="0">
              <a:solidFill>
                <a:srgbClr val="003366"/>
              </a:solidFill>
              <a:latin typeface="Arial Narrow" pitchFamily="34" charset="0"/>
            </a:endParaRPr>
          </a:p>
        </p:txBody>
      </p:sp>
      <p:sp>
        <p:nvSpPr>
          <p:cNvPr id="111619" name="Rectangle 49"/>
          <p:cNvSpPr>
            <a:spLocks noChangeArrowheads="1"/>
          </p:cNvSpPr>
          <p:nvPr/>
        </p:nvSpPr>
        <p:spPr bwMode="auto">
          <a:xfrm>
            <a:off x="394335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1620" name="Rectangle 51"/>
          <p:cNvSpPr>
            <a:spLocks noChangeArrowheads="1"/>
          </p:cNvSpPr>
          <p:nvPr/>
        </p:nvSpPr>
        <p:spPr bwMode="auto">
          <a:xfrm>
            <a:off x="3976688" y="2700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18491" name="Group 59"/>
          <p:cNvGrpSpPr>
            <a:grpSpLocks/>
          </p:cNvGrpSpPr>
          <p:nvPr/>
        </p:nvGrpSpPr>
        <p:grpSpPr bwMode="auto">
          <a:xfrm>
            <a:off x="323850" y="908050"/>
            <a:ext cx="2663825" cy="928688"/>
            <a:chOff x="204" y="346"/>
            <a:chExt cx="1621" cy="499"/>
          </a:xfrm>
        </p:grpSpPr>
        <p:grpSp>
          <p:nvGrpSpPr>
            <p:cNvPr id="111641" name="Group 60"/>
            <p:cNvGrpSpPr>
              <a:grpSpLocks/>
            </p:cNvGrpSpPr>
            <p:nvPr/>
          </p:nvGrpSpPr>
          <p:grpSpPr bwMode="auto">
            <a:xfrm>
              <a:off x="703" y="346"/>
              <a:ext cx="1122" cy="499"/>
              <a:chOff x="385" y="346"/>
              <a:chExt cx="726" cy="363"/>
            </a:xfrm>
          </p:grpSpPr>
          <p:sp>
            <p:nvSpPr>
              <p:cNvPr id="111645" name="Oval 61"/>
              <p:cNvSpPr>
                <a:spLocks noChangeArrowheads="1"/>
              </p:cNvSpPr>
              <p:nvPr/>
            </p:nvSpPr>
            <p:spPr bwMode="auto">
              <a:xfrm>
                <a:off x="385" y="346"/>
                <a:ext cx="726" cy="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94" name="Text Box 62"/>
              <p:cNvSpPr txBox="1">
                <a:spLocks noChangeArrowheads="1"/>
              </p:cNvSpPr>
              <p:nvPr/>
            </p:nvSpPr>
            <p:spPr bwMode="auto">
              <a:xfrm>
                <a:off x="477" y="391"/>
                <a:ext cx="58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未达到或超过的作用</a:t>
                </a:r>
              </a:p>
            </p:txBody>
          </p:sp>
        </p:grpSp>
        <p:grpSp>
          <p:nvGrpSpPr>
            <p:cNvPr id="111642" name="Group 63"/>
            <p:cNvGrpSpPr>
              <a:grpSpLocks/>
            </p:cNvGrpSpPr>
            <p:nvPr/>
          </p:nvGrpSpPr>
          <p:grpSpPr bwMode="auto">
            <a:xfrm>
              <a:off x="204" y="391"/>
              <a:ext cx="544" cy="437"/>
              <a:chOff x="1565" y="2160"/>
              <a:chExt cx="272" cy="318"/>
            </a:xfrm>
          </p:grpSpPr>
          <p:sp>
            <p:nvSpPr>
              <p:cNvPr id="111643" name="Oval 64"/>
              <p:cNvSpPr>
                <a:spLocks noChangeArrowheads="1"/>
              </p:cNvSpPr>
              <p:nvPr/>
            </p:nvSpPr>
            <p:spPr bwMode="auto">
              <a:xfrm>
                <a:off x="1565" y="2160"/>
                <a:ext cx="272" cy="318"/>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97" name="Text Box 65"/>
              <p:cNvSpPr txBox="1">
                <a:spLocks noChangeArrowheads="1"/>
              </p:cNvSpPr>
              <p:nvPr/>
            </p:nvSpPr>
            <p:spPr bwMode="auto">
              <a:xfrm>
                <a:off x="1565" y="2160"/>
                <a:ext cx="181"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Tahoma" pitchFamily="34" charset="0"/>
                  </a:rPr>
                  <a:t>16</a:t>
                </a:r>
              </a:p>
            </p:txBody>
          </p:sp>
        </p:grpSp>
      </p:grpSp>
      <p:sp>
        <p:nvSpPr>
          <p:cNvPr id="18498" name="Text Box 66"/>
          <p:cNvSpPr txBox="1">
            <a:spLocks noChangeArrowheads="1"/>
          </p:cNvSpPr>
          <p:nvPr/>
        </p:nvSpPr>
        <p:spPr bwMode="auto">
          <a:xfrm>
            <a:off x="3203575" y="908050"/>
            <a:ext cx="55451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所期望的效果难以圆满实现时，稍微超过或低于期望值，会使问题大大简化</a:t>
            </a:r>
          </a:p>
        </p:txBody>
      </p:sp>
      <p:grpSp>
        <p:nvGrpSpPr>
          <p:cNvPr id="18515" name="Group 83"/>
          <p:cNvGrpSpPr>
            <a:grpSpLocks/>
          </p:cNvGrpSpPr>
          <p:nvPr/>
        </p:nvGrpSpPr>
        <p:grpSpPr bwMode="auto">
          <a:xfrm>
            <a:off x="1116013" y="2132013"/>
            <a:ext cx="7343775" cy="822325"/>
            <a:chOff x="703" y="1026"/>
            <a:chExt cx="4626" cy="518"/>
          </a:xfrm>
        </p:grpSpPr>
        <p:grpSp>
          <p:nvGrpSpPr>
            <p:cNvPr id="111637" name="Group 67"/>
            <p:cNvGrpSpPr>
              <a:grpSpLocks/>
            </p:cNvGrpSpPr>
            <p:nvPr/>
          </p:nvGrpSpPr>
          <p:grpSpPr bwMode="auto">
            <a:xfrm>
              <a:off x="703" y="1071"/>
              <a:ext cx="545" cy="333"/>
              <a:chOff x="793" y="1752"/>
              <a:chExt cx="545" cy="333"/>
            </a:xfrm>
          </p:grpSpPr>
          <p:sp>
            <p:nvSpPr>
              <p:cNvPr id="111639" name="Rectangle 68"/>
              <p:cNvSpPr>
                <a:spLocks noChangeArrowheads="1"/>
              </p:cNvSpPr>
              <p:nvPr/>
            </p:nvSpPr>
            <p:spPr bwMode="auto">
              <a:xfrm>
                <a:off x="793" y="1752"/>
                <a:ext cx="545"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01" name="Text Box 69"/>
              <p:cNvSpPr txBox="1">
                <a:spLocks noChangeArrowheads="1"/>
              </p:cNvSpPr>
              <p:nvPr/>
            </p:nvSpPr>
            <p:spPr bwMode="auto">
              <a:xfrm>
                <a:off x="793" y="1797"/>
                <a:ext cx="5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实例</a:t>
                </a:r>
              </a:p>
            </p:txBody>
          </p:sp>
        </p:grpSp>
        <p:sp>
          <p:nvSpPr>
            <p:cNvPr id="18502" name="Text Box 70"/>
            <p:cNvSpPr txBox="1">
              <a:spLocks noChangeArrowheads="1"/>
            </p:cNvSpPr>
            <p:nvPr/>
          </p:nvSpPr>
          <p:spPr bwMode="auto">
            <a:xfrm>
              <a:off x="1519" y="1026"/>
              <a:ext cx="381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solidFill>
                    <a:schemeClr val="accent2"/>
                  </a:solidFill>
                  <a:effectLst>
                    <a:outerShdw blurRad="38100" dist="38100" dir="2700000" algn="tl">
                      <a:srgbClr val="C0C0C0"/>
                    </a:outerShdw>
                  </a:effectLst>
                  <a:latin typeface="Tahoma" pitchFamily="34" charset="0"/>
                </a:rPr>
                <a:t>若在容器内外壁刷漆，可将容器进入漆中，然后取出旋转甩掉多余的漆</a:t>
              </a:r>
            </a:p>
          </p:txBody>
        </p:sp>
      </p:grpSp>
      <p:grpSp>
        <p:nvGrpSpPr>
          <p:cNvPr id="18503" name="Group 71"/>
          <p:cNvGrpSpPr>
            <a:grpSpLocks/>
          </p:cNvGrpSpPr>
          <p:nvPr/>
        </p:nvGrpSpPr>
        <p:grpSpPr bwMode="auto">
          <a:xfrm>
            <a:off x="323850" y="3079750"/>
            <a:ext cx="2663825" cy="927100"/>
            <a:chOff x="204" y="346"/>
            <a:chExt cx="1621" cy="498"/>
          </a:xfrm>
        </p:grpSpPr>
        <p:grpSp>
          <p:nvGrpSpPr>
            <p:cNvPr id="111631" name="Group 72"/>
            <p:cNvGrpSpPr>
              <a:grpSpLocks/>
            </p:cNvGrpSpPr>
            <p:nvPr/>
          </p:nvGrpSpPr>
          <p:grpSpPr bwMode="auto">
            <a:xfrm>
              <a:off x="703" y="346"/>
              <a:ext cx="1122" cy="498"/>
              <a:chOff x="385" y="346"/>
              <a:chExt cx="726" cy="363"/>
            </a:xfrm>
          </p:grpSpPr>
          <p:sp>
            <p:nvSpPr>
              <p:cNvPr id="111635" name="Oval 73"/>
              <p:cNvSpPr>
                <a:spLocks noChangeArrowheads="1"/>
              </p:cNvSpPr>
              <p:nvPr/>
            </p:nvSpPr>
            <p:spPr bwMode="auto">
              <a:xfrm>
                <a:off x="385" y="346"/>
                <a:ext cx="726" cy="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06" name="Text Box 74"/>
              <p:cNvSpPr txBox="1">
                <a:spLocks noChangeArrowheads="1"/>
              </p:cNvSpPr>
              <p:nvPr/>
            </p:nvSpPr>
            <p:spPr bwMode="auto">
              <a:xfrm>
                <a:off x="477" y="391"/>
                <a:ext cx="589"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维数变化</a:t>
                </a:r>
              </a:p>
            </p:txBody>
          </p:sp>
        </p:grpSp>
        <p:grpSp>
          <p:nvGrpSpPr>
            <p:cNvPr id="111632" name="Group 75"/>
            <p:cNvGrpSpPr>
              <a:grpSpLocks/>
            </p:cNvGrpSpPr>
            <p:nvPr/>
          </p:nvGrpSpPr>
          <p:grpSpPr bwMode="auto">
            <a:xfrm>
              <a:off x="204" y="391"/>
              <a:ext cx="544" cy="437"/>
              <a:chOff x="1565" y="2160"/>
              <a:chExt cx="272" cy="318"/>
            </a:xfrm>
          </p:grpSpPr>
          <p:sp>
            <p:nvSpPr>
              <p:cNvPr id="111633" name="Oval 76"/>
              <p:cNvSpPr>
                <a:spLocks noChangeArrowheads="1"/>
              </p:cNvSpPr>
              <p:nvPr/>
            </p:nvSpPr>
            <p:spPr bwMode="auto">
              <a:xfrm>
                <a:off x="1565" y="2160"/>
                <a:ext cx="272" cy="318"/>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09" name="Text Box 77"/>
              <p:cNvSpPr txBox="1">
                <a:spLocks noChangeArrowheads="1"/>
              </p:cNvSpPr>
              <p:nvPr/>
            </p:nvSpPr>
            <p:spPr bwMode="auto">
              <a:xfrm>
                <a:off x="1565" y="2160"/>
                <a:ext cx="181"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Tahoma" pitchFamily="34" charset="0"/>
                  </a:rPr>
                  <a:t>17</a:t>
                </a:r>
              </a:p>
            </p:txBody>
          </p:sp>
        </p:grpSp>
      </p:grpSp>
      <p:sp>
        <p:nvSpPr>
          <p:cNvPr id="18510" name="Text Box 78"/>
          <p:cNvSpPr txBox="1">
            <a:spLocks noChangeArrowheads="1"/>
          </p:cNvSpPr>
          <p:nvPr/>
        </p:nvSpPr>
        <p:spPr bwMode="auto">
          <a:xfrm>
            <a:off x="900113" y="4232275"/>
            <a:ext cx="3311525"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将一维变成多维</a:t>
            </a:r>
          </a:p>
          <a:p>
            <a:pPr eaLnBrk="1" hangingPunct="1">
              <a:spcBef>
                <a:spcPct val="50000"/>
              </a:spcBef>
              <a:defRPr/>
            </a:pPr>
            <a:r>
              <a:rPr kumimoji="0" lang="zh-CN" altLang="en-US" b="1">
                <a:effectLst>
                  <a:outerShdw blurRad="38100" dist="38100" dir="2700000" algn="tl">
                    <a:srgbClr val="C0C0C0"/>
                  </a:outerShdw>
                </a:effectLst>
                <a:latin typeface="Tahoma" pitchFamily="34" charset="0"/>
              </a:rPr>
              <a:t>单层变成多层</a:t>
            </a:r>
          </a:p>
          <a:p>
            <a:pPr eaLnBrk="1" hangingPunct="1">
              <a:spcBef>
                <a:spcPct val="50000"/>
              </a:spcBef>
              <a:defRPr/>
            </a:pPr>
            <a:r>
              <a:rPr kumimoji="0" lang="zh-CN" altLang="en-US" b="1">
                <a:effectLst>
                  <a:outerShdw blurRad="38100" dist="38100" dir="2700000" algn="tl">
                    <a:srgbClr val="C0C0C0"/>
                  </a:outerShdw>
                </a:effectLst>
                <a:latin typeface="Tahoma" pitchFamily="34" charset="0"/>
              </a:rPr>
              <a:t>将物体倾倒或侧放</a:t>
            </a:r>
          </a:p>
          <a:p>
            <a:pPr eaLnBrk="1" hangingPunct="1">
              <a:spcBef>
                <a:spcPct val="50000"/>
              </a:spcBef>
              <a:defRPr/>
            </a:pPr>
            <a:r>
              <a:rPr kumimoji="0" lang="zh-CN" altLang="en-US" b="1">
                <a:effectLst>
                  <a:outerShdw blurRad="38100" dist="38100" dir="2700000" algn="tl">
                    <a:srgbClr val="C0C0C0"/>
                  </a:outerShdw>
                </a:effectLst>
                <a:latin typeface="Tahoma" pitchFamily="34" charset="0"/>
              </a:rPr>
              <a:t>利用反面</a:t>
            </a:r>
          </a:p>
        </p:txBody>
      </p:sp>
      <p:grpSp>
        <p:nvGrpSpPr>
          <p:cNvPr id="18511" name="Group 79"/>
          <p:cNvGrpSpPr>
            <a:grpSpLocks/>
          </p:cNvGrpSpPr>
          <p:nvPr/>
        </p:nvGrpSpPr>
        <p:grpSpPr bwMode="auto">
          <a:xfrm>
            <a:off x="3851275" y="3295650"/>
            <a:ext cx="865188" cy="528638"/>
            <a:chOff x="793" y="1752"/>
            <a:chExt cx="545" cy="333"/>
          </a:xfrm>
        </p:grpSpPr>
        <p:sp>
          <p:nvSpPr>
            <p:cNvPr id="111629" name="Rectangle 80"/>
            <p:cNvSpPr>
              <a:spLocks noChangeArrowheads="1"/>
            </p:cNvSpPr>
            <p:nvPr/>
          </p:nvSpPr>
          <p:spPr bwMode="auto">
            <a:xfrm>
              <a:off x="793" y="1752"/>
              <a:ext cx="545"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13" name="Text Box 81"/>
            <p:cNvSpPr txBox="1">
              <a:spLocks noChangeArrowheads="1"/>
            </p:cNvSpPr>
            <p:nvPr/>
          </p:nvSpPr>
          <p:spPr bwMode="auto">
            <a:xfrm>
              <a:off x="793" y="1797"/>
              <a:ext cx="5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实例</a:t>
              </a:r>
            </a:p>
          </p:txBody>
        </p:sp>
      </p:grpSp>
      <p:pic>
        <p:nvPicPr>
          <p:cNvPr id="18514" name="Picture 8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663" y="3800475"/>
            <a:ext cx="3962400"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68129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8491"/>
                                        </p:tgtEl>
                                        <p:attrNameLst>
                                          <p:attrName>style.visibility</p:attrName>
                                        </p:attrNameLst>
                                      </p:cBhvr>
                                      <p:to>
                                        <p:strVal val="visible"/>
                                      </p:to>
                                    </p:set>
                                    <p:animEffect transition="in" filter="box(in)">
                                      <p:cBhvr>
                                        <p:cTn id="7" dur="500"/>
                                        <p:tgtEl>
                                          <p:spTgt spid="184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8498"/>
                                        </p:tgtEl>
                                        <p:attrNameLst>
                                          <p:attrName>style.visibility</p:attrName>
                                        </p:attrNameLst>
                                      </p:cBhvr>
                                      <p:to>
                                        <p:strVal val="visible"/>
                                      </p:to>
                                    </p:set>
                                    <p:animEffect transition="in" filter="box(in)">
                                      <p:cBhvr>
                                        <p:cTn id="12" dur="500"/>
                                        <p:tgtEl>
                                          <p:spTgt spid="184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8515"/>
                                        </p:tgtEl>
                                        <p:attrNameLst>
                                          <p:attrName>style.visibility</p:attrName>
                                        </p:attrNameLst>
                                      </p:cBhvr>
                                      <p:to>
                                        <p:strVal val="visible"/>
                                      </p:to>
                                    </p:set>
                                    <p:animEffect transition="in" filter="box(in)">
                                      <p:cBhvr>
                                        <p:cTn id="17" dur="500"/>
                                        <p:tgtEl>
                                          <p:spTgt spid="185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8503"/>
                                        </p:tgtEl>
                                        <p:attrNameLst>
                                          <p:attrName>style.visibility</p:attrName>
                                        </p:attrNameLst>
                                      </p:cBhvr>
                                      <p:to>
                                        <p:strVal val="visible"/>
                                      </p:to>
                                    </p:set>
                                    <p:animEffect transition="in" filter="box(in)">
                                      <p:cBhvr>
                                        <p:cTn id="22" dur="500"/>
                                        <p:tgtEl>
                                          <p:spTgt spid="1850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8510"/>
                                        </p:tgtEl>
                                        <p:attrNameLst>
                                          <p:attrName>style.visibility</p:attrName>
                                        </p:attrNameLst>
                                      </p:cBhvr>
                                      <p:to>
                                        <p:strVal val="visible"/>
                                      </p:to>
                                    </p:set>
                                    <p:animEffect transition="in" filter="box(in)">
                                      <p:cBhvr>
                                        <p:cTn id="27" dur="500"/>
                                        <p:tgtEl>
                                          <p:spTgt spid="185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8511"/>
                                        </p:tgtEl>
                                        <p:attrNameLst>
                                          <p:attrName>style.visibility</p:attrName>
                                        </p:attrNameLst>
                                      </p:cBhvr>
                                      <p:to>
                                        <p:strVal val="visible"/>
                                      </p:to>
                                    </p:set>
                                    <p:animEffect transition="in" filter="box(in)">
                                      <p:cBhvr>
                                        <p:cTn id="32" dur="500"/>
                                        <p:tgtEl>
                                          <p:spTgt spid="185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8514"/>
                                        </p:tgtEl>
                                        <p:attrNameLst>
                                          <p:attrName>style.visibility</p:attrName>
                                        </p:attrNameLst>
                                      </p:cBhvr>
                                      <p:to>
                                        <p:strVal val="visible"/>
                                      </p:to>
                                    </p:set>
                                    <p:animEffect transition="in" filter="blinds(horizontal)">
                                      <p:cBhvr>
                                        <p:cTn id="37" dur="500"/>
                                        <p:tgtEl>
                                          <p:spTgt spid="18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98" grpId="0"/>
      <p:bldP spid="1851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页脚占位符 1"/>
          <p:cNvSpPr>
            <a:spLocks noGrp="1"/>
          </p:cNvSpPr>
          <p:nvPr>
            <p:ph type="ftr" sz="quarter" idx="10"/>
          </p:nvPr>
        </p:nvSpPr>
        <p:spPr>
          <a:noFill/>
        </p:spPr>
        <p:txBody>
          <a:bodyPr/>
          <a:lstStyle>
            <a:lvl1pPr>
              <a:defRPr kumimoji="1" sz="2400">
                <a:solidFill>
                  <a:schemeClr val="tx2"/>
                </a:solidFill>
                <a:latin typeface="Arial" charset="0"/>
                <a:ea typeface="宋体" pitchFamily="2" charset="-122"/>
              </a:defRPr>
            </a:lvl1pPr>
            <a:lvl2pPr marL="742950" indent="-285750">
              <a:defRPr kumimoji="1" sz="2400">
                <a:solidFill>
                  <a:schemeClr val="tx2"/>
                </a:solidFill>
                <a:latin typeface="Arial" charset="0"/>
                <a:ea typeface="宋体" pitchFamily="2" charset="-122"/>
              </a:defRPr>
            </a:lvl2pPr>
            <a:lvl3pPr marL="1143000" indent="-228600">
              <a:defRPr kumimoji="1" sz="2400">
                <a:solidFill>
                  <a:schemeClr val="tx2"/>
                </a:solidFill>
                <a:latin typeface="Arial" charset="0"/>
                <a:ea typeface="宋体" pitchFamily="2" charset="-122"/>
              </a:defRPr>
            </a:lvl3pPr>
            <a:lvl4pPr marL="1600200" indent="-228600">
              <a:defRPr kumimoji="1" sz="2400">
                <a:solidFill>
                  <a:schemeClr val="tx2"/>
                </a:solidFill>
                <a:latin typeface="Arial" charset="0"/>
                <a:ea typeface="宋体" pitchFamily="2" charset="-122"/>
              </a:defRPr>
            </a:lvl4pPr>
            <a:lvl5pPr marL="2057400" indent="-228600">
              <a:defRPr kumimoji="1" sz="2400">
                <a:solidFill>
                  <a:schemeClr val="tx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tx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tx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tx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tx2"/>
                </a:solidFill>
                <a:latin typeface="Arial" charset="0"/>
                <a:ea typeface="宋体" pitchFamily="2" charset="-122"/>
              </a:defRPr>
            </a:lvl9pPr>
          </a:lstStyle>
          <a:p>
            <a:r>
              <a:rPr kumimoji="0" lang="en-US" altLang="en-US" sz="1400" smtClean="0">
                <a:solidFill>
                  <a:srgbClr val="003366"/>
                </a:solidFill>
                <a:latin typeface="Times New Roman" pitchFamily="18" charset="0"/>
              </a:rPr>
              <a:t>Page</a:t>
            </a:r>
            <a:fld id="{373C700C-8B3C-4327-AAE1-00ED63FF27DA}" type="slidenum">
              <a:rPr kumimoji="0" lang="en-US" altLang="en-US" sz="1400" smtClean="0">
                <a:solidFill>
                  <a:srgbClr val="003366"/>
                </a:solidFill>
                <a:latin typeface="Arial Narrow" pitchFamily="34" charset="0"/>
              </a:rPr>
              <a:pPr/>
              <a:t>46</a:t>
            </a:fld>
            <a:endParaRPr kumimoji="0" lang="en-US" altLang="en-US" sz="1400" smtClean="0">
              <a:solidFill>
                <a:srgbClr val="003366"/>
              </a:solidFill>
              <a:latin typeface="Arial Narrow" pitchFamily="34" charset="0"/>
            </a:endParaRPr>
          </a:p>
        </p:txBody>
      </p:sp>
      <p:grpSp>
        <p:nvGrpSpPr>
          <p:cNvPr id="103428" name="Group 4"/>
          <p:cNvGrpSpPr>
            <a:grpSpLocks/>
          </p:cNvGrpSpPr>
          <p:nvPr/>
        </p:nvGrpSpPr>
        <p:grpSpPr bwMode="auto">
          <a:xfrm>
            <a:off x="250825" y="1100138"/>
            <a:ext cx="2663825" cy="927100"/>
            <a:chOff x="204" y="346"/>
            <a:chExt cx="1621" cy="498"/>
          </a:xfrm>
        </p:grpSpPr>
        <p:grpSp>
          <p:nvGrpSpPr>
            <p:cNvPr id="112663" name="Group 5"/>
            <p:cNvGrpSpPr>
              <a:grpSpLocks/>
            </p:cNvGrpSpPr>
            <p:nvPr/>
          </p:nvGrpSpPr>
          <p:grpSpPr bwMode="auto">
            <a:xfrm>
              <a:off x="703" y="346"/>
              <a:ext cx="1122" cy="498"/>
              <a:chOff x="385" y="346"/>
              <a:chExt cx="726" cy="363"/>
            </a:xfrm>
          </p:grpSpPr>
          <p:sp>
            <p:nvSpPr>
              <p:cNvPr id="112667" name="Oval 6"/>
              <p:cNvSpPr>
                <a:spLocks noChangeArrowheads="1"/>
              </p:cNvSpPr>
              <p:nvPr/>
            </p:nvSpPr>
            <p:spPr bwMode="auto">
              <a:xfrm>
                <a:off x="385" y="346"/>
                <a:ext cx="726" cy="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31" name="Text Box 7"/>
              <p:cNvSpPr txBox="1">
                <a:spLocks noChangeArrowheads="1"/>
              </p:cNvSpPr>
              <p:nvPr/>
            </p:nvSpPr>
            <p:spPr bwMode="auto">
              <a:xfrm>
                <a:off x="477" y="391"/>
                <a:ext cx="589"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Tahoma" pitchFamily="34" charset="0"/>
                  </a:rPr>
                  <a:t>  </a:t>
                </a:r>
                <a:r>
                  <a:rPr kumimoji="0" lang="zh-CN" altLang="en-US" b="1">
                    <a:effectLst>
                      <a:outerShdw blurRad="38100" dist="38100" dir="2700000" algn="tl">
                        <a:srgbClr val="C0C0C0"/>
                      </a:outerShdw>
                    </a:effectLst>
                    <a:latin typeface="Tahoma" pitchFamily="34" charset="0"/>
                  </a:rPr>
                  <a:t>振动</a:t>
                </a:r>
              </a:p>
            </p:txBody>
          </p:sp>
        </p:grpSp>
        <p:grpSp>
          <p:nvGrpSpPr>
            <p:cNvPr id="112664" name="Group 8"/>
            <p:cNvGrpSpPr>
              <a:grpSpLocks/>
            </p:cNvGrpSpPr>
            <p:nvPr/>
          </p:nvGrpSpPr>
          <p:grpSpPr bwMode="auto">
            <a:xfrm>
              <a:off x="204" y="391"/>
              <a:ext cx="544" cy="437"/>
              <a:chOff x="1565" y="2160"/>
              <a:chExt cx="272" cy="318"/>
            </a:xfrm>
          </p:grpSpPr>
          <p:sp>
            <p:nvSpPr>
              <p:cNvPr id="112665" name="Oval 9"/>
              <p:cNvSpPr>
                <a:spLocks noChangeArrowheads="1"/>
              </p:cNvSpPr>
              <p:nvPr/>
            </p:nvSpPr>
            <p:spPr bwMode="auto">
              <a:xfrm>
                <a:off x="1565" y="2160"/>
                <a:ext cx="272" cy="318"/>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34" name="Text Box 10"/>
              <p:cNvSpPr txBox="1">
                <a:spLocks noChangeArrowheads="1"/>
              </p:cNvSpPr>
              <p:nvPr/>
            </p:nvSpPr>
            <p:spPr bwMode="auto">
              <a:xfrm>
                <a:off x="1565" y="2160"/>
                <a:ext cx="181"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Tahoma" pitchFamily="34" charset="0"/>
                  </a:rPr>
                  <a:t>18</a:t>
                </a:r>
              </a:p>
            </p:txBody>
          </p:sp>
        </p:grpSp>
      </p:grpSp>
      <p:sp>
        <p:nvSpPr>
          <p:cNvPr id="103435" name="Text Box 11"/>
          <p:cNvSpPr txBox="1">
            <a:spLocks noChangeArrowheads="1"/>
          </p:cNvSpPr>
          <p:nvPr/>
        </p:nvSpPr>
        <p:spPr bwMode="auto">
          <a:xfrm>
            <a:off x="3132138" y="1243013"/>
            <a:ext cx="5400675" cy="210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使物体处于振动状态</a:t>
            </a:r>
          </a:p>
          <a:p>
            <a:pPr eaLnBrk="1" hangingPunct="1">
              <a:spcBef>
                <a:spcPct val="50000"/>
              </a:spcBef>
              <a:defRPr/>
            </a:pPr>
            <a:r>
              <a:rPr kumimoji="0" lang="zh-CN" altLang="en-US" b="1">
                <a:effectLst>
                  <a:outerShdw blurRad="38100" dist="38100" dir="2700000" algn="tl">
                    <a:srgbClr val="C0C0C0"/>
                  </a:outerShdw>
                </a:effectLst>
                <a:latin typeface="Tahoma" pitchFamily="34" charset="0"/>
              </a:rPr>
              <a:t>已振动的物体提高其振动频率</a:t>
            </a:r>
          </a:p>
          <a:p>
            <a:pPr eaLnBrk="1" hangingPunct="1">
              <a:spcBef>
                <a:spcPct val="50000"/>
              </a:spcBef>
              <a:defRPr/>
            </a:pPr>
            <a:r>
              <a:rPr kumimoji="0" lang="zh-CN" altLang="en-US" b="1">
                <a:effectLst>
                  <a:outerShdw blurRad="38100" dist="38100" dir="2700000" algn="tl">
                    <a:srgbClr val="C0C0C0"/>
                  </a:outerShdw>
                </a:effectLst>
                <a:latin typeface="Tahoma" pitchFamily="34" charset="0"/>
              </a:rPr>
              <a:t>以压电振动、超声波振动代替机械振动</a:t>
            </a:r>
          </a:p>
          <a:p>
            <a:pPr eaLnBrk="1" hangingPunct="1">
              <a:spcBef>
                <a:spcPct val="50000"/>
              </a:spcBef>
              <a:defRPr/>
            </a:pPr>
            <a:r>
              <a:rPr kumimoji="0" lang="zh-CN" altLang="en-US" b="1">
                <a:effectLst>
                  <a:outerShdw blurRad="38100" dist="38100" dir="2700000" algn="tl">
                    <a:srgbClr val="C0C0C0"/>
                  </a:outerShdw>
                </a:effectLst>
                <a:latin typeface="Tahoma" pitchFamily="34" charset="0"/>
              </a:rPr>
              <a:t>利用共振现象</a:t>
            </a:r>
          </a:p>
        </p:txBody>
      </p:sp>
      <p:grpSp>
        <p:nvGrpSpPr>
          <p:cNvPr id="103452" name="Group 28"/>
          <p:cNvGrpSpPr>
            <a:grpSpLocks/>
          </p:cNvGrpSpPr>
          <p:nvPr/>
        </p:nvGrpSpPr>
        <p:grpSpPr bwMode="auto">
          <a:xfrm>
            <a:off x="900113" y="3429000"/>
            <a:ext cx="5903912" cy="530225"/>
            <a:chOff x="567" y="1842"/>
            <a:chExt cx="3039" cy="334"/>
          </a:xfrm>
        </p:grpSpPr>
        <p:grpSp>
          <p:nvGrpSpPr>
            <p:cNvPr id="112659" name="Group 12"/>
            <p:cNvGrpSpPr>
              <a:grpSpLocks/>
            </p:cNvGrpSpPr>
            <p:nvPr/>
          </p:nvGrpSpPr>
          <p:grpSpPr bwMode="auto">
            <a:xfrm>
              <a:off x="567" y="1842"/>
              <a:ext cx="545" cy="333"/>
              <a:chOff x="793" y="1752"/>
              <a:chExt cx="545" cy="333"/>
            </a:xfrm>
          </p:grpSpPr>
          <p:sp>
            <p:nvSpPr>
              <p:cNvPr id="112661" name="Rectangle 13"/>
              <p:cNvSpPr>
                <a:spLocks noChangeArrowheads="1"/>
              </p:cNvSpPr>
              <p:nvPr/>
            </p:nvSpPr>
            <p:spPr bwMode="auto">
              <a:xfrm>
                <a:off x="793" y="1752"/>
                <a:ext cx="545"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38" name="Text Box 14"/>
              <p:cNvSpPr txBox="1">
                <a:spLocks noChangeArrowheads="1"/>
              </p:cNvSpPr>
              <p:nvPr/>
            </p:nvSpPr>
            <p:spPr bwMode="auto">
              <a:xfrm>
                <a:off x="793" y="1797"/>
                <a:ext cx="5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实例</a:t>
                </a:r>
              </a:p>
            </p:txBody>
          </p:sp>
        </p:grpSp>
        <p:sp>
          <p:nvSpPr>
            <p:cNvPr id="103439" name="Text Box 15"/>
            <p:cNvSpPr txBox="1">
              <a:spLocks noChangeArrowheads="1"/>
            </p:cNvSpPr>
            <p:nvPr/>
          </p:nvSpPr>
          <p:spPr bwMode="auto">
            <a:xfrm>
              <a:off x="1429" y="1888"/>
              <a:ext cx="21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solidFill>
                    <a:schemeClr val="accent2"/>
                  </a:solidFill>
                  <a:effectLst>
                    <a:outerShdw blurRad="38100" dist="38100" dir="2700000" algn="tl">
                      <a:srgbClr val="C0C0C0"/>
                    </a:outerShdw>
                  </a:effectLst>
                  <a:latin typeface="Tahoma" pitchFamily="34" charset="0"/>
                </a:rPr>
                <a:t>筛分、输送设备、超声波清洗</a:t>
              </a:r>
            </a:p>
          </p:txBody>
        </p:sp>
      </p:grpSp>
      <p:grpSp>
        <p:nvGrpSpPr>
          <p:cNvPr id="103440" name="Group 16"/>
          <p:cNvGrpSpPr>
            <a:grpSpLocks/>
          </p:cNvGrpSpPr>
          <p:nvPr/>
        </p:nvGrpSpPr>
        <p:grpSpPr bwMode="auto">
          <a:xfrm>
            <a:off x="323850" y="4292600"/>
            <a:ext cx="2663825" cy="928688"/>
            <a:chOff x="204" y="346"/>
            <a:chExt cx="1621" cy="499"/>
          </a:xfrm>
        </p:grpSpPr>
        <p:grpSp>
          <p:nvGrpSpPr>
            <p:cNvPr id="112653" name="Group 17"/>
            <p:cNvGrpSpPr>
              <a:grpSpLocks/>
            </p:cNvGrpSpPr>
            <p:nvPr/>
          </p:nvGrpSpPr>
          <p:grpSpPr bwMode="auto">
            <a:xfrm>
              <a:off x="703" y="346"/>
              <a:ext cx="1122" cy="499"/>
              <a:chOff x="385" y="346"/>
              <a:chExt cx="726" cy="363"/>
            </a:xfrm>
          </p:grpSpPr>
          <p:sp>
            <p:nvSpPr>
              <p:cNvPr id="112657" name="Oval 18"/>
              <p:cNvSpPr>
                <a:spLocks noChangeArrowheads="1"/>
              </p:cNvSpPr>
              <p:nvPr/>
            </p:nvSpPr>
            <p:spPr bwMode="auto">
              <a:xfrm>
                <a:off x="385" y="346"/>
                <a:ext cx="726" cy="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43" name="Text Box 19"/>
              <p:cNvSpPr txBox="1">
                <a:spLocks noChangeArrowheads="1"/>
              </p:cNvSpPr>
              <p:nvPr/>
            </p:nvSpPr>
            <p:spPr bwMode="auto">
              <a:xfrm>
                <a:off x="477" y="391"/>
                <a:ext cx="589"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周期性作用</a:t>
                </a:r>
              </a:p>
            </p:txBody>
          </p:sp>
        </p:grpSp>
        <p:grpSp>
          <p:nvGrpSpPr>
            <p:cNvPr id="112654" name="Group 20"/>
            <p:cNvGrpSpPr>
              <a:grpSpLocks/>
            </p:cNvGrpSpPr>
            <p:nvPr/>
          </p:nvGrpSpPr>
          <p:grpSpPr bwMode="auto">
            <a:xfrm>
              <a:off x="204" y="391"/>
              <a:ext cx="544" cy="437"/>
              <a:chOff x="1565" y="2160"/>
              <a:chExt cx="272" cy="318"/>
            </a:xfrm>
          </p:grpSpPr>
          <p:sp>
            <p:nvSpPr>
              <p:cNvPr id="112655" name="Oval 21"/>
              <p:cNvSpPr>
                <a:spLocks noChangeArrowheads="1"/>
              </p:cNvSpPr>
              <p:nvPr/>
            </p:nvSpPr>
            <p:spPr bwMode="auto">
              <a:xfrm>
                <a:off x="1565" y="2160"/>
                <a:ext cx="272" cy="318"/>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46" name="Text Box 22"/>
              <p:cNvSpPr txBox="1">
                <a:spLocks noChangeArrowheads="1"/>
              </p:cNvSpPr>
              <p:nvPr/>
            </p:nvSpPr>
            <p:spPr bwMode="auto">
              <a:xfrm>
                <a:off x="1565" y="2160"/>
                <a:ext cx="181"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Tahoma" pitchFamily="34" charset="0"/>
                  </a:rPr>
                  <a:t>19</a:t>
                </a:r>
              </a:p>
            </p:txBody>
          </p:sp>
        </p:grpSp>
      </p:grpSp>
      <p:sp>
        <p:nvSpPr>
          <p:cNvPr id="103447" name="Text Box 23"/>
          <p:cNvSpPr txBox="1">
            <a:spLocks noChangeArrowheads="1"/>
          </p:cNvSpPr>
          <p:nvPr/>
        </p:nvSpPr>
        <p:spPr bwMode="auto">
          <a:xfrm>
            <a:off x="3203575" y="4627563"/>
            <a:ext cx="5256213"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用周期性或脉动动作代替连续动作</a:t>
            </a:r>
          </a:p>
          <a:p>
            <a:pPr eaLnBrk="1" hangingPunct="1">
              <a:spcBef>
                <a:spcPct val="50000"/>
              </a:spcBef>
              <a:defRPr/>
            </a:pPr>
            <a:r>
              <a:rPr kumimoji="0" lang="zh-CN" altLang="en-US" b="1">
                <a:effectLst>
                  <a:outerShdw blurRad="38100" dist="38100" dir="2700000" algn="tl">
                    <a:srgbClr val="C0C0C0"/>
                  </a:outerShdw>
                </a:effectLst>
                <a:latin typeface="Tahoma" pitchFamily="34" charset="0"/>
              </a:rPr>
              <a:t>已是周期性，可改变其频率</a:t>
            </a:r>
          </a:p>
        </p:txBody>
      </p:sp>
      <p:grpSp>
        <p:nvGrpSpPr>
          <p:cNvPr id="112648" name="Group 24"/>
          <p:cNvGrpSpPr>
            <a:grpSpLocks/>
          </p:cNvGrpSpPr>
          <p:nvPr/>
        </p:nvGrpSpPr>
        <p:grpSpPr bwMode="auto">
          <a:xfrm>
            <a:off x="468313" y="5734050"/>
            <a:ext cx="935037" cy="547688"/>
            <a:chOff x="793" y="1752"/>
            <a:chExt cx="545" cy="317"/>
          </a:xfrm>
        </p:grpSpPr>
        <p:sp>
          <p:nvSpPr>
            <p:cNvPr id="112651" name="Rectangle 25"/>
            <p:cNvSpPr>
              <a:spLocks noChangeArrowheads="1"/>
            </p:cNvSpPr>
            <p:nvPr/>
          </p:nvSpPr>
          <p:spPr bwMode="auto">
            <a:xfrm>
              <a:off x="793" y="1752"/>
              <a:ext cx="545"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50" name="Text Box 26"/>
            <p:cNvSpPr txBox="1">
              <a:spLocks noChangeArrowheads="1"/>
            </p:cNvSpPr>
            <p:nvPr/>
          </p:nvSpPr>
          <p:spPr bwMode="auto">
            <a:xfrm>
              <a:off x="793" y="1797"/>
              <a:ext cx="545"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实例</a:t>
              </a:r>
            </a:p>
          </p:txBody>
        </p:sp>
      </p:grpSp>
      <p:sp>
        <p:nvSpPr>
          <p:cNvPr id="103451" name="Text Box 27"/>
          <p:cNvSpPr txBox="1">
            <a:spLocks noChangeArrowheads="1"/>
          </p:cNvSpPr>
          <p:nvPr/>
        </p:nvSpPr>
        <p:spPr bwMode="auto">
          <a:xfrm>
            <a:off x="1979613" y="5805488"/>
            <a:ext cx="6975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solidFill>
                  <a:schemeClr val="accent2"/>
                </a:solidFill>
                <a:effectLst>
                  <a:outerShdw blurRad="38100" dist="38100" dir="2700000" algn="tl">
                    <a:srgbClr val="C0C0C0"/>
                  </a:outerShdw>
                </a:effectLst>
                <a:latin typeface="Tahoma" pitchFamily="34" charset="0"/>
              </a:rPr>
              <a:t>警车用周期性鸣叫避免产生刺耳的声音、冲击钻</a:t>
            </a:r>
          </a:p>
        </p:txBody>
      </p:sp>
    </p:spTree>
    <p:extLst>
      <p:ext uri="{BB962C8B-B14F-4D97-AF65-F5344CB8AC3E}">
        <p14:creationId xmlns:p14="http://schemas.microsoft.com/office/powerpoint/2010/main" val="20579116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3428"/>
                                        </p:tgtEl>
                                        <p:attrNameLst>
                                          <p:attrName>style.visibility</p:attrName>
                                        </p:attrNameLst>
                                      </p:cBhvr>
                                      <p:to>
                                        <p:strVal val="visible"/>
                                      </p:to>
                                    </p:set>
                                    <p:animEffect transition="in" filter="dissolve">
                                      <p:cBhvr>
                                        <p:cTn id="7" dur="500"/>
                                        <p:tgtEl>
                                          <p:spTgt spid="1034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3435"/>
                                        </p:tgtEl>
                                        <p:attrNameLst>
                                          <p:attrName>style.visibility</p:attrName>
                                        </p:attrNameLst>
                                      </p:cBhvr>
                                      <p:to>
                                        <p:strVal val="visible"/>
                                      </p:to>
                                    </p:set>
                                    <p:animEffect transition="in" filter="dissolve">
                                      <p:cBhvr>
                                        <p:cTn id="12" dur="500"/>
                                        <p:tgtEl>
                                          <p:spTgt spid="1034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03452"/>
                                        </p:tgtEl>
                                        <p:attrNameLst>
                                          <p:attrName>style.visibility</p:attrName>
                                        </p:attrNameLst>
                                      </p:cBhvr>
                                      <p:to>
                                        <p:strVal val="visible"/>
                                      </p:to>
                                    </p:set>
                                    <p:animEffect transition="in" filter="dissolve">
                                      <p:cBhvr>
                                        <p:cTn id="17" dur="500"/>
                                        <p:tgtEl>
                                          <p:spTgt spid="1034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03440"/>
                                        </p:tgtEl>
                                        <p:attrNameLst>
                                          <p:attrName>style.visibility</p:attrName>
                                        </p:attrNameLst>
                                      </p:cBhvr>
                                      <p:to>
                                        <p:strVal val="visible"/>
                                      </p:to>
                                    </p:set>
                                    <p:animEffect transition="in" filter="dissolve">
                                      <p:cBhvr>
                                        <p:cTn id="22" dur="500"/>
                                        <p:tgtEl>
                                          <p:spTgt spid="1034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3447"/>
                                        </p:tgtEl>
                                        <p:attrNameLst>
                                          <p:attrName>style.visibility</p:attrName>
                                        </p:attrNameLst>
                                      </p:cBhvr>
                                      <p:to>
                                        <p:strVal val="visible"/>
                                      </p:to>
                                    </p:set>
                                    <p:animEffect transition="in" filter="dissolve">
                                      <p:cBhvr>
                                        <p:cTn id="27" dur="500"/>
                                        <p:tgtEl>
                                          <p:spTgt spid="103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5" grpId="0"/>
      <p:bldP spid="10344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页脚占位符 1"/>
          <p:cNvSpPr>
            <a:spLocks noGrp="1"/>
          </p:cNvSpPr>
          <p:nvPr>
            <p:ph type="ftr" sz="quarter" idx="10"/>
          </p:nvPr>
        </p:nvSpPr>
        <p:spPr>
          <a:noFill/>
        </p:spPr>
        <p:txBody>
          <a:bodyPr/>
          <a:lstStyle>
            <a:lvl1pPr>
              <a:defRPr kumimoji="1" sz="2400">
                <a:solidFill>
                  <a:schemeClr val="tx2"/>
                </a:solidFill>
                <a:latin typeface="Arial" charset="0"/>
                <a:ea typeface="宋体" pitchFamily="2" charset="-122"/>
              </a:defRPr>
            </a:lvl1pPr>
            <a:lvl2pPr marL="742950" indent="-285750">
              <a:defRPr kumimoji="1" sz="2400">
                <a:solidFill>
                  <a:schemeClr val="tx2"/>
                </a:solidFill>
                <a:latin typeface="Arial" charset="0"/>
                <a:ea typeface="宋体" pitchFamily="2" charset="-122"/>
              </a:defRPr>
            </a:lvl2pPr>
            <a:lvl3pPr marL="1143000" indent="-228600">
              <a:defRPr kumimoji="1" sz="2400">
                <a:solidFill>
                  <a:schemeClr val="tx2"/>
                </a:solidFill>
                <a:latin typeface="Arial" charset="0"/>
                <a:ea typeface="宋体" pitchFamily="2" charset="-122"/>
              </a:defRPr>
            </a:lvl3pPr>
            <a:lvl4pPr marL="1600200" indent="-228600">
              <a:defRPr kumimoji="1" sz="2400">
                <a:solidFill>
                  <a:schemeClr val="tx2"/>
                </a:solidFill>
                <a:latin typeface="Arial" charset="0"/>
                <a:ea typeface="宋体" pitchFamily="2" charset="-122"/>
              </a:defRPr>
            </a:lvl4pPr>
            <a:lvl5pPr marL="2057400" indent="-228600">
              <a:defRPr kumimoji="1" sz="2400">
                <a:solidFill>
                  <a:schemeClr val="tx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tx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tx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tx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tx2"/>
                </a:solidFill>
                <a:latin typeface="Arial" charset="0"/>
                <a:ea typeface="宋体" pitchFamily="2" charset="-122"/>
              </a:defRPr>
            </a:lvl9pPr>
          </a:lstStyle>
          <a:p>
            <a:r>
              <a:rPr kumimoji="0" lang="en-US" altLang="en-US" sz="1400" smtClean="0">
                <a:solidFill>
                  <a:srgbClr val="003366"/>
                </a:solidFill>
                <a:latin typeface="Times New Roman" pitchFamily="18" charset="0"/>
              </a:rPr>
              <a:t>Page</a:t>
            </a:r>
            <a:fld id="{59C2BFCF-F7C4-4996-AAAF-36988557D8EE}" type="slidenum">
              <a:rPr kumimoji="0" lang="en-US" altLang="en-US" sz="1400" smtClean="0">
                <a:solidFill>
                  <a:srgbClr val="003366"/>
                </a:solidFill>
                <a:latin typeface="Arial Narrow" pitchFamily="34" charset="0"/>
              </a:rPr>
              <a:pPr/>
              <a:t>47</a:t>
            </a:fld>
            <a:endParaRPr kumimoji="0" lang="en-US" altLang="en-US" sz="1400" smtClean="0">
              <a:solidFill>
                <a:srgbClr val="003366"/>
              </a:solidFill>
              <a:latin typeface="Arial Narrow" pitchFamily="34" charset="0"/>
            </a:endParaRPr>
          </a:p>
        </p:txBody>
      </p:sp>
      <p:grpSp>
        <p:nvGrpSpPr>
          <p:cNvPr id="104452" name="Group 4"/>
          <p:cNvGrpSpPr>
            <a:grpSpLocks/>
          </p:cNvGrpSpPr>
          <p:nvPr/>
        </p:nvGrpSpPr>
        <p:grpSpPr bwMode="auto">
          <a:xfrm>
            <a:off x="323850" y="1268413"/>
            <a:ext cx="2663825" cy="928687"/>
            <a:chOff x="204" y="346"/>
            <a:chExt cx="1621" cy="499"/>
          </a:xfrm>
        </p:grpSpPr>
        <p:grpSp>
          <p:nvGrpSpPr>
            <p:cNvPr id="113688" name="Group 5"/>
            <p:cNvGrpSpPr>
              <a:grpSpLocks/>
            </p:cNvGrpSpPr>
            <p:nvPr/>
          </p:nvGrpSpPr>
          <p:grpSpPr bwMode="auto">
            <a:xfrm>
              <a:off x="703" y="346"/>
              <a:ext cx="1122" cy="499"/>
              <a:chOff x="385" y="346"/>
              <a:chExt cx="726" cy="363"/>
            </a:xfrm>
          </p:grpSpPr>
          <p:sp>
            <p:nvSpPr>
              <p:cNvPr id="113692" name="Oval 6"/>
              <p:cNvSpPr>
                <a:spLocks noChangeArrowheads="1"/>
              </p:cNvSpPr>
              <p:nvPr/>
            </p:nvSpPr>
            <p:spPr bwMode="auto">
              <a:xfrm>
                <a:off x="385" y="346"/>
                <a:ext cx="726" cy="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55" name="Text Box 7"/>
              <p:cNvSpPr txBox="1">
                <a:spLocks noChangeArrowheads="1"/>
              </p:cNvSpPr>
              <p:nvPr/>
            </p:nvSpPr>
            <p:spPr bwMode="auto">
              <a:xfrm>
                <a:off x="477" y="391"/>
                <a:ext cx="589"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有效作用的连续性</a:t>
                </a:r>
              </a:p>
            </p:txBody>
          </p:sp>
        </p:grpSp>
        <p:grpSp>
          <p:nvGrpSpPr>
            <p:cNvPr id="113689" name="Group 8"/>
            <p:cNvGrpSpPr>
              <a:grpSpLocks/>
            </p:cNvGrpSpPr>
            <p:nvPr/>
          </p:nvGrpSpPr>
          <p:grpSpPr bwMode="auto">
            <a:xfrm>
              <a:off x="204" y="391"/>
              <a:ext cx="544" cy="437"/>
              <a:chOff x="1565" y="2160"/>
              <a:chExt cx="272" cy="318"/>
            </a:xfrm>
          </p:grpSpPr>
          <p:sp>
            <p:nvSpPr>
              <p:cNvPr id="113690" name="Oval 9"/>
              <p:cNvSpPr>
                <a:spLocks noChangeArrowheads="1"/>
              </p:cNvSpPr>
              <p:nvPr/>
            </p:nvSpPr>
            <p:spPr bwMode="auto">
              <a:xfrm>
                <a:off x="1565" y="2160"/>
                <a:ext cx="272" cy="318"/>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58" name="Text Box 10"/>
              <p:cNvSpPr txBox="1">
                <a:spLocks noChangeArrowheads="1"/>
              </p:cNvSpPr>
              <p:nvPr/>
            </p:nvSpPr>
            <p:spPr bwMode="auto">
              <a:xfrm>
                <a:off x="1565" y="2160"/>
                <a:ext cx="181"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Tahoma" pitchFamily="34" charset="0"/>
                  </a:rPr>
                  <a:t>20</a:t>
                </a:r>
              </a:p>
            </p:txBody>
          </p:sp>
        </p:grpSp>
      </p:grpSp>
      <p:sp>
        <p:nvSpPr>
          <p:cNvPr id="104459" name="Text Box 11"/>
          <p:cNvSpPr txBox="1">
            <a:spLocks noChangeArrowheads="1"/>
          </p:cNvSpPr>
          <p:nvPr/>
        </p:nvSpPr>
        <p:spPr bwMode="auto">
          <a:xfrm>
            <a:off x="3348038" y="1268413"/>
            <a:ext cx="5184775"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使各部分都能同时满载工作</a:t>
            </a:r>
          </a:p>
          <a:p>
            <a:pPr eaLnBrk="1" hangingPunct="1">
              <a:spcBef>
                <a:spcPct val="50000"/>
              </a:spcBef>
              <a:defRPr/>
            </a:pPr>
            <a:r>
              <a:rPr kumimoji="0" lang="zh-CN" altLang="en-US" b="1">
                <a:effectLst>
                  <a:outerShdw blurRad="38100" dist="38100" dir="2700000" algn="tl">
                    <a:srgbClr val="C0C0C0"/>
                  </a:outerShdw>
                </a:effectLst>
                <a:latin typeface="Tahoma" pitchFamily="34" charset="0"/>
              </a:rPr>
              <a:t>消除空闲或停止间歇动作</a:t>
            </a:r>
          </a:p>
        </p:txBody>
      </p:sp>
      <p:grpSp>
        <p:nvGrpSpPr>
          <p:cNvPr id="104476" name="Group 28"/>
          <p:cNvGrpSpPr>
            <a:grpSpLocks/>
          </p:cNvGrpSpPr>
          <p:nvPr/>
        </p:nvGrpSpPr>
        <p:grpSpPr bwMode="auto">
          <a:xfrm>
            <a:off x="971550" y="2852738"/>
            <a:ext cx="4032250" cy="528637"/>
            <a:chOff x="612" y="1253"/>
            <a:chExt cx="2540" cy="333"/>
          </a:xfrm>
        </p:grpSpPr>
        <p:grpSp>
          <p:nvGrpSpPr>
            <p:cNvPr id="113684" name="Group 12"/>
            <p:cNvGrpSpPr>
              <a:grpSpLocks/>
            </p:cNvGrpSpPr>
            <p:nvPr/>
          </p:nvGrpSpPr>
          <p:grpSpPr bwMode="auto">
            <a:xfrm>
              <a:off x="612" y="1253"/>
              <a:ext cx="545" cy="333"/>
              <a:chOff x="793" y="1752"/>
              <a:chExt cx="545" cy="333"/>
            </a:xfrm>
          </p:grpSpPr>
          <p:sp>
            <p:nvSpPr>
              <p:cNvPr id="113686" name="Rectangle 13"/>
              <p:cNvSpPr>
                <a:spLocks noChangeArrowheads="1"/>
              </p:cNvSpPr>
              <p:nvPr/>
            </p:nvSpPr>
            <p:spPr bwMode="auto">
              <a:xfrm>
                <a:off x="793" y="1752"/>
                <a:ext cx="545"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62" name="Text Box 14"/>
              <p:cNvSpPr txBox="1">
                <a:spLocks noChangeArrowheads="1"/>
              </p:cNvSpPr>
              <p:nvPr/>
            </p:nvSpPr>
            <p:spPr bwMode="auto">
              <a:xfrm>
                <a:off x="793" y="1797"/>
                <a:ext cx="5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实例</a:t>
                </a:r>
              </a:p>
            </p:txBody>
          </p:sp>
        </p:grpSp>
        <p:sp>
          <p:nvSpPr>
            <p:cNvPr id="104463" name="Text Box 15"/>
            <p:cNvSpPr txBox="1">
              <a:spLocks noChangeArrowheads="1"/>
            </p:cNvSpPr>
            <p:nvPr/>
          </p:nvSpPr>
          <p:spPr bwMode="auto">
            <a:xfrm>
              <a:off x="1474" y="1253"/>
              <a:ext cx="167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solidFill>
                    <a:schemeClr val="accent2"/>
                  </a:solidFill>
                  <a:effectLst>
                    <a:outerShdw blurRad="38100" dist="38100" dir="2700000" algn="tl">
                      <a:srgbClr val="C0C0C0"/>
                    </a:outerShdw>
                  </a:effectLst>
                  <a:latin typeface="Tahoma" pitchFamily="34" charset="0"/>
                </a:rPr>
                <a:t>双向打印机</a:t>
              </a:r>
            </a:p>
          </p:txBody>
        </p:sp>
      </p:grpSp>
      <p:grpSp>
        <p:nvGrpSpPr>
          <p:cNvPr id="104464" name="Group 16"/>
          <p:cNvGrpSpPr>
            <a:grpSpLocks/>
          </p:cNvGrpSpPr>
          <p:nvPr/>
        </p:nvGrpSpPr>
        <p:grpSpPr bwMode="auto">
          <a:xfrm>
            <a:off x="395288" y="3932238"/>
            <a:ext cx="2663825" cy="927100"/>
            <a:chOff x="204" y="346"/>
            <a:chExt cx="1621" cy="498"/>
          </a:xfrm>
        </p:grpSpPr>
        <p:grpSp>
          <p:nvGrpSpPr>
            <p:cNvPr id="113678" name="Group 17"/>
            <p:cNvGrpSpPr>
              <a:grpSpLocks/>
            </p:cNvGrpSpPr>
            <p:nvPr/>
          </p:nvGrpSpPr>
          <p:grpSpPr bwMode="auto">
            <a:xfrm>
              <a:off x="703" y="346"/>
              <a:ext cx="1122" cy="498"/>
              <a:chOff x="385" y="346"/>
              <a:chExt cx="726" cy="363"/>
            </a:xfrm>
          </p:grpSpPr>
          <p:sp>
            <p:nvSpPr>
              <p:cNvPr id="113682" name="Oval 18"/>
              <p:cNvSpPr>
                <a:spLocks noChangeArrowheads="1"/>
              </p:cNvSpPr>
              <p:nvPr/>
            </p:nvSpPr>
            <p:spPr bwMode="auto">
              <a:xfrm>
                <a:off x="385" y="346"/>
                <a:ext cx="726" cy="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67" name="Text Box 19"/>
              <p:cNvSpPr txBox="1">
                <a:spLocks noChangeArrowheads="1"/>
              </p:cNvSpPr>
              <p:nvPr/>
            </p:nvSpPr>
            <p:spPr bwMode="auto">
              <a:xfrm>
                <a:off x="477" y="391"/>
                <a:ext cx="589"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Tahoma" pitchFamily="34" charset="0"/>
                  </a:rPr>
                  <a:t> </a:t>
                </a:r>
                <a:r>
                  <a:rPr kumimoji="0" lang="zh-CN" altLang="en-US" b="1">
                    <a:effectLst>
                      <a:outerShdw blurRad="38100" dist="38100" dir="2700000" algn="tl">
                        <a:srgbClr val="C0C0C0"/>
                      </a:outerShdw>
                    </a:effectLst>
                    <a:latin typeface="Tahoma" pitchFamily="34" charset="0"/>
                  </a:rPr>
                  <a:t>紧急行动</a:t>
                </a:r>
              </a:p>
            </p:txBody>
          </p:sp>
        </p:grpSp>
        <p:grpSp>
          <p:nvGrpSpPr>
            <p:cNvPr id="113679" name="Group 20"/>
            <p:cNvGrpSpPr>
              <a:grpSpLocks/>
            </p:cNvGrpSpPr>
            <p:nvPr/>
          </p:nvGrpSpPr>
          <p:grpSpPr bwMode="auto">
            <a:xfrm>
              <a:off x="204" y="391"/>
              <a:ext cx="544" cy="437"/>
              <a:chOff x="1565" y="2160"/>
              <a:chExt cx="272" cy="318"/>
            </a:xfrm>
          </p:grpSpPr>
          <p:sp>
            <p:nvSpPr>
              <p:cNvPr id="113680" name="Oval 21"/>
              <p:cNvSpPr>
                <a:spLocks noChangeArrowheads="1"/>
              </p:cNvSpPr>
              <p:nvPr/>
            </p:nvSpPr>
            <p:spPr bwMode="auto">
              <a:xfrm>
                <a:off x="1565" y="2160"/>
                <a:ext cx="272" cy="318"/>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70" name="Text Box 22"/>
              <p:cNvSpPr txBox="1">
                <a:spLocks noChangeArrowheads="1"/>
              </p:cNvSpPr>
              <p:nvPr/>
            </p:nvSpPr>
            <p:spPr bwMode="auto">
              <a:xfrm>
                <a:off x="1565" y="2160"/>
                <a:ext cx="181"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Tahoma" pitchFamily="34" charset="0"/>
                  </a:rPr>
                  <a:t>21</a:t>
                </a:r>
              </a:p>
            </p:txBody>
          </p:sp>
        </p:grpSp>
      </p:grpSp>
      <p:sp>
        <p:nvSpPr>
          <p:cNvPr id="104471" name="Text Box 23"/>
          <p:cNvSpPr txBox="1">
            <a:spLocks noChangeArrowheads="1"/>
          </p:cNvSpPr>
          <p:nvPr/>
        </p:nvSpPr>
        <p:spPr bwMode="auto">
          <a:xfrm>
            <a:off x="3419475" y="4076700"/>
            <a:ext cx="4824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将危险或有害作业在高速下进行</a:t>
            </a:r>
          </a:p>
        </p:txBody>
      </p:sp>
      <p:grpSp>
        <p:nvGrpSpPr>
          <p:cNvPr id="104477" name="Group 29"/>
          <p:cNvGrpSpPr>
            <a:grpSpLocks/>
          </p:cNvGrpSpPr>
          <p:nvPr/>
        </p:nvGrpSpPr>
        <p:grpSpPr bwMode="auto">
          <a:xfrm>
            <a:off x="1258888" y="5516563"/>
            <a:ext cx="6192837" cy="528637"/>
            <a:chOff x="793" y="2931"/>
            <a:chExt cx="3901" cy="333"/>
          </a:xfrm>
        </p:grpSpPr>
        <p:grpSp>
          <p:nvGrpSpPr>
            <p:cNvPr id="113674" name="Group 24"/>
            <p:cNvGrpSpPr>
              <a:grpSpLocks/>
            </p:cNvGrpSpPr>
            <p:nvPr/>
          </p:nvGrpSpPr>
          <p:grpSpPr bwMode="auto">
            <a:xfrm>
              <a:off x="793" y="2931"/>
              <a:ext cx="545" cy="333"/>
              <a:chOff x="793" y="1752"/>
              <a:chExt cx="545" cy="333"/>
            </a:xfrm>
          </p:grpSpPr>
          <p:sp>
            <p:nvSpPr>
              <p:cNvPr id="113676" name="Rectangle 25"/>
              <p:cNvSpPr>
                <a:spLocks noChangeArrowheads="1"/>
              </p:cNvSpPr>
              <p:nvPr/>
            </p:nvSpPr>
            <p:spPr bwMode="auto">
              <a:xfrm>
                <a:off x="793" y="1752"/>
                <a:ext cx="545"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74" name="Text Box 26"/>
              <p:cNvSpPr txBox="1">
                <a:spLocks noChangeArrowheads="1"/>
              </p:cNvSpPr>
              <p:nvPr/>
            </p:nvSpPr>
            <p:spPr bwMode="auto">
              <a:xfrm>
                <a:off x="793" y="1797"/>
                <a:ext cx="5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solidFill>
                      <a:schemeClr val="accent2"/>
                    </a:solidFill>
                    <a:effectLst>
                      <a:outerShdw blurRad="38100" dist="38100" dir="2700000" algn="tl">
                        <a:srgbClr val="C0C0C0"/>
                      </a:outerShdw>
                    </a:effectLst>
                    <a:latin typeface="Tahoma" pitchFamily="34" charset="0"/>
                  </a:rPr>
                  <a:t>实例</a:t>
                </a:r>
              </a:p>
            </p:txBody>
          </p:sp>
        </p:grpSp>
        <p:sp>
          <p:nvSpPr>
            <p:cNvPr id="104475" name="Text Box 27"/>
            <p:cNvSpPr txBox="1">
              <a:spLocks noChangeArrowheads="1"/>
            </p:cNvSpPr>
            <p:nvPr/>
          </p:nvSpPr>
          <p:spPr bwMode="auto">
            <a:xfrm>
              <a:off x="1655" y="2976"/>
              <a:ext cx="30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solidFill>
                    <a:schemeClr val="accent2"/>
                  </a:solidFill>
                  <a:effectLst>
                    <a:outerShdw blurRad="38100" dist="38100" dir="2700000" algn="tl">
                      <a:srgbClr val="C0C0C0"/>
                    </a:outerShdw>
                  </a:effectLst>
                  <a:latin typeface="Tahoma" pitchFamily="34" charset="0"/>
                </a:rPr>
                <a:t>照相机的闪光灯，高速牙钻</a:t>
              </a:r>
            </a:p>
          </p:txBody>
        </p:sp>
      </p:grpSp>
    </p:spTree>
    <p:extLst>
      <p:ext uri="{BB962C8B-B14F-4D97-AF65-F5344CB8AC3E}">
        <p14:creationId xmlns:p14="http://schemas.microsoft.com/office/powerpoint/2010/main" val="2891573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04452"/>
                                        </p:tgtEl>
                                        <p:attrNameLst>
                                          <p:attrName>style.visibility</p:attrName>
                                        </p:attrNameLst>
                                      </p:cBhvr>
                                      <p:to>
                                        <p:strVal val="visible"/>
                                      </p:to>
                                    </p:set>
                                    <p:animEffect transition="in" filter="slide(fromBottom)">
                                      <p:cBhvr>
                                        <p:cTn id="7" dur="500"/>
                                        <p:tgtEl>
                                          <p:spTgt spid="1044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4459"/>
                                        </p:tgtEl>
                                        <p:attrNameLst>
                                          <p:attrName>style.visibility</p:attrName>
                                        </p:attrNameLst>
                                      </p:cBhvr>
                                      <p:to>
                                        <p:strVal val="visible"/>
                                      </p:to>
                                    </p:set>
                                    <p:animEffect transition="in" filter="slide(fromBottom)">
                                      <p:cBhvr>
                                        <p:cTn id="12" dur="500"/>
                                        <p:tgtEl>
                                          <p:spTgt spid="1044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04476"/>
                                        </p:tgtEl>
                                        <p:attrNameLst>
                                          <p:attrName>style.visibility</p:attrName>
                                        </p:attrNameLst>
                                      </p:cBhvr>
                                      <p:to>
                                        <p:strVal val="visible"/>
                                      </p:to>
                                    </p:set>
                                    <p:animEffect transition="in" filter="slide(fromBottom)">
                                      <p:cBhvr>
                                        <p:cTn id="17" dur="500"/>
                                        <p:tgtEl>
                                          <p:spTgt spid="1044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104464"/>
                                        </p:tgtEl>
                                        <p:attrNameLst>
                                          <p:attrName>style.visibility</p:attrName>
                                        </p:attrNameLst>
                                      </p:cBhvr>
                                      <p:to>
                                        <p:strVal val="visible"/>
                                      </p:to>
                                    </p:set>
                                    <p:animEffect transition="in" filter="slide(fromBottom)">
                                      <p:cBhvr>
                                        <p:cTn id="22" dur="500"/>
                                        <p:tgtEl>
                                          <p:spTgt spid="1044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04471"/>
                                        </p:tgtEl>
                                        <p:attrNameLst>
                                          <p:attrName>style.visibility</p:attrName>
                                        </p:attrNameLst>
                                      </p:cBhvr>
                                      <p:to>
                                        <p:strVal val="visible"/>
                                      </p:to>
                                    </p:set>
                                    <p:animEffect transition="in" filter="slide(fromBottom)">
                                      <p:cBhvr>
                                        <p:cTn id="27" dur="500"/>
                                        <p:tgtEl>
                                          <p:spTgt spid="10447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104477"/>
                                        </p:tgtEl>
                                        <p:attrNameLst>
                                          <p:attrName>style.visibility</p:attrName>
                                        </p:attrNameLst>
                                      </p:cBhvr>
                                      <p:to>
                                        <p:strVal val="visible"/>
                                      </p:to>
                                    </p:set>
                                    <p:animEffect transition="in" filter="slide(fromBottom)">
                                      <p:cBhvr>
                                        <p:cTn id="32" dur="500"/>
                                        <p:tgtEl>
                                          <p:spTgt spid="104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9" grpId="0"/>
      <p:bldP spid="10447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页脚占位符 1"/>
          <p:cNvSpPr>
            <a:spLocks noGrp="1"/>
          </p:cNvSpPr>
          <p:nvPr>
            <p:ph type="ftr" sz="quarter" idx="10"/>
          </p:nvPr>
        </p:nvSpPr>
        <p:spPr>
          <a:noFill/>
        </p:spPr>
        <p:txBody>
          <a:bodyPr/>
          <a:lstStyle>
            <a:lvl1pPr>
              <a:defRPr kumimoji="1" sz="2400">
                <a:solidFill>
                  <a:schemeClr val="tx2"/>
                </a:solidFill>
                <a:latin typeface="Arial" charset="0"/>
                <a:ea typeface="宋体" pitchFamily="2" charset="-122"/>
              </a:defRPr>
            </a:lvl1pPr>
            <a:lvl2pPr marL="742950" indent="-285750">
              <a:defRPr kumimoji="1" sz="2400">
                <a:solidFill>
                  <a:schemeClr val="tx2"/>
                </a:solidFill>
                <a:latin typeface="Arial" charset="0"/>
                <a:ea typeface="宋体" pitchFamily="2" charset="-122"/>
              </a:defRPr>
            </a:lvl2pPr>
            <a:lvl3pPr marL="1143000" indent="-228600">
              <a:defRPr kumimoji="1" sz="2400">
                <a:solidFill>
                  <a:schemeClr val="tx2"/>
                </a:solidFill>
                <a:latin typeface="Arial" charset="0"/>
                <a:ea typeface="宋体" pitchFamily="2" charset="-122"/>
              </a:defRPr>
            </a:lvl3pPr>
            <a:lvl4pPr marL="1600200" indent="-228600">
              <a:defRPr kumimoji="1" sz="2400">
                <a:solidFill>
                  <a:schemeClr val="tx2"/>
                </a:solidFill>
                <a:latin typeface="Arial" charset="0"/>
                <a:ea typeface="宋体" pitchFamily="2" charset="-122"/>
              </a:defRPr>
            </a:lvl4pPr>
            <a:lvl5pPr marL="2057400" indent="-228600">
              <a:defRPr kumimoji="1" sz="2400">
                <a:solidFill>
                  <a:schemeClr val="tx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tx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tx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tx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tx2"/>
                </a:solidFill>
                <a:latin typeface="Arial" charset="0"/>
                <a:ea typeface="宋体" pitchFamily="2" charset="-122"/>
              </a:defRPr>
            </a:lvl9pPr>
          </a:lstStyle>
          <a:p>
            <a:r>
              <a:rPr kumimoji="0" lang="en-US" altLang="en-US" sz="1400" smtClean="0">
                <a:solidFill>
                  <a:srgbClr val="003366"/>
                </a:solidFill>
                <a:latin typeface="Times New Roman" pitchFamily="18" charset="0"/>
              </a:rPr>
              <a:t>Page</a:t>
            </a:r>
            <a:fld id="{84DB506B-2F1A-4175-B0C7-27B55CA9E5B3}" type="slidenum">
              <a:rPr kumimoji="0" lang="en-US" altLang="en-US" sz="1400" smtClean="0">
                <a:solidFill>
                  <a:srgbClr val="003366"/>
                </a:solidFill>
                <a:latin typeface="Arial Narrow" pitchFamily="34" charset="0"/>
              </a:rPr>
              <a:pPr/>
              <a:t>48</a:t>
            </a:fld>
            <a:endParaRPr kumimoji="0" lang="en-US" altLang="en-US" sz="1400" smtClean="0">
              <a:solidFill>
                <a:srgbClr val="003366"/>
              </a:solidFill>
              <a:latin typeface="Arial Narrow" pitchFamily="34" charset="0"/>
            </a:endParaRPr>
          </a:p>
        </p:txBody>
      </p:sp>
      <p:grpSp>
        <p:nvGrpSpPr>
          <p:cNvPr id="105476" name="Group 4"/>
          <p:cNvGrpSpPr>
            <a:grpSpLocks/>
          </p:cNvGrpSpPr>
          <p:nvPr/>
        </p:nvGrpSpPr>
        <p:grpSpPr bwMode="auto">
          <a:xfrm>
            <a:off x="468313" y="981075"/>
            <a:ext cx="2663825" cy="928688"/>
            <a:chOff x="204" y="346"/>
            <a:chExt cx="1621" cy="499"/>
          </a:xfrm>
        </p:grpSpPr>
        <p:grpSp>
          <p:nvGrpSpPr>
            <p:cNvPr id="114720" name="Group 5"/>
            <p:cNvGrpSpPr>
              <a:grpSpLocks/>
            </p:cNvGrpSpPr>
            <p:nvPr/>
          </p:nvGrpSpPr>
          <p:grpSpPr bwMode="auto">
            <a:xfrm>
              <a:off x="703" y="346"/>
              <a:ext cx="1122" cy="499"/>
              <a:chOff x="385" y="346"/>
              <a:chExt cx="726" cy="363"/>
            </a:xfrm>
          </p:grpSpPr>
          <p:sp>
            <p:nvSpPr>
              <p:cNvPr id="114724" name="Oval 6"/>
              <p:cNvSpPr>
                <a:spLocks noChangeArrowheads="1"/>
              </p:cNvSpPr>
              <p:nvPr/>
            </p:nvSpPr>
            <p:spPr bwMode="auto">
              <a:xfrm>
                <a:off x="385" y="346"/>
                <a:ext cx="726" cy="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79" name="Text Box 7"/>
              <p:cNvSpPr txBox="1">
                <a:spLocks noChangeArrowheads="1"/>
              </p:cNvSpPr>
              <p:nvPr/>
            </p:nvSpPr>
            <p:spPr bwMode="auto">
              <a:xfrm>
                <a:off x="477" y="391"/>
                <a:ext cx="589"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Tahoma" pitchFamily="34" charset="0"/>
                  </a:rPr>
                  <a:t> </a:t>
                </a:r>
                <a:r>
                  <a:rPr kumimoji="0" lang="zh-CN" altLang="en-US" b="1">
                    <a:effectLst>
                      <a:outerShdw blurRad="38100" dist="38100" dir="2700000" algn="tl">
                        <a:srgbClr val="C0C0C0"/>
                      </a:outerShdw>
                    </a:effectLst>
                    <a:latin typeface="Tahoma" pitchFamily="34" charset="0"/>
                  </a:rPr>
                  <a:t>变害为利</a:t>
                </a:r>
              </a:p>
            </p:txBody>
          </p:sp>
        </p:grpSp>
        <p:grpSp>
          <p:nvGrpSpPr>
            <p:cNvPr id="114721" name="Group 8"/>
            <p:cNvGrpSpPr>
              <a:grpSpLocks/>
            </p:cNvGrpSpPr>
            <p:nvPr/>
          </p:nvGrpSpPr>
          <p:grpSpPr bwMode="auto">
            <a:xfrm>
              <a:off x="204" y="391"/>
              <a:ext cx="544" cy="437"/>
              <a:chOff x="1565" y="2160"/>
              <a:chExt cx="272" cy="318"/>
            </a:xfrm>
          </p:grpSpPr>
          <p:sp>
            <p:nvSpPr>
              <p:cNvPr id="114722" name="Oval 9"/>
              <p:cNvSpPr>
                <a:spLocks noChangeArrowheads="1"/>
              </p:cNvSpPr>
              <p:nvPr/>
            </p:nvSpPr>
            <p:spPr bwMode="auto">
              <a:xfrm>
                <a:off x="1565" y="2160"/>
                <a:ext cx="272" cy="318"/>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82" name="Text Box 10"/>
              <p:cNvSpPr txBox="1">
                <a:spLocks noChangeArrowheads="1"/>
              </p:cNvSpPr>
              <p:nvPr/>
            </p:nvSpPr>
            <p:spPr bwMode="auto">
              <a:xfrm>
                <a:off x="1565" y="2160"/>
                <a:ext cx="181"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Tahoma" pitchFamily="34" charset="0"/>
                  </a:rPr>
                  <a:t>22</a:t>
                </a:r>
              </a:p>
            </p:txBody>
          </p:sp>
        </p:grpSp>
      </p:grpSp>
      <p:sp>
        <p:nvSpPr>
          <p:cNvPr id="105483" name="Text Box 11"/>
          <p:cNvSpPr txBox="1">
            <a:spLocks noChangeArrowheads="1"/>
          </p:cNvSpPr>
          <p:nvPr/>
        </p:nvSpPr>
        <p:spPr bwMode="auto">
          <a:xfrm>
            <a:off x="3492500" y="836613"/>
            <a:ext cx="5400675"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利用有害因素变成有利因素</a:t>
            </a:r>
          </a:p>
          <a:p>
            <a:pPr eaLnBrk="1" hangingPunct="1">
              <a:spcBef>
                <a:spcPct val="50000"/>
              </a:spcBef>
              <a:defRPr/>
            </a:pPr>
            <a:r>
              <a:rPr kumimoji="0" lang="zh-CN" altLang="en-US" b="1">
                <a:effectLst>
                  <a:outerShdw blurRad="38100" dist="38100" dir="2700000" algn="tl">
                    <a:srgbClr val="C0C0C0"/>
                  </a:outerShdw>
                </a:effectLst>
                <a:latin typeface="Tahoma" pitchFamily="34" charset="0"/>
              </a:rPr>
              <a:t>增大有害因素的幅度，直至有害消失</a:t>
            </a:r>
          </a:p>
        </p:txBody>
      </p:sp>
      <p:grpSp>
        <p:nvGrpSpPr>
          <p:cNvPr id="105508" name="Group 36"/>
          <p:cNvGrpSpPr>
            <a:grpSpLocks/>
          </p:cNvGrpSpPr>
          <p:nvPr/>
        </p:nvGrpSpPr>
        <p:grpSpPr bwMode="auto">
          <a:xfrm>
            <a:off x="1547813" y="2420938"/>
            <a:ext cx="5976937" cy="528637"/>
            <a:chOff x="975" y="1298"/>
            <a:chExt cx="3765" cy="333"/>
          </a:xfrm>
        </p:grpSpPr>
        <p:sp>
          <p:nvSpPr>
            <p:cNvPr id="105484" name="Text Box 12"/>
            <p:cNvSpPr txBox="1">
              <a:spLocks noChangeArrowheads="1"/>
            </p:cNvSpPr>
            <p:nvPr/>
          </p:nvSpPr>
          <p:spPr bwMode="auto">
            <a:xfrm>
              <a:off x="1746" y="1298"/>
              <a:ext cx="29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solidFill>
                    <a:schemeClr val="accent2"/>
                  </a:solidFill>
                  <a:effectLst>
                    <a:outerShdw blurRad="38100" dist="38100" dir="2700000" algn="tl">
                      <a:srgbClr val="C0C0C0"/>
                    </a:outerShdw>
                  </a:effectLst>
                  <a:latin typeface="Tahoma" pitchFamily="34" charset="0"/>
                </a:rPr>
                <a:t>森林灭火时用自点燃的逆火灭火</a:t>
              </a:r>
            </a:p>
          </p:txBody>
        </p:sp>
        <p:grpSp>
          <p:nvGrpSpPr>
            <p:cNvPr id="114717" name="Group 13"/>
            <p:cNvGrpSpPr>
              <a:grpSpLocks/>
            </p:cNvGrpSpPr>
            <p:nvPr/>
          </p:nvGrpSpPr>
          <p:grpSpPr bwMode="auto">
            <a:xfrm>
              <a:off x="975" y="1298"/>
              <a:ext cx="545" cy="333"/>
              <a:chOff x="793" y="1752"/>
              <a:chExt cx="545" cy="333"/>
            </a:xfrm>
          </p:grpSpPr>
          <p:sp>
            <p:nvSpPr>
              <p:cNvPr id="114718" name="Rectangle 14"/>
              <p:cNvSpPr>
                <a:spLocks noChangeArrowheads="1"/>
              </p:cNvSpPr>
              <p:nvPr/>
            </p:nvSpPr>
            <p:spPr bwMode="auto">
              <a:xfrm>
                <a:off x="793" y="1752"/>
                <a:ext cx="545"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87" name="Text Box 15"/>
              <p:cNvSpPr txBox="1">
                <a:spLocks noChangeArrowheads="1"/>
              </p:cNvSpPr>
              <p:nvPr/>
            </p:nvSpPr>
            <p:spPr bwMode="auto">
              <a:xfrm>
                <a:off x="793" y="1797"/>
                <a:ext cx="5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实例</a:t>
                </a:r>
              </a:p>
            </p:txBody>
          </p:sp>
        </p:grpSp>
      </p:grpSp>
      <p:grpSp>
        <p:nvGrpSpPr>
          <p:cNvPr id="105488" name="Group 16"/>
          <p:cNvGrpSpPr>
            <a:grpSpLocks/>
          </p:cNvGrpSpPr>
          <p:nvPr/>
        </p:nvGrpSpPr>
        <p:grpSpPr bwMode="auto">
          <a:xfrm>
            <a:off x="323850" y="3284538"/>
            <a:ext cx="2663825" cy="928687"/>
            <a:chOff x="204" y="346"/>
            <a:chExt cx="1621" cy="499"/>
          </a:xfrm>
        </p:grpSpPr>
        <p:grpSp>
          <p:nvGrpSpPr>
            <p:cNvPr id="114710" name="Group 17"/>
            <p:cNvGrpSpPr>
              <a:grpSpLocks/>
            </p:cNvGrpSpPr>
            <p:nvPr/>
          </p:nvGrpSpPr>
          <p:grpSpPr bwMode="auto">
            <a:xfrm>
              <a:off x="703" y="346"/>
              <a:ext cx="1122" cy="499"/>
              <a:chOff x="385" y="346"/>
              <a:chExt cx="726" cy="363"/>
            </a:xfrm>
          </p:grpSpPr>
          <p:sp>
            <p:nvSpPr>
              <p:cNvPr id="114714" name="Oval 18"/>
              <p:cNvSpPr>
                <a:spLocks noChangeArrowheads="1"/>
              </p:cNvSpPr>
              <p:nvPr/>
            </p:nvSpPr>
            <p:spPr bwMode="auto">
              <a:xfrm>
                <a:off x="385" y="346"/>
                <a:ext cx="726" cy="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91" name="Text Box 19"/>
              <p:cNvSpPr txBox="1">
                <a:spLocks noChangeArrowheads="1"/>
              </p:cNvSpPr>
              <p:nvPr/>
            </p:nvSpPr>
            <p:spPr bwMode="auto">
              <a:xfrm>
                <a:off x="477" y="391"/>
                <a:ext cx="589"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Tahoma" pitchFamily="34" charset="0"/>
                  </a:rPr>
                  <a:t>  </a:t>
                </a:r>
                <a:r>
                  <a:rPr kumimoji="0" lang="zh-CN" altLang="en-US" b="1">
                    <a:effectLst>
                      <a:outerShdw blurRad="38100" dist="38100" dir="2700000" algn="tl">
                        <a:srgbClr val="C0C0C0"/>
                      </a:outerShdw>
                    </a:effectLst>
                    <a:latin typeface="Tahoma" pitchFamily="34" charset="0"/>
                  </a:rPr>
                  <a:t>反馈</a:t>
                </a:r>
              </a:p>
            </p:txBody>
          </p:sp>
        </p:grpSp>
        <p:grpSp>
          <p:nvGrpSpPr>
            <p:cNvPr id="114711" name="Group 20"/>
            <p:cNvGrpSpPr>
              <a:grpSpLocks/>
            </p:cNvGrpSpPr>
            <p:nvPr/>
          </p:nvGrpSpPr>
          <p:grpSpPr bwMode="auto">
            <a:xfrm>
              <a:off x="204" y="391"/>
              <a:ext cx="544" cy="437"/>
              <a:chOff x="1565" y="2160"/>
              <a:chExt cx="272" cy="318"/>
            </a:xfrm>
          </p:grpSpPr>
          <p:sp>
            <p:nvSpPr>
              <p:cNvPr id="114712" name="Oval 21"/>
              <p:cNvSpPr>
                <a:spLocks noChangeArrowheads="1"/>
              </p:cNvSpPr>
              <p:nvPr/>
            </p:nvSpPr>
            <p:spPr bwMode="auto">
              <a:xfrm>
                <a:off x="1565" y="2160"/>
                <a:ext cx="272" cy="318"/>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94" name="Text Box 22"/>
              <p:cNvSpPr txBox="1">
                <a:spLocks noChangeArrowheads="1"/>
              </p:cNvSpPr>
              <p:nvPr/>
            </p:nvSpPr>
            <p:spPr bwMode="auto">
              <a:xfrm>
                <a:off x="1565" y="2160"/>
                <a:ext cx="181"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Tahoma" pitchFamily="34" charset="0"/>
                  </a:rPr>
                  <a:t>23</a:t>
                </a:r>
              </a:p>
            </p:txBody>
          </p:sp>
        </p:grpSp>
      </p:grpSp>
      <p:sp>
        <p:nvSpPr>
          <p:cNvPr id="105495" name="Text Box 23"/>
          <p:cNvSpPr txBox="1">
            <a:spLocks noChangeArrowheads="1"/>
          </p:cNvSpPr>
          <p:nvPr/>
        </p:nvSpPr>
        <p:spPr bwMode="auto">
          <a:xfrm>
            <a:off x="3348038" y="3429000"/>
            <a:ext cx="4824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引入反馈，或改变大小及作用</a:t>
            </a:r>
          </a:p>
        </p:txBody>
      </p:sp>
      <p:grpSp>
        <p:nvGrpSpPr>
          <p:cNvPr id="105496" name="Group 24"/>
          <p:cNvGrpSpPr>
            <a:grpSpLocks/>
          </p:cNvGrpSpPr>
          <p:nvPr/>
        </p:nvGrpSpPr>
        <p:grpSpPr bwMode="auto">
          <a:xfrm>
            <a:off x="323850" y="4510088"/>
            <a:ext cx="2663825" cy="928687"/>
            <a:chOff x="204" y="346"/>
            <a:chExt cx="1621" cy="499"/>
          </a:xfrm>
        </p:grpSpPr>
        <p:grpSp>
          <p:nvGrpSpPr>
            <p:cNvPr id="114704" name="Group 25"/>
            <p:cNvGrpSpPr>
              <a:grpSpLocks/>
            </p:cNvGrpSpPr>
            <p:nvPr/>
          </p:nvGrpSpPr>
          <p:grpSpPr bwMode="auto">
            <a:xfrm>
              <a:off x="703" y="346"/>
              <a:ext cx="1122" cy="499"/>
              <a:chOff x="385" y="346"/>
              <a:chExt cx="726" cy="363"/>
            </a:xfrm>
          </p:grpSpPr>
          <p:sp>
            <p:nvSpPr>
              <p:cNvPr id="114708" name="Oval 26"/>
              <p:cNvSpPr>
                <a:spLocks noChangeArrowheads="1"/>
              </p:cNvSpPr>
              <p:nvPr/>
            </p:nvSpPr>
            <p:spPr bwMode="auto">
              <a:xfrm>
                <a:off x="385" y="346"/>
                <a:ext cx="726" cy="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99" name="Text Box 27"/>
              <p:cNvSpPr txBox="1">
                <a:spLocks noChangeArrowheads="1"/>
              </p:cNvSpPr>
              <p:nvPr/>
            </p:nvSpPr>
            <p:spPr bwMode="auto">
              <a:xfrm>
                <a:off x="477" y="391"/>
                <a:ext cx="589"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Tahoma" pitchFamily="34" charset="0"/>
                  </a:rPr>
                  <a:t>  </a:t>
                </a:r>
                <a:r>
                  <a:rPr kumimoji="0" lang="zh-CN" altLang="en-US" b="1">
                    <a:effectLst>
                      <a:outerShdw blurRad="38100" dist="38100" dir="2700000" algn="tl">
                        <a:srgbClr val="C0C0C0"/>
                      </a:outerShdw>
                    </a:effectLst>
                    <a:latin typeface="Tahoma" pitchFamily="34" charset="0"/>
                  </a:rPr>
                  <a:t>中介物</a:t>
                </a:r>
              </a:p>
            </p:txBody>
          </p:sp>
        </p:grpSp>
        <p:grpSp>
          <p:nvGrpSpPr>
            <p:cNvPr id="114705" name="Group 28"/>
            <p:cNvGrpSpPr>
              <a:grpSpLocks/>
            </p:cNvGrpSpPr>
            <p:nvPr/>
          </p:nvGrpSpPr>
          <p:grpSpPr bwMode="auto">
            <a:xfrm>
              <a:off x="204" y="391"/>
              <a:ext cx="544" cy="437"/>
              <a:chOff x="1565" y="2160"/>
              <a:chExt cx="272" cy="318"/>
            </a:xfrm>
          </p:grpSpPr>
          <p:sp>
            <p:nvSpPr>
              <p:cNvPr id="114706" name="Oval 29"/>
              <p:cNvSpPr>
                <a:spLocks noChangeArrowheads="1"/>
              </p:cNvSpPr>
              <p:nvPr/>
            </p:nvSpPr>
            <p:spPr bwMode="auto">
              <a:xfrm>
                <a:off x="1565" y="2160"/>
                <a:ext cx="272" cy="318"/>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02" name="Text Box 30"/>
              <p:cNvSpPr txBox="1">
                <a:spLocks noChangeArrowheads="1"/>
              </p:cNvSpPr>
              <p:nvPr/>
            </p:nvSpPr>
            <p:spPr bwMode="auto">
              <a:xfrm>
                <a:off x="1565" y="2160"/>
                <a:ext cx="181"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Tahoma" pitchFamily="34" charset="0"/>
                  </a:rPr>
                  <a:t>24</a:t>
                </a:r>
              </a:p>
            </p:txBody>
          </p:sp>
        </p:grpSp>
      </p:grpSp>
      <p:sp>
        <p:nvSpPr>
          <p:cNvPr id="105503" name="Text Box 31"/>
          <p:cNvSpPr txBox="1">
            <a:spLocks noChangeArrowheads="1"/>
          </p:cNvSpPr>
          <p:nvPr/>
        </p:nvSpPr>
        <p:spPr bwMode="auto">
          <a:xfrm>
            <a:off x="3348038" y="4725988"/>
            <a:ext cx="3960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使用中介物实现需要</a:t>
            </a:r>
          </a:p>
        </p:txBody>
      </p:sp>
      <p:grpSp>
        <p:nvGrpSpPr>
          <p:cNvPr id="105509" name="Group 37"/>
          <p:cNvGrpSpPr>
            <a:grpSpLocks/>
          </p:cNvGrpSpPr>
          <p:nvPr/>
        </p:nvGrpSpPr>
        <p:grpSpPr bwMode="auto">
          <a:xfrm>
            <a:off x="1476375" y="5734050"/>
            <a:ext cx="4751388" cy="528638"/>
            <a:chOff x="930" y="3385"/>
            <a:chExt cx="2993" cy="333"/>
          </a:xfrm>
        </p:grpSpPr>
        <p:grpSp>
          <p:nvGrpSpPr>
            <p:cNvPr id="114700" name="Group 32"/>
            <p:cNvGrpSpPr>
              <a:grpSpLocks/>
            </p:cNvGrpSpPr>
            <p:nvPr/>
          </p:nvGrpSpPr>
          <p:grpSpPr bwMode="auto">
            <a:xfrm>
              <a:off x="930" y="3385"/>
              <a:ext cx="545" cy="333"/>
              <a:chOff x="793" y="1752"/>
              <a:chExt cx="545" cy="333"/>
            </a:xfrm>
          </p:grpSpPr>
          <p:sp>
            <p:nvSpPr>
              <p:cNvPr id="114702" name="Rectangle 33"/>
              <p:cNvSpPr>
                <a:spLocks noChangeArrowheads="1"/>
              </p:cNvSpPr>
              <p:nvPr/>
            </p:nvSpPr>
            <p:spPr bwMode="auto">
              <a:xfrm>
                <a:off x="793" y="1752"/>
                <a:ext cx="545"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06" name="Text Box 34"/>
              <p:cNvSpPr txBox="1">
                <a:spLocks noChangeArrowheads="1"/>
              </p:cNvSpPr>
              <p:nvPr/>
            </p:nvSpPr>
            <p:spPr bwMode="auto">
              <a:xfrm>
                <a:off x="793" y="1797"/>
                <a:ext cx="5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实例</a:t>
                </a:r>
              </a:p>
            </p:txBody>
          </p:sp>
        </p:grpSp>
        <p:sp>
          <p:nvSpPr>
            <p:cNvPr id="105507" name="Text Box 35"/>
            <p:cNvSpPr txBox="1">
              <a:spLocks noChangeArrowheads="1"/>
            </p:cNvSpPr>
            <p:nvPr/>
          </p:nvSpPr>
          <p:spPr bwMode="auto">
            <a:xfrm>
              <a:off x="1791" y="3385"/>
              <a:ext cx="21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solidFill>
                    <a:schemeClr val="accent2"/>
                  </a:solidFill>
                  <a:effectLst>
                    <a:outerShdw blurRad="38100" dist="38100" dir="2700000" algn="tl">
                      <a:srgbClr val="C0C0C0"/>
                    </a:outerShdw>
                  </a:effectLst>
                  <a:latin typeface="Tahoma" pitchFamily="34" charset="0"/>
                </a:rPr>
                <a:t>化学反应中的催化剂</a:t>
              </a:r>
            </a:p>
          </p:txBody>
        </p:sp>
      </p:grpSp>
    </p:spTree>
    <p:extLst>
      <p:ext uri="{BB962C8B-B14F-4D97-AF65-F5344CB8AC3E}">
        <p14:creationId xmlns:p14="http://schemas.microsoft.com/office/powerpoint/2010/main" val="19512130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5476"/>
                                        </p:tgtEl>
                                        <p:attrNameLst>
                                          <p:attrName>style.visibility</p:attrName>
                                        </p:attrNameLst>
                                      </p:cBhvr>
                                      <p:to>
                                        <p:strVal val="visible"/>
                                      </p:to>
                                    </p:set>
                                    <p:animEffect transition="in" filter="box(in)">
                                      <p:cBhvr>
                                        <p:cTn id="7" dur="500"/>
                                        <p:tgtEl>
                                          <p:spTgt spid="1054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5483"/>
                                        </p:tgtEl>
                                        <p:attrNameLst>
                                          <p:attrName>style.visibility</p:attrName>
                                        </p:attrNameLst>
                                      </p:cBhvr>
                                      <p:to>
                                        <p:strVal val="visible"/>
                                      </p:to>
                                    </p:set>
                                    <p:animEffect transition="in" filter="box(in)">
                                      <p:cBhvr>
                                        <p:cTn id="12" dur="500"/>
                                        <p:tgtEl>
                                          <p:spTgt spid="1054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05508"/>
                                        </p:tgtEl>
                                        <p:attrNameLst>
                                          <p:attrName>style.visibility</p:attrName>
                                        </p:attrNameLst>
                                      </p:cBhvr>
                                      <p:to>
                                        <p:strVal val="visible"/>
                                      </p:to>
                                    </p:set>
                                    <p:animEffect transition="in" filter="box(in)">
                                      <p:cBhvr>
                                        <p:cTn id="17" dur="500"/>
                                        <p:tgtEl>
                                          <p:spTgt spid="1055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05488"/>
                                        </p:tgtEl>
                                        <p:attrNameLst>
                                          <p:attrName>style.visibility</p:attrName>
                                        </p:attrNameLst>
                                      </p:cBhvr>
                                      <p:to>
                                        <p:strVal val="visible"/>
                                      </p:to>
                                    </p:set>
                                    <p:animEffect transition="in" filter="box(in)">
                                      <p:cBhvr>
                                        <p:cTn id="22" dur="500"/>
                                        <p:tgtEl>
                                          <p:spTgt spid="10548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05495"/>
                                        </p:tgtEl>
                                        <p:attrNameLst>
                                          <p:attrName>style.visibility</p:attrName>
                                        </p:attrNameLst>
                                      </p:cBhvr>
                                      <p:to>
                                        <p:strVal val="visible"/>
                                      </p:to>
                                    </p:set>
                                    <p:animEffect transition="in" filter="box(in)">
                                      <p:cBhvr>
                                        <p:cTn id="27" dur="500"/>
                                        <p:tgtEl>
                                          <p:spTgt spid="10549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05496"/>
                                        </p:tgtEl>
                                        <p:attrNameLst>
                                          <p:attrName>style.visibility</p:attrName>
                                        </p:attrNameLst>
                                      </p:cBhvr>
                                      <p:to>
                                        <p:strVal val="visible"/>
                                      </p:to>
                                    </p:set>
                                    <p:animEffect transition="in" filter="box(in)">
                                      <p:cBhvr>
                                        <p:cTn id="32" dur="500"/>
                                        <p:tgtEl>
                                          <p:spTgt spid="10549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05503"/>
                                        </p:tgtEl>
                                        <p:attrNameLst>
                                          <p:attrName>style.visibility</p:attrName>
                                        </p:attrNameLst>
                                      </p:cBhvr>
                                      <p:to>
                                        <p:strVal val="visible"/>
                                      </p:to>
                                    </p:set>
                                    <p:animEffect transition="in" filter="box(in)">
                                      <p:cBhvr>
                                        <p:cTn id="37" dur="500"/>
                                        <p:tgtEl>
                                          <p:spTgt spid="10550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105509"/>
                                        </p:tgtEl>
                                        <p:attrNameLst>
                                          <p:attrName>style.visibility</p:attrName>
                                        </p:attrNameLst>
                                      </p:cBhvr>
                                      <p:to>
                                        <p:strVal val="visible"/>
                                      </p:to>
                                    </p:set>
                                    <p:animEffect transition="in" filter="box(in)">
                                      <p:cBhvr>
                                        <p:cTn id="42" dur="500"/>
                                        <p:tgtEl>
                                          <p:spTgt spid="105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3" grpId="0"/>
      <p:bldP spid="105495" grpId="0"/>
      <p:bldP spid="10550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页脚占位符 1"/>
          <p:cNvSpPr>
            <a:spLocks noGrp="1"/>
          </p:cNvSpPr>
          <p:nvPr>
            <p:ph type="ftr" sz="quarter" idx="10"/>
          </p:nvPr>
        </p:nvSpPr>
        <p:spPr>
          <a:noFill/>
        </p:spPr>
        <p:txBody>
          <a:bodyPr/>
          <a:lstStyle>
            <a:lvl1pPr>
              <a:defRPr kumimoji="1" sz="2400">
                <a:solidFill>
                  <a:schemeClr val="tx2"/>
                </a:solidFill>
                <a:latin typeface="Arial" charset="0"/>
                <a:ea typeface="宋体" pitchFamily="2" charset="-122"/>
              </a:defRPr>
            </a:lvl1pPr>
            <a:lvl2pPr marL="742950" indent="-285750">
              <a:defRPr kumimoji="1" sz="2400">
                <a:solidFill>
                  <a:schemeClr val="tx2"/>
                </a:solidFill>
                <a:latin typeface="Arial" charset="0"/>
                <a:ea typeface="宋体" pitchFamily="2" charset="-122"/>
              </a:defRPr>
            </a:lvl2pPr>
            <a:lvl3pPr marL="1143000" indent="-228600">
              <a:defRPr kumimoji="1" sz="2400">
                <a:solidFill>
                  <a:schemeClr val="tx2"/>
                </a:solidFill>
                <a:latin typeface="Arial" charset="0"/>
                <a:ea typeface="宋体" pitchFamily="2" charset="-122"/>
              </a:defRPr>
            </a:lvl3pPr>
            <a:lvl4pPr marL="1600200" indent="-228600">
              <a:defRPr kumimoji="1" sz="2400">
                <a:solidFill>
                  <a:schemeClr val="tx2"/>
                </a:solidFill>
                <a:latin typeface="Arial" charset="0"/>
                <a:ea typeface="宋体" pitchFamily="2" charset="-122"/>
              </a:defRPr>
            </a:lvl4pPr>
            <a:lvl5pPr marL="2057400" indent="-228600">
              <a:defRPr kumimoji="1" sz="2400">
                <a:solidFill>
                  <a:schemeClr val="tx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tx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tx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tx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tx2"/>
                </a:solidFill>
                <a:latin typeface="Arial" charset="0"/>
                <a:ea typeface="宋体" pitchFamily="2" charset="-122"/>
              </a:defRPr>
            </a:lvl9pPr>
          </a:lstStyle>
          <a:p>
            <a:r>
              <a:rPr kumimoji="0" lang="en-US" altLang="en-US" sz="1400" smtClean="0">
                <a:solidFill>
                  <a:srgbClr val="003366"/>
                </a:solidFill>
                <a:latin typeface="Times New Roman" pitchFamily="18" charset="0"/>
              </a:rPr>
              <a:t>Page</a:t>
            </a:r>
            <a:fld id="{7CA25ACB-18BA-48CE-9D6C-AA656711A51D}" type="slidenum">
              <a:rPr kumimoji="0" lang="en-US" altLang="en-US" sz="1400" smtClean="0">
                <a:solidFill>
                  <a:srgbClr val="003366"/>
                </a:solidFill>
                <a:latin typeface="Arial Narrow" pitchFamily="34" charset="0"/>
              </a:rPr>
              <a:pPr/>
              <a:t>49</a:t>
            </a:fld>
            <a:endParaRPr kumimoji="0" lang="en-US" altLang="en-US" sz="1400" smtClean="0">
              <a:solidFill>
                <a:srgbClr val="003366"/>
              </a:solidFill>
              <a:latin typeface="Arial Narrow" pitchFamily="34" charset="0"/>
            </a:endParaRPr>
          </a:p>
        </p:txBody>
      </p:sp>
      <p:grpSp>
        <p:nvGrpSpPr>
          <p:cNvPr id="106500" name="Group 4"/>
          <p:cNvGrpSpPr>
            <a:grpSpLocks/>
          </p:cNvGrpSpPr>
          <p:nvPr/>
        </p:nvGrpSpPr>
        <p:grpSpPr bwMode="auto">
          <a:xfrm>
            <a:off x="466725" y="692150"/>
            <a:ext cx="2663825" cy="928688"/>
            <a:chOff x="204" y="346"/>
            <a:chExt cx="1621" cy="499"/>
          </a:xfrm>
        </p:grpSpPr>
        <p:grpSp>
          <p:nvGrpSpPr>
            <p:cNvPr id="115755" name="Group 5"/>
            <p:cNvGrpSpPr>
              <a:grpSpLocks/>
            </p:cNvGrpSpPr>
            <p:nvPr/>
          </p:nvGrpSpPr>
          <p:grpSpPr bwMode="auto">
            <a:xfrm>
              <a:off x="703" y="346"/>
              <a:ext cx="1122" cy="499"/>
              <a:chOff x="385" y="346"/>
              <a:chExt cx="726" cy="363"/>
            </a:xfrm>
          </p:grpSpPr>
          <p:sp>
            <p:nvSpPr>
              <p:cNvPr id="115759" name="Oval 6"/>
              <p:cNvSpPr>
                <a:spLocks noChangeArrowheads="1"/>
              </p:cNvSpPr>
              <p:nvPr/>
            </p:nvSpPr>
            <p:spPr bwMode="auto">
              <a:xfrm>
                <a:off x="385" y="346"/>
                <a:ext cx="726" cy="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03" name="Text Box 7"/>
              <p:cNvSpPr txBox="1">
                <a:spLocks noChangeArrowheads="1"/>
              </p:cNvSpPr>
              <p:nvPr/>
            </p:nvSpPr>
            <p:spPr bwMode="auto">
              <a:xfrm>
                <a:off x="477" y="391"/>
                <a:ext cx="589"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Tahoma" pitchFamily="34" charset="0"/>
                  </a:rPr>
                  <a:t>  </a:t>
                </a:r>
                <a:r>
                  <a:rPr kumimoji="0" lang="zh-CN" altLang="en-US" b="1">
                    <a:effectLst>
                      <a:outerShdw blurRad="38100" dist="38100" dir="2700000" algn="tl">
                        <a:srgbClr val="C0C0C0"/>
                      </a:outerShdw>
                    </a:effectLst>
                    <a:latin typeface="Tahoma" pitchFamily="34" charset="0"/>
                  </a:rPr>
                  <a:t>自服务</a:t>
                </a:r>
              </a:p>
            </p:txBody>
          </p:sp>
        </p:grpSp>
        <p:grpSp>
          <p:nvGrpSpPr>
            <p:cNvPr id="115756" name="Group 8"/>
            <p:cNvGrpSpPr>
              <a:grpSpLocks/>
            </p:cNvGrpSpPr>
            <p:nvPr/>
          </p:nvGrpSpPr>
          <p:grpSpPr bwMode="auto">
            <a:xfrm>
              <a:off x="204" y="391"/>
              <a:ext cx="544" cy="437"/>
              <a:chOff x="1565" y="2160"/>
              <a:chExt cx="272" cy="318"/>
            </a:xfrm>
          </p:grpSpPr>
          <p:sp>
            <p:nvSpPr>
              <p:cNvPr id="115757" name="Oval 9"/>
              <p:cNvSpPr>
                <a:spLocks noChangeArrowheads="1"/>
              </p:cNvSpPr>
              <p:nvPr/>
            </p:nvSpPr>
            <p:spPr bwMode="auto">
              <a:xfrm>
                <a:off x="1565" y="2160"/>
                <a:ext cx="272" cy="318"/>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06" name="Text Box 10"/>
              <p:cNvSpPr txBox="1">
                <a:spLocks noChangeArrowheads="1"/>
              </p:cNvSpPr>
              <p:nvPr/>
            </p:nvSpPr>
            <p:spPr bwMode="auto">
              <a:xfrm>
                <a:off x="1565" y="2160"/>
                <a:ext cx="181"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Tahoma" pitchFamily="34" charset="0"/>
                  </a:rPr>
                  <a:t>25</a:t>
                </a:r>
              </a:p>
            </p:txBody>
          </p:sp>
        </p:grpSp>
      </p:grpSp>
      <p:sp>
        <p:nvSpPr>
          <p:cNvPr id="106507" name="Text Box 11"/>
          <p:cNvSpPr txBox="1">
            <a:spLocks noChangeArrowheads="1"/>
          </p:cNvSpPr>
          <p:nvPr/>
        </p:nvSpPr>
        <p:spPr bwMode="auto">
          <a:xfrm>
            <a:off x="3490913" y="981075"/>
            <a:ext cx="4537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设备具有自补充自恢复功能</a:t>
            </a:r>
          </a:p>
        </p:txBody>
      </p:sp>
      <p:grpSp>
        <p:nvGrpSpPr>
          <p:cNvPr id="106537" name="Group 41"/>
          <p:cNvGrpSpPr>
            <a:grpSpLocks/>
          </p:cNvGrpSpPr>
          <p:nvPr/>
        </p:nvGrpSpPr>
        <p:grpSpPr bwMode="auto">
          <a:xfrm>
            <a:off x="4138613" y="1700213"/>
            <a:ext cx="3960812" cy="2341562"/>
            <a:chOff x="249" y="1139"/>
            <a:chExt cx="4203" cy="2609"/>
          </a:xfrm>
        </p:grpSpPr>
        <p:grpSp>
          <p:nvGrpSpPr>
            <p:cNvPr id="115737" name="Group 32"/>
            <p:cNvGrpSpPr>
              <a:grpSpLocks/>
            </p:cNvGrpSpPr>
            <p:nvPr/>
          </p:nvGrpSpPr>
          <p:grpSpPr bwMode="auto">
            <a:xfrm rot="-1437048">
              <a:off x="1655" y="2042"/>
              <a:ext cx="2522" cy="1161"/>
              <a:chOff x="1655" y="2042"/>
              <a:chExt cx="2522" cy="1161"/>
            </a:xfrm>
          </p:grpSpPr>
          <p:sp>
            <p:nvSpPr>
              <p:cNvPr id="115745" name="Rectangle 20"/>
              <p:cNvSpPr>
                <a:spLocks noChangeArrowheads="1"/>
              </p:cNvSpPr>
              <p:nvPr/>
            </p:nvSpPr>
            <p:spPr bwMode="auto">
              <a:xfrm>
                <a:off x="2381" y="2069"/>
                <a:ext cx="1134" cy="318"/>
              </a:xfrm>
              <a:prstGeom prst="rect">
                <a:avLst/>
              </a:prstGeom>
              <a:solidFill>
                <a:schemeClr val="accent1"/>
              </a:solidFill>
              <a:ln w="762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46" name="Rectangle 21"/>
              <p:cNvSpPr>
                <a:spLocks noChangeArrowheads="1"/>
              </p:cNvSpPr>
              <p:nvPr/>
            </p:nvSpPr>
            <p:spPr bwMode="auto">
              <a:xfrm>
                <a:off x="2835" y="2097"/>
                <a:ext cx="136" cy="272"/>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47" name="Line 22"/>
              <p:cNvSpPr>
                <a:spLocks noChangeShapeType="1"/>
              </p:cNvSpPr>
              <p:nvPr/>
            </p:nvSpPr>
            <p:spPr bwMode="auto">
              <a:xfrm>
                <a:off x="2971" y="2232"/>
                <a:ext cx="1043"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748" name="AutoShape 23"/>
              <p:cNvSpPr>
                <a:spLocks noChangeArrowheads="1"/>
              </p:cNvSpPr>
              <p:nvPr/>
            </p:nvSpPr>
            <p:spPr bwMode="auto">
              <a:xfrm>
                <a:off x="1655" y="2387"/>
                <a:ext cx="2314" cy="19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99 w 21600"/>
                  <a:gd name="T13" fmla="*/ 4547 h 21600"/>
                  <a:gd name="T14" fmla="*/ 17101 w 21600"/>
                  <a:gd name="T15" fmla="*/ 1705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49" name="Line 24"/>
              <p:cNvSpPr>
                <a:spLocks noChangeShapeType="1"/>
              </p:cNvSpPr>
              <p:nvPr/>
            </p:nvSpPr>
            <p:spPr bwMode="auto">
              <a:xfrm flipH="1">
                <a:off x="4087" y="2042"/>
                <a:ext cx="90" cy="409"/>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750" name="Line 25"/>
              <p:cNvSpPr>
                <a:spLocks noChangeShapeType="1"/>
              </p:cNvSpPr>
              <p:nvPr/>
            </p:nvSpPr>
            <p:spPr bwMode="auto">
              <a:xfrm flipH="1">
                <a:off x="3288" y="2432"/>
                <a:ext cx="817" cy="771"/>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751" name="Oval 26"/>
              <p:cNvSpPr>
                <a:spLocks noChangeArrowheads="1"/>
              </p:cNvSpPr>
              <p:nvPr/>
            </p:nvSpPr>
            <p:spPr bwMode="auto">
              <a:xfrm>
                <a:off x="3969" y="2196"/>
                <a:ext cx="91"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52" name="Oval 29"/>
              <p:cNvSpPr>
                <a:spLocks noChangeArrowheads="1"/>
              </p:cNvSpPr>
              <p:nvPr/>
            </p:nvSpPr>
            <p:spPr bwMode="auto">
              <a:xfrm>
                <a:off x="3923" y="2341"/>
                <a:ext cx="91"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53" name="AutoShape 30"/>
              <p:cNvSpPr>
                <a:spLocks noChangeArrowheads="1"/>
              </p:cNvSpPr>
              <p:nvPr/>
            </p:nvSpPr>
            <p:spPr bwMode="auto">
              <a:xfrm rot="-2657534">
                <a:off x="3849" y="2417"/>
                <a:ext cx="273" cy="9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54" name="AutoShape 31"/>
              <p:cNvSpPr>
                <a:spLocks noChangeArrowheads="1"/>
              </p:cNvSpPr>
              <p:nvPr/>
            </p:nvSpPr>
            <p:spPr bwMode="auto">
              <a:xfrm rot="-4741161">
                <a:off x="4014" y="2160"/>
                <a:ext cx="136" cy="136"/>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5738" name="Line 33"/>
            <p:cNvSpPr>
              <a:spLocks noChangeShapeType="1"/>
            </p:cNvSpPr>
            <p:nvPr/>
          </p:nvSpPr>
          <p:spPr bwMode="auto">
            <a:xfrm>
              <a:off x="3515" y="2976"/>
              <a:ext cx="454" cy="363"/>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739" name="Line 35"/>
            <p:cNvSpPr>
              <a:spLocks noChangeShapeType="1"/>
            </p:cNvSpPr>
            <p:nvPr/>
          </p:nvSpPr>
          <p:spPr bwMode="auto">
            <a:xfrm flipH="1">
              <a:off x="3424" y="3339"/>
              <a:ext cx="545" cy="363"/>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740" name="Line 36"/>
            <p:cNvSpPr>
              <a:spLocks noChangeShapeType="1"/>
            </p:cNvSpPr>
            <p:nvPr/>
          </p:nvSpPr>
          <p:spPr bwMode="auto">
            <a:xfrm flipH="1">
              <a:off x="3424" y="3158"/>
              <a:ext cx="318" cy="544"/>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741" name="Freeform 37"/>
            <p:cNvSpPr>
              <a:spLocks/>
            </p:cNvSpPr>
            <p:nvPr/>
          </p:nvSpPr>
          <p:spPr bwMode="auto">
            <a:xfrm>
              <a:off x="1746" y="1139"/>
              <a:ext cx="2706" cy="2118"/>
            </a:xfrm>
            <a:custGeom>
              <a:avLst/>
              <a:gdLst>
                <a:gd name="T0" fmla="*/ 499 w 2706"/>
                <a:gd name="T1" fmla="*/ 1339 h 2118"/>
                <a:gd name="T2" fmla="*/ 272 w 2706"/>
                <a:gd name="T3" fmla="*/ 1384 h 2118"/>
                <a:gd name="T4" fmla="*/ 227 w 2706"/>
                <a:gd name="T5" fmla="*/ 885 h 2118"/>
                <a:gd name="T6" fmla="*/ 1633 w 2706"/>
                <a:gd name="T7" fmla="*/ 250 h 2118"/>
                <a:gd name="T8" fmla="*/ 2540 w 2706"/>
                <a:gd name="T9" fmla="*/ 159 h 2118"/>
                <a:gd name="T10" fmla="*/ 2631 w 2706"/>
                <a:gd name="T11" fmla="*/ 1202 h 2118"/>
                <a:gd name="T12" fmla="*/ 2132 w 2706"/>
                <a:gd name="T13" fmla="*/ 1974 h 2118"/>
                <a:gd name="T14" fmla="*/ 2041 w 2706"/>
                <a:gd name="T15" fmla="*/ 2064 h 211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06" h="2118">
                  <a:moveTo>
                    <a:pt x="499" y="1339"/>
                  </a:moveTo>
                  <a:cubicBezTo>
                    <a:pt x="408" y="1399"/>
                    <a:pt x="317" y="1460"/>
                    <a:pt x="272" y="1384"/>
                  </a:cubicBezTo>
                  <a:cubicBezTo>
                    <a:pt x="227" y="1308"/>
                    <a:pt x="0" y="1074"/>
                    <a:pt x="227" y="885"/>
                  </a:cubicBezTo>
                  <a:cubicBezTo>
                    <a:pt x="454" y="696"/>
                    <a:pt x="1248" y="371"/>
                    <a:pt x="1633" y="250"/>
                  </a:cubicBezTo>
                  <a:cubicBezTo>
                    <a:pt x="2018" y="129"/>
                    <a:pt x="2374" y="0"/>
                    <a:pt x="2540" y="159"/>
                  </a:cubicBezTo>
                  <a:cubicBezTo>
                    <a:pt x="2706" y="318"/>
                    <a:pt x="2699" y="900"/>
                    <a:pt x="2631" y="1202"/>
                  </a:cubicBezTo>
                  <a:cubicBezTo>
                    <a:pt x="2563" y="1504"/>
                    <a:pt x="2230" y="1830"/>
                    <a:pt x="2132" y="1974"/>
                  </a:cubicBezTo>
                  <a:cubicBezTo>
                    <a:pt x="2034" y="2118"/>
                    <a:pt x="2056" y="2049"/>
                    <a:pt x="2041" y="2064"/>
                  </a:cubicBezTo>
                </a:path>
              </a:pathLst>
            </a:custGeom>
            <a:noFill/>
            <a:ln w="57150" cmpd="sng">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742" name="AutoShape 38"/>
            <p:cNvSpPr>
              <a:spLocks noChangeArrowheads="1"/>
            </p:cNvSpPr>
            <p:nvPr/>
          </p:nvSpPr>
          <p:spPr bwMode="auto">
            <a:xfrm rot="10800000">
              <a:off x="476" y="2432"/>
              <a:ext cx="1792" cy="122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96 w 21600"/>
                <a:gd name="T13" fmla="*/ 4496 h 21600"/>
                <a:gd name="T14" fmla="*/ 17104 w 21600"/>
                <a:gd name="T15" fmla="*/ 1710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43" name="Oval 39"/>
            <p:cNvSpPr>
              <a:spLocks noChangeArrowheads="1"/>
            </p:cNvSpPr>
            <p:nvPr/>
          </p:nvSpPr>
          <p:spPr bwMode="auto">
            <a:xfrm>
              <a:off x="249" y="3612"/>
              <a:ext cx="2222" cy="1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44" name="Rectangle 40"/>
            <p:cNvSpPr>
              <a:spLocks noChangeArrowheads="1"/>
            </p:cNvSpPr>
            <p:nvPr/>
          </p:nvSpPr>
          <p:spPr bwMode="auto">
            <a:xfrm>
              <a:off x="1292" y="2614"/>
              <a:ext cx="545" cy="2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6554" name="Group 58"/>
          <p:cNvGrpSpPr>
            <a:grpSpLocks/>
          </p:cNvGrpSpPr>
          <p:nvPr/>
        </p:nvGrpSpPr>
        <p:grpSpPr bwMode="auto">
          <a:xfrm>
            <a:off x="395288" y="2205038"/>
            <a:ext cx="3311525" cy="1906587"/>
            <a:chOff x="204" y="1253"/>
            <a:chExt cx="2086" cy="1201"/>
          </a:xfrm>
        </p:grpSpPr>
        <p:grpSp>
          <p:nvGrpSpPr>
            <p:cNvPr id="115733" name="Group 42"/>
            <p:cNvGrpSpPr>
              <a:grpSpLocks/>
            </p:cNvGrpSpPr>
            <p:nvPr/>
          </p:nvGrpSpPr>
          <p:grpSpPr bwMode="auto">
            <a:xfrm>
              <a:off x="975" y="1253"/>
              <a:ext cx="545" cy="333"/>
              <a:chOff x="793" y="1752"/>
              <a:chExt cx="545" cy="333"/>
            </a:xfrm>
          </p:grpSpPr>
          <p:sp>
            <p:nvSpPr>
              <p:cNvPr id="115735" name="Rectangle 43"/>
              <p:cNvSpPr>
                <a:spLocks noChangeArrowheads="1"/>
              </p:cNvSpPr>
              <p:nvPr/>
            </p:nvSpPr>
            <p:spPr bwMode="auto">
              <a:xfrm>
                <a:off x="793" y="1752"/>
                <a:ext cx="545"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40" name="Text Box 44"/>
              <p:cNvSpPr txBox="1">
                <a:spLocks noChangeArrowheads="1"/>
              </p:cNvSpPr>
              <p:nvPr/>
            </p:nvSpPr>
            <p:spPr bwMode="auto">
              <a:xfrm>
                <a:off x="793" y="1797"/>
                <a:ext cx="5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实例</a:t>
                </a:r>
              </a:p>
            </p:txBody>
          </p:sp>
        </p:grpSp>
        <p:sp>
          <p:nvSpPr>
            <p:cNvPr id="106541" name="Text Box 45"/>
            <p:cNvSpPr txBox="1">
              <a:spLocks noChangeArrowheads="1"/>
            </p:cNvSpPr>
            <p:nvPr/>
          </p:nvSpPr>
          <p:spPr bwMode="auto">
            <a:xfrm>
              <a:off x="204" y="1706"/>
              <a:ext cx="2086"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solidFill>
                    <a:schemeClr val="accent2"/>
                  </a:solidFill>
                  <a:effectLst>
                    <a:outerShdw blurRad="38100" dist="38100" dir="2700000" algn="tl">
                      <a:srgbClr val="C0C0C0"/>
                    </a:outerShdw>
                  </a:effectLst>
                  <a:latin typeface="Tahoma" pitchFamily="34" charset="0"/>
                </a:rPr>
                <a:t>挖掘机悬臂运动给铲斗提供空气，清洁铲斗粘土</a:t>
              </a:r>
            </a:p>
          </p:txBody>
        </p:sp>
      </p:grpSp>
      <p:grpSp>
        <p:nvGrpSpPr>
          <p:cNvPr id="106542" name="Group 46"/>
          <p:cNvGrpSpPr>
            <a:grpSpLocks/>
          </p:cNvGrpSpPr>
          <p:nvPr/>
        </p:nvGrpSpPr>
        <p:grpSpPr bwMode="auto">
          <a:xfrm>
            <a:off x="466725" y="4437063"/>
            <a:ext cx="2663825" cy="928687"/>
            <a:chOff x="204" y="346"/>
            <a:chExt cx="1621" cy="499"/>
          </a:xfrm>
        </p:grpSpPr>
        <p:grpSp>
          <p:nvGrpSpPr>
            <p:cNvPr id="115727" name="Group 47"/>
            <p:cNvGrpSpPr>
              <a:grpSpLocks/>
            </p:cNvGrpSpPr>
            <p:nvPr/>
          </p:nvGrpSpPr>
          <p:grpSpPr bwMode="auto">
            <a:xfrm>
              <a:off x="703" y="346"/>
              <a:ext cx="1122" cy="499"/>
              <a:chOff x="385" y="346"/>
              <a:chExt cx="726" cy="363"/>
            </a:xfrm>
          </p:grpSpPr>
          <p:sp>
            <p:nvSpPr>
              <p:cNvPr id="115731" name="Oval 48"/>
              <p:cNvSpPr>
                <a:spLocks noChangeArrowheads="1"/>
              </p:cNvSpPr>
              <p:nvPr/>
            </p:nvSpPr>
            <p:spPr bwMode="auto">
              <a:xfrm>
                <a:off x="385" y="346"/>
                <a:ext cx="726" cy="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45" name="Text Box 49"/>
              <p:cNvSpPr txBox="1">
                <a:spLocks noChangeArrowheads="1"/>
              </p:cNvSpPr>
              <p:nvPr/>
            </p:nvSpPr>
            <p:spPr bwMode="auto">
              <a:xfrm>
                <a:off x="477" y="391"/>
                <a:ext cx="589"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Tahoma" pitchFamily="34" charset="0"/>
                  </a:rPr>
                  <a:t>  </a:t>
                </a:r>
                <a:r>
                  <a:rPr kumimoji="0" lang="zh-CN" altLang="en-US" b="1">
                    <a:effectLst>
                      <a:outerShdw blurRad="38100" dist="38100" dir="2700000" algn="tl">
                        <a:srgbClr val="C0C0C0"/>
                      </a:outerShdw>
                    </a:effectLst>
                    <a:latin typeface="Tahoma" pitchFamily="34" charset="0"/>
                  </a:rPr>
                  <a:t>复制</a:t>
                </a:r>
              </a:p>
            </p:txBody>
          </p:sp>
        </p:grpSp>
        <p:grpSp>
          <p:nvGrpSpPr>
            <p:cNvPr id="115728" name="Group 50"/>
            <p:cNvGrpSpPr>
              <a:grpSpLocks/>
            </p:cNvGrpSpPr>
            <p:nvPr/>
          </p:nvGrpSpPr>
          <p:grpSpPr bwMode="auto">
            <a:xfrm>
              <a:off x="204" y="391"/>
              <a:ext cx="544" cy="437"/>
              <a:chOff x="1565" y="2160"/>
              <a:chExt cx="272" cy="318"/>
            </a:xfrm>
          </p:grpSpPr>
          <p:sp>
            <p:nvSpPr>
              <p:cNvPr id="115729" name="Oval 51"/>
              <p:cNvSpPr>
                <a:spLocks noChangeArrowheads="1"/>
              </p:cNvSpPr>
              <p:nvPr/>
            </p:nvSpPr>
            <p:spPr bwMode="auto">
              <a:xfrm>
                <a:off x="1565" y="2160"/>
                <a:ext cx="272" cy="318"/>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48" name="Text Box 52"/>
              <p:cNvSpPr txBox="1">
                <a:spLocks noChangeArrowheads="1"/>
              </p:cNvSpPr>
              <p:nvPr/>
            </p:nvSpPr>
            <p:spPr bwMode="auto">
              <a:xfrm>
                <a:off x="1565" y="2160"/>
                <a:ext cx="181"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Tahoma" pitchFamily="34" charset="0"/>
                  </a:rPr>
                  <a:t>26</a:t>
                </a:r>
              </a:p>
            </p:txBody>
          </p:sp>
        </p:grpSp>
      </p:grpSp>
      <p:sp>
        <p:nvSpPr>
          <p:cNvPr id="106549" name="Text Box 53"/>
          <p:cNvSpPr txBox="1">
            <a:spLocks noChangeArrowheads="1"/>
          </p:cNvSpPr>
          <p:nvPr/>
        </p:nvSpPr>
        <p:spPr bwMode="auto">
          <a:xfrm>
            <a:off x="3419475" y="4581525"/>
            <a:ext cx="51847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用简单廉价代替复杂高价易损、不易获得的，用图像代替实物</a:t>
            </a:r>
          </a:p>
        </p:txBody>
      </p:sp>
      <p:grpSp>
        <p:nvGrpSpPr>
          <p:cNvPr id="106555" name="Group 59"/>
          <p:cNvGrpSpPr>
            <a:grpSpLocks/>
          </p:cNvGrpSpPr>
          <p:nvPr/>
        </p:nvGrpSpPr>
        <p:grpSpPr bwMode="auto">
          <a:xfrm>
            <a:off x="1330325" y="5732463"/>
            <a:ext cx="5113338" cy="528637"/>
            <a:chOff x="793" y="3475"/>
            <a:chExt cx="3221" cy="333"/>
          </a:xfrm>
        </p:grpSpPr>
        <p:grpSp>
          <p:nvGrpSpPr>
            <p:cNvPr id="115723" name="Group 54"/>
            <p:cNvGrpSpPr>
              <a:grpSpLocks/>
            </p:cNvGrpSpPr>
            <p:nvPr/>
          </p:nvGrpSpPr>
          <p:grpSpPr bwMode="auto">
            <a:xfrm>
              <a:off x="793" y="3475"/>
              <a:ext cx="545" cy="333"/>
              <a:chOff x="793" y="1752"/>
              <a:chExt cx="545" cy="333"/>
            </a:xfrm>
          </p:grpSpPr>
          <p:sp>
            <p:nvSpPr>
              <p:cNvPr id="115725" name="Rectangle 55"/>
              <p:cNvSpPr>
                <a:spLocks noChangeArrowheads="1"/>
              </p:cNvSpPr>
              <p:nvPr/>
            </p:nvSpPr>
            <p:spPr bwMode="auto">
              <a:xfrm>
                <a:off x="793" y="1752"/>
                <a:ext cx="545"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52" name="Text Box 56"/>
              <p:cNvSpPr txBox="1">
                <a:spLocks noChangeArrowheads="1"/>
              </p:cNvSpPr>
              <p:nvPr/>
            </p:nvSpPr>
            <p:spPr bwMode="auto">
              <a:xfrm>
                <a:off x="793" y="1797"/>
                <a:ext cx="5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实例</a:t>
                </a:r>
              </a:p>
            </p:txBody>
          </p:sp>
        </p:grpSp>
        <p:sp>
          <p:nvSpPr>
            <p:cNvPr id="106553" name="Text Box 57"/>
            <p:cNvSpPr txBox="1">
              <a:spLocks noChangeArrowheads="1"/>
            </p:cNvSpPr>
            <p:nvPr/>
          </p:nvSpPr>
          <p:spPr bwMode="auto">
            <a:xfrm>
              <a:off x="1655" y="3475"/>
              <a:ext cx="235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solidFill>
                    <a:schemeClr val="accent2"/>
                  </a:solidFill>
                  <a:effectLst>
                    <a:outerShdw blurRad="38100" dist="38100" dir="2700000" algn="tl">
                      <a:srgbClr val="C0C0C0"/>
                    </a:outerShdw>
                  </a:effectLst>
                  <a:latin typeface="Tahoma" pitchFamily="34" charset="0"/>
                </a:rPr>
                <a:t>虚拟设计、虚拟训练</a:t>
              </a:r>
            </a:p>
          </p:txBody>
        </p:sp>
      </p:grpSp>
    </p:spTree>
    <p:extLst>
      <p:ext uri="{BB962C8B-B14F-4D97-AF65-F5344CB8AC3E}">
        <p14:creationId xmlns:p14="http://schemas.microsoft.com/office/powerpoint/2010/main" val="458575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106500"/>
                                        </p:tgtEl>
                                        <p:attrNameLst>
                                          <p:attrName>style.visibility</p:attrName>
                                        </p:attrNameLst>
                                      </p:cBhvr>
                                      <p:to>
                                        <p:strVal val="visible"/>
                                      </p:to>
                                    </p:set>
                                    <p:animEffect transition="in" filter="strips(downLeft)">
                                      <p:cBhvr>
                                        <p:cTn id="7" dur="500"/>
                                        <p:tgtEl>
                                          <p:spTgt spid="1065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06507"/>
                                        </p:tgtEl>
                                        <p:attrNameLst>
                                          <p:attrName>style.visibility</p:attrName>
                                        </p:attrNameLst>
                                      </p:cBhvr>
                                      <p:to>
                                        <p:strVal val="visible"/>
                                      </p:to>
                                    </p:set>
                                    <p:animEffect transition="in" filter="strips(downLeft)">
                                      <p:cBhvr>
                                        <p:cTn id="12" dur="500"/>
                                        <p:tgtEl>
                                          <p:spTgt spid="1065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106554"/>
                                        </p:tgtEl>
                                        <p:attrNameLst>
                                          <p:attrName>style.visibility</p:attrName>
                                        </p:attrNameLst>
                                      </p:cBhvr>
                                      <p:to>
                                        <p:strVal val="visible"/>
                                      </p:to>
                                    </p:set>
                                    <p:animEffect transition="in" filter="strips(downLeft)">
                                      <p:cBhvr>
                                        <p:cTn id="17" dur="500"/>
                                        <p:tgtEl>
                                          <p:spTgt spid="1065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nodeType="clickEffect">
                                  <p:stCondLst>
                                    <p:cond delay="0"/>
                                  </p:stCondLst>
                                  <p:childTnLst>
                                    <p:set>
                                      <p:cBhvr>
                                        <p:cTn id="21" dur="1" fill="hold">
                                          <p:stCondLst>
                                            <p:cond delay="0"/>
                                          </p:stCondLst>
                                        </p:cTn>
                                        <p:tgtEl>
                                          <p:spTgt spid="106537"/>
                                        </p:tgtEl>
                                        <p:attrNameLst>
                                          <p:attrName>style.visibility</p:attrName>
                                        </p:attrNameLst>
                                      </p:cBhvr>
                                      <p:to>
                                        <p:strVal val="visible"/>
                                      </p:to>
                                    </p:set>
                                    <p:animEffect transition="in" filter="strips(downLeft)">
                                      <p:cBhvr>
                                        <p:cTn id="22" dur="500"/>
                                        <p:tgtEl>
                                          <p:spTgt spid="1065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12" fill="hold" nodeType="clickEffect">
                                  <p:stCondLst>
                                    <p:cond delay="0"/>
                                  </p:stCondLst>
                                  <p:childTnLst>
                                    <p:set>
                                      <p:cBhvr>
                                        <p:cTn id="26" dur="1" fill="hold">
                                          <p:stCondLst>
                                            <p:cond delay="0"/>
                                          </p:stCondLst>
                                        </p:cTn>
                                        <p:tgtEl>
                                          <p:spTgt spid="106542"/>
                                        </p:tgtEl>
                                        <p:attrNameLst>
                                          <p:attrName>style.visibility</p:attrName>
                                        </p:attrNameLst>
                                      </p:cBhvr>
                                      <p:to>
                                        <p:strVal val="visible"/>
                                      </p:to>
                                    </p:set>
                                    <p:animEffect transition="in" filter="strips(downLeft)">
                                      <p:cBhvr>
                                        <p:cTn id="27" dur="500"/>
                                        <p:tgtEl>
                                          <p:spTgt spid="10654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12" fill="hold" grpId="0" nodeType="clickEffect">
                                  <p:stCondLst>
                                    <p:cond delay="0"/>
                                  </p:stCondLst>
                                  <p:childTnLst>
                                    <p:set>
                                      <p:cBhvr>
                                        <p:cTn id="31" dur="1" fill="hold">
                                          <p:stCondLst>
                                            <p:cond delay="0"/>
                                          </p:stCondLst>
                                        </p:cTn>
                                        <p:tgtEl>
                                          <p:spTgt spid="106549"/>
                                        </p:tgtEl>
                                        <p:attrNameLst>
                                          <p:attrName>style.visibility</p:attrName>
                                        </p:attrNameLst>
                                      </p:cBhvr>
                                      <p:to>
                                        <p:strVal val="visible"/>
                                      </p:to>
                                    </p:set>
                                    <p:animEffect transition="in" filter="strips(downLeft)">
                                      <p:cBhvr>
                                        <p:cTn id="32" dur="500"/>
                                        <p:tgtEl>
                                          <p:spTgt spid="10654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12" fill="hold" nodeType="clickEffect">
                                  <p:stCondLst>
                                    <p:cond delay="0"/>
                                  </p:stCondLst>
                                  <p:childTnLst>
                                    <p:set>
                                      <p:cBhvr>
                                        <p:cTn id="36" dur="1" fill="hold">
                                          <p:stCondLst>
                                            <p:cond delay="0"/>
                                          </p:stCondLst>
                                        </p:cTn>
                                        <p:tgtEl>
                                          <p:spTgt spid="106555"/>
                                        </p:tgtEl>
                                        <p:attrNameLst>
                                          <p:attrName>style.visibility</p:attrName>
                                        </p:attrNameLst>
                                      </p:cBhvr>
                                      <p:to>
                                        <p:strVal val="visible"/>
                                      </p:to>
                                    </p:set>
                                    <p:animEffect transition="in" filter="strips(downLeft)">
                                      <p:cBhvr>
                                        <p:cTn id="37" dur="500"/>
                                        <p:tgtEl>
                                          <p:spTgt spid="106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7" grpId="0"/>
      <p:bldP spid="10654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页脚占位符 1"/>
          <p:cNvSpPr>
            <a:spLocks noGrp="1"/>
          </p:cNvSpPr>
          <p:nvPr>
            <p:ph type="ftr" sz="quarter" idx="10"/>
          </p:nvPr>
        </p:nvSpPr>
        <p:spPr>
          <a:noFill/>
        </p:spPr>
        <p:txBody>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kumimoji="0" lang="en-US" altLang="en-US" sz="1400" smtClean="0">
                <a:solidFill>
                  <a:srgbClr val="003366"/>
                </a:solidFill>
              </a:rPr>
              <a:t>Page</a:t>
            </a:r>
            <a:fld id="{E297BCB8-6B9A-462A-8549-FA347C2641C4}" type="slidenum">
              <a:rPr kumimoji="0" lang="en-US" altLang="en-US" sz="1400" smtClean="0">
                <a:solidFill>
                  <a:srgbClr val="003366"/>
                </a:solidFill>
                <a:latin typeface="Arial Narrow" pitchFamily="34" charset="0"/>
              </a:rPr>
              <a:pPr/>
              <a:t>5</a:t>
            </a:fld>
            <a:endParaRPr kumimoji="0" lang="en-US" altLang="en-US" sz="1400" smtClean="0">
              <a:solidFill>
                <a:srgbClr val="003366"/>
              </a:solidFill>
              <a:latin typeface="Arial Narrow" pitchFamily="34" charset="0"/>
            </a:endParaRPr>
          </a:p>
        </p:txBody>
      </p:sp>
      <p:sp>
        <p:nvSpPr>
          <p:cNvPr id="3" name="矩形 2"/>
          <p:cNvSpPr/>
          <p:nvPr/>
        </p:nvSpPr>
        <p:spPr>
          <a:xfrm>
            <a:off x="900113" y="514350"/>
            <a:ext cx="7920037" cy="2676525"/>
          </a:xfrm>
          <a:prstGeom prst="rect">
            <a:avLst/>
          </a:prstGeom>
        </p:spPr>
        <p:txBody>
          <a:bodyPr>
            <a:spAutoFit/>
          </a:bodyPr>
          <a:lstStyle/>
          <a:p>
            <a:pPr>
              <a:lnSpc>
                <a:spcPct val="150000"/>
              </a:lnSpc>
              <a:defRPr/>
            </a:pPr>
            <a:r>
              <a:rPr lang="en-US" altLang="zh-CN" sz="2800" b="1" dirty="0"/>
              <a:t>TRIZ</a:t>
            </a:r>
            <a:r>
              <a:rPr lang="zh-CN" altLang="en-US" sz="2800" b="1" dirty="0"/>
              <a:t>的理论基础和基本思想</a:t>
            </a:r>
            <a:endParaRPr lang="en-US" altLang="zh-CN" sz="2800" b="1" dirty="0"/>
          </a:p>
          <a:p>
            <a:pPr marL="342900" indent="-342900">
              <a:lnSpc>
                <a:spcPct val="150000"/>
              </a:lnSpc>
              <a:buFont typeface="Wingdings" pitchFamily="2" charset="2"/>
              <a:buChar char="ü"/>
              <a:defRPr/>
            </a:pPr>
            <a:r>
              <a:rPr lang="zh-CN" altLang="en-US" dirty="0"/>
              <a:t>产品或技术系统的进化有规律可循；</a:t>
            </a:r>
          </a:p>
          <a:p>
            <a:pPr marL="342900" indent="-342900">
              <a:lnSpc>
                <a:spcPct val="150000"/>
              </a:lnSpc>
              <a:buFont typeface="Wingdings" pitchFamily="2" charset="2"/>
              <a:buChar char="ü"/>
              <a:defRPr/>
            </a:pPr>
            <a:r>
              <a:rPr lang="zh-CN" altLang="en-US" dirty="0"/>
              <a:t>生产实践中遇到的工程矛盾往复出现；</a:t>
            </a:r>
          </a:p>
          <a:p>
            <a:pPr marL="342900" indent="-342900">
              <a:lnSpc>
                <a:spcPct val="150000"/>
              </a:lnSpc>
              <a:buFont typeface="Wingdings" pitchFamily="2" charset="2"/>
              <a:buChar char="ü"/>
              <a:defRPr/>
            </a:pPr>
            <a:r>
              <a:rPr lang="zh-CN" altLang="en-US" dirty="0"/>
              <a:t>彻底解决工程矛盾的创新原理容易掌握；</a:t>
            </a:r>
          </a:p>
          <a:p>
            <a:pPr marL="342900" indent="-342900">
              <a:lnSpc>
                <a:spcPct val="150000"/>
              </a:lnSpc>
              <a:buFont typeface="Wingdings" pitchFamily="2" charset="2"/>
              <a:buChar char="ü"/>
              <a:defRPr/>
            </a:pPr>
            <a:r>
              <a:rPr lang="zh-CN" altLang="en-US" dirty="0"/>
              <a:t>其他领域的科学原理可解决本领域技术问题</a:t>
            </a:r>
          </a:p>
        </p:txBody>
      </p:sp>
      <p:pic>
        <p:nvPicPr>
          <p:cNvPr id="71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4649788"/>
            <a:ext cx="6915150"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4" descr="扫描0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0475" y="3190875"/>
            <a:ext cx="532765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8"/>
          <p:cNvSpPr txBox="1">
            <a:spLocks noChangeArrowheads="1"/>
          </p:cNvSpPr>
          <p:nvPr/>
        </p:nvSpPr>
        <p:spPr bwMode="auto">
          <a:xfrm>
            <a:off x="1046163" y="4283075"/>
            <a:ext cx="66246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1800" b="1" dirty="0">
                <a:effectLst>
                  <a:outerShdw blurRad="38100" dist="38100" dir="2700000" algn="tl">
                    <a:srgbClr val="C0C0C0"/>
                  </a:outerShdw>
                </a:effectLst>
                <a:latin typeface="Tahoma" pitchFamily="34" charset="0"/>
              </a:rPr>
              <a:t>刚体</a:t>
            </a:r>
            <a:r>
              <a:rPr kumimoji="0" lang="en-US" altLang="zh-CN" sz="1800" b="1" dirty="0">
                <a:effectLst>
                  <a:outerShdw blurRad="38100" dist="38100" dir="2700000" algn="tl">
                    <a:srgbClr val="C0C0C0"/>
                  </a:outerShdw>
                </a:effectLst>
                <a:latin typeface="Arial"/>
              </a:rPr>
              <a:t>——</a:t>
            </a:r>
            <a:r>
              <a:rPr kumimoji="0" lang="zh-CN" altLang="en-US" sz="1800" b="1" dirty="0">
                <a:effectLst>
                  <a:outerShdw blurRad="38100" dist="38100" dir="2700000" algn="tl">
                    <a:srgbClr val="C0C0C0"/>
                  </a:outerShdw>
                </a:effectLst>
                <a:latin typeface="Tahoma" pitchFamily="34" charset="0"/>
              </a:rPr>
              <a:t>单铰链</a:t>
            </a:r>
            <a:r>
              <a:rPr kumimoji="0" lang="en-US" altLang="zh-CN" sz="1800" b="1" dirty="0">
                <a:effectLst>
                  <a:outerShdw blurRad="38100" dist="38100" dir="2700000" algn="tl">
                    <a:srgbClr val="C0C0C0"/>
                  </a:outerShdw>
                </a:effectLst>
                <a:latin typeface="Arial"/>
              </a:rPr>
              <a:t>——</a:t>
            </a:r>
            <a:r>
              <a:rPr kumimoji="0" lang="zh-CN" altLang="en-US" sz="1800" b="1" dirty="0">
                <a:effectLst>
                  <a:outerShdw blurRad="38100" dist="38100" dir="2700000" algn="tl">
                    <a:srgbClr val="C0C0C0"/>
                  </a:outerShdw>
                </a:effectLst>
                <a:latin typeface="Tahoma" pitchFamily="34" charset="0"/>
              </a:rPr>
              <a:t>多铰链</a:t>
            </a:r>
            <a:r>
              <a:rPr kumimoji="0" lang="en-US" altLang="zh-CN" sz="1800" b="1" dirty="0">
                <a:effectLst>
                  <a:outerShdw blurRad="38100" dist="38100" dir="2700000" algn="tl">
                    <a:srgbClr val="C0C0C0"/>
                  </a:outerShdw>
                </a:effectLst>
                <a:latin typeface="Arial"/>
              </a:rPr>
              <a:t>——</a:t>
            </a:r>
            <a:r>
              <a:rPr kumimoji="0" lang="zh-CN" altLang="en-US" sz="1800" b="1" dirty="0">
                <a:effectLst>
                  <a:outerShdw blurRad="38100" dist="38100" dir="2700000" algn="tl">
                    <a:srgbClr val="C0C0C0"/>
                  </a:outerShdw>
                </a:effectLst>
                <a:latin typeface="Tahoma" pitchFamily="34" charset="0"/>
              </a:rPr>
              <a:t>柔性体</a:t>
            </a:r>
            <a:r>
              <a:rPr kumimoji="0" lang="en-US" altLang="zh-CN" sz="1800" b="1" dirty="0">
                <a:effectLst>
                  <a:outerShdw blurRad="38100" dist="38100" dir="2700000" algn="tl">
                    <a:srgbClr val="C0C0C0"/>
                  </a:outerShdw>
                </a:effectLst>
                <a:latin typeface="Arial"/>
              </a:rPr>
              <a:t>——</a:t>
            </a:r>
            <a:r>
              <a:rPr kumimoji="0" lang="zh-CN" altLang="en-US" sz="1800" b="1" dirty="0">
                <a:effectLst>
                  <a:outerShdw blurRad="38100" dist="38100" dir="2700000" algn="tl">
                    <a:srgbClr val="C0C0C0"/>
                  </a:outerShdw>
                </a:effectLst>
                <a:latin typeface="Tahoma" pitchFamily="34" charset="0"/>
              </a:rPr>
              <a:t>液（气）体</a:t>
            </a:r>
            <a:r>
              <a:rPr kumimoji="0" lang="en-US" altLang="zh-CN" sz="1800" b="1" dirty="0">
                <a:effectLst>
                  <a:outerShdw blurRad="38100" dist="38100" dir="2700000" algn="tl">
                    <a:srgbClr val="C0C0C0"/>
                  </a:outerShdw>
                </a:effectLst>
                <a:latin typeface="Arial"/>
              </a:rPr>
              <a:t>——</a:t>
            </a:r>
            <a:r>
              <a:rPr kumimoji="0" lang="zh-CN" altLang="en-US" sz="1800" b="1" dirty="0">
                <a:effectLst>
                  <a:outerShdw blurRad="38100" dist="38100" dir="2700000" algn="tl">
                    <a:srgbClr val="C0C0C0"/>
                  </a:outerShdw>
                </a:effectLst>
                <a:latin typeface="Tahoma" pitchFamily="34" charset="0"/>
              </a:rPr>
              <a:t>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页脚占位符 1"/>
          <p:cNvSpPr>
            <a:spLocks noGrp="1"/>
          </p:cNvSpPr>
          <p:nvPr>
            <p:ph type="ftr" sz="quarter" idx="10"/>
          </p:nvPr>
        </p:nvSpPr>
        <p:spPr>
          <a:noFill/>
        </p:spPr>
        <p:txBody>
          <a:bodyPr/>
          <a:lstStyle>
            <a:lvl1pPr>
              <a:defRPr kumimoji="1" sz="2400">
                <a:solidFill>
                  <a:schemeClr val="tx2"/>
                </a:solidFill>
                <a:latin typeface="Arial" charset="0"/>
                <a:ea typeface="宋体" pitchFamily="2" charset="-122"/>
              </a:defRPr>
            </a:lvl1pPr>
            <a:lvl2pPr marL="742950" indent="-285750">
              <a:defRPr kumimoji="1" sz="2400">
                <a:solidFill>
                  <a:schemeClr val="tx2"/>
                </a:solidFill>
                <a:latin typeface="Arial" charset="0"/>
                <a:ea typeface="宋体" pitchFamily="2" charset="-122"/>
              </a:defRPr>
            </a:lvl2pPr>
            <a:lvl3pPr marL="1143000" indent="-228600">
              <a:defRPr kumimoji="1" sz="2400">
                <a:solidFill>
                  <a:schemeClr val="tx2"/>
                </a:solidFill>
                <a:latin typeface="Arial" charset="0"/>
                <a:ea typeface="宋体" pitchFamily="2" charset="-122"/>
              </a:defRPr>
            </a:lvl3pPr>
            <a:lvl4pPr marL="1600200" indent="-228600">
              <a:defRPr kumimoji="1" sz="2400">
                <a:solidFill>
                  <a:schemeClr val="tx2"/>
                </a:solidFill>
                <a:latin typeface="Arial" charset="0"/>
                <a:ea typeface="宋体" pitchFamily="2" charset="-122"/>
              </a:defRPr>
            </a:lvl4pPr>
            <a:lvl5pPr marL="2057400" indent="-228600">
              <a:defRPr kumimoji="1" sz="2400">
                <a:solidFill>
                  <a:schemeClr val="tx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tx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tx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tx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tx2"/>
                </a:solidFill>
                <a:latin typeface="Arial" charset="0"/>
                <a:ea typeface="宋体" pitchFamily="2" charset="-122"/>
              </a:defRPr>
            </a:lvl9pPr>
          </a:lstStyle>
          <a:p>
            <a:r>
              <a:rPr kumimoji="0" lang="en-US" altLang="en-US" sz="1400" smtClean="0">
                <a:solidFill>
                  <a:srgbClr val="003366"/>
                </a:solidFill>
                <a:latin typeface="Times New Roman" pitchFamily="18" charset="0"/>
              </a:rPr>
              <a:t>Page</a:t>
            </a:r>
            <a:fld id="{ECF61A70-C82F-49D1-9B1A-687AF4349AF9}" type="slidenum">
              <a:rPr kumimoji="0" lang="en-US" altLang="en-US" sz="1400" smtClean="0">
                <a:solidFill>
                  <a:srgbClr val="003366"/>
                </a:solidFill>
                <a:latin typeface="Arial Narrow" pitchFamily="34" charset="0"/>
              </a:rPr>
              <a:pPr/>
              <a:t>50</a:t>
            </a:fld>
            <a:endParaRPr kumimoji="0" lang="en-US" altLang="en-US" sz="1400" smtClean="0">
              <a:solidFill>
                <a:srgbClr val="003366"/>
              </a:solidFill>
              <a:latin typeface="Arial Narrow" pitchFamily="34" charset="0"/>
            </a:endParaRPr>
          </a:p>
        </p:txBody>
      </p:sp>
      <p:grpSp>
        <p:nvGrpSpPr>
          <p:cNvPr id="107524" name="Group 4"/>
          <p:cNvGrpSpPr>
            <a:grpSpLocks/>
          </p:cNvGrpSpPr>
          <p:nvPr/>
        </p:nvGrpSpPr>
        <p:grpSpPr bwMode="auto">
          <a:xfrm>
            <a:off x="395288" y="952500"/>
            <a:ext cx="2663825" cy="928688"/>
            <a:chOff x="204" y="346"/>
            <a:chExt cx="1621" cy="499"/>
          </a:xfrm>
        </p:grpSpPr>
        <p:grpSp>
          <p:nvGrpSpPr>
            <p:cNvPr id="116762" name="Group 5"/>
            <p:cNvGrpSpPr>
              <a:grpSpLocks/>
            </p:cNvGrpSpPr>
            <p:nvPr/>
          </p:nvGrpSpPr>
          <p:grpSpPr bwMode="auto">
            <a:xfrm>
              <a:off x="703" y="346"/>
              <a:ext cx="1122" cy="499"/>
              <a:chOff x="385" y="346"/>
              <a:chExt cx="726" cy="363"/>
            </a:xfrm>
          </p:grpSpPr>
          <p:sp>
            <p:nvSpPr>
              <p:cNvPr id="116766" name="Oval 6"/>
              <p:cNvSpPr>
                <a:spLocks noChangeArrowheads="1"/>
              </p:cNvSpPr>
              <p:nvPr/>
            </p:nvSpPr>
            <p:spPr bwMode="auto">
              <a:xfrm>
                <a:off x="385" y="346"/>
                <a:ext cx="726" cy="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27" name="Text Box 7"/>
              <p:cNvSpPr txBox="1">
                <a:spLocks noChangeArrowheads="1"/>
              </p:cNvSpPr>
              <p:nvPr/>
            </p:nvSpPr>
            <p:spPr bwMode="auto">
              <a:xfrm>
                <a:off x="477" y="391"/>
                <a:ext cx="589"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廉价替代</a:t>
                </a:r>
              </a:p>
            </p:txBody>
          </p:sp>
        </p:grpSp>
        <p:grpSp>
          <p:nvGrpSpPr>
            <p:cNvPr id="116763" name="Group 8"/>
            <p:cNvGrpSpPr>
              <a:grpSpLocks/>
            </p:cNvGrpSpPr>
            <p:nvPr/>
          </p:nvGrpSpPr>
          <p:grpSpPr bwMode="auto">
            <a:xfrm>
              <a:off x="204" y="391"/>
              <a:ext cx="544" cy="437"/>
              <a:chOff x="1565" y="2160"/>
              <a:chExt cx="272" cy="318"/>
            </a:xfrm>
          </p:grpSpPr>
          <p:sp>
            <p:nvSpPr>
              <p:cNvPr id="116764" name="Oval 9"/>
              <p:cNvSpPr>
                <a:spLocks noChangeArrowheads="1"/>
              </p:cNvSpPr>
              <p:nvPr/>
            </p:nvSpPr>
            <p:spPr bwMode="auto">
              <a:xfrm>
                <a:off x="1565" y="2160"/>
                <a:ext cx="272" cy="318"/>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30" name="Text Box 10"/>
              <p:cNvSpPr txBox="1">
                <a:spLocks noChangeArrowheads="1"/>
              </p:cNvSpPr>
              <p:nvPr/>
            </p:nvSpPr>
            <p:spPr bwMode="auto">
              <a:xfrm>
                <a:off x="1565" y="2160"/>
                <a:ext cx="181"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Tahoma" pitchFamily="34" charset="0"/>
                  </a:rPr>
                  <a:t>27</a:t>
                </a:r>
              </a:p>
            </p:txBody>
          </p:sp>
        </p:grpSp>
      </p:grpSp>
      <p:sp>
        <p:nvSpPr>
          <p:cNvPr id="107531" name="Text Box 11"/>
          <p:cNvSpPr txBox="1">
            <a:spLocks noChangeArrowheads="1"/>
          </p:cNvSpPr>
          <p:nvPr/>
        </p:nvSpPr>
        <p:spPr bwMode="auto">
          <a:xfrm>
            <a:off x="3348038" y="1096963"/>
            <a:ext cx="34559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用便宜的代替昂贵的</a:t>
            </a:r>
          </a:p>
        </p:txBody>
      </p:sp>
      <p:grpSp>
        <p:nvGrpSpPr>
          <p:cNvPr id="107536" name="Group 16"/>
          <p:cNvGrpSpPr>
            <a:grpSpLocks/>
          </p:cNvGrpSpPr>
          <p:nvPr/>
        </p:nvGrpSpPr>
        <p:grpSpPr bwMode="auto">
          <a:xfrm>
            <a:off x="468313" y="2060575"/>
            <a:ext cx="2663825" cy="928688"/>
            <a:chOff x="204" y="346"/>
            <a:chExt cx="1621" cy="499"/>
          </a:xfrm>
        </p:grpSpPr>
        <p:grpSp>
          <p:nvGrpSpPr>
            <p:cNvPr id="116756" name="Group 17"/>
            <p:cNvGrpSpPr>
              <a:grpSpLocks/>
            </p:cNvGrpSpPr>
            <p:nvPr/>
          </p:nvGrpSpPr>
          <p:grpSpPr bwMode="auto">
            <a:xfrm>
              <a:off x="703" y="346"/>
              <a:ext cx="1122" cy="499"/>
              <a:chOff x="385" y="346"/>
              <a:chExt cx="726" cy="363"/>
            </a:xfrm>
          </p:grpSpPr>
          <p:sp>
            <p:nvSpPr>
              <p:cNvPr id="116760" name="Oval 18"/>
              <p:cNvSpPr>
                <a:spLocks noChangeArrowheads="1"/>
              </p:cNvSpPr>
              <p:nvPr/>
            </p:nvSpPr>
            <p:spPr bwMode="auto">
              <a:xfrm>
                <a:off x="385" y="346"/>
                <a:ext cx="726" cy="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39" name="Text Box 19"/>
              <p:cNvSpPr txBox="1">
                <a:spLocks noChangeArrowheads="1"/>
              </p:cNvSpPr>
              <p:nvPr/>
            </p:nvSpPr>
            <p:spPr bwMode="auto">
              <a:xfrm>
                <a:off x="477" y="391"/>
                <a:ext cx="589"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机械系统替代</a:t>
                </a:r>
              </a:p>
            </p:txBody>
          </p:sp>
        </p:grpSp>
        <p:grpSp>
          <p:nvGrpSpPr>
            <p:cNvPr id="116757" name="Group 20"/>
            <p:cNvGrpSpPr>
              <a:grpSpLocks/>
            </p:cNvGrpSpPr>
            <p:nvPr/>
          </p:nvGrpSpPr>
          <p:grpSpPr bwMode="auto">
            <a:xfrm>
              <a:off x="204" y="391"/>
              <a:ext cx="544" cy="437"/>
              <a:chOff x="1565" y="2160"/>
              <a:chExt cx="272" cy="318"/>
            </a:xfrm>
          </p:grpSpPr>
          <p:sp>
            <p:nvSpPr>
              <p:cNvPr id="116758" name="Oval 21"/>
              <p:cNvSpPr>
                <a:spLocks noChangeArrowheads="1"/>
              </p:cNvSpPr>
              <p:nvPr/>
            </p:nvSpPr>
            <p:spPr bwMode="auto">
              <a:xfrm>
                <a:off x="1565" y="2160"/>
                <a:ext cx="272" cy="318"/>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42" name="Text Box 22"/>
              <p:cNvSpPr txBox="1">
                <a:spLocks noChangeArrowheads="1"/>
              </p:cNvSpPr>
              <p:nvPr/>
            </p:nvSpPr>
            <p:spPr bwMode="auto">
              <a:xfrm>
                <a:off x="1565" y="2160"/>
                <a:ext cx="181"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Tahoma" pitchFamily="34" charset="0"/>
                  </a:rPr>
                  <a:t>28</a:t>
                </a:r>
              </a:p>
            </p:txBody>
          </p:sp>
        </p:grpSp>
      </p:grpSp>
      <p:grpSp>
        <p:nvGrpSpPr>
          <p:cNvPr id="107543" name="Group 23"/>
          <p:cNvGrpSpPr>
            <a:grpSpLocks/>
          </p:cNvGrpSpPr>
          <p:nvPr/>
        </p:nvGrpSpPr>
        <p:grpSpPr bwMode="auto">
          <a:xfrm>
            <a:off x="4211638" y="2138363"/>
            <a:ext cx="865187" cy="528637"/>
            <a:chOff x="793" y="1752"/>
            <a:chExt cx="545" cy="333"/>
          </a:xfrm>
        </p:grpSpPr>
        <p:sp>
          <p:nvSpPr>
            <p:cNvPr id="116754" name="Rectangle 24"/>
            <p:cNvSpPr>
              <a:spLocks noChangeArrowheads="1"/>
            </p:cNvSpPr>
            <p:nvPr/>
          </p:nvSpPr>
          <p:spPr bwMode="auto">
            <a:xfrm>
              <a:off x="793" y="1752"/>
              <a:ext cx="545"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45" name="Text Box 25"/>
            <p:cNvSpPr txBox="1">
              <a:spLocks noChangeArrowheads="1"/>
            </p:cNvSpPr>
            <p:nvPr/>
          </p:nvSpPr>
          <p:spPr bwMode="auto">
            <a:xfrm>
              <a:off x="793" y="1797"/>
              <a:ext cx="5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实例</a:t>
              </a:r>
            </a:p>
          </p:txBody>
        </p:sp>
      </p:grpSp>
      <p:sp>
        <p:nvSpPr>
          <p:cNvPr id="107546" name="Text Box 26"/>
          <p:cNvSpPr txBox="1">
            <a:spLocks noChangeArrowheads="1"/>
          </p:cNvSpPr>
          <p:nvPr/>
        </p:nvSpPr>
        <p:spPr bwMode="auto">
          <a:xfrm>
            <a:off x="468313" y="2989263"/>
            <a:ext cx="4321175"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dirty="0">
                <a:effectLst>
                  <a:outerShdw blurRad="38100" dist="38100" dir="2700000" algn="tl">
                    <a:srgbClr val="C0C0C0"/>
                  </a:outerShdw>
                </a:effectLst>
                <a:latin typeface="Tahoma" pitchFamily="34" charset="0"/>
              </a:rPr>
              <a:t>用视觉、听觉、味觉代替</a:t>
            </a:r>
          </a:p>
          <a:p>
            <a:pPr eaLnBrk="1" hangingPunct="1">
              <a:spcBef>
                <a:spcPct val="50000"/>
              </a:spcBef>
              <a:defRPr/>
            </a:pPr>
            <a:r>
              <a:rPr kumimoji="0" lang="zh-CN" altLang="en-US" b="1" dirty="0">
                <a:effectLst>
                  <a:outerShdw blurRad="38100" dist="38100" dir="2700000" algn="tl">
                    <a:srgbClr val="C0C0C0"/>
                  </a:outerShdw>
                </a:effectLst>
                <a:latin typeface="Tahoma" pitchFamily="34" charset="0"/>
              </a:rPr>
              <a:t>用场代替</a:t>
            </a:r>
          </a:p>
        </p:txBody>
      </p:sp>
      <p:pic>
        <p:nvPicPr>
          <p:cNvPr id="107547"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0675" y="1849438"/>
            <a:ext cx="31242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 name="Group 9"/>
          <p:cNvGrpSpPr>
            <a:grpSpLocks/>
          </p:cNvGrpSpPr>
          <p:nvPr/>
        </p:nvGrpSpPr>
        <p:grpSpPr bwMode="auto">
          <a:xfrm>
            <a:off x="395288" y="5013176"/>
            <a:ext cx="2663825" cy="938212"/>
            <a:chOff x="204" y="346"/>
            <a:chExt cx="1621" cy="504"/>
          </a:xfrm>
        </p:grpSpPr>
        <p:grpSp>
          <p:nvGrpSpPr>
            <p:cNvPr id="116748" name="Group 10"/>
            <p:cNvGrpSpPr>
              <a:grpSpLocks/>
            </p:cNvGrpSpPr>
            <p:nvPr/>
          </p:nvGrpSpPr>
          <p:grpSpPr bwMode="auto">
            <a:xfrm>
              <a:off x="703" y="346"/>
              <a:ext cx="1122" cy="504"/>
              <a:chOff x="385" y="346"/>
              <a:chExt cx="726" cy="367"/>
            </a:xfrm>
          </p:grpSpPr>
          <p:sp>
            <p:nvSpPr>
              <p:cNvPr id="116752" name="Oval 11"/>
              <p:cNvSpPr>
                <a:spLocks noChangeArrowheads="1"/>
              </p:cNvSpPr>
              <p:nvPr/>
            </p:nvSpPr>
            <p:spPr bwMode="auto">
              <a:xfrm>
                <a:off x="385" y="346"/>
                <a:ext cx="726" cy="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Text Box 12"/>
              <p:cNvSpPr txBox="1">
                <a:spLocks noChangeArrowheads="1"/>
              </p:cNvSpPr>
              <p:nvPr/>
            </p:nvSpPr>
            <p:spPr bwMode="auto">
              <a:xfrm>
                <a:off x="477" y="391"/>
                <a:ext cx="589"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dirty="0">
                    <a:effectLst>
                      <a:outerShdw blurRad="38100" dist="38100" dir="2700000" algn="tl">
                        <a:srgbClr val="C0C0C0"/>
                      </a:outerShdw>
                    </a:effectLst>
                    <a:latin typeface="Tahoma" pitchFamily="34" charset="0"/>
                  </a:rPr>
                  <a:t>气液压结构</a:t>
                </a:r>
              </a:p>
            </p:txBody>
          </p:sp>
        </p:grpSp>
        <p:grpSp>
          <p:nvGrpSpPr>
            <p:cNvPr id="116749" name="Group 13"/>
            <p:cNvGrpSpPr>
              <a:grpSpLocks/>
            </p:cNvGrpSpPr>
            <p:nvPr/>
          </p:nvGrpSpPr>
          <p:grpSpPr bwMode="auto">
            <a:xfrm>
              <a:off x="204" y="391"/>
              <a:ext cx="544" cy="437"/>
              <a:chOff x="1565" y="2160"/>
              <a:chExt cx="272" cy="318"/>
            </a:xfrm>
          </p:grpSpPr>
          <p:sp>
            <p:nvSpPr>
              <p:cNvPr id="116750" name="Oval 14"/>
              <p:cNvSpPr>
                <a:spLocks noChangeArrowheads="1"/>
              </p:cNvSpPr>
              <p:nvPr/>
            </p:nvSpPr>
            <p:spPr bwMode="auto">
              <a:xfrm>
                <a:off x="1565" y="2160"/>
                <a:ext cx="272" cy="318"/>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Text Box 15"/>
              <p:cNvSpPr txBox="1">
                <a:spLocks noChangeArrowheads="1"/>
              </p:cNvSpPr>
              <p:nvPr/>
            </p:nvSpPr>
            <p:spPr bwMode="auto">
              <a:xfrm>
                <a:off x="1565" y="2160"/>
                <a:ext cx="181"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Tahoma" pitchFamily="34" charset="0"/>
                  </a:rPr>
                  <a:t>29</a:t>
                </a:r>
              </a:p>
            </p:txBody>
          </p:sp>
        </p:grpSp>
      </p:grpSp>
      <p:sp>
        <p:nvSpPr>
          <p:cNvPr id="36" name="Text Box 16"/>
          <p:cNvSpPr txBox="1">
            <a:spLocks noChangeArrowheads="1"/>
          </p:cNvSpPr>
          <p:nvPr/>
        </p:nvSpPr>
        <p:spPr bwMode="auto">
          <a:xfrm>
            <a:off x="3348038" y="5164484"/>
            <a:ext cx="3529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dirty="0">
                <a:effectLst>
                  <a:outerShdw blurRad="38100" dist="38100" dir="2700000" algn="tl">
                    <a:srgbClr val="C0C0C0"/>
                  </a:outerShdw>
                </a:effectLst>
                <a:latin typeface="Tahoma" pitchFamily="34" charset="0"/>
              </a:rPr>
              <a:t>用流体代替固体</a:t>
            </a:r>
          </a:p>
        </p:txBody>
      </p:sp>
      <p:grpSp>
        <p:nvGrpSpPr>
          <p:cNvPr id="32" name="Group 45"/>
          <p:cNvGrpSpPr>
            <a:grpSpLocks/>
          </p:cNvGrpSpPr>
          <p:nvPr/>
        </p:nvGrpSpPr>
        <p:grpSpPr bwMode="auto">
          <a:xfrm>
            <a:off x="4788024" y="5804696"/>
            <a:ext cx="3744913" cy="528638"/>
            <a:chOff x="2154" y="1071"/>
            <a:chExt cx="2359" cy="333"/>
          </a:xfrm>
        </p:grpSpPr>
        <p:grpSp>
          <p:nvGrpSpPr>
            <p:cNvPr id="34" name="Group 17"/>
            <p:cNvGrpSpPr>
              <a:grpSpLocks/>
            </p:cNvGrpSpPr>
            <p:nvPr/>
          </p:nvGrpSpPr>
          <p:grpSpPr bwMode="auto">
            <a:xfrm>
              <a:off x="2154" y="1071"/>
              <a:ext cx="545" cy="333"/>
              <a:chOff x="793" y="1752"/>
              <a:chExt cx="545" cy="333"/>
            </a:xfrm>
          </p:grpSpPr>
          <p:sp>
            <p:nvSpPr>
              <p:cNvPr id="38" name="Rectangle 18"/>
              <p:cNvSpPr>
                <a:spLocks noChangeArrowheads="1"/>
              </p:cNvSpPr>
              <p:nvPr/>
            </p:nvSpPr>
            <p:spPr bwMode="auto">
              <a:xfrm>
                <a:off x="793" y="1752"/>
                <a:ext cx="545"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Text Box 19"/>
              <p:cNvSpPr txBox="1">
                <a:spLocks noChangeArrowheads="1"/>
              </p:cNvSpPr>
              <p:nvPr/>
            </p:nvSpPr>
            <p:spPr bwMode="auto">
              <a:xfrm>
                <a:off x="793" y="1797"/>
                <a:ext cx="5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实例</a:t>
                </a:r>
              </a:p>
            </p:txBody>
          </p:sp>
        </p:grpSp>
        <p:sp>
          <p:nvSpPr>
            <p:cNvPr id="37" name="Text Box 20"/>
            <p:cNvSpPr txBox="1">
              <a:spLocks noChangeArrowheads="1"/>
            </p:cNvSpPr>
            <p:nvPr/>
          </p:nvSpPr>
          <p:spPr bwMode="auto">
            <a:xfrm>
              <a:off x="2971" y="1101"/>
              <a:ext cx="15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dirty="0">
                  <a:solidFill>
                    <a:schemeClr val="accent2"/>
                  </a:solidFill>
                  <a:effectLst>
                    <a:outerShdw blurRad="38100" dist="38100" dir="2700000" algn="tl">
                      <a:srgbClr val="C0C0C0"/>
                    </a:outerShdw>
                  </a:effectLst>
                  <a:latin typeface="Tahoma" pitchFamily="34" charset="0"/>
                </a:rPr>
                <a:t>气垫运动鞋</a:t>
              </a:r>
            </a:p>
          </p:txBody>
        </p:sp>
      </p:grpSp>
    </p:spTree>
    <p:extLst>
      <p:ext uri="{BB962C8B-B14F-4D97-AF65-F5344CB8AC3E}">
        <p14:creationId xmlns:p14="http://schemas.microsoft.com/office/powerpoint/2010/main" val="22037427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107524"/>
                                        </p:tgtEl>
                                        <p:attrNameLst>
                                          <p:attrName>style.visibility</p:attrName>
                                        </p:attrNameLst>
                                      </p:cBhvr>
                                      <p:to>
                                        <p:strVal val="visible"/>
                                      </p:to>
                                    </p:set>
                                    <p:anim calcmode="lin" valueType="num">
                                      <p:cBhvr>
                                        <p:cTn id="7" dur="1000" fill="hold"/>
                                        <p:tgtEl>
                                          <p:spTgt spid="107524"/>
                                        </p:tgtEl>
                                        <p:attrNameLst>
                                          <p:attrName>ppt_w</p:attrName>
                                        </p:attrNameLst>
                                      </p:cBhvr>
                                      <p:tavLst>
                                        <p:tav tm="0">
                                          <p:val>
                                            <p:strVal val="#ppt_w*0.70"/>
                                          </p:val>
                                        </p:tav>
                                        <p:tav tm="100000">
                                          <p:val>
                                            <p:strVal val="#ppt_w"/>
                                          </p:val>
                                        </p:tav>
                                      </p:tavLst>
                                    </p:anim>
                                    <p:anim calcmode="lin" valueType="num">
                                      <p:cBhvr>
                                        <p:cTn id="8" dur="1000" fill="hold"/>
                                        <p:tgtEl>
                                          <p:spTgt spid="107524"/>
                                        </p:tgtEl>
                                        <p:attrNameLst>
                                          <p:attrName>ppt_h</p:attrName>
                                        </p:attrNameLst>
                                      </p:cBhvr>
                                      <p:tavLst>
                                        <p:tav tm="0">
                                          <p:val>
                                            <p:strVal val="#ppt_h"/>
                                          </p:val>
                                        </p:tav>
                                        <p:tav tm="100000">
                                          <p:val>
                                            <p:strVal val="#ppt_h"/>
                                          </p:val>
                                        </p:tav>
                                      </p:tavLst>
                                    </p:anim>
                                    <p:animEffect transition="in" filter="fade">
                                      <p:cBhvr>
                                        <p:cTn id="9" dur="1000"/>
                                        <p:tgtEl>
                                          <p:spTgt spid="10752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07531"/>
                                        </p:tgtEl>
                                        <p:attrNameLst>
                                          <p:attrName>style.visibility</p:attrName>
                                        </p:attrNameLst>
                                      </p:cBhvr>
                                      <p:to>
                                        <p:strVal val="visible"/>
                                      </p:to>
                                    </p:set>
                                    <p:anim calcmode="lin" valueType="num">
                                      <p:cBhvr>
                                        <p:cTn id="14" dur="1000" fill="hold"/>
                                        <p:tgtEl>
                                          <p:spTgt spid="107531"/>
                                        </p:tgtEl>
                                        <p:attrNameLst>
                                          <p:attrName>ppt_w</p:attrName>
                                        </p:attrNameLst>
                                      </p:cBhvr>
                                      <p:tavLst>
                                        <p:tav tm="0">
                                          <p:val>
                                            <p:strVal val="#ppt_w*0.70"/>
                                          </p:val>
                                        </p:tav>
                                        <p:tav tm="100000">
                                          <p:val>
                                            <p:strVal val="#ppt_w"/>
                                          </p:val>
                                        </p:tav>
                                      </p:tavLst>
                                    </p:anim>
                                    <p:anim calcmode="lin" valueType="num">
                                      <p:cBhvr>
                                        <p:cTn id="15" dur="1000" fill="hold"/>
                                        <p:tgtEl>
                                          <p:spTgt spid="107531"/>
                                        </p:tgtEl>
                                        <p:attrNameLst>
                                          <p:attrName>ppt_h</p:attrName>
                                        </p:attrNameLst>
                                      </p:cBhvr>
                                      <p:tavLst>
                                        <p:tav tm="0">
                                          <p:val>
                                            <p:strVal val="#ppt_h"/>
                                          </p:val>
                                        </p:tav>
                                        <p:tav tm="100000">
                                          <p:val>
                                            <p:strVal val="#ppt_h"/>
                                          </p:val>
                                        </p:tav>
                                      </p:tavLst>
                                    </p:anim>
                                    <p:animEffect transition="in" filter="fade">
                                      <p:cBhvr>
                                        <p:cTn id="16" dur="1000"/>
                                        <p:tgtEl>
                                          <p:spTgt spid="10753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107536"/>
                                        </p:tgtEl>
                                        <p:attrNameLst>
                                          <p:attrName>style.visibility</p:attrName>
                                        </p:attrNameLst>
                                      </p:cBhvr>
                                      <p:to>
                                        <p:strVal val="visible"/>
                                      </p:to>
                                    </p:set>
                                    <p:anim calcmode="lin" valueType="num">
                                      <p:cBhvr>
                                        <p:cTn id="21" dur="1000" fill="hold"/>
                                        <p:tgtEl>
                                          <p:spTgt spid="107536"/>
                                        </p:tgtEl>
                                        <p:attrNameLst>
                                          <p:attrName>ppt_w</p:attrName>
                                        </p:attrNameLst>
                                      </p:cBhvr>
                                      <p:tavLst>
                                        <p:tav tm="0">
                                          <p:val>
                                            <p:strVal val="#ppt_w*0.70"/>
                                          </p:val>
                                        </p:tav>
                                        <p:tav tm="100000">
                                          <p:val>
                                            <p:strVal val="#ppt_w"/>
                                          </p:val>
                                        </p:tav>
                                      </p:tavLst>
                                    </p:anim>
                                    <p:anim calcmode="lin" valueType="num">
                                      <p:cBhvr>
                                        <p:cTn id="22" dur="1000" fill="hold"/>
                                        <p:tgtEl>
                                          <p:spTgt spid="107536"/>
                                        </p:tgtEl>
                                        <p:attrNameLst>
                                          <p:attrName>ppt_h</p:attrName>
                                        </p:attrNameLst>
                                      </p:cBhvr>
                                      <p:tavLst>
                                        <p:tav tm="0">
                                          <p:val>
                                            <p:strVal val="#ppt_h"/>
                                          </p:val>
                                        </p:tav>
                                        <p:tav tm="100000">
                                          <p:val>
                                            <p:strVal val="#ppt_h"/>
                                          </p:val>
                                        </p:tav>
                                      </p:tavLst>
                                    </p:anim>
                                    <p:animEffect transition="in" filter="fade">
                                      <p:cBhvr>
                                        <p:cTn id="23" dur="1000"/>
                                        <p:tgtEl>
                                          <p:spTgt spid="10753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107546"/>
                                        </p:tgtEl>
                                        <p:attrNameLst>
                                          <p:attrName>style.visibility</p:attrName>
                                        </p:attrNameLst>
                                      </p:cBhvr>
                                      <p:to>
                                        <p:strVal val="visible"/>
                                      </p:to>
                                    </p:set>
                                    <p:anim calcmode="lin" valueType="num">
                                      <p:cBhvr>
                                        <p:cTn id="28" dur="1000" fill="hold"/>
                                        <p:tgtEl>
                                          <p:spTgt spid="107546"/>
                                        </p:tgtEl>
                                        <p:attrNameLst>
                                          <p:attrName>ppt_w</p:attrName>
                                        </p:attrNameLst>
                                      </p:cBhvr>
                                      <p:tavLst>
                                        <p:tav tm="0">
                                          <p:val>
                                            <p:strVal val="#ppt_w*0.70"/>
                                          </p:val>
                                        </p:tav>
                                        <p:tav tm="100000">
                                          <p:val>
                                            <p:strVal val="#ppt_w"/>
                                          </p:val>
                                        </p:tav>
                                      </p:tavLst>
                                    </p:anim>
                                    <p:anim calcmode="lin" valueType="num">
                                      <p:cBhvr>
                                        <p:cTn id="29" dur="1000" fill="hold"/>
                                        <p:tgtEl>
                                          <p:spTgt spid="107546"/>
                                        </p:tgtEl>
                                        <p:attrNameLst>
                                          <p:attrName>ppt_h</p:attrName>
                                        </p:attrNameLst>
                                      </p:cBhvr>
                                      <p:tavLst>
                                        <p:tav tm="0">
                                          <p:val>
                                            <p:strVal val="#ppt_h"/>
                                          </p:val>
                                        </p:tav>
                                        <p:tav tm="100000">
                                          <p:val>
                                            <p:strVal val="#ppt_h"/>
                                          </p:val>
                                        </p:tav>
                                      </p:tavLst>
                                    </p:anim>
                                    <p:animEffect transition="in" filter="fade">
                                      <p:cBhvr>
                                        <p:cTn id="30" dur="1000"/>
                                        <p:tgtEl>
                                          <p:spTgt spid="10754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5" presetClass="entr" presetSubtype="0" fill="hold" nodeType="clickEffect">
                                  <p:stCondLst>
                                    <p:cond delay="0"/>
                                  </p:stCondLst>
                                  <p:childTnLst>
                                    <p:set>
                                      <p:cBhvr>
                                        <p:cTn id="34" dur="1" fill="hold">
                                          <p:stCondLst>
                                            <p:cond delay="0"/>
                                          </p:stCondLst>
                                        </p:cTn>
                                        <p:tgtEl>
                                          <p:spTgt spid="107543"/>
                                        </p:tgtEl>
                                        <p:attrNameLst>
                                          <p:attrName>style.visibility</p:attrName>
                                        </p:attrNameLst>
                                      </p:cBhvr>
                                      <p:to>
                                        <p:strVal val="visible"/>
                                      </p:to>
                                    </p:set>
                                    <p:anim calcmode="lin" valueType="num">
                                      <p:cBhvr>
                                        <p:cTn id="35" dur="1000" fill="hold"/>
                                        <p:tgtEl>
                                          <p:spTgt spid="107543"/>
                                        </p:tgtEl>
                                        <p:attrNameLst>
                                          <p:attrName>ppt_w</p:attrName>
                                        </p:attrNameLst>
                                      </p:cBhvr>
                                      <p:tavLst>
                                        <p:tav tm="0">
                                          <p:val>
                                            <p:strVal val="#ppt_w*0.70"/>
                                          </p:val>
                                        </p:tav>
                                        <p:tav tm="100000">
                                          <p:val>
                                            <p:strVal val="#ppt_w"/>
                                          </p:val>
                                        </p:tav>
                                      </p:tavLst>
                                    </p:anim>
                                    <p:anim calcmode="lin" valueType="num">
                                      <p:cBhvr>
                                        <p:cTn id="36" dur="1000" fill="hold"/>
                                        <p:tgtEl>
                                          <p:spTgt spid="107543"/>
                                        </p:tgtEl>
                                        <p:attrNameLst>
                                          <p:attrName>ppt_h</p:attrName>
                                        </p:attrNameLst>
                                      </p:cBhvr>
                                      <p:tavLst>
                                        <p:tav tm="0">
                                          <p:val>
                                            <p:strVal val="#ppt_h"/>
                                          </p:val>
                                        </p:tav>
                                        <p:tav tm="100000">
                                          <p:val>
                                            <p:strVal val="#ppt_h"/>
                                          </p:val>
                                        </p:tav>
                                      </p:tavLst>
                                    </p:anim>
                                    <p:animEffect transition="in" filter="fade">
                                      <p:cBhvr>
                                        <p:cTn id="37" dur="1000"/>
                                        <p:tgtEl>
                                          <p:spTgt spid="10754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5" presetClass="entr" presetSubtype="0" fill="hold" nodeType="clickEffect">
                                  <p:stCondLst>
                                    <p:cond delay="0"/>
                                  </p:stCondLst>
                                  <p:childTnLst>
                                    <p:set>
                                      <p:cBhvr>
                                        <p:cTn id="41" dur="1" fill="hold">
                                          <p:stCondLst>
                                            <p:cond delay="0"/>
                                          </p:stCondLst>
                                        </p:cTn>
                                        <p:tgtEl>
                                          <p:spTgt spid="107547"/>
                                        </p:tgtEl>
                                        <p:attrNameLst>
                                          <p:attrName>style.visibility</p:attrName>
                                        </p:attrNameLst>
                                      </p:cBhvr>
                                      <p:to>
                                        <p:strVal val="visible"/>
                                      </p:to>
                                    </p:set>
                                    <p:anim calcmode="lin" valueType="num">
                                      <p:cBhvr>
                                        <p:cTn id="42" dur="1000" fill="hold"/>
                                        <p:tgtEl>
                                          <p:spTgt spid="107547"/>
                                        </p:tgtEl>
                                        <p:attrNameLst>
                                          <p:attrName>ppt_w</p:attrName>
                                        </p:attrNameLst>
                                      </p:cBhvr>
                                      <p:tavLst>
                                        <p:tav tm="0">
                                          <p:val>
                                            <p:strVal val="#ppt_w*0.70"/>
                                          </p:val>
                                        </p:tav>
                                        <p:tav tm="100000">
                                          <p:val>
                                            <p:strVal val="#ppt_w"/>
                                          </p:val>
                                        </p:tav>
                                      </p:tavLst>
                                    </p:anim>
                                    <p:anim calcmode="lin" valueType="num">
                                      <p:cBhvr>
                                        <p:cTn id="43" dur="1000" fill="hold"/>
                                        <p:tgtEl>
                                          <p:spTgt spid="107547"/>
                                        </p:tgtEl>
                                        <p:attrNameLst>
                                          <p:attrName>ppt_h</p:attrName>
                                        </p:attrNameLst>
                                      </p:cBhvr>
                                      <p:tavLst>
                                        <p:tav tm="0">
                                          <p:val>
                                            <p:strVal val="#ppt_h"/>
                                          </p:val>
                                        </p:tav>
                                        <p:tav tm="100000">
                                          <p:val>
                                            <p:strVal val="#ppt_h"/>
                                          </p:val>
                                        </p:tav>
                                      </p:tavLst>
                                    </p:anim>
                                    <p:animEffect transition="in" filter="fade">
                                      <p:cBhvr>
                                        <p:cTn id="44" dur="1000"/>
                                        <p:tgtEl>
                                          <p:spTgt spid="10754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5" presetClass="entr" presetSubtype="0" fill="hold" nodeType="click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p:cTn id="49" dur="1000" fill="hold"/>
                                        <p:tgtEl>
                                          <p:spTgt spid="29"/>
                                        </p:tgtEl>
                                        <p:attrNameLst>
                                          <p:attrName>ppt_w</p:attrName>
                                        </p:attrNameLst>
                                      </p:cBhvr>
                                      <p:tavLst>
                                        <p:tav tm="0">
                                          <p:val>
                                            <p:strVal val="#ppt_w*0.70"/>
                                          </p:val>
                                        </p:tav>
                                        <p:tav tm="100000">
                                          <p:val>
                                            <p:strVal val="#ppt_w"/>
                                          </p:val>
                                        </p:tav>
                                      </p:tavLst>
                                    </p:anim>
                                    <p:anim calcmode="lin" valueType="num">
                                      <p:cBhvr>
                                        <p:cTn id="50" dur="1000" fill="hold"/>
                                        <p:tgtEl>
                                          <p:spTgt spid="29"/>
                                        </p:tgtEl>
                                        <p:attrNameLst>
                                          <p:attrName>ppt_h</p:attrName>
                                        </p:attrNameLst>
                                      </p:cBhvr>
                                      <p:tavLst>
                                        <p:tav tm="0">
                                          <p:val>
                                            <p:strVal val="#ppt_h"/>
                                          </p:val>
                                        </p:tav>
                                        <p:tav tm="100000">
                                          <p:val>
                                            <p:strVal val="#ppt_h"/>
                                          </p:val>
                                        </p:tav>
                                      </p:tavLst>
                                    </p:anim>
                                    <p:animEffect transition="in" filter="fade">
                                      <p:cBhvr>
                                        <p:cTn id="51" dur="1000"/>
                                        <p:tgtEl>
                                          <p:spTgt spid="2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5" presetClass="entr" presetSubtype="0" fill="hold" grpId="0" nodeType="clickEffect">
                                  <p:stCondLst>
                                    <p:cond delay="0"/>
                                  </p:stCondLst>
                                  <p:childTnLst>
                                    <p:set>
                                      <p:cBhvr>
                                        <p:cTn id="55" dur="1" fill="hold">
                                          <p:stCondLst>
                                            <p:cond delay="0"/>
                                          </p:stCondLst>
                                        </p:cTn>
                                        <p:tgtEl>
                                          <p:spTgt spid="36"/>
                                        </p:tgtEl>
                                        <p:attrNameLst>
                                          <p:attrName>style.visibility</p:attrName>
                                        </p:attrNameLst>
                                      </p:cBhvr>
                                      <p:to>
                                        <p:strVal val="visible"/>
                                      </p:to>
                                    </p:set>
                                    <p:anim calcmode="lin" valueType="num">
                                      <p:cBhvr>
                                        <p:cTn id="56" dur="1000" fill="hold"/>
                                        <p:tgtEl>
                                          <p:spTgt spid="36"/>
                                        </p:tgtEl>
                                        <p:attrNameLst>
                                          <p:attrName>ppt_w</p:attrName>
                                        </p:attrNameLst>
                                      </p:cBhvr>
                                      <p:tavLst>
                                        <p:tav tm="0">
                                          <p:val>
                                            <p:strVal val="#ppt_w*0.70"/>
                                          </p:val>
                                        </p:tav>
                                        <p:tav tm="100000">
                                          <p:val>
                                            <p:strVal val="#ppt_w"/>
                                          </p:val>
                                        </p:tav>
                                      </p:tavLst>
                                    </p:anim>
                                    <p:anim calcmode="lin" valueType="num">
                                      <p:cBhvr>
                                        <p:cTn id="57" dur="1000" fill="hold"/>
                                        <p:tgtEl>
                                          <p:spTgt spid="36"/>
                                        </p:tgtEl>
                                        <p:attrNameLst>
                                          <p:attrName>ppt_h</p:attrName>
                                        </p:attrNameLst>
                                      </p:cBhvr>
                                      <p:tavLst>
                                        <p:tav tm="0">
                                          <p:val>
                                            <p:strVal val="#ppt_h"/>
                                          </p:val>
                                        </p:tav>
                                        <p:tav tm="100000">
                                          <p:val>
                                            <p:strVal val="#ppt_h"/>
                                          </p:val>
                                        </p:tav>
                                      </p:tavLst>
                                    </p:anim>
                                    <p:animEffect transition="in" filter="fade">
                                      <p:cBhvr>
                                        <p:cTn id="58" dur="1000"/>
                                        <p:tgtEl>
                                          <p:spTgt spid="36"/>
                                        </p:tgtEl>
                                      </p:cBhvr>
                                    </p:animEffect>
                                  </p:childTnLst>
                                </p:cTn>
                              </p:par>
                            </p:childTnLst>
                          </p:cTn>
                        </p:par>
                      </p:childTnLst>
                    </p:cTn>
                  </p:par>
                  <p:par>
                    <p:cTn id="59" fill="hold">
                      <p:stCondLst>
                        <p:cond delay="indefinite"/>
                      </p:stCondLst>
                      <p:childTnLst>
                        <p:par>
                          <p:cTn id="60" fill="hold">
                            <p:stCondLst>
                              <p:cond delay="0"/>
                            </p:stCondLst>
                            <p:childTnLst>
                              <p:par>
                                <p:cTn id="61" presetID="55" presetClass="entr" presetSubtype="0" fill="hold" nodeType="clickEffect">
                                  <p:stCondLst>
                                    <p:cond delay="0"/>
                                  </p:stCondLst>
                                  <p:childTnLst>
                                    <p:set>
                                      <p:cBhvr>
                                        <p:cTn id="62" dur="1" fill="hold">
                                          <p:stCondLst>
                                            <p:cond delay="0"/>
                                          </p:stCondLst>
                                        </p:cTn>
                                        <p:tgtEl>
                                          <p:spTgt spid="32"/>
                                        </p:tgtEl>
                                        <p:attrNameLst>
                                          <p:attrName>style.visibility</p:attrName>
                                        </p:attrNameLst>
                                      </p:cBhvr>
                                      <p:to>
                                        <p:strVal val="visible"/>
                                      </p:to>
                                    </p:set>
                                    <p:anim calcmode="lin" valueType="num">
                                      <p:cBhvr>
                                        <p:cTn id="63" dur="1000" fill="hold"/>
                                        <p:tgtEl>
                                          <p:spTgt spid="32"/>
                                        </p:tgtEl>
                                        <p:attrNameLst>
                                          <p:attrName>ppt_w</p:attrName>
                                        </p:attrNameLst>
                                      </p:cBhvr>
                                      <p:tavLst>
                                        <p:tav tm="0">
                                          <p:val>
                                            <p:strVal val="#ppt_w*0.70"/>
                                          </p:val>
                                        </p:tav>
                                        <p:tav tm="100000">
                                          <p:val>
                                            <p:strVal val="#ppt_w"/>
                                          </p:val>
                                        </p:tav>
                                      </p:tavLst>
                                    </p:anim>
                                    <p:anim calcmode="lin" valueType="num">
                                      <p:cBhvr>
                                        <p:cTn id="64" dur="1000" fill="hold"/>
                                        <p:tgtEl>
                                          <p:spTgt spid="32"/>
                                        </p:tgtEl>
                                        <p:attrNameLst>
                                          <p:attrName>ppt_h</p:attrName>
                                        </p:attrNameLst>
                                      </p:cBhvr>
                                      <p:tavLst>
                                        <p:tav tm="0">
                                          <p:val>
                                            <p:strVal val="#ppt_h"/>
                                          </p:val>
                                        </p:tav>
                                        <p:tav tm="100000">
                                          <p:val>
                                            <p:strVal val="#ppt_h"/>
                                          </p:val>
                                        </p:tav>
                                      </p:tavLst>
                                    </p:anim>
                                    <p:animEffect transition="in" filter="fade">
                                      <p:cBhvr>
                                        <p:cTn id="65"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31" grpId="0"/>
      <p:bldP spid="107546" grpId="0"/>
      <p:bldP spid="3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页脚占位符 1"/>
          <p:cNvSpPr>
            <a:spLocks noGrp="1"/>
          </p:cNvSpPr>
          <p:nvPr>
            <p:ph type="ftr" sz="quarter" idx="10"/>
          </p:nvPr>
        </p:nvSpPr>
        <p:spPr>
          <a:noFill/>
        </p:spPr>
        <p:txBody>
          <a:bodyPr/>
          <a:lstStyle>
            <a:lvl1pPr>
              <a:defRPr kumimoji="1" sz="2400">
                <a:solidFill>
                  <a:schemeClr val="tx2"/>
                </a:solidFill>
                <a:latin typeface="Arial" charset="0"/>
                <a:ea typeface="宋体" pitchFamily="2" charset="-122"/>
              </a:defRPr>
            </a:lvl1pPr>
            <a:lvl2pPr marL="742950" indent="-285750">
              <a:defRPr kumimoji="1" sz="2400">
                <a:solidFill>
                  <a:schemeClr val="tx2"/>
                </a:solidFill>
                <a:latin typeface="Arial" charset="0"/>
                <a:ea typeface="宋体" pitchFamily="2" charset="-122"/>
              </a:defRPr>
            </a:lvl2pPr>
            <a:lvl3pPr marL="1143000" indent="-228600">
              <a:defRPr kumimoji="1" sz="2400">
                <a:solidFill>
                  <a:schemeClr val="tx2"/>
                </a:solidFill>
                <a:latin typeface="Arial" charset="0"/>
                <a:ea typeface="宋体" pitchFamily="2" charset="-122"/>
              </a:defRPr>
            </a:lvl3pPr>
            <a:lvl4pPr marL="1600200" indent="-228600">
              <a:defRPr kumimoji="1" sz="2400">
                <a:solidFill>
                  <a:schemeClr val="tx2"/>
                </a:solidFill>
                <a:latin typeface="Arial" charset="0"/>
                <a:ea typeface="宋体" pitchFamily="2" charset="-122"/>
              </a:defRPr>
            </a:lvl4pPr>
            <a:lvl5pPr marL="2057400" indent="-228600">
              <a:defRPr kumimoji="1" sz="2400">
                <a:solidFill>
                  <a:schemeClr val="tx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tx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tx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tx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tx2"/>
                </a:solidFill>
                <a:latin typeface="Arial" charset="0"/>
                <a:ea typeface="宋体" pitchFamily="2" charset="-122"/>
              </a:defRPr>
            </a:lvl9pPr>
          </a:lstStyle>
          <a:p>
            <a:r>
              <a:rPr kumimoji="0" lang="en-US" altLang="en-US" sz="1400" smtClean="0">
                <a:solidFill>
                  <a:srgbClr val="003366"/>
                </a:solidFill>
                <a:latin typeface="Times New Roman" pitchFamily="18" charset="0"/>
              </a:rPr>
              <a:t>Page</a:t>
            </a:r>
            <a:fld id="{A1F93FFE-17E3-4FB9-989B-80077C082E4F}" type="slidenum">
              <a:rPr kumimoji="0" lang="en-US" altLang="en-US" sz="1400" smtClean="0">
                <a:solidFill>
                  <a:srgbClr val="003366"/>
                </a:solidFill>
                <a:latin typeface="Arial Narrow" pitchFamily="34" charset="0"/>
              </a:rPr>
              <a:pPr/>
              <a:t>51</a:t>
            </a:fld>
            <a:endParaRPr kumimoji="0" lang="en-US" altLang="en-US" sz="1400" smtClean="0">
              <a:solidFill>
                <a:srgbClr val="003366"/>
              </a:solidFill>
              <a:latin typeface="Arial Narrow" pitchFamily="34" charset="0"/>
            </a:endParaRPr>
          </a:p>
        </p:txBody>
      </p:sp>
      <p:grpSp>
        <p:nvGrpSpPr>
          <p:cNvPr id="19477" name="Group 21"/>
          <p:cNvGrpSpPr>
            <a:grpSpLocks/>
          </p:cNvGrpSpPr>
          <p:nvPr/>
        </p:nvGrpSpPr>
        <p:grpSpPr bwMode="auto">
          <a:xfrm>
            <a:off x="684213" y="657225"/>
            <a:ext cx="2663825" cy="928688"/>
            <a:chOff x="204" y="346"/>
            <a:chExt cx="1621" cy="499"/>
          </a:xfrm>
        </p:grpSpPr>
        <p:grpSp>
          <p:nvGrpSpPr>
            <p:cNvPr id="118810" name="Group 22"/>
            <p:cNvGrpSpPr>
              <a:grpSpLocks/>
            </p:cNvGrpSpPr>
            <p:nvPr/>
          </p:nvGrpSpPr>
          <p:grpSpPr bwMode="auto">
            <a:xfrm>
              <a:off x="703" y="346"/>
              <a:ext cx="1122" cy="499"/>
              <a:chOff x="385" y="346"/>
              <a:chExt cx="726" cy="363"/>
            </a:xfrm>
          </p:grpSpPr>
          <p:sp>
            <p:nvSpPr>
              <p:cNvPr id="118814" name="Oval 23"/>
              <p:cNvSpPr>
                <a:spLocks noChangeArrowheads="1"/>
              </p:cNvSpPr>
              <p:nvPr/>
            </p:nvSpPr>
            <p:spPr bwMode="auto">
              <a:xfrm>
                <a:off x="385" y="346"/>
                <a:ext cx="726" cy="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80" name="Text Box 24"/>
              <p:cNvSpPr txBox="1">
                <a:spLocks noChangeArrowheads="1"/>
              </p:cNvSpPr>
              <p:nvPr/>
            </p:nvSpPr>
            <p:spPr bwMode="auto">
              <a:xfrm>
                <a:off x="477" y="391"/>
                <a:ext cx="589"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柔性壳体或薄膜</a:t>
                </a:r>
              </a:p>
            </p:txBody>
          </p:sp>
        </p:grpSp>
        <p:grpSp>
          <p:nvGrpSpPr>
            <p:cNvPr id="118811" name="Group 25"/>
            <p:cNvGrpSpPr>
              <a:grpSpLocks/>
            </p:cNvGrpSpPr>
            <p:nvPr/>
          </p:nvGrpSpPr>
          <p:grpSpPr bwMode="auto">
            <a:xfrm>
              <a:off x="204" y="391"/>
              <a:ext cx="544" cy="437"/>
              <a:chOff x="1565" y="2160"/>
              <a:chExt cx="272" cy="318"/>
            </a:xfrm>
          </p:grpSpPr>
          <p:sp>
            <p:nvSpPr>
              <p:cNvPr id="118812" name="Oval 26"/>
              <p:cNvSpPr>
                <a:spLocks noChangeArrowheads="1"/>
              </p:cNvSpPr>
              <p:nvPr/>
            </p:nvSpPr>
            <p:spPr bwMode="auto">
              <a:xfrm>
                <a:off x="1565" y="2160"/>
                <a:ext cx="272" cy="318"/>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83" name="Text Box 27"/>
              <p:cNvSpPr txBox="1">
                <a:spLocks noChangeArrowheads="1"/>
              </p:cNvSpPr>
              <p:nvPr/>
            </p:nvSpPr>
            <p:spPr bwMode="auto">
              <a:xfrm>
                <a:off x="1565" y="2160"/>
                <a:ext cx="181"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Tahoma" pitchFamily="34" charset="0"/>
                  </a:rPr>
                  <a:t>30</a:t>
                </a:r>
              </a:p>
            </p:txBody>
          </p:sp>
        </p:grpSp>
      </p:grpSp>
      <p:sp>
        <p:nvSpPr>
          <p:cNvPr id="19484" name="Text Box 28"/>
          <p:cNvSpPr txBox="1">
            <a:spLocks noChangeArrowheads="1"/>
          </p:cNvSpPr>
          <p:nvPr/>
        </p:nvSpPr>
        <p:spPr bwMode="auto">
          <a:xfrm>
            <a:off x="3708400" y="873125"/>
            <a:ext cx="3816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使用柔性体代替或隔离</a:t>
            </a:r>
          </a:p>
        </p:txBody>
      </p:sp>
      <p:grpSp>
        <p:nvGrpSpPr>
          <p:cNvPr id="19502" name="Group 46"/>
          <p:cNvGrpSpPr>
            <a:grpSpLocks/>
          </p:cNvGrpSpPr>
          <p:nvPr/>
        </p:nvGrpSpPr>
        <p:grpSpPr bwMode="auto">
          <a:xfrm>
            <a:off x="1474788" y="1628775"/>
            <a:ext cx="7129462" cy="822325"/>
            <a:chOff x="793" y="2341"/>
            <a:chExt cx="4491" cy="518"/>
          </a:xfrm>
        </p:grpSpPr>
        <p:grpSp>
          <p:nvGrpSpPr>
            <p:cNvPr id="118806" name="Group 29"/>
            <p:cNvGrpSpPr>
              <a:grpSpLocks/>
            </p:cNvGrpSpPr>
            <p:nvPr/>
          </p:nvGrpSpPr>
          <p:grpSpPr bwMode="auto">
            <a:xfrm>
              <a:off x="793" y="2432"/>
              <a:ext cx="545" cy="333"/>
              <a:chOff x="793" y="1752"/>
              <a:chExt cx="545" cy="333"/>
            </a:xfrm>
          </p:grpSpPr>
          <p:sp>
            <p:nvSpPr>
              <p:cNvPr id="118808" name="Rectangle 30"/>
              <p:cNvSpPr>
                <a:spLocks noChangeArrowheads="1"/>
              </p:cNvSpPr>
              <p:nvPr/>
            </p:nvSpPr>
            <p:spPr bwMode="auto">
              <a:xfrm>
                <a:off x="793" y="1752"/>
                <a:ext cx="545"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87" name="Text Box 31"/>
              <p:cNvSpPr txBox="1">
                <a:spLocks noChangeArrowheads="1"/>
              </p:cNvSpPr>
              <p:nvPr/>
            </p:nvSpPr>
            <p:spPr bwMode="auto">
              <a:xfrm>
                <a:off x="793" y="1797"/>
                <a:ext cx="5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dirty="0">
                    <a:effectLst>
                      <a:outerShdw blurRad="38100" dist="38100" dir="2700000" algn="tl">
                        <a:srgbClr val="C0C0C0"/>
                      </a:outerShdw>
                    </a:effectLst>
                    <a:latin typeface="Tahoma" pitchFamily="34" charset="0"/>
                  </a:rPr>
                  <a:t>实例</a:t>
                </a:r>
              </a:p>
            </p:txBody>
          </p:sp>
        </p:grpSp>
        <p:sp>
          <p:nvSpPr>
            <p:cNvPr id="19488" name="Text Box 32"/>
            <p:cNvSpPr txBox="1">
              <a:spLocks noChangeArrowheads="1"/>
            </p:cNvSpPr>
            <p:nvPr/>
          </p:nvSpPr>
          <p:spPr bwMode="auto">
            <a:xfrm>
              <a:off x="1610" y="2341"/>
              <a:ext cx="367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dirty="0">
                  <a:solidFill>
                    <a:schemeClr val="accent2"/>
                  </a:solidFill>
                  <a:effectLst>
                    <a:outerShdw blurRad="38100" dist="38100" dir="2700000" algn="tl">
                      <a:srgbClr val="C0C0C0"/>
                    </a:outerShdw>
                  </a:effectLst>
                  <a:latin typeface="Tahoma" pitchFamily="34" charset="0"/>
                </a:rPr>
                <a:t>在蓄水池表面覆一层双极材料的薄膜减少水的蒸发、水果打蜡保鲜</a:t>
              </a:r>
            </a:p>
          </p:txBody>
        </p:sp>
      </p:grpSp>
      <p:pic>
        <p:nvPicPr>
          <p:cNvPr id="118790" name="Picture 2" descr="http://pic.weather.com.cn/images/cn/photo/2015/08/12/7B22E1F8E2FB8275AC1592602C3980B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 y="3423865"/>
            <a:ext cx="4286250"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791" name="Picture 2" descr="http://pic.weather.com.cn/images/cn/photo/2015/08/12/0A711EDCBD90F1A985EE76B11332739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2781300"/>
            <a:ext cx="4108450" cy="232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611188" y="2780928"/>
            <a:ext cx="3240087" cy="461962"/>
          </a:xfrm>
          <a:prstGeom prst="rect">
            <a:avLst/>
          </a:prstGeom>
          <a:noFill/>
        </p:spPr>
        <p:txBody>
          <a:bodyPr>
            <a:spAutoFit/>
          </a:bodyPr>
          <a:lstStyle/>
          <a:p>
            <a:pPr>
              <a:defRPr/>
            </a:pPr>
            <a:r>
              <a:rPr kumimoji="0" lang="zh-CN" altLang="en-US" b="1" dirty="0">
                <a:solidFill>
                  <a:schemeClr val="accent2"/>
                </a:solidFill>
                <a:effectLst>
                  <a:outerShdw blurRad="38100" dist="38100" dir="2700000" algn="tl">
                    <a:srgbClr val="C0C0C0"/>
                  </a:outerShdw>
                </a:effectLst>
                <a:latin typeface="Tahoma" pitchFamily="34" charset="0"/>
              </a:rPr>
              <a:t>洛杉矶水库遮阳球</a:t>
            </a:r>
          </a:p>
        </p:txBody>
      </p:sp>
      <p:grpSp>
        <p:nvGrpSpPr>
          <p:cNvPr id="47" name="Group 33"/>
          <p:cNvGrpSpPr>
            <a:grpSpLocks/>
          </p:cNvGrpSpPr>
          <p:nvPr/>
        </p:nvGrpSpPr>
        <p:grpSpPr bwMode="auto">
          <a:xfrm>
            <a:off x="611188" y="5157788"/>
            <a:ext cx="2663825" cy="928687"/>
            <a:chOff x="204" y="346"/>
            <a:chExt cx="1621" cy="499"/>
          </a:xfrm>
        </p:grpSpPr>
        <p:grpSp>
          <p:nvGrpSpPr>
            <p:cNvPr id="118800" name="Group 34"/>
            <p:cNvGrpSpPr>
              <a:grpSpLocks/>
            </p:cNvGrpSpPr>
            <p:nvPr/>
          </p:nvGrpSpPr>
          <p:grpSpPr bwMode="auto">
            <a:xfrm>
              <a:off x="703" y="346"/>
              <a:ext cx="1122" cy="499"/>
              <a:chOff x="385" y="346"/>
              <a:chExt cx="726" cy="363"/>
            </a:xfrm>
          </p:grpSpPr>
          <p:sp>
            <p:nvSpPr>
              <p:cNvPr id="118804" name="Oval 35"/>
              <p:cNvSpPr>
                <a:spLocks noChangeArrowheads="1"/>
              </p:cNvSpPr>
              <p:nvPr/>
            </p:nvSpPr>
            <p:spPr bwMode="auto">
              <a:xfrm>
                <a:off x="385" y="346"/>
                <a:ext cx="726" cy="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Text Box 36"/>
              <p:cNvSpPr txBox="1">
                <a:spLocks noChangeArrowheads="1"/>
              </p:cNvSpPr>
              <p:nvPr/>
            </p:nvSpPr>
            <p:spPr bwMode="auto">
              <a:xfrm>
                <a:off x="477" y="391"/>
                <a:ext cx="589"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多孔材料</a:t>
                </a:r>
              </a:p>
            </p:txBody>
          </p:sp>
        </p:grpSp>
        <p:grpSp>
          <p:nvGrpSpPr>
            <p:cNvPr id="118801" name="Group 37"/>
            <p:cNvGrpSpPr>
              <a:grpSpLocks/>
            </p:cNvGrpSpPr>
            <p:nvPr/>
          </p:nvGrpSpPr>
          <p:grpSpPr bwMode="auto">
            <a:xfrm>
              <a:off x="204" y="391"/>
              <a:ext cx="544" cy="437"/>
              <a:chOff x="1565" y="2160"/>
              <a:chExt cx="272" cy="318"/>
            </a:xfrm>
          </p:grpSpPr>
          <p:sp>
            <p:nvSpPr>
              <p:cNvPr id="118802" name="Oval 38"/>
              <p:cNvSpPr>
                <a:spLocks noChangeArrowheads="1"/>
              </p:cNvSpPr>
              <p:nvPr/>
            </p:nvSpPr>
            <p:spPr bwMode="auto">
              <a:xfrm>
                <a:off x="1565" y="2160"/>
                <a:ext cx="272" cy="318"/>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Text Box 39"/>
              <p:cNvSpPr txBox="1">
                <a:spLocks noChangeArrowheads="1"/>
              </p:cNvSpPr>
              <p:nvPr/>
            </p:nvSpPr>
            <p:spPr bwMode="auto">
              <a:xfrm>
                <a:off x="1565" y="2160"/>
                <a:ext cx="181"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b="1" dirty="0">
                    <a:effectLst>
                      <a:outerShdw blurRad="38100" dist="38100" dir="2700000" algn="tl">
                        <a:srgbClr val="C0C0C0"/>
                      </a:outerShdw>
                    </a:effectLst>
                    <a:latin typeface="Tahoma" pitchFamily="34" charset="0"/>
                  </a:rPr>
                  <a:t>31</a:t>
                </a:r>
              </a:p>
            </p:txBody>
          </p:sp>
        </p:grpSp>
      </p:grpSp>
      <p:sp>
        <p:nvSpPr>
          <p:cNvPr id="54" name="Text Box 40"/>
          <p:cNvSpPr txBox="1">
            <a:spLocks noChangeArrowheads="1"/>
          </p:cNvSpPr>
          <p:nvPr/>
        </p:nvSpPr>
        <p:spPr bwMode="auto">
          <a:xfrm>
            <a:off x="3563938" y="5229225"/>
            <a:ext cx="5111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dirty="0">
                <a:effectLst>
                  <a:outerShdw blurRad="38100" dist="38100" dir="2700000" algn="tl">
                    <a:srgbClr val="C0C0C0"/>
                  </a:outerShdw>
                </a:effectLst>
                <a:latin typeface="Tahoma" pitchFamily="34" charset="0"/>
              </a:rPr>
              <a:t>使物体变为多孔，或利用多孔结构</a:t>
            </a:r>
          </a:p>
        </p:txBody>
      </p:sp>
      <p:grpSp>
        <p:nvGrpSpPr>
          <p:cNvPr id="55" name="Group 47"/>
          <p:cNvGrpSpPr>
            <a:grpSpLocks/>
          </p:cNvGrpSpPr>
          <p:nvPr/>
        </p:nvGrpSpPr>
        <p:grpSpPr bwMode="auto">
          <a:xfrm>
            <a:off x="3419475" y="5829300"/>
            <a:ext cx="4681538" cy="528638"/>
            <a:chOff x="1383" y="3748"/>
            <a:chExt cx="2949" cy="333"/>
          </a:xfrm>
        </p:grpSpPr>
        <p:grpSp>
          <p:nvGrpSpPr>
            <p:cNvPr id="118796" name="Group 41"/>
            <p:cNvGrpSpPr>
              <a:grpSpLocks/>
            </p:cNvGrpSpPr>
            <p:nvPr/>
          </p:nvGrpSpPr>
          <p:grpSpPr bwMode="auto">
            <a:xfrm>
              <a:off x="1383" y="3748"/>
              <a:ext cx="545" cy="333"/>
              <a:chOff x="793" y="1752"/>
              <a:chExt cx="545" cy="333"/>
            </a:xfrm>
          </p:grpSpPr>
          <p:sp>
            <p:nvSpPr>
              <p:cNvPr id="118798" name="Rectangle 42"/>
              <p:cNvSpPr>
                <a:spLocks noChangeArrowheads="1"/>
              </p:cNvSpPr>
              <p:nvPr/>
            </p:nvSpPr>
            <p:spPr bwMode="auto">
              <a:xfrm>
                <a:off x="793" y="1752"/>
                <a:ext cx="545"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Text Box 43"/>
              <p:cNvSpPr txBox="1">
                <a:spLocks noChangeArrowheads="1"/>
              </p:cNvSpPr>
              <p:nvPr/>
            </p:nvSpPr>
            <p:spPr bwMode="auto">
              <a:xfrm>
                <a:off x="793" y="1797"/>
                <a:ext cx="5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dirty="0">
                    <a:solidFill>
                      <a:schemeClr val="accent2"/>
                    </a:solidFill>
                    <a:effectLst>
                      <a:outerShdw blurRad="38100" dist="38100" dir="2700000" algn="tl">
                        <a:srgbClr val="C0C0C0"/>
                      </a:outerShdw>
                    </a:effectLst>
                    <a:latin typeface="Tahoma" pitchFamily="34" charset="0"/>
                  </a:rPr>
                  <a:t>实例</a:t>
                </a:r>
              </a:p>
            </p:txBody>
          </p:sp>
        </p:grpSp>
        <p:sp>
          <p:nvSpPr>
            <p:cNvPr id="57" name="Text Box 44"/>
            <p:cNvSpPr txBox="1">
              <a:spLocks noChangeArrowheads="1"/>
            </p:cNvSpPr>
            <p:nvPr/>
          </p:nvSpPr>
          <p:spPr bwMode="auto">
            <a:xfrm>
              <a:off x="2381" y="3748"/>
              <a:ext cx="19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dirty="0">
                  <a:solidFill>
                    <a:schemeClr val="accent2"/>
                  </a:solidFill>
                  <a:effectLst>
                    <a:outerShdw blurRad="38100" dist="38100" dir="2700000" algn="tl">
                      <a:srgbClr val="C0C0C0"/>
                    </a:outerShdw>
                  </a:effectLst>
                  <a:latin typeface="Tahoma" pitchFamily="34" charset="0"/>
                </a:rPr>
                <a:t>各种发泡材料</a:t>
              </a:r>
            </a:p>
          </p:txBody>
        </p:sp>
      </p:grpSp>
    </p:spTree>
    <p:extLst>
      <p:ext uri="{BB962C8B-B14F-4D97-AF65-F5344CB8AC3E}">
        <p14:creationId xmlns:p14="http://schemas.microsoft.com/office/powerpoint/2010/main" val="15548423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19477"/>
                                        </p:tgtEl>
                                        <p:attrNameLst>
                                          <p:attrName>style.visibility</p:attrName>
                                        </p:attrNameLst>
                                      </p:cBhvr>
                                      <p:to>
                                        <p:strVal val="visible"/>
                                      </p:to>
                                    </p:set>
                                    <p:anim calcmode="lin" valueType="num">
                                      <p:cBhvr>
                                        <p:cTn id="7" dur="1000" fill="hold"/>
                                        <p:tgtEl>
                                          <p:spTgt spid="19477"/>
                                        </p:tgtEl>
                                        <p:attrNameLst>
                                          <p:attrName>ppt_w</p:attrName>
                                        </p:attrNameLst>
                                      </p:cBhvr>
                                      <p:tavLst>
                                        <p:tav tm="0">
                                          <p:val>
                                            <p:strVal val="#ppt_w*0.70"/>
                                          </p:val>
                                        </p:tav>
                                        <p:tav tm="100000">
                                          <p:val>
                                            <p:strVal val="#ppt_w"/>
                                          </p:val>
                                        </p:tav>
                                      </p:tavLst>
                                    </p:anim>
                                    <p:anim calcmode="lin" valueType="num">
                                      <p:cBhvr>
                                        <p:cTn id="8" dur="1000" fill="hold"/>
                                        <p:tgtEl>
                                          <p:spTgt spid="19477"/>
                                        </p:tgtEl>
                                        <p:attrNameLst>
                                          <p:attrName>ppt_h</p:attrName>
                                        </p:attrNameLst>
                                      </p:cBhvr>
                                      <p:tavLst>
                                        <p:tav tm="0">
                                          <p:val>
                                            <p:strVal val="#ppt_h"/>
                                          </p:val>
                                        </p:tav>
                                        <p:tav tm="100000">
                                          <p:val>
                                            <p:strVal val="#ppt_h"/>
                                          </p:val>
                                        </p:tav>
                                      </p:tavLst>
                                    </p:anim>
                                    <p:animEffect transition="in" filter="fade">
                                      <p:cBhvr>
                                        <p:cTn id="9" dur="1000"/>
                                        <p:tgtEl>
                                          <p:spTgt spid="1947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9484"/>
                                        </p:tgtEl>
                                        <p:attrNameLst>
                                          <p:attrName>style.visibility</p:attrName>
                                        </p:attrNameLst>
                                      </p:cBhvr>
                                      <p:to>
                                        <p:strVal val="visible"/>
                                      </p:to>
                                    </p:set>
                                    <p:anim calcmode="lin" valueType="num">
                                      <p:cBhvr>
                                        <p:cTn id="14" dur="1000" fill="hold"/>
                                        <p:tgtEl>
                                          <p:spTgt spid="19484"/>
                                        </p:tgtEl>
                                        <p:attrNameLst>
                                          <p:attrName>ppt_w</p:attrName>
                                        </p:attrNameLst>
                                      </p:cBhvr>
                                      <p:tavLst>
                                        <p:tav tm="0">
                                          <p:val>
                                            <p:strVal val="#ppt_w*0.70"/>
                                          </p:val>
                                        </p:tav>
                                        <p:tav tm="100000">
                                          <p:val>
                                            <p:strVal val="#ppt_w"/>
                                          </p:val>
                                        </p:tav>
                                      </p:tavLst>
                                    </p:anim>
                                    <p:anim calcmode="lin" valueType="num">
                                      <p:cBhvr>
                                        <p:cTn id="15" dur="1000" fill="hold"/>
                                        <p:tgtEl>
                                          <p:spTgt spid="19484"/>
                                        </p:tgtEl>
                                        <p:attrNameLst>
                                          <p:attrName>ppt_h</p:attrName>
                                        </p:attrNameLst>
                                      </p:cBhvr>
                                      <p:tavLst>
                                        <p:tav tm="0">
                                          <p:val>
                                            <p:strVal val="#ppt_h"/>
                                          </p:val>
                                        </p:tav>
                                        <p:tav tm="100000">
                                          <p:val>
                                            <p:strVal val="#ppt_h"/>
                                          </p:val>
                                        </p:tav>
                                      </p:tavLst>
                                    </p:anim>
                                    <p:animEffect transition="in" filter="fade">
                                      <p:cBhvr>
                                        <p:cTn id="16" dur="1000"/>
                                        <p:tgtEl>
                                          <p:spTgt spid="1948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19502"/>
                                        </p:tgtEl>
                                        <p:attrNameLst>
                                          <p:attrName>style.visibility</p:attrName>
                                        </p:attrNameLst>
                                      </p:cBhvr>
                                      <p:to>
                                        <p:strVal val="visible"/>
                                      </p:to>
                                    </p:set>
                                    <p:anim calcmode="lin" valueType="num">
                                      <p:cBhvr>
                                        <p:cTn id="21" dur="1000" fill="hold"/>
                                        <p:tgtEl>
                                          <p:spTgt spid="19502"/>
                                        </p:tgtEl>
                                        <p:attrNameLst>
                                          <p:attrName>ppt_w</p:attrName>
                                        </p:attrNameLst>
                                      </p:cBhvr>
                                      <p:tavLst>
                                        <p:tav tm="0">
                                          <p:val>
                                            <p:strVal val="#ppt_w*0.70"/>
                                          </p:val>
                                        </p:tav>
                                        <p:tav tm="100000">
                                          <p:val>
                                            <p:strVal val="#ppt_w"/>
                                          </p:val>
                                        </p:tav>
                                      </p:tavLst>
                                    </p:anim>
                                    <p:anim calcmode="lin" valueType="num">
                                      <p:cBhvr>
                                        <p:cTn id="22" dur="1000" fill="hold"/>
                                        <p:tgtEl>
                                          <p:spTgt spid="19502"/>
                                        </p:tgtEl>
                                        <p:attrNameLst>
                                          <p:attrName>ppt_h</p:attrName>
                                        </p:attrNameLst>
                                      </p:cBhvr>
                                      <p:tavLst>
                                        <p:tav tm="0">
                                          <p:val>
                                            <p:strVal val="#ppt_h"/>
                                          </p:val>
                                        </p:tav>
                                        <p:tav tm="100000">
                                          <p:val>
                                            <p:strVal val="#ppt_h"/>
                                          </p:val>
                                        </p:tav>
                                      </p:tavLst>
                                    </p:anim>
                                    <p:animEffect transition="in" filter="fade">
                                      <p:cBhvr>
                                        <p:cTn id="23" dur="1000"/>
                                        <p:tgtEl>
                                          <p:spTgt spid="1950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nodeType="clickEffect">
                                  <p:stCondLst>
                                    <p:cond delay="0"/>
                                  </p:stCondLst>
                                  <p:childTnLst>
                                    <p:set>
                                      <p:cBhvr>
                                        <p:cTn id="27" dur="1" fill="hold">
                                          <p:stCondLst>
                                            <p:cond delay="0"/>
                                          </p:stCondLst>
                                        </p:cTn>
                                        <p:tgtEl>
                                          <p:spTgt spid="47"/>
                                        </p:tgtEl>
                                        <p:attrNameLst>
                                          <p:attrName>style.visibility</p:attrName>
                                        </p:attrNameLst>
                                      </p:cBhvr>
                                      <p:to>
                                        <p:strVal val="visible"/>
                                      </p:to>
                                    </p:set>
                                    <p:anim calcmode="lin" valueType="num">
                                      <p:cBhvr>
                                        <p:cTn id="28" dur="1000" fill="hold"/>
                                        <p:tgtEl>
                                          <p:spTgt spid="47"/>
                                        </p:tgtEl>
                                        <p:attrNameLst>
                                          <p:attrName>ppt_w</p:attrName>
                                        </p:attrNameLst>
                                      </p:cBhvr>
                                      <p:tavLst>
                                        <p:tav tm="0">
                                          <p:val>
                                            <p:strVal val="#ppt_w*0.70"/>
                                          </p:val>
                                        </p:tav>
                                        <p:tav tm="100000">
                                          <p:val>
                                            <p:strVal val="#ppt_w"/>
                                          </p:val>
                                        </p:tav>
                                      </p:tavLst>
                                    </p:anim>
                                    <p:anim calcmode="lin" valueType="num">
                                      <p:cBhvr>
                                        <p:cTn id="29" dur="1000" fill="hold"/>
                                        <p:tgtEl>
                                          <p:spTgt spid="47"/>
                                        </p:tgtEl>
                                        <p:attrNameLst>
                                          <p:attrName>ppt_h</p:attrName>
                                        </p:attrNameLst>
                                      </p:cBhvr>
                                      <p:tavLst>
                                        <p:tav tm="0">
                                          <p:val>
                                            <p:strVal val="#ppt_h"/>
                                          </p:val>
                                        </p:tav>
                                        <p:tav tm="100000">
                                          <p:val>
                                            <p:strVal val="#ppt_h"/>
                                          </p:val>
                                        </p:tav>
                                      </p:tavLst>
                                    </p:anim>
                                    <p:animEffect transition="in" filter="fade">
                                      <p:cBhvr>
                                        <p:cTn id="30" dur="1000"/>
                                        <p:tgtEl>
                                          <p:spTgt spid="4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54"/>
                                        </p:tgtEl>
                                        <p:attrNameLst>
                                          <p:attrName>style.visibility</p:attrName>
                                        </p:attrNameLst>
                                      </p:cBhvr>
                                      <p:to>
                                        <p:strVal val="visible"/>
                                      </p:to>
                                    </p:set>
                                    <p:anim calcmode="lin" valueType="num">
                                      <p:cBhvr>
                                        <p:cTn id="35" dur="1000" fill="hold"/>
                                        <p:tgtEl>
                                          <p:spTgt spid="54"/>
                                        </p:tgtEl>
                                        <p:attrNameLst>
                                          <p:attrName>ppt_w</p:attrName>
                                        </p:attrNameLst>
                                      </p:cBhvr>
                                      <p:tavLst>
                                        <p:tav tm="0">
                                          <p:val>
                                            <p:strVal val="#ppt_w*0.70"/>
                                          </p:val>
                                        </p:tav>
                                        <p:tav tm="100000">
                                          <p:val>
                                            <p:strVal val="#ppt_w"/>
                                          </p:val>
                                        </p:tav>
                                      </p:tavLst>
                                    </p:anim>
                                    <p:anim calcmode="lin" valueType="num">
                                      <p:cBhvr>
                                        <p:cTn id="36" dur="1000" fill="hold"/>
                                        <p:tgtEl>
                                          <p:spTgt spid="54"/>
                                        </p:tgtEl>
                                        <p:attrNameLst>
                                          <p:attrName>ppt_h</p:attrName>
                                        </p:attrNameLst>
                                      </p:cBhvr>
                                      <p:tavLst>
                                        <p:tav tm="0">
                                          <p:val>
                                            <p:strVal val="#ppt_h"/>
                                          </p:val>
                                        </p:tav>
                                        <p:tav tm="100000">
                                          <p:val>
                                            <p:strVal val="#ppt_h"/>
                                          </p:val>
                                        </p:tav>
                                      </p:tavLst>
                                    </p:anim>
                                    <p:animEffect transition="in" filter="fade">
                                      <p:cBhvr>
                                        <p:cTn id="37" dur="1000"/>
                                        <p:tgtEl>
                                          <p:spTgt spid="5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5" presetClass="entr" presetSubtype="0" fill="hold" nodeType="clickEffect">
                                  <p:stCondLst>
                                    <p:cond delay="0"/>
                                  </p:stCondLst>
                                  <p:childTnLst>
                                    <p:set>
                                      <p:cBhvr>
                                        <p:cTn id="41" dur="1" fill="hold">
                                          <p:stCondLst>
                                            <p:cond delay="0"/>
                                          </p:stCondLst>
                                        </p:cTn>
                                        <p:tgtEl>
                                          <p:spTgt spid="55"/>
                                        </p:tgtEl>
                                        <p:attrNameLst>
                                          <p:attrName>style.visibility</p:attrName>
                                        </p:attrNameLst>
                                      </p:cBhvr>
                                      <p:to>
                                        <p:strVal val="visible"/>
                                      </p:to>
                                    </p:set>
                                    <p:anim calcmode="lin" valueType="num">
                                      <p:cBhvr>
                                        <p:cTn id="42" dur="1000" fill="hold"/>
                                        <p:tgtEl>
                                          <p:spTgt spid="55"/>
                                        </p:tgtEl>
                                        <p:attrNameLst>
                                          <p:attrName>ppt_w</p:attrName>
                                        </p:attrNameLst>
                                      </p:cBhvr>
                                      <p:tavLst>
                                        <p:tav tm="0">
                                          <p:val>
                                            <p:strVal val="#ppt_w*0.70"/>
                                          </p:val>
                                        </p:tav>
                                        <p:tav tm="100000">
                                          <p:val>
                                            <p:strVal val="#ppt_w"/>
                                          </p:val>
                                        </p:tav>
                                      </p:tavLst>
                                    </p:anim>
                                    <p:anim calcmode="lin" valueType="num">
                                      <p:cBhvr>
                                        <p:cTn id="43" dur="1000" fill="hold"/>
                                        <p:tgtEl>
                                          <p:spTgt spid="55"/>
                                        </p:tgtEl>
                                        <p:attrNameLst>
                                          <p:attrName>ppt_h</p:attrName>
                                        </p:attrNameLst>
                                      </p:cBhvr>
                                      <p:tavLst>
                                        <p:tav tm="0">
                                          <p:val>
                                            <p:strVal val="#ppt_h"/>
                                          </p:val>
                                        </p:tav>
                                        <p:tav tm="100000">
                                          <p:val>
                                            <p:strVal val="#ppt_h"/>
                                          </p:val>
                                        </p:tav>
                                      </p:tavLst>
                                    </p:anim>
                                    <p:animEffect transition="in" filter="fade">
                                      <p:cBhvr>
                                        <p:cTn id="44" dur="1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4" grpId="0"/>
      <p:bldP spid="5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页脚占位符 1"/>
          <p:cNvSpPr>
            <a:spLocks noGrp="1"/>
          </p:cNvSpPr>
          <p:nvPr>
            <p:ph type="ftr" sz="quarter" idx="10"/>
          </p:nvPr>
        </p:nvSpPr>
        <p:spPr>
          <a:noFill/>
        </p:spPr>
        <p:txBody>
          <a:bodyPr/>
          <a:lstStyle>
            <a:lvl1pPr>
              <a:defRPr kumimoji="1" sz="2400">
                <a:solidFill>
                  <a:schemeClr val="tx2"/>
                </a:solidFill>
                <a:latin typeface="Arial" charset="0"/>
                <a:ea typeface="宋体" pitchFamily="2" charset="-122"/>
              </a:defRPr>
            </a:lvl1pPr>
            <a:lvl2pPr marL="742950" indent="-285750">
              <a:defRPr kumimoji="1" sz="2400">
                <a:solidFill>
                  <a:schemeClr val="tx2"/>
                </a:solidFill>
                <a:latin typeface="Arial" charset="0"/>
                <a:ea typeface="宋体" pitchFamily="2" charset="-122"/>
              </a:defRPr>
            </a:lvl2pPr>
            <a:lvl3pPr marL="1143000" indent="-228600">
              <a:defRPr kumimoji="1" sz="2400">
                <a:solidFill>
                  <a:schemeClr val="tx2"/>
                </a:solidFill>
                <a:latin typeface="Arial" charset="0"/>
                <a:ea typeface="宋体" pitchFamily="2" charset="-122"/>
              </a:defRPr>
            </a:lvl3pPr>
            <a:lvl4pPr marL="1600200" indent="-228600">
              <a:defRPr kumimoji="1" sz="2400">
                <a:solidFill>
                  <a:schemeClr val="tx2"/>
                </a:solidFill>
                <a:latin typeface="Arial" charset="0"/>
                <a:ea typeface="宋体" pitchFamily="2" charset="-122"/>
              </a:defRPr>
            </a:lvl4pPr>
            <a:lvl5pPr marL="2057400" indent="-228600">
              <a:defRPr kumimoji="1" sz="2400">
                <a:solidFill>
                  <a:schemeClr val="tx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tx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tx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tx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tx2"/>
                </a:solidFill>
                <a:latin typeface="Arial" charset="0"/>
                <a:ea typeface="宋体" pitchFamily="2" charset="-122"/>
              </a:defRPr>
            </a:lvl9pPr>
          </a:lstStyle>
          <a:p>
            <a:r>
              <a:rPr kumimoji="0" lang="en-US" altLang="en-US" sz="1400" smtClean="0">
                <a:solidFill>
                  <a:srgbClr val="003366"/>
                </a:solidFill>
                <a:latin typeface="Times New Roman" pitchFamily="18" charset="0"/>
              </a:rPr>
              <a:t>Page</a:t>
            </a:r>
            <a:fld id="{6E600FF6-E8C7-4625-AF32-D357122C837B}" type="slidenum">
              <a:rPr kumimoji="0" lang="en-US" altLang="en-US" sz="1400" smtClean="0">
                <a:solidFill>
                  <a:srgbClr val="003366"/>
                </a:solidFill>
                <a:latin typeface="Arial Narrow" pitchFamily="34" charset="0"/>
              </a:rPr>
              <a:pPr/>
              <a:t>52</a:t>
            </a:fld>
            <a:endParaRPr kumimoji="0" lang="en-US" altLang="en-US" sz="1400" smtClean="0">
              <a:solidFill>
                <a:srgbClr val="003366"/>
              </a:solidFill>
              <a:latin typeface="Arial Narrow" pitchFamily="34" charset="0"/>
            </a:endParaRPr>
          </a:p>
        </p:txBody>
      </p:sp>
      <p:grpSp>
        <p:nvGrpSpPr>
          <p:cNvPr id="108548" name="Group 4"/>
          <p:cNvGrpSpPr>
            <a:grpSpLocks/>
          </p:cNvGrpSpPr>
          <p:nvPr/>
        </p:nvGrpSpPr>
        <p:grpSpPr bwMode="auto">
          <a:xfrm>
            <a:off x="468313" y="765175"/>
            <a:ext cx="2663825" cy="928688"/>
            <a:chOff x="204" y="346"/>
            <a:chExt cx="1621" cy="499"/>
          </a:xfrm>
        </p:grpSpPr>
        <p:grpSp>
          <p:nvGrpSpPr>
            <p:cNvPr id="119843" name="Group 5"/>
            <p:cNvGrpSpPr>
              <a:grpSpLocks/>
            </p:cNvGrpSpPr>
            <p:nvPr/>
          </p:nvGrpSpPr>
          <p:grpSpPr bwMode="auto">
            <a:xfrm>
              <a:off x="703" y="346"/>
              <a:ext cx="1122" cy="499"/>
              <a:chOff x="385" y="346"/>
              <a:chExt cx="726" cy="363"/>
            </a:xfrm>
          </p:grpSpPr>
          <p:sp>
            <p:nvSpPr>
              <p:cNvPr id="119847" name="Oval 6"/>
              <p:cNvSpPr>
                <a:spLocks noChangeArrowheads="1"/>
              </p:cNvSpPr>
              <p:nvPr/>
            </p:nvSpPr>
            <p:spPr bwMode="auto">
              <a:xfrm>
                <a:off x="385" y="346"/>
                <a:ext cx="726" cy="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51" name="Text Box 7"/>
              <p:cNvSpPr txBox="1">
                <a:spLocks noChangeArrowheads="1"/>
              </p:cNvSpPr>
              <p:nvPr/>
            </p:nvSpPr>
            <p:spPr bwMode="auto">
              <a:xfrm>
                <a:off x="477" y="391"/>
                <a:ext cx="589"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改变颜色</a:t>
                </a:r>
              </a:p>
            </p:txBody>
          </p:sp>
        </p:grpSp>
        <p:grpSp>
          <p:nvGrpSpPr>
            <p:cNvPr id="119844" name="Group 8"/>
            <p:cNvGrpSpPr>
              <a:grpSpLocks/>
            </p:cNvGrpSpPr>
            <p:nvPr/>
          </p:nvGrpSpPr>
          <p:grpSpPr bwMode="auto">
            <a:xfrm>
              <a:off x="204" y="391"/>
              <a:ext cx="544" cy="437"/>
              <a:chOff x="1565" y="2160"/>
              <a:chExt cx="272" cy="318"/>
            </a:xfrm>
          </p:grpSpPr>
          <p:sp>
            <p:nvSpPr>
              <p:cNvPr id="119845" name="Oval 9"/>
              <p:cNvSpPr>
                <a:spLocks noChangeArrowheads="1"/>
              </p:cNvSpPr>
              <p:nvPr/>
            </p:nvSpPr>
            <p:spPr bwMode="auto">
              <a:xfrm>
                <a:off x="1565" y="2160"/>
                <a:ext cx="272" cy="318"/>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54" name="Text Box 10"/>
              <p:cNvSpPr txBox="1">
                <a:spLocks noChangeArrowheads="1"/>
              </p:cNvSpPr>
              <p:nvPr/>
            </p:nvSpPr>
            <p:spPr bwMode="auto">
              <a:xfrm>
                <a:off x="1565" y="2160"/>
                <a:ext cx="181"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Tahoma" pitchFamily="34" charset="0"/>
                  </a:rPr>
                  <a:t>32</a:t>
                </a:r>
              </a:p>
            </p:txBody>
          </p:sp>
        </p:grpSp>
      </p:grpSp>
      <p:sp>
        <p:nvSpPr>
          <p:cNvPr id="108555" name="Text Box 11"/>
          <p:cNvSpPr txBox="1">
            <a:spLocks noChangeArrowheads="1"/>
          </p:cNvSpPr>
          <p:nvPr/>
        </p:nvSpPr>
        <p:spPr bwMode="auto">
          <a:xfrm>
            <a:off x="3492500" y="908050"/>
            <a:ext cx="4032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改变颜色，增加可视度</a:t>
            </a:r>
          </a:p>
        </p:txBody>
      </p:sp>
      <p:grpSp>
        <p:nvGrpSpPr>
          <p:cNvPr id="108587" name="Group 43"/>
          <p:cNvGrpSpPr>
            <a:grpSpLocks/>
          </p:cNvGrpSpPr>
          <p:nvPr/>
        </p:nvGrpSpPr>
        <p:grpSpPr bwMode="auto">
          <a:xfrm>
            <a:off x="1835150" y="1916113"/>
            <a:ext cx="4392613" cy="601662"/>
            <a:chOff x="1156" y="1071"/>
            <a:chExt cx="2767" cy="379"/>
          </a:xfrm>
        </p:grpSpPr>
        <p:grpSp>
          <p:nvGrpSpPr>
            <p:cNvPr id="119839" name="Group 12"/>
            <p:cNvGrpSpPr>
              <a:grpSpLocks/>
            </p:cNvGrpSpPr>
            <p:nvPr/>
          </p:nvGrpSpPr>
          <p:grpSpPr bwMode="auto">
            <a:xfrm>
              <a:off x="1156" y="1117"/>
              <a:ext cx="545" cy="333"/>
              <a:chOff x="793" y="1752"/>
              <a:chExt cx="545" cy="333"/>
            </a:xfrm>
          </p:grpSpPr>
          <p:sp>
            <p:nvSpPr>
              <p:cNvPr id="119841" name="Rectangle 13"/>
              <p:cNvSpPr>
                <a:spLocks noChangeArrowheads="1"/>
              </p:cNvSpPr>
              <p:nvPr/>
            </p:nvSpPr>
            <p:spPr bwMode="auto">
              <a:xfrm>
                <a:off x="793" y="1752"/>
                <a:ext cx="545"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58" name="Text Box 14"/>
              <p:cNvSpPr txBox="1">
                <a:spLocks noChangeArrowheads="1"/>
              </p:cNvSpPr>
              <p:nvPr/>
            </p:nvSpPr>
            <p:spPr bwMode="auto">
              <a:xfrm>
                <a:off x="793" y="1797"/>
                <a:ext cx="5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实例</a:t>
                </a:r>
              </a:p>
            </p:txBody>
          </p:sp>
        </p:grpSp>
        <p:sp>
          <p:nvSpPr>
            <p:cNvPr id="108559" name="Text Box 15"/>
            <p:cNvSpPr txBox="1">
              <a:spLocks noChangeArrowheads="1"/>
            </p:cNvSpPr>
            <p:nvPr/>
          </p:nvSpPr>
          <p:spPr bwMode="auto">
            <a:xfrm>
              <a:off x="1973" y="1071"/>
              <a:ext cx="19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solidFill>
                    <a:schemeClr val="accent2"/>
                  </a:solidFill>
                  <a:effectLst>
                    <a:outerShdw blurRad="38100" dist="38100" dir="2700000" algn="tl">
                      <a:srgbClr val="C0C0C0"/>
                    </a:outerShdw>
                  </a:effectLst>
                  <a:latin typeface="Tahoma" pitchFamily="34" charset="0"/>
                </a:rPr>
                <a:t>紫外线光笔辨伪钞</a:t>
              </a:r>
            </a:p>
          </p:txBody>
        </p:sp>
      </p:grpSp>
      <p:grpSp>
        <p:nvGrpSpPr>
          <p:cNvPr id="108560" name="Group 16"/>
          <p:cNvGrpSpPr>
            <a:grpSpLocks/>
          </p:cNvGrpSpPr>
          <p:nvPr/>
        </p:nvGrpSpPr>
        <p:grpSpPr bwMode="auto">
          <a:xfrm>
            <a:off x="468313" y="2997200"/>
            <a:ext cx="2663825" cy="928688"/>
            <a:chOff x="204" y="346"/>
            <a:chExt cx="1621" cy="499"/>
          </a:xfrm>
        </p:grpSpPr>
        <p:grpSp>
          <p:nvGrpSpPr>
            <p:cNvPr id="119833" name="Group 17"/>
            <p:cNvGrpSpPr>
              <a:grpSpLocks/>
            </p:cNvGrpSpPr>
            <p:nvPr/>
          </p:nvGrpSpPr>
          <p:grpSpPr bwMode="auto">
            <a:xfrm>
              <a:off x="703" y="346"/>
              <a:ext cx="1122" cy="499"/>
              <a:chOff x="385" y="346"/>
              <a:chExt cx="726" cy="363"/>
            </a:xfrm>
          </p:grpSpPr>
          <p:sp>
            <p:nvSpPr>
              <p:cNvPr id="119837" name="Oval 18"/>
              <p:cNvSpPr>
                <a:spLocks noChangeArrowheads="1"/>
              </p:cNvSpPr>
              <p:nvPr/>
            </p:nvSpPr>
            <p:spPr bwMode="auto">
              <a:xfrm>
                <a:off x="385" y="346"/>
                <a:ext cx="726" cy="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63" name="Text Box 19"/>
              <p:cNvSpPr txBox="1">
                <a:spLocks noChangeArrowheads="1"/>
              </p:cNvSpPr>
              <p:nvPr/>
            </p:nvSpPr>
            <p:spPr bwMode="auto">
              <a:xfrm>
                <a:off x="477" y="391"/>
                <a:ext cx="589"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同质性</a:t>
                </a:r>
              </a:p>
            </p:txBody>
          </p:sp>
        </p:grpSp>
        <p:grpSp>
          <p:nvGrpSpPr>
            <p:cNvPr id="119834" name="Group 20"/>
            <p:cNvGrpSpPr>
              <a:grpSpLocks/>
            </p:cNvGrpSpPr>
            <p:nvPr/>
          </p:nvGrpSpPr>
          <p:grpSpPr bwMode="auto">
            <a:xfrm>
              <a:off x="204" y="391"/>
              <a:ext cx="544" cy="437"/>
              <a:chOff x="1565" y="2160"/>
              <a:chExt cx="272" cy="318"/>
            </a:xfrm>
          </p:grpSpPr>
          <p:sp>
            <p:nvSpPr>
              <p:cNvPr id="119835" name="Oval 21"/>
              <p:cNvSpPr>
                <a:spLocks noChangeArrowheads="1"/>
              </p:cNvSpPr>
              <p:nvPr/>
            </p:nvSpPr>
            <p:spPr bwMode="auto">
              <a:xfrm>
                <a:off x="1565" y="2160"/>
                <a:ext cx="272" cy="318"/>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66" name="Text Box 22"/>
              <p:cNvSpPr txBox="1">
                <a:spLocks noChangeArrowheads="1"/>
              </p:cNvSpPr>
              <p:nvPr/>
            </p:nvSpPr>
            <p:spPr bwMode="auto">
              <a:xfrm>
                <a:off x="1565" y="2160"/>
                <a:ext cx="181"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Tahoma" pitchFamily="34" charset="0"/>
                  </a:rPr>
                  <a:t>33</a:t>
                </a:r>
              </a:p>
            </p:txBody>
          </p:sp>
        </p:grpSp>
      </p:grpSp>
      <p:sp>
        <p:nvSpPr>
          <p:cNvPr id="108567" name="Text Box 23"/>
          <p:cNvSpPr txBox="1">
            <a:spLocks noChangeArrowheads="1"/>
          </p:cNvSpPr>
          <p:nvPr/>
        </p:nvSpPr>
        <p:spPr bwMode="auto">
          <a:xfrm>
            <a:off x="3492500" y="3068638"/>
            <a:ext cx="467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相近物体采用相近材料</a:t>
            </a:r>
          </a:p>
        </p:txBody>
      </p:sp>
      <p:grpSp>
        <p:nvGrpSpPr>
          <p:cNvPr id="108588" name="Group 44"/>
          <p:cNvGrpSpPr>
            <a:grpSpLocks/>
          </p:cNvGrpSpPr>
          <p:nvPr/>
        </p:nvGrpSpPr>
        <p:grpSpPr bwMode="auto">
          <a:xfrm>
            <a:off x="1692275" y="4149725"/>
            <a:ext cx="6623050" cy="528638"/>
            <a:chOff x="1066" y="2478"/>
            <a:chExt cx="4172" cy="333"/>
          </a:xfrm>
        </p:grpSpPr>
        <p:grpSp>
          <p:nvGrpSpPr>
            <p:cNvPr id="119829" name="Group 24"/>
            <p:cNvGrpSpPr>
              <a:grpSpLocks/>
            </p:cNvGrpSpPr>
            <p:nvPr/>
          </p:nvGrpSpPr>
          <p:grpSpPr bwMode="auto">
            <a:xfrm>
              <a:off x="1066" y="2478"/>
              <a:ext cx="545" cy="333"/>
              <a:chOff x="793" y="1752"/>
              <a:chExt cx="545" cy="333"/>
            </a:xfrm>
          </p:grpSpPr>
          <p:sp>
            <p:nvSpPr>
              <p:cNvPr id="119831" name="Rectangle 25"/>
              <p:cNvSpPr>
                <a:spLocks noChangeArrowheads="1"/>
              </p:cNvSpPr>
              <p:nvPr/>
            </p:nvSpPr>
            <p:spPr bwMode="auto">
              <a:xfrm>
                <a:off x="793" y="1752"/>
                <a:ext cx="545"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70" name="Text Box 26"/>
              <p:cNvSpPr txBox="1">
                <a:spLocks noChangeArrowheads="1"/>
              </p:cNvSpPr>
              <p:nvPr/>
            </p:nvSpPr>
            <p:spPr bwMode="auto">
              <a:xfrm>
                <a:off x="793" y="1797"/>
                <a:ext cx="5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solidFill>
                      <a:schemeClr val="accent2"/>
                    </a:solidFill>
                    <a:effectLst>
                      <a:outerShdw blurRad="38100" dist="38100" dir="2700000" algn="tl">
                        <a:srgbClr val="C0C0C0"/>
                      </a:outerShdw>
                    </a:effectLst>
                    <a:latin typeface="Tahoma" pitchFamily="34" charset="0"/>
                  </a:rPr>
                  <a:t>实例</a:t>
                </a:r>
              </a:p>
            </p:txBody>
          </p:sp>
        </p:grpSp>
        <p:sp>
          <p:nvSpPr>
            <p:cNvPr id="108571" name="Text Box 27"/>
            <p:cNvSpPr txBox="1">
              <a:spLocks noChangeArrowheads="1"/>
            </p:cNvSpPr>
            <p:nvPr/>
          </p:nvSpPr>
          <p:spPr bwMode="auto">
            <a:xfrm>
              <a:off x="1927" y="2478"/>
              <a:ext cx="331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solidFill>
                    <a:schemeClr val="accent2"/>
                  </a:solidFill>
                  <a:effectLst>
                    <a:outerShdw blurRad="38100" dist="38100" dir="2700000" algn="tl">
                      <a:srgbClr val="C0C0C0"/>
                    </a:outerShdw>
                  </a:effectLst>
                  <a:latin typeface="Tahoma" pitchFamily="34" charset="0"/>
                </a:rPr>
                <a:t>筛分垃圾的筛板材料不要采用金属的</a:t>
              </a:r>
            </a:p>
          </p:txBody>
        </p:sp>
      </p:grpSp>
      <p:grpSp>
        <p:nvGrpSpPr>
          <p:cNvPr id="108572" name="Group 28"/>
          <p:cNvGrpSpPr>
            <a:grpSpLocks/>
          </p:cNvGrpSpPr>
          <p:nvPr/>
        </p:nvGrpSpPr>
        <p:grpSpPr bwMode="auto">
          <a:xfrm>
            <a:off x="323850" y="5157788"/>
            <a:ext cx="2663825" cy="928687"/>
            <a:chOff x="204" y="346"/>
            <a:chExt cx="1621" cy="499"/>
          </a:xfrm>
        </p:grpSpPr>
        <p:grpSp>
          <p:nvGrpSpPr>
            <p:cNvPr id="119823" name="Group 29"/>
            <p:cNvGrpSpPr>
              <a:grpSpLocks/>
            </p:cNvGrpSpPr>
            <p:nvPr/>
          </p:nvGrpSpPr>
          <p:grpSpPr bwMode="auto">
            <a:xfrm>
              <a:off x="703" y="346"/>
              <a:ext cx="1122" cy="499"/>
              <a:chOff x="385" y="346"/>
              <a:chExt cx="726" cy="363"/>
            </a:xfrm>
          </p:grpSpPr>
          <p:sp>
            <p:nvSpPr>
              <p:cNvPr id="119827" name="Oval 30"/>
              <p:cNvSpPr>
                <a:spLocks noChangeArrowheads="1"/>
              </p:cNvSpPr>
              <p:nvPr/>
            </p:nvSpPr>
            <p:spPr bwMode="auto">
              <a:xfrm>
                <a:off x="385" y="346"/>
                <a:ext cx="726" cy="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75" name="Text Box 31"/>
              <p:cNvSpPr txBox="1">
                <a:spLocks noChangeArrowheads="1"/>
              </p:cNvSpPr>
              <p:nvPr/>
            </p:nvSpPr>
            <p:spPr bwMode="auto">
              <a:xfrm>
                <a:off x="477" y="391"/>
                <a:ext cx="589"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抛弃于修复</a:t>
                </a:r>
              </a:p>
            </p:txBody>
          </p:sp>
        </p:grpSp>
        <p:grpSp>
          <p:nvGrpSpPr>
            <p:cNvPr id="119824" name="Group 32"/>
            <p:cNvGrpSpPr>
              <a:grpSpLocks/>
            </p:cNvGrpSpPr>
            <p:nvPr/>
          </p:nvGrpSpPr>
          <p:grpSpPr bwMode="auto">
            <a:xfrm>
              <a:off x="204" y="391"/>
              <a:ext cx="544" cy="437"/>
              <a:chOff x="1565" y="2160"/>
              <a:chExt cx="272" cy="318"/>
            </a:xfrm>
          </p:grpSpPr>
          <p:sp>
            <p:nvSpPr>
              <p:cNvPr id="119825" name="Oval 33"/>
              <p:cNvSpPr>
                <a:spLocks noChangeArrowheads="1"/>
              </p:cNvSpPr>
              <p:nvPr/>
            </p:nvSpPr>
            <p:spPr bwMode="auto">
              <a:xfrm>
                <a:off x="1565" y="2160"/>
                <a:ext cx="272" cy="318"/>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78" name="Text Box 34"/>
              <p:cNvSpPr txBox="1">
                <a:spLocks noChangeArrowheads="1"/>
              </p:cNvSpPr>
              <p:nvPr/>
            </p:nvSpPr>
            <p:spPr bwMode="auto">
              <a:xfrm>
                <a:off x="1565" y="2160"/>
                <a:ext cx="181"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Tahoma" pitchFamily="34" charset="0"/>
                  </a:rPr>
                  <a:t>34</a:t>
                </a:r>
              </a:p>
            </p:txBody>
          </p:sp>
        </p:grpSp>
      </p:grpSp>
      <p:sp>
        <p:nvSpPr>
          <p:cNvPr id="108579" name="Text Box 35"/>
          <p:cNvSpPr txBox="1">
            <a:spLocks noChangeArrowheads="1"/>
          </p:cNvSpPr>
          <p:nvPr/>
        </p:nvSpPr>
        <p:spPr bwMode="auto">
          <a:xfrm>
            <a:off x="3276600" y="5157788"/>
            <a:ext cx="5256213"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采用溶解、蒸发等抛弃废物 </a:t>
            </a:r>
          </a:p>
          <a:p>
            <a:pPr eaLnBrk="1" hangingPunct="1">
              <a:spcBef>
                <a:spcPct val="50000"/>
              </a:spcBef>
              <a:defRPr/>
            </a:pPr>
            <a:r>
              <a:rPr kumimoji="0" lang="zh-CN" altLang="en-US" b="1">
                <a:effectLst>
                  <a:outerShdw blurRad="38100" dist="38100" dir="2700000" algn="tl">
                    <a:srgbClr val="C0C0C0"/>
                  </a:outerShdw>
                </a:effectLst>
                <a:latin typeface="Tahoma" pitchFamily="34" charset="0"/>
              </a:rPr>
              <a:t>迅速补充消耗减少部分</a:t>
            </a:r>
          </a:p>
        </p:txBody>
      </p:sp>
      <p:grpSp>
        <p:nvGrpSpPr>
          <p:cNvPr id="119819" name="Group 36"/>
          <p:cNvGrpSpPr>
            <a:grpSpLocks/>
          </p:cNvGrpSpPr>
          <p:nvPr/>
        </p:nvGrpSpPr>
        <p:grpSpPr bwMode="auto">
          <a:xfrm>
            <a:off x="7451725" y="5084763"/>
            <a:ext cx="865188" cy="528637"/>
            <a:chOff x="793" y="1752"/>
            <a:chExt cx="545" cy="333"/>
          </a:xfrm>
        </p:grpSpPr>
        <p:sp>
          <p:nvSpPr>
            <p:cNvPr id="119821" name="Rectangle 37"/>
            <p:cNvSpPr>
              <a:spLocks noChangeArrowheads="1"/>
            </p:cNvSpPr>
            <p:nvPr/>
          </p:nvSpPr>
          <p:spPr bwMode="auto">
            <a:xfrm>
              <a:off x="793" y="1752"/>
              <a:ext cx="545"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82" name="Text Box 38"/>
            <p:cNvSpPr txBox="1">
              <a:spLocks noChangeArrowheads="1"/>
            </p:cNvSpPr>
            <p:nvPr/>
          </p:nvSpPr>
          <p:spPr bwMode="auto">
            <a:xfrm>
              <a:off x="793" y="1797"/>
              <a:ext cx="5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实例</a:t>
              </a:r>
            </a:p>
          </p:txBody>
        </p:sp>
      </p:grpSp>
      <p:sp>
        <p:nvSpPr>
          <p:cNvPr id="108586" name="Text Box 42"/>
          <p:cNvSpPr txBox="1">
            <a:spLocks noChangeArrowheads="1"/>
          </p:cNvSpPr>
          <p:nvPr/>
        </p:nvSpPr>
        <p:spPr bwMode="auto">
          <a:xfrm>
            <a:off x="6804025" y="5661025"/>
            <a:ext cx="19446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solidFill>
                  <a:schemeClr val="accent2"/>
                </a:solidFill>
                <a:effectLst>
                  <a:outerShdw blurRad="38100" dist="38100" dir="2700000" algn="tl">
                    <a:srgbClr val="C0C0C0"/>
                  </a:outerShdw>
                </a:effectLst>
                <a:latin typeface="Tahoma" pitchFamily="34" charset="0"/>
              </a:rPr>
              <a:t>自动铅笔、药物胶囊</a:t>
            </a:r>
          </a:p>
        </p:txBody>
      </p:sp>
    </p:spTree>
    <p:extLst>
      <p:ext uri="{BB962C8B-B14F-4D97-AF65-F5344CB8AC3E}">
        <p14:creationId xmlns:p14="http://schemas.microsoft.com/office/powerpoint/2010/main" val="15366506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8548"/>
                                        </p:tgtEl>
                                        <p:attrNameLst>
                                          <p:attrName>style.visibility</p:attrName>
                                        </p:attrNameLst>
                                      </p:cBhvr>
                                      <p:to>
                                        <p:strVal val="visible"/>
                                      </p:to>
                                    </p:set>
                                    <p:animEffect transition="in" filter="blinds(horizontal)">
                                      <p:cBhvr>
                                        <p:cTn id="7" dur="500"/>
                                        <p:tgtEl>
                                          <p:spTgt spid="1085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8555"/>
                                        </p:tgtEl>
                                        <p:attrNameLst>
                                          <p:attrName>style.visibility</p:attrName>
                                        </p:attrNameLst>
                                      </p:cBhvr>
                                      <p:to>
                                        <p:strVal val="visible"/>
                                      </p:to>
                                    </p:set>
                                    <p:animEffect transition="in" filter="blinds(horizontal)">
                                      <p:cBhvr>
                                        <p:cTn id="12" dur="500"/>
                                        <p:tgtEl>
                                          <p:spTgt spid="1085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8587"/>
                                        </p:tgtEl>
                                        <p:attrNameLst>
                                          <p:attrName>style.visibility</p:attrName>
                                        </p:attrNameLst>
                                      </p:cBhvr>
                                      <p:to>
                                        <p:strVal val="visible"/>
                                      </p:to>
                                    </p:set>
                                    <p:animEffect transition="in" filter="blinds(horizontal)">
                                      <p:cBhvr>
                                        <p:cTn id="17" dur="500"/>
                                        <p:tgtEl>
                                          <p:spTgt spid="1085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8560"/>
                                        </p:tgtEl>
                                        <p:attrNameLst>
                                          <p:attrName>style.visibility</p:attrName>
                                        </p:attrNameLst>
                                      </p:cBhvr>
                                      <p:to>
                                        <p:strVal val="visible"/>
                                      </p:to>
                                    </p:set>
                                    <p:animEffect transition="in" filter="blinds(horizontal)">
                                      <p:cBhvr>
                                        <p:cTn id="22" dur="500"/>
                                        <p:tgtEl>
                                          <p:spTgt spid="1085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8567"/>
                                        </p:tgtEl>
                                        <p:attrNameLst>
                                          <p:attrName>style.visibility</p:attrName>
                                        </p:attrNameLst>
                                      </p:cBhvr>
                                      <p:to>
                                        <p:strVal val="visible"/>
                                      </p:to>
                                    </p:set>
                                    <p:animEffect transition="in" filter="blinds(horizontal)">
                                      <p:cBhvr>
                                        <p:cTn id="27" dur="500"/>
                                        <p:tgtEl>
                                          <p:spTgt spid="10856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08588"/>
                                        </p:tgtEl>
                                        <p:attrNameLst>
                                          <p:attrName>style.visibility</p:attrName>
                                        </p:attrNameLst>
                                      </p:cBhvr>
                                      <p:to>
                                        <p:strVal val="visible"/>
                                      </p:to>
                                    </p:set>
                                    <p:animEffect transition="in" filter="blinds(horizontal)">
                                      <p:cBhvr>
                                        <p:cTn id="32" dur="500"/>
                                        <p:tgtEl>
                                          <p:spTgt spid="10858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08572"/>
                                        </p:tgtEl>
                                        <p:attrNameLst>
                                          <p:attrName>style.visibility</p:attrName>
                                        </p:attrNameLst>
                                      </p:cBhvr>
                                      <p:to>
                                        <p:strVal val="visible"/>
                                      </p:to>
                                    </p:set>
                                    <p:animEffect transition="in" filter="blinds(horizontal)">
                                      <p:cBhvr>
                                        <p:cTn id="37" dur="500"/>
                                        <p:tgtEl>
                                          <p:spTgt spid="10857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08579"/>
                                        </p:tgtEl>
                                        <p:attrNameLst>
                                          <p:attrName>style.visibility</p:attrName>
                                        </p:attrNameLst>
                                      </p:cBhvr>
                                      <p:to>
                                        <p:strVal val="visible"/>
                                      </p:to>
                                    </p:set>
                                    <p:animEffect transition="in" filter="blinds(horizontal)">
                                      <p:cBhvr>
                                        <p:cTn id="42" dur="500"/>
                                        <p:tgtEl>
                                          <p:spTgt spid="108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5" grpId="0"/>
      <p:bldP spid="108567" grpId="0"/>
      <p:bldP spid="10857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页脚占位符 1"/>
          <p:cNvSpPr>
            <a:spLocks noGrp="1"/>
          </p:cNvSpPr>
          <p:nvPr>
            <p:ph type="ftr" sz="quarter" idx="10"/>
          </p:nvPr>
        </p:nvSpPr>
        <p:spPr>
          <a:noFill/>
        </p:spPr>
        <p:txBody>
          <a:bodyPr/>
          <a:lstStyle>
            <a:lvl1pPr>
              <a:defRPr kumimoji="1" sz="2400">
                <a:solidFill>
                  <a:schemeClr val="tx2"/>
                </a:solidFill>
                <a:latin typeface="Arial" charset="0"/>
                <a:ea typeface="宋体" pitchFamily="2" charset="-122"/>
              </a:defRPr>
            </a:lvl1pPr>
            <a:lvl2pPr marL="742950" indent="-285750">
              <a:defRPr kumimoji="1" sz="2400">
                <a:solidFill>
                  <a:schemeClr val="tx2"/>
                </a:solidFill>
                <a:latin typeface="Arial" charset="0"/>
                <a:ea typeface="宋体" pitchFamily="2" charset="-122"/>
              </a:defRPr>
            </a:lvl2pPr>
            <a:lvl3pPr marL="1143000" indent="-228600">
              <a:defRPr kumimoji="1" sz="2400">
                <a:solidFill>
                  <a:schemeClr val="tx2"/>
                </a:solidFill>
                <a:latin typeface="Arial" charset="0"/>
                <a:ea typeface="宋体" pitchFamily="2" charset="-122"/>
              </a:defRPr>
            </a:lvl3pPr>
            <a:lvl4pPr marL="1600200" indent="-228600">
              <a:defRPr kumimoji="1" sz="2400">
                <a:solidFill>
                  <a:schemeClr val="tx2"/>
                </a:solidFill>
                <a:latin typeface="Arial" charset="0"/>
                <a:ea typeface="宋体" pitchFamily="2" charset="-122"/>
              </a:defRPr>
            </a:lvl4pPr>
            <a:lvl5pPr marL="2057400" indent="-228600">
              <a:defRPr kumimoji="1" sz="2400">
                <a:solidFill>
                  <a:schemeClr val="tx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tx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tx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tx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tx2"/>
                </a:solidFill>
                <a:latin typeface="Arial" charset="0"/>
                <a:ea typeface="宋体" pitchFamily="2" charset="-122"/>
              </a:defRPr>
            </a:lvl9pPr>
          </a:lstStyle>
          <a:p>
            <a:r>
              <a:rPr kumimoji="0" lang="en-US" altLang="en-US" sz="1400" smtClean="0">
                <a:solidFill>
                  <a:srgbClr val="003366"/>
                </a:solidFill>
                <a:latin typeface="Times New Roman" pitchFamily="18" charset="0"/>
              </a:rPr>
              <a:t>Page</a:t>
            </a:r>
            <a:fld id="{8A67006E-3701-4709-85B7-F8F252C33417}" type="slidenum">
              <a:rPr kumimoji="0" lang="en-US" altLang="en-US" sz="1400" smtClean="0">
                <a:solidFill>
                  <a:srgbClr val="003366"/>
                </a:solidFill>
                <a:latin typeface="Arial Narrow" pitchFamily="34" charset="0"/>
              </a:rPr>
              <a:pPr/>
              <a:t>53</a:t>
            </a:fld>
            <a:endParaRPr kumimoji="0" lang="en-US" altLang="en-US" sz="1400" smtClean="0">
              <a:solidFill>
                <a:srgbClr val="003366"/>
              </a:solidFill>
              <a:latin typeface="Arial Narrow" pitchFamily="34" charset="0"/>
            </a:endParaRPr>
          </a:p>
        </p:txBody>
      </p:sp>
      <p:grpSp>
        <p:nvGrpSpPr>
          <p:cNvPr id="109572" name="Group 4"/>
          <p:cNvGrpSpPr>
            <a:grpSpLocks/>
          </p:cNvGrpSpPr>
          <p:nvPr/>
        </p:nvGrpSpPr>
        <p:grpSpPr bwMode="auto">
          <a:xfrm>
            <a:off x="468313" y="812800"/>
            <a:ext cx="2663825" cy="928688"/>
            <a:chOff x="204" y="346"/>
            <a:chExt cx="1621" cy="499"/>
          </a:xfrm>
        </p:grpSpPr>
        <p:grpSp>
          <p:nvGrpSpPr>
            <p:cNvPr id="120869" name="Group 5"/>
            <p:cNvGrpSpPr>
              <a:grpSpLocks/>
            </p:cNvGrpSpPr>
            <p:nvPr/>
          </p:nvGrpSpPr>
          <p:grpSpPr bwMode="auto">
            <a:xfrm>
              <a:off x="703" y="346"/>
              <a:ext cx="1122" cy="499"/>
              <a:chOff x="385" y="346"/>
              <a:chExt cx="726" cy="363"/>
            </a:xfrm>
          </p:grpSpPr>
          <p:sp>
            <p:nvSpPr>
              <p:cNvPr id="120873" name="Oval 6"/>
              <p:cNvSpPr>
                <a:spLocks noChangeArrowheads="1"/>
              </p:cNvSpPr>
              <p:nvPr/>
            </p:nvSpPr>
            <p:spPr bwMode="auto">
              <a:xfrm>
                <a:off x="385" y="346"/>
                <a:ext cx="726" cy="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75" name="Text Box 7"/>
              <p:cNvSpPr txBox="1">
                <a:spLocks noChangeArrowheads="1"/>
              </p:cNvSpPr>
              <p:nvPr/>
            </p:nvSpPr>
            <p:spPr bwMode="auto">
              <a:xfrm>
                <a:off x="477" y="391"/>
                <a:ext cx="589"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参数变化</a:t>
                </a:r>
              </a:p>
            </p:txBody>
          </p:sp>
        </p:grpSp>
        <p:grpSp>
          <p:nvGrpSpPr>
            <p:cNvPr id="120870" name="Group 8"/>
            <p:cNvGrpSpPr>
              <a:grpSpLocks/>
            </p:cNvGrpSpPr>
            <p:nvPr/>
          </p:nvGrpSpPr>
          <p:grpSpPr bwMode="auto">
            <a:xfrm>
              <a:off x="204" y="391"/>
              <a:ext cx="544" cy="437"/>
              <a:chOff x="1565" y="2160"/>
              <a:chExt cx="272" cy="318"/>
            </a:xfrm>
          </p:grpSpPr>
          <p:sp>
            <p:nvSpPr>
              <p:cNvPr id="120871" name="Oval 9"/>
              <p:cNvSpPr>
                <a:spLocks noChangeArrowheads="1"/>
              </p:cNvSpPr>
              <p:nvPr/>
            </p:nvSpPr>
            <p:spPr bwMode="auto">
              <a:xfrm>
                <a:off x="1565" y="2160"/>
                <a:ext cx="272" cy="318"/>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78" name="Text Box 10"/>
              <p:cNvSpPr txBox="1">
                <a:spLocks noChangeArrowheads="1"/>
              </p:cNvSpPr>
              <p:nvPr/>
            </p:nvSpPr>
            <p:spPr bwMode="auto">
              <a:xfrm>
                <a:off x="1565" y="2160"/>
                <a:ext cx="181"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Tahoma" pitchFamily="34" charset="0"/>
                  </a:rPr>
                  <a:t>35</a:t>
                </a:r>
              </a:p>
            </p:txBody>
          </p:sp>
        </p:grpSp>
      </p:grpSp>
      <p:sp>
        <p:nvSpPr>
          <p:cNvPr id="109579" name="Text Box 11"/>
          <p:cNvSpPr txBox="1">
            <a:spLocks noChangeArrowheads="1"/>
          </p:cNvSpPr>
          <p:nvPr/>
        </p:nvSpPr>
        <p:spPr bwMode="auto">
          <a:xfrm>
            <a:off x="3563938" y="812800"/>
            <a:ext cx="48958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改变物体的浓度、粘度、柔度、温度、体积</a:t>
            </a:r>
          </a:p>
        </p:txBody>
      </p:sp>
      <p:grpSp>
        <p:nvGrpSpPr>
          <p:cNvPr id="109608" name="Group 40"/>
          <p:cNvGrpSpPr>
            <a:grpSpLocks/>
          </p:cNvGrpSpPr>
          <p:nvPr/>
        </p:nvGrpSpPr>
        <p:grpSpPr bwMode="auto">
          <a:xfrm>
            <a:off x="1331913" y="2108200"/>
            <a:ext cx="5903912" cy="528638"/>
            <a:chOff x="839" y="1162"/>
            <a:chExt cx="3719" cy="333"/>
          </a:xfrm>
        </p:grpSpPr>
        <p:grpSp>
          <p:nvGrpSpPr>
            <p:cNvPr id="120865" name="Group 12"/>
            <p:cNvGrpSpPr>
              <a:grpSpLocks/>
            </p:cNvGrpSpPr>
            <p:nvPr/>
          </p:nvGrpSpPr>
          <p:grpSpPr bwMode="auto">
            <a:xfrm>
              <a:off x="839" y="1162"/>
              <a:ext cx="545" cy="333"/>
              <a:chOff x="793" y="1752"/>
              <a:chExt cx="545" cy="333"/>
            </a:xfrm>
          </p:grpSpPr>
          <p:sp>
            <p:nvSpPr>
              <p:cNvPr id="120867" name="Rectangle 13"/>
              <p:cNvSpPr>
                <a:spLocks noChangeArrowheads="1"/>
              </p:cNvSpPr>
              <p:nvPr/>
            </p:nvSpPr>
            <p:spPr bwMode="auto">
              <a:xfrm>
                <a:off x="793" y="1752"/>
                <a:ext cx="545"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82" name="Text Box 14"/>
              <p:cNvSpPr txBox="1">
                <a:spLocks noChangeArrowheads="1"/>
              </p:cNvSpPr>
              <p:nvPr/>
            </p:nvSpPr>
            <p:spPr bwMode="auto">
              <a:xfrm>
                <a:off x="793" y="1797"/>
                <a:ext cx="5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solidFill>
                      <a:schemeClr val="accent2"/>
                    </a:solidFill>
                    <a:effectLst>
                      <a:outerShdw blurRad="38100" dist="38100" dir="2700000" algn="tl">
                        <a:srgbClr val="C0C0C0"/>
                      </a:outerShdw>
                    </a:effectLst>
                    <a:latin typeface="Tahoma" pitchFamily="34" charset="0"/>
                  </a:rPr>
                  <a:t>实例</a:t>
                </a:r>
              </a:p>
            </p:txBody>
          </p:sp>
        </p:grpSp>
        <p:sp>
          <p:nvSpPr>
            <p:cNvPr id="109583" name="Text Box 15"/>
            <p:cNvSpPr txBox="1">
              <a:spLocks noChangeArrowheads="1"/>
            </p:cNvSpPr>
            <p:nvPr/>
          </p:nvSpPr>
          <p:spPr bwMode="auto">
            <a:xfrm>
              <a:off x="1519" y="1207"/>
              <a:ext cx="30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solidFill>
                    <a:schemeClr val="accent2"/>
                  </a:solidFill>
                  <a:effectLst>
                    <a:outerShdw blurRad="38100" dist="38100" dir="2700000" algn="tl">
                      <a:srgbClr val="C0C0C0"/>
                    </a:outerShdw>
                  </a:effectLst>
                  <a:latin typeface="Tahoma" pitchFamily="34" charset="0"/>
                </a:rPr>
                <a:t>硫化橡胶改变其柔性和耐用性</a:t>
              </a:r>
            </a:p>
          </p:txBody>
        </p:sp>
      </p:grpSp>
      <p:grpSp>
        <p:nvGrpSpPr>
          <p:cNvPr id="109584" name="Group 16"/>
          <p:cNvGrpSpPr>
            <a:grpSpLocks/>
          </p:cNvGrpSpPr>
          <p:nvPr/>
        </p:nvGrpSpPr>
        <p:grpSpPr bwMode="auto">
          <a:xfrm>
            <a:off x="250825" y="3044825"/>
            <a:ext cx="2663825" cy="928688"/>
            <a:chOff x="204" y="346"/>
            <a:chExt cx="1621" cy="499"/>
          </a:xfrm>
        </p:grpSpPr>
        <p:grpSp>
          <p:nvGrpSpPr>
            <p:cNvPr id="120859" name="Group 17"/>
            <p:cNvGrpSpPr>
              <a:grpSpLocks/>
            </p:cNvGrpSpPr>
            <p:nvPr/>
          </p:nvGrpSpPr>
          <p:grpSpPr bwMode="auto">
            <a:xfrm>
              <a:off x="703" y="346"/>
              <a:ext cx="1122" cy="499"/>
              <a:chOff x="385" y="346"/>
              <a:chExt cx="726" cy="363"/>
            </a:xfrm>
          </p:grpSpPr>
          <p:sp>
            <p:nvSpPr>
              <p:cNvPr id="120863" name="Oval 18"/>
              <p:cNvSpPr>
                <a:spLocks noChangeArrowheads="1"/>
              </p:cNvSpPr>
              <p:nvPr/>
            </p:nvSpPr>
            <p:spPr bwMode="auto">
              <a:xfrm>
                <a:off x="385" y="346"/>
                <a:ext cx="726" cy="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87" name="Text Box 19"/>
              <p:cNvSpPr txBox="1">
                <a:spLocks noChangeArrowheads="1"/>
              </p:cNvSpPr>
              <p:nvPr/>
            </p:nvSpPr>
            <p:spPr bwMode="auto">
              <a:xfrm>
                <a:off x="477" y="391"/>
                <a:ext cx="589"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状态变化</a:t>
                </a:r>
              </a:p>
            </p:txBody>
          </p:sp>
        </p:grpSp>
        <p:grpSp>
          <p:nvGrpSpPr>
            <p:cNvPr id="120860" name="Group 20"/>
            <p:cNvGrpSpPr>
              <a:grpSpLocks/>
            </p:cNvGrpSpPr>
            <p:nvPr/>
          </p:nvGrpSpPr>
          <p:grpSpPr bwMode="auto">
            <a:xfrm>
              <a:off x="204" y="391"/>
              <a:ext cx="544" cy="437"/>
              <a:chOff x="1565" y="2160"/>
              <a:chExt cx="272" cy="318"/>
            </a:xfrm>
          </p:grpSpPr>
          <p:sp>
            <p:nvSpPr>
              <p:cNvPr id="120861" name="Oval 21"/>
              <p:cNvSpPr>
                <a:spLocks noChangeArrowheads="1"/>
              </p:cNvSpPr>
              <p:nvPr/>
            </p:nvSpPr>
            <p:spPr bwMode="auto">
              <a:xfrm>
                <a:off x="1565" y="2160"/>
                <a:ext cx="272" cy="318"/>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90" name="Text Box 22"/>
              <p:cNvSpPr txBox="1">
                <a:spLocks noChangeArrowheads="1"/>
              </p:cNvSpPr>
              <p:nvPr/>
            </p:nvSpPr>
            <p:spPr bwMode="auto">
              <a:xfrm>
                <a:off x="1565" y="2160"/>
                <a:ext cx="181"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Tahoma" pitchFamily="34" charset="0"/>
                  </a:rPr>
                  <a:t>36</a:t>
                </a:r>
              </a:p>
            </p:txBody>
          </p:sp>
        </p:grpSp>
      </p:grpSp>
      <p:sp>
        <p:nvSpPr>
          <p:cNvPr id="109591" name="Text Box 23"/>
          <p:cNvSpPr txBox="1">
            <a:spLocks noChangeArrowheads="1"/>
          </p:cNvSpPr>
          <p:nvPr/>
        </p:nvSpPr>
        <p:spPr bwMode="auto">
          <a:xfrm>
            <a:off x="3276600" y="3187700"/>
            <a:ext cx="4895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利用物体状态变化时所产生的效应</a:t>
            </a:r>
          </a:p>
        </p:txBody>
      </p:sp>
      <p:grpSp>
        <p:nvGrpSpPr>
          <p:cNvPr id="109609" name="Group 41"/>
          <p:cNvGrpSpPr>
            <a:grpSpLocks/>
          </p:cNvGrpSpPr>
          <p:nvPr/>
        </p:nvGrpSpPr>
        <p:grpSpPr bwMode="auto">
          <a:xfrm>
            <a:off x="1187450" y="4268788"/>
            <a:ext cx="5905500" cy="528637"/>
            <a:chOff x="748" y="2523"/>
            <a:chExt cx="3720" cy="333"/>
          </a:xfrm>
        </p:grpSpPr>
        <p:grpSp>
          <p:nvGrpSpPr>
            <p:cNvPr id="120855" name="Group 24"/>
            <p:cNvGrpSpPr>
              <a:grpSpLocks/>
            </p:cNvGrpSpPr>
            <p:nvPr/>
          </p:nvGrpSpPr>
          <p:grpSpPr bwMode="auto">
            <a:xfrm>
              <a:off x="748" y="2523"/>
              <a:ext cx="545" cy="333"/>
              <a:chOff x="793" y="1752"/>
              <a:chExt cx="545" cy="333"/>
            </a:xfrm>
          </p:grpSpPr>
          <p:sp>
            <p:nvSpPr>
              <p:cNvPr id="120857" name="Rectangle 25"/>
              <p:cNvSpPr>
                <a:spLocks noChangeArrowheads="1"/>
              </p:cNvSpPr>
              <p:nvPr/>
            </p:nvSpPr>
            <p:spPr bwMode="auto">
              <a:xfrm>
                <a:off x="793" y="1752"/>
                <a:ext cx="545"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94" name="Text Box 26"/>
              <p:cNvSpPr txBox="1">
                <a:spLocks noChangeArrowheads="1"/>
              </p:cNvSpPr>
              <p:nvPr/>
            </p:nvSpPr>
            <p:spPr bwMode="auto">
              <a:xfrm>
                <a:off x="793" y="1797"/>
                <a:ext cx="5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solidFill>
                      <a:schemeClr val="accent2"/>
                    </a:solidFill>
                    <a:effectLst>
                      <a:outerShdw blurRad="38100" dist="38100" dir="2700000" algn="tl">
                        <a:srgbClr val="C0C0C0"/>
                      </a:outerShdw>
                    </a:effectLst>
                    <a:latin typeface="Tahoma" pitchFamily="34" charset="0"/>
                  </a:rPr>
                  <a:t>实例</a:t>
                </a:r>
              </a:p>
            </p:txBody>
          </p:sp>
        </p:grpSp>
        <p:sp>
          <p:nvSpPr>
            <p:cNvPr id="109595" name="Text Box 27"/>
            <p:cNvSpPr txBox="1">
              <a:spLocks noChangeArrowheads="1"/>
            </p:cNvSpPr>
            <p:nvPr/>
          </p:nvSpPr>
          <p:spPr bwMode="auto">
            <a:xfrm>
              <a:off x="1429" y="2568"/>
              <a:ext cx="30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solidFill>
                    <a:schemeClr val="accent2"/>
                  </a:solidFill>
                  <a:effectLst>
                    <a:outerShdw blurRad="38100" dist="38100" dir="2700000" algn="tl">
                      <a:srgbClr val="C0C0C0"/>
                    </a:outerShdw>
                  </a:effectLst>
                  <a:latin typeface="Tahoma" pitchFamily="34" charset="0"/>
                </a:rPr>
                <a:t>利用相变材料吸热特性制作降温服</a:t>
              </a:r>
            </a:p>
          </p:txBody>
        </p:sp>
      </p:grpSp>
      <p:grpSp>
        <p:nvGrpSpPr>
          <p:cNvPr id="109596" name="Group 28"/>
          <p:cNvGrpSpPr>
            <a:grpSpLocks/>
          </p:cNvGrpSpPr>
          <p:nvPr/>
        </p:nvGrpSpPr>
        <p:grpSpPr bwMode="auto">
          <a:xfrm>
            <a:off x="395288" y="5205413"/>
            <a:ext cx="2663825" cy="928687"/>
            <a:chOff x="204" y="346"/>
            <a:chExt cx="1621" cy="499"/>
          </a:xfrm>
        </p:grpSpPr>
        <p:grpSp>
          <p:nvGrpSpPr>
            <p:cNvPr id="120849" name="Group 29"/>
            <p:cNvGrpSpPr>
              <a:grpSpLocks/>
            </p:cNvGrpSpPr>
            <p:nvPr/>
          </p:nvGrpSpPr>
          <p:grpSpPr bwMode="auto">
            <a:xfrm>
              <a:off x="703" y="346"/>
              <a:ext cx="1122" cy="499"/>
              <a:chOff x="385" y="346"/>
              <a:chExt cx="726" cy="363"/>
            </a:xfrm>
          </p:grpSpPr>
          <p:sp>
            <p:nvSpPr>
              <p:cNvPr id="120853" name="Oval 30"/>
              <p:cNvSpPr>
                <a:spLocks noChangeArrowheads="1"/>
              </p:cNvSpPr>
              <p:nvPr/>
            </p:nvSpPr>
            <p:spPr bwMode="auto">
              <a:xfrm>
                <a:off x="385" y="346"/>
                <a:ext cx="726" cy="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99" name="Text Box 31"/>
              <p:cNvSpPr txBox="1">
                <a:spLocks noChangeArrowheads="1"/>
              </p:cNvSpPr>
              <p:nvPr/>
            </p:nvSpPr>
            <p:spPr bwMode="auto">
              <a:xfrm>
                <a:off x="477" y="391"/>
                <a:ext cx="589"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热膨胀</a:t>
                </a:r>
              </a:p>
            </p:txBody>
          </p:sp>
        </p:grpSp>
        <p:grpSp>
          <p:nvGrpSpPr>
            <p:cNvPr id="120850" name="Group 32"/>
            <p:cNvGrpSpPr>
              <a:grpSpLocks/>
            </p:cNvGrpSpPr>
            <p:nvPr/>
          </p:nvGrpSpPr>
          <p:grpSpPr bwMode="auto">
            <a:xfrm>
              <a:off x="204" y="391"/>
              <a:ext cx="544" cy="437"/>
              <a:chOff x="1565" y="2160"/>
              <a:chExt cx="272" cy="318"/>
            </a:xfrm>
          </p:grpSpPr>
          <p:sp>
            <p:nvSpPr>
              <p:cNvPr id="120851" name="Oval 33"/>
              <p:cNvSpPr>
                <a:spLocks noChangeArrowheads="1"/>
              </p:cNvSpPr>
              <p:nvPr/>
            </p:nvSpPr>
            <p:spPr bwMode="auto">
              <a:xfrm>
                <a:off x="1565" y="2160"/>
                <a:ext cx="272" cy="318"/>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02" name="Text Box 34"/>
              <p:cNvSpPr txBox="1">
                <a:spLocks noChangeArrowheads="1"/>
              </p:cNvSpPr>
              <p:nvPr/>
            </p:nvSpPr>
            <p:spPr bwMode="auto">
              <a:xfrm>
                <a:off x="1565" y="2160"/>
                <a:ext cx="181"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Tahoma" pitchFamily="34" charset="0"/>
                  </a:rPr>
                  <a:t>37</a:t>
                </a:r>
              </a:p>
            </p:txBody>
          </p:sp>
        </p:grpSp>
      </p:grpSp>
      <p:sp>
        <p:nvSpPr>
          <p:cNvPr id="109603" name="Text Box 35"/>
          <p:cNvSpPr txBox="1">
            <a:spLocks noChangeArrowheads="1"/>
          </p:cNvSpPr>
          <p:nvPr/>
        </p:nvSpPr>
        <p:spPr bwMode="auto">
          <a:xfrm>
            <a:off x="3276600" y="5276850"/>
            <a:ext cx="4895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组合使用不同热膨胀系数的材料</a:t>
            </a:r>
          </a:p>
        </p:txBody>
      </p:sp>
      <p:grpSp>
        <p:nvGrpSpPr>
          <p:cNvPr id="109610" name="Group 42"/>
          <p:cNvGrpSpPr>
            <a:grpSpLocks/>
          </p:cNvGrpSpPr>
          <p:nvPr/>
        </p:nvGrpSpPr>
        <p:grpSpPr bwMode="auto">
          <a:xfrm>
            <a:off x="3346450" y="5805488"/>
            <a:ext cx="2738438" cy="528637"/>
            <a:chOff x="1927" y="3657"/>
            <a:chExt cx="1725" cy="333"/>
          </a:xfrm>
        </p:grpSpPr>
        <p:grpSp>
          <p:nvGrpSpPr>
            <p:cNvPr id="120845" name="Group 36"/>
            <p:cNvGrpSpPr>
              <a:grpSpLocks/>
            </p:cNvGrpSpPr>
            <p:nvPr/>
          </p:nvGrpSpPr>
          <p:grpSpPr bwMode="auto">
            <a:xfrm>
              <a:off x="1927" y="3657"/>
              <a:ext cx="545" cy="333"/>
              <a:chOff x="793" y="1752"/>
              <a:chExt cx="545" cy="333"/>
            </a:xfrm>
          </p:grpSpPr>
          <p:sp>
            <p:nvSpPr>
              <p:cNvPr id="120847" name="Rectangle 37"/>
              <p:cNvSpPr>
                <a:spLocks noChangeArrowheads="1"/>
              </p:cNvSpPr>
              <p:nvPr/>
            </p:nvSpPr>
            <p:spPr bwMode="auto">
              <a:xfrm>
                <a:off x="793" y="1752"/>
                <a:ext cx="545"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06" name="Text Box 38"/>
              <p:cNvSpPr txBox="1">
                <a:spLocks noChangeArrowheads="1"/>
              </p:cNvSpPr>
              <p:nvPr/>
            </p:nvSpPr>
            <p:spPr bwMode="auto">
              <a:xfrm>
                <a:off x="793" y="1797"/>
                <a:ext cx="5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solidFill>
                      <a:schemeClr val="accent2"/>
                    </a:solidFill>
                    <a:effectLst>
                      <a:outerShdw blurRad="38100" dist="38100" dir="2700000" algn="tl">
                        <a:srgbClr val="C0C0C0"/>
                      </a:outerShdw>
                    </a:effectLst>
                    <a:latin typeface="Tahoma" pitchFamily="34" charset="0"/>
                  </a:rPr>
                  <a:t>实例</a:t>
                </a:r>
              </a:p>
            </p:txBody>
          </p:sp>
        </p:grpSp>
        <p:sp>
          <p:nvSpPr>
            <p:cNvPr id="109607" name="Text Box 39"/>
            <p:cNvSpPr txBox="1">
              <a:spLocks noChangeArrowheads="1"/>
            </p:cNvSpPr>
            <p:nvPr/>
          </p:nvSpPr>
          <p:spPr bwMode="auto">
            <a:xfrm>
              <a:off x="2608" y="3657"/>
              <a:ext cx="10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solidFill>
                    <a:schemeClr val="accent2"/>
                  </a:solidFill>
                  <a:effectLst>
                    <a:outerShdw blurRad="38100" dist="38100" dir="2700000" algn="tl">
                      <a:srgbClr val="C0C0C0"/>
                    </a:outerShdw>
                  </a:effectLst>
                  <a:latin typeface="Tahoma" pitchFamily="34" charset="0"/>
                </a:rPr>
                <a:t>热敏开关</a:t>
              </a:r>
            </a:p>
          </p:txBody>
        </p:sp>
      </p:grpSp>
    </p:spTree>
    <p:extLst>
      <p:ext uri="{BB962C8B-B14F-4D97-AF65-F5344CB8AC3E}">
        <p14:creationId xmlns:p14="http://schemas.microsoft.com/office/powerpoint/2010/main" val="38245372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95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57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960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958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959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960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959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960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096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9" grpId="0"/>
      <p:bldP spid="109591" grpId="0"/>
      <p:bldP spid="10960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页脚占位符 1"/>
          <p:cNvSpPr>
            <a:spLocks noGrp="1"/>
          </p:cNvSpPr>
          <p:nvPr>
            <p:ph type="ftr" sz="quarter" idx="10"/>
          </p:nvPr>
        </p:nvSpPr>
        <p:spPr>
          <a:noFill/>
        </p:spPr>
        <p:txBody>
          <a:bodyPr/>
          <a:lstStyle>
            <a:lvl1pPr>
              <a:defRPr kumimoji="1" sz="2400">
                <a:solidFill>
                  <a:schemeClr val="tx2"/>
                </a:solidFill>
                <a:latin typeface="Arial" charset="0"/>
                <a:ea typeface="宋体" pitchFamily="2" charset="-122"/>
              </a:defRPr>
            </a:lvl1pPr>
            <a:lvl2pPr marL="742950" indent="-285750">
              <a:defRPr kumimoji="1" sz="2400">
                <a:solidFill>
                  <a:schemeClr val="tx2"/>
                </a:solidFill>
                <a:latin typeface="Arial" charset="0"/>
                <a:ea typeface="宋体" pitchFamily="2" charset="-122"/>
              </a:defRPr>
            </a:lvl2pPr>
            <a:lvl3pPr marL="1143000" indent="-228600">
              <a:defRPr kumimoji="1" sz="2400">
                <a:solidFill>
                  <a:schemeClr val="tx2"/>
                </a:solidFill>
                <a:latin typeface="Arial" charset="0"/>
                <a:ea typeface="宋体" pitchFamily="2" charset="-122"/>
              </a:defRPr>
            </a:lvl3pPr>
            <a:lvl4pPr marL="1600200" indent="-228600">
              <a:defRPr kumimoji="1" sz="2400">
                <a:solidFill>
                  <a:schemeClr val="tx2"/>
                </a:solidFill>
                <a:latin typeface="Arial" charset="0"/>
                <a:ea typeface="宋体" pitchFamily="2" charset="-122"/>
              </a:defRPr>
            </a:lvl4pPr>
            <a:lvl5pPr marL="2057400" indent="-228600">
              <a:defRPr kumimoji="1" sz="2400">
                <a:solidFill>
                  <a:schemeClr val="tx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tx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tx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tx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tx2"/>
                </a:solidFill>
                <a:latin typeface="Arial" charset="0"/>
                <a:ea typeface="宋体" pitchFamily="2" charset="-122"/>
              </a:defRPr>
            </a:lvl9pPr>
          </a:lstStyle>
          <a:p>
            <a:r>
              <a:rPr kumimoji="0" lang="en-US" altLang="en-US" sz="1400" smtClean="0">
                <a:solidFill>
                  <a:srgbClr val="003366"/>
                </a:solidFill>
                <a:latin typeface="Times New Roman" pitchFamily="18" charset="0"/>
              </a:rPr>
              <a:t>Page</a:t>
            </a:r>
            <a:fld id="{A47F6674-DB15-4E9B-AB7E-522E73F8D4FD}" type="slidenum">
              <a:rPr kumimoji="0" lang="en-US" altLang="en-US" sz="1400" smtClean="0">
                <a:solidFill>
                  <a:srgbClr val="003366"/>
                </a:solidFill>
                <a:latin typeface="Arial Narrow" pitchFamily="34" charset="0"/>
              </a:rPr>
              <a:pPr/>
              <a:t>54</a:t>
            </a:fld>
            <a:endParaRPr kumimoji="0" lang="en-US" altLang="en-US" sz="1400" smtClean="0">
              <a:solidFill>
                <a:srgbClr val="003366"/>
              </a:solidFill>
              <a:latin typeface="Arial Narrow" pitchFamily="34" charset="0"/>
            </a:endParaRPr>
          </a:p>
        </p:txBody>
      </p:sp>
      <p:grpSp>
        <p:nvGrpSpPr>
          <p:cNvPr id="110596" name="Group 4"/>
          <p:cNvGrpSpPr>
            <a:grpSpLocks/>
          </p:cNvGrpSpPr>
          <p:nvPr/>
        </p:nvGrpSpPr>
        <p:grpSpPr bwMode="auto">
          <a:xfrm>
            <a:off x="395288" y="1125538"/>
            <a:ext cx="2663825" cy="927100"/>
            <a:chOff x="204" y="346"/>
            <a:chExt cx="1621" cy="498"/>
          </a:xfrm>
        </p:grpSpPr>
        <p:grpSp>
          <p:nvGrpSpPr>
            <p:cNvPr id="121888" name="Group 5"/>
            <p:cNvGrpSpPr>
              <a:grpSpLocks/>
            </p:cNvGrpSpPr>
            <p:nvPr/>
          </p:nvGrpSpPr>
          <p:grpSpPr bwMode="auto">
            <a:xfrm>
              <a:off x="703" y="346"/>
              <a:ext cx="1122" cy="498"/>
              <a:chOff x="385" y="346"/>
              <a:chExt cx="726" cy="363"/>
            </a:xfrm>
          </p:grpSpPr>
          <p:sp>
            <p:nvSpPr>
              <p:cNvPr id="121892" name="Oval 6"/>
              <p:cNvSpPr>
                <a:spLocks noChangeArrowheads="1"/>
              </p:cNvSpPr>
              <p:nvPr/>
            </p:nvSpPr>
            <p:spPr bwMode="auto">
              <a:xfrm>
                <a:off x="385" y="346"/>
                <a:ext cx="726" cy="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599" name="Text Box 7"/>
              <p:cNvSpPr txBox="1">
                <a:spLocks noChangeArrowheads="1"/>
              </p:cNvSpPr>
              <p:nvPr/>
            </p:nvSpPr>
            <p:spPr bwMode="auto">
              <a:xfrm>
                <a:off x="477" y="391"/>
                <a:ext cx="589"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加速氧化</a:t>
                </a:r>
              </a:p>
            </p:txBody>
          </p:sp>
        </p:grpSp>
        <p:grpSp>
          <p:nvGrpSpPr>
            <p:cNvPr id="121889" name="Group 8"/>
            <p:cNvGrpSpPr>
              <a:grpSpLocks/>
            </p:cNvGrpSpPr>
            <p:nvPr/>
          </p:nvGrpSpPr>
          <p:grpSpPr bwMode="auto">
            <a:xfrm>
              <a:off x="204" y="391"/>
              <a:ext cx="544" cy="437"/>
              <a:chOff x="1565" y="2160"/>
              <a:chExt cx="272" cy="318"/>
            </a:xfrm>
          </p:grpSpPr>
          <p:sp>
            <p:nvSpPr>
              <p:cNvPr id="121890" name="Oval 9"/>
              <p:cNvSpPr>
                <a:spLocks noChangeArrowheads="1"/>
              </p:cNvSpPr>
              <p:nvPr/>
            </p:nvSpPr>
            <p:spPr bwMode="auto">
              <a:xfrm>
                <a:off x="1565" y="2160"/>
                <a:ext cx="272" cy="318"/>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2" name="Text Box 10"/>
              <p:cNvSpPr txBox="1">
                <a:spLocks noChangeArrowheads="1"/>
              </p:cNvSpPr>
              <p:nvPr/>
            </p:nvSpPr>
            <p:spPr bwMode="auto">
              <a:xfrm>
                <a:off x="1565" y="2160"/>
                <a:ext cx="181"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Tahoma" pitchFamily="34" charset="0"/>
                  </a:rPr>
                  <a:t>38</a:t>
                </a:r>
              </a:p>
            </p:txBody>
          </p:sp>
        </p:grpSp>
      </p:grpSp>
      <p:grpSp>
        <p:nvGrpSpPr>
          <p:cNvPr id="110603" name="Group 11"/>
          <p:cNvGrpSpPr>
            <a:grpSpLocks/>
          </p:cNvGrpSpPr>
          <p:nvPr/>
        </p:nvGrpSpPr>
        <p:grpSpPr bwMode="auto">
          <a:xfrm>
            <a:off x="250825" y="5084763"/>
            <a:ext cx="2663825" cy="928687"/>
            <a:chOff x="204" y="346"/>
            <a:chExt cx="1621" cy="499"/>
          </a:xfrm>
        </p:grpSpPr>
        <p:grpSp>
          <p:nvGrpSpPr>
            <p:cNvPr id="121882" name="Group 12"/>
            <p:cNvGrpSpPr>
              <a:grpSpLocks/>
            </p:cNvGrpSpPr>
            <p:nvPr/>
          </p:nvGrpSpPr>
          <p:grpSpPr bwMode="auto">
            <a:xfrm>
              <a:off x="703" y="346"/>
              <a:ext cx="1122" cy="499"/>
              <a:chOff x="385" y="346"/>
              <a:chExt cx="726" cy="363"/>
            </a:xfrm>
          </p:grpSpPr>
          <p:sp>
            <p:nvSpPr>
              <p:cNvPr id="121886" name="Oval 13"/>
              <p:cNvSpPr>
                <a:spLocks noChangeArrowheads="1"/>
              </p:cNvSpPr>
              <p:nvPr/>
            </p:nvSpPr>
            <p:spPr bwMode="auto">
              <a:xfrm>
                <a:off x="385" y="346"/>
                <a:ext cx="726" cy="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6" name="Text Box 14"/>
              <p:cNvSpPr txBox="1">
                <a:spLocks noChangeArrowheads="1"/>
              </p:cNvSpPr>
              <p:nvPr/>
            </p:nvSpPr>
            <p:spPr bwMode="auto">
              <a:xfrm>
                <a:off x="477" y="391"/>
                <a:ext cx="589"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复合材料</a:t>
                </a:r>
              </a:p>
            </p:txBody>
          </p:sp>
        </p:grpSp>
        <p:grpSp>
          <p:nvGrpSpPr>
            <p:cNvPr id="121883" name="Group 15"/>
            <p:cNvGrpSpPr>
              <a:grpSpLocks/>
            </p:cNvGrpSpPr>
            <p:nvPr/>
          </p:nvGrpSpPr>
          <p:grpSpPr bwMode="auto">
            <a:xfrm>
              <a:off x="204" y="391"/>
              <a:ext cx="544" cy="437"/>
              <a:chOff x="1565" y="2160"/>
              <a:chExt cx="272" cy="318"/>
            </a:xfrm>
          </p:grpSpPr>
          <p:sp>
            <p:nvSpPr>
              <p:cNvPr id="121884" name="Oval 16"/>
              <p:cNvSpPr>
                <a:spLocks noChangeArrowheads="1"/>
              </p:cNvSpPr>
              <p:nvPr/>
            </p:nvSpPr>
            <p:spPr bwMode="auto">
              <a:xfrm>
                <a:off x="1565" y="2160"/>
                <a:ext cx="272" cy="318"/>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9" name="Text Box 17"/>
              <p:cNvSpPr txBox="1">
                <a:spLocks noChangeArrowheads="1"/>
              </p:cNvSpPr>
              <p:nvPr/>
            </p:nvSpPr>
            <p:spPr bwMode="auto">
              <a:xfrm>
                <a:off x="1565" y="2160"/>
                <a:ext cx="181"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Tahoma" pitchFamily="34" charset="0"/>
                  </a:rPr>
                  <a:t>40</a:t>
                </a:r>
              </a:p>
            </p:txBody>
          </p:sp>
        </p:grpSp>
      </p:grpSp>
      <p:grpSp>
        <p:nvGrpSpPr>
          <p:cNvPr id="110610" name="Group 18"/>
          <p:cNvGrpSpPr>
            <a:grpSpLocks/>
          </p:cNvGrpSpPr>
          <p:nvPr/>
        </p:nvGrpSpPr>
        <p:grpSpPr bwMode="auto">
          <a:xfrm>
            <a:off x="395288" y="3213100"/>
            <a:ext cx="2663825" cy="927100"/>
            <a:chOff x="204" y="346"/>
            <a:chExt cx="1621" cy="498"/>
          </a:xfrm>
        </p:grpSpPr>
        <p:grpSp>
          <p:nvGrpSpPr>
            <p:cNvPr id="121876" name="Group 19"/>
            <p:cNvGrpSpPr>
              <a:grpSpLocks/>
            </p:cNvGrpSpPr>
            <p:nvPr/>
          </p:nvGrpSpPr>
          <p:grpSpPr bwMode="auto">
            <a:xfrm>
              <a:off x="703" y="346"/>
              <a:ext cx="1122" cy="498"/>
              <a:chOff x="385" y="346"/>
              <a:chExt cx="726" cy="363"/>
            </a:xfrm>
          </p:grpSpPr>
          <p:sp>
            <p:nvSpPr>
              <p:cNvPr id="121880" name="Oval 20"/>
              <p:cNvSpPr>
                <a:spLocks noChangeArrowheads="1"/>
              </p:cNvSpPr>
              <p:nvPr/>
            </p:nvSpPr>
            <p:spPr bwMode="auto">
              <a:xfrm>
                <a:off x="385" y="346"/>
                <a:ext cx="726" cy="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13" name="Text Box 21"/>
              <p:cNvSpPr txBox="1">
                <a:spLocks noChangeArrowheads="1"/>
              </p:cNvSpPr>
              <p:nvPr/>
            </p:nvSpPr>
            <p:spPr bwMode="auto">
              <a:xfrm>
                <a:off x="477" y="391"/>
                <a:ext cx="589"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惰性环境</a:t>
                </a:r>
              </a:p>
            </p:txBody>
          </p:sp>
        </p:grpSp>
        <p:grpSp>
          <p:nvGrpSpPr>
            <p:cNvPr id="121877" name="Group 22"/>
            <p:cNvGrpSpPr>
              <a:grpSpLocks/>
            </p:cNvGrpSpPr>
            <p:nvPr/>
          </p:nvGrpSpPr>
          <p:grpSpPr bwMode="auto">
            <a:xfrm>
              <a:off x="204" y="391"/>
              <a:ext cx="544" cy="437"/>
              <a:chOff x="1565" y="2160"/>
              <a:chExt cx="272" cy="318"/>
            </a:xfrm>
          </p:grpSpPr>
          <p:sp>
            <p:nvSpPr>
              <p:cNvPr id="121878" name="Oval 23"/>
              <p:cNvSpPr>
                <a:spLocks noChangeArrowheads="1"/>
              </p:cNvSpPr>
              <p:nvPr/>
            </p:nvSpPr>
            <p:spPr bwMode="auto">
              <a:xfrm>
                <a:off x="1565" y="2160"/>
                <a:ext cx="272" cy="318"/>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16" name="Text Box 24"/>
              <p:cNvSpPr txBox="1">
                <a:spLocks noChangeArrowheads="1"/>
              </p:cNvSpPr>
              <p:nvPr/>
            </p:nvSpPr>
            <p:spPr bwMode="auto">
              <a:xfrm>
                <a:off x="1565" y="2160"/>
                <a:ext cx="181"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Tahoma" pitchFamily="34" charset="0"/>
                  </a:rPr>
                  <a:t>39</a:t>
                </a:r>
              </a:p>
            </p:txBody>
          </p:sp>
        </p:grpSp>
      </p:grpSp>
      <p:sp>
        <p:nvSpPr>
          <p:cNvPr id="110617" name="Text Box 25"/>
          <p:cNvSpPr txBox="1">
            <a:spLocks noChangeArrowheads="1"/>
          </p:cNvSpPr>
          <p:nvPr/>
        </p:nvSpPr>
        <p:spPr bwMode="auto">
          <a:xfrm>
            <a:off x="3492500" y="1125538"/>
            <a:ext cx="5111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使氧化从一个级别转到另一个级别</a:t>
            </a:r>
          </a:p>
        </p:txBody>
      </p:sp>
      <p:grpSp>
        <p:nvGrpSpPr>
          <p:cNvPr id="110631" name="Group 39"/>
          <p:cNvGrpSpPr>
            <a:grpSpLocks/>
          </p:cNvGrpSpPr>
          <p:nvPr/>
        </p:nvGrpSpPr>
        <p:grpSpPr bwMode="auto">
          <a:xfrm>
            <a:off x="2051050" y="2205038"/>
            <a:ext cx="6553200" cy="600075"/>
            <a:chOff x="1292" y="1026"/>
            <a:chExt cx="4128" cy="378"/>
          </a:xfrm>
        </p:grpSpPr>
        <p:grpSp>
          <p:nvGrpSpPr>
            <p:cNvPr id="121872" name="Group 26"/>
            <p:cNvGrpSpPr>
              <a:grpSpLocks/>
            </p:cNvGrpSpPr>
            <p:nvPr/>
          </p:nvGrpSpPr>
          <p:grpSpPr bwMode="auto">
            <a:xfrm>
              <a:off x="1292" y="1071"/>
              <a:ext cx="545" cy="333"/>
              <a:chOff x="793" y="1752"/>
              <a:chExt cx="545" cy="333"/>
            </a:xfrm>
          </p:grpSpPr>
          <p:sp>
            <p:nvSpPr>
              <p:cNvPr id="121874" name="Rectangle 27"/>
              <p:cNvSpPr>
                <a:spLocks noChangeArrowheads="1"/>
              </p:cNvSpPr>
              <p:nvPr/>
            </p:nvSpPr>
            <p:spPr bwMode="auto">
              <a:xfrm>
                <a:off x="793" y="1752"/>
                <a:ext cx="545"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0" name="Text Box 28"/>
              <p:cNvSpPr txBox="1">
                <a:spLocks noChangeArrowheads="1"/>
              </p:cNvSpPr>
              <p:nvPr/>
            </p:nvSpPr>
            <p:spPr bwMode="auto">
              <a:xfrm>
                <a:off x="793" y="1797"/>
                <a:ext cx="5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实例</a:t>
                </a:r>
              </a:p>
            </p:txBody>
          </p:sp>
        </p:grpSp>
        <p:sp>
          <p:nvSpPr>
            <p:cNvPr id="110627" name="Text Box 35"/>
            <p:cNvSpPr txBox="1">
              <a:spLocks noChangeArrowheads="1"/>
            </p:cNvSpPr>
            <p:nvPr/>
          </p:nvSpPr>
          <p:spPr bwMode="auto">
            <a:xfrm>
              <a:off x="2064" y="1026"/>
              <a:ext cx="33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solidFill>
                    <a:schemeClr val="accent2"/>
                  </a:solidFill>
                  <a:effectLst>
                    <a:outerShdw blurRad="38100" dist="38100" dir="2700000" algn="tl">
                      <a:srgbClr val="C0C0C0"/>
                    </a:outerShdw>
                  </a:effectLst>
                  <a:latin typeface="Tahoma" pitchFamily="34" charset="0"/>
                </a:rPr>
                <a:t>用强氧化剂原理提高焊接的安全性</a:t>
              </a:r>
            </a:p>
          </p:txBody>
        </p:sp>
      </p:grpSp>
      <p:sp>
        <p:nvSpPr>
          <p:cNvPr id="110628" name="Text Box 36"/>
          <p:cNvSpPr txBox="1">
            <a:spLocks noChangeArrowheads="1"/>
          </p:cNvSpPr>
          <p:nvPr/>
        </p:nvSpPr>
        <p:spPr bwMode="auto">
          <a:xfrm>
            <a:off x="3203575" y="3284538"/>
            <a:ext cx="5111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用惰性或真空环境代替普通环境</a:t>
            </a:r>
          </a:p>
        </p:txBody>
      </p:sp>
      <p:grpSp>
        <p:nvGrpSpPr>
          <p:cNvPr id="110632" name="Group 40"/>
          <p:cNvGrpSpPr>
            <a:grpSpLocks/>
          </p:cNvGrpSpPr>
          <p:nvPr/>
        </p:nvGrpSpPr>
        <p:grpSpPr bwMode="auto">
          <a:xfrm>
            <a:off x="2843213" y="4149725"/>
            <a:ext cx="3529012" cy="528638"/>
            <a:chOff x="1791" y="2251"/>
            <a:chExt cx="2223" cy="333"/>
          </a:xfrm>
        </p:grpSpPr>
        <p:grpSp>
          <p:nvGrpSpPr>
            <p:cNvPr id="121868" name="Group 32"/>
            <p:cNvGrpSpPr>
              <a:grpSpLocks/>
            </p:cNvGrpSpPr>
            <p:nvPr/>
          </p:nvGrpSpPr>
          <p:grpSpPr bwMode="auto">
            <a:xfrm>
              <a:off x="1791" y="2251"/>
              <a:ext cx="545" cy="333"/>
              <a:chOff x="793" y="1752"/>
              <a:chExt cx="545" cy="333"/>
            </a:xfrm>
          </p:grpSpPr>
          <p:sp>
            <p:nvSpPr>
              <p:cNvPr id="121870" name="Rectangle 33"/>
              <p:cNvSpPr>
                <a:spLocks noChangeArrowheads="1"/>
              </p:cNvSpPr>
              <p:nvPr/>
            </p:nvSpPr>
            <p:spPr bwMode="auto">
              <a:xfrm>
                <a:off x="793" y="1752"/>
                <a:ext cx="545"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6" name="Text Box 34"/>
              <p:cNvSpPr txBox="1">
                <a:spLocks noChangeArrowheads="1"/>
              </p:cNvSpPr>
              <p:nvPr/>
            </p:nvSpPr>
            <p:spPr bwMode="auto">
              <a:xfrm>
                <a:off x="793" y="1797"/>
                <a:ext cx="5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实例</a:t>
                </a:r>
              </a:p>
            </p:txBody>
          </p:sp>
        </p:grpSp>
        <p:sp>
          <p:nvSpPr>
            <p:cNvPr id="110629" name="Text Box 37"/>
            <p:cNvSpPr txBox="1">
              <a:spLocks noChangeArrowheads="1"/>
            </p:cNvSpPr>
            <p:nvPr/>
          </p:nvSpPr>
          <p:spPr bwMode="auto">
            <a:xfrm>
              <a:off x="2404" y="2251"/>
              <a:ext cx="16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solidFill>
                    <a:schemeClr val="accent2"/>
                  </a:solidFill>
                  <a:effectLst>
                    <a:outerShdw blurRad="38100" dist="38100" dir="2700000" algn="tl">
                      <a:srgbClr val="C0C0C0"/>
                    </a:outerShdw>
                  </a:effectLst>
                  <a:latin typeface="Tahoma" pitchFamily="34" charset="0"/>
                </a:rPr>
                <a:t>真空包装食品</a:t>
              </a:r>
            </a:p>
          </p:txBody>
        </p:sp>
      </p:grpSp>
      <p:sp>
        <p:nvSpPr>
          <p:cNvPr id="110630" name="Text Box 38"/>
          <p:cNvSpPr txBox="1">
            <a:spLocks noChangeArrowheads="1"/>
          </p:cNvSpPr>
          <p:nvPr/>
        </p:nvSpPr>
        <p:spPr bwMode="auto">
          <a:xfrm>
            <a:off x="3276600" y="5229225"/>
            <a:ext cx="417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用复合材料代替均质材料</a:t>
            </a:r>
          </a:p>
        </p:txBody>
      </p:sp>
    </p:spTree>
    <p:extLst>
      <p:ext uri="{BB962C8B-B14F-4D97-AF65-F5344CB8AC3E}">
        <p14:creationId xmlns:p14="http://schemas.microsoft.com/office/powerpoint/2010/main" val="29227466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0596"/>
                                        </p:tgtEl>
                                        <p:attrNameLst>
                                          <p:attrName>style.visibility</p:attrName>
                                        </p:attrNameLst>
                                      </p:cBhvr>
                                      <p:to>
                                        <p:strVal val="visible"/>
                                      </p:to>
                                    </p:set>
                                    <p:anim calcmode="lin" valueType="num">
                                      <p:cBhvr additive="base">
                                        <p:cTn id="7" dur="500" fill="hold"/>
                                        <p:tgtEl>
                                          <p:spTgt spid="110596"/>
                                        </p:tgtEl>
                                        <p:attrNameLst>
                                          <p:attrName>ppt_x</p:attrName>
                                        </p:attrNameLst>
                                      </p:cBhvr>
                                      <p:tavLst>
                                        <p:tav tm="0">
                                          <p:val>
                                            <p:strVal val="#ppt_x"/>
                                          </p:val>
                                        </p:tav>
                                        <p:tav tm="100000">
                                          <p:val>
                                            <p:strVal val="#ppt_x"/>
                                          </p:val>
                                        </p:tav>
                                      </p:tavLst>
                                    </p:anim>
                                    <p:anim calcmode="lin" valueType="num">
                                      <p:cBhvr additive="base">
                                        <p:cTn id="8" dur="500" fill="hold"/>
                                        <p:tgtEl>
                                          <p:spTgt spid="11059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0617"/>
                                        </p:tgtEl>
                                        <p:attrNameLst>
                                          <p:attrName>style.visibility</p:attrName>
                                        </p:attrNameLst>
                                      </p:cBhvr>
                                      <p:to>
                                        <p:strVal val="visible"/>
                                      </p:to>
                                    </p:set>
                                    <p:anim calcmode="lin" valueType="num">
                                      <p:cBhvr additive="base">
                                        <p:cTn id="13" dur="500" fill="hold"/>
                                        <p:tgtEl>
                                          <p:spTgt spid="110617"/>
                                        </p:tgtEl>
                                        <p:attrNameLst>
                                          <p:attrName>ppt_x</p:attrName>
                                        </p:attrNameLst>
                                      </p:cBhvr>
                                      <p:tavLst>
                                        <p:tav tm="0">
                                          <p:val>
                                            <p:strVal val="#ppt_x"/>
                                          </p:val>
                                        </p:tav>
                                        <p:tav tm="100000">
                                          <p:val>
                                            <p:strVal val="#ppt_x"/>
                                          </p:val>
                                        </p:tav>
                                      </p:tavLst>
                                    </p:anim>
                                    <p:anim calcmode="lin" valueType="num">
                                      <p:cBhvr additive="base">
                                        <p:cTn id="14" dur="500" fill="hold"/>
                                        <p:tgtEl>
                                          <p:spTgt spid="11061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0631"/>
                                        </p:tgtEl>
                                        <p:attrNameLst>
                                          <p:attrName>style.visibility</p:attrName>
                                        </p:attrNameLst>
                                      </p:cBhvr>
                                      <p:to>
                                        <p:strVal val="visible"/>
                                      </p:to>
                                    </p:set>
                                    <p:anim calcmode="lin" valueType="num">
                                      <p:cBhvr additive="base">
                                        <p:cTn id="19" dur="500" fill="hold"/>
                                        <p:tgtEl>
                                          <p:spTgt spid="110631"/>
                                        </p:tgtEl>
                                        <p:attrNameLst>
                                          <p:attrName>ppt_x</p:attrName>
                                        </p:attrNameLst>
                                      </p:cBhvr>
                                      <p:tavLst>
                                        <p:tav tm="0">
                                          <p:val>
                                            <p:strVal val="#ppt_x"/>
                                          </p:val>
                                        </p:tav>
                                        <p:tav tm="100000">
                                          <p:val>
                                            <p:strVal val="#ppt_x"/>
                                          </p:val>
                                        </p:tav>
                                      </p:tavLst>
                                    </p:anim>
                                    <p:anim calcmode="lin" valueType="num">
                                      <p:cBhvr additive="base">
                                        <p:cTn id="20" dur="500" fill="hold"/>
                                        <p:tgtEl>
                                          <p:spTgt spid="110631"/>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10610"/>
                                        </p:tgtEl>
                                        <p:attrNameLst>
                                          <p:attrName>style.visibility</p:attrName>
                                        </p:attrNameLst>
                                      </p:cBhvr>
                                      <p:to>
                                        <p:strVal val="visible"/>
                                      </p:to>
                                    </p:set>
                                    <p:anim calcmode="lin" valueType="num">
                                      <p:cBhvr additive="base">
                                        <p:cTn id="25" dur="500" fill="hold"/>
                                        <p:tgtEl>
                                          <p:spTgt spid="110610"/>
                                        </p:tgtEl>
                                        <p:attrNameLst>
                                          <p:attrName>ppt_x</p:attrName>
                                        </p:attrNameLst>
                                      </p:cBhvr>
                                      <p:tavLst>
                                        <p:tav tm="0">
                                          <p:val>
                                            <p:strVal val="#ppt_x"/>
                                          </p:val>
                                        </p:tav>
                                        <p:tav tm="100000">
                                          <p:val>
                                            <p:strVal val="#ppt_x"/>
                                          </p:val>
                                        </p:tav>
                                      </p:tavLst>
                                    </p:anim>
                                    <p:anim calcmode="lin" valueType="num">
                                      <p:cBhvr additive="base">
                                        <p:cTn id="26" dur="500" fill="hold"/>
                                        <p:tgtEl>
                                          <p:spTgt spid="110610"/>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0628"/>
                                        </p:tgtEl>
                                        <p:attrNameLst>
                                          <p:attrName>style.visibility</p:attrName>
                                        </p:attrNameLst>
                                      </p:cBhvr>
                                      <p:to>
                                        <p:strVal val="visible"/>
                                      </p:to>
                                    </p:set>
                                    <p:anim calcmode="lin" valueType="num">
                                      <p:cBhvr additive="base">
                                        <p:cTn id="31" dur="500" fill="hold"/>
                                        <p:tgtEl>
                                          <p:spTgt spid="110628"/>
                                        </p:tgtEl>
                                        <p:attrNameLst>
                                          <p:attrName>ppt_x</p:attrName>
                                        </p:attrNameLst>
                                      </p:cBhvr>
                                      <p:tavLst>
                                        <p:tav tm="0">
                                          <p:val>
                                            <p:strVal val="#ppt_x"/>
                                          </p:val>
                                        </p:tav>
                                        <p:tav tm="100000">
                                          <p:val>
                                            <p:strVal val="#ppt_x"/>
                                          </p:val>
                                        </p:tav>
                                      </p:tavLst>
                                    </p:anim>
                                    <p:anim calcmode="lin" valueType="num">
                                      <p:cBhvr additive="base">
                                        <p:cTn id="32" dur="500" fill="hold"/>
                                        <p:tgtEl>
                                          <p:spTgt spid="110628"/>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10632"/>
                                        </p:tgtEl>
                                        <p:attrNameLst>
                                          <p:attrName>style.visibility</p:attrName>
                                        </p:attrNameLst>
                                      </p:cBhvr>
                                      <p:to>
                                        <p:strVal val="visible"/>
                                      </p:to>
                                    </p:set>
                                    <p:anim calcmode="lin" valueType="num">
                                      <p:cBhvr additive="base">
                                        <p:cTn id="37" dur="500" fill="hold"/>
                                        <p:tgtEl>
                                          <p:spTgt spid="110632"/>
                                        </p:tgtEl>
                                        <p:attrNameLst>
                                          <p:attrName>ppt_x</p:attrName>
                                        </p:attrNameLst>
                                      </p:cBhvr>
                                      <p:tavLst>
                                        <p:tav tm="0">
                                          <p:val>
                                            <p:strVal val="#ppt_x"/>
                                          </p:val>
                                        </p:tav>
                                        <p:tav tm="100000">
                                          <p:val>
                                            <p:strVal val="#ppt_x"/>
                                          </p:val>
                                        </p:tav>
                                      </p:tavLst>
                                    </p:anim>
                                    <p:anim calcmode="lin" valueType="num">
                                      <p:cBhvr additive="base">
                                        <p:cTn id="38" dur="500" fill="hold"/>
                                        <p:tgtEl>
                                          <p:spTgt spid="110632"/>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10603"/>
                                        </p:tgtEl>
                                        <p:attrNameLst>
                                          <p:attrName>style.visibility</p:attrName>
                                        </p:attrNameLst>
                                      </p:cBhvr>
                                      <p:to>
                                        <p:strVal val="visible"/>
                                      </p:to>
                                    </p:set>
                                    <p:anim calcmode="lin" valueType="num">
                                      <p:cBhvr additive="base">
                                        <p:cTn id="43" dur="500" fill="hold"/>
                                        <p:tgtEl>
                                          <p:spTgt spid="110603"/>
                                        </p:tgtEl>
                                        <p:attrNameLst>
                                          <p:attrName>ppt_x</p:attrName>
                                        </p:attrNameLst>
                                      </p:cBhvr>
                                      <p:tavLst>
                                        <p:tav tm="0">
                                          <p:val>
                                            <p:strVal val="#ppt_x"/>
                                          </p:val>
                                        </p:tav>
                                        <p:tav tm="100000">
                                          <p:val>
                                            <p:strVal val="#ppt_x"/>
                                          </p:val>
                                        </p:tav>
                                      </p:tavLst>
                                    </p:anim>
                                    <p:anim calcmode="lin" valueType="num">
                                      <p:cBhvr additive="base">
                                        <p:cTn id="44" dur="500" fill="hold"/>
                                        <p:tgtEl>
                                          <p:spTgt spid="110603"/>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0630"/>
                                        </p:tgtEl>
                                        <p:attrNameLst>
                                          <p:attrName>style.visibility</p:attrName>
                                        </p:attrNameLst>
                                      </p:cBhvr>
                                      <p:to>
                                        <p:strVal val="visible"/>
                                      </p:to>
                                    </p:set>
                                    <p:anim calcmode="lin" valueType="num">
                                      <p:cBhvr additive="base">
                                        <p:cTn id="49" dur="500" fill="hold"/>
                                        <p:tgtEl>
                                          <p:spTgt spid="110630"/>
                                        </p:tgtEl>
                                        <p:attrNameLst>
                                          <p:attrName>ppt_x</p:attrName>
                                        </p:attrNameLst>
                                      </p:cBhvr>
                                      <p:tavLst>
                                        <p:tav tm="0">
                                          <p:val>
                                            <p:strVal val="#ppt_x"/>
                                          </p:val>
                                        </p:tav>
                                        <p:tav tm="100000">
                                          <p:val>
                                            <p:strVal val="#ppt_x"/>
                                          </p:val>
                                        </p:tav>
                                      </p:tavLst>
                                    </p:anim>
                                    <p:anim calcmode="lin" valueType="num">
                                      <p:cBhvr additive="base">
                                        <p:cTn id="50" dur="500" fill="hold"/>
                                        <p:tgtEl>
                                          <p:spTgt spid="1106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17" grpId="0"/>
      <p:bldP spid="110628" grpId="0"/>
      <p:bldP spid="11063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页脚占位符 1"/>
          <p:cNvSpPr>
            <a:spLocks noGrp="1"/>
          </p:cNvSpPr>
          <p:nvPr>
            <p:ph type="ftr" sz="quarter" idx="10"/>
          </p:nvPr>
        </p:nvSpPr>
        <p:spPr>
          <a:noFill/>
        </p:spPr>
        <p:txBody>
          <a:bodyPr/>
          <a:lstStyle>
            <a:lvl1pPr>
              <a:defRPr kumimoji="1" sz="2400">
                <a:solidFill>
                  <a:schemeClr val="tx2"/>
                </a:solidFill>
                <a:latin typeface="Arial" charset="0"/>
                <a:ea typeface="宋体" pitchFamily="2" charset="-122"/>
              </a:defRPr>
            </a:lvl1pPr>
            <a:lvl2pPr marL="742950" indent="-285750">
              <a:defRPr kumimoji="1" sz="2400">
                <a:solidFill>
                  <a:schemeClr val="tx2"/>
                </a:solidFill>
                <a:latin typeface="Arial" charset="0"/>
                <a:ea typeface="宋体" pitchFamily="2" charset="-122"/>
              </a:defRPr>
            </a:lvl2pPr>
            <a:lvl3pPr marL="1143000" indent="-228600">
              <a:defRPr kumimoji="1" sz="2400">
                <a:solidFill>
                  <a:schemeClr val="tx2"/>
                </a:solidFill>
                <a:latin typeface="Arial" charset="0"/>
                <a:ea typeface="宋体" pitchFamily="2" charset="-122"/>
              </a:defRPr>
            </a:lvl3pPr>
            <a:lvl4pPr marL="1600200" indent="-228600">
              <a:defRPr kumimoji="1" sz="2400">
                <a:solidFill>
                  <a:schemeClr val="tx2"/>
                </a:solidFill>
                <a:latin typeface="Arial" charset="0"/>
                <a:ea typeface="宋体" pitchFamily="2" charset="-122"/>
              </a:defRPr>
            </a:lvl4pPr>
            <a:lvl5pPr marL="2057400" indent="-228600">
              <a:defRPr kumimoji="1" sz="2400">
                <a:solidFill>
                  <a:schemeClr val="tx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tx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tx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tx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tx2"/>
                </a:solidFill>
                <a:latin typeface="Arial" charset="0"/>
                <a:ea typeface="宋体" pitchFamily="2" charset="-122"/>
              </a:defRPr>
            </a:lvl9pPr>
          </a:lstStyle>
          <a:p>
            <a:r>
              <a:rPr kumimoji="0" lang="en-US" altLang="en-US" sz="1400" smtClean="0">
                <a:solidFill>
                  <a:srgbClr val="003366"/>
                </a:solidFill>
                <a:latin typeface="Times New Roman" pitchFamily="18" charset="0"/>
              </a:rPr>
              <a:t>Page</a:t>
            </a:r>
            <a:fld id="{FFC3B208-1422-4E05-B1F5-026B37B93A6D}" type="slidenum">
              <a:rPr kumimoji="0" lang="en-US" altLang="en-US" sz="1400" smtClean="0">
                <a:solidFill>
                  <a:srgbClr val="003366"/>
                </a:solidFill>
                <a:latin typeface="Arial Narrow" pitchFamily="34" charset="0"/>
              </a:rPr>
              <a:pPr/>
              <a:t>55</a:t>
            </a:fld>
            <a:endParaRPr kumimoji="0" lang="en-US" altLang="en-US" sz="1400" smtClean="0">
              <a:solidFill>
                <a:srgbClr val="003366"/>
              </a:solidFill>
              <a:latin typeface="Arial Narrow" pitchFamily="34" charset="0"/>
            </a:endParaRPr>
          </a:p>
        </p:txBody>
      </p:sp>
      <p:sp>
        <p:nvSpPr>
          <p:cNvPr id="20482" name="Text Box 2"/>
          <p:cNvSpPr txBox="1">
            <a:spLocks noChangeArrowheads="1"/>
          </p:cNvSpPr>
          <p:nvPr/>
        </p:nvSpPr>
        <p:spPr bwMode="auto">
          <a:xfrm>
            <a:off x="684213" y="765175"/>
            <a:ext cx="2209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2"/>
                </a:solidFill>
                <a:latin typeface="Arial" charset="0"/>
                <a:ea typeface="宋体" pitchFamily="2" charset="-122"/>
              </a:defRPr>
            </a:lvl1pPr>
            <a:lvl2pPr marL="742950" indent="-285750">
              <a:defRPr kumimoji="1" sz="2400">
                <a:solidFill>
                  <a:schemeClr val="tx2"/>
                </a:solidFill>
                <a:latin typeface="Arial" charset="0"/>
                <a:ea typeface="宋体" pitchFamily="2" charset="-122"/>
              </a:defRPr>
            </a:lvl2pPr>
            <a:lvl3pPr marL="1143000" indent="-228600">
              <a:defRPr kumimoji="1" sz="2400">
                <a:solidFill>
                  <a:schemeClr val="tx2"/>
                </a:solidFill>
                <a:latin typeface="Arial" charset="0"/>
                <a:ea typeface="宋体" pitchFamily="2" charset="-122"/>
              </a:defRPr>
            </a:lvl3pPr>
            <a:lvl4pPr marL="1600200" indent="-228600">
              <a:defRPr kumimoji="1" sz="2400">
                <a:solidFill>
                  <a:schemeClr val="tx2"/>
                </a:solidFill>
                <a:latin typeface="Arial" charset="0"/>
                <a:ea typeface="宋体" pitchFamily="2" charset="-122"/>
              </a:defRPr>
            </a:lvl4pPr>
            <a:lvl5pPr marL="2057400" indent="-228600">
              <a:defRPr kumimoji="1" sz="2400">
                <a:solidFill>
                  <a:schemeClr val="tx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tx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tx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tx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tx2"/>
                </a:solidFill>
                <a:latin typeface="Arial" charset="0"/>
                <a:ea typeface="宋体" pitchFamily="2" charset="-122"/>
              </a:defRPr>
            </a:lvl9pPr>
          </a:lstStyle>
          <a:p>
            <a:pPr eaLnBrk="1" hangingPunct="1">
              <a:spcBef>
                <a:spcPct val="50000"/>
              </a:spcBef>
            </a:pPr>
            <a:r>
              <a:rPr lang="en-US" altLang="zh-CN" sz="2800" b="1">
                <a:solidFill>
                  <a:schemeClr val="tx1"/>
                </a:solidFill>
                <a:latin typeface="Times New Roman" pitchFamily="18" charset="0"/>
              </a:rPr>
              <a:t>3</a:t>
            </a:r>
            <a:r>
              <a:rPr lang="zh-CN" altLang="en-US" sz="2800" b="1">
                <a:solidFill>
                  <a:schemeClr val="tx1"/>
                </a:solidFill>
                <a:latin typeface="宋体" pitchFamily="2" charset="-122"/>
              </a:rPr>
              <a:t>．冲突矩阵</a:t>
            </a:r>
            <a:r>
              <a:rPr lang="zh-CN" altLang="en-US" sz="2800" b="1">
                <a:solidFill>
                  <a:schemeClr val="tx1"/>
                </a:solidFill>
                <a:latin typeface="Times New Roman" pitchFamily="18" charset="0"/>
              </a:rPr>
              <a:t> </a:t>
            </a:r>
          </a:p>
        </p:txBody>
      </p:sp>
      <p:sp>
        <p:nvSpPr>
          <p:cNvPr id="20483" name="Text Box 3"/>
          <p:cNvSpPr txBox="1">
            <a:spLocks noChangeArrowheads="1"/>
          </p:cNvSpPr>
          <p:nvPr/>
        </p:nvSpPr>
        <p:spPr bwMode="auto">
          <a:xfrm>
            <a:off x="250825" y="1412875"/>
            <a:ext cx="5508625"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2"/>
                </a:solidFill>
                <a:latin typeface="Arial" charset="0"/>
                <a:ea typeface="宋体" pitchFamily="2" charset="-122"/>
              </a:defRPr>
            </a:lvl1pPr>
            <a:lvl2pPr marL="742950" indent="-285750">
              <a:defRPr kumimoji="1" sz="2400">
                <a:solidFill>
                  <a:schemeClr val="tx2"/>
                </a:solidFill>
                <a:latin typeface="Arial" charset="0"/>
                <a:ea typeface="宋体" pitchFamily="2" charset="-122"/>
              </a:defRPr>
            </a:lvl2pPr>
            <a:lvl3pPr marL="1143000" indent="-228600">
              <a:defRPr kumimoji="1" sz="2400">
                <a:solidFill>
                  <a:schemeClr val="tx2"/>
                </a:solidFill>
                <a:latin typeface="Arial" charset="0"/>
                <a:ea typeface="宋体" pitchFamily="2" charset="-122"/>
              </a:defRPr>
            </a:lvl3pPr>
            <a:lvl4pPr marL="1600200" indent="-228600">
              <a:defRPr kumimoji="1" sz="2400">
                <a:solidFill>
                  <a:schemeClr val="tx2"/>
                </a:solidFill>
                <a:latin typeface="Arial" charset="0"/>
                <a:ea typeface="宋体" pitchFamily="2" charset="-122"/>
              </a:defRPr>
            </a:lvl4pPr>
            <a:lvl5pPr marL="2057400" indent="-228600">
              <a:defRPr kumimoji="1" sz="2400">
                <a:solidFill>
                  <a:schemeClr val="tx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tx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tx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tx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tx2"/>
                </a:solidFill>
                <a:latin typeface="Arial" charset="0"/>
                <a:ea typeface="宋体" pitchFamily="2" charset="-122"/>
              </a:defRPr>
            </a:lvl9pPr>
          </a:lstStyle>
          <a:p>
            <a:pPr eaLnBrk="1" hangingPunct="1">
              <a:spcBef>
                <a:spcPct val="50000"/>
              </a:spcBef>
              <a:buFont typeface="Wingdings" pitchFamily="2" charset="2"/>
              <a:buChar char="l"/>
            </a:pPr>
            <a:r>
              <a:rPr lang="en-US" altLang="zh-CN">
                <a:solidFill>
                  <a:schemeClr val="tx1"/>
                </a:solidFill>
                <a:latin typeface="Times New Roman" pitchFamily="18" charset="0"/>
              </a:rPr>
              <a:t> 39</a:t>
            </a:r>
            <a:r>
              <a:rPr lang="zh-CN" altLang="en-US">
                <a:solidFill>
                  <a:schemeClr val="tx1"/>
                </a:solidFill>
                <a:latin typeface="宋体" pitchFamily="2" charset="-122"/>
              </a:rPr>
              <a:t>项参数描述了问题的空间，</a:t>
            </a:r>
            <a:r>
              <a:rPr lang="en-US" altLang="zh-CN">
                <a:solidFill>
                  <a:schemeClr val="tx1"/>
                </a:solidFill>
                <a:latin typeface="Times New Roman" pitchFamily="18" charset="0"/>
              </a:rPr>
              <a:t>40</a:t>
            </a:r>
            <a:r>
              <a:rPr lang="zh-CN" altLang="en-US">
                <a:solidFill>
                  <a:schemeClr val="tx1"/>
                </a:solidFill>
                <a:latin typeface="宋体" pitchFamily="2" charset="-122"/>
              </a:rPr>
              <a:t>条发明原理则填充了问题解的空间</a:t>
            </a:r>
          </a:p>
          <a:p>
            <a:pPr eaLnBrk="1" hangingPunct="1">
              <a:spcBef>
                <a:spcPct val="50000"/>
              </a:spcBef>
              <a:buFont typeface="Wingdings" pitchFamily="2" charset="2"/>
              <a:buChar char="l"/>
            </a:pPr>
            <a:r>
              <a:rPr lang="zh-CN" altLang="en-US">
                <a:solidFill>
                  <a:schemeClr val="tx1"/>
                </a:solidFill>
                <a:latin typeface="宋体" pitchFamily="2" charset="-122"/>
              </a:rPr>
              <a:t> 必须找出问题与解的对应关系</a:t>
            </a:r>
          </a:p>
          <a:p>
            <a:pPr eaLnBrk="1" hangingPunct="1">
              <a:spcBef>
                <a:spcPct val="50000"/>
              </a:spcBef>
              <a:buFont typeface="Wingdings" pitchFamily="2" charset="2"/>
              <a:buChar char="l"/>
            </a:pPr>
            <a:r>
              <a:rPr lang="zh-CN" altLang="en-US">
                <a:solidFill>
                  <a:schemeClr val="tx1"/>
                </a:solidFill>
                <a:latin typeface="Times New Roman" pitchFamily="18" charset="0"/>
              </a:rPr>
              <a:t> </a:t>
            </a:r>
            <a:r>
              <a:rPr lang="en-US" altLang="zh-CN">
                <a:solidFill>
                  <a:schemeClr val="tx1"/>
                </a:solidFill>
                <a:latin typeface="Times New Roman" pitchFamily="18" charset="0"/>
              </a:rPr>
              <a:t>TRIZ</a:t>
            </a:r>
            <a:r>
              <a:rPr lang="zh-CN" altLang="en-US">
                <a:solidFill>
                  <a:schemeClr val="tx1"/>
                </a:solidFill>
                <a:latin typeface="宋体" pitchFamily="2" charset="-122"/>
              </a:rPr>
              <a:t>研究人员通过长时间的分析与研究提出了冲突矩阵的概念</a:t>
            </a:r>
          </a:p>
          <a:p>
            <a:pPr eaLnBrk="1" hangingPunct="1">
              <a:spcBef>
                <a:spcPct val="50000"/>
              </a:spcBef>
              <a:buFont typeface="Wingdings" pitchFamily="2" charset="2"/>
              <a:buChar char="l"/>
            </a:pPr>
            <a:r>
              <a:rPr lang="zh-CN" altLang="en-US">
                <a:solidFill>
                  <a:schemeClr val="tx1"/>
                </a:solidFill>
                <a:latin typeface="宋体" pitchFamily="2" charset="-122"/>
              </a:rPr>
              <a:t> 矩阵的行表示冲突恶化的的参数，矩阵的列表示冲突改善的参数，矩阵中的元素则为第</a:t>
            </a:r>
            <a:r>
              <a:rPr lang="en-US" altLang="zh-CN">
                <a:solidFill>
                  <a:schemeClr val="tx1"/>
                </a:solidFill>
                <a:latin typeface="Times New Roman" pitchFamily="18" charset="0"/>
              </a:rPr>
              <a:t>i</a:t>
            </a:r>
            <a:r>
              <a:rPr lang="zh-CN" altLang="en-US">
                <a:solidFill>
                  <a:schemeClr val="tx1"/>
                </a:solidFill>
                <a:latin typeface="宋体" pitchFamily="2" charset="-122"/>
              </a:rPr>
              <a:t>个恶化的参数与第</a:t>
            </a:r>
            <a:r>
              <a:rPr lang="en-US" altLang="zh-CN">
                <a:solidFill>
                  <a:schemeClr val="tx1"/>
                </a:solidFill>
                <a:latin typeface="Times New Roman" pitchFamily="18" charset="0"/>
              </a:rPr>
              <a:t>j</a:t>
            </a:r>
            <a:r>
              <a:rPr lang="zh-CN" altLang="en-US">
                <a:solidFill>
                  <a:schemeClr val="tx1"/>
                </a:solidFill>
                <a:latin typeface="宋体" pitchFamily="2" charset="-122"/>
              </a:rPr>
              <a:t>个改善的参数构成的技术冲突的原理解</a:t>
            </a:r>
          </a:p>
          <a:p>
            <a:pPr eaLnBrk="1" hangingPunct="1">
              <a:spcBef>
                <a:spcPct val="50000"/>
              </a:spcBef>
              <a:buFont typeface="Wingdings" pitchFamily="2" charset="2"/>
              <a:buChar char="l"/>
            </a:pPr>
            <a:r>
              <a:rPr lang="zh-CN" altLang="en-US">
                <a:solidFill>
                  <a:schemeClr val="tx1"/>
                </a:solidFill>
                <a:latin typeface="宋体" pitchFamily="2" charset="-122"/>
              </a:rPr>
              <a:t> 该解用发明原理的序号表示。其中若</a:t>
            </a:r>
            <a:r>
              <a:rPr lang="en-US" altLang="zh-CN">
                <a:solidFill>
                  <a:schemeClr val="tx1"/>
                </a:solidFill>
                <a:latin typeface="Times New Roman" pitchFamily="18" charset="0"/>
              </a:rPr>
              <a:t>i </a:t>
            </a:r>
            <a:r>
              <a:rPr lang="zh-CN" altLang="en-US">
                <a:solidFill>
                  <a:schemeClr val="tx1"/>
                </a:solidFill>
                <a:latin typeface="宋体" pitchFamily="2" charset="-122"/>
              </a:rPr>
              <a:t>与</a:t>
            </a:r>
            <a:r>
              <a:rPr lang="en-US" altLang="zh-CN">
                <a:solidFill>
                  <a:schemeClr val="tx1"/>
                </a:solidFill>
                <a:latin typeface="Times New Roman" pitchFamily="18" charset="0"/>
              </a:rPr>
              <a:t>j</a:t>
            </a:r>
            <a:r>
              <a:rPr lang="zh-CN" altLang="en-US">
                <a:solidFill>
                  <a:schemeClr val="tx1"/>
                </a:solidFill>
                <a:latin typeface="宋体" pitchFamily="2" charset="-122"/>
              </a:rPr>
              <a:t>相同，则该元素为空</a:t>
            </a:r>
            <a:endParaRPr lang="zh-CN" altLang="en-US">
              <a:solidFill>
                <a:schemeClr val="tx1"/>
              </a:solidFill>
              <a:latin typeface="Times New Roman" pitchFamily="18" charset="0"/>
            </a:endParaRPr>
          </a:p>
        </p:txBody>
      </p:sp>
      <p:grpSp>
        <p:nvGrpSpPr>
          <p:cNvPr id="20484" name="Group 4"/>
          <p:cNvGrpSpPr>
            <a:grpSpLocks/>
          </p:cNvGrpSpPr>
          <p:nvPr/>
        </p:nvGrpSpPr>
        <p:grpSpPr bwMode="auto">
          <a:xfrm>
            <a:off x="6534150" y="1628775"/>
            <a:ext cx="2286000" cy="4049713"/>
            <a:chOff x="1584" y="624"/>
            <a:chExt cx="816" cy="1575"/>
          </a:xfrm>
        </p:grpSpPr>
        <p:sp>
          <p:nvSpPr>
            <p:cNvPr id="20485" name="Text Box 5"/>
            <p:cNvSpPr txBox="1">
              <a:spLocks noChangeArrowheads="1"/>
            </p:cNvSpPr>
            <p:nvPr/>
          </p:nvSpPr>
          <p:spPr bwMode="auto">
            <a:xfrm>
              <a:off x="1584" y="624"/>
              <a:ext cx="816" cy="135"/>
            </a:xfrm>
            <a:prstGeom prst="rect">
              <a:avLst/>
            </a:prstGeom>
            <a:solidFill>
              <a:schemeClr val="accent1"/>
            </a:solidFill>
            <a:ln w="9525">
              <a:solidFill>
                <a:schemeClr val="accent2"/>
              </a:solidFill>
              <a:miter lim="800000"/>
              <a:headEnd/>
              <a:tailEnd/>
            </a:ln>
          </p:spPr>
          <p:txBody>
            <a:bodyPr>
              <a:spAutoFit/>
            </a:bodyPr>
            <a:lstStyle/>
            <a:p>
              <a:pPr algn="just">
                <a:defRPr/>
              </a:pPr>
              <a:r>
                <a:rPr kumimoji="0" lang="zh-CN" altLang="en-US" sz="1600" b="1">
                  <a:effectLst>
                    <a:outerShdw blurRad="38100" dist="38100" dir="2700000" algn="tl">
                      <a:srgbClr val="FFFFFF"/>
                    </a:outerShdw>
                  </a:effectLst>
                </a:rPr>
                <a:t>分析待改进的产品</a:t>
              </a:r>
            </a:p>
          </p:txBody>
        </p:sp>
        <p:sp>
          <p:nvSpPr>
            <p:cNvPr id="20486" name="Text Box 6"/>
            <p:cNvSpPr txBox="1">
              <a:spLocks noChangeArrowheads="1"/>
            </p:cNvSpPr>
            <p:nvPr/>
          </p:nvSpPr>
          <p:spPr bwMode="auto">
            <a:xfrm>
              <a:off x="1776" y="912"/>
              <a:ext cx="480" cy="135"/>
            </a:xfrm>
            <a:prstGeom prst="rect">
              <a:avLst/>
            </a:prstGeom>
            <a:solidFill>
              <a:schemeClr val="accent1"/>
            </a:solidFill>
            <a:ln w="9525">
              <a:solidFill>
                <a:schemeClr val="accent2"/>
              </a:solidFill>
              <a:miter lim="800000"/>
              <a:headEnd/>
              <a:tailEnd/>
            </a:ln>
          </p:spPr>
          <p:txBody>
            <a:bodyPr>
              <a:spAutoFit/>
            </a:bodyPr>
            <a:lstStyle/>
            <a:p>
              <a:pPr algn="just">
                <a:defRPr/>
              </a:pPr>
              <a:r>
                <a:rPr kumimoji="0" lang="zh-CN" altLang="en-US" sz="1600" b="1">
                  <a:effectLst>
                    <a:outerShdw blurRad="38100" dist="38100" dir="2700000" algn="tl">
                      <a:srgbClr val="FFFFFF"/>
                    </a:outerShdw>
                  </a:effectLst>
                </a:rPr>
                <a:t>发现冲突</a:t>
              </a:r>
            </a:p>
          </p:txBody>
        </p:sp>
        <p:sp>
          <p:nvSpPr>
            <p:cNvPr id="20487" name="Text Box 7"/>
            <p:cNvSpPr txBox="1">
              <a:spLocks noChangeArrowheads="1"/>
            </p:cNvSpPr>
            <p:nvPr/>
          </p:nvSpPr>
          <p:spPr bwMode="auto">
            <a:xfrm>
              <a:off x="1776" y="1200"/>
              <a:ext cx="480" cy="135"/>
            </a:xfrm>
            <a:prstGeom prst="rect">
              <a:avLst/>
            </a:prstGeom>
            <a:solidFill>
              <a:schemeClr val="accent1"/>
            </a:solidFill>
            <a:ln w="9525">
              <a:solidFill>
                <a:schemeClr val="accent2"/>
              </a:solidFill>
              <a:miter lim="800000"/>
              <a:headEnd/>
              <a:tailEnd/>
            </a:ln>
          </p:spPr>
          <p:txBody>
            <a:bodyPr>
              <a:spAutoFit/>
            </a:bodyPr>
            <a:lstStyle/>
            <a:p>
              <a:pPr algn="just">
                <a:defRPr/>
              </a:pPr>
              <a:r>
                <a:rPr kumimoji="0" lang="zh-CN" altLang="en-US" sz="1600" b="1">
                  <a:effectLst>
                    <a:outerShdw blurRad="38100" dist="38100" dir="2700000" algn="tl">
                      <a:srgbClr val="FFFFFF"/>
                    </a:outerShdw>
                  </a:effectLst>
                </a:rPr>
                <a:t>冲突抽象</a:t>
              </a:r>
            </a:p>
          </p:txBody>
        </p:sp>
        <p:sp>
          <p:nvSpPr>
            <p:cNvPr id="20488" name="Text Box 8"/>
            <p:cNvSpPr txBox="1">
              <a:spLocks noChangeArrowheads="1"/>
            </p:cNvSpPr>
            <p:nvPr/>
          </p:nvSpPr>
          <p:spPr bwMode="auto">
            <a:xfrm>
              <a:off x="1776" y="1488"/>
              <a:ext cx="480" cy="135"/>
            </a:xfrm>
            <a:prstGeom prst="rect">
              <a:avLst/>
            </a:prstGeom>
            <a:solidFill>
              <a:schemeClr val="accent1"/>
            </a:solidFill>
            <a:ln w="9525">
              <a:solidFill>
                <a:schemeClr val="accent2"/>
              </a:solidFill>
              <a:miter lim="800000"/>
              <a:headEnd/>
              <a:tailEnd/>
            </a:ln>
          </p:spPr>
          <p:txBody>
            <a:bodyPr>
              <a:spAutoFit/>
            </a:bodyPr>
            <a:lstStyle/>
            <a:p>
              <a:pPr algn="just">
                <a:defRPr/>
              </a:pPr>
              <a:r>
                <a:rPr kumimoji="0" lang="zh-CN" altLang="en-US" sz="1600" b="1">
                  <a:effectLst>
                    <a:outerShdw blurRad="38100" dist="38100" dir="2700000" algn="tl">
                      <a:srgbClr val="FFFFFF"/>
                    </a:outerShdw>
                  </a:effectLst>
                </a:rPr>
                <a:t>发明原理</a:t>
              </a:r>
            </a:p>
          </p:txBody>
        </p:sp>
        <p:sp>
          <p:nvSpPr>
            <p:cNvPr id="20489" name="Text Box 9"/>
            <p:cNvSpPr txBox="1">
              <a:spLocks noChangeArrowheads="1"/>
            </p:cNvSpPr>
            <p:nvPr/>
          </p:nvSpPr>
          <p:spPr bwMode="auto">
            <a:xfrm>
              <a:off x="1824" y="1776"/>
              <a:ext cx="384" cy="135"/>
            </a:xfrm>
            <a:prstGeom prst="rect">
              <a:avLst/>
            </a:prstGeom>
            <a:solidFill>
              <a:schemeClr val="accent1"/>
            </a:solidFill>
            <a:ln w="9525">
              <a:solidFill>
                <a:schemeClr val="accent2"/>
              </a:solidFill>
              <a:miter lim="800000"/>
              <a:headEnd/>
              <a:tailEnd/>
            </a:ln>
          </p:spPr>
          <p:txBody>
            <a:bodyPr>
              <a:spAutoFit/>
            </a:bodyPr>
            <a:lstStyle/>
            <a:p>
              <a:pPr algn="just">
                <a:defRPr/>
              </a:pPr>
              <a:r>
                <a:rPr kumimoji="0" lang="zh-CN" altLang="en-US" sz="1600" b="1">
                  <a:effectLst>
                    <a:outerShdw blurRad="38100" dist="38100" dir="2700000" algn="tl">
                      <a:srgbClr val="FFFFFF"/>
                    </a:outerShdw>
                  </a:effectLst>
                </a:rPr>
                <a:t>抽象解</a:t>
              </a:r>
            </a:p>
          </p:txBody>
        </p:sp>
        <p:sp>
          <p:nvSpPr>
            <p:cNvPr id="20490" name="Text Box 10"/>
            <p:cNvSpPr txBox="1">
              <a:spLocks noChangeArrowheads="1"/>
            </p:cNvSpPr>
            <p:nvPr/>
          </p:nvSpPr>
          <p:spPr bwMode="auto">
            <a:xfrm>
              <a:off x="1824" y="2064"/>
              <a:ext cx="384" cy="135"/>
            </a:xfrm>
            <a:prstGeom prst="rect">
              <a:avLst/>
            </a:prstGeom>
            <a:solidFill>
              <a:schemeClr val="accent1"/>
            </a:solidFill>
            <a:ln w="9525">
              <a:solidFill>
                <a:schemeClr val="accent2"/>
              </a:solidFill>
              <a:miter lim="800000"/>
              <a:headEnd/>
              <a:tailEnd/>
            </a:ln>
          </p:spPr>
          <p:txBody>
            <a:bodyPr>
              <a:spAutoFit/>
            </a:bodyPr>
            <a:lstStyle/>
            <a:p>
              <a:pPr algn="just">
                <a:defRPr/>
              </a:pPr>
              <a:r>
                <a:rPr kumimoji="0" lang="zh-CN" altLang="en-US" sz="1600" b="1">
                  <a:effectLst>
                    <a:outerShdw blurRad="38100" dist="38100" dir="2700000" algn="tl">
                      <a:srgbClr val="FFFFFF"/>
                    </a:outerShdw>
                  </a:effectLst>
                </a:rPr>
                <a:t>领域解</a:t>
              </a:r>
            </a:p>
          </p:txBody>
        </p:sp>
        <p:sp>
          <p:nvSpPr>
            <p:cNvPr id="122893" name="Line 11"/>
            <p:cNvSpPr>
              <a:spLocks noChangeShapeType="1"/>
            </p:cNvSpPr>
            <p:nvPr/>
          </p:nvSpPr>
          <p:spPr bwMode="auto">
            <a:xfrm>
              <a:off x="2016" y="768"/>
              <a:ext cx="0" cy="144"/>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2894" name="Line 12"/>
            <p:cNvSpPr>
              <a:spLocks noChangeShapeType="1"/>
            </p:cNvSpPr>
            <p:nvPr/>
          </p:nvSpPr>
          <p:spPr bwMode="auto">
            <a:xfrm>
              <a:off x="2016" y="1056"/>
              <a:ext cx="0" cy="144"/>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2895" name="Line 13"/>
            <p:cNvSpPr>
              <a:spLocks noChangeShapeType="1"/>
            </p:cNvSpPr>
            <p:nvPr/>
          </p:nvSpPr>
          <p:spPr bwMode="auto">
            <a:xfrm>
              <a:off x="2016" y="1344"/>
              <a:ext cx="0" cy="144"/>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2896" name="Line 14"/>
            <p:cNvSpPr>
              <a:spLocks noChangeShapeType="1"/>
            </p:cNvSpPr>
            <p:nvPr/>
          </p:nvSpPr>
          <p:spPr bwMode="auto">
            <a:xfrm>
              <a:off x="2016" y="1632"/>
              <a:ext cx="0" cy="144"/>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2897" name="Line 15"/>
            <p:cNvSpPr>
              <a:spLocks noChangeShapeType="1"/>
            </p:cNvSpPr>
            <p:nvPr/>
          </p:nvSpPr>
          <p:spPr bwMode="auto">
            <a:xfrm>
              <a:off x="2016" y="1920"/>
              <a:ext cx="0" cy="144"/>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cxnSp>
          <p:nvCxnSpPr>
            <p:cNvPr id="122898" name="AutoShape 16"/>
            <p:cNvCxnSpPr>
              <a:cxnSpLocks noChangeShapeType="1"/>
              <a:stCxn id="20490" idx="1"/>
              <a:endCxn id="20485" idx="1"/>
            </p:cNvCxnSpPr>
            <p:nvPr/>
          </p:nvCxnSpPr>
          <p:spPr bwMode="auto">
            <a:xfrm rot="10800000">
              <a:off x="1584" y="704"/>
              <a:ext cx="240" cy="1440"/>
            </a:xfrm>
            <a:prstGeom prst="bentConnector3">
              <a:avLst>
                <a:gd name="adj1" fmla="val 160000"/>
              </a:avLst>
            </a:prstGeom>
            <a:noFill/>
            <a:ln w="9525">
              <a:solidFill>
                <a:schemeClr val="accent2"/>
              </a:solidFill>
              <a:miter lim="800000"/>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315184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dissolve">
                                      <p:cBhvr>
                                        <p:cTn id="7" dur="500"/>
                                        <p:tgtEl>
                                          <p:spTgt spid="204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dissolve">
                                      <p:cBhvr>
                                        <p:cTn id="12" dur="500"/>
                                        <p:tgtEl>
                                          <p:spTgt spid="204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0484"/>
                                        </p:tgtEl>
                                        <p:attrNameLst>
                                          <p:attrName>style.visibility</p:attrName>
                                        </p:attrNameLst>
                                      </p:cBhvr>
                                      <p:to>
                                        <p:strVal val="visible"/>
                                      </p:to>
                                    </p:set>
                                    <p:animEffect transition="in" filter="dissolve">
                                      <p:cBhvr>
                                        <p:cTn id="17" dur="5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P spid="2048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296" name="Group 144"/>
          <p:cNvGrpSpPr>
            <a:grpSpLocks/>
          </p:cNvGrpSpPr>
          <p:nvPr/>
        </p:nvGrpSpPr>
        <p:grpSpPr bwMode="auto">
          <a:xfrm>
            <a:off x="263525" y="529803"/>
            <a:ext cx="8629650" cy="5851525"/>
            <a:chOff x="311" y="288"/>
            <a:chExt cx="5017" cy="3408"/>
          </a:xfrm>
        </p:grpSpPr>
        <p:sp>
          <p:nvSpPr>
            <p:cNvPr id="49154" name="Text Box 2"/>
            <p:cNvSpPr txBox="1">
              <a:spLocks noChangeArrowheads="1"/>
            </p:cNvSpPr>
            <p:nvPr/>
          </p:nvSpPr>
          <p:spPr bwMode="auto">
            <a:xfrm>
              <a:off x="1584" y="288"/>
              <a:ext cx="2400"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defRPr/>
              </a:pPr>
              <a:r>
                <a:rPr lang="zh-CN" altLang="en-US" b="1" dirty="0">
                  <a:effectLst>
                    <a:outerShdw blurRad="38100" dist="38100" dir="2700000" algn="tl">
                      <a:srgbClr val="C0C0C0"/>
                    </a:outerShdw>
                  </a:effectLst>
                </a:rPr>
                <a:t>对系 统 有 利 的 工 程 参 数</a:t>
              </a:r>
            </a:p>
          </p:txBody>
        </p:sp>
        <p:sp>
          <p:nvSpPr>
            <p:cNvPr id="49155" name="Text Box 3"/>
            <p:cNvSpPr txBox="1">
              <a:spLocks noChangeArrowheads="1"/>
            </p:cNvSpPr>
            <p:nvPr/>
          </p:nvSpPr>
          <p:spPr bwMode="auto">
            <a:xfrm>
              <a:off x="311" y="816"/>
              <a:ext cx="285" cy="2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eaLnBrk="1" hangingPunct="1">
                <a:spcBef>
                  <a:spcPct val="50000"/>
                </a:spcBef>
                <a:defRPr/>
              </a:pPr>
              <a:r>
                <a:rPr lang="zh-CN" altLang="en-US" b="1">
                  <a:effectLst>
                    <a:outerShdw blurRad="38100" dist="38100" dir="2700000" algn="tl">
                      <a:srgbClr val="C0C0C0"/>
                    </a:outerShdw>
                  </a:effectLst>
                </a:rPr>
                <a:t>对 系 统 有 害 的 工 程 参 数</a:t>
              </a:r>
            </a:p>
          </p:txBody>
        </p:sp>
        <p:sp>
          <p:nvSpPr>
            <p:cNvPr id="123909" name="Line 4"/>
            <p:cNvSpPr>
              <a:spLocks noChangeShapeType="1"/>
            </p:cNvSpPr>
            <p:nvPr/>
          </p:nvSpPr>
          <p:spPr bwMode="auto">
            <a:xfrm>
              <a:off x="480" y="576"/>
              <a:ext cx="47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10" name="Line 5"/>
            <p:cNvSpPr>
              <a:spLocks noChangeShapeType="1"/>
            </p:cNvSpPr>
            <p:nvPr/>
          </p:nvSpPr>
          <p:spPr bwMode="auto">
            <a:xfrm>
              <a:off x="624" y="288"/>
              <a:ext cx="0" cy="33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11" name="Line 6"/>
            <p:cNvSpPr>
              <a:spLocks noChangeShapeType="1"/>
            </p:cNvSpPr>
            <p:nvPr/>
          </p:nvSpPr>
          <p:spPr bwMode="auto">
            <a:xfrm>
              <a:off x="624" y="816"/>
              <a:ext cx="47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12" name="Line 7"/>
            <p:cNvSpPr>
              <a:spLocks noChangeShapeType="1"/>
            </p:cNvSpPr>
            <p:nvPr/>
          </p:nvSpPr>
          <p:spPr bwMode="auto">
            <a:xfrm>
              <a:off x="864" y="288"/>
              <a:ext cx="0" cy="33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13" name="Line 8"/>
            <p:cNvSpPr>
              <a:spLocks noChangeShapeType="1"/>
            </p:cNvSpPr>
            <p:nvPr/>
          </p:nvSpPr>
          <p:spPr bwMode="auto">
            <a:xfrm>
              <a:off x="624" y="1056"/>
              <a:ext cx="47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14" name="Line 9"/>
            <p:cNvSpPr>
              <a:spLocks noChangeShapeType="1"/>
            </p:cNvSpPr>
            <p:nvPr/>
          </p:nvSpPr>
          <p:spPr bwMode="auto">
            <a:xfrm>
              <a:off x="624" y="2208"/>
              <a:ext cx="47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15" name="Line 10"/>
            <p:cNvSpPr>
              <a:spLocks noChangeShapeType="1"/>
            </p:cNvSpPr>
            <p:nvPr/>
          </p:nvSpPr>
          <p:spPr bwMode="auto">
            <a:xfrm>
              <a:off x="624" y="2496"/>
              <a:ext cx="47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16" name="Line 11"/>
            <p:cNvSpPr>
              <a:spLocks noChangeShapeType="1"/>
            </p:cNvSpPr>
            <p:nvPr/>
          </p:nvSpPr>
          <p:spPr bwMode="auto">
            <a:xfrm>
              <a:off x="624" y="2736"/>
              <a:ext cx="47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17" name="Line 12"/>
            <p:cNvSpPr>
              <a:spLocks noChangeShapeType="1"/>
            </p:cNvSpPr>
            <p:nvPr/>
          </p:nvSpPr>
          <p:spPr bwMode="auto">
            <a:xfrm>
              <a:off x="624" y="2976"/>
              <a:ext cx="47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18" name="Line 13"/>
            <p:cNvSpPr>
              <a:spLocks noChangeShapeType="1"/>
            </p:cNvSpPr>
            <p:nvPr/>
          </p:nvSpPr>
          <p:spPr bwMode="auto">
            <a:xfrm>
              <a:off x="624" y="3216"/>
              <a:ext cx="47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19" name="Line 14"/>
            <p:cNvSpPr>
              <a:spLocks noChangeShapeType="1"/>
            </p:cNvSpPr>
            <p:nvPr/>
          </p:nvSpPr>
          <p:spPr bwMode="auto">
            <a:xfrm>
              <a:off x="624" y="3456"/>
              <a:ext cx="47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20" name="Line 15"/>
            <p:cNvSpPr>
              <a:spLocks noChangeShapeType="1"/>
            </p:cNvSpPr>
            <p:nvPr/>
          </p:nvSpPr>
          <p:spPr bwMode="auto">
            <a:xfrm>
              <a:off x="1248" y="576"/>
              <a:ext cx="0" cy="31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21" name="Line 16"/>
            <p:cNvSpPr>
              <a:spLocks noChangeShapeType="1"/>
            </p:cNvSpPr>
            <p:nvPr/>
          </p:nvSpPr>
          <p:spPr bwMode="auto">
            <a:xfrm>
              <a:off x="2160" y="576"/>
              <a:ext cx="0" cy="31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22" name="Line 17"/>
            <p:cNvSpPr>
              <a:spLocks noChangeShapeType="1"/>
            </p:cNvSpPr>
            <p:nvPr/>
          </p:nvSpPr>
          <p:spPr bwMode="auto">
            <a:xfrm>
              <a:off x="2640" y="576"/>
              <a:ext cx="0" cy="31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23" name="Line 18"/>
            <p:cNvSpPr>
              <a:spLocks noChangeShapeType="1"/>
            </p:cNvSpPr>
            <p:nvPr/>
          </p:nvSpPr>
          <p:spPr bwMode="auto">
            <a:xfrm>
              <a:off x="3120" y="576"/>
              <a:ext cx="0" cy="31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24" name="Line 19"/>
            <p:cNvSpPr>
              <a:spLocks noChangeShapeType="1"/>
            </p:cNvSpPr>
            <p:nvPr/>
          </p:nvSpPr>
          <p:spPr bwMode="auto">
            <a:xfrm>
              <a:off x="3552" y="576"/>
              <a:ext cx="0" cy="31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25" name="Line 20"/>
            <p:cNvSpPr>
              <a:spLocks noChangeShapeType="1"/>
            </p:cNvSpPr>
            <p:nvPr/>
          </p:nvSpPr>
          <p:spPr bwMode="auto">
            <a:xfrm>
              <a:off x="3984" y="576"/>
              <a:ext cx="0" cy="31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26" name="Line 21"/>
            <p:cNvSpPr>
              <a:spLocks noChangeShapeType="1"/>
            </p:cNvSpPr>
            <p:nvPr/>
          </p:nvSpPr>
          <p:spPr bwMode="auto">
            <a:xfrm>
              <a:off x="4368" y="576"/>
              <a:ext cx="0" cy="31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27" name="Line 22"/>
            <p:cNvSpPr>
              <a:spLocks noChangeShapeType="1"/>
            </p:cNvSpPr>
            <p:nvPr/>
          </p:nvSpPr>
          <p:spPr bwMode="auto">
            <a:xfrm>
              <a:off x="4800" y="576"/>
              <a:ext cx="0" cy="31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28" name="Line 23"/>
            <p:cNvSpPr>
              <a:spLocks noChangeShapeType="1"/>
            </p:cNvSpPr>
            <p:nvPr/>
          </p:nvSpPr>
          <p:spPr bwMode="auto">
            <a:xfrm>
              <a:off x="5184" y="576"/>
              <a:ext cx="0" cy="31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29" name="Line 24"/>
            <p:cNvSpPr>
              <a:spLocks noChangeShapeType="1"/>
            </p:cNvSpPr>
            <p:nvPr/>
          </p:nvSpPr>
          <p:spPr bwMode="auto">
            <a:xfrm>
              <a:off x="1680" y="576"/>
              <a:ext cx="0" cy="31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30" name="Line 25"/>
            <p:cNvSpPr>
              <a:spLocks noChangeShapeType="1"/>
            </p:cNvSpPr>
            <p:nvPr/>
          </p:nvSpPr>
          <p:spPr bwMode="auto">
            <a:xfrm>
              <a:off x="624" y="1344"/>
              <a:ext cx="47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31" name="Line 26"/>
            <p:cNvSpPr>
              <a:spLocks noChangeShapeType="1"/>
            </p:cNvSpPr>
            <p:nvPr/>
          </p:nvSpPr>
          <p:spPr bwMode="auto">
            <a:xfrm>
              <a:off x="624" y="1632"/>
              <a:ext cx="47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32" name="Line 27"/>
            <p:cNvSpPr>
              <a:spLocks noChangeShapeType="1"/>
            </p:cNvSpPr>
            <p:nvPr/>
          </p:nvSpPr>
          <p:spPr bwMode="auto">
            <a:xfrm>
              <a:off x="624" y="1920"/>
              <a:ext cx="47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80" name="Text Box 28"/>
            <p:cNvSpPr txBox="1">
              <a:spLocks noChangeArrowheads="1"/>
            </p:cNvSpPr>
            <p:nvPr/>
          </p:nvSpPr>
          <p:spPr bwMode="auto">
            <a:xfrm>
              <a:off x="672" y="81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1</a:t>
              </a:r>
            </a:p>
          </p:txBody>
        </p:sp>
        <p:sp>
          <p:nvSpPr>
            <p:cNvPr id="49181" name="Text Box 29"/>
            <p:cNvSpPr txBox="1">
              <a:spLocks noChangeArrowheads="1"/>
            </p:cNvSpPr>
            <p:nvPr/>
          </p:nvSpPr>
          <p:spPr bwMode="auto">
            <a:xfrm>
              <a:off x="672" y="1056"/>
              <a:ext cx="19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2</a:t>
              </a:r>
            </a:p>
          </p:txBody>
        </p:sp>
        <p:sp>
          <p:nvSpPr>
            <p:cNvPr id="49182" name="Text Box 30"/>
            <p:cNvSpPr txBox="1">
              <a:spLocks noChangeArrowheads="1"/>
            </p:cNvSpPr>
            <p:nvPr/>
          </p:nvSpPr>
          <p:spPr bwMode="auto">
            <a:xfrm>
              <a:off x="624" y="2736"/>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30</a:t>
              </a:r>
            </a:p>
          </p:txBody>
        </p:sp>
        <p:sp>
          <p:nvSpPr>
            <p:cNvPr id="49183" name="Text Box 31"/>
            <p:cNvSpPr txBox="1">
              <a:spLocks noChangeArrowheads="1"/>
            </p:cNvSpPr>
            <p:nvPr/>
          </p:nvSpPr>
          <p:spPr bwMode="auto">
            <a:xfrm>
              <a:off x="624" y="2976"/>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a:t>
              </a:r>
            </a:p>
          </p:txBody>
        </p:sp>
        <p:sp>
          <p:nvSpPr>
            <p:cNvPr id="49184" name="Text Box 32"/>
            <p:cNvSpPr txBox="1">
              <a:spLocks noChangeArrowheads="1"/>
            </p:cNvSpPr>
            <p:nvPr/>
          </p:nvSpPr>
          <p:spPr bwMode="auto">
            <a:xfrm>
              <a:off x="624" y="2496"/>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a:t>
              </a:r>
            </a:p>
          </p:txBody>
        </p:sp>
        <p:sp>
          <p:nvSpPr>
            <p:cNvPr id="49185" name="Text Box 33"/>
            <p:cNvSpPr txBox="1">
              <a:spLocks noChangeArrowheads="1"/>
            </p:cNvSpPr>
            <p:nvPr/>
          </p:nvSpPr>
          <p:spPr bwMode="auto">
            <a:xfrm>
              <a:off x="672" y="134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3</a:t>
              </a:r>
            </a:p>
          </p:txBody>
        </p:sp>
        <p:sp>
          <p:nvSpPr>
            <p:cNvPr id="49186" name="Text Box 34"/>
            <p:cNvSpPr txBox="1">
              <a:spLocks noChangeArrowheads="1"/>
            </p:cNvSpPr>
            <p:nvPr/>
          </p:nvSpPr>
          <p:spPr bwMode="auto">
            <a:xfrm>
              <a:off x="672" y="1632"/>
              <a:ext cx="19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4</a:t>
              </a:r>
            </a:p>
          </p:txBody>
        </p:sp>
        <p:sp>
          <p:nvSpPr>
            <p:cNvPr id="49187" name="Text Box 35"/>
            <p:cNvSpPr txBox="1">
              <a:spLocks noChangeArrowheads="1"/>
            </p:cNvSpPr>
            <p:nvPr/>
          </p:nvSpPr>
          <p:spPr bwMode="auto">
            <a:xfrm>
              <a:off x="624" y="2208"/>
              <a:ext cx="28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11</a:t>
              </a:r>
            </a:p>
          </p:txBody>
        </p:sp>
        <p:sp>
          <p:nvSpPr>
            <p:cNvPr id="49188" name="Text Box 36"/>
            <p:cNvSpPr txBox="1">
              <a:spLocks noChangeArrowheads="1"/>
            </p:cNvSpPr>
            <p:nvPr/>
          </p:nvSpPr>
          <p:spPr bwMode="auto">
            <a:xfrm>
              <a:off x="624" y="1968"/>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a:t>
              </a:r>
            </a:p>
          </p:txBody>
        </p:sp>
        <p:sp>
          <p:nvSpPr>
            <p:cNvPr id="49189" name="Text Box 37"/>
            <p:cNvSpPr txBox="1">
              <a:spLocks noChangeArrowheads="1"/>
            </p:cNvSpPr>
            <p:nvPr/>
          </p:nvSpPr>
          <p:spPr bwMode="auto">
            <a:xfrm>
              <a:off x="624" y="3216"/>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39</a:t>
              </a:r>
            </a:p>
          </p:txBody>
        </p:sp>
        <p:sp>
          <p:nvSpPr>
            <p:cNvPr id="49190" name="Text Box 38"/>
            <p:cNvSpPr txBox="1">
              <a:spLocks noChangeArrowheads="1"/>
            </p:cNvSpPr>
            <p:nvPr/>
          </p:nvSpPr>
          <p:spPr bwMode="auto">
            <a:xfrm>
              <a:off x="960" y="57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1</a:t>
              </a:r>
            </a:p>
          </p:txBody>
        </p:sp>
        <p:sp>
          <p:nvSpPr>
            <p:cNvPr id="49191" name="Text Box 39"/>
            <p:cNvSpPr txBox="1">
              <a:spLocks noChangeArrowheads="1"/>
            </p:cNvSpPr>
            <p:nvPr/>
          </p:nvSpPr>
          <p:spPr bwMode="auto">
            <a:xfrm>
              <a:off x="1392" y="57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2</a:t>
              </a:r>
            </a:p>
          </p:txBody>
        </p:sp>
        <p:sp>
          <p:nvSpPr>
            <p:cNvPr id="49192" name="Text Box 40"/>
            <p:cNvSpPr txBox="1">
              <a:spLocks noChangeArrowheads="1"/>
            </p:cNvSpPr>
            <p:nvPr/>
          </p:nvSpPr>
          <p:spPr bwMode="auto">
            <a:xfrm>
              <a:off x="1872" y="57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3</a:t>
              </a:r>
            </a:p>
          </p:txBody>
        </p:sp>
        <p:sp>
          <p:nvSpPr>
            <p:cNvPr id="49193" name="Text Box 41"/>
            <p:cNvSpPr txBox="1">
              <a:spLocks noChangeArrowheads="1"/>
            </p:cNvSpPr>
            <p:nvPr/>
          </p:nvSpPr>
          <p:spPr bwMode="auto">
            <a:xfrm>
              <a:off x="2304" y="57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4</a:t>
              </a:r>
            </a:p>
          </p:txBody>
        </p:sp>
        <p:sp>
          <p:nvSpPr>
            <p:cNvPr id="49194" name="Text Box 42"/>
            <p:cNvSpPr txBox="1">
              <a:spLocks noChangeArrowheads="1"/>
            </p:cNvSpPr>
            <p:nvPr/>
          </p:nvSpPr>
          <p:spPr bwMode="auto">
            <a:xfrm>
              <a:off x="2688" y="57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5</a:t>
              </a:r>
            </a:p>
          </p:txBody>
        </p:sp>
        <p:sp>
          <p:nvSpPr>
            <p:cNvPr id="49195" name="Text Box 43"/>
            <p:cNvSpPr txBox="1">
              <a:spLocks noChangeArrowheads="1"/>
            </p:cNvSpPr>
            <p:nvPr/>
          </p:nvSpPr>
          <p:spPr bwMode="auto">
            <a:xfrm>
              <a:off x="3216" y="57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6</a:t>
              </a:r>
            </a:p>
          </p:txBody>
        </p:sp>
        <p:sp>
          <p:nvSpPr>
            <p:cNvPr id="49196" name="Text Box 44"/>
            <p:cNvSpPr txBox="1">
              <a:spLocks noChangeArrowheads="1"/>
            </p:cNvSpPr>
            <p:nvPr/>
          </p:nvSpPr>
          <p:spPr bwMode="auto">
            <a:xfrm>
              <a:off x="3600" y="576"/>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a:t>
              </a:r>
            </a:p>
          </p:txBody>
        </p:sp>
        <p:sp>
          <p:nvSpPr>
            <p:cNvPr id="49197" name="Text Box 45"/>
            <p:cNvSpPr txBox="1">
              <a:spLocks noChangeArrowheads="1"/>
            </p:cNvSpPr>
            <p:nvPr/>
          </p:nvSpPr>
          <p:spPr bwMode="auto">
            <a:xfrm>
              <a:off x="4032" y="576"/>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11</a:t>
              </a:r>
            </a:p>
          </p:txBody>
        </p:sp>
        <p:sp>
          <p:nvSpPr>
            <p:cNvPr id="49198" name="Text Box 46"/>
            <p:cNvSpPr txBox="1">
              <a:spLocks noChangeArrowheads="1"/>
            </p:cNvSpPr>
            <p:nvPr/>
          </p:nvSpPr>
          <p:spPr bwMode="auto">
            <a:xfrm>
              <a:off x="4416" y="576"/>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a:t>
              </a:r>
            </a:p>
          </p:txBody>
        </p:sp>
        <p:sp>
          <p:nvSpPr>
            <p:cNvPr id="49199" name="Text Box 47"/>
            <p:cNvSpPr txBox="1">
              <a:spLocks noChangeArrowheads="1"/>
            </p:cNvSpPr>
            <p:nvPr/>
          </p:nvSpPr>
          <p:spPr bwMode="auto">
            <a:xfrm>
              <a:off x="4896" y="576"/>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39</a:t>
              </a:r>
            </a:p>
          </p:txBody>
        </p:sp>
        <p:sp>
          <p:nvSpPr>
            <p:cNvPr id="123953" name="Rectangle 48"/>
            <p:cNvSpPr>
              <a:spLocks noChangeArrowheads="1"/>
            </p:cNvSpPr>
            <p:nvPr/>
          </p:nvSpPr>
          <p:spPr bwMode="auto">
            <a:xfrm>
              <a:off x="864" y="816"/>
              <a:ext cx="384"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54" name="Rectangle 49"/>
            <p:cNvSpPr>
              <a:spLocks noChangeArrowheads="1"/>
            </p:cNvSpPr>
            <p:nvPr/>
          </p:nvSpPr>
          <p:spPr bwMode="auto">
            <a:xfrm>
              <a:off x="1248" y="1056"/>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55" name="Rectangle 50"/>
            <p:cNvSpPr>
              <a:spLocks noChangeArrowheads="1"/>
            </p:cNvSpPr>
            <p:nvPr/>
          </p:nvSpPr>
          <p:spPr bwMode="auto">
            <a:xfrm>
              <a:off x="1680" y="1344"/>
              <a:ext cx="48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56" name="Rectangle 51"/>
            <p:cNvSpPr>
              <a:spLocks noChangeArrowheads="1"/>
            </p:cNvSpPr>
            <p:nvPr/>
          </p:nvSpPr>
          <p:spPr bwMode="auto">
            <a:xfrm>
              <a:off x="2160" y="1632"/>
              <a:ext cx="48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57" name="Rectangle 52"/>
            <p:cNvSpPr>
              <a:spLocks noChangeArrowheads="1"/>
            </p:cNvSpPr>
            <p:nvPr/>
          </p:nvSpPr>
          <p:spPr bwMode="auto">
            <a:xfrm>
              <a:off x="3984" y="2208"/>
              <a:ext cx="384"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58" name="Rectangle 53"/>
            <p:cNvSpPr>
              <a:spLocks noChangeArrowheads="1"/>
            </p:cNvSpPr>
            <p:nvPr/>
          </p:nvSpPr>
          <p:spPr bwMode="auto">
            <a:xfrm>
              <a:off x="4800" y="3216"/>
              <a:ext cx="384"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59" name="Line 54"/>
            <p:cNvSpPr>
              <a:spLocks noChangeShapeType="1"/>
            </p:cNvSpPr>
            <p:nvPr/>
          </p:nvSpPr>
          <p:spPr bwMode="auto">
            <a:xfrm>
              <a:off x="1344" y="912"/>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07" name="Text Box 55"/>
            <p:cNvSpPr txBox="1">
              <a:spLocks noChangeArrowheads="1"/>
            </p:cNvSpPr>
            <p:nvPr/>
          </p:nvSpPr>
          <p:spPr bwMode="auto">
            <a:xfrm>
              <a:off x="1728" y="816"/>
              <a:ext cx="432"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1200" b="1">
                  <a:effectLst>
                    <a:outerShdw blurRad="38100" dist="38100" dir="2700000" algn="tl">
                      <a:srgbClr val="C0C0C0"/>
                    </a:outerShdw>
                  </a:effectLst>
                </a:rPr>
                <a:t>15 .8.29.34</a:t>
              </a:r>
            </a:p>
          </p:txBody>
        </p:sp>
        <p:sp>
          <p:nvSpPr>
            <p:cNvPr id="123961" name="Line 56"/>
            <p:cNvSpPr>
              <a:spLocks noChangeShapeType="1"/>
            </p:cNvSpPr>
            <p:nvPr/>
          </p:nvSpPr>
          <p:spPr bwMode="auto">
            <a:xfrm>
              <a:off x="2304" y="960"/>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09" name="Text Box 57"/>
            <p:cNvSpPr txBox="1">
              <a:spLocks noChangeArrowheads="1"/>
            </p:cNvSpPr>
            <p:nvPr/>
          </p:nvSpPr>
          <p:spPr bwMode="auto">
            <a:xfrm>
              <a:off x="2688" y="816"/>
              <a:ext cx="384"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1200" b="1">
                  <a:effectLst>
                    <a:outerShdw blurRad="38100" dist="38100" dir="2700000" algn="tl">
                      <a:srgbClr val="C0C0C0"/>
                    </a:outerShdw>
                  </a:effectLst>
                </a:rPr>
                <a:t>29  17 38  34</a:t>
              </a:r>
            </a:p>
          </p:txBody>
        </p:sp>
        <p:sp>
          <p:nvSpPr>
            <p:cNvPr id="123963" name="Line 58"/>
            <p:cNvSpPr>
              <a:spLocks noChangeShapeType="1"/>
            </p:cNvSpPr>
            <p:nvPr/>
          </p:nvSpPr>
          <p:spPr bwMode="auto">
            <a:xfrm>
              <a:off x="3216" y="960"/>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11" name="Text Box 59"/>
            <p:cNvSpPr txBox="1">
              <a:spLocks noChangeArrowheads="1"/>
            </p:cNvSpPr>
            <p:nvPr/>
          </p:nvSpPr>
          <p:spPr bwMode="auto">
            <a:xfrm>
              <a:off x="3984" y="816"/>
              <a:ext cx="384"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1200" b="1">
                  <a:effectLst>
                    <a:outerShdw blurRad="38100" dist="38100" dir="2700000" algn="tl">
                      <a:srgbClr val="C0C0C0"/>
                    </a:outerShdw>
                  </a:effectLst>
                </a:rPr>
                <a:t>10  36  37  40</a:t>
              </a:r>
            </a:p>
          </p:txBody>
        </p:sp>
        <p:sp>
          <p:nvSpPr>
            <p:cNvPr id="49212" name="Text Box 60"/>
            <p:cNvSpPr txBox="1">
              <a:spLocks noChangeArrowheads="1"/>
            </p:cNvSpPr>
            <p:nvPr/>
          </p:nvSpPr>
          <p:spPr bwMode="auto">
            <a:xfrm>
              <a:off x="4800" y="816"/>
              <a:ext cx="432"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1200" b="1">
                  <a:effectLst>
                    <a:outerShdw blurRad="38100" dist="38100" dir="2700000" algn="tl">
                      <a:srgbClr val="C0C0C0"/>
                    </a:outerShdw>
                  </a:effectLst>
                </a:rPr>
                <a:t>35  3  24  37</a:t>
              </a:r>
            </a:p>
          </p:txBody>
        </p:sp>
        <p:sp>
          <p:nvSpPr>
            <p:cNvPr id="123966" name="Line 61"/>
            <p:cNvSpPr>
              <a:spLocks noChangeShapeType="1"/>
            </p:cNvSpPr>
            <p:nvPr/>
          </p:nvSpPr>
          <p:spPr bwMode="auto">
            <a:xfrm>
              <a:off x="1776" y="1200"/>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67" name="Line 62"/>
            <p:cNvSpPr>
              <a:spLocks noChangeShapeType="1"/>
            </p:cNvSpPr>
            <p:nvPr/>
          </p:nvSpPr>
          <p:spPr bwMode="auto">
            <a:xfrm>
              <a:off x="912" y="12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15" name="Text Box 63"/>
            <p:cNvSpPr txBox="1">
              <a:spLocks noChangeArrowheads="1"/>
            </p:cNvSpPr>
            <p:nvPr/>
          </p:nvSpPr>
          <p:spPr bwMode="auto">
            <a:xfrm>
              <a:off x="2208" y="1056"/>
              <a:ext cx="437"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1200" b="1">
                  <a:effectLst>
                    <a:outerShdw blurRad="38100" dist="38100" dir="2700000" algn="tl">
                      <a:srgbClr val="C0C0C0"/>
                    </a:outerShdw>
                  </a:effectLst>
                </a:rPr>
                <a:t>10  1  29  35</a:t>
              </a:r>
            </a:p>
          </p:txBody>
        </p:sp>
        <p:sp>
          <p:nvSpPr>
            <p:cNvPr id="123969" name="Line 64"/>
            <p:cNvSpPr>
              <a:spLocks noChangeShapeType="1"/>
            </p:cNvSpPr>
            <p:nvPr/>
          </p:nvSpPr>
          <p:spPr bwMode="auto">
            <a:xfrm>
              <a:off x="2784" y="1200"/>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17" name="Text Box 65"/>
            <p:cNvSpPr txBox="1">
              <a:spLocks noChangeArrowheads="1"/>
            </p:cNvSpPr>
            <p:nvPr/>
          </p:nvSpPr>
          <p:spPr bwMode="auto">
            <a:xfrm>
              <a:off x="3120" y="1056"/>
              <a:ext cx="432"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1200" b="1">
                  <a:effectLst>
                    <a:outerShdw blurRad="38100" dist="38100" dir="2700000" algn="tl">
                      <a:srgbClr val="C0C0C0"/>
                    </a:outerShdw>
                  </a:effectLst>
                </a:rPr>
                <a:t>35  30  13  2</a:t>
              </a:r>
            </a:p>
          </p:txBody>
        </p:sp>
        <p:sp>
          <p:nvSpPr>
            <p:cNvPr id="49218" name="Text Box 66"/>
            <p:cNvSpPr txBox="1">
              <a:spLocks noChangeArrowheads="1"/>
            </p:cNvSpPr>
            <p:nvPr/>
          </p:nvSpPr>
          <p:spPr bwMode="auto">
            <a:xfrm>
              <a:off x="3984" y="1056"/>
              <a:ext cx="432"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1200" b="1">
                  <a:effectLst>
                    <a:outerShdw blurRad="38100" dist="38100" dir="2700000" algn="tl">
                      <a:srgbClr val="C0C0C0"/>
                    </a:outerShdw>
                  </a:effectLst>
                </a:rPr>
                <a:t>13  39  10  18</a:t>
              </a:r>
            </a:p>
          </p:txBody>
        </p:sp>
        <p:sp>
          <p:nvSpPr>
            <p:cNvPr id="49219" name="Text Box 67"/>
            <p:cNvSpPr txBox="1">
              <a:spLocks noChangeArrowheads="1"/>
            </p:cNvSpPr>
            <p:nvPr/>
          </p:nvSpPr>
          <p:spPr bwMode="auto">
            <a:xfrm>
              <a:off x="4800" y="1056"/>
              <a:ext cx="384"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1200" b="1">
                  <a:effectLst>
                    <a:outerShdw blurRad="38100" dist="38100" dir="2700000" algn="tl">
                      <a:srgbClr val="C0C0C0"/>
                    </a:outerShdw>
                  </a:effectLst>
                </a:rPr>
                <a:t>1  28  15  35</a:t>
              </a:r>
            </a:p>
          </p:txBody>
        </p:sp>
        <p:sp>
          <p:nvSpPr>
            <p:cNvPr id="49220" name="Text Box 68"/>
            <p:cNvSpPr txBox="1">
              <a:spLocks noChangeArrowheads="1"/>
            </p:cNvSpPr>
            <p:nvPr/>
          </p:nvSpPr>
          <p:spPr bwMode="auto">
            <a:xfrm>
              <a:off x="864" y="1392"/>
              <a:ext cx="384"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1200" b="1">
                  <a:effectLst>
                    <a:outerShdw blurRad="38100" dist="38100" dir="2700000" algn="tl">
                      <a:srgbClr val="C0C0C0"/>
                    </a:outerShdw>
                  </a:effectLst>
                </a:rPr>
                <a:t>8  15  29  34</a:t>
              </a:r>
            </a:p>
          </p:txBody>
        </p:sp>
        <p:sp>
          <p:nvSpPr>
            <p:cNvPr id="123974" name="Line 69"/>
            <p:cNvSpPr>
              <a:spLocks noChangeShapeType="1"/>
            </p:cNvSpPr>
            <p:nvPr/>
          </p:nvSpPr>
          <p:spPr bwMode="auto">
            <a:xfrm>
              <a:off x="1008" y="1344"/>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75" name="Line 70"/>
            <p:cNvSpPr>
              <a:spLocks noChangeShapeType="1"/>
            </p:cNvSpPr>
            <p:nvPr/>
          </p:nvSpPr>
          <p:spPr bwMode="auto">
            <a:xfrm>
              <a:off x="1344" y="148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76" name="Line 71"/>
            <p:cNvSpPr>
              <a:spLocks noChangeShapeType="1"/>
            </p:cNvSpPr>
            <p:nvPr/>
          </p:nvSpPr>
          <p:spPr bwMode="auto">
            <a:xfrm>
              <a:off x="2256" y="148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24" name="Text Box 72"/>
            <p:cNvSpPr txBox="1">
              <a:spLocks noChangeArrowheads="1"/>
            </p:cNvSpPr>
            <p:nvPr/>
          </p:nvSpPr>
          <p:spPr bwMode="auto">
            <a:xfrm>
              <a:off x="2640" y="1344"/>
              <a:ext cx="480"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1200" b="1">
                  <a:effectLst>
                    <a:outerShdw blurRad="38100" dist="38100" dir="2700000" algn="tl">
                      <a:srgbClr val="C0C0C0"/>
                    </a:outerShdw>
                  </a:effectLst>
                </a:rPr>
                <a:t>15  7  4</a:t>
              </a:r>
            </a:p>
          </p:txBody>
        </p:sp>
        <p:sp>
          <p:nvSpPr>
            <p:cNvPr id="123978" name="Line 73"/>
            <p:cNvSpPr>
              <a:spLocks noChangeShapeType="1"/>
            </p:cNvSpPr>
            <p:nvPr/>
          </p:nvSpPr>
          <p:spPr bwMode="auto">
            <a:xfrm>
              <a:off x="3216" y="148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26" name="Text Box 74"/>
            <p:cNvSpPr txBox="1">
              <a:spLocks noChangeArrowheads="1"/>
            </p:cNvSpPr>
            <p:nvPr/>
          </p:nvSpPr>
          <p:spPr bwMode="auto">
            <a:xfrm>
              <a:off x="3600" y="1056"/>
              <a:ext cx="28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a:t>
              </a:r>
            </a:p>
          </p:txBody>
        </p:sp>
        <p:sp>
          <p:nvSpPr>
            <p:cNvPr id="49227" name="Text Box 75"/>
            <p:cNvSpPr txBox="1">
              <a:spLocks noChangeArrowheads="1"/>
            </p:cNvSpPr>
            <p:nvPr/>
          </p:nvSpPr>
          <p:spPr bwMode="auto">
            <a:xfrm>
              <a:off x="4416" y="816"/>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a:t>
              </a:r>
            </a:p>
          </p:txBody>
        </p:sp>
        <p:sp>
          <p:nvSpPr>
            <p:cNvPr id="49228" name="Text Box 76"/>
            <p:cNvSpPr txBox="1">
              <a:spLocks noChangeArrowheads="1"/>
            </p:cNvSpPr>
            <p:nvPr/>
          </p:nvSpPr>
          <p:spPr bwMode="auto">
            <a:xfrm>
              <a:off x="4464" y="1104"/>
              <a:ext cx="28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a:t>
              </a:r>
            </a:p>
          </p:txBody>
        </p:sp>
        <p:sp>
          <p:nvSpPr>
            <p:cNvPr id="49229" name="Text Box 77"/>
            <p:cNvSpPr txBox="1">
              <a:spLocks noChangeArrowheads="1"/>
            </p:cNvSpPr>
            <p:nvPr/>
          </p:nvSpPr>
          <p:spPr bwMode="auto">
            <a:xfrm>
              <a:off x="3648" y="816"/>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a:t>
              </a:r>
            </a:p>
          </p:txBody>
        </p:sp>
        <p:sp>
          <p:nvSpPr>
            <p:cNvPr id="49230" name="Text Box 78"/>
            <p:cNvSpPr txBox="1">
              <a:spLocks noChangeArrowheads="1"/>
            </p:cNvSpPr>
            <p:nvPr/>
          </p:nvSpPr>
          <p:spPr bwMode="auto">
            <a:xfrm>
              <a:off x="3600" y="1344"/>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a:t>
              </a:r>
            </a:p>
          </p:txBody>
        </p:sp>
        <p:sp>
          <p:nvSpPr>
            <p:cNvPr id="49231" name="Text Box 79"/>
            <p:cNvSpPr txBox="1">
              <a:spLocks noChangeArrowheads="1"/>
            </p:cNvSpPr>
            <p:nvPr/>
          </p:nvSpPr>
          <p:spPr bwMode="auto">
            <a:xfrm>
              <a:off x="3600" y="1632"/>
              <a:ext cx="28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a:t>
              </a:r>
            </a:p>
          </p:txBody>
        </p:sp>
        <p:sp>
          <p:nvSpPr>
            <p:cNvPr id="49232" name="Text Box 80"/>
            <p:cNvSpPr txBox="1">
              <a:spLocks noChangeArrowheads="1"/>
            </p:cNvSpPr>
            <p:nvPr/>
          </p:nvSpPr>
          <p:spPr bwMode="auto">
            <a:xfrm>
              <a:off x="3600" y="1968"/>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a:t>
              </a:r>
            </a:p>
          </p:txBody>
        </p:sp>
        <p:sp>
          <p:nvSpPr>
            <p:cNvPr id="49233" name="Text Box 81"/>
            <p:cNvSpPr txBox="1">
              <a:spLocks noChangeArrowheads="1"/>
            </p:cNvSpPr>
            <p:nvPr/>
          </p:nvSpPr>
          <p:spPr bwMode="auto">
            <a:xfrm>
              <a:off x="3600" y="2208"/>
              <a:ext cx="28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a:t>
              </a:r>
            </a:p>
          </p:txBody>
        </p:sp>
        <p:sp>
          <p:nvSpPr>
            <p:cNvPr id="49234" name="Text Box 82"/>
            <p:cNvSpPr txBox="1">
              <a:spLocks noChangeArrowheads="1"/>
            </p:cNvSpPr>
            <p:nvPr/>
          </p:nvSpPr>
          <p:spPr bwMode="auto">
            <a:xfrm>
              <a:off x="3600" y="2496"/>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a:t>
              </a:r>
            </a:p>
          </p:txBody>
        </p:sp>
        <p:sp>
          <p:nvSpPr>
            <p:cNvPr id="49235" name="Text Box 83"/>
            <p:cNvSpPr txBox="1">
              <a:spLocks noChangeArrowheads="1"/>
            </p:cNvSpPr>
            <p:nvPr/>
          </p:nvSpPr>
          <p:spPr bwMode="auto">
            <a:xfrm>
              <a:off x="3648" y="2736"/>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a:t>
              </a:r>
            </a:p>
          </p:txBody>
        </p:sp>
        <p:sp>
          <p:nvSpPr>
            <p:cNvPr id="49236" name="Text Box 84"/>
            <p:cNvSpPr txBox="1">
              <a:spLocks noChangeArrowheads="1"/>
            </p:cNvSpPr>
            <p:nvPr/>
          </p:nvSpPr>
          <p:spPr bwMode="auto">
            <a:xfrm>
              <a:off x="3600" y="2976"/>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a:t>
              </a:r>
            </a:p>
          </p:txBody>
        </p:sp>
        <p:sp>
          <p:nvSpPr>
            <p:cNvPr id="49237" name="Text Box 85"/>
            <p:cNvSpPr txBox="1">
              <a:spLocks noChangeArrowheads="1"/>
            </p:cNvSpPr>
            <p:nvPr/>
          </p:nvSpPr>
          <p:spPr bwMode="auto">
            <a:xfrm>
              <a:off x="3648" y="3216"/>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a:t>
              </a:r>
            </a:p>
          </p:txBody>
        </p:sp>
        <p:sp>
          <p:nvSpPr>
            <p:cNvPr id="49238" name="Text Box 86"/>
            <p:cNvSpPr txBox="1">
              <a:spLocks noChangeArrowheads="1"/>
            </p:cNvSpPr>
            <p:nvPr/>
          </p:nvSpPr>
          <p:spPr bwMode="auto">
            <a:xfrm>
              <a:off x="4416" y="1344"/>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a:t>
              </a:r>
            </a:p>
          </p:txBody>
        </p:sp>
        <p:sp>
          <p:nvSpPr>
            <p:cNvPr id="49239" name="Text Box 87"/>
            <p:cNvSpPr txBox="1">
              <a:spLocks noChangeArrowheads="1"/>
            </p:cNvSpPr>
            <p:nvPr/>
          </p:nvSpPr>
          <p:spPr bwMode="auto">
            <a:xfrm>
              <a:off x="4416" y="1632"/>
              <a:ext cx="28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a:t>
              </a:r>
            </a:p>
          </p:txBody>
        </p:sp>
        <p:sp>
          <p:nvSpPr>
            <p:cNvPr id="49240" name="Text Box 88"/>
            <p:cNvSpPr txBox="1">
              <a:spLocks noChangeArrowheads="1"/>
            </p:cNvSpPr>
            <p:nvPr/>
          </p:nvSpPr>
          <p:spPr bwMode="auto">
            <a:xfrm>
              <a:off x="4416" y="192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a:t>
              </a:r>
            </a:p>
          </p:txBody>
        </p:sp>
        <p:sp>
          <p:nvSpPr>
            <p:cNvPr id="49241" name="Text Box 89"/>
            <p:cNvSpPr txBox="1">
              <a:spLocks noChangeArrowheads="1"/>
            </p:cNvSpPr>
            <p:nvPr/>
          </p:nvSpPr>
          <p:spPr bwMode="auto">
            <a:xfrm>
              <a:off x="4464" y="2208"/>
              <a:ext cx="28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a:t>
              </a:r>
            </a:p>
          </p:txBody>
        </p:sp>
        <p:sp>
          <p:nvSpPr>
            <p:cNvPr id="49242" name="Text Box 90"/>
            <p:cNvSpPr txBox="1">
              <a:spLocks noChangeArrowheads="1"/>
            </p:cNvSpPr>
            <p:nvPr/>
          </p:nvSpPr>
          <p:spPr bwMode="auto">
            <a:xfrm>
              <a:off x="4464" y="2496"/>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a:t>
              </a:r>
            </a:p>
          </p:txBody>
        </p:sp>
        <p:sp>
          <p:nvSpPr>
            <p:cNvPr id="49243" name="Text Box 91"/>
            <p:cNvSpPr txBox="1">
              <a:spLocks noChangeArrowheads="1"/>
            </p:cNvSpPr>
            <p:nvPr/>
          </p:nvSpPr>
          <p:spPr bwMode="auto">
            <a:xfrm>
              <a:off x="4416" y="2736"/>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a:t>
              </a:r>
            </a:p>
          </p:txBody>
        </p:sp>
        <p:sp>
          <p:nvSpPr>
            <p:cNvPr id="49244" name="Text Box 92"/>
            <p:cNvSpPr txBox="1">
              <a:spLocks noChangeArrowheads="1"/>
            </p:cNvSpPr>
            <p:nvPr/>
          </p:nvSpPr>
          <p:spPr bwMode="auto">
            <a:xfrm>
              <a:off x="4416" y="2976"/>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a:t>
              </a:r>
            </a:p>
          </p:txBody>
        </p:sp>
        <p:sp>
          <p:nvSpPr>
            <p:cNvPr id="49245" name="Text Box 93"/>
            <p:cNvSpPr txBox="1">
              <a:spLocks noChangeArrowheads="1"/>
            </p:cNvSpPr>
            <p:nvPr/>
          </p:nvSpPr>
          <p:spPr bwMode="auto">
            <a:xfrm>
              <a:off x="4464" y="3216"/>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a:t>
              </a:r>
            </a:p>
          </p:txBody>
        </p:sp>
        <p:sp>
          <p:nvSpPr>
            <p:cNvPr id="49246" name="Text Box 94"/>
            <p:cNvSpPr txBox="1">
              <a:spLocks noChangeArrowheads="1"/>
            </p:cNvSpPr>
            <p:nvPr/>
          </p:nvSpPr>
          <p:spPr bwMode="auto">
            <a:xfrm>
              <a:off x="864" y="1968"/>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a:t>
              </a:r>
            </a:p>
          </p:txBody>
        </p:sp>
        <p:sp>
          <p:nvSpPr>
            <p:cNvPr id="49247" name="Text Box 95"/>
            <p:cNvSpPr txBox="1">
              <a:spLocks noChangeArrowheads="1"/>
            </p:cNvSpPr>
            <p:nvPr/>
          </p:nvSpPr>
          <p:spPr bwMode="auto">
            <a:xfrm>
              <a:off x="1296" y="1968"/>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a:t>
              </a:r>
            </a:p>
          </p:txBody>
        </p:sp>
        <p:sp>
          <p:nvSpPr>
            <p:cNvPr id="49248" name="Text Box 96"/>
            <p:cNvSpPr txBox="1">
              <a:spLocks noChangeArrowheads="1"/>
            </p:cNvSpPr>
            <p:nvPr/>
          </p:nvSpPr>
          <p:spPr bwMode="auto">
            <a:xfrm>
              <a:off x="1776" y="1968"/>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a:t>
              </a:r>
            </a:p>
          </p:txBody>
        </p:sp>
        <p:sp>
          <p:nvSpPr>
            <p:cNvPr id="49249" name="Text Box 97"/>
            <p:cNvSpPr txBox="1">
              <a:spLocks noChangeArrowheads="1"/>
            </p:cNvSpPr>
            <p:nvPr/>
          </p:nvSpPr>
          <p:spPr bwMode="auto">
            <a:xfrm>
              <a:off x="2256" y="192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a:t>
              </a:r>
            </a:p>
          </p:txBody>
        </p:sp>
        <p:sp>
          <p:nvSpPr>
            <p:cNvPr id="49250" name="Text Box 98"/>
            <p:cNvSpPr txBox="1">
              <a:spLocks noChangeArrowheads="1"/>
            </p:cNvSpPr>
            <p:nvPr/>
          </p:nvSpPr>
          <p:spPr bwMode="auto">
            <a:xfrm>
              <a:off x="2688" y="192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a:t>
              </a:r>
            </a:p>
          </p:txBody>
        </p:sp>
        <p:sp>
          <p:nvSpPr>
            <p:cNvPr id="49251" name="Text Box 99"/>
            <p:cNvSpPr txBox="1">
              <a:spLocks noChangeArrowheads="1"/>
            </p:cNvSpPr>
            <p:nvPr/>
          </p:nvSpPr>
          <p:spPr bwMode="auto">
            <a:xfrm>
              <a:off x="3216" y="1968"/>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a:t>
              </a:r>
            </a:p>
          </p:txBody>
        </p:sp>
        <p:sp>
          <p:nvSpPr>
            <p:cNvPr id="49252" name="Text Box 100"/>
            <p:cNvSpPr txBox="1">
              <a:spLocks noChangeArrowheads="1"/>
            </p:cNvSpPr>
            <p:nvPr/>
          </p:nvSpPr>
          <p:spPr bwMode="auto">
            <a:xfrm>
              <a:off x="4848" y="1968"/>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a:t>
              </a:r>
            </a:p>
          </p:txBody>
        </p:sp>
        <p:sp>
          <p:nvSpPr>
            <p:cNvPr id="49253" name="Text Box 101"/>
            <p:cNvSpPr txBox="1">
              <a:spLocks noChangeArrowheads="1"/>
            </p:cNvSpPr>
            <p:nvPr/>
          </p:nvSpPr>
          <p:spPr bwMode="auto">
            <a:xfrm>
              <a:off x="912" y="2496"/>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a:t>
              </a:r>
            </a:p>
          </p:txBody>
        </p:sp>
        <p:sp>
          <p:nvSpPr>
            <p:cNvPr id="49254" name="Text Box 102"/>
            <p:cNvSpPr txBox="1">
              <a:spLocks noChangeArrowheads="1"/>
            </p:cNvSpPr>
            <p:nvPr/>
          </p:nvSpPr>
          <p:spPr bwMode="auto">
            <a:xfrm>
              <a:off x="1296" y="2496"/>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a:t>
              </a:r>
            </a:p>
          </p:txBody>
        </p:sp>
        <p:sp>
          <p:nvSpPr>
            <p:cNvPr id="49255" name="Text Box 103"/>
            <p:cNvSpPr txBox="1">
              <a:spLocks noChangeArrowheads="1"/>
            </p:cNvSpPr>
            <p:nvPr/>
          </p:nvSpPr>
          <p:spPr bwMode="auto">
            <a:xfrm>
              <a:off x="1776" y="2496"/>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a:t>
              </a:r>
            </a:p>
          </p:txBody>
        </p:sp>
        <p:sp>
          <p:nvSpPr>
            <p:cNvPr id="49256" name="Text Box 104"/>
            <p:cNvSpPr txBox="1">
              <a:spLocks noChangeArrowheads="1"/>
            </p:cNvSpPr>
            <p:nvPr/>
          </p:nvSpPr>
          <p:spPr bwMode="auto">
            <a:xfrm>
              <a:off x="2208" y="2496"/>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a:t>
              </a:r>
            </a:p>
          </p:txBody>
        </p:sp>
        <p:sp>
          <p:nvSpPr>
            <p:cNvPr id="49257" name="Text Box 105"/>
            <p:cNvSpPr txBox="1">
              <a:spLocks noChangeArrowheads="1"/>
            </p:cNvSpPr>
            <p:nvPr/>
          </p:nvSpPr>
          <p:spPr bwMode="auto">
            <a:xfrm>
              <a:off x="2736" y="2496"/>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a:t>
              </a:r>
            </a:p>
          </p:txBody>
        </p:sp>
        <p:sp>
          <p:nvSpPr>
            <p:cNvPr id="49258" name="Text Box 106"/>
            <p:cNvSpPr txBox="1">
              <a:spLocks noChangeArrowheads="1"/>
            </p:cNvSpPr>
            <p:nvPr/>
          </p:nvSpPr>
          <p:spPr bwMode="auto">
            <a:xfrm>
              <a:off x="3168" y="2496"/>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a:t>
              </a:r>
            </a:p>
          </p:txBody>
        </p:sp>
        <p:sp>
          <p:nvSpPr>
            <p:cNvPr id="49259" name="Text Box 107"/>
            <p:cNvSpPr txBox="1">
              <a:spLocks noChangeArrowheads="1"/>
            </p:cNvSpPr>
            <p:nvPr/>
          </p:nvSpPr>
          <p:spPr bwMode="auto">
            <a:xfrm>
              <a:off x="4032" y="2496"/>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a:t>
              </a:r>
            </a:p>
          </p:txBody>
        </p:sp>
        <p:sp>
          <p:nvSpPr>
            <p:cNvPr id="49260" name="Text Box 108"/>
            <p:cNvSpPr txBox="1">
              <a:spLocks noChangeArrowheads="1"/>
            </p:cNvSpPr>
            <p:nvPr/>
          </p:nvSpPr>
          <p:spPr bwMode="auto">
            <a:xfrm>
              <a:off x="4848" y="2496"/>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a:t>
              </a:r>
            </a:p>
          </p:txBody>
        </p:sp>
        <p:sp>
          <p:nvSpPr>
            <p:cNvPr id="49261" name="Text Box 109"/>
            <p:cNvSpPr txBox="1">
              <a:spLocks noChangeArrowheads="1"/>
            </p:cNvSpPr>
            <p:nvPr/>
          </p:nvSpPr>
          <p:spPr bwMode="auto">
            <a:xfrm>
              <a:off x="912" y="2976"/>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a:t>
              </a:r>
            </a:p>
          </p:txBody>
        </p:sp>
        <p:sp>
          <p:nvSpPr>
            <p:cNvPr id="49262" name="Text Box 110"/>
            <p:cNvSpPr txBox="1">
              <a:spLocks noChangeArrowheads="1"/>
            </p:cNvSpPr>
            <p:nvPr/>
          </p:nvSpPr>
          <p:spPr bwMode="auto">
            <a:xfrm>
              <a:off x="1296" y="2976"/>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a:t>
              </a:r>
            </a:p>
          </p:txBody>
        </p:sp>
        <p:sp>
          <p:nvSpPr>
            <p:cNvPr id="49263" name="Text Box 111"/>
            <p:cNvSpPr txBox="1">
              <a:spLocks noChangeArrowheads="1"/>
            </p:cNvSpPr>
            <p:nvPr/>
          </p:nvSpPr>
          <p:spPr bwMode="auto">
            <a:xfrm>
              <a:off x="1776" y="2976"/>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a:t>
              </a:r>
            </a:p>
          </p:txBody>
        </p:sp>
        <p:sp>
          <p:nvSpPr>
            <p:cNvPr id="49264" name="Text Box 112"/>
            <p:cNvSpPr txBox="1">
              <a:spLocks noChangeArrowheads="1"/>
            </p:cNvSpPr>
            <p:nvPr/>
          </p:nvSpPr>
          <p:spPr bwMode="auto">
            <a:xfrm>
              <a:off x="2256" y="2976"/>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a:t>
              </a:r>
            </a:p>
          </p:txBody>
        </p:sp>
        <p:sp>
          <p:nvSpPr>
            <p:cNvPr id="49265" name="Text Box 113"/>
            <p:cNvSpPr txBox="1">
              <a:spLocks noChangeArrowheads="1"/>
            </p:cNvSpPr>
            <p:nvPr/>
          </p:nvSpPr>
          <p:spPr bwMode="auto">
            <a:xfrm>
              <a:off x="2784" y="2976"/>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a:t>
              </a:r>
            </a:p>
          </p:txBody>
        </p:sp>
        <p:sp>
          <p:nvSpPr>
            <p:cNvPr id="49266" name="Text Box 114"/>
            <p:cNvSpPr txBox="1">
              <a:spLocks noChangeArrowheads="1"/>
            </p:cNvSpPr>
            <p:nvPr/>
          </p:nvSpPr>
          <p:spPr bwMode="auto">
            <a:xfrm>
              <a:off x="3216" y="2976"/>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a:t>
              </a:r>
            </a:p>
          </p:txBody>
        </p:sp>
        <p:sp>
          <p:nvSpPr>
            <p:cNvPr id="49267" name="Text Box 115"/>
            <p:cNvSpPr txBox="1">
              <a:spLocks noChangeArrowheads="1"/>
            </p:cNvSpPr>
            <p:nvPr/>
          </p:nvSpPr>
          <p:spPr bwMode="auto">
            <a:xfrm>
              <a:off x="4080" y="2976"/>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a:t>
              </a:r>
            </a:p>
          </p:txBody>
        </p:sp>
        <p:sp>
          <p:nvSpPr>
            <p:cNvPr id="49268" name="Text Box 116"/>
            <p:cNvSpPr txBox="1">
              <a:spLocks noChangeArrowheads="1"/>
            </p:cNvSpPr>
            <p:nvPr/>
          </p:nvSpPr>
          <p:spPr bwMode="auto">
            <a:xfrm>
              <a:off x="3984" y="1392"/>
              <a:ext cx="384"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1200" b="1">
                  <a:effectLst>
                    <a:outerShdw blurRad="38100" dist="38100" dir="2700000" algn="tl">
                      <a:srgbClr val="C0C0C0"/>
                    </a:outerShdw>
                  </a:effectLst>
                </a:rPr>
                <a:t>1  8  35</a:t>
              </a:r>
            </a:p>
          </p:txBody>
        </p:sp>
        <p:sp>
          <p:nvSpPr>
            <p:cNvPr id="49269" name="Text Box 117"/>
            <p:cNvSpPr txBox="1">
              <a:spLocks noChangeArrowheads="1"/>
            </p:cNvSpPr>
            <p:nvPr/>
          </p:nvSpPr>
          <p:spPr bwMode="auto">
            <a:xfrm>
              <a:off x="4800" y="1344"/>
              <a:ext cx="384"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1200" b="1">
                  <a:effectLst>
                    <a:outerShdw blurRad="38100" dist="38100" dir="2700000" algn="tl">
                      <a:srgbClr val="C0C0C0"/>
                    </a:outerShdw>
                  </a:effectLst>
                </a:rPr>
                <a:t>14  4  28  29</a:t>
              </a:r>
            </a:p>
          </p:txBody>
        </p:sp>
        <p:sp>
          <p:nvSpPr>
            <p:cNvPr id="124023" name="Line 118"/>
            <p:cNvSpPr>
              <a:spLocks noChangeShapeType="1"/>
            </p:cNvSpPr>
            <p:nvPr/>
          </p:nvSpPr>
          <p:spPr bwMode="auto">
            <a:xfrm>
              <a:off x="960" y="1776"/>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71" name="Text Box 119"/>
            <p:cNvSpPr txBox="1">
              <a:spLocks noChangeArrowheads="1"/>
            </p:cNvSpPr>
            <p:nvPr/>
          </p:nvSpPr>
          <p:spPr bwMode="auto">
            <a:xfrm>
              <a:off x="1296" y="1632"/>
              <a:ext cx="384"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1200" b="1">
                  <a:effectLst>
                    <a:outerShdw blurRad="38100" dist="38100" dir="2700000" algn="tl">
                      <a:srgbClr val="C0C0C0"/>
                    </a:outerShdw>
                  </a:effectLst>
                </a:rPr>
                <a:t>35  28  40  29</a:t>
              </a:r>
            </a:p>
          </p:txBody>
        </p:sp>
        <p:sp>
          <p:nvSpPr>
            <p:cNvPr id="49272" name="Text Box 120"/>
            <p:cNvSpPr txBox="1">
              <a:spLocks noChangeArrowheads="1"/>
            </p:cNvSpPr>
            <p:nvPr/>
          </p:nvSpPr>
          <p:spPr bwMode="auto">
            <a:xfrm>
              <a:off x="3168" y="1632"/>
              <a:ext cx="432"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1200" b="1">
                  <a:effectLst>
                    <a:outerShdw blurRad="38100" dist="38100" dir="2700000" algn="tl">
                      <a:srgbClr val="C0C0C0"/>
                    </a:outerShdw>
                  </a:effectLst>
                </a:rPr>
                <a:t>17  7  10  40</a:t>
              </a:r>
            </a:p>
          </p:txBody>
        </p:sp>
        <p:sp>
          <p:nvSpPr>
            <p:cNvPr id="124026" name="Line 121"/>
            <p:cNvSpPr>
              <a:spLocks noChangeShapeType="1"/>
            </p:cNvSpPr>
            <p:nvPr/>
          </p:nvSpPr>
          <p:spPr bwMode="auto">
            <a:xfrm>
              <a:off x="1824" y="1776"/>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4027" name="Line 122"/>
            <p:cNvSpPr>
              <a:spLocks noChangeShapeType="1"/>
            </p:cNvSpPr>
            <p:nvPr/>
          </p:nvSpPr>
          <p:spPr bwMode="auto">
            <a:xfrm>
              <a:off x="2784" y="1776"/>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75" name="Text Box 123"/>
            <p:cNvSpPr txBox="1">
              <a:spLocks noChangeArrowheads="1"/>
            </p:cNvSpPr>
            <p:nvPr/>
          </p:nvSpPr>
          <p:spPr bwMode="auto">
            <a:xfrm>
              <a:off x="3984" y="1632"/>
              <a:ext cx="384"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1200" b="1">
                  <a:effectLst>
                    <a:outerShdw blurRad="38100" dist="38100" dir="2700000" algn="tl">
                      <a:srgbClr val="C0C0C0"/>
                    </a:outerShdw>
                  </a:effectLst>
                </a:rPr>
                <a:t>10  15  36  28</a:t>
              </a:r>
            </a:p>
          </p:txBody>
        </p:sp>
        <p:sp>
          <p:nvSpPr>
            <p:cNvPr id="49276" name="Text Box 124"/>
            <p:cNvSpPr txBox="1">
              <a:spLocks noChangeArrowheads="1"/>
            </p:cNvSpPr>
            <p:nvPr/>
          </p:nvSpPr>
          <p:spPr bwMode="auto">
            <a:xfrm>
              <a:off x="4800" y="1632"/>
              <a:ext cx="384"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1200" b="1">
                  <a:effectLst>
                    <a:outerShdw blurRad="38100" dist="38100" dir="2700000" algn="tl">
                      <a:srgbClr val="C0C0C0"/>
                    </a:outerShdw>
                  </a:effectLst>
                </a:rPr>
                <a:t>30  14  28  29</a:t>
              </a:r>
            </a:p>
          </p:txBody>
        </p:sp>
        <p:sp>
          <p:nvSpPr>
            <p:cNvPr id="49277" name="Text Box 125"/>
            <p:cNvSpPr txBox="1">
              <a:spLocks noChangeArrowheads="1"/>
            </p:cNvSpPr>
            <p:nvPr/>
          </p:nvSpPr>
          <p:spPr bwMode="auto">
            <a:xfrm>
              <a:off x="4032" y="192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a:t>
              </a:r>
            </a:p>
          </p:txBody>
        </p:sp>
        <p:sp>
          <p:nvSpPr>
            <p:cNvPr id="49278" name="Text Box 126"/>
            <p:cNvSpPr txBox="1">
              <a:spLocks noChangeArrowheads="1"/>
            </p:cNvSpPr>
            <p:nvPr/>
          </p:nvSpPr>
          <p:spPr bwMode="auto">
            <a:xfrm>
              <a:off x="864" y="2208"/>
              <a:ext cx="384"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1200" b="1">
                  <a:effectLst>
                    <a:outerShdw blurRad="38100" dist="38100" dir="2700000" algn="tl">
                      <a:srgbClr val="C0C0C0"/>
                    </a:outerShdw>
                  </a:effectLst>
                </a:rPr>
                <a:t>10  36  37  40</a:t>
              </a:r>
            </a:p>
          </p:txBody>
        </p:sp>
        <p:sp>
          <p:nvSpPr>
            <p:cNvPr id="49279" name="Text Box 127"/>
            <p:cNvSpPr txBox="1">
              <a:spLocks noChangeArrowheads="1"/>
            </p:cNvSpPr>
            <p:nvPr/>
          </p:nvSpPr>
          <p:spPr bwMode="auto">
            <a:xfrm>
              <a:off x="1248" y="2208"/>
              <a:ext cx="432"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1200" b="1">
                  <a:effectLst>
                    <a:outerShdw blurRad="38100" dist="38100" dir="2700000" algn="tl">
                      <a:srgbClr val="C0C0C0"/>
                    </a:outerShdw>
                  </a:effectLst>
                </a:rPr>
                <a:t>13  29  10  18</a:t>
              </a:r>
            </a:p>
          </p:txBody>
        </p:sp>
        <p:sp>
          <p:nvSpPr>
            <p:cNvPr id="49280" name="Text Box 128"/>
            <p:cNvSpPr txBox="1">
              <a:spLocks noChangeArrowheads="1"/>
            </p:cNvSpPr>
            <p:nvPr/>
          </p:nvSpPr>
          <p:spPr bwMode="auto">
            <a:xfrm>
              <a:off x="1680" y="2208"/>
              <a:ext cx="480"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1200" b="1">
                  <a:effectLst>
                    <a:outerShdw blurRad="38100" dist="38100" dir="2700000" algn="tl">
                      <a:srgbClr val="C0C0C0"/>
                    </a:outerShdw>
                  </a:effectLst>
                </a:rPr>
                <a:t>35  10  36</a:t>
              </a:r>
            </a:p>
          </p:txBody>
        </p:sp>
        <p:sp>
          <p:nvSpPr>
            <p:cNvPr id="49281" name="Text Box 129"/>
            <p:cNvSpPr txBox="1">
              <a:spLocks noChangeArrowheads="1"/>
            </p:cNvSpPr>
            <p:nvPr/>
          </p:nvSpPr>
          <p:spPr bwMode="auto">
            <a:xfrm>
              <a:off x="2160" y="2208"/>
              <a:ext cx="485"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1200" b="1">
                  <a:effectLst>
                    <a:outerShdw blurRad="38100" dist="38100" dir="2700000" algn="tl">
                      <a:srgbClr val="C0C0C0"/>
                    </a:outerShdw>
                  </a:effectLst>
                </a:rPr>
                <a:t>35  1  11  16</a:t>
              </a:r>
            </a:p>
          </p:txBody>
        </p:sp>
        <p:sp>
          <p:nvSpPr>
            <p:cNvPr id="49282" name="Text Box 130"/>
            <p:cNvSpPr txBox="1">
              <a:spLocks noChangeArrowheads="1"/>
            </p:cNvSpPr>
            <p:nvPr/>
          </p:nvSpPr>
          <p:spPr bwMode="auto">
            <a:xfrm>
              <a:off x="2640" y="2208"/>
              <a:ext cx="480"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1200" b="1">
                  <a:effectLst>
                    <a:outerShdw blurRad="38100" dist="38100" dir="2700000" algn="tl">
                      <a:srgbClr val="C0C0C0"/>
                    </a:outerShdw>
                  </a:effectLst>
                </a:rPr>
                <a:t>10  15  36  28</a:t>
              </a:r>
            </a:p>
          </p:txBody>
        </p:sp>
        <p:sp>
          <p:nvSpPr>
            <p:cNvPr id="49283" name="Text Box 131"/>
            <p:cNvSpPr txBox="1">
              <a:spLocks noChangeArrowheads="1"/>
            </p:cNvSpPr>
            <p:nvPr/>
          </p:nvSpPr>
          <p:spPr bwMode="auto">
            <a:xfrm>
              <a:off x="3120" y="2208"/>
              <a:ext cx="480"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1200" b="1">
                  <a:effectLst>
                    <a:outerShdw blurRad="38100" dist="38100" dir="2700000" algn="tl">
                      <a:srgbClr val="C0C0C0"/>
                    </a:outerShdw>
                  </a:effectLst>
                </a:rPr>
                <a:t>10  15  36  37</a:t>
              </a:r>
            </a:p>
          </p:txBody>
        </p:sp>
        <p:sp>
          <p:nvSpPr>
            <p:cNvPr id="49284" name="Text Box 132"/>
            <p:cNvSpPr txBox="1">
              <a:spLocks noChangeArrowheads="1"/>
            </p:cNvSpPr>
            <p:nvPr/>
          </p:nvSpPr>
          <p:spPr bwMode="auto">
            <a:xfrm>
              <a:off x="4848" y="2208"/>
              <a:ext cx="384"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1200" b="1">
                  <a:effectLst>
                    <a:outerShdw blurRad="38100" dist="38100" dir="2700000" algn="tl">
                      <a:srgbClr val="C0C0C0"/>
                    </a:outerShdw>
                  </a:effectLst>
                </a:rPr>
                <a:t>10  14  35  37</a:t>
              </a:r>
            </a:p>
          </p:txBody>
        </p:sp>
        <p:sp>
          <p:nvSpPr>
            <p:cNvPr id="49285" name="Text Box 133"/>
            <p:cNvSpPr txBox="1">
              <a:spLocks noChangeArrowheads="1"/>
            </p:cNvSpPr>
            <p:nvPr/>
          </p:nvSpPr>
          <p:spPr bwMode="auto">
            <a:xfrm>
              <a:off x="864" y="2736"/>
              <a:ext cx="384"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1200" b="1">
                  <a:effectLst>
                    <a:outerShdw blurRad="38100" dist="38100" dir="2700000" algn="tl">
                      <a:srgbClr val="C0C0C0"/>
                    </a:outerShdw>
                  </a:effectLst>
                </a:rPr>
                <a:t>22  21  27  39</a:t>
              </a:r>
            </a:p>
          </p:txBody>
        </p:sp>
        <p:sp>
          <p:nvSpPr>
            <p:cNvPr id="49286" name="Text Box 134"/>
            <p:cNvSpPr txBox="1">
              <a:spLocks noChangeArrowheads="1"/>
            </p:cNvSpPr>
            <p:nvPr/>
          </p:nvSpPr>
          <p:spPr bwMode="auto">
            <a:xfrm>
              <a:off x="1248" y="2736"/>
              <a:ext cx="432"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1200" b="1">
                  <a:effectLst>
                    <a:outerShdw blurRad="38100" dist="38100" dir="2700000" algn="tl">
                      <a:srgbClr val="C0C0C0"/>
                    </a:outerShdw>
                  </a:effectLst>
                </a:rPr>
                <a:t>2  22  13  24</a:t>
              </a:r>
            </a:p>
          </p:txBody>
        </p:sp>
        <p:sp>
          <p:nvSpPr>
            <p:cNvPr id="49287" name="Text Box 135"/>
            <p:cNvSpPr txBox="1">
              <a:spLocks noChangeArrowheads="1"/>
            </p:cNvSpPr>
            <p:nvPr/>
          </p:nvSpPr>
          <p:spPr bwMode="auto">
            <a:xfrm>
              <a:off x="1680" y="2736"/>
              <a:ext cx="480"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1200" b="1">
                  <a:effectLst>
                    <a:outerShdw blurRad="38100" dist="38100" dir="2700000" algn="tl">
                      <a:srgbClr val="C0C0C0"/>
                    </a:outerShdw>
                  </a:effectLst>
                </a:rPr>
                <a:t>17  1  39  4</a:t>
              </a:r>
            </a:p>
          </p:txBody>
        </p:sp>
        <p:sp>
          <p:nvSpPr>
            <p:cNvPr id="49288" name="Text Box 136"/>
            <p:cNvSpPr txBox="1">
              <a:spLocks noChangeArrowheads="1"/>
            </p:cNvSpPr>
            <p:nvPr/>
          </p:nvSpPr>
          <p:spPr bwMode="auto">
            <a:xfrm>
              <a:off x="2160" y="2736"/>
              <a:ext cx="485"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1200" b="1">
                  <a:effectLst>
                    <a:outerShdw blurRad="38100" dist="38100" dir="2700000" algn="tl">
                      <a:srgbClr val="C0C0C0"/>
                    </a:outerShdw>
                  </a:effectLst>
                </a:rPr>
                <a:t>1  18</a:t>
              </a:r>
            </a:p>
          </p:txBody>
        </p:sp>
        <p:sp>
          <p:nvSpPr>
            <p:cNvPr id="49289" name="Text Box 137"/>
            <p:cNvSpPr txBox="1">
              <a:spLocks noChangeArrowheads="1"/>
            </p:cNvSpPr>
            <p:nvPr/>
          </p:nvSpPr>
          <p:spPr bwMode="auto">
            <a:xfrm>
              <a:off x="2640" y="2736"/>
              <a:ext cx="480"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1200" b="1">
                  <a:effectLst>
                    <a:outerShdw blurRad="38100" dist="38100" dir="2700000" algn="tl">
                      <a:srgbClr val="C0C0C0"/>
                    </a:outerShdw>
                  </a:effectLst>
                </a:rPr>
                <a:t>22  1  33  28</a:t>
              </a:r>
            </a:p>
          </p:txBody>
        </p:sp>
        <p:sp>
          <p:nvSpPr>
            <p:cNvPr id="49290" name="Text Box 138"/>
            <p:cNvSpPr txBox="1">
              <a:spLocks noChangeArrowheads="1"/>
            </p:cNvSpPr>
            <p:nvPr/>
          </p:nvSpPr>
          <p:spPr bwMode="auto">
            <a:xfrm>
              <a:off x="3120" y="2736"/>
              <a:ext cx="432"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1200" b="1">
                  <a:effectLst>
                    <a:outerShdw blurRad="38100" dist="38100" dir="2700000" algn="tl">
                      <a:srgbClr val="C0C0C0"/>
                    </a:outerShdw>
                  </a:effectLst>
                </a:rPr>
                <a:t>27  2  39  35</a:t>
              </a:r>
            </a:p>
          </p:txBody>
        </p:sp>
        <p:sp>
          <p:nvSpPr>
            <p:cNvPr id="49291" name="Text Box 139"/>
            <p:cNvSpPr txBox="1">
              <a:spLocks noChangeArrowheads="1"/>
            </p:cNvSpPr>
            <p:nvPr/>
          </p:nvSpPr>
          <p:spPr bwMode="auto">
            <a:xfrm>
              <a:off x="3984" y="2736"/>
              <a:ext cx="384"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1200" b="1">
                  <a:effectLst>
                    <a:outerShdw blurRad="38100" dist="38100" dir="2700000" algn="tl">
                      <a:srgbClr val="C0C0C0"/>
                    </a:outerShdw>
                  </a:effectLst>
                </a:rPr>
                <a:t>22  2  37</a:t>
              </a:r>
            </a:p>
          </p:txBody>
        </p:sp>
        <p:sp>
          <p:nvSpPr>
            <p:cNvPr id="49292" name="Text Box 140"/>
            <p:cNvSpPr txBox="1">
              <a:spLocks noChangeArrowheads="1"/>
            </p:cNvSpPr>
            <p:nvPr/>
          </p:nvSpPr>
          <p:spPr bwMode="auto">
            <a:xfrm>
              <a:off x="4800" y="2736"/>
              <a:ext cx="384"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1200" b="1">
                  <a:effectLst>
                    <a:outerShdw blurRad="38100" dist="38100" dir="2700000" algn="tl">
                      <a:srgbClr val="C0C0C0"/>
                    </a:outerShdw>
                  </a:effectLst>
                </a:rPr>
                <a:t>22  35  13  24</a:t>
              </a:r>
            </a:p>
          </p:txBody>
        </p:sp>
        <p:sp>
          <p:nvSpPr>
            <p:cNvPr id="49294" name="Text Box 142"/>
            <p:cNvSpPr txBox="1">
              <a:spLocks noChangeArrowheads="1"/>
            </p:cNvSpPr>
            <p:nvPr/>
          </p:nvSpPr>
          <p:spPr bwMode="auto">
            <a:xfrm>
              <a:off x="864" y="3216"/>
              <a:ext cx="384"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1200" b="1">
                  <a:effectLst>
                    <a:outerShdw blurRad="38100" dist="38100" dir="2700000" algn="tl">
                      <a:srgbClr val="C0C0C0"/>
                    </a:outerShdw>
                  </a:effectLst>
                </a:rPr>
                <a:t>35  26  24  37</a:t>
              </a:r>
            </a:p>
          </p:txBody>
        </p:sp>
        <p:sp>
          <p:nvSpPr>
            <p:cNvPr id="49295" name="Text Box 143"/>
            <p:cNvSpPr txBox="1">
              <a:spLocks noChangeArrowheads="1"/>
            </p:cNvSpPr>
            <p:nvPr/>
          </p:nvSpPr>
          <p:spPr bwMode="auto">
            <a:xfrm>
              <a:off x="4848" y="2976"/>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rPr>
                <a:t>…</a:t>
              </a:r>
            </a:p>
          </p:txBody>
        </p:sp>
      </p:grpSp>
    </p:spTree>
    <p:extLst>
      <p:ext uri="{BB962C8B-B14F-4D97-AF65-F5344CB8AC3E}">
        <p14:creationId xmlns:p14="http://schemas.microsoft.com/office/powerpoint/2010/main" val="27695600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9296"/>
                                        </p:tgtEl>
                                        <p:attrNameLst>
                                          <p:attrName>style.visibility</p:attrName>
                                        </p:attrNameLst>
                                      </p:cBhvr>
                                      <p:to>
                                        <p:strVal val="visible"/>
                                      </p:to>
                                    </p:set>
                                    <p:animEffect transition="in" filter="dissolve">
                                      <p:cBhvr>
                                        <p:cTn id="7" dur="500"/>
                                        <p:tgtEl>
                                          <p:spTgt spid="49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页脚占位符 1"/>
          <p:cNvSpPr>
            <a:spLocks noGrp="1"/>
          </p:cNvSpPr>
          <p:nvPr>
            <p:ph type="ftr" sz="quarter" idx="10"/>
          </p:nvPr>
        </p:nvSpPr>
        <p:spPr>
          <a:noFill/>
        </p:spPr>
        <p:txBody>
          <a:bodyPr/>
          <a:lstStyle>
            <a:lvl1pPr>
              <a:defRPr kumimoji="1" sz="2400">
                <a:solidFill>
                  <a:schemeClr val="tx2"/>
                </a:solidFill>
                <a:latin typeface="Arial" charset="0"/>
                <a:ea typeface="宋体" pitchFamily="2" charset="-122"/>
              </a:defRPr>
            </a:lvl1pPr>
            <a:lvl2pPr marL="742950" indent="-285750">
              <a:defRPr kumimoji="1" sz="2400">
                <a:solidFill>
                  <a:schemeClr val="tx2"/>
                </a:solidFill>
                <a:latin typeface="Arial" charset="0"/>
                <a:ea typeface="宋体" pitchFamily="2" charset="-122"/>
              </a:defRPr>
            </a:lvl2pPr>
            <a:lvl3pPr marL="1143000" indent="-228600">
              <a:defRPr kumimoji="1" sz="2400">
                <a:solidFill>
                  <a:schemeClr val="tx2"/>
                </a:solidFill>
                <a:latin typeface="Arial" charset="0"/>
                <a:ea typeface="宋体" pitchFamily="2" charset="-122"/>
              </a:defRPr>
            </a:lvl3pPr>
            <a:lvl4pPr marL="1600200" indent="-228600">
              <a:defRPr kumimoji="1" sz="2400">
                <a:solidFill>
                  <a:schemeClr val="tx2"/>
                </a:solidFill>
                <a:latin typeface="Arial" charset="0"/>
                <a:ea typeface="宋体" pitchFamily="2" charset="-122"/>
              </a:defRPr>
            </a:lvl4pPr>
            <a:lvl5pPr marL="2057400" indent="-228600">
              <a:defRPr kumimoji="1" sz="2400">
                <a:solidFill>
                  <a:schemeClr val="tx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tx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tx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tx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tx2"/>
                </a:solidFill>
                <a:latin typeface="Arial" charset="0"/>
                <a:ea typeface="宋体" pitchFamily="2" charset="-122"/>
              </a:defRPr>
            </a:lvl9pPr>
          </a:lstStyle>
          <a:p>
            <a:r>
              <a:rPr kumimoji="0" lang="en-US" altLang="en-US" sz="1400" smtClean="0">
                <a:solidFill>
                  <a:srgbClr val="003366"/>
                </a:solidFill>
                <a:latin typeface="Times New Roman" pitchFamily="18" charset="0"/>
              </a:rPr>
              <a:t>Page</a:t>
            </a:r>
            <a:fld id="{F4173678-0F4D-42B4-9E7E-53107480D15E}" type="slidenum">
              <a:rPr kumimoji="0" lang="en-US" altLang="en-US" sz="1400" smtClean="0">
                <a:solidFill>
                  <a:srgbClr val="003366"/>
                </a:solidFill>
                <a:latin typeface="Arial Narrow" pitchFamily="34" charset="0"/>
              </a:rPr>
              <a:pPr/>
              <a:t>57</a:t>
            </a:fld>
            <a:endParaRPr kumimoji="0" lang="en-US" altLang="en-US" sz="1400" smtClean="0">
              <a:solidFill>
                <a:srgbClr val="003366"/>
              </a:solidFill>
              <a:latin typeface="Arial Narrow" pitchFamily="34" charset="0"/>
            </a:endParaRPr>
          </a:p>
        </p:txBody>
      </p:sp>
      <p:sp>
        <p:nvSpPr>
          <p:cNvPr id="50178" name="Text Box 2"/>
          <p:cNvSpPr txBox="1">
            <a:spLocks noChangeArrowheads="1"/>
          </p:cNvSpPr>
          <p:nvPr/>
        </p:nvSpPr>
        <p:spPr bwMode="auto">
          <a:xfrm>
            <a:off x="368852" y="2484973"/>
            <a:ext cx="8667644"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2"/>
                </a:solidFill>
                <a:latin typeface="Arial" charset="0"/>
                <a:ea typeface="宋体" pitchFamily="2" charset="-122"/>
              </a:defRPr>
            </a:lvl1pPr>
            <a:lvl2pPr marL="742950" indent="-285750">
              <a:defRPr kumimoji="1" sz="2400">
                <a:solidFill>
                  <a:schemeClr val="tx2"/>
                </a:solidFill>
                <a:latin typeface="Arial" charset="0"/>
                <a:ea typeface="宋体" pitchFamily="2" charset="-122"/>
              </a:defRPr>
            </a:lvl2pPr>
            <a:lvl3pPr marL="1143000" indent="-228600">
              <a:defRPr kumimoji="1" sz="2400">
                <a:solidFill>
                  <a:schemeClr val="tx2"/>
                </a:solidFill>
                <a:latin typeface="Arial" charset="0"/>
                <a:ea typeface="宋体" pitchFamily="2" charset="-122"/>
              </a:defRPr>
            </a:lvl3pPr>
            <a:lvl4pPr marL="1600200" indent="-228600">
              <a:defRPr kumimoji="1" sz="2400">
                <a:solidFill>
                  <a:schemeClr val="tx2"/>
                </a:solidFill>
                <a:latin typeface="Arial" charset="0"/>
                <a:ea typeface="宋体" pitchFamily="2" charset="-122"/>
              </a:defRPr>
            </a:lvl4pPr>
            <a:lvl5pPr marL="2057400" indent="-228600">
              <a:defRPr kumimoji="1" sz="2400">
                <a:solidFill>
                  <a:schemeClr val="tx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tx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tx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tx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tx2"/>
                </a:solidFill>
                <a:latin typeface="Arial" charset="0"/>
                <a:ea typeface="宋体" pitchFamily="2" charset="-122"/>
              </a:defRPr>
            </a:lvl9pPr>
          </a:lstStyle>
          <a:p>
            <a:pPr eaLnBrk="1" hangingPunct="1">
              <a:spcBef>
                <a:spcPct val="50000"/>
              </a:spcBef>
            </a:pPr>
            <a:r>
              <a:rPr lang="zh-CN" altLang="en-US" sz="2000" dirty="0" smtClean="0">
                <a:solidFill>
                  <a:schemeClr val="tx1"/>
                </a:solidFill>
                <a:latin typeface="Times New Roman" pitchFamily="18" charset="0"/>
              </a:rPr>
              <a:t>例</a:t>
            </a:r>
            <a:r>
              <a:rPr lang="en-US" altLang="zh-CN" sz="2000" dirty="0" smtClean="0">
                <a:solidFill>
                  <a:schemeClr val="tx1"/>
                </a:solidFill>
                <a:latin typeface="Times New Roman" pitchFamily="18" charset="0"/>
              </a:rPr>
              <a:t>1</a:t>
            </a:r>
            <a:r>
              <a:rPr lang="zh-CN" altLang="en-US" sz="2000" dirty="0" smtClean="0">
                <a:solidFill>
                  <a:schemeClr val="tx1"/>
                </a:solidFill>
                <a:latin typeface="Times New Roman" pitchFamily="18" charset="0"/>
              </a:rPr>
              <a:t>：振动筛想提高</a:t>
            </a:r>
            <a:r>
              <a:rPr lang="zh-CN" altLang="en-US" sz="2000" dirty="0" smtClean="0">
                <a:solidFill>
                  <a:schemeClr val="tx1"/>
                </a:solidFill>
                <a:latin typeface="Times New Roman" pitchFamily="18" charset="0"/>
              </a:rPr>
              <a:t>筛分效率，需要增大</a:t>
            </a:r>
            <a:r>
              <a:rPr lang="zh-CN" altLang="en-US" sz="2000" dirty="0" smtClean="0">
                <a:solidFill>
                  <a:schemeClr val="tx1"/>
                </a:solidFill>
                <a:latin typeface="Times New Roman" pitchFamily="18" charset="0"/>
              </a:rPr>
              <a:t>筛网面积。但是筛网</a:t>
            </a:r>
            <a:r>
              <a:rPr lang="zh-CN" altLang="en-US" sz="2000" dirty="0">
                <a:solidFill>
                  <a:schemeClr val="tx1"/>
                </a:solidFill>
                <a:latin typeface="Times New Roman" pitchFamily="18" charset="0"/>
              </a:rPr>
              <a:t>面积</a:t>
            </a:r>
            <a:r>
              <a:rPr lang="zh-CN" altLang="en-US" sz="2000" dirty="0" smtClean="0">
                <a:solidFill>
                  <a:schemeClr val="tx1"/>
                </a:solidFill>
                <a:latin typeface="Times New Roman" pitchFamily="18" charset="0"/>
              </a:rPr>
              <a:t>大后，</a:t>
            </a:r>
            <a:r>
              <a:rPr lang="zh-CN" altLang="en-US" sz="2000" dirty="0">
                <a:solidFill>
                  <a:schemeClr val="tx1"/>
                </a:solidFill>
                <a:latin typeface="Times New Roman" pitchFamily="18" charset="0"/>
              </a:rPr>
              <a:t>接触物料多，容易</a:t>
            </a:r>
            <a:r>
              <a:rPr lang="zh-CN" altLang="en-US" sz="2000" dirty="0" smtClean="0">
                <a:solidFill>
                  <a:schemeClr val="tx1"/>
                </a:solidFill>
                <a:latin typeface="Times New Roman" pitchFamily="18" charset="0"/>
              </a:rPr>
              <a:t>坏，更换成本高，请利用</a:t>
            </a:r>
            <a:r>
              <a:rPr lang="en-US" altLang="zh-CN" sz="2000" dirty="0" smtClean="0">
                <a:solidFill>
                  <a:schemeClr val="tx1"/>
                </a:solidFill>
                <a:latin typeface="Times New Roman" pitchFamily="18" charset="0"/>
              </a:rPr>
              <a:t>TRIZ</a:t>
            </a:r>
            <a:r>
              <a:rPr lang="zh-CN" altLang="en-US" sz="2000" dirty="0" smtClean="0">
                <a:solidFill>
                  <a:schemeClr val="tx1"/>
                </a:solidFill>
                <a:latin typeface="Times New Roman" pitchFamily="18" charset="0"/>
              </a:rPr>
              <a:t>冲突矩阵，找出至少两种解决方案，并加以解释。</a:t>
            </a:r>
            <a:endParaRPr lang="en-US" altLang="zh-CN" sz="2000" dirty="0" smtClean="0">
              <a:solidFill>
                <a:schemeClr val="tx1"/>
              </a:solidFill>
              <a:latin typeface="Times New Roman" pitchFamily="18" charset="0"/>
            </a:endParaRPr>
          </a:p>
          <a:p>
            <a:pPr eaLnBrk="1" hangingPunct="1">
              <a:spcBef>
                <a:spcPct val="50000"/>
              </a:spcBef>
            </a:pPr>
            <a:r>
              <a:rPr lang="zh-CN" altLang="en-US" sz="2000" dirty="0" smtClean="0">
                <a:solidFill>
                  <a:schemeClr val="accent2"/>
                </a:solidFill>
                <a:latin typeface="Times New Roman" pitchFamily="18" charset="0"/>
              </a:rPr>
              <a:t>问题描述： </a:t>
            </a:r>
            <a:r>
              <a:rPr lang="zh-CN" altLang="en-US" sz="2000" dirty="0" smtClean="0">
                <a:solidFill>
                  <a:schemeClr val="tx1"/>
                </a:solidFill>
                <a:latin typeface="Times New Roman" pitchFamily="18" charset="0"/>
              </a:rPr>
              <a:t>改善参数</a:t>
            </a:r>
            <a:r>
              <a:rPr lang="en-US" altLang="zh-CN" sz="2000" dirty="0" smtClean="0">
                <a:solidFill>
                  <a:schemeClr val="tx1"/>
                </a:solidFill>
                <a:latin typeface="Times New Roman" pitchFamily="18" charset="0"/>
              </a:rPr>
              <a:t>——</a:t>
            </a:r>
            <a:r>
              <a:rPr lang="zh-CN" altLang="en-US" sz="2000" dirty="0" smtClean="0">
                <a:solidFill>
                  <a:schemeClr val="tx1"/>
                </a:solidFill>
                <a:latin typeface="Times New Roman" pitchFamily="18" charset="0"/>
              </a:rPr>
              <a:t>参数</a:t>
            </a:r>
            <a:r>
              <a:rPr lang="en-US" altLang="zh-CN" sz="2000" dirty="0" smtClean="0">
                <a:solidFill>
                  <a:schemeClr val="tx1"/>
                </a:solidFill>
                <a:latin typeface="Times New Roman" pitchFamily="18" charset="0"/>
              </a:rPr>
              <a:t>5</a:t>
            </a:r>
            <a:r>
              <a:rPr lang="zh-CN" altLang="en-US" sz="2000" dirty="0" smtClean="0">
                <a:solidFill>
                  <a:schemeClr val="tx1"/>
                </a:solidFill>
                <a:latin typeface="Times New Roman" pitchFamily="18" charset="0"/>
              </a:rPr>
              <a:t>：</a:t>
            </a:r>
            <a:r>
              <a:rPr lang="zh-CN" altLang="en-US" sz="2000" dirty="0" smtClean="0">
                <a:solidFill>
                  <a:schemeClr val="tx1"/>
                </a:solidFill>
                <a:latin typeface="Times New Roman" pitchFamily="18" charset="0"/>
              </a:rPr>
              <a:t>运动面积</a:t>
            </a:r>
            <a:endParaRPr lang="en-US" altLang="zh-CN" sz="2000" dirty="0">
              <a:solidFill>
                <a:schemeClr val="tx1"/>
              </a:solidFill>
              <a:latin typeface="Times New Roman" pitchFamily="18" charset="0"/>
            </a:endParaRPr>
          </a:p>
          <a:p>
            <a:pPr eaLnBrk="1" hangingPunct="1">
              <a:spcBef>
                <a:spcPct val="50000"/>
              </a:spcBef>
            </a:pPr>
            <a:r>
              <a:rPr lang="en-US" altLang="zh-CN" sz="2000" dirty="0">
                <a:solidFill>
                  <a:schemeClr val="tx1"/>
                </a:solidFill>
                <a:latin typeface="Times New Roman" pitchFamily="18" charset="0"/>
              </a:rPr>
              <a:t> </a:t>
            </a:r>
            <a:r>
              <a:rPr lang="en-US" altLang="zh-CN" sz="2000" dirty="0" smtClean="0">
                <a:solidFill>
                  <a:schemeClr val="tx1"/>
                </a:solidFill>
                <a:latin typeface="Times New Roman" pitchFamily="18" charset="0"/>
              </a:rPr>
              <a:t>                    </a:t>
            </a:r>
            <a:r>
              <a:rPr lang="zh-CN" altLang="en-US" sz="2000" dirty="0" smtClean="0">
                <a:solidFill>
                  <a:schemeClr val="tx1"/>
                </a:solidFill>
                <a:latin typeface="Times New Roman" pitchFamily="18" charset="0"/>
              </a:rPr>
              <a:t>恶化参数</a:t>
            </a:r>
            <a:r>
              <a:rPr lang="en-US" altLang="zh-CN" sz="2000" dirty="0" smtClean="0">
                <a:solidFill>
                  <a:schemeClr val="tx1"/>
                </a:solidFill>
                <a:latin typeface="Times New Roman" pitchFamily="18" charset="0"/>
              </a:rPr>
              <a:t>——</a:t>
            </a:r>
            <a:r>
              <a:rPr lang="zh-CN" altLang="en-US" sz="2000" dirty="0" smtClean="0">
                <a:solidFill>
                  <a:schemeClr val="tx1"/>
                </a:solidFill>
                <a:latin typeface="Times New Roman" pitchFamily="18" charset="0"/>
              </a:rPr>
              <a:t>参数</a:t>
            </a:r>
            <a:r>
              <a:rPr lang="en-US" altLang="zh-CN" sz="2000" dirty="0" smtClean="0">
                <a:solidFill>
                  <a:schemeClr val="tx1"/>
                </a:solidFill>
                <a:latin typeface="Times New Roman" pitchFamily="18" charset="0"/>
              </a:rPr>
              <a:t>30</a:t>
            </a:r>
            <a:r>
              <a:rPr lang="zh-CN" altLang="en-US" sz="2000" dirty="0" smtClean="0">
                <a:solidFill>
                  <a:schemeClr val="tx1"/>
                </a:solidFill>
                <a:latin typeface="Times New Roman" pitchFamily="18" charset="0"/>
              </a:rPr>
              <a:t>：外部有害因素作用的敏感性</a:t>
            </a:r>
            <a:endParaRPr lang="en-US" altLang="zh-CN" sz="2000" dirty="0" smtClean="0">
              <a:solidFill>
                <a:schemeClr val="tx1"/>
              </a:solidFill>
              <a:latin typeface="Times New Roman" pitchFamily="18" charset="0"/>
            </a:endParaRPr>
          </a:p>
          <a:p>
            <a:pPr eaLnBrk="1" hangingPunct="1">
              <a:spcBef>
                <a:spcPct val="50000"/>
              </a:spcBef>
            </a:pPr>
            <a:r>
              <a:rPr lang="zh-CN" altLang="en-US" sz="2000" dirty="0" smtClean="0">
                <a:solidFill>
                  <a:schemeClr val="accent2"/>
                </a:solidFill>
                <a:latin typeface="Times New Roman" pitchFamily="18" charset="0"/>
              </a:rPr>
              <a:t>查冲突矩阵，得到</a:t>
            </a:r>
            <a:r>
              <a:rPr lang="en-US" altLang="zh-CN" sz="2000" dirty="0">
                <a:solidFill>
                  <a:schemeClr val="accent2"/>
                </a:solidFill>
                <a:latin typeface="Times New Roman" pitchFamily="18" charset="0"/>
              </a:rPr>
              <a:t> </a:t>
            </a:r>
            <a:r>
              <a:rPr lang="zh-CN" altLang="en-US" sz="2000" dirty="0" smtClean="0">
                <a:solidFill>
                  <a:schemeClr val="accent2"/>
                </a:solidFill>
                <a:latin typeface="Times New Roman" pitchFamily="18" charset="0"/>
              </a:rPr>
              <a:t>原理</a:t>
            </a:r>
            <a:r>
              <a:rPr lang="zh-CN" altLang="en-US" sz="2000" dirty="0">
                <a:solidFill>
                  <a:schemeClr val="accent2"/>
                </a:solidFill>
                <a:latin typeface="Times New Roman" pitchFamily="18" charset="0"/>
              </a:rPr>
              <a:t>解</a:t>
            </a:r>
            <a:r>
              <a:rPr lang="zh-CN" altLang="en-US" sz="2000" dirty="0">
                <a:solidFill>
                  <a:schemeClr val="tx1"/>
                </a:solidFill>
                <a:latin typeface="Times New Roman" pitchFamily="18" charset="0"/>
              </a:rPr>
              <a:t>：</a:t>
            </a:r>
            <a:r>
              <a:rPr lang="en-US" altLang="zh-CN" sz="2000" dirty="0">
                <a:solidFill>
                  <a:schemeClr val="tx1"/>
                </a:solidFill>
                <a:latin typeface="Times New Roman" pitchFamily="18" charset="0"/>
              </a:rPr>
              <a:t>22   1   33   28     </a:t>
            </a:r>
          </a:p>
          <a:p>
            <a:pPr eaLnBrk="1" hangingPunct="1">
              <a:spcBef>
                <a:spcPct val="50000"/>
              </a:spcBef>
            </a:pPr>
            <a:r>
              <a:rPr lang="zh-CN" altLang="en-US" sz="2000" dirty="0">
                <a:solidFill>
                  <a:schemeClr val="tx1"/>
                </a:solidFill>
                <a:latin typeface="Times New Roman" pitchFamily="18" charset="0"/>
              </a:rPr>
              <a:t>其中  </a:t>
            </a:r>
            <a:r>
              <a:rPr lang="en-US" altLang="zh-CN" sz="2000" dirty="0">
                <a:solidFill>
                  <a:schemeClr val="tx1"/>
                </a:solidFill>
                <a:latin typeface="Times New Roman" pitchFamily="18" charset="0"/>
              </a:rPr>
              <a:t>1</a:t>
            </a:r>
            <a:r>
              <a:rPr lang="zh-CN" altLang="en-US" sz="2000" dirty="0">
                <a:solidFill>
                  <a:schemeClr val="tx1"/>
                </a:solidFill>
                <a:latin typeface="Times New Roman" pitchFamily="18" charset="0"/>
              </a:rPr>
              <a:t>：分割原理；             </a:t>
            </a:r>
            <a:r>
              <a:rPr lang="en-US" altLang="zh-CN" sz="2000" dirty="0">
                <a:solidFill>
                  <a:schemeClr val="tx1"/>
                </a:solidFill>
                <a:latin typeface="Times New Roman" pitchFamily="18" charset="0"/>
              </a:rPr>
              <a:t>33</a:t>
            </a:r>
            <a:r>
              <a:rPr lang="zh-CN" altLang="en-US" sz="2000" dirty="0">
                <a:solidFill>
                  <a:schemeClr val="tx1"/>
                </a:solidFill>
                <a:latin typeface="Times New Roman" pitchFamily="18" charset="0"/>
              </a:rPr>
              <a:t>：同质性   </a:t>
            </a:r>
            <a:endParaRPr lang="en-US" altLang="zh-CN" sz="2000" dirty="0" smtClean="0">
              <a:solidFill>
                <a:schemeClr val="tx1"/>
              </a:solidFill>
              <a:latin typeface="Times New Roman" pitchFamily="18" charset="0"/>
            </a:endParaRPr>
          </a:p>
          <a:p>
            <a:pPr algn="just" eaLnBrk="1" hangingPunct="1">
              <a:spcBef>
                <a:spcPct val="50000"/>
              </a:spcBef>
            </a:pPr>
            <a:r>
              <a:rPr lang="zh-CN" altLang="en-US" sz="2000" dirty="0" smtClean="0">
                <a:solidFill>
                  <a:schemeClr val="accent2"/>
                </a:solidFill>
                <a:latin typeface="Times New Roman" pitchFamily="18" charset="0"/>
              </a:rPr>
              <a:t>解决方案</a:t>
            </a:r>
            <a:r>
              <a:rPr lang="zh-CN" altLang="en-US" sz="2000" dirty="0" smtClean="0">
                <a:solidFill>
                  <a:schemeClr val="accent2"/>
                </a:solidFill>
                <a:latin typeface="Times New Roman" pitchFamily="18" charset="0"/>
                <a:sym typeface="Wingdings" pitchFamily="2" charset="2"/>
              </a:rPr>
              <a:t>：</a:t>
            </a:r>
            <a:r>
              <a:rPr lang="zh-CN" altLang="en-US" sz="2000" dirty="0" smtClean="0">
                <a:solidFill>
                  <a:schemeClr val="tx1"/>
                </a:solidFill>
                <a:latin typeface="Times New Roman" pitchFamily="18" charset="0"/>
                <a:sym typeface="Wingdings" pitchFamily="2" charset="2"/>
              </a:rPr>
              <a:t>（</a:t>
            </a:r>
            <a:r>
              <a:rPr lang="en-US" altLang="zh-CN" sz="2000" dirty="0" smtClean="0">
                <a:solidFill>
                  <a:schemeClr val="tx1"/>
                </a:solidFill>
                <a:latin typeface="Times New Roman" pitchFamily="18" charset="0"/>
                <a:sym typeface="Wingdings" pitchFamily="2" charset="2"/>
              </a:rPr>
              <a:t>1</a:t>
            </a:r>
            <a:r>
              <a:rPr lang="zh-CN" altLang="en-US" sz="2000" dirty="0" smtClean="0">
                <a:solidFill>
                  <a:schemeClr val="tx1"/>
                </a:solidFill>
                <a:latin typeface="Times New Roman" pitchFamily="18" charset="0"/>
                <a:sym typeface="Wingdings" pitchFamily="2" charset="2"/>
              </a:rPr>
              <a:t>）</a:t>
            </a:r>
            <a:r>
              <a:rPr lang="zh-CN" altLang="en-US" sz="2000" dirty="0" smtClean="0">
                <a:solidFill>
                  <a:schemeClr val="tx1"/>
                </a:solidFill>
                <a:latin typeface="Times New Roman" pitchFamily="18" charset="0"/>
              </a:rPr>
              <a:t>将筛网分割成小块，方便更换</a:t>
            </a:r>
            <a:endParaRPr lang="en-US" altLang="zh-CN" sz="2000" dirty="0" smtClean="0">
              <a:solidFill>
                <a:schemeClr val="tx1"/>
              </a:solidFill>
              <a:latin typeface="Times New Roman" pitchFamily="18" charset="0"/>
            </a:endParaRPr>
          </a:p>
          <a:p>
            <a:pPr algn="just" eaLnBrk="1" hangingPunct="1">
              <a:spcBef>
                <a:spcPct val="50000"/>
              </a:spcBef>
            </a:pPr>
            <a:r>
              <a:rPr lang="en-US" altLang="zh-CN" sz="2000" dirty="0">
                <a:solidFill>
                  <a:schemeClr val="tx1"/>
                </a:solidFill>
                <a:latin typeface="Times New Roman" pitchFamily="18" charset="0"/>
              </a:rPr>
              <a:t> </a:t>
            </a:r>
            <a:r>
              <a:rPr lang="en-US" altLang="zh-CN" sz="2000" dirty="0" smtClean="0">
                <a:solidFill>
                  <a:schemeClr val="tx1"/>
                </a:solidFill>
                <a:latin typeface="Times New Roman" pitchFamily="18" charset="0"/>
              </a:rPr>
              <a:t>                   </a:t>
            </a:r>
            <a:r>
              <a:rPr lang="zh-CN" altLang="en-US" sz="2000" dirty="0" smtClean="0">
                <a:solidFill>
                  <a:schemeClr val="tx1"/>
                </a:solidFill>
                <a:latin typeface="Times New Roman" pitchFamily="18" charset="0"/>
              </a:rPr>
              <a:t>（</a:t>
            </a:r>
            <a:r>
              <a:rPr lang="en-US" altLang="zh-CN" sz="2000" dirty="0" smtClean="0">
                <a:solidFill>
                  <a:schemeClr val="tx1"/>
                </a:solidFill>
                <a:latin typeface="Times New Roman" pitchFamily="18" charset="0"/>
              </a:rPr>
              <a:t>2</a:t>
            </a:r>
            <a:r>
              <a:rPr lang="zh-CN" altLang="en-US" sz="2000" dirty="0" smtClean="0">
                <a:solidFill>
                  <a:schemeClr val="tx1"/>
                </a:solidFill>
                <a:latin typeface="Times New Roman" pitchFamily="18" charset="0"/>
              </a:rPr>
              <a:t>）根据筛分对象选取筛网材料</a:t>
            </a:r>
            <a:endParaRPr lang="zh-CN" altLang="en-US" sz="2000" dirty="0">
              <a:solidFill>
                <a:schemeClr val="tx1"/>
              </a:solidFill>
              <a:latin typeface="Times New Roman" pitchFamily="18" charset="0"/>
            </a:endParaRPr>
          </a:p>
        </p:txBody>
      </p:sp>
      <p:sp>
        <p:nvSpPr>
          <p:cNvPr id="50186" name="Text Box 10"/>
          <p:cNvSpPr txBox="1">
            <a:spLocks noChangeArrowheads="1"/>
          </p:cNvSpPr>
          <p:nvPr/>
        </p:nvSpPr>
        <p:spPr bwMode="auto">
          <a:xfrm>
            <a:off x="900113" y="765175"/>
            <a:ext cx="7775575"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2"/>
                </a:solidFill>
                <a:latin typeface="Arial" charset="0"/>
                <a:ea typeface="宋体" pitchFamily="2" charset="-122"/>
              </a:defRPr>
            </a:lvl1pPr>
            <a:lvl2pPr marL="742950" indent="-285750">
              <a:defRPr kumimoji="1" sz="2400">
                <a:solidFill>
                  <a:schemeClr val="tx2"/>
                </a:solidFill>
                <a:latin typeface="Arial" charset="0"/>
                <a:ea typeface="宋体" pitchFamily="2" charset="-122"/>
              </a:defRPr>
            </a:lvl2pPr>
            <a:lvl3pPr marL="1143000" indent="-228600">
              <a:defRPr kumimoji="1" sz="2400">
                <a:solidFill>
                  <a:schemeClr val="tx2"/>
                </a:solidFill>
                <a:latin typeface="Arial" charset="0"/>
                <a:ea typeface="宋体" pitchFamily="2" charset="-122"/>
              </a:defRPr>
            </a:lvl3pPr>
            <a:lvl4pPr marL="1600200" indent="-228600">
              <a:defRPr kumimoji="1" sz="2400">
                <a:solidFill>
                  <a:schemeClr val="tx2"/>
                </a:solidFill>
                <a:latin typeface="Arial" charset="0"/>
                <a:ea typeface="宋体" pitchFamily="2" charset="-122"/>
              </a:defRPr>
            </a:lvl4pPr>
            <a:lvl5pPr marL="2057400" indent="-228600">
              <a:defRPr kumimoji="1" sz="2400">
                <a:solidFill>
                  <a:schemeClr val="tx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tx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tx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tx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tx2"/>
                </a:solidFill>
                <a:latin typeface="Arial" charset="0"/>
                <a:ea typeface="宋体" pitchFamily="2" charset="-122"/>
              </a:defRPr>
            </a:lvl9pPr>
          </a:lstStyle>
          <a:p>
            <a:pPr>
              <a:spcBef>
                <a:spcPct val="50000"/>
              </a:spcBef>
            </a:pPr>
            <a:r>
              <a:rPr lang="zh-CN" altLang="en-US" sz="2000" dirty="0">
                <a:solidFill>
                  <a:schemeClr val="tx1"/>
                </a:solidFill>
                <a:latin typeface="Times New Roman" pitchFamily="18" charset="0"/>
              </a:rPr>
              <a:t>问题：波音</a:t>
            </a:r>
            <a:r>
              <a:rPr lang="en-US" altLang="zh-CN" sz="2000" dirty="0">
                <a:solidFill>
                  <a:schemeClr val="tx1"/>
                </a:solidFill>
                <a:latin typeface="Times New Roman" pitchFamily="18" charset="0"/>
              </a:rPr>
              <a:t>737</a:t>
            </a:r>
            <a:r>
              <a:rPr lang="zh-CN" altLang="en-US" sz="2000" dirty="0">
                <a:solidFill>
                  <a:schemeClr val="tx1"/>
                </a:solidFill>
                <a:latin typeface="Times New Roman" pitchFamily="18" charset="0"/>
              </a:rPr>
              <a:t>飞机引擎改进设计，提高功率，需要增大整流罩面积</a:t>
            </a:r>
          </a:p>
          <a:p>
            <a:pPr>
              <a:spcBef>
                <a:spcPct val="50000"/>
              </a:spcBef>
            </a:pPr>
            <a:r>
              <a:rPr lang="zh-CN" altLang="en-US" sz="2000" dirty="0">
                <a:solidFill>
                  <a:schemeClr val="tx1"/>
                </a:solidFill>
                <a:latin typeface="Times New Roman" pitchFamily="18" charset="0"/>
              </a:rPr>
              <a:t>圆形整流罩面积增大，下边缘与地面距离减小，可能产生危险</a:t>
            </a:r>
          </a:p>
        </p:txBody>
      </p:sp>
      <p:sp>
        <p:nvSpPr>
          <p:cNvPr id="50187" name="Text Box 11"/>
          <p:cNvSpPr txBox="1">
            <a:spLocks noChangeArrowheads="1"/>
          </p:cNvSpPr>
          <p:nvPr/>
        </p:nvSpPr>
        <p:spPr bwMode="auto">
          <a:xfrm>
            <a:off x="1331912" y="1640692"/>
            <a:ext cx="7272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2"/>
                </a:solidFill>
                <a:latin typeface="Arial" charset="0"/>
                <a:ea typeface="宋体" pitchFamily="2" charset="-122"/>
              </a:defRPr>
            </a:lvl1pPr>
            <a:lvl2pPr marL="742950" indent="-285750">
              <a:defRPr kumimoji="1" sz="2400">
                <a:solidFill>
                  <a:schemeClr val="tx2"/>
                </a:solidFill>
                <a:latin typeface="Arial" charset="0"/>
                <a:ea typeface="宋体" pitchFamily="2" charset="-122"/>
              </a:defRPr>
            </a:lvl2pPr>
            <a:lvl3pPr marL="1143000" indent="-228600">
              <a:defRPr kumimoji="1" sz="2400">
                <a:solidFill>
                  <a:schemeClr val="tx2"/>
                </a:solidFill>
                <a:latin typeface="Arial" charset="0"/>
                <a:ea typeface="宋体" pitchFamily="2" charset="-122"/>
              </a:defRPr>
            </a:lvl3pPr>
            <a:lvl4pPr marL="1600200" indent="-228600">
              <a:defRPr kumimoji="1" sz="2400">
                <a:solidFill>
                  <a:schemeClr val="tx2"/>
                </a:solidFill>
                <a:latin typeface="Arial" charset="0"/>
                <a:ea typeface="宋体" pitchFamily="2" charset="-122"/>
              </a:defRPr>
            </a:lvl4pPr>
            <a:lvl5pPr marL="2057400" indent="-228600">
              <a:defRPr kumimoji="1" sz="2400">
                <a:solidFill>
                  <a:schemeClr val="tx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tx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tx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tx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tx2"/>
                </a:solidFill>
                <a:latin typeface="Arial" charset="0"/>
                <a:ea typeface="宋体" pitchFamily="2" charset="-122"/>
              </a:defRPr>
            </a:lvl9pPr>
          </a:lstStyle>
          <a:p>
            <a:pPr>
              <a:spcBef>
                <a:spcPct val="50000"/>
              </a:spcBef>
            </a:pPr>
            <a:r>
              <a:rPr lang="zh-CN" altLang="en-US" dirty="0">
                <a:solidFill>
                  <a:schemeClr val="tx1"/>
                </a:solidFill>
                <a:latin typeface="Times New Roman" pitchFamily="18" charset="0"/>
              </a:rPr>
              <a:t>采用不对称原理，将整流罩形状由圆形变为扁圆形</a:t>
            </a:r>
          </a:p>
        </p:txBody>
      </p:sp>
    </p:spTree>
    <p:extLst>
      <p:ext uri="{BB962C8B-B14F-4D97-AF65-F5344CB8AC3E}">
        <p14:creationId xmlns:p14="http://schemas.microsoft.com/office/powerpoint/2010/main" val="1049667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1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17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178">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178">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0178">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0178">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0178">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017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6" grpId="0"/>
      <p:bldP spid="5018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页脚占位符 1"/>
          <p:cNvSpPr>
            <a:spLocks noGrp="1"/>
          </p:cNvSpPr>
          <p:nvPr>
            <p:ph type="ftr" sz="quarter" idx="10"/>
          </p:nvPr>
        </p:nvSpPr>
        <p:spPr>
          <a:noFill/>
        </p:spPr>
        <p:txBody>
          <a:bodyPr/>
          <a:lstStyle>
            <a:lvl1pPr>
              <a:defRPr kumimoji="1" sz="2400">
                <a:solidFill>
                  <a:schemeClr val="tx2"/>
                </a:solidFill>
                <a:latin typeface="Arial" charset="0"/>
                <a:ea typeface="宋体" pitchFamily="2" charset="-122"/>
              </a:defRPr>
            </a:lvl1pPr>
            <a:lvl2pPr marL="742950" indent="-285750">
              <a:defRPr kumimoji="1" sz="2400">
                <a:solidFill>
                  <a:schemeClr val="tx2"/>
                </a:solidFill>
                <a:latin typeface="Arial" charset="0"/>
                <a:ea typeface="宋体" pitchFamily="2" charset="-122"/>
              </a:defRPr>
            </a:lvl2pPr>
            <a:lvl3pPr marL="1143000" indent="-228600">
              <a:defRPr kumimoji="1" sz="2400">
                <a:solidFill>
                  <a:schemeClr val="tx2"/>
                </a:solidFill>
                <a:latin typeface="Arial" charset="0"/>
                <a:ea typeface="宋体" pitchFamily="2" charset="-122"/>
              </a:defRPr>
            </a:lvl3pPr>
            <a:lvl4pPr marL="1600200" indent="-228600">
              <a:defRPr kumimoji="1" sz="2400">
                <a:solidFill>
                  <a:schemeClr val="tx2"/>
                </a:solidFill>
                <a:latin typeface="Arial" charset="0"/>
                <a:ea typeface="宋体" pitchFamily="2" charset="-122"/>
              </a:defRPr>
            </a:lvl4pPr>
            <a:lvl5pPr marL="2057400" indent="-228600">
              <a:defRPr kumimoji="1" sz="2400">
                <a:solidFill>
                  <a:schemeClr val="tx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tx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tx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tx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tx2"/>
                </a:solidFill>
                <a:latin typeface="Arial" charset="0"/>
                <a:ea typeface="宋体" pitchFamily="2" charset="-122"/>
              </a:defRPr>
            </a:lvl9pPr>
          </a:lstStyle>
          <a:p>
            <a:r>
              <a:rPr kumimoji="0" lang="en-US" altLang="en-US" sz="1400" smtClean="0">
                <a:solidFill>
                  <a:srgbClr val="003366"/>
                </a:solidFill>
                <a:latin typeface="Times New Roman" pitchFamily="18" charset="0"/>
              </a:rPr>
              <a:t>Page</a:t>
            </a:r>
            <a:fld id="{23622865-F2E3-4C33-BF9A-99F67C463C39}" type="slidenum">
              <a:rPr kumimoji="0" lang="en-US" altLang="en-US" sz="1400" smtClean="0">
                <a:solidFill>
                  <a:srgbClr val="003366"/>
                </a:solidFill>
                <a:latin typeface="Arial Narrow" pitchFamily="34" charset="0"/>
              </a:rPr>
              <a:pPr/>
              <a:t>58</a:t>
            </a:fld>
            <a:endParaRPr kumimoji="0" lang="en-US" altLang="en-US" sz="1400" smtClean="0">
              <a:solidFill>
                <a:srgbClr val="003366"/>
              </a:solidFill>
              <a:latin typeface="Arial Narrow" pitchFamily="34" charset="0"/>
            </a:endParaRPr>
          </a:p>
        </p:txBody>
      </p:sp>
      <p:sp>
        <p:nvSpPr>
          <p:cNvPr id="125955" name="Text Box 4"/>
          <p:cNvSpPr txBox="1">
            <a:spLocks noChangeArrowheads="1"/>
          </p:cNvSpPr>
          <p:nvPr/>
        </p:nvSpPr>
        <p:spPr bwMode="auto">
          <a:xfrm>
            <a:off x="1258888" y="765175"/>
            <a:ext cx="280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2"/>
                </a:solidFill>
                <a:latin typeface="Arial" charset="0"/>
                <a:ea typeface="宋体" pitchFamily="2" charset="-122"/>
              </a:defRPr>
            </a:lvl1pPr>
            <a:lvl2pPr marL="742950" indent="-285750">
              <a:defRPr kumimoji="1" sz="2400">
                <a:solidFill>
                  <a:schemeClr val="tx2"/>
                </a:solidFill>
                <a:latin typeface="Arial" charset="0"/>
                <a:ea typeface="宋体" pitchFamily="2" charset="-122"/>
              </a:defRPr>
            </a:lvl2pPr>
            <a:lvl3pPr marL="1143000" indent="-228600">
              <a:defRPr kumimoji="1" sz="2400">
                <a:solidFill>
                  <a:schemeClr val="tx2"/>
                </a:solidFill>
                <a:latin typeface="Arial" charset="0"/>
                <a:ea typeface="宋体" pitchFamily="2" charset="-122"/>
              </a:defRPr>
            </a:lvl3pPr>
            <a:lvl4pPr marL="1600200" indent="-228600">
              <a:defRPr kumimoji="1" sz="2400">
                <a:solidFill>
                  <a:schemeClr val="tx2"/>
                </a:solidFill>
                <a:latin typeface="Arial" charset="0"/>
                <a:ea typeface="宋体" pitchFamily="2" charset="-122"/>
              </a:defRPr>
            </a:lvl4pPr>
            <a:lvl5pPr marL="2057400" indent="-228600">
              <a:defRPr kumimoji="1" sz="2400">
                <a:solidFill>
                  <a:schemeClr val="tx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tx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tx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tx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tx2"/>
                </a:solidFill>
                <a:latin typeface="Arial" charset="0"/>
                <a:ea typeface="宋体" pitchFamily="2" charset="-122"/>
              </a:defRPr>
            </a:lvl9pPr>
          </a:lstStyle>
          <a:p>
            <a:pPr>
              <a:spcBef>
                <a:spcPct val="50000"/>
              </a:spcBef>
            </a:pPr>
            <a:r>
              <a:rPr lang="zh-CN" altLang="en-US">
                <a:solidFill>
                  <a:schemeClr val="tx1"/>
                </a:solidFill>
                <a:latin typeface="Times New Roman" pitchFamily="18" charset="0"/>
              </a:rPr>
              <a:t>作业</a:t>
            </a:r>
            <a:r>
              <a:rPr lang="en-US" altLang="zh-CN">
                <a:solidFill>
                  <a:schemeClr val="tx1"/>
                </a:solidFill>
                <a:latin typeface="Times New Roman" pitchFamily="18" charset="0"/>
              </a:rPr>
              <a:t>3-6</a:t>
            </a:r>
          </a:p>
        </p:txBody>
      </p:sp>
      <p:pic>
        <p:nvPicPr>
          <p:cNvPr id="149509" name="Picture 5"/>
          <p:cNvPicPr>
            <a:picLocks noChangeAspect="1" noChangeArrowheads="1"/>
          </p:cNvPicPr>
          <p:nvPr/>
        </p:nvPicPr>
        <p:blipFill>
          <a:blip r:embed="rId2">
            <a:extLst>
              <a:ext uri="{28A0092B-C50C-407E-A947-70E740481C1C}">
                <a14:useLocalDpi xmlns:a14="http://schemas.microsoft.com/office/drawing/2010/main" val="0"/>
              </a:ext>
            </a:extLst>
          </a:blip>
          <a:srcRect b="19788"/>
          <a:stretch>
            <a:fillRect/>
          </a:stretch>
        </p:blipFill>
        <p:spPr bwMode="auto">
          <a:xfrm>
            <a:off x="5580063" y="2781300"/>
            <a:ext cx="3173412"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510" name="Text Box 6"/>
          <p:cNvSpPr txBox="1">
            <a:spLocks noChangeArrowheads="1"/>
          </p:cNvSpPr>
          <p:nvPr/>
        </p:nvSpPr>
        <p:spPr bwMode="auto">
          <a:xfrm>
            <a:off x="395288" y="1557338"/>
            <a:ext cx="842486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2"/>
                </a:solidFill>
                <a:latin typeface="Arial" charset="0"/>
                <a:ea typeface="宋体" pitchFamily="2" charset="-122"/>
              </a:defRPr>
            </a:lvl1pPr>
            <a:lvl2pPr marL="742950" indent="-285750">
              <a:defRPr kumimoji="1" sz="2400">
                <a:solidFill>
                  <a:schemeClr val="tx2"/>
                </a:solidFill>
                <a:latin typeface="Arial" charset="0"/>
                <a:ea typeface="宋体" pitchFamily="2" charset="-122"/>
              </a:defRPr>
            </a:lvl2pPr>
            <a:lvl3pPr marL="1143000" indent="-228600">
              <a:defRPr kumimoji="1" sz="2400">
                <a:solidFill>
                  <a:schemeClr val="tx2"/>
                </a:solidFill>
                <a:latin typeface="Arial" charset="0"/>
                <a:ea typeface="宋体" pitchFamily="2" charset="-122"/>
              </a:defRPr>
            </a:lvl3pPr>
            <a:lvl4pPr marL="1600200" indent="-228600">
              <a:defRPr kumimoji="1" sz="2400">
                <a:solidFill>
                  <a:schemeClr val="tx2"/>
                </a:solidFill>
                <a:latin typeface="Arial" charset="0"/>
                <a:ea typeface="宋体" pitchFamily="2" charset="-122"/>
              </a:defRPr>
            </a:lvl4pPr>
            <a:lvl5pPr marL="2057400" indent="-228600">
              <a:defRPr kumimoji="1" sz="2400">
                <a:solidFill>
                  <a:schemeClr val="tx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tx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tx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tx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tx2"/>
                </a:solidFill>
                <a:latin typeface="Arial" charset="0"/>
                <a:ea typeface="宋体" pitchFamily="2" charset="-122"/>
              </a:defRPr>
            </a:lvl9pPr>
          </a:lstStyle>
          <a:p>
            <a:pPr>
              <a:spcBef>
                <a:spcPct val="50000"/>
              </a:spcBef>
            </a:pPr>
            <a:r>
              <a:rPr lang="zh-CN" altLang="en-US" dirty="0">
                <a:solidFill>
                  <a:schemeClr val="tx1"/>
                </a:solidFill>
                <a:latin typeface="Times New Roman" pitchFamily="18" charset="0"/>
              </a:rPr>
              <a:t>雨伞：面积大，遮雨效果好 </a:t>
            </a:r>
            <a:r>
              <a:rPr lang="en-US" altLang="zh-CN" dirty="0">
                <a:solidFill>
                  <a:schemeClr val="tx1"/>
                </a:solidFill>
                <a:latin typeface="Times New Roman" pitchFamily="18" charset="0"/>
              </a:rPr>
              <a:t>---- </a:t>
            </a:r>
            <a:r>
              <a:rPr lang="zh-CN" altLang="en-US" dirty="0">
                <a:solidFill>
                  <a:schemeClr val="tx1"/>
                </a:solidFill>
                <a:latin typeface="Times New Roman" pitchFamily="18" charset="0"/>
              </a:rPr>
              <a:t>改善</a:t>
            </a:r>
            <a:r>
              <a:rPr lang="zh-CN" altLang="en-US" dirty="0" smtClean="0">
                <a:solidFill>
                  <a:schemeClr val="tx1"/>
                </a:solidFill>
                <a:latin typeface="Times New Roman" pitchFamily="18" charset="0"/>
              </a:rPr>
              <a:t>参数</a:t>
            </a:r>
            <a:r>
              <a:rPr lang="zh-CN" altLang="en-US" dirty="0">
                <a:solidFill>
                  <a:schemeClr val="tx1"/>
                </a:solidFill>
                <a:latin typeface="Times New Roman" pitchFamily="18" charset="0"/>
              </a:rPr>
              <a:t>：运动面积</a:t>
            </a:r>
            <a:r>
              <a:rPr lang="en-US" altLang="zh-CN" dirty="0">
                <a:solidFill>
                  <a:schemeClr val="tx1"/>
                </a:solidFill>
                <a:latin typeface="Times New Roman" pitchFamily="18" charset="0"/>
              </a:rPr>
              <a:t>5</a:t>
            </a:r>
          </a:p>
          <a:p>
            <a:pPr>
              <a:spcBef>
                <a:spcPct val="50000"/>
              </a:spcBef>
            </a:pPr>
            <a:r>
              <a:rPr lang="zh-CN" altLang="en-US" dirty="0">
                <a:solidFill>
                  <a:schemeClr val="tx1"/>
                </a:solidFill>
                <a:latin typeface="Times New Roman" pitchFamily="18" charset="0"/>
              </a:rPr>
              <a:t>面积大，易翻折 </a:t>
            </a:r>
            <a:r>
              <a:rPr lang="en-US" altLang="zh-CN" dirty="0">
                <a:solidFill>
                  <a:schemeClr val="tx1"/>
                </a:solidFill>
                <a:latin typeface="Times New Roman" pitchFamily="18" charset="0"/>
              </a:rPr>
              <a:t>---- </a:t>
            </a:r>
            <a:r>
              <a:rPr lang="zh-CN" altLang="en-US" dirty="0">
                <a:solidFill>
                  <a:schemeClr val="tx1"/>
                </a:solidFill>
                <a:latin typeface="Times New Roman" pitchFamily="18" charset="0"/>
              </a:rPr>
              <a:t>恶化</a:t>
            </a:r>
            <a:r>
              <a:rPr lang="zh-CN" altLang="en-US" dirty="0" smtClean="0">
                <a:solidFill>
                  <a:schemeClr val="tx1"/>
                </a:solidFill>
                <a:latin typeface="Times New Roman" pitchFamily="18" charset="0"/>
              </a:rPr>
              <a:t>参数</a:t>
            </a:r>
            <a:r>
              <a:rPr lang="zh-CN" altLang="en-US" dirty="0">
                <a:solidFill>
                  <a:schemeClr val="tx1"/>
                </a:solidFill>
                <a:latin typeface="Times New Roman" pitchFamily="18" charset="0"/>
              </a:rPr>
              <a:t>：外部有害因素作用的敏感性</a:t>
            </a:r>
            <a:r>
              <a:rPr lang="en-US" altLang="zh-CN" dirty="0">
                <a:solidFill>
                  <a:schemeClr val="tx1"/>
                </a:solidFill>
                <a:latin typeface="Times New Roman" pitchFamily="18" charset="0"/>
              </a:rPr>
              <a:t>30</a:t>
            </a:r>
          </a:p>
        </p:txBody>
      </p:sp>
      <p:sp>
        <p:nvSpPr>
          <p:cNvPr id="125958" name="Text Box 7"/>
          <p:cNvSpPr txBox="1">
            <a:spLocks noChangeArrowheads="1"/>
          </p:cNvSpPr>
          <p:nvPr/>
        </p:nvSpPr>
        <p:spPr bwMode="auto">
          <a:xfrm>
            <a:off x="539750" y="2781300"/>
            <a:ext cx="2879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2"/>
                </a:solidFill>
                <a:latin typeface="Arial" charset="0"/>
                <a:ea typeface="宋体" pitchFamily="2" charset="-122"/>
              </a:defRPr>
            </a:lvl1pPr>
            <a:lvl2pPr marL="742950" indent="-285750">
              <a:defRPr kumimoji="1" sz="2400">
                <a:solidFill>
                  <a:schemeClr val="tx2"/>
                </a:solidFill>
                <a:latin typeface="Arial" charset="0"/>
                <a:ea typeface="宋体" pitchFamily="2" charset="-122"/>
              </a:defRPr>
            </a:lvl2pPr>
            <a:lvl3pPr marL="1143000" indent="-228600">
              <a:defRPr kumimoji="1" sz="2400">
                <a:solidFill>
                  <a:schemeClr val="tx2"/>
                </a:solidFill>
                <a:latin typeface="Arial" charset="0"/>
                <a:ea typeface="宋体" pitchFamily="2" charset="-122"/>
              </a:defRPr>
            </a:lvl3pPr>
            <a:lvl4pPr marL="1600200" indent="-228600">
              <a:defRPr kumimoji="1" sz="2400">
                <a:solidFill>
                  <a:schemeClr val="tx2"/>
                </a:solidFill>
                <a:latin typeface="Arial" charset="0"/>
                <a:ea typeface="宋体" pitchFamily="2" charset="-122"/>
              </a:defRPr>
            </a:lvl4pPr>
            <a:lvl5pPr marL="2057400" indent="-228600">
              <a:defRPr kumimoji="1" sz="2400">
                <a:solidFill>
                  <a:schemeClr val="tx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tx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tx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tx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tx2"/>
                </a:solidFill>
                <a:latin typeface="Arial" charset="0"/>
                <a:ea typeface="宋体" pitchFamily="2" charset="-122"/>
              </a:defRPr>
            </a:lvl9pPr>
          </a:lstStyle>
          <a:p>
            <a:pPr>
              <a:spcBef>
                <a:spcPct val="50000"/>
              </a:spcBef>
            </a:pPr>
            <a:endParaRPr lang="zh-CN" altLang="zh-CN" sz="2000">
              <a:solidFill>
                <a:schemeClr val="tx1"/>
              </a:solidFill>
              <a:latin typeface="Times New Roman" pitchFamily="18" charset="0"/>
            </a:endParaRPr>
          </a:p>
        </p:txBody>
      </p:sp>
      <p:sp>
        <p:nvSpPr>
          <p:cNvPr id="149512" name="Rectangle 8"/>
          <p:cNvSpPr>
            <a:spLocks noChangeArrowheads="1"/>
          </p:cNvSpPr>
          <p:nvPr/>
        </p:nvSpPr>
        <p:spPr bwMode="auto">
          <a:xfrm>
            <a:off x="468313" y="2781300"/>
            <a:ext cx="35988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原理解：</a:t>
            </a:r>
            <a:r>
              <a:rPr lang="en-US" altLang="zh-CN" dirty="0"/>
              <a:t>22   1   33   28     </a:t>
            </a:r>
          </a:p>
          <a:p>
            <a:r>
              <a:rPr lang="zh-CN" altLang="en-US" dirty="0"/>
              <a:t>其中  </a:t>
            </a:r>
            <a:r>
              <a:rPr lang="en-US" altLang="zh-CN" dirty="0"/>
              <a:t>1</a:t>
            </a:r>
            <a:r>
              <a:rPr lang="zh-CN" altLang="en-US" dirty="0"/>
              <a:t>：分割原理；</a:t>
            </a:r>
          </a:p>
        </p:txBody>
      </p:sp>
      <p:pic>
        <p:nvPicPr>
          <p:cNvPr id="14951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125" y="2708275"/>
            <a:ext cx="4103688" cy="358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61" name="Text Box 10"/>
          <p:cNvSpPr txBox="1">
            <a:spLocks noChangeArrowheads="1"/>
          </p:cNvSpPr>
          <p:nvPr/>
        </p:nvSpPr>
        <p:spPr bwMode="auto">
          <a:xfrm>
            <a:off x="468313" y="4005263"/>
            <a:ext cx="2232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2"/>
                </a:solidFill>
                <a:latin typeface="Arial" charset="0"/>
                <a:ea typeface="宋体" pitchFamily="2" charset="-122"/>
              </a:defRPr>
            </a:lvl1pPr>
            <a:lvl2pPr marL="742950" indent="-285750">
              <a:defRPr kumimoji="1" sz="2400">
                <a:solidFill>
                  <a:schemeClr val="tx2"/>
                </a:solidFill>
                <a:latin typeface="Arial" charset="0"/>
                <a:ea typeface="宋体" pitchFamily="2" charset="-122"/>
              </a:defRPr>
            </a:lvl2pPr>
            <a:lvl3pPr marL="1143000" indent="-228600">
              <a:defRPr kumimoji="1" sz="2400">
                <a:solidFill>
                  <a:schemeClr val="tx2"/>
                </a:solidFill>
                <a:latin typeface="Arial" charset="0"/>
                <a:ea typeface="宋体" pitchFamily="2" charset="-122"/>
              </a:defRPr>
            </a:lvl3pPr>
            <a:lvl4pPr marL="1600200" indent="-228600">
              <a:defRPr kumimoji="1" sz="2400">
                <a:solidFill>
                  <a:schemeClr val="tx2"/>
                </a:solidFill>
                <a:latin typeface="Arial" charset="0"/>
                <a:ea typeface="宋体" pitchFamily="2" charset="-122"/>
              </a:defRPr>
            </a:lvl4pPr>
            <a:lvl5pPr marL="2057400" indent="-228600">
              <a:defRPr kumimoji="1" sz="2400">
                <a:solidFill>
                  <a:schemeClr val="tx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tx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tx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tx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tx2"/>
                </a:solidFill>
                <a:latin typeface="Arial" charset="0"/>
                <a:ea typeface="宋体" pitchFamily="2" charset="-122"/>
              </a:defRPr>
            </a:lvl9pPr>
          </a:lstStyle>
          <a:p>
            <a:pPr>
              <a:spcBef>
                <a:spcPct val="50000"/>
              </a:spcBef>
            </a:pPr>
            <a:endParaRPr lang="zh-CN" altLang="zh-CN" sz="2000">
              <a:solidFill>
                <a:schemeClr val="tx1"/>
              </a:solidFill>
              <a:latin typeface="Times New Roman" pitchFamily="18" charset="0"/>
            </a:endParaRPr>
          </a:p>
        </p:txBody>
      </p:sp>
      <p:sp>
        <p:nvSpPr>
          <p:cNvPr id="149515" name="Text Box 11"/>
          <p:cNvSpPr txBox="1">
            <a:spLocks noChangeArrowheads="1"/>
          </p:cNvSpPr>
          <p:nvPr/>
        </p:nvSpPr>
        <p:spPr bwMode="auto">
          <a:xfrm>
            <a:off x="395288" y="4076700"/>
            <a:ext cx="2881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2"/>
                </a:solidFill>
                <a:latin typeface="Arial" charset="0"/>
                <a:ea typeface="宋体" pitchFamily="2" charset="-122"/>
              </a:defRPr>
            </a:lvl1pPr>
            <a:lvl2pPr marL="742950" indent="-285750">
              <a:defRPr kumimoji="1" sz="2400">
                <a:solidFill>
                  <a:schemeClr val="tx2"/>
                </a:solidFill>
                <a:latin typeface="Arial" charset="0"/>
                <a:ea typeface="宋体" pitchFamily="2" charset="-122"/>
              </a:defRPr>
            </a:lvl2pPr>
            <a:lvl3pPr marL="1143000" indent="-228600">
              <a:defRPr kumimoji="1" sz="2400">
                <a:solidFill>
                  <a:schemeClr val="tx2"/>
                </a:solidFill>
                <a:latin typeface="Arial" charset="0"/>
                <a:ea typeface="宋体" pitchFamily="2" charset="-122"/>
              </a:defRPr>
            </a:lvl3pPr>
            <a:lvl4pPr marL="1600200" indent="-228600">
              <a:defRPr kumimoji="1" sz="2400">
                <a:solidFill>
                  <a:schemeClr val="tx2"/>
                </a:solidFill>
                <a:latin typeface="Arial" charset="0"/>
                <a:ea typeface="宋体" pitchFamily="2" charset="-122"/>
              </a:defRPr>
            </a:lvl4pPr>
            <a:lvl5pPr marL="2057400" indent="-228600">
              <a:defRPr kumimoji="1" sz="2400">
                <a:solidFill>
                  <a:schemeClr val="tx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tx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tx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tx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tx2"/>
                </a:solidFill>
                <a:latin typeface="Arial" charset="0"/>
                <a:ea typeface="宋体" pitchFamily="2" charset="-122"/>
              </a:defRPr>
            </a:lvl9pPr>
          </a:lstStyle>
          <a:p>
            <a:pPr>
              <a:spcBef>
                <a:spcPct val="50000"/>
              </a:spcBef>
            </a:pPr>
            <a:r>
              <a:rPr lang="zh-CN" altLang="en-US">
                <a:solidFill>
                  <a:schemeClr val="tx1"/>
                </a:solidFill>
                <a:latin typeface="Times New Roman" pitchFamily="18" charset="0"/>
              </a:rPr>
              <a:t>解决方案：双层伞</a:t>
            </a:r>
          </a:p>
        </p:txBody>
      </p:sp>
    </p:spTree>
    <p:extLst>
      <p:ext uri="{BB962C8B-B14F-4D97-AF65-F5344CB8AC3E}">
        <p14:creationId xmlns:p14="http://schemas.microsoft.com/office/powerpoint/2010/main" val="35272144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9510"/>
                                        </p:tgtEl>
                                        <p:attrNameLst>
                                          <p:attrName>style.visibility</p:attrName>
                                        </p:attrNameLst>
                                      </p:cBhvr>
                                      <p:to>
                                        <p:strVal val="visible"/>
                                      </p:to>
                                    </p:set>
                                    <p:animEffect transition="in" filter="box(in)">
                                      <p:cBhvr>
                                        <p:cTn id="7" dur="500"/>
                                        <p:tgtEl>
                                          <p:spTgt spid="1495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49509"/>
                                        </p:tgtEl>
                                        <p:attrNameLst>
                                          <p:attrName>style.visibility</p:attrName>
                                        </p:attrNameLst>
                                      </p:cBhvr>
                                      <p:to>
                                        <p:strVal val="visible"/>
                                      </p:to>
                                    </p:set>
                                    <p:animEffect transition="in" filter="box(in)">
                                      <p:cBhvr>
                                        <p:cTn id="12" dur="500"/>
                                        <p:tgtEl>
                                          <p:spTgt spid="1495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xit" presetSubtype="4" fill="hold" nodeType="clickEffect">
                                  <p:stCondLst>
                                    <p:cond delay="0"/>
                                  </p:stCondLst>
                                  <p:childTnLst>
                                    <p:anim calcmode="lin" valueType="num">
                                      <p:cBhvr additive="base">
                                        <p:cTn id="16" dur="500"/>
                                        <p:tgtEl>
                                          <p:spTgt spid="149509"/>
                                        </p:tgtEl>
                                        <p:attrNameLst>
                                          <p:attrName>ppt_x</p:attrName>
                                        </p:attrNameLst>
                                      </p:cBhvr>
                                      <p:tavLst>
                                        <p:tav tm="0">
                                          <p:val>
                                            <p:strVal val="ppt_x"/>
                                          </p:val>
                                        </p:tav>
                                        <p:tav tm="100000">
                                          <p:val>
                                            <p:strVal val="ppt_x"/>
                                          </p:val>
                                        </p:tav>
                                      </p:tavLst>
                                    </p:anim>
                                    <p:anim calcmode="lin" valueType="num">
                                      <p:cBhvr additive="base">
                                        <p:cTn id="17" dur="500"/>
                                        <p:tgtEl>
                                          <p:spTgt spid="149509"/>
                                        </p:tgtEl>
                                        <p:attrNameLst>
                                          <p:attrName>ppt_y</p:attrName>
                                        </p:attrNameLst>
                                      </p:cBhvr>
                                      <p:tavLst>
                                        <p:tav tm="0">
                                          <p:val>
                                            <p:strVal val="ppt_y"/>
                                          </p:val>
                                        </p:tav>
                                        <p:tav tm="100000">
                                          <p:val>
                                            <p:strVal val="1+ppt_h/2"/>
                                          </p:val>
                                        </p:tav>
                                      </p:tavLst>
                                    </p:anim>
                                    <p:set>
                                      <p:cBhvr>
                                        <p:cTn id="18" dur="1" fill="hold">
                                          <p:stCondLst>
                                            <p:cond delay="499"/>
                                          </p:stCondLst>
                                        </p:cTn>
                                        <p:tgtEl>
                                          <p:spTgt spid="149509"/>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49512"/>
                                        </p:tgtEl>
                                        <p:attrNameLst>
                                          <p:attrName>style.visibility</p:attrName>
                                        </p:attrNameLst>
                                      </p:cBhvr>
                                      <p:to>
                                        <p:strVal val="visible"/>
                                      </p:to>
                                    </p:set>
                                    <p:animEffect transition="in" filter="box(in)">
                                      <p:cBhvr>
                                        <p:cTn id="23" dur="500"/>
                                        <p:tgtEl>
                                          <p:spTgt spid="14951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49515"/>
                                        </p:tgtEl>
                                        <p:attrNameLst>
                                          <p:attrName>style.visibility</p:attrName>
                                        </p:attrNameLst>
                                      </p:cBhvr>
                                      <p:to>
                                        <p:strVal val="visible"/>
                                      </p:to>
                                    </p:set>
                                    <p:animEffect transition="in" filter="box(in)">
                                      <p:cBhvr>
                                        <p:cTn id="28" dur="500"/>
                                        <p:tgtEl>
                                          <p:spTgt spid="14951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nodeType="clickEffect">
                                  <p:stCondLst>
                                    <p:cond delay="0"/>
                                  </p:stCondLst>
                                  <p:childTnLst>
                                    <p:set>
                                      <p:cBhvr>
                                        <p:cTn id="32" dur="1" fill="hold">
                                          <p:stCondLst>
                                            <p:cond delay="0"/>
                                          </p:stCondLst>
                                        </p:cTn>
                                        <p:tgtEl>
                                          <p:spTgt spid="149513"/>
                                        </p:tgtEl>
                                        <p:attrNameLst>
                                          <p:attrName>style.visibility</p:attrName>
                                        </p:attrNameLst>
                                      </p:cBhvr>
                                      <p:to>
                                        <p:strVal val="visible"/>
                                      </p:to>
                                    </p:set>
                                    <p:animEffect transition="in" filter="box(in)">
                                      <p:cBhvr>
                                        <p:cTn id="33" dur="500"/>
                                        <p:tgtEl>
                                          <p:spTgt spid="149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0" grpId="0"/>
      <p:bldP spid="149512" grpId="0"/>
      <p:bldP spid="14951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页脚占位符 1"/>
          <p:cNvSpPr>
            <a:spLocks noGrp="1"/>
          </p:cNvSpPr>
          <p:nvPr>
            <p:ph type="ftr" sz="quarter" idx="10"/>
          </p:nvPr>
        </p:nvSpPr>
        <p:spPr>
          <a:noFill/>
        </p:spPr>
        <p:txBody>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kumimoji="0" lang="en-US" altLang="en-US" sz="1400" smtClean="0">
                <a:solidFill>
                  <a:srgbClr val="003366"/>
                </a:solidFill>
              </a:rPr>
              <a:t>Page</a:t>
            </a:r>
            <a:fld id="{87E4BE1B-236C-4811-B1D8-BD4998BCC942}" type="slidenum">
              <a:rPr kumimoji="0" lang="en-US" altLang="en-US" sz="1400" smtClean="0">
                <a:solidFill>
                  <a:srgbClr val="003366"/>
                </a:solidFill>
                <a:latin typeface="Arial Narrow" pitchFamily="34" charset="0"/>
              </a:rPr>
              <a:pPr/>
              <a:t>59</a:t>
            </a:fld>
            <a:endParaRPr kumimoji="0" lang="en-US" altLang="en-US" sz="1400" smtClean="0">
              <a:solidFill>
                <a:srgbClr val="003366"/>
              </a:solidFill>
              <a:latin typeface="Arial Narrow" pitchFamily="34" charset="0"/>
            </a:endParaRPr>
          </a:p>
        </p:txBody>
      </p:sp>
      <p:sp>
        <p:nvSpPr>
          <p:cNvPr id="83972" name="Text Box 4"/>
          <p:cNvSpPr txBox="1">
            <a:spLocks noChangeArrowheads="1"/>
          </p:cNvSpPr>
          <p:nvPr/>
        </p:nvSpPr>
        <p:spPr bwMode="auto">
          <a:xfrm>
            <a:off x="611188" y="758825"/>
            <a:ext cx="48990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lang="zh-CN" altLang="en-US" sz="3200" b="1"/>
              <a:t>二、</a:t>
            </a:r>
            <a:r>
              <a:rPr lang="zh-CN" altLang="en-US" sz="3200" b="1">
                <a:latin typeface="宋体" pitchFamily="2" charset="-122"/>
              </a:rPr>
              <a:t>建立原理解法目录</a:t>
            </a:r>
            <a:r>
              <a:rPr lang="zh-CN" altLang="en-US" sz="2400" b="1"/>
              <a:t> </a:t>
            </a:r>
          </a:p>
        </p:txBody>
      </p:sp>
      <p:sp>
        <p:nvSpPr>
          <p:cNvPr id="83973" name="Text Box 5"/>
          <p:cNvSpPr txBox="1">
            <a:spLocks noChangeArrowheads="1"/>
          </p:cNvSpPr>
          <p:nvPr/>
        </p:nvSpPr>
        <p:spPr bwMode="auto">
          <a:xfrm>
            <a:off x="971550" y="1557338"/>
            <a:ext cx="74168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2800" b="1">
                <a:effectLst>
                  <a:outerShdw blurRad="38100" dist="38100" dir="2700000" algn="tl">
                    <a:srgbClr val="C0C0C0"/>
                  </a:outerShdw>
                </a:effectLst>
                <a:latin typeface="Tahoma" pitchFamily="34" charset="0"/>
              </a:rPr>
              <a:t>原理解法目录是指一种信息库，将导致三要素（能量、物料、信息）实现转变的操作或原理进行有规律的分类、排列、储存、调用</a:t>
            </a:r>
          </a:p>
        </p:txBody>
      </p:sp>
      <p:sp>
        <p:nvSpPr>
          <p:cNvPr id="83974" name="Text Box 6"/>
          <p:cNvSpPr txBox="1">
            <a:spLocks noChangeArrowheads="1"/>
          </p:cNvSpPr>
          <p:nvPr/>
        </p:nvSpPr>
        <p:spPr bwMode="auto">
          <a:xfrm>
            <a:off x="755650" y="3500438"/>
            <a:ext cx="7848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2800" b="1">
                <a:effectLst>
                  <a:outerShdw blurRad="38100" dist="38100" dir="2700000" algn="tl">
                    <a:srgbClr val="C0C0C0"/>
                  </a:outerShdw>
                </a:effectLst>
                <a:latin typeface="Tahoma" pitchFamily="34" charset="0"/>
              </a:rPr>
              <a:t>目录的编写应功能明确、原理清晰、信息面广、方便查取 </a:t>
            </a:r>
          </a:p>
        </p:txBody>
      </p:sp>
      <p:sp>
        <p:nvSpPr>
          <p:cNvPr id="83975" name="Text Box 7"/>
          <p:cNvSpPr txBox="1">
            <a:spLocks noChangeArrowheads="1"/>
          </p:cNvSpPr>
          <p:nvPr/>
        </p:nvSpPr>
        <p:spPr bwMode="auto">
          <a:xfrm>
            <a:off x="1116013" y="4797425"/>
            <a:ext cx="6840537"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2800" b="1" i="1">
                <a:effectLst>
                  <a:outerShdw blurRad="38100" dist="38100" dir="2700000" algn="tl">
                    <a:srgbClr val="C0C0C0"/>
                  </a:outerShdw>
                </a:effectLst>
                <a:latin typeface="Tahoma" pitchFamily="34" charset="0"/>
              </a:rPr>
              <a:t>本章仅列出了部分原理解法目录的建立，全部的原理解法目录的建立是一项较大工程的项目，并且是不断发展与补充的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3972"/>
                                        </p:tgtEl>
                                        <p:attrNameLst>
                                          <p:attrName>style.visibility</p:attrName>
                                        </p:attrNameLst>
                                      </p:cBhvr>
                                      <p:to>
                                        <p:strVal val="visible"/>
                                      </p:to>
                                    </p:set>
                                    <p:animEffect transition="in" filter="dissolve">
                                      <p:cBhvr>
                                        <p:cTn id="7" dur="500"/>
                                        <p:tgtEl>
                                          <p:spTgt spid="839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3973"/>
                                        </p:tgtEl>
                                        <p:attrNameLst>
                                          <p:attrName>style.visibility</p:attrName>
                                        </p:attrNameLst>
                                      </p:cBhvr>
                                      <p:to>
                                        <p:strVal val="visible"/>
                                      </p:to>
                                    </p:set>
                                    <p:animEffect transition="in" filter="dissolve">
                                      <p:cBhvr>
                                        <p:cTn id="12" dur="500"/>
                                        <p:tgtEl>
                                          <p:spTgt spid="839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3974"/>
                                        </p:tgtEl>
                                        <p:attrNameLst>
                                          <p:attrName>style.visibility</p:attrName>
                                        </p:attrNameLst>
                                      </p:cBhvr>
                                      <p:to>
                                        <p:strVal val="visible"/>
                                      </p:to>
                                    </p:set>
                                    <p:animEffect transition="in" filter="dissolve">
                                      <p:cBhvr>
                                        <p:cTn id="17" dur="500"/>
                                        <p:tgtEl>
                                          <p:spTgt spid="839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3975"/>
                                        </p:tgtEl>
                                        <p:attrNameLst>
                                          <p:attrName>style.visibility</p:attrName>
                                        </p:attrNameLst>
                                      </p:cBhvr>
                                      <p:to>
                                        <p:strVal val="visible"/>
                                      </p:to>
                                    </p:set>
                                    <p:animEffect transition="in" filter="dissolve">
                                      <p:cBhvr>
                                        <p:cTn id="22" dur="500"/>
                                        <p:tgtEl>
                                          <p:spTgt spid="839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p:bldP spid="83973" grpId="0"/>
      <p:bldP spid="83974" grpId="0"/>
      <p:bldP spid="8397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页脚占位符 1"/>
          <p:cNvSpPr>
            <a:spLocks noGrp="1"/>
          </p:cNvSpPr>
          <p:nvPr>
            <p:ph type="ftr" sz="quarter" idx="10"/>
          </p:nvPr>
        </p:nvSpPr>
        <p:spPr>
          <a:noFill/>
        </p:spPr>
        <p:txBody>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kumimoji="0" lang="en-US" altLang="en-US" sz="1400" smtClean="0">
                <a:solidFill>
                  <a:srgbClr val="003366"/>
                </a:solidFill>
              </a:rPr>
              <a:t>Page</a:t>
            </a:r>
            <a:fld id="{6977F776-AE0B-442E-AB28-5586FE6680B7}" type="slidenum">
              <a:rPr kumimoji="0" lang="en-US" altLang="en-US" sz="1400" smtClean="0">
                <a:solidFill>
                  <a:srgbClr val="003366"/>
                </a:solidFill>
                <a:latin typeface="Arial Narrow" pitchFamily="34" charset="0"/>
              </a:rPr>
              <a:pPr/>
              <a:t>6</a:t>
            </a:fld>
            <a:endParaRPr kumimoji="0" lang="en-US" altLang="en-US" sz="1400" smtClean="0">
              <a:solidFill>
                <a:srgbClr val="003366"/>
              </a:solidFill>
              <a:latin typeface="Arial Narrow" pitchFamily="34" charset="0"/>
            </a:endParaRPr>
          </a:p>
        </p:txBody>
      </p:sp>
      <p:sp>
        <p:nvSpPr>
          <p:cNvPr id="3" name="矩形 2"/>
          <p:cNvSpPr/>
          <p:nvPr/>
        </p:nvSpPr>
        <p:spPr>
          <a:xfrm>
            <a:off x="1692275" y="1125538"/>
            <a:ext cx="5197475" cy="4062412"/>
          </a:xfrm>
          <a:prstGeom prst="rect">
            <a:avLst/>
          </a:prstGeom>
        </p:spPr>
        <p:txBody>
          <a:bodyPr wrap="none">
            <a:spAutoFit/>
          </a:bodyPr>
          <a:lstStyle/>
          <a:p>
            <a:pPr>
              <a:lnSpc>
                <a:spcPct val="150000"/>
              </a:lnSpc>
              <a:defRPr/>
            </a:pPr>
            <a:r>
              <a:rPr lang="en-US" altLang="zh-CN" sz="3200" b="1" dirty="0"/>
              <a:t>TRIZ</a:t>
            </a:r>
            <a:r>
              <a:rPr lang="zh-CN" altLang="en-US" sz="3200" b="1" dirty="0"/>
              <a:t>理论的基本内容</a:t>
            </a:r>
            <a:endParaRPr lang="en-US" altLang="zh-CN" sz="3200" b="1" dirty="0"/>
          </a:p>
          <a:p>
            <a:pPr marL="342900" indent="-342900">
              <a:lnSpc>
                <a:spcPct val="150000"/>
              </a:lnSpc>
              <a:buFont typeface="Wingdings" pitchFamily="2" charset="2"/>
              <a:buChar char="ü"/>
              <a:defRPr/>
            </a:pPr>
            <a:r>
              <a:rPr lang="zh-CN" altLang="en-US" sz="2800" dirty="0">
                <a:solidFill>
                  <a:srgbClr val="FF0000"/>
                </a:solidFill>
              </a:rPr>
              <a:t>技术系统进化法则</a:t>
            </a:r>
            <a:endParaRPr lang="en-US" altLang="zh-CN" sz="2800" dirty="0">
              <a:solidFill>
                <a:srgbClr val="FF0000"/>
              </a:solidFill>
            </a:endParaRPr>
          </a:p>
          <a:p>
            <a:pPr marL="342900" indent="-342900">
              <a:lnSpc>
                <a:spcPct val="150000"/>
              </a:lnSpc>
              <a:buFont typeface="Wingdings" pitchFamily="2" charset="2"/>
              <a:buChar char="ü"/>
              <a:defRPr/>
            </a:pPr>
            <a:r>
              <a:rPr lang="zh-CN" altLang="en-US" sz="2800" dirty="0"/>
              <a:t>创新思维方法与问题分析方法</a:t>
            </a:r>
            <a:endParaRPr lang="en-US" altLang="zh-CN" sz="2800" dirty="0"/>
          </a:p>
          <a:p>
            <a:pPr marL="342900" indent="-342900">
              <a:lnSpc>
                <a:spcPct val="150000"/>
              </a:lnSpc>
              <a:buFont typeface="Wingdings" pitchFamily="2" charset="2"/>
              <a:buChar char="ü"/>
              <a:defRPr/>
            </a:pPr>
            <a:r>
              <a:rPr lang="zh-CN" altLang="en-US" sz="2800" dirty="0">
                <a:solidFill>
                  <a:srgbClr val="FF0000"/>
                </a:solidFill>
              </a:rPr>
              <a:t>工程矛盾解决原理</a:t>
            </a:r>
            <a:endParaRPr lang="en-US" altLang="zh-CN" sz="2800" dirty="0">
              <a:solidFill>
                <a:srgbClr val="FF0000"/>
              </a:solidFill>
            </a:endParaRPr>
          </a:p>
          <a:p>
            <a:pPr marL="342900" indent="-342900">
              <a:lnSpc>
                <a:spcPct val="150000"/>
              </a:lnSpc>
              <a:buFont typeface="Wingdings" pitchFamily="2" charset="2"/>
              <a:buChar char="ü"/>
              <a:defRPr/>
            </a:pPr>
            <a:r>
              <a:rPr lang="zh-CN" altLang="en-US" sz="2800" dirty="0"/>
              <a:t>发明问题标准解法</a:t>
            </a:r>
            <a:endParaRPr lang="en-US" altLang="zh-CN" sz="2800" dirty="0"/>
          </a:p>
          <a:p>
            <a:pPr marL="342900" indent="-342900">
              <a:lnSpc>
                <a:spcPct val="150000"/>
              </a:lnSpc>
              <a:buFont typeface="Wingdings" pitchFamily="2" charset="2"/>
              <a:buChar char="ü"/>
              <a:defRPr/>
            </a:pPr>
            <a:r>
              <a:rPr lang="zh-CN" altLang="en-US" sz="2800" dirty="0"/>
              <a:t>发明问题解决算法</a:t>
            </a:r>
            <a:r>
              <a:rPr lang="en-US" altLang="zh-CN" sz="2800" dirty="0"/>
              <a:t>ARIZ</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页脚占位符 1"/>
          <p:cNvSpPr>
            <a:spLocks noGrp="1"/>
          </p:cNvSpPr>
          <p:nvPr>
            <p:ph type="ftr" sz="quarter" idx="10"/>
          </p:nvPr>
        </p:nvSpPr>
        <p:spPr>
          <a:noFill/>
        </p:spPr>
        <p:txBody>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kumimoji="0" lang="en-US" altLang="en-US" sz="1400" smtClean="0">
                <a:solidFill>
                  <a:srgbClr val="003366"/>
                </a:solidFill>
              </a:rPr>
              <a:t>Page</a:t>
            </a:r>
            <a:fld id="{851D4D50-DA7C-4738-A709-E542B570E9BB}" type="slidenum">
              <a:rPr kumimoji="0" lang="en-US" altLang="en-US" sz="1400" smtClean="0">
                <a:solidFill>
                  <a:srgbClr val="003366"/>
                </a:solidFill>
                <a:latin typeface="Arial Narrow" pitchFamily="34" charset="0"/>
              </a:rPr>
              <a:pPr/>
              <a:t>60</a:t>
            </a:fld>
            <a:endParaRPr kumimoji="0" lang="en-US" altLang="en-US" sz="1400" smtClean="0">
              <a:solidFill>
                <a:srgbClr val="003366"/>
              </a:solidFill>
              <a:latin typeface="Arial Narrow" pitchFamily="34" charset="0"/>
            </a:endParaRPr>
          </a:p>
        </p:txBody>
      </p:sp>
      <p:sp>
        <p:nvSpPr>
          <p:cNvPr id="21507" name="Text Box 3"/>
          <p:cNvSpPr txBox="1">
            <a:spLocks noChangeArrowheads="1"/>
          </p:cNvSpPr>
          <p:nvPr/>
        </p:nvSpPr>
        <p:spPr bwMode="auto">
          <a:xfrm>
            <a:off x="755650" y="1125538"/>
            <a:ext cx="39608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lang="en-US" altLang="zh-CN" sz="3200" b="1"/>
              <a:t>1</a:t>
            </a:r>
            <a:r>
              <a:rPr lang="zh-CN" altLang="en-US" sz="3200" b="1">
                <a:latin typeface="宋体" pitchFamily="2" charset="-122"/>
              </a:rPr>
              <a:t>．物料的分离</a:t>
            </a:r>
            <a:r>
              <a:rPr lang="en-US" altLang="zh-CN" sz="3200" b="1"/>
              <a:t>-</a:t>
            </a:r>
            <a:r>
              <a:rPr lang="zh-CN" altLang="en-US" sz="3200" b="1">
                <a:latin typeface="宋体" pitchFamily="2" charset="-122"/>
              </a:rPr>
              <a:t>混合</a:t>
            </a:r>
            <a:endParaRPr lang="zh-CN" altLang="en-US" sz="3200" b="1"/>
          </a:p>
        </p:txBody>
      </p:sp>
      <p:sp>
        <p:nvSpPr>
          <p:cNvPr id="64516" name="Rectangle 38"/>
          <p:cNvSpPr>
            <a:spLocks noChangeArrowheads="1"/>
          </p:cNvSpPr>
          <p:nvPr/>
        </p:nvSpPr>
        <p:spPr bwMode="auto">
          <a:xfrm>
            <a:off x="5080000" y="1833563"/>
            <a:ext cx="2035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zh-CN" altLang="zh-CN" sz="2400"/>
          </a:p>
        </p:txBody>
      </p:sp>
      <p:sp>
        <p:nvSpPr>
          <p:cNvPr id="21607" name="Text Box 103"/>
          <p:cNvSpPr txBox="1">
            <a:spLocks noChangeArrowheads="1"/>
          </p:cNvSpPr>
          <p:nvPr/>
        </p:nvSpPr>
        <p:spPr bwMode="auto">
          <a:xfrm>
            <a:off x="755650" y="1989138"/>
            <a:ext cx="6985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spcBef>
                <a:spcPct val="50000"/>
              </a:spcBef>
              <a:buFont typeface="Wingdings" pitchFamily="2" charset="2"/>
              <a:buChar char="u"/>
              <a:defRPr/>
            </a:pPr>
            <a:r>
              <a:rPr lang="zh-CN" altLang="en-US" sz="2800" b="1">
                <a:effectLst>
                  <a:outerShdw blurRad="38100" dist="38100" dir="2700000" algn="tl">
                    <a:srgbClr val="C0C0C0"/>
                  </a:outerShdw>
                </a:effectLst>
              </a:rPr>
              <a:t>物料的分离：</a:t>
            </a:r>
            <a:r>
              <a:rPr lang="zh-CN" altLang="en-US" sz="2800" b="1" i="1"/>
              <a:t>指使两种或几种具有不同物理特征的物料实现分离</a:t>
            </a:r>
            <a:endParaRPr lang="zh-CN" altLang="en-US" sz="2400"/>
          </a:p>
        </p:txBody>
      </p:sp>
      <p:sp>
        <p:nvSpPr>
          <p:cNvPr id="21609" name="Text Box 105"/>
          <p:cNvSpPr txBox="1">
            <a:spLocks noChangeArrowheads="1"/>
          </p:cNvSpPr>
          <p:nvPr/>
        </p:nvSpPr>
        <p:spPr bwMode="auto">
          <a:xfrm>
            <a:off x="611188" y="3357563"/>
            <a:ext cx="77755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sz="2400" b="1">
                <a:effectLst>
                  <a:outerShdw blurRad="38100" dist="38100" dir="2700000" algn="tl">
                    <a:srgbClr val="C0C0C0"/>
                  </a:outerShdw>
                </a:effectLst>
                <a:latin typeface="Tahoma" pitchFamily="34" charset="0"/>
              </a:rPr>
              <a:t>按物料的形态划分</a:t>
            </a:r>
            <a:r>
              <a:rPr lang="zh-CN" altLang="en-US" sz="2400">
                <a:latin typeface="Tahoma" pitchFamily="34" charset="0"/>
              </a:rPr>
              <a:t>：固体与固体的分离，固体与液体的分离，气体与液体的分离等</a:t>
            </a:r>
          </a:p>
          <a:p>
            <a:pPr eaLnBrk="1" hangingPunct="1">
              <a:defRPr/>
            </a:pPr>
            <a:r>
              <a:rPr lang="zh-CN" altLang="en-US" sz="2400" b="1">
                <a:effectLst>
                  <a:outerShdw blurRad="38100" dist="38100" dir="2700000" algn="tl">
                    <a:srgbClr val="C0C0C0"/>
                  </a:outerShdw>
                </a:effectLst>
                <a:latin typeface="Tahoma" pitchFamily="34" charset="0"/>
              </a:rPr>
              <a:t>按分离的特征划分</a:t>
            </a:r>
            <a:r>
              <a:rPr lang="zh-CN" altLang="en-US" sz="2400">
                <a:latin typeface="Tahoma" pitchFamily="34" charset="0"/>
              </a:rPr>
              <a:t>：不同几何尺寸大小的分离，不同密度、轻重的分离，不同导电性、导磁性等性能的分离等</a:t>
            </a:r>
          </a:p>
        </p:txBody>
      </p:sp>
      <p:sp>
        <p:nvSpPr>
          <p:cNvPr id="21610" name="Text Box 106"/>
          <p:cNvSpPr txBox="1">
            <a:spLocks noChangeArrowheads="1"/>
          </p:cNvSpPr>
          <p:nvPr/>
        </p:nvSpPr>
        <p:spPr bwMode="auto">
          <a:xfrm>
            <a:off x="1042988" y="5373688"/>
            <a:ext cx="6697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spcBef>
                <a:spcPct val="50000"/>
              </a:spcBef>
              <a:defRPr/>
            </a:pPr>
            <a:r>
              <a:rPr lang="zh-CN" altLang="en-US" sz="2400">
                <a:latin typeface="Tahoma" pitchFamily="34" charset="0"/>
              </a:rPr>
              <a:t>表中给出部分的固体与固体分离的原理解目录。</a:t>
            </a:r>
            <a:endParaRPr kumimoji="0" lang="zh-CN" altLang="en-US" sz="1800" b="1">
              <a:effectLst>
                <a:outerShdw blurRad="38100" dist="38100" dir="2700000" algn="tl">
                  <a:srgbClr val="C0C0C0"/>
                </a:outerShdw>
              </a:effectLst>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1507"/>
                                        </p:tgtEl>
                                        <p:attrNameLst>
                                          <p:attrName>style.visibility</p:attrName>
                                        </p:attrNameLst>
                                      </p:cBhvr>
                                      <p:to>
                                        <p:strVal val="visible"/>
                                      </p:to>
                                    </p:set>
                                    <p:anim calcmode="lin" valueType="num">
                                      <p:cBhvr>
                                        <p:cTn id="7" dur="1000" fill="hold"/>
                                        <p:tgtEl>
                                          <p:spTgt spid="21507"/>
                                        </p:tgtEl>
                                        <p:attrNameLst>
                                          <p:attrName>ppt_w</p:attrName>
                                        </p:attrNameLst>
                                      </p:cBhvr>
                                      <p:tavLst>
                                        <p:tav tm="0">
                                          <p:val>
                                            <p:strVal val="#ppt_w*0.70"/>
                                          </p:val>
                                        </p:tav>
                                        <p:tav tm="100000">
                                          <p:val>
                                            <p:strVal val="#ppt_w"/>
                                          </p:val>
                                        </p:tav>
                                      </p:tavLst>
                                    </p:anim>
                                    <p:anim calcmode="lin" valueType="num">
                                      <p:cBhvr>
                                        <p:cTn id="8" dur="1000" fill="hold"/>
                                        <p:tgtEl>
                                          <p:spTgt spid="21507"/>
                                        </p:tgtEl>
                                        <p:attrNameLst>
                                          <p:attrName>ppt_h</p:attrName>
                                        </p:attrNameLst>
                                      </p:cBhvr>
                                      <p:tavLst>
                                        <p:tav tm="0">
                                          <p:val>
                                            <p:strVal val="#ppt_h"/>
                                          </p:val>
                                        </p:tav>
                                        <p:tav tm="100000">
                                          <p:val>
                                            <p:strVal val="#ppt_h"/>
                                          </p:val>
                                        </p:tav>
                                      </p:tavLst>
                                    </p:anim>
                                    <p:animEffect transition="in" filter="fade">
                                      <p:cBhvr>
                                        <p:cTn id="9" dur="1000"/>
                                        <p:tgtEl>
                                          <p:spTgt spid="2150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21607"/>
                                        </p:tgtEl>
                                        <p:attrNameLst>
                                          <p:attrName>style.visibility</p:attrName>
                                        </p:attrNameLst>
                                      </p:cBhvr>
                                      <p:to>
                                        <p:strVal val="visible"/>
                                      </p:to>
                                    </p:set>
                                    <p:animEffect transition="in" filter="dissolve">
                                      <p:cBhvr>
                                        <p:cTn id="14" dur="500"/>
                                        <p:tgtEl>
                                          <p:spTgt spid="2160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21609"/>
                                        </p:tgtEl>
                                        <p:attrNameLst>
                                          <p:attrName>style.visibility</p:attrName>
                                        </p:attrNameLst>
                                      </p:cBhvr>
                                      <p:to>
                                        <p:strVal val="visible"/>
                                      </p:to>
                                    </p:set>
                                    <p:animEffect transition="in" filter="dissolve">
                                      <p:cBhvr>
                                        <p:cTn id="19" dur="500"/>
                                        <p:tgtEl>
                                          <p:spTgt spid="2160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1610"/>
                                        </p:tgtEl>
                                        <p:attrNameLst>
                                          <p:attrName>style.visibility</p:attrName>
                                        </p:attrNameLst>
                                      </p:cBhvr>
                                      <p:to>
                                        <p:strVal val="visible"/>
                                      </p:to>
                                    </p:set>
                                    <p:animEffect transition="in" filter="dissolve">
                                      <p:cBhvr>
                                        <p:cTn id="24" dur="500"/>
                                        <p:tgtEl>
                                          <p:spTgt spid="21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p:bldP spid="21607" grpId="0"/>
      <p:bldP spid="21609" grpId="0"/>
      <p:bldP spid="2161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38" name="Group 2"/>
          <p:cNvGrpSpPr>
            <a:grpSpLocks/>
          </p:cNvGrpSpPr>
          <p:nvPr/>
        </p:nvGrpSpPr>
        <p:grpSpPr bwMode="auto">
          <a:xfrm>
            <a:off x="914400" y="0"/>
            <a:ext cx="7834313" cy="6308725"/>
            <a:chOff x="-3" y="-3"/>
            <a:chExt cx="3845" cy="3081"/>
          </a:xfrm>
        </p:grpSpPr>
        <p:grpSp>
          <p:nvGrpSpPr>
            <p:cNvPr id="65566" name="Group 3"/>
            <p:cNvGrpSpPr>
              <a:grpSpLocks/>
            </p:cNvGrpSpPr>
            <p:nvPr/>
          </p:nvGrpSpPr>
          <p:grpSpPr bwMode="auto">
            <a:xfrm>
              <a:off x="0" y="0"/>
              <a:ext cx="3839" cy="3075"/>
              <a:chOff x="0" y="0"/>
              <a:chExt cx="3839" cy="3075"/>
            </a:xfrm>
          </p:grpSpPr>
          <p:grpSp>
            <p:nvGrpSpPr>
              <p:cNvPr id="65568" name="Group 4"/>
              <p:cNvGrpSpPr>
                <a:grpSpLocks/>
              </p:cNvGrpSpPr>
              <p:nvPr/>
            </p:nvGrpSpPr>
            <p:grpSpPr bwMode="auto">
              <a:xfrm>
                <a:off x="0" y="0"/>
                <a:ext cx="561" cy="460"/>
                <a:chOff x="0" y="0"/>
                <a:chExt cx="561" cy="460"/>
              </a:xfrm>
            </p:grpSpPr>
            <p:sp>
              <p:nvSpPr>
                <p:cNvPr id="65635" name="Rectangle 5"/>
                <p:cNvSpPr>
                  <a:spLocks noChangeArrowheads="1"/>
                </p:cNvSpPr>
                <p:nvPr/>
              </p:nvSpPr>
              <p:spPr bwMode="auto">
                <a:xfrm>
                  <a:off x="43" y="0"/>
                  <a:ext cx="475"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分离特征</a:t>
                  </a:r>
                </a:p>
                <a:p>
                  <a:pPr algn="ctr"/>
                  <a:endParaRPr lang="en-US" altLang="zh-CN" sz="1600"/>
                </a:p>
              </p:txBody>
            </p:sp>
            <p:sp>
              <p:nvSpPr>
                <p:cNvPr id="65636" name="Rectangle 6"/>
                <p:cNvSpPr>
                  <a:spLocks noChangeArrowheads="1"/>
                </p:cNvSpPr>
                <p:nvPr/>
              </p:nvSpPr>
              <p:spPr bwMode="auto">
                <a:xfrm>
                  <a:off x="0" y="0"/>
                  <a:ext cx="561"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5569" name="Group 7"/>
              <p:cNvGrpSpPr>
                <a:grpSpLocks/>
              </p:cNvGrpSpPr>
              <p:nvPr/>
            </p:nvGrpSpPr>
            <p:grpSpPr bwMode="auto">
              <a:xfrm>
                <a:off x="561" y="0"/>
                <a:ext cx="374" cy="460"/>
                <a:chOff x="561" y="0"/>
                <a:chExt cx="374" cy="460"/>
              </a:xfrm>
            </p:grpSpPr>
            <p:sp>
              <p:nvSpPr>
                <p:cNvPr id="65633" name="Rectangle 8"/>
                <p:cNvSpPr>
                  <a:spLocks noChangeArrowheads="1"/>
                </p:cNvSpPr>
                <p:nvPr/>
              </p:nvSpPr>
              <p:spPr bwMode="auto">
                <a:xfrm>
                  <a:off x="604" y="0"/>
                  <a:ext cx="288"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原理</a:t>
                  </a:r>
                </a:p>
                <a:p>
                  <a:pPr algn="ctr"/>
                  <a:endParaRPr lang="en-US" altLang="zh-CN" sz="1600"/>
                </a:p>
              </p:txBody>
            </p:sp>
            <p:sp>
              <p:nvSpPr>
                <p:cNvPr id="65634" name="Rectangle 9"/>
                <p:cNvSpPr>
                  <a:spLocks noChangeArrowheads="1"/>
                </p:cNvSpPr>
                <p:nvPr/>
              </p:nvSpPr>
              <p:spPr bwMode="auto">
                <a:xfrm>
                  <a:off x="561" y="0"/>
                  <a:ext cx="37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5570" name="Group 10"/>
              <p:cNvGrpSpPr>
                <a:grpSpLocks/>
              </p:cNvGrpSpPr>
              <p:nvPr/>
            </p:nvGrpSpPr>
            <p:grpSpPr bwMode="auto">
              <a:xfrm>
                <a:off x="935" y="0"/>
                <a:ext cx="1368" cy="460"/>
                <a:chOff x="935" y="0"/>
                <a:chExt cx="1368" cy="460"/>
              </a:xfrm>
            </p:grpSpPr>
            <p:sp>
              <p:nvSpPr>
                <p:cNvPr id="65631" name="Rectangle 11"/>
                <p:cNvSpPr>
                  <a:spLocks noChangeArrowheads="1"/>
                </p:cNvSpPr>
                <p:nvPr/>
              </p:nvSpPr>
              <p:spPr bwMode="auto">
                <a:xfrm>
                  <a:off x="978" y="0"/>
                  <a:ext cx="1282"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原理图</a:t>
                  </a:r>
                </a:p>
                <a:p>
                  <a:pPr algn="ctr"/>
                  <a:endParaRPr lang="en-US" altLang="zh-CN" sz="1600"/>
                </a:p>
              </p:txBody>
            </p:sp>
            <p:sp>
              <p:nvSpPr>
                <p:cNvPr id="65632" name="Rectangle 12"/>
                <p:cNvSpPr>
                  <a:spLocks noChangeArrowheads="1"/>
                </p:cNvSpPr>
                <p:nvPr/>
              </p:nvSpPr>
              <p:spPr bwMode="auto">
                <a:xfrm>
                  <a:off x="935" y="0"/>
                  <a:ext cx="1368"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5571" name="Group 13"/>
              <p:cNvGrpSpPr>
                <a:grpSpLocks/>
              </p:cNvGrpSpPr>
              <p:nvPr/>
            </p:nvGrpSpPr>
            <p:grpSpPr bwMode="auto">
              <a:xfrm>
                <a:off x="2303" y="0"/>
                <a:ext cx="1036" cy="460"/>
                <a:chOff x="2303" y="0"/>
                <a:chExt cx="1036" cy="460"/>
              </a:xfrm>
            </p:grpSpPr>
            <p:sp>
              <p:nvSpPr>
                <p:cNvPr id="65629" name="Rectangle 14"/>
                <p:cNvSpPr>
                  <a:spLocks noChangeArrowheads="1"/>
                </p:cNvSpPr>
                <p:nvPr/>
              </p:nvSpPr>
              <p:spPr bwMode="auto">
                <a:xfrm>
                  <a:off x="2346" y="0"/>
                  <a:ext cx="950"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备注</a:t>
                  </a:r>
                </a:p>
                <a:p>
                  <a:pPr algn="ctr"/>
                  <a:endParaRPr lang="en-US" altLang="zh-CN" sz="1600"/>
                </a:p>
              </p:txBody>
            </p:sp>
            <p:sp>
              <p:nvSpPr>
                <p:cNvPr id="65630" name="Rectangle 15"/>
                <p:cNvSpPr>
                  <a:spLocks noChangeArrowheads="1"/>
                </p:cNvSpPr>
                <p:nvPr/>
              </p:nvSpPr>
              <p:spPr bwMode="auto">
                <a:xfrm>
                  <a:off x="2303" y="0"/>
                  <a:ext cx="1036"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5572" name="Group 16"/>
              <p:cNvGrpSpPr>
                <a:grpSpLocks/>
              </p:cNvGrpSpPr>
              <p:nvPr/>
            </p:nvGrpSpPr>
            <p:grpSpPr bwMode="auto">
              <a:xfrm>
                <a:off x="3339" y="0"/>
                <a:ext cx="500" cy="460"/>
                <a:chOff x="3339" y="0"/>
                <a:chExt cx="500" cy="460"/>
              </a:xfrm>
            </p:grpSpPr>
            <p:sp>
              <p:nvSpPr>
                <p:cNvPr id="65627" name="Rectangle 17"/>
                <p:cNvSpPr>
                  <a:spLocks noChangeArrowheads="1"/>
                </p:cNvSpPr>
                <p:nvPr/>
              </p:nvSpPr>
              <p:spPr bwMode="auto">
                <a:xfrm>
                  <a:off x="3382" y="0"/>
                  <a:ext cx="414"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应用</a:t>
                  </a:r>
                </a:p>
                <a:p>
                  <a:pPr algn="ctr"/>
                  <a:endParaRPr lang="en-US" altLang="zh-CN" sz="1600"/>
                </a:p>
              </p:txBody>
            </p:sp>
            <p:sp>
              <p:nvSpPr>
                <p:cNvPr id="65628" name="Rectangle 18"/>
                <p:cNvSpPr>
                  <a:spLocks noChangeArrowheads="1"/>
                </p:cNvSpPr>
                <p:nvPr/>
              </p:nvSpPr>
              <p:spPr bwMode="auto">
                <a:xfrm>
                  <a:off x="3339" y="0"/>
                  <a:ext cx="500"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5573" name="Group 19"/>
              <p:cNvGrpSpPr>
                <a:grpSpLocks/>
              </p:cNvGrpSpPr>
              <p:nvPr/>
            </p:nvGrpSpPr>
            <p:grpSpPr bwMode="auto">
              <a:xfrm>
                <a:off x="0" y="460"/>
                <a:ext cx="561" cy="1954"/>
                <a:chOff x="0" y="460"/>
                <a:chExt cx="561" cy="1954"/>
              </a:xfrm>
            </p:grpSpPr>
            <p:sp>
              <p:nvSpPr>
                <p:cNvPr id="65625" name="Rectangle 20"/>
                <p:cNvSpPr>
                  <a:spLocks noChangeArrowheads="1"/>
                </p:cNvSpPr>
                <p:nvPr/>
              </p:nvSpPr>
              <p:spPr bwMode="auto">
                <a:xfrm>
                  <a:off x="43" y="460"/>
                  <a:ext cx="475" cy="1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大小</a:t>
                  </a:r>
                </a:p>
                <a:p>
                  <a:pPr algn="ctr"/>
                  <a:endParaRPr lang="en-US" altLang="zh-CN" sz="1600"/>
                </a:p>
              </p:txBody>
            </p:sp>
            <p:sp>
              <p:nvSpPr>
                <p:cNvPr id="65626" name="Rectangle 21"/>
                <p:cNvSpPr>
                  <a:spLocks noChangeArrowheads="1"/>
                </p:cNvSpPr>
                <p:nvPr/>
              </p:nvSpPr>
              <p:spPr bwMode="auto">
                <a:xfrm>
                  <a:off x="0" y="460"/>
                  <a:ext cx="561" cy="195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5574" name="Group 22"/>
              <p:cNvGrpSpPr>
                <a:grpSpLocks/>
              </p:cNvGrpSpPr>
              <p:nvPr/>
            </p:nvGrpSpPr>
            <p:grpSpPr bwMode="auto">
              <a:xfrm>
                <a:off x="561" y="460"/>
                <a:ext cx="374" cy="833"/>
                <a:chOff x="561" y="460"/>
                <a:chExt cx="374" cy="833"/>
              </a:xfrm>
            </p:grpSpPr>
            <p:sp>
              <p:nvSpPr>
                <p:cNvPr id="65623" name="Rectangle 23"/>
                <p:cNvSpPr>
                  <a:spLocks noChangeArrowheads="1"/>
                </p:cNvSpPr>
                <p:nvPr/>
              </p:nvSpPr>
              <p:spPr bwMode="auto">
                <a:xfrm>
                  <a:off x="604" y="460"/>
                  <a:ext cx="288" cy="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重力</a:t>
                  </a:r>
                </a:p>
                <a:p>
                  <a:pPr algn="ctr"/>
                  <a:r>
                    <a:rPr lang="zh-CN" altLang="en-US" sz="1600"/>
                    <a:t> </a:t>
                  </a:r>
                </a:p>
                <a:p>
                  <a:pPr algn="ctr"/>
                  <a:r>
                    <a:rPr lang="zh-CN" altLang="en-US" sz="1600"/>
                    <a:t> </a:t>
                  </a:r>
                </a:p>
                <a:p>
                  <a:pPr algn="ctr"/>
                  <a:r>
                    <a:rPr lang="zh-CN" altLang="en-US" sz="1600"/>
                    <a:t> </a:t>
                  </a:r>
                </a:p>
                <a:p>
                  <a:pPr algn="ctr"/>
                  <a:endParaRPr lang="en-US" altLang="zh-CN" sz="1600"/>
                </a:p>
              </p:txBody>
            </p:sp>
            <p:sp>
              <p:nvSpPr>
                <p:cNvPr id="65624" name="Rectangle 24"/>
                <p:cNvSpPr>
                  <a:spLocks noChangeArrowheads="1"/>
                </p:cNvSpPr>
                <p:nvPr/>
              </p:nvSpPr>
              <p:spPr bwMode="auto">
                <a:xfrm>
                  <a:off x="561" y="460"/>
                  <a:ext cx="374" cy="8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5575" name="Group 25"/>
              <p:cNvGrpSpPr>
                <a:grpSpLocks/>
              </p:cNvGrpSpPr>
              <p:nvPr/>
            </p:nvGrpSpPr>
            <p:grpSpPr bwMode="auto">
              <a:xfrm>
                <a:off x="935" y="460"/>
                <a:ext cx="1368" cy="833"/>
                <a:chOff x="935" y="460"/>
                <a:chExt cx="1368" cy="833"/>
              </a:xfrm>
            </p:grpSpPr>
            <p:sp>
              <p:nvSpPr>
                <p:cNvPr id="65621" name="Rectangle 26"/>
                <p:cNvSpPr>
                  <a:spLocks noChangeArrowheads="1"/>
                </p:cNvSpPr>
                <p:nvPr/>
              </p:nvSpPr>
              <p:spPr bwMode="auto">
                <a:xfrm>
                  <a:off x="978" y="460"/>
                  <a:ext cx="1282" cy="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304800" algn="ctr" eaLnBrk="1" hangingPunct="1"/>
                  <a:r>
                    <a:rPr lang="en-US" altLang="zh-CN" sz="1600"/>
                    <a:t> </a:t>
                  </a:r>
                </a:p>
                <a:p>
                  <a:pPr indent="304800" algn="ctr"/>
                  <a:r>
                    <a:rPr lang="en-US" altLang="zh-CN" sz="1600"/>
                    <a:t> </a:t>
                  </a:r>
                </a:p>
                <a:p>
                  <a:pPr indent="304800" algn="ctr"/>
                  <a:r>
                    <a:rPr lang="en-US" altLang="zh-CN" sz="1600"/>
                    <a:t> </a:t>
                  </a:r>
                </a:p>
                <a:p>
                  <a:pPr indent="304800" algn="ctr"/>
                  <a:endParaRPr lang="en-US" altLang="zh-CN" sz="1600"/>
                </a:p>
              </p:txBody>
            </p:sp>
            <p:sp>
              <p:nvSpPr>
                <p:cNvPr id="65622" name="Rectangle 27"/>
                <p:cNvSpPr>
                  <a:spLocks noChangeArrowheads="1"/>
                </p:cNvSpPr>
                <p:nvPr/>
              </p:nvSpPr>
              <p:spPr bwMode="auto">
                <a:xfrm>
                  <a:off x="935" y="460"/>
                  <a:ext cx="1368" cy="8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5576" name="Group 28"/>
              <p:cNvGrpSpPr>
                <a:grpSpLocks/>
              </p:cNvGrpSpPr>
              <p:nvPr/>
            </p:nvGrpSpPr>
            <p:grpSpPr bwMode="auto">
              <a:xfrm>
                <a:off x="2303" y="460"/>
                <a:ext cx="1036" cy="833"/>
                <a:chOff x="2303" y="460"/>
                <a:chExt cx="1036" cy="833"/>
              </a:xfrm>
            </p:grpSpPr>
            <p:sp>
              <p:nvSpPr>
                <p:cNvPr id="65619" name="Rectangle 29"/>
                <p:cNvSpPr>
                  <a:spLocks noChangeArrowheads="1"/>
                </p:cNvSpPr>
                <p:nvPr/>
              </p:nvSpPr>
              <p:spPr bwMode="auto">
                <a:xfrm>
                  <a:off x="2346" y="460"/>
                  <a:ext cx="950" cy="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304800" algn="ctr" eaLnBrk="1" hangingPunct="1"/>
                  <a:r>
                    <a:rPr lang="zh-CN" altLang="en-US" sz="1600"/>
                    <a:t>通过筛子得运动（惯性、离心力）提高筛的功率，利用空气或水附带运输筛分物料</a:t>
                  </a:r>
                </a:p>
                <a:p>
                  <a:pPr indent="304800" algn="ctr"/>
                  <a:r>
                    <a:rPr lang="zh-CN" altLang="en-US" sz="1600"/>
                    <a:t> </a:t>
                  </a:r>
                </a:p>
                <a:p>
                  <a:pPr indent="304800" algn="ctr"/>
                  <a:r>
                    <a:rPr lang="zh-CN" altLang="en-US" sz="1600"/>
                    <a:t> </a:t>
                  </a:r>
                </a:p>
                <a:p>
                  <a:pPr indent="304800" algn="ctr"/>
                  <a:endParaRPr lang="en-US" altLang="zh-CN" sz="1600"/>
                </a:p>
              </p:txBody>
            </p:sp>
            <p:sp>
              <p:nvSpPr>
                <p:cNvPr id="65620" name="Rectangle 30"/>
                <p:cNvSpPr>
                  <a:spLocks noChangeArrowheads="1"/>
                </p:cNvSpPr>
                <p:nvPr/>
              </p:nvSpPr>
              <p:spPr bwMode="auto">
                <a:xfrm>
                  <a:off x="2303" y="460"/>
                  <a:ext cx="1036" cy="8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5577" name="Group 31"/>
              <p:cNvGrpSpPr>
                <a:grpSpLocks/>
              </p:cNvGrpSpPr>
              <p:nvPr/>
            </p:nvGrpSpPr>
            <p:grpSpPr bwMode="auto">
              <a:xfrm>
                <a:off x="3339" y="460"/>
                <a:ext cx="500" cy="833"/>
                <a:chOff x="3339" y="460"/>
                <a:chExt cx="500" cy="833"/>
              </a:xfrm>
            </p:grpSpPr>
            <p:sp>
              <p:nvSpPr>
                <p:cNvPr id="65617" name="Rectangle 32"/>
                <p:cNvSpPr>
                  <a:spLocks noChangeArrowheads="1"/>
                </p:cNvSpPr>
                <p:nvPr/>
              </p:nvSpPr>
              <p:spPr bwMode="auto">
                <a:xfrm>
                  <a:off x="3382" y="460"/>
                  <a:ext cx="414" cy="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sz="1600"/>
                    <a:t>筛硬币检测器</a:t>
                  </a:r>
                </a:p>
                <a:p>
                  <a:pPr algn="ctr"/>
                  <a:r>
                    <a:rPr lang="zh-CN" altLang="en-US" sz="1600"/>
                    <a:t> </a:t>
                  </a:r>
                </a:p>
                <a:p>
                  <a:pPr algn="ctr"/>
                  <a:endParaRPr lang="en-US" altLang="zh-CN" sz="1600"/>
                </a:p>
              </p:txBody>
            </p:sp>
            <p:sp>
              <p:nvSpPr>
                <p:cNvPr id="65618" name="Rectangle 33"/>
                <p:cNvSpPr>
                  <a:spLocks noChangeArrowheads="1"/>
                </p:cNvSpPr>
                <p:nvPr/>
              </p:nvSpPr>
              <p:spPr bwMode="auto">
                <a:xfrm>
                  <a:off x="3339" y="460"/>
                  <a:ext cx="500" cy="8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5578" name="Group 34"/>
              <p:cNvGrpSpPr>
                <a:grpSpLocks/>
              </p:cNvGrpSpPr>
              <p:nvPr/>
            </p:nvGrpSpPr>
            <p:grpSpPr bwMode="auto">
              <a:xfrm>
                <a:off x="561" y="1293"/>
                <a:ext cx="374" cy="661"/>
                <a:chOff x="561" y="1293"/>
                <a:chExt cx="374" cy="661"/>
              </a:xfrm>
            </p:grpSpPr>
            <p:sp>
              <p:nvSpPr>
                <p:cNvPr id="65615" name="Rectangle 35"/>
                <p:cNvSpPr>
                  <a:spLocks noChangeArrowheads="1"/>
                </p:cNvSpPr>
                <p:nvPr/>
              </p:nvSpPr>
              <p:spPr bwMode="auto">
                <a:xfrm>
                  <a:off x="604" y="1293"/>
                  <a:ext cx="288" cy="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流体阻力</a:t>
                  </a:r>
                </a:p>
                <a:p>
                  <a:pPr algn="ctr"/>
                  <a:r>
                    <a:rPr lang="zh-CN" altLang="en-US" sz="1600"/>
                    <a:t> </a:t>
                  </a:r>
                </a:p>
                <a:p>
                  <a:pPr algn="ctr"/>
                  <a:endParaRPr lang="en-US" altLang="zh-CN" sz="1600"/>
                </a:p>
              </p:txBody>
            </p:sp>
            <p:sp>
              <p:nvSpPr>
                <p:cNvPr id="65616" name="Rectangle 36"/>
                <p:cNvSpPr>
                  <a:spLocks noChangeArrowheads="1"/>
                </p:cNvSpPr>
                <p:nvPr/>
              </p:nvSpPr>
              <p:spPr bwMode="auto">
                <a:xfrm>
                  <a:off x="561" y="1293"/>
                  <a:ext cx="374" cy="6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5579" name="Group 37"/>
              <p:cNvGrpSpPr>
                <a:grpSpLocks/>
              </p:cNvGrpSpPr>
              <p:nvPr/>
            </p:nvGrpSpPr>
            <p:grpSpPr bwMode="auto">
              <a:xfrm>
                <a:off x="935" y="1293"/>
                <a:ext cx="1368" cy="661"/>
                <a:chOff x="935" y="1293"/>
                <a:chExt cx="1368" cy="661"/>
              </a:xfrm>
            </p:grpSpPr>
            <p:sp>
              <p:nvSpPr>
                <p:cNvPr id="65613" name="Rectangle 38"/>
                <p:cNvSpPr>
                  <a:spLocks noChangeArrowheads="1"/>
                </p:cNvSpPr>
                <p:nvPr/>
              </p:nvSpPr>
              <p:spPr bwMode="auto">
                <a:xfrm>
                  <a:off x="978" y="1293"/>
                  <a:ext cx="1282" cy="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5614" name="Rectangle 39"/>
                <p:cNvSpPr>
                  <a:spLocks noChangeArrowheads="1"/>
                </p:cNvSpPr>
                <p:nvPr/>
              </p:nvSpPr>
              <p:spPr bwMode="auto">
                <a:xfrm>
                  <a:off x="935" y="1293"/>
                  <a:ext cx="1368" cy="6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5580" name="Group 40"/>
              <p:cNvGrpSpPr>
                <a:grpSpLocks/>
              </p:cNvGrpSpPr>
              <p:nvPr/>
            </p:nvGrpSpPr>
            <p:grpSpPr bwMode="auto">
              <a:xfrm>
                <a:off x="2303" y="1293"/>
                <a:ext cx="1036" cy="661"/>
                <a:chOff x="2303" y="1293"/>
                <a:chExt cx="1036" cy="661"/>
              </a:xfrm>
            </p:grpSpPr>
            <p:sp>
              <p:nvSpPr>
                <p:cNvPr id="65611" name="Rectangle 41"/>
                <p:cNvSpPr>
                  <a:spLocks noChangeArrowheads="1"/>
                </p:cNvSpPr>
                <p:nvPr/>
              </p:nvSpPr>
              <p:spPr bwMode="auto">
                <a:xfrm>
                  <a:off x="2346" y="1293"/>
                  <a:ext cx="950" cy="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304800" algn="ctr" eaLnBrk="1" hangingPunct="1"/>
                  <a:r>
                    <a:rPr lang="zh-CN" altLang="en-US" sz="1600"/>
                    <a:t>在重量相同时，由于体积不同，大物体与小物体将有不同的速度</a:t>
                  </a:r>
                </a:p>
                <a:p>
                  <a:pPr indent="304800" algn="ctr"/>
                  <a:r>
                    <a:rPr lang="zh-CN" altLang="en-US" sz="1600"/>
                    <a:t> </a:t>
                  </a:r>
                </a:p>
                <a:p>
                  <a:pPr indent="304800" algn="ctr"/>
                  <a:endParaRPr lang="en-US" altLang="zh-CN" sz="1600"/>
                </a:p>
              </p:txBody>
            </p:sp>
            <p:sp>
              <p:nvSpPr>
                <p:cNvPr id="65612" name="Rectangle 42"/>
                <p:cNvSpPr>
                  <a:spLocks noChangeArrowheads="1"/>
                </p:cNvSpPr>
                <p:nvPr/>
              </p:nvSpPr>
              <p:spPr bwMode="auto">
                <a:xfrm>
                  <a:off x="2303" y="1293"/>
                  <a:ext cx="1036" cy="6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5581" name="Group 43"/>
              <p:cNvGrpSpPr>
                <a:grpSpLocks/>
              </p:cNvGrpSpPr>
              <p:nvPr/>
            </p:nvGrpSpPr>
            <p:grpSpPr bwMode="auto">
              <a:xfrm>
                <a:off x="3339" y="1293"/>
                <a:ext cx="500" cy="661"/>
                <a:chOff x="3339" y="1293"/>
                <a:chExt cx="500" cy="661"/>
              </a:xfrm>
            </p:grpSpPr>
            <p:sp>
              <p:nvSpPr>
                <p:cNvPr id="65609" name="Rectangle 44"/>
                <p:cNvSpPr>
                  <a:spLocks noChangeArrowheads="1"/>
                </p:cNvSpPr>
                <p:nvPr/>
              </p:nvSpPr>
              <p:spPr bwMode="auto">
                <a:xfrm>
                  <a:off x="3382" y="1293"/>
                  <a:ext cx="414" cy="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分选机</a:t>
                  </a:r>
                </a:p>
                <a:p>
                  <a:pPr algn="ctr"/>
                  <a:r>
                    <a:rPr lang="zh-CN" altLang="en-US" sz="1600"/>
                    <a:t> </a:t>
                  </a:r>
                </a:p>
                <a:p>
                  <a:pPr algn="ctr"/>
                  <a:endParaRPr lang="en-US" altLang="zh-CN" sz="1600"/>
                </a:p>
              </p:txBody>
            </p:sp>
            <p:sp>
              <p:nvSpPr>
                <p:cNvPr id="65610" name="Rectangle 45"/>
                <p:cNvSpPr>
                  <a:spLocks noChangeArrowheads="1"/>
                </p:cNvSpPr>
                <p:nvPr/>
              </p:nvSpPr>
              <p:spPr bwMode="auto">
                <a:xfrm>
                  <a:off x="3339" y="1293"/>
                  <a:ext cx="500" cy="6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5582" name="Group 46"/>
              <p:cNvGrpSpPr>
                <a:grpSpLocks/>
              </p:cNvGrpSpPr>
              <p:nvPr/>
            </p:nvGrpSpPr>
            <p:grpSpPr bwMode="auto">
              <a:xfrm>
                <a:off x="561" y="1954"/>
                <a:ext cx="374" cy="460"/>
                <a:chOff x="561" y="1954"/>
                <a:chExt cx="374" cy="460"/>
              </a:xfrm>
            </p:grpSpPr>
            <p:sp>
              <p:nvSpPr>
                <p:cNvPr id="65607" name="Rectangle 47"/>
                <p:cNvSpPr>
                  <a:spLocks noChangeArrowheads="1"/>
                </p:cNvSpPr>
                <p:nvPr/>
              </p:nvSpPr>
              <p:spPr bwMode="auto">
                <a:xfrm>
                  <a:off x="604" y="1954"/>
                  <a:ext cx="288"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离心力</a:t>
                  </a:r>
                </a:p>
                <a:p>
                  <a:pPr algn="ctr"/>
                  <a:endParaRPr lang="en-US" altLang="zh-CN" sz="1600"/>
                </a:p>
              </p:txBody>
            </p:sp>
            <p:sp>
              <p:nvSpPr>
                <p:cNvPr id="65608" name="Rectangle 48"/>
                <p:cNvSpPr>
                  <a:spLocks noChangeArrowheads="1"/>
                </p:cNvSpPr>
                <p:nvPr/>
              </p:nvSpPr>
              <p:spPr bwMode="auto">
                <a:xfrm>
                  <a:off x="561" y="1954"/>
                  <a:ext cx="37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5583" name="Group 49"/>
              <p:cNvGrpSpPr>
                <a:grpSpLocks/>
              </p:cNvGrpSpPr>
              <p:nvPr/>
            </p:nvGrpSpPr>
            <p:grpSpPr bwMode="auto">
              <a:xfrm>
                <a:off x="935" y="1954"/>
                <a:ext cx="1368" cy="460"/>
                <a:chOff x="935" y="1954"/>
                <a:chExt cx="1368" cy="460"/>
              </a:xfrm>
            </p:grpSpPr>
            <p:sp>
              <p:nvSpPr>
                <p:cNvPr id="65605" name="Rectangle 50"/>
                <p:cNvSpPr>
                  <a:spLocks noChangeArrowheads="1"/>
                </p:cNvSpPr>
                <p:nvPr/>
              </p:nvSpPr>
              <p:spPr bwMode="auto">
                <a:xfrm>
                  <a:off x="978" y="1954"/>
                  <a:ext cx="1282"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5606" name="Rectangle 51"/>
                <p:cNvSpPr>
                  <a:spLocks noChangeArrowheads="1"/>
                </p:cNvSpPr>
                <p:nvPr/>
              </p:nvSpPr>
              <p:spPr bwMode="auto">
                <a:xfrm>
                  <a:off x="935" y="1954"/>
                  <a:ext cx="1368"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5584" name="Group 52"/>
              <p:cNvGrpSpPr>
                <a:grpSpLocks/>
              </p:cNvGrpSpPr>
              <p:nvPr/>
            </p:nvGrpSpPr>
            <p:grpSpPr bwMode="auto">
              <a:xfrm>
                <a:off x="2303" y="1954"/>
                <a:ext cx="1036" cy="460"/>
                <a:chOff x="2303" y="1954"/>
                <a:chExt cx="1036" cy="460"/>
              </a:xfrm>
            </p:grpSpPr>
            <p:sp>
              <p:nvSpPr>
                <p:cNvPr id="65603" name="Rectangle 53"/>
                <p:cNvSpPr>
                  <a:spLocks noChangeArrowheads="1"/>
                </p:cNvSpPr>
                <p:nvPr/>
              </p:nvSpPr>
              <p:spPr bwMode="auto">
                <a:xfrm>
                  <a:off x="2346" y="1954"/>
                  <a:ext cx="950"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sz="1600"/>
                    <a:t> </a:t>
                  </a:r>
                </a:p>
                <a:p>
                  <a:pPr algn="ctr"/>
                  <a:endParaRPr lang="en-US" altLang="zh-CN" sz="1600"/>
                </a:p>
              </p:txBody>
            </p:sp>
            <p:sp>
              <p:nvSpPr>
                <p:cNvPr id="65604" name="Rectangle 54"/>
                <p:cNvSpPr>
                  <a:spLocks noChangeArrowheads="1"/>
                </p:cNvSpPr>
                <p:nvPr/>
              </p:nvSpPr>
              <p:spPr bwMode="auto">
                <a:xfrm>
                  <a:off x="2303" y="1954"/>
                  <a:ext cx="1036"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5585" name="Group 55"/>
              <p:cNvGrpSpPr>
                <a:grpSpLocks/>
              </p:cNvGrpSpPr>
              <p:nvPr/>
            </p:nvGrpSpPr>
            <p:grpSpPr bwMode="auto">
              <a:xfrm>
                <a:off x="3339" y="1954"/>
                <a:ext cx="500" cy="460"/>
                <a:chOff x="3339" y="1954"/>
                <a:chExt cx="500" cy="460"/>
              </a:xfrm>
            </p:grpSpPr>
            <p:sp>
              <p:nvSpPr>
                <p:cNvPr id="65601" name="Rectangle 56"/>
                <p:cNvSpPr>
                  <a:spLocks noChangeArrowheads="1"/>
                </p:cNvSpPr>
                <p:nvPr/>
              </p:nvSpPr>
              <p:spPr bwMode="auto">
                <a:xfrm>
                  <a:off x="3382" y="1954"/>
                  <a:ext cx="414"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离心机</a:t>
                  </a:r>
                </a:p>
                <a:p>
                  <a:pPr algn="ctr"/>
                  <a:endParaRPr lang="en-US" altLang="zh-CN" sz="1600"/>
                </a:p>
              </p:txBody>
            </p:sp>
            <p:sp>
              <p:nvSpPr>
                <p:cNvPr id="65602" name="Rectangle 57"/>
                <p:cNvSpPr>
                  <a:spLocks noChangeArrowheads="1"/>
                </p:cNvSpPr>
                <p:nvPr/>
              </p:nvSpPr>
              <p:spPr bwMode="auto">
                <a:xfrm>
                  <a:off x="3339" y="1954"/>
                  <a:ext cx="500"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5586" name="Group 58"/>
              <p:cNvGrpSpPr>
                <a:grpSpLocks/>
              </p:cNvGrpSpPr>
              <p:nvPr/>
            </p:nvGrpSpPr>
            <p:grpSpPr bwMode="auto">
              <a:xfrm>
                <a:off x="0" y="2414"/>
                <a:ext cx="561" cy="661"/>
                <a:chOff x="0" y="2414"/>
                <a:chExt cx="561" cy="661"/>
              </a:xfrm>
            </p:grpSpPr>
            <p:sp>
              <p:nvSpPr>
                <p:cNvPr id="65599" name="Rectangle 59"/>
                <p:cNvSpPr>
                  <a:spLocks noChangeArrowheads="1"/>
                </p:cNvSpPr>
                <p:nvPr/>
              </p:nvSpPr>
              <p:spPr bwMode="auto">
                <a:xfrm>
                  <a:off x="43" y="2414"/>
                  <a:ext cx="475" cy="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重量</a:t>
                  </a:r>
                </a:p>
                <a:p>
                  <a:pPr algn="ctr"/>
                  <a:endParaRPr lang="en-US" altLang="zh-CN" sz="1600"/>
                </a:p>
              </p:txBody>
            </p:sp>
            <p:sp>
              <p:nvSpPr>
                <p:cNvPr id="65600" name="Rectangle 60"/>
                <p:cNvSpPr>
                  <a:spLocks noChangeArrowheads="1"/>
                </p:cNvSpPr>
                <p:nvPr/>
              </p:nvSpPr>
              <p:spPr bwMode="auto">
                <a:xfrm>
                  <a:off x="0" y="2414"/>
                  <a:ext cx="561" cy="6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5587" name="Group 61"/>
              <p:cNvGrpSpPr>
                <a:grpSpLocks/>
              </p:cNvGrpSpPr>
              <p:nvPr/>
            </p:nvGrpSpPr>
            <p:grpSpPr bwMode="auto">
              <a:xfrm>
                <a:off x="561" y="2414"/>
                <a:ext cx="374" cy="661"/>
                <a:chOff x="561" y="2414"/>
                <a:chExt cx="374" cy="661"/>
              </a:xfrm>
            </p:grpSpPr>
            <p:sp>
              <p:nvSpPr>
                <p:cNvPr id="65597" name="Rectangle 62"/>
                <p:cNvSpPr>
                  <a:spLocks noChangeArrowheads="1"/>
                </p:cNvSpPr>
                <p:nvPr/>
              </p:nvSpPr>
              <p:spPr bwMode="auto">
                <a:xfrm>
                  <a:off x="604" y="2414"/>
                  <a:ext cx="288" cy="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浮力</a:t>
                  </a:r>
                </a:p>
                <a:p>
                  <a:pPr algn="ctr"/>
                  <a:endParaRPr lang="en-US" altLang="zh-CN" sz="1600"/>
                </a:p>
              </p:txBody>
            </p:sp>
            <p:sp>
              <p:nvSpPr>
                <p:cNvPr id="65598" name="Rectangle 63"/>
                <p:cNvSpPr>
                  <a:spLocks noChangeArrowheads="1"/>
                </p:cNvSpPr>
                <p:nvPr/>
              </p:nvSpPr>
              <p:spPr bwMode="auto">
                <a:xfrm>
                  <a:off x="561" y="2414"/>
                  <a:ext cx="374" cy="6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5588" name="Group 64"/>
              <p:cNvGrpSpPr>
                <a:grpSpLocks/>
              </p:cNvGrpSpPr>
              <p:nvPr/>
            </p:nvGrpSpPr>
            <p:grpSpPr bwMode="auto">
              <a:xfrm>
                <a:off x="935" y="2414"/>
                <a:ext cx="1368" cy="661"/>
                <a:chOff x="935" y="2414"/>
                <a:chExt cx="1368" cy="661"/>
              </a:xfrm>
            </p:grpSpPr>
            <p:sp>
              <p:nvSpPr>
                <p:cNvPr id="65595" name="Rectangle 65"/>
                <p:cNvSpPr>
                  <a:spLocks noChangeArrowheads="1"/>
                </p:cNvSpPr>
                <p:nvPr/>
              </p:nvSpPr>
              <p:spPr bwMode="auto">
                <a:xfrm>
                  <a:off x="978" y="2414"/>
                  <a:ext cx="1282" cy="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5596" name="Rectangle 66"/>
                <p:cNvSpPr>
                  <a:spLocks noChangeArrowheads="1"/>
                </p:cNvSpPr>
                <p:nvPr/>
              </p:nvSpPr>
              <p:spPr bwMode="auto">
                <a:xfrm>
                  <a:off x="935" y="2414"/>
                  <a:ext cx="1368" cy="6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5589" name="Group 67"/>
              <p:cNvGrpSpPr>
                <a:grpSpLocks/>
              </p:cNvGrpSpPr>
              <p:nvPr/>
            </p:nvGrpSpPr>
            <p:grpSpPr bwMode="auto">
              <a:xfrm>
                <a:off x="2303" y="2414"/>
                <a:ext cx="1036" cy="661"/>
                <a:chOff x="2303" y="2414"/>
                <a:chExt cx="1036" cy="661"/>
              </a:xfrm>
            </p:grpSpPr>
            <p:sp>
              <p:nvSpPr>
                <p:cNvPr id="65593" name="Rectangle 68"/>
                <p:cNvSpPr>
                  <a:spLocks noChangeArrowheads="1"/>
                </p:cNvSpPr>
                <p:nvPr/>
              </p:nvSpPr>
              <p:spPr bwMode="auto">
                <a:xfrm>
                  <a:off x="2346" y="2414"/>
                  <a:ext cx="950" cy="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304800" algn="ctr" eaLnBrk="1" hangingPunct="1"/>
                  <a:r>
                    <a:rPr lang="zh-CN" altLang="en-US" sz="1600"/>
                    <a:t>重量满足要求，在闭锁装置下滚过；重量不满足，被闭锁装置挡住</a:t>
                  </a:r>
                </a:p>
                <a:p>
                  <a:pPr indent="304800" algn="ctr"/>
                  <a:r>
                    <a:rPr lang="zh-CN" altLang="en-US" sz="1600"/>
                    <a:t> </a:t>
                  </a:r>
                </a:p>
                <a:p>
                  <a:pPr indent="304800" algn="ctr"/>
                  <a:endParaRPr lang="en-US" altLang="zh-CN" sz="1600"/>
                </a:p>
              </p:txBody>
            </p:sp>
            <p:sp>
              <p:nvSpPr>
                <p:cNvPr id="65594" name="Rectangle 69"/>
                <p:cNvSpPr>
                  <a:spLocks noChangeArrowheads="1"/>
                </p:cNvSpPr>
                <p:nvPr/>
              </p:nvSpPr>
              <p:spPr bwMode="auto">
                <a:xfrm>
                  <a:off x="2303" y="2414"/>
                  <a:ext cx="1036" cy="6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5590" name="Group 70"/>
              <p:cNvGrpSpPr>
                <a:grpSpLocks/>
              </p:cNvGrpSpPr>
              <p:nvPr/>
            </p:nvGrpSpPr>
            <p:grpSpPr bwMode="auto">
              <a:xfrm>
                <a:off x="3339" y="2414"/>
                <a:ext cx="500" cy="661"/>
                <a:chOff x="3339" y="2414"/>
                <a:chExt cx="500" cy="661"/>
              </a:xfrm>
            </p:grpSpPr>
            <p:sp>
              <p:nvSpPr>
                <p:cNvPr id="65591" name="Rectangle 71"/>
                <p:cNvSpPr>
                  <a:spLocks noChangeArrowheads="1"/>
                </p:cNvSpPr>
                <p:nvPr/>
              </p:nvSpPr>
              <p:spPr bwMode="auto">
                <a:xfrm>
                  <a:off x="3382" y="2414"/>
                  <a:ext cx="414" cy="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sz="1600"/>
                    <a:t> </a:t>
                  </a:r>
                </a:p>
                <a:p>
                  <a:pPr algn="ctr"/>
                  <a:endParaRPr lang="en-US" altLang="zh-CN" sz="1600"/>
                </a:p>
              </p:txBody>
            </p:sp>
            <p:sp>
              <p:nvSpPr>
                <p:cNvPr id="65592" name="Rectangle 72"/>
                <p:cNvSpPr>
                  <a:spLocks noChangeArrowheads="1"/>
                </p:cNvSpPr>
                <p:nvPr/>
              </p:nvSpPr>
              <p:spPr bwMode="auto">
                <a:xfrm>
                  <a:off x="3339" y="2414"/>
                  <a:ext cx="500" cy="6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65567" name="Rectangle 73"/>
            <p:cNvSpPr>
              <a:spLocks noChangeArrowheads="1"/>
            </p:cNvSpPr>
            <p:nvPr/>
          </p:nvSpPr>
          <p:spPr bwMode="auto">
            <a:xfrm>
              <a:off x="-3" y="-3"/>
              <a:ext cx="3845" cy="3081"/>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5539" name="Group 74"/>
          <p:cNvGrpSpPr>
            <a:grpSpLocks/>
          </p:cNvGrpSpPr>
          <p:nvPr/>
        </p:nvGrpSpPr>
        <p:grpSpPr bwMode="auto">
          <a:xfrm>
            <a:off x="3200400" y="1828800"/>
            <a:ext cx="1303338" cy="622300"/>
            <a:chOff x="1200" y="672"/>
            <a:chExt cx="1056" cy="576"/>
          </a:xfrm>
        </p:grpSpPr>
        <p:sp>
          <p:nvSpPr>
            <p:cNvPr id="65544" name="AutoShape 75"/>
            <p:cNvSpPr>
              <a:spLocks noChangeArrowheads="1"/>
            </p:cNvSpPr>
            <p:nvPr/>
          </p:nvSpPr>
          <p:spPr bwMode="auto">
            <a:xfrm>
              <a:off x="1200" y="768"/>
              <a:ext cx="1056" cy="192"/>
            </a:xfrm>
            <a:prstGeom prst="parallelogram">
              <a:avLst>
                <a:gd name="adj" fmla="val 137500"/>
              </a:avLst>
            </a:prstGeom>
            <a:solidFill>
              <a:srgbClr val="FFFFFF"/>
            </a:solidFill>
            <a:ln w="9525">
              <a:solidFill>
                <a:srgbClr val="000000"/>
              </a:solidFill>
              <a:miter lim="800000"/>
              <a:headEnd/>
              <a:tailEnd/>
            </a:ln>
          </p:spPr>
          <p:txBody>
            <a:bodyPr wrap="none" anchor="ctr"/>
            <a:lstStyle/>
            <a:p>
              <a:endParaRPr lang="zh-CN" altLang="en-US"/>
            </a:p>
          </p:txBody>
        </p:sp>
        <p:sp>
          <p:nvSpPr>
            <p:cNvPr id="65545" name="Line 76"/>
            <p:cNvSpPr>
              <a:spLocks noChangeShapeType="1"/>
            </p:cNvSpPr>
            <p:nvPr/>
          </p:nvSpPr>
          <p:spPr bwMode="auto">
            <a:xfrm>
              <a:off x="1419" y="807"/>
              <a:ext cx="76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6" name="Line 77"/>
            <p:cNvSpPr>
              <a:spLocks noChangeShapeType="1"/>
            </p:cNvSpPr>
            <p:nvPr/>
          </p:nvSpPr>
          <p:spPr bwMode="auto">
            <a:xfrm>
              <a:off x="1257" y="930"/>
              <a:ext cx="76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7" name="Line 78"/>
            <p:cNvSpPr>
              <a:spLocks noChangeShapeType="1"/>
            </p:cNvSpPr>
            <p:nvPr/>
          </p:nvSpPr>
          <p:spPr bwMode="auto">
            <a:xfrm>
              <a:off x="1371" y="837"/>
              <a:ext cx="76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8" name="Line 79"/>
            <p:cNvSpPr>
              <a:spLocks noChangeShapeType="1"/>
            </p:cNvSpPr>
            <p:nvPr/>
          </p:nvSpPr>
          <p:spPr bwMode="auto">
            <a:xfrm>
              <a:off x="1344" y="864"/>
              <a:ext cx="76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9" name="Line 80"/>
            <p:cNvSpPr>
              <a:spLocks noChangeShapeType="1"/>
            </p:cNvSpPr>
            <p:nvPr/>
          </p:nvSpPr>
          <p:spPr bwMode="auto">
            <a:xfrm>
              <a:off x="1299" y="894"/>
              <a:ext cx="76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0" name="Line 81"/>
            <p:cNvSpPr>
              <a:spLocks noChangeShapeType="1"/>
            </p:cNvSpPr>
            <p:nvPr/>
          </p:nvSpPr>
          <p:spPr bwMode="auto">
            <a:xfrm flipH="1">
              <a:off x="1344" y="768"/>
              <a:ext cx="24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1" name="Line 82"/>
            <p:cNvSpPr>
              <a:spLocks noChangeShapeType="1"/>
            </p:cNvSpPr>
            <p:nvPr/>
          </p:nvSpPr>
          <p:spPr bwMode="auto">
            <a:xfrm flipH="1">
              <a:off x="1440" y="768"/>
              <a:ext cx="24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2" name="Line 83"/>
            <p:cNvSpPr>
              <a:spLocks noChangeShapeType="1"/>
            </p:cNvSpPr>
            <p:nvPr/>
          </p:nvSpPr>
          <p:spPr bwMode="auto">
            <a:xfrm flipH="1">
              <a:off x="1728" y="768"/>
              <a:ext cx="24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3" name="Line 84"/>
            <p:cNvSpPr>
              <a:spLocks noChangeShapeType="1"/>
            </p:cNvSpPr>
            <p:nvPr/>
          </p:nvSpPr>
          <p:spPr bwMode="auto">
            <a:xfrm flipH="1">
              <a:off x="1632" y="768"/>
              <a:ext cx="24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4" name="Line 85"/>
            <p:cNvSpPr>
              <a:spLocks noChangeShapeType="1"/>
            </p:cNvSpPr>
            <p:nvPr/>
          </p:nvSpPr>
          <p:spPr bwMode="auto">
            <a:xfrm flipH="1">
              <a:off x="1920" y="768"/>
              <a:ext cx="24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5" name="Line 86"/>
            <p:cNvSpPr>
              <a:spLocks noChangeShapeType="1"/>
            </p:cNvSpPr>
            <p:nvPr/>
          </p:nvSpPr>
          <p:spPr bwMode="auto">
            <a:xfrm flipH="1">
              <a:off x="1824" y="768"/>
              <a:ext cx="24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6" name="Line 87"/>
            <p:cNvSpPr>
              <a:spLocks noChangeShapeType="1"/>
            </p:cNvSpPr>
            <p:nvPr/>
          </p:nvSpPr>
          <p:spPr bwMode="auto">
            <a:xfrm flipH="1">
              <a:off x="1536" y="768"/>
              <a:ext cx="24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7" name="Oval 88"/>
            <p:cNvSpPr>
              <a:spLocks noChangeArrowheads="1"/>
            </p:cNvSpPr>
            <p:nvPr/>
          </p:nvSpPr>
          <p:spPr bwMode="auto">
            <a:xfrm>
              <a:off x="1584" y="672"/>
              <a:ext cx="144" cy="144"/>
            </a:xfrm>
            <a:prstGeom prst="ellipse">
              <a:avLst/>
            </a:prstGeom>
            <a:solidFill>
              <a:srgbClr val="FFFFFF"/>
            </a:solidFill>
            <a:ln w="9525">
              <a:solidFill>
                <a:srgbClr val="000000"/>
              </a:solidFill>
              <a:round/>
              <a:headEnd/>
              <a:tailEnd/>
            </a:ln>
          </p:spPr>
          <p:txBody>
            <a:bodyPr wrap="none" anchor="ctr"/>
            <a:lstStyle/>
            <a:p>
              <a:endParaRPr lang="zh-CN" altLang="en-US"/>
            </a:p>
          </p:txBody>
        </p:sp>
        <p:sp>
          <p:nvSpPr>
            <p:cNvPr id="65558" name="Oval 89"/>
            <p:cNvSpPr>
              <a:spLocks noChangeArrowheads="1"/>
            </p:cNvSpPr>
            <p:nvPr/>
          </p:nvSpPr>
          <p:spPr bwMode="auto">
            <a:xfrm>
              <a:off x="1680" y="768"/>
              <a:ext cx="144" cy="144"/>
            </a:xfrm>
            <a:prstGeom prst="ellipse">
              <a:avLst/>
            </a:prstGeom>
            <a:solidFill>
              <a:srgbClr val="FFFFFF"/>
            </a:solidFill>
            <a:ln w="9525">
              <a:solidFill>
                <a:srgbClr val="000000"/>
              </a:solidFill>
              <a:round/>
              <a:headEnd/>
              <a:tailEnd/>
            </a:ln>
          </p:spPr>
          <p:txBody>
            <a:bodyPr wrap="none" anchor="ctr"/>
            <a:lstStyle/>
            <a:p>
              <a:endParaRPr lang="zh-CN" altLang="en-US"/>
            </a:p>
          </p:txBody>
        </p:sp>
        <p:sp>
          <p:nvSpPr>
            <p:cNvPr id="65559" name="Oval 90"/>
            <p:cNvSpPr>
              <a:spLocks noChangeArrowheads="1"/>
            </p:cNvSpPr>
            <p:nvPr/>
          </p:nvSpPr>
          <p:spPr bwMode="auto">
            <a:xfrm>
              <a:off x="1872" y="720"/>
              <a:ext cx="144" cy="144"/>
            </a:xfrm>
            <a:prstGeom prst="ellipse">
              <a:avLst/>
            </a:prstGeom>
            <a:solidFill>
              <a:srgbClr val="FFFFFF"/>
            </a:solidFill>
            <a:ln w="9525">
              <a:solidFill>
                <a:srgbClr val="000000"/>
              </a:solidFill>
              <a:round/>
              <a:headEnd/>
              <a:tailEnd/>
            </a:ln>
          </p:spPr>
          <p:txBody>
            <a:bodyPr wrap="none" anchor="ctr"/>
            <a:lstStyle/>
            <a:p>
              <a:endParaRPr lang="zh-CN" altLang="en-US"/>
            </a:p>
          </p:txBody>
        </p:sp>
        <p:sp>
          <p:nvSpPr>
            <p:cNvPr id="65560" name="Oval 91"/>
            <p:cNvSpPr>
              <a:spLocks noChangeArrowheads="1"/>
            </p:cNvSpPr>
            <p:nvPr/>
          </p:nvSpPr>
          <p:spPr bwMode="auto">
            <a:xfrm>
              <a:off x="1392" y="1008"/>
              <a:ext cx="48" cy="48"/>
            </a:xfrm>
            <a:prstGeom prst="ellipse">
              <a:avLst/>
            </a:prstGeom>
            <a:solidFill>
              <a:srgbClr val="FFFFFF"/>
            </a:solidFill>
            <a:ln w="9525">
              <a:solidFill>
                <a:srgbClr val="000000"/>
              </a:solidFill>
              <a:round/>
              <a:headEnd/>
              <a:tailEnd/>
            </a:ln>
          </p:spPr>
          <p:txBody>
            <a:bodyPr wrap="none" anchor="ctr"/>
            <a:lstStyle/>
            <a:p>
              <a:endParaRPr lang="zh-CN" altLang="en-US"/>
            </a:p>
          </p:txBody>
        </p:sp>
        <p:sp>
          <p:nvSpPr>
            <p:cNvPr id="65561" name="Oval 92"/>
            <p:cNvSpPr>
              <a:spLocks noChangeArrowheads="1"/>
            </p:cNvSpPr>
            <p:nvPr/>
          </p:nvSpPr>
          <p:spPr bwMode="auto">
            <a:xfrm>
              <a:off x="1584" y="1056"/>
              <a:ext cx="48" cy="48"/>
            </a:xfrm>
            <a:prstGeom prst="ellipse">
              <a:avLst/>
            </a:prstGeom>
            <a:solidFill>
              <a:srgbClr val="FFFFFF"/>
            </a:solidFill>
            <a:ln w="9525">
              <a:solidFill>
                <a:srgbClr val="000000"/>
              </a:solidFill>
              <a:round/>
              <a:headEnd/>
              <a:tailEnd/>
            </a:ln>
          </p:spPr>
          <p:txBody>
            <a:bodyPr wrap="none" anchor="ctr"/>
            <a:lstStyle/>
            <a:p>
              <a:endParaRPr lang="zh-CN" altLang="en-US"/>
            </a:p>
          </p:txBody>
        </p:sp>
        <p:sp>
          <p:nvSpPr>
            <p:cNvPr id="65562" name="Oval 93"/>
            <p:cNvSpPr>
              <a:spLocks noChangeArrowheads="1"/>
            </p:cNvSpPr>
            <p:nvPr/>
          </p:nvSpPr>
          <p:spPr bwMode="auto">
            <a:xfrm>
              <a:off x="1776" y="1056"/>
              <a:ext cx="48" cy="48"/>
            </a:xfrm>
            <a:prstGeom prst="ellipse">
              <a:avLst/>
            </a:prstGeom>
            <a:solidFill>
              <a:srgbClr val="FFFFFF"/>
            </a:solidFill>
            <a:ln w="9525">
              <a:solidFill>
                <a:srgbClr val="000000"/>
              </a:solidFill>
              <a:round/>
              <a:headEnd/>
              <a:tailEnd/>
            </a:ln>
          </p:spPr>
          <p:txBody>
            <a:bodyPr wrap="none" anchor="ctr"/>
            <a:lstStyle/>
            <a:p>
              <a:endParaRPr lang="zh-CN" altLang="en-US"/>
            </a:p>
          </p:txBody>
        </p:sp>
        <p:sp>
          <p:nvSpPr>
            <p:cNvPr id="65563" name="Line 94"/>
            <p:cNvSpPr>
              <a:spLocks noChangeShapeType="1"/>
            </p:cNvSpPr>
            <p:nvPr/>
          </p:nvSpPr>
          <p:spPr bwMode="auto">
            <a:xfrm>
              <a:off x="1419" y="1056"/>
              <a:ext cx="0" cy="1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64" name="Line 95"/>
            <p:cNvSpPr>
              <a:spLocks noChangeShapeType="1"/>
            </p:cNvSpPr>
            <p:nvPr/>
          </p:nvSpPr>
          <p:spPr bwMode="auto">
            <a:xfrm>
              <a:off x="1614" y="1104"/>
              <a:ext cx="0" cy="1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65" name="Line 96"/>
            <p:cNvSpPr>
              <a:spLocks noChangeShapeType="1"/>
            </p:cNvSpPr>
            <p:nvPr/>
          </p:nvSpPr>
          <p:spPr bwMode="auto">
            <a:xfrm>
              <a:off x="1806" y="1098"/>
              <a:ext cx="0" cy="1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pic>
        <p:nvPicPr>
          <p:cNvPr id="65540" name="Picture 9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00" y="2781300"/>
            <a:ext cx="14763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1" name="Picture 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75" y="4076700"/>
            <a:ext cx="103822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2" name="Picture 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375" y="5084763"/>
            <a:ext cx="9620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3" name="Text Box 100"/>
          <p:cNvSpPr txBox="1">
            <a:spLocks noChangeArrowheads="1"/>
          </p:cNvSpPr>
          <p:nvPr/>
        </p:nvSpPr>
        <p:spPr bwMode="auto">
          <a:xfrm>
            <a:off x="120650" y="990600"/>
            <a:ext cx="48895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lang="zh-CN" altLang="en-US" b="1"/>
              <a:t>固体</a:t>
            </a:r>
            <a:r>
              <a:rPr lang="en-US" altLang="zh-CN" b="1"/>
              <a:t>-</a:t>
            </a:r>
            <a:r>
              <a:rPr lang="zh-CN" altLang="en-US" b="1"/>
              <a:t>固体分离原理</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9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550863"/>
            <a:ext cx="1600200" cy="81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3" name="Picture 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752600"/>
            <a:ext cx="19050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4" name="Picture 9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3186113"/>
            <a:ext cx="121920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5" name="Picture 9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4572000"/>
            <a:ext cx="2057400"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6566" name="Group 150"/>
          <p:cNvGrpSpPr>
            <a:grpSpLocks/>
          </p:cNvGrpSpPr>
          <p:nvPr/>
        </p:nvGrpSpPr>
        <p:grpSpPr bwMode="auto">
          <a:xfrm>
            <a:off x="609600" y="304800"/>
            <a:ext cx="7620000" cy="5867400"/>
            <a:chOff x="-3" y="-3"/>
            <a:chExt cx="3284" cy="2706"/>
          </a:xfrm>
        </p:grpSpPr>
        <p:grpSp>
          <p:nvGrpSpPr>
            <p:cNvPr id="66567" name="Group 148"/>
            <p:cNvGrpSpPr>
              <a:grpSpLocks/>
            </p:cNvGrpSpPr>
            <p:nvPr/>
          </p:nvGrpSpPr>
          <p:grpSpPr bwMode="auto">
            <a:xfrm>
              <a:off x="0" y="0"/>
              <a:ext cx="3278" cy="2700"/>
              <a:chOff x="0" y="0"/>
              <a:chExt cx="3278" cy="2700"/>
            </a:xfrm>
          </p:grpSpPr>
          <p:grpSp>
            <p:nvGrpSpPr>
              <p:cNvPr id="66569" name="Group 117"/>
              <p:cNvGrpSpPr>
                <a:grpSpLocks/>
              </p:cNvGrpSpPr>
              <p:nvPr/>
            </p:nvGrpSpPr>
            <p:grpSpPr bwMode="auto">
              <a:xfrm>
                <a:off x="0" y="0"/>
                <a:ext cx="374" cy="460"/>
                <a:chOff x="0" y="0"/>
                <a:chExt cx="374" cy="460"/>
              </a:xfrm>
            </p:grpSpPr>
            <p:sp>
              <p:nvSpPr>
                <p:cNvPr id="66615" name="Rectangle 100"/>
                <p:cNvSpPr>
                  <a:spLocks noChangeArrowheads="1"/>
                </p:cNvSpPr>
                <p:nvPr/>
              </p:nvSpPr>
              <p:spPr bwMode="auto">
                <a:xfrm>
                  <a:off x="43" y="0"/>
                  <a:ext cx="288"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杠杆</a:t>
                  </a:r>
                </a:p>
                <a:p>
                  <a:pPr algn="ctr"/>
                  <a:endParaRPr lang="en-US" altLang="zh-CN" sz="1600"/>
                </a:p>
              </p:txBody>
            </p:sp>
            <p:sp>
              <p:nvSpPr>
                <p:cNvPr id="66616" name="Rectangle 116"/>
                <p:cNvSpPr>
                  <a:spLocks noChangeArrowheads="1"/>
                </p:cNvSpPr>
                <p:nvPr/>
              </p:nvSpPr>
              <p:spPr bwMode="auto">
                <a:xfrm>
                  <a:off x="0" y="0"/>
                  <a:ext cx="37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6570" name="Group 119"/>
              <p:cNvGrpSpPr>
                <a:grpSpLocks/>
              </p:cNvGrpSpPr>
              <p:nvPr/>
            </p:nvGrpSpPr>
            <p:grpSpPr bwMode="auto">
              <a:xfrm>
                <a:off x="374" y="0"/>
                <a:ext cx="1368" cy="460"/>
                <a:chOff x="374" y="0"/>
                <a:chExt cx="1368" cy="460"/>
              </a:xfrm>
            </p:grpSpPr>
            <p:sp>
              <p:nvSpPr>
                <p:cNvPr id="66613" name="Rectangle 101"/>
                <p:cNvSpPr>
                  <a:spLocks noChangeArrowheads="1"/>
                </p:cNvSpPr>
                <p:nvPr/>
              </p:nvSpPr>
              <p:spPr bwMode="auto">
                <a:xfrm>
                  <a:off x="417" y="0"/>
                  <a:ext cx="1282"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6614" name="Rectangle 118"/>
                <p:cNvSpPr>
                  <a:spLocks noChangeArrowheads="1"/>
                </p:cNvSpPr>
                <p:nvPr/>
              </p:nvSpPr>
              <p:spPr bwMode="auto">
                <a:xfrm>
                  <a:off x="374" y="0"/>
                  <a:ext cx="1368"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6571" name="Group 121"/>
              <p:cNvGrpSpPr>
                <a:grpSpLocks/>
              </p:cNvGrpSpPr>
              <p:nvPr/>
            </p:nvGrpSpPr>
            <p:grpSpPr bwMode="auto">
              <a:xfrm>
                <a:off x="1742" y="0"/>
                <a:ext cx="1036" cy="460"/>
                <a:chOff x="1742" y="0"/>
                <a:chExt cx="1036" cy="460"/>
              </a:xfrm>
            </p:grpSpPr>
            <p:sp>
              <p:nvSpPr>
                <p:cNvPr id="66611" name="Rectangle 102"/>
                <p:cNvSpPr>
                  <a:spLocks noChangeArrowheads="1"/>
                </p:cNvSpPr>
                <p:nvPr/>
              </p:nvSpPr>
              <p:spPr bwMode="auto">
                <a:xfrm>
                  <a:off x="1785" y="0"/>
                  <a:ext cx="950"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同上</a:t>
                  </a:r>
                </a:p>
                <a:p>
                  <a:pPr algn="ctr"/>
                  <a:endParaRPr lang="en-US" altLang="zh-CN" sz="1600"/>
                </a:p>
              </p:txBody>
            </p:sp>
            <p:sp>
              <p:nvSpPr>
                <p:cNvPr id="66612" name="Rectangle 120"/>
                <p:cNvSpPr>
                  <a:spLocks noChangeArrowheads="1"/>
                </p:cNvSpPr>
                <p:nvPr/>
              </p:nvSpPr>
              <p:spPr bwMode="auto">
                <a:xfrm>
                  <a:off x="1742" y="0"/>
                  <a:ext cx="1036"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6572" name="Group 123"/>
              <p:cNvGrpSpPr>
                <a:grpSpLocks/>
              </p:cNvGrpSpPr>
              <p:nvPr/>
            </p:nvGrpSpPr>
            <p:grpSpPr bwMode="auto">
              <a:xfrm>
                <a:off x="2778" y="0"/>
                <a:ext cx="500" cy="460"/>
                <a:chOff x="2778" y="0"/>
                <a:chExt cx="500" cy="460"/>
              </a:xfrm>
            </p:grpSpPr>
            <p:sp>
              <p:nvSpPr>
                <p:cNvPr id="66609" name="Rectangle 103"/>
                <p:cNvSpPr>
                  <a:spLocks noChangeArrowheads="1"/>
                </p:cNvSpPr>
                <p:nvPr/>
              </p:nvSpPr>
              <p:spPr bwMode="auto">
                <a:xfrm>
                  <a:off x="2821" y="0"/>
                  <a:ext cx="414"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sz="1600"/>
                    <a:t> </a:t>
                  </a:r>
                </a:p>
                <a:p>
                  <a:pPr algn="ctr"/>
                  <a:endParaRPr lang="en-US" altLang="zh-CN" sz="1600"/>
                </a:p>
              </p:txBody>
            </p:sp>
            <p:sp>
              <p:nvSpPr>
                <p:cNvPr id="66610" name="Rectangle 122"/>
                <p:cNvSpPr>
                  <a:spLocks noChangeArrowheads="1"/>
                </p:cNvSpPr>
                <p:nvPr/>
              </p:nvSpPr>
              <p:spPr bwMode="auto">
                <a:xfrm>
                  <a:off x="2778" y="0"/>
                  <a:ext cx="500"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6573" name="Group 125"/>
              <p:cNvGrpSpPr>
                <a:grpSpLocks/>
              </p:cNvGrpSpPr>
              <p:nvPr/>
            </p:nvGrpSpPr>
            <p:grpSpPr bwMode="auto">
              <a:xfrm>
                <a:off x="0" y="460"/>
                <a:ext cx="374" cy="804"/>
                <a:chOff x="0" y="460"/>
                <a:chExt cx="374" cy="804"/>
              </a:xfrm>
            </p:grpSpPr>
            <p:sp>
              <p:nvSpPr>
                <p:cNvPr id="66607" name="Rectangle 104"/>
                <p:cNvSpPr>
                  <a:spLocks noChangeArrowheads="1"/>
                </p:cNvSpPr>
                <p:nvPr/>
              </p:nvSpPr>
              <p:spPr bwMode="auto">
                <a:xfrm>
                  <a:off x="43" y="460"/>
                  <a:ext cx="288" cy="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离心力</a:t>
                  </a:r>
                </a:p>
                <a:p>
                  <a:pPr algn="ctr"/>
                  <a:endParaRPr lang="en-US" altLang="zh-CN" sz="1600"/>
                </a:p>
              </p:txBody>
            </p:sp>
            <p:sp>
              <p:nvSpPr>
                <p:cNvPr id="66608" name="Rectangle 124"/>
                <p:cNvSpPr>
                  <a:spLocks noChangeArrowheads="1"/>
                </p:cNvSpPr>
                <p:nvPr/>
              </p:nvSpPr>
              <p:spPr bwMode="auto">
                <a:xfrm>
                  <a:off x="0" y="460"/>
                  <a:ext cx="374" cy="80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6574" name="Group 127"/>
              <p:cNvGrpSpPr>
                <a:grpSpLocks/>
              </p:cNvGrpSpPr>
              <p:nvPr/>
            </p:nvGrpSpPr>
            <p:grpSpPr bwMode="auto">
              <a:xfrm>
                <a:off x="374" y="460"/>
                <a:ext cx="1368" cy="804"/>
                <a:chOff x="374" y="460"/>
                <a:chExt cx="1368" cy="804"/>
              </a:xfrm>
            </p:grpSpPr>
            <p:sp>
              <p:nvSpPr>
                <p:cNvPr id="66605" name="Rectangle 105"/>
                <p:cNvSpPr>
                  <a:spLocks noChangeArrowheads="1"/>
                </p:cNvSpPr>
                <p:nvPr/>
              </p:nvSpPr>
              <p:spPr bwMode="auto">
                <a:xfrm>
                  <a:off x="417" y="460"/>
                  <a:ext cx="1282" cy="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6606" name="Rectangle 126"/>
                <p:cNvSpPr>
                  <a:spLocks noChangeArrowheads="1"/>
                </p:cNvSpPr>
                <p:nvPr/>
              </p:nvSpPr>
              <p:spPr bwMode="auto">
                <a:xfrm>
                  <a:off x="374" y="460"/>
                  <a:ext cx="1368" cy="80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6575" name="Group 129"/>
              <p:cNvGrpSpPr>
                <a:grpSpLocks/>
              </p:cNvGrpSpPr>
              <p:nvPr/>
            </p:nvGrpSpPr>
            <p:grpSpPr bwMode="auto">
              <a:xfrm>
                <a:off x="1742" y="460"/>
                <a:ext cx="1036" cy="804"/>
                <a:chOff x="1742" y="460"/>
                <a:chExt cx="1036" cy="804"/>
              </a:xfrm>
            </p:grpSpPr>
            <p:sp>
              <p:nvSpPr>
                <p:cNvPr id="66603" name="Rectangle 106"/>
                <p:cNvSpPr>
                  <a:spLocks noChangeArrowheads="1"/>
                </p:cNvSpPr>
                <p:nvPr/>
              </p:nvSpPr>
              <p:spPr bwMode="auto">
                <a:xfrm>
                  <a:off x="1785" y="460"/>
                  <a:ext cx="950" cy="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重量满足要求，物体被甩出；重量不满足，物体停留在原位</a:t>
                  </a:r>
                </a:p>
                <a:p>
                  <a:pPr algn="ctr"/>
                  <a:endParaRPr lang="en-US" altLang="zh-CN" sz="1600"/>
                </a:p>
              </p:txBody>
            </p:sp>
            <p:sp>
              <p:nvSpPr>
                <p:cNvPr id="66604" name="Rectangle 128"/>
                <p:cNvSpPr>
                  <a:spLocks noChangeArrowheads="1"/>
                </p:cNvSpPr>
                <p:nvPr/>
              </p:nvSpPr>
              <p:spPr bwMode="auto">
                <a:xfrm>
                  <a:off x="1742" y="460"/>
                  <a:ext cx="1036" cy="80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6576" name="Group 131"/>
              <p:cNvGrpSpPr>
                <a:grpSpLocks/>
              </p:cNvGrpSpPr>
              <p:nvPr/>
            </p:nvGrpSpPr>
            <p:grpSpPr bwMode="auto">
              <a:xfrm>
                <a:off x="2778" y="460"/>
                <a:ext cx="500" cy="804"/>
                <a:chOff x="2778" y="460"/>
                <a:chExt cx="500" cy="804"/>
              </a:xfrm>
            </p:grpSpPr>
            <p:sp>
              <p:nvSpPr>
                <p:cNvPr id="66601" name="Rectangle 107"/>
                <p:cNvSpPr>
                  <a:spLocks noChangeArrowheads="1"/>
                </p:cNvSpPr>
                <p:nvPr/>
              </p:nvSpPr>
              <p:spPr bwMode="auto">
                <a:xfrm>
                  <a:off x="2821" y="460"/>
                  <a:ext cx="414" cy="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离心机</a:t>
                  </a:r>
                </a:p>
                <a:p>
                  <a:pPr algn="ctr"/>
                  <a:r>
                    <a:rPr lang="zh-CN" altLang="en-US" sz="1600"/>
                    <a:t>旋分器</a:t>
                  </a:r>
                </a:p>
                <a:p>
                  <a:pPr algn="ctr"/>
                  <a:r>
                    <a:rPr lang="zh-CN" altLang="en-US" sz="1600"/>
                    <a:t>螺旋分选机</a:t>
                  </a:r>
                </a:p>
                <a:p>
                  <a:pPr algn="ctr"/>
                  <a:endParaRPr lang="en-US" altLang="zh-CN" sz="1600"/>
                </a:p>
              </p:txBody>
            </p:sp>
            <p:sp>
              <p:nvSpPr>
                <p:cNvPr id="66602" name="Rectangle 130"/>
                <p:cNvSpPr>
                  <a:spLocks noChangeArrowheads="1"/>
                </p:cNvSpPr>
                <p:nvPr/>
              </p:nvSpPr>
              <p:spPr bwMode="auto">
                <a:xfrm>
                  <a:off x="2778" y="460"/>
                  <a:ext cx="500" cy="80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6577" name="Group 133"/>
              <p:cNvGrpSpPr>
                <a:grpSpLocks/>
              </p:cNvGrpSpPr>
              <p:nvPr/>
            </p:nvGrpSpPr>
            <p:grpSpPr bwMode="auto">
              <a:xfrm>
                <a:off x="0" y="1264"/>
                <a:ext cx="374" cy="460"/>
                <a:chOff x="0" y="1264"/>
                <a:chExt cx="374" cy="460"/>
              </a:xfrm>
            </p:grpSpPr>
            <p:sp>
              <p:nvSpPr>
                <p:cNvPr id="66599" name="Rectangle 108"/>
                <p:cNvSpPr>
                  <a:spLocks noChangeArrowheads="1"/>
                </p:cNvSpPr>
                <p:nvPr/>
              </p:nvSpPr>
              <p:spPr bwMode="auto">
                <a:xfrm>
                  <a:off x="43" y="1264"/>
                  <a:ext cx="288"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共振</a:t>
                  </a:r>
                </a:p>
                <a:p>
                  <a:pPr algn="ctr"/>
                  <a:endParaRPr lang="en-US" altLang="zh-CN" sz="1600"/>
                </a:p>
              </p:txBody>
            </p:sp>
            <p:sp>
              <p:nvSpPr>
                <p:cNvPr id="66600" name="Rectangle 132"/>
                <p:cNvSpPr>
                  <a:spLocks noChangeArrowheads="1"/>
                </p:cNvSpPr>
                <p:nvPr/>
              </p:nvSpPr>
              <p:spPr bwMode="auto">
                <a:xfrm>
                  <a:off x="0" y="1264"/>
                  <a:ext cx="37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6578" name="Group 135"/>
              <p:cNvGrpSpPr>
                <a:grpSpLocks/>
              </p:cNvGrpSpPr>
              <p:nvPr/>
            </p:nvGrpSpPr>
            <p:grpSpPr bwMode="auto">
              <a:xfrm>
                <a:off x="374" y="1264"/>
                <a:ext cx="1368" cy="460"/>
                <a:chOff x="374" y="1264"/>
                <a:chExt cx="1368" cy="460"/>
              </a:xfrm>
            </p:grpSpPr>
            <p:sp>
              <p:nvSpPr>
                <p:cNvPr id="66597" name="Rectangle 109"/>
                <p:cNvSpPr>
                  <a:spLocks noChangeArrowheads="1"/>
                </p:cNvSpPr>
                <p:nvPr/>
              </p:nvSpPr>
              <p:spPr bwMode="auto">
                <a:xfrm>
                  <a:off x="417" y="1264"/>
                  <a:ext cx="1282"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6598" name="Rectangle 134"/>
                <p:cNvSpPr>
                  <a:spLocks noChangeArrowheads="1"/>
                </p:cNvSpPr>
                <p:nvPr/>
              </p:nvSpPr>
              <p:spPr bwMode="auto">
                <a:xfrm>
                  <a:off x="374" y="1264"/>
                  <a:ext cx="1368"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6579" name="Group 137"/>
              <p:cNvGrpSpPr>
                <a:grpSpLocks/>
              </p:cNvGrpSpPr>
              <p:nvPr/>
            </p:nvGrpSpPr>
            <p:grpSpPr bwMode="auto">
              <a:xfrm>
                <a:off x="1742" y="1264"/>
                <a:ext cx="1036" cy="460"/>
                <a:chOff x="1742" y="1264"/>
                <a:chExt cx="1036" cy="460"/>
              </a:xfrm>
            </p:grpSpPr>
            <p:sp>
              <p:nvSpPr>
                <p:cNvPr id="66595" name="Rectangle 110"/>
                <p:cNvSpPr>
                  <a:spLocks noChangeArrowheads="1"/>
                </p:cNvSpPr>
                <p:nvPr/>
              </p:nvSpPr>
              <p:spPr bwMode="auto">
                <a:xfrm>
                  <a:off x="1785" y="1264"/>
                  <a:ext cx="950"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sz="1600"/>
                    <a:t> </a:t>
                  </a:r>
                </a:p>
                <a:p>
                  <a:pPr algn="ctr"/>
                  <a:endParaRPr lang="en-US" altLang="zh-CN" sz="1600"/>
                </a:p>
              </p:txBody>
            </p:sp>
            <p:sp>
              <p:nvSpPr>
                <p:cNvPr id="66596" name="Rectangle 136"/>
                <p:cNvSpPr>
                  <a:spLocks noChangeArrowheads="1"/>
                </p:cNvSpPr>
                <p:nvPr/>
              </p:nvSpPr>
              <p:spPr bwMode="auto">
                <a:xfrm>
                  <a:off x="1742" y="1264"/>
                  <a:ext cx="1036"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6580" name="Group 139"/>
              <p:cNvGrpSpPr>
                <a:grpSpLocks/>
              </p:cNvGrpSpPr>
              <p:nvPr/>
            </p:nvGrpSpPr>
            <p:grpSpPr bwMode="auto">
              <a:xfrm>
                <a:off x="2778" y="1264"/>
                <a:ext cx="500" cy="460"/>
                <a:chOff x="2778" y="1264"/>
                <a:chExt cx="500" cy="460"/>
              </a:xfrm>
            </p:grpSpPr>
            <p:sp>
              <p:nvSpPr>
                <p:cNvPr id="66593" name="Rectangle 111"/>
                <p:cNvSpPr>
                  <a:spLocks noChangeArrowheads="1"/>
                </p:cNvSpPr>
                <p:nvPr/>
              </p:nvSpPr>
              <p:spPr bwMode="auto">
                <a:xfrm>
                  <a:off x="2821" y="1264"/>
                  <a:ext cx="414"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分级机</a:t>
                  </a:r>
                </a:p>
                <a:p>
                  <a:pPr algn="ctr"/>
                  <a:endParaRPr lang="en-US" altLang="zh-CN" sz="1600"/>
                </a:p>
              </p:txBody>
            </p:sp>
            <p:sp>
              <p:nvSpPr>
                <p:cNvPr id="66594" name="Rectangle 138"/>
                <p:cNvSpPr>
                  <a:spLocks noChangeArrowheads="1"/>
                </p:cNvSpPr>
                <p:nvPr/>
              </p:nvSpPr>
              <p:spPr bwMode="auto">
                <a:xfrm>
                  <a:off x="2778" y="1264"/>
                  <a:ext cx="500"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6581" name="Group 141"/>
              <p:cNvGrpSpPr>
                <a:grpSpLocks/>
              </p:cNvGrpSpPr>
              <p:nvPr/>
            </p:nvGrpSpPr>
            <p:grpSpPr bwMode="auto">
              <a:xfrm>
                <a:off x="0" y="1724"/>
                <a:ext cx="374" cy="976"/>
                <a:chOff x="0" y="1724"/>
                <a:chExt cx="374" cy="976"/>
              </a:xfrm>
            </p:grpSpPr>
            <p:sp>
              <p:nvSpPr>
                <p:cNvPr id="66591" name="Rectangle 112"/>
                <p:cNvSpPr>
                  <a:spLocks noChangeArrowheads="1"/>
                </p:cNvSpPr>
                <p:nvPr/>
              </p:nvSpPr>
              <p:spPr bwMode="auto">
                <a:xfrm>
                  <a:off x="43" y="1724"/>
                  <a:ext cx="288" cy="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浮力</a:t>
                  </a:r>
                </a:p>
                <a:p>
                  <a:pPr algn="ctr"/>
                  <a:endParaRPr lang="en-US" altLang="zh-CN" sz="1600"/>
                </a:p>
              </p:txBody>
            </p:sp>
            <p:sp>
              <p:nvSpPr>
                <p:cNvPr id="66592" name="Rectangle 140"/>
                <p:cNvSpPr>
                  <a:spLocks noChangeArrowheads="1"/>
                </p:cNvSpPr>
                <p:nvPr/>
              </p:nvSpPr>
              <p:spPr bwMode="auto">
                <a:xfrm>
                  <a:off x="0" y="1724"/>
                  <a:ext cx="374" cy="97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6582" name="Group 143"/>
              <p:cNvGrpSpPr>
                <a:grpSpLocks/>
              </p:cNvGrpSpPr>
              <p:nvPr/>
            </p:nvGrpSpPr>
            <p:grpSpPr bwMode="auto">
              <a:xfrm>
                <a:off x="374" y="1724"/>
                <a:ext cx="1368" cy="976"/>
                <a:chOff x="374" y="1724"/>
                <a:chExt cx="1368" cy="976"/>
              </a:xfrm>
            </p:grpSpPr>
            <p:sp>
              <p:nvSpPr>
                <p:cNvPr id="66589" name="Rectangle 113"/>
                <p:cNvSpPr>
                  <a:spLocks noChangeArrowheads="1"/>
                </p:cNvSpPr>
                <p:nvPr/>
              </p:nvSpPr>
              <p:spPr bwMode="auto">
                <a:xfrm>
                  <a:off x="417" y="1724"/>
                  <a:ext cx="1282" cy="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6590" name="Rectangle 142"/>
                <p:cNvSpPr>
                  <a:spLocks noChangeArrowheads="1"/>
                </p:cNvSpPr>
                <p:nvPr/>
              </p:nvSpPr>
              <p:spPr bwMode="auto">
                <a:xfrm>
                  <a:off x="374" y="1724"/>
                  <a:ext cx="1368" cy="97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6583" name="Group 145"/>
              <p:cNvGrpSpPr>
                <a:grpSpLocks/>
              </p:cNvGrpSpPr>
              <p:nvPr/>
            </p:nvGrpSpPr>
            <p:grpSpPr bwMode="auto">
              <a:xfrm>
                <a:off x="1742" y="1724"/>
                <a:ext cx="1036" cy="976"/>
                <a:chOff x="1742" y="1724"/>
                <a:chExt cx="1036" cy="976"/>
              </a:xfrm>
            </p:grpSpPr>
            <p:sp>
              <p:nvSpPr>
                <p:cNvPr id="66587" name="Rectangle 114"/>
                <p:cNvSpPr>
                  <a:spLocks noChangeArrowheads="1"/>
                </p:cNvSpPr>
                <p:nvPr/>
              </p:nvSpPr>
              <p:spPr bwMode="auto">
                <a:xfrm>
                  <a:off x="1785" y="1724"/>
                  <a:ext cx="950" cy="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sz="1600"/>
                    <a:t> </a:t>
                  </a:r>
                </a:p>
                <a:p>
                  <a:pPr algn="ctr"/>
                  <a:endParaRPr lang="en-US" altLang="zh-CN" sz="1600"/>
                </a:p>
              </p:txBody>
            </p:sp>
            <p:sp>
              <p:nvSpPr>
                <p:cNvPr id="66588" name="Rectangle 144"/>
                <p:cNvSpPr>
                  <a:spLocks noChangeArrowheads="1"/>
                </p:cNvSpPr>
                <p:nvPr/>
              </p:nvSpPr>
              <p:spPr bwMode="auto">
                <a:xfrm>
                  <a:off x="1742" y="1724"/>
                  <a:ext cx="1036" cy="97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6584" name="Group 147"/>
              <p:cNvGrpSpPr>
                <a:grpSpLocks/>
              </p:cNvGrpSpPr>
              <p:nvPr/>
            </p:nvGrpSpPr>
            <p:grpSpPr bwMode="auto">
              <a:xfrm>
                <a:off x="2778" y="1724"/>
                <a:ext cx="500" cy="976"/>
                <a:chOff x="2778" y="1724"/>
                <a:chExt cx="500" cy="976"/>
              </a:xfrm>
            </p:grpSpPr>
            <p:sp>
              <p:nvSpPr>
                <p:cNvPr id="66585" name="Rectangle 115"/>
                <p:cNvSpPr>
                  <a:spLocks noChangeArrowheads="1"/>
                </p:cNvSpPr>
                <p:nvPr/>
              </p:nvSpPr>
              <p:spPr bwMode="auto">
                <a:xfrm>
                  <a:off x="2821" y="1724"/>
                  <a:ext cx="414" cy="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sz="1600"/>
                    <a:t>沉降分级</a:t>
                  </a:r>
                </a:p>
                <a:p>
                  <a:r>
                    <a:rPr lang="zh-CN" altLang="en-US" sz="1600"/>
                    <a:t>液流分级机</a:t>
                  </a:r>
                </a:p>
                <a:p>
                  <a:r>
                    <a:rPr lang="zh-CN" altLang="en-US" sz="1600"/>
                    <a:t>跳汰机</a:t>
                  </a:r>
                </a:p>
                <a:p>
                  <a:r>
                    <a:rPr lang="zh-CN" altLang="en-US" sz="1600"/>
                    <a:t>选矿</a:t>
                  </a:r>
                </a:p>
                <a:p>
                  <a:endParaRPr lang="en-US" altLang="zh-CN" sz="1600"/>
                </a:p>
              </p:txBody>
            </p:sp>
            <p:sp>
              <p:nvSpPr>
                <p:cNvPr id="66586" name="Rectangle 146"/>
                <p:cNvSpPr>
                  <a:spLocks noChangeArrowheads="1"/>
                </p:cNvSpPr>
                <p:nvPr/>
              </p:nvSpPr>
              <p:spPr bwMode="auto">
                <a:xfrm>
                  <a:off x="2778" y="1724"/>
                  <a:ext cx="500" cy="97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66568" name="Rectangle 149"/>
            <p:cNvSpPr>
              <a:spLocks noChangeArrowheads="1"/>
            </p:cNvSpPr>
            <p:nvPr/>
          </p:nvSpPr>
          <p:spPr bwMode="auto">
            <a:xfrm>
              <a:off x="-3" y="-3"/>
              <a:ext cx="3284" cy="2706"/>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914400"/>
            <a:ext cx="2133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575" y="2781300"/>
            <a:ext cx="14922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4868863"/>
            <a:ext cx="13430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7589" name="Group 52"/>
          <p:cNvGrpSpPr>
            <a:grpSpLocks/>
          </p:cNvGrpSpPr>
          <p:nvPr/>
        </p:nvGrpSpPr>
        <p:grpSpPr bwMode="auto">
          <a:xfrm>
            <a:off x="685800" y="762000"/>
            <a:ext cx="7848600" cy="5791200"/>
            <a:chOff x="-3" y="-3"/>
            <a:chExt cx="3845" cy="1816"/>
          </a:xfrm>
        </p:grpSpPr>
        <p:grpSp>
          <p:nvGrpSpPr>
            <p:cNvPr id="67590" name="Group 50"/>
            <p:cNvGrpSpPr>
              <a:grpSpLocks/>
            </p:cNvGrpSpPr>
            <p:nvPr/>
          </p:nvGrpSpPr>
          <p:grpSpPr bwMode="auto">
            <a:xfrm>
              <a:off x="0" y="0"/>
              <a:ext cx="3839" cy="1810"/>
              <a:chOff x="0" y="0"/>
              <a:chExt cx="3839" cy="1810"/>
            </a:xfrm>
          </p:grpSpPr>
          <p:grpSp>
            <p:nvGrpSpPr>
              <p:cNvPr id="67592" name="Group 21"/>
              <p:cNvGrpSpPr>
                <a:grpSpLocks/>
              </p:cNvGrpSpPr>
              <p:nvPr/>
            </p:nvGrpSpPr>
            <p:grpSpPr bwMode="auto">
              <a:xfrm>
                <a:off x="0" y="0"/>
                <a:ext cx="561" cy="546"/>
                <a:chOff x="0" y="0"/>
                <a:chExt cx="561" cy="546"/>
              </a:xfrm>
            </p:grpSpPr>
            <p:sp>
              <p:nvSpPr>
                <p:cNvPr id="67635" name="Rectangle 5"/>
                <p:cNvSpPr>
                  <a:spLocks noChangeArrowheads="1"/>
                </p:cNvSpPr>
                <p:nvPr/>
              </p:nvSpPr>
              <p:spPr bwMode="auto">
                <a:xfrm>
                  <a:off x="43" y="0"/>
                  <a:ext cx="475"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摩擦系数</a:t>
                  </a:r>
                </a:p>
                <a:p>
                  <a:pPr algn="ctr"/>
                  <a:endParaRPr lang="en-US" altLang="zh-CN" sz="1600"/>
                </a:p>
              </p:txBody>
            </p:sp>
            <p:sp>
              <p:nvSpPr>
                <p:cNvPr id="67636" name="Rectangle 20"/>
                <p:cNvSpPr>
                  <a:spLocks noChangeArrowheads="1"/>
                </p:cNvSpPr>
                <p:nvPr/>
              </p:nvSpPr>
              <p:spPr bwMode="auto">
                <a:xfrm>
                  <a:off x="0" y="0"/>
                  <a:ext cx="561"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7593" name="Group 23"/>
              <p:cNvGrpSpPr>
                <a:grpSpLocks/>
              </p:cNvGrpSpPr>
              <p:nvPr/>
            </p:nvGrpSpPr>
            <p:grpSpPr bwMode="auto">
              <a:xfrm>
                <a:off x="561" y="0"/>
                <a:ext cx="374" cy="546"/>
                <a:chOff x="561" y="0"/>
                <a:chExt cx="374" cy="546"/>
              </a:xfrm>
            </p:grpSpPr>
            <p:sp>
              <p:nvSpPr>
                <p:cNvPr id="67633" name="Rectangle 6"/>
                <p:cNvSpPr>
                  <a:spLocks noChangeArrowheads="1"/>
                </p:cNvSpPr>
                <p:nvPr/>
              </p:nvSpPr>
              <p:spPr bwMode="auto">
                <a:xfrm>
                  <a:off x="604" y="0"/>
                  <a:ext cx="288"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摩擦</a:t>
                  </a:r>
                </a:p>
                <a:p>
                  <a:pPr algn="ctr"/>
                  <a:endParaRPr lang="en-US" altLang="zh-CN" sz="1600"/>
                </a:p>
              </p:txBody>
            </p:sp>
            <p:sp>
              <p:nvSpPr>
                <p:cNvPr id="67634" name="Rectangle 22"/>
                <p:cNvSpPr>
                  <a:spLocks noChangeArrowheads="1"/>
                </p:cNvSpPr>
                <p:nvPr/>
              </p:nvSpPr>
              <p:spPr bwMode="auto">
                <a:xfrm>
                  <a:off x="561" y="0"/>
                  <a:ext cx="374"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7594" name="Group 25"/>
              <p:cNvGrpSpPr>
                <a:grpSpLocks/>
              </p:cNvGrpSpPr>
              <p:nvPr/>
            </p:nvGrpSpPr>
            <p:grpSpPr bwMode="auto">
              <a:xfrm>
                <a:off x="935" y="0"/>
                <a:ext cx="1368" cy="546"/>
                <a:chOff x="935" y="0"/>
                <a:chExt cx="1368" cy="546"/>
              </a:xfrm>
            </p:grpSpPr>
            <p:sp>
              <p:nvSpPr>
                <p:cNvPr id="67631" name="Rectangle 7"/>
                <p:cNvSpPr>
                  <a:spLocks noChangeArrowheads="1"/>
                </p:cNvSpPr>
                <p:nvPr/>
              </p:nvSpPr>
              <p:spPr bwMode="auto">
                <a:xfrm>
                  <a:off x="978" y="0"/>
                  <a:ext cx="1282"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7632" name="Rectangle 24"/>
                <p:cNvSpPr>
                  <a:spLocks noChangeArrowheads="1"/>
                </p:cNvSpPr>
                <p:nvPr/>
              </p:nvSpPr>
              <p:spPr bwMode="auto">
                <a:xfrm>
                  <a:off x="935" y="0"/>
                  <a:ext cx="1368"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7595" name="Group 27"/>
              <p:cNvGrpSpPr>
                <a:grpSpLocks/>
              </p:cNvGrpSpPr>
              <p:nvPr/>
            </p:nvGrpSpPr>
            <p:grpSpPr bwMode="auto">
              <a:xfrm>
                <a:off x="2303" y="0"/>
                <a:ext cx="1036" cy="546"/>
                <a:chOff x="2303" y="0"/>
                <a:chExt cx="1036" cy="546"/>
              </a:xfrm>
            </p:grpSpPr>
            <p:sp>
              <p:nvSpPr>
                <p:cNvPr id="67629" name="Rectangle 8"/>
                <p:cNvSpPr>
                  <a:spLocks noChangeArrowheads="1"/>
                </p:cNvSpPr>
                <p:nvPr/>
              </p:nvSpPr>
              <p:spPr bwMode="auto">
                <a:xfrm>
                  <a:off x="2346" y="0"/>
                  <a:ext cx="950"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摩擦系数小则滑掉，摩擦系数大则随传送带运动</a:t>
                  </a:r>
                </a:p>
                <a:p>
                  <a:pPr algn="ctr"/>
                  <a:endParaRPr lang="en-US" altLang="zh-CN" sz="1600"/>
                </a:p>
              </p:txBody>
            </p:sp>
            <p:sp>
              <p:nvSpPr>
                <p:cNvPr id="67630" name="Rectangle 26"/>
                <p:cNvSpPr>
                  <a:spLocks noChangeArrowheads="1"/>
                </p:cNvSpPr>
                <p:nvPr/>
              </p:nvSpPr>
              <p:spPr bwMode="auto">
                <a:xfrm>
                  <a:off x="2303" y="0"/>
                  <a:ext cx="1036"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7596" name="Group 29"/>
              <p:cNvGrpSpPr>
                <a:grpSpLocks/>
              </p:cNvGrpSpPr>
              <p:nvPr/>
            </p:nvGrpSpPr>
            <p:grpSpPr bwMode="auto">
              <a:xfrm>
                <a:off x="3339" y="0"/>
                <a:ext cx="500" cy="546"/>
                <a:chOff x="3339" y="0"/>
                <a:chExt cx="500" cy="546"/>
              </a:xfrm>
            </p:grpSpPr>
            <p:sp>
              <p:nvSpPr>
                <p:cNvPr id="67627" name="Rectangle 9"/>
                <p:cNvSpPr>
                  <a:spLocks noChangeArrowheads="1"/>
                </p:cNvSpPr>
                <p:nvPr/>
              </p:nvSpPr>
              <p:spPr bwMode="auto">
                <a:xfrm>
                  <a:off x="3382" y="0"/>
                  <a:ext cx="414"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sz="1600"/>
                    <a:t> </a:t>
                  </a:r>
                </a:p>
                <a:p>
                  <a:pPr algn="ctr"/>
                  <a:endParaRPr lang="en-US" altLang="zh-CN" sz="1600"/>
                </a:p>
              </p:txBody>
            </p:sp>
            <p:sp>
              <p:nvSpPr>
                <p:cNvPr id="67628" name="Rectangle 28"/>
                <p:cNvSpPr>
                  <a:spLocks noChangeArrowheads="1"/>
                </p:cNvSpPr>
                <p:nvPr/>
              </p:nvSpPr>
              <p:spPr bwMode="auto">
                <a:xfrm>
                  <a:off x="3339" y="0"/>
                  <a:ext cx="500"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7597" name="Group 31"/>
              <p:cNvGrpSpPr>
                <a:grpSpLocks/>
              </p:cNvGrpSpPr>
              <p:nvPr/>
            </p:nvGrpSpPr>
            <p:grpSpPr bwMode="auto">
              <a:xfrm>
                <a:off x="0" y="546"/>
                <a:ext cx="561" cy="718"/>
                <a:chOff x="0" y="546"/>
                <a:chExt cx="561" cy="718"/>
              </a:xfrm>
            </p:grpSpPr>
            <p:sp>
              <p:nvSpPr>
                <p:cNvPr id="67625" name="Rectangle 10"/>
                <p:cNvSpPr>
                  <a:spLocks noChangeArrowheads="1"/>
                </p:cNvSpPr>
                <p:nvPr/>
              </p:nvSpPr>
              <p:spPr bwMode="auto">
                <a:xfrm>
                  <a:off x="43" y="546"/>
                  <a:ext cx="475" cy="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导电性</a:t>
                  </a:r>
                </a:p>
                <a:p>
                  <a:pPr algn="ctr"/>
                  <a:endParaRPr lang="en-US" altLang="zh-CN" sz="1600"/>
                </a:p>
              </p:txBody>
            </p:sp>
            <p:sp>
              <p:nvSpPr>
                <p:cNvPr id="67626" name="Rectangle 30"/>
                <p:cNvSpPr>
                  <a:spLocks noChangeArrowheads="1"/>
                </p:cNvSpPr>
                <p:nvPr/>
              </p:nvSpPr>
              <p:spPr bwMode="auto">
                <a:xfrm>
                  <a:off x="0" y="546"/>
                  <a:ext cx="561" cy="7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7598" name="Group 33"/>
              <p:cNvGrpSpPr>
                <a:grpSpLocks/>
              </p:cNvGrpSpPr>
              <p:nvPr/>
            </p:nvGrpSpPr>
            <p:grpSpPr bwMode="auto">
              <a:xfrm>
                <a:off x="561" y="546"/>
                <a:ext cx="374" cy="718"/>
                <a:chOff x="561" y="546"/>
                <a:chExt cx="374" cy="718"/>
              </a:xfrm>
            </p:grpSpPr>
            <p:sp>
              <p:nvSpPr>
                <p:cNvPr id="67623" name="Rectangle 11"/>
                <p:cNvSpPr>
                  <a:spLocks noChangeArrowheads="1"/>
                </p:cNvSpPr>
                <p:nvPr/>
              </p:nvSpPr>
              <p:spPr bwMode="auto">
                <a:xfrm>
                  <a:off x="604" y="546"/>
                  <a:ext cx="288" cy="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库仑</a:t>
                  </a:r>
                </a:p>
                <a:p>
                  <a:pPr algn="ctr"/>
                  <a:endParaRPr lang="en-US" altLang="zh-CN" sz="1600"/>
                </a:p>
              </p:txBody>
            </p:sp>
            <p:sp>
              <p:nvSpPr>
                <p:cNvPr id="67624" name="Rectangle 32"/>
                <p:cNvSpPr>
                  <a:spLocks noChangeArrowheads="1"/>
                </p:cNvSpPr>
                <p:nvPr/>
              </p:nvSpPr>
              <p:spPr bwMode="auto">
                <a:xfrm>
                  <a:off x="561" y="546"/>
                  <a:ext cx="374" cy="7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7599" name="Group 35"/>
              <p:cNvGrpSpPr>
                <a:grpSpLocks/>
              </p:cNvGrpSpPr>
              <p:nvPr/>
            </p:nvGrpSpPr>
            <p:grpSpPr bwMode="auto">
              <a:xfrm>
                <a:off x="935" y="546"/>
                <a:ext cx="1368" cy="718"/>
                <a:chOff x="935" y="546"/>
                <a:chExt cx="1368" cy="718"/>
              </a:xfrm>
            </p:grpSpPr>
            <p:sp>
              <p:nvSpPr>
                <p:cNvPr id="67621" name="Rectangle 12"/>
                <p:cNvSpPr>
                  <a:spLocks noChangeArrowheads="1"/>
                </p:cNvSpPr>
                <p:nvPr/>
              </p:nvSpPr>
              <p:spPr bwMode="auto">
                <a:xfrm>
                  <a:off x="978" y="546"/>
                  <a:ext cx="1282" cy="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7622" name="Rectangle 34"/>
                <p:cNvSpPr>
                  <a:spLocks noChangeArrowheads="1"/>
                </p:cNvSpPr>
                <p:nvPr/>
              </p:nvSpPr>
              <p:spPr bwMode="auto">
                <a:xfrm>
                  <a:off x="935" y="546"/>
                  <a:ext cx="1368" cy="7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7600" name="Group 37"/>
              <p:cNvGrpSpPr>
                <a:grpSpLocks/>
              </p:cNvGrpSpPr>
              <p:nvPr/>
            </p:nvGrpSpPr>
            <p:grpSpPr bwMode="auto">
              <a:xfrm>
                <a:off x="2303" y="546"/>
                <a:ext cx="1036" cy="718"/>
                <a:chOff x="2303" y="546"/>
                <a:chExt cx="1036" cy="718"/>
              </a:xfrm>
            </p:grpSpPr>
            <p:sp>
              <p:nvSpPr>
                <p:cNvPr id="67619" name="Rectangle 13"/>
                <p:cNvSpPr>
                  <a:spLocks noChangeArrowheads="1"/>
                </p:cNvSpPr>
                <p:nvPr/>
              </p:nvSpPr>
              <p:spPr bwMode="auto">
                <a:xfrm>
                  <a:off x="2346" y="546"/>
                  <a:ext cx="950" cy="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给各物体加上同号电荷，导电性差的物体仍附着在滚筒上；导电性好的物体变成与滚筒同号电荷而被排斥</a:t>
                  </a:r>
                </a:p>
                <a:p>
                  <a:pPr algn="ctr"/>
                  <a:endParaRPr lang="en-US" altLang="zh-CN" sz="1600"/>
                </a:p>
              </p:txBody>
            </p:sp>
            <p:sp>
              <p:nvSpPr>
                <p:cNvPr id="67620" name="Rectangle 36"/>
                <p:cNvSpPr>
                  <a:spLocks noChangeArrowheads="1"/>
                </p:cNvSpPr>
                <p:nvPr/>
              </p:nvSpPr>
              <p:spPr bwMode="auto">
                <a:xfrm>
                  <a:off x="2303" y="546"/>
                  <a:ext cx="1036" cy="7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7601" name="Group 39"/>
              <p:cNvGrpSpPr>
                <a:grpSpLocks/>
              </p:cNvGrpSpPr>
              <p:nvPr/>
            </p:nvGrpSpPr>
            <p:grpSpPr bwMode="auto">
              <a:xfrm>
                <a:off x="3339" y="546"/>
                <a:ext cx="500" cy="718"/>
                <a:chOff x="3339" y="546"/>
                <a:chExt cx="500" cy="718"/>
              </a:xfrm>
            </p:grpSpPr>
            <p:sp>
              <p:nvSpPr>
                <p:cNvPr id="67617" name="Rectangle 14"/>
                <p:cNvSpPr>
                  <a:spLocks noChangeArrowheads="1"/>
                </p:cNvSpPr>
                <p:nvPr/>
              </p:nvSpPr>
              <p:spPr bwMode="auto">
                <a:xfrm>
                  <a:off x="3382" y="546"/>
                  <a:ext cx="414" cy="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电子滚筒分选机</a:t>
                  </a:r>
                </a:p>
                <a:p>
                  <a:pPr algn="ctr"/>
                  <a:endParaRPr lang="en-US" altLang="zh-CN" sz="1600"/>
                </a:p>
              </p:txBody>
            </p:sp>
            <p:sp>
              <p:nvSpPr>
                <p:cNvPr id="67618" name="Rectangle 38"/>
                <p:cNvSpPr>
                  <a:spLocks noChangeArrowheads="1"/>
                </p:cNvSpPr>
                <p:nvPr/>
              </p:nvSpPr>
              <p:spPr bwMode="auto">
                <a:xfrm>
                  <a:off x="3339" y="546"/>
                  <a:ext cx="500" cy="7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7602" name="Group 41"/>
              <p:cNvGrpSpPr>
                <a:grpSpLocks/>
              </p:cNvGrpSpPr>
              <p:nvPr/>
            </p:nvGrpSpPr>
            <p:grpSpPr bwMode="auto">
              <a:xfrm>
                <a:off x="0" y="1264"/>
                <a:ext cx="561" cy="546"/>
                <a:chOff x="0" y="1264"/>
                <a:chExt cx="561" cy="546"/>
              </a:xfrm>
            </p:grpSpPr>
            <p:sp>
              <p:nvSpPr>
                <p:cNvPr id="67615" name="Rectangle 15"/>
                <p:cNvSpPr>
                  <a:spLocks noChangeArrowheads="1"/>
                </p:cNvSpPr>
                <p:nvPr/>
              </p:nvSpPr>
              <p:spPr bwMode="auto">
                <a:xfrm>
                  <a:off x="43" y="1264"/>
                  <a:ext cx="475"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磁化率</a:t>
                  </a:r>
                </a:p>
                <a:p>
                  <a:pPr algn="ctr"/>
                  <a:endParaRPr lang="en-US" altLang="zh-CN" sz="1600"/>
                </a:p>
              </p:txBody>
            </p:sp>
            <p:sp>
              <p:nvSpPr>
                <p:cNvPr id="67616" name="Rectangle 40"/>
                <p:cNvSpPr>
                  <a:spLocks noChangeArrowheads="1"/>
                </p:cNvSpPr>
                <p:nvPr/>
              </p:nvSpPr>
              <p:spPr bwMode="auto">
                <a:xfrm>
                  <a:off x="0" y="1264"/>
                  <a:ext cx="561"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7603" name="Group 43"/>
              <p:cNvGrpSpPr>
                <a:grpSpLocks/>
              </p:cNvGrpSpPr>
              <p:nvPr/>
            </p:nvGrpSpPr>
            <p:grpSpPr bwMode="auto">
              <a:xfrm>
                <a:off x="561" y="1264"/>
                <a:ext cx="374" cy="546"/>
                <a:chOff x="561" y="1264"/>
                <a:chExt cx="374" cy="546"/>
              </a:xfrm>
            </p:grpSpPr>
            <p:sp>
              <p:nvSpPr>
                <p:cNvPr id="67613" name="Rectangle 16"/>
                <p:cNvSpPr>
                  <a:spLocks noChangeArrowheads="1"/>
                </p:cNvSpPr>
                <p:nvPr/>
              </p:nvSpPr>
              <p:spPr bwMode="auto">
                <a:xfrm>
                  <a:off x="604" y="1264"/>
                  <a:ext cx="288"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库仑</a:t>
                  </a:r>
                </a:p>
                <a:p>
                  <a:pPr algn="ctr"/>
                  <a:endParaRPr lang="en-US" altLang="zh-CN" sz="1600"/>
                </a:p>
              </p:txBody>
            </p:sp>
            <p:sp>
              <p:nvSpPr>
                <p:cNvPr id="67614" name="Rectangle 42"/>
                <p:cNvSpPr>
                  <a:spLocks noChangeArrowheads="1"/>
                </p:cNvSpPr>
                <p:nvPr/>
              </p:nvSpPr>
              <p:spPr bwMode="auto">
                <a:xfrm>
                  <a:off x="561" y="1264"/>
                  <a:ext cx="374"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7604" name="Group 45"/>
              <p:cNvGrpSpPr>
                <a:grpSpLocks/>
              </p:cNvGrpSpPr>
              <p:nvPr/>
            </p:nvGrpSpPr>
            <p:grpSpPr bwMode="auto">
              <a:xfrm>
                <a:off x="935" y="1264"/>
                <a:ext cx="1368" cy="546"/>
                <a:chOff x="935" y="1264"/>
                <a:chExt cx="1368" cy="546"/>
              </a:xfrm>
            </p:grpSpPr>
            <p:sp>
              <p:nvSpPr>
                <p:cNvPr id="67611" name="Rectangle 17"/>
                <p:cNvSpPr>
                  <a:spLocks noChangeArrowheads="1"/>
                </p:cNvSpPr>
                <p:nvPr/>
              </p:nvSpPr>
              <p:spPr bwMode="auto">
                <a:xfrm>
                  <a:off x="978" y="1264"/>
                  <a:ext cx="1282"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7612" name="Rectangle 44"/>
                <p:cNvSpPr>
                  <a:spLocks noChangeArrowheads="1"/>
                </p:cNvSpPr>
                <p:nvPr/>
              </p:nvSpPr>
              <p:spPr bwMode="auto">
                <a:xfrm>
                  <a:off x="935" y="1264"/>
                  <a:ext cx="1368"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7605" name="Group 47"/>
              <p:cNvGrpSpPr>
                <a:grpSpLocks/>
              </p:cNvGrpSpPr>
              <p:nvPr/>
            </p:nvGrpSpPr>
            <p:grpSpPr bwMode="auto">
              <a:xfrm>
                <a:off x="2303" y="1264"/>
                <a:ext cx="1036" cy="546"/>
                <a:chOff x="2303" y="1264"/>
                <a:chExt cx="1036" cy="546"/>
              </a:xfrm>
            </p:grpSpPr>
            <p:sp>
              <p:nvSpPr>
                <p:cNvPr id="67609" name="Rectangle 18"/>
                <p:cNvSpPr>
                  <a:spLocks noChangeArrowheads="1"/>
                </p:cNvSpPr>
                <p:nvPr/>
              </p:nvSpPr>
              <p:spPr bwMode="auto">
                <a:xfrm>
                  <a:off x="2346" y="1264"/>
                  <a:ext cx="950"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sz="1600"/>
                    <a:t> </a:t>
                  </a:r>
                </a:p>
                <a:p>
                  <a:pPr algn="ctr"/>
                  <a:endParaRPr lang="en-US" altLang="zh-CN" sz="1600"/>
                </a:p>
              </p:txBody>
            </p:sp>
            <p:sp>
              <p:nvSpPr>
                <p:cNvPr id="67610" name="Rectangle 46"/>
                <p:cNvSpPr>
                  <a:spLocks noChangeArrowheads="1"/>
                </p:cNvSpPr>
                <p:nvPr/>
              </p:nvSpPr>
              <p:spPr bwMode="auto">
                <a:xfrm>
                  <a:off x="2303" y="1264"/>
                  <a:ext cx="1036"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7606" name="Group 49"/>
              <p:cNvGrpSpPr>
                <a:grpSpLocks/>
              </p:cNvGrpSpPr>
              <p:nvPr/>
            </p:nvGrpSpPr>
            <p:grpSpPr bwMode="auto">
              <a:xfrm>
                <a:off x="3339" y="1264"/>
                <a:ext cx="500" cy="546"/>
                <a:chOff x="3339" y="1264"/>
                <a:chExt cx="500" cy="546"/>
              </a:xfrm>
            </p:grpSpPr>
            <p:sp>
              <p:nvSpPr>
                <p:cNvPr id="67607" name="Rectangle 19"/>
                <p:cNvSpPr>
                  <a:spLocks noChangeArrowheads="1"/>
                </p:cNvSpPr>
                <p:nvPr/>
              </p:nvSpPr>
              <p:spPr bwMode="auto">
                <a:xfrm>
                  <a:off x="3382" y="1264"/>
                  <a:ext cx="414"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磁分选机选矿</a:t>
                  </a:r>
                </a:p>
                <a:p>
                  <a:pPr algn="ctr"/>
                  <a:endParaRPr lang="en-US" altLang="zh-CN" sz="1600"/>
                </a:p>
              </p:txBody>
            </p:sp>
            <p:sp>
              <p:nvSpPr>
                <p:cNvPr id="67608" name="Rectangle 48"/>
                <p:cNvSpPr>
                  <a:spLocks noChangeArrowheads="1"/>
                </p:cNvSpPr>
                <p:nvPr/>
              </p:nvSpPr>
              <p:spPr bwMode="auto">
                <a:xfrm>
                  <a:off x="3339" y="1264"/>
                  <a:ext cx="500"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67591" name="Rectangle 51"/>
            <p:cNvSpPr>
              <a:spLocks noChangeArrowheads="1"/>
            </p:cNvSpPr>
            <p:nvPr/>
          </p:nvSpPr>
          <p:spPr bwMode="auto">
            <a:xfrm>
              <a:off x="-3" y="-3"/>
              <a:ext cx="3845" cy="1816"/>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页脚占位符 1"/>
          <p:cNvSpPr>
            <a:spLocks noGrp="1"/>
          </p:cNvSpPr>
          <p:nvPr>
            <p:ph type="ftr" sz="quarter" idx="10"/>
          </p:nvPr>
        </p:nvSpPr>
        <p:spPr>
          <a:noFill/>
        </p:spPr>
        <p:txBody>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kumimoji="0" lang="en-US" altLang="en-US" sz="1400" smtClean="0">
                <a:solidFill>
                  <a:srgbClr val="003366"/>
                </a:solidFill>
              </a:rPr>
              <a:t>Page</a:t>
            </a:r>
            <a:fld id="{0A5DFC93-977A-4165-BD10-330033110351}" type="slidenum">
              <a:rPr kumimoji="0" lang="en-US" altLang="en-US" sz="1400" smtClean="0">
                <a:solidFill>
                  <a:srgbClr val="003366"/>
                </a:solidFill>
                <a:latin typeface="Arial Narrow" pitchFamily="34" charset="0"/>
              </a:rPr>
              <a:pPr/>
              <a:t>64</a:t>
            </a:fld>
            <a:endParaRPr kumimoji="0" lang="en-US" altLang="en-US" sz="1400" smtClean="0">
              <a:solidFill>
                <a:srgbClr val="003366"/>
              </a:solidFill>
              <a:latin typeface="Arial Narrow" pitchFamily="34" charset="0"/>
            </a:endParaRPr>
          </a:p>
        </p:txBody>
      </p:sp>
      <p:sp>
        <p:nvSpPr>
          <p:cNvPr id="84996" name="Text Box 4"/>
          <p:cNvSpPr txBox="1">
            <a:spLocks noChangeArrowheads="1"/>
          </p:cNvSpPr>
          <p:nvPr/>
        </p:nvSpPr>
        <p:spPr bwMode="auto">
          <a:xfrm>
            <a:off x="1042988" y="4221163"/>
            <a:ext cx="76327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800">
                <a:latin typeface="Tahoma" pitchFamily="34" charset="0"/>
              </a:rPr>
              <a:t>各类搅拌器、混合机是完成混合的技术系统</a:t>
            </a:r>
            <a:endParaRPr kumimoji="0" lang="zh-CN" altLang="en-US" sz="2800" b="1">
              <a:effectLst>
                <a:outerShdw blurRad="38100" dist="38100" dir="2700000" algn="tl">
                  <a:srgbClr val="C0C0C0"/>
                </a:outerShdw>
              </a:effectLst>
              <a:latin typeface="Tahoma" pitchFamily="34" charset="0"/>
            </a:endParaRPr>
          </a:p>
        </p:txBody>
      </p:sp>
      <p:sp>
        <p:nvSpPr>
          <p:cNvPr id="84997" name="Text Box 5"/>
          <p:cNvSpPr txBox="1">
            <a:spLocks noChangeArrowheads="1"/>
          </p:cNvSpPr>
          <p:nvPr/>
        </p:nvSpPr>
        <p:spPr bwMode="auto">
          <a:xfrm>
            <a:off x="1042988" y="1341438"/>
            <a:ext cx="669766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buFont typeface="Wingdings" pitchFamily="2" charset="2"/>
              <a:buChar char="u"/>
            </a:pPr>
            <a:r>
              <a:rPr lang="zh-CN" altLang="en-US" sz="3200">
                <a:latin typeface="Tahoma" pitchFamily="34" charset="0"/>
              </a:rPr>
              <a:t>物料的混合：是指将不同的物料结合在一起</a:t>
            </a:r>
          </a:p>
        </p:txBody>
      </p:sp>
      <p:sp>
        <p:nvSpPr>
          <p:cNvPr id="84998" name="Text Box 6"/>
          <p:cNvSpPr txBox="1">
            <a:spLocks noChangeArrowheads="1"/>
          </p:cNvSpPr>
          <p:nvPr/>
        </p:nvSpPr>
        <p:spPr bwMode="auto">
          <a:xfrm>
            <a:off x="1258888" y="2636838"/>
            <a:ext cx="7056437"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lang="zh-CN" altLang="en-US" sz="2800">
                <a:latin typeface="Tahoma" pitchFamily="34" charset="0"/>
              </a:rPr>
              <a:t>混合的机理是通过分子微粒的运动加快，来缩短混合过程所需要的时间，并使各类物料混合的均匀</a:t>
            </a:r>
          </a:p>
        </p:txBody>
      </p:sp>
      <p:sp>
        <p:nvSpPr>
          <p:cNvPr id="84999" name="Text Box 7"/>
          <p:cNvSpPr txBox="1">
            <a:spLocks noChangeArrowheads="1"/>
          </p:cNvSpPr>
          <p:nvPr/>
        </p:nvSpPr>
        <p:spPr bwMode="auto">
          <a:xfrm>
            <a:off x="1403350" y="5445125"/>
            <a:ext cx="6192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lang="zh-CN" altLang="en-US" sz="2400">
                <a:latin typeface="Tahoma" pitchFamily="34" charset="0"/>
              </a:rPr>
              <a:t>下表列出了物料混合的部分原理解目录</a:t>
            </a:r>
          </a:p>
        </p:txBody>
      </p:sp>
      <p:sp>
        <p:nvSpPr>
          <p:cNvPr id="85003" name="Text Box 11"/>
          <p:cNvSpPr txBox="1">
            <a:spLocks noChangeArrowheads="1"/>
          </p:cNvSpPr>
          <p:nvPr/>
        </p:nvSpPr>
        <p:spPr bwMode="auto">
          <a:xfrm>
            <a:off x="7956550" y="6308725"/>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kumimoji="0" lang="zh-CN" altLang="en-US" sz="1800">
                <a:latin typeface="Arial" charset="0"/>
              </a:rPr>
              <a:t>换页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4997"/>
                                        </p:tgtEl>
                                        <p:attrNameLst>
                                          <p:attrName>style.visibility</p:attrName>
                                        </p:attrNameLst>
                                      </p:cBhvr>
                                      <p:to>
                                        <p:strVal val="visible"/>
                                      </p:to>
                                    </p:set>
                                    <p:animEffect transition="in" filter="slide(fromBottom)">
                                      <p:cBhvr>
                                        <p:cTn id="7" dur="500"/>
                                        <p:tgtEl>
                                          <p:spTgt spid="849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84998"/>
                                        </p:tgtEl>
                                        <p:attrNameLst>
                                          <p:attrName>style.visibility</p:attrName>
                                        </p:attrNameLst>
                                      </p:cBhvr>
                                      <p:to>
                                        <p:strVal val="visible"/>
                                      </p:to>
                                    </p:set>
                                    <p:animEffect transition="in" filter="slide(fromBottom)">
                                      <p:cBhvr>
                                        <p:cTn id="12" dur="500"/>
                                        <p:tgtEl>
                                          <p:spTgt spid="849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84996"/>
                                        </p:tgtEl>
                                        <p:attrNameLst>
                                          <p:attrName>style.visibility</p:attrName>
                                        </p:attrNameLst>
                                      </p:cBhvr>
                                      <p:to>
                                        <p:strVal val="visible"/>
                                      </p:to>
                                    </p:set>
                                    <p:animEffect transition="in" filter="slide(fromBottom)">
                                      <p:cBhvr>
                                        <p:cTn id="17" dur="500"/>
                                        <p:tgtEl>
                                          <p:spTgt spid="849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84999"/>
                                        </p:tgtEl>
                                        <p:attrNameLst>
                                          <p:attrName>style.visibility</p:attrName>
                                        </p:attrNameLst>
                                      </p:cBhvr>
                                      <p:to>
                                        <p:strVal val="visible"/>
                                      </p:to>
                                    </p:set>
                                    <p:animEffect transition="in" filter="slide(fromBottom)">
                                      <p:cBhvr>
                                        <p:cTn id="22" dur="500"/>
                                        <p:tgtEl>
                                          <p:spTgt spid="849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5003"/>
                                        </p:tgtEl>
                                        <p:attrNameLst>
                                          <p:attrName>style.visibility</p:attrName>
                                        </p:attrNameLst>
                                      </p:cBhvr>
                                      <p:to>
                                        <p:strVal val="visible"/>
                                      </p:to>
                                    </p:set>
                                    <p:animEffect transition="in" filter="blinds(horizontal)">
                                      <p:cBhvr>
                                        <p:cTn id="27" dur="500"/>
                                        <p:tgtEl>
                                          <p:spTgt spid="85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p:bldP spid="84997" grpId="0"/>
      <p:bldP spid="84998" grpId="0"/>
      <p:bldP spid="84999" grpId="0"/>
      <p:bldP spid="8500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286000"/>
            <a:ext cx="1600200"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3733800"/>
            <a:ext cx="1752600"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4953000"/>
            <a:ext cx="1600200"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9637" name="Group 43"/>
          <p:cNvGrpSpPr>
            <a:grpSpLocks/>
          </p:cNvGrpSpPr>
          <p:nvPr/>
        </p:nvGrpSpPr>
        <p:grpSpPr bwMode="auto">
          <a:xfrm>
            <a:off x="609600" y="762000"/>
            <a:ext cx="8001000" cy="5794375"/>
            <a:chOff x="-3" y="-3"/>
            <a:chExt cx="3043" cy="1932"/>
          </a:xfrm>
        </p:grpSpPr>
        <p:grpSp>
          <p:nvGrpSpPr>
            <p:cNvPr id="69639" name="Group 41"/>
            <p:cNvGrpSpPr>
              <a:grpSpLocks/>
            </p:cNvGrpSpPr>
            <p:nvPr/>
          </p:nvGrpSpPr>
          <p:grpSpPr bwMode="auto">
            <a:xfrm>
              <a:off x="0" y="0"/>
              <a:ext cx="3037" cy="1926"/>
              <a:chOff x="0" y="0"/>
              <a:chExt cx="3037" cy="1926"/>
            </a:xfrm>
          </p:grpSpPr>
          <p:grpSp>
            <p:nvGrpSpPr>
              <p:cNvPr id="69641" name="Group 18"/>
              <p:cNvGrpSpPr>
                <a:grpSpLocks/>
              </p:cNvGrpSpPr>
              <p:nvPr/>
            </p:nvGrpSpPr>
            <p:grpSpPr bwMode="auto">
              <a:xfrm>
                <a:off x="0" y="0"/>
                <a:ext cx="489" cy="460"/>
                <a:chOff x="0" y="0"/>
                <a:chExt cx="489" cy="460"/>
              </a:xfrm>
            </p:grpSpPr>
            <p:sp>
              <p:nvSpPr>
                <p:cNvPr id="69675" name="Rectangle 5"/>
                <p:cNvSpPr>
                  <a:spLocks noChangeArrowheads="1"/>
                </p:cNvSpPr>
                <p:nvPr/>
              </p:nvSpPr>
              <p:spPr bwMode="auto">
                <a:xfrm>
                  <a:off x="43" y="0"/>
                  <a:ext cx="403"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原理</a:t>
                  </a:r>
                </a:p>
                <a:p>
                  <a:pPr algn="ctr"/>
                  <a:endParaRPr lang="en-US" altLang="zh-CN" sz="1600"/>
                </a:p>
              </p:txBody>
            </p:sp>
            <p:sp>
              <p:nvSpPr>
                <p:cNvPr id="69676" name="Rectangle 17"/>
                <p:cNvSpPr>
                  <a:spLocks noChangeArrowheads="1"/>
                </p:cNvSpPr>
                <p:nvPr/>
              </p:nvSpPr>
              <p:spPr bwMode="auto">
                <a:xfrm>
                  <a:off x="0" y="0"/>
                  <a:ext cx="489"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9642" name="Group 20"/>
              <p:cNvGrpSpPr>
                <a:grpSpLocks/>
              </p:cNvGrpSpPr>
              <p:nvPr/>
            </p:nvGrpSpPr>
            <p:grpSpPr bwMode="auto">
              <a:xfrm>
                <a:off x="489" y="0"/>
                <a:ext cx="1310" cy="460"/>
                <a:chOff x="489" y="0"/>
                <a:chExt cx="1310" cy="460"/>
              </a:xfrm>
            </p:grpSpPr>
            <p:sp>
              <p:nvSpPr>
                <p:cNvPr id="69673" name="Rectangle 6"/>
                <p:cNvSpPr>
                  <a:spLocks noChangeArrowheads="1"/>
                </p:cNvSpPr>
                <p:nvPr/>
              </p:nvSpPr>
              <p:spPr bwMode="auto">
                <a:xfrm>
                  <a:off x="532" y="0"/>
                  <a:ext cx="1224"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原理图</a:t>
                  </a:r>
                </a:p>
                <a:p>
                  <a:pPr algn="ctr"/>
                  <a:endParaRPr lang="en-US" altLang="zh-CN" sz="1600"/>
                </a:p>
              </p:txBody>
            </p:sp>
            <p:sp>
              <p:nvSpPr>
                <p:cNvPr id="69674" name="Rectangle 19"/>
                <p:cNvSpPr>
                  <a:spLocks noChangeArrowheads="1"/>
                </p:cNvSpPr>
                <p:nvPr/>
              </p:nvSpPr>
              <p:spPr bwMode="auto">
                <a:xfrm>
                  <a:off x="489" y="0"/>
                  <a:ext cx="1310"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9643" name="Group 22"/>
              <p:cNvGrpSpPr>
                <a:grpSpLocks/>
              </p:cNvGrpSpPr>
              <p:nvPr/>
            </p:nvGrpSpPr>
            <p:grpSpPr bwMode="auto">
              <a:xfrm>
                <a:off x="1799" y="0"/>
                <a:ext cx="1238" cy="460"/>
                <a:chOff x="1799" y="0"/>
                <a:chExt cx="1238" cy="460"/>
              </a:xfrm>
            </p:grpSpPr>
            <p:sp>
              <p:nvSpPr>
                <p:cNvPr id="69671" name="Rectangle 7"/>
                <p:cNvSpPr>
                  <a:spLocks noChangeArrowheads="1"/>
                </p:cNvSpPr>
                <p:nvPr/>
              </p:nvSpPr>
              <p:spPr bwMode="auto">
                <a:xfrm>
                  <a:off x="1842" y="0"/>
                  <a:ext cx="1152"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备注</a:t>
                  </a:r>
                </a:p>
                <a:p>
                  <a:pPr algn="ctr"/>
                  <a:endParaRPr lang="en-US" altLang="zh-CN" sz="1600"/>
                </a:p>
              </p:txBody>
            </p:sp>
            <p:sp>
              <p:nvSpPr>
                <p:cNvPr id="69672" name="Rectangle 21"/>
                <p:cNvSpPr>
                  <a:spLocks noChangeArrowheads="1"/>
                </p:cNvSpPr>
                <p:nvPr/>
              </p:nvSpPr>
              <p:spPr bwMode="auto">
                <a:xfrm>
                  <a:off x="1799" y="0"/>
                  <a:ext cx="1238"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9644" name="Group 24"/>
              <p:cNvGrpSpPr>
                <a:grpSpLocks/>
              </p:cNvGrpSpPr>
              <p:nvPr/>
            </p:nvGrpSpPr>
            <p:grpSpPr bwMode="auto">
              <a:xfrm>
                <a:off x="0" y="460"/>
                <a:ext cx="489" cy="460"/>
                <a:chOff x="0" y="460"/>
                <a:chExt cx="489" cy="460"/>
              </a:xfrm>
            </p:grpSpPr>
            <p:sp>
              <p:nvSpPr>
                <p:cNvPr id="69669" name="Rectangle 8"/>
                <p:cNvSpPr>
                  <a:spLocks noChangeArrowheads="1"/>
                </p:cNvSpPr>
                <p:nvPr/>
              </p:nvSpPr>
              <p:spPr bwMode="auto">
                <a:xfrm>
                  <a:off x="43" y="460"/>
                  <a:ext cx="403"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面张力</a:t>
                  </a:r>
                </a:p>
                <a:p>
                  <a:pPr algn="ctr"/>
                  <a:endParaRPr lang="en-US" altLang="zh-CN" sz="1600"/>
                </a:p>
              </p:txBody>
            </p:sp>
            <p:sp>
              <p:nvSpPr>
                <p:cNvPr id="69670" name="Rectangle 23"/>
                <p:cNvSpPr>
                  <a:spLocks noChangeArrowheads="1"/>
                </p:cNvSpPr>
                <p:nvPr/>
              </p:nvSpPr>
              <p:spPr bwMode="auto">
                <a:xfrm>
                  <a:off x="0" y="460"/>
                  <a:ext cx="489"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9645" name="Group 26"/>
              <p:cNvGrpSpPr>
                <a:grpSpLocks/>
              </p:cNvGrpSpPr>
              <p:nvPr/>
            </p:nvGrpSpPr>
            <p:grpSpPr bwMode="auto">
              <a:xfrm>
                <a:off x="489" y="460"/>
                <a:ext cx="1310" cy="460"/>
                <a:chOff x="489" y="460"/>
                <a:chExt cx="1310" cy="460"/>
              </a:xfrm>
            </p:grpSpPr>
            <p:sp>
              <p:nvSpPr>
                <p:cNvPr id="69667" name="Rectangle 9"/>
                <p:cNvSpPr>
                  <a:spLocks noChangeArrowheads="1"/>
                </p:cNvSpPr>
                <p:nvPr/>
              </p:nvSpPr>
              <p:spPr bwMode="auto">
                <a:xfrm>
                  <a:off x="532" y="460"/>
                  <a:ext cx="1224"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9668" name="Rectangle 25"/>
                <p:cNvSpPr>
                  <a:spLocks noChangeArrowheads="1"/>
                </p:cNvSpPr>
                <p:nvPr/>
              </p:nvSpPr>
              <p:spPr bwMode="auto">
                <a:xfrm>
                  <a:off x="489" y="460"/>
                  <a:ext cx="1310"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9646" name="Group 28"/>
              <p:cNvGrpSpPr>
                <a:grpSpLocks/>
              </p:cNvGrpSpPr>
              <p:nvPr/>
            </p:nvGrpSpPr>
            <p:grpSpPr bwMode="auto">
              <a:xfrm>
                <a:off x="1799" y="460"/>
                <a:ext cx="1238" cy="460"/>
                <a:chOff x="1799" y="460"/>
                <a:chExt cx="1238" cy="460"/>
              </a:xfrm>
            </p:grpSpPr>
            <p:sp>
              <p:nvSpPr>
                <p:cNvPr id="69665" name="Rectangle 10"/>
                <p:cNvSpPr>
                  <a:spLocks noChangeArrowheads="1"/>
                </p:cNvSpPr>
                <p:nvPr/>
              </p:nvSpPr>
              <p:spPr bwMode="auto">
                <a:xfrm>
                  <a:off x="1842" y="460"/>
                  <a:ext cx="1152"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固体材料侵透在液体中</a:t>
                  </a:r>
                </a:p>
                <a:p>
                  <a:pPr algn="ctr"/>
                  <a:endParaRPr lang="en-US" altLang="zh-CN" sz="1600"/>
                </a:p>
              </p:txBody>
            </p:sp>
            <p:sp>
              <p:nvSpPr>
                <p:cNvPr id="69666" name="Rectangle 27"/>
                <p:cNvSpPr>
                  <a:spLocks noChangeArrowheads="1"/>
                </p:cNvSpPr>
                <p:nvPr/>
              </p:nvSpPr>
              <p:spPr bwMode="auto">
                <a:xfrm>
                  <a:off x="1799" y="460"/>
                  <a:ext cx="1238"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9647" name="Group 30"/>
              <p:cNvGrpSpPr>
                <a:grpSpLocks/>
              </p:cNvGrpSpPr>
              <p:nvPr/>
            </p:nvGrpSpPr>
            <p:grpSpPr bwMode="auto">
              <a:xfrm>
                <a:off x="0" y="920"/>
                <a:ext cx="489" cy="460"/>
                <a:chOff x="0" y="920"/>
                <a:chExt cx="489" cy="460"/>
              </a:xfrm>
            </p:grpSpPr>
            <p:sp>
              <p:nvSpPr>
                <p:cNvPr id="69663" name="Rectangle 11"/>
                <p:cNvSpPr>
                  <a:spLocks noChangeArrowheads="1"/>
                </p:cNvSpPr>
                <p:nvPr/>
              </p:nvSpPr>
              <p:spPr bwMode="auto">
                <a:xfrm>
                  <a:off x="43" y="920"/>
                  <a:ext cx="403"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吸附</a:t>
                  </a:r>
                </a:p>
                <a:p>
                  <a:pPr algn="ctr"/>
                  <a:endParaRPr lang="en-US" altLang="zh-CN" sz="1600"/>
                </a:p>
              </p:txBody>
            </p:sp>
            <p:sp>
              <p:nvSpPr>
                <p:cNvPr id="69664" name="Rectangle 29"/>
                <p:cNvSpPr>
                  <a:spLocks noChangeArrowheads="1"/>
                </p:cNvSpPr>
                <p:nvPr/>
              </p:nvSpPr>
              <p:spPr bwMode="auto">
                <a:xfrm>
                  <a:off x="0" y="920"/>
                  <a:ext cx="489"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9648" name="Group 32"/>
              <p:cNvGrpSpPr>
                <a:grpSpLocks/>
              </p:cNvGrpSpPr>
              <p:nvPr/>
            </p:nvGrpSpPr>
            <p:grpSpPr bwMode="auto">
              <a:xfrm>
                <a:off x="489" y="920"/>
                <a:ext cx="1310" cy="460"/>
                <a:chOff x="489" y="920"/>
                <a:chExt cx="1310" cy="460"/>
              </a:xfrm>
            </p:grpSpPr>
            <p:sp>
              <p:nvSpPr>
                <p:cNvPr id="69661" name="Rectangle 12"/>
                <p:cNvSpPr>
                  <a:spLocks noChangeArrowheads="1"/>
                </p:cNvSpPr>
                <p:nvPr/>
              </p:nvSpPr>
              <p:spPr bwMode="auto">
                <a:xfrm>
                  <a:off x="532" y="920"/>
                  <a:ext cx="1224"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9662" name="Rectangle 31"/>
                <p:cNvSpPr>
                  <a:spLocks noChangeArrowheads="1"/>
                </p:cNvSpPr>
                <p:nvPr/>
              </p:nvSpPr>
              <p:spPr bwMode="auto">
                <a:xfrm>
                  <a:off x="489" y="920"/>
                  <a:ext cx="1310"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9649" name="Group 34"/>
              <p:cNvGrpSpPr>
                <a:grpSpLocks/>
              </p:cNvGrpSpPr>
              <p:nvPr/>
            </p:nvGrpSpPr>
            <p:grpSpPr bwMode="auto">
              <a:xfrm>
                <a:off x="1799" y="920"/>
                <a:ext cx="1238" cy="460"/>
                <a:chOff x="1799" y="920"/>
                <a:chExt cx="1238" cy="460"/>
              </a:xfrm>
            </p:grpSpPr>
            <p:sp>
              <p:nvSpPr>
                <p:cNvPr id="69659" name="Rectangle 13"/>
                <p:cNvSpPr>
                  <a:spLocks noChangeArrowheads="1"/>
                </p:cNvSpPr>
                <p:nvPr/>
              </p:nvSpPr>
              <p:spPr bwMode="auto">
                <a:xfrm>
                  <a:off x="1842" y="920"/>
                  <a:ext cx="1152"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气体混合在固体材料中</a:t>
                  </a:r>
                </a:p>
                <a:p>
                  <a:pPr algn="ctr"/>
                  <a:endParaRPr lang="en-US" altLang="zh-CN" sz="1600"/>
                </a:p>
              </p:txBody>
            </p:sp>
            <p:sp>
              <p:nvSpPr>
                <p:cNvPr id="69660" name="Rectangle 33"/>
                <p:cNvSpPr>
                  <a:spLocks noChangeArrowheads="1"/>
                </p:cNvSpPr>
                <p:nvPr/>
              </p:nvSpPr>
              <p:spPr bwMode="auto">
                <a:xfrm>
                  <a:off x="1799" y="920"/>
                  <a:ext cx="1238"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9650" name="Group 36"/>
              <p:cNvGrpSpPr>
                <a:grpSpLocks/>
              </p:cNvGrpSpPr>
              <p:nvPr/>
            </p:nvGrpSpPr>
            <p:grpSpPr bwMode="auto">
              <a:xfrm>
                <a:off x="0" y="1380"/>
                <a:ext cx="489" cy="546"/>
                <a:chOff x="0" y="1380"/>
                <a:chExt cx="489" cy="546"/>
              </a:xfrm>
            </p:grpSpPr>
            <p:sp>
              <p:nvSpPr>
                <p:cNvPr id="69657" name="Rectangle 14"/>
                <p:cNvSpPr>
                  <a:spLocks noChangeArrowheads="1"/>
                </p:cNvSpPr>
                <p:nvPr/>
              </p:nvSpPr>
              <p:spPr bwMode="auto">
                <a:xfrm>
                  <a:off x="43" y="1380"/>
                  <a:ext cx="403"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摩擦力</a:t>
                  </a:r>
                  <a:r>
                    <a:rPr lang="en-US" altLang="zh-CN" sz="1600"/>
                    <a:t>-</a:t>
                  </a:r>
                  <a:r>
                    <a:rPr lang="zh-CN" altLang="en-US" sz="1600"/>
                    <a:t>重力</a:t>
                  </a:r>
                </a:p>
                <a:p>
                  <a:pPr algn="ctr"/>
                  <a:endParaRPr lang="en-US" altLang="zh-CN" sz="1600"/>
                </a:p>
              </p:txBody>
            </p:sp>
            <p:sp>
              <p:nvSpPr>
                <p:cNvPr id="69658" name="Rectangle 35"/>
                <p:cNvSpPr>
                  <a:spLocks noChangeArrowheads="1"/>
                </p:cNvSpPr>
                <p:nvPr/>
              </p:nvSpPr>
              <p:spPr bwMode="auto">
                <a:xfrm>
                  <a:off x="0" y="1380"/>
                  <a:ext cx="489"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9651" name="Group 38"/>
              <p:cNvGrpSpPr>
                <a:grpSpLocks/>
              </p:cNvGrpSpPr>
              <p:nvPr/>
            </p:nvGrpSpPr>
            <p:grpSpPr bwMode="auto">
              <a:xfrm>
                <a:off x="489" y="1380"/>
                <a:ext cx="1310" cy="546"/>
                <a:chOff x="489" y="1380"/>
                <a:chExt cx="1310" cy="546"/>
              </a:xfrm>
            </p:grpSpPr>
            <p:sp>
              <p:nvSpPr>
                <p:cNvPr id="69655" name="Rectangle 15"/>
                <p:cNvSpPr>
                  <a:spLocks noChangeArrowheads="1"/>
                </p:cNvSpPr>
                <p:nvPr/>
              </p:nvSpPr>
              <p:spPr bwMode="auto">
                <a:xfrm>
                  <a:off x="532" y="1380"/>
                  <a:ext cx="1224"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9656" name="Rectangle 37"/>
                <p:cNvSpPr>
                  <a:spLocks noChangeArrowheads="1"/>
                </p:cNvSpPr>
                <p:nvPr/>
              </p:nvSpPr>
              <p:spPr bwMode="auto">
                <a:xfrm>
                  <a:off x="489" y="1380"/>
                  <a:ext cx="1310"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9652" name="Group 40"/>
              <p:cNvGrpSpPr>
                <a:grpSpLocks/>
              </p:cNvGrpSpPr>
              <p:nvPr/>
            </p:nvGrpSpPr>
            <p:grpSpPr bwMode="auto">
              <a:xfrm>
                <a:off x="1799" y="1380"/>
                <a:ext cx="1238" cy="546"/>
                <a:chOff x="1799" y="1380"/>
                <a:chExt cx="1238" cy="546"/>
              </a:xfrm>
            </p:grpSpPr>
            <p:sp>
              <p:nvSpPr>
                <p:cNvPr id="69653" name="Rectangle 16"/>
                <p:cNvSpPr>
                  <a:spLocks noChangeArrowheads="1"/>
                </p:cNvSpPr>
                <p:nvPr/>
              </p:nvSpPr>
              <p:spPr bwMode="auto">
                <a:xfrm>
                  <a:off x="1842" y="1380"/>
                  <a:ext cx="1152"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sz="1600"/>
                    <a:t> </a:t>
                  </a:r>
                </a:p>
                <a:p>
                  <a:pPr algn="ctr"/>
                  <a:endParaRPr lang="en-US" altLang="zh-CN" sz="1600"/>
                </a:p>
              </p:txBody>
            </p:sp>
            <p:sp>
              <p:nvSpPr>
                <p:cNvPr id="69654" name="Rectangle 39"/>
                <p:cNvSpPr>
                  <a:spLocks noChangeArrowheads="1"/>
                </p:cNvSpPr>
                <p:nvPr/>
              </p:nvSpPr>
              <p:spPr bwMode="auto">
                <a:xfrm>
                  <a:off x="1799" y="1380"/>
                  <a:ext cx="1238"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69640" name="Rectangle 42"/>
            <p:cNvSpPr>
              <a:spLocks noChangeArrowheads="1"/>
            </p:cNvSpPr>
            <p:nvPr/>
          </p:nvSpPr>
          <p:spPr bwMode="auto">
            <a:xfrm>
              <a:off x="-3" y="-3"/>
              <a:ext cx="3043" cy="1932"/>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9638" name="Text Box 44"/>
          <p:cNvSpPr txBox="1">
            <a:spLocks noChangeArrowheads="1"/>
          </p:cNvSpPr>
          <p:nvPr/>
        </p:nvSpPr>
        <p:spPr bwMode="auto">
          <a:xfrm>
            <a:off x="2438400" y="304800"/>
            <a:ext cx="2743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lang="zh-CN" altLang="en-US" b="1"/>
              <a:t>固体</a:t>
            </a:r>
            <a:r>
              <a:rPr lang="en-US" altLang="zh-CN" b="1"/>
              <a:t>-</a:t>
            </a:r>
            <a:r>
              <a:rPr lang="zh-CN" altLang="en-US" b="1"/>
              <a:t>固体混合原理</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447800"/>
            <a:ext cx="12954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5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625725"/>
            <a:ext cx="1752600"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711575"/>
            <a:ext cx="1752600"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0661" name="Group 69"/>
          <p:cNvGrpSpPr>
            <a:grpSpLocks/>
          </p:cNvGrpSpPr>
          <p:nvPr/>
        </p:nvGrpSpPr>
        <p:grpSpPr bwMode="auto">
          <a:xfrm>
            <a:off x="457200" y="304800"/>
            <a:ext cx="7924800" cy="5835650"/>
            <a:chOff x="-3" y="-3"/>
            <a:chExt cx="3759" cy="2908"/>
          </a:xfrm>
        </p:grpSpPr>
        <p:grpSp>
          <p:nvGrpSpPr>
            <p:cNvPr id="70666" name="Group 67"/>
            <p:cNvGrpSpPr>
              <a:grpSpLocks/>
            </p:cNvGrpSpPr>
            <p:nvPr/>
          </p:nvGrpSpPr>
          <p:grpSpPr bwMode="auto">
            <a:xfrm>
              <a:off x="0" y="0"/>
              <a:ext cx="3753" cy="2902"/>
              <a:chOff x="0" y="0"/>
              <a:chExt cx="3753" cy="2902"/>
            </a:xfrm>
          </p:grpSpPr>
          <p:grpSp>
            <p:nvGrpSpPr>
              <p:cNvPr id="70668" name="Group 28"/>
              <p:cNvGrpSpPr>
                <a:grpSpLocks/>
              </p:cNvGrpSpPr>
              <p:nvPr/>
            </p:nvGrpSpPr>
            <p:grpSpPr bwMode="auto">
              <a:xfrm>
                <a:off x="0" y="0"/>
                <a:ext cx="489" cy="546"/>
                <a:chOff x="0" y="0"/>
                <a:chExt cx="489" cy="546"/>
              </a:xfrm>
            </p:grpSpPr>
            <p:sp>
              <p:nvSpPr>
                <p:cNvPr id="70726" name="Rectangle 7"/>
                <p:cNvSpPr>
                  <a:spLocks noChangeArrowheads="1"/>
                </p:cNvSpPr>
                <p:nvPr/>
              </p:nvSpPr>
              <p:spPr bwMode="auto">
                <a:xfrm>
                  <a:off x="43" y="0"/>
                  <a:ext cx="403"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内聚性</a:t>
                  </a:r>
                  <a:r>
                    <a:rPr lang="en-US" altLang="zh-CN" sz="1600"/>
                    <a:t>-</a:t>
                  </a:r>
                  <a:r>
                    <a:rPr lang="zh-CN" altLang="en-US" sz="1600"/>
                    <a:t>重力</a:t>
                  </a:r>
                </a:p>
                <a:p>
                  <a:pPr algn="ctr"/>
                  <a:endParaRPr lang="en-US" altLang="zh-CN" sz="1600"/>
                </a:p>
              </p:txBody>
            </p:sp>
            <p:sp>
              <p:nvSpPr>
                <p:cNvPr id="70727" name="Rectangle 27"/>
                <p:cNvSpPr>
                  <a:spLocks noChangeArrowheads="1"/>
                </p:cNvSpPr>
                <p:nvPr/>
              </p:nvSpPr>
              <p:spPr bwMode="auto">
                <a:xfrm>
                  <a:off x="0" y="0"/>
                  <a:ext cx="489"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0669" name="Group 30"/>
              <p:cNvGrpSpPr>
                <a:grpSpLocks/>
              </p:cNvGrpSpPr>
              <p:nvPr/>
            </p:nvGrpSpPr>
            <p:grpSpPr bwMode="auto">
              <a:xfrm>
                <a:off x="489" y="0"/>
                <a:ext cx="1310" cy="546"/>
                <a:chOff x="489" y="0"/>
                <a:chExt cx="1310" cy="546"/>
              </a:xfrm>
            </p:grpSpPr>
            <p:sp>
              <p:nvSpPr>
                <p:cNvPr id="70724" name="Rectangle 8"/>
                <p:cNvSpPr>
                  <a:spLocks noChangeArrowheads="1"/>
                </p:cNvSpPr>
                <p:nvPr/>
              </p:nvSpPr>
              <p:spPr bwMode="auto">
                <a:xfrm>
                  <a:off x="532" y="0"/>
                  <a:ext cx="1224"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0725" name="Rectangle 29"/>
                <p:cNvSpPr>
                  <a:spLocks noChangeArrowheads="1"/>
                </p:cNvSpPr>
                <p:nvPr/>
              </p:nvSpPr>
              <p:spPr bwMode="auto">
                <a:xfrm>
                  <a:off x="489" y="0"/>
                  <a:ext cx="1310"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0670" name="Group 32"/>
              <p:cNvGrpSpPr>
                <a:grpSpLocks/>
              </p:cNvGrpSpPr>
              <p:nvPr/>
            </p:nvGrpSpPr>
            <p:grpSpPr bwMode="auto">
              <a:xfrm>
                <a:off x="1799" y="0"/>
                <a:ext cx="1238" cy="546"/>
                <a:chOff x="1799" y="0"/>
                <a:chExt cx="1238" cy="546"/>
              </a:xfrm>
            </p:grpSpPr>
            <p:sp>
              <p:nvSpPr>
                <p:cNvPr id="70722" name="Rectangle 9"/>
                <p:cNvSpPr>
                  <a:spLocks noChangeArrowheads="1"/>
                </p:cNvSpPr>
                <p:nvPr/>
              </p:nvSpPr>
              <p:spPr bwMode="auto">
                <a:xfrm>
                  <a:off x="1842" y="0"/>
                  <a:ext cx="1152"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sz="1600"/>
                    <a:t> </a:t>
                  </a:r>
                </a:p>
                <a:p>
                  <a:pPr algn="ctr"/>
                  <a:endParaRPr lang="en-US" altLang="zh-CN" sz="1600"/>
                </a:p>
              </p:txBody>
            </p:sp>
            <p:sp>
              <p:nvSpPr>
                <p:cNvPr id="70723" name="Rectangle 31"/>
                <p:cNvSpPr>
                  <a:spLocks noChangeArrowheads="1"/>
                </p:cNvSpPr>
                <p:nvPr/>
              </p:nvSpPr>
              <p:spPr bwMode="auto">
                <a:xfrm>
                  <a:off x="1799" y="0"/>
                  <a:ext cx="1238"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0671" name="Group 34"/>
              <p:cNvGrpSpPr>
                <a:grpSpLocks/>
              </p:cNvGrpSpPr>
              <p:nvPr/>
            </p:nvGrpSpPr>
            <p:grpSpPr bwMode="auto">
              <a:xfrm>
                <a:off x="3037" y="0"/>
                <a:ext cx="716" cy="546"/>
                <a:chOff x="3037" y="0"/>
                <a:chExt cx="716" cy="546"/>
              </a:xfrm>
            </p:grpSpPr>
            <p:sp>
              <p:nvSpPr>
                <p:cNvPr id="70720" name="Rectangle 10"/>
                <p:cNvSpPr>
                  <a:spLocks noChangeArrowheads="1"/>
                </p:cNvSpPr>
                <p:nvPr/>
              </p:nvSpPr>
              <p:spPr bwMode="auto">
                <a:xfrm>
                  <a:off x="3080" y="0"/>
                  <a:ext cx="630"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自由降落混合机</a:t>
                  </a:r>
                </a:p>
                <a:p>
                  <a:pPr algn="ctr"/>
                  <a:endParaRPr lang="en-US" altLang="zh-CN" sz="1600"/>
                </a:p>
              </p:txBody>
            </p:sp>
            <p:sp>
              <p:nvSpPr>
                <p:cNvPr id="70721" name="Rectangle 33"/>
                <p:cNvSpPr>
                  <a:spLocks noChangeArrowheads="1"/>
                </p:cNvSpPr>
                <p:nvPr/>
              </p:nvSpPr>
              <p:spPr bwMode="auto">
                <a:xfrm>
                  <a:off x="3037" y="0"/>
                  <a:ext cx="716"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0672" name="Group 36"/>
              <p:cNvGrpSpPr>
                <a:grpSpLocks/>
              </p:cNvGrpSpPr>
              <p:nvPr/>
            </p:nvGrpSpPr>
            <p:grpSpPr bwMode="auto">
              <a:xfrm>
                <a:off x="0" y="546"/>
                <a:ext cx="489" cy="546"/>
                <a:chOff x="0" y="546"/>
                <a:chExt cx="489" cy="546"/>
              </a:xfrm>
            </p:grpSpPr>
            <p:sp>
              <p:nvSpPr>
                <p:cNvPr id="70718" name="Rectangle 11"/>
                <p:cNvSpPr>
                  <a:spLocks noChangeArrowheads="1"/>
                </p:cNvSpPr>
                <p:nvPr/>
              </p:nvSpPr>
              <p:spPr bwMode="auto">
                <a:xfrm>
                  <a:off x="43" y="546"/>
                  <a:ext cx="403"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离心力</a:t>
                  </a:r>
                  <a:r>
                    <a:rPr lang="en-US" altLang="zh-CN" sz="1600"/>
                    <a:t>-</a:t>
                  </a:r>
                  <a:r>
                    <a:rPr lang="zh-CN" altLang="en-US" sz="1600"/>
                    <a:t>离心力</a:t>
                  </a:r>
                </a:p>
                <a:p>
                  <a:pPr algn="ctr"/>
                  <a:endParaRPr lang="en-US" altLang="zh-CN" sz="1600"/>
                </a:p>
              </p:txBody>
            </p:sp>
            <p:sp>
              <p:nvSpPr>
                <p:cNvPr id="70719" name="Rectangle 35"/>
                <p:cNvSpPr>
                  <a:spLocks noChangeArrowheads="1"/>
                </p:cNvSpPr>
                <p:nvPr/>
              </p:nvSpPr>
              <p:spPr bwMode="auto">
                <a:xfrm>
                  <a:off x="0" y="546"/>
                  <a:ext cx="489"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0673" name="Group 38"/>
              <p:cNvGrpSpPr>
                <a:grpSpLocks/>
              </p:cNvGrpSpPr>
              <p:nvPr/>
            </p:nvGrpSpPr>
            <p:grpSpPr bwMode="auto">
              <a:xfrm>
                <a:off x="489" y="546"/>
                <a:ext cx="1310" cy="546"/>
                <a:chOff x="489" y="546"/>
                <a:chExt cx="1310" cy="546"/>
              </a:xfrm>
            </p:grpSpPr>
            <p:sp>
              <p:nvSpPr>
                <p:cNvPr id="70716" name="Rectangle 12"/>
                <p:cNvSpPr>
                  <a:spLocks noChangeArrowheads="1"/>
                </p:cNvSpPr>
                <p:nvPr/>
              </p:nvSpPr>
              <p:spPr bwMode="auto">
                <a:xfrm>
                  <a:off x="532" y="546"/>
                  <a:ext cx="1224"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0717" name="Rectangle 37"/>
                <p:cNvSpPr>
                  <a:spLocks noChangeArrowheads="1"/>
                </p:cNvSpPr>
                <p:nvPr/>
              </p:nvSpPr>
              <p:spPr bwMode="auto">
                <a:xfrm>
                  <a:off x="489" y="546"/>
                  <a:ext cx="1310"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0674" name="Group 40"/>
              <p:cNvGrpSpPr>
                <a:grpSpLocks/>
              </p:cNvGrpSpPr>
              <p:nvPr/>
            </p:nvGrpSpPr>
            <p:grpSpPr bwMode="auto">
              <a:xfrm>
                <a:off x="1799" y="546"/>
                <a:ext cx="1238" cy="546"/>
                <a:chOff x="1799" y="546"/>
                <a:chExt cx="1238" cy="546"/>
              </a:xfrm>
            </p:grpSpPr>
            <p:sp>
              <p:nvSpPr>
                <p:cNvPr id="70714" name="Rectangle 13"/>
                <p:cNvSpPr>
                  <a:spLocks noChangeArrowheads="1"/>
                </p:cNvSpPr>
                <p:nvPr/>
              </p:nvSpPr>
              <p:spPr bwMode="auto">
                <a:xfrm>
                  <a:off x="1842" y="546"/>
                  <a:ext cx="1152"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通过两个物体转动叠加离心力</a:t>
                  </a:r>
                </a:p>
                <a:p>
                  <a:pPr algn="ctr"/>
                  <a:endParaRPr lang="en-US" altLang="zh-CN" sz="1600"/>
                </a:p>
              </p:txBody>
            </p:sp>
            <p:sp>
              <p:nvSpPr>
                <p:cNvPr id="70715" name="Rectangle 39"/>
                <p:cNvSpPr>
                  <a:spLocks noChangeArrowheads="1"/>
                </p:cNvSpPr>
                <p:nvPr/>
              </p:nvSpPr>
              <p:spPr bwMode="auto">
                <a:xfrm>
                  <a:off x="1799" y="546"/>
                  <a:ext cx="1238"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0675" name="Group 42"/>
              <p:cNvGrpSpPr>
                <a:grpSpLocks/>
              </p:cNvGrpSpPr>
              <p:nvPr/>
            </p:nvGrpSpPr>
            <p:grpSpPr bwMode="auto">
              <a:xfrm>
                <a:off x="3037" y="546"/>
                <a:ext cx="716" cy="546"/>
                <a:chOff x="3037" y="546"/>
                <a:chExt cx="716" cy="546"/>
              </a:xfrm>
            </p:grpSpPr>
            <p:sp>
              <p:nvSpPr>
                <p:cNvPr id="70712" name="Rectangle 14"/>
                <p:cNvSpPr>
                  <a:spLocks noChangeArrowheads="1"/>
                </p:cNvSpPr>
                <p:nvPr/>
              </p:nvSpPr>
              <p:spPr bwMode="auto">
                <a:xfrm>
                  <a:off x="3080" y="546"/>
                  <a:ext cx="630"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行星式磨机</a:t>
                  </a:r>
                </a:p>
                <a:p>
                  <a:pPr algn="ctr"/>
                  <a:endParaRPr lang="en-US" altLang="zh-CN" sz="1600"/>
                </a:p>
              </p:txBody>
            </p:sp>
            <p:sp>
              <p:nvSpPr>
                <p:cNvPr id="70713" name="Rectangle 41"/>
                <p:cNvSpPr>
                  <a:spLocks noChangeArrowheads="1"/>
                </p:cNvSpPr>
                <p:nvPr/>
              </p:nvSpPr>
              <p:spPr bwMode="auto">
                <a:xfrm>
                  <a:off x="3037" y="546"/>
                  <a:ext cx="716"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0676" name="Group 44"/>
              <p:cNvGrpSpPr>
                <a:grpSpLocks/>
              </p:cNvGrpSpPr>
              <p:nvPr/>
            </p:nvGrpSpPr>
            <p:grpSpPr bwMode="auto">
              <a:xfrm>
                <a:off x="0" y="1092"/>
                <a:ext cx="489" cy="546"/>
                <a:chOff x="0" y="1092"/>
                <a:chExt cx="489" cy="546"/>
              </a:xfrm>
            </p:grpSpPr>
            <p:sp>
              <p:nvSpPr>
                <p:cNvPr id="70710" name="Rectangle 15"/>
                <p:cNvSpPr>
                  <a:spLocks noChangeArrowheads="1"/>
                </p:cNvSpPr>
                <p:nvPr/>
              </p:nvSpPr>
              <p:spPr bwMode="auto">
                <a:xfrm>
                  <a:off x="43" y="1092"/>
                  <a:ext cx="403"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摩擦</a:t>
                  </a:r>
                  <a:r>
                    <a:rPr lang="en-US" altLang="zh-CN" sz="1600"/>
                    <a:t>-</a:t>
                  </a:r>
                  <a:r>
                    <a:rPr lang="zh-CN" altLang="en-US" sz="1600"/>
                    <a:t>剪应力</a:t>
                  </a:r>
                </a:p>
                <a:p>
                  <a:pPr algn="ctr"/>
                  <a:endParaRPr lang="en-US" altLang="zh-CN" sz="1600"/>
                </a:p>
              </p:txBody>
            </p:sp>
            <p:sp>
              <p:nvSpPr>
                <p:cNvPr id="70711" name="Rectangle 43"/>
                <p:cNvSpPr>
                  <a:spLocks noChangeArrowheads="1"/>
                </p:cNvSpPr>
                <p:nvPr/>
              </p:nvSpPr>
              <p:spPr bwMode="auto">
                <a:xfrm>
                  <a:off x="0" y="1092"/>
                  <a:ext cx="489"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0677" name="Group 46"/>
              <p:cNvGrpSpPr>
                <a:grpSpLocks/>
              </p:cNvGrpSpPr>
              <p:nvPr/>
            </p:nvGrpSpPr>
            <p:grpSpPr bwMode="auto">
              <a:xfrm>
                <a:off x="489" y="1092"/>
                <a:ext cx="1310" cy="546"/>
                <a:chOff x="489" y="1092"/>
                <a:chExt cx="1310" cy="546"/>
              </a:xfrm>
            </p:grpSpPr>
            <p:sp>
              <p:nvSpPr>
                <p:cNvPr id="70708" name="Rectangle 16"/>
                <p:cNvSpPr>
                  <a:spLocks noChangeArrowheads="1"/>
                </p:cNvSpPr>
                <p:nvPr/>
              </p:nvSpPr>
              <p:spPr bwMode="auto">
                <a:xfrm>
                  <a:off x="532" y="1092"/>
                  <a:ext cx="1224"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0709" name="Rectangle 45"/>
                <p:cNvSpPr>
                  <a:spLocks noChangeArrowheads="1"/>
                </p:cNvSpPr>
                <p:nvPr/>
              </p:nvSpPr>
              <p:spPr bwMode="auto">
                <a:xfrm>
                  <a:off x="489" y="1092"/>
                  <a:ext cx="1310"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0678" name="Group 48"/>
              <p:cNvGrpSpPr>
                <a:grpSpLocks/>
              </p:cNvGrpSpPr>
              <p:nvPr/>
            </p:nvGrpSpPr>
            <p:grpSpPr bwMode="auto">
              <a:xfrm>
                <a:off x="1799" y="1092"/>
                <a:ext cx="1238" cy="546"/>
                <a:chOff x="1799" y="1092"/>
                <a:chExt cx="1238" cy="546"/>
              </a:xfrm>
            </p:grpSpPr>
            <p:sp>
              <p:nvSpPr>
                <p:cNvPr id="70706" name="Rectangle 17"/>
                <p:cNvSpPr>
                  <a:spLocks noChangeArrowheads="1"/>
                </p:cNvSpPr>
                <p:nvPr/>
              </p:nvSpPr>
              <p:spPr bwMode="auto">
                <a:xfrm>
                  <a:off x="1842" y="1092"/>
                  <a:ext cx="1152"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在隙缝中存在剪切应力、塑压应力、拉应力、压应力</a:t>
                  </a:r>
                </a:p>
                <a:p>
                  <a:pPr algn="ctr"/>
                  <a:endParaRPr lang="en-US" altLang="zh-CN" sz="1600"/>
                </a:p>
              </p:txBody>
            </p:sp>
            <p:sp>
              <p:nvSpPr>
                <p:cNvPr id="70707" name="Rectangle 47"/>
                <p:cNvSpPr>
                  <a:spLocks noChangeArrowheads="1"/>
                </p:cNvSpPr>
                <p:nvPr/>
              </p:nvSpPr>
              <p:spPr bwMode="auto">
                <a:xfrm>
                  <a:off x="1799" y="1092"/>
                  <a:ext cx="1238"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0679" name="Group 50"/>
              <p:cNvGrpSpPr>
                <a:grpSpLocks/>
              </p:cNvGrpSpPr>
              <p:nvPr/>
            </p:nvGrpSpPr>
            <p:grpSpPr bwMode="auto">
              <a:xfrm>
                <a:off x="3037" y="1092"/>
                <a:ext cx="716" cy="546"/>
                <a:chOff x="3037" y="1092"/>
                <a:chExt cx="716" cy="546"/>
              </a:xfrm>
            </p:grpSpPr>
            <p:sp>
              <p:nvSpPr>
                <p:cNvPr id="70704" name="Rectangle 18"/>
                <p:cNvSpPr>
                  <a:spLocks noChangeArrowheads="1"/>
                </p:cNvSpPr>
                <p:nvPr/>
              </p:nvSpPr>
              <p:spPr bwMode="auto">
                <a:xfrm>
                  <a:off x="3080" y="1092"/>
                  <a:ext cx="630"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在楔形间隙中混合，辊压设备，压光机</a:t>
                  </a:r>
                </a:p>
                <a:p>
                  <a:pPr algn="ctr"/>
                  <a:endParaRPr lang="en-US" altLang="zh-CN" sz="1600"/>
                </a:p>
              </p:txBody>
            </p:sp>
            <p:sp>
              <p:nvSpPr>
                <p:cNvPr id="70705" name="Rectangle 49"/>
                <p:cNvSpPr>
                  <a:spLocks noChangeArrowheads="1"/>
                </p:cNvSpPr>
                <p:nvPr/>
              </p:nvSpPr>
              <p:spPr bwMode="auto">
                <a:xfrm>
                  <a:off x="3037" y="1092"/>
                  <a:ext cx="716"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0680" name="Group 52"/>
              <p:cNvGrpSpPr>
                <a:grpSpLocks/>
              </p:cNvGrpSpPr>
              <p:nvPr/>
            </p:nvGrpSpPr>
            <p:grpSpPr bwMode="auto">
              <a:xfrm>
                <a:off x="0" y="1638"/>
                <a:ext cx="489" cy="632"/>
                <a:chOff x="0" y="1638"/>
                <a:chExt cx="489" cy="632"/>
              </a:xfrm>
            </p:grpSpPr>
            <p:sp>
              <p:nvSpPr>
                <p:cNvPr id="70702" name="Rectangle 19"/>
                <p:cNvSpPr>
                  <a:spLocks noChangeArrowheads="1"/>
                </p:cNvSpPr>
                <p:nvPr/>
              </p:nvSpPr>
              <p:spPr bwMode="auto">
                <a:xfrm>
                  <a:off x="43" y="1638"/>
                  <a:ext cx="403"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内聚性</a:t>
                  </a:r>
                  <a:r>
                    <a:rPr lang="en-US" altLang="zh-CN" sz="1600"/>
                    <a:t>-</a:t>
                  </a:r>
                  <a:r>
                    <a:rPr lang="zh-CN" altLang="en-US" sz="1600"/>
                    <a:t>惯性</a:t>
                  </a:r>
                </a:p>
                <a:p>
                  <a:pPr algn="ctr"/>
                  <a:endParaRPr lang="en-US" altLang="zh-CN" sz="1600"/>
                </a:p>
              </p:txBody>
            </p:sp>
            <p:sp>
              <p:nvSpPr>
                <p:cNvPr id="70703" name="Rectangle 51"/>
                <p:cNvSpPr>
                  <a:spLocks noChangeArrowheads="1"/>
                </p:cNvSpPr>
                <p:nvPr/>
              </p:nvSpPr>
              <p:spPr bwMode="auto">
                <a:xfrm>
                  <a:off x="0" y="1638"/>
                  <a:ext cx="489"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0681" name="Group 54"/>
              <p:cNvGrpSpPr>
                <a:grpSpLocks/>
              </p:cNvGrpSpPr>
              <p:nvPr/>
            </p:nvGrpSpPr>
            <p:grpSpPr bwMode="auto">
              <a:xfrm>
                <a:off x="489" y="1638"/>
                <a:ext cx="1310" cy="632"/>
                <a:chOff x="489" y="1638"/>
                <a:chExt cx="1310" cy="632"/>
              </a:xfrm>
            </p:grpSpPr>
            <p:sp>
              <p:nvSpPr>
                <p:cNvPr id="70700" name="Rectangle 20"/>
                <p:cNvSpPr>
                  <a:spLocks noChangeArrowheads="1"/>
                </p:cNvSpPr>
                <p:nvPr/>
              </p:nvSpPr>
              <p:spPr bwMode="auto">
                <a:xfrm>
                  <a:off x="532" y="1638"/>
                  <a:ext cx="1224"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0701" name="Rectangle 53"/>
                <p:cNvSpPr>
                  <a:spLocks noChangeArrowheads="1"/>
                </p:cNvSpPr>
                <p:nvPr/>
              </p:nvSpPr>
              <p:spPr bwMode="auto">
                <a:xfrm>
                  <a:off x="489" y="1638"/>
                  <a:ext cx="1310"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0682" name="Group 56"/>
              <p:cNvGrpSpPr>
                <a:grpSpLocks/>
              </p:cNvGrpSpPr>
              <p:nvPr/>
            </p:nvGrpSpPr>
            <p:grpSpPr bwMode="auto">
              <a:xfrm>
                <a:off x="1799" y="1638"/>
                <a:ext cx="1238" cy="632"/>
                <a:chOff x="1799" y="1638"/>
                <a:chExt cx="1238" cy="632"/>
              </a:xfrm>
            </p:grpSpPr>
            <p:sp>
              <p:nvSpPr>
                <p:cNvPr id="70698" name="Rectangle 21"/>
                <p:cNvSpPr>
                  <a:spLocks noChangeArrowheads="1"/>
                </p:cNvSpPr>
                <p:nvPr/>
              </p:nvSpPr>
              <p:spPr bwMode="auto">
                <a:xfrm>
                  <a:off x="1842" y="1638"/>
                  <a:ext cx="1152"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sz="1600"/>
                    <a:t> </a:t>
                  </a:r>
                </a:p>
                <a:p>
                  <a:pPr algn="ctr"/>
                  <a:endParaRPr lang="en-US" altLang="zh-CN" sz="1600"/>
                </a:p>
              </p:txBody>
            </p:sp>
            <p:sp>
              <p:nvSpPr>
                <p:cNvPr id="70699" name="Rectangle 55"/>
                <p:cNvSpPr>
                  <a:spLocks noChangeArrowheads="1"/>
                </p:cNvSpPr>
                <p:nvPr/>
              </p:nvSpPr>
              <p:spPr bwMode="auto">
                <a:xfrm>
                  <a:off x="1799" y="1638"/>
                  <a:ext cx="1238"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0683" name="Group 58"/>
              <p:cNvGrpSpPr>
                <a:grpSpLocks/>
              </p:cNvGrpSpPr>
              <p:nvPr/>
            </p:nvGrpSpPr>
            <p:grpSpPr bwMode="auto">
              <a:xfrm>
                <a:off x="3037" y="1638"/>
                <a:ext cx="716" cy="632"/>
                <a:chOff x="3037" y="1638"/>
                <a:chExt cx="716" cy="632"/>
              </a:xfrm>
            </p:grpSpPr>
            <p:sp>
              <p:nvSpPr>
                <p:cNvPr id="70696" name="Rectangle 22"/>
                <p:cNvSpPr>
                  <a:spLocks noChangeArrowheads="1"/>
                </p:cNvSpPr>
                <p:nvPr/>
              </p:nvSpPr>
              <p:spPr bwMode="auto">
                <a:xfrm>
                  <a:off x="3080" y="1638"/>
                  <a:ext cx="630"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犁铲混合机、浆式搅拌机</a:t>
                  </a:r>
                </a:p>
                <a:p>
                  <a:pPr algn="ctr"/>
                  <a:r>
                    <a:rPr lang="zh-CN" altLang="en-US" sz="1600"/>
                    <a:t>带式混合机</a:t>
                  </a:r>
                </a:p>
                <a:p>
                  <a:pPr algn="ctr"/>
                  <a:endParaRPr lang="en-US" altLang="zh-CN" sz="1600"/>
                </a:p>
              </p:txBody>
            </p:sp>
            <p:sp>
              <p:nvSpPr>
                <p:cNvPr id="70697" name="Rectangle 57"/>
                <p:cNvSpPr>
                  <a:spLocks noChangeArrowheads="1"/>
                </p:cNvSpPr>
                <p:nvPr/>
              </p:nvSpPr>
              <p:spPr bwMode="auto">
                <a:xfrm>
                  <a:off x="3037" y="1638"/>
                  <a:ext cx="716"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0684" name="Group 60"/>
              <p:cNvGrpSpPr>
                <a:grpSpLocks/>
              </p:cNvGrpSpPr>
              <p:nvPr/>
            </p:nvGrpSpPr>
            <p:grpSpPr bwMode="auto">
              <a:xfrm>
                <a:off x="0" y="2270"/>
                <a:ext cx="489" cy="632"/>
                <a:chOff x="0" y="2270"/>
                <a:chExt cx="489" cy="632"/>
              </a:xfrm>
            </p:grpSpPr>
            <p:sp>
              <p:nvSpPr>
                <p:cNvPr id="70694" name="Rectangle 23"/>
                <p:cNvSpPr>
                  <a:spLocks noChangeArrowheads="1"/>
                </p:cNvSpPr>
                <p:nvPr/>
              </p:nvSpPr>
              <p:spPr bwMode="auto">
                <a:xfrm>
                  <a:off x="43" y="2270"/>
                  <a:ext cx="403"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库仑</a:t>
                  </a:r>
                  <a:r>
                    <a:rPr lang="en-US" altLang="zh-CN" sz="1600"/>
                    <a:t>-</a:t>
                  </a:r>
                  <a:r>
                    <a:rPr lang="zh-CN" altLang="en-US" sz="1600"/>
                    <a:t>重力</a:t>
                  </a:r>
                </a:p>
                <a:p>
                  <a:pPr algn="ctr"/>
                  <a:endParaRPr lang="en-US" altLang="zh-CN" sz="1600"/>
                </a:p>
              </p:txBody>
            </p:sp>
            <p:sp>
              <p:nvSpPr>
                <p:cNvPr id="70695" name="Rectangle 59"/>
                <p:cNvSpPr>
                  <a:spLocks noChangeArrowheads="1"/>
                </p:cNvSpPr>
                <p:nvPr/>
              </p:nvSpPr>
              <p:spPr bwMode="auto">
                <a:xfrm>
                  <a:off x="0" y="2270"/>
                  <a:ext cx="489"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0685" name="Group 62"/>
              <p:cNvGrpSpPr>
                <a:grpSpLocks/>
              </p:cNvGrpSpPr>
              <p:nvPr/>
            </p:nvGrpSpPr>
            <p:grpSpPr bwMode="auto">
              <a:xfrm>
                <a:off x="489" y="2270"/>
                <a:ext cx="1310" cy="632"/>
                <a:chOff x="489" y="2270"/>
                <a:chExt cx="1310" cy="632"/>
              </a:xfrm>
            </p:grpSpPr>
            <p:sp>
              <p:nvSpPr>
                <p:cNvPr id="70692" name="Rectangle 24"/>
                <p:cNvSpPr>
                  <a:spLocks noChangeArrowheads="1"/>
                </p:cNvSpPr>
                <p:nvPr/>
              </p:nvSpPr>
              <p:spPr bwMode="auto">
                <a:xfrm>
                  <a:off x="532" y="2270"/>
                  <a:ext cx="1224"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0693" name="Rectangle 61"/>
                <p:cNvSpPr>
                  <a:spLocks noChangeArrowheads="1"/>
                </p:cNvSpPr>
                <p:nvPr/>
              </p:nvSpPr>
              <p:spPr bwMode="auto">
                <a:xfrm>
                  <a:off x="489" y="2270"/>
                  <a:ext cx="1310"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0686" name="Group 64"/>
              <p:cNvGrpSpPr>
                <a:grpSpLocks/>
              </p:cNvGrpSpPr>
              <p:nvPr/>
            </p:nvGrpSpPr>
            <p:grpSpPr bwMode="auto">
              <a:xfrm>
                <a:off x="1799" y="2270"/>
                <a:ext cx="1238" cy="632"/>
                <a:chOff x="1799" y="2270"/>
                <a:chExt cx="1238" cy="632"/>
              </a:xfrm>
            </p:grpSpPr>
            <p:sp>
              <p:nvSpPr>
                <p:cNvPr id="70690" name="Rectangle 25"/>
                <p:cNvSpPr>
                  <a:spLocks noChangeArrowheads="1"/>
                </p:cNvSpPr>
                <p:nvPr/>
              </p:nvSpPr>
              <p:spPr bwMode="auto">
                <a:xfrm>
                  <a:off x="1842" y="2270"/>
                  <a:ext cx="1152"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304800" eaLnBrk="1" hangingPunct="1"/>
                  <a:r>
                    <a:rPr lang="en-US" altLang="zh-CN" sz="1600"/>
                    <a:t>a  </a:t>
                  </a:r>
                  <a:r>
                    <a:rPr lang="zh-CN" altLang="en-US" sz="1600"/>
                    <a:t>栅极</a:t>
                  </a:r>
                </a:p>
                <a:p>
                  <a:pPr indent="304800"/>
                  <a:r>
                    <a:rPr lang="en-US" altLang="zh-CN" sz="1600"/>
                    <a:t>b </a:t>
                  </a:r>
                  <a:r>
                    <a:rPr lang="zh-CN" altLang="en-US" sz="1600"/>
                    <a:t>烃</a:t>
                  </a:r>
                </a:p>
                <a:p>
                  <a:pPr indent="304800"/>
                  <a:r>
                    <a:rPr lang="en-US" altLang="zh-CN" sz="1600"/>
                    <a:t>c </a:t>
                  </a:r>
                  <a:r>
                    <a:rPr lang="zh-CN" altLang="en-US" sz="1600"/>
                    <a:t>溶剂</a:t>
                  </a:r>
                </a:p>
                <a:p>
                  <a:pPr indent="304800"/>
                  <a:r>
                    <a:rPr lang="en-US" altLang="zh-CN" sz="1600"/>
                    <a:t>d </a:t>
                  </a:r>
                  <a:r>
                    <a:rPr lang="zh-CN" altLang="en-US" sz="1600"/>
                    <a:t>炉底电极</a:t>
                  </a:r>
                </a:p>
                <a:p>
                  <a:pPr indent="304800"/>
                  <a:endParaRPr lang="en-US" altLang="zh-CN" sz="1600"/>
                </a:p>
              </p:txBody>
            </p:sp>
            <p:sp>
              <p:nvSpPr>
                <p:cNvPr id="70691" name="Rectangle 63"/>
                <p:cNvSpPr>
                  <a:spLocks noChangeArrowheads="1"/>
                </p:cNvSpPr>
                <p:nvPr/>
              </p:nvSpPr>
              <p:spPr bwMode="auto">
                <a:xfrm>
                  <a:off x="1799" y="2270"/>
                  <a:ext cx="1238"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0687" name="Group 66"/>
              <p:cNvGrpSpPr>
                <a:grpSpLocks/>
              </p:cNvGrpSpPr>
              <p:nvPr/>
            </p:nvGrpSpPr>
            <p:grpSpPr bwMode="auto">
              <a:xfrm>
                <a:off x="3037" y="2270"/>
                <a:ext cx="716" cy="632"/>
                <a:chOff x="3037" y="2270"/>
                <a:chExt cx="716" cy="632"/>
              </a:xfrm>
            </p:grpSpPr>
            <p:sp>
              <p:nvSpPr>
                <p:cNvPr id="70688" name="Rectangle 26"/>
                <p:cNvSpPr>
                  <a:spLocks noChangeArrowheads="1"/>
                </p:cNvSpPr>
                <p:nvPr/>
              </p:nvSpPr>
              <p:spPr bwMode="auto">
                <a:xfrm>
                  <a:off x="3080" y="2270"/>
                  <a:ext cx="630"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电搅拌机</a:t>
                  </a:r>
                </a:p>
                <a:p>
                  <a:pPr algn="ctr"/>
                  <a:endParaRPr lang="en-US" altLang="zh-CN" sz="1600"/>
                </a:p>
              </p:txBody>
            </p:sp>
            <p:sp>
              <p:nvSpPr>
                <p:cNvPr id="70689" name="Rectangle 65"/>
                <p:cNvSpPr>
                  <a:spLocks noChangeArrowheads="1"/>
                </p:cNvSpPr>
                <p:nvPr/>
              </p:nvSpPr>
              <p:spPr bwMode="auto">
                <a:xfrm>
                  <a:off x="3037" y="2270"/>
                  <a:ext cx="716"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70667" name="Rectangle 68"/>
            <p:cNvSpPr>
              <a:spLocks noChangeArrowheads="1"/>
            </p:cNvSpPr>
            <p:nvPr/>
          </p:nvSpPr>
          <p:spPr bwMode="auto">
            <a:xfrm>
              <a:off x="-3" y="-3"/>
              <a:ext cx="3759" cy="2908"/>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0662" name="Rectangle 71"/>
          <p:cNvSpPr>
            <a:spLocks noChangeArrowheads="1"/>
          </p:cNvSpPr>
          <p:nvPr/>
        </p:nvSpPr>
        <p:spPr bwMode="auto">
          <a:xfrm>
            <a:off x="3795713" y="2938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70663" name="Picture 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150" y="4941888"/>
            <a:ext cx="1828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4" name="Rectangle 73"/>
          <p:cNvSpPr>
            <a:spLocks noChangeArrowheads="1"/>
          </p:cNvSpPr>
          <p:nvPr/>
        </p:nvSpPr>
        <p:spPr bwMode="auto">
          <a:xfrm>
            <a:off x="4148138" y="3109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70665" name="Picture 7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457200"/>
            <a:ext cx="11430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页脚占位符 1"/>
          <p:cNvSpPr>
            <a:spLocks noGrp="1"/>
          </p:cNvSpPr>
          <p:nvPr>
            <p:ph type="ftr" sz="quarter" idx="10"/>
          </p:nvPr>
        </p:nvSpPr>
        <p:spPr>
          <a:noFill/>
        </p:spPr>
        <p:txBody>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kumimoji="0" lang="en-US" altLang="en-US" sz="1400" smtClean="0">
                <a:solidFill>
                  <a:srgbClr val="003366"/>
                </a:solidFill>
              </a:rPr>
              <a:t>Page</a:t>
            </a:r>
            <a:fld id="{58B84005-3F05-4E28-8020-C10DAC150DFF}" type="slidenum">
              <a:rPr kumimoji="0" lang="en-US" altLang="en-US" sz="1400" smtClean="0">
                <a:solidFill>
                  <a:srgbClr val="003366"/>
                </a:solidFill>
                <a:latin typeface="Arial Narrow" pitchFamily="34" charset="0"/>
              </a:rPr>
              <a:pPr/>
              <a:t>67</a:t>
            </a:fld>
            <a:endParaRPr kumimoji="0" lang="en-US" altLang="en-US" sz="1400" smtClean="0">
              <a:solidFill>
                <a:srgbClr val="003366"/>
              </a:solidFill>
              <a:latin typeface="Arial Narrow" pitchFamily="34" charset="0"/>
            </a:endParaRPr>
          </a:p>
        </p:txBody>
      </p:sp>
      <p:sp>
        <p:nvSpPr>
          <p:cNvPr id="28674" name="Rectangle 2"/>
          <p:cNvSpPr>
            <a:spLocks noChangeArrowheads="1"/>
          </p:cNvSpPr>
          <p:nvPr/>
        </p:nvSpPr>
        <p:spPr bwMode="auto">
          <a:xfrm>
            <a:off x="468313" y="1341438"/>
            <a:ext cx="8458200" cy="447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None/>
              <a:defRPr/>
            </a:pPr>
            <a:r>
              <a:rPr lang="zh-CN" altLang="en-US" sz="3200" b="1">
                <a:effectLst>
                  <a:outerShdw blurRad="38100" dist="38100" dir="2700000" algn="tl">
                    <a:srgbClr val="C0C0C0"/>
                  </a:outerShdw>
                </a:effectLst>
                <a:latin typeface="宋体" pitchFamily="2" charset="-122"/>
              </a:rPr>
              <a:t>主要内容</a:t>
            </a:r>
            <a:r>
              <a:rPr lang="zh-CN" altLang="en-US" sz="3200">
                <a:latin typeface="宋体" pitchFamily="2" charset="-122"/>
              </a:rPr>
              <a:t>：</a:t>
            </a:r>
          </a:p>
          <a:p>
            <a:pPr>
              <a:buFont typeface="Wingdings" pitchFamily="2" charset="2"/>
              <a:buNone/>
              <a:defRPr/>
            </a:pPr>
            <a:r>
              <a:rPr lang="zh-CN" altLang="en-US" sz="3200">
                <a:latin typeface="宋体" pitchFamily="2" charset="-122"/>
              </a:rPr>
              <a:t>  尺寸参数的放大与缩小，例如长度、面积、体积等</a:t>
            </a:r>
          </a:p>
          <a:p>
            <a:pPr>
              <a:buFont typeface="Wingdings" pitchFamily="2" charset="2"/>
              <a:buNone/>
              <a:defRPr/>
            </a:pPr>
            <a:r>
              <a:rPr lang="zh-CN" altLang="en-US" sz="3200">
                <a:latin typeface="宋体" pitchFamily="2" charset="-122"/>
              </a:rPr>
              <a:t>  运动参数的放大与缩小，例如距离、速度、加速度等</a:t>
            </a:r>
          </a:p>
          <a:p>
            <a:pPr>
              <a:buFont typeface="Wingdings" pitchFamily="2" charset="2"/>
              <a:buNone/>
              <a:defRPr/>
            </a:pPr>
            <a:r>
              <a:rPr lang="zh-CN" altLang="en-US" sz="3200">
                <a:latin typeface="宋体" pitchFamily="2" charset="-122"/>
              </a:rPr>
              <a:t>  能量参数的放大与缩小，例如力、力矩、功率、电压等。</a:t>
            </a:r>
          </a:p>
          <a:p>
            <a:pPr>
              <a:buFont typeface="Wingdings" pitchFamily="2" charset="2"/>
              <a:buNone/>
              <a:defRPr/>
            </a:pPr>
            <a:r>
              <a:rPr lang="zh-CN" altLang="en-US" sz="3200">
                <a:latin typeface="宋体" pitchFamily="2" charset="-122"/>
              </a:rPr>
              <a:t>  其中既包含有能量流，也有信号流，还有物料流</a:t>
            </a:r>
            <a:endParaRPr lang="zh-CN" altLang="en-US" sz="2400"/>
          </a:p>
        </p:txBody>
      </p:sp>
      <p:sp>
        <p:nvSpPr>
          <p:cNvPr id="28675" name="Text Box 3"/>
          <p:cNvSpPr txBox="1">
            <a:spLocks noChangeArrowheads="1"/>
          </p:cNvSpPr>
          <p:nvPr/>
        </p:nvSpPr>
        <p:spPr bwMode="auto">
          <a:xfrm>
            <a:off x="755650" y="836613"/>
            <a:ext cx="48974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lang="en-US" altLang="zh-CN" sz="3600" b="1">
                <a:latin typeface="Tahoma" pitchFamily="34" charset="0"/>
              </a:rPr>
              <a:t>2</a:t>
            </a:r>
            <a:r>
              <a:rPr lang="zh-CN" altLang="en-US" sz="3600" b="1">
                <a:latin typeface="Tahoma" pitchFamily="34" charset="0"/>
              </a:rPr>
              <a:t>．物理量放大</a:t>
            </a:r>
            <a:r>
              <a:rPr lang="en-US" altLang="zh-CN" sz="3600" b="1">
                <a:latin typeface="Tahoma" pitchFamily="34" charset="0"/>
              </a:rPr>
              <a:t>-</a:t>
            </a:r>
            <a:r>
              <a:rPr lang="zh-CN" altLang="en-US" sz="3600" b="1">
                <a:latin typeface="Tahoma" pitchFamily="34" charset="0"/>
              </a:rPr>
              <a:t>缩小</a:t>
            </a:r>
          </a:p>
        </p:txBody>
      </p:sp>
      <p:sp>
        <p:nvSpPr>
          <p:cNvPr id="28677" name="Text Box 5"/>
          <p:cNvSpPr txBox="1">
            <a:spLocks noChangeArrowheads="1"/>
          </p:cNvSpPr>
          <p:nvPr/>
        </p:nvSpPr>
        <p:spPr bwMode="auto">
          <a:xfrm>
            <a:off x="1331913" y="5949950"/>
            <a:ext cx="612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lang="zh-CN" altLang="en-US" sz="2400">
                <a:latin typeface="Tahoma" pitchFamily="34" charset="0"/>
              </a:rPr>
              <a:t>下表列出了部分物理量的放大</a:t>
            </a:r>
            <a:r>
              <a:rPr lang="en-US" altLang="zh-CN" sz="2400">
                <a:latin typeface="Tahoma" pitchFamily="34" charset="0"/>
              </a:rPr>
              <a:t>-</a:t>
            </a:r>
            <a:r>
              <a:rPr lang="zh-CN" altLang="en-US" sz="2400">
                <a:latin typeface="Tahoma" pitchFamily="34" charset="0"/>
              </a:rPr>
              <a:t>缩小原理解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 calcmode="lin" valueType="num">
                                      <p:cBhvr additive="base">
                                        <p:cTn id="7" dur="500" fill="hold"/>
                                        <p:tgtEl>
                                          <p:spTgt spid="28675"/>
                                        </p:tgtEl>
                                        <p:attrNameLst>
                                          <p:attrName>ppt_x</p:attrName>
                                        </p:attrNameLst>
                                      </p:cBhvr>
                                      <p:tavLst>
                                        <p:tav tm="0">
                                          <p:val>
                                            <p:strVal val="#ppt_x"/>
                                          </p:val>
                                        </p:tav>
                                        <p:tav tm="100000">
                                          <p:val>
                                            <p:strVal val="#ppt_x"/>
                                          </p:val>
                                        </p:tav>
                                      </p:tavLst>
                                    </p:anim>
                                    <p:anim calcmode="lin" valueType="num">
                                      <p:cBhvr additive="base">
                                        <p:cTn id="8" dur="500" fill="hold"/>
                                        <p:tgtEl>
                                          <p:spTgt spid="2867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28674"/>
                                        </p:tgtEl>
                                        <p:attrNameLst>
                                          <p:attrName>style.visibility</p:attrName>
                                        </p:attrNameLst>
                                      </p:cBhvr>
                                      <p:to>
                                        <p:strVal val="visible"/>
                                      </p:to>
                                    </p:set>
                                    <p:animEffect transition="in" filter="box(in)">
                                      <p:cBhvr>
                                        <p:cTn id="13" dur="500"/>
                                        <p:tgtEl>
                                          <p:spTgt spid="2867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28677"/>
                                        </p:tgtEl>
                                        <p:attrNameLst>
                                          <p:attrName>style.visibility</p:attrName>
                                        </p:attrNameLst>
                                      </p:cBhvr>
                                      <p:to>
                                        <p:strVal val="visible"/>
                                      </p:to>
                                    </p:set>
                                    <p:animEffect transition="in" filter="slide(fromBottom)">
                                      <p:cBhvr>
                                        <p:cTn id="18" dur="500"/>
                                        <p:tgtEl>
                                          <p:spTgt spid="28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P spid="28675" grpId="0"/>
      <p:bldP spid="2867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209800"/>
            <a:ext cx="1752600"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7"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124200"/>
            <a:ext cx="1143000"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8"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3733800"/>
            <a:ext cx="145732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2709" name="Object 8"/>
          <p:cNvGraphicFramePr>
            <a:graphicFrameLocks noChangeAspect="1"/>
          </p:cNvGraphicFramePr>
          <p:nvPr/>
        </p:nvGraphicFramePr>
        <p:xfrm>
          <a:off x="5219700" y="3068638"/>
          <a:ext cx="1104900" cy="682625"/>
        </p:xfrm>
        <a:graphic>
          <a:graphicData uri="http://schemas.openxmlformats.org/presentationml/2006/ole">
            <mc:AlternateContent xmlns:mc="http://schemas.openxmlformats.org/markup-compatibility/2006">
              <mc:Choice xmlns:v="urn:schemas-microsoft-com:vml" Requires="v">
                <p:oleObj spid="_x0000_s72771" r:id="rId6" imgW="723586" imgH="444307" progId="Equation.3">
                  <p:embed/>
                </p:oleObj>
              </mc:Choice>
              <mc:Fallback>
                <p:oleObj r:id="rId6" imgW="723586" imgH="444307"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19700" y="3068638"/>
                        <a:ext cx="1104900" cy="6826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10" name="Object 7"/>
          <p:cNvGraphicFramePr>
            <a:graphicFrameLocks noChangeAspect="1"/>
          </p:cNvGraphicFramePr>
          <p:nvPr/>
        </p:nvGraphicFramePr>
        <p:xfrm>
          <a:off x="6372225" y="3068638"/>
          <a:ext cx="1266825" cy="773112"/>
        </p:xfrm>
        <a:graphic>
          <a:graphicData uri="http://schemas.openxmlformats.org/presentationml/2006/ole">
            <mc:AlternateContent xmlns:mc="http://schemas.openxmlformats.org/markup-compatibility/2006">
              <mc:Choice xmlns:v="urn:schemas-microsoft-com:vml" Requires="v">
                <p:oleObj spid="_x0000_s72772" r:id="rId8" imgW="736280" imgH="444307" progId="Equation.3">
                  <p:embed/>
                </p:oleObj>
              </mc:Choice>
              <mc:Fallback>
                <p:oleObj r:id="rId8" imgW="736280" imgH="444307"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72225" y="3068638"/>
                        <a:ext cx="1266825" cy="7731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11" name="Object 6"/>
          <p:cNvGraphicFramePr>
            <a:graphicFrameLocks noChangeAspect="1"/>
          </p:cNvGraphicFramePr>
          <p:nvPr/>
        </p:nvGraphicFramePr>
        <p:xfrm>
          <a:off x="5795963" y="3716338"/>
          <a:ext cx="1400175" cy="792162"/>
        </p:xfrm>
        <a:graphic>
          <a:graphicData uri="http://schemas.openxmlformats.org/presentationml/2006/ole">
            <mc:AlternateContent xmlns:mc="http://schemas.openxmlformats.org/markup-compatibility/2006">
              <mc:Choice xmlns:v="urn:schemas-microsoft-com:vml" Requires="v">
                <p:oleObj spid="_x0000_s72773" r:id="rId10" imgW="787058" imgH="444307" progId="Equation.3">
                  <p:embed/>
                </p:oleObj>
              </mc:Choice>
              <mc:Fallback>
                <p:oleObj r:id="rId10" imgW="787058" imgH="444307"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95963" y="3716338"/>
                        <a:ext cx="1400175" cy="7921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2712"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52600" y="5029200"/>
            <a:ext cx="16002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3"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76600" y="4876800"/>
            <a:ext cx="1905000"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2714" name="Object 3"/>
          <p:cNvGraphicFramePr>
            <a:graphicFrameLocks noChangeAspect="1"/>
          </p:cNvGraphicFramePr>
          <p:nvPr/>
        </p:nvGraphicFramePr>
        <p:xfrm>
          <a:off x="5638800" y="5257800"/>
          <a:ext cx="1371600" cy="376238"/>
        </p:xfrm>
        <a:graphic>
          <a:graphicData uri="http://schemas.openxmlformats.org/presentationml/2006/ole">
            <mc:AlternateContent xmlns:mc="http://schemas.openxmlformats.org/markup-compatibility/2006">
              <mc:Choice xmlns:v="urn:schemas-microsoft-com:vml" Requires="v">
                <p:oleObj spid="_x0000_s72774" r:id="rId14" imgW="799753" imgH="215806" progId="Equation.3">
                  <p:embed/>
                </p:oleObj>
              </mc:Choice>
              <mc:Fallback>
                <p:oleObj r:id="rId14" imgW="799753" imgH="215806" progId="Equation.3">
                  <p:embed/>
                  <p:pic>
                    <p:nvPicPr>
                      <p:cNvPr id="0" name="Object 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38800" y="5257800"/>
                        <a:ext cx="1371600" cy="3762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15" name="Object 2"/>
          <p:cNvGraphicFramePr>
            <a:graphicFrameLocks noChangeAspect="1"/>
          </p:cNvGraphicFramePr>
          <p:nvPr/>
        </p:nvGraphicFramePr>
        <p:xfrm>
          <a:off x="5791200" y="6019800"/>
          <a:ext cx="1219200" cy="333375"/>
        </p:xfrm>
        <a:graphic>
          <a:graphicData uri="http://schemas.openxmlformats.org/presentationml/2006/ole">
            <mc:AlternateContent xmlns:mc="http://schemas.openxmlformats.org/markup-compatibility/2006">
              <mc:Choice xmlns:v="urn:schemas-microsoft-com:vml" Requires="v">
                <p:oleObj spid="_x0000_s72775" r:id="rId16" imgW="799753" imgH="215806" progId="Equation.3">
                  <p:embed/>
                </p:oleObj>
              </mc:Choice>
              <mc:Fallback>
                <p:oleObj r:id="rId16" imgW="799753" imgH="215806" progId="Equation.3">
                  <p:embed/>
                  <p:pic>
                    <p:nvPicPr>
                      <p:cNvPr id="0" name="Object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791200" y="6019800"/>
                        <a:ext cx="1219200" cy="3333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2716" name="Group 50"/>
          <p:cNvGrpSpPr>
            <a:grpSpLocks/>
          </p:cNvGrpSpPr>
          <p:nvPr/>
        </p:nvGrpSpPr>
        <p:grpSpPr bwMode="auto">
          <a:xfrm>
            <a:off x="304800" y="838200"/>
            <a:ext cx="8839200" cy="6019800"/>
            <a:chOff x="-3" y="-3"/>
            <a:chExt cx="3734" cy="1644"/>
          </a:xfrm>
        </p:grpSpPr>
        <p:grpSp>
          <p:nvGrpSpPr>
            <p:cNvPr id="72718" name="Group 48"/>
            <p:cNvGrpSpPr>
              <a:grpSpLocks/>
            </p:cNvGrpSpPr>
            <p:nvPr/>
          </p:nvGrpSpPr>
          <p:grpSpPr bwMode="auto">
            <a:xfrm>
              <a:off x="0" y="0"/>
              <a:ext cx="3728" cy="1638"/>
              <a:chOff x="0" y="0"/>
              <a:chExt cx="3728" cy="1638"/>
            </a:xfrm>
          </p:grpSpPr>
          <p:grpSp>
            <p:nvGrpSpPr>
              <p:cNvPr id="72720" name="Group 25"/>
              <p:cNvGrpSpPr>
                <a:grpSpLocks/>
              </p:cNvGrpSpPr>
              <p:nvPr/>
            </p:nvGrpSpPr>
            <p:grpSpPr bwMode="auto">
              <a:xfrm>
                <a:off x="0" y="0"/>
                <a:ext cx="662" cy="374"/>
                <a:chOff x="0" y="0"/>
                <a:chExt cx="662" cy="374"/>
              </a:xfrm>
            </p:grpSpPr>
            <p:sp>
              <p:nvSpPr>
                <p:cNvPr id="72754" name="Rectangle 12"/>
                <p:cNvSpPr>
                  <a:spLocks noChangeArrowheads="1"/>
                </p:cNvSpPr>
                <p:nvPr/>
              </p:nvSpPr>
              <p:spPr bwMode="auto">
                <a:xfrm>
                  <a:off x="43" y="0"/>
                  <a:ext cx="576"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t>原理</a:t>
                  </a:r>
                </a:p>
                <a:p>
                  <a:pPr algn="ctr"/>
                  <a:endParaRPr lang="en-US" altLang="zh-CN" sz="1800"/>
                </a:p>
              </p:txBody>
            </p:sp>
            <p:sp>
              <p:nvSpPr>
                <p:cNvPr id="72755" name="Rectangle 24"/>
                <p:cNvSpPr>
                  <a:spLocks noChangeArrowheads="1"/>
                </p:cNvSpPr>
                <p:nvPr/>
              </p:nvSpPr>
              <p:spPr bwMode="auto">
                <a:xfrm>
                  <a:off x="0" y="0"/>
                  <a:ext cx="662"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2721" name="Group 27"/>
              <p:cNvGrpSpPr>
                <a:grpSpLocks/>
              </p:cNvGrpSpPr>
              <p:nvPr/>
            </p:nvGrpSpPr>
            <p:grpSpPr bwMode="auto">
              <a:xfrm>
                <a:off x="662" y="0"/>
                <a:ext cx="1400" cy="374"/>
                <a:chOff x="662" y="0"/>
                <a:chExt cx="1400" cy="374"/>
              </a:xfrm>
            </p:grpSpPr>
            <p:sp>
              <p:nvSpPr>
                <p:cNvPr id="72752" name="Rectangle 13"/>
                <p:cNvSpPr>
                  <a:spLocks noChangeArrowheads="1"/>
                </p:cNvSpPr>
                <p:nvPr/>
              </p:nvSpPr>
              <p:spPr bwMode="auto">
                <a:xfrm>
                  <a:off x="705" y="0"/>
                  <a:ext cx="131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t>原理图</a:t>
                  </a:r>
                </a:p>
                <a:p>
                  <a:pPr algn="ctr"/>
                  <a:endParaRPr lang="en-US" altLang="zh-CN" sz="1800"/>
                </a:p>
              </p:txBody>
            </p:sp>
            <p:sp>
              <p:nvSpPr>
                <p:cNvPr id="72753" name="Rectangle 26"/>
                <p:cNvSpPr>
                  <a:spLocks noChangeArrowheads="1"/>
                </p:cNvSpPr>
                <p:nvPr/>
              </p:nvSpPr>
              <p:spPr bwMode="auto">
                <a:xfrm>
                  <a:off x="662" y="0"/>
                  <a:ext cx="1400"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2722" name="Group 29"/>
              <p:cNvGrpSpPr>
                <a:grpSpLocks/>
              </p:cNvGrpSpPr>
              <p:nvPr/>
            </p:nvGrpSpPr>
            <p:grpSpPr bwMode="auto">
              <a:xfrm>
                <a:off x="2062" y="0"/>
                <a:ext cx="1022" cy="374"/>
                <a:chOff x="2062" y="0"/>
                <a:chExt cx="1022" cy="374"/>
              </a:xfrm>
            </p:grpSpPr>
            <p:sp>
              <p:nvSpPr>
                <p:cNvPr id="72750" name="Rectangle 14"/>
                <p:cNvSpPr>
                  <a:spLocks noChangeArrowheads="1"/>
                </p:cNvSpPr>
                <p:nvPr/>
              </p:nvSpPr>
              <p:spPr bwMode="auto">
                <a:xfrm>
                  <a:off x="2105" y="0"/>
                  <a:ext cx="936"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t>备注</a:t>
                  </a:r>
                </a:p>
                <a:p>
                  <a:pPr algn="ctr"/>
                  <a:endParaRPr lang="en-US" altLang="zh-CN" sz="1800"/>
                </a:p>
              </p:txBody>
            </p:sp>
            <p:sp>
              <p:nvSpPr>
                <p:cNvPr id="72751" name="Rectangle 28"/>
                <p:cNvSpPr>
                  <a:spLocks noChangeArrowheads="1"/>
                </p:cNvSpPr>
                <p:nvPr/>
              </p:nvSpPr>
              <p:spPr bwMode="auto">
                <a:xfrm>
                  <a:off x="2062" y="0"/>
                  <a:ext cx="1022"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2723" name="Group 31"/>
              <p:cNvGrpSpPr>
                <a:grpSpLocks/>
              </p:cNvGrpSpPr>
              <p:nvPr/>
            </p:nvGrpSpPr>
            <p:grpSpPr bwMode="auto">
              <a:xfrm>
                <a:off x="3084" y="0"/>
                <a:ext cx="644" cy="374"/>
                <a:chOff x="3084" y="0"/>
                <a:chExt cx="644" cy="374"/>
              </a:xfrm>
            </p:grpSpPr>
            <p:sp>
              <p:nvSpPr>
                <p:cNvPr id="72748" name="Rectangle 15"/>
                <p:cNvSpPr>
                  <a:spLocks noChangeArrowheads="1"/>
                </p:cNvSpPr>
                <p:nvPr/>
              </p:nvSpPr>
              <p:spPr bwMode="auto">
                <a:xfrm>
                  <a:off x="3127" y="0"/>
                  <a:ext cx="55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t>应用</a:t>
                  </a:r>
                </a:p>
                <a:p>
                  <a:pPr algn="ctr"/>
                  <a:endParaRPr lang="en-US" altLang="zh-CN" sz="1800"/>
                </a:p>
              </p:txBody>
            </p:sp>
            <p:sp>
              <p:nvSpPr>
                <p:cNvPr id="72749" name="Rectangle 30"/>
                <p:cNvSpPr>
                  <a:spLocks noChangeArrowheads="1"/>
                </p:cNvSpPr>
                <p:nvPr/>
              </p:nvSpPr>
              <p:spPr bwMode="auto">
                <a:xfrm>
                  <a:off x="3084" y="0"/>
                  <a:ext cx="64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2724" name="Group 33"/>
              <p:cNvGrpSpPr>
                <a:grpSpLocks/>
              </p:cNvGrpSpPr>
              <p:nvPr/>
            </p:nvGrpSpPr>
            <p:grpSpPr bwMode="auto">
              <a:xfrm>
                <a:off x="0" y="374"/>
                <a:ext cx="662" cy="632"/>
                <a:chOff x="0" y="374"/>
                <a:chExt cx="662" cy="632"/>
              </a:xfrm>
            </p:grpSpPr>
            <p:sp>
              <p:nvSpPr>
                <p:cNvPr id="72746" name="Rectangle 16"/>
                <p:cNvSpPr>
                  <a:spLocks noChangeArrowheads="1"/>
                </p:cNvSpPr>
                <p:nvPr/>
              </p:nvSpPr>
              <p:spPr bwMode="auto">
                <a:xfrm>
                  <a:off x="43" y="374"/>
                  <a:ext cx="576"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t>杠杆原理</a:t>
                  </a:r>
                </a:p>
                <a:p>
                  <a:pPr algn="ctr"/>
                  <a:endParaRPr lang="en-US" altLang="zh-CN" sz="1800"/>
                </a:p>
              </p:txBody>
            </p:sp>
            <p:sp>
              <p:nvSpPr>
                <p:cNvPr id="72747" name="Rectangle 32"/>
                <p:cNvSpPr>
                  <a:spLocks noChangeArrowheads="1"/>
                </p:cNvSpPr>
                <p:nvPr/>
              </p:nvSpPr>
              <p:spPr bwMode="auto">
                <a:xfrm>
                  <a:off x="0" y="374"/>
                  <a:ext cx="662"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2725" name="Group 35"/>
              <p:cNvGrpSpPr>
                <a:grpSpLocks/>
              </p:cNvGrpSpPr>
              <p:nvPr/>
            </p:nvGrpSpPr>
            <p:grpSpPr bwMode="auto">
              <a:xfrm>
                <a:off x="662" y="374"/>
                <a:ext cx="1400" cy="632"/>
                <a:chOff x="662" y="374"/>
                <a:chExt cx="1400" cy="632"/>
              </a:xfrm>
            </p:grpSpPr>
            <p:sp>
              <p:nvSpPr>
                <p:cNvPr id="72744" name="Rectangle 17"/>
                <p:cNvSpPr>
                  <a:spLocks noChangeArrowheads="1"/>
                </p:cNvSpPr>
                <p:nvPr/>
              </p:nvSpPr>
              <p:spPr bwMode="auto">
                <a:xfrm>
                  <a:off x="705" y="374"/>
                  <a:ext cx="1314"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745" name="Rectangle 34"/>
                <p:cNvSpPr>
                  <a:spLocks noChangeArrowheads="1"/>
                </p:cNvSpPr>
                <p:nvPr/>
              </p:nvSpPr>
              <p:spPr bwMode="auto">
                <a:xfrm>
                  <a:off x="662" y="374"/>
                  <a:ext cx="1400"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2726" name="Group 37"/>
              <p:cNvGrpSpPr>
                <a:grpSpLocks/>
              </p:cNvGrpSpPr>
              <p:nvPr/>
            </p:nvGrpSpPr>
            <p:grpSpPr bwMode="auto">
              <a:xfrm>
                <a:off x="2062" y="374"/>
                <a:ext cx="1022" cy="632"/>
                <a:chOff x="2062" y="374"/>
                <a:chExt cx="1022" cy="632"/>
              </a:xfrm>
            </p:grpSpPr>
            <p:sp>
              <p:nvSpPr>
                <p:cNvPr id="72742" name="Rectangle 18"/>
                <p:cNvSpPr>
                  <a:spLocks noChangeArrowheads="1"/>
                </p:cNvSpPr>
                <p:nvPr/>
              </p:nvSpPr>
              <p:spPr bwMode="auto">
                <a:xfrm>
                  <a:off x="2105" y="374"/>
                  <a:ext cx="936"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304800" algn="ctr" eaLnBrk="1" hangingPunct="1"/>
                  <a:r>
                    <a:rPr lang="zh-CN" altLang="en-US" sz="1800"/>
                    <a:t>尺寸放缩</a:t>
                  </a:r>
                </a:p>
                <a:p>
                  <a:pPr indent="304800" algn="ctr"/>
                  <a:r>
                    <a:rPr lang="zh-CN" altLang="en-US" sz="1800"/>
                    <a:t>速度放缩</a:t>
                  </a:r>
                </a:p>
                <a:p>
                  <a:pPr indent="304800" algn="ctr"/>
                  <a:r>
                    <a:rPr lang="zh-CN" altLang="en-US" sz="1800"/>
                    <a:t>力放缩</a:t>
                  </a:r>
                </a:p>
                <a:p>
                  <a:pPr indent="304800" algn="ctr"/>
                  <a:endParaRPr lang="en-US" altLang="zh-CN" sz="1800"/>
                </a:p>
              </p:txBody>
            </p:sp>
            <p:sp>
              <p:nvSpPr>
                <p:cNvPr id="72743" name="Rectangle 36"/>
                <p:cNvSpPr>
                  <a:spLocks noChangeArrowheads="1"/>
                </p:cNvSpPr>
                <p:nvPr/>
              </p:nvSpPr>
              <p:spPr bwMode="auto">
                <a:xfrm>
                  <a:off x="2062" y="374"/>
                  <a:ext cx="1022"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2727" name="Group 39"/>
              <p:cNvGrpSpPr>
                <a:grpSpLocks/>
              </p:cNvGrpSpPr>
              <p:nvPr/>
            </p:nvGrpSpPr>
            <p:grpSpPr bwMode="auto">
              <a:xfrm>
                <a:off x="3084" y="374"/>
                <a:ext cx="644" cy="632"/>
                <a:chOff x="3084" y="374"/>
                <a:chExt cx="644" cy="632"/>
              </a:xfrm>
            </p:grpSpPr>
            <p:sp>
              <p:nvSpPr>
                <p:cNvPr id="72740" name="Rectangle 19"/>
                <p:cNvSpPr>
                  <a:spLocks noChangeArrowheads="1"/>
                </p:cNvSpPr>
                <p:nvPr/>
              </p:nvSpPr>
              <p:spPr bwMode="auto">
                <a:xfrm>
                  <a:off x="3127" y="374"/>
                  <a:ext cx="558"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t>连杆机构</a:t>
                  </a:r>
                </a:p>
                <a:p>
                  <a:pPr algn="ctr"/>
                  <a:r>
                    <a:rPr lang="zh-CN" altLang="en-US" sz="1800"/>
                    <a:t>齿轮机构</a:t>
                  </a:r>
                </a:p>
                <a:p>
                  <a:pPr algn="ctr"/>
                  <a:endParaRPr lang="en-US" altLang="zh-CN" sz="1800"/>
                </a:p>
              </p:txBody>
            </p:sp>
            <p:sp>
              <p:nvSpPr>
                <p:cNvPr id="72741" name="Rectangle 38"/>
                <p:cNvSpPr>
                  <a:spLocks noChangeArrowheads="1"/>
                </p:cNvSpPr>
                <p:nvPr/>
              </p:nvSpPr>
              <p:spPr bwMode="auto">
                <a:xfrm>
                  <a:off x="3084" y="374"/>
                  <a:ext cx="644"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2728" name="Group 41"/>
              <p:cNvGrpSpPr>
                <a:grpSpLocks/>
              </p:cNvGrpSpPr>
              <p:nvPr/>
            </p:nvGrpSpPr>
            <p:grpSpPr bwMode="auto">
              <a:xfrm>
                <a:off x="0" y="1006"/>
                <a:ext cx="662" cy="632"/>
                <a:chOff x="0" y="1006"/>
                <a:chExt cx="662" cy="632"/>
              </a:xfrm>
            </p:grpSpPr>
            <p:sp>
              <p:nvSpPr>
                <p:cNvPr id="72738" name="Rectangle 20"/>
                <p:cNvSpPr>
                  <a:spLocks noChangeArrowheads="1"/>
                </p:cNvSpPr>
                <p:nvPr/>
              </p:nvSpPr>
              <p:spPr bwMode="auto">
                <a:xfrm>
                  <a:off x="43" y="1006"/>
                  <a:ext cx="576"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t>楔原理</a:t>
                  </a:r>
                </a:p>
                <a:p>
                  <a:pPr algn="ctr"/>
                  <a:endParaRPr lang="en-US" altLang="zh-CN" sz="1800"/>
                </a:p>
              </p:txBody>
            </p:sp>
            <p:sp>
              <p:nvSpPr>
                <p:cNvPr id="72739" name="Rectangle 40"/>
                <p:cNvSpPr>
                  <a:spLocks noChangeArrowheads="1"/>
                </p:cNvSpPr>
                <p:nvPr/>
              </p:nvSpPr>
              <p:spPr bwMode="auto">
                <a:xfrm>
                  <a:off x="0" y="1006"/>
                  <a:ext cx="662"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2729" name="Group 43"/>
              <p:cNvGrpSpPr>
                <a:grpSpLocks/>
              </p:cNvGrpSpPr>
              <p:nvPr/>
            </p:nvGrpSpPr>
            <p:grpSpPr bwMode="auto">
              <a:xfrm>
                <a:off x="662" y="1006"/>
                <a:ext cx="1400" cy="632"/>
                <a:chOff x="662" y="1006"/>
                <a:chExt cx="1400" cy="632"/>
              </a:xfrm>
            </p:grpSpPr>
            <p:sp>
              <p:nvSpPr>
                <p:cNvPr id="72736" name="Rectangle 21"/>
                <p:cNvSpPr>
                  <a:spLocks noChangeArrowheads="1"/>
                </p:cNvSpPr>
                <p:nvPr/>
              </p:nvSpPr>
              <p:spPr bwMode="auto">
                <a:xfrm>
                  <a:off x="705" y="1006"/>
                  <a:ext cx="1314"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737" name="Rectangle 42"/>
                <p:cNvSpPr>
                  <a:spLocks noChangeArrowheads="1"/>
                </p:cNvSpPr>
                <p:nvPr/>
              </p:nvSpPr>
              <p:spPr bwMode="auto">
                <a:xfrm>
                  <a:off x="662" y="1006"/>
                  <a:ext cx="1400"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2730" name="Group 45"/>
              <p:cNvGrpSpPr>
                <a:grpSpLocks/>
              </p:cNvGrpSpPr>
              <p:nvPr/>
            </p:nvGrpSpPr>
            <p:grpSpPr bwMode="auto">
              <a:xfrm>
                <a:off x="2062" y="1006"/>
                <a:ext cx="1022" cy="632"/>
                <a:chOff x="2062" y="1006"/>
                <a:chExt cx="1022" cy="632"/>
              </a:xfrm>
            </p:grpSpPr>
            <p:sp>
              <p:nvSpPr>
                <p:cNvPr id="72734" name="Rectangle 22"/>
                <p:cNvSpPr>
                  <a:spLocks noChangeArrowheads="1"/>
                </p:cNvSpPr>
                <p:nvPr/>
              </p:nvSpPr>
              <p:spPr bwMode="auto">
                <a:xfrm>
                  <a:off x="2105" y="1006"/>
                  <a:ext cx="936"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304800" algn="ctr" eaLnBrk="1" hangingPunct="1"/>
                  <a:r>
                    <a:rPr lang="zh-CN" altLang="en-US" sz="1800"/>
                    <a:t>尺寸放缩</a:t>
                  </a:r>
                </a:p>
                <a:p>
                  <a:pPr indent="304800" algn="ctr"/>
                  <a:r>
                    <a:rPr lang="zh-CN" altLang="en-US" sz="1800"/>
                    <a:t>速度放缩</a:t>
                  </a:r>
                </a:p>
                <a:p>
                  <a:pPr indent="304800" algn="ctr"/>
                  <a:endParaRPr lang="en-US" altLang="zh-CN" sz="1800"/>
                </a:p>
              </p:txBody>
            </p:sp>
            <p:sp>
              <p:nvSpPr>
                <p:cNvPr id="72735" name="Rectangle 44"/>
                <p:cNvSpPr>
                  <a:spLocks noChangeArrowheads="1"/>
                </p:cNvSpPr>
                <p:nvPr/>
              </p:nvSpPr>
              <p:spPr bwMode="auto">
                <a:xfrm>
                  <a:off x="2062" y="1006"/>
                  <a:ext cx="1022"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2731" name="Group 47"/>
              <p:cNvGrpSpPr>
                <a:grpSpLocks/>
              </p:cNvGrpSpPr>
              <p:nvPr/>
            </p:nvGrpSpPr>
            <p:grpSpPr bwMode="auto">
              <a:xfrm>
                <a:off x="3084" y="1006"/>
                <a:ext cx="644" cy="632"/>
                <a:chOff x="3084" y="1006"/>
                <a:chExt cx="644" cy="632"/>
              </a:xfrm>
            </p:grpSpPr>
            <p:sp>
              <p:nvSpPr>
                <p:cNvPr id="72732" name="Rectangle 23"/>
                <p:cNvSpPr>
                  <a:spLocks noChangeArrowheads="1"/>
                </p:cNvSpPr>
                <p:nvPr/>
              </p:nvSpPr>
              <p:spPr bwMode="auto">
                <a:xfrm>
                  <a:off x="3127" y="1006"/>
                  <a:ext cx="558"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t>螺旋传动</a:t>
                  </a:r>
                </a:p>
                <a:p>
                  <a:pPr algn="ctr"/>
                  <a:r>
                    <a:rPr lang="zh-CN" altLang="en-US" sz="1800"/>
                    <a:t>凸轮机构</a:t>
                  </a:r>
                </a:p>
                <a:p>
                  <a:pPr algn="ctr"/>
                  <a:endParaRPr lang="en-US" altLang="zh-CN" sz="1800"/>
                </a:p>
              </p:txBody>
            </p:sp>
            <p:sp>
              <p:nvSpPr>
                <p:cNvPr id="72733" name="Rectangle 46"/>
                <p:cNvSpPr>
                  <a:spLocks noChangeArrowheads="1"/>
                </p:cNvSpPr>
                <p:nvPr/>
              </p:nvSpPr>
              <p:spPr bwMode="auto">
                <a:xfrm>
                  <a:off x="3084" y="1006"/>
                  <a:ext cx="644"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72719" name="Rectangle 49"/>
            <p:cNvSpPr>
              <a:spLocks noChangeArrowheads="1"/>
            </p:cNvSpPr>
            <p:nvPr/>
          </p:nvSpPr>
          <p:spPr bwMode="auto">
            <a:xfrm>
              <a:off x="-3" y="-3"/>
              <a:ext cx="3734" cy="1644"/>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2717" name="Text Box 51"/>
          <p:cNvSpPr txBox="1">
            <a:spLocks noChangeArrowheads="1"/>
          </p:cNvSpPr>
          <p:nvPr/>
        </p:nvSpPr>
        <p:spPr bwMode="auto">
          <a:xfrm>
            <a:off x="3352800" y="228600"/>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lang="zh-CN" altLang="en-US" sz="2400" b="1"/>
              <a:t>放大缩小原理</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533400"/>
            <a:ext cx="2362200"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3731" name="Object 12"/>
          <p:cNvGraphicFramePr>
            <a:graphicFrameLocks noChangeAspect="1"/>
          </p:cNvGraphicFramePr>
          <p:nvPr/>
        </p:nvGraphicFramePr>
        <p:xfrm>
          <a:off x="5334000" y="685800"/>
          <a:ext cx="1905000" cy="1595438"/>
        </p:xfrm>
        <a:graphic>
          <a:graphicData uri="http://schemas.openxmlformats.org/presentationml/2006/ole">
            <mc:AlternateContent xmlns:mc="http://schemas.openxmlformats.org/markup-compatibility/2006">
              <mc:Choice xmlns:v="urn:schemas-microsoft-com:vml" Requires="v">
                <p:oleObj spid="_x0000_s73799" r:id="rId4" imgW="1054100" imgH="889000" progId="Equation.3">
                  <p:embed/>
                </p:oleObj>
              </mc:Choice>
              <mc:Fallback>
                <p:oleObj r:id="rId4" imgW="1054100" imgH="889000"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685800"/>
                        <a:ext cx="1905000" cy="15954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3732"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2420938"/>
            <a:ext cx="175260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3"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3600" y="3505200"/>
            <a:ext cx="1295400"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3734" name="Object 9"/>
          <p:cNvGraphicFramePr>
            <a:graphicFrameLocks noChangeAspect="1"/>
          </p:cNvGraphicFramePr>
          <p:nvPr/>
        </p:nvGraphicFramePr>
        <p:xfrm>
          <a:off x="5334000" y="3124200"/>
          <a:ext cx="1219200" cy="630238"/>
        </p:xfrm>
        <a:graphic>
          <a:graphicData uri="http://schemas.openxmlformats.org/presentationml/2006/ole">
            <mc:AlternateContent xmlns:mc="http://schemas.openxmlformats.org/markup-compatibility/2006">
              <mc:Choice xmlns:v="urn:schemas-microsoft-com:vml" Requires="v">
                <p:oleObj spid="_x0000_s73800" r:id="rId8" imgW="863225" imgH="444307" progId="Equation.3">
                  <p:embed/>
                </p:oleObj>
              </mc:Choice>
              <mc:Fallback>
                <p:oleObj r:id="rId8" imgW="863225" imgH="444307"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4000" y="3124200"/>
                        <a:ext cx="1219200" cy="6302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735" name="Object 8"/>
          <p:cNvGraphicFramePr>
            <a:graphicFrameLocks noChangeAspect="1"/>
          </p:cNvGraphicFramePr>
          <p:nvPr/>
        </p:nvGraphicFramePr>
        <p:xfrm>
          <a:off x="6400800" y="3657600"/>
          <a:ext cx="990600" cy="681038"/>
        </p:xfrm>
        <a:graphic>
          <a:graphicData uri="http://schemas.openxmlformats.org/presentationml/2006/ole">
            <mc:AlternateContent xmlns:mc="http://schemas.openxmlformats.org/markup-compatibility/2006">
              <mc:Choice xmlns:v="urn:schemas-microsoft-com:vml" Requires="v">
                <p:oleObj spid="_x0000_s73801" r:id="rId10" imgW="609600" imgH="419100" progId="Equation.3">
                  <p:embed/>
                </p:oleObj>
              </mc:Choice>
              <mc:Fallback>
                <p:oleObj r:id="rId10" imgW="609600" imgH="4191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00800" y="3657600"/>
                        <a:ext cx="990600" cy="6810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3736"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5000" y="4495800"/>
            <a:ext cx="152400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7"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5715000"/>
            <a:ext cx="160020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8"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05200" y="4724400"/>
            <a:ext cx="1676400"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3739" name="Object 4"/>
          <p:cNvGraphicFramePr>
            <a:graphicFrameLocks noChangeAspect="1"/>
          </p:cNvGraphicFramePr>
          <p:nvPr/>
        </p:nvGraphicFramePr>
        <p:xfrm>
          <a:off x="5257800" y="5314950"/>
          <a:ext cx="1143000" cy="777875"/>
        </p:xfrm>
        <a:graphic>
          <a:graphicData uri="http://schemas.openxmlformats.org/presentationml/2006/ole">
            <mc:AlternateContent xmlns:mc="http://schemas.openxmlformats.org/markup-compatibility/2006">
              <mc:Choice xmlns:v="urn:schemas-microsoft-com:vml" Requires="v">
                <p:oleObj spid="_x0000_s73802" r:id="rId15" imgW="660113" imgH="444307" progId="Equation.3">
                  <p:embed/>
                </p:oleObj>
              </mc:Choice>
              <mc:Fallback>
                <p:oleObj r:id="rId15" imgW="660113" imgH="444307" progId="Equation.3">
                  <p:embed/>
                  <p:pic>
                    <p:nvPicPr>
                      <p:cNvPr id="0" name="Object 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57800" y="5314950"/>
                        <a:ext cx="1143000" cy="777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740" name="Object 3"/>
          <p:cNvGraphicFramePr>
            <a:graphicFrameLocks noChangeAspect="1"/>
          </p:cNvGraphicFramePr>
          <p:nvPr/>
        </p:nvGraphicFramePr>
        <p:xfrm>
          <a:off x="6553200" y="5334000"/>
          <a:ext cx="990600" cy="674688"/>
        </p:xfrm>
        <a:graphic>
          <a:graphicData uri="http://schemas.openxmlformats.org/presentationml/2006/ole">
            <mc:AlternateContent xmlns:mc="http://schemas.openxmlformats.org/markup-compatibility/2006">
              <mc:Choice xmlns:v="urn:schemas-microsoft-com:vml" Requires="v">
                <p:oleObj spid="_x0000_s73803" r:id="rId17" imgW="660113" imgH="444307" progId="Equation.3">
                  <p:embed/>
                </p:oleObj>
              </mc:Choice>
              <mc:Fallback>
                <p:oleObj r:id="rId17" imgW="660113" imgH="444307" progId="Equation.3">
                  <p:embed/>
                  <p:pic>
                    <p:nvPicPr>
                      <p:cNvPr id="0" name="Object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553200" y="5334000"/>
                        <a:ext cx="990600" cy="6746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741" name="Object 2"/>
          <p:cNvGraphicFramePr>
            <a:graphicFrameLocks noChangeAspect="1"/>
          </p:cNvGraphicFramePr>
          <p:nvPr/>
        </p:nvGraphicFramePr>
        <p:xfrm>
          <a:off x="5943600" y="6145213"/>
          <a:ext cx="914400" cy="596900"/>
        </p:xfrm>
        <a:graphic>
          <a:graphicData uri="http://schemas.openxmlformats.org/presentationml/2006/ole">
            <mc:AlternateContent xmlns:mc="http://schemas.openxmlformats.org/markup-compatibility/2006">
              <mc:Choice xmlns:v="urn:schemas-microsoft-com:vml" Requires="v">
                <p:oleObj spid="_x0000_s73804" r:id="rId19" imgW="685502" imgH="444307" progId="Equation.3">
                  <p:embed/>
                </p:oleObj>
              </mc:Choice>
              <mc:Fallback>
                <p:oleObj r:id="rId19" imgW="685502" imgH="444307" progId="Equation.3">
                  <p:embed/>
                  <p:pic>
                    <p:nvPicPr>
                      <p:cNvPr id="0" name="Object 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943600" y="6145213"/>
                        <a:ext cx="914400"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3742" name="Group 52"/>
          <p:cNvGrpSpPr>
            <a:grpSpLocks/>
          </p:cNvGrpSpPr>
          <p:nvPr/>
        </p:nvGrpSpPr>
        <p:grpSpPr bwMode="auto">
          <a:xfrm>
            <a:off x="228600" y="457200"/>
            <a:ext cx="8915400" cy="6400800"/>
            <a:chOff x="-3" y="-3"/>
            <a:chExt cx="3734" cy="1472"/>
          </a:xfrm>
        </p:grpSpPr>
        <p:grpSp>
          <p:nvGrpSpPr>
            <p:cNvPr id="73743" name="Group 50"/>
            <p:cNvGrpSpPr>
              <a:grpSpLocks/>
            </p:cNvGrpSpPr>
            <p:nvPr/>
          </p:nvGrpSpPr>
          <p:grpSpPr bwMode="auto">
            <a:xfrm>
              <a:off x="0" y="0"/>
              <a:ext cx="3728" cy="1466"/>
              <a:chOff x="0" y="0"/>
              <a:chExt cx="3728" cy="1466"/>
            </a:xfrm>
          </p:grpSpPr>
          <p:grpSp>
            <p:nvGrpSpPr>
              <p:cNvPr id="73745" name="Group 27"/>
              <p:cNvGrpSpPr>
                <a:grpSpLocks/>
              </p:cNvGrpSpPr>
              <p:nvPr/>
            </p:nvGrpSpPr>
            <p:grpSpPr bwMode="auto">
              <a:xfrm>
                <a:off x="0" y="0"/>
                <a:ext cx="662" cy="460"/>
                <a:chOff x="0" y="0"/>
                <a:chExt cx="662" cy="460"/>
              </a:xfrm>
            </p:grpSpPr>
            <p:sp>
              <p:nvSpPr>
                <p:cNvPr id="73779" name="Rectangle 14"/>
                <p:cNvSpPr>
                  <a:spLocks noChangeArrowheads="1"/>
                </p:cNvSpPr>
                <p:nvPr/>
              </p:nvSpPr>
              <p:spPr bwMode="auto">
                <a:xfrm>
                  <a:off x="43" y="0"/>
                  <a:ext cx="576"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毛细原理</a:t>
                  </a:r>
                </a:p>
                <a:p>
                  <a:pPr algn="ctr"/>
                  <a:endParaRPr lang="en-US" altLang="zh-CN" sz="1600"/>
                </a:p>
              </p:txBody>
            </p:sp>
            <p:sp>
              <p:nvSpPr>
                <p:cNvPr id="73780" name="Rectangle 26"/>
                <p:cNvSpPr>
                  <a:spLocks noChangeArrowheads="1"/>
                </p:cNvSpPr>
                <p:nvPr/>
              </p:nvSpPr>
              <p:spPr bwMode="auto">
                <a:xfrm>
                  <a:off x="0" y="0"/>
                  <a:ext cx="662"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3746" name="Group 29"/>
              <p:cNvGrpSpPr>
                <a:grpSpLocks/>
              </p:cNvGrpSpPr>
              <p:nvPr/>
            </p:nvGrpSpPr>
            <p:grpSpPr bwMode="auto">
              <a:xfrm>
                <a:off x="662" y="0"/>
                <a:ext cx="1400" cy="460"/>
                <a:chOff x="662" y="0"/>
                <a:chExt cx="1400" cy="460"/>
              </a:xfrm>
            </p:grpSpPr>
            <p:sp>
              <p:nvSpPr>
                <p:cNvPr id="73777" name="Rectangle 15"/>
                <p:cNvSpPr>
                  <a:spLocks noChangeArrowheads="1"/>
                </p:cNvSpPr>
                <p:nvPr/>
              </p:nvSpPr>
              <p:spPr bwMode="auto">
                <a:xfrm>
                  <a:off x="705" y="0"/>
                  <a:ext cx="1314"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3778" name="Rectangle 28"/>
                <p:cNvSpPr>
                  <a:spLocks noChangeArrowheads="1"/>
                </p:cNvSpPr>
                <p:nvPr/>
              </p:nvSpPr>
              <p:spPr bwMode="auto">
                <a:xfrm>
                  <a:off x="662" y="0"/>
                  <a:ext cx="1400"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3747" name="Group 31"/>
              <p:cNvGrpSpPr>
                <a:grpSpLocks/>
              </p:cNvGrpSpPr>
              <p:nvPr/>
            </p:nvGrpSpPr>
            <p:grpSpPr bwMode="auto">
              <a:xfrm>
                <a:off x="2062" y="0"/>
                <a:ext cx="1022" cy="460"/>
                <a:chOff x="2062" y="0"/>
                <a:chExt cx="1022" cy="460"/>
              </a:xfrm>
            </p:grpSpPr>
            <p:sp>
              <p:nvSpPr>
                <p:cNvPr id="73775" name="Rectangle 16"/>
                <p:cNvSpPr>
                  <a:spLocks noChangeArrowheads="1" noTextEdit="1"/>
                </p:cNvSpPr>
                <p:nvPr/>
              </p:nvSpPr>
              <p:spPr bwMode="auto">
                <a:xfrm>
                  <a:off x="2105" y="0"/>
                  <a:ext cx="936"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3776" name="Rectangle 30"/>
                <p:cNvSpPr>
                  <a:spLocks noChangeArrowheads="1"/>
                </p:cNvSpPr>
                <p:nvPr/>
              </p:nvSpPr>
              <p:spPr bwMode="auto">
                <a:xfrm>
                  <a:off x="2062" y="0"/>
                  <a:ext cx="1022"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3748" name="Group 33"/>
              <p:cNvGrpSpPr>
                <a:grpSpLocks/>
              </p:cNvGrpSpPr>
              <p:nvPr/>
            </p:nvGrpSpPr>
            <p:grpSpPr bwMode="auto">
              <a:xfrm>
                <a:off x="3084" y="0"/>
                <a:ext cx="644" cy="460"/>
                <a:chOff x="3084" y="0"/>
                <a:chExt cx="644" cy="460"/>
              </a:xfrm>
            </p:grpSpPr>
            <p:sp>
              <p:nvSpPr>
                <p:cNvPr id="73773" name="Rectangle 17"/>
                <p:cNvSpPr>
                  <a:spLocks noChangeArrowheads="1"/>
                </p:cNvSpPr>
                <p:nvPr/>
              </p:nvSpPr>
              <p:spPr bwMode="auto">
                <a:xfrm>
                  <a:off x="3127" y="0"/>
                  <a:ext cx="558"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sz="1600"/>
                    <a:t> </a:t>
                  </a:r>
                </a:p>
                <a:p>
                  <a:pPr algn="ctr"/>
                  <a:endParaRPr lang="en-US" altLang="zh-CN" sz="1600"/>
                </a:p>
              </p:txBody>
            </p:sp>
            <p:sp>
              <p:nvSpPr>
                <p:cNvPr id="73774" name="Rectangle 32"/>
                <p:cNvSpPr>
                  <a:spLocks noChangeArrowheads="1"/>
                </p:cNvSpPr>
                <p:nvPr/>
              </p:nvSpPr>
              <p:spPr bwMode="auto">
                <a:xfrm>
                  <a:off x="3084" y="0"/>
                  <a:ext cx="64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3749" name="Group 35"/>
              <p:cNvGrpSpPr>
                <a:grpSpLocks/>
              </p:cNvGrpSpPr>
              <p:nvPr/>
            </p:nvGrpSpPr>
            <p:grpSpPr bwMode="auto">
              <a:xfrm>
                <a:off x="0" y="460"/>
                <a:ext cx="662" cy="460"/>
                <a:chOff x="0" y="460"/>
                <a:chExt cx="662" cy="460"/>
              </a:xfrm>
            </p:grpSpPr>
            <p:sp>
              <p:nvSpPr>
                <p:cNvPr id="73771" name="Rectangle 18"/>
                <p:cNvSpPr>
                  <a:spLocks noChangeArrowheads="1"/>
                </p:cNvSpPr>
                <p:nvPr/>
              </p:nvSpPr>
              <p:spPr bwMode="auto">
                <a:xfrm>
                  <a:off x="43" y="460"/>
                  <a:ext cx="576"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变形原理</a:t>
                  </a:r>
                </a:p>
                <a:p>
                  <a:pPr algn="ctr"/>
                  <a:endParaRPr lang="en-US" altLang="zh-CN" sz="1600"/>
                </a:p>
              </p:txBody>
            </p:sp>
            <p:sp>
              <p:nvSpPr>
                <p:cNvPr id="73772" name="Rectangle 34"/>
                <p:cNvSpPr>
                  <a:spLocks noChangeArrowheads="1"/>
                </p:cNvSpPr>
                <p:nvPr/>
              </p:nvSpPr>
              <p:spPr bwMode="auto">
                <a:xfrm>
                  <a:off x="0" y="460"/>
                  <a:ext cx="662"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3750" name="Group 37"/>
              <p:cNvGrpSpPr>
                <a:grpSpLocks/>
              </p:cNvGrpSpPr>
              <p:nvPr/>
            </p:nvGrpSpPr>
            <p:grpSpPr bwMode="auto">
              <a:xfrm>
                <a:off x="662" y="460"/>
                <a:ext cx="1400" cy="460"/>
                <a:chOff x="662" y="460"/>
                <a:chExt cx="1400" cy="460"/>
              </a:xfrm>
            </p:grpSpPr>
            <p:sp>
              <p:nvSpPr>
                <p:cNvPr id="73769" name="Rectangle 19"/>
                <p:cNvSpPr>
                  <a:spLocks noChangeArrowheads="1"/>
                </p:cNvSpPr>
                <p:nvPr/>
              </p:nvSpPr>
              <p:spPr bwMode="auto">
                <a:xfrm>
                  <a:off x="705" y="460"/>
                  <a:ext cx="1314"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3770" name="Rectangle 36"/>
                <p:cNvSpPr>
                  <a:spLocks noChangeArrowheads="1"/>
                </p:cNvSpPr>
                <p:nvPr/>
              </p:nvSpPr>
              <p:spPr bwMode="auto">
                <a:xfrm>
                  <a:off x="662" y="460"/>
                  <a:ext cx="1400"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3751" name="Group 39"/>
              <p:cNvGrpSpPr>
                <a:grpSpLocks/>
              </p:cNvGrpSpPr>
              <p:nvPr/>
            </p:nvGrpSpPr>
            <p:grpSpPr bwMode="auto">
              <a:xfrm>
                <a:off x="2062" y="460"/>
                <a:ext cx="1022" cy="460"/>
                <a:chOff x="2062" y="460"/>
                <a:chExt cx="1022" cy="460"/>
              </a:xfrm>
            </p:grpSpPr>
            <p:sp>
              <p:nvSpPr>
                <p:cNvPr id="73767" name="Rectangle 20"/>
                <p:cNvSpPr>
                  <a:spLocks noChangeArrowheads="1"/>
                </p:cNvSpPr>
                <p:nvPr/>
              </p:nvSpPr>
              <p:spPr bwMode="auto">
                <a:xfrm>
                  <a:off x="2105" y="460"/>
                  <a:ext cx="936"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304800" algn="ctr" eaLnBrk="1" hangingPunct="1"/>
                  <a:r>
                    <a:rPr lang="zh-CN" altLang="en-US" sz="1600"/>
                    <a:t>拉压变形</a:t>
                  </a:r>
                </a:p>
                <a:p>
                  <a:pPr indent="304800" algn="ctr"/>
                  <a:r>
                    <a:rPr lang="zh-CN" altLang="en-US" sz="1600"/>
                    <a:t>剪切变形</a:t>
                  </a:r>
                </a:p>
                <a:p>
                  <a:pPr indent="304800" algn="ctr"/>
                  <a:endParaRPr lang="en-US" altLang="zh-CN" sz="1600"/>
                </a:p>
              </p:txBody>
            </p:sp>
            <p:sp>
              <p:nvSpPr>
                <p:cNvPr id="73768" name="Rectangle 38"/>
                <p:cNvSpPr>
                  <a:spLocks noChangeArrowheads="1"/>
                </p:cNvSpPr>
                <p:nvPr/>
              </p:nvSpPr>
              <p:spPr bwMode="auto">
                <a:xfrm>
                  <a:off x="2062" y="460"/>
                  <a:ext cx="1022"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3752" name="Group 41"/>
              <p:cNvGrpSpPr>
                <a:grpSpLocks/>
              </p:cNvGrpSpPr>
              <p:nvPr/>
            </p:nvGrpSpPr>
            <p:grpSpPr bwMode="auto">
              <a:xfrm>
                <a:off x="3084" y="460"/>
                <a:ext cx="644" cy="460"/>
                <a:chOff x="3084" y="460"/>
                <a:chExt cx="644" cy="460"/>
              </a:xfrm>
            </p:grpSpPr>
            <p:sp>
              <p:nvSpPr>
                <p:cNvPr id="73765" name="Rectangle 21"/>
                <p:cNvSpPr>
                  <a:spLocks noChangeArrowheads="1"/>
                </p:cNvSpPr>
                <p:nvPr/>
              </p:nvSpPr>
              <p:spPr bwMode="auto">
                <a:xfrm>
                  <a:off x="3127" y="460"/>
                  <a:ext cx="558"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sz="1600"/>
                    <a:t> </a:t>
                  </a:r>
                </a:p>
                <a:p>
                  <a:pPr algn="ctr"/>
                  <a:endParaRPr lang="en-US" altLang="zh-CN" sz="1600"/>
                </a:p>
              </p:txBody>
            </p:sp>
            <p:sp>
              <p:nvSpPr>
                <p:cNvPr id="73766" name="Rectangle 40"/>
                <p:cNvSpPr>
                  <a:spLocks noChangeArrowheads="1"/>
                </p:cNvSpPr>
                <p:nvPr/>
              </p:nvSpPr>
              <p:spPr bwMode="auto">
                <a:xfrm>
                  <a:off x="3084" y="460"/>
                  <a:ext cx="64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3753" name="Group 43"/>
              <p:cNvGrpSpPr>
                <a:grpSpLocks/>
              </p:cNvGrpSpPr>
              <p:nvPr/>
            </p:nvGrpSpPr>
            <p:grpSpPr bwMode="auto">
              <a:xfrm>
                <a:off x="0" y="920"/>
                <a:ext cx="662" cy="546"/>
                <a:chOff x="0" y="920"/>
                <a:chExt cx="662" cy="546"/>
              </a:xfrm>
            </p:grpSpPr>
            <p:sp>
              <p:nvSpPr>
                <p:cNvPr id="73763" name="Rectangle 22"/>
                <p:cNvSpPr>
                  <a:spLocks noChangeArrowheads="1"/>
                </p:cNvSpPr>
                <p:nvPr/>
              </p:nvSpPr>
              <p:spPr bwMode="auto">
                <a:xfrm>
                  <a:off x="43" y="920"/>
                  <a:ext cx="576"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流体原理</a:t>
                  </a:r>
                </a:p>
                <a:p>
                  <a:pPr algn="ctr"/>
                  <a:endParaRPr lang="en-US" altLang="zh-CN" sz="1600"/>
                </a:p>
              </p:txBody>
            </p:sp>
            <p:sp>
              <p:nvSpPr>
                <p:cNvPr id="73764" name="Rectangle 42"/>
                <p:cNvSpPr>
                  <a:spLocks noChangeArrowheads="1"/>
                </p:cNvSpPr>
                <p:nvPr/>
              </p:nvSpPr>
              <p:spPr bwMode="auto">
                <a:xfrm>
                  <a:off x="0" y="920"/>
                  <a:ext cx="662"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3754" name="Group 45"/>
              <p:cNvGrpSpPr>
                <a:grpSpLocks/>
              </p:cNvGrpSpPr>
              <p:nvPr/>
            </p:nvGrpSpPr>
            <p:grpSpPr bwMode="auto">
              <a:xfrm>
                <a:off x="662" y="920"/>
                <a:ext cx="1400" cy="546"/>
                <a:chOff x="662" y="920"/>
                <a:chExt cx="1400" cy="546"/>
              </a:xfrm>
            </p:grpSpPr>
            <p:sp>
              <p:nvSpPr>
                <p:cNvPr id="73761" name="Rectangle 23"/>
                <p:cNvSpPr>
                  <a:spLocks noChangeArrowheads="1"/>
                </p:cNvSpPr>
                <p:nvPr/>
              </p:nvSpPr>
              <p:spPr bwMode="auto">
                <a:xfrm>
                  <a:off x="705" y="920"/>
                  <a:ext cx="1314"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3762" name="Rectangle 44"/>
                <p:cNvSpPr>
                  <a:spLocks noChangeArrowheads="1"/>
                </p:cNvSpPr>
                <p:nvPr/>
              </p:nvSpPr>
              <p:spPr bwMode="auto">
                <a:xfrm>
                  <a:off x="662" y="920"/>
                  <a:ext cx="1400"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3755" name="Group 47"/>
              <p:cNvGrpSpPr>
                <a:grpSpLocks/>
              </p:cNvGrpSpPr>
              <p:nvPr/>
            </p:nvGrpSpPr>
            <p:grpSpPr bwMode="auto">
              <a:xfrm>
                <a:off x="2062" y="920"/>
                <a:ext cx="1022" cy="546"/>
                <a:chOff x="2062" y="920"/>
                <a:chExt cx="1022" cy="546"/>
              </a:xfrm>
            </p:grpSpPr>
            <p:sp>
              <p:nvSpPr>
                <p:cNvPr id="73759" name="Rectangle 24"/>
                <p:cNvSpPr>
                  <a:spLocks noChangeArrowheads="1"/>
                </p:cNvSpPr>
                <p:nvPr/>
              </p:nvSpPr>
              <p:spPr bwMode="auto">
                <a:xfrm>
                  <a:off x="2105" y="920"/>
                  <a:ext cx="936"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304800" algn="ctr" eaLnBrk="1" hangingPunct="1"/>
                  <a:r>
                    <a:rPr lang="zh-CN" altLang="en-US" sz="1600"/>
                    <a:t>尺寸放缩</a:t>
                  </a:r>
                </a:p>
                <a:p>
                  <a:pPr indent="304800" algn="ctr"/>
                  <a:r>
                    <a:rPr lang="zh-CN" altLang="en-US" sz="1600"/>
                    <a:t>速度放缩</a:t>
                  </a:r>
                </a:p>
                <a:p>
                  <a:pPr indent="304800" algn="ctr"/>
                  <a:r>
                    <a:rPr lang="zh-CN" altLang="en-US" sz="1600"/>
                    <a:t>力放缩</a:t>
                  </a:r>
                </a:p>
                <a:p>
                  <a:pPr indent="304800" algn="ctr"/>
                  <a:endParaRPr lang="en-US" altLang="zh-CN" sz="1600"/>
                </a:p>
              </p:txBody>
            </p:sp>
            <p:sp>
              <p:nvSpPr>
                <p:cNvPr id="73760" name="Rectangle 46"/>
                <p:cNvSpPr>
                  <a:spLocks noChangeArrowheads="1"/>
                </p:cNvSpPr>
                <p:nvPr/>
              </p:nvSpPr>
              <p:spPr bwMode="auto">
                <a:xfrm>
                  <a:off x="2062" y="920"/>
                  <a:ext cx="1022"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3756" name="Group 49"/>
              <p:cNvGrpSpPr>
                <a:grpSpLocks/>
              </p:cNvGrpSpPr>
              <p:nvPr/>
            </p:nvGrpSpPr>
            <p:grpSpPr bwMode="auto">
              <a:xfrm>
                <a:off x="3084" y="920"/>
                <a:ext cx="644" cy="546"/>
                <a:chOff x="3084" y="920"/>
                <a:chExt cx="644" cy="546"/>
              </a:xfrm>
            </p:grpSpPr>
            <p:sp>
              <p:nvSpPr>
                <p:cNvPr id="73757" name="Rectangle 25"/>
                <p:cNvSpPr>
                  <a:spLocks noChangeArrowheads="1"/>
                </p:cNvSpPr>
                <p:nvPr/>
              </p:nvSpPr>
              <p:spPr bwMode="auto">
                <a:xfrm>
                  <a:off x="3127" y="920"/>
                  <a:ext cx="558"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流体力学</a:t>
                  </a:r>
                </a:p>
                <a:p>
                  <a:pPr algn="ctr"/>
                  <a:endParaRPr lang="en-US" altLang="zh-CN" sz="1600"/>
                </a:p>
              </p:txBody>
            </p:sp>
            <p:sp>
              <p:nvSpPr>
                <p:cNvPr id="73758" name="Rectangle 48"/>
                <p:cNvSpPr>
                  <a:spLocks noChangeArrowheads="1"/>
                </p:cNvSpPr>
                <p:nvPr/>
              </p:nvSpPr>
              <p:spPr bwMode="auto">
                <a:xfrm>
                  <a:off x="3084" y="920"/>
                  <a:ext cx="644"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73744" name="Rectangle 51"/>
            <p:cNvSpPr>
              <a:spLocks noChangeArrowheads="1"/>
            </p:cNvSpPr>
            <p:nvPr/>
          </p:nvSpPr>
          <p:spPr bwMode="auto">
            <a:xfrm>
              <a:off x="-3" y="-3"/>
              <a:ext cx="3734" cy="1472"/>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页脚占位符 1"/>
          <p:cNvSpPr>
            <a:spLocks noGrp="1"/>
          </p:cNvSpPr>
          <p:nvPr>
            <p:ph type="ftr" sz="quarter" idx="10"/>
          </p:nvPr>
        </p:nvSpPr>
        <p:spPr>
          <a:noFill/>
        </p:spPr>
        <p:txBody>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kumimoji="0" lang="en-US" altLang="en-US" sz="1400" smtClean="0">
                <a:solidFill>
                  <a:srgbClr val="003366"/>
                </a:solidFill>
              </a:rPr>
              <a:t>Page</a:t>
            </a:r>
            <a:fld id="{6BB30F3C-6619-45A0-9A5F-950A435B5D44}" type="slidenum">
              <a:rPr kumimoji="0" lang="en-US" altLang="en-US" sz="1400" smtClean="0">
                <a:solidFill>
                  <a:srgbClr val="003366"/>
                </a:solidFill>
                <a:latin typeface="Arial Narrow" pitchFamily="34" charset="0"/>
              </a:rPr>
              <a:pPr/>
              <a:t>7</a:t>
            </a:fld>
            <a:endParaRPr kumimoji="0" lang="en-US" altLang="en-US" sz="1400" smtClean="0">
              <a:solidFill>
                <a:srgbClr val="003366"/>
              </a:solidFill>
              <a:latin typeface="Arial Narrow" pitchFamily="34" charset="0"/>
            </a:endParaRPr>
          </a:p>
        </p:txBody>
      </p:sp>
      <p:sp>
        <p:nvSpPr>
          <p:cNvPr id="9219" name="矩形 2"/>
          <p:cNvSpPr>
            <a:spLocks noChangeArrowheads="1"/>
          </p:cNvSpPr>
          <p:nvPr/>
        </p:nvSpPr>
        <p:spPr bwMode="auto">
          <a:xfrm>
            <a:off x="971550" y="765175"/>
            <a:ext cx="35861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a:t>TRIZ</a:t>
            </a:r>
            <a:r>
              <a:rPr lang="zh-CN" altLang="en-US" sz="2800" b="1"/>
              <a:t>理论的使用流程</a:t>
            </a:r>
            <a:endParaRPr lang="zh-CN" altLang="en-US" sz="2800"/>
          </a:p>
        </p:txBody>
      </p:sp>
      <p:pic>
        <p:nvPicPr>
          <p:cNvPr id="9220" name="Picture 2" descr="http://www.iwint.com.cn/ckfinder/userfiles/images/%E6%9C%AF%E8%AF%AD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484313"/>
            <a:ext cx="6843713"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143000"/>
            <a:ext cx="16764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4755" name="Object 5"/>
          <p:cNvGraphicFramePr>
            <a:graphicFrameLocks noChangeAspect="1"/>
          </p:cNvGraphicFramePr>
          <p:nvPr/>
        </p:nvGraphicFramePr>
        <p:xfrm>
          <a:off x="5181600" y="1447800"/>
          <a:ext cx="1143000" cy="428625"/>
        </p:xfrm>
        <a:graphic>
          <a:graphicData uri="http://schemas.openxmlformats.org/presentationml/2006/ole">
            <mc:AlternateContent xmlns:mc="http://schemas.openxmlformats.org/markup-compatibility/2006">
              <mc:Choice xmlns:v="urn:schemas-microsoft-com:vml" Requires="v">
                <p:oleObj spid="_x0000_s74804" r:id="rId4" imgW="533169" imgH="203112" progId="Equation.3">
                  <p:embed/>
                </p:oleObj>
              </mc:Choice>
              <mc:Fallback>
                <p:oleObj r:id="rId4" imgW="533169" imgH="203112"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1447800"/>
                        <a:ext cx="1143000" cy="4286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475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2743200"/>
            <a:ext cx="18192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4757" name="Object 3"/>
          <p:cNvGraphicFramePr>
            <a:graphicFrameLocks noChangeAspect="1"/>
          </p:cNvGraphicFramePr>
          <p:nvPr/>
        </p:nvGraphicFramePr>
        <p:xfrm>
          <a:off x="5105400" y="2895600"/>
          <a:ext cx="1257300" cy="703263"/>
        </p:xfrm>
        <a:graphic>
          <a:graphicData uri="http://schemas.openxmlformats.org/presentationml/2006/ole">
            <mc:AlternateContent xmlns:mc="http://schemas.openxmlformats.org/markup-compatibility/2006">
              <mc:Choice xmlns:v="urn:schemas-microsoft-com:vml" Requires="v">
                <p:oleObj spid="_x0000_s74805" r:id="rId7" imgW="799753" imgH="444307" progId="Equation.3">
                  <p:embed/>
                </p:oleObj>
              </mc:Choice>
              <mc:Fallback>
                <p:oleObj r:id="rId7" imgW="799753" imgH="444307"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5400" y="2895600"/>
                        <a:ext cx="1257300" cy="7032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4758"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3600" y="4054475"/>
            <a:ext cx="2057400" cy="141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4759" name="Group 45"/>
          <p:cNvGrpSpPr>
            <a:grpSpLocks/>
          </p:cNvGrpSpPr>
          <p:nvPr/>
        </p:nvGrpSpPr>
        <p:grpSpPr bwMode="auto">
          <a:xfrm>
            <a:off x="381000" y="914400"/>
            <a:ext cx="8001000" cy="4648200"/>
            <a:chOff x="-3" y="-3"/>
            <a:chExt cx="3734" cy="1214"/>
          </a:xfrm>
        </p:grpSpPr>
        <p:grpSp>
          <p:nvGrpSpPr>
            <p:cNvPr id="74760" name="Group 43"/>
            <p:cNvGrpSpPr>
              <a:grpSpLocks/>
            </p:cNvGrpSpPr>
            <p:nvPr/>
          </p:nvGrpSpPr>
          <p:grpSpPr bwMode="auto">
            <a:xfrm>
              <a:off x="0" y="0"/>
              <a:ext cx="3728" cy="1208"/>
              <a:chOff x="0" y="0"/>
              <a:chExt cx="3728" cy="1208"/>
            </a:xfrm>
          </p:grpSpPr>
          <p:grpSp>
            <p:nvGrpSpPr>
              <p:cNvPr id="74762" name="Group 20"/>
              <p:cNvGrpSpPr>
                <a:grpSpLocks/>
              </p:cNvGrpSpPr>
              <p:nvPr/>
            </p:nvGrpSpPr>
            <p:grpSpPr bwMode="auto">
              <a:xfrm>
                <a:off x="0" y="0"/>
                <a:ext cx="662" cy="374"/>
                <a:chOff x="0" y="0"/>
                <a:chExt cx="662" cy="374"/>
              </a:xfrm>
            </p:grpSpPr>
            <p:sp>
              <p:nvSpPr>
                <p:cNvPr id="74796" name="Rectangle 7"/>
                <p:cNvSpPr>
                  <a:spLocks noChangeArrowheads="1"/>
                </p:cNvSpPr>
                <p:nvPr/>
              </p:nvSpPr>
              <p:spPr bwMode="auto">
                <a:xfrm>
                  <a:off x="43" y="0"/>
                  <a:ext cx="576"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摩擦</a:t>
                  </a:r>
                </a:p>
                <a:p>
                  <a:pPr algn="ctr"/>
                  <a:endParaRPr lang="en-US" altLang="zh-CN" sz="1600"/>
                </a:p>
              </p:txBody>
            </p:sp>
            <p:sp>
              <p:nvSpPr>
                <p:cNvPr id="74797" name="Rectangle 19"/>
                <p:cNvSpPr>
                  <a:spLocks noChangeArrowheads="1"/>
                </p:cNvSpPr>
                <p:nvPr/>
              </p:nvSpPr>
              <p:spPr bwMode="auto">
                <a:xfrm>
                  <a:off x="0" y="0"/>
                  <a:ext cx="662"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4763" name="Group 22"/>
              <p:cNvGrpSpPr>
                <a:grpSpLocks/>
              </p:cNvGrpSpPr>
              <p:nvPr/>
            </p:nvGrpSpPr>
            <p:grpSpPr bwMode="auto">
              <a:xfrm>
                <a:off x="662" y="0"/>
                <a:ext cx="1400" cy="374"/>
                <a:chOff x="662" y="0"/>
                <a:chExt cx="1400" cy="374"/>
              </a:xfrm>
            </p:grpSpPr>
            <p:sp>
              <p:nvSpPr>
                <p:cNvPr id="74794" name="Rectangle 8"/>
                <p:cNvSpPr>
                  <a:spLocks noChangeArrowheads="1"/>
                </p:cNvSpPr>
                <p:nvPr/>
              </p:nvSpPr>
              <p:spPr bwMode="auto">
                <a:xfrm>
                  <a:off x="705" y="0"/>
                  <a:ext cx="131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4795" name="Rectangle 21"/>
                <p:cNvSpPr>
                  <a:spLocks noChangeArrowheads="1"/>
                </p:cNvSpPr>
                <p:nvPr/>
              </p:nvSpPr>
              <p:spPr bwMode="auto">
                <a:xfrm>
                  <a:off x="662" y="0"/>
                  <a:ext cx="1400"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4764" name="Group 24"/>
              <p:cNvGrpSpPr>
                <a:grpSpLocks/>
              </p:cNvGrpSpPr>
              <p:nvPr/>
            </p:nvGrpSpPr>
            <p:grpSpPr bwMode="auto">
              <a:xfrm>
                <a:off x="2062" y="0"/>
                <a:ext cx="1022" cy="374"/>
                <a:chOff x="2062" y="0"/>
                <a:chExt cx="1022" cy="374"/>
              </a:xfrm>
            </p:grpSpPr>
            <p:sp>
              <p:nvSpPr>
                <p:cNvPr id="74792" name="Rectangle 9"/>
                <p:cNvSpPr>
                  <a:spLocks noChangeArrowheads="1" noTextEdit="1"/>
                </p:cNvSpPr>
                <p:nvPr/>
              </p:nvSpPr>
              <p:spPr bwMode="auto">
                <a:xfrm>
                  <a:off x="2105" y="0"/>
                  <a:ext cx="936"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4793" name="Rectangle 23"/>
                <p:cNvSpPr>
                  <a:spLocks noChangeArrowheads="1"/>
                </p:cNvSpPr>
                <p:nvPr/>
              </p:nvSpPr>
              <p:spPr bwMode="auto">
                <a:xfrm>
                  <a:off x="2062" y="0"/>
                  <a:ext cx="1022"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4765" name="Group 26"/>
              <p:cNvGrpSpPr>
                <a:grpSpLocks/>
              </p:cNvGrpSpPr>
              <p:nvPr/>
            </p:nvGrpSpPr>
            <p:grpSpPr bwMode="auto">
              <a:xfrm>
                <a:off x="3084" y="0"/>
                <a:ext cx="644" cy="374"/>
                <a:chOff x="3084" y="0"/>
                <a:chExt cx="644" cy="374"/>
              </a:xfrm>
            </p:grpSpPr>
            <p:sp>
              <p:nvSpPr>
                <p:cNvPr id="74790" name="Rectangle 10"/>
                <p:cNvSpPr>
                  <a:spLocks noChangeArrowheads="1"/>
                </p:cNvSpPr>
                <p:nvPr/>
              </p:nvSpPr>
              <p:spPr bwMode="auto">
                <a:xfrm>
                  <a:off x="3127" y="0"/>
                  <a:ext cx="55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制动器</a:t>
                  </a:r>
                </a:p>
                <a:p>
                  <a:pPr algn="ctr"/>
                  <a:endParaRPr lang="en-US" altLang="zh-CN" sz="1600"/>
                </a:p>
              </p:txBody>
            </p:sp>
            <p:sp>
              <p:nvSpPr>
                <p:cNvPr id="74791" name="Rectangle 25"/>
                <p:cNvSpPr>
                  <a:spLocks noChangeArrowheads="1"/>
                </p:cNvSpPr>
                <p:nvPr/>
              </p:nvSpPr>
              <p:spPr bwMode="auto">
                <a:xfrm>
                  <a:off x="3084" y="0"/>
                  <a:ext cx="64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4766" name="Group 28"/>
              <p:cNvGrpSpPr>
                <a:grpSpLocks/>
              </p:cNvGrpSpPr>
              <p:nvPr/>
            </p:nvGrpSpPr>
            <p:grpSpPr bwMode="auto">
              <a:xfrm>
                <a:off x="0" y="374"/>
                <a:ext cx="662" cy="374"/>
                <a:chOff x="0" y="374"/>
                <a:chExt cx="662" cy="374"/>
              </a:xfrm>
            </p:grpSpPr>
            <p:sp>
              <p:nvSpPr>
                <p:cNvPr id="74788" name="Rectangle 11"/>
                <p:cNvSpPr>
                  <a:spLocks noChangeArrowheads="1"/>
                </p:cNvSpPr>
                <p:nvPr/>
              </p:nvSpPr>
              <p:spPr bwMode="auto">
                <a:xfrm>
                  <a:off x="43" y="374"/>
                  <a:ext cx="576"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变压器</a:t>
                  </a:r>
                </a:p>
                <a:p>
                  <a:pPr algn="ctr"/>
                  <a:endParaRPr lang="en-US" altLang="zh-CN" sz="1600"/>
                </a:p>
              </p:txBody>
            </p:sp>
            <p:sp>
              <p:nvSpPr>
                <p:cNvPr id="74789" name="Rectangle 27"/>
                <p:cNvSpPr>
                  <a:spLocks noChangeArrowheads="1"/>
                </p:cNvSpPr>
                <p:nvPr/>
              </p:nvSpPr>
              <p:spPr bwMode="auto">
                <a:xfrm>
                  <a:off x="0" y="374"/>
                  <a:ext cx="662"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4767" name="Group 30"/>
              <p:cNvGrpSpPr>
                <a:grpSpLocks/>
              </p:cNvGrpSpPr>
              <p:nvPr/>
            </p:nvGrpSpPr>
            <p:grpSpPr bwMode="auto">
              <a:xfrm>
                <a:off x="662" y="374"/>
                <a:ext cx="1400" cy="374"/>
                <a:chOff x="662" y="374"/>
                <a:chExt cx="1400" cy="374"/>
              </a:xfrm>
            </p:grpSpPr>
            <p:sp>
              <p:nvSpPr>
                <p:cNvPr id="74786" name="Rectangle 12"/>
                <p:cNvSpPr>
                  <a:spLocks noChangeArrowheads="1"/>
                </p:cNvSpPr>
                <p:nvPr/>
              </p:nvSpPr>
              <p:spPr bwMode="auto">
                <a:xfrm>
                  <a:off x="705" y="374"/>
                  <a:ext cx="131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4787" name="Rectangle 29"/>
                <p:cNvSpPr>
                  <a:spLocks noChangeArrowheads="1"/>
                </p:cNvSpPr>
                <p:nvPr/>
              </p:nvSpPr>
              <p:spPr bwMode="auto">
                <a:xfrm>
                  <a:off x="662" y="374"/>
                  <a:ext cx="1400"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4768" name="Group 32"/>
              <p:cNvGrpSpPr>
                <a:grpSpLocks/>
              </p:cNvGrpSpPr>
              <p:nvPr/>
            </p:nvGrpSpPr>
            <p:grpSpPr bwMode="auto">
              <a:xfrm>
                <a:off x="2062" y="374"/>
                <a:ext cx="1022" cy="374"/>
                <a:chOff x="2062" y="374"/>
                <a:chExt cx="1022" cy="374"/>
              </a:xfrm>
            </p:grpSpPr>
            <p:sp>
              <p:nvSpPr>
                <p:cNvPr id="74784" name="Rectangle 13"/>
                <p:cNvSpPr>
                  <a:spLocks noChangeArrowheads="1" noTextEdit="1"/>
                </p:cNvSpPr>
                <p:nvPr/>
              </p:nvSpPr>
              <p:spPr bwMode="auto">
                <a:xfrm>
                  <a:off x="2105" y="374"/>
                  <a:ext cx="936"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4785" name="Rectangle 31"/>
                <p:cNvSpPr>
                  <a:spLocks noChangeArrowheads="1"/>
                </p:cNvSpPr>
                <p:nvPr/>
              </p:nvSpPr>
              <p:spPr bwMode="auto">
                <a:xfrm>
                  <a:off x="2062" y="374"/>
                  <a:ext cx="1022"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4769" name="Group 34"/>
              <p:cNvGrpSpPr>
                <a:grpSpLocks/>
              </p:cNvGrpSpPr>
              <p:nvPr/>
            </p:nvGrpSpPr>
            <p:grpSpPr bwMode="auto">
              <a:xfrm>
                <a:off x="3084" y="374"/>
                <a:ext cx="644" cy="374"/>
                <a:chOff x="3084" y="374"/>
                <a:chExt cx="644" cy="374"/>
              </a:xfrm>
            </p:grpSpPr>
            <p:sp>
              <p:nvSpPr>
                <p:cNvPr id="74782" name="Rectangle 14"/>
                <p:cNvSpPr>
                  <a:spLocks noChangeArrowheads="1"/>
                </p:cNvSpPr>
                <p:nvPr/>
              </p:nvSpPr>
              <p:spPr bwMode="auto">
                <a:xfrm>
                  <a:off x="3127" y="374"/>
                  <a:ext cx="55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变压器</a:t>
                  </a:r>
                </a:p>
                <a:p>
                  <a:pPr algn="ctr"/>
                  <a:endParaRPr lang="en-US" altLang="zh-CN" sz="1600"/>
                </a:p>
              </p:txBody>
            </p:sp>
            <p:sp>
              <p:nvSpPr>
                <p:cNvPr id="74783" name="Rectangle 33"/>
                <p:cNvSpPr>
                  <a:spLocks noChangeArrowheads="1"/>
                </p:cNvSpPr>
                <p:nvPr/>
              </p:nvSpPr>
              <p:spPr bwMode="auto">
                <a:xfrm>
                  <a:off x="3084" y="374"/>
                  <a:ext cx="64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4770" name="Group 36"/>
              <p:cNvGrpSpPr>
                <a:grpSpLocks/>
              </p:cNvGrpSpPr>
              <p:nvPr/>
            </p:nvGrpSpPr>
            <p:grpSpPr bwMode="auto">
              <a:xfrm>
                <a:off x="0" y="748"/>
                <a:ext cx="662" cy="460"/>
                <a:chOff x="0" y="748"/>
                <a:chExt cx="662" cy="460"/>
              </a:xfrm>
            </p:grpSpPr>
            <p:sp>
              <p:nvSpPr>
                <p:cNvPr id="74780" name="Rectangle 15"/>
                <p:cNvSpPr>
                  <a:spLocks noChangeArrowheads="1"/>
                </p:cNvSpPr>
                <p:nvPr/>
              </p:nvSpPr>
              <p:spPr bwMode="auto">
                <a:xfrm>
                  <a:off x="43" y="748"/>
                  <a:ext cx="576"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放大器</a:t>
                  </a:r>
                </a:p>
                <a:p>
                  <a:pPr algn="ctr"/>
                  <a:endParaRPr lang="en-US" altLang="zh-CN" sz="1600"/>
                </a:p>
              </p:txBody>
            </p:sp>
            <p:sp>
              <p:nvSpPr>
                <p:cNvPr id="74781" name="Rectangle 35"/>
                <p:cNvSpPr>
                  <a:spLocks noChangeArrowheads="1"/>
                </p:cNvSpPr>
                <p:nvPr/>
              </p:nvSpPr>
              <p:spPr bwMode="auto">
                <a:xfrm>
                  <a:off x="0" y="748"/>
                  <a:ext cx="662"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4771" name="Group 38"/>
              <p:cNvGrpSpPr>
                <a:grpSpLocks/>
              </p:cNvGrpSpPr>
              <p:nvPr/>
            </p:nvGrpSpPr>
            <p:grpSpPr bwMode="auto">
              <a:xfrm>
                <a:off x="662" y="748"/>
                <a:ext cx="1400" cy="460"/>
                <a:chOff x="662" y="748"/>
                <a:chExt cx="1400" cy="460"/>
              </a:xfrm>
            </p:grpSpPr>
            <p:sp>
              <p:nvSpPr>
                <p:cNvPr id="74778" name="Rectangle 16"/>
                <p:cNvSpPr>
                  <a:spLocks noChangeArrowheads="1"/>
                </p:cNvSpPr>
                <p:nvPr/>
              </p:nvSpPr>
              <p:spPr bwMode="auto">
                <a:xfrm>
                  <a:off x="705" y="748"/>
                  <a:ext cx="1314"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4779" name="Rectangle 37"/>
                <p:cNvSpPr>
                  <a:spLocks noChangeArrowheads="1"/>
                </p:cNvSpPr>
                <p:nvPr/>
              </p:nvSpPr>
              <p:spPr bwMode="auto">
                <a:xfrm>
                  <a:off x="662" y="748"/>
                  <a:ext cx="1400"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4772" name="Group 40"/>
              <p:cNvGrpSpPr>
                <a:grpSpLocks/>
              </p:cNvGrpSpPr>
              <p:nvPr/>
            </p:nvGrpSpPr>
            <p:grpSpPr bwMode="auto">
              <a:xfrm>
                <a:off x="2062" y="748"/>
                <a:ext cx="1022" cy="460"/>
                <a:chOff x="2062" y="748"/>
                <a:chExt cx="1022" cy="460"/>
              </a:xfrm>
            </p:grpSpPr>
            <p:sp>
              <p:nvSpPr>
                <p:cNvPr id="74776" name="Rectangle 17"/>
                <p:cNvSpPr>
                  <a:spLocks noChangeArrowheads="1"/>
                </p:cNvSpPr>
                <p:nvPr/>
              </p:nvSpPr>
              <p:spPr bwMode="auto">
                <a:xfrm>
                  <a:off x="2105" y="748"/>
                  <a:ext cx="936"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sz="1600"/>
                    <a:t> </a:t>
                  </a:r>
                </a:p>
                <a:p>
                  <a:pPr algn="ctr"/>
                  <a:endParaRPr lang="en-US" altLang="zh-CN" sz="1600"/>
                </a:p>
              </p:txBody>
            </p:sp>
            <p:sp>
              <p:nvSpPr>
                <p:cNvPr id="74777" name="Rectangle 39"/>
                <p:cNvSpPr>
                  <a:spLocks noChangeArrowheads="1"/>
                </p:cNvSpPr>
                <p:nvPr/>
              </p:nvSpPr>
              <p:spPr bwMode="auto">
                <a:xfrm>
                  <a:off x="2062" y="748"/>
                  <a:ext cx="1022"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4773" name="Group 42"/>
              <p:cNvGrpSpPr>
                <a:grpSpLocks/>
              </p:cNvGrpSpPr>
              <p:nvPr/>
            </p:nvGrpSpPr>
            <p:grpSpPr bwMode="auto">
              <a:xfrm>
                <a:off x="3084" y="748"/>
                <a:ext cx="644" cy="460"/>
                <a:chOff x="3084" y="748"/>
                <a:chExt cx="644" cy="460"/>
              </a:xfrm>
            </p:grpSpPr>
            <p:sp>
              <p:nvSpPr>
                <p:cNvPr id="74774" name="Rectangle 18"/>
                <p:cNvSpPr>
                  <a:spLocks noChangeArrowheads="1"/>
                </p:cNvSpPr>
                <p:nvPr/>
              </p:nvSpPr>
              <p:spPr bwMode="auto">
                <a:xfrm>
                  <a:off x="3127" y="748"/>
                  <a:ext cx="558"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电路放大</a:t>
                  </a:r>
                </a:p>
                <a:p>
                  <a:pPr algn="ctr"/>
                  <a:endParaRPr lang="en-US" altLang="zh-CN" sz="1600"/>
                </a:p>
              </p:txBody>
            </p:sp>
            <p:sp>
              <p:nvSpPr>
                <p:cNvPr id="74775" name="Rectangle 41"/>
                <p:cNvSpPr>
                  <a:spLocks noChangeArrowheads="1"/>
                </p:cNvSpPr>
                <p:nvPr/>
              </p:nvSpPr>
              <p:spPr bwMode="auto">
                <a:xfrm>
                  <a:off x="3084" y="748"/>
                  <a:ext cx="64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74761" name="Rectangle 44"/>
            <p:cNvSpPr>
              <a:spLocks noChangeArrowheads="1"/>
            </p:cNvSpPr>
            <p:nvPr/>
          </p:nvSpPr>
          <p:spPr bwMode="auto">
            <a:xfrm>
              <a:off x="-3" y="-3"/>
              <a:ext cx="3734" cy="1214"/>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页脚占位符 1"/>
          <p:cNvSpPr>
            <a:spLocks noGrp="1"/>
          </p:cNvSpPr>
          <p:nvPr>
            <p:ph type="ftr" sz="quarter" idx="10"/>
          </p:nvPr>
        </p:nvSpPr>
        <p:spPr>
          <a:noFill/>
        </p:spPr>
        <p:txBody>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kumimoji="0" lang="en-US" altLang="en-US" sz="1400" smtClean="0">
                <a:solidFill>
                  <a:srgbClr val="003366"/>
                </a:solidFill>
              </a:rPr>
              <a:t>Page</a:t>
            </a:r>
            <a:fld id="{445FDF74-FCA9-423A-B62E-A673AF67B8B9}" type="slidenum">
              <a:rPr kumimoji="0" lang="en-US" altLang="en-US" sz="1400" smtClean="0">
                <a:solidFill>
                  <a:srgbClr val="003366"/>
                </a:solidFill>
                <a:latin typeface="Arial Narrow" pitchFamily="34" charset="0"/>
              </a:rPr>
              <a:pPr/>
              <a:t>71</a:t>
            </a:fld>
            <a:endParaRPr kumimoji="0" lang="en-US" altLang="en-US" sz="1400" smtClean="0">
              <a:solidFill>
                <a:srgbClr val="003366"/>
              </a:solidFill>
              <a:latin typeface="Arial Narrow" pitchFamily="34" charset="0"/>
            </a:endParaRPr>
          </a:p>
        </p:txBody>
      </p:sp>
      <p:sp>
        <p:nvSpPr>
          <p:cNvPr id="87044" name="Text Box 4"/>
          <p:cNvSpPr txBox="1">
            <a:spLocks noChangeArrowheads="1"/>
          </p:cNvSpPr>
          <p:nvPr/>
        </p:nvSpPr>
        <p:spPr bwMode="auto">
          <a:xfrm>
            <a:off x="900113" y="692150"/>
            <a:ext cx="2736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3200" b="1">
                <a:effectLst>
                  <a:outerShdw blurRad="38100" dist="38100" dir="2700000" algn="tl">
                    <a:srgbClr val="C0C0C0"/>
                  </a:outerShdw>
                </a:effectLst>
                <a:latin typeface="Tahoma" pitchFamily="34" charset="0"/>
              </a:rPr>
              <a:t>实际应用</a:t>
            </a:r>
          </a:p>
        </p:txBody>
      </p:sp>
      <p:sp>
        <p:nvSpPr>
          <p:cNvPr id="87045" name="Text Box 5"/>
          <p:cNvSpPr txBox="1">
            <a:spLocks noChangeArrowheads="1"/>
          </p:cNvSpPr>
          <p:nvPr/>
        </p:nvSpPr>
        <p:spPr bwMode="auto">
          <a:xfrm>
            <a:off x="900113" y="1268413"/>
            <a:ext cx="66960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2400" b="1">
                <a:effectLst>
                  <a:outerShdw blurRad="38100" dist="38100" dir="2700000" algn="tl">
                    <a:srgbClr val="C0C0C0"/>
                  </a:outerShdw>
                </a:effectLst>
                <a:latin typeface="Tahoma" pitchFamily="34" charset="0"/>
              </a:rPr>
              <a:t>日本一些企业所建立的设计目录，可按照关键词进行检索，寻求原理解</a:t>
            </a:r>
          </a:p>
        </p:txBody>
      </p:sp>
      <p:grpSp>
        <p:nvGrpSpPr>
          <p:cNvPr id="75781" name="Group 49"/>
          <p:cNvGrpSpPr>
            <a:grpSpLocks/>
          </p:cNvGrpSpPr>
          <p:nvPr/>
        </p:nvGrpSpPr>
        <p:grpSpPr bwMode="auto">
          <a:xfrm>
            <a:off x="900113" y="2133600"/>
            <a:ext cx="6624637" cy="4102100"/>
            <a:chOff x="567" y="1616"/>
            <a:chExt cx="4173" cy="2584"/>
          </a:xfrm>
        </p:grpSpPr>
        <p:sp>
          <p:nvSpPr>
            <p:cNvPr id="75782" name="Line 6"/>
            <p:cNvSpPr>
              <a:spLocks noChangeShapeType="1"/>
            </p:cNvSpPr>
            <p:nvPr/>
          </p:nvSpPr>
          <p:spPr bwMode="auto">
            <a:xfrm flipV="1">
              <a:off x="703" y="1842"/>
              <a:ext cx="1814"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83" name="Line 7"/>
            <p:cNvSpPr>
              <a:spLocks noChangeShapeType="1"/>
            </p:cNvSpPr>
            <p:nvPr/>
          </p:nvSpPr>
          <p:spPr bwMode="auto">
            <a:xfrm>
              <a:off x="2517" y="1842"/>
              <a:ext cx="1769" cy="154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84" name="Line 8"/>
            <p:cNvSpPr>
              <a:spLocks noChangeShapeType="1"/>
            </p:cNvSpPr>
            <p:nvPr/>
          </p:nvSpPr>
          <p:spPr bwMode="auto">
            <a:xfrm>
              <a:off x="2245" y="2069"/>
              <a:ext cx="1497" cy="13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85" name="Line 9"/>
            <p:cNvSpPr>
              <a:spLocks noChangeShapeType="1"/>
            </p:cNvSpPr>
            <p:nvPr/>
          </p:nvSpPr>
          <p:spPr bwMode="auto">
            <a:xfrm>
              <a:off x="1973" y="2341"/>
              <a:ext cx="1225" cy="10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86" name="Line 10"/>
            <p:cNvSpPr>
              <a:spLocks noChangeShapeType="1"/>
            </p:cNvSpPr>
            <p:nvPr/>
          </p:nvSpPr>
          <p:spPr bwMode="auto">
            <a:xfrm>
              <a:off x="1655" y="2614"/>
              <a:ext cx="862"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87" name="Line 11"/>
            <p:cNvSpPr>
              <a:spLocks noChangeShapeType="1"/>
            </p:cNvSpPr>
            <p:nvPr/>
          </p:nvSpPr>
          <p:spPr bwMode="auto">
            <a:xfrm>
              <a:off x="1338" y="2886"/>
              <a:ext cx="544" cy="5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88" name="Line 12"/>
            <p:cNvSpPr>
              <a:spLocks noChangeShapeType="1"/>
            </p:cNvSpPr>
            <p:nvPr/>
          </p:nvSpPr>
          <p:spPr bwMode="auto">
            <a:xfrm>
              <a:off x="1020" y="3158"/>
              <a:ext cx="272"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54" name="Text Box 14"/>
            <p:cNvSpPr txBox="1">
              <a:spLocks noChangeArrowheads="1"/>
            </p:cNvSpPr>
            <p:nvPr/>
          </p:nvSpPr>
          <p:spPr bwMode="auto">
            <a:xfrm>
              <a:off x="2200" y="1616"/>
              <a:ext cx="45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伸缩</a:t>
              </a:r>
            </a:p>
          </p:txBody>
        </p:sp>
        <p:sp>
          <p:nvSpPr>
            <p:cNvPr id="87055" name="Text Box 15"/>
            <p:cNvSpPr txBox="1">
              <a:spLocks noChangeArrowheads="1"/>
            </p:cNvSpPr>
            <p:nvPr/>
          </p:nvSpPr>
          <p:spPr bwMode="auto">
            <a:xfrm>
              <a:off x="1882" y="1797"/>
              <a:ext cx="45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涨缩</a:t>
              </a:r>
            </a:p>
          </p:txBody>
        </p:sp>
        <p:sp>
          <p:nvSpPr>
            <p:cNvPr id="87056" name="Text Box 16"/>
            <p:cNvSpPr txBox="1">
              <a:spLocks noChangeArrowheads="1"/>
            </p:cNvSpPr>
            <p:nvPr/>
          </p:nvSpPr>
          <p:spPr bwMode="auto">
            <a:xfrm>
              <a:off x="1564" y="2069"/>
              <a:ext cx="54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张收</a:t>
              </a:r>
            </a:p>
          </p:txBody>
        </p:sp>
        <p:sp>
          <p:nvSpPr>
            <p:cNvPr id="87057" name="Text Box 17"/>
            <p:cNvSpPr txBox="1">
              <a:spLocks noChangeArrowheads="1"/>
            </p:cNvSpPr>
            <p:nvPr/>
          </p:nvSpPr>
          <p:spPr bwMode="auto">
            <a:xfrm>
              <a:off x="1247" y="2387"/>
              <a:ext cx="4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曲折</a:t>
              </a:r>
            </a:p>
          </p:txBody>
        </p:sp>
        <p:sp>
          <p:nvSpPr>
            <p:cNvPr id="87058" name="Text Box 18"/>
            <p:cNvSpPr txBox="1">
              <a:spLocks noChangeArrowheads="1"/>
            </p:cNvSpPr>
            <p:nvPr/>
          </p:nvSpPr>
          <p:spPr bwMode="auto">
            <a:xfrm>
              <a:off x="975" y="2636"/>
              <a:ext cx="4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屈伸</a:t>
              </a:r>
            </a:p>
          </p:txBody>
        </p:sp>
        <p:sp>
          <p:nvSpPr>
            <p:cNvPr id="87059" name="Text Box 19"/>
            <p:cNvSpPr txBox="1">
              <a:spLocks noChangeArrowheads="1"/>
            </p:cNvSpPr>
            <p:nvPr/>
          </p:nvSpPr>
          <p:spPr bwMode="auto">
            <a:xfrm>
              <a:off x="657" y="2931"/>
              <a:ext cx="45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双折</a:t>
              </a:r>
            </a:p>
          </p:txBody>
        </p:sp>
        <p:sp>
          <p:nvSpPr>
            <p:cNvPr id="75795" name="Line 20"/>
            <p:cNvSpPr>
              <a:spLocks noChangeShapeType="1"/>
            </p:cNvSpPr>
            <p:nvPr/>
          </p:nvSpPr>
          <p:spPr bwMode="auto">
            <a:xfrm>
              <a:off x="4332" y="3430"/>
              <a:ext cx="136" cy="136"/>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61" name="Text Box 21"/>
            <p:cNvSpPr txBox="1">
              <a:spLocks noChangeArrowheads="1"/>
            </p:cNvSpPr>
            <p:nvPr/>
          </p:nvSpPr>
          <p:spPr bwMode="auto">
            <a:xfrm>
              <a:off x="4432" y="3203"/>
              <a:ext cx="308" cy="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拉杆天线</a:t>
              </a:r>
            </a:p>
          </p:txBody>
        </p:sp>
        <p:sp>
          <p:nvSpPr>
            <p:cNvPr id="75797" name="Line 22"/>
            <p:cNvSpPr>
              <a:spLocks noChangeShapeType="1"/>
            </p:cNvSpPr>
            <p:nvPr/>
          </p:nvSpPr>
          <p:spPr bwMode="auto">
            <a:xfrm flipH="1">
              <a:off x="2562" y="2432"/>
              <a:ext cx="91" cy="91"/>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63" name="Text Box 23"/>
            <p:cNvSpPr txBox="1">
              <a:spLocks noChangeArrowheads="1"/>
            </p:cNvSpPr>
            <p:nvPr/>
          </p:nvSpPr>
          <p:spPr bwMode="auto">
            <a:xfrm>
              <a:off x="2336" y="2478"/>
              <a:ext cx="499"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1800" b="1">
                  <a:effectLst>
                    <a:outerShdw blurRad="38100" dist="38100" dir="2700000" algn="tl">
                      <a:srgbClr val="C0C0C0"/>
                    </a:outerShdw>
                  </a:effectLst>
                  <a:latin typeface="Tahoma" pitchFamily="34" charset="0"/>
                </a:rPr>
                <a:t>上下滑动</a:t>
              </a:r>
            </a:p>
          </p:txBody>
        </p:sp>
        <p:sp>
          <p:nvSpPr>
            <p:cNvPr id="87064" name="Text Box 24"/>
            <p:cNvSpPr txBox="1">
              <a:spLocks noChangeArrowheads="1"/>
            </p:cNvSpPr>
            <p:nvPr/>
          </p:nvSpPr>
          <p:spPr bwMode="auto">
            <a:xfrm>
              <a:off x="2653" y="2795"/>
              <a:ext cx="499"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1800" b="1">
                  <a:effectLst>
                    <a:outerShdw blurRad="38100" dist="38100" dir="2700000" algn="tl">
                      <a:srgbClr val="C0C0C0"/>
                    </a:outerShdw>
                  </a:effectLst>
                  <a:latin typeface="Tahoma" pitchFamily="34" charset="0"/>
                </a:rPr>
                <a:t>水平滑动</a:t>
              </a:r>
            </a:p>
          </p:txBody>
        </p:sp>
        <p:sp>
          <p:nvSpPr>
            <p:cNvPr id="75800" name="Line 25"/>
            <p:cNvSpPr>
              <a:spLocks noChangeShapeType="1"/>
            </p:cNvSpPr>
            <p:nvPr/>
          </p:nvSpPr>
          <p:spPr bwMode="auto">
            <a:xfrm flipH="1">
              <a:off x="3016" y="2840"/>
              <a:ext cx="91" cy="91"/>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01" name="Line 26"/>
            <p:cNvSpPr>
              <a:spLocks noChangeShapeType="1"/>
            </p:cNvSpPr>
            <p:nvPr/>
          </p:nvSpPr>
          <p:spPr bwMode="auto">
            <a:xfrm>
              <a:off x="3787" y="3430"/>
              <a:ext cx="91" cy="91"/>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02" name="Line 27"/>
            <p:cNvSpPr>
              <a:spLocks noChangeShapeType="1"/>
            </p:cNvSpPr>
            <p:nvPr/>
          </p:nvSpPr>
          <p:spPr bwMode="auto">
            <a:xfrm flipH="1">
              <a:off x="3071" y="3457"/>
              <a:ext cx="90" cy="91"/>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68" name="Text Box 28"/>
            <p:cNvSpPr txBox="1">
              <a:spLocks noChangeArrowheads="1"/>
            </p:cNvSpPr>
            <p:nvPr/>
          </p:nvSpPr>
          <p:spPr bwMode="auto">
            <a:xfrm>
              <a:off x="3833" y="3521"/>
              <a:ext cx="308"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气球</a:t>
              </a:r>
            </a:p>
          </p:txBody>
        </p:sp>
        <p:sp>
          <p:nvSpPr>
            <p:cNvPr id="87069" name="Text Box 29"/>
            <p:cNvSpPr txBox="1">
              <a:spLocks noChangeArrowheads="1"/>
            </p:cNvSpPr>
            <p:nvPr/>
          </p:nvSpPr>
          <p:spPr bwMode="auto">
            <a:xfrm>
              <a:off x="3515" y="3566"/>
              <a:ext cx="308"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轨道</a:t>
              </a:r>
            </a:p>
          </p:txBody>
        </p:sp>
        <p:sp>
          <p:nvSpPr>
            <p:cNvPr id="75805" name="Line 30"/>
            <p:cNvSpPr>
              <a:spLocks noChangeShapeType="1"/>
            </p:cNvSpPr>
            <p:nvPr/>
          </p:nvSpPr>
          <p:spPr bwMode="auto">
            <a:xfrm flipH="1">
              <a:off x="2172" y="2613"/>
              <a:ext cx="91" cy="91"/>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71" name="Text Box 31"/>
            <p:cNvSpPr txBox="1">
              <a:spLocks noChangeArrowheads="1"/>
            </p:cNvSpPr>
            <p:nvPr/>
          </p:nvSpPr>
          <p:spPr bwMode="auto">
            <a:xfrm>
              <a:off x="1973" y="2614"/>
              <a:ext cx="3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伞</a:t>
              </a:r>
            </a:p>
          </p:txBody>
        </p:sp>
        <p:sp>
          <p:nvSpPr>
            <p:cNvPr id="75807" name="Line 32"/>
            <p:cNvSpPr>
              <a:spLocks noChangeShapeType="1"/>
            </p:cNvSpPr>
            <p:nvPr/>
          </p:nvSpPr>
          <p:spPr bwMode="auto">
            <a:xfrm>
              <a:off x="3225" y="3475"/>
              <a:ext cx="91" cy="91"/>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73" name="Text Box 33"/>
            <p:cNvSpPr txBox="1">
              <a:spLocks noChangeArrowheads="1"/>
            </p:cNvSpPr>
            <p:nvPr/>
          </p:nvSpPr>
          <p:spPr bwMode="auto">
            <a:xfrm>
              <a:off x="3198" y="3521"/>
              <a:ext cx="308" cy="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三脚架</a:t>
              </a:r>
            </a:p>
          </p:txBody>
        </p:sp>
        <p:sp>
          <p:nvSpPr>
            <p:cNvPr id="87074" name="Text Box 34"/>
            <p:cNvSpPr txBox="1">
              <a:spLocks noChangeArrowheads="1"/>
            </p:cNvSpPr>
            <p:nvPr/>
          </p:nvSpPr>
          <p:spPr bwMode="auto">
            <a:xfrm>
              <a:off x="2880" y="3522"/>
              <a:ext cx="408"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双连梯</a:t>
              </a:r>
            </a:p>
          </p:txBody>
        </p:sp>
        <p:sp>
          <p:nvSpPr>
            <p:cNvPr id="75810" name="Line 35"/>
            <p:cNvSpPr>
              <a:spLocks noChangeShapeType="1"/>
            </p:cNvSpPr>
            <p:nvPr/>
          </p:nvSpPr>
          <p:spPr bwMode="auto">
            <a:xfrm flipH="1">
              <a:off x="1927" y="2976"/>
              <a:ext cx="91" cy="91"/>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76" name="Text Box 36"/>
            <p:cNvSpPr txBox="1">
              <a:spLocks noChangeArrowheads="1"/>
            </p:cNvSpPr>
            <p:nvPr/>
          </p:nvSpPr>
          <p:spPr bwMode="auto">
            <a:xfrm>
              <a:off x="1519" y="2976"/>
              <a:ext cx="54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圆形折叠</a:t>
              </a:r>
            </a:p>
          </p:txBody>
        </p:sp>
        <p:sp>
          <p:nvSpPr>
            <p:cNvPr id="75812" name="Line 37"/>
            <p:cNvSpPr>
              <a:spLocks noChangeShapeType="1"/>
            </p:cNvSpPr>
            <p:nvPr/>
          </p:nvSpPr>
          <p:spPr bwMode="auto">
            <a:xfrm>
              <a:off x="2562" y="3475"/>
              <a:ext cx="91" cy="91"/>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13" name="Line 40"/>
            <p:cNvSpPr>
              <a:spLocks noChangeShapeType="1"/>
            </p:cNvSpPr>
            <p:nvPr/>
          </p:nvSpPr>
          <p:spPr bwMode="auto">
            <a:xfrm flipH="1">
              <a:off x="2381" y="3475"/>
              <a:ext cx="91" cy="91"/>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81" name="Text Box 41"/>
            <p:cNvSpPr txBox="1">
              <a:spLocks noChangeArrowheads="1"/>
            </p:cNvSpPr>
            <p:nvPr/>
          </p:nvSpPr>
          <p:spPr bwMode="auto">
            <a:xfrm>
              <a:off x="2562" y="3566"/>
              <a:ext cx="27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卷尺</a:t>
              </a:r>
            </a:p>
          </p:txBody>
        </p:sp>
        <p:sp>
          <p:nvSpPr>
            <p:cNvPr id="87082" name="Text Box 42"/>
            <p:cNvSpPr txBox="1">
              <a:spLocks noChangeArrowheads="1"/>
            </p:cNvSpPr>
            <p:nvPr/>
          </p:nvSpPr>
          <p:spPr bwMode="auto">
            <a:xfrm>
              <a:off x="2154" y="3475"/>
              <a:ext cx="318"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百页门</a:t>
              </a:r>
            </a:p>
          </p:txBody>
        </p:sp>
        <p:sp>
          <p:nvSpPr>
            <p:cNvPr id="75816" name="Line 43"/>
            <p:cNvSpPr>
              <a:spLocks noChangeShapeType="1"/>
            </p:cNvSpPr>
            <p:nvPr/>
          </p:nvSpPr>
          <p:spPr bwMode="auto">
            <a:xfrm>
              <a:off x="1927" y="3475"/>
              <a:ext cx="91" cy="91"/>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17" name="Line 44"/>
            <p:cNvSpPr>
              <a:spLocks noChangeShapeType="1"/>
            </p:cNvSpPr>
            <p:nvPr/>
          </p:nvSpPr>
          <p:spPr bwMode="auto">
            <a:xfrm flipH="1">
              <a:off x="1791" y="3475"/>
              <a:ext cx="91" cy="91"/>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85" name="Text Box 45"/>
            <p:cNvSpPr txBox="1">
              <a:spLocks noChangeArrowheads="1"/>
            </p:cNvSpPr>
            <p:nvPr/>
          </p:nvSpPr>
          <p:spPr bwMode="auto">
            <a:xfrm>
              <a:off x="1927" y="3566"/>
              <a:ext cx="27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扇子</a:t>
              </a:r>
            </a:p>
          </p:txBody>
        </p:sp>
        <p:sp>
          <p:nvSpPr>
            <p:cNvPr id="87086" name="Text Box 46"/>
            <p:cNvSpPr txBox="1">
              <a:spLocks noChangeArrowheads="1"/>
            </p:cNvSpPr>
            <p:nvPr/>
          </p:nvSpPr>
          <p:spPr bwMode="auto">
            <a:xfrm>
              <a:off x="1610" y="3566"/>
              <a:ext cx="272"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手风琴</a:t>
              </a:r>
            </a:p>
          </p:txBody>
        </p:sp>
        <p:sp>
          <p:nvSpPr>
            <p:cNvPr id="87087" name="Text Box 47"/>
            <p:cNvSpPr txBox="1">
              <a:spLocks noChangeArrowheads="1"/>
            </p:cNvSpPr>
            <p:nvPr/>
          </p:nvSpPr>
          <p:spPr bwMode="auto">
            <a:xfrm>
              <a:off x="1066" y="3521"/>
              <a:ext cx="40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分规</a:t>
              </a:r>
            </a:p>
          </p:txBody>
        </p:sp>
        <p:sp>
          <p:nvSpPr>
            <p:cNvPr id="87088" name="Text Box 48"/>
            <p:cNvSpPr txBox="1">
              <a:spLocks noChangeArrowheads="1"/>
            </p:cNvSpPr>
            <p:nvPr/>
          </p:nvSpPr>
          <p:spPr bwMode="auto">
            <a:xfrm>
              <a:off x="567" y="3475"/>
              <a:ext cx="317"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b="1">
                  <a:effectLst>
                    <a:outerShdw blurRad="38100" dist="38100" dir="2700000" algn="tl">
                      <a:srgbClr val="C0C0C0"/>
                    </a:outerShdw>
                  </a:effectLst>
                  <a:latin typeface="Tahoma" pitchFamily="34" charset="0"/>
                </a:rPr>
                <a:t>折尺</a:t>
              </a:r>
            </a:p>
          </p:txBody>
        </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页脚占位符 1"/>
          <p:cNvSpPr>
            <a:spLocks noGrp="1"/>
          </p:cNvSpPr>
          <p:nvPr>
            <p:ph type="ftr" sz="quarter" idx="10"/>
          </p:nvPr>
        </p:nvSpPr>
        <p:spPr>
          <a:noFill/>
        </p:spPr>
        <p:txBody>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kumimoji="0" lang="en-US" altLang="en-US" sz="1400" smtClean="0">
                <a:solidFill>
                  <a:srgbClr val="003366"/>
                </a:solidFill>
              </a:rPr>
              <a:t>Page</a:t>
            </a:r>
            <a:fld id="{CFDD67FC-D54F-4EB4-9B06-A455C6684DCF}" type="slidenum">
              <a:rPr kumimoji="0" lang="en-US" altLang="en-US" sz="1400" smtClean="0">
                <a:solidFill>
                  <a:srgbClr val="003366"/>
                </a:solidFill>
                <a:latin typeface="Arial Narrow" pitchFamily="34" charset="0"/>
              </a:rPr>
              <a:pPr/>
              <a:t>72</a:t>
            </a:fld>
            <a:endParaRPr kumimoji="0" lang="en-US" altLang="en-US" sz="1400" smtClean="0">
              <a:solidFill>
                <a:srgbClr val="003366"/>
              </a:solidFill>
              <a:latin typeface="Arial Narrow" pitchFamily="34" charset="0"/>
            </a:endParaRPr>
          </a:p>
        </p:txBody>
      </p:sp>
      <p:sp>
        <p:nvSpPr>
          <p:cNvPr id="32770" name="Text Box 2"/>
          <p:cNvSpPr txBox="1">
            <a:spLocks noChangeArrowheads="1"/>
          </p:cNvSpPr>
          <p:nvPr/>
        </p:nvSpPr>
        <p:spPr bwMode="auto">
          <a:xfrm>
            <a:off x="684213" y="692150"/>
            <a:ext cx="46370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lang="zh-CN" altLang="en-US" sz="3200" b="1"/>
              <a:t>三、</a:t>
            </a:r>
            <a:r>
              <a:rPr lang="zh-CN" altLang="en-US" sz="3200" b="1">
                <a:latin typeface="宋体" pitchFamily="2" charset="-122"/>
              </a:rPr>
              <a:t>资源的分析与利用</a:t>
            </a:r>
            <a:r>
              <a:rPr lang="zh-CN" altLang="en-US" sz="2400" b="1"/>
              <a:t> </a:t>
            </a:r>
          </a:p>
        </p:txBody>
      </p:sp>
      <p:sp>
        <p:nvSpPr>
          <p:cNvPr id="32771" name="Text Box 3"/>
          <p:cNvSpPr txBox="1">
            <a:spLocks noChangeArrowheads="1"/>
          </p:cNvSpPr>
          <p:nvPr/>
        </p:nvSpPr>
        <p:spPr bwMode="auto">
          <a:xfrm>
            <a:off x="457200" y="1365250"/>
            <a:ext cx="8507413" cy="508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eaLnBrk="1" hangingPunct="1">
              <a:spcBef>
                <a:spcPct val="50000"/>
              </a:spcBef>
            </a:pPr>
            <a:r>
              <a:rPr lang="en-US" altLang="zh-CN" sz="2800" b="1"/>
              <a:t>1. </a:t>
            </a:r>
            <a:r>
              <a:rPr lang="zh-CN" altLang="en-US" sz="2800" b="1"/>
              <a:t>资源的主要类型</a:t>
            </a:r>
          </a:p>
          <a:p>
            <a:pPr algn="just" eaLnBrk="1" hangingPunct="1">
              <a:spcBef>
                <a:spcPct val="50000"/>
              </a:spcBef>
            </a:pPr>
            <a:r>
              <a:rPr lang="zh-CN" altLang="en-US" sz="2400"/>
              <a:t>（</a:t>
            </a:r>
            <a:r>
              <a:rPr lang="en-US" altLang="zh-CN" sz="2400"/>
              <a:t>1</a:t>
            </a:r>
            <a:r>
              <a:rPr lang="zh-CN" altLang="en-US" sz="2400"/>
              <a:t>）自然资源：指自然界中存在的场、物质、能量等任何资源。例如太阳能、潮汐、风力、水力、重力场、磁场、空气、矿产、海洋、森林等。</a:t>
            </a:r>
          </a:p>
          <a:p>
            <a:pPr algn="just" eaLnBrk="1" hangingPunct="1">
              <a:spcBef>
                <a:spcPct val="50000"/>
              </a:spcBef>
            </a:pPr>
            <a:r>
              <a:rPr lang="zh-CN" altLang="en-US" sz="2400"/>
              <a:t>（</a:t>
            </a:r>
            <a:r>
              <a:rPr lang="en-US" altLang="zh-CN" sz="2400"/>
              <a:t>2</a:t>
            </a:r>
            <a:r>
              <a:rPr lang="zh-CN" altLang="en-US" sz="2400"/>
              <a:t>）时间资源：指系统启动之前，工作之后，两个循环之间的时间。</a:t>
            </a:r>
          </a:p>
          <a:p>
            <a:pPr algn="just" eaLnBrk="1" hangingPunct="1">
              <a:spcBef>
                <a:spcPct val="50000"/>
              </a:spcBef>
            </a:pPr>
            <a:r>
              <a:rPr lang="zh-CN" altLang="en-US" sz="2400"/>
              <a:t>（</a:t>
            </a:r>
            <a:r>
              <a:rPr lang="en-US" altLang="zh-CN" sz="2400"/>
              <a:t>3</a:t>
            </a:r>
            <a:r>
              <a:rPr lang="zh-CN" altLang="en-US" sz="2400"/>
              <a:t>）空间资源：指系统本身，超系统的空间位置、次序等。</a:t>
            </a:r>
          </a:p>
          <a:p>
            <a:pPr algn="just" eaLnBrk="1" hangingPunct="1">
              <a:spcBef>
                <a:spcPct val="50000"/>
              </a:spcBef>
            </a:pPr>
            <a:r>
              <a:rPr lang="zh-CN" altLang="en-US" sz="2400"/>
              <a:t>（</a:t>
            </a:r>
            <a:r>
              <a:rPr lang="en-US" altLang="zh-CN" sz="2400"/>
              <a:t>4</a:t>
            </a:r>
            <a:r>
              <a:rPr lang="zh-CN" altLang="en-US" sz="2400"/>
              <a:t>）信息资源：指系统及超系统中任何存在的或能产生的信号，反映等。</a:t>
            </a:r>
          </a:p>
          <a:p>
            <a:pPr eaLnBrk="1" hangingPunct="1">
              <a:spcBef>
                <a:spcPct val="50000"/>
              </a:spcBef>
            </a:pPr>
            <a:r>
              <a:rPr lang="zh-CN" altLang="en-US" sz="2400">
                <a:latin typeface="宋体" pitchFamily="2" charset="-122"/>
              </a:rPr>
              <a:t>（</a:t>
            </a:r>
            <a:r>
              <a:rPr lang="en-US" altLang="zh-CN" sz="2400"/>
              <a:t>5</a:t>
            </a:r>
            <a:r>
              <a:rPr lang="zh-CN" altLang="en-US" sz="2400">
                <a:latin typeface="宋体" pitchFamily="2" charset="-122"/>
              </a:rPr>
              <a:t>）系统资源：指系统内部的可利用资源。如系统中各子系统的资源交互利用，制品的性能与形状的充分利用等。</a:t>
            </a:r>
            <a:r>
              <a:rPr lang="zh-CN" altLang="en-US" sz="24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strips(downLeft)">
                                      <p:cBhvr>
                                        <p:cTn id="7" dur="500"/>
                                        <p:tgtEl>
                                          <p:spTgt spid="327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771"/>
                                        </p:tgtEl>
                                        <p:attrNameLst>
                                          <p:attrName>style.visibility</p:attrName>
                                        </p:attrNameLst>
                                      </p:cBhvr>
                                      <p:to>
                                        <p:strVal val="visible"/>
                                      </p:to>
                                    </p:set>
                                    <p:animEffect transition="in" filter="dissolve">
                                      <p:cBhvr>
                                        <p:cTn id="12" dur="500"/>
                                        <p:tgtEl>
                                          <p:spTgt spid="32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P spid="32771"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页脚占位符 1"/>
          <p:cNvSpPr>
            <a:spLocks noGrp="1"/>
          </p:cNvSpPr>
          <p:nvPr>
            <p:ph type="ftr" sz="quarter" idx="10"/>
          </p:nvPr>
        </p:nvSpPr>
        <p:spPr>
          <a:noFill/>
        </p:spPr>
        <p:txBody>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kumimoji="0" lang="en-US" altLang="en-US" sz="1400" smtClean="0">
                <a:solidFill>
                  <a:srgbClr val="003366"/>
                </a:solidFill>
              </a:rPr>
              <a:t>Page</a:t>
            </a:r>
            <a:fld id="{52C29F4A-5DAE-43FC-875C-6993B4F2B52E}" type="slidenum">
              <a:rPr kumimoji="0" lang="en-US" altLang="en-US" sz="1400" smtClean="0">
                <a:solidFill>
                  <a:srgbClr val="003366"/>
                </a:solidFill>
                <a:latin typeface="Arial Narrow" pitchFamily="34" charset="0"/>
              </a:rPr>
              <a:pPr/>
              <a:t>73</a:t>
            </a:fld>
            <a:endParaRPr kumimoji="0" lang="en-US" altLang="en-US" sz="1400" smtClean="0">
              <a:solidFill>
                <a:srgbClr val="003366"/>
              </a:solidFill>
              <a:latin typeface="Arial Narrow" pitchFamily="34" charset="0"/>
            </a:endParaRPr>
          </a:p>
        </p:txBody>
      </p:sp>
      <p:sp>
        <p:nvSpPr>
          <p:cNvPr id="33794" name="Text Box 2"/>
          <p:cNvSpPr txBox="1">
            <a:spLocks noChangeArrowheads="1"/>
          </p:cNvSpPr>
          <p:nvPr/>
        </p:nvSpPr>
        <p:spPr bwMode="auto">
          <a:xfrm>
            <a:off x="539750" y="836613"/>
            <a:ext cx="4025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lang="en-US" altLang="zh-CN" sz="2800" b="1"/>
              <a:t>2. </a:t>
            </a:r>
            <a:r>
              <a:rPr lang="zh-CN" altLang="en-US" sz="2800" b="1">
                <a:latin typeface="宋体" pitchFamily="2" charset="-122"/>
              </a:rPr>
              <a:t>资源的分析与利用</a:t>
            </a:r>
            <a:r>
              <a:rPr lang="zh-CN" altLang="en-US" sz="2400" b="1"/>
              <a:t> </a:t>
            </a:r>
          </a:p>
        </p:txBody>
      </p:sp>
      <p:sp>
        <p:nvSpPr>
          <p:cNvPr id="33795" name="Text Box 3"/>
          <p:cNvSpPr txBox="1">
            <a:spLocks noChangeArrowheads="1"/>
          </p:cNvSpPr>
          <p:nvPr/>
        </p:nvSpPr>
        <p:spPr bwMode="auto">
          <a:xfrm>
            <a:off x="533400" y="1371600"/>
            <a:ext cx="8001000" cy="283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400">
                <a:latin typeface="宋体" pitchFamily="2" charset="-122"/>
              </a:rPr>
              <a:t>（</a:t>
            </a:r>
            <a:r>
              <a:rPr lang="en-US" altLang="zh-CN" sz="2400"/>
              <a:t>1</a:t>
            </a:r>
            <a:r>
              <a:rPr lang="zh-CN" altLang="en-US" sz="2400">
                <a:latin typeface="宋体" pitchFamily="2" charset="-122"/>
              </a:rPr>
              <a:t>）</a:t>
            </a:r>
            <a:r>
              <a:rPr lang="zh-CN" altLang="en-US" sz="2400" b="1">
                <a:effectLst>
                  <a:outerShdw blurRad="38100" dist="38100" dir="2700000" algn="tl">
                    <a:srgbClr val="C0C0C0"/>
                  </a:outerShdw>
                </a:effectLst>
                <a:latin typeface="宋体" pitchFamily="2" charset="-122"/>
              </a:rPr>
              <a:t>自然资源的利用</a:t>
            </a:r>
            <a:r>
              <a:rPr lang="zh-CN" altLang="en-US" sz="2400">
                <a:latin typeface="宋体" pitchFamily="2" charset="-122"/>
              </a:rPr>
              <a:t>：</a:t>
            </a:r>
            <a:r>
              <a:rPr lang="zh-CN" altLang="en-US" sz="2400"/>
              <a:t>自然资源的利用应做到</a:t>
            </a:r>
            <a:r>
              <a:rPr lang="zh-CN" altLang="en-US" sz="2400" b="1" i="1">
                <a:solidFill>
                  <a:schemeClr val="accent2"/>
                </a:solidFill>
              </a:rPr>
              <a:t>合理、有效</a:t>
            </a:r>
            <a:r>
              <a:rPr lang="zh-CN" altLang="en-US" sz="2400">
                <a:solidFill>
                  <a:schemeClr val="accent2"/>
                </a:solidFill>
              </a:rPr>
              <a:t>。</a:t>
            </a:r>
            <a:r>
              <a:rPr lang="zh-CN" altLang="en-US" sz="2400"/>
              <a:t>在产石油的地方建炼油厂，在产铁矿、煤矿的地方建钢铁厂，在水力资源丰富的地方建发电厂，这样可以避免运输上的损失与浪费；各类资源的</a:t>
            </a:r>
            <a:r>
              <a:rPr lang="zh-CN" altLang="en-US" sz="2400" b="1" i="1">
                <a:solidFill>
                  <a:schemeClr val="accent2"/>
                </a:solidFill>
              </a:rPr>
              <a:t>二次利用</a:t>
            </a:r>
            <a:r>
              <a:rPr lang="zh-CN" altLang="en-US" sz="2400">
                <a:solidFill>
                  <a:schemeClr val="accent2"/>
                </a:solidFill>
              </a:rPr>
              <a:t>，</a:t>
            </a:r>
            <a:r>
              <a:rPr lang="zh-CN" altLang="en-US" sz="2400" b="1" i="1">
                <a:solidFill>
                  <a:schemeClr val="accent2"/>
                </a:solidFill>
              </a:rPr>
              <a:t>多次利用</a:t>
            </a:r>
            <a:r>
              <a:rPr lang="zh-CN" altLang="en-US" sz="2400">
                <a:solidFill>
                  <a:schemeClr val="accent2"/>
                </a:solidFill>
              </a:rPr>
              <a:t>，</a:t>
            </a:r>
            <a:r>
              <a:rPr lang="zh-CN" altLang="en-US" sz="2400" b="1" i="1">
                <a:solidFill>
                  <a:schemeClr val="accent2"/>
                </a:solidFill>
              </a:rPr>
              <a:t>按需利用</a:t>
            </a:r>
            <a:r>
              <a:rPr lang="zh-CN" altLang="en-US" sz="2400"/>
              <a:t>等都是可研究的课题。</a:t>
            </a:r>
          </a:p>
          <a:p>
            <a:pPr eaLnBrk="1" hangingPunct="1">
              <a:spcBef>
                <a:spcPct val="50000"/>
              </a:spcBef>
              <a:defRPr/>
            </a:pPr>
            <a:r>
              <a:rPr lang="zh-CN" altLang="en-US" sz="2400">
                <a:latin typeface="宋体" pitchFamily="2" charset="-122"/>
              </a:rPr>
              <a:t>自然资源的利用应做到保护自然，让资源永存，让地球变得更美好</a:t>
            </a:r>
            <a:r>
              <a:rPr lang="zh-CN" altLang="en-US" sz="2400"/>
              <a:t> </a:t>
            </a:r>
          </a:p>
        </p:txBody>
      </p:sp>
      <p:sp>
        <p:nvSpPr>
          <p:cNvPr id="33796" name="Text Box 4"/>
          <p:cNvSpPr txBox="1">
            <a:spLocks noChangeArrowheads="1"/>
          </p:cNvSpPr>
          <p:nvPr/>
        </p:nvSpPr>
        <p:spPr bwMode="auto">
          <a:xfrm>
            <a:off x="609600" y="4343400"/>
            <a:ext cx="7848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400">
                <a:latin typeface="宋体" pitchFamily="2" charset="-122"/>
              </a:rPr>
              <a:t>（</a:t>
            </a:r>
            <a:r>
              <a:rPr lang="en-US" altLang="zh-CN" sz="2400"/>
              <a:t>2</a:t>
            </a:r>
            <a:r>
              <a:rPr lang="zh-CN" altLang="en-US" sz="2400">
                <a:latin typeface="宋体" pitchFamily="2" charset="-122"/>
              </a:rPr>
              <a:t>）</a:t>
            </a:r>
            <a:r>
              <a:rPr lang="zh-CN" altLang="en-US" sz="2400" b="1">
                <a:effectLst>
                  <a:outerShdw blurRad="38100" dist="38100" dir="2700000" algn="tl">
                    <a:srgbClr val="C0C0C0"/>
                  </a:outerShdw>
                </a:effectLst>
                <a:latin typeface="宋体" pitchFamily="2" charset="-122"/>
              </a:rPr>
              <a:t>时间资源的利用</a:t>
            </a:r>
            <a:r>
              <a:rPr lang="zh-CN" altLang="en-US" sz="2400">
                <a:latin typeface="宋体" pitchFamily="2" charset="-122"/>
              </a:rPr>
              <a:t>：在</a:t>
            </a:r>
            <a:r>
              <a:rPr lang="zh-CN" altLang="en-US" sz="2400" b="1" i="1">
                <a:solidFill>
                  <a:schemeClr val="accent2"/>
                </a:solidFill>
                <a:latin typeface="宋体" pitchFamily="2" charset="-122"/>
              </a:rPr>
              <a:t>工作效率最高</a:t>
            </a:r>
            <a:r>
              <a:rPr lang="zh-CN" altLang="en-US" sz="2400">
                <a:latin typeface="宋体" pitchFamily="2" charset="-122"/>
              </a:rPr>
              <a:t>的、最有价值的阶段最大限度的利用时间；使</a:t>
            </a:r>
            <a:r>
              <a:rPr lang="zh-CN" altLang="en-US" sz="2400" b="1" i="1">
                <a:solidFill>
                  <a:schemeClr val="accent2"/>
                </a:solidFill>
                <a:latin typeface="宋体" pitchFamily="2" charset="-122"/>
              </a:rPr>
              <a:t>过程连续，消除停顿</a:t>
            </a:r>
            <a:r>
              <a:rPr lang="zh-CN" altLang="en-US" sz="2400">
                <a:latin typeface="宋体" pitchFamily="2" charset="-122"/>
              </a:rPr>
              <a:t>。例如改变往复移动为连续转动，采用急回机构缩短空行程时间等；</a:t>
            </a:r>
            <a:r>
              <a:rPr lang="zh-CN" altLang="en-US" sz="2400" b="1" i="1">
                <a:solidFill>
                  <a:schemeClr val="accent2"/>
                </a:solidFill>
                <a:latin typeface="宋体" pitchFamily="2" charset="-122"/>
              </a:rPr>
              <a:t>变顺序动作为并行动作</a:t>
            </a:r>
            <a:r>
              <a:rPr lang="zh-CN" altLang="en-US" sz="2400">
                <a:latin typeface="宋体" pitchFamily="2" charset="-122"/>
              </a:rPr>
              <a:t>，以节省时间；或正反行程时间都能充分利用，例如双向打印机</a:t>
            </a:r>
            <a:r>
              <a:rPr lang="zh-CN" altLang="en-US" sz="24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blinds(horizontal)">
                                      <p:cBhvr>
                                        <p:cTn id="7" dur="500"/>
                                        <p:tgtEl>
                                          <p:spTgt spid="337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795"/>
                                        </p:tgtEl>
                                        <p:attrNameLst>
                                          <p:attrName>style.visibility</p:attrName>
                                        </p:attrNameLst>
                                      </p:cBhvr>
                                      <p:to>
                                        <p:strVal val="visible"/>
                                      </p:to>
                                    </p:set>
                                    <p:animEffect transition="in" filter="blinds(horizontal)">
                                      <p:cBhvr>
                                        <p:cTn id="12" dur="500"/>
                                        <p:tgtEl>
                                          <p:spTgt spid="337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796"/>
                                        </p:tgtEl>
                                        <p:attrNameLst>
                                          <p:attrName>style.visibility</p:attrName>
                                        </p:attrNameLst>
                                      </p:cBhvr>
                                      <p:to>
                                        <p:strVal val="visible"/>
                                      </p:to>
                                    </p:set>
                                    <p:animEffect transition="in" filter="blinds(horizontal)">
                                      <p:cBhvr>
                                        <p:cTn id="17" dur="500"/>
                                        <p:tgtEl>
                                          <p:spTgt spid="33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P spid="33795" grpId="0"/>
      <p:bldP spid="3379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页脚占位符 1"/>
          <p:cNvSpPr>
            <a:spLocks noGrp="1"/>
          </p:cNvSpPr>
          <p:nvPr>
            <p:ph type="ftr" sz="quarter" idx="10"/>
          </p:nvPr>
        </p:nvSpPr>
        <p:spPr>
          <a:noFill/>
        </p:spPr>
        <p:txBody>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kumimoji="0" lang="en-US" altLang="en-US" sz="1400" smtClean="0">
                <a:solidFill>
                  <a:srgbClr val="003366"/>
                </a:solidFill>
              </a:rPr>
              <a:t>Page</a:t>
            </a:r>
            <a:fld id="{BB2EBB38-6AD2-4B87-B38F-5D4573EB18D8}" type="slidenum">
              <a:rPr kumimoji="0" lang="en-US" altLang="en-US" sz="1400" smtClean="0">
                <a:solidFill>
                  <a:srgbClr val="003366"/>
                </a:solidFill>
                <a:latin typeface="Arial Narrow" pitchFamily="34" charset="0"/>
              </a:rPr>
              <a:pPr/>
              <a:t>74</a:t>
            </a:fld>
            <a:endParaRPr kumimoji="0" lang="en-US" altLang="en-US" sz="1400" smtClean="0">
              <a:solidFill>
                <a:srgbClr val="003366"/>
              </a:solidFill>
              <a:latin typeface="Arial Narrow" pitchFamily="34" charset="0"/>
            </a:endParaRPr>
          </a:p>
        </p:txBody>
      </p:sp>
      <p:sp>
        <p:nvSpPr>
          <p:cNvPr id="34818" name="Text Box 2"/>
          <p:cNvSpPr txBox="1">
            <a:spLocks noChangeArrowheads="1"/>
          </p:cNvSpPr>
          <p:nvPr/>
        </p:nvSpPr>
        <p:spPr bwMode="auto">
          <a:xfrm>
            <a:off x="468313" y="1412875"/>
            <a:ext cx="81534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400">
                <a:latin typeface="宋体" pitchFamily="2" charset="-122"/>
              </a:rPr>
              <a:t>（</a:t>
            </a:r>
            <a:r>
              <a:rPr lang="en-US" altLang="zh-CN" sz="2400"/>
              <a:t>3</a:t>
            </a:r>
            <a:r>
              <a:rPr lang="zh-CN" altLang="en-US" sz="2400">
                <a:latin typeface="宋体" pitchFamily="2" charset="-122"/>
              </a:rPr>
              <a:t>）</a:t>
            </a:r>
            <a:r>
              <a:rPr lang="zh-CN" altLang="en-US" sz="2400" b="1">
                <a:effectLst>
                  <a:outerShdw blurRad="38100" dist="38100" dir="2700000" algn="tl">
                    <a:srgbClr val="C0C0C0"/>
                  </a:outerShdw>
                </a:effectLst>
                <a:latin typeface="宋体" pitchFamily="2" charset="-122"/>
              </a:rPr>
              <a:t>空间资源的利用</a:t>
            </a:r>
            <a:r>
              <a:rPr lang="zh-CN" altLang="en-US" sz="2400">
                <a:latin typeface="宋体" pitchFamily="2" charset="-122"/>
              </a:rPr>
              <a:t>：最大限度的利用空间，例如仓库中的多层货架，地下停车场；</a:t>
            </a:r>
            <a:r>
              <a:rPr lang="zh-CN" altLang="en-US" sz="2400" b="1" i="1">
                <a:solidFill>
                  <a:schemeClr val="accent2"/>
                </a:solidFill>
                <a:latin typeface="宋体" pitchFamily="2" charset="-122"/>
              </a:rPr>
              <a:t>利用紧凑的几何形状</a:t>
            </a:r>
            <a:r>
              <a:rPr lang="zh-CN" altLang="en-US" sz="2400">
                <a:latin typeface="宋体" pitchFamily="2" charset="-122"/>
              </a:rPr>
              <a:t>，如螺旋式楼梯，安装在高楼外墙壁上的半圆形电梯等；</a:t>
            </a:r>
            <a:r>
              <a:rPr lang="zh-CN" altLang="en-US" sz="2400" b="1" i="1">
                <a:solidFill>
                  <a:schemeClr val="accent2"/>
                </a:solidFill>
                <a:latin typeface="宋体" pitchFamily="2" charset="-122"/>
              </a:rPr>
              <a:t>利用相邻子系统的空间</a:t>
            </a:r>
            <a:r>
              <a:rPr lang="zh-CN" altLang="en-US" sz="2400">
                <a:latin typeface="宋体" pitchFamily="2" charset="-122"/>
              </a:rPr>
              <a:t>，或某些</a:t>
            </a:r>
            <a:r>
              <a:rPr lang="zh-CN" altLang="en-US" sz="2400" b="1" i="1">
                <a:solidFill>
                  <a:schemeClr val="accent2"/>
                </a:solidFill>
                <a:latin typeface="宋体" pitchFamily="2" charset="-122"/>
              </a:rPr>
              <a:t>表面的反面</a:t>
            </a:r>
            <a:r>
              <a:rPr lang="zh-CN" altLang="en-US" sz="2400">
                <a:latin typeface="宋体" pitchFamily="2" charset="-122"/>
              </a:rPr>
              <a:t>，如双面光盘等；</a:t>
            </a:r>
            <a:r>
              <a:rPr lang="zh-CN" altLang="en-US" sz="2400" b="1" i="1">
                <a:solidFill>
                  <a:schemeClr val="accent2"/>
                </a:solidFill>
                <a:latin typeface="宋体" pitchFamily="2" charset="-122"/>
              </a:rPr>
              <a:t>有效而恰当的利用空间的点、线、面</a:t>
            </a:r>
            <a:r>
              <a:rPr lang="zh-CN" altLang="en-US" sz="2400" b="1" i="1">
                <a:solidFill>
                  <a:schemeClr val="accent2"/>
                </a:solidFill>
              </a:rPr>
              <a:t> </a:t>
            </a:r>
          </a:p>
        </p:txBody>
      </p:sp>
      <p:sp>
        <p:nvSpPr>
          <p:cNvPr id="34819" name="Text Box 3"/>
          <p:cNvSpPr txBox="1">
            <a:spLocks noChangeArrowheads="1"/>
          </p:cNvSpPr>
          <p:nvPr/>
        </p:nvSpPr>
        <p:spPr bwMode="auto">
          <a:xfrm>
            <a:off x="468313" y="3429000"/>
            <a:ext cx="82296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400">
                <a:latin typeface="宋体" pitchFamily="2" charset="-122"/>
              </a:rPr>
              <a:t>（</a:t>
            </a:r>
            <a:r>
              <a:rPr lang="en-US" altLang="zh-CN" sz="2400"/>
              <a:t>4</a:t>
            </a:r>
            <a:r>
              <a:rPr lang="zh-CN" altLang="en-US" sz="2400">
                <a:latin typeface="宋体" pitchFamily="2" charset="-122"/>
              </a:rPr>
              <a:t>）</a:t>
            </a:r>
            <a:r>
              <a:rPr lang="zh-CN" altLang="en-US" sz="2400" b="1">
                <a:effectLst>
                  <a:outerShdw blurRad="38100" dist="38100" dir="2700000" algn="tl">
                    <a:srgbClr val="C0C0C0"/>
                  </a:outerShdw>
                </a:effectLst>
                <a:latin typeface="宋体" pitchFamily="2" charset="-122"/>
              </a:rPr>
              <a:t>信息资源</a:t>
            </a:r>
            <a:r>
              <a:rPr lang="zh-CN" altLang="en-US" sz="2400">
                <a:latin typeface="宋体" pitchFamily="2" charset="-122"/>
              </a:rPr>
              <a:t>：</a:t>
            </a:r>
            <a:r>
              <a:rPr lang="zh-CN" altLang="en-US" sz="2400" b="1" i="1">
                <a:solidFill>
                  <a:schemeClr val="accent2"/>
                </a:solidFill>
                <a:latin typeface="宋体" pitchFamily="2" charset="-122"/>
              </a:rPr>
              <a:t>系统本身所产生的信号</a:t>
            </a:r>
            <a:r>
              <a:rPr lang="zh-CN" altLang="en-US" sz="2400">
                <a:latin typeface="宋体" pitchFamily="2" charset="-122"/>
              </a:rPr>
              <a:t>是多种多样的，例如汽车运行时排放废气中的颗粒可表明发动机的性能信息；机器运转时突发的异常声音可诊断故障。</a:t>
            </a:r>
            <a:r>
              <a:rPr lang="zh-CN" altLang="en-US" sz="2400" b="1" i="1">
                <a:solidFill>
                  <a:schemeClr val="accent2"/>
                </a:solidFill>
                <a:latin typeface="宋体" pitchFamily="2" charset="-122"/>
              </a:rPr>
              <a:t>超系统的某些信号</a:t>
            </a:r>
            <a:r>
              <a:rPr lang="zh-CN" altLang="en-US" sz="2400">
                <a:latin typeface="宋体" pitchFamily="2" charset="-122"/>
              </a:rPr>
              <a:t>或反映也是系统的重要信息。例如交通路口的堵塞情况就是驾车者的重要信息，市场对产品的需求情况就是企业发展方向的重要信息</a:t>
            </a:r>
            <a:r>
              <a:rPr lang="zh-CN" altLang="en-US" sz="24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blinds(horizontal)">
                                      <p:cBhvr>
                                        <p:cTn id="7" dur="500"/>
                                        <p:tgtEl>
                                          <p:spTgt spid="34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819"/>
                                        </p:tgtEl>
                                        <p:attrNameLst>
                                          <p:attrName>style.visibility</p:attrName>
                                        </p:attrNameLst>
                                      </p:cBhvr>
                                      <p:to>
                                        <p:strVal val="visible"/>
                                      </p:to>
                                    </p:set>
                                    <p:animEffect transition="in" filter="blinds(horizontal)">
                                      <p:cBhvr>
                                        <p:cTn id="12" dur="500"/>
                                        <p:tgtEl>
                                          <p:spTgt spid="34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1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页脚占位符 1"/>
          <p:cNvSpPr>
            <a:spLocks noGrp="1"/>
          </p:cNvSpPr>
          <p:nvPr>
            <p:ph type="ftr" sz="quarter" idx="10"/>
          </p:nvPr>
        </p:nvSpPr>
        <p:spPr>
          <a:noFill/>
        </p:spPr>
        <p:txBody>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kumimoji="0" lang="en-US" altLang="en-US" sz="1400" smtClean="0">
                <a:solidFill>
                  <a:srgbClr val="003366"/>
                </a:solidFill>
              </a:rPr>
              <a:t>Page</a:t>
            </a:r>
            <a:fld id="{618BB648-E1C9-4AAC-A817-47CB35886DEF}" type="slidenum">
              <a:rPr kumimoji="0" lang="en-US" altLang="en-US" sz="1400" smtClean="0">
                <a:solidFill>
                  <a:srgbClr val="003366"/>
                </a:solidFill>
                <a:latin typeface="Arial Narrow" pitchFamily="34" charset="0"/>
              </a:rPr>
              <a:pPr/>
              <a:t>75</a:t>
            </a:fld>
            <a:endParaRPr kumimoji="0" lang="en-US" altLang="en-US" sz="1400" smtClean="0">
              <a:solidFill>
                <a:srgbClr val="003366"/>
              </a:solidFill>
              <a:latin typeface="Arial Narrow" pitchFamily="34" charset="0"/>
            </a:endParaRPr>
          </a:p>
        </p:txBody>
      </p:sp>
      <p:sp>
        <p:nvSpPr>
          <p:cNvPr id="35843" name="Text Box 3"/>
          <p:cNvSpPr txBox="1">
            <a:spLocks noChangeArrowheads="1"/>
          </p:cNvSpPr>
          <p:nvPr/>
        </p:nvSpPr>
        <p:spPr bwMode="auto">
          <a:xfrm>
            <a:off x="290513" y="692150"/>
            <a:ext cx="8458200"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spcBef>
                <a:spcPct val="50000"/>
              </a:spcBef>
              <a:defRPr/>
            </a:pPr>
            <a:r>
              <a:rPr lang="en-US" altLang="zh-CN" sz="2400"/>
              <a:t>     </a:t>
            </a:r>
            <a:r>
              <a:rPr lang="zh-CN" altLang="en-US" sz="2400"/>
              <a:t>（</a:t>
            </a:r>
            <a:r>
              <a:rPr lang="en-US" altLang="zh-CN" sz="2400"/>
              <a:t>5</a:t>
            </a:r>
            <a:r>
              <a:rPr lang="zh-CN" altLang="en-US" sz="2400"/>
              <a:t>）</a:t>
            </a:r>
            <a:r>
              <a:rPr lang="zh-CN" altLang="en-US" sz="2400" b="1">
                <a:effectLst>
                  <a:outerShdw blurRad="38100" dist="38100" dir="2700000" algn="tl">
                    <a:srgbClr val="C0C0C0"/>
                  </a:outerShdw>
                </a:effectLst>
              </a:rPr>
              <a:t>系统资源</a:t>
            </a:r>
            <a:r>
              <a:rPr lang="zh-CN" altLang="en-US" sz="2400"/>
              <a:t>：系统中的能量、材料、产品、副产品、制品，及其它们的形状等都是系统可充分利用的丰富资源。</a:t>
            </a:r>
          </a:p>
          <a:p>
            <a:pPr eaLnBrk="1" hangingPunct="1">
              <a:spcBef>
                <a:spcPct val="50000"/>
              </a:spcBef>
              <a:defRPr/>
            </a:pPr>
            <a:r>
              <a:rPr lang="zh-CN" altLang="en-US" sz="2400">
                <a:latin typeface="宋体" pitchFamily="2" charset="-122"/>
              </a:rPr>
              <a:t>系统中的资源可以交互利用，各子系统分享资源，动态调节资源的使用，避免资源的损失与浪费。例如汽车发动机既驱动车轮，又驱动液压泵，使液压系统工作</a:t>
            </a:r>
            <a:r>
              <a:rPr lang="zh-CN" altLang="en-US" sz="2400"/>
              <a:t> </a:t>
            </a:r>
          </a:p>
        </p:txBody>
      </p:sp>
      <p:sp>
        <p:nvSpPr>
          <p:cNvPr id="79876" name="Rectangle 5"/>
          <p:cNvSpPr>
            <a:spLocks noChangeArrowheads="1"/>
          </p:cNvSpPr>
          <p:nvPr/>
        </p:nvSpPr>
        <p:spPr bwMode="auto">
          <a:xfrm>
            <a:off x="3867150" y="2924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358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865438"/>
            <a:ext cx="3124200"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8" name="Rectangle 7"/>
          <p:cNvSpPr>
            <a:spLocks noChangeArrowheads="1"/>
          </p:cNvSpPr>
          <p:nvPr/>
        </p:nvSpPr>
        <p:spPr bwMode="auto">
          <a:xfrm>
            <a:off x="3776663" y="2752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3584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2852738"/>
            <a:ext cx="2819400" cy="239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8" name="Text Box 8"/>
          <p:cNvSpPr txBox="1">
            <a:spLocks noChangeArrowheads="1"/>
          </p:cNvSpPr>
          <p:nvPr/>
        </p:nvSpPr>
        <p:spPr bwMode="auto">
          <a:xfrm>
            <a:off x="611188" y="5529263"/>
            <a:ext cx="3313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2400" b="1">
                <a:effectLst>
                  <a:outerShdw blurRad="38100" dist="38100" dir="2700000" algn="tl">
                    <a:srgbClr val="C0C0C0"/>
                  </a:outerShdw>
                </a:effectLst>
                <a:latin typeface="Tahoma" pitchFamily="34" charset="0"/>
              </a:rPr>
              <a:t>利用零件形状的搓丝机</a:t>
            </a:r>
          </a:p>
        </p:txBody>
      </p:sp>
      <p:sp>
        <p:nvSpPr>
          <p:cNvPr id="35849" name="Text Box 9"/>
          <p:cNvSpPr txBox="1">
            <a:spLocks noChangeArrowheads="1"/>
          </p:cNvSpPr>
          <p:nvPr/>
        </p:nvSpPr>
        <p:spPr bwMode="auto">
          <a:xfrm>
            <a:off x="4859338" y="5673725"/>
            <a:ext cx="3529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2400" b="1">
                <a:effectLst>
                  <a:outerShdw blurRad="38100" dist="38100" dir="2700000" algn="tl">
                    <a:srgbClr val="C0C0C0"/>
                  </a:outerShdw>
                </a:effectLst>
                <a:latin typeface="Tahoma" pitchFamily="34" charset="0"/>
              </a:rPr>
              <a:t>利用材料磁性的搬运机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blinds(horizontal)">
                                      <p:cBhvr>
                                        <p:cTn id="7" dur="500"/>
                                        <p:tgtEl>
                                          <p:spTgt spid="358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5844"/>
                                        </p:tgtEl>
                                        <p:attrNameLst>
                                          <p:attrName>style.visibility</p:attrName>
                                        </p:attrNameLst>
                                      </p:cBhvr>
                                      <p:to>
                                        <p:strVal val="visible"/>
                                      </p:to>
                                    </p:set>
                                    <p:animEffect transition="in" filter="blinds(horizontal)">
                                      <p:cBhvr>
                                        <p:cTn id="12" dur="500"/>
                                        <p:tgtEl>
                                          <p:spTgt spid="358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848"/>
                                        </p:tgtEl>
                                        <p:attrNameLst>
                                          <p:attrName>style.visibility</p:attrName>
                                        </p:attrNameLst>
                                      </p:cBhvr>
                                      <p:to>
                                        <p:strVal val="visible"/>
                                      </p:to>
                                    </p:set>
                                    <p:animEffect transition="in" filter="blinds(horizontal)">
                                      <p:cBhvr>
                                        <p:cTn id="17" dur="500"/>
                                        <p:tgtEl>
                                          <p:spTgt spid="358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5846"/>
                                        </p:tgtEl>
                                        <p:attrNameLst>
                                          <p:attrName>style.visibility</p:attrName>
                                        </p:attrNameLst>
                                      </p:cBhvr>
                                      <p:to>
                                        <p:strVal val="visible"/>
                                      </p:to>
                                    </p:set>
                                    <p:animEffect transition="in" filter="blinds(horizontal)">
                                      <p:cBhvr>
                                        <p:cTn id="22" dur="500"/>
                                        <p:tgtEl>
                                          <p:spTgt spid="358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5849">
                                            <p:txEl>
                                              <p:pRg st="0" end="0"/>
                                            </p:txEl>
                                          </p:spTgt>
                                        </p:tgtEl>
                                        <p:attrNameLst>
                                          <p:attrName>style.visibility</p:attrName>
                                        </p:attrNameLst>
                                      </p:cBhvr>
                                      <p:to>
                                        <p:strVal val="visible"/>
                                      </p:to>
                                    </p:set>
                                    <p:animEffect transition="in" filter="blinds(horizontal)">
                                      <p:cBhvr>
                                        <p:cTn id="27" dur="500"/>
                                        <p:tgtEl>
                                          <p:spTgt spid="358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p:bldP spid="3584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页脚占位符 1"/>
          <p:cNvSpPr>
            <a:spLocks noGrp="1"/>
          </p:cNvSpPr>
          <p:nvPr>
            <p:ph type="ftr" sz="quarter" idx="10"/>
          </p:nvPr>
        </p:nvSpPr>
        <p:spPr>
          <a:noFill/>
        </p:spPr>
        <p:txBody>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kumimoji="0" lang="en-US" altLang="en-US" sz="1400" smtClean="0">
                <a:solidFill>
                  <a:srgbClr val="003366"/>
                </a:solidFill>
              </a:rPr>
              <a:t>Page</a:t>
            </a:r>
            <a:fld id="{1522FECE-39E9-49C4-91A4-0CD9CC5C89D6}" type="slidenum">
              <a:rPr kumimoji="0" lang="en-US" altLang="en-US" sz="1400" smtClean="0">
                <a:solidFill>
                  <a:srgbClr val="003366"/>
                </a:solidFill>
                <a:latin typeface="Arial Narrow" pitchFamily="34" charset="0"/>
              </a:rPr>
              <a:pPr/>
              <a:t>76</a:t>
            </a:fld>
            <a:endParaRPr kumimoji="0" lang="en-US" altLang="en-US" sz="1400" smtClean="0">
              <a:solidFill>
                <a:srgbClr val="003366"/>
              </a:solidFill>
              <a:latin typeface="Arial Narrow" pitchFamily="34" charset="0"/>
            </a:endParaRPr>
          </a:p>
        </p:txBody>
      </p:sp>
      <p:sp>
        <p:nvSpPr>
          <p:cNvPr id="112644" name="Text Box 4"/>
          <p:cNvSpPr txBox="1">
            <a:spLocks noChangeArrowheads="1"/>
          </p:cNvSpPr>
          <p:nvPr/>
        </p:nvSpPr>
        <p:spPr bwMode="auto">
          <a:xfrm>
            <a:off x="900113" y="1125538"/>
            <a:ext cx="3384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lang="zh-CN" altLang="en-US" sz="3200" b="1"/>
              <a:t>四、</a:t>
            </a:r>
            <a:r>
              <a:rPr lang="zh-CN" altLang="en-US" sz="3200" b="1">
                <a:latin typeface="宋体" pitchFamily="2" charset="-122"/>
              </a:rPr>
              <a:t>形态矩阵</a:t>
            </a:r>
            <a:r>
              <a:rPr lang="zh-CN" altLang="en-US" sz="2400" b="1"/>
              <a:t> </a:t>
            </a:r>
          </a:p>
        </p:txBody>
      </p:sp>
      <p:sp>
        <p:nvSpPr>
          <p:cNvPr id="112645" name="Text Box 5"/>
          <p:cNvSpPr txBox="1">
            <a:spLocks noChangeArrowheads="1"/>
          </p:cNvSpPr>
          <p:nvPr/>
        </p:nvSpPr>
        <p:spPr bwMode="auto">
          <a:xfrm>
            <a:off x="971550" y="1844675"/>
            <a:ext cx="7488238"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2800" b="1">
                <a:effectLst>
                  <a:outerShdw blurRad="38100" dist="38100" dir="2700000" algn="tl">
                    <a:srgbClr val="C0C0C0"/>
                  </a:outerShdw>
                </a:effectLst>
                <a:latin typeface="Tahoma" pitchFamily="34" charset="0"/>
              </a:rPr>
              <a:t>已建立形态学矩阵为基础，通过对创造对象进行因素分解，找出因素可能的全部形态（技术手段），再通过形态学矩阵进行方案综合，得到方案的多种可行解，从中筛选出最佳方案。</a:t>
            </a:r>
          </a:p>
          <a:p>
            <a:pPr eaLnBrk="1" hangingPunct="1">
              <a:spcBef>
                <a:spcPct val="50000"/>
              </a:spcBef>
              <a:defRPr/>
            </a:pPr>
            <a:r>
              <a:rPr kumimoji="0" lang="zh-CN" altLang="en-US" sz="2800" b="1">
                <a:effectLst>
                  <a:outerShdw blurRad="38100" dist="38100" dir="2700000" algn="tl">
                    <a:srgbClr val="C0C0C0"/>
                  </a:outerShdw>
                </a:effectLst>
                <a:latin typeface="Tahoma" pitchFamily="34" charset="0"/>
              </a:rPr>
              <a:t>    所谓因素是指构成事物的特性，如产品的用途、功能等；</a:t>
            </a:r>
          </a:p>
          <a:p>
            <a:pPr eaLnBrk="1" hangingPunct="1">
              <a:spcBef>
                <a:spcPct val="50000"/>
              </a:spcBef>
              <a:defRPr/>
            </a:pPr>
            <a:r>
              <a:rPr kumimoji="0" lang="zh-CN" altLang="en-US" sz="2800" b="1">
                <a:effectLst>
                  <a:outerShdw blurRad="38100" dist="38100" dir="2700000" algn="tl">
                    <a:srgbClr val="C0C0C0"/>
                  </a:outerShdw>
                </a:effectLst>
                <a:latin typeface="Tahoma" pitchFamily="34" charset="0"/>
              </a:rPr>
              <a:t>    所谓形态是指实现相应功能或用途的技术手段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12644"/>
                                        </p:tgtEl>
                                        <p:attrNameLst>
                                          <p:attrName>style.visibility</p:attrName>
                                        </p:attrNameLst>
                                      </p:cBhvr>
                                      <p:to>
                                        <p:strVal val="visible"/>
                                      </p:to>
                                    </p:set>
                                    <p:animEffect transition="in" filter="strips(downLeft)">
                                      <p:cBhvr>
                                        <p:cTn id="7" dur="500"/>
                                        <p:tgtEl>
                                          <p:spTgt spid="1126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2645"/>
                                        </p:tgtEl>
                                        <p:attrNameLst>
                                          <p:attrName>style.visibility</p:attrName>
                                        </p:attrNameLst>
                                      </p:cBhvr>
                                      <p:to>
                                        <p:strVal val="visible"/>
                                      </p:to>
                                    </p:set>
                                    <p:animEffect transition="in" filter="box(in)">
                                      <p:cBhvr>
                                        <p:cTn id="12" dur="500"/>
                                        <p:tgtEl>
                                          <p:spTgt spid="112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p:bldP spid="11264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页脚占位符 1"/>
          <p:cNvSpPr>
            <a:spLocks noGrp="1"/>
          </p:cNvSpPr>
          <p:nvPr>
            <p:ph type="ftr" sz="quarter" idx="10"/>
          </p:nvPr>
        </p:nvSpPr>
        <p:spPr>
          <a:noFill/>
        </p:spPr>
        <p:txBody>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kumimoji="0" lang="en-US" altLang="en-US" sz="1400" smtClean="0">
                <a:solidFill>
                  <a:srgbClr val="003366"/>
                </a:solidFill>
              </a:rPr>
              <a:t>Page</a:t>
            </a:r>
            <a:fld id="{43CE221B-AFFA-4166-87AB-AA852AA672EF}" type="slidenum">
              <a:rPr kumimoji="0" lang="en-US" altLang="en-US" sz="1400" smtClean="0">
                <a:solidFill>
                  <a:srgbClr val="003366"/>
                </a:solidFill>
                <a:latin typeface="Arial Narrow" pitchFamily="34" charset="0"/>
              </a:rPr>
              <a:pPr/>
              <a:t>77</a:t>
            </a:fld>
            <a:endParaRPr kumimoji="0" lang="en-US" altLang="en-US" sz="1400" smtClean="0">
              <a:solidFill>
                <a:srgbClr val="003366"/>
              </a:solidFill>
              <a:latin typeface="Arial Narrow" pitchFamily="34" charset="0"/>
            </a:endParaRPr>
          </a:p>
        </p:txBody>
      </p:sp>
      <p:sp>
        <p:nvSpPr>
          <p:cNvPr id="113668" name="Text Box 4"/>
          <p:cNvSpPr txBox="1">
            <a:spLocks noChangeArrowheads="1"/>
          </p:cNvSpPr>
          <p:nvPr/>
        </p:nvSpPr>
        <p:spPr bwMode="auto">
          <a:xfrm>
            <a:off x="684213" y="836613"/>
            <a:ext cx="5111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 typeface="Wingdings" pitchFamily="2" charset="2"/>
              <a:buChar char="Ø"/>
              <a:defRPr/>
            </a:pPr>
            <a:r>
              <a:rPr kumimoji="0" lang="en-US" altLang="zh-CN" sz="3200" b="1">
                <a:effectLst>
                  <a:outerShdw blurRad="38100" dist="38100" dir="2700000" algn="tl">
                    <a:srgbClr val="C0C0C0"/>
                  </a:outerShdw>
                </a:effectLst>
                <a:latin typeface="Tahoma" pitchFamily="34" charset="0"/>
              </a:rPr>
              <a:t>  </a:t>
            </a:r>
            <a:r>
              <a:rPr kumimoji="0" lang="zh-CN" altLang="en-US" sz="3200" b="1">
                <a:effectLst>
                  <a:outerShdw blurRad="38100" dist="38100" dir="2700000" algn="tl">
                    <a:srgbClr val="C0C0C0"/>
                  </a:outerShdw>
                </a:effectLst>
                <a:latin typeface="Tahoma" pitchFamily="34" charset="0"/>
              </a:rPr>
              <a:t>形态矩阵法的操作过程</a:t>
            </a:r>
          </a:p>
        </p:txBody>
      </p:sp>
      <p:sp>
        <p:nvSpPr>
          <p:cNvPr id="113669" name="Text Box 5"/>
          <p:cNvSpPr txBox="1">
            <a:spLocks noChangeArrowheads="1"/>
          </p:cNvSpPr>
          <p:nvPr/>
        </p:nvSpPr>
        <p:spPr bwMode="auto">
          <a:xfrm>
            <a:off x="468313" y="1412875"/>
            <a:ext cx="8135937"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sz="2400" b="1">
                <a:effectLst>
                  <a:outerShdw blurRad="38100" dist="38100" dir="2700000" algn="tl">
                    <a:srgbClr val="C0C0C0"/>
                  </a:outerShdw>
                </a:effectLst>
                <a:latin typeface="Tahoma" pitchFamily="34" charset="0"/>
              </a:rPr>
              <a:t>1</a:t>
            </a:r>
            <a:r>
              <a:rPr kumimoji="0" lang="zh-CN" altLang="en-US" sz="2400" b="1">
                <a:effectLst>
                  <a:outerShdw blurRad="38100" dist="38100" dir="2700000" algn="tl">
                    <a:srgbClr val="C0C0C0"/>
                  </a:outerShdw>
                </a:effectLst>
                <a:latin typeface="Tahoma" pitchFamily="34" charset="0"/>
              </a:rPr>
              <a:t>、 因素分析：确定创造对象的构成因素。</a:t>
            </a:r>
          </a:p>
          <a:p>
            <a:pPr eaLnBrk="1" hangingPunct="1">
              <a:spcBef>
                <a:spcPct val="50000"/>
              </a:spcBef>
              <a:defRPr/>
            </a:pPr>
            <a:r>
              <a:rPr kumimoji="0" lang="zh-CN" altLang="en-US" sz="2400" b="1">
                <a:effectLst>
                  <a:outerShdw blurRad="38100" dist="38100" dir="2700000" algn="tl">
                    <a:srgbClr val="C0C0C0"/>
                  </a:outerShdw>
                </a:effectLst>
                <a:latin typeface="Tahoma" pitchFamily="34" charset="0"/>
              </a:rPr>
              <a:t>      要确保各因素逻辑上彼此独立；具有重要影响；数量要充分、全面。</a:t>
            </a:r>
          </a:p>
          <a:p>
            <a:pPr eaLnBrk="1" hangingPunct="1">
              <a:spcBef>
                <a:spcPct val="50000"/>
              </a:spcBef>
              <a:defRPr/>
            </a:pPr>
            <a:r>
              <a:rPr kumimoji="0" lang="en-US" altLang="zh-CN" sz="2400" b="1">
                <a:effectLst>
                  <a:outerShdw blurRad="38100" dist="38100" dir="2700000" algn="tl">
                    <a:srgbClr val="C0C0C0"/>
                  </a:outerShdw>
                </a:effectLst>
                <a:latin typeface="Tahoma" pitchFamily="34" charset="0"/>
              </a:rPr>
              <a:t>2</a:t>
            </a:r>
            <a:r>
              <a:rPr kumimoji="0" lang="zh-CN" altLang="en-US" sz="2400" b="1">
                <a:effectLst>
                  <a:outerShdw blurRad="38100" dist="38100" dir="2700000" algn="tl">
                    <a:srgbClr val="C0C0C0"/>
                  </a:outerShdw>
                </a:effectLst>
                <a:latin typeface="Tahoma" pitchFamily="34" charset="0"/>
              </a:rPr>
              <a:t>、 形态分析：按照因素的功能属性，尽可能多地列出实现某种功能各种技术手段（形态）。</a:t>
            </a:r>
          </a:p>
          <a:p>
            <a:pPr eaLnBrk="1" hangingPunct="1">
              <a:spcBef>
                <a:spcPct val="50000"/>
              </a:spcBef>
              <a:defRPr/>
            </a:pPr>
            <a:r>
              <a:rPr kumimoji="0" lang="en-US" altLang="zh-CN" sz="2400" b="1">
                <a:effectLst>
                  <a:outerShdw blurRad="38100" dist="38100" dir="2700000" algn="tl">
                    <a:srgbClr val="C0C0C0"/>
                  </a:outerShdw>
                </a:effectLst>
                <a:latin typeface="Tahoma" pitchFamily="34" charset="0"/>
              </a:rPr>
              <a:t>3</a:t>
            </a:r>
            <a:r>
              <a:rPr kumimoji="0" lang="zh-CN" altLang="en-US" sz="2400" b="1">
                <a:effectLst>
                  <a:outerShdw blurRad="38100" dist="38100" dir="2700000" algn="tl">
                    <a:srgbClr val="C0C0C0"/>
                  </a:outerShdw>
                </a:effectLst>
                <a:latin typeface="Tahoma" pitchFamily="34" charset="0"/>
              </a:rPr>
              <a:t>、  方案综合：包括形成方案与方案优选。</a:t>
            </a:r>
          </a:p>
          <a:p>
            <a:pPr eaLnBrk="1" hangingPunct="1">
              <a:spcBef>
                <a:spcPct val="50000"/>
              </a:spcBef>
              <a:defRPr/>
            </a:pPr>
            <a:r>
              <a:rPr kumimoji="0" lang="zh-CN" altLang="en-US" sz="2400" b="1">
                <a:effectLst>
                  <a:outerShdw blurRad="38100" dist="38100" dir="2700000" algn="tl">
                    <a:srgbClr val="C0C0C0"/>
                  </a:outerShdw>
                </a:effectLst>
                <a:latin typeface="Tahoma" pitchFamily="34" charset="0"/>
              </a:rPr>
              <a:t>      假如有</a:t>
            </a:r>
            <a:r>
              <a:rPr kumimoji="0" lang="en-US" altLang="zh-CN" sz="2400" b="1">
                <a:effectLst>
                  <a:outerShdw blurRad="38100" dist="38100" dir="2700000" algn="tl">
                    <a:srgbClr val="C0C0C0"/>
                  </a:outerShdw>
                </a:effectLst>
                <a:latin typeface="Tahoma" pitchFamily="34" charset="0"/>
              </a:rPr>
              <a:t>n</a:t>
            </a:r>
            <a:r>
              <a:rPr kumimoji="0" lang="zh-CN" altLang="en-US" sz="2400" b="1">
                <a:effectLst>
                  <a:outerShdw blurRad="38100" dist="38100" dir="2700000" algn="tl">
                    <a:srgbClr val="C0C0C0"/>
                  </a:outerShdw>
                </a:effectLst>
                <a:latin typeface="Tahoma" pitchFamily="34" charset="0"/>
              </a:rPr>
              <a:t>个因素，</a:t>
            </a:r>
            <a:r>
              <a:rPr kumimoji="0" lang="en-US" altLang="zh-CN" sz="2400" b="1">
                <a:effectLst>
                  <a:outerShdw blurRad="38100" dist="38100" dir="2700000" algn="tl">
                    <a:srgbClr val="C0C0C0"/>
                  </a:outerShdw>
                </a:effectLst>
                <a:latin typeface="Tahoma" pitchFamily="34" charset="0"/>
              </a:rPr>
              <a:t>m</a:t>
            </a:r>
            <a:r>
              <a:rPr kumimoji="0" lang="zh-CN" altLang="en-US" sz="2400" b="1">
                <a:effectLst>
                  <a:outerShdw blurRad="38100" dist="38100" dir="2700000" algn="tl">
                    <a:srgbClr val="C0C0C0"/>
                  </a:outerShdw>
                </a:effectLst>
                <a:latin typeface="Tahoma" pitchFamily="34" charset="0"/>
              </a:rPr>
              <a:t>个形态，可构成</a:t>
            </a:r>
            <a:r>
              <a:rPr kumimoji="0" lang="en-US" altLang="zh-CN" sz="2400" b="1">
                <a:effectLst>
                  <a:outerShdw blurRad="38100" dist="38100" dir="2700000" algn="tl">
                    <a:srgbClr val="C0C0C0"/>
                  </a:outerShdw>
                </a:effectLst>
                <a:latin typeface="Tahoma" pitchFamily="34" charset="0"/>
              </a:rPr>
              <a:t>n</a:t>
            </a:r>
            <a:r>
              <a:rPr kumimoji="0" lang="zh-CN" altLang="en-US" sz="2400" b="1">
                <a:effectLst>
                  <a:outerShdw blurRad="38100" dist="38100" dir="2700000" algn="tl">
                    <a:srgbClr val="C0C0C0"/>
                  </a:outerShdw>
                </a:effectLst>
                <a:latin typeface="Tahoma" pitchFamily="34" charset="0"/>
              </a:rPr>
              <a:t>行</a:t>
            </a:r>
            <a:r>
              <a:rPr kumimoji="0" lang="en-US" altLang="zh-CN" sz="2400" b="1">
                <a:effectLst>
                  <a:outerShdw blurRad="38100" dist="38100" dir="2700000" algn="tl">
                    <a:srgbClr val="C0C0C0"/>
                  </a:outerShdw>
                </a:effectLst>
                <a:latin typeface="Tahoma" pitchFamily="34" charset="0"/>
              </a:rPr>
              <a:t>m</a:t>
            </a:r>
            <a:r>
              <a:rPr kumimoji="0" lang="zh-CN" altLang="en-US" sz="2400" b="1">
                <a:effectLst>
                  <a:outerShdw blurRad="38100" dist="38100" dir="2700000" algn="tl">
                    <a:srgbClr val="C0C0C0"/>
                  </a:outerShdw>
                </a:effectLst>
                <a:latin typeface="Tahoma" pitchFamily="34" charset="0"/>
              </a:rPr>
              <a:t>列的矩阵，所能提供的方案数有</a:t>
            </a:r>
            <a:r>
              <a:rPr kumimoji="0" lang="en-US" altLang="zh-CN" sz="2400" b="1">
                <a:effectLst>
                  <a:outerShdw blurRad="38100" dist="38100" dir="2700000" algn="tl">
                    <a:srgbClr val="C0C0C0"/>
                  </a:outerShdw>
                </a:effectLst>
                <a:latin typeface="Tahoma" pitchFamily="34" charset="0"/>
              </a:rPr>
              <a:t>N=n</a:t>
            </a:r>
            <a:r>
              <a:rPr kumimoji="0" lang="en-US" altLang="zh-CN" sz="2400" b="1" baseline="30000">
                <a:effectLst>
                  <a:outerShdw blurRad="38100" dist="38100" dir="2700000" algn="tl">
                    <a:srgbClr val="C0C0C0"/>
                  </a:outerShdw>
                </a:effectLst>
                <a:latin typeface="Tahoma" pitchFamily="34" charset="0"/>
              </a:rPr>
              <a:t>m</a:t>
            </a:r>
            <a:r>
              <a:rPr kumimoji="0" lang="zh-CN" altLang="en-US" sz="2400" b="1">
                <a:effectLst>
                  <a:outerShdw blurRad="38100" dist="38100" dir="2700000" algn="tl">
                    <a:srgbClr val="C0C0C0"/>
                  </a:outerShdw>
                </a:effectLst>
                <a:latin typeface="Tahoma" pitchFamily="34" charset="0"/>
              </a:rPr>
              <a:t>个，可在这些方案中进行优选。</a:t>
            </a:r>
          </a:p>
        </p:txBody>
      </p:sp>
      <p:sp>
        <p:nvSpPr>
          <p:cNvPr id="113673" name="Text Box 9"/>
          <p:cNvSpPr txBox="1">
            <a:spLocks noChangeArrowheads="1"/>
          </p:cNvSpPr>
          <p:nvPr/>
        </p:nvSpPr>
        <p:spPr bwMode="auto">
          <a:xfrm>
            <a:off x="8101013" y="6381750"/>
            <a:ext cx="7921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kumimoji="0" lang="zh-CN" altLang="en-US" sz="1800">
                <a:latin typeface="Arial" charset="0"/>
              </a:rPr>
              <a:t>换页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3668"/>
                                        </p:tgtEl>
                                        <p:attrNameLst>
                                          <p:attrName>style.visibility</p:attrName>
                                        </p:attrNameLst>
                                      </p:cBhvr>
                                      <p:to>
                                        <p:strVal val="visible"/>
                                      </p:to>
                                    </p:set>
                                    <p:animEffect transition="in" filter="box(in)">
                                      <p:cBhvr>
                                        <p:cTn id="7" dur="500"/>
                                        <p:tgtEl>
                                          <p:spTgt spid="1136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3669"/>
                                        </p:tgtEl>
                                        <p:attrNameLst>
                                          <p:attrName>style.visibility</p:attrName>
                                        </p:attrNameLst>
                                      </p:cBhvr>
                                      <p:to>
                                        <p:strVal val="visible"/>
                                      </p:to>
                                    </p:set>
                                    <p:animEffect transition="in" filter="box(in)">
                                      <p:cBhvr>
                                        <p:cTn id="12" dur="500"/>
                                        <p:tgtEl>
                                          <p:spTgt spid="1136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3673"/>
                                        </p:tgtEl>
                                        <p:attrNameLst>
                                          <p:attrName>style.visibility</p:attrName>
                                        </p:attrNameLst>
                                      </p:cBhvr>
                                      <p:to>
                                        <p:strVal val="visible"/>
                                      </p:to>
                                    </p:set>
                                    <p:animEffect transition="in" filter="blinds(horizontal)">
                                      <p:cBhvr>
                                        <p:cTn id="17" dur="500"/>
                                        <p:tgtEl>
                                          <p:spTgt spid="113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8" grpId="0"/>
      <p:bldP spid="113669" grpId="0"/>
      <p:bldP spid="113673"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页脚占位符 1"/>
          <p:cNvSpPr>
            <a:spLocks noGrp="1"/>
          </p:cNvSpPr>
          <p:nvPr>
            <p:ph type="ftr" sz="quarter" idx="10"/>
          </p:nvPr>
        </p:nvSpPr>
        <p:spPr>
          <a:noFill/>
        </p:spPr>
        <p:txBody>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kumimoji="0" lang="en-US" altLang="en-US" sz="1400" smtClean="0">
                <a:solidFill>
                  <a:srgbClr val="003366"/>
                </a:solidFill>
              </a:rPr>
              <a:t>Page</a:t>
            </a:r>
            <a:fld id="{84A31A7E-6D0E-499F-9118-C2AA07F20200}" type="slidenum">
              <a:rPr kumimoji="0" lang="en-US" altLang="en-US" sz="1400" smtClean="0">
                <a:solidFill>
                  <a:srgbClr val="003366"/>
                </a:solidFill>
                <a:latin typeface="Arial Narrow" pitchFamily="34" charset="0"/>
              </a:rPr>
              <a:pPr/>
              <a:t>78</a:t>
            </a:fld>
            <a:endParaRPr kumimoji="0" lang="en-US" altLang="en-US" sz="1400" smtClean="0">
              <a:solidFill>
                <a:srgbClr val="003366"/>
              </a:solidFill>
              <a:latin typeface="Arial Narrow" pitchFamily="34" charset="0"/>
            </a:endParaRPr>
          </a:p>
        </p:txBody>
      </p:sp>
      <p:sp>
        <p:nvSpPr>
          <p:cNvPr id="114692" name="Text Box 4"/>
          <p:cNvSpPr txBox="1">
            <a:spLocks noChangeArrowheads="1"/>
          </p:cNvSpPr>
          <p:nvPr/>
        </p:nvSpPr>
        <p:spPr bwMode="auto">
          <a:xfrm>
            <a:off x="684213" y="908050"/>
            <a:ext cx="5111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 typeface="Wingdings" pitchFamily="2" charset="2"/>
              <a:buChar char="Ø"/>
              <a:defRPr/>
            </a:pPr>
            <a:r>
              <a:rPr kumimoji="0" lang="en-US" altLang="zh-CN" sz="3200" b="1">
                <a:effectLst>
                  <a:outerShdw blurRad="38100" dist="38100" dir="2700000" algn="tl">
                    <a:srgbClr val="C0C0C0"/>
                  </a:outerShdw>
                </a:effectLst>
                <a:latin typeface="Tahoma" pitchFamily="34" charset="0"/>
              </a:rPr>
              <a:t>  </a:t>
            </a:r>
            <a:r>
              <a:rPr kumimoji="0" lang="zh-CN" altLang="en-US" sz="3200" b="1">
                <a:effectLst>
                  <a:outerShdw blurRad="38100" dist="38100" dir="2700000" algn="tl">
                    <a:srgbClr val="C0C0C0"/>
                  </a:outerShdw>
                </a:effectLst>
                <a:latin typeface="Tahoma" pitchFamily="34" charset="0"/>
              </a:rPr>
              <a:t>形态矩阵法的实例</a:t>
            </a:r>
          </a:p>
        </p:txBody>
      </p:sp>
      <p:grpSp>
        <p:nvGrpSpPr>
          <p:cNvPr id="82948" name="Group 62"/>
          <p:cNvGrpSpPr>
            <a:grpSpLocks/>
          </p:cNvGrpSpPr>
          <p:nvPr/>
        </p:nvGrpSpPr>
        <p:grpSpPr bwMode="auto">
          <a:xfrm>
            <a:off x="107950" y="1557338"/>
            <a:ext cx="8893175" cy="4751387"/>
            <a:chOff x="68" y="981"/>
            <a:chExt cx="5602" cy="2993"/>
          </a:xfrm>
        </p:grpSpPr>
        <p:sp>
          <p:nvSpPr>
            <p:cNvPr id="114693" name="Text Box 5"/>
            <p:cNvSpPr txBox="1">
              <a:spLocks noChangeArrowheads="1"/>
            </p:cNvSpPr>
            <p:nvPr/>
          </p:nvSpPr>
          <p:spPr bwMode="auto">
            <a:xfrm>
              <a:off x="1429" y="981"/>
              <a:ext cx="244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2400" b="1">
                  <a:effectLst>
                    <a:outerShdw blurRad="38100" dist="38100" dir="2700000" algn="tl">
                      <a:srgbClr val="C0C0C0"/>
                    </a:outerShdw>
                  </a:effectLst>
                  <a:latin typeface="Tahoma" pitchFamily="34" charset="0"/>
                </a:rPr>
                <a:t>挖掘机设计方案形态矩阵</a:t>
              </a:r>
            </a:p>
          </p:txBody>
        </p:sp>
        <p:sp>
          <p:nvSpPr>
            <p:cNvPr id="82950" name="Line 6"/>
            <p:cNvSpPr>
              <a:spLocks noChangeShapeType="1"/>
            </p:cNvSpPr>
            <p:nvPr/>
          </p:nvSpPr>
          <p:spPr bwMode="auto">
            <a:xfrm>
              <a:off x="113" y="1389"/>
              <a:ext cx="5557" cy="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51" name="Line 7"/>
            <p:cNvSpPr>
              <a:spLocks noChangeShapeType="1"/>
            </p:cNvSpPr>
            <p:nvPr/>
          </p:nvSpPr>
          <p:spPr bwMode="auto">
            <a:xfrm>
              <a:off x="113" y="2296"/>
              <a:ext cx="5557" cy="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52" name="Line 8"/>
            <p:cNvSpPr>
              <a:spLocks noChangeShapeType="1"/>
            </p:cNvSpPr>
            <p:nvPr/>
          </p:nvSpPr>
          <p:spPr bwMode="auto">
            <a:xfrm>
              <a:off x="113" y="2659"/>
              <a:ext cx="5557" cy="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53" name="Line 9"/>
            <p:cNvSpPr>
              <a:spLocks noChangeShapeType="1"/>
            </p:cNvSpPr>
            <p:nvPr/>
          </p:nvSpPr>
          <p:spPr bwMode="auto">
            <a:xfrm>
              <a:off x="113" y="2977"/>
              <a:ext cx="5557" cy="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54" name="Line 10"/>
            <p:cNvSpPr>
              <a:spLocks noChangeShapeType="1"/>
            </p:cNvSpPr>
            <p:nvPr/>
          </p:nvSpPr>
          <p:spPr bwMode="auto">
            <a:xfrm>
              <a:off x="113" y="3294"/>
              <a:ext cx="5557" cy="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55" name="Line 11"/>
            <p:cNvSpPr>
              <a:spLocks noChangeShapeType="1"/>
            </p:cNvSpPr>
            <p:nvPr/>
          </p:nvSpPr>
          <p:spPr bwMode="auto">
            <a:xfrm>
              <a:off x="113" y="3612"/>
              <a:ext cx="5557" cy="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56" name="Line 12"/>
            <p:cNvSpPr>
              <a:spLocks noChangeShapeType="1"/>
            </p:cNvSpPr>
            <p:nvPr/>
          </p:nvSpPr>
          <p:spPr bwMode="auto">
            <a:xfrm flipH="1">
              <a:off x="430" y="2296"/>
              <a:ext cx="46" cy="16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57" name="Line 13"/>
            <p:cNvSpPr>
              <a:spLocks noChangeShapeType="1"/>
            </p:cNvSpPr>
            <p:nvPr/>
          </p:nvSpPr>
          <p:spPr bwMode="auto">
            <a:xfrm>
              <a:off x="68" y="3929"/>
              <a:ext cx="5602" cy="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58" name="Line 14"/>
            <p:cNvSpPr>
              <a:spLocks noChangeShapeType="1"/>
            </p:cNvSpPr>
            <p:nvPr/>
          </p:nvSpPr>
          <p:spPr bwMode="auto">
            <a:xfrm flipH="1">
              <a:off x="1474" y="1389"/>
              <a:ext cx="45" cy="258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59" name="Line 15"/>
            <p:cNvSpPr>
              <a:spLocks noChangeShapeType="1"/>
            </p:cNvSpPr>
            <p:nvPr/>
          </p:nvSpPr>
          <p:spPr bwMode="auto">
            <a:xfrm flipH="1">
              <a:off x="2154" y="1888"/>
              <a:ext cx="46" cy="208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60" name="Line 16"/>
            <p:cNvSpPr>
              <a:spLocks noChangeShapeType="1"/>
            </p:cNvSpPr>
            <p:nvPr/>
          </p:nvSpPr>
          <p:spPr bwMode="auto">
            <a:xfrm flipH="1">
              <a:off x="5012" y="1888"/>
              <a:ext cx="45" cy="208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61" name="Line 17"/>
            <p:cNvSpPr>
              <a:spLocks noChangeShapeType="1"/>
            </p:cNvSpPr>
            <p:nvPr/>
          </p:nvSpPr>
          <p:spPr bwMode="auto">
            <a:xfrm flipH="1">
              <a:off x="2834" y="1888"/>
              <a:ext cx="46" cy="208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62" name="Line 18"/>
            <p:cNvSpPr>
              <a:spLocks noChangeShapeType="1"/>
            </p:cNvSpPr>
            <p:nvPr/>
          </p:nvSpPr>
          <p:spPr bwMode="auto">
            <a:xfrm flipH="1">
              <a:off x="3560" y="1933"/>
              <a:ext cx="46" cy="20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63" name="Line 19"/>
            <p:cNvSpPr>
              <a:spLocks noChangeShapeType="1"/>
            </p:cNvSpPr>
            <p:nvPr/>
          </p:nvSpPr>
          <p:spPr bwMode="auto">
            <a:xfrm flipH="1">
              <a:off x="4376" y="1933"/>
              <a:ext cx="46" cy="20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64" name="Line 20"/>
            <p:cNvSpPr>
              <a:spLocks noChangeShapeType="1"/>
            </p:cNvSpPr>
            <p:nvPr/>
          </p:nvSpPr>
          <p:spPr bwMode="auto">
            <a:xfrm>
              <a:off x="1519" y="1888"/>
              <a:ext cx="4083" cy="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709" name="Text Box 21"/>
            <p:cNvSpPr txBox="1">
              <a:spLocks noChangeArrowheads="1"/>
            </p:cNvSpPr>
            <p:nvPr/>
          </p:nvSpPr>
          <p:spPr bwMode="auto">
            <a:xfrm>
              <a:off x="158" y="1525"/>
              <a:ext cx="14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2400" b="1">
                  <a:effectLst>
                    <a:outerShdw blurRad="38100" dist="38100" dir="2700000" algn="tl">
                      <a:srgbClr val="C0C0C0"/>
                    </a:outerShdw>
                  </a:effectLst>
                  <a:latin typeface="Tahoma" pitchFamily="34" charset="0"/>
                </a:rPr>
                <a:t>功能（因素）</a:t>
              </a:r>
            </a:p>
          </p:txBody>
        </p:sp>
        <p:sp>
          <p:nvSpPr>
            <p:cNvPr id="114710" name="Text Box 22"/>
            <p:cNvSpPr txBox="1">
              <a:spLocks noChangeArrowheads="1"/>
            </p:cNvSpPr>
            <p:nvPr/>
          </p:nvSpPr>
          <p:spPr bwMode="auto">
            <a:xfrm>
              <a:off x="113" y="2341"/>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sz="1800" b="1">
                  <a:effectLst>
                    <a:outerShdw blurRad="38100" dist="38100" dir="2700000" algn="tl">
                      <a:srgbClr val="C0C0C0"/>
                    </a:outerShdw>
                  </a:effectLst>
                  <a:latin typeface="Tahoma" pitchFamily="34" charset="0"/>
                </a:rPr>
                <a:t>A</a:t>
              </a:r>
            </a:p>
          </p:txBody>
        </p:sp>
        <p:sp>
          <p:nvSpPr>
            <p:cNvPr id="114711" name="Text Box 23"/>
            <p:cNvSpPr txBox="1">
              <a:spLocks noChangeArrowheads="1"/>
            </p:cNvSpPr>
            <p:nvPr/>
          </p:nvSpPr>
          <p:spPr bwMode="auto">
            <a:xfrm>
              <a:off x="113" y="2704"/>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sz="1800" b="1">
                  <a:effectLst>
                    <a:outerShdw blurRad="38100" dist="38100" dir="2700000" algn="tl">
                      <a:srgbClr val="C0C0C0"/>
                    </a:outerShdw>
                  </a:effectLst>
                  <a:latin typeface="Tahoma" pitchFamily="34" charset="0"/>
                </a:rPr>
                <a:t>B</a:t>
              </a:r>
            </a:p>
          </p:txBody>
        </p:sp>
        <p:sp>
          <p:nvSpPr>
            <p:cNvPr id="114712" name="Text Box 24"/>
            <p:cNvSpPr txBox="1">
              <a:spLocks noChangeArrowheads="1"/>
            </p:cNvSpPr>
            <p:nvPr/>
          </p:nvSpPr>
          <p:spPr bwMode="auto">
            <a:xfrm>
              <a:off x="158" y="2976"/>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sz="1800" b="1">
                  <a:effectLst>
                    <a:outerShdw blurRad="38100" dist="38100" dir="2700000" algn="tl">
                      <a:srgbClr val="C0C0C0"/>
                    </a:outerShdw>
                  </a:effectLst>
                  <a:latin typeface="Tahoma" pitchFamily="34" charset="0"/>
                </a:rPr>
                <a:t>C</a:t>
              </a:r>
            </a:p>
          </p:txBody>
        </p:sp>
        <p:sp>
          <p:nvSpPr>
            <p:cNvPr id="114713" name="Text Box 25"/>
            <p:cNvSpPr txBox="1">
              <a:spLocks noChangeArrowheads="1"/>
            </p:cNvSpPr>
            <p:nvPr/>
          </p:nvSpPr>
          <p:spPr bwMode="auto">
            <a:xfrm>
              <a:off x="113" y="3339"/>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sz="1800" b="1">
                  <a:effectLst>
                    <a:outerShdw blurRad="38100" dist="38100" dir="2700000" algn="tl">
                      <a:srgbClr val="C0C0C0"/>
                    </a:outerShdw>
                  </a:effectLst>
                  <a:latin typeface="Tahoma" pitchFamily="34" charset="0"/>
                </a:rPr>
                <a:t>D</a:t>
              </a:r>
            </a:p>
          </p:txBody>
        </p:sp>
        <p:sp>
          <p:nvSpPr>
            <p:cNvPr id="114714" name="Text Box 26"/>
            <p:cNvSpPr txBox="1">
              <a:spLocks noChangeArrowheads="1"/>
            </p:cNvSpPr>
            <p:nvPr/>
          </p:nvSpPr>
          <p:spPr bwMode="auto">
            <a:xfrm>
              <a:off x="113" y="3612"/>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sz="1800" b="1">
                  <a:effectLst>
                    <a:outerShdw blurRad="38100" dist="38100" dir="2700000" algn="tl">
                      <a:srgbClr val="C0C0C0"/>
                    </a:outerShdw>
                  </a:effectLst>
                  <a:latin typeface="Tahoma" pitchFamily="34" charset="0"/>
                </a:rPr>
                <a:t>E</a:t>
              </a:r>
            </a:p>
          </p:txBody>
        </p:sp>
        <p:sp>
          <p:nvSpPr>
            <p:cNvPr id="114715" name="Text Box 27"/>
            <p:cNvSpPr txBox="1">
              <a:spLocks noChangeArrowheads="1"/>
            </p:cNvSpPr>
            <p:nvPr/>
          </p:nvSpPr>
          <p:spPr bwMode="auto">
            <a:xfrm>
              <a:off x="521" y="2341"/>
              <a:ext cx="9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1800" b="1">
                  <a:effectLst>
                    <a:outerShdw blurRad="38100" dist="38100" dir="2700000" algn="tl">
                      <a:srgbClr val="C0C0C0"/>
                    </a:outerShdw>
                  </a:effectLst>
                  <a:latin typeface="Tahoma" pitchFamily="34" charset="0"/>
                </a:rPr>
                <a:t>总动力</a:t>
              </a:r>
            </a:p>
          </p:txBody>
        </p:sp>
        <p:sp>
          <p:nvSpPr>
            <p:cNvPr id="114716" name="Text Box 28"/>
            <p:cNvSpPr txBox="1">
              <a:spLocks noChangeArrowheads="1"/>
            </p:cNvSpPr>
            <p:nvPr/>
          </p:nvSpPr>
          <p:spPr bwMode="auto">
            <a:xfrm>
              <a:off x="431" y="2704"/>
              <a:ext cx="99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1800" b="1">
                  <a:effectLst>
                    <a:outerShdw blurRad="38100" dist="38100" dir="2700000" algn="tl">
                      <a:srgbClr val="C0C0C0"/>
                    </a:outerShdw>
                  </a:effectLst>
                  <a:latin typeface="Tahoma" pitchFamily="34" charset="0"/>
                </a:rPr>
                <a:t>移动动力传动</a:t>
              </a:r>
            </a:p>
          </p:txBody>
        </p:sp>
        <p:sp>
          <p:nvSpPr>
            <p:cNvPr id="114717" name="Text Box 29"/>
            <p:cNvSpPr txBox="1">
              <a:spLocks noChangeArrowheads="1"/>
            </p:cNvSpPr>
            <p:nvPr/>
          </p:nvSpPr>
          <p:spPr bwMode="auto">
            <a:xfrm>
              <a:off x="476" y="2976"/>
              <a:ext cx="99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1800" b="1">
                  <a:effectLst>
                    <a:outerShdw blurRad="38100" dist="38100" dir="2700000" algn="tl">
                      <a:srgbClr val="C0C0C0"/>
                    </a:outerShdw>
                  </a:effectLst>
                  <a:latin typeface="Tahoma" pitchFamily="34" charset="0"/>
                </a:rPr>
                <a:t>移动</a:t>
              </a:r>
            </a:p>
          </p:txBody>
        </p:sp>
        <p:sp>
          <p:nvSpPr>
            <p:cNvPr id="114718" name="Text Box 30"/>
            <p:cNvSpPr txBox="1">
              <a:spLocks noChangeArrowheads="1"/>
            </p:cNvSpPr>
            <p:nvPr/>
          </p:nvSpPr>
          <p:spPr bwMode="auto">
            <a:xfrm>
              <a:off x="431" y="3339"/>
              <a:ext cx="99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1800" b="1">
                  <a:effectLst>
                    <a:outerShdw blurRad="38100" dist="38100" dir="2700000" algn="tl">
                      <a:srgbClr val="C0C0C0"/>
                    </a:outerShdw>
                  </a:effectLst>
                  <a:latin typeface="Tahoma" pitchFamily="34" charset="0"/>
                </a:rPr>
                <a:t>挖掘动力传动</a:t>
              </a:r>
            </a:p>
          </p:txBody>
        </p:sp>
        <p:sp>
          <p:nvSpPr>
            <p:cNvPr id="114719" name="Text Box 31"/>
            <p:cNvSpPr txBox="1">
              <a:spLocks noChangeArrowheads="1"/>
            </p:cNvSpPr>
            <p:nvPr/>
          </p:nvSpPr>
          <p:spPr bwMode="auto">
            <a:xfrm>
              <a:off x="567" y="3702"/>
              <a:ext cx="77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1800" b="1">
                  <a:effectLst>
                    <a:outerShdw blurRad="38100" dist="38100" dir="2700000" algn="tl">
                      <a:srgbClr val="C0C0C0"/>
                    </a:outerShdw>
                  </a:effectLst>
                  <a:latin typeface="Tahoma" pitchFamily="34" charset="0"/>
                </a:rPr>
                <a:t>挖掘</a:t>
              </a:r>
            </a:p>
          </p:txBody>
        </p:sp>
        <p:sp>
          <p:nvSpPr>
            <p:cNvPr id="114720" name="Text Box 32"/>
            <p:cNvSpPr txBox="1">
              <a:spLocks noChangeArrowheads="1"/>
            </p:cNvSpPr>
            <p:nvPr/>
          </p:nvSpPr>
          <p:spPr bwMode="auto">
            <a:xfrm>
              <a:off x="2381" y="1525"/>
              <a:ext cx="18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2400" b="1">
                  <a:effectLst>
                    <a:outerShdw blurRad="38100" dist="38100" dir="2700000" algn="tl">
                      <a:srgbClr val="C0C0C0"/>
                    </a:outerShdw>
                  </a:effectLst>
                  <a:latin typeface="Tahoma" pitchFamily="34" charset="0"/>
                </a:rPr>
                <a:t>技术措施（形态）</a:t>
              </a:r>
            </a:p>
          </p:txBody>
        </p:sp>
        <p:sp>
          <p:nvSpPr>
            <p:cNvPr id="114721" name="Text Box 33"/>
            <p:cNvSpPr txBox="1">
              <a:spLocks noChangeArrowheads="1"/>
            </p:cNvSpPr>
            <p:nvPr/>
          </p:nvSpPr>
          <p:spPr bwMode="auto">
            <a:xfrm>
              <a:off x="1565" y="1979"/>
              <a:ext cx="5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sz="2400" b="1">
                  <a:effectLst>
                    <a:outerShdw blurRad="38100" dist="38100" dir="2700000" algn="tl">
                      <a:srgbClr val="C0C0C0"/>
                    </a:outerShdw>
                  </a:effectLst>
                  <a:latin typeface="Tahoma" pitchFamily="34" charset="0"/>
                </a:rPr>
                <a:t>1</a:t>
              </a:r>
            </a:p>
          </p:txBody>
        </p:sp>
        <p:sp>
          <p:nvSpPr>
            <p:cNvPr id="114722" name="Text Box 34"/>
            <p:cNvSpPr txBox="1">
              <a:spLocks noChangeArrowheads="1"/>
            </p:cNvSpPr>
            <p:nvPr/>
          </p:nvSpPr>
          <p:spPr bwMode="auto">
            <a:xfrm>
              <a:off x="2290" y="1979"/>
              <a:ext cx="5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sz="2400" b="1">
                  <a:effectLst>
                    <a:outerShdw blurRad="38100" dist="38100" dir="2700000" algn="tl">
                      <a:srgbClr val="C0C0C0"/>
                    </a:outerShdw>
                  </a:effectLst>
                  <a:latin typeface="Tahoma" pitchFamily="34" charset="0"/>
                </a:rPr>
                <a:t>2</a:t>
              </a:r>
            </a:p>
          </p:txBody>
        </p:sp>
        <p:sp>
          <p:nvSpPr>
            <p:cNvPr id="114723" name="Text Box 35"/>
            <p:cNvSpPr txBox="1">
              <a:spLocks noChangeArrowheads="1"/>
            </p:cNvSpPr>
            <p:nvPr/>
          </p:nvSpPr>
          <p:spPr bwMode="auto">
            <a:xfrm>
              <a:off x="2925" y="1979"/>
              <a:ext cx="5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sz="2400" b="1">
                  <a:effectLst>
                    <a:outerShdw blurRad="38100" dist="38100" dir="2700000" algn="tl">
                      <a:srgbClr val="C0C0C0"/>
                    </a:outerShdw>
                  </a:effectLst>
                  <a:latin typeface="Tahoma" pitchFamily="34" charset="0"/>
                </a:rPr>
                <a:t>3</a:t>
              </a:r>
            </a:p>
          </p:txBody>
        </p:sp>
        <p:sp>
          <p:nvSpPr>
            <p:cNvPr id="114724" name="Text Box 36"/>
            <p:cNvSpPr txBox="1">
              <a:spLocks noChangeArrowheads="1"/>
            </p:cNvSpPr>
            <p:nvPr/>
          </p:nvSpPr>
          <p:spPr bwMode="auto">
            <a:xfrm>
              <a:off x="3651" y="1979"/>
              <a:ext cx="5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sz="2400" b="1">
                  <a:effectLst>
                    <a:outerShdw blurRad="38100" dist="38100" dir="2700000" algn="tl">
                      <a:srgbClr val="C0C0C0"/>
                    </a:outerShdw>
                  </a:effectLst>
                  <a:latin typeface="Tahoma" pitchFamily="34" charset="0"/>
                </a:rPr>
                <a:t>4</a:t>
              </a:r>
            </a:p>
          </p:txBody>
        </p:sp>
        <p:sp>
          <p:nvSpPr>
            <p:cNvPr id="114725" name="Text Box 37"/>
            <p:cNvSpPr txBox="1">
              <a:spLocks noChangeArrowheads="1"/>
            </p:cNvSpPr>
            <p:nvPr/>
          </p:nvSpPr>
          <p:spPr bwMode="auto">
            <a:xfrm>
              <a:off x="4422" y="1979"/>
              <a:ext cx="5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sz="2400" b="1">
                  <a:effectLst>
                    <a:outerShdw blurRad="38100" dist="38100" dir="2700000" algn="tl">
                      <a:srgbClr val="C0C0C0"/>
                    </a:outerShdw>
                  </a:effectLst>
                  <a:latin typeface="Tahoma" pitchFamily="34" charset="0"/>
                </a:rPr>
                <a:t>5</a:t>
              </a:r>
            </a:p>
          </p:txBody>
        </p:sp>
        <p:sp>
          <p:nvSpPr>
            <p:cNvPr id="114726" name="Text Box 38"/>
            <p:cNvSpPr txBox="1">
              <a:spLocks noChangeArrowheads="1"/>
            </p:cNvSpPr>
            <p:nvPr/>
          </p:nvSpPr>
          <p:spPr bwMode="auto">
            <a:xfrm>
              <a:off x="5012" y="1979"/>
              <a:ext cx="5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sz="2400" b="1">
                  <a:effectLst>
                    <a:outerShdw blurRad="38100" dist="38100" dir="2700000" algn="tl">
                      <a:srgbClr val="C0C0C0"/>
                    </a:outerShdw>
                  </a:effectLst>
                  <a:latin typeface="Tahoma" pitchFamily="34" charset="0"/>
                </a:rPr>
                <a:t>6</a:t>
              </a:r>
            </a:p>
          </p:txBody>
        </p:sp>
        <p:sp>
          <p:nvSpPr>
            <p:cNvPr id="114727" name="Text Box 39"/>
            <p:cNvSpPr txBox="1">
              <a:spLocks noChangeArrowheads="1"/>
            </p:cNvSpPr>
            <p:nvPr/>
          </p:nvSpPr>
          <p:spPr bwMode="auto">
            <a:xfrm>
              <a:off x="1565" y="2341"/>
              <a:ext cx="5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1800" b="1">
                  <a:effectLst>
                    <a:outerShdw blurRad="38100" dist="38100" dir="2700000" algn="tl">
                      <a:srgbClr val="C0C0C0"/>
                    </a:outerShdw>
                  </a:effectLst>
                  <a:latin typeface="Tahoma" pitchFamily="34" charset="0"/>
                </a:rPr>
                <a:t>电动机</a:t>
              </a:r>
            </a:p>
          </p:txBody>
        </p:sp>
        <p:sp>
          <p:nvSpPr>
            <p:cNvPr id="114728" name="Text Box 40"/>
            <p:cNvSpPr txBox="1">
              <a:spLocks noChangeArrowheads="1"/>
            </p:cNvSpPr>
            <p:nvPr/>
          </p:nvSpPr>
          <p:spPr bwMode="auto">
            <a:xfrm>
              <a:off x="2200" y="2387"/>
              <a:ext cx="5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1800" b="1">
                  <a:effectLst>
                    <a:outerShdw blurRad="38100" dist="38100" dir="2700000" algn="tl">
                      <a:srgbClr val="C0C0C0"/>
                    </a:outerShdw>
                  </a:effectLst>
                  <a:latin typeface="Tahoma" pitchFamily="34" charset="0"/>
                </a:rPr>
                <a:t>汽油机</a:t>
              </a:r>
            </a:p>
          </p:txBody>
        </p:sp>
        <p:sp>
          <p:nvSpPr>
            <p:cNvPr id="114729" name="Text Box 41"/>
            <p:cNvSpPr txBox="1">
              <a:spLocks noChangeArrowheads="1"/>
            </p:cNvSpPr>
            <p:nvPr/>
          </p:nvSpPr>
          <p:spPr bwMode="auto">
            <a:xfrm>
              <a:off x="2925" y="2432"/>
              <a:ext cx="5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1800" b="1">
                  <a:effectLst>
                    <a:outerShdw blurRad="38100" dist="38100" dir="2700000" algn="tl">
                      <a:srgbClr val="C0C0C0"/>
                    </a:outerShdw>
                  </a:effectLst>
                  <a:latin typeface="Tahoma" pitchFamily="34" charset="0"/>
                </a:rPr>
                <a:t>柴油机</a:t>
              </a:r>
            </a:p>
          </p:txBody>
        </p:sp>
        <p:sp>
          <p:nvSpPr>
            <p:cNvPr id="114730" name="Text Box 42"/>
            <p:cNvSpPr txBox="1">
              <a:spLocks noChangeArrowheads="1"/>
            </p:cNvSpPr>
            <p:nvPr/>
          </p:nvSpPr>
          <p:spPr bwMode="auto">
            <a:xfrm>
              <a:off x="3560" y="2387"/>
              <a:ext cx="7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1800" b="1">
                  <a:effectLst>
                    <a:outerShdw blurRad="38100" dist="38100" dir="2700000" algn="tl">
                      <a:srgbClr val="C0C0C0"/>
                    </a:outerShdw>
                  </a:effectLst>
                  <a:latin typeface="Tahoma" pitchFamily="34" charset="0"/>
                </a:rPr>
                <a:t>正气透平</a:t>
              </a:r>
            </a:p>
          </p:txBody>
        </p:sp>
        <p:sp>
          <p:nvSpPr>
            <p:cNvPr id="114731" name="Text Box 43"/>
            <p:cNvSpPr txBox="1">
              <a:spLocks noChangeArrowheads="1"/>
            </p:cNvSpPr>
            <p:nvPr/>
          </p:nvSpPr>
          <p:spPr bwMode="auto">
            <a:xfrm>
              <a:off x="4422" y="2387"/>
              <a:ext cx="5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1800" b="1">
                  <a:effectLst>
                    <a:outerShdw blurRad="38100" dist="38100" dir="2700000" algn="tl">
                      <a:srgbClr val="C0C0C0"/>
                    </a:outerShdw>
                  </a:effectLst>
                  <a:latin typeface="Tahoma" pitchFamily="34" charset="0"/>
                </a:rPr>
                <a:t>液压机</a:t>
              </a:r>
            </a:p>
          </p:txBody>
        </p:sp>
        <p:sp>
          <p:nvSpPr>
            <p:cNvPr id="114732" name="Text Box 44"/>
            <p:cNvSpPr txBox="1">
              <a:spLocks noChangeArrowheads="1"/>
            </p:cNvSpPr>
            <p:nvPr/>
          </p:nvSpPr>
          <p:spPr bwMode="auto">
            <a:xfrm>
              <a:off x="5012" y="2432"/>
              <a:ext cx="5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1800" b="1">
                  <a:effectLst>
                    <a:outerShdw blurRad="38100" dist="38100" dir="2700000" algn="tl">
                      <a:srgbClr val="C0C0C0"/>
                    </a:outerShdw>
                  </a:effectLst>
                  <a:latin typeface="Tahoma" pitchFamily="34" charset="0"/>
                </a:rPr>
                <a:t>气马达</a:t>
              </a:r>
            </a:p>
          </p:txBody>
        </p:sp>
        <p:sp>
          <p:nvSpPr>
            <p:cNvPr id="114733" name="Text Box 45"/>
            <p:cNvSpPr txBox="1">
              <a:spLocks noChangeArrowheads="1"/>
            </p:cNvSpPr>
            <p:nvPr/>
          </p:nvSpPr>
          <p:spPr bwMode="auto">
            <a:xfrm>
              <a:off x="1474" y="2704"/>
              <a:ext cx="77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1800" b="1">
                  <a:effectLst>
                    <a:outerShdw blurRad="38100" dist="38100" dir="2700000" algn="tl">
                      <a:srgbClr val="C0C0C0"/>
                    </a:outerShdw>
                  </a:effectLst>
                  <a:latin typeface="Tahoma" pitchFamily="34" charset="0"/>
                </a:rPr>
                <a:t>齿轮传动</a:t>
              </a:r>
            </a:p>
          </p:txBody>
        </p:sp>
        <p:sp>
          <p:nvSpPr>
            <p:cNvPr id="114734" name="Text Box 46"/>
            <p:cNvSpPr txBox="1">
              <a:spLocks noChangeArrowheads="1"/>
            </p:cNvSpPr>
            <p:nvPr/>
          </p:nvSpPr>
          <p:spPr bwMode="auto">
            <a:xfrm>
              <a:off x="2925" y="2750"/>
              <a:ext cx="5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1800" b="1">
                  <a:effectLst>
                    <a:outerShdw blurRad="38100" dist="38100" dir="2700000" algn="tl">
                      <a:srgbClr val="C0C0C0"/>
                    </a:outerShdw>
                  </a:effectLst>
                  <a:latin typeface="Tahoma" pitchFamily="34" charset="0"/>
                </a:rPr>
                <a:t>带传动</a:t>
              </a:r>
            </a:p>
          </p:txBody>
        </p:sp>
        <p:sp>
          <p:nvSpPr>
            <p:cNvPr id="114736" name="Text Box 48"/>
            <p:cNvSpPr txBox="1">
              <a:spLocks noChangeArrowheads="1"/>
            </p:cNvSpPr>
            <p:nvPr/>
          </p:nvSpPr>
          <p:spPr bwMode="auto">
            <a:xfrm>
              <a:off x="2154" y="2750"/>
              <a:ext cx="77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1800" b="1">
                  <a:effectLst>
                    <a:outerShdw blurRad="38100" dist="38100" dir="2700000" algn="tl">
                      <a:srgbClr val="C0C0C0"/>
                    </a:outerShdw>
                  </a:effectLst>
                  <a:latin typeface="Tahoma" pitchFamily="34" charset="0"/>
                </a:rPr>
                <a:t>蜗轮传动</a:t>
              </a:r>
            </a:p>
          </p:txBody>
        </p:sp>
        <p:sp>
          <p:nvSpPr>
            <p:cNvPr id="114737" name="Text Box 49"/>
            <p:cNvSpPr txBox="1">
              <a:spLocks noChangeArrowheads="1"/>
            </p:cNvSpPr>
            <p:nvPr/>
          </p:nvSpPr>
          <p:spPr bwMode="auto">
            <a:xfrm>
              <a:off x="3606" y="2750"/>
              <a:ext cx="5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1800" b="1">
                  <a:effectLst>
                    <a:outerShdw blurRad="38100" dist="38100" dir="2700000" algn="tl">
                      <a:srgbClr val="C0C0C0"/>
                    </a:outerShdw>
                  </a:effectLst>
                  <a:latin typeface="Tahoma" pitchFamily="34" charset="0"/>
                </a:rPr>
                <a:t>链传动</a:t>
              </a:r>
            </a:p>
          </p:txBody>
        </p:sp>
        <p:sp>
          <p:nvSpPr>
            <p:cNvPr id="114738" name="Text Box 50"/>
            <p:cNvSpPr txBox="1">
              <a:spLocks noChangeArrowheads="1"/>
            </p:cNvSpPr>
            <p:nvPr/>
          </p:nvSpPr>
          <p:spPr bwMode="auto">
            <a:xfrm>
              <a:off x="4286" y="2750"/>
              <a:ext cx="86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1800" b="1">
                  <a:effectLst>
                    <a:outerShdw blurRad="38100" dist="38100" dir="2700000" algn="tl">
                      <a:srgbClr val="C0C0C0"/>
                    </a:outerShdw>
                  </a:effectLst>
                  <a:latin typeface="Tahoma" pitchFamily="34" charset="0"/>
                </a:rPr>
                <a:t>液力耦合器</a:t>
              </a:r>
            </a:p>
          </p:txBody>
        </p:sp>
        <p:sp>
          <p:nvSpPr>
            <p:cNvPr id="114739" name="Text Box 51"/>
            <p:cNvSpPr txBox="1">
              <a:spLocks noChangeArrowheads="1"/>
            </p:cNvSpPr>
            <p:nvPr/>
          </p:nvSpPr>
          <p:spPr bwMode="auto">
            <a:xfrm>
              <a:off x="1474" y="3022"/>
              <a:ext cx="77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1800" b="1">
                  <a:effectLst>
                    <a:outerShdw blurRad="38100" dist="38100" dir="2700000" algn="tl">
                      <a:srgbClr val="C0C0C0"/>
                    </a:outerShdw>
                  </a:effectLst>
                  <a:latin typeface="Tahoma" pitchFamily="34" charset="0"/>
                </a:rPr>
                <a:t>轨道车轮</a:t>
              </a:r>
            </a:p>
          </p:txBody>
        </p:sp>
        <p:sp>
          <p:nvSpPr>
            <p:cNvPr id="114740" name="Text Box 52"/>
            <p:cNvSpPr txBox="1">
              <a:spLocks noChangeArrowheads="1"/>
            </p:cNvSpPr>
            <p:nvPr/>
          </p:nvSpPr>
          <p:spPr bwMode="auto">
            <a:xfrm>
              <a:off x="2290" y="3022"/>
              <a:ext cx="4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1800" b="1">
                  <a:effectLst>
                    <a:outerShdw blurRad="38100" dist="38100" dir="2700000" algn="tl">
                      <a:srgbClr val="C0C0C0"/>
                    </a:outerShdw>
                  </a:effectLst>
                  <a:latin typeface="Tahoma" pitchFamily="34" charset="0"/>
                </a:rPr>
                <a:t>轮胎</a:t>
              </a:r>
            </a:p>
          </p:txBody>
        </p:sp>
        <p:sp>
          <p:nvSpPr>
            <p:cNvPr id="114741" name="Text Box 53"/>
            <p:cNvSpPr txBox="1">
              <a:spLocks noChangeArrowheads="1"/>
            </p:cNvSpPr>
            <p:nvPr/>
          </p:nvSpPr>
          <p:spPr bwMode="auto">
            <a:xfrm>
              <a:off x="2925" y="3022"/>
              <a:ext cx="4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1800" b="1">
                  <a:effectLst>
                    <a:outerShdw blurRad="38100" dist="38100" dir="2700000" algn="tl">
                      <a:srgbClr val="C0C0C0"/>
                    </a:outerShdw>
                  </a:effectLst>
                  <a:latin typeface="Tahoma" pitchFamily="34" charset="0"/>
                </a:rPr>
                <a:t>履带</a:t>
              </a:r>
            </a:p>
          </p:txBody>
        </p:sp>
        <p:sp>
          <p:nvSpPr>
            <p:cNvPr id="114742" name="Text Box 54"/>
            <p:cNvSpPr txBox="1">
              <a:spLocks noChangeArrowheads="1"/>
            </p:cNvSpPr>
            <p:nvPr/>
          </p:nvSpPr>
          <p:spPr bwMode="auto">
            <a:xfrm>
              <a:off x="3696" y="3022"/>
              <a:ext cx="4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1800" b="1">
                  <a:effectLst>
                    <a:outerShdw blurRad="38100" dist="38100" dir="2700000" algn="tl">
                      <a:srgbClr val="C0C0C0"/>
                    </a:outerShdw>
                  </a:effectLst>
                  <a:latin typeface="Tahoma" pitchFamily="34" charset="0"/>
                </a:rPr>
                <a:t>气垫</a:t>
              </a:r>
            </a:p>
          </p:txBody>
        </p:sp>
        <p:sp>
          <p:nvSpPr>
            <p:cNvPr id="114743" name="Text Box 55"/>
            <p:cNvSpPr txBox="1">
              <a:spLocks noChangeArrowheads="1"/>
            </p:cNvSpPr>
            <p:nvPr/>
          </p:nvSpPr>
          <p:spPr bwMode="auto">
            <a:xfrm>
              <a:off x="1519" y="3385"/>
              <a:ext cx="5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1800" b="1">
                  <a:effectLst>
                    <a:outerShdw blurRad="38100" dist="38100" dir="2700000" algn="tl">
                      <a:srgbClr val="C0C0C0"/>
                    </a:outerShdw>
                  </a:effectLst>
                  <a:latin typeface="Tahoma" pitchFamily="34" charset="0"/>
                </a:rPr>
                <a:t>拉杆</a:t>
              </a:r>
            </a:p>
          </p:txBody>
        </p:sp>
        <p:sp>
          <p:nvSpPr>
            <p:cNvPr id="114744" name="Text Box 56"/>
            <p:cNvSpPr txBox="1">
              <a:spLocks noChangeArrowheads="1"/>
            </p:cNvSpPr>
            <p:nvPr/>
          </p:nvSpPr>
          <p:spPr bwMode="auto">
            <a:xfrm>
              <a:off x="2200" y="3339"/>
              <a:ext cx="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1800" b="1">
                  <a:effectLst>
                    <a:outerShdw blurRad="38100" dist="38100" dir="2700000" algn="tl">
                      <a:srgbClr val="C0C0C0"/>
                    </a:outerShdw>
                  </a:effectLst>
                  <a:latin typeface="Tahoma" pitchFamily="34" charset="0"/>
                </a:rPr>
                <a:t>绳传动</a:t>
              </a:r>
            </a:p>
          </p:txBody>
        </p:sp>
        <p:sp>
          <p:nvSpPr>
            <p:cNvPr id="114745" name="Text Box 57"/>
            <p:cNvSpPr txBox="1">
              <a:spLocks noChangeArrowheads="1"/>
            </p:cNvSpPr>
            <p:nvPr/>
          </p:nvSpPr>
          <p:spPr bwMode="auto">
            <a:xfrm>
              <a:off x="2925" y="3339"/>
              <a:ext cx="77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1800" b="1">
                  <a:effectLst>
                    <a:outerShdw blurRad="38100" dist="38100" dir="2700000" algn="tl">
                      <a:srgbClr val="C0C0C0"/>
                    </a:outerShdw>
                  </a:effectLst>
                  <a:latin typeface="Tahoma" pitchFamily="34" charset="0"/>
                </a:rPr>
                <a:t>气缸传动</a:t>
              </a:r>
            </a:p>
          </p:txBody>
        </p:sp>
        <p:sp>
          <p:nvSpPr>
            <p:cNvPr id="114746" name="Text Box 58"/>
            <p:cNvSpPr txBox="1">
              <a:spLocks noChangeArrowheads="1"/>
            </p:cNvSpPr>
            <p:nvPr/>
          </p:nvSpPr>
          <p:spPr bwMode="auto">
            <a:xfrm>
              <a:off x="3560" y="3339"/>
              <a:ext cx="77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1800" b="1">
                  <a:effectLst>
                    <a:outerShdw blurRad="38100" dist="38100" dir="2700000" algn="tl">
                      <a:srgbClr val="C0C0C0"/>
                    </a:outerShdw>
                  </a:effectLst>
                  <a:latin typeface="Tahoma" pitchFamily="34" charset="0"/>
                </a:rPr>
                <a:t>液缸传动</a:t>
              </a:r>
            </a:p>
          </p:txBody>
        </p:sp>
        <p:sp>
          <p:nvSpPr>
            <p:cNvPr id="114747" name="Text Box 59"/>
            <p:cNvSpPr txBox="1">
              <a:spLocks noChangeArrowheads="1"/>
            </p:cNvSpPr>
            <p:nvPr/>
          </p:nvSpPr>
          <p:spPr bwMode="auto">
            <a:xfrm>
              <a:off x="1565" y="3702"/>
              <a:ext cx="4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1800" b="1">
                  <a:effectLst>
                    <a:outerShdw blurRad="38100" dist="38100" dir="2700000" algn="tl">
                      <a:srgbClr val="C0C0C0"/>
                    </a:outerShdw>
                  </a:effectLst>
                  <a:latin typeface="Tahoma" pitchFamily="34" charset="0"/>
                </a:rPr>
                <a:t>挖斗</a:t>
              </a:r>
            </a:p>
          </p:txBody>
        </p:sp>
        <p:sp>
          <p:nvSpPr>
            <p:cNvPr id="114748" name="Text Box 60"/>
            <p:cNvSpPr txBox="1">
              <a:spLocks noChangeArrowheads="1"/>
            </p:cNvSpPr>
            <p:nvPr/>
          </p:nvSpPr>
          <p:spPr bwMode="auto">
            <a:xfrm>
              <a:off x="2200" y="3657"/>
              <a:ext cx="5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1800" b="1">
                  <a:effectLst>
                    <a:outerShdw blurRad="38100" dist="38100" dir="2700000" algn="tl">
                      <a:srgbClr val="C0C0C0"/>
                    </a:outerShdw>
                  </a:effectLst>
                  <a:latin typeface="Tahoma" pitchFamily="34" charset="0"/>
                </a:rPr>
                <a:t>抓斗</a:t>
              </a:r>
            </a:p>
          </p:txBody>
        </p:sp>
        <p:sp>
          <p:nvSpPr>
            <p:cNvPr id="114749" name="Text Box 61"/>
            <p:cNvSpPr txBox="1">
              <a:spLocks noChangeArrowheads="1"/>
            </p:cNvSpPr>
            <p:nvPr/>
          </p:nvSpPr>
          <p:spPr bwMode="auto">
            <a:xfrm>
              <a:off x="2880" y="3657"/>
              <a:ext cx="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1800" b="1">
                  <a:effectLst>
                    <a:outerShdw blurRad="38100" dist="38100" dir="2700000" algn="tl">
                      <a:srgbClr val="C0C0C0"/>
                    </a:outerShdw>
                  </a:effectLst>
                  <a:latin typeface="Tahoma" pitchFamily="34" charset="0"/>
                </a:rPr>
                <a:t>钳式斗</a:t>
              </a:r>
            </a:p>
          </p:txBody>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页脚占位符 1"/>
          <p:cNvSpPr>
            <a:spLocks noGrp="1"/>
          </p:cNvSpPr>
          <p:nvPr>
            <p:ph type="ftr" sz="quarter" idx="10"/>
          </p:nvPr>
        </p:nvSpPr>
        <p:spPr>
          <a:noFill/>
        </p:spPr>
        <p:txBody>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kumimoji="0" lang="en-US" altLang="en-US" sz="1400" smtClean="0">
                <a:solidFill>
                  <a:srgbClr val="003366"/>
                </a:solidFill>
              </a:rPr>
              <a:t>Page</a:t>
            </a:r>
            <a:fld id="{592FE698-5EE9-472B-883F-BB30F886D902}" type="slidenum">
              <a:rPr kumimoji="0" lang="en-US" altLang="en-US" sz="1400" smtClean="0">
                <a:solidFill>
                  <a:srgbClr val="003366"/>
                </a:solidFill>
                <a:latin typeface="Arial Narrow" pitchFamily="34" charset="0"/>
              </a:rPr>
              <a:pPr/>
              <a:t>79</a:t>
            </a:fld>
            <a:endParaRPr kumimoji="0" lang="en-US" altLang="en-US" sz="1400" smtClean="0">
              <a:solidFill>
                <a:srgbClr val="003366"/>
              </a:solidFill>
              <a:latin typeface="Arial Narrow" pitchFamily="34" charset="0"/>
            </a:endParaRPr>
          </a:p>
        </p:txBody>
      </p:sp>
      <p:sp>
        <p:nvSpPr>
          <p:cNvPr id="115716" name="Text Box 4"/>
          <p:cNvSpPr txBox="1">
            <a:spLocks noChangeArrowheads="1"/>
          </p:cNvSpPr>
          <p:nvPr/>
        </p:nvSpPr>
        <p:spPr bwMode="auto">
          <a:xfrm>
            <a:off x="1042988" y="1257300"/>
            <a:ext cx="7273925"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2400" b="1">
                <a:effectLst>
                  <a:outerShdw blurRad="38100" dist="38100" dir="2700000" algn="tl">
                    <a:srgbClr val="C0C0C0"/>
                  </a:outerShdw>
                </a:effectLst>
                <a:latin typeface="Tahoma" pitchFamily="34" charset="0"/>
              </a:rPr>
              <a:t>按照矩阵组合可得结果是： </a:t>
            </a:r>
            <a:r>
              <a:rPr kumimoji="0" lang="en-US" altLang="zh-CN" sz="2400" b="1">
                <a:effectLst>
                  <a:outerShdw blurRad="38100" dist="38100" dir="2700000" algn="tl">
                    <a:srgbClr val="C0C0C0"/>
                  </a:outerShdw>
                </a:effectLst>
                <a:latin typeface="Tahoma" pitchFamily="34" charset="0"/>
              </a:rPr>
              <a:t>6×5</a:t>
            </a:r>
            <a:r>
              <a:rPr kumimoji="0" lang="en-US" altLang="zh-CN" sz="1800" b="1">
                <a:effectLst>
                  <a:outerShdw blurRad="38100" dist="38100" dir="2700000" algn="tl">
                    <a:srgbClr val="C0C0C0"/>
                  </a:outerShdw>
                </a:effectLst>
                <a:latin typeface="Tahoma" pitchFamily="34" charset="0"/>
              </a:rPr>
              <a:t>×</a:t>
            </a:r>
            <a:r>
              <a:rPr kumimoji="0" lang="en-US" altLang="zh-CN" sz="2400" b="1">
                <a:effectLst>
                  <a:outerShdw blurRad="38100" dist="38100" dir="2700000" algn="tl">
                    <a:srgbClr val="C0C0C0"/>
                  </a:outerShdw>
                </a:effectLst>
                <a:latin typeface="Tahoma" pitchFamily="34" charset="0"/>
              </a:rPr>
              <a:t>4</a:t>
            </a:r>
            <a:r>
              <a:rPr kumimoji="0" lang="en-US" altLang="zh-CN" sz="1800" b="1">
                <a:effectLst>
                  <a:outerShdw blurRad="38100" dist="38100" dir="2700000" algn="tl">
                    <a:srgbClr val="C0C0C0"/>
                  </a:outerShdw>
                </a:effectLst>
                <a:latin typeface="Tahoma" pitchFamily="34" charset="0"/>
              </a:rPr>
              <a:t>×</a:t>
            </a:r>
            <a:r>
              <a:rPr kumimoji="0" lang="en-US" altLang="zh-CN" sz="2400" b="1">
                <a:effectLst>
                  <a:outerShdw blurRad="38100" dist="38100" dir="2700000" algn="tl">
                    <a:srgbClr val="C0C0C0"/>
                  </a:outerShdw>
                </a:effectLst>
                <a:latin typeface="Tahoma" pitchFamily="34" charset="0"/>
              </a:rPr>
              <a:t>4</a:t>
            </a:r>
            <a:r>
              <a:rPr kumimoji="0" lang="en-US" altLang="zh-CN" sz="1800" b="1">
                <a:effectLst>
                  <a:outerShdw blurRad="38100" dist="38100" dir="2700000" algn="tl">
                    <a:srgbClr val="C0C0C0"/>
                  </a:outerShdw>
                </a:effectLst>
                <a:latin typeface="Tahoma" pitchFamily="34" charset="0"/>
              </a:rPr>
              <a:t>×</a:t>
            </a:r>
            <a:r>
              <a:rPr kumimoji="0" lang="en-US" altLang="zh-CN" sz="2400" b="1">
                <a:effectLst>
                  <a:outerShdw blurRad="38100" dist="38100" dir="2700000" algn="tl">
                    <a:srgbClr val="C0C0C0"/>
                  </a:outerShdw>
                </a:effectLst>
                <a:latin typeface="Tahoma" pitchFamily="34" charset="0"/>
              </a:rPr>
              <a:t>3=1440</a:t>
            </a:r>
          </a:p>
          <a:p>
            <a:pPr eaLnBrk="1" hangingPunct="1">
              <a:spcBef>
                <a:spcPct val="50000"/>
              </a:spcBef>
              <a:defRPr/>
            </a:pPr>
            <a:r>
              <a:rPr kumimoji="0" lang="zh-CN" altLang="en-US" sz="2400" b="1">
                <a:effectLst>
                  <a:outerShdw blurRad="38100" dist="38100" dir="2700000" algn="tl">
                    <a:srgbClr val="C0C0C0"/>
                  </a:outerShdw>
                </a:effectLst>
                <a:latin typeface="Tahoma" pitchFamily="34" charset="0"/>
              </a:rPr>
              <a:t>其中根据比较优选出以下两种：</a:t>
            </a:r>
          </a:p>
          <a:p>
            <a:pPr eaLnBrk="1" hangingPunct="1">
              <a:spcBef>
                <a:spcPct val="50000"/>
              </a:spcBef>
              <a:defRPr/>
            </a:pPr>
            <a:r>
              <a:rPr kumimoji="0" lang="en-US" altLang="zh-CN" sz="2400" b="1">
                <a:effectLst>
                  <a:outerShdw blurRad="38100" dist="38100" dir="2700000" algn="tl">
                    <a:srgbClr val="C0C0C0"/>
                  </a:outerShdw>
                </a:effectLst>
                <a:latin typeface="Tahoma" pitchFamily="34" charset="0"/>
              </a:rPr>
              <a:t>1</a:t>
            </a:r>
            <a:r>
              <a:rPr kumimoji="0" lang="zh-CN" altLang="en-US" sz="2400" b="1">
                <a:effectLst>
                  <a:outerShdw blurRad="38100" dist="38100" dir="2700000" algn="tl">
                    <a:srgbClr val="C0C0C0"/>
                  </a:outerShdw>
                </a:effectLst>
                <a:latin typeface="Tahoma" pitchFamily="34" charset="0"/>
              </a:rPr>
              <a:t>） </a:t>
            </a:r>
            <a:r>
              <a:rPr kumimoji="0" lang="en-US" altLang="zh-CN" sz="2400" b="1">
                <a:effectLst>
                  <a:outerShdw blurRad="38100" dist="38100" dir="2700000" algn="tl">
                    <a:srgbClr val="C0C0C0"/>
                  </a:outerShdw>
                </a:effectLst>
                <a:latin typeface="Tahoma" pitchFamily="34" charset="0"/>
              </a:rPr>
              <a:t>A</a:t>
            </a:r>
            <a:r>
              <a:rPr kumimoji="0" lang="en-US" altLang="zh-CN" sz="2400" b="1" baseline="-25000">
                <a:effectLst>
                  <a:outerShdw blurRad="38100" dist="38100" dir="2700000" algn="tl">
                    <a:srgbClr val="C0C0C0"/>
                  </a:outerShdw>
                </a:effectLst>
                <a:latin typeface="Tahoma" pitchFamily="34" charset="0"/>
              </a:rPr>
              <a:t>1</a:t>
            </a:r>
            <a:r>
              <a:rPr kumimoji="0" lang="en-US" altLang="zh-CN" sz="2400" b="1">
                <a:effectLst>
                  <a:outerShdw blurRad="38100" dist="38100" dir="2700000" algn="tl">
                    <a:srgbClr val="C0C0C0"/>
                  </a:outerShdw>
                </a:effectLst>
                <a:latin typeface="Tahoma" pitchFamily="34" charset="0"/>
              </a:rPr>
              <a:t> +B</a:t>
            </a:r>
            <a:r>
              <a:rPr kumimoji="0" lang="en-US" altLang="zh-CN" sz="2400" b="1" baseline="-25000">
                <a:effectLst>
                  <a:outerShdw blurRad="38100" dist="38100" dir="2700000" algn="tl">
                    <a:srgbClr val="C0C0C0"/>
                  </a:outerShdw>
                </a:effectLst>
                <a:latin typeface="Tahoma" pitchFamily="34" charset="0"/>
              </a:rPr>
              <a:t>5</a:t>
            </a:r>
            <a:r>
              <a:rPr kumimoji="0" lang="en-US" altLang="zh-CN" sz="2400" b="1">
                <a:effectLst>
                  <a:outerShdw blurRad="38100" dist="38100" dir="2700000" algn="tl">
                    <a:srgbClr val="C0C0C0"/>
                  </a:outerShdw>
                </a:effectLst>
                <a:latin typeface="Tahoma" pitchFamily="34" charset="0"/>
              </a:rPr>
              <a:t> +C</a:t>
            </a:r>
            <a:r>
              <a:rPr kumimoji="0" lang="en-US" altLang="zh-CN" sz="2400" b="1" baseline="-25000">
                <a:effectLst>
                  <a:outerShdw blurRad="38100" dist="38100" dir="2700000" algn="tl">
                    <a:srgbClr val="C0C0C0"/>
                  </a:outerShdw>
                </a:effectLst>
                <a:latin typeface="Tahoma" pitchFamily="34" charset="0"/>
              </a:rPr>
              <a:t>3</a:t>
            </a:r>
            <a:r>
              <a:rPr kumimoji="0" lang="en-US" altLang="zh-CN" sz="2400" b="1">
                <a:effectLst>
                  <a:outerShdw blurRad="38100" dist="38100" dir="2700000" algn="tl">
                    <a:srgbClr val="C0C0C0"/>
                  </a:outerShdw>
                </a:effectLst>
                <a:latin typeface="Tahoma" pitchFamily="34" charset="0"/>
              </a:rPr>
              <a:t> +D</a:t>
            </a:r>
            <a:r>
              <a:rPr kumimoji="0" lang="en-US" altLang="zh-CN" sz="2400" b="1" baseline="-25000">
                <a:effectLst>
                  <a:outerShdw blurRad="38100" dist="38100" dir="2700000" algn="tl">
                    <a:srgbClr val="C0C0C0"/>
                  </a:outerShdw>
                </a:effectLst>
                <a:latin typeface="Tahoma" pitchFamily="34" charset="0"/>
              </a:rPr>
              <a:t>4</a:t>
            </a:r>
            <a:r>
              <a:rPr kumimoji="0" lang="en-US" altLang="zh-CN" sz="2400" b="1">
                <a:effectLst>
                  <a:outerShdw blurRad="38100" dist="38100" dir="2700000" algn="tl">
                    <a:srgbClr val="C0C0C0"/>
                  </a:outerShdw>
                </a:effectLst>
                <a:latin typeface="Tahoma" pitchFamily="34" charset="0"/>
              </a:rPr>
              <a:t> +E</a:t>
            </a:r>
            <a:r>
              <a:rPr kumimoji="0" lang="en-US" altLang="zh-CN" sz="2400" b="1" baseline="-25000">
                <a:effectLst>
                  <a:outerShdw blurRad="38100" dist="38100" dir="2700000" algn="tl">
                    <a:srgbClr val="C0C0C0"/>
                  </a:outerShdw>
                </a:effectLst>
                <a:latin typeface="Tahoma" pitchFamily="34" charset="0"/>
              </a:rPr>
              <a:t>2</a:t>
            </a:r>
            <a:r>
              <a:rPr kumimoji="0" lang="en-US" altLang="zh-CN" sz="2400" b="1">
                <a:effectLst>
                  <a:outerShdw blurRad="38100" dist="38100" dir="2700000" algn="tl">
                    <a:srgbClr val="C0C0C0"/>
                  </a:outerShdw>
                </a:effectLst>
                <a:latin typeface="Tahoma" pitchFamily="34" charset="0"/>
              </a:rPr>
              <a:t> :</a:t>
            </a:r>
            <a:r>
              <a:rPr kumimoji="0" lang="zh-CN" altLang="en-US" sz="2400" b="1">
                <a:effectLst>
                  <a:outerShdw blurRad="38100" dist="38100" dir="2700000" algn="tl">
                    <a:srgbClr val="C0C0C0"/>
                  </a:outerShdw>
                </a:effectLst>
                <a:latin typeface="Tahoma" pitchFamily="34" charset="0"/>
              </a:rPr>
              <a:t>履带式挖掘机</a:t>
            </a:r>
          </a:p>
          <a:p>
            <a:pPr eaLnBrk="1" hangingPunct="1">
              <a:spcBef>
                <a:spcPct val="50000"/>
              </a:spcBef>
              <a:defRPr/>
            </a:pPr>
            <a:r>
              <a:rPr kumimoji="0" lang="en-US" altLang="zh-CN" sz="2400" b="1">
                <a:effectLst>
                  <a:outerShdw blurRad="38100" dist="38100" dir="2700000" algn="tl">
                    <a:srgbClr val="C0C0C0"/>
                  </a:outerShdw>
                </a:effectLst>
                <a:latin typeface="Tahoma" pitchFamily="34" charset="0"/>
              </a:rPr>
              <a:t>2</a:t>
            </a:r>
            <a:r>
              <a:rPr kumimoji="0" lang="zh-CN" altLang="en-US" sz="2400" b="1">
                <a:effectLst>
                  <a:outerShdw blurRad="38100" dist="38100" dir="2700000" algn="tl">
                    <a:srgbClr val="C0C0C0"/>
                  </a:outerShdw>
                </a:effectLst>
                <a:latin typeface="Tahoma" pitchFamily="34" charset="0"/>
              </a:rPr>
              <a:t>） </a:t>
            </a:r>
            <a:r>
              <a:rPr kumimoji="0" lang="en-US" altLang="zh-CN" sz="2400" b="1">
                <a:effectLst>
                  <a:outerShdw blurRad="38100" dist="38100" dir="2700000" algn="tl">
                    <a:srgbClr val="C0C0C0"/>
                  </a:outerShdw>
                </a:effectLst>
                <a:latin typeface="Tahoma" pitchFamily="34" charset="0"/>
              </a:rPr>
              <a:t>A</a:t>
            </a:r>
            <a:r>
              <a:rPr kumimoji="0" lang="en-US" altLang="zh-CN" sz="2400" b="1" baseline="-25000">
                <a:effectLst>
                  <a:outerShdw blurRad="38100" dist="38100" dir="2700000" algn="tl">
                    <a:srgbClr val="C0C0C0"/>
                  </a:outerShdw>
                </a:effectLst>
                <a:latin typeface="Tahoma" pitchFamily="34" charset="0"/>
              </a:rPr>
              <a:t>5</a:t>
            </a:r>
            <a:r>
              <a:rPr kumimoji="0" lang="en-US" altLang="zh-CN" sz="2400" b="1">
                <a:effectLst>
                  <a:outerShdw blurRad="38100" dist="38100" dir="2700000" algn="tl">
                    <a:srgbClr val="C0C0C0"/>
                  </a:outerShdw>
                </a:effectLst>
                <a:latin typeface="Tahoma" pitchFamily="34" charset="0"/>
              </a:rPr>
              <a:t> +B</a:t>
            </a:r>
            <a:r>
              <a:rPr kumimoji="0" lang="en-US" altLang="zh-CN" sz="2400" b="1" baseline="-25000">
                <a:effectLst>
                  <a:outerShdw blurRad="38100" dist="38100" dir="2700000" algn="tl">
                    <a:srgbClr val="C0C0C0"/>
                  </a:outerShdw>
                </a:effectLst>
                <a:latin typeface="Tahoma" pitchFamily="34" charset="0"/>
              </a:rPr>
              <a:t>5</a:t>
            </a:r>
            <a:r>
              <a:rPr kumimoji="0" lang="en-US" altLang="zh-CN" sz="2400" b="1">
                <a:effectLst>
                  <a:outerShdw blurRad="38100" dist="38100" dir="2700000" algn="tl">
                    <a:srgbClr val="C0C0C0"/>
                  </a:outerShdw>
                </a:effectLst>
                <a:latin typeface="Tahoma" pitchFamily="34" charset="0"/>
              </a:rPr>
              <a:t> +C</a:t>
            </a:r>
            <a:r>
              <a:rPr kumimoji="0" lang="en-US" altLang="zh-CN" sz="2400" b="1" baseline="-25000">
                <a:effectLst>
                  <a:outerShdw blurRad="38100" dist="38100" dir="2700000" algn="tl">
                    <a:srgbClr val="C0C0C0"/>
                  </a:outerShdw>
                </a:effectLst>
                <a:latin typeface="Tahoma" pitchFamily="34" charset="0"/>
              </a:rPr>
              <a:t>2</a:t>
            </a:r>
            <a:r>
              <a:rPr kumimoji="0" lang="en-US" altLang="zh-CN" sz="2400" b="1">
                <a:effectLst>
                  <a:outerShdw blurRad="38100" dist="38100" dir="2700000" algn="tl">
                    <a:srgbClr val="C0C0C0"/>
                  </a:outerShdw>
                </a:effectLst>
                <a:latin typeface="Tahoma" pitchFamily="34" charset="0"/>
              </a:rPr>
              <a:t> +D</a:t>
            </a:r>
            <a:r>
              <a:rPr kumimoji="0" lang="en-US" altLang="zh-CN" sz="2400" b="1" baseline="-25000">
                <a:effectLst>
                  <a:outerShdw blurRad="38100" dist="38100" dir="2700000" algn="tl">
                    <a:srgbClr val="C0C0C0"/>
                  </a:outerShdw>
                </a:effectLst>
                <a:latin typeface="Tahoma" pitchFamily="34" charset="0"/>
              </a:rPr>
              <a:t>4</a:t>
            </a:r>
            <a:r>
              <a:rPr kumimoji="0" lang="en-US" altLang="zh-CN" sz="2400" b="1">
                <a:effectLst>
                  <a:outerShdw blurRad="38100" dist="38100" dir="2700000" algn="tl">
                    <a:srgbClr val="C0C0C0"/>
                  </a:outerShdw>
                </a:effectLst>
                <a:latin typeface="Tahoma" pitchFamily="34" charset="0"/>
              </a:rPr>
              <a:t> +E</a:t>
            </a:r>
            <a:r>
              <a:rPr kumimoji="0" lang="en-US" altLang="zh-CN" sz="2400" b="1" baseline="-25000">
                <a:effectLst>
                  <a:outerShdw blurRad="38100" dist="38100" dir="2700000" algn="tl">
                    <a:srgbClr val="C0C0C0"/>
                  </a:outerShdw>
                </a:effectLst>
                <a:latin typeface="Tahoma" pitchFamily="34" charset="0"/>
              </a:rPr>
              <a:t>2</a:t>
            </a:r>
            <a:r>
              <a:rPr kumimoji="0" lang="en-US" altLang="zh-CN" sz="2400" b="1">
                <a:effectLst>
                  <a:outerShdw blurRad="38100" dist="38100" dir="2700000" algn="tl">
                    <a:srgbClr val="C0C0C0"/>
                  </a:outerShdw>
                </a:effectLst>
                <a:latin typeface="Tahoma" pitchFamily="34" charset="0"/>
              </a:rPr>
              <a:t> :</a:t>
            </a:r>
            <a:r>
              <a:rPr kumimoji="0" lang="zh-CN" altLang="en-US" sz="2400" b="1">
                <a:effectLst>
                  <a:outerShdw blurRad="38100" dist="38100" dir="2700000" algn="tl">
                    <a:srgbClr val="C0C0C0"/>
                  </a:outerShdw>
                </a:effectLst>
                <a:latin typeface="Tahoma" pitchFamily="34" charset="0"/>
              </a:rPr>
              <a:t>轮胎式挖掘机</a:t>
            </a:r>
          </a:p>
        </p:txBody>
      </p:sp>
      <p:sp>
        <p:nvSpPr>
          <p:cNvPr id="115720" name="Text Box 8"/>
          <p:cNvSpPr txBox="1">
            <a:spLocks noChangeArrowheads="1"/>
          </p:cNvSpPr>
          <p:nvPr/>
        </p:nvSpPr>
        <p:spPr bwMode="auto">
          <a:xfrm>
            <a:off x="7956550" y="6165850"/>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kumimoji="0" lang="zh-CN" altLang="en-US" sz="1800">
                <a:latin typeface="Arial" charset="0"/>
              </a:rPr>
              <a:t>换页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5716"/>
                                        </p:tgtEl>
                                        <p:attrNameLst>
                                          <p:attrName>style.visibility</p:attrName>
                                        </p:attrNameLst>
                                      </p:cBhvr>
                                      <p:to>
                                        <p:strVal val="visible"/>
                                      </p:to>
                                    </p:set>
                                    <p:animEffect transition="in" filter="box(in)">
                                      <p:cBhvr>
                                        <p:cTn id="7" dur="500"/>
                                        <p:tgtEl>
                                          <p:spTgt spid="1157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5720"/>
                                        </p:tgtEl>
                                        <p:attrNameLst>
                                          <p:attrName>style.visibility</p:attrName>
                                        </p:attrNameLst>
                                      </p:cBhvr>
                                      <p:to>
                                        <p:strVal val="visible"/>
                                      </p:to>
                                    </p:set>
                                    <p:animEffect transition="in" filter="blinds(horizontal)">
                                      <p:cBhvr>
                                        <p:cTn id="12" dur="500"/>
                                        <p:tgtEl>
                                          <p:spTgt spid="115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6" grpId="0"/>
      <p:bldP spid="1157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页脚占位符 1"/>
          <p:cNvSpPr>
            <a:spLocks noGrp="1"/>
          </p:cNvSpPr>
          <p:nvPr>
            <p:ph type="ftr" sz="quarter" idx="10"/>
          </p:nvPr>
        </p:nvSpPr>
        <p:spPr>
          <a:noFill/>
        </p:spPr>
        <p:txBody>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kumimoji="0" lang="en-US" altLang="en-US" sz="1400" smtClean="0">
                <a:solidFill>
                  <a:srgbClr val="003366"/>
                </a:solidFill>
              </a:rPr>
              <a:t>Page</a:t>
            </a:r>
            <a:fld id="{EC1A347E-D401-42ED-94BF-046FE1344D63}" type="slidenum">
              <a:rPr kumimoji="0" lang="en-US" altLang="en-US" sz="1400" smtClean="0">
                <a:solidFill>
                  <a:srgbClr val="003366"/>
                </a:solidFill>
                <a:latin typeface="Arial Narrow" pitchFamily="34" charset="0"/>
              </a:rPr>
              <a:pPr/>
              <a:t>8</a:t>
            </a:fld>
            <a:endParaRPr kumimoji="0" lang="en-US" altLang="en-US" sz="1400" smtClean="0">
              <a:solidFill>
                <a:srgbClr val="003366"/>
              </a:solidFill>
              <a:latin typeface="Arial Narrow" pitchFamily="34" charset="0"/>
            </a:endParaRPr>
          </a:p>
        </p:txBody>
      </p:sp>
      <p:sp>
        <p:nvSpPr>
          <p:cNvPr id="3074" name="Text Box 2"/>
          <p:cNvSpPr txBox="1">
            <a:spLocks noChangeArrowheads="1"/>
          </p:cNvSpPr>
          <p:nvPr/>
        </p:nvSpPr>
        <p:spPr bwMode="auto">
          <a:xfrm>
            <a:off x="768350" y="647700"/>
            <a:ext cx="6324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lang="en-US" altLang="zh-CN" sz="2800" b="1"/>
              <a:t>3. TRIZ</a:t>
            </a:r>
            <a:r>
              <a:rPr lang="zh-CN" altLang="en-US" sz="2800" b="1">
                <a:latin typeface="宋体" pitchFamily="2" charset="-122"/>
              </a:rPr>
              <a:t>技术系统的进化理论</a:t>
            </a:r>
            <a:r>
              <a:rPr lang="zh-CN" altLang="en-US" sz="2800" b="1"/>
              <a:t> </a:t>
            </a:r>
          </a:p>
        </p:txBody>
      </p:sp>
      <p:sp>
        <p:nvSpPr>
          <p:cNvPr id="48" name="TextBox 47"/>
          <p:cNvSpPr txBox="1"/>
          <p:nvPr/>
        </p:nvSpPr>
        <p:spPr>
          <a:xfrm>
            <a:off x="793750" y="4508500"/>
            <a:ext cx="5865813" cy="1570038"/>
          </a:xfrm>
          <a:prstGeom prst="rect">
            <a:avLst/>
          </a:prstGeom>
          <a:noFill/>
        </p:spPr>
        <p:txBody>
          <a:bodyPr>
            <a:spAutoFit/>
          </a:bodyPr>
          <a:lstStyle/>
          <a:p>
            <a:pPr>
              <a:defRPr/>
            </a:pPr>
            <a:r>
              <a:rPr lang="zh-CN" altLang="en-US" sz="2400" dirty="0"/>
              <a:t>三大进化理论</a:t>
            </a:r>
            <a:endParaRPr lang="en-US" altLang="zh-CN" sz="2400" dirty="0"/>
          </a:p>
          <a:p>
            <a:pPr marL="342900" indent="-342900">
              <a:buFont typeface="Arial" pitchFamily="34" charset="0"/>
              <a:buChar char="•"/>
              <a:defRPr/>
            </a:pPr>
            <a:r>
              <a:rPr lang="zh-CN" altLang="en-US" sz="2400" dirty="0"/>
              <a:t>达尔文的生物进化论</a:t>
            </a:r>
            <a:endParaRPr lang="en-US" altLang="zh-CN" sz="2400" dirty="0"/>
          </a:p>
          <a:p>
            <a:pPr marL="342900" indent="-342900">
              <a:buFont typeface="Arial" pitchFamily="34" charset="0"/>
              <a:buChar char="•"/>
              <a:defRPr/>
            </a:pPr>
            <a:r>
              <a:rPr lang="zh-CN" altLang="en-US" sz="2400" dirty="0"/>
              <a:t>马克思的历史唯物主义社会进化论</a:t>
            </a:r>
            <a:endParaRPr lang="en-US" altLang="zh-CN" sz="2400" dirty="0"/>
          </a:p>
          <a:p>
            <a:pPr marL="342900" indent="-342900">
              <a:buFont typeface="Arial" pitchFamily="34" charset="0"/>
              <a:buChar char="•"/>
              <a:defRPr/>
            </a:pPr>
            <a:r>
              <a:rPr lang="zh-CN" altLang="en-US" sz="2400" dirty="0">
                <a:solidFill>
                  <a:schemeClr val="accent2"/>
                </a:solidFill>
              </a:rPr>
              <a:t>阿奇舒勒的技术系统进化理论</a:t>
            </a:r>
          </a:p>
        </p:txBody>
      </p:sp>
      <p:sp>
        <p:nvSpPr>
          <p:cNvPr id="10246" name="TextBox 1"/>
          <p:cNvSpPr txBox="1">
            <a:spLocks noChangeArrowheads="1"/>
          </p:cNvSpPr>
          <p:nvPr/>
        </p:nvSpPr>
        <p:spPr bwMode="auto">
          <a:xfrm>
            <a:off x="539750" y="1412875"/>
            <a:ext cx="7920038"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nSpc>
                <a:spcPct val="150000"/>
              </a:lnSpc>
              <a:buFont typeface="Wingdings" pitchFamily="2" charset="2"/>
              <a:buChar char="ü"/>
            </a:pPr>
            <a:r>
              <a:rPr lang="zh-CN" altLang="en-US" sz="2800"/>
              <a:t>技术系统的进化是指实现系统功能的技术从</a:t>
            </a:r>
            <a:r>
              <a:rPr lang="zh-CN" altLang="en-US" sz="2800">
                <a:solidFill>
                  <a:srgbClr val="FF0000"/>
                </a:solidFill>
              </a:rPr>
              <a:t>低级</a:t>
            </a:r>
            <a:r>
              <a:rPr lang="zh-CN" altLang="en-US" sz="2800"/>
              <a:t>向</a:t>
            </a:r>
            <a:r>
              <a:rPr lang="zh-CN" altLang="en-US" sz="2800">
                <a:solidFill>
                  <a:srgbClr val="FF0000"/>
                </a:solidFill>
              </a:rPr>
              <a:t>高级</a:t>
            </a:r>
            <a:r>
              <a:rPr lang="zh-CN" altLang="en-US" sz="2800"/>
              <a:t>变化的过程</a:t>
            </a:r>
            <a:endParaRPr lang="en-US" altLang="zh-CN" sz="2800"/>
          </a:p>
          <a:p>
            <a:pPr>
              <a:lnSpc>
                <a:spcPct val="150000"/>
              </a:lnSpc>
              <a:buFont typeface="Wingdings" pitchFamily="2" charset="2"/>
              <a:buChar char="ü"/>
            </a:pPr>
            <a:r>
              <a:rPr lang="zh-CN" altLang="en-US" sz="2800">
                <a:solidFill>
                  <a:srgbClr val="FF0000"/>
                </a:solidFill>
              </a:rPr>
              <a:t>解决技术系统</a:t>
            </a:r>
            <a:r>
              <a:rPr lang="zh-CN" altLang="en-US" sz="2800"/>
              <a:t>的矛盾是系统进化的推动力</a:t>
            </a:r>
            <a:endParaRPr lang="en-US" altLang="zh-CN" sz="2800"/>
          </a:p>
          <a:p>
            <a:pPr>
              <a:lnSpc>
                <a:spcPct val="150000"/>
              </a:lnSpc>
              <a:buFont typeface="Wingdings" pitchFamily="2" charset="2"/>
              <a:buChar char="ü"/>
            </a:pPr>
            <a:r>
              <a:rPr lang="zh-CN" altLang="en-US" sz="2800"/>
              <a:t>所有技术系统的进化都遵循一定的</a:t>
            </a:r>
            <a:r>
              <a:rPr lang="zh-CN" altLang="en-US" sz="2800">
                <a:solidFill>
                  <a:srgbClr val="FF0000"/>
                </a:solidFill>
              </a:rPr>
              <a:t>客观规律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linds(horizontal)">
                                      <p:cBhvr>
                                        <p:cTn id="7" dur="500"/>
                                        <p:tgtEl>
                                          <p:spTgt spid="30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24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48" grpId="0"/>
      <p:bldP spid="10246"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页脚占位符 1"/>
          <p:cNvSpPr>
            <a:spLocks noGrp="1"/>
          </p:cNvSpPr>
          <p:nvPr>
            <p:ph type="ftr" sz="quarter" idx="10"/>
          </p:nvPr>
        </p:nvSpPr>
        <p:spPr>
          <a:noFill/>
        </p:spPr>
        <p:txBody>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kumimoji="0" lang="en-US" altLang="en-US" sz="1400" smtClean="0">
                <a:solidFill>
                  <a:srgbClr val="003366"/>
                </a:solidFill>
              </a:rPr>
              <a:t>Page</a:t>
            </a:r>
            <a:fld id="{A4E380BB-9F22-4142-A648-B7A17C9767B6}" type="slidenum">
              <a:rPr kumimoji="0" lang="en-US" altLang="en-US" sz="1400" smtClean="0">
                <a:solidFill>
                  <a:srgbClr val="003366"/>
                </a:solidFill>
                <a:latin typeface="Arial Narrow" pitchFamily="34" charset="0"/>
              </a:rPr>
              <a:pPr/>
              <a:t>80</a:t>
            </a:fld>
            <a:endParaRPr kumimoji="0" lang="en-US" altLang="en-US" sz="1400" smtClean="0">
              <a:solidFill>
                <a:srgbClr val="003366"/>
              </a:solidFill>
              <a:latin typeface="Arial Narrow" pitchFamily="34" charset="0"/>
            </a:endParaRPr>
          </a:p>
        </p:txBody>
      </p:sp>
      <p:sp>
        <p:nvSpPr>
          <p:cNvPr id="86020" name="Text Box 4"/>
          <p:cNvSpPr txBox="1">
            <a:spLocks noChangeArrowheads="1"/>
          </p:cNvSpPr>
          <p:nvPr/>
        </p:nvSpPr>
        <p:spPr bwMode="auto">
          <a:xfrm>
            <a:off x="1908175" y="1196975"/>
            <a:ext cx="46069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lang="zh-CN" altLang="en-US" sz="4000" b="1"/>
              <a:t>第四节    </a:t>
            </a:r>
            <a:r>
              <a:rPr lang="zh-CN" altLang="en-US" sz="4000" b="1">
                <a:latin typeface="宋体" pitchFamily="2" charset="-122"/>
              </a:rPr>
              <a:t>构型综合</a:t>
            </a:r>
            <a:r>
              <a:rPr lang="zh-CN" altLang="en-US" sz="2400" b="1"/>
              <a:t> </a:t>
            </a:r>
          </a:p>
        </p:txBody>
      </p:sp>
      <p:sp>
        <p:nvSpPr>
          <p:cNvPr id="86021" name="Text Box 5"/>
          <p:cNvSpPr txBox="1">
            <a:spLocks noChangeArrowheads="1"/>
          </p:cNvSpPr>
          <p:nvPr/>
        </p:nvSpPr>
        <p:spPr bwMode="auto">
          <a:xfrm>
            <a:off x="827088" y="1989138"/>
            <a:ext cx="75612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2800" b="1">
                <a:effectLst>
                  <a:outerShdw blurRad="38100" dist="38100" dir="2700000" algn="tl">
                    <a:srgbClr val="C0C0C0"/>
                  </a:outerShdw>
                </a:effectLst>
                <a:latin typeface="Tahoma" pitchFamily="34" charset="0"/>
              </a:rPr>
              <a:t>为实现原理解而进行的运动机构类型的选择与构造</a:t>
            </a:r>
          </a:p>
        </p:txBody>
      </p:sp>
      <p:sp>
        <p:nvSpPr>
          <p:cNvPr id="86022" name="Text Box 6"/>
          <p:cNvSpPr txBox="1">
            <a:spLocks noChangeArrowheads="1"/>
          </p:cNvSpPr>
          <p:nvPr/>
        </p:nvSpPr>
        <p:spPr bwMode="auto">
          <a:xfrm>
            <a:off x="971550" y="3357563"/>
            <a:ext cx="73437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2800" b="1">
                <a:effectLst>
                  <a:outerShdw blurRad="38100" dist="38100" dir="2700000" algn="tl">
                    <a:srgbClr val="C0C0C0"/>
                  </a:outerShdw>
                </a:effectLst>
                <a:latin typeface="Tahoma" pitchFamily="34" charset="0"/>
              </a:rPr>
              <a:t>各种功能，尤其机械运动的变换功能，多数是由机构来实现的</a:t>
            </a:r>
          </a:p>
        </p:txBody>
      </p:sp>
      <p:sp>
        <p:nvSpPr>
          <p:cNvPr id="86023" name="Text Box 7"/>
          <p:cNvSpPr txBox="1">
            <a:spLocks noChangeArrowheads="1"/>
          </p:cNvSpPr>
          <p:nvPr/>
        </p:nvSpPr>
        <p:spPr bwMode="auto">
          <a:xfrm>
            <a:off x="1042988" y="4797425"/>
            <a:ext cx="712946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sz="2400" b="1">
                <a:effectLst>
                  <a:outerShdw blurRad="38100" dist="38100" dir="2700000" algn="tl">
                    <a:srgbClr val="C0C0C0"/>
                  </a:outerShdw>
                </a:effectLst>
                <a:latin typeface="Tahoma" pitchFamily="34" charset="0"/>
              </a:rPr>
              <a:t>机构的构型与创新将在第四、五、六章进行专门的研究与探讨，本节主要罗列各种基本机构的的基本功能</a:t>
            </a:r>
          </a:p>
        </p:txBody>
      </p:sp>
      <p:sp>
        <p:nvSpPr>
          <p:cNvPr id="86027" name="Text Box 11"/>
          <p:cNvSpPr txBox="1">
            <a:spLocks noChangeArrowheads="1"/>
          </p:cNvSpPr>
          <p:nvPr/>
        </p:nvSpPr>
        <p:spPr bwMode="auto">
          <a:xfrm>
            <a:off x="8101013" y="6165850"/>
            <a:ext cx="7191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kumimoji="0" lang="zh-CN" altLang="en-US" sz="1800">
                <a:latin typeface="Arial" charset="0"/>
              </a:rPr>
              <a:t>换页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6020"/>
                                        </p:tgtEl>
                                        <p:attrNameLst>
                                          <p:attrName>style.visibility</p:attrName>
                                        </p:attrNameLst>
                                      </p:cBhvr>
                                      <p:to>
                                        <p:strVal val="visible"/>
                                      </p:to>
                                    </p:set>
                                    <p:animEffect transition="in" filter="box(in)">
                                      <p:cBhvr>
                                        <p:cTn id="7" dur="500"/>
                                        <p:tgtEl>
                                          <p:spTgt spid="860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6021"/>
                                        </p:tgtEl>
                                        <p:attrNameLst>
                                          <p:attrName>style.visibility</p:attrName>
                                        </p:attrNameLst>
                                      </p:cBhvr>
                                      <p:to>
                                        <p:strVal val="visible"/>
                                      </p:to>
                                    </p:set>
                                    <p:animEffect transition="in" filter="box(in)">
                                      <p:cBhvr>
                                        <p:cTn id="12" dur="500"/>
                                        <p:tgtEl>
                                          <p:spTgt spid="860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6022"/>
                                        </p:tgtEl>
                                        <p:attrNameLst>
                                          <p:attrName>style.visibility</p:attrName>
                                        </p:attrNameLst>
                                      </p:cBhvr>
                                      <p:to>
                                        <p:strVal val="visible"/>
                                      </p:to>
                                    </p:set>
                                    <p:animEffect transition="in" filter="box(in)">
                                      <p:cBhvr>
                                        <p:cTn id="17" dur="500"/>
                                        <p:tgtEl>
                                          <p:spTgt spid="860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6023"/>
                                        </p:tgtEl>
                                        <p:attrNameLst>
                                          <p:attrName>style.visibility</p:attrName>
                                        </p:attrNameLst>
                                      </p:cBhvr>
                                      <p:to>
                                        <p:strVal val="visible"/>
                                      </p:to>
                                    </p:set>
                                    <p:animEffect transition="in" filter="box(in)">
                                      <p:cBhvr>
                                        <p:cTn id="22" dur="500"/>
                                        <p:tgtEl>
                                          <p:spTgt spid="860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6027"/>
                                        </p:tgtEl>
                                        <p:attrNameLst>
                                          <p:attrName>style.visibility</p:attrName>
                                        </p:attrNameLst>
                                      </p:cBhvr>
                                      <p:to>
                                        <p:strVal val="visible"/>
                                      </p:to>
                                    </p:set>
                                    <p:animEffect transition="in" filter="blinds(horizontal)">
                                      <p:cBhvr>
                                        <p:cTn id="27" dur="500"/>
                                        <p:tgtEl>
                                          <p:spTgt spid="86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p:bldP spid="86021" grpId="0"/>
      <p:bldP spid="86022" grpId="0"/>
      <p:bldP spid="86023" grpId="0"/>
      <p:bldP spid="86027"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页脚占位符 1"/>
          <p:cNvSpPr>
            <a:spLocks noGrp="1"/>
          </p:cNvSpPr>
          <p:nvPr>
            <p:ph type="ftr" sz="quarter" idx="10"/>
          </p:nvPr>
        </p:nvSpPr>
        <p:spPr>
          <a:noFill/>
        </p:spPr>
        <p:txBody>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kumimoji="0" lang="en-US" altLang="en-US" sz="1400" smtClean="0">
                <a:solidFill>
                  <a:srgbClr val="003366"/>
                </a:solidFill>
              </a:rPr>
              <a:t>Page</a:t>
            </a:r>
            <a:fld id="{78CFE3E7-EFC7-48C9-9276-D1855F19F9AE}" type="slidenum">
              <a:rPr kumimoji="0" lang="en-US" altLang="en-US" sz="1400" smtClean="0">
                <a:solidFill>
                  <a:srgbClr val="003366"/>
                </a:solidFill>
                <a:latin typeface="Arial Narrow" pitchFamily="34" charset="0"/>
              </a:rPr>
              <a:pPr/>
              <a:t>81</a:t>
            </a:fld>
            <a:endParaRPr kumimoji="0" lang="en-US" altLang="en-US" sz="1400" smtClean="0">
              <a:solidFill>
                <a:srgbClr val="003366"/>
              </a:solidFill>
              <a:latin typeface="Arial Narrow" pitchFamily="34" charset="0"/>
            </a:endParaRPr>
          </a:p>
        </p:txBody>
      </p:sp>
      <p:sp>
        <p:nvSpPr>
          <p:cNvPr id="86019" name="Text Box 2"/>
          <p:cNvSpPr txBox="1">
            <a:spLocks noChangeArrowheads="1"/>
          </p:cNvSpPr>
          <p:nvPr/>
        </p:nvSpPr>
        <p:spPr bwMode="auto">
          <a:xfrm>
            <a:off x="755650" y="6921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lang="zh-CN" altLang="en-US" sz="2400" b="1">
                <a:latin typeface="宋体" pitchFamily="2" charset="-122"/>
              </a:rPr>
              <a:t>二、机构选型</a:t>
            </a:r>
            <a:r>
              <a:rPr lang="zh-CN" altLang="en-US" sz="2400" b="1"/>
              <a:t> </a:t>
            </a:r>
          </a:p>
        </p:txBody>
      </p:sp>
      <p:sp>
        <p:nvSpPr>
          <p:cNvPr id="86020" name="Rectangle 3"/>
          <p:cNvSpPr>
            <a:spLocks noChangeArrowheads="1"/>
          </p:cNvSpPr>
          <p:nvPr/>
        </p:nvSpPr>
        <p:spPr bwMode="auto">
          <a:xfrm>
            <a:off x="2195513" y="1052513"/>
            <a:ext cx="4191000" cy="61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zh-CN" altLang="en-US" sz="1800" b="1"/>
              <a:t>实现运动形式变换的常用机构</a:t>
            </a:r>
          </a:p>
          <a:p>
            <a:endParaRPr lang="en-US" altLang="zh-CN" sz="1600"/>
          </a:p>
        </p:txBody>
      </p:sp>
      <p:grpSp>
        <p:nvGrpSpPr>
          <p:cNvPr id="86021" name="Group 24"/>
          <p:cNvGrpSpPr>
            <a:grpSpLocks/>
          </p:cNvGrpSpPr>
          <p:nvPr/>
        </p:nvGrpSpPr>
        <p:grpSpPr bwMode="auto">
          <a:xfrm>
            <a:off x="381000" y="1557338"/>
            <a:ext cx="8305800" cy="4724400"/>
            <a:chOff x="-3" y="381"/>
            <a:chExt cx="3672" cy="1968"/>
          </a:xfrm>
        </p:grpSpPr>
        <p:grpSp>
          <p:nvGrpSpPr>
            <p:cNvPr id="86022" name="Group 22"/>
            <p:cNvGrpSpPr>
              <a:grpSpLocks/>
            </p:cNvGrpSpPr>
            <p:nvPr/>
          </p:nvGrpSpPr>
          <p:grpSpPr bwMode="auto">
            <a:xfrm>
              <a:off x="0" y="384"/>
              <a:ext cx="3666" cy="1962"/>
              <a:chOff x="0" y="384"/>
              <a:chExt cx="3666" cy="1962"/>
            </a:xfrm>
          </p:grpSpPr>
          <p:grpSp>
            <p:nvGrpSpPr>
              <p:cNvPr id="86024" name="Group 11"/>
              <p:cNvGrpSpPr>
                <a:grpSpLocks/>
              </p:cNvGrpSpPr>
              <p:nvPr/>
            </p:nvGrpSpPr>
            <p:grpSpPr bwMode="auto">
              <a:xfrm>
                <a:off x="0" y="384"/>
                <a:ext cx="1065" cy="374"/>
                <a:chOff x="0" y="384"/>
                <a:chExt cx="1065" cy="374"/>
              </a:xfrm>
            </p:grpSpPr>
            <p:sp>
              <p:nvSpPr>
                <p:cNvPr id="86040" name="Rectangle 4"/>
                <p:cNvSpPr>
                  <a:spLocks noChangeArrowheads="1"/>
                </p:cNvSpPr>
                <p:nvPr/>
              </p:nvSpPr>
              <p:spPr bwMode="auto">
                <a:xfrm>
                  <a:off x="43" y="384"/>
                  <a:ext cx="9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运动变换形式</a:t>
                  </a:r>
                </a:p>
                <a:p>
                  <a:pPr algn="ctr"/>
                  <a:endParaRPr lang="en-US" altLang="zh-CN" sz="1600"/>
                </a:p>
              </p:txBody>
            </p:sp>
            <p:sp>
              <p:nvSpPr>
                <p:cNvPr id="86041" name="Rectangle 10"/>
                <p:cNvSpPr>
                  <a:spLocks noChangeArrowheads="1"/>
                </p:cNvSpPr>
                <p:nvPr/>
              </p:nvSpPr>
              <p:spPr bwMode="auto">
                <a:xfrm>
                  <a:off x="0" y="384"/>
                  <a:ext cx="106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6025" name="Group 13"/>
              <p:cNvGrpSpPr>
                <a:grpSpLocks/>
              </p:cNvGrpSpPr>
              <p:nvPr/>
            </p:nvGrpSpPr>
            <p:grpSpPr bwMode="auto">
              <a:xfrm>
                <a:off x="1065" y="384"/>
                <a:ext cx="1379" cy="374"/>
                <a:chOff x="1065" y="384"/>
                <a:chExt cx="1379" cy="374"/>
              </a:xfrm>
            </p:grpSpPr>
            <p:sp>
              <p:nvSpPr>
                <p:cNvPr id="86038" name="Rectangle 5"/>
                <p:cNvSpPr>
                  <a:spLocks noChangeArrowheads="1"/>
                </p:cNvSpPr>
                <p:nvPr/>
              </p:nvSpPr>
              <p:spPr bwMode="auto">
                <a:xfrm>
                  <a:off x="1108" y="384"/>
                  <a:ext cx="1293"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常用机构</a:t>
                  </a:r>
                </a:p>
                <a:p>
                  <a:pPr algn="ctr"/>
                  <a:endParaRPr lang="en-US" altLang="zh-CN" sz="1600"/>
                </a:p>
              </p:txBody>
            </p:sp>
            <p:sp>
              <p:nvSpPr>
                <p:cNvPr id="86039" name="Rectangle 12"/>
                <p:cNvSpPr>
                  <a:spLocks noChangeArrowheads="1"/>
                </p:cNvSpPr>
                <p:nvPr/>
              </p:nvSpPr>
              <p:spPr bwMode="auto">
                <a:xfrm>
                  <a:off x="1065" y="384"/>
                  <a:ext cx="1379"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6026" name="Group 15"/>
              <p:cNvGrpSpPr>
                <a:grpSpLocks/>
              </p:cNvGrpSpPr>
              <p:nvPr/>
            </p:nvGrpSpPr>
            <p:grpSpPr bwMode="auto">
              <a:xfrm>
                <a:off x="2444" y="384"/>
                <a:ext cx="1222" cy="374"/>
                <a:chOff x="2444" y="384"/>
                <a:chExt cx="1222" cy="374"/>
              </a:xfrm>
            </p:grpSpPr>
            <p:sp>
              <p:nvSpPr>
                <p:cNvPr id="86036" name="Rectangle 6"/>
                <p:cNvSpPr>
                  <a:spLocks noChangeArrowheads="1"/>
                </p:cNvSpPr>
                <p:nvPr/>
              </p:nvSpPr>
              <p:spPr bwMode="auto">
                <a:xfrm>
                  <a:off x="2487" y="384"/>
                  <a:ext cx="1136"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应用实例与原理</a:t>
                  </a:r>
                </a:p>
                <a:p>
                  <a:pPr algn="ctr"/>
                  <a:endParaRPr lang="en-US" altLang="zh-CN" sz="1600"/>
                </a:p>
              </p:txBody>
            </p:sp>
            <p:sp>
              <p:nvSpPr>
                <p:cNvPr id="86037" name="Rectangle 14"/>
                <p:cNvSpPr>
                  <a:spLocks noChangeArrowheads="1"/>
                </p:cNvSpPr>
                <p:nvPr/>
              </p:nvSpPr>
              <p:spPr bwMode="auto">
                <a:xfrm>
                  <a:off x="2444" y="384"/>
                  <a:ext cx="1222"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6027" name="Group 17"/>
              <p:cNvGrpSpPr>
                <a:grpSpLocks/>
              </p:cNvGrpSpPr>
              <p:nvPr/>
            </p:nvGrpSpPr>
            <p:grpSpPr bwMode="auto">
              <a:xfrm>
                <a:off x="0" y="758"/>
                <a:ext cx="1065" cy="1588"/>
                <a:chOff x="0" y="758"/>
                <a:chExt cx="1065" cy="1588"/>
              </a:xfrm>
            </p:grpSpPr>
            <p:sp>
              <p:nvSpPr>
                <p:cNvPr id="86034" name="Rectangle 7"/>
                <p:cNvSpPr>
                  <a:spLocks noChangeArrowheads="1"/>
                </p:cNvSpPr>
                <p:nvPr/>
              </p:nvSpPr>
              <p:spPr bwMode="auto">
                <a:xfrm>
                  <a:off x="43" y="758"/>
                  <a:ext cx="979" cy="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600"/>
                    <a:t>等速转动 </a:t>
                  </a:r>
                  <a:r>
                    <a:rPr lang="zh-CN" altLang="en-US" sz="1600">
                      <a:latin typeface="宋体" pitchFamily="2" charset="-122"/>
                    </a:rPr>
                    <a:t>→</a:t>
                  </a:r>
                  <a:r>
                    <a:rPr lang="zh-CN" altLang="en-US" sz="1600"/>
                    <a:t> 等速转动</a:t>
                  </a:r>
                </a:p>
                <a:p>
                  <a:pPr algn="ctr"/>
                  <a:endParaRPr lang="en-US" altLang="zh-CN" sz="1600"/>
                </a:p>
              </p:txBody>
            </p:sp>
            <p:sp>
              <p:nvSpPr>
                <p:cNvPr id="86035" name="Rectangle 16"/>
                <p:cNvSpPr>
                  <a:spLocks noChangeArrowheads="1"/>
                </p:cNvSpPr>
                <p:nvPr/>
              </p:nvSpPr>
              <p:spPr bwMode="auto">
                <a:xfrm>
                  <a:off x="0" y="758"/>
                  <a:ext cx="1065" cy="158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6028" name="Group 19"/>
              <p:cNvGrpSpPr>
                <a:grpSpLocks/>
              </p:cNvGrpSpPr>
              <p:nvPr/>
            </p:nvGrpSpPr>
            <p:grpSpPr bwMode="auto">
              <a:xfrm>
                <a:off x="1065" y="758"/>
                <a:ext cx="1379" cy="1588"/>
                <a:chOff x="1065" y="758"/>
                <a:chExt cx="1379" cy="1588"/>
              </a:xfrm>
            </p:grpSpPr>
            <p:sp>
              <p:nvSpPr>
                <p:cNvPr id="86032" name="Rectangle 8"/>
                <p:cNvSpPr>
                  <a:spLocks noChangeArrowheads="1"/>
                </p:cNvSpPr>
                <p:nvPr/>
              </p:nvSpPr>
              <p:spPr bwMode="auto">
                <a:xfrm>
                  <a:off x="1108" y="758"/>
                  <a:ext cx="1293" cy="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sz="1600"/>
                    <a:t>1</a:t>
                  </a:r>
                  <a:r>
                    <a:rPr lang="zh-CN" altLang="en-US" sz="1600"/>
                    <a:t>．连杆机构</a:t>
                  </a:r>
                </a:p>
                <a:p>
                  <a:r>
                    <a:rPr lang="zh-CN" altLang="en-US" sz="1600"/>
                    <a:t>平行四边形机构</a:t>
                  </a:r>
                </a:p>
                <a:p>
                  <a:r>
                    <a:rPr lang="zh-CN" altLang="en-US" sz="1600"/>
                    <a:t>双转快机构</a:t>
                  </a:r>
                </a:p>
                <a:p>
                  <a:r>
                    <a:rPr lang="en-US" altLang="zh-CN" sz="1600"/>
                    <a:t>2</a:t>
                  </a:r>
                  <a:r>
                    <a:rPr lang="zh-CN" altLang="en-US" sz="1600"/>
                    <a:t>．齿轮机构</a:t>
                  </a:r>
                </a:p>
                <a:p>
                  <a:r>
                    <a:rPr lang="zh-CN" altLang="en-US" sz="1600"/>
                    <a:t>圆柱齿轮机构（轴线平行）</a:t>
                  </a:r>
                </a:p>
                <a:p>
                  <a:r>
                    <a:rPr lang="zh-CN" altLang="en-US" sz="1600"/>
                    <a:t>圆锥齿轮机构（轴线相交）</a:t>
                  </a:r>
                </a:p>
                <a:p>
                  <a:r>
                    <a:rPr lang="zh-CN" altLang="en-US" sz="1600"/>
                    <a:t>蜗轮蜗杆机构（轴线交错）</a:t>
                  </a:r>
                </a:p>
                <a:p>
                  <a:r>
                    <a:rPr lang="en-US" altLang="zh-CN" sz="1600"/>
                    <a:t>3</a:t>
                  </a:r>
                  <a:r>
                    <a:rPr lang="zh-CN" altLang="en-US" sz="1600"/>
                    <a:t>．行星齿轮机构</a:t>
                  </a:r>
                </a:p>
                <a:p>
                  <a:r>
                    <a:rPr lang="zh-CN" altLang="en-US" sz="1600"/>
                    <a:t>摆线针轮机构（轴线平行）</a:t>
                  </a:r>
                </a:p>
                <a:p>
                  <a:r>
                    <a:rPr lang="zh-CN" altLang="en-US" sz="1600"/>
                    <a:t>谐波传动机构（轴线平行）</a:t>
                  </a:r>
                </a:p>
                <a:p>
                  <a:r>
                    <a:rPr lang="en-US" altLang="zh-CN" sz="1600"/>
                    <a:t>4</a:t>
                  </a:r>
                  <a:r>
                    <a:rPr lang="zh-CN" altLang="en-US" sz="1600"/>
                    <a:t>．摩擦轮机构</a:t>
                  </a:r>
                </a:p>
                <a:p>
                  <a:r>
                    <a:rPr lang="en-US" altLang="zh-CN" sz="1600"/>
                    <a:t>5</a:t>
                  </a:r>
                  <a:r>
                    <a:rPr lang="zh-CN" altLang="en-US" sz="1600"/>
                    <a:t>．挠性件传动机构</a:t>
                  </a:r>
                </a:p>
                <a:p>
                  <a:r>
                    <a:rPr lang="zh-CN" altLang="en-US" sz="1600"/>
                    <a:t>链传动</a:t>
                  </a:r>
                </a:p>
                <a:p>
                  <a:r>
                    <a:rPr lang="zh-CN" altLang="en-US" sz="1600"/>
                    <a:t>带传动</a:t>
                  </a:r>
                </a:p>
                <a:p>
                  <a:r>
                    <a:rPr lang="zh-CN" altLang="en-US" sz="1600"/>
                    <a:t>绳传动</a:t>
                  </a:r>
                </a:p>
              </p:txBody>
            </p:sp>
            <p:sp>
              <p:nvSpPr>
                <p:cNvPr id="86033" name="Rectangle 18"/>
                <p:cNvSpPr>
                  <a:spLocks noChangeArrowheads="1"/>
                </p:cNvSpPr>
                <p:nvPr/>
              </p:nvSpPr>
              <p:spPr bwMode="auto">
                <a:xfrm>
                  <a:off x="1065" y="758"/>
                  <a:ext cx="1379" cy="158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6029" name="Group 21"/>
              <p:cNvGrpSpPr>
                <a:grpSpLocks/>
              </p:cNvGrpSpPr>
              <p:nvPr/>
            </p:nvGrpSpPr>
            <p:grpSpPr bwMode="auto">
              <a:xfrm>
                <a:off x="2444" y="758"/>
                <a:ext cx="1222" cy="1588"/>
                <a:chOff x="2444" y="758"/>
                <a:chExt cx="1222" cy="1588"/>
              </a:xfrm>
            </p:grpSpPr>
            <p:sp>
              <p:nvSpPr>
                <p:cNvPr id="86030" name="Rectangle 9"/>
                <p:cNvSpPr>
                  <a:spLocks noChangeArrowheads="1"/>
                </p:cNvSpPr>
                <p:nvPr/>
              </p:nvSpPr>
              <p:spPr bwMode="auto">
                <a:xfrm>
                  <a:off x="2487" y="758"/>
                  <a:ext cx="1136" cy="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sz="1600"/>
                    <a:t> </a:t>
                  </a:r>
                </a:p>
                <a:p>
                  <a:pPr algn="ctr"/>
                  <a:r>
                    <a:rPr lang="zh-CN" altLang="en-US" sz="1600"/>
                    <a:t>机车联动机构，联轴器</a:t>
                  </a:r>
                </a:p>
                <a:p>
                  <a:pPr algn="ctr"/>
                  <a:r>
                    <a:rPr lang="zh-CN" altLang="en-US" sz="1600"/>
                    <a:t>联轴器</a:t>
                  </a:r>
                </a:p>
                <a:p>
                  <a:pPr algn="ctr"/>
                  <a:r>
                    <a:rPr lang="zh-CN" altLang="en-US" sz="1600"/>
                    <a:t>减速器，变速器</a:t>
                  </a:r>
                </a:p>
                <a:p>
                  <a:pPr algn="ctr"/>
                  <a:r>
                    <a:rPr lang="zh-CN" altLang="en-US" sz="1600"/>
                    <a:t> </a:t>
                  </a:r>
                </a:p>
                <a:p>
                  <a:pPr algn="ctr"/>
                  <a:r>
                    <a:rPr lang="zh-CN" altLang="en-US" sz="1600"/>
                    <a:t> </a:t>
                  </a:r>
                </a:p>
                <a:p>
                  <a:pPr algn="ctr"/>
                  <a:r>
                    <a:rPr lang="zh-CN" altLang="en-US" sz="1600"/>
                    <a:t> </a:t>
                  </a:r>
                </a:p>
                <a:p>
                  <a:pPr algn="ctr"/>
                  <a:r>
                    <a:rPr lang="zh-CN" altLang="en-US" sz="1600"/>
                    <a:t>减速器，运动的合成与分解</a:t>
                  </a:r>
                </a:p>
                <a:p>
                  <a:pPr algn="ctr"/>
                  <a:r>
                    <a:rPr lang="zh-CN" altLang="en-US" sz="1600"/>
                    <a:t>减速器</a:t>
                  </a:r>
                </a:p>
                <a:p>
                  <a:pPr algn="ctr"/>
                  <a:r>
                    <a:rPr lang="zh-CN" altLang="en-US" sz="1600"/>
                    <a:t>减速器</a:t>
                  </a:r>
                </a:p>
                <a:p>
                  <a:pPr algn="ctr"/>
                  <a:r>
                    <a:rPr lang="zh-CN" altLang="en-US" sz="1600"/>
                    <a:t>无机变速</a:t>
                  </a:r>
                </a:p>
                <a:p>
                  <a:pPr algn="ctr"/>
                  <a:r>
                    <a:rPr lang="zh-CN" altLang="en-US" sz="1600"/>
                    <a:t> </a:t>
                  </a:r>
                </a:p>
                <a:p>
                  <a:pPr algn="ctr"/>
                  <a:r>
                    <a:rPr lang="zh-CN" altLang="en-US" sz="1600"/>
                    <a:t>减速，输送</a:t>
                  </a:r>
                </a:p>
                <a:p>
                  <a:pPr algn="ctr"/>
                  <a:r>
                    <a:rPr lang="zh-CN" altLang="en-US" sz="1600"/>
                    <a:t>减速，输送，无机变速</a:t>
                  </a:r>
                </a:p>
                <a:p>
                  <a:pPr algn="ctr"/>
                  <a:r>
                    <a:rPr lang="zh-CN" altLang="en-US" sz="1600"/>
                    <a:t> </a:t>
                  </a:r>
                </a:p>
                <a:p>
                  <a:pPr algn="ctr"/>
                  <a:endParaRPr lang="en-US" altLang="zh-CN" sz="1600"/>
                </a:p>
              </p:txBody>
            </p:sp>
            <p:sp>
              <p:nvSpPr>
                <p:cNvPr id="86031" name="Rectangle 20"/>
                <p:cNvSpPr>
                  <a:spLocks noChangeArrowheads="1"/>
                </p:cNvSpPr>
                <p:nvPr/>
              </p:nvSpPr>
              <p:spPr bwMode="auto">
                <a:xfrm>
                  <a:off x="2444" y="758"/>
                  <a:ext cx="1222" cy="158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86023" name="Rectangle 23"/>
            <p:cNvSpPr>
              <a:spLocks noChangeArrowheads="1"/>
            </p:cNvSpPr>
            <p:nvPr/>
          </p:nvSpPr>
          <p:spPr bwMode="auto">
            <a:xfrm>
              <a:off x="-3" y="381"/>
              <a:ext cx="3672" cy="1968"/>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页脚占位符 1"/>
          <p:cNvSpPr>
            <a:spLocks noGrp="1"/>
          </p:cNvSpPr>
          <p:nvPr>
            <p:ph type="ftr" sz="quarter" idx="10"/>
          </p:nvPr>
        </p:nvSpPr>
        <p:spPr>
          <a:noFill/>
        </p:spPr>
        <p:txBody>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kumimoji="0" lang="en-US" altLang="en-US" sz="1400" smtClean="0">
                <a:solidFill>
                  <a:srgbClr val="003366"/>
                </a:solidFill>
              </a:rPr>
              <a:t>Page</a:t>
            </a:r>
            <a:fld id="{CAE1CFB1-02A7-487C-B7B6-E8BAE4E39E8A}" type="slidenum">
              <a:rPr kumimoji="0" lang="en-US" altLang="en-US" sz="1400" smtClean="0">
                <a:solidFill>
                  <a:srgbClr val="003366"/>
                </a:solidFill>
                <a:latin typeface="Arial Narrow" pitchFamily="34" charset="0"/>
              </a:rPr>
              <a:pPr/>
              <a:t>82</a:t>
            </a:fld>
            <a:endParaRPr kumimoji="0" lang="en-US" altLang="en-US" sz="1400" smtClean="0">
              <a:solidFill>
                <a:srgbClr val="003366"/>
              </a:solidFill>
              <a:latin typeface="Arial Narrow" pitchFamily="34" charset="0"/>
            </a:endParaRPr>
          </a:p>
        </p:txBody>
      </p:sp>
      <p:grpSp>
        <p:nvGrpSpPr>
          <p:cNvPr id="87043" name="Group 22"/>
          <p:cNvGrpSpPr>
            <a:grpSpLocks/>
          </p:cNvGrpSpPr>
          <p:nvPr/>
        </p:nvGrpSpPr>
        <p:grpSpPr bwMode="auto">
          <a:xfrm>
            <a:off x="838200" y="1066800"/>
            <a:ext cx="7543800" cy="5029200"/>
            <a:chOff x="-3" y="-3"/>
            <a:chExt cx="3672" cy="1442"/>
          </a:xfrm>
        </p:grpSpPr>
        <p:grpSp>
          <p:nvGrpSpPr>
            <p:cNvPr id="87044" name="Group 20"/>
            <p:cNvGrpSpPr>
              <a:grpSpLocks/>
            </p:cNvGrpSpPr>
            <p:nvPr/>
          </p:nvGrpSpPr>
          <p:grpSpPr bwMode="auto">
            <a:xfrm>
              <a:off x="0" y="0"/>
              <a:ext cx="3666" cy="1436"/>
              <a:chOff x="0" y="0"/>
              <a:chExt cx="3666" cy="1436"/>
            </a:xfrm>
          </p:grpSpPr>
          <p:grpSp>
            <p:nvGrpSpPr>
              <p:cNvPr id="87046" name="Group 9"/>
              <p:cNvGrpSpPr>
                <a:grpSpLocks/>
              </p:cNvGrpSpPr>
              <p:nvPr/>
            </p:nvGrpSpPr>
            <p:grpSpPr bwMode="auto">
              <a:xfrm>
                <a:off x="0" y="0"/>
                <a:ext cx="1065" cy="632"/>
                <a:chOff x="0" y="0"/>
                <a:chExt cx="1065" cy="632"/>
              </a:xfrm>
            </p:grpSpPr>
            <p:sp>
              <p:nvSpPr>
                <p:cNvPr id="87062" name="Rectangle 2"/>
                <p:cNvSpPr>
                  <a:spLocks noChangeArrowheads="1"/>
                </p:cNvSpPr>
                <p:nvPr/>
              </p:nvSpPr>
              <p:spPr bwMode="auto">
                <a:xfrm>
                  <a:off x="43" y="0"/>
                  <a:ext cx="979"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a:t>等速转动 </a:t>
                  </a:r>
                  <a:r>
                    <a:rPr lang="zh-CN" altLang="en-US">
                      <a:latin typeface="宋体" pitchFamily="2" charset="-122"/>
                    </a:rPr>
                    <a:t>→</a:t>
                  </a:r>
                  <a:r>
                    <a:rPr lang="zh-CN" altLang="en-US"/>
                    <a:t> 变速转动</a:t>
                  </a:r>
                </a:p>
                <a:p>
                  <a:pPr algn="ctr"/>
                  <a:endParaRPr lang="en-US" altLang="zh-CN"/>
                </a:p>
              </p:txBody>
            </p:sp>
            <p:sp>
              <p:nvSpPr>
                <p:cNvPr id="87063" name="Rectangle 8"/>
                <p:cNvSpPr>
                  <a:spLocks noChangeArrowheads="1"/>
                </p:cNvSpPr>
                <p:nvPr/>
              </p:nvSpPr>
              <p:spPr bwMode="auto">
                <a:xfrm>
                  <a:off x="0" y="0"/>
                  <a:ext cx="1065"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7047" name="Group 11"/>
              <p:cNvGrpSpPr>
                <a:grpSpLocks/>
              </p:cNvGrpSpPr>
              <p:nvPr/>
            </p:nvGrpSpPr>
            <p:grpSpPr bwMode="auto">
              <a:xfrm>
                <a:off x="1065" y="0"/>
                <a:ext cx="1379" cy="632"/>
                <a:chOff x="1065" y="0"/>
                <a:chExt cx="1379" cy="632"/>
              </a:xfrm>
            </p:grpSpPr>
            <p:sp>
              <p:nvSpPr>
                <p:cNvPr id="87060" name="Rectangle 3"/>
                <p:cNvSpPr>
                  <a:spLocks noChangeArrowheads="1"/>
                </p:cNvSpPr>
                <p:nvPr/>
              </p:nvSpPr>
              <p:spPr bwMode="auto">
                <a:xfrm>
                  <a:off x="1108" y="0"/>
                  <a:ext cx="1293"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a:t>1</a:t>
                  </a:r>
                  <a:r>
                    <a:rPr lang="zh-CN" altLang="en-US"/>
                    <a:t>．连杆机构</a:t>
                  </a:r>
                </a:p>
                <a:p>
                  <a:r>
                    <a:rPr lang="zh-CN" altLang="en-US"/>
                    <a:t>双曲柄机构</a:t>
                  </a:r>
                </a:p>
                <a:p>
                  <a:r>
                    <a:rPr lang="zh-CN" altLang="en-US"/>
                    <a:t>转动导杆机构</a:t>
                  </a:r>
                </a:p>
                <a:p>
                  <a:r>
                    <a:rPr lang="en-US" altLang="zh-CN"/>
                    <a:t>2</a:t>
                  </a:r>
                  <a:r>
                    <a:rPr lang="zh-CN" altLang="en-US"/>
                    <a:t>．非圆齿轮机构</a:t>
                  </a:r>
                </a:p>
                <a:p>
                  <a:endParaRPr lang="en-US" altLang="zh-CN"/>
                </a:p>
              </p:txBody>
            </p:sp>
            <p:sp>
              <p:nvSpPr>
                <p:cNvPr id="87061" name="Rectangle 10"/>
                <p:cNvSpPr>
                  <a:spLocks noChangeArrowheads="1"/>
                </p:cNvSpPr>
                <p:nvPr/>
              </p:nvSpPr>
              <p:spPr bwMode="auto">
                <a:xfrm>
                  <a:off x="1065" y="0"/>
                  <a:ext cx="1379"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7048" name="Group 13"/>
              <p:cNvGrpSpPr>
                <a:grpSpLocks/>
              </p:cNvGrpSpPr>
              <p:nvPr/>
            </p:nvGrpSpPr>
            <p:grpSpPr bwMode="auto">
              <a:xfrm>
                <a:off x="2444" y="0"/>
                <a:ext cx="1222" cy="632"/>
                <a:chOff x="2444" y="0"/>
                <a:chExt cx="1222" cy="632"/>
              </a:xfrm>
            </p:grpSpPr>
            <p:sp>
              <p:nvSpPr>
                <p:cNvPr id="87058" name="Rectangle 4"/>
                <p:cNvSpPr>
                  <a:spLocks noChangeArrowheads="1"/>
                </p:cNvSpPr>
                <p:nvPr/>
              </p:nvSpPr>
              <p:spPr bwMode="auto">
                <a:xfrm>
                  <a:off x="2487" y="0"/>
                  <a:ext cx="1136"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a:t> </a:t>
                  </a:r>
                </a:p>
                <a:p>
                  <a:r>
                    <a:rPr lang="zh-CN" altLang="en-US"/>
                    <a:t>惯性振动筛</a:t>
                  </a:r>
                </a:p>
                <a:p>
                  <a:r>
                    <a:rPr lang="zh-CN" altLang="en-US"/>
                    <a:t>刨床</a:t>
                  </a:r>
                </a:p>
                <a:p>
                  <a:r>
                    <a:rPr lang="zh-CN" altLang="en-US"/>
                    <a:t>自动机，压力机</a:t>
                  </a:r>
                </a:p>
                <a:p>
                  <a:endParaRPr lang="en-US" altLang="zh-CN"/>
                </a:p>
              </p:txBody>
            </p:sp>
            <p:sp>
              <p:nvSpPr>
                <p:cNvPr id="87059" name="Rectangle 12"/>
                <p:cNvSpPr>
                  <a:spLocks noChangeArrowheads="1"/>
                </p:cNvSpPr>
                <p:nvPr/>
              </p:nvSpPr>
              <p:spPr bwMode="auto">
                <a:xfrm>
                  <a:off x="2444" y="0"/>
                  <a:ext cx="1222"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7049" name="Group 15"/>
              <p:cNvGrpSpPr>
                <a:grpSpLocks/>
              </p:cNvGrpSpPr>
              <p:nvPr/>
            </p:nvGrpSpPr>
            <p:grpSpPr bwMode="auto">
              <a:xfrm>
                <a:off x="0" y="632"/>
                <a:ext cx="1065" cy="804"/>
                <a:chOff x="0" y="632"/>
                <a:chExt cx="1065" cy="804"/>
              </a:xfrm>
            </p:grpSpPr>
            <p:sp>
              <p:nvSpPr>
                <p:cNvPr id="87056" name="Rectangle 5"/>
                <p:cNvSpPr>
                  <a:spLocks noChangeArrowheads="1"/>
                </p:cNvSpPr>
                <p:nvPr/>
              </p:nvSpPr>
              <p:spPr bwMode="auto">
                <a:xfrm>
                  <a:off x="43" y="632"/>
                  <a:ext cx="979" cy="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a:t>等速转动 </a:t>
                  </a:r>
                  <a:r>
                    <a:rPr lang="zh-CN" altLang="en-US">
                      <a:latin typeface="宋体" pitchFamily="2" charset="-122"/>
                    </a:rPr>
                    <a:t>→</a:t>
                  </a:r>
                  <a:r>
                    <a:rPr lang="zh-CN" altLang="en-US"/>
                    <a:t> 往复摆动</a:t>
                  </a:r>
                </a:p>
                <a:p>
                  <a:pPr algn="ctr"/>
                  <a:endParaRPr lang="en-US" altLang="zh-CN"/>
                </a:p>
              </p:txBody>
            </p:sp>
            <p:sp>
              <p:nvSpPr>
                <p:cNvPr id="87057" name="Rectangle 14"/>
                <p:cNvSpPr>
                  <a:spLocks noChangeArrowheads="1"/>
                </p:cNvSpPr>
                <p:nvPr/>
              </p:nvSpPr>
              <p:spPr bwMode="auto">
                <a:xfrm>
                  <a:off x="0" y="632"/>
                  <a:ext cx="1065" cy="80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7050" name="Group 17"/>
              <p:cNvGrpSpPr>
                <a:grpSpLocks/>
              </p:cNvGrpSpPr>
              <p:nvPr/>
            </p:nvGrpSpPr>
            <p:grpSpPr bwMode="auto">
              <a:xfrm>
                <a:off x="1065" y="632"/>
                <a:ext cx="1379" cy="804"/>
                <a:chOff x="1065" y="632"/>
                <a:chExt cx="1379" cy="804"/>
              </a:xfrm>
            </p:grpSpPr>
            <p:sp>
              <p:nvSpPr>
                <p:cNvPr id="87054" name="Rectangle 6"/>
                <p:cNvSpPr>
                  <a:spLocks noChangeArrowheads="1"/>
                </p:cNvSpPr>
                <p:nvPr/>
              </p:nvSpPr>
              <p:spPr bwMode="auto">
                <a:xfrm>
                  <a:off x="1108" y="632"/>
                  <a:ext cx="1293" cy="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a:t>1</a:t>
                  </a:r>
                  <a:r>
                    <a:rPr lang="zh-CN" altLang="en-US"/>
                    <a:t>．连杆机构</a:t>
                  </a:r>
                </a:p>
                <a:p>
                  <a:r>
                    <a:rPr lang="zh-CN" altLang="en-US"/>
                    <a:t>曲柄摇杆机构</a:t>
                  </a:r>
                </a:p>
                <a:p>
                  <a:r>
                    <a:rPr lang="zh-CN" altLang="en-US"/>
                    <a:t>曲柄摇块机构</a:t>
                  </a:r>
                </a:p>
                <a:p>
                  <a:r>
                    <a:rPr lang="zh-CN" altLang="en-US"/>
                    <a:t>摆动导杆机构</a:t>
                  </a:r>
                </a:p>
                <a:p>
                  <a:r>
                    <a:rPr lang="en-US" altLang="zh-CN"/>
                    <a:t>2</a:t>
                  </a:r>
                  <a:r>
                    <a:rPr lang="zh-CN" altLang="en-US"/>
                    <a:t>．摆动从动件凸轮机构</a:t>
                  </a:r>
                </a:p>
                <a:p>
                  <a:r>
                    <a:rPr lang="en-US" altLang="zh-CN"/>
                    <a:t>3</a:t>
                  </a:r>
                  <a:r>
                    <a:rPr lang="zh-CN" altLang="en-US"/>
                    <a:t>．气、液动机构</a:t>
                  </a:r>
                </a:p>
                <a:p>
                  <a:pPr algn="ctr"/>
                  <a:endParaRPr lang="en-US" altLang="zh-CN"/>
                </a:p>
              </p:txBody>
            </p:sp>
            <p:sp>
              <p:nvSpPr>
                <p:cNvPr id="87055" name="Rectangle 16"/>
                <p:cNvSpPr>
                  <a:spLocks noChangeArrowheads="1"/>
                </p:cNvSpPr>
                <p:nvPr/>
              </p:nvSpPr>
              <p:spPr bwMode="auto">
                <a:xfrm>
                  <a:off x="1065" y="632"/>
                  <a:ext cx="1379" cy="80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7051" name="Group 19"/>
              <p:cNvGrpSpPr>
                <a:grpSpLocks/>
              </p:cNvGrpSpPr>
              <p:nvPr/>
            </p:nvGrpSpPr>
            <p:grpSpPr bwMode="auto">
              <a:xfrm>
                <a:off x="2444" y="632"/>
                <a:ext cx="1222" cy="804"/>
                <a:chOff x="2444" y="632"/>
                <a:chExt cx="1222" cy="804"/>
              </a:xfrm>
            </p:grpSpPr>
            <p:sp>
              <p:nvSpPr>
                <p:cNvPr id="87052" name="Rectangle 7"/>
                <p:cNvSpPr>
                  <a:spLocks noChangeArrowheads="1"/>
                </p:cNvSpPr>
                <p:nvPr/>
              </p:nvSpPr>
              <p:spPr bwMode="auto">
                <a:xfrm>
                  <a:off x="2487" y="632"/>
                  <a:ext cx="1136" cy="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a:t> </a:t>
                  </a:r>
                </a:p>
                <a:p>
                  <a:r>
                    <a:rPr lang="zh-CN" altLang="en-US"/>
                    <a:t>破碎机</a:t>
                  </a:r>
                </a:p>
                <a:p>
                  <a:r>
                    <a:rPr lang="zh-CN" altLang="en-US"/>
                    <a:t>液压摆缸，自动装卸</a:t>
                  </a:r>
                </a:p>
                <a:p>
                  <a:r>
                    <a:rPr lang="zh-CN" altLang="en-US"/>
                    <a:t>牛头刨机构</a:t>
                  </a:r>
                </a:p>
                <a:p>
                  <a:r>
                    <a:rPr lang="zh-CN" altLang="en-US"/>
                    <a:t>各种执行机构</a:t>
                  </a:r>
                </a:p>
                <a:p>
                  <a:endParaRPr lang="en-US" altLang="zh-CN"/>
                </a:p>
              </p:txBody>
            </p:sp>
            <p:sp>
              <p:nvSpPr>
                <p:cNvPr id="87053" name="Rectangle 18"/>
                <p:cNvSpPr>
                  <a:spLocks noChangeArrowheads="1"/>
                </p:cNvSpPr>
                <p:nvPr/>
              </p:nvSpPr>
              <p:spPr bwMode="auto">
                <a:xfrm>
                  <a:off x="2444" y="632"/>
                  <a:ext cx="1222" cy="80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87045" name="Rectangle 21"/>
            <p:cNvSpPr>
              <a:spLocks noChangeArrowheads="1"/>
            </p:cNvSpPr>
            <p:nvPr/>
          </p:nvSpPr>
          <p:spPr bwMode="auto">
            <a:xfrm>
              <a:off x="-3" y="-3"/>
              <a:ext cx="3672" cy="1442"/>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066" name="Group 31"/>
          <p:cNvGrpSpPr>
            <a:grpSpLocks/>
          </p:cNvGrpSpPr>
          <p:nvPr/>
        </p:nvGrpSpPr>
        <p:grpSpPr bwMode="auto">
          <a:xfrm>
            <a:off x="304800" y="228600"/>
            <a:ext cx="8458200" cy="6400800"/>
            <a:chOff x="-3" y="-3"/>
            <a:chExt cx="3672" cy="2160"/>
          </a:xfrm>
        </p:grpSpPr>
        <p:grpSp>
          <p:nvGrpSpPr>
            <p:cNvPr id="88067" name="Group 29"/>
            <p:cNvGrpSpPr>
              <a:grpSpLocks/>
            </p:cNvGrpSpPr>
            <p:nvPr/>
          </p:nvGrpSpPr>
          <p:grpSpPr bwMode="auto">
            <a:xfrm>
              <a:off x="0" y="0"/>
              <a:ext cx="3666" cy="2154"/>
              <a:chOff x="0" y="0"/>
              <a:chExt cx="3666" cy="2154"/>
            </a:xfrm>
          </p:grpSpPr>
          <p:grpSp>
            <p:nvGrpSpPr>
              <p:cNvPr id="88069" name="Group 12"/>
              <p:cNvGrpSpPr>
                <a:grpSpLocks/>
              </p:cNvGrpSpPr>
              <p:nvPr/>
            </p:nvGrpSpPr>
            <p:grpSpPr bwMode="auto">
              <a:xfrm>
                <a:off x="0" y="0"/>
                <a:ext cx="1065" cy="718"/>
                <a:chOff x="0" y="0"/>
                <a:chExt cx="1065" cy="718"/>
              </a:xfrm>
            </p:grpSpPr>
            <p:sp>
              <p:nvSpPr>
                <p:cNvPr id="88094" name="Rectangle 2"/>
                <p:cNvSpPr>
                  <a:spLocks noChangeArrowheads="1"/>
                </p:cNvSpPr>
                <p:nvPr/>
              </p:nvSpPr>
              <p:spPr bwMode="auto">
                <a:xfrm>
                  <a:off x="43" y="0"/>
                  <a:ext cx="979" cy="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t>等速转动 </a:t>
                  </a:r>
                  <a:r>
                    <a:rPr lang="zh-CN" altLang="en-US" sz="1800">
                      <a:latin typeface="宋体" pitchFamily="2" charset="-122"/>
                    </a:rPr>
                    <a:t>→</a:t>
                  </a:r>
                  <a:r>
                    <a:rPr lang="zh-CN" altLang="en-US" sz="1800"/>
                    <a:t> 往复移动</a:t>
                  </a:r>
                </a:p>
                <a:p>
                  <a:pPr algn="ctr"/>
                  <a:endParaRPr lang="en-US" altLang="zh-CN" sz="1800"/>
                </a:p>
              </p:txBody>
            </p:sp>
            <p:sp>
              <p:nvSpPr>
                <p:cNvPr id="88095" name="Rectangle 11"/>
                <p:cNvSpPr>
                  <a:spLocks noChangeArrowheads="1"/>
                </p:cNvSpPr>
                <p:nvPr/>
              </p:nvSpPr>
              <p:spPr bwMode="auto">
                <a:xfrm>
                  <a:off x="0" y="0"/>
                  <a:ext cx="1065" cy="7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8070" name="Group 14"/>
              <p:cNvGrpSpPr>
                <a:grpSpLocks/>
              </p:cNvGrpSpPr>
              <p:nvPr/>
            </p:nvGrpSpPr>
            <p:grpSpPr bwMode="auto">
              <a:xfrm>
                <a:off x="1065" y="0"/>
                <a:ext cx="1379" cy="718"/>
                <a:chOff x="1065" y="0"/>
                <a:chExt cx="1379" cy="718"/>
              </a:xfrm>
            </p:grpSpPr>
            <p:sp>
              <p:nvSpPr>
                <p:cNvPr id="88092" name="Rectangle 3"/>
                <p:cNvSpPr>
                  <a:spLocks noChangeArrowheads="1"/>
                </p:cNvSpPr>
                <p:nvPr/>
              </p:nvSpPr>
              <p:spPr bwMode="auto">
                <a:xfrm>
                  <a:off x="1108" y="0"/>
                  <a:ext cx="1293" cy="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sz="1800"/>
                    <a:t>1</a:t>
                  </a:r>
                  <a:r>
                    <a:rPr lang="zh-CN" altLang="en-US" sz="1800"/>
                    <a:t>．连杆机构</a:t>
                  </a:r>
                </a:p>
                <a:p>
                  <a:r>
                    <a:rPr lang="zh-CN" altLang="en-US" sz="1800"/>
                    <a:t>      曲柄滑块机构</a:t>
                  </a:r>
                </a:p>
                <a:p>
                  <a:r>
                    <a:rPr lang="zh-CN" altLang="en-US" sz="1800"/>
                    <a:t>      移动导杆机构</a:t>
                  </a:r>
                </a:p>
                <a:p>
                  <a:r>
                    <a:rPr lang="en-US" altLang="zh-CN" sz="1800"/>
                    <a:t>2</a:t>
                  </a:r>
                  <a:r>
                    <a:rPr lang="zh-CN" altLang="en-US" sz="1800"/>
                    <a:t>．移动从动件凸轮机构</a:t>
                  </a:r>
                </a:p>
                <a:p>
                  <a:r>
                    <a:rPr lang="en-US" altLang="zh-CN" sz="1800"/>
                    <a:t>3</a:t>
                  </a:r>
                  <a:r>
                    <a:rPr lang="zh-CN" altLang="en-US" sz="1800"/>
                    <a:t>．不完全齿轮齿条机构</a:t>
                  </a:r>
                </a:p>
                <a:p>
                  <a:pPr algn="ctr"/>
                  <a:endParaRPr lang="en-US" altLang="zh-CN" sz="1800"/>
                </a:p>
              </p:txBody>
            </p:sp>
            <p:sp>
              <p:nvSpPr>
                <p:cNvPr id="88093" name="Rectangle 13"/>
                <p:cNvSpPr>
                  <a:spLocks noChangeArrowheads="1"/>
                </p:cNvSpPr>
                <p:nvPr/>
              </p:nvSpPr>
              <p:spPr bwMode="auto">
                <a:xfrm>
                  <a:off x="1065" y="0"/>
                  <a:ext cx="1379" cy="7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8071" name="Group 16"/>
              <p:cNvGrpSpPr>
                <a:grpSpLocks/>
              </p:cNvGrpSpPr>
              <p:nvPr/>
            </p:nvGrpSpPr>
            <p:grpSpPr bwMode="auto">
              <a:xfrm>
                <a:off x="2444" y="0"/>
                <a:ext cx="1222" cy="718"/>
                <a:chOff x="2444" y="0"/>
                <a:chExt cx="1222" cy="718"/>
              </a:xfrm>
            </p:grpSpPr>
            <p:sp>
              <p:nvSpPr>
                <p:cNvPr id="88090" name="Rectangle 4"/>
                <p:cNvSpPr>
                  <a:spLocks noChangeArrowheads="1"/>
                </p:cNvSpPr>
                <p:nvPr/>
              </p:nvSpPr>
              <p:spPr bwMode="auto">
                <a:xfrm>
                  <a:off x="2487" y="0"/>
                  <a:ext cx="1136" cy="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sz="1800"/>
                    <a:t> </a:t>
                  </a:r>
                </a:p>
                <a:p>
                  <a:pPr algn="ctr"/>
                  <a:r>
                    <a:rPr lang="zh-CN" altLang="en-US" sz="1800"/>
                    <a:t>冲、压、锻等机械装置</a:t>
                  </a:r>
                </a:p>
                <a:p>
                  <a:pPr algn="ctr"/>
                  <a:r>
                    <a:rPr lang="zh-CN" altLang="en-US" sz="1800"/>
                    <a:t>缝纫机针头机构</a:t>
                  </a:r>
                </a:p>
                <a:p>
                  <a:pPr algn="ctr"/>
                  <a:r>
                    <a:rPr lang="zh-CN" altLang="en-US" sz="1800"/>
                    <a:t>配气机构</a:t>
                  </a:r>
                </a:p>
                <a:p>
                  <a:pPr algn="ctr"/>
                  <a:endParaRPr lang="en-US" altLang="zh-CN" sz="1800"/>
                </a:p>
              </p:txBody>
            </p:sp>
            <p:sp>
              <p:nvSpPr>
                <p:cNvPr id="88091" name="Rectangle 15"/>
                <p:cNvSpPr>
                  <a:spLocks noChangeArrowheads="1"/>
                </p:cNvSpPr>
                <p:nvPr/>
              </p:nvSpPr>
              <p:spPr bwMode="auto">
                <a:xfrm>
                  <a:off x="2444" y="0"/>
                  <a:ext cx="1222" cy="7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8072" name="Group 18"/>
              <p:cNvGrpSpPr>
                <a:grpSpLocks/>
              </p:cNvGrpSpPr>
              <p:nvPr/>
            </p:nvGrpSpPr>
            <p:grpSpPr bwMode="auto">
              <a:xfrm>
                <a:off x="0" y="718"/>
                <a:ext cx="1065" cy="632"/>
                <a:chOff x="0" y="718"/>
                <a:chExt cx="1065" cy="632"/>
              </a:xfrm>
            </p:grpSpPr>
            <p:sp>
              <p:nvSpPr>
                <p:cNvPr id="88088" name="Rectangle 5"/>
                <p:cNvSpPr>
                  <a:spLocks noChangeArrowheads="1"/>
                </p:cNvSpPr>
                <p:nvPr/>
              </p:nvSpPr>
              <p:spPr bwMode="auto">
                <a:xfrm>
                  <a:off x="43" y="718"/>
                  <a:ext cx="979"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t>等速转动 </a:t>
                  </a:r>
                  <a:r>
                    <a:rPr lang="zh-CN" altLang="en-US" sz="1800">
                      <a:latin typeface="宋体" pitchFamily="2" charset="-122"/>
                    </a:rPr>
                    <a:t>→</a:t>
                  </a:r>
                  <a:r>
                    <a:rPr lang="zh-CN" altLang="en-US" sz="1800"/>
                    <a:t> 单向移动</a:t>
                  </a:r>
                </a:p>
                <a:p>
                  <a:pPr algn="ctr"/>
                  <a:endParaRPr lang="en-US" altLang="zh-CN" sz="1800"/>
                </a:p>
              </p:txBody>
            </p:sp>
            <p:sp>
              <p:nvSpPr>
                <p:cNvPr id="88089" name="Rectangle 17"/>
                <p:cNvSpPr>
                  <a:spLocks noChangeArrowheads="1"/>
                </p:cNvSpPr>
                <p:nvPr/>
              </p:nvSpPr>
              <p:spPr bwMode="auto">
                <a:xfrm>
                  <a:off x="0" y="718"/>
                  <a:ext cx="1065"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8073" name="Group 20"/>
              <p:cNvGrpSpPr>
                <a:grpSpLocks/>
              </p:cNvGrpSpPr>
              <p:nvPr/>
            </p:nvGrpSpPr>
            <p:grpSpPr bwMode="auto">
              <a:xfrm>
                <a:off x="1065" y="718"/>
                <a:ext cx="1379" cy="632"/>
                <a:chOff x="1065" y="718"/>
                <a:chExt cx="1379" cy="632"/>
              </a:xfrm>
            </p:grpSpPr>
            <p:sp>
              <p:nvSpPr>
                <p:cNvPr id="88086" name="Rectangle 6"/>
                <p:cNvSpPr>
                  <a:spLocks noChangeArrowheads="1"/>
                </p:cNvSpPr>
                <p:nvPr/>
              </p:nvSpPr>
              <p:spPr bwMode="auto">
                <a:xfrm>
                  <a:off x="1108" y="718"/>
                  <a:ext cx="1293"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sz="1800"/>
                    <a:t>1</a:t>
                  </a:r>
                  <a:r>
                    <a:rPr lang="zh-CN" altLang="en-US" sz="1800"/>
                    <a:t>．齿轮齿条机构</a:t>
                  </a:r>
                </a:p>
                <a:p>
                  <a:pPr eaLnBrk="1" hangingPunct="1"/>
                  <a:r>
                    <a:rPr lang="en-US" altLang="zh-CN" sz="1800"/>
                    <a:t>2</a:t>
                  </a:r>
                  <a:r>
                    <a:rPr lang="zh-CN" altLang="en-US" sz="1800"/>
                    <a:t>．螺旋机构</a:t>
                  </a:r>
                </a:p>
                <a:p>
                  <a:r>
                    <a:rPr lang="en-US" altLang="zh-CN" sz="1800"/>
                    <a:t>3</a:t>
                  </a:r>
                  <a:r>
                    <a:rPr lang="zh-CN" altLang="en-US" sz="1800"/>
                    <a:t>．链传动机构</a:t>
                  </a:r>
                </a:p>
                <a:p>
                  <a:r>
                    <a:rPr lang="en-US" altLang="zh-CN" sz="1800"/>
                    <a:t>4</a:t>
                  </a:r>
                  <a:r>
                    <a:rPr lang="zh-CN" altLang="en-US" sz="1800"/>
                    <a:t>．带传动机构</a:t>
                  </a:r>
                </a:p>
                <a:p>
                  <a:pPr algn="ctr"/>
                  <a:endParaRPr lang="en-US" altLang="zh-CN" sz="1800"/>
                </a:p>
              </p:txBody>
            </p:sp>
            <p:sp>
              <p:nvSpPr>
                <p:cNvPr id="88087" name="Rectangle 19"/>
                <p:cNvSpPr>
                  <a:spLocks noChangeArrowheads="1"/>
                </p:cNvSpPr>
                <p:nvPr/>
              </p:nvSpPr>
              <p:spPr bwMode="auto">
                <a:xfrm>
                  <a:off x="1065" y="718"/>
                  <a:ext cx="1379"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8074" name="Group 22"/>
              <p:cNvGrpSpPr>
                <a:grpSpLocks/>
              </p:cNvGrpSpPr>
              <p:nvPr/>
            </p:nvGrpSpPr>
            <p:grpSpPr bwMode="auto">
              <a:xfrm>
                <a:off x="2444" y="718"/>
                <a:ext cx="1222" cy="632"/>
                <a:chOff x="2444" y="718"/>
                <a:chExt cx="1222" cy="632"/>
              </a:xfrm>
            </p:grpSpPr>
            <p:sp>
              <p:nvSpPr>
                <p:cNvPr id="88084" name="Rectangle 7"/>
                <p:cNvSpPr>
                  <a:spLocks noChangeArrowheads="1"/>
                </p:cNvSpPr>
                <p:nvPr/>
              </p:nvSpPr>
              <p:spPr bwMode="auto">
                <a:xfrm>
                  <a:off x="2487" y="718"/>
                  <a:ext cx="1136"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sz="1800"/>
                    <a:t> </a:t>
                  </a:r>
                </a:p>
                <a:p>
                  <a:pPr algn="ctr"/>
                  <a:r>
                    <a:rPr lang="zh-CN" altLang="en-US" sz="1800"/>
                    <a:t>压力机，千斤顶</a:t>
                  </a:r>
                </a:p>
                <a:p>
                  <a:pPr algn="ctr"/>
                  <a:r>
                    <a:rPr lang="zh-CN" altLang="en-US" sz="1800"/>
                    <a:t>输送机，升降机</a:t>
                  </a:r>
                </a:p>
                <a:p>
                  <a:pPr algn="ctr"/>
                  <a:r>
                    <a:rPr lang="zh-CN" altLang="en-US" sz="1800"/>
                    <a:t>输送机</a:t>
                  </a:r>
                </a:p>
                <a:p>
                  <a:pPr algn="ctr"/>
                  <a:endParaRPr lang="en-US" altLang="zh-CN" sz="1800"/>
                </a:p>
              </p:txBody>
            </p:sp>
            <p:sp>
              <p:nvSpPr>
                <p:cNvPr id="88085" name="Rectangle 21"/>
                <p:cNvSpPr>
                  <a:spLocks noChangeArrowheads="1"/>
                </p:cNvSpPr>
                <p:nvPr/>
              </p:nvSpPr>
              <p:spPr bwMode="auto">
                <a:xfrm>
                  <a:off x="2444" y="718"/>
                  <a:ext cx="1222"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8075" name="Group 24"/>
              <p:cNvGrpSpPr>
                <a:grpSpLocks/>
              </p:cNvGrpSpPr>
              <p:nvPr/>
            </p:nvGrpSpPr>
            <p:grpSpPr bwMode="auto">
              <a:xfrm>
                <a:off x="0" y="1350"/>
                <a:ext cx="1065" cy="804"/>
                <a:chOff x="0" y="1350"/>
                <a:chExt cx="1065" cy="804"/>
              </a:xfrm>
            </p:grpSpPr>
            <p:sp>
              <p:nvSpPr>
                <p:cNvPr id="88082" name="Rectangle 8"/>
                <p:cNvSpPr>
                  <a:spLocks noChangeArrowheads="1"/>
                </p:cNvSpPr>
                <p:nvPr/>
              </p:nvSpPr>
              <p:spPr bwMode="auto">
                <a:xfrm>
                  <a:off x="43" y="1350"/>
                  <a:ext cx="979" cy="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t>等速转动 </a:t>
                  </a:r>
                  <a:r>
                    <a:rPr lang="zh-CN" altLang="en-US" sz="1800">
                      <a:latin typeface="宋体" pitchFamily="2" charset="-122"/>
                    </a:rPr>
                    <a:t>→</a:t>
                  </a:r>
                  <a:r>
                    <a:rPr lang="zh-CN" altLang="en-US" sz="1800"/>
                    <a:t> 间歇运动</a:t>
                  </a:r>
                </a:p>
                <a:p>
                  <a:pPr algn="ctr"/>
                  <a:endParaRPr lang="en-US" altLang="zh-CN" sz="1800"/>
                </a:p>
              </p:txBody>
            </p:sp>
            <p:sp>
              <p:nvSpPr>
                <p:cNvPr id="88083" name="Rectangle 23"/>
                <p:cNvSpPr>
                  <a:spLocks noChangeArrowheads="1"/>
                </p:cNvSpPr>
                <p:nvPr/>
              </p:nvSpPr>
              <p:spPr bwMode="auto">
                <a:xfrm>
                  <a:off x="0" y="1350"/>
                  <a:ext cx="1065" cy="80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8076" name="Group 26"/>
              <p:cNvGrpSpPr>
                <a:grpSpLocks/>
              </p:cNvGrpSpPr>
              <p:nvPr/>
            </p:nvGrpSpPr>
            <p:grpSpPr bwMode="auto">
              <a:xfrm>
                <a:off x="1065" y="1350"/>
                <a:ext cx="1379" cy="804"/>
                <a:chOff x="1065" y="1350"/>
                <a:chExt cx="1379" cy="804"/>
              </a:xfrm>
            </p:grpSpPr>
            <p:sp>
              <p:nvSpPr>
                <p:cNvPr id="88080" name="Rectangle 9"/>
                <p:cNvSpPr>
                  <a:spLocks noChangeArrowheads="1"/>
                </p:cNvSpPr>
                <p:nvPr/>
              </p:nvSpPr>
              <p:spPr bwMode="auto">
                <a:xfrm>
                  <a:off x="1108" y="1350"/>
                  <a:ext cx="1293" cy="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sz="1800"/>
                    <a:t>1</a:t>
                  </a:r>
                  <a:r>
                    <a:rPr lang="zh-CN" altLang="en-US" sz="1800"/>
                    <a:t>．棘轮机构</a:t>
                  </a:r>
                </a:p>
                <a:p>
                  <a:r>
                    <a:rPr lang="en-US" altLang="zh-CN" sz="1800"/>
                    <a:t>2</a:t>
                  </a:r>
                  <a:r>
                    <a:rPr lang="zh-CN" altLang="en-US" sz="1800"/>
                    <a:t>．槽轮机构</a:t>
                  </a:r>
                </a:p>
                <a:p>
                  <a:r>
                    <a:rPr lang="en-US" altLang="zh-CN" sz="1800"/>
                    <a:t>3</a:t>
                  </a:r>
                  <a:r>
                    <a:rPr lang="zh-CN" altLang="en-US" sz="1800"/>
                    <a:t>．不完全齿轮机构</a:t>
                  </a:r>
                </a:p>
                <a:p>
                  <a:r>
                    <a:rPr lang="en-US" altLang="zh-CN" sz="1800"/>
                    <a:t>4</a:t>
                  </a:r>
                  <a:r>
                    <a:rPr lang="zh-CN" altLang="en-US" sz="1800"/>
                    <a:t>．蜗杆式分度机构</a:t>
                  </a:r>
                </a:p>
                <a:p>
                  <a:r>
                    <a:rPr lang="en-US" altLang="zh-CN" sz="1800"/>
                    <a:t>5</a:t>
                  </a:r>
                  <a:r>
                    <a:rPr lang="zh-CN" altLang="en-US" sz="1800"/>
                    <a:t>．凸轮式分度机构</a:t>
                  </a:r>
                </a:p>
                <a:p>
                  <a:r>
                    <a:rPr lang="en-US" altLang="zh-CN" sz="1800"/>
                    <a:t>6</a:t>
                  </a:r>
                  <a:r>
                    <a:rPr lang="zh-CN" altLang="en-US" sz="1800"/>
                    <a:t>．气、液动机构</a:t>
                  </a:r>
                </a:p>
                <a:p>
                  <a:pPr algn="ctr"/>
                  <a:endParaRPr lang="en-US" altLang="zh-CN" sz="1800"/>
                </a:p>
              </p:txBody>
            </p:sp>
            <p:sp>
              <p:nvSpPr>
                <p:cNvPr id="88081" name="Rectangle 25"/>
                <p:cNvSpPr>
                  <a:spLocks noChangeArrowheads="1"/>
                </p:cNvSpPr>
                <p:nvPr/>
              </p:nvSpPr>
              <p:spPr bwMode="auto">
                <a:xfrm>
                  <a:off x="1065" y="1350"/>
                  <a:ext cx="1379" cy="80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8077" name="Group 28"/>
              <p:cNvGrpSpPr>
                <a:grpSpLocks/>
              </p:cNvGrpSpPr>
              <p:nvPr/>
            </p:nvGrpSpPr>
            <p:grpSpPr bwMode="auto">
              <a:xfrm>
                <a:off x="2444" y="1350"/>
                <a:ext cx="1222" cy="804"/>
                <a:chOff x="2444" y="1350"/>
                <a:chExt cx="1222" cy="804"/>
              </a:xfrm>
            </p:grpSpPr>
            <p:sp>
              <p:nvSpPr>
                <p:cNvPr id="88078" name="Rectangle 10"/>
                <p:cNvSpPr>
                  <a:spLocks noChangeArrowheads="1"/>
                </p:cNvSpPr>
                <p:nvPr/>
              </p:nvSpPr>
              <p:spPr bwMode="auto">
                <a:xfrm>
                  <a:off x="2487" y="1350"/>
                  <a:ext cx="1136" cy="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t>机床进给，单向离合器</a:t>
                  </a:r>
                </a:p>
                <a:p>
                  <a:pPr algn="ctr"/>
                  <a:r>
                    <a:rPr lang="zh-CN" altLang="en-US" sz="1800"/>
                    <a:t>车床刀架转位</a:t>
                  </a:r>
                </a:p>
                <a:p>
                  <a:pPr algn="ctr"/>
                  <a:r>
                    <a:rPr lang="zh-CN" altLang="en-US" sz="1800"/>
                    <a:t>电影放映机</a:t>
                  </a:r>
                </a:p>
                <a:p>
                  <a:pPr algn="ctr"/>
                  <a:r>
                    <a:rPr lang="zh-CN" altLang="en-US" sz="1800"/>
                    <a:t>转位工作台</a:t>
                  </a:r>
                </a:p>
                <a:p>
                  <a:pPr algn="ctr"/>
                  <a:r>
                    <a:rPr lang="zh-CN" altLang="en-US" sz="1800"/>
                    <a:t>分度，定位</a:t>
                  </a:r>
                </a:p>
                <a:p>
                  <a:pPr algn="ctr"/>
                  <a:endParaRPr lang="en-US" altLang="zh-CN" sz="1800"/>
                </a:p>
              </p:txBody>
            </p:sp>
            <p:sp>
              <p:nvSpPr>
                <p:cNvPr id="88079" name="Rectangle 27"/>
                <p:cNvSpPr>
                  <a:spLocks noChangeArrowheads="1"/>
                </p:cNvSpPr>
                <p:nvPr/>
              </p:nvSpPr>
              <p:spPr bwMode="auto">
                <a:xfrm>
                  <a:off x="2444" y="1350"/>
                  <a:ext cx="1222" cy="80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88068" name="Rectangle 30"/>
            <p:cNvSpPr>
              <a:spLocks noChangeArrowheads="1"/>
            </p:cNvSpPr>
            <p:nvPr/>
          </p:nvSpPr>
          <p:spPr bwMode="auto">
            <a:xfrm>
              <a:off x="-3" y="-3"/>
              <a:ext cx="3672" cy="2160"/>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090" name="Group 31"/>
          <p:cNvGrpSpPr>
            <a:grpSpLocks/>
          </p:cNvGrpSpPr>
          <p:nvPr/>
        </p:nvGrpSpPr>
        <p:grpSpPr bwMode="auto">
          <a:xfrm>
            <a:off x="395288" y="260350"/>
            <a:ext cx="8153400" cy="6096000"/>
            <a:chOff x="-3" y="-3"/>
            <a:chExt cx="3672" cy="2246"/>
          </a:xfrm>
        </p:grpSpPr>
        <p:grpSp>
          <p:nvGrpSpPr>
            <p:cNvPr id="89093" name="Group 29"/>
            <p:cNvGrpSpPr>
              <a:grpSpLocks/>
            </p:cNvGrpSpPr>
            <p:nvPr/>
          </p:nvGrpSpPr>
          <p:grpSpPr bwMode="auto">
            <a:xfrm>
              <a:off x="0" y="0"/>
              <a:ext cx="3666" cy="2240"/>
              <a:chOff x="0" y="0"/>
              <a:chExt cx="3666" cy="2240"/>
            </a:xfrm>
          </p:grpSpPr>
          <p:grpSp>
            <p:nvGrpSpPr>
              <p:cNvPr id="89095" name="Group 12"/>
              <p:cNvGrpSpPr>
                <a:grpSpLocks/>
              </p:cNvGrpSpPr>
              <p:nvPr/>
            </p:nvGrpSpPr>
            <p:grpSpPr bwMode="auto">
              <a:xfrm>
                <a:off x="0" y="0"/>
                <a:ext cx="1065" cy="804"/>
                <a:chOff x="0" y="0"/>
                <a:chExt cx="1065" cy="804"/>
              </a:xfrm>
            </p:grpSpPr>
            <p:sp>
              <p:nvSpPr>
                <p:cNvPr id="89120" name="Rectangle 2"/>
                <p:cNvSpPr>
                  <a:spLocks noChangeArrowheads="1"/>
                </p:cNvSpPr>
                <p:nvPr/>
              </p:nvSpPr>
              <p:spPr bwMode="auto">
                <a:xfrm>
                  <a:off x="43" y="0"/>
                  <a:ext cx="979" cy="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实现特定的运动轨迹与位置</a:t>
                  </a:r>
                </a:p>
                <a:p>
                  <a:endParaRPr lang="en-US" altLang="zh-CN"/>
                </a:p>
              </p:txBody>
            </p:sp>
            <p:sp>
              <p:nvSpPr>
                <p:cNvPr id="89121" name="Rectangle 11"/>
                <p:cNvSpPr>
                  <a:spLocks noChangeArrowheads="1"/>
                </p:cNvSpPr>
                <p:nvPr/>
              </p:nvSpPr>
              <p:spPr bwMode="auto">
                <a:xfrm>
                  <a:off x="0" y="0"/>
                  <a:ext cx="1065" cy="80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9096" name="Group 14"/>
              <p:cNvGrpSpPr>
                <a:grpSpLocks/>
              </p:cNvGrpSpPr>
              <p:nvPr/>
            </p:nvGrpSpPr>
            <p:grpSpPr bwMode="auto">
              <a:xfrm>
                <a:off x="1065" y="0"/>
                <a:ext cx="1379" cy="804"/>
                <a:chOff x="1065" y="0"/>
                <a:chExt cx="1379" cy="804"/>
              </a:xfrm>
            </p:grpSpPr>
            <p:sp>
              <p:nvSpPr>
                <p:cNvPr id="89118" name="Rectangle 3"/>
                <p:cNvSpPr>
                  <a:spLocks noChangeArrowheads="1"/>
                </p:cNvSpPr>
                <p:nvPr/>
              </p:nvSpPr>
              <p:spPr bwMode="auto">
                <a:xfrm>
                  <a:off x="1108" y="0"/>
                  <a:ext cx="1293" cy="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a:t>1</a:t>
                  </a:r>
                  <a:r>
                    <a:rPr lang="zh-CN" altLang="en-US"/>
                    <a:t>．连杆机构</a:t>
                  </a:r>
                </a:p>
                <a:p>
                  <a:r>
                    <a:rPr lang="en-US" altLang="zh-CN"/>
                    <a:t>2</a:t>
                  </a:r>
                  <a:r>
                    <a:rPr lang="zh-CN" altLang="en-US"/>
                    <a:t>．凸轮机构</a:t>
                  </a:r>
                </a:p>
                <a:p>
                  <a:r>
                    <a:rPr lang="en-US" altLang="zh-CN"/>
                    <a:t>3</a:t>
                  </a:r>
                  <a:r>
                    <a:rPr lang="zh-CN" altLang="en-US"/>
                    <a:t>．行星齿轮机构</a:t>
                  </a:r>
                </a:p>
                <a:p>
                  <a:r>
                    <a:rPr lang="en-US" altLang="zh-CN"/>
                    <a:t>4</a:t>
                  </a:r>
                  <a:r>
                    <a:rPr lang="zh-CN" altLang="en-US"/>
                    <a:t>．滑轮机构</a:t>
                  </a:r>
                </a:p>
                <a:p>
                  <a:endParaRPr lang="en-US" altLang="zh-CN"/>
                </a:p>
              </p:txBody>
            </p:sp>
            <p:sp>
              <p:nvSpPr>
                <p:cNvPr id="89119" name="Rectangle 13"/>
                <p:cNvSpPr>
                  <a:spLocks noChangeArrowheads="1"/>
                </p:cNvSpPr>
                <p:nvPr/>
              </p:nvSpPr>
              <p:spPr bwMode="auto">
                <a:xfrm>
                  <a:off x="1065" y="0"/>
                  <a:ext cx="1379" cy="80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9097" name="Group 16"/>
              <p:cNvGrpSpPr>
                <a:grpSpLocks/>
              </p:cNvGrpSpPr>
              <p:nvPr/>
            </p:nvGrpSpPr>
            <p:grpSpPr bwMode="auto">
              <a:xfrm>
                <a:off x="2444" y="0"/>
                <a:ext cx="1222" cy="804"/>
                <a:chOff x="2444" y="0"/>
                <a:chExt cx="1222" cy="804"/>
              </a:xfrm>
            </p:grpSpPr>
            <p:sp>
              <p:nvSpPr>
                <p:cNvPr id="89116" name="Rectangle 4"/>
                <p:cNvSpPr>
                  <a:spLocks noChangeArrowheads="1"/>
                </p:cNvSpPr>
                <p:nvPr/>
              </p:nvSpPr>
              <p:spPr bwMode="auto">
                <a:xfrm>
                  <a:off x="2487" y="0"/>
                  <a:ext cx="1136" cy="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利用连杆曲线实现轨迹</a:t>
                  </a:r>
                </a:p>
                <a:p>
                  <a:r>
                    <a:rPr lang="zh-CN" altLang="en-US"/>
                    <a:t>直线导引，升降机</a:t>
                  </a:r>
                </a:p>
                <a:p>
                  <a:r>
                    <a:rPr lang="zh-CN" altLang="en-US"/>
                    <a:t>实现方型轨迹，直线移送</a:t>
                  </a:r>
                </a:p>
                <a:p>
                  <a:r>
                    <a:rPr lang="zh-CN" altLang="en-US"/>
                    <a:t>利用行星齿轮的轨迹</a:t>
                  </a:r>
                </a:p>
                <a:p>
                  <a:r>
                    <a:rPr lang="zh-CN" altLang="en-US"/>
                    <a:t>导引升降装置</a:t>
                  </a:r>
                </a:p>
                <a:p>
                  <a:endParaRPr lang="en-US" altLang="zh-CN"/>
                </a:p>
              </p:txBody>
            </p:sp>
            <p:sp>
              <p:nvSpPr>
                <p:cNvPr id="89117" name="Rectangle 15"/>
                <p:cNvSpPr>
                  <a:spLocks noChangeArrowheads="1"/>
                </p:cNvSpPr>
                <p:nvPr/>
              </p:nvSpPr>
              <p:spPr bwMode="auto">
                <a:xfrm>
                  <a:off x="2444" y="0"/>
                  <a:ext cx="1222" cy="80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9098" name="Group 18"/>
              <p:cNvGrpSpPr>
                <a:grpSpLocks/>
              </p:cNvGrpSpPr>
              <p:nvPr/>
            </p:nvGrpSpPr>
            <p:grpSpPr bwMode="auto">
              <a:xfrm>
                <a:off x="0" y="804"/>
                <a:ext cx="1065" cy="804"/>
                <a:chOff x="0" y="804"/>
                <a:chExt cx="1065" cy="804"/>
              </a:xfrm>
            </p:grpSpPr>
            <p:sp>
              <p:nvSpPr>
                <p:cNvPr id="89114" name="Rectangle 5"/>
                <p:cNvSpPr>
                  <a:spLocks noChangeArrowheads="1"/>
                </p:cNvSpPr>
                <p:nvPr/>
              </p:nvSpPr>
              <p:spPr bwMode="auto">
                <a:xfrm>
                  <a:off x="43" y="804"/>
                  <a:ext cx="979" cy="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t>实现加压缩紧</a:t>
                  </a:r>
                </a:p>
                <a:p>
                  <a:pPr algn="ctr"/>
                  <a:endParaRPr lang="en-US" altLang="zh-CN" sz="1800"/>
                </a:p>
              </p:txBody>
            </p:sp>
            <p:sp>
              <p:nvSpPr>
                <p:cNvPr id="89115" name="Rectangle 17"/>
                <p:cNvSpPr>
                  <a:spLocks noChangeArrowheads="1"/>
                </p:cNvSpPr>
                <p:nvPr/>
              </p:nvSpPr>
              <p:spPr bwMode="auto">
                <a:xfrm>
                  <a:off x="0" y="804"/>
                  <a:ext cx="1065" cy="80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9099" name="Group 20"/>
              <p:cNvGrpSpPr>
                <a:grpSpLocks/>
              </p:cNvGrpSpPr>
              <p:nvPr/>
            </p:nvGrpSpPr>
            <p:grpSpPr bwMode="auto">
              <a:xfrm>
                <a:off x="1065" y="804"/>
                <a:ext cx="1379" cy="804"/>
                <a:chOff x="1065" y="804"/>
                <a:chExt cx="1379" cy="804"/>
              </a:xfrm>
            </p:grpSpPr>
            <p:sp>
              <p:nvSpPr>
                <p:cNvPr id="89112" name="Rectangle 6"/>
                <p:cNvSpPr>
                  <a:spLocks noChangeArrowheads="1"/>
                </p:cNvSpPr>
                <p:nvPr/>
              </p:nvSpPr>
              <p:spPr bwMode="auto">
                <a:xfrm>
                  <a:off x="1108" y="804"/>
                  <a:ext cx="1293" cy="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10358438" eaLnBrk="1" fontAlgn="t" hangingPunct="1"/>
                  <a:endParaRPr lang="zh-CN" altLang="zh-CN"/>
                </a:p>
              </p:txBody>
            </p:sp>
            <p:sp>
              <p:nvSpPr>
                <p:cNvPr id="89113" name="Rectangle 19"/>
                <p:cNvSpPr>
                  <a:spLocks noChangeArrowheads="1"/>
                </p:cNvSpPr>
                <p:nvPr/>
              </p:nvSpPr>
              <p:spPr bwMode="auto">
                <a:xfrm>
                  <a:off x="1065" y="804"/>
                  <a:ext cx="1379" cy="80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9100" name="Group 22"/>
              <p:cNvGrpSpPr>
                <a:grpSpLocks/>
              </p:cNvGrpSpPr>
              <p:nvPr/>
            </p:nvGrpSpPr>
            <p:grpSpPr bwMode="auto">
              <a:xfrm>
                <a:off x="2444" y="804"/>
                <a:ext cx="1222" cy="804"/>
                <a:chOff x="2444" y="804"/>
                <a:chExt cx="1222" cy="804"/>
              </a:xfrm>
            </p:grpSpPr>
            <p:sp>
              <p:nvSpPr>
                <p:cNvPr id="89110" name="Rectangle 7"/>
                <p:cNvSpPr>
                  <a:spLocks noChangeArrowheads="1"/>
                </p:cNvSpPr>
                <p:nvPr/>
              </p:nvSpPr>
              <p:spPr bwMode="auto">
                <a:xfrm>
                  <a:off x="2487" y="804"/>
                  <a:ext cx="1136" cy="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利用转动副的死点位置 </a:t>
                  </a:r>
                </a:p>
                <a:p>
                  <a:r>
                    <a:rPr lang="zh-CN" altLang="en-US"/>
                    <a:t>利用反行程自锁性质</a:t>
                  </a:r>
                </a:p>
                <a:p>
                  <a:r>
                    <a:rPr lang="zh-CN" altLang="en-US"/>
                    <a:t>超越离合装置</a:t>
                  </a:r>
                </a:p>
                <a:p>
                  <a:r>
                    <a:rPr lang="zh-CN" altLang="en-US"/>
                    <a:t>利用阀控制</a:t>
                  </a:r>
                </a:p>
                <a:p>
                  <a:endParaRPr lang="en-US" altLang="zh-CN"/>
                </a:p>
              </p:txBody>
            </p:sp>
            <p:sp>
              <p:nvSpPr>
                <p:cNvPr id="89111" name="Rectangle 21"/>
                <p:cNvSpPr>
                  <a:spLocks noChangeArrowheads="1"/>
                </p:cNvSpPr>
                <p:nvPr/>
              </p:nvSpPr>
              <p:spPr bwMode="auto">
                <a:xfrm>
                  <a:off x="2444" y="804"/>
                  <a:ext cx="1222" cy="80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9101" name="Group 24"/>
              <p:cNvGrpSpPr>
                <a:grpSpLocks/>
              </p:cNvGrpSpPr>
              <p:nvPr/>
            </p:nvGrpSpPr>
            <p:grpSpPr bwMode="auto">
              <a:xfrm>
                <a:off x="0" y="1608"/>
                <a:ext cx="1065" cy="632"/>
                <a:chOff x="0" y="1608"/>
                <a:chExt cx="1065" cy="632"/>
              </a:xfrm>
            </p:grpSpPr>
            <p:sp>
              <p:nvSpPr>
                <p:cNvPr id="89108" name="Rectangle 8"/>
                <p:cNvSpPr>
                  <a:spLocks noChangeArrowheads="1"/>
                </p:cNvSpPr>
                <p:nvPr/>
              </p:nvSpPr>
              <p:spPr bwMode="auto">
                <a:xfrm>
                  <a:off x="43" y="1608"/>
                  <a:ext cx="979"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实现运动的合成与分解</a:t>
                  </a:r>
                </a:p>
                <a:p>
                  <a:endParaRPr lang="en-US" altLang="zh-CN"/>
                </a:p>
              </p:txBody>
            </p:sp>
            <p:sp>
              <p:nvSpPr>
                <p:cNvPr id="89109" name="Rectangle 23"/>
                <p:cNvSpPr>
                  <a:spLocks noChangeArrowheads="1"/>
                </p:cNvSpPr>
                <p:nvPr/>
              </p:nvSpPr>
              <p:spPr bwMode="auto">
                <a:xfrm>
                  <a:off x="0" y="1608"/>
                  <a:ext cx="1065"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9102" name="Group 26"/>
              <p:cNvGrpSpPr>
                <a:grpSpLocks/>
              </p:cNvGrpSpPr>
              <p:nvPr/>
            </p:nvGrpSpPr>
            <p:grpSpPr bwMode="auto">
              <a:xfrm>
                <a:off x="1065" y="1608"/>
                <a:ext cx="1379" cy="632"/>
                <a:chOff x="1065" y="1608"/>
                <a:chExt cx="1379" cy="632"/>
              </a:xfrm>
            </p:grpSpPr>
            <p:sp>
              <p:nvSpPr>
                <p:cNvPr id="89106" name="Rectangle 9"/>
                <p:cNvSpPr>
                  <a:spLocks noChangeArrowheads="1"/>
                </p:cNvSpPr>
                <p:nvPr/>
              </p:nvSpPr>
              <p:spPr bwMode="auto">
                <a:xfrm>
                  <a:off x="1108" y="1608"/>
                  <a:ext cx="1293"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3148013" eaLnBrk="1" hangingPunct="1">
                    <a:tabLst>
                      <a:tab pos="61913" algn="l"/>
                    </a:tabLst>
                  </a:pPr>
                  <a:r>
                    <a:rPr lang="zh-CN" altLang="en-US">
                      <a:latin typeface="Arial" charset="0"/>
                    </a:rPr>
                    <a:t>差</a:t>
                  </a:r>
                </a:p>
              </p:txBody>
            </p:sp>
            <p:sp>
              <p:nvSpPr>
                <p:cNvPr id="89107" name="Rectangle 25"/>
                <p:cNvSpPr>
                  <a:spLocks noChangeArrowheads="1"/>
                </p:cNvSpPr>
                <p:nvPr/>
              </p:nvSpPr>
              <p:spPr bwMode="auto">
                <a:xfrm>
                  <a:off x="1065" y="1608"/>
                  <a:ext cx="1379"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9103" name="Group 28"/>
              <p:cNvGrpSpPr>
                <a:grpSpLocks/>
              </p:cNvGrpSpPr>
              <p:nvPr/>
            </p:nvGrpSpPr>
            <p:grpSpPr bwMode="auto">
              <a:xfrm>
                <a:off x="2444" y="1608"/>
                <a:ext cx="1222" cy="632"/>
                <a:chOff x="2444" y="1608"/>
                <a:chExt cx="1222" cy="632"/>
              </a:xfrm>
            </p:grpSpPr>
            <p:sp>
              <p:nvSpPr>
                <p:cNvPr id="89104" name="Rectangle 10"/>
                <p:cNvSpPr>
                  <a:spLocks noChangeArrowheads="1"/>
                </p:cNvSpPr>
                <p:nvPr/>
              </p:nvSpPr>
              <p:spPr bwMode="auto">
                <a:xfrm>
                  <a:off x="2487" y="1608"/>
                  <a:ext cx="1136"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数学运算</a:t>
                  </a:r>
                </a:p>
                <a:p>
                  <a:r>
                    <a:rPr lang="zh-CN" altLang="en-US"/>
                    <a:t>汽车用差速器</a:t>
                  </a:r>
                </a:p>
                <a:p>
                  <a:r>
                    <a:rPr lang="zh-CN" altLang="en-US"/>
                    <a:t>微调</a:t>
                  </a:r>
                </a:p>
                <a:p>
                  <a:endParaRPr lang="en-US" altLang="zh-CN"/>
                </a:p>
              </p:txBody>
            </p:sp>
            <p:sp>
              <p:nvSpPr>
                <p:cNvPr id="89105" name="Rectangle 27"/>
                <p:cNvSpPr>
                  <a:spLocks noChangeArrowheads="1"/>
                </p:cNvSpPr>
                <p:nvPr/>
              </p:nvSpPr>
              <p:spPr bwMode="auto">
                <a:xfrm>
                  <a:off x="2444" y="1608"/>
                  <a:ext cx="1222"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89094" name="Rectangle 30"/>
            <p:cNvSpPr>
              <a:spLocks noChangeArrowheads="1"/>
            </p:cNvSpPr>
            <p:nvPr/>
          </p:nvSpPr>
          <p:spPr bwMode="auto">
            <a:xfrm>
              <a:off x="-3" y="-3"/>
              <a:ext cx="3672" cy="2246"/>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9091" name="Text Box 32"/>
          <p:cNvSpPr txBox="1">
            <a:spLocks noChangeArrowheads="1"/>
          </p:cNvSpPr>
          <p:nvPr/>
        </p:nvSpPr>
        <p:spPr bwMode="auto">
          <a:xfrm>
            <a:off x="2843213" y="2565400"/>
            <a:ext cx="27368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lang="zh-CN" altLang="en-US"/>
              <a:t>连杆机构、凸轮机构</a:t>
            </a:r>
          </a:p>
          <a:p>
            <a:r>
              <a:rPr lang="zh-CN" altLang="en-US"/>
              <a:t>螺旋机构、斜面机构</a:t>
            </a:r>
          </a:p>
          <a:p>
            <a:r>
              <a:rPr lang="zh-CN" altLang="en-US"/>
              <a:t>棘轮机构</a:t>
            </a:r>
          </a:p>
          <a:p>
            <a:r>
              <a:rPr lang="zh-CN" altLang="en-US"/>
              <a:t>气、液动机构</a:t>
            </a:r>
          </a:p>
        </p:txBody>
      </p:sp>
      <p:sp>
        <p:nvSpPr>
          <p:cNvPr id="89092" name="Rectangle 33"/>
          <p:cNvSpPr>
            <a:spLocks noChangeArrowheads="1"/>
          </p:cNvSpPr>
          <p:nvPr/>
        </p:nvSpPr>
        <p:spPr bwMode="auto">
          <a:xfrm>
            <a:off x="2843213" y="4724400"/>
            <a:ext cx="1925637"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差动连杆机构</a:t>
            </a:r>
          </a:p>
          <a:p>
            <a:r>
              <a:rPr lang="zh-CN" altLang="en-US"/>
              <a:t>差动齿轮机构</a:t>
            </a:r>
          </a:p>
          <a:p>
            <a:r>
              <a:rPr lang="zh-CN" altLang="en-US"/>
              <a:t>差动螺旋机构</a:t>
            </a:r>
          </a:p>
          <a:p>
            <a:r>
              <a:rPr lang="zh-CN" altLang="en-US"/>
              <a:t>差动棘轮机构</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2057400" y="533400"/>
            <a:ext cx="4495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zh-CN" altLang="en-US" b="1"/>
              <a:t>常用机构的运动及动力特性</a:t>
            </a:r>
          </a:p>
          <a:p>
            <a:endParaRPr lang="en-US" altLang="zh-CN" b="1"/>
          </a:p>
        </p:txBody>
      </p:sp>
      <p:grpSp>
        <p:nvGrpSpPr>
          <p:cNvPr id="90115" name="Group 35"/>
          <p:cNvGrpSpPr>
            <a:grpSpLocks/>
          </p:cNvGrpSpPr>
          <p:nvPr/>
        </p:nvGrpSpPr>
        <p:grpSpPr bwMode="auto">
          <a:xfrm>
            <a:off x="0" y="1143000"/>
            <a:ext cx="9144000" cy="5410200"/>
            <a:chOff x="-3" y="381"/>
            <a:chExt cx="3587" cy="2392"/>
          </a:xfrm>
        </p:grpSpPr>
        <p:grpSp>
          <p:nvGrpSpPr>
            <p:cNvPr id="90116" name="Group 33"/>
            <p:cNvGrpSpPr>
              <a:grpSpLocks/>
            </p:cNvGrpSpPr>
            <p:nvPr/>
          </p:nvGrpSpPr>
          <p:grpSpPr bwMode="auto">
            <a:xfrm>
              <a:off x="0" y="384"/>
              <a:ext cx="3581" cy="2386"/>
              <a:chOff x="0" y="384"/>
              <a:chExt cx="3581" cy="2386"/>
            </a:xfrm>
          </p:grpSpPr>
          <p:grpSp>
            <p:nvGrpSpPr>
              <p:cNvPr id="90118" name="Group 14"/>
              <p:cNvGrpSpPr>
                <a:grpSpLocks/>
              </p:cNvGrpSpPr>
              <p:nvPr/>
            </p:nvGrpSpPr>
            <p:grpSpPr bwMode="auto">
              <a:xfrm>
                <a:off x="0" y="384"/>
                <a:ext cx="777" cy="374"/>
                <a:chOff x="0" y="384"/>
                <a:chExt cx="777" cy="374"/>
              </a:xfrm>
            </p:grpSpPr>
            <p:sp>
              <p:nvSpPr>
                <p:cNvPr id="90146" name="Rectangle 3"/>
                <p:cNvSpPr>
                  <a:spLocks noChangeArrowheads="1"/>
                </p:cNvSpPr>
                <p:nvPr/>
              </p:nvSpPr>
              <p:spPr bwMode="auto">
                <a:xfrm>
                  <a:off x="43" y="384"/>
                  <a:ext cx="691"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sz="1800"/>
                    <a:t>机构类型</a:t>
                  </a:r>
                </a:p>
                <a:p>
                  <a:endParaRPr lang="en-US" altLang="zh-CN" sz="1800"/>
                </a:p>
              </p:txBody>
            </p:sp>
            <p:sp>
              <p:nvSpPr>
                <p:cNvPr id="90147" name="Rectangle 13"/>
                <p:cNvSpPr>
                  <a:spLocks noChangeArrowheads="1"/>
                </p:cNvSpPr>
                <p:nvPr/>
              </p:nvSpPr>
              <p:spPr bwMode="auto">
                <a:xfrm>
                  <a:off x="0" y="384"/>
                  <a:ext cx="777"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0119" name="Group 16"/>
              <p:cNvGrpSpPr>
                <a:grpSpLocks/>
              </p:cNvGrpSpPr>
              <p:nvPr/>
            </p:nvGrpSpPr>
            <p:grpSpPr bwMode="auto">
              <a:xfrm>
                <a:off x="777" y="384"/>
                <a:ext cx="2804" cy="374"/>
                <a:chOff x="777" y="384"/>
                <a:chExt cx="2804" cy="374"/>
              </a:xfrm>
            </p:grpSpPr>
            <p:sp>
              <p:nvSpPr>
                <p:cNvPr id="90144" name="Rectangle 4"/>
                <p:cNvSpPr>
                  <a:spLocks noChangeArrowheads="1"/>
                </p:cNvSpPr>
                <p:nvPr/>
              </p:nvSpPr>
              <p:spPr bwMode="auto">
                <a:xfrm>
                  <a:off x="820" y="384"/>
                  <a:ext cx="271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t>运动及动力特性</a:t>
                  </a:r>
                </a:p>
                <a:p>
                  <a:endParaRPr lang="en-US" altLang="zh-CN" sz="1800"/>
                </a:p>
              </p:txBody>
            </p:sp>
            <p:sp>
              <p:nvSpPr>
                <p:cNvPr id="90145" name="Rectangle 15"/>
                <p:cNvSpPr>
                  <a:spLocks noChangeArrowheads="1"/>
                </p:cNvSpPr>
                <p:nvPr/>
              </p:nvSpPr>
              <p:spPr bwMode="auto">
                <a:xfrm>
                  <a:off x="777" y="384"/>
                  <a:ext cx="280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0120" name="Group 18"/>
              <p:cNvGrpSpPr>
                <a:grpSpLocks/>
              </p:cNvGrpSpPr>
              <p:nvPr/>
            </p:nvGrpSpPr>
            <p:grpSpPr bwMode="auto">
              <a:xfrm>
                <a:off x="0" y="758"/>
                <a:ext cx="777" cy="546"/>
                <a:chOff x="0" y="758"/>
                <a:chExt cx="777" cy="546"/>
              </a:xfrm>
            </p:grpSpPr>
            <p:sp>
              <p:nvSpPr>
                <p:cNvPr id="90142" name="Rectangle 5"/>
                <p:cNvSpPr>
                  <a:spLocks noChangeArrowheads="1"/>
                </p:cNvSpPr>
                <p:nvPr/>
              </p:nvSpPr>
              <p:spPr bwMode="auto">
                <a:xfrm>
                  <a:off x="43" y="758"/>
                  <a:ext cx="691"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sz="1800"/>
                    <a:t>连杆机构</a:t>
                  </a:r>
                </a:p>
                <a:p>
                  <a:endParaRPr lang="en-US" altLang="zh-CN" sz="1800"/>
                </a:p>
              </p:txBody>
            </p:sp>
            <p:sp>
              <p:nvSpPr>
                <p:cNvPr id="90143" name="Rectangle 17"/>
                <p:cNvSpPr>
                  <a:spLocks noChangeArrowheads="1"/>
                </p:cNvSpPr>
                <p:nvPr/>
              </p:nvSpPr>
              <p:spPr bwMode="auto">
                <a:xfrm>
                  <a:off x="0" y="758"/>
                  <a:ext cx="777"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0121" name="Group 20"/>
              <p:cNvGrpSpPr>
                <a:grpSpLocks/>
              </p:cNvGrpSpPr>
              <p:nvPr/>
            </p:nvGrpSpPr>
            <p:grpSpPr bwMode="auto">
              <a:xfrm>
                <a:off x="777" y="758"/>
                <a:ext cx="2804" cy="546"/>
                <a:chOff x="777" y="758"/>
                <a:chExt cx="2804" cy="546"/>
              </a:xfrm>
            </p:grpSpPr>
            <p:sp>
              <p:nvSpPr>
                <p:cNvPr id="90140" name="Rectangle 6"/>
                <p:cNvSpPr>
                  <a:spLocks noChangeArrowheads="1"/>
                </p:cNvSpPr>
                <p:nvPr/>
              </p:nvSpPr>
              <p:spPr bwMode="auto">
                <a:xfrm>
                  <a:off x="820" y="758"/>
                  <a:ext cx="2718"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sz="1800"/>
                    <a:t>可以输出转动、移动、摆动、间歇运动，可以实现一定的轨迹与位置要求，利用死点可用作夹紧、自锁装置；由于运动副是面接触，故承载能力大，加工精度高，但动平衡困难，不宜用于高速</a:t>
                  </a:r>
                </a:p>
                <a:p>
                  <a:endParaRPr lang="en-US" altLang="zh-CN" sz="1800"/>
                </a:p>
              </p:txBody>
            </p:sp>
            <p:sp>
              <p:nvSpPr>
                <p:cNvPr id="90141" name="Rectangle 19"/>
                <p:cNvSpPr>
                  <a:spLocks noChangeArrowheads="1"/>
                </p:cNvSpPr>
                <p:nvPr/>
              </p:nvSpPr>
              <p:spPr bwMode="auto">
                <a:xfrm>
                  <a:off x="777" y="758"/>
                  <a:ext cx="2804"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0122" name="Group 22"/>
              <p:cNvGrpSpPr>
                <a:grpSpLocks/>
              </p:cNvGrpSpPr>
              <p:nvPr/>
            </p:nvGrpSpPr>
            <p:grpSpPr bwMode="auto">
              <a:xfrm>
                <a:off x="0" y="1304"/>
                <a:ext cx="777" cy="460"/>
                <a:chOff x="0" y="1304"/>
                <a:chExt cx="777" cy="460"/>
              </a:xfrm>
            </p:grpSpPr>
            <p:sp>
              <p:nvSpPr>
                <p:cNvPr id="90138" name="Rectangle 7"/>
                <p:cNvSpPr>
                  <a:spLocks noChangeArrowheads="1"/>
                </p:cNvSpPr>
                <p:nvPr/>
              </p:nvSpPr>
              <p:spPr bwMode="auto">
                <a:xfrm>
                  <a:off x="43" y="1304"/>
                  <a:ext cx="691"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sz="1800"/>
                    <a:t>凸轮机构</a:t>
                  </a:r>
                </a:p>
                <a:p>
                  <a:endParaRPr lang="en-US" altLang="zh-CN" sz="1800"/>
                </a:p>
              </p:txBody>
            </p:sp>
            <p:sp>
              <p:nvSpPr>
                <p:cNvPr id="90139" name="Rectangle 21"/>
                <p:cNvSpPr>
                  <a:spLocks noChangeArrowheads="1"/>
                </p:cNvSpPr>
                <p:nvPr/>
              </p:nvSpPr>
              <p:spPr bwMode="auto">
                <a:xfrm>
                  <a:off x="0" y="1304"/>
                  <a:ext cx="777"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0123" name="Group 24"/>
              <p:cNvGrpSpPr>
                <a:grpSpLocks/>
              </p:cNvGrpSpPr>
              <p:nvPr/>
            </p:nvGrpSpPr>
            <p:grpSpPr bwMode="auto">
              <a:xfrm>
                <a:off x="777" y="1304"/>
                <a:ext cx="2804" cy="460"/>
                <a:chOff x="777" y="1304"/>
                <a:chExt cx="2804" cy="460"/>
              </a:xfrm>
            </p:grpSpPr>
            <p:sp>
              <p:nvSpPr>
                <p:cNvPr id="90136" name="Rectangle 8"/>
                <p:cNvSpPr>
                  <a:spLocks noChangeArrowheads="1"/>
                </p:cNvSpPr>
                <p:nvPr/>
              </p:nvSpPr>
              <p:spPr bwMode="auto">
                <a:xfrm>
                  <a:off x="820" y="1304"/>
                  <a:ext cx="2718"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sz="1800" dirty="0"/>
                    <a:t>可以输出任意运动规律的移动、摆动，但动程不大；由于运动副是高副，又需要靠力或形封闭运动副，故不适用于重载</a:t>
                  </a:r>
                </a:p>
                <a:p>
                  <a:endParaRPr lang="en-US" altLang="zh-CN" sz="1800" dirty="0"/>
                </a:p>
              </p:txBody>
            </p:sp>
            <p:sp>
              <p:nvSpPr>
                <p:cNvPr id="90137" name="Rectangle 23"/>
                <p:cNvSpPr>
                  <a:spLocks noChangeArrowheads="1"/>
                </p:cNvSpPr>
                <p:nvPr/>
              </p:nvSpPr>
              <p:spPr bwMode="auto">
                <a:xfrm>
                  <a:off x="777" y="1304"/>
                  <a:ext cx="280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0124" name="Group 26"/>
              <p:cNvGrpSpPr>
                <a:grpSpLocks/>
              </p:cNvGrpSpPr>
              <p:nvPr/>
            </p:nvGrpSpPr>
            <p:grpSpPr bwMode="auto">
              <a:xfrm>
                <a:off x="0" y="1764"/>
                <a:ext cx="777" cy="460"/>
                <a:chOff x="0" y="1764"/>
                <a:chExt cx="777" cy="460"/>
              </a:xfrm>
            </p:grpSpPr>
            <p:sp>
              <p:nvSpPr>
                <p:cNvPr id="90134" name="Rectangle 9"/>
                <p:cNvSpPr>
                  <a:spLocks noChangeArrowheads="1"/>
                </p:cNvSpPr>
                <p:nvPr/>
              </p:nvSpPr>
              <p:spPr bwMode="auto">
                <a:xfrm>
                  <a:off x="43" y="1764"/>
                  <a:ext cx="691"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sz="1800"/>
                    <a:t>齿轮机构</a:t>
                  </a:r>
                </a:p>
                <a:p>
                  <a:endParaRPr lang="en-US" altLang="zh-CN" sz="1800"/>
                </a:p>
              </p:txBody>
            </p:sp>
            <p:sp>
              <p:nvSpPr>
                <p:cNvPr id="90135" name="Rectangle 25"/>
                <p:cNvSpPr>
                  <a:spLocks noChangeArrowheads="1"/>
                </p:cNvSpPr>
                <p:nvPr/>
              </p:nvSpPr>
              <p:spPr bwMode="auto">
                <a:xfrm>
                  <a:off x="0" y="1764"/>
                  <a:ext cx="777"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0125" name="Group 28"/>
              <p:cNvGrpSpPr>
                <a:grpSpLocks/>
              </p:cNvGrpSpPr>
              <p:nvPr/>
            </p:nvGrpSpPr>
            <p:grpSpPr bwMode="auto">
              <a:xfrm>
                <a:off x="777" y="1764"/>
                <a:ext cx="2804" cy="460"/>
                <a:chOff x="777" y="1764"/>
                <a:chExt cx="2804" cy="460"/>
              </a:xfrm>
            </p:grpSpPr>
            <p:sp>
              <p:nvSpPr>
                <p:cNvPr id="90132" name="Rectangle 10"/>
                <p:cNvSpPr>
                  <a:spLocks noChangeArrowheads="1"/>
                </p:cNvSpPr>
                <p:nvPr/>
              </p:nvSpPr>
              <p:spPr bwMode="auto">
                <a:xfrm>
                  <a:off x="820" y="1764"/>
                  <a:ext cx="2718"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sz="1800"/>
                    <a:t>圆形齿轮实现定传动比，非圆齿轮实现变传动比，功率与转速范围都很大，传动比准确可靠</a:t>
                  </a:r>
                </a:p>
                <a:p>
                  <a:endParaRPr lang="en-US" altLang="zh-CN" sz="1800"/>
                </a:p>
              </p:txBody>
            </p:sp>
            <p:sp>
              <p:nvSpPr>
                <p:cNvPr id="90133" name="Rectangle 27"/>
                <p:cNvSpPr>
                  <a:spLocks noChangeArrowheads="1"/>
                </p:cNvSpPr>
                <p:nvPr/>
              </p:nvSpPr>
              <p:spPr bwMode="auto">
                <a:xfrm>
                  <a:off x="777" y="1764"/>
                  <a:ext cx="280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0126" name="Group 30"/>
              <p:cNvGrpSpPr>
                <a:grpSpLocks/>
              </p:cNvGrpSpPr>
              <p:nvPr/>
            </p:nvGrpSpPr>
            <p:grpSpPr bwMode="auto">
              <a:xfrm>
                <a:off x="0" y="2224"/>
                <a:ext cx="777" cy="546"/>
                <a:chOff x="0" y="2224"/>
                <a:chExt cx="777" cy="546"/>
              </a:xfrm>
            </p:grpSpPr>
            <p:sp>
              <p:nvSpPr>
                <p:cNvPr id="90130" name="Rectangle 11"/>
                <p:cNvSpPr>
                  <a:spLocks noChangeArrowheads="1"/>
                </p:cNvSpPr>
                <p:nvPr/>
              </p:nvSpPr>
              <p:spPr bwMode="auto">
                <a:xfrm>
                  <a:off x="43" y="2224"/>
                  <a:ext cx="691"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sz="1800"/>
                    <a:t>挠性件传动机构</a:t>
                  </a:r>
                </a:p>
                <a:p>
                  <a:endParaRPr lang="en-US" altLang="zh-CN" sz="1800"/>
                </a:p>
              </p:txBody>
            </p:sp>
            <p:sp>
              <p:nvSpPr>
                <p:cNvPr id="90131" name="Rectangle 29"/>
                <p:cNvSpPr>
                  <a:spLocks noChangeArrowheads="1"/>
                </p:cNvSpPr>
                <p:nvPr/>
              </p:nvSpPr>
              <p:spPr bwMode="auto">
                <a:xfrm>
                  <a:off x="0" y="2224"/>
                  <a:ext cx="777"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0127" name="Group 32"/>
              <p:cNvGrpSpPr>
                <a:grpSpLocks/>
              </p:cNvGrpSpPr>
              <p:nvPr/>
            </p:nvGrpSpPr>
            <p:grpSpPr bwMode="auto">
              <a:xfrm>
                <a:off x="777" y="2224"/>
                <a:ext cx="2804" cy="546"/>
                <a:chOff x="777" y="2224"/>
                <a:chExt cx="2804" cy="546"/>
              </a:xfrm>
            </p:grpSpPr>
            <p:sp>
              <p:nvSpPr>
                <p:cNvPr id="90128" name="Rectangle 12"/>
                <p:cNvSpPr>
                  <a:spLocks noChangeArrowheads="1"/>
                </p:cNvSpPr>
                <p:nvPr/>
              </p:nvSpPr>
              <p:spPr bwMode="auto">
                <a:xfrm>
                  <a:off x="820" y="2224"/>
                  <a:ext cx="2718"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sz="1800"/>
                    <a:t>链传动因多边性效应，故瞬时传动比是变化的，产生冲击振动，不适应高速；</a:t>
                  </a:r>
                </a:p>
                <a:p>
                  <a:r>
                    <a:rPr lang="zh-CN" altLang="en-US" sz="1800"/>
                    <a:t>带传动因弹性滑动，故传动比是不可靠的，但有吸振与过载保护性能；两者都可实现远距离传动</a:t>
                  </a:r>
                </a:p>
                <a:p>
                  <a:endParaRPr lang="en-US" altLang="zh-CN" sz="1800"/>
                </a:p>
              </p:txBody>
            </p:sp>
            <p:sp>
              <p:nvSpPr>
                <p:cNvPr id="90129" name="Rectangle 31"/>
                <p:cNvSpPr>
                  <a:spLocks noChangeArrowheads="1"/>
                </p:cNvSpPr>
                <p:nvPr/>
              </p:nvSpPr>
              <p:spPr bwMode="auto">
                <a:xfrm>
                  <a:off x="777" y="2224"/>
                  <a:ext cx="2804"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90117" name="Rectangle 34"/>
            <p:cNvSpPr>
              <a:spLocks noChangeArrowheads="1"/>
            </p:cNvSpPr>
            <p:nvPr/>
          </p:nvSpPr>
          <p:spPr bwMode="auto">
            <a:xfrm>
              <a:off x="-3" y="381"/>
              <a:ext cx="3587" cy="2392"/>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138" name="Group 34"/>
          <p:cNvGrpSpPr>
            <a:grpSpLocks/>
          </p:cNvGrpSpPr>
          <p:nvPr/>
        </p:nvGrpSpPr>
        <p:grpSpPr bwMode="auto">
          <a:xfrm>
            <a:off x="304800" y="381000"/>
            <a:ext cx="8458200" cy="5715000"/>
            <a:chOff x="-3" y="-3"/>
            <a:chExt cx="3587" cy="2134"/>
          </a:xfrm>
        </p:grpSpPr>
        <p:grpSp>
          <p:nvGrpSpPr>
            <p:cNvPr id="91139" name="Group 32"/>
            <p:cNvGrpSpPr>
              <a:grpSpLocks/>
            </p:cNvGrpSpPr>
            <p:nvPr/>
          </p:nvGrpSpPr>
          <p:grpSpPr bwMode="auto">
            <a:xfrm>
              <a:off x="0" y="0"/>
              <a:ext cx="3581" cy="2128"/>
              <a:chOff x="0" y="0"/>
              <a:chExt cx="3581" cy="2128"/>
            </a:xfrm>
          </p:grpSpPr>
          <p:grpSp>
            <p:nvGrpSpPr>
              <p:cNvPr id="91141" name="Group 13"/>
              <p:cNvGrpSpPr>
                <a:grpSpLocks/>
              </p:cNvGrpSpPr>
              <p:nvPr/>
            </p:nvGrpSpPr>
            <p:grpSpPr bwMode="auto">
              <a:xfrm>
                <a:off x="0" y="0"/>
                <a:ext cx="777" cy="374"/>
                <a:chOff x="0" y="0"/>
                <a:chExt cx="777" cy="374"/>
              </a:xfrm>
            </p:grpSpPr>
            <p:sp>
              <p:nvSpPr>
                <p:cNvPr id="91169" name="Rectangle 2"/>
                <p:cNvSpPr>
                  <a:spLocks noChangeArrowheads="1"/>
                </p:cNvSpPr>
                <p:nvPr/>
              </p:nvSpPr>
              <p:spPr bwMode="auto">
                <a:xfrm>
                  <a:off x="43" y="0"/>
                  <a:ext cx="691"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t>螺旋机构</a:t>
                  </a:r>
                </a:p>
                <a:p>
                  <a:pPr algn="ctr"/>
                  <a:endParaRPr lang="en-US" altLang="zh-CN" sz="1800"/>
                </a:p>
              </p:txBody>
            </p:sp>
            <p:sp>
              <p:nvSpPr>
                <p:cNvPr id="91170" name="Rectangle 12"/>
                <p:cNvSpPr>
                  <a:spLocks noChangeArrowheads="1"/>
                </p:cNvSpPr>
                <p:nvPr/>
              </p:nvSpPr>
              <p:spPr bwMode="auto">
                <a:xfrm>
                  <a:off x="0" y="0"/>
                  <a:ext cx="777"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1142" name="Group 15"/>
              <p:cNvGrpSpPr>
                <a:grpSpLocks/>
              </p:cNvGrpSpPr>
              <p:nvPr/>
            </p:nvGrpSpPr>
            <p:grpSpPr bwMode="auto">
              <a:xfrm>
                <a:off x="777" y="0"/>
                <a:ext cx="2804" cy="374"/>
                <a:chOff x="777" y="0"/>
                <a:chExt cx="2804" cy="374"/>
              </a:xfrm>
            </p:grpSpPr>
            <p:sp>
              <p:nvSpPr>
                <p:cNvPr id="91167" name="Rectangle 3"/>
                <p:cNvSpPr>
                  <a:spLocks noChangeArrowheads="1"/>
                </p:cNvSpPr>
                <p:nvPr/>
              </p:nvSpPr>
              <p:spPr bwMode="auto">
                <a:xfrm>
                  <a:off x="820" y="0"/>
                  <a:ext cx="271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t>可实现微动，增力，定位等功能；工作平稳，精度高，但效率低</a:t>
                  </a:r>
                </a:p>
                <a:p>
                  <a:pPr algn="ctr"/>
                  <a:endParaRPr lang="en-US" altLang="zh-CN" sz="1800"/>
                </a:p>
              </p:txBody>
            </p:sp>
            <p:sp>
              <p:nvSpPr>
                <p:cNvPr id="91168" name="Rectangle 14"/>
                <p:cNvSpPr>
                  <a:spLocks noChangeArrowheads="1"/>
                </p:cNvSpPr>
                <p:nvPr/>
              </p:nvSpPr>
              <p:spPr bwMode="auto">
                <a:xfrm>
                  <a:off x="777" y="0"/>
                  <a:ext cx="280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1143" name="Group 17"/>
              <p:cNvGrpSpPr>
                <a:grpSpLocks/>
              </p:cNvGrpSpPr>
              <p:nvPr/>
            </p:nvGrpSpPr>
            <p:grpSpPr bwMode="auto">
              <a:xfrm>
                <a:off x="0" y="374"/>
                <a:ext cx="777" cy="374"/>
                <a:chOff x="0" y="374"/>
                <a:chExt cx="777" cy="374"/>
              </a:xfrm>
            </p:grpSpPr>
            <p:sp>
              <p:nvSpPr>
                <p:cNvPr id="91165" name="Rectangle 4"/>
                <p:cNvSpPr>
                  <a:spLocks noChangeArrowheads="1"/>
                </p:cNvSpPr>
                <p:nvPr/>
              </p:nvSpPr>
              <p:spPr bwMode="auto">
                <a:xfrm>
                  <a:off x="43" y="374"/>
                  <a:ext cx="691"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t>蜗杆机构</a:t>
                  </a:r>
                </a:p>
                <a:p>
                  <a:pPr algn="ctr"/>
                  <a:endParaRPr lang="en-US" altLang="zh-CN" sz="1800"/>
                </a:p>
              </p:txBody>
            </p:sp>
            <p:sp>
              <p:nvSpPr>
                <p:cNvPr id="91166" name="Rectangle 16"/>
                <p:cNvSpPr>
                  <a:spLocks noChangeArrowheads="1"/>
                </p:cNvSpPr>
                <p:nvPr/>
              </p:nvSpPr>
              <p:spPr bwMode="auto">
                <a:xfrm>
                  <a:off x="0" y="374"/>
                  <a:ext cx="777"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1144" name="Group 19"/>
              <p:cNvGrpSpPr>
                <a:grpSpLocks/>
              </p:cNvGrpSpPr>
              <p:nvPr/>
            </p:nvGrpSpPr>
            <p:grpSpPr bwMode="auto">
              <a:xfrm>
                <a:off x="777" y="374"/>
                <a:ext cx="2804" cy="374"/>
                <a:chOff x="777" y="374"/>
                <a:chExt cx="2804" cy="374"/>
              </a:xfrm>
            </p:grpSpPr>
            <p:sp>
              <p:nvSpPr>
                <p:cNvPr id="91163" name="Rectangle 5"/>
                <p:cNvSpPr>
                  <a:spLocks noChangeArrowheads="1"/>
                </p:cNvSpPr>
                <p:nvPr/>
              </p:nvSpPr>
              <p:spPr bwMode="auto">
                <a:xfrm>
                  <a:off x="820" y="374"/>
                  <a:ext cx="271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t>传动比大，体积小；但效率低，可以实现反行程自锁</a:t>
                  </a:r>
                </a:p>
                <a:p>
                  <a:pPr algn="ctr"/>
                  <a:endParaRPr lang="en-US" altLang="zh-CN" sz="1800"/>
                </a:p>
              </p:txBody>
            </p:sp>
            <p:sp>
              <p:nvSpPr>
                <p:cNvPr id="91164" name="Rectangle 18"/>
                <p:cNvSpPr>
                  <a:spLocks noChangeArrowheads="1"/>
                </p:cNvSpPr>
                <p:nvPr/>
              </p:nvSpPr>
              <p:spPr bwMode="auto">
                <a:xfrm>
                  <a:off x="777" y="374"/>
                  <a:ext cx="280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1145" name="Group 21"/>
              <p:cNvGrpSpPr>
                <a:grpSpLocks/>
              </p:cNvGrpSpPr>
              <p:nvPr/>
            </p:nvGrpSpPr>
            <p:grpSpPr bwMode="auto">
              <a:xfrm>
                <a:off x="0" y="748"/>
                <a:ext cx="777" cy="460"/>
                <a:chOff x="0" y="748"/>
                <a:chExt cx="777" cy="460"/>
              </a:xfrm>
            </p:grpSpPr>
            <p:sp>
              <p:nvSpPr>
                <p:cNvPr id="91161" name="Rectangle 6"/>
                <p:cNvSpPr>
                  <a:spLocks noChangeArrowheads="1"/>
                </p:cNvSpPr>
                <p:nvPr/>
              </p:nvSpPr>
              <p:spPr bwMode="auto">
                <a:xfrm>
                  <a:off x="43" y="748"/>
                  <a:ext cx="691"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t>气、液动机构</a:t>
                  </a:r>
                </a:p>
                <a:p>
                  <a:pPr algn="ctr"/>
                  <a:endParaRPr lang="en-US" altLang="zh-CN" sz="1800"/>
                </a:p>
              </p:txBody>
            </p:sp>
            <p:sp>
              <p:nvSpPr>
                <p:cNvPr id="91162" name="Rectangle 20"/>
                <p:cNvSpPr>
                  <a:spLocks noChangeArrowheads="1"/>
                </p:cNvSpPr>
                <p:nvPr/>
              </p:nvSpPr>
              <p:spPr bwMode="auto">
                <a:xfrm>
                  <a:off x="0" y="748"/>
                  <a:ext cx="777"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1146" name="Group 23"/>
              <p:cNvGrpSpPr>
                <a:grpSpLocks/>
              </p:cNvGrpSpPr>
              <p:nvPr/>
            </p:nvGrpSpPr>
            <p:grpSpPr bwMode="auto">
              <a:xfrm>
                <a:off x="777" y="748"/>
                <a:ext cx="2804" cy="460"/>
                <a:chOff x="777" y="748"/>
                <a:chExt cx="2804" cy="460"/>
              </a:xfrm>
            </p:grpSpPr>
            <p:sp>
              <p:nvSpPr>
                <p:cNvPr id="91159" name="Rectangle 7"/>
                <p:cNvSpPr>
                  <a:spLocks noChangeArrowheads="1"/>
                </p:cNvSpPr>
                <p:nvPr/>
              </p:nvSpPr>
              <p:spPr bwMode="auto">
                <a:xfrm>
                  <a:off x="820" y="748"/>
                  <a:ext cx="2718"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t>常用于驱动、压力、阀、阻尼等机构；利用流体流量变化可以实现变速；利用流体的可压缩性可以实现吸振、缓冲、阻尼、控制、记录等功能；但有密闭性要求</a:t>
                  </a:r>
                </a:p>
                <a:p>
                  <a:pPr algn="ctr"/>
                  <a:endParaRPr lang="en-US" altLang="zh-CN" sz="1800"/>
                </a:p>
              </p:txBody>
            </p:sp>
            <p:sp>
              <p:nvSpPr>
                <p:cNvPr id="91160" name="Rectangle 22"/>
                <p:cNvSpPr>
                  <a:spLocks noChangeArrowheads="1"/>
                </p:cNvSpPr>
                <p:nvPr/>
              </p:nvSpPr>
              <p:spPr bwMode="auto">
                <a:xfrm>
                  <a:off x="777" y="748"/>
                  <a:ext cx="280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1147" name="Group 25"/>
              <p:cNvGrpSpPr>
                <a:grpSpLocks/>
              </p:cNvGrpSpPr>
              <p:nvPr/>
            </p:nvGrpSpPr>
            <p:grpSpPr bwMode="auto">
              <a:xfrm>
                <a:off x="0" y="1208"/>
                <a:ext cx="777" cy="374"/>
                <a:chOff x="0" y="1208"/>
                <a:chExt cx="777" cy="374"/>
              </a:xfrm>
            </p:grpSpPr>
            <p:sp>
              <p:nvSpPr>
                <p:cNvPr id="91157" name="Rectangle 8"/>
                <p:cNvSpPr>
                  <a:spLocks noChangeArrowheads="1"/>
                </p:cNvSpPr>
                <p:nvPr/>
              </p:nvSpPr>
              <p:spPr bwMode="auto">
                <a:xfrm>
                  <a:off x="43" y="1208"/>
                  <a:ext cx="691"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t>电器机构</a:t>
                  </a:r>
                </a:p>
                <a:p>
                  <a:pPr algn="ctr"/>
                  <a:endParaRPr lang="en-US" altLang="zh-CN" sz="1800"/>
                </a:p>
              </p:txBody>
            </p:sp>
            <p:sp>
              <p:nvSpPr>
                <p:cNvPr id="91158" name="Rectangle 24"/>
                <p:cNvSpPr>
                  <a:spLocks noChangeArrowheads="1"/>
                </p:cNvSpPr>
                <p:nvPr/>
              </p:nvSpPr>
              <p:spPr bwMode="auto">
                <a:xfrm>
                  <a:off x="0" y="1208"/>
                  <a:ext cx="777"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1148" name="Group 27"/>
              <p:cNvGrpSpPr>
                <a:grpSpLocks/>
              </p:cNvGrpSpPr>
              <p:nvPr/>
            </p:nvGrpSpPr>
            <p:grpSpPr bwMode="auto">
              <a:xfrm>
                <a:off x="777" y="1208"/>
                <a:ext cx="2804" cy="374"/>
                <a:chOff x="777" y="1208"/>
                <a:chExt cx="2804" cy="374"/>
              </a:xfrm>
            </p:grpSpPr>
            <p:sp>
              <p:nvSpPr>
                <p:cNvPr id="91155" name="Rectangle 9"/>
                <p:cNvSpPr>
                  <a:spLocks noChangeArrowheads="1"/>
                </p:cNvSpPr>
                <p:nvPr/>
              </p:nvSpPr>
              <p:spPr bwMode="auto">
                <a:xfrm>
                  <a:off x="820" y="1208"/>
                  <a:ext cx="271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t>利用电、磁元件作为中介，可使机构快速启动与停止。多用于控制装置</a:t>
                  </a:r>
                </a:p>
                <a:p>
                  <a:pPr algn="ctr"/>
                  <a:endParaRPr lang="en-US" altLang="zh-CN" sz="1800"/>
                </a:p>
              </p:txBody>
            </p:sp>
            <p:sp>
              <p:nvSpPr>
                <p:cNvPr id="91156" name="Rectangle 26"/>
                <p:cNvSpPr>
                  <a:spLocks noChangeArrowheads="1"/>
                </p:cNvSpPr>
                <p:nvPr/>
              </p:nvSpPr>
              <p:spPr bwMode="auto">
                <a:xfrm>
                  <a:off x="777" y="1208"/>
                  <a:ext cx="280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1149" name="Group 29"/>
              <p:cNvGrpSpPr>
                <a:grpSpLocks/>
              </p:cNvGrpSpPr>
              <p:nvPr/>
            </p:nvGrpSpPr>
            <p:grpSpPr bwMode="auto">
              <a:xfrm>
                <a:off x="0" y="1582"/>
                <a:ext cx="777" cy="546"/>
                <a:chOff x="0" y="1582"/>
                <a:chExt cx="777" cy="546"/>
              </a:xfrm>
            </p:grpSpPr>
            <p:sp>
              <p:nvSpPr>
                <p:cNvPr id="91153" name="Rectangle 10"/>
                <p:cNvSpPr>
                  <a:spLocks noChangeArrowheads="1"/>
                </p:cNvSpPr>
                <p:nvPr/>
              </p:nvSpPr>
              <p:spPr bwMode="auto">
                <a:xfrm>
                  <a:off x="43" y="1582"/>
                  <a:ext cx="691"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t>间歇机构</a:t>
                  </a:r>
                </a:p>
                <a:p>
                  <a:pPr algn="ctr"/>
                  <a:endParaRPr lang="en-US" altLang="zh-CN" sz="1800"/>
                </a:p>
              </p:txBody>
            </p:sp>
            <p:sp>
              <p:nvSpPr>
                <p:cNvPr id="91154" name="Rectangle 28"/>
                <p:cNvSpPr>
                  <a:spLocks noChangeArrowheads="1"/>
                </p:cNvSpPr>
                <p:nvPr/>
              </p:nvSpPr>
              <p:spPr bwMode="auto">
                <a:xfrm>
                  <a:off x="0" y="1582"/>
                  <a:ext cx="777"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1150" name="Group 31"/>
              <p:cNvGrpSpPr>
                <a:grpSpLocks/>
              </p:cNvGrpSpPr>
              <p:nvPr/>
            </p:nvGrpSpPr>
            <p:grpSpPr bwMode="auto">
              <a:xfrm>
                <a:off x="777" y="1582"/>
                <a:ext cx="2804" cy="546"/>
                <a:chOff x="777" y="1582"/>
                <a:chExt cx="2804" cy="546"/>
              </a:xfrm>
            </p:grpSpPr>
            <p:sp>
              <p:nvSpPr>
                <p:cNvPr id="91151" name="Rectangle 11"/>
                <p:cNvSpPr>
                  <a:spLocks noChangeArrowheads="1"/>
                </p:cNvSpPr>
                <p:nvPr/>
              </p:nvSpPr>
              <p:spPr bwMode="auto">
                <a:xfrm>
                  <a:off x="820" y="1582"/>
                  <a:ext cx="2718"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t>常用的有棘轮机构、槽轮机构，它们可实现间歇进给，转位，分度，但有刚性冲击，比已用于高速，精密要求场合；蜗杆式与凸轮式分度机构转位平稳，冲击振动很小，但设计加工难度度较大</a:t>
                  </a:r>
                </a:p>
                <a:p>
                  <a:pPr algn="ctr"/>
                  <a:endParaRPr lang="en-US" altLang="zh-CN" sz="1800"/>
                </a:p>
              </p:txBody>
            </p:sp>
            <p:sp>
              <p:nvSpPr>
                <p:cNvPr id="91152" name="Rectangle 30"/>
                <p:cNvSpPr>
                  <a:spLocks noChangeArrowheads="1"/>
                </p:cNvSpPr>
                <p:nvPr/>
              </p:nvSpPr>
              <p:spPr bwMode="auto">
                <a:xfrm>
                  <a:off x="777" y="1582"/>
                  <a:ext cx="2804"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91140" name="Rectangle 33"/>
            <p:cNvSpPr>
              <a:spLocks noChangeArrowheads="1"/>
            </p:cNvSpPr>
            <p:nvPr/>
          </p:nvSpPr>
          <p:spPr bwMode="auto">
            <a:xfrm>
              <a:off x="-3" y="-3"/>
              <a:ext cx="3587" cy="2134"/>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914400" y="381000"/>
            <a:ext cx="7772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zh-CN" altLang="en-US" b="1"/>
              <a:t>实现各种工作原理采用不同机构的性能、特点、价格对照</a:t>
            </a:r>
          </a:p>
          <a:p>
            <a:endParaRPr lang="en-US" altLang="zh-CN" b="1"/>
          </a:p>
        </p:txBody>
      </p:sp>
      <p:grpSp>
        <p:nvGrpSpPr>
          <p:cNvPr id="92163" name="Group 83"/>
          <p:cNvGrpSpPr>
            <a:grpSpLocks/>
          </p:cNvGrpSpPr>
          <p:nvPr/>
        </p:nvGrpSpPr>
        <p:grpSpPr bwMode="auto">
          <a:xfrm>
            <a:off x="76200" y="1447800"/>
            <a:ext cx="8915400" cy="5181600"/>
            <a:chOff x="-3" y="381"/>
            <a:chExt cx="3845" cy="2508"/>
          </a:xfrm>
        </p:grpSpPr>
        <p:grpSp>
          <p:nvGrpSpPr>
            <p:cNvPr id="92164" name="Group 81"/>
            <p:cNvGrpSpPr>
              <a:grpSpLocks/>
            </p:cNvGrpSpPr>
            <p:nvPr/>
          </p:nvGrpSpPr>
          <p:grpSpPr bwMode="auto">
            <a:xfrm>
              <a:off x="0" y="384"/>
              <a:ext cx="3839" cy="2502"/>
              <a:chOff x="0" y="384"/>
              <a:chExt cx="3839" cy="2502"/>
            </a:xfrm>
          </p:grpSpPr>
          <p:grpSp>
            <p:nvGrpSpPr>
              <p:cNvPr id="92166" name="Group 30"/>
              <p:cNvGrpSpPr>
                <a:grpSpLocks/>
              </p:cNvGrpSpPr>
              <p:nvPr/>
            </p:nvGrpSpPr>
            <p:grpSpPr bwMode="auto">
              <a:xfrm>
                <a:off x="0" y="384"/>
                <a:ext cx="633" cy="748"/>
                <a:chOff x="0" y="384"/>
                <a:chExt cx="633" cy="748"/>
              </a:xfrm>
            </p:grpSpPr>
            <p:sp>
              <p:nvSpPr>
                <p:cNvPr id="92242" name="Rectangle 3"/>
                <p:cNvSpPr>
                  <a:spLocks noChangeArrowheads="1"/>
                </p:cNvSpPr>
                <p:nvPr/>
              </p:nvSpPr>
              <p:spPr bwMode="auto">
                <a:xfrm>
                  <a:off x="43" y="384"/>
                  <a:ext cx="54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sz="1800"/>
                    <a:t> </a:t>
                  </a:r>
                </a:p>
                <a:p>
                  <a:pPr algn="ctr"/>
                  <a:r>
                    <a:rPr lang="zh-CN" altLang="en-US" sz="1800"/>
                    <a:t>机构类型</a:t>
                  </a:r>
                </a:p>
                <a:p>
                  <a:pPr algn="ctr"/>
                  <a:endParaRPr lang="en-US" altLang="zh-CN" sz="1800"/>
                </a:p>
              </p:txBody>
            </p:sp>
            <p:sp>
              <p:nvSpPr>
                <p:cNvPr id="92243" name="Rectangle 29"/>
                <p:cNvSpPr>
                  <a:spLocks noChangeArrowheads="1"/>
                </p:cNvSpPr>
                <p:nvPr/>
              </p:nvSpPr>
              <p:spPr bwMode="auto">
                <a:xfrm>
                  <a:off x="0" y="384"/>
                  <a:ext cx="633"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167" name="Group 32"/>
              <p:cNvGrpSpPr>
                <a:grpSpLocks/>
              </p:cNvGrpSpPr>
              <p:nvPr/>
            </p:nvGrpSpPr>
            <p:grpSpPr bwMode="auto">
              <a:xfrm>
                <a:off x="633" y="384"/>
                <a:ext cx="3206" cy="374"/>
                <a:chOff x="633" y="384"/>
                <a:chExt cx="3206" cy="374"/>
              </a:xfrm>
            </p:grpSpPr>
            <p:sp>
              <p:nvSpPr>
                <p:cNvPr id="92240" name="Rectangle 4"/>
                <p:cNvSpPr>
                  <a:spLocks noChangeArrowheads="1"/>
                </p:cNvSpPr>
                <p:nvPr/>
              </p:nvSpPr>
              <p:spPr bwMode="auto">
                <a:xfrm>
                  <a:off x="676" y="384"/>
                  <a:ext cx="3120"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t>控制方法与价格比较</a:t>
                  </a:r>
                </a:p>
                <a:p>
                  <a:pPr algn="ctr"/>
                  <a:endParaRPr lang="en-US" altLang="zh-CN" sz="1800"/>
                </a:p>
              </p:txBody>
            </p:sp>
            <p:sp>
              <p:nvSpPr>
                <p:cNvPr id="92241" name="Rectangle 31"/>
                <p:cNvSpPr>
                  <a:spLocks noChangeArrowheads="1"/>
                </p:cNvSpPr>
                <p:nvPr/>
              </p:nvSpPr>
              <p:spPr bwMode="auto">
                <a:xfrm>
                  <a:off x="633" y="384"/>
                  <a:ext cx="3206"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168" name="Group 34"/>
              <p:cNvGrpSpPr>
                <a:grpSpLocks/>
              </p:cNvGrpSpPr>
              <p:nvPr/>
            </p:nvGrpSpPr>
            <p:grpSpPr bwMode="auto">
              <a:xfrm>
                <a:off x="633" y="758"/>
                <a:ext cx="662" cy="374"/>
                <a:chOff x="633" y="758"/>
                <a:chExt cx="662" cy="374"/>
              </a:xfrm>
            </p:grpSpPr>
            <p:sp>
              <p:nvSpPr>
                <p:cNvPr id="92238" name="Rectangle 5"/>
                <p:cNvSpPr>
                  <a:spLocks noChangeArrowheads="1"/>
                </p:cNvSpPr>
                <p:nvPr/>
              </p:nvSpPr>
              <p:spPr bwMode="auto">
                <a:xfrm>
                  <a:off x="676" y="758"/>
                  <a:ext cx="576"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t>开关控制</a:t>
                  </a:r>
                </a:p>
                <a:p>
                  <a:pPr algn="ctr"/>
                  <a:endParaRPr lang="en-US" altLang="zh-CN" sz="1800"/>
                </a:p>
              </p:txBody>
            </p:sp>
            <p:sp>
              <p:nvSpPr>
                <p:cNvPr id="92239" name="Rectangle 33"/>
                <p:cNvSpPr>
                  <a:spLocks noChangeArrowheads="1"/>
                </p:cNvSpPr>
                <p:nvPr/>
              </p:nvSpPr>
              <p:spPr bwMode="auto">
                <a:xfrm>
                  <a:off x="633" y="758"/>
                  <a:ext cx="662"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169" name="Group 36"/>
              <p:cNvGrpSpPr>
                <a:grpSpLocks/>
              </p:cNvGrpSpPr>
              <p:nvPr/>
            </p:nvGrpSpPr>
            <p:grpSpPr bwMode="auto">
              <a:xfrm>
                <a:off x="1295" y="758"/>
                <a:ext cx="878" cy="374"/>
                <a:chOff x="1295" y="758"/>
                <a:chExt cx="878" cy="374"/>
              </a:xfrm>
            </p:grpSpPr>
            <p:sp>
              <p:nvSpPr>
                <p:cNvPr id="92236" name="Rectangle 6"/>
                <p:cNvSpPr>
                  <a:spLocks noChangeArrowheads="1"/>
                </p:cNvSpPr>
                <p:nvPr/>
              </p:nvSpPr>
              <p:spPr bwMode="auto">
                <a:xfrm>
                  <a:off x="1338" y="758"/>
                  <a:ext cx="79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t>速度控制</a:t>
                  </a:r>
                </a:p>
                <a:p>
                  <a:pPr algn="ctr"/>
                  <a:endParaRPr lang="en-US" altLang="zh-CN" sz="1800"/>
                </a:p>
              </p:txBody>
            </p:sp>
            <p:sp>
              <p:nvSpPr>
                <p:cNvPr id="92237" name="Rectangle 35"/>
                <p:cNvSpPr>
                  <a:spLocks noChangeArrowheads="1"/>
                </p:cNvSpPr>
                <p:nvPr/>
              </p:nvSpPr>
              <p:spPr bwMode="auto">
                <a:xfrm>
                  <a:off x="1295" y="758"/>
                  <a:ext cx="878"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170" name="Group 38"/>
              <p:cNvGrpSpPr>
                <a:grpSpLocks/>
              </p:cNvGrpSpPr>
              <p:nvPr/>
            </p:nvGrpSpPr>
            <p:grpSpPr bwMode="auto">
              <a:xfrm>
                <a:off x="2173" y="758"/>
                <a:ext cx="1022" cy="374"/>
                <a:chOff x="2173" y="758"/>
                <a:chExt cx="1022" cy="374"/>
              </a:xfrm>
            </p:grpSpPr>
            <p:sp>
              <p:nvSpPr>
                <p:cNvPr id="92234" name="Rectangle 7"/>
                <p:cNvSpPr>
                  <a:spLocks noChangeArrowheads="1"/>
                </p:cNvSpPr>
                <p:nvPr/>
              </p:nvSpPr>
              <p:spPr bwMode="auto">
                <a:xfrm>
                  <a:off x="2216" y="758"/>
                  <a:ext cx="936"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t>力的控制</a:t>
                  </a:r>
                </a:p>
                <a:p>
                  <a:pPr algn="ctr"/>
                  <a:endParaRPr lang="en-US" altLang="zh-CN" sz="1800"/>
                </a:p>
              </p:txBody>
            </p:sp>
            <p:sp>
              <p:nvSpPr>
                <p:cNvPr id="92235" name="Rectangle 37"/>
                <p:cNvSpPr>
                  <a:spLocks noChangeArrowheads="1"/>
                </p:cNvSpPr>
                <p:nvPr/>
              </p:nvSpPr>
              <p:spPr bwMode="auto">
                <a:xfrm>
                  <a:off x="2173" y="758"/>
                  <a:ext cx="1022"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171" name="Group 40"/>
              <p:cNvGrpSpPr>
                <a:grpSpLocks/>
              </p:cNvGrpSpPr>
              <p:nvPr/>
            </p:nvGrpSpPr>
            <p:grpSpPr bwMode="auto">
              <a:xfrm>
                <a:off x="3195" y="758"/>
                <a:ext cx="644" cy="374"/>
                <a:chOff x="3195" y="758"/>
                <a:chExt cx="644" cy="374"/>
              </a:xfrm>
            </p:grpSpPr>
            <p:sp>
              <p:nvSpPr>
                <p:cNvPr id="92232" name="Rectangle 8"/>
                <p:cNvSpPr>
                  <a:spLocks noChangeArrowheads="1"/>
                </p:cNvSpPr>
                <p:nvPr/>
              </p:nvSpPr>
              <p:spPr bwMode="auto">
                <a:xfrm>
                  <a:off x="3238" y="758"/>
                  <a:ext cx="55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t>价格比较</a:t>
                  </a:r>
                </a:p>
                <a:p>
                  <a:pPr algn="ctr"/>
                  <a:endParaRPr lang="en-US" altLang="zh-CN" sz="1800"/>
                </a:p>
              </p:txBody>
            </p:sp>
            <p:sp>
              <p:nvSpPr>
                <p:cNvPr id="92233" name="Rectangle 39"/>
                <p:cNvSpPr>
                  <a:spLocks noChangeArrowheads="1"/>
                </p:cNvSpPr>
                <p:nvPr/>
              </p:nvSpPr>
              <p:spPr bwMode="auto">
                <a:xfrm>
                  <a:off x="3195" y="758"/>
                  <a:ext cx="64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172" name="Group 42"/>
              <p:cNvGrpSpPr>
                <a:grpSpLocks/>
              </p:cNvGrpSpPr>
              <p:nvPr/>
            </p:nvGrpSpPr>
            <p:grpSpPr bwMode="auto">
              <a:xfrm>
                <a:off x="0" y="1132"/>
                <a:ext cx="633" cy="460"/>
                <a:chOff x="0" y="1132"/>
                <a:chExt cx="633" cy="460"/>
              </a:xfrm>
            </p:grpSpPr>
            <p:sp>
              <p:nvSpPr>
                <p:cNvPr id="92230" name="Rectangle 9"/>
                <p:cNvSpPr>
                  <a:spLocks noChangeArrowheads="1"/>
                </p:cNvSpPr>
                <p:nvPr/>
              </p:nvSpPr>
              <p:spPr bwMode="auto">
                <a:xfrm>
                  <a:off x="43" y="1132"/>
                  <a:ext cx="54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t>机械类机构</a:t>
                  </a:r>
                </a:p>
                <a:p>
                  <a:pPr algn="ctr"/>
                  <a:endParaRPr lang="en-US" altLang="zh-CN" sz="1800"/>
                </a:p>
              </p:txBody>
            </p:sp>
            <p:sp>
              <p:nvSpPr>
                <p:cNvPr id="92231" name="Rectangle 41"/>
                <p:cNvSpPr>
                  <a:spLocks noChangeArrowheads="1"/>
                </p:cNvSpPr>
                <p:nvPr/>
              </p:nvSpPr>
              <p:spPr bwMode="auto">
                <a:xfrm>
                  <a:off x="0" y="1132"/>
                  <a:ext cx="63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173" name="Group 44"/>
              <p:cNvGrpSpPr>
                <a:grpSpLocks/>
              </p:cNvGrpSpPr>
              <p:nvPr/>
            </p:nvGrpSpPr>
            <p:grpSpPr bwMode="auto">
              <a:xfrm>
                <a:off x="633" y="1132"/>
                <a:ext cx="662" cy="460"/>
                <a:chOff x="633" y="1132"/>
                <a:chExt cx="662" cy="460"/>
              </a:xfrm>
            </p:grpSpPr>
            <p:sp>
              <p:nvSpPr>
                <p:cNvPr id="92228" name="Rectangle 10"/>
                <p:cNvSpPr>
                  <a:spLocks noChangeArrowheads="1"/>
                </p:cNvSpPr>
                <p:nvPr/>
              </p:nvSpPr>
              <p:spPr bwMode="auto">
                <a:xfrm>
                  <a:off x="676" y="1132"/>
                  <a:ext cx="576"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t>各种离合器</a:t>
                  </a:r>
                </a:p>
                <a:p>
                  <a:pPr algn="ctr"/>
                  <a:endParaRPr lang="en-US" altLang="zh-CN" sz="1800"/>
                </a:p>
              </p:txBody>
            </p:sp>
            <p:sp>
              <p:nvSpPr>
                <p:cNvPr id="92229" name="Rectangle 43"/>
                <p:cNvSpPr>
                  <a:spLocks noChangeArrowheads="1"/>
                </p:cNvSpPr>
                <p:nvPr/>
              </p:nvSpPr>
              <p:spPr bwMode="auto">
                <a:xfrm>
                  <a:off x="633" y="1132"/>
                  <a:ext cx="662"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174" name="Group 46"/>
              <p:cNvGrpSpPr>
                <a:grpSpLocks/>
              </p:cNvGrpSpPr>
              <p:nvPr/>
            </p:nvGrpSpPr>
            <p:grpSpPr bwMode="auto">
              <a:xfrm>
                <a:off x="1295" y="1132"/>
                <a:ext cx="878" cy="460"/>
                <a:chOff x="1295" y="1132"/>
                <a:chExt cx="878" cy="460"/>
              </a:xfrm>
            </p:grpSpPr>
            <p:sp>
              <p:nvSpPr>
                <p:cNvPr id="92226" name="Rectangle 11"/>
                <p:cNvSpPr>
                  <a:spLocks noChangeArrowheads="1"/>
                </p:cNvSpPr>
                <p:nvPr/>
              </p:nvSpPr>
              <p:spPr bwMode="auto">
                <a:xfrm>
                  <a:off x="1338" y="1132"/>
                  <a:ext cx="792"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t>连杆机构的杠杆比，或齿轮机构的传动比</a:t>
                  </a:r>
                </a:p>
                <a:p>
                  <a:pPr algn="ctr"/>
                  <a:endParaRPr lang="en-US" altLang="zh-CN" sz="1800"/>
                </a:p>
              </p:txBody>
            </p:sp>
            <p:sp>
              <p:nvSpPr>
                <p:cNvPr id="92227" name="Rectangle 45"/>
                <p:cNvSpPr>
                  <a:spLocks noChangeArrowheads="1"/>
                </p:cNvSpPr>
                <p:nvPr/>
              </p:nvSpPr>
              <p:spPr bwMode="auto">
                <a:xfrm>
                  <a:off x="1295" y="1132"/>
                  <a:ext cx="878"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175" name="Group 48"/>
              <p:cNvGrpSpPr>
                <a:grpSpLocks/>
              </p:cNvGrpSpPr>
              <p:nvPr/>
            </p:nvGrpSpPr>
            <p:grpSpPr bwMode="auto">
              <a:xfrm>
                <a:off x="2173" y="1132"/>
                <a:ext cx="1022" cy="460"/>
                <a:chOff x="2173" y="1132"/>
                <a:chExt cx="1022" cy="460"/>
              </a:xfrm>
            </p:grpSpPr>
            <p:sp>
              <p:nvSpPr>
                <p:cNvPr id="92224" name="Rectangle 12"/>
                <p:cNvSpPr>
                  <a:spLocks noChangeArrowheads="1"/>
                </p:cNvSpPr>
                <p:nvPr/>
              </p:nvSpPr>
              <p:spPr bwMode="auto">
                <a:xfrm>
                  <a:off x="2216" y="1132"/>
                  <a:ext cx="936"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t>连杆机构的杠杆比，或齿轮机构的传动比</a:t>
                  </a:r>
                </a:p>
                <a:p>
                  <a:pPr algn="ctr"/>
                  <a:endParaRPr lang="en-US" altLang="zh-CN" sz="1800"/>
                </a:p>
              </p:txBody>
            </p:sp>
            <p:sp>
              <p:nvSpPr>
                <p:cNvPr id="92225" name="Rectangle 47"/>
                <p:cNvSpPr>
                  <a:spLocks noChangeArrowheads="1"/>
                </p:cNvSpPr>
                <p:nvPr/>
              </p:nvSpPr>
              <p:spPr bwMode="auto">
                <a:xfrm>
                  <a:off x="2173" y="1132"/>
                  <a:ext cx="1022"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176" name="Group 50"/>
              <p:cNvGrpSpPr>
                <a:grpSpLocks/>
              </p:cNvGrpSpPr>
              <p:nvPr/>
            </p:nvGrpSpPr>
            <p:grpSpPr bwMode="auto">
              <a:xfrm>
                <a:off x="3195" y="1132"/>
                <a:ext cx="644" cy="460"/>
                <a:chOff x="3195" y="1132"/>
                <a:chExt cx="644" cy="460"/>
              </a:xfrm>
            </p:grpSpPr>
            <p:sp>
              <p:nvSpPr>
                <p:cNvPr id="92222" name="Rectangle 13"/>
                <p:cNvSpPr>
                  <a:spLocks noChangeArrowheads="1"/>
                </p:cNvSpPr>
                <p:nvPr/>
              </p:nvSpPr>
              <p:spPr bwMode="auto">
                <a:xfrm>
                  <a:off x="3238" y="1132"/>
                  <a:ext cx="558"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t>便宜</a:t>
                  </a:r>
                </a:p>
                <a:p>
                  <a:pPr algn="ctr"/>
                  <a:endParaRPr lang="en-US" altLang="zh-CN" sz="1800"/>
                </a:p>
              </p:txBody>
            </p:sp>
            <p:sp>
              <p:nvSpPr>
                <p:cNvPr id="92223" name="Rectangle 49"/>
                <p:cNvSpPr>
                  <a:spLocks noChangeArrowheads="1"/>
                </p:cNvSpPr>
                <p:nvPr/>
              </p:nvSpPr>
              <p:spPr bwMode="auto">
                <a:xfrm>
                  <a:off x="3195" y="1132"/>
                  <a:ext cx="64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177" name="Group 52"/>
              <p:cNvGrpSpPr>
                <a:grpSpLocks/>
              </p:cNvGrpSpPr>
              <p:nvPr/>
            </p:nvGrpSpPr>
            <p:grpSpPr bwMode="auto">
              <a:xfrm>
                <a:off x="0" y="1592"/>
                <a:ext cx="633" cy="460"/>
                <a:chOff x="0" y="1592"/>
                <a:chExt cx="633" cy="460"/>
              </a:xfrm>
            </p:grpSpPr>
            <p:sp>
              <p:nvSpPr>
                <p:cNvPr id="92220" name="Rectangle 14"/>
                <p:cNvSpPr>
                  <a:spLocks noChangeArrowheads="1"/>
                </p:cNvSpPr>
                <p:nvPr/>
              </p:nvSpPr>
              <p:spPr bwMode="auto">
                <a:xfrm>
                  <a:off x="43" y="1592"/>
                  <a:ext cx="54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t>液压类机构</a:t>
                  </a:r>
                </a:p>
                <a:p>
                  <a:pPr algn="ctr"/>
                  <a:endParaRPr lang="en-US" altLang="zh-CN" sz="1800"/>
                </a:p>
              </p:txBody>
            </p:sp>
            <p:sp>
              <p:nvSpPr>
                <p:cNvPr id="92221" name="Rectangle 51"/>
                <p:cNvSpPr>
                  <a:spLocks noChangeArrowheads="1"/>
                </p:cNvSpPr>
                <p:nvPr/>
              </p:nvSpPr>
              <p:spPr bwMode="auto">
                <a:xfrm>
                  <a:off x="0" y="1592"/>
                  <a:ext cx="63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178" name="Group 54"/>
              <p:cNvGrpSpPr>
                <a:grpSpLocks/>
              </p:cNvGrpSpPr>
              <p:nvPr/>
            </p:nvGrpSpPr>
            <p:grpSpPr bwMode="auto">
              <a:xfrm>
                <a:off x="633" y="1592"/>
                <a:ext cx="662" cy="460"/>
                <a:chOff x="633" y="1592"/>
                <a:chExt cx="662" cy="460"/>
              </a:xfrm>
            </p:grpSpPr>
            <p:sp>
              <p:nvSpPr>
                <p:cNvPr id="92218" name="Rectangle 15"/>
                <p:cNvSpPr>
                  <a:spLocks noChangeArrowheads="1"/>
                </p:cNvSpPr>
                <p:nvPr/>
              </p:nvSpPr>
              <p:spPr bwMode="auto">
                <a:xfrm>
                  <a:off x="676" y="1592"/>
                  <a:ext cx="576"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t>各类换向阀</a:t>
                  </a:r>
                </a:p>
                <a:p>
                  <a:pPr algn="ctr"/>
                  <a:endParaRPr lang="en-US" altLang="zh-CN" sz="1800"/>
                </a:p>
              </p:txBody>
            </p:sp>
            <p:sp>
              <p:nvSpPr>
                <p:cNvPr id="92219" name="Rectangle 53"/>
                <p:cNvSpPr>
                  <a:spLocks noChangeArrowheads="1"/>
                </p:cNvSpPr>
                <p:nvPr/>
              </p:nvSpPr>
              <p:spPr bwMode="auto">
                <a:xfrm>
                  <a:off x="633" y="1592"/>
                  <a:ext cx="662"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179" name="Group 56"/>
              <p:cNvGrpSpPr>
                <a:grpSpLocks/>
              </p:cNvGrpSpPr>
              <p:nvPr/>
            </p:nvGrpSpPr>
            <p:grpSpPr bwMode="auto">
              <a:xfrm>
                <a:off x="1295" y="1592"/>
                <a:ext cx="878" cy="460"/>
                <a:chOff x="1295" y="1592"/>
                <a:chExt cx="878" cy="460"/>
              </a:xfrm>
            </p:grpSpPr>
            <p:sp>
              <p:nvSpPr>
                <p:cNvPr id="92216" name="Rectangle 16"/>
                <p:cNvSpPr>
                  <a:spLocks noChangeArrowheads="1"/>
                </p:cNvSpPr>
                <p:nvPr/>
              </p:nvSpPr>
              <p:spPr bwMode="auto">
                <a:xfrm>
                  <a:off x="1338" y="1592"/>
                  <a:ext cx="792"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t>流量调解阀</a:t>
                  </a:r>
                </a:p>
                <a:p>
                  <a:pPr algn="ctr"/>
                  <a:endParaRPr lang="en-US" altLang="zh-CN" sz="1800"/>
                </a:p>
              </p:txBody>
            </p:sp>
            <p:sp>
              <p:nvSpPr>
                <p:cNvPr id="92217" name="Rectangle 55"/>
                <p:cNvSpPr>
                  <a:spLocks noChangeArrowheads="1"/>
                </p:cNvSpPr>
                <p:nvPr/>
              </p:nvSpPr>
              <p:spPr bwMode="auto">
                <a:xfrm>
                  <a:off x="1295" y="1592"/>
                  <a:ext cx="878"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180" name="Group 58"/>
              <p:cNvGrpSpPr>
                <a:grpSpLocks/>
              </p:cNvGrpSpPr>
              <p:nvPr/>
            </p:nvGrpSpPr>
            <p:grpSpPr bwMode="auto">
              <a:xfrm>
                <a:off x="2173" y="1592"/>
                <a:ext cx="1022" cy="460"/>
                <a:chOff x="2173" y="1592"/>
                <a:chExt cx="1022" cy="460"/>
              </a:xfrm>
            </p:grpSpPr>
            <p:sp>
              <p:nvSpPr>
                <p:cNvPr id="92214" name="Rectangle 17"/>
                <p:cNvSpPr>
                  <a:spLocks noChangeArrowheads="1"/>
                </p:cNvSpPr>
                <p:nvPr/>
              </p:nvSpPr>
              <p:spPr bwMode="auto">
                <a:xfrm>
                  <a:off x="2216" y="1592"/>
                  <a:ext cx="936"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t>溢流阀，压力开关，减压阀</a:t>
                  </a:r>
                </a:p>
                <a:p>
                  <a:pPr algn="ctr"/>
                  <a:endParaRPr lang="en-US" altLang="zh-CN" sz="1800"/>
                </a:p>
              </p:txBody>
            </p:sp>
            <p:sp>
              <p:nvSpPr>
                <p:cNvPr id="92215" name="Rectangle 57"/>
                <p:cNvSpPr>
                  <a:spLocks noChangeArrowheads="1"/>
                </p:cNvSpPr>
                <p:nvPr/>
              </p:nvSpPr>
              <p:spPr bwMode="auto">
                <a:xfrm>
                  <a:off x="2173" y="1592"/>
                  <a:ext cx="1022"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181" name="Group 60"/>
              <p:cNvGrpSpPr>
                <a:grpSpLocks/>
              </p:cNvGrpSpPr>
              <p:nvPr/>
            </p:nvGrpSpPr>
            <p:grpSpPr bwMode="auto">
              <a:xfrm>
                <a:off x="3195" y="1592"/>
                <a:ext cx="644" cy="460"/>
                <a:chOff x="3195" y="1592"/>
                <a:chExt cx="644" cy="460"/>
              </a:xfrm>
            </p:grpSpPr>
            <p:sp>
              <p:nvSpPr>
                <p:cNvPr id="92212" name="Rectangle 18"/>
                <p:cNvSpPr>
                  <a:spLocks noChangeArrowheads="1"/>
                </p:cNvSpPr>
                <p:nvPr/>
              </p:nvSpPr>
              <p:spPr bwMode="auto">
                <a:xfrm>
                  <a:off x="3238" y="1592"/>
                  <a:ext cx="558"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t>贵</a:t>
                  </a:r>
                </a:p>
                <a:p>
                  <a:pPr algn="ctr"/>
                  <a:endParaRPr lang="en-US" altLang="zh-CN" sz="1800"/>
                </a:p>
              </p:txBody>
            </p:sp>
            <p:sp>
              <p:nvSpPr>
                <p:cNvPr id="92213" name="Rectangle 59"/>
                <p:cNvSpPr>
                  <a:spLocks noChangeArrowheads="1"/>
                </p:cNvSpPr>
                <p:nvPr/>
              </p:nvSpPr>
              <p:spPr bwMode="auto">
                <a:xfrm>
                  <a:off x="3195" y="1592"/>
                  <a:ext cx="64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182" name="Group 62"/>
              <p:cNvGrpSpPr>
                <a:grpSpLocks/>
              </p:cNvGrpSpPr>
              <p:nvPr/>
            </p:nvGrpSpPr>
            <p:grpSpPr bwMode="auto">
              <a:xfrm>
                <a:off x="0" y="2052"/>
                <a:ext cx="633" cy="460"/>
                <a:chOff x="0" y="2052"/>
                <a:chExt cx="633" cy="460"/>
              </a:xfrm>
            </p:grpSpPr>
            <p:sp>
              <p:nvSpPr>
                <p:cNvPr id="92210" name="Rectangle 19"/>
                <p:cNvSpPr>
                  <a:spLocks noChangeArrowheads="1"/>
                </p:cNvSpPr>
                <p:nvPr/>
              </p:nvSpPr>
              <p:spPr bwMode="auto">
                <a:xfrm>
                  <a:off x="43" y="2052"/>
                  <a:ext cx="54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t>气压类机构</a:t>
                  </a:r>
                </a:p>
                <a:p>
                  <a:pPr algn="ctr"/>
                  <a:endParaRPr lang="en-US" altLang="zh-CN" sz="1800"/>
                </a:p>
              </p:txBody>
            </p:sp>
            <p:sp>
              <p:nvSpPr>
                <p:cNvPr id="92211" name="Rectangle 61"/>
                <p:cNvSpPr>
                  <a:spLocks noChangeArrowheads="1"/>
                </p:cNvSpPr>
                <p:nvPr/>
              </p:nvSpPr>
              <p:spPr bwMode="auto">
                <a:xfrm>
                  <a:off x="0" y="2052"/>
                  <a:ext cx="63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183" name="Group 64"/>
              <p:cNvGrpSpPr>
                <a:grpSpLocks/>
              </p:cNvGrpSpPr>
              <p:nvPr/>
            </p:nvGrpSpPr>
            <p:grpSpPr bwMode="auto">
              <a:xfrm>
                <a:off x="633" y="2052"/>
                <a:ext cx="662" cy="460"/>
                <a:chOff x="633" y="2052"/>
                <a:chExt cx="662" cy="460"/>
              </a:xfrm>
            </p:grpSpPr>
            <p:sp>
              <p:nvSpPr>
                <p:cNvPr id="92208" name="Rectangle 20"/>
                <p:cNvSpPr>
                  <a:spLocks noChangeArrowheads="1"/>
                </p:cNvSpPr>
                <p:nvPr/>
              </p:nvSpPr>
              <p:spPr bwMode="auto">
                <a:xfrm>
                  <a:off x="676" y="2052"/>
                  <a:ext cx="576"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t>各类换向阀</a:t>
                  </a:r>
                </a:p>
                <a:p>
                  <a:pPr algn="ctr"/>
                  <a:endParaRPr lang="en-US" altLang="zh-CN" sz="1800"/>
                </a:p>
              </p:txBody>
            </p:sp>
            <p:sp>
              <p:nvSpPr>
                <p:cNvPr id="92209" name="Rectangle 63"/>
                <p:cNvSpPr>
                  <a:spLocks noChangeArrowheads="1"/>
                </p:cNvSpPr>
                <p:nvPr/>
              </p:nvSpPr>
              <p:spPr bwMode="auto">
                <a:xfrm>
                  <a:off x="633" y="2052"/>
                  <a:ext cx="662"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184" name="Group 66"/>
              <p:cNvGrpSpPr>
                <a:grpSpLocks/>
              </p:cNvGrpSpPr>
              <p:nvPr/>
            </p:nvGrpSpPr>
            <p:grpSpPr bwMode="auto">
              <a:xfrm>
                <a:off x="1295" y="2052"/>
                <a:ext cx="878" cy="460"/>
                <a:chOff x="1295" y="2052"/>
                <a:chExt cx="878" cy="460"/>
              </a:xfrm>
            </p:grpSpPr>
            <p:sp>
              <p:nvSpPr>
                <p:cNvPr id="92206" name="Rectangle 21"/>
                <p:cNvSpPr>
                  <a:spLocks noChangeArrowheads="1"/>
                </p:cNvSpPr>
                <p:nvPr/>
              </p:nvSpPr>
              <p:spPr bwMode="auto">
                <a:xfrm>
                  <a:off x="1338" y="2052"/>
                  <a:ext cx="792"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t>不易控制</a:t>
                  </a:r>
                </a:p>
                <a:p>
                  <a:pPr algn="ctr"/>
                  <a:endParaRPr lang="en-US" altLang="zh-CN" sz="1800"/>
                </a:p>
              </p:txBody>
            </p:sp>
            <p:sp>
              <p:nvSpPr>
                <p:cNvPr id="92207" name="Rectangle 65"/>
                <p:cNvSpPr>
                  <a:spLocks noChangeArrowheads="1"/>
                </p:cNvSpPr>
                <p:nvPr/>
              </p:nvSpPr>
              <p:spPr bwMode="auto">
                <a:xfrm>
                  <a:off x="1295" y="2052"/>
                  <a:ext cx="878"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185" name="Group 68"/>
              <p:cNvGrpSpPr>
                <a:grpSpLocks/>
              </p:cNvGrpSpPr>
              <p:nvPr/>
            </p:nvGrpSpPr>
            <p:grpSpPr bwMode="auto">
              <a:xfrm>
                <a:off x="2173" y="2052"/>
                <a:ext cx="1022" cy="460"/>
                <a:chOff x="2173" y="2052"/>
                <a:chExt cx="1022" cy="460"/>
              </a:xfrm>
            </p:grpSpPr>
            <p:sp>
              <p:nvSpPr>
                <p:cNvPr id="92204" name="Rectangle 22"/>
                <p:cNvSpPr>
                  <a:spLocks noChangeArrowheads="1"/>
                </p:cNvSpPr>
                <p:nvPr/>
              </p:nvSpPr>
              <p:spPr bwMode="auto">
                <a:xfrm>
                  <a:off x="2216" y="2052"/>
                  <a:ext cx="936"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t>溢流阀，压力开关，减压阀</a:t>
                  </a:r>
                </a:p>
                <a:p>
                  <a:pPr algn="ctr"/>
                  <a:endParaRPr lang="en-US" altLang="zh-CN" sz="1800"/>
                </a:p>
              </p:txBody>
            </p:sp>
            <p:sp>
              <p:nvSpPr>
                <p:cNvPr id="92205" name="Rectangle 67"/>
                <p:cNvSpPr>
                  <a:spLocks noChangeArrowheads="1"/>
                </p:cNvSpPr>
                <p:nvPr/>
              </p:nvSpPr>
              <p:spPr bwMode="auto">
                <a:xfrm>
                  <a:off x="2173" y="2052"/>
                  <a:ext cx="1022"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186" name="Group 70"/>
              <p:cNvGrpSpPr>
                <a:grpSpLocks/>
              </p:cNvGrpSpPr>
              <p:nvPr/>
            </p:nvGrpSpPr>
            <p:grpSpPr bwMode="auto">
              <a:xfrm>
                <a:off x="3195" y="2052"/>
                <a:ext cx="644" cy="460"/>
                <a:chOff x="3195" y="2052"/>
                <a:chExt cx="644" cy="460"/>
              </a:xfrm>
            </p:grpSpPr>
            <p:sp>
              <p:nvSpPr>
                <p:cNvPr id="92202" name="Rectangle 23"/>
                <p:cNvSpPr>
                  <a:spLocks noChangeArrowheads="1"/>
                </p:cNvSpPr>
                <p:nvPr/>
              </p:nvSpPr>
              <p:spPr bwMode="auto">
                <a:xfrm>
                  <a:off x="3238" y="2052"/>
                  <a:ext cx="558"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t>便宜</a:t>
                  </a:r>
                </a:p>
                <a:p>
                  <a:pPr algn="ctr"/>
                  <a:endParaRPr lang="en-US" altLang="zh-CN" sz="1800"/>
                </a:p>
              </p:txBody>
            </p:sp>
            <p:sp>
              <p:nvSpPr>
                <p:cNvPr id="92203" name="Rectangle 69"/>
                <p:cNvSpPr>
                  <a:spLocks noChangeArrowheads="1"/>
                </p:cNvSpPr>
                <p:nvPr/>
              </p:nvSpPr>
              <p:spPr bwMode="auto">
                <a:xfrm>
                  <a:off x="3195" y="2052"/>
                  <a:ext cx="64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187" name="Group 72"/>
              <p:cNvGrpSpPr>
                <a:grpSpLocks/>
              </p:cNvGrpSpPr>
              <p:nvPr/>
            </p:nvGrpSpPr>
            <p:grpSpPr bwMode="auto">
              <a:xfrm>
                <a:off x="0" y="2512"/>
                <a:ext cx="633" cy="374"/>
                <a:chOff x="0" y="2512"/>
                <a:chExt cx="633" cy="374"/>
              </a:xfrm>
            </p:grpSpPr>
            <p:sp>
              <p:nvSpPr>
                <p:cNvPr id="92200" name="Rectangle 24"/>
                <p:cNvSpPr>
                  <a:spLocks noChangeArrowheads="1"/>
                </p:cNvSpPr>
                <p:nvPr/>
              </p:nvSpPr>
              <p:spPr bwMode="auto">
                <a:xfrm>
                  <a:off x="43" y="2512"/>
                  <a:ext cx="547"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t>电磁类机构</a:t>
                  </a:r>
                </a:p>
                <a:p>
                  <a:pPr algn="ctr"/>
                  <a:endParaRPr lang="en-US" altLang="zh-CN" sz="1800"/>
                </a:p>
              </p:txBody>
            </p:sp>
            <p:sp>
              <p:nvSpPr>
                <p:cNvPr id="92201" name="Rectangle 71"/>
                <p:cNvSpPr>
                  <a:spLocks noChangeArrowheads="1"/>
                </p:cNvSpPr>
                <p:nvPr/>
              </p:nvSpPr>
              <p:spPr bwMode="auto">
                <a:xfrm>
                  <a:off x="0" y="2512"/>
                  <a:ext cx="633"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188" name="Group 74"/>
              <p:cNvGrpSpPr>
                <a:grpSpLocks/>
              </p:cNvGrpSpPr>
              <p:nvPr/>
            </p:nvGrpSpPr>
            <p:grpSpPr bwMode="auto">
              <a:xfrm>
                <a:off x="633" y="2512"/>
                <a:ext cx="662" cy="374"/>
                <a:chOff x="633" y="2512"/>
                <a:chExt cx="662" cy="374"/>
              </a:xfrm>
            </p:grpSpPr>
            <p:sp>
              <p:nvSpPr>
                <p:cNvPr id="92198" name="Rectangle 25"/>
                <p:cNvSpPr>
                  <a:spLocks noChangeArrowheads="1"/>
                </p:cNvSpPr>
                <p:nvPr/>
              </p:nvSpPr>
              <p:spPr bwMode="auto">
                <a:xfrm>
                  <a:off x="676" y="2512"/>
                  <a:ext cx="576"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t>开关、继电器</a:t>
                  </a:r>
                </a:p>
                <a:p>
                  <a:pPr algn="ctr"/>
                  <a:endParaRPr lang="en-US" altLang="zh-CN" sz="1800"/>
                </a:p>
              </p:txBody>
            </p:sp>
            <p:sp>
              <p:nvSpPr>
                <p:cNvPr id="92199" name="Rectangle 73"/>
                <p:cNvSpPr>
                  <a:spLocks noChangeArrowheads="1"/>
                </p:cNvSpPr>
                <p:nvPr/>
              </p:nvSpPr>
              <p:spPr bwMode="auto">
                <a:xfrm>
                  <a:off x="633" y="2512"/>
                  <a:ext cx="662"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189" name="Group 76"/>
              <p:cNvGrpSpPr>
                <a:grpSpLocks/>
              </p:cNvGrpSpPr>
              <p:nvPr/>
            </p:nvGrpSpPr>
            <p:grpSpPr bwMode="auto">
              <a:xfrm>
                <a:off x="1295" y="2512"/>
                <a:ext cx="878" cy="374"/>
                <a:chOff x="1295" y="2512"/>
                <a:chExt cx="878" cy="374"/>
              </a:xfrm>
            </p:grpSpPr>
            <p:sp>
              <p:nvSpPr>
                <p:cNvPr id="92196" name="Rectangle 26"/>
                <p:cNvSpPr>
                  <a:spLocks noChangeArrowheads="1"/>
                </p:cNvSpPr>
                <p:nvPr/>
              </p:nvSpPr>
              <p:spPr bwMode="auto">
                <a:xfrm>
                  <a:off x="1338" y="2512"/>
                  <a:ext cx="79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t>变压器、变阻器</a:t>
                  </a:r>
                </a:p>
                <a:p>
                  <a:pPr algn="ctr"/>
                  <a:endParaRPr lang="en-US" altLang="zh-CN" sz="1800"/>
                </a:p>
              </p:txBody>
            </p:sp>
            <p:sp>
              <p:nvSpPr>
                <p:cNvPr id="92197" name="Rectangle 75"/>
                <p:cNvSpPr>
                  <a:spLocks noChangeArrowheads="1"/>
                </p:cNvSpPr>
                <p:nvPr/>
              </p:nvSpPr>
              <p:spPr bwMode="auto">
                <a:xfrm>
                  <a:off x="1295" y="2512"/>
                  <a:ext cx="878"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190" name="Group 78"/>
              <p:cNvGrpSpPr>
                <a:grpSpLocks/>
              </p:cNvGrpSpPr>
              <p:nvPr/>
            </p:nvGrpSpPr>
            <p:grpSpPr bwMode="auto">
              <a:xfrm>
                <a:off x="2173" y="2512"/>
                <a:ext cx="1022" cy="374"/>
                <a:chOff x="2173" y="2512"/>
                <a:chExt cx="1022" cy="374"/>
              </a:xfrm>
            </p:grpSpPr>
            <p:sp>
              <p:nvSpPr>
                <p:cNvPr id="92194" name="Rectangle 27"/>
                <p:cNvSpPr>
                  <a:spLocks noChangeArrowheads="1"/>
                </p:cNvSpPr>
                <p:nvPr/>
              </p:nvSpPr>
              <p:spPr bwMode="auto">
                <a:xfrm>
                  <a:off x="2216" y="2512"/>
                  <a:ext cx="936"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t>变压器、变阻器</a:t>
                  </a:r>
                </a:p>
                <a:p>
                  <a:pPr algn="ctr"/>
                  <a:endParaRPr lang="en-US" altLang="zh-CN" sz="1800"/>
                </a:p>
              </p:txBody>
            </p:sp>
            <p:sp>
              <p:nvSpPr>
                <p:cNvPr id="92195" name="Rectangle 77"/>
                <p:cNvSpPr>
                  <a:spLocks noChangeArrowheads="1"/>
                </p:cNvSpPr>
                <p:nvPr/>
              </p:nvSpPr>
              <p:spPr bwMode="auto">
                <a:xfrm>
                  <a:off x="2173" y="2512"/>
                  <a:ext cx="1022"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191" name="Group 80"/>
              <p:cNvGrpSpPr>
                <a:grpSpLocks/>
              </p:cNvGrpSpPr>
              <p:nvPr/>
            </p:nvGrpSpPr>
            <p:grpSpPr bwMode="auto">
              <a:xfrm>
                <a:off x="3195" y="2512"/>
                <a:ext cx="644" cy="374"/>
                <a:chOff x="3195" y="2512"/>
                <a:chExt cx="644" cy="374"/>
              </a:xfrm>
            </p:grpSpPr>
            <p:sp>
              <p:nvSpPr>
                <p:cNvPr id="92192" name="Rectangle 28"/>
                <p:cNvSpPr>
                  <a:spLocks noChangeArrowheads="1"/>
                </p:cNvSpPr>
                <p:nvPr/>
              </p:nvSpPr>
              <p:spPr bwMode="auto">
                <a:xfrm>
                  <a:off x="3238" y="2512"/>
                  <a:ext cx="55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t>贵</a:t>
                  </a:r>
                </a:p>
                <a:p>
                  <a:pPr algn="ctr"/>
                  <a:endParaRPr lang="en-US" altLang="zh-CN" sz="1800"/>
                </a:p>
              </p:txBody>
            </p:sp>
            <p:sp>
              <p:nvSpPr>
                <p:cNvPr id="92193" name="Rectangle 79"/>
                <p:cNvSpPr>
                  <a:spLocks noChangeArrowheads="1"/>
                </p:cNvSpPr>
                <p:nvPr/>
              </p:nvSpPr>
              <p:spPr bwMode="auto">
                <a:xfrm>
                  <a:off x="3195" y="2512"/>
                  <a:ext cx="64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92165" name="Rectangle 82"/>
            <p:cNvSpPr>
              <a:spLocks noChangeArrowheads="1"/>
            </p:cNvSpPr>
            <p:nvPr/>
          </p:nvSpPr>
          <p:spPr bwMode="auto">
            <a:xfrm>
              <a:off x="-3" y="381"/>
              <a:ext cx="3845" cy="2508"/>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页脚占位符 1"/>
          <p:cNvSpPr>
            <a:spLocks noGrp="1"/>
          </p:cNvSpPr>
          <p:nvPr>
            <p:ph type="ftr" sz="quarter" idx="10"/>
          </p:nvPr>
        </p:nvSpPr>
        <p:spPr>
          <a:noFill/>
        </p:spPr>
        <p:txBody>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kumimoji="0" lang="en-US" altLang="en-US" sz="1400" smtClean="0">
                <a:solidFill>
                  <a:srgbClr val="003366"/>
                </a:solidFill>
              </a:rPr>
              <a:t>Page</a:t>
            </a:r>
            <a:fld id="{0488A8AC-C5D5-419F-A239-89756A8DC41F}" type="slidenum">
              <a:rPr kumimoji="0" lang="en-US" altLang="en-US" sz="1400" smtClean="0">
                <a:solidFill>
                  <a:srgbClr val="003366"/>
                </a:solidFill>
                <a:latin typeface="Arial Narrow" pitchFamily="34" charset="0"/>
              </a:rPr>
              <a:pPr/>
              <a:t>88</a:t>
            </a:fld>
            <a:endParaRPr kumimoji="0" lang="en-US" altLang="en-US" sz="1400" smtClean="0">
              <a:solidFill>
                <a:srgbClr val="003366"/>
              </a:solidFill>
              <a:latin typeface="Arial Narrow" pitchFamily="34" charset="0"/>
            </a:endParaRPr>
          </a:p>
        </p:txBody>
      </p:sp>
      <p:sp>
        <p:nvSpPr>
          <p:cNvPr id="45058" name="Text Box 2"/>
          <p:cNvSpPr txBox="1">
            <a:spLocks noChangeArrowheads="1"/>
          </p:cNvSpPr>
          <p:nvPr/>
        </p:nvSpPr>
        <p:spPr bwMode="auto">
          <a:xfrm>
            <a:off x="900112" y="692696"/>
            <a:ext cx="4822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t>三、</a:t>
            </a:r>
            <a:r>
              <a:rPr lang="zh-CN" altLang="en-US" sz="2800" b="1" dirty="0">
                <a:latin typeface="宋体" pitchFamily="2" charset="-122"/>
              </a:rPr>
              <a:t>构型综合的注意问题</a:t>
            </a:r>
            <a:r>
              <a:rPr lang="zh-CN" altLang="en-US" sz="2400" dirty="0"/>
              <a:t> </a:t>
            </a:r>
          </a:p>
        </p:txBody>
      </p:sp>
      <p:sp>
        <p:nvSpPr>
          <p:cNvPr id="45059" name="Text Box 3"/>
          <p:cNvSpPr txBox="1">
            <a:spLocks noChangeArrowheads="1"/>
          </p:cNvSpPr>
          <p:nvPr/>
        </p:nvSpPr>
        <p:spPr bwMode="auto">
          <a:xfrm>
            <a:off x="304800" y="1295400"/>
            <a:ext cx="4914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eaLnBrk="1" hangingPunct="1">
              <a:spcBef>
                <a:spcPct val="50000"/>
              </a:spcBef>
            </a:pPr>
            <a:r>
              <a:rPr lang="en-US" altLang="zh-CN" sz="2400" b="1"/>
              <a:t>1</a:t>
            </a:r>
            <a:r>
              <a:rPr lang="zh-CN" altLang="en-US" sz="2400" b="1"/>
              <a:t>．应尽量满足或接近功能目标</a:t>
            </a:r>
          </a:p>
        </p:txBody>
      </p:sp>
      <p:sp>
        <p:nvSpPr>
          <p:cNvPr id="45060" name="Text Box 4"/>
          <p:cNvSpPr txBox="1">
            <a:spLocks noChangeArrowheads="1"/>
          </p:cNvSpPr>
          <p:nvPr/>
        </p:nvSpPr>
        <p:spPr bwMode="auto">
          <a:xfrm>
            <a:off x="250825" y="1916113"/>
            <a:ext cx="338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spcBef>
                <a:spcPct val="50000"/>
              </a:spcBef>
              <a:defRPr/>
            </a:pPr>
            <a:r>
              <a:rPr lang="en-US" altLang="zh-CN" sz="2400" b="1">
                <a:latin typeface="Tahoma" pitchFamily="34" charset="0"/>
              </a:rPr>
              <a:t>2</a:t>
            </a:r>
            <a:r>
              <a:rPr lang="zh-CN" altLang="en-US" sz="2400" b="1">
                <a:latin typeface="Tahoma" pitchFamily="34" charset="0"/>
              </a:rPr>
              <a:t>．要力求结构简单</a:t>
            </a:r>
            <a:endParaRPr kumimoji="0" lang="zh-CN" altLang="en-US" sz="2400" b="1">
              <a:effectLst>
                <a:outerShdw blurRad="38100" dist="38100" dir="2700000" algn="tl">
                  <a:srgbClr val="C0C0C0"/>
                </a:outerShdw>
              </a:effectLst>
              <a:latin typeface="Tahoma" pitchFamily="34" charset="0"/>
            </a:endParaRPr>
          </a:p>
        </p:txBody>
      </p:sp>
      <p:sp>
        <p:nvSpPr>
          <p:cNvPr id="45061" name="Text Box 5"/>
          <p:cNvSpPr txBox="1">
            <a:spLocks noChangeArrowheads="1"/>
          </p:cNvSpPr>
          <p:nvPr/>
        </p:nvSpPr>
        <p:spPr bwMode="auto">
          <a:xfrm>
            <a:off x="252413" y="2492375"/>
            <a:ext cx="5256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spcBef>
                <a:spcPct val="50000"/>
              </a:spcBef>
              <a:defRPr/>
            </a:pPr>
            <a:r>
              <a:rPr lang="en-US" altLang="zh-CN" sz="2400" b="1">
                <a:latin typeface="Tahoma" pitchFamily="34" charset="0"/>
              </a:rPr>
              <a:t>3</a:t>
            </a:r>
            <a:r>
              <a:rPr lang="zh-CN" altLang="en-US" sz="2400" b="1">
                <a:latin typeface="Tahoma" pitchFamily="34" charset="0"/>
              </a:rPr>
              <a:t>．要方便与加工制造，提高精度</a:t>
            </a:r>
            <a:endParaRPr kumimoji="0" lang="zh-CN" altLang="en-US" sz="2400" b="1">
              <a:effectLst>
                <a:outerShdw blurRad="38100" dist="38100" dir="2700000" algn="tl">
                  <a:srgbClr val="C0C0C0"/>
                </a:outerShdw>
              </a:effectLst>
              <a:latin typeface="Tahoma" pitchFamily="34" charset="0"/>
            </a:endParaRPr>
          </a:p>
        </p:txBody>
      </p:sp>
      <p:sp>
        <p:nvSpPr>
          <p:cNvPr id="45062" name="Text Box 6"/>
          <p:cNvSpPr txBox="1">
            <a:spLocks noChangeArrowheads="1"/>
          </p:cNvSpPr>
          <p:nvPr/>
        </p:nvSpPr>
        <p:spPr bwMode="auto">
          <a:xfrm>
            <a:off x="250825" y="3068638"/>
            <a:ext cx="424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spcBef>
                <a:spcPct val="50000"/>
              </a:spcBef>
              <a:defRPr/>
            </a:pPr>
            <a:r>
              <a:rPr lang="en-US" altLang="zh-CN" sz="2400" b="1">
                <a:latin typeface="Tahoma" pitchFamily="34" charset="0"/>
              </a:rPr>
              <a:t>4</a:t>
            </a:r>
            <a:r>
              <a:rPr lang="zh-CN" altLang="en-US" sz="2400" b="1">
                <a:latin typeface="Tahoma" pitchFamily="34" charset="0"/>
              </a:rPr>
              <a:t>．要保证良好的动力特性</a:t>
            </a:r>
            <a:endParaRPr kumimoji="0" lang="zh-CN" altLang="en-US" sz="2400" b="1">
              <a:effectLst>
                <a:outerShdw blurRad="38100" dist="38100" dir="2700000" algn="tl">
                  <a:srgbClr val="C0C0C0"/>
                </a:outerShdw>
              </a:effectLst>
              <a:latin typeface="Tahoma" pitchFamily="34" charset="0"/>
            </a:endParaRPr>
          </a:p>
        </p:txBody>
      </p:sp>
      <p:pic>
        <p:nvPicPr>
          <p:cNvPr id="4506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860800"/>
            <a:ext cx="5472112"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Text Box 8"/>
          <p:cNvSpPr txBox="1">
            <a:spLocks noChangeArrowheads="1"/>
          </p:cNvSpPr>
          <p:nvPr/>
        </p:nvSpPr>
        <p:spPr bwMode="auto">
          <a:xfrm>
            <a:off x="250825" y="5229225"/>
            <a:ext cx="612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spcBef>
                <a:spcPct val="50000"/>
              </a:spcBef>
              <a:defRPr/>
            </a:pPr>
            <a:r>
              <a:rPr lang="en-US" altLang="zh-CN" sz="2400" b="1">
                <a:latin typeface="Tahoma" pitchFamily="34" charset="0"/>
              </a:rPr>
              <a:t>5</a:t>
            </a:r>
            <a:r>
              <a:rPr lang="zh-CN" altLang="en-US" sz="2400" b="1">
                <a:latin typeface="Tahoma" pitchFamily="34" charset="0"/>
              </a:rPr>
              <a:t>．应注意机械效益与机械效率问题</a:t>
            </a:r>
            <a:endParaRPr kumimoji="0" lang="zh-CN" altLang="en-US" sz="2400" b="1">
              <a:effectLst>
                <a:outerShdw blurRad="38100" dist="38100" dir="2700000" algn="tl">
                  <a:srgbClr val="C0C0C0"/>
                </a:outerShdw>
              </a:effectLst>
              <a:latin typeface="Tahoma" pitchFamily="34" charset="0"/>
            </a:endParaRPr>
          </a:p>
        </p:txBody>
      </p:sp>
      <p:sp>
        <p:nvSpPr>
          <p:cNvPr id="45065" name="Text Box 9"/>
          <p:cNvSpPr txBox="1">
            <a:spLocks noChangeArrowheads="1"/>
          </p:cNvSpPr>
          <p:nvPr/>
        </p:nvSpPr>
        <p:spPr bwMode="auto">
          <a:xfrm>
            <a:off x="250825" y="5805488"/>
            <a:ext cx="3959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spcBef>
                <a:spcPct val="50000"/>
              </a:spcBef>
              <a:defRPr/>
            </a:pPr>
            <a:r>
              <a:rPr lang="en-US" altLang="zh-CN" sz="2400" b="1">
                <a:latin typeface="Tahoma" pitchFamily="34" charset="0"/>
              </a:rPr>
              <a:t>6</a:t>
            </a:r>
            <a:r>
              <a:rPr lang="zh-CN" altLang="en-US" sz="2400" b="1">
                <a:latin typeface="Tahoma" pitchFamily="34" charset="0"/>
              </a:rPr>
              <a:t>．要考虑动力源及其形式</a:t>
            </a:r>
            <a:endParaRPr kumimoji="0" lang="zh-CN" altLang="en-US" sz="2400" b="1">
              <a:effectLst>
                <a:outerShdw blurRad="38100" dist="38100" dir="2700000" algn="tl">
                  <a:srgbClr val="C0C0C0"/>
                </a:outerShdw>
              </a:effectLst>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058"/>
                                        </p:tgtEl>
                                        <p:attrNameLst>
                                          <p:attrName>style.visibility</p:attrName>
                                        </p:attrNameLst>
                                      </p:cBhvr>
                                      <p:to>
                                        <p:strVal val="visible"/>
                                      </p:to>
                                    </p:set>
                                    <p:animEffect transition="in" filter="dissolve">
                                      <p:cBhvr>
                                        <p:cTn id="7" dur="500"/>
                                        <p:tgtEl>
                                          <p:spTgt spid="450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45059"/>
                                        </p:tgtEl>
                                        <p:attrNameLst>
                                          <p:attrName>style.visibility</p:attrName>
                                        </p:attrNameLst>
                                      </p:cBhvr>
                                      <p:to>
                                        <p:strVal val="visible"/>
                                      </p:to>
                                    </p:set>
                                    <p:anim calcmode="lin" valueType="num">
                                      <p:cBhvr>
                                        <p:cTn id="12" dur="1000" fill="hold"/>
                                        <p:tgtEl>
                                          <p:spTgt spid="45059"/>
                                        </p:tgtEl>
                                        <p:attrNameLst>
                                          <p:attrName>ppt_w</p:attrName>
                                        </p:attrNameLst>
                                      </p:cBhvr>
                                      <p:tavLst>
                                        <p:tav tm="0">
                                          <p:val>
                                            <p:strVal val="#ppt_w*0.70"/>
                                          </p:val>
                                        </p:tav>
                                        <p:tav tm="100000">
                                          <p:val>
                                            <p:strVal val="#ppt_w"/>
                                          </p:val>
                                        </p:tav>
                                      </p:tavLst>
                                    </p:anim>
                                    <p:anim calcmode="lin" valueType="num">
                                      <p:cBhvr>
                                        <p:cTn id="13" dur="1000" fill="hold"/>
                                        <p:tgtEl>
                                          <p:spTgt spid="45059"/>
                                        </p:tgtEl>
                                        <p:attrNameLst>
                                          <p:attrName>ppt_h</p:attrName>
                                        </p:attrNameLst>
                                      </p:cBhvr>
                                      <p:tavLst>
                                        <p:tav tm="0">
                                          <p:val>
                                            <p:strVal val="#ppt_h"/>
                                          </p:val>
                                        </p:tav>
                                        <p:tav tm="100000">
                                          <p:val>
                                            <p:strVal val="#ppt_h"/>
                                          </p:val>
                                        </p:tav>
                                      </p:tavLst>
                                    </p:anim>
                                    <p:animEffect transition="in" filter="fade">
                                      <p:cBhvr>
                                        <p:cTn id="14" dur="1000"/>
                                        <p:tgtEl>
                                          <p:spTgt spid="4505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45060"/>
                                        </p:tgtEl>
                                        <p:attrNameLst>
                                          <p:attrName>style.visibility</p:attrName>
                                        </p:attrNameLst>
                                      </p:cBhvr>
                                      <p:to>
                                        <p:strVal val="visible"/>
                                      </p:to>
                                    </p:set>
                                    <p:anim calcmode="lin" valueType="num">
                                      <p:cBhvr>
                                        <p:cTn id="19" dur="1000" fill="hold"/>
                                        <p:tgtEl>
                                          <p:spTgt spid="45060"/>
                                        </p:tgtEl>
                                        <p:attrNameLst>
                                          <p:attrName>ppt_w</p:attrName>
                                        </p:attrNameLst>
                                      </p:cBhvr>
                                      <p:tavLst>
                                        <p:tav tm="0">
                                          <p:val>
                                            <p:strVal val="#ppt_w*0.70"/>
                                          </p:val>
                                        </p:tav>
                                        <p:tav tm="100000">
                                          <p:val>
                                            <p:strVal val="#ppt_w"/>
                                          </p:val>
                                        </p:tav>
                                      </p:tavLst>
                                    </p:anim>
                                    <p:anim calcmode="lin" valueType="num">
                                      <p:cBhvr>
                                        <p:cTn id="20" dur="1000" fill="hold"/>
                                        <p:tgtEl>
                                          <p:spTgt spid="45060"/>
                                        </p:tgtEl>
                                        <p:attrNameLst>
                                          <p:attrName>ppt_h</p:attrName>
                                        </p:attrNameLst>
                                      </p:cBhvr>
                                      <p:tavLst>
                                        <p:tav tm="0">
                                          <p:val>
                                            <p:strVal val="#ppt_h"/>
                                          </p:val>
                                        </p:tav>
                                        <p:tav tm="100000">
                                          <p:val>
                                            <p:strVal val="#ppt_h"/>
                                          </p:val>
                                        </p:tav>
                                      </p:tavLst>
                                    </p:anim>
                                    <p:animEffect transition="in" filter="fade">
                                      <p:cBhvr>
                                        <p:cTn id="21" dur="1000"/>
                                        <p:tgtEl>
                                          <p:spTgt spid="4506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45061"/>
                                        </p:tgtEl>
                                        <p:attrNameLst>
                                          <p:attrName>style.visibility</p:attrName>
                                        </p:attrNameLst>
                                      </p:cBhvr>
                                      <p:to>
                                        <p:strVal val="visible"/>
                                      </p:to>
                                    </p:set>
                                    <p:anim calcmode="lin" valueType="num">
                                      <p:cBhvr>
                                        <p:cTn id="26" dur="1000" fill="hold"/>
                                        <p:tgtEl>
                                          <p:spTgt spid="45061"/>
                                        </p:tgtEl>
                                        <p:attrNameLst>
                                          <p:attrName>ppt_w</p:attrName>
                                        </p:attrNameLst>
                                      </p:cBhvr>
                                      <p:tavLst>
                                        <p:tav tm="0">
                                          <p:val>
                                            <p:strVal val="#ppt_w*0.70"/>
                                          </p:val>
                                        </p:tav>
                                        <p:tav tm="100000">
                                          <p:val>
                                            <p:strVal val="#ppt_w"/>
                                          </p:val>
                                        </p:tav>
                                      </p:tavLst>
                                    </p:anim>
                                    <p:anim calcmode="lin" valueType="num">
                                      <p:cBhvr>
                                        <p:cTn id="27" dur="1000" fill="hold"/>
                                        <p:tgtEl>
                                          <p:spTgt spid="45061"/>
                                        </p:tgtEl>
                                        <p:attrNameLst>
                                          <p:attrName>ppt_h</p:attrName>
                                        </p:attrNameLst>
                                      </p:cBhvr>
                                      <p:tavLst>
                                        <p:tav tm="0">
                                          <p:val>
                                            <p:strVal val="#ppt_h"/>
                                          </p:val>
                                        </p:tav>
                                        <p:tav tm="100000">
                                          <p:val>
                                            <p:strVal val="#ppt_h"/>
                                          </p:val>
                                        </p:tav>
                                      </p:tavLst>
                                    </p:anim>
                                    <p:animEffect transition="in" filter="fade">
                                      <p:cBhvr>
                                        <p:cTn id="28" dur="1000"/>
                                        <p:tgtEl>
                                          <p:spTgt spid="4506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5" presetClass="entr" presetSubtype="0" fill="hold" grpId="0" nodeType="clickEffect">
                                  <p:stCondLst>
                                    <p:cond delay="0"/>
                                  </p:stCondLst>
                                  <p:childTnLst>
                                    <p:set>
                                      <p:cBhvr>
                                        <p:cTn id="32" dur="1" fill="hold">
                                          <p:stCondLst>
                                            <p:cond delay="0"/>
                                          </p:stCondLst>
                                        </p:cTn>
                                        <p:tgtEl>
                                          <p:spTgt spid="45062"/>
                                        </p:tgtEl>
                                        <p:attrNameLst>
                                          <p:attrName>style.visibility</p:attrName>
                                        </p:attrNameLst>
                                      </p:cBhvr>
                                      <p:to>
                                        <p:strVal val="visible"/>
                                      </p:to>
                                    </p:set>
                                    <p:anim calcmode="lin" valueType="num">
                                      <p:cBhvr>
                                        <p:cTn id="33" dur="1000" fill="hold"/>
                                        <p:tgtEl>
                                          <p:spTgt spid="45062"/>
                                        </p:tgtEl>
                                        <p:attrNameLst>
                                          <p:attrName>ppt_w</p:attrName>
                                        </p:attrNameLst>
                                      </p:cBhvr>
                                      <p:tavLst>
                                        <p:tav tm="0">
                                          <p:val>
                                            <p:strVal val="#ppt_w*0.70"/>
                                          </p:val>
                                        </p:tav>
                                        <p:tav tm="100000">
                                          <p:val>
                                            <p:strVal val="#ppt_w"/>
                                          </p:val>
                                        </p:tav>
                                      </p:tavLst>
                                    </p:anim>
                                    <p:anim calcmode="lin" valueType="num">
                                      <p:cBhvr>
                                        <p:cTn id="34" dur="1000" fill="hold"/>
                                        <p:tgtEl>
                                          <p:spTgt spid="45062"/>
                                        </p:tgtEl>
                                        <p:attrNameLst>
                                          <p:attrName>ppt_h</p:attrName>
                                        </p:attrNameLst>
                                      </p:cBhvr>
                                      <p:tavLst>
                                        <p:tav tm="0">
                                          <p:val>
                                            <p:strVal val="#ppt_h"/>
                                          </p:val>
                                        </p:tav>
                                        <p:tav tm="100000">
                                          <p:val>
                                            <p:strVal val="#ppt_h"/>
                                          </p:val>
                                        </p:tav>
                                      </p:tavLst>
                                    </p:anim>
                                    <p:animEffect transition="in" filter="fade">
                                      <p:cBhvr>
                                        <p:cTn id="35" dur="1000"/>
                                        <p:tgtEl>
                                          <p:spTgt spid="4506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5" presetClass="entr" presetSubtype="0" fill="hold" nodeType="clickEffect">
                                  <p:stCondLst>
                                    <p:cond delay="0"/>
                                  </p:stCondLst>
                                  <p:childTnLst>
                                    <p:set>
                                      <p:cBhvr>
                                        <p:cTn id="39" dur="1" fill="hold">
                                          <p:stCondLst>
                                            <p:cond delay="0"/>
                                          </p:stCondLst>
                                        </p:cTn>
                                        <p:tgtEl>
                                          <p:spTgt spid="45063"/>
                                        </p:tgtEl>
                                        <p:attrNameLst>
                                          <p:attrName>style.visibility</p:attrName>
                                        </p:attrNameLst>
                                      </p:cBhvr>
                                      <p:to>
                                        <p:strVal val="visible"/>
                                      </p:to>
                                    </p:set>
                                    <p:anim calcmode="lin" valueType="num">
                                      <p:cBhvr>
                                        <p:cTn id="40" dur="1000" fill="hold"/>
                                        <p:tgtEl>
                                          <p:spTgt spid="45063"/>
                                        </p:tgtEl>
                                        <p:attrNameLst>
                                          <p:attrName>ppt_w</p:attrName>
                                        </p:attrNameLst>
                                      </p:cBhvr>
                                      <p:tavLst>
                                        <p:tav tm="0">
                                          <p:val>
                                            <p:strVal val="#ppt_w*0.70"/>
                                          </p:val>
                                        </p:tav>
                                        <p:tav tm="100000">
                                          <p:val>
                                            <p:strVal val="#ppt_w"/>
                                          </p:val>
                                        </p:tav>
                                      </p:tavLst>
                                    </p:anim>
                                    <p:anim calcmode="lin" valueType="num">
                                      <p:cBhvr>
                                        <p:cTn id="41" dur="1000" fill="hold"/>
                                        <p:tgtEl>
                                          <p:spTgt spid="45063"/>
                                        </p:tgtEl>
                                        <p:attrNameLst>
                                          <p:attrName>ppt_h</p:attrName>
                                        </p:attrNameLst>
                                      </p:cBhvr>
                                      <p:tavLst>
                                        <p:tav tm="0">
                                          <p:val>
                                            <p:strVal val="#ppt_h"/>
                                          </p:val>
                                        </p:tav>
                                        <p:tav tm="100000">
                                          <p:val>
                                            <p:strVal val="#ppt_h"/>
                                          </p:val>
                                        </p:tav>
                                      </p:tavLst>
                                    </p:anim>
                                    <p:animEffect transition="in" filter="fade">
                                      <p:cBhvr>
                                        <p:cTn id="42" dur="1000"/>
                                        <p:tgtEl>
                                          <p:spTgt spid="4506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5" presetClass="entr" presetSubtype="0" fill="hold" grpId="0" nodeType="clickEffect">
                                  <p:stCondLst>
                                    <p:cond delay="0"/>
                                  </p:stCondLst>
                                  <p:childTnLst>
                                    <p:set>
                                      <p:cBhvr>
                                        <p:cTn id="46" dur="1" fill="hold">
                                          <p:stCondLst>
                                            <p:cond delay="0"/>
                                          </p:stCondLst>
                                        </p:cTn>
                                        <p:tgtEl>
                                          <p:spTgt spid="45064"/>
                                        </p:tgtEl>
                                        <p:attrNameLst>
                                          <p:attrName>style.visibility</p:attrName>
                                        </p:attrNameLst>
                                      </p:cBhvr>
                                      <p:to>
                                        <p:strVal val="visible"/>
                                      </p:to>
                                    </p:set>
                                    <p:anim calcmode="lin" valueType="num">
                                      <p:cBhvr>
                                        <p:cTn id="47" dur="1000" fill="hold"/>
                                        <p:tgtEl>
                                          <p:spTgt spid="45064"/>
                                        </p:tgtEl>
                                        <p:attrNameLst>
                                          <p:attrName>ppt_w</p:attrName>
                                        </p:attrNameLst>
                                      </p:cBhvr>
                                      <p:tavLst>
                                        <p:tav tm="0">
                                          <p:val>
                                            <p:strVal val="#ppt_w*0.70"/>
                                          </p:val>
                                        </p:tav>
                                        <p:tav tm="100000">
                                          <p:val>
                                            <p:strVal val="#ppt_w"/>
                                          </p:val>
                                        </p:tav>
                                      </p:tavLst>
                                    </p:anim>
                                    <p:anim calcmode="lin" valueType="num">
                                      <p:cBhvr>
                                        <p:cTn id="48" dur="1000" fill="hold"/>
                                        <p:tgtEl>
                                          <p:spTgt spid="45064"/>
                                        </p:tgtEl>
                                        <p:attrNameLst>
                                          <p:attrName>ppt_h</p:attrName>
                                        </p:attrNameLst>
                                      </p:cBhvr>
                                      <p:tavLst>
                                        <p:tav tm="0">
                                          <p:val>
                                            <p:strVal val="#ppt_h"/>
                                          </p:val>
                                        </p:tav>
                                        <p:tav tm="100000">
                                          <p:val>
                                            <p:strVal val="#ppt_h"/>
                                          </p:val>
                                        </p:tav>
                                      </p:tavLst>
                                    </p:anim>
                                    <p:animEffect transition="in" filter="fade">
                                      <p:cBhvr>
                                        <p:cTn id="49" dur="1000"/>
                                        <p:tgtEl>
                                          <p:spTgt spid="4506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55" presetClass="entr" presetSubtype="0" fill="hold" grpId="0" nodeType="clickEffect">
                                  <p:stCondLst>
                                    <p:cond delay="0"/>
                                  </p:stCondLst>
                                  <p:childTnLst>
                                    <p:set>
                                      <p:cBhvr>
                                        <p:cTn id="53" dur="1" fill="hold">
                                          <p:stCondLst>
                                            <p:cond delay="0"/>
                                          </p:stCondLst>
                                        </p:cTn>
                                        <p:tgtEl>
                                          <p:spTgt spid="45065"/>
                                        </p:tgtEl>
                                        <p:attrNameLst>
                                          <p:attrName>style.visibility</p:attrName>
                                        </p:attrNameLst>
                                      </p:cBhvr>
                                      <p:to>
                                        <p:strVal val="visible"/>
                                      </p:to>
                                    </p:set>
                                    <p:anim calcmode="lin" valueType="num">
                                      <p:cBhvr>
                                        <p:cTn id="54" dur="1000" fill="hold"/>
                                        <p:tgtEl>
                                          <p:spTgt spid="45065"/>
                                        </p:tgtEl>
                                        <p:attrNameLst>
                                          <p:attrName>ppt_w</p:attrName>
                                        </p:attrNameLst>
                                      </p:cBhvr>
                                      <p:tavLst>
                                        <p:tav tm="0">
                                          <p:val>
                                            <p:strVal val="#ppt_w*0.70"/>
                                          </p:val>
                                        </p:tav>
                                        <p:tav tm="100000">
                                          <p:val>
                                            <p:strVal val="#ppt_w"/>
                                          </p:val>
                                        </p:tav>
                                      </p:tavLst>
                                    </p:anim>
                                    <p:anim calcmode="lin" valueType="num">
                                      <p:cBhvr>
                                        <p:cTn id="55" dur="1000" fill="hold"/>
                                        <p:tgtEl>
                                          <p:spTgt spid="45065"/>
                                        </p:tgtEl>
                                        <p:attrNameLst>
                                          <p:attrName>ppt_h</p:attrName>
                                        </p:attrNameLst>
                                      </p:cBhvr>
                                      <p:tavLst>
                                        <p:tav tm="0">
                                          <p:val>
                                            <p:strVal val="#ppt_h"/>
                                          </p:val>
                                        </p:tav>
                                        <p:tav tm="100000">
                                          <p:val>
                                            <p:strVal val="#ppt_h"/>
                                          </p:val>
                                        </p:tav>
                                      </p:tavLst>
                                    </p:anim>
                                    <p:animEffect transition="in" filter="fade">
                                      <p:cBhvr>
                                        <p:cTn id="56" dur="1000"/>
                                        <p:tgtEl>
                                          <p:spTgt spid="450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P spid="45059" grpId="0"/>
      <p:bldP spid="45060" grpId="0"/>
      <p:bldP spid="45061" grpId="0"/>
      <p:bldP spid="45062" grpId="0"/>
      <p:bldP spid="45064" grpId="0"/>
      <p:bldP spid="4506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页脚占位符 1"/>
          <p:cNvSpPr>
            <a:spLocks noGrp="1"/>
          </p:cNvSpPr>
          <p:nvPr>
            <p:ph type="ftr" sz="quarter" idx="10"/>
          </p:nvPr>
        </p:nvSpPr>
        <p:spPr>
          <a:noFill/>
        </p:spPr>
        <p:txBody>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kumimoji="0" lang="en-US" altLang="en-US" sz="1400" smtClean="0">
                <a:solidFill>
                  <a:srgbClr val="003366"/>
                </a:solidFill>
              </a:rPr>
              <a:t>Page</a:t>
            </a:r>
            <a:fld id="{D83F06F0-035E-42F9-BBBE-A69B1EAB2FFC}" type="slidenum">
              <a:rPr kumimoji="0" lang="en-US" altLang="en-US" sz="1400" smtClean="0">
                <a:solidFill>
                  <a:srgbClr val="003366"/>
                </a:solidFill>
                <a:latin typeface="Arial Narrow" pitchFamily="34" charset="0"/>
              </a:rPr>
              <a:pPr/>
              <a:t>9</a:t>
            </a:fld>
            <a:endParaRPr kumimoji="0" lang="en-US" altLang="en-US" sz="1400" smtClean="0">
              <a:solidFill>
                <a:srgbClr val="003366"/>
              </a:solidFill>
              <a:latin typeface="Arial Narrow" pitchFamily="34" charset="0"/>
            </a:endParaRPr>
          </a:p>
        </p:txBody>
      </p:sp>
      <p:sp>
        <p:nvSpPr>
          <p:cNvPr id="3074" name="Text Box 2"/>
          <p:cNvSpPr txBox="1">
            <a:spLocks noChangeArrowheads="1"/>
          </p:cNvSpPr>
          <p:nvPr/>
        </p:nvSpPr>
        <p:spPr bwMode="auto">
          <a:xfrm>
            <a:off x="1217613" y="765175"/>
            <a:ext cx="4406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spcBef>
                <a:spcPct val="50000"/>
              </a:spcBef>
            </a:pPr>
            <a:r>
              <a:rPr lang="en-US" altLang="zh-CN" sz="2800" b="1"/>
              <a:t>3.1  S-</a:t>
            </a:r>
            <a:r>
              <a:rPr lang="zh-CN" altLang="en-US" sz="2800" b="1"/>
              <a:t>曲线</a:t>
            </a:r>
            <a:r>
              <a:rPr lang="zh-CN" altLang="en-US" sz="2800" b="1">
                <a:latin typeface="宋体" pitchFamily="2" charset="-122"/>
              </a:rPr>
              <a:t>进化</a:t>
            </a:r>
            <a:r>
              <a:rPr lang="zh-CN" altLang="en-US" sz="2800" b="1"/>
              <a:t> </a:t>
            </a:r>
          </a:p>
        </p:txBody>
      </p:sp>
      <p:pic>
        <p:nvPicPr>
          <p:cNvPr id="3111" name="Picture 39" descr="扫描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8" y="1760538"/>
            <a:ext cx="4822825"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70" name="组合 46"/>
          <p:cNvGrpSpPr>
            <a:grpSpLocks/>
          </p:cNvGrpSpPr>
          <p:nvPr/>
        </p:nvGrpSpPr>
        <p:grpSpPr bwMode="auto">
          <a:xfrm>
            <a:off x="4895850" y="2535238"/>
            <a:ext cx="3709988" cy="2652712"/>
            <a:chOff x="5322858" y="3170387"/>
            <a:chExt cx="3711048" cy="2652880"/>
          </a:xfrm>
        </p:grpSpPr>
        <p:cxnSp>
          <p:nvCxnSpPr>
            <p:cNvPr id="2" name="直接箭头连接符 10"/>
            <p:cNvCxnSpPr>
              <a:cxnSpLocks noChangeShapeType="1"/>
            </p:cNvCxnSpPr>
            <p:nvPr/>
          </p:nvCxnSpPr>
          <p:spPr bwMode="auto">
            <a:xfrm>
              <a:off x="5796458" y="5436251"/>
              <a:ext cx="2952006" cy="0"/>
            </a:xfrm>
            <a:prstGeom prst="straightConnector1">
              <a:avLst/>
            </a:prstGeom>
            <a:noFill/>
            <a:ln w="2857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1" name="直接箭头连接符 12"/>
            <p:cNvCxnSpPr>
              <a:cxnSpLocks noChangeShapeType="1"/>
            </p:cNvCxnSpPr>
            <p:nvPr/>
          </p:nvCxnSpPr>
          <p:spPr bwMode="auto">
            <a:xfrm>
              <a:off x="8820150" y="5398368"/>
              <a:ext cx="0" cy="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2" name="直接箭头连接符 18"/>
            <p:cNvCxnSpPr>
              <a:cxnSpLocks noChangeShapeType="1"/>
            </p:cNvCxnSpPr>
            <p:nvPr/>
          </p:nvCxnSpPr>
          <p:spPr bwMode="auto">
            <a:xfrm>
              <a:off x="5796458" y="3321125"/>
              <a:ext cx="0" cy="2124099"/>
            </a:xfrm>
            <a:prstGeom prst="straightConnector1">
              <a:avLst/>
            </a:prstGeom>
            <a:noFill/>
            <a:ln w="28575" algn="ctr">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3" name="直接箭头连接符 26"/>
            <p:cNvCxnSpPr>
              <a:cxnSpLocks noChangeShapeType="1"/>
            </p:cNvCxnSpPr>
            <p:nvPr/>
          </p:nvCxnSpPr>
          <p:spPr bwMode="auto">
            <a:xfrm>
              <a:off x="5796458" y="4401245"/>
              <a:ext cx="914400" cy="914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4" name="曲线连接符 36"/>
            <p:cNvCxnSpPr>
              <a:cxnSpLocks noChangeShapeType="1"/>
            </p:cNvCxnSpPr>
            <p:nvPr/>
          </p:nvCxnSpPr>
          <p:spPr bwMode="auto">
            <a:xfrm flipV="1">
              <a:off x="6012160" y="4616301"/>
              <a:ext cx="720080" cy="649733"/>
            </a:xfrm>
            <a:prstGeom prst="curvedConnector3">
              <a:avLst>
                <a:gd name="adj1" fmla="val 50000"/>
              </a:avLst>
            </a:prstGeom>
            <a:noFill/>
            <a:ln w="2857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5" name="曲线连接符 44"/>
            <p:cNvCxnSpPr>
              <a:cxnSpLocks noChangeShapeType="1"/>
            </p:cNvCxnSpPr>
            <p:nvPr/>
          </p:nvCxnSpPr>
          <p:spPr bwMode="auto">
            <a:xfrm flipV="1">
              <a:off x="6673715" y="4118968"/>
              <a:ext cx="720080" cy="649733"/>
            </a:xfrm>
            <a:prstGeom prst="curvedConnector3">
              <a:avLst>
                <a:gd name="adj1" fmla="val 50000"/>
              </a:avLst>
            </a:prstGeom>
            <a:noFill/>
            <a:ln w="2857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6" name="曲线连接符 45"/>
            <p:cNvCxnSpPr>
              <a:cxnSpLocks noChangeShapeType="1"/>
            </p:cNvCxnSpPr>
            <p:nvPr/>
          </p:nvCxnSpPr>
          <p:spPr bwMode="auto">
            <a:xfrm flipV="1">
              <a:off x="7236135" y="3685177"/>
              <a:ext cx="720080" cy="649733"/>
            </a:xfrm>
            <a:prstGeom prst="curvedConnector3">
              <a:avLst>
                <a:gd name="adj1" fmla="val 50000"/>
              </a:avLst>
            </a:prstGeom>
            <a:noFill/>
            <a:ln w="2857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77" name="TextBox 41"/>
            <p:cNvSpPr txBox="1">
              <a:spLocks noChangeArrowheads="1"/>
            </p:cNvSpPr>
            <p:nvPr/>
          </p:nvSpPr>
          <p:spPr bwMode="auto">
            <a:xfrm>
              <a:off x="7679238" y="5453935"/>
              <a:ext cx="13546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lang="zh-CN" altLang="en-US" sz="1800"/>
                <a:t>发展时期</a:t>
              </a:r>
            </a:p>
          </p:txBody>
        </p:sp>
        <p:sp>
          <p:nvSpPr>
            <p:cNvPr id="11278" name="TextBox 42"/>
            <p:cNvSpPr txBox="1">
              <a:spLocks noChangeArrowheads="1"/>
            </p:cNvSpPr>
            <p:nvPr/>
          </p:nvSpPr>
          <p:spPr bwMode="auto">
            <a:xfrm>
              <a:off x="5322858" y="3170387"/>
              <a:ext cx="461665" cy="1122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lang="zh-CN" altLang="en-US" sz="1800"/>
                <a:t>发展阶段</a:t>
              </a:r>
            </a:p>
          </p:txBody>
        </p:sp>
        <p:sp>
          <p:nvSpPr>
            <p:cNvPr id="11279" name="TextBox 43"/>
            <p:cNvSpPr txBox="1">
              <a:spLocks noChangeArrowheads="1"/>
            </p:cNvSpPr>
            <p:nvPr/>
          </p:nvSpPr>
          <p:spPr bwMode="auto">
            <a:xfrm>
              <a:off x="6237323" y="4945224"/>
              <a:ext cx="1066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lang="zh-CN" altLang="en-US"/>
                <a:t>老技术</a:t>
              </a:r>
            </a:p>
          </p:txBody>
        </p:sp>
        <p:sp>
          <p:nvSpPr>
            <p:cNvPr id="11280" name="TextBox 52"/>
            <p:cNvSpPr txBox="1">
              <a:spLocks noChangeArrowheads="1"/>
            </p:cNvSpPr>
            <p:nvPr/>
          </p:nvSpPr>
          <p:spPr bwMode="auto">
            <a:xfrm>
              <a:off x="6948264" y="4397042"/>
              <a:ext cx="13734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lang="zh-CN" altLang="en-US"/>
                <a:t>现有技术</a:t>
              </a:r>
            </a:p>
          </p:txBody>
        </p:sp>
        <p:sp>
          <p:nvSpPr>
            <p:cNvPr id="11281" name="TextBox 53"/>
            <p:cNvSpPr txBox="1">
              <a:spLocks noChangeArrowheads="1"/>
            </p:cNvSpPr>
            <p:nvPr/>
          </p:nvSpPr>
          <p:spPr bwMode="auto">
            <a:xfrm>
              <a:off x="7742314" y="3732930"/>
              <a:ext cx="1066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r>
                <a:rPr lang="zh-CN" altLang="en-US"/>
                <a:t>新技术</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linds(horizontal)">
                                      <p:cBhvr>
                                        <p:cTn id="7" dur="500"/>
                                        <p:tgtEl>
                                          <p:spTgt spid="30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111"/>
                                        </p:tgtEl>
                                        <p:attrNameLst>
                                          <p:attrName>style.visibility</p:attrName>
                                        </p:attrNameLst>
                                      </p:cBhvr>
                                      <p:to>
                                        <p:strVal val="visible"/>
                                      </p:to>
                                    </p:set>
                                    <p:animEffect transition="in" filter="blinds(horizontal)">
                                      <p:cBhvr>
                                        <p:cTn id="12" dur="500"/>
                                        <p:tgtEl>
                                          <p:spTgt spid="31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12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theme/theme1.xml><?xml version="1.0" encoding="utf-8"?>
<a:theme xmlns:a="http://schemas.openxmlformats.org/drawingml/2006/main" name="1_默认设计模板">
  <a:themeElements>
    <a:clrScheme name="1_默认设计模板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666699"/>
      </a:hlink>
      <a:folHlink>
        <a:srgbClr val="B2B2B2"/>
      </a:folHlink>
    </a:clrScheme>
    <a:fontScheme name="1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666699"/>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7403</TotalTime>
  <Words>6211</Words>
  <Application>Microsoft Office PowerPoint</Application>
  <PresentationFormat>全屏显示(4:3)</PresentationFormat>
  <Paragraphs>1248</Paragraphs>
  <Slides>88</Slides>
  <Notes>4</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2</vt:i4>
      </vt:variant>
      <vt:variant>
        <vt:lpstr>幻灯片标题</vt:lpstr>
      </vt:variant>
      <vt:variant>
        <vt:i4>88</vt:i4>
      </vt:variant>
    </vt:vector>
  </HeadingPairs>
  <TitlesOfParts>
    <vt:vector size="104" baseType="lpstr">
      <vt:lpstr>Times New Roman</vt:lpstr>
      <vt:lpstr>宋体</vt:lpstr>
      <vt:lpstr>Arial</vt:lpstr>
      <vt:lpstr>Calibri</vt:lpstr>
      <vt:lpstr>华文行楷</vt:lpstr>
      <vt:lpstr>Arial Narrow</vt:lpstr>
      <vt:lpstr>Wingdings</vt:lpstr>
      <vt:lpstr>Arial Black</vt:lpstr>
      <vt:lpstr>隶书</vt:lpstr>
      <vt:lpstr>Tahoma</vt:lpstr>
      <vt:lpstr>楷体_GB2312</vt:lpstr>
      <vt:lpstr>Verdana</vt:lpstr>
      <vt:lpstr>1_默认设计模板</vt:lpstr>
      <vt:lpstr>自定义设计方案</vt:lpstr>
      <vt:lpstr>Microsoft 公式 3.0</vt:lpstr>
      <vt:lpstr>AutoCAD Drawing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各阶段产品发展建议和开发策略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thtfpc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zm</dc:creator>
  <cp:lastModifiedBy>User</cp:lastModifiedBy>
  <cp:revision>106</cp:revision>
  <dcterms:created xsi:type="dcterms:W3CDTF">2005-03-07T23:31:24Z</dcterms:created>
  <dcterms:modified xsi:type="dcterms:W3CDTF">2018-10-10T05:28:39Z</dcterms:modified>
</cp:coreProperties>
</file>