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3" r:id="rId2"/>
    <p:sldId id="259" r:id="rId3"/>
    <p:sldId id="275" r:id="rId4"/>
    <p:sldId id="260" r:id="rId5"/>
    <p:sldId id="261" r:id="rId6"/>
    <p:sldId id="262" r:id="rId7"/>
    <p:sldId id="274" r:id="rId8"/>
    <p:sldId id="277" r:id="rId9"/>
    <p:sldId id="263" r:id="rId10"/>
    <p:sldId id="276" r:id="rId11"/>
    <p:sldId id="264" r:id="rId12"/>
    <p:sldId id="265" r:id="rId13"/>
    <p:sldId id="266" r:id="rId14"/>
    <p:sldId id="267" r:id="rId15"/>
    <p:sldId id="268"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7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D03E1"/>
    <a:srgbClr val="2D26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guide orient="horz" pos="2183"/>
        <p:guide pos="3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pic>
        <p:nvPicPr>
          <p:cNvPr id="67" name="图片 6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96" y="17425"/>
            <a:ext cx="2412698" cy="660317"/>
          </a:xfrm>
          <a:prstGeom prst="rect">
            <a:avLst/>
          </a:prstGeom>
          <a:effectLst>
            <a:glow rad="38100">
              <a:srgbClr val="C00000">
                <a:alpha val="17000"/>
              </a:srgbClr>
            </a:glow>
            <a:outerShdw blurRad="50800" dist="50800" dir="5400000" algn="ctr" rotWithShape="0">
              <a:schemeClr val="bg1"/>
            </a:outerShdw>
          </a:effectLst>
        </p:spPr>
      </p:pic>
      <p:cxnSp>
        <p:nvCxnSpPr>
          <p:cNvPr id="68" name="直接连接符 67"/>
          <p:cNvCxnSpPr/>
          <p:nvPr userDrawn="1"/>
        </p:nvCxnSpPr>
        <p:spPr bwMode="auto">
          <a:xfrm>
            <a:off x="0" y="769272"/>
            <a:ext cx="12192000" cy="29241"/>
          </a:xfrm>
          <a:prstGeom prst="line">
            <a:avLst/>
          </a:prstGeom>
          <a:solidFill>
            <a:srgbClr val="FFFFFF"/>
          </a:solidFill>
          <a:ln w="50800" cap="flat" cmpd="sng" algn="ctr">
            <a:solidFill>
              <a:srgbClr val="FFFF00">
                <a:alpha val="96000"/>
              </a:srgb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smtClean="0"/>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smtClean="0"/>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95" y="0"/>
            <a:ext cx="3197101" cy="784225"/>
          </a:xfrm>
          <a:prstGeom prst="rect">
            <a:avLst/>
          </a:prstGeom>
          <a:effectLst>
            <a:glow rad="38100">
              <a:srgbClr val="C00000">
                <a:alpha val="17000"/>
              </a:srgbClr>
            </a:glow>
            <a:outerShdw blurRad="50800" dist="50800" dir="5400000" algn="ctr" rotWithShape="0">
              <a:schemeClr val="tx1"/>
            </a:outerShdw>
          </a:effectLst>
        </p:spPr>
      </p:pic>
      <p:cxnSp>
        <p:nvCxnSpPr>
          <p:cNvPr id="6" name="直接连接符 3"/>
          <p:cNvCxnSpPr>
            <a:cxnSpLocks noChangeShapeType="1"/>
          </p:cNvCxnSpPr>
          <p:nvPr userDrawn="1"/>
        </p:nvCxnSpPr>
        <p:spPr bwMode="auto">
          <a:xfrm>
            <a:off x="0" y="784225"/>
            <a:ext cx="12192000" cy="0"/>
          </a:xfrm>
          <a:prstGeom prst="line">
            <a:avLst/>
          </a:prstGeom>
          <a:noFill/>
          <a:ln w="50800" algn="ctr">
            <a:solidFill>
              <a:srgbClr val="FFFF00">
                <a:alpha val="96000"/>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D03E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91.png"/><Relationship Id="rId1" Type="http://schemas.openxmlformats.org/officeDocument/2006/relationships/slideLayout" Target="../slideLayouts/slideLayout7.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18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10.png"/><Relationship Id="rId1" Type="http://schemas.openxmlformats.org/officeDocument/2006/relationships/slideLayout" Target="../slideLayouts/slideLayout7.xml"/><Relationship Id="rId5" Type="http://schemas.openxmlformats.org/officeDocument/2006/relationships/image" Target="../media/image240.png"/></Relationships>
</file>

<file path=ppt/slides/_rels/slide1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50.png"/><Relationship Id="rId1" Type="http://schemas.openxmlformats.org/officeDocument/2006/relationships/slideLayout" Target="../slideLayouts/slideLayout7.xml"/><Relationship Id="rId5" Type="http://schemas.openxmlformats.org/officeDocument/2006/relationships/image" Target="../media/image300.png"/><Relationship Id="rId4" Type="http://schemas.openxmlformats.org/officeDocument/2006/relationships/image" Target="../media/image290.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00.png"/><Relationship Id="rId4" Type="http://schemas.openxmlformats.org/officeDocument/2006/relationships/image" Target="../media/image320.png"/></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0.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332509" y="836023"/>
                <a:ext cx="11540672" cy="5406608"/>
              </a:xfrm>
              <a:prstGeom prst="rect">
                <a:avLst/>
              </a:prstGeom>
              <a:noFill/>
            </p:spPr>
            <p:txBody>
              <a:bodyPr wrap="square" rtlCol="0">
                <a:spAutoFit/>
              </a:bodyPr>
              <a:lstStyle/>
              <a:p>
                <a:r>
                  <a:rPr kumimoji="1" lang="en-US" altLang="zh-CN" sz="2400" b="1" dirty="0" smtClean="0">
                    <a:latin typeface="Times New Roman" panose="02020603050405020304" pitchFamily="18" charset="0"/>
                    <a:ea typeface="宋体" panose="02010600030101010101" pitchFamily="2" charset="-122"/>
                  </a:rPr>
                  <a:t>1</a:t>
                </a:r>
                <a:r>
                  <a:rPr kumimoji="1" lang="en-US" altLang="zh-CN" sz="2400" b="1" dirty="0" smtClean="0">
                    <a:latin typeface="Times New Roman" panose="02020603050405020304" pitchFamily="18" charset="0"/>
                    <a:ea typeface="宋体" panose="02010600030101010101" pitchFamily="2" charset="-122"/>
                  </a:rPr>
                  <a:t>. </a:t>
                </a:r>
                <a:r>
                  <a:rPr kumimoji="1" lang="zh-CN" altLang="en-US" sz="2400" b="1" dirty="0" smtClean="0">
                    <a:latin typeface="Times New Roman" panose="02020603050405020304" pitchFamily="18" charset="0"/>
                    <a:ea typeface="宋体" panose="02010600030101010101" pitchFamily="2" charset="-122"/>
                  </a:rPr>
                  <a:t>气液平衡</a:t>
                </a:r>
                <a:r>
                  <a:rPr kumimoji="1" lang="zh-CN" altLang="en-US" sz="2400" b="1" dirty="0">
                    <a:latin typeface="Times New Roman" panose="02020603050405020304" pitchFamily="18" charset="0"/>
                    <a:ea typeface="宋体" panose="02010600030101010101" pitchFamily="2" charset="-122"/>
                  </a:rPr>
                  <a:t>：</a:t>
                </a:r>
                <a:r>
                  <a:rPr kumimoji="1" lang="zh-CN" altLang="en-US" sz="2400" dirty="0" smtClean="0">
                    <a:latin typeface="Times New Roman" panose="02020603050405020304" pitchFamily="18" charset="0"/>
                    <a:ea typeface="宋体" panose="02010600030101010101" pitchFamily="2" charset="-122"/>
                  </a:rPr>
                  <a:t>是指溶液与其上方蒸汽达到平衡时气液两相间各组分组成的关系。</a:t>
                </a:r>
                <a:endParaRPr kumimoji="1" lang="en-US" altLang="zh-CN" sz="2400" dirty="0" smtClean="0">
                  <a:latin typeface="Times New Roman" panose="02020603050405020304" pitchFamily="18" charset="0"/>
                  <a:ea typeface="宋体" panose="02010600030101010101" pitchFamily="2" charset="-122"/>
                </a:endParaRPr>
              </a:p>
              <a:p>
                <a:pPr>
                  <a:lnSpc>
                    <a:spcPts val="4000"/>
                  </a:lnSpc>
                  <a:spcBef>
                    <a:spcPts val="600"/>
                  </a:spcBef>
                </a:pPr>
                <a:r>
                  <a:rPr kumimoji="1" lang="en-US" altLang="zh-CN" sz="2400" b="1" dirty="0">
                    <a:latin typeface="Times New Roman" panose="02020603050405020304" pitchFamily="18" charset="0"/>
                    <a:ea typeface="宋体" panose="02010600030101010101" pitchFamily="2" charset="-122"/>
                  </a:rPr>
                  <a:t>2. </a:t>
                </a:r>
                <a:r>
                  <a:rPr kumimoji="1" lang="zh-CN" altLang="en-US" sz="2400" b="1" dirty="0" smtClean="0">
                    <a:latin typeface="Times New Roman" panose="02020603050405020304" pitchFamily="18" charset="0"/>
                    <a:ea typeface="宋体" panose="02010600030101010101" pitchFamily="2" charset="-122"/>
                  </a:rPr>
                  <a:t>双组分物系的自由度</a:t>
                </a:r>
                <a:endParaRPr kumimoji="1" lang="en-US" altLang="zh-CN" sz="2400" b="1" dirty="0" smtClean="0">
                  <a:latin typeface="Times New Roman" panose="02020603050405020304" pitchFamily="18" charset="0"/>
                  <a:ea typeface="宋体" panose="02010600030101010101" pitchFamily="2" charset="-122"/>
                </a:endParaRPr>
              </a:p>
              <a:p>
                <a:pPr marL="457200" indent="-457200">
                  <a:lnSpc>
                    <a:spcPts val="4000"/>
                  </a:lnSpc>
                  <a:spcBef>
                    <a:spcPts val="600"/>
                  </a:spcBef>
                  <a:buAutoNum type="arabicPeriod"/>
                </a:pPr>
                <a:endParaRPr kumimoji="1" lang="en-US" altLang="zh-CN" sz="2400" b="1" dirty="0">
                  <a:latin typeface="Times New Roman" panose="02020603050405020304" pitchFamily="18" charset="0"/>
                  <a:ea typeface="宋体" panose="02010600030101010101" pitchFamily="2" charset="-122"/>
                </a:endParaRPr>
              </a:p>
              <a:p>
                <a:pPr marL="457200" indent="-457200">
                  <a:lnSpc>
                    <a:spcPts val="4000"/>
                  </a:lnSpc>
                  <a:spcBef>
                    <a:spcPts val="600"/>
                  </a:spcBef>
                  <a:buAutoNum type="arabicPeriod"/>
                </a:pPr>
                <a:endParaRPr kumimoji="1" lang="en-US" altLang="zh-CN" sz="2400" b="1" dirty="0" smtClean="0">
                  <a:latin typeface="Times New Roman" panose="02020603050405020304" pitchFamily="18" charset="0"/>
                  <a:ea typeface="宋体" panose="02010600030101010101" pitchFamily="2" charset="-122"/>
                </a:endParaRPr>
              </a:p>
              <a:p>
                <a:pPr marL="457200" indent="-457200">
                  <a:lnSpc>
                    <a:spcPts val="4000"/>
                  </a:lnSpc>
                  <a:spcBef>
                    <a:spcPts val="600"/>
                  </a:spcBef>
                  <a:buAutoNum type="arabicPeriod"/>
                </a:pPr>
                <a:endParaRPr kumimoji="1" lang="en-US" altLang="zh-CN" sz="2400" b="1" dirty="0">
                  <a:latin typeface="Times New Roman" panose="02020603050405020304" pitchFamily="18" charset="0"/>
                  <a:ea typeface="宋体" panose="02010600030101010101" pitchFamily="2" charset="-122"/>
                </a:endParaRPr>
              </a:p>
              <a:p>
                <a:r>
                  <a:rPr lang="zh-CN" altLang="en-US" sz="2400" dirty="0" smtClean="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在</a:t>
                </a:r>
                <a:r>
                  <a:rPr lang="zh-CN" altLang="en-US" sz="2400" dirty="0">
                    <a:latin typeface="Times New Roman" panose="02020603050405020304" pitchFamily="18" charset="0"/>
                    <a:cs typeface="Times New Roman" panose="02020603050405020304" pitchFamily="18" charset="0"/>
                  </a:rPr>
                  <a:t>一定压力</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𝑝</m:t>
                    </m:r>
                  </m:oMath>
                </a14:m>
                <a:r>
                  <a:rPr lang="zh-CN" altLang="en-US" sz="2400" dirty="0">
                    <a:latin typeface="Times New Roman" panose="02020603050405020304" pitchFamily="18" charset="0"/>
                    <a:cs typeface="Times New Roman" panose="02020603050405020304" pitchFamily="18" charset="0"/>
                  </a:rPr>
                  <a:t>下，液相（气相）组成 </a:t>
                </a: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𝑥</m:t>
                    </m:r>
                    <m:r>
                      <a:rPr lang="en-US" altLang="zh-CN" sz="2400" i="1" baseline="-25000" dirty="0" err="1">
                        <a:latin typeface="Cambria Math" panose="02040503050406030204" pitchFamily="18" charset="0"/>
                        <a:cs typeface="Times New Roman" panose="02020603050405020304" pitchFamily="18" charset="0"/>
                      </a:rPr>
                      <m:t>𝐴</m:t>
                    </m:r>
                    <m:r>
                      <a:rPr lang="zh-CN" altLang="en-US" sz="2400" i="1" dirty="0">
                        <a:latin typeface="Cambria Math" panose="02040503050406030204" pitchFamily="18" charset="0"/>
                        <a:cs typeface="Times New Roman" panose="02020603050405020304" pitchFamily="18" charset="0"/>
                      </a:rPr>
                      <m:t>（</m:t>
                    </m:r>
                    <m:r>
                      <a:rPr lang="en-US" altLang="zh-CN" sz="2400" i="1" dirty="0" err="1">
                        <a:latin typeface="Cambria Math" panose="02040503050406030204" pitchFamily="18" charset="0"/>
                        <a:cs typeface="Times New Roman" panose="02020603050405020304" pitchFamily="18" charset="0"/>
                      </a:rPr>
                      <m:t>𝑦</m:t>
                    </m:r>
                    <m:r>
                      <a:rPr lang="en-US" altLang="zh-CN" sz="2400" i="1" baseline="-25000" dirty="0" err="1">
                        <a:latin typeface="Cambria Math" panose="02040503050406030204" pitchFamily="18" charset="0"/>
                        <a:cs typeface="Times New Roman" panose="02020603050405020304" pitchFamily="18" charset="0"/>
                      </a:rPr>
                      <m:t>𝐴</m:t>
                    </m:r>
                    <m:r>
                      <a:rPr lang="zh-CN" altLang="en-US" sz="2400" i="1" dirty="0">
                        <a:latin typeface="Cambria Math" panose="02040503050406030204" pitchFamily="18" charset="0"/>
                        <a:cs typeface="Times New Roman" panose="02020603050405020304" pitchFamily="18" charset="0"/>
                      </a:rPr>
                      <m:t>）</m:t>
                    </m:r>
                  </m:oMath>
                </a14:m>
                <a:r>
                  <a:rPr lang="zh-CN" altLang="en-US" sz="2400" dirty="0">
                    <a:latin typeface="Times New Roman" panose="02020603050405020304" pitchFamily="18" charset="0"/>
                    <a:cs typeface="Times New Roman" panose="02020603050405020304" pitchFamily="18" charset="0"/>
                  </a:rPr>
                  <a:t>与温度 </a:t>
                </a: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𝑡</m:t>
                    </m:r>
                  </m:oMath>
                </a14:m>
                <a:r>
                  <a:rPr lang="zh-CN" altLang="en-US" sz="2400" i="1"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存在一一对应</a:t>
                </a:r>
                <a:r>
                  <a:rPr lang="zh-CN" altLang="en-US" sz="2400" dirty="0" smtClean="0">
                    <a:latin typeface="Times New Roman" panose="02020603050405020304" pitchFamily="18" charset="0"/>
                    <a:cs typeface="Times New Roman" panose="02020603050405020304" pitchFamily="18" charset="0"/>
                  </a:rPr>
                  <a:t>关系。</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𝑡</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𝑓</m:t>
                    </m:r>
                    <m:d>
                      <m:dPr>
                        <m:ctrlPr>
                          <a:rPr lang="en-US" altLang="zh-CN" sz="2400" i="1" smtClean="0">
                            <a:latin typeface="Cambria Math" panose="02040503050406030204" pitchFamily="18" charset="0"/>
                            <a:cs typeface="Times New Roman" panose="02020603050405020304" pitchFamily="18" charset="0"/>
                          </a:rPr>
                        </m:ctrlPr>
                      </m:dPr>
                      <m:e>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𝐴</m:t>
                            </m:r>
                          </m:sub>
                        </m:sSub>
                      </m:e>
                    </m:d>
                    <m:r>
                      <a:rPr lang="zh-CN" altLang="en-US"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𝑡</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𝑓</m:t>
                    </m:r>
                    <m:d>
                      <m:dPr>
                        <m:ctrlPr>
                          <a:rPr lang="en-US" altLang="zh-CN" sz="2400" b="0" i="1" smtClean="0">
                            <a:latin typeface="Cambria Math" panose="02040503050406030204" pitchFamily="18" charset="0"/>
                            <a:cs typeface="Times New Roman" panose="02020603050405020304" pitchFamily="18" charset="0"/>
                          </a:rPr>
                        </m:ctrlPr>
                      </m:dPr>
                      <m:e>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𝑦</m:t>
                            </m:r>
                          </m:e>
                          <m:sub>
                            <m:r>
                              <a:rPr lang="en-US" altLang="zh-CN" sz="2400" b="0" i="1" smtClean="0">
                                <a:latin typeface="Cambria Math" panose="02040503050406030204" pitchFamily="18" charset="0"/>
                                <a:cs typeface="Times New Roman" panose="02020603050405020304" pitchFamily="18" charset="0"/>
                              </a:rPr>
                              <m:t>𝐴</m:t>
                            </m:r>
                          </m:sub>
                        </m:sSub>
                      </m:e>
                    </m:d>
                  </m:oMath>
                </a14:m>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在一定压力</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𝑝</m:t>
                    </m:r>
                  </m:oMath>
                </a14:m>
                <a:r>
                  <a:rPr lang="zh-CN" altLang="en-US" sz="2400" dirty="0">
                    <a:latin typeface="Times New Roman" panose="02020603050405020304" pitchFamily="18" charset="0"/>
                    <a:cs typeface="Times New Roman" panose="02020603050405020304" pitchFamily="18" charset="0"/>
                  </a:rPr>
                  <a:t>下，气液组成之间</a:t>
                </a: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𝑥</m:t>
                    </m:r>
                    <m:r>
                      <a:rPr lang="en-US" altLang="zh-CN" sz="2400" i="1" baseline="-25000" dirty="0" err="1">
                        <a:latin typeface="Cambria Math" panose="02040503050406030204" pitchFamily="18" charset="0"/>
                        <a:cs typeface="Times New Roman" panose="02020603050405020304" pitchFamily="18" charset="0"/>
                      </a:rPr>
                      <m:t>𝐴</m:t>
                    </m:r>
                    <m:r>
                      <a:rPr lang="en-US" altLang="zh-CN" sz="2400" i="1" dirty="0" err="1">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𝑦</m:t>
                        </m:r>
                      </m:e>
                      <m:sub>
                        <m:r>
                          <a:rPr lang="en-US" altLang="zh-CN" sz="2400" i="1" dirty="0">
                            <a:latin typeface="Cambria Math" panose="02040503050406030204" pitchFamily="18" charset="0"/>
                            <a:cs typeface="Times New Roman" panose="02020603050405020304" pitchFamily="18" charset="0"/>
                          </a:rPr>
                          <m:t>𝐴</m:t>
                        </m:r>
                      </m:sub>
                    </m:sSub>
                  </m:oMath>
                </a14:m>
                <a:r>
                  <a:rPr lang="zh-CN" altLang="en-US" sz="2400" dirty="0">
                    <a:latin typeface="Times New Roman" panose="02020603050405020304" pitchFamily="18" charset="0"/>
                    <a:cs typeface="Times New Roman" panose="02020603050405020304" pitchFamily="18" charset="0"/>
                  </a:rPr>
                  <a:t>存在一一对应关系</a:t>
                </a:r>
                <a:r>
                  <a:rPr lang="zh-CN" altLang="en-US"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𝑦</m:t>
                        </m:r>
                      </m:e>
                      <m:sub>
                        <m:r>
                          <m:rPr>
                            <m:sty m:val="p"/>
                          </m:rPr>
                          <a:rPr lang="en-US" altLang="zh-CN" sz="2400">
                            <a:latin typeface="Cambria Math" panose="02040503050406030204" pitchFamily="18" charset="0"/>
                            <a:cs typeface="Times New Roman" panose="02020603050405020304" pitchFamily="18" charset="0"/>
                          </a:rPr>
                          <m:t>A</m:t>
                        </m:r>
                      </m:sub>
                    </m:sSub>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𝑓</m:t>
                    </m:r>
                    <m:d>
                      <m:dPr>
                        <m:ctrlPr>
                          <a:rPr lang="en-US" altLang="zh-CN" sz="2400" i="1">
                            <a:latin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m:rPr>
                                <m:sty m:val="p"/>
                              </m:rPr>
                              <a:rPr lang="en-US" altLang="zh-CN" sz="2400">
                                <a:latin typeface="Cambria Math" panose="02040503050406030204" pitchFamily="18" charset="0"/>
                                <a:cs typeface="Times New Roman" panose="02020603050405020304" pitchFamily="18" charset="0"/>
                              </a:rPr>
                              <m:t>A</m:t>
                            </m:r>
                          </m:sub>
                        </m:sSub>
                      </m:e>
                    </m:d>
                  </m:oMath>
                </a14:m>
                <a:endParaRPr kumimoji="1" lang="en-US" altLang="zh-CN" sz="2400" b="1" dirty="0" smtClean="0">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在一定</a:t>
                </a:r>
                <a:r>
                  <a:rPr lang="zh-CN" altLang="en-US" sz="2400" dirty="0" smtClean="0">
                    <a:latin typeface="Times New Roman" panose="02020603050405020304" pitchFamily="18" charset="0"/>
                    <a:cs typeface="Times New Roman" panose="02020603050405020304" pitchFamily="18" charset="0"/>
                  </a:rPr>
                  <a:t>温度</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𝑡</m:t>
                    </m:r>
                  </m:oMath>
                </a14:m>
                <a:r>
                  <a:rPr lang="zh-CN" altLang="en-US" sz="2400" dirty="0" smtClean="0">
                    <a:latin typeface="Times New Roman" panose="02020603050405020304" pitchFamily="18" charset="0"/>
                    <a:cs typeface="Times New Roman" panose="02020603050405020304" pitchFamily="18" charset="0"/>
                  </a:rPr>
                  <a:t>下，</a:t>
                </a:r>
                <a:r>
                  <a:rPr lang="zh-CN" altLang="en-US" sz="2400" dirty="0">
                    <a:latin typeface="Times New Roman" panose="02020603050405020304" pitchFamily="18" charset="0"/>
                    <a:cs typeface="Times New Roman" panose="02020603050405020304" pitchFamily="18" charset="0"/>
                  </a:rPr>
                  <a:t>液相（气相）组成 </a:t>
                </a: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𝑥</m:t>
                    </m:r>
                    <m:r>
                      <a:rPr lang="en-US" altLang="zh-CN" sz="2400" i="1" baseline="-25000" dirty="0" err="1">
                        <a:latin typeface="Cambria Math" panose="02040503050406030204" pitchFamily="18" charset="0"/>
                        <a:cs typeface="Times New Roman" panose="02020603050405020304" pitchFamily="18" charset="0"/>
                      </a:rPr>
                      <m:t>𝐴</m:t>
                    </m:r>
                    <m:r>
                      <a:rPr lang="zh-CN" altLang="en-US" sz="2400" i="1" dirty="0">
                        <a:latin typeface="Cambria Math" panose="02040503050406030204" pitchFamily="18" charset="0"/>
                        <a:cs typeface="Times New Roman" panose="02020603050405020304" pitchFamily="18" charset="0"/>
                      </a:rPr>
                      <m:t>（</m:t>
                    </m:r>
                    <m:r>
                      <a:rPr lang="en-US" altLang="zh-CN" sz="2400" i="1" dirty="0" err="1">
                        <a:latin typeface="Cambria Math" panose="02040503050406030204" pitchFamily="18" charset="0"/>
                        <a:cs typeface="Times New Roman" panose="02020603050405020304" pitchFamily="18" charset="0"/>
                      </a:rPr>
                      <m:t>𝑦</m:t>
                    </m:r>
                    <m:r>
                      <a:rPr lang="en-US" altLang="zh-CN" sz="2400" i="1" baseline="-25000" dirty="0" err="1">
                        <a:latin typeface="Cambria Math" panose="02040503050406030204" pitchFamily="18" charset="0"/>
                        <a:cs typeface="Times New Roman" panose="02020603050405020304" pitchFamily="18" charset="0"/>
                      </a:rPr>
                      <m:t>𝐴</m:t>
                    </m:r>
                    <m:r>
                      <a:rPr lang="zh-CN" altLang="en-US" sz="2400" i="1" dirty="0">
                        <a:latin typeface="Cambria Math" panose="02040503050406030204" pitchFamily="18" charset="0"/>
                        <a:cs typeface="Times New Roman" panose="02020603050405020304" pitchFamily="18" charset="0"/>
                      </a:rPr>
                      <m:t>）</m:t>
                    </m:r>
                  </m:oMath>
                </a14:m>
                <a:r>
                  <a:rPr lang="zh-CN" altLang="en-US" sz="2400" dirty="0" smtClean="0">
                    <a:latin typeface="Times New Roman" panose="02020603050405020304" pitchFamily="18" charset="0"/>
                    <a:cs typeface="Times New Roman" panose="02020603050405020304" pitchFamily="18" charset="0"/>
                  </a:rPr>
                  <a:t>与压力</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𝑝</m:t>
                    </m:r>
                  </m:oMath>
                </a14:m>
                <a:r>
                  <a:rPr lang="zh-CN" altLang="en-US" sz="2400" i="1" dirty="0" smtClean="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存在一一对应</a:t>
                </a:r>
                <a:r>
                  <a:rPr lang="zh-CN" altLang="en-US" sz="2400" dirty="0" smtClean="0">
                    <a:latin typeface="Times New Roman" panose="02020603050405020304" pitchFamily="18" charset="0"/>
                    <a:cs typeface="Times New Roman" panose="02020603050405020304" pitchFamily="18" charset="0"/>
                  </a:rPr>
                  <a:t>关系。</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𝑝</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𝑓</m:t>
                    </m:r>
                    <m:d>
                      <m:dPr>
                        <m:ctrlPr>
                          <a:rPr lang="en-US" altLang="zh-CN" sz="2400" b="0" i="1" smtClean="0">
                            <a:latin typeface="Cambria Math" panose="02040503050406030204" pitchFamily="18" charset="0"/>
                            <a:cs typeface="Times New Roman" panose="02020603050405020304" pitchFamily="18" charset="0"/>
                          </a:rPr>
                        </m:ctrlPr>
                      </m:dPr>
                      <m:e>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𝐴</m:t>
                            </m:r>
                          </m:sub>
                        </m:sSub>
                      </m:e>
                    </m:d>
                    <m:r>
                      <a:rPr lang="zh-CN" altLang="en-US"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𝑝</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𝑓</m:t>
                    </m:r>
                    <m:d>
                      <m:dPr>
                        <m:ctrlPr>
                          <a:rPr lang="en-US" altLang="zh-CN" sz="2400" i="1">
                            <a:latin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cs typeface="Times New Roman" panose="02020603050405020304" pitchFamily="18" charset="0"/>
                              </a:rPr>
                              <m:t>𝐴</m:t>
                            </m:r>
                          </m:sub>
                        </m:sSub>
                      </m:e>
                    </m:d>
                  </m:oMath>
                </a14:m>
                <a:endParaRPr lang="en-US" altLang="zh-CN" sz="2400" dirty="0" smtClean="0">
                  <a:latin typeface="Times New Roman" panose="02020603050405020304" pitchFamily="18" charset="0"/>
                  <a:cs typeface="Times New Roman" panose="02020603050405020304" pitchFamily="18"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332509" y="836023"/>
                <a:ext cx="11540672" cy="5406608"/>
              </a:xfrm>
              <a:prstGeom prst="rect">
                <a:avLst/>
              </a:prstGeom>
              <a:blipFill>
                <a:blip r:embed="rId2"/>
                <a:stretch>
                  <a:fillRect l="-845" t="-1240" b="-789"/>
                </a:stretch>
              </a:blipFill>
            </p:spPr>
            <p:txBody>
              <a:bodyPr/>
              <a:lstStyle/>
              <a:p>
                <a:r>
                  <a:rPr lang="zh-CN" altLang="en-US">
                    <a:noFill/>
                  </a:rPr>
                  <a:t> </a:t>
                </a:r>
              </a:p>
            </p:txBody>
          </p:sp>
        </mc:Fallback>
      </mc:AlternateContent>
      <p:sp>
        <p:nvSpPr>
          <p:cNvPr id="4" name="Text Box 4"/>
          <p:cNvSpPr txBox="1">
            <a:spLocks noChangeArrowheads="1"/>
          </p:cNvSpPr>
          <p:nvPr/>
        </p:nvSpPr>
        <p:spPr bwMode="auto">
          <a:xfrm>
            <a:off x="3621017" y="125542"/>
            <a:ext cx="58756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6.2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  双组分溶液的汽</a:t>
            </a: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液平衡</a:t>
            </a:r>
          </a:p>
        </p:txBody>
      </p:sp>
      <p:grpSp>
        <p:nvGrpSpPr>
          <p:cNvPr id="5" name="组合 4"/>
          <p:cNvGrpSpPr/>
          <p:nvPr/>
        </p:nvGrpSpPr>
        <p:grpSpPr>
          <a:xfrm>
            <a:off x="1602549" y="1877316"/>
            <a:ext cx="1679863" cy="1762421"/>
            <a:chOff x="1631372" y="4179684"/>
            <a:chExt cx="1679863" cy="1762421"/>
          </a:xfrm>
        </p:grpSpPr>
        <p:sp>
          <p:nvSpPr>
            <p:cNvPr id="3" name="矩形标注 2"/>
            <p:cNvSpPr/>
            <p:nvPr/>
          </p:nvSpPr>
          <p:spPr>
            <a:xfrm>
              <a:off x="1631372" y="5548887"/>
              <a:ext cx="1233054" cy="393218"/>
            </a:xfrm>
            <a:prstGeom prst="wedgeRectCallout">
              <a:avLst>
                <a:gd name="adj1" fmla="val -51790"/>
                <a:gd name="adj2" fmla="val -1700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rPr>
                <a:t>组分数</a:t>
              </a:r>
              <a:endParaRPr lang="zh-CN" altLang="en-US" sz="2400" b="1" dirty="0">
                <a:solidFill>
                  <a:schemeClr val="bg1"/>
                </a:solidFill>
              </a:endParaRPr>
            </a:p>
          </p:txBody>
        </p:sp>
        <p:sp>
          <p:nvSpPr>
            <p:cNvPr id="8" name="矩形标注 7"/>
            <p:cNvSpPr/>
            <p:nvPr/>
          </p:nvSpPr>
          <p:spPr>
            <a:xfrm>
              <a:off x="2417618" y="4179684"/>
              <a:ext cx="893617" cy="441630"/>
            </a:xfrm>
            <a:prstGeom prst="wedgeRectCallout">
              <a:avLst>
                <a:gd name="adj1" fmla="val -73466"/>
                <a:gd name="adj2" fmla="val 111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rPr>
                <a:t>相数</a:t>
              </a:r>
              <a:endParaRPr lang="zh-CN" altLang="en-US" sz="2400" b="1" dirty="0">
                <a:solidFill>
                  <a:schemeClr val="bg1"/>
                </a:solidFill>
              </a:endParaRPr>
            </a:p>
          </p:txBody>
        </p:sp>
      </p:grpSp>
      <p:sp>
        <p:nvSpPr>
          <p:cNvPr id="9" name="AutoShape 11"/>
          <p:cNvSpPr>
            <a:spLocks/>
          </p:cNvSpPr>
          <p:nvPr/>
        </p:nvSpPr>
        <p:spPr bwMode="auto">
          <a:xfrm>
            <a:off x="3454780" y="1936800"/>
            <a:ext cx="215900" cy="1439862"/>
          </a:xfrm>
          <a:prstGeom prst="leftBrace">
            <a:avLst>
              <a:gd name="adj1" fmla="val 55576"/>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10" name="Text Box 2"/>
              <p:cNvSpPr txBox="1">
                <a:spLocks noChangeArrowheads="1"/>
              </p:cNvSpPr>
              <p:nvPr/>
            </p:nvSpPr>
            <p:spPr bwMode="auto">
              <a:xfrm>
                <a:off x="3750372" y="1870129"/>
                <a:ext cx="3021219" cy="156966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smtClean="0">
                    <a:solidFill>
                      <a:schemeClr val="tx1"/>
                    </a:solidFill>
                    <a:latin typeface="+mn-ea"/>
                  </a:rPr>
                  <a:t>组分：</a:t>
                </a:r>
                <a14:m>
                  <m:oMath xmlns:m="http://schemas.openxmlformats.org/officeDocument/2006/math">
                    <m:r>
                      <a:rPr lang="en-US" altLang="zh-CN" sz="2400" b="0" i="1" smtClean="0">
                        <a:solidFill>
                          <a:schemeClr val="tx1"/>
                        </a:solidFill>
                        <a:latin typeface="Cambria Math" panose="02040503050406030204" pitchFamily="18" charset="0"/>
                      </a:rPr>
                      <m:t>𝐴</m:t>
                    </m:r>
                    <m:r>
                      <a:rPr lang="zh-CN" altLang="en-US" sz="2400" i="1">
                        <a:latin typeface="Cambria Math" panose="02040503050406030204" pitchFamily="18" charset="0"/>
                      </a:rPr>
                      <m:t>、</m:t>
                    </m:r>
                  </m:oMath>
                </a14:m>
                <a:r>
                  <a:rPr lang="en-US" altLang="zh-CN" sz="2400" i="1" dirty="0" smtClean="0">
                    <a:solidFill>
                      <a:schemeClr val="tx1"/>
                    </a:solidFill>
                    <a:latin typeface="Times New Roman" panose="02020603050405020304" pitchFamily="18" charset="0"/>
                    <a:cs typeface="Times New Roman" panose="02020603050405020304" pitchFamily="18" charset="0"/>
                  </a:rPr>
                  <a:t>B</a:t>
                </a:r>
                <a:endParaRPr lang="en-US" altLang="zh-CN" sz="2400" i="1" dirty="0">
                  <a:solidFill>
                    <a:schemeClr val="tx1"/>
                  </a:solidFill>
                  <a:latin typeface="Times New Roman" panose="02020603050405020304" pitchFamily="18" charset="0"/>
                  <a:cs typeface="Times New Roman" panose="02020603050405020304" pitchFamily="18" charset="0"/>
                </a:endParaRPr>
              </a:p>
              <a:p>
                <a:pPr>
                  <a:spcBef>
                    <a:spcPct val="50000"/>
                  </a:spcBef>
                </a:pPr>
                <a:r>
                  <a:rPr lang="zh-CN" altLang="en-US" sz="2400" dirty="0" smtClean="0">
                    <a:solidFill>
                      <a:schemeClr val="tx1"/>
                    </a:solidFill>
                    <a:latin typeface="Times New Roman" panose="02020603050405020304" pitchFamily="18" charset="0"/>
                    <a:cs typeface="Times New Roman" panose="02020603050405020304" pitchFamily="18" charset="0"/>
                  </a:rPr>
                  <a:t>变量：</a:t>
                </a:r>
                <a14:m>
                  <m:oMath xmlns:m="http://schemas.openxmlformats.org/officeDocument/2006/math">
                    <m:r>
                      <a:rPr lang="en-US" altLang="zh-CN" sz="2400" b="0" i="1" smtClean="0">
                        <a:solidFill>
                          <a:schemeClr val="tx1"/>
                        </a:solidFill>
                        <a:latin typeface="Cambria Math" panose="02040503050406030204" pitchFamily="18" charset="0"/>
                        <a:cs typeface="Times New Roman" panose="02020603050405020304" pitchFamily="18" charset="0"/>
                      </a:rPr>
                      <m:t>𝑡</m:t>
                    </m:r>
                    <m:r>
                      <a:rPr lang="zh-CN" altLang="en-US"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𝑝</m:t>
                    </m:r>
                    <m:r>
                      <a:rPr lang="zh-CN" altLang="en-US" sz="2400" i="1">
                        <a:latin typeface="Cambria Math" panose="02040503050406030204" pitchFamily="18" charset="0"/>
                        <a:cs typeface="Times New Roman" panose="02020603050405020304" pitchFamily="18" charset="0"/>
                      </a:rPr>
                      <m:t>、</m:t>
                    </m:r>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m:rPr>
                            <m:sty m:val="p"/>
                          </m:rPr>
                          <a:rPr lang="en-US" altLang="zh-CN" sz="2400" b="0" i="0" smtClean="0">
                            <a:latin typeface="Cambria Math" panose="02040503050406030204" pitchFamily="18" charset="0"/>
                            <a:cs typeface="Times New Roman" panose="02020603050405020304" pitchFamily="18" charset="0"/>
                          </a:rPr>
                          <m:t>A</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𝑦</m:t>
                        </m:r>
                      </m:e>
                      <m:sub>
                        <m:r>
                          <m:rPr>
                            <m:sty m:val="p"/>
                          </m:rPr>
                          <a:rPr lang="en-US" altLang="zh-CN" sz="2400" b="0" i="0" smtClean="0">
                            <a:latin typeface="Cambria Math" panose="02040503050406030204" pitchFamily="18" charset="0"/>
                            <a:cs typeface="Times New Roman" panose="02020603050405020304" pitchFamily="18" charset="0"/>
                          </a:rPr>
                          <m:t>A</m:t>
                        </m:r>
                      </m:sub>
                    </m:sSub>
                    <m:r>
                      <a:rPr lang="en-US" altLang="zh-CN" sz="2400" b="0" i="1" smtClean="0">
                        <a:latin typeface="Cambria Math" panose="02040503050406030204" pitchFamily="18" charset="0"/>
                        <a:cs typeface="Times New Roman" panose="02020603050405020304" pitchFamily="18" charset="0"/>
                      </a:rPr>
                      <m:t>)</m:t>
                    </m:r>
                  </m:oMath>
                </a14:m>
                <a:endParaRPr lang="en-US" altLang="zh-CN" sz="2400" dirty="0">
                  <a:solidFill>
                    <a:schemeClr val="tx1"/>
                  </a:solidFill>
                  <a:latin typeface="Times New Roman" panose="02020603050405020304" pitchFamily="18" charset="0"/>
                  <a:cs typeface="Times New Roman" panose="02020603050405020304" pitchFamily="18" charset="0"/>
                </a:endParaRPr>
              </a:p>
              <a:p>
                <a:pPr>
                  <a:spcBef>
                    <a:spcPct val="50000"/>
                  </a:spcBef>
                </a:pPr>
                <a:r>
                  <a:rPr lang="zh-CN" altLang="en-US" sz="2400" dirty="0">
                    <a:solidFill>
                      <a:schemeClr val="tx1"/>
                    </a:solidFill>
                    <a:latin typeface="Times New Roman" panose="02020603050405020304" pitchFamily="18" charset="0"/>
                    <a:cs typeface="Times New Roman" panose="02020603050405020304" pitchFamily="18" charset="0"/>
                  </a:rPr>
                  <a:t>相数</a:t>
                </a:r>
                <a:r>
                  <a:rPr lang="zh-CN" altLang="en-US" sz="2400" dirty="0" smtClean="0">
                    <a:solidFill>
                      <a:schemeClr val="tx1"/>
                    </a:solidFill>
                    <a:latin typeface="Times New Roman" panose="02020603050405020304" pitchFamily="18" charset="0"/>
                    <a:cs typeface="Times New Roman" panose="02020603050405020304" pitchFamily="18" charset="0"/>
                  </a:rPr>
                  <a:t>：气相</a:t>
                </a:r>
                <a:r>
                  <a:rPr lang="zh-CN" altLang="en-US" sz="2400" dirty="0">
                    <a:solidFill>
                      <a:schemeClr val="tx1"/>
                    </a:solidFill>
                    <a:latin typeface="Times New Roman" panose="02020603050405020304" pitchFamily="18" charset="0"/>
                    <a:cs typeface="Times New Roman" panose="02020603050405020304" pitchFamily="18" charset="0"/>
                  </a:rPr>
                  <a:t>、液相</a:t>
                </a:r>
              </a:p>
            </p:txBody>
          </p:sp>
        </mc:Choice>
        <mc:Fallback xmlns="">
          <p:sp>
            <p:nvSpPr>
              <p:cNvPr id="10" name="Text Box 2"/>
              <p:cNvSpPr txBox="1">
                <a:spLocks noRot="1" noChangeAspect="1" noMove="1" noResize="1" noEditPoints="1" noAdjustHandles="1" noChangeArrowheads="1" noChangeShapeType="1" noTextEdit="1"/>
              </p:cNvSpPr>
              <p:nvPr/>
            </p:nvSpPr>
            <p:spPr bwMode="auto">
              <a:xfrm>
                <a:off x="3750372" y="1870129"/>
                <a:ext cx="3021219" cy="1569660"/>
              </a:xfrm>
              <a:prstGeom prst="rect">
                <a:avLst/>
              </a:prstGeom>
              <a:blipFill>
                <a:blip r:embed="rId3"/>
                <a:stretch>
                  <a:fillRect l="-3024" t="-4280" b="-700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857267" y="2454252"/>
                <a:ext cx="225542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𝑐</m:t>
                      </m:r>
                      <m:r>
                        <a:rPr lang="en-US" altLang="zh-CN" sz="2800" b="0" i="1" smtClean="0">
                          <a:latin typeface="Cambria Math" panose="02040503050406030204" pitchFamily="18" charset="0"/>
                        </a:rPr>
                        <m:t>−</m:t>
                      </m:r>
                      <m:r>
                        <a:rPr lang="zh-CN" altLang="en-US" sz="2800" b="0" i="1" smtClean="0">
                          <a:latin typeface="Cambria Math" panose="02040503050406030204" pitchFamily="18" charset="0"/>
                        </a:rPr>
                        <m:t>𝜑</m:t>
                      </m:r>
                      <m:r>
                        <a:rPr lang="en-US" altLang="zh-CN" sz="2800" b="0" i="1" smtClean="0">
                          <a:latin typeface="Cambria Math" panose="02040503050406030204" pitchFamily="18" charset="0"/>
                        </a:rPr>
                        <m:t>+2</m:t>
                      </m:r>
                    </m:oMath>
                  </m:oMathPara>
                </a14:m>
                <a:endParaRPr lang="zh-CN" altLang="en-US" sz="28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857267" y="2454252"/>
                <a:ext cx="2255426" cy="43088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7402960" y="2267391"/>
                <a:ext cx="256767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𝒇</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𝟐</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𝟐</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𝟐</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𝟐</m:t>
                      </m:r>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7402960" y="2267391"/>
                <a:ext cx="2567679" cy="369332"/>
              </a:xfrm>
              <a:prstGeom prst="rect">
                <a:avLst/>
              </a:prstGeom>
              <a:blipFill>
                <a:blip r:embed="rId5"/>
                <a:stretch>
                  <a:fillRect l="-2607" r="-1185" b="-34426"/>
                </a:stretch>
              </a:blipFill>
            </p:spPr>
            <p:txBody>
              <a:bodyPr/>
              <a:lstStyle/>
              <a:p>
                <a:r>
                  <a:rPr lang="zh-CN" altLang="en-US">
                    <a:noFill/>
                  </a:rPr>
                  <a:t> </a:t>
                </a:r>
              </a:p>
            </p:txBody>
          </p:sp>
        </mc:Fallback>
      </mc:AlternateContent>
      <p:sp>
        <p:nvSpPr>
          <p:cNvPr id="7" name="椭圆形标注 6"/>
          <p:cNvSpPr/>
          <p:nvPr/>
        </p:nvSpPr>
        <p:spPr>
          <a:xfrm>
            <a:off x="6558857" y="4288433"/>
            <a:ext cx="2662237" cy="378823"/>
          </a:xfrm>
          <a:prstGeom prst="wedgeEllipseCallout">
            <a:avLst>
              <a:gd name="adj1" fmla="val -71267"/>
              <a:gd name="adj2" fmla="val 211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平衡状态关系式</a:t>
            </a:r>
            <a:endParaRPr lang="zh-CN" altLang="en-US" dirty="0">
              <a:solidFill>
                <a:srgbClr val="FF0000"/>
              </a:solidFill>
            </a:endParaRPr>
          </a:p>
        </p:txBody>
      </p:sp>
      <p:sp>
        <p:nvSpPr>
          <p:cNvPr id="13" name="椭圆形标注 12"/>
          <p:cNvSpPr/>
          <p:nvPr/>
        </p:nvSpPr>
        <p:spPr>
          <a:xfrm>
            <a:off x="5345303" y="5053331"/>
            <a:ext cx="2544672" cy="378823"/>
          </a:xfrm>
          <a:prstGeom prst="wedgeEllipseCallout">
            <a:avLst>
              <a:gd name="adj1" fmla="val -70462"/>
              <a:gd name="adj2" fmla="val 17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平衡状态关系式</a:t>
            </a:r>
            <a:endParaRPr lang="zh-CN" altLang="en-US" dirty="0">
              <a:solidFill>
                <a:srgbClr val="FF0000"/>
              </a:solidFill>
            </a:endParaRPr>
          </a:p>
        </p:txBody>
      </p:sp>
      <p:sp>
        <p:nvSpPr>
          <p:cNvPr id="14" name="椭圆形标注 13"/>
          <p:cNvSpPr/>
          <p:nvPr/>
        </p:nvSpPr>
        <p:spPr>
          <a:xfrm>
            <a:off x="6470003" y="5818229"/>
            <a:ext cx="2544672" cy="378823"/>
          </a:xfrm>
          <a:prstGeom prst="wedgeEllipseCallout">
            <a:avLst>
              <a:gd name="adj1" fmla="val -70462"/>
              <a:gd name="adj2" fmla="val 17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平衡状态关系式</a:t>
            </a:r>
            <a:endParaRPr lang="zh-CN" altLang="en-US" dirty="0">
              <a:solidFill>
                <a:srgbClr val="FF0000"/>
              </a:solidFill>
            </a:endParaRPr>
          </a:p>
        </p:txBody>
      </p:sp>
    </p:spTree>
    <p:extLst>
      <p:ext uri="{BB962C8B-B14F-4D97-AF65-F5344CB8AC3E}">
        <p14:creationId xmlns:p14="http://schemas.microsoft.com/office/powerpoint/2010/main" val="2007365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355512" y="827705"/>
                <a:ext cx="11427185" cy="5386090"/>
              </a:xfrm>
              <a:prstGeom prst="rect">
                <a:avLst/>
              </a:prstGeom>
            </p:spPr>
            <p:txBody>
              <a:bodyPr wrap="square">
                <a:spAutoFit/>
              </a:bodyPr>
              <a:lstStyle/>
              <a:p>
                <a:r>
                  <a:rPr lang="en-US" altLang="zh-CN" sz="2400" b="1" dirty="0" smtClean="0">
                    <a:solidFill>
                      <a:srgbClr val="FFC000"/>
                    </a:solidFill>
                    <a:latin typeface="Times New Roman" panose="02020603050405020304" pitchFamily="18" charset="0"/>
                    <a:cs typeface="Times New Roman" panose="02020603050405020304" pitchFamily="18" charset="0"/>
                  </a:rPr>
                  <a:t>6.2.1.4</a:t>
                </a:r>
                <a:r>
                  <a:rPr lang="zh-CN" altLang="en-US" sz="2400" b="1" dirty="0" smtClean="0">
                    <a:solidFill>
                      <a:srgbClr val="FFC000"/>
                    </a:solidFill>
                    <a:latin typeface="+mn-ea"/>
                    <a:cs typeface="Times New Roman" panose="02020603050405020304" pitchFamily="18" charset="0"/>
                  </a:rPr>
                  <a:t>   总压对气液平衡的影响</a:t>
                </a:r>
                <a:endParaRPr lang="en-US" altLang="zh-CN" sz="2400" b="1" dirty="0" smtClean="0">
                  <a:solidFill>
                    <a:srgbClr val="FFC000"/>
                  </a:solidFill>
                  <a:latin typeface="+mn-ea"/>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当总压</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𝒑</m:t>
                        </m:r>
                      </m:e>
                      <m:sub>
                        <m:r>
                          <a:rPr lang="en-US" altLang="zh-CN" sz="2400" b="1" i="1" smtClean="0">
                            <a:latin typeface="Cambria Math" panose="02040503050406030204" pitchFamily="18" charset="0"/>
                            <a:cs typeface="Times New Roman" panose="02020603050405020304" pitchFamily="18" charset="0"/>
                          </a:rPr>
                          <m:t>𝟐</m:t>
                        </m:r>
                      </m:sub>
                    </m:sSub>
                    <m:r>
                      <a:rPr lang="en-US" altLang="zh-CN" sz="2400" b="1" i="1" smtClean="0">
                        <a:latin typeface="Cambria Math" panose="02040503050406030204" pitchFamily="18" charset="0"/>
                        <a:cs typeface="Times New Roman" panose="02020603050405020304" pitchFamily="18" charset="0"/>
                      </a:rPr>
                      <m:t>&gt;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𝒑</m:t>
                        </m:r>
                      </m:e>
                      <m:sub>
                        <m:r>
                          <a:rPr lang="en-US" altLang="zh-CN" sz="2400" b="1" i="1" smtClean="0">
                            <a:latin typeface="Cambria Math" panose="02040503050406030204" pitchFamily="18" charset="0"/>
                            <a:cs typeface="Times New Roman" panose="02020603050405020304" pitchFamily="18" charset="0"/>
                          </a:rPr>
                          <m:t>𝟏</m:t>
                        </m:r>
                      </m:sub>
                    </m:sSub>
                  </m:oMath>
                </a14:m>
                <a:r>
                  <a:rPr lang="zh-CN" altLang="en-US" sz="2400" b="1" dirty="0">
                    <a:latin typeface="Times New Roman" panose="02020603050405020304" pitchFamily="18" charset="0"/>
                    <a:cs typeface="Times New Roman" panose="02020603050405020304" pitchFamily="18" charset="0"/>
                  </a:rPr>
                  <a:t>时</a:t>
                </a:r>
                <a:r>
                  <a:rPr lang="zh-CN" altLang="en-US" sz="2400" b="1" dirty="0" smtClean="0">
                    <a:latin typeface="Times New Roman" panose="02020603050405020304" pitchFamily="18" charset="0"/>
                    <a:cs typeface="Times New Roman" panose="02020603050405020304" pitchFamily="18" charset="0"/>
                  </a:rPr>
                  <a:t>，图</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𝒂</m:t>
                    </m:r>
                  </m:oMath>
                </a14:m>
                <a:r>
                  <a:rPr lang="zh-CN" altLang="en-US" sz="2400" b="1" dirty="0">
                    <a:latin typeface="Times New Roman" panose="02020603050405020304" pitchFamily="18" charset="0"/>
                    <a:cs typeface="Times New Roman" panose="02020603050405020304" pitchFamily="18" charset="0"/>
                  </a:rPr>
                  <a:t>的变化：</a:t>
                </a:r>
                <a:r>
                  <a:rPr lang="en-US" altLang="zh-CN" sz="2800" b="1" dirty="0">
                    <a:solidFill>
                      <a:srgbClr val="FFC000"/>
                    </a:solidFill>
                    <a:latin typeface="Times New Roman" panose="02020603050405020304" pitchFamily="18" charset="0"/>
                    <a:cs typeface="Times New Roman" panose="02020603050405020304" pitchFamily="18" charset="0"/>
                  </a:rPr>
                  <a:t>	</a:t>
                </a:r>
                <a:endParaRPr lang="en-US" altLang="zh-CN" sz="2800" b="1" dirty="0" smtClean="0">
                  <a:solidFill>
                    <a:srgbClr val="FFC000"/>
                  </a:solidFill>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① </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𝒙</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𝟎</m:t>
                    </m:r>
                  </m:oMath>
                </a14:m>
                <a:r>
                  <a:rPr lang="zh-CN" altLang="en-US" sz="2400" b="1" dirty="0" smtClean="0">
                    <a:latin typeface="Times New Roman" panose="02020603050405020304" pitchFamily="18" charset="0"/>
                    <a:cs typeface="Times New Roman" panose="02020603050405020304" pitchFamily="18" charset="0"/>
                  </a:rPr>
                  <a:t>，纯</a:t>
                </a:r>
                <a:r>
                  <a:rPr lang="en-US" altLang="zh-CN" sz="2400" b="1" dirty="0" smtClean="0">
                    <a:latin typeface="Times New Roman" panose="02020603050405020304" pitchFamily="18" charset="0"/>
                    <a:cs typeface="Times New Roman" panose="02020603050405020304" pitchFamily="18" charset="0"/>
                  </a:rPr>
                  <a:t>B</a:t>
                </a:r>
                <a:r>
                  <a:rPr lang="zh-CN" altLang="en-US" sz="2400" b="1" dirty="0" smtClean="0">
                    <a:latin typeface="Times New Roman" panose="02020603050405020304" pitchFamily="18" charset="0"/>
                    <a:cs typeface="Times New Roman" panose="02020603050405020304" pitchFamily="18" charset="0"/>
                  </a:rPr>
                  <a:t>组分的沸点   ，</a:t>
                </a:r>
                <a:endParaRPr lang="en-US" altLang="zh-CN" sz="2400" b="1" dirty="0" smtClean="0">
                  <a:latin typeface="Times New Roman" panose="02020603050405020304" pitchFamily="18" charset="0"/>
                  <a:cs typeface="Times New Roman" panose="02020603050405020304" pitchFamily="18" charset="0"/>
                </a:endParaRPr>
              </a:p>
              <a:p>
                <a:r>
                  <a:rPr lang="zh-CN" altLang="zh-CN" sz="2400" b="1" dirty="0" smtClean="0">
                    <a:latin typeface="Times New Roman" panose="02020603050405020304" pitchFamily="18" charset="0"/>
                    <a:ea typeface="等线" panose="02010600030101010101" pitchFamily="2" charset="-122"/>
                    <a:cs typeface="Times New Roman" panose="02020603050405020304" pitchFamily="18" charset="0"/>
                  </a:rPr>
                  <a:t>②</a:t>
                </a:r>
                <a:r>
                  <a:rPr lang="en-US" altLang="zh-CN" sz="2400" b="1" dirty="0" smtClean="0">
                    <a:latin typeface="Times New Roman" panose="02020603050405020304" pitchFamily="18" charset="0"/>
                    <a:ea typeface="等线" panose="02010600030101010101" pitchFamily="2" charset="-122"/>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cs typeface="Times New Roman" panose="02020603050405020304" pitchFamily="18" charset="0"/>
                      </a:rPr>
                      <m:t>𝒙</m:t>
                    </m:r>
                    <m:r>
                      <a:rPr lang="en-US" altLang="zh-CN" sz="2400" b="1" i="1">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𝟏</m:t>
                    </m:r>
                  </m:oMath>
                </a14:m>
                <a:r>
                  <a:rPr lang="zh-CN" altLang="en-US" sz="2400" b="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纯</a:t>
                </a:r>
                <a:r>
                  <a:rPr lang="en-US" altLang="zh-CN" sz="2400" b="1" dirty="0" smtClean="0">
                    <a:latin typeface="Times New Roman" panose="02020603050405020304" pitchFamily="18" charset="0"/>
                    <a:cs typeface="Times New Roman" panose="02020603050405020304" pitchFamily="18" charset="0"/>
                  </a:rPr>
                  <a:t>A</a:t>
                </a:r>
                <a:r>
                  <a:rPr lang="zh-CN" altLang="en-US" sz="2400" b="1" dirty="0" smtClean="0">
                    <a:latin typeface="Times New Roman" panose="02020603050405020304" pitchFamily="18" charset="0"/>
                    <a:cs typeface="Times New Roman" panose="02020603050405020304" pitchFamily="18" charset="0"/>
                  </a:rPr>
                  <a:t>组分</a:t>
                </a:r>
                <a:r>
                  <a:rPr lang="zh-CN" altLang="en-US" sz="2400" b="1" dirty="0">
                    <a:latin typeface="Times New Roman" panose="02020603050405020304" pitchFamily="18" charset="0"/>
                    <a:cs typeface="Times New Roman" panose="02020603050405020304" pitchFamily="18" charset="0"/>
                  </a:rPr>
                  <a:t>的沸点 </a:t>
                </a:r>
                <a:r>
                  <a:rPr lang="zh-CN" altLang="en-US" sz="2400" b="1" dirty="0" smtClean="0">
                    <a:latin typeface="Times New Roman" panose="02020603050405020304" pitchFamily="18" charset="0"/>
                    <a:cs typeface="Times New Roman" panose="02020603050405020304" pitchFamily="18" charset="0"/>
                  </a:rPr>
                  <a:t>  ，</a:t>
                </a:r>
                <a:endParaRPr lang="en-US" altLang="zh-CN" sz="2400" b="1" dirty="0" smtClean="0">
                  <a:latin typeface="Times New Roman" panose="02020603050405020304" pitchFamily="18" charset="0"/>
                  <a:cs typeface="Times New Roman" panose="02020603050405020304" pitchFamily="18" charset="0"/>
                </a:endParaRPr>
              </a:p>
              <a:p>
                <a:r>
                  <a:rPr lang="zh-CN" altLang="zh-CN" sz="2400" b="1" dirty="0" smtClean="0">
                    <a:latin typeface="Times New Roman" panose="02020603050405020304" pitchFamily="18" charset="0"/>
                    <a:ea typeface="等线" panose="02010600030101010101" pitchFamily="2" charset="-122"/>
                    <a:cs typeface="Times New Roman" panose="02020603050405020304" pitchFamily="18" charset="0"/>
                  </a:rPr>
                  <a:t>③</a:t>
                </a:r>
                <a:r>
                  <a:rPr lang="en-US" altLang="zh-CN" sz="2400" b="1" dirty="0" smtClean="0">
                    <a:latin typeface="Times New Roman" panose="02020603050405020304" pitchFamily="18" charset="0"/>
                    <a:ea typeface="等线" panose="02010600030101010101" pitchFamily="2" charset="-122"/>
                    <a:cs typeface="Times New Roman" panose="02020603050405020304" pitchFamily="18" charset="0"/>
                  </a:rPr>
                  <a:t> </a:t>
                </a:r>
                <a:r>
                  <a:rPr lang="zh-CN" altLang="en-US" sz="2400" b="1" dirty="0" smtClean="0">
                    <a:latin typeface="+mn-ea"/>
                    <a:cs typeface="Txt" panose="00000400000000000000" pitchFamily="2" charset="0"/>
                  </a:rPr>
                  <a:t>泡点线、露点线向上移动，</a:t>
                </a:r>
                <a:endParaRPr lang="en-US" altLang="zh-CN" sz="2400" b="1" dirty="0" smtClean="0">
                  <a:latin typeface="+mn-ea"/>
                  <a:cs typeface="Txt" panose="00000400000000000000" pitchFamily="2" charset="0"/>
                </a:endParaRPr>
              </a:p>
              <a:p>
                <a:r>
                  <a:rPr lang="zh-CN" altLang="zh-CN" sz="2400" b="1" dirty="0" smtClean="0">
                    <a:latin typeface="+mn-ea"/>
                    <a:ea typeface="等线" panose="02010600030101010101" pitchFamily="2" charset="-122"/>
                    <a:cs typeface="Txt" panose="00000400000000000000" pitchFamily="2" charset="0"/>
                  </a:rPr>
                  <a:t>④</a:t>
                </a:r>
                <a:r>
                  <a:rPr lang="en-US" altLang="zh-CN" sz="2400" b="1" dirty="0" smtClean="0">
                    <a:latin typeface="+mn-ea"/>
                    <a:ea typeface="等线" panose="02010600030101010101" pitchFamily="2" charset="-122"/>
                    <a:cs typeface="Txt" panose="00000400000000000000" pitchFamily="2" charset="0"/>
                  </a:rPr>
                  <a:t> </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𝒙</m:t>
                    </m:r>
                    <m:r>
                      <a:rPr lang="zh-CN" altLang="en-US" sz="2400" b="1" i="1">
                        <a:latin typeface="Cambria Math" panose="02040503050406030204" pitchFamily="18" charset="0"/>
                        <a:ea typeface="Cambria Math" panose="02040503050406030204" pitchFamily="18" charset="0"/>
                        <a:cs typeface="Times New Roman" panose="02020603050405020304" pitchFamily="18" charset="0"/>
                      </a:rPr>
                      <m:t>相同</m:t>
                    </m:r>
                    <m:r>
                      <a:rPr lang="zh-CN" altLang="en-US"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𝒚</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400" b="1" dirty="0">
                    <a:latin typeface="Times New Roman" panose="02020603050405020304" pitchFamily="18" charset="0"/>
                    <a:cs typeface="Times New Roman" panose="02020603050405020304" pitchFamily="18" charset="0"/>
                  </a:rPr>
                  <a:t>气液共存区变窄</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当总压</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𝒑</m:t>
                        </m:r>
                      </m:e>
                      <m:sub>
                        <m:r>
                          <a:rPr lang="en-US" altLang="zh-CN" sz="2400" b="1" i="1">
                            <a:latin typeface="Cambria Math" panose="02040503050406030204" pitchFamily="18" charset="0"/>
                            <a:cs typeface="Times New Roman" panose="02020603050405020304" pitchFamily="18" charset="0"/>
                          </a:rPr>
                          <m:t>𝟐</m:t>
                        </m:r>
                      </m:sub>
                    </m:sSub>
                    <m:r>
                      <a:rPr lang="en-US" altLang="zh-CN" sz="2400" b="1" i="1">
                        <a:latin typeface="Cambria Math" panose="02040503050406030204" pitchFamily="18" charset="0"/>
                        <a:cs typeface="Times New Roman" panose="02020603050405020304" pitchFamily="18" charset="0"/>
                      </a:rPr>
                      <m:t>&gt;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𝒑</m:t>
                        </m:r>
                      </m:e>
                      <m:sub>
                        <m:r>
                          <a:rPr lang="en-US" altLang="zh-CN" sz="2400" b="1" i="1">
                            <a:latin typeface="Cambria Math" panose="02040503050406030204" pitchFamily="18" charset="0"/>
                            <a:cs typeface="Times New Roman" panose="02020603050405020304" pitchFamily="18" charset="0"/>
                          </a:rPr>
                          <m:t>𝟏</m:t>
                        </m:r>
                      </m:sub>
                    </m:sSub>
                  </m:oMath>
                </a14:m>
                <a:r>
                  <a:rPr lang="zh-CN" altLang="en-US" sz="2400" b="1" dirty="0">
                    <a:latin typeface="Times New Roman" panose="02020603050405020304" pitchFamily="18" charset="0"/>
                    <a:cs typeface="Times New Roman" panose="02020603050405020304" pitchFamily="18" charset="0"/>
                  </a:rPr>
                  <a:t>时，</a:t>
                </a:r>
                <a:r>
                  <a:rPr lang="zh-CN" altLang="en-US" sz="2400" b="1" dirty="0" smtClean="0">
                    <a:latin typeface="Times New Roman" panose="02020603050405020304" pitchFamily="18" charset="0"/>
                    <a:cs typeface="Times New Roman" panose="02020603050405020304" pitchFamily="18" charset="0"/>
                  </a:rPr>
                  <a:t>图</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𝒃</m:t>
                    </m:r>
                  </m:oMath>
                </a14:m>
                <a:r>
                  <a:rPr lang="zh-CN" altLang="en-US" sz="2400" b="1" dirty="0" smtClean="0">
                    <a:latin typeface="Times New Roman" panose="02020603050405020304" pitchFamily="18" charset="0"/>
                    <a:cs typeface="Times New Roman" panose="02020603050405020304" pitchFamily="18" charset="0"/>
                  </a:rPr>
                  <a:t>的</a:t>
                </a:r>
                <a:r>
                  <a:rPr lang="zh-CN" altLang="en-US" sz="2400" b="1" dirty="0">
                    <a:latin typeface="Times New Roman" panose="02020603050405020304" pitchFamily="18" charset="0"/>
                    <a:cs typeface="Times New Roman" panose="02020603050405020304" pitchFamily="18" charset="0"/>
                  </a:rPr>
                  <a:t>变化</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r>
                  <a:rPr lang="zh-CN" altLang="zh-CN" sz="2400" b="1" dirty="0" smtClean="0">
                    <a:latin typeface="Times New Roman" panose="02020603050405020304" pitchFamily="18" charset="0"/>
                    <a:ea typeface="等线" panose="02010600030101010101" pitchFamily="2" charset="-122"/>
                    <a:cs typeface="Times New Roman" panose="02020603050405020304" pitchFamily="18" charset="0"/>
                  </a:rPr>
                  <a:t>①</a:t>
                </a:r>
                <a:r>
                  <a:rPr lang="en-US" altLang="zh-CN" sz="2400" b="1" dirty="0" smtClean="0">
                    <a:latin typeface="Times New Roman" panose="02020603050405020304" pitchFamily="18" charset="0"/>
                    <a:ea typeface="等线" panose="02010600030101010101" pitchFamily="2" charset="-122"/>
                    <a:cs typeface="Times New Roman" panose="02020603050405020304" pitchFamily="18" charset="0"/>
                  </a:rPr>
                  <a:t> </a:t>
                </a:r>
                <a14:m>
                  <m:oMath xmlns:m="http://schemas.openxmlformats.org/officeDocument/2006/math">
                    <m:r>
                      <a:rPr lang="en-US" altLang="zh-CN" sz="2400" b="1" i="1" smtClean="0">
                        <a:latin typeface="Cambria Math" panose="02040503050406030204" pitchFamily="18" charset="0"/>
                        <a:ea typeface="等线" panose="02010600030101010101" pitchFamily="2" charset="-122"/>
                        <a:cs typeface="Times New Roman" panose="02020603050405020304" pitchFamily="18" charset="0"/>
                      </a:rPr>
                      <m:t>𝒑</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𝒚</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b="1" dirty="0" smtClean="0">
                    <a:latin typeface="Times New Roman" panose="02020603050405020304" pitchFamily="18" charset="0"/>
                    <a:cs typeface="Times New Roman" panose="02020603050405020304" pitchFamily="18" charset="0"/>
                  </a:rPr>
                  <a:t>   </a:t>
                </a:r>
              </a:p>
              <a:p>
                <a:r>
                  <a:rPr lang="en-US" altLang="zh-CN" sz="2400" b="1" dirty="0" smtClean="0">
                    <a:latin typeface="Times New Roman" panose="02020603050405020304" pitchFamily="18" charset="0"/>
                    <a:ea typeface="等线" panose="02010600030101010101" pitchFamily="2" charset="-122"/>
                    <a:cs typeface="Times New Roman" panose="02020603050405020304" pitchFamily="18" charset="0"/>
                  </a:rPr>
                  <a:t>② </a:t>
                </a:r>
                <a14:m>
                  <m:oMath xmlns:m="http://schemas.openxmlformats.org/officeDocument/2006/math">
                    <m:r>
                      <a:rPr lang="en-US" altLang="zh-CN" sz="2400" b="1" i="1">
                        <a:latin typeface="Cambria Math" panose="02040503050406030204" pitchFamily="18" charset="0"/>
                        <a:ea typeface="等线" panose="02010600030101010101" pitchFamily="2" charset="-122"/>
                        <a:cs typeface="Times New Roman" panose="02020603050405020304" pitchFamily="18" charset="0"/>
                      </a:rPr>
                      <m:t>𝒑</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𝒙</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b="1" dirty="0">
                    <a:latin typeface="Times New Roman" panose="02020603050405020304" pitchFamily="18" charset="0"/>
                    <a:cs typeface="Times New Roman" panose="02020603050405020304" pitchFamily="18" charset="0"/>
                  </a:rPr>
                  <a:t> </a:t>
                </a:r>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相平衡曲线向对角线靠拢，分离变得困难。</a:t>
                </a:r>
                <a:endParaRPr lang="en-US" altLang="zh-CN" sz="2400" b="1" dirty="0" smtClean="0">
                  <a:latin typeface="Times New Roman" panose="02020603050405020304" pitchFamily="18" charset="0"/>
                  <a:cs typeface="Times New Roman" panose="02020603050405020304" pitchFamily="18" charset="0"/>
                </a:endParaRPr>
              </a:p>
              <a:p>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结论：减压利于物系的分离。</a:t>
                </a:r>
                <a:r>
                  <a:rPr lang="en-US" altLang="zh-CN" sz="2400" b="1" dirty="0" smtClean="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mn-ea"/>
                  <a:cs typeface="Txt" panose="00000400000000000000" pitchFamily="2" charset="0"/>
                </a:endParaRPr>
              </a:p>
            </p:txBody>
          </p:sp>
        </mc:Choice>
        <mc:Fallback>
          <p:sp>
            <p:nvSpPr>
              <p:cNvPr id="2" name="矩形 1"/>
              <p:cNvSpPr>
                <a:spLocks noRot="1" noChangeAspect="1" noMove="1" noResize="1" noEditPoints="1" noAdjustHandles="1" noChangeArrowheads="1" noChangeShapeType="1" noTextEdit="1"/>
              </p:cNvSpPr>
              <p:nvPr/>
            </p:nvSpPr>
            <p:spPr>
              <a:xfrm>
                <a:off x="355512" y="827705"/>
                <a:ext cx="11427185" cy="5386090"/>
              </a:xfrm>
              <a:prstGeom prst="rect">
                <a:avLst/>
              </a:prstGeom>
              <a:blipFill>
                <a:blip r:embed="rId2"/>
                <a:stretch>
                  <a:fillRect l="-800" t="-1246"/>
                </a:stretch>
              </a:blipFill>
            </p:spPr>
            <p:txBody>
              <a:bodyPr/>
              <a:lstStyle/>
              <a:p>
                <a:r>
                  <a:rPr lang="zh-CN" altLang="en-US">
                    <a:noFill/>
                  </a:rPr>
                  <a:t> </a:t>
                </a:r>
              </a:p>
            </p:txBody>
          </p:sp>
        </mc:Fallback>
      </mc:AlternateContent>
      <p:sp>
        <p:nvSpPr>
          <p:cNvPr id="4" name="Text Box 4"/>
          <p:cNvSpPr txBox="1">
            <a:spLocks noChangeArrowheads="1"/>
          </p:cNvSpPr>
          <p:nvPr/>
        </p:nvSpPr>
        <p:spPr bwMode="auto">
          <a:xfrm>
            <a:off x="3621017" y="125542"/>
            <a:ext cx="58756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6.2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  双组分溶液的汽</a:t>
            </a: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液平衡</a:t>
            </a:r>
          </a:p>
        </p:txBody>
      </p:sp>
      <p:sp>
        <p:nvSpPr>
          <p:cNvPr id="5" name="椭圆形标注 4"/>
          <p:cNvSpPr/>
          <p:nvPr/>
        </p:nvSpPr>
        <p:spPr>
          <a:xfrm>
            <a:off x="9927772" y="827705"/>
            <a:ext cx="2007326" cy="470262"/>
          </a:xfrm>
          <a:prstGeom prst="wedgeEllipseCallout">
            <a:avLst>
              <a:gd name="adj1" fmla="val -51341"/>
              <a:gd name="adj2" fmla="val 392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压力</a:t>
            </a:r>
            <a:r>
              <a:rPr lang="zh-CN" altLang="en-US" b="1" dirty="0" smtClean="0"/>
              <a:t>变化时</a:t>
            </a:r>
            <a:endParaRPr lang="zh-CN" altLang="en-US" b="1" dirty="0"/>
          </a:p>
        </p:txBody>
      </p:sp>
      <p:sp>
        <p:nvSpPr>
          <p:cNvPr id="7" name="上箭头 6"/>
          <p:cNvSpPr/>
          <p:nvPr/>
        </p:nvSpPr>
        <p:spPr>
          <a:xfrm>
            <a:off x="3958047" y="1709224"/>
            <a:ext cx="130628" cy="35269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上箭头 7"/>
          <p:cNvSpPr/>
          <p:nvPr/>
        </p:nvSpPr>
        <p:spPr>
          <a:xfrm>
            <a:off x="3958047" y="2075989"/>
            <a:ext cx="130628" cy="35269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4259511" y="600128"/>
            <a:ext cx="9223264" cy="6689236"/>
            <a:chOff x="4259511" y="600128"/>
            <a:chExt cx="9223264" cy="6689236"/>
          </a:xfrm>
        </p:grpSpPr>
        <p:grpSp>
          <p:nvGrpSpPr>
            <p:cNvPr id="58" name="组合 57"/>
            <p:cNvGrpSpPr/>
            <p:nvPr/>
          </p:nvGrpSpPr>
          <p:grpSpPr>
            <a:xfrm>
              <a:off x="4259511" y="600128"/>
              <a:ext cx="9223264" cy="6689236"/>
              <a:chOff x="4259511" y="600128"/>
              <a:chExt cx="9223264" cy="6689236"/>
            </a:xfrm>
          </p:grpSpPr>
          <mc:AlternateContent xmlns:mc="http://schemas.openxmlformats.org/markup-compatibility/2006">
            <mc:Choice xmlns:a14="http://schemas.microsoft.com/office/drawing/2010/main" Requires="a14">
              <p:sp>
                <p:nvSpPr>
                  <p:cNvPr id="45" name="文本框 44"/>
                  <p:cNvSpPr txBox="1"/>
                  <p:nvPr/>
                </p:nvSpPr>
                <p:spPr>
                  <a:xfrm>
                    <a:off x="7311121" y="6294128"/>
                    <a:ext cx="618564" cy="369332"/>
                  </a:xfrm>
                  <a:prstGeom prst="rect">
                    <a:avLst/>
                  </a:prstGeom>
                  <a:noFill/>
                </p:spPr>
                <p:txBody>
                  <a:bodyPr wrap="square" rtlCol="0">
                    <a:spAutoFit/>
                  </a:bodyPr>
                  <a:lstStyle/>
                  <a:p>
                    <a:r>
                      <a:rPr lang="zh-CN" altLang="en-US" dirty="0" smtClean="0"/>
                      <a:t>图</a:t>
                    </a:r>
                    <a14:m>
                      <m:oMath xmlns:m="http://schemas.openxmlformats.org/officeDocument/2006/math">
                        <m:r>
                          <a:rPr lang="en-US" altLang="zh-CN" b="0" i="1" smtClean="0">
                            <a:latin typeface="Cambria Math" panose="02040503050406030204" pitchFamily="18" charset="0"/>
                          </a:rPr>
                          <m:t>𝑎</m:t>
                        </m:r>
                      </m:oMath>
                    </a14:m>
                    <a:endParaRPr lang="zh-CN" altLang="en-US" dirty="0"/>
                  </a:p>
                </p:txBody>
              </p:sp>
            </mc:Choice>
            <mc:Fallback>
              <p:sp>
                <p:nvSpPr>
                  <p:cNvPr id="45" name="文本框 44"/>
                  <p:cNvSpPr txBox="1">
                    <a:spLocks noRot="1" noChangeAspect="1" noMove="1" noResize="1" noEditPoints="1" noAdjustHandles="1" noChangeArrowheads="1" noChangeShapeType="1" noTextEdit="1"/>
                  </p:cNvSpPr>
                  <p:nvPr/>
                </p:nvSpPr>
                <p:spPr>
                  <a:xfrm>
                    <a:off x="7311121" y="6294128"/>
                    <a:ext cx="618564" cy="369332"/>
                  </a:xfrm>
                  <a:prstGeom prst="rect">
                    <a:avLst/>
                  </a:prstGeom>
                  <a:blipFill>
                    <a:blip r:embed="rId3"/>
                    <a:stretch>
                      <a:fillRect l="-7843" t="-15000" b="-21667"/>
                    </a:stretch>
                  </a:blipFill>
                </p:spPr>
                <p:txBody>
                  <a:bodyPr/>
                  <a:lstStyle/>
                  <a:p>
                    <a:r>
                      <a:rPr lang="zh-CN" altLang="en-US">
                        <a:noFill/>
                      </a:rPr>
                      <a:t> </a:t>
                    </a:r>
                  </a:p>
                </p:txBody>
              </p:sp>
            </mc:Fallback>
          </mc:AlternateContent>
          <p:grpSp>
            <p:nvGrpSpPr>
              <p:cNvPr id="56" name="组合 55"/>
              <p:cNvGrpSpPr/>
              <p:nvPr/>
            </p:nvGrpSpPr>
            <p:grpSpPr>
              <a:xfrm>
                <a:off x="4259511" y="600128"/>
                <a:ext cx="9223264" cy="6689236"/>
                <a:chOff x="4233386" y="613191"/>
                <a:chExt cx="9223264" cy="6689236"/>
              </a:xfrm>
            </p:grpSpPr>
            <p:cxnSp>
              <p:nvCxnSpPr>
                <p:cNvPr id="48" name="直接连接符 47"/>
                <p:cNvCxnSpPr/>
                <p:nvPr/>
              </p:nvCxnSpPr>
              <p:spPr>
                <a:xfrm flipV="1">
                  <a:off x="9426460" y="3742508"/>
                  <a:ext cx="2356237" cy="212857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4233386" y="613191"/>
                  <a:ext cx="9223264" cy="6689236"/>
                  <a:chOff x="4220323" y="613191"/>
                  <a:chExt cx="9223264" cy="6689236"/>
                </a:xfrm>
              </p:grpSpPr>
              <p:grpSp>
                <p:nvGrpSpPr>
                  <p:cNvPr id="44" name="组合 43"/>
                  <p:cNvGrpSpPr/>
                  <p:nvPr/>
                </p:nvGrpSpPr>
                <p:grpSpPr>
                  <a:xfrm>
                    <a:off x="4220323" y="613191"/>
                    <a:ext cx="7811405" cy="5933176"/>
                    <a:chOff x="4220323" y="613191"/>
                    <a:chExt cx="7811405" cy="5933176"/>
                  </a:xfrm>
                </p:grpSpPr>
                <p:grpSp>
                  <p:nvGrpSpPr>
                    <p:cNvPr id="40" name="组合 39"/>
                    <p:cNvGrpSpPr/>
                    <p:nvPr/>
                  </p:nvGrpSpPr>
                  <p:grpSpPr>
                    <a:xfrm>
                      <a:off x="4220323" y="613191"/>
                      <a:ext cx="7811405" cy="5933176"/>
                      <a:chOff x="4220323" y="613191"/>
                      <a:chExt cx="7811405" cy="5933176"/>
                    </a:xfrm>
                  </p:grpSpPr>
                  <p:sp>
                    <p:nvSpPr>
                      <p:cNvPr id="3" name="矩形 2"/>
                      <p:cNvSpPr/>
                      <p:nvPr/>
                    </p:nvSpPr>
                    <p:spPr>
                      <a:xfrm>
                        <a:off x="6456770" y="1606731"/>
                        <a:ext cx="2468880" cy="42715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270171" y="5878286"/>
                        <a:ext cx="326572"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8590008" y="5850995"/>
                        <a:ext cx="554267"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2" name="文本框 11"/>
                          <p:cNvSpPr txBox="1"/>
                          <p:nvPr/>
                        </p:nvSpPr>
                        <p:spPr>
                          <a:xfrm>
                            <a:off x="7119710" y="5878286"/>
                            <a:ext cx="100875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𝑦</m:t>
                                  </m:r>
                                  <m:r>
                                    <a:rPr lang="en-US" altLang="zh-CN" b="0" i="1" smtClean="0">
                                      <a:latin typeface="Cambria Math" panose="02040503050406030204" pitchFamily="18" charset="0"/>
                                      <a:cs typeface="Times New Roman" panose="02020603050405020304" pitchFamily="18" charset="0"/>
                                    </a:rPr>
                                    <m:t>)→</m:t>
                                  </m:r>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7119710" y="5878286"/>
                            <a:ext cx="1008753" cy="369332"/>
                          </a:xfrm>
                          <a:prstGeom prst="rect">
                            <a:avLst/>
                          </a:prstGeom>
                          <a:blipFill>
                            <a:blip r:embed="rId4"/>
                            <a:stretch>
                              <a:fillRect b="-147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6165669" y="3465513"/>
                            <a:ext cx="291101" cy="5539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m:oMathPara>
                            </a14:m>
                            <a:endParaRPr lang="en-US" altLang="zh-CN" b="0" i="1" dirty="0" smtClean="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6165669" y="3465513"/>
                            <a:ext cx="291101" cy="553998"/>
                          </a:xfrm>
                          <a:prstGeom prst="rect">
                            <a:avLst/>
                          </a:prstGeom>
                          <a:blipFill>
                            <a:blip r:embed="rId5"/>
                            <a:stretch>
                              <a:fillRect b="-2198"/>
                            </a:stretch>
                          </a:blipFill>
                        </p:spPr>
                        <p:txBody>
                          <a:bodyPr/>
                          <a:lstStyle/>
                          <a:p>
                            <a:r>
                              <a:rPr lang="zh-CN" altLang="en-US">
                                <a:noFill/>
                              </a:rPr>
                              <a:t> </a:t>
                            </a:r>
                          </a:p>
                        </p:txBody>
                      </p:sp>
                    </mc:Fallback>
                  </mc:AlternateContent>
                  <p:sp>
                    <p:nvSpPr>
                      <p:cNvPr id="33" name="弧形 32"/>
                      <p:cNvSpPr/>
                      <p:nvPr/>
                    </p:nvSpPr>
                    <p:spPr>
                      <a:xfrm rot="11910994">
                        <a:off x="6386902" y="2998115"/>
                        <a:ext cx="3230301" cy="2399082"/>
                      </a:xfrm>
                      <a:prstGeom prst="arc">
                        <a:avLst>
                          <a:gd name="adj1" fmla="val 12721032"/>
                          <a:gd name="adj2" fmla="val 203013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p:nvSpPr>
                    <p:spPr>
                      <a:xfrm rot="12118218">
                        <a:off x="6025651" y="1886618"/>
                        <a:ext cx="3748311" cy="1974715"/>
                      </a:xfrm>
                      <a:prstGeom prst="arc">
                        <a:avLst>
                          <a:gd name="adj1" fmla="val 12400878"/>
                          <a:gd name="adj2" fmla="val 196605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弧形 34"/>
                      <p:cNvSpPr/>
                      <p:nvPr/>
                    </p:nvSpPr>
                    <p:spPr>
                      <a:xfrm rot="11927018">
                        <a:off x="5828437" y="613191"/>
                        <a:ext cx="4208416" cy="2248646"/>
                      </a:xfrm>
                      <a:prstGeom prst="arc">
                        <a:avLst>
                          <a:gd name="adj1" fmla="val 12676999"/>
                          <a:gd name="adj2" fmla="val 1948069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弧形 35"/>
                      <p:cNvSpPr/>
                      <p:nvPr/>
                    </p:nvSpPr>
                    <p:spPr>
                      <a:xfrm rot="1720119">
                        <a:off x="5865282" y="4219725"/>
                        <a:ext cx="3199177" cy="2326642"/>
                      </a:xfrm>
                      <a:prstGeom prst="arc">
                        <a:avLst>
                          <a:gd name="adj1" fmla="val 12010753"/>
                          <a:gd name="adj2" fmla="val 1979955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弧形 36"/>
                      <p:cNvSpPr/>
                      <p:nvPr/>
                    </p:nvSpPr>
                    <p:spPr>
                      <a:xfrm rot="954392">
                        <a:off x="5289191" y="3206586"/>
                        <a:ext cx="4061983" cy="2149005"/>
                      </a:xfrm>
                      <a:prstGeom prst="arc">
                        <a:avLst>
                          <a:gd name="adj1" fmla="val 13057980"/>
                          <a:gd name="adj2" fmla="val 200322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rot="630024">
                        <a:off x="4220323" y="2257165"/>
                        <a:ext cx="5432874" cy="2660774"/>
                      </a:xfrm>
                      <a:prstGeom prst="arc">
                        <a:avLst>
                          <a:gd name="adj1" fmla="val 14378286"/>
                          <a:gd name="adj2" fmla="val 200001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文本框 59"/>
                      <p:cNvSpPr txBox="1"/>
                      <p:nvPr/>
                    </p:nvSpPr>
                    <p:spPr>
                      <a:xfrm>
                        <a:off x="11477461" y="5866957"/>
                        <a:ext cx="554267"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2" name="文本框 61"/>
                          <p:cNvSpPr txBox="1"/>
                          <p:nvPr/>
                        </p:nvSpPr>
                        <p:spPr>
                          <a:xfrm>
                            <a:off x="10241861" y="5850995"/>
                            <a:ext cx="100875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62" name="文本框 61"/>
                          <p:cNvSpPr txBox="1">
                            <a:spLocks noRot="1" noChangeAspect="1" noMove="1" noResize="1" noEditPoints="1" noAdjustHandles="1" noChangeArrowheads="1" noChangeShapeType="1" noTextEdit="1"/>
                          </p:cNvSpPr>
                          <p:nvPr/>
                        </p:nvSpPr>
                        <p:spPr>
                          <a:xfrm>
                            <a:off x="10241861" y="5850995"/>
                            <a:ext cx="1008753"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文本框 62"/>
                          <p:cNvSpPr txBox="1"/>
                          <p:nvPr/>
                        </p:nvSpPr>
                        <p:spPr>
                          <a:xfrm>
                            <a:off x="9170384" y="4394854"/>
                            <a:ext cx="291101" cy="5539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m:oMathPara>
                            </a14:m>
                            <a:endParaRPr lang="en-US" altLang="zh-CN" b="0" i="1" dirty="0" smtClean="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p:txBody>
                      </p:sp>
                    </mc:Choice>
                    <mc:Fallback>
                      <p:sp>
                        <p:nvSpPr>
                          <p:cNvPr id="63" name="文本框 62"/>
                          <p:cNvSpPr txBox="1">
                            <a:spLocks noRot="1" noChangeAspect="1" noMove="1" noResize="1" noEditPoints="1" noAdjustHandles="1" noChangeArrowheads="1" noChangeShapeType="1" noTextEdit="1"/>
                          </p:cNvSpPr>
                          <p:nvPr/>
                        </p:nvSpPr>
                        <p:spPr>
                          <a:xfrm>
                            <a:off x="9170384" y="4394854"/>
                            <a:ext cx="291101" cy="553998"/>
                          </a:xfrm>
                          <a:prstGeom prst="rect">
                            <a:avLst/>
                          </a:prstGeom>
                          <a:blipFill>
                            <a:blip r:embed="rId7"/>
                            <a:stretch>
                              <a:fillRect l="-2083" b="-12088"/>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41" name="文本框 40"/>
                        <p:cNvSpPr txBox="1"/>
                        <p:nvPr/>
                      </p:nvSpPr>
                      <p:spPr>
                        <a:xfrm>
                          <a:off x="7480553" y="4588065"/>
                          <a:ext cx="28706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oMath>
                            </m:oMathPara>
                          </a14:m>
                          <a:endParaRPr lang="zh-CN" altLang="en-US" dirty="0"/>
                        </a:p>
                      </p:txBody>
                    </p:sp>
                  </mc:Choice>
                  <mc:Fallback>
                    <p:sp>
                      <p:nvSpPr>
                        <p:cNvPr id="41" name="文本框 40"/>
                        <p:cNvSpPr txBox="1">
                          <a:spLocks noRot="1" noChangeAspect="1" noMove="1" noResize="1" noEditPoints="1" noAdjustHandles="1" noChangeArrowheads="1" noChangeShapeType="1" noTextEdit="1"/>
                        </p:cNvSpPr>
                        <p:nvPr/>
                      </p:nvSpPr>
                      <p:spPr>
                        <a:xfrm>
                          <a:off x="7480553" y="4588065"/>
                          <a:ext cx="287066" cy="276999"/>
                        </a:xfrm>
                        <a:prstGeom prst="rect">
                          <a:avLst/>
                        </a:prstGeom>
                        <a:blipFill>
                          <a:blip r:embed="rId8"/>
                          <a:stretch>
                            <a:fillRect l="-19149" r="-4255" b="-239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文本框 41"/>
                        <p:cNvSpPr txBox="1"/>
                        <p:nvPr/>
                      </p:nvSpPr>
                      <p:spPr>
                        <a:xfrm>
                          <a:off x="7488694" y="3368780"/>
                          <a:ext cx="29238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oMath>
                            </m:oMathPara>
                          </a14:m>
                          <a:endParaRPr lang="zh-CN" altLang="en-US" dirty="0"/>
                        </a:p>
                      </p:txBody>
                    </p:sp>
                  </mc:Choice>
                  <mc:Fallback>
                    <p:sp>
                      <p:nvSpPr>
                        <p:cNvPr id="42" name="文本框 41"/>
                        <p:cNvSpPr txBox="1">
                          <a:spLocks noRot="1" noChangeAspect="1" noMove="1" noResize="1" noEditPoints="1" noAdjustHandles="1" noChangeArrowheads="1" noChangeShapeType="1" noTextEdit="1"/>
                        </p:cNvSpPr>
                        <p:nvPr/>
                      </p:nvSpPr>
                      <p:spPr>
                        <a:xfrm>
                          <a:off x="7488694" y="3368780"/>
                          <a:ext cx="292388" cy="276999"/>
                        </a:xfrm>
                        <a:prstGeom prst="rect">
                          <a:avLst/>
                        </a:prstGeom>
                        <a:blipFill>
                          <a:blip r:embed="rId9"/>
                          <a:stretch>
                            <a:fillRect l="-18750" r="-4167" b="-239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文本框 42"/>
                        <p:cNvSpPr txBox="1"/>
                        <p:nvPr/>
                      </p:nvSpPr>
                      <p:spPr>
                        <a:xfrm>
                          <a:off x="7494740" y="2398101"/>
                          <a:ext cx="29238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3</m:t>
                                    </m:r>
                                  </m:sub>
                                </m:sSub>
                              </m:oMath>
                            </m:oMathPara>
                          </a14:m>
                          <a:endParaRPr lang="zh-CN" altLang="en-US" dirty="0"/>
                        </a:p>
                      </p:txBody>
                    </p:sp>
                  </mc:Choice>
                  <mc:Fallback>
                    <p:sp>
                      <p:nvSpPr>
                        <p:cNvPr id="43" name="文本框 42"/>
                        <p:cNvSpPr txBox="1">
                          <a:spLocks noRot="1" noChangeAspect="1" noMove="1" noResize="1" noEditPoints="1" noAdjustHandles="1" noChangeArrowheads="1" noChangeShapeType="1" noTextEdit="1"/>
                        </p:cNvSpPr>
                        <p:nvPr/>
                      </p:nvSpPr>
                      <p:spPr>
                        <a:xfrm>
                          <a:off x="7494740" y="2398101"/>
                          <a:ext cx="292388" cy="276999"/>
                        </a:xfrm>
                        <a:prstGeom prst="rect">
                          <a:avLst/>
                        </a:prstGeom>
                        <a:blipFill>
                          <a:blip r:embed="rId10"/>
                          <a:stretch>
                            <a:fillRect l="-18750" r="-4167" b="-239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文本框 52"/>
                        <p:cNvSpPr txBox="1"/>
                        <p:nvPr/>
                      </p:nvSpPr>
                      <p:spPr>
                        <a:xfrm>
                          <a:off x="10015155" y="3958045"/>
                          <a:ext cx="28706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oMath>
                            </m:oMathPara>
                          </a14:m>
                          <a:endParaRPr lang="zh-CN" altLang="en-US" dirty="0"/>
                        </a:p>
                      </p:txBody>
                    </p:sp>
                  </mc:Choice>
                  <mc:Fallback>
                    <p:sp>
                      <p:nvSpPr>
                        <p:cNvPr id="53" name="文本框 52"/>
                        <p:cNvSpPr txBox="1">
                          <a:spLocks noRot="1" noChangeAspect="1" noMove="1" noResize="1" noEditPoints="1" noAdjustHandles="1" noChangeArrowheads="1" noChangeShapeType="1" noTextEdit="1"/>
                        </p:cNvSpPr>
                        <p:nvPr/>
                      </p:nvSpPr>
                      <p:spPr>
                        <a:xfrm>
                          <a:off x="10015155" y="3958045"/>
                          <a:ext cx="287066" cy="276999"/>
                        </a:xfrm>
                        <a:prstGeom prst="rect">
                          <a:avLst/>
                        </a:prstGeom>
                        <a:blipFill>
                          <a:blip r:embed="rId11"/>
                          <a:stretch>
                            <a:fillRect l="-19149" r="-6383" b="-239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文本框 53"/>
                        <p:cNvSpPr txBox="1"/>
                        <p:nvPr/>
                      </p:nvSpPr>
                      <p:spPr>
                        <a:xfrm>
                          <a:off x="10255666" y="4352300"/>
                          <a:ext cx="29238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oMath>
                            </m:oMathPara>
                          </a14:m>
                          <a:endParaRPr lang="zh-CN" altLang="en-US" dirty="0"/>
                        </a:p>
                      </p:txBody>
                    </p:sp>
                  </mc:Choice>
                  <mc:Fallback>
                    <p:sp>
                      <p:nvSpPr>
                        <p:cNvPr id="54" name="文本框 53"/>
                        <p:cNvSpPr txBox="1">
                          <a:spLocks noRot="1" noChangeAspect="1" noMove="1" noResize="1" noEditPoints="1" noAdjustHandles="1" noChangeArrowheads="1" noChangeShapeType="1" noTextEdit="1"/>
                        </p:cNvSpPr>
                        <p:nvPr/>
                      </p:nvSpPr>
                      <p:spPr>
                        <a:xfrm>
                          <a:off x="10255666" y="4352300"/>
                          <a:ext cx="292388" cy="276999"/>
                        </a:xfrm>
                        <a:prstGeom prst="rect">
                          <a:avLst/>
                        </a:prstGeom>
                        <a:blipFill>
                          <a:blip r:embed="rId12"/>
                          <a:stretch>
                            <a:fillRect l="-18750" r="-4167" b="-26667"/>
                          </a:stretch>
                        </a:blipFill>
                      </p:spPr>
                      <p:txBody>
                        <a:bodyPr/>
                        <a:lstStyle/>
                        <a:p>
                          <a:r>
                            <a:rPr lang="zh-CN" altLang="en-US">
                              <a:noFill/>
                            </a:rPr>
                            <a:t> </a:t>
                          </a:r>
                        </a:p>
                      </p:txBody>
                    </p:sp>
                  </mc:Fallback>
                </mc:AlternateContent>
              </p:grpSp>
              <p:sp>
                <p:nvSpPr>
                  <p:cNvPr id="46" name="矩形 45"/>
                  <p:cNvSpPr/>
                  <p:nvPr/>
                </p:nvSpPr>
                <p:spPr>
                  <a:xfrm>
                    <a:off x="9426460" y="3742508"/>
                    <a:ext cx="2356237" cy="212857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弧形 49"/>
                  <p:cNvSpPr/>
                  <p:nvPr/>
                </p:nvSpPr>
                <p:spPr>
                  <a:xfrm rot="19603793">
                    <a:off x="9177607" y="4084375"/>
                    <a:ext cx="4265980" cy="1943977"/>
                  </a:xfrm>
                  <a:prstGeom prst="arc">
                    <a:avLst>
                      <a:gd name="adj1" fmla="val 11447661"/>
                      <a:gd name="adj2" fmla="val 192979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弧形 50"/>
                  <p:cNvSpPr/>
                  <p:nvPr/>
                </p:nvSpPr>
                <p:spPr>
                  <a:xfrm rot="19156552">
                    <a:off x="9357983" y="3877450"/>
                    <a:ext cx="3881853" cy="3424977"/>
                  </a:xfrm>
                  <a:prstGeom prst="arc">
                    <a:avLst>
                      <a:gd name="adj1" fmla="val 12816044"/>
                      <a:gd name="adj2" fmla="val 1947435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mc:AlternateContent xmlns:mc="http://schemas.openxmlformats.org/markup-compatibility/2006">
            <mc:Choice xmlns:a14="http://schemas.microsoft.com/office/drawing/2010/main" Requires="a14">
              <p:sp>
                <p:nvSpPr>
                  <p:cNvPr id="57" name="文本框 56"/>
                  <p:cNvSpPr txBox="1"/>
                  <p:nvPr/>
                </p:nvSpPr>
                <p:spPr>
                  <a:xfrm>
                    <a:off x="10385718" y="6189124"/>
                    <a:ext cx="618564" cy="369332"/>
                  </a:xfrm>
                  <a:prstGeom prst="rect">
                    <a:avLst/>
                  </a:prstGeom>
                  <a:noFill/>
                </p:spPr>
                <p:txBody>
                  <a:bodyPr wrap="square" rtlCol="0">
                    <a:spAutoFit/>
                  </a:bodyPr>
                  <a:lstStyle/>
                  <a:p>
                    <a:r>
                      <a:rPr lang="zh-CN" altLang="en-US" dirty="0" smtClean="0"/>
                      <a:t>图</a:t>
                    </a:r>
                    <a14:m>
                      <m:oMath xmlns:m="http://schemas.openxmlformats.org/officeDocument/2006/math">
                        <m:r>
                          <a:rPr lang="en-US" altLang="zh-CN" b="0" i="1" smtClean="0">
                            <a:latin typeface="Cambria Math" panose="02040503050406030204" pitchFamily="18" charset="0"/>
                          </a:rPr>
                          <m:t>𝑏</m:t>
                        </m:r>
                      </m:oMath>
                    </a14:m>
                    <a:endParaRPr lang="zh-CN" altLang="en-US" dirty="0"/>
                  </a:p>
                </p:txBody>
              </p:sp>
            </mc:Choice>
            <mc:Fallback>
              <p:sp>
                <p:nvSpPr>
                  <p:cNvPr id="57" name="文本框 56"/>
                  <p:cNvSpPr txBox="1">
                    <a:spLocks noRot="1" noChangeAspect="1" noMove="1" noResize="1" noEditPoints="1" noAdjustHandles="1" noChangeArrowheads="1" noChangeShapeType="1" noTextEdit="1"/>
                  </p:cNvSpPr>
                  <p:nvPr/>
                </p:nvSpPr>
                <p:spPr>
                  <a:xfrm>
                    <a:off x="10385718" y="6189124"/>
                    <a:ext cx="618564" cy="369332"/>
                  </a:xfrm>
                  <a:prstGeom prst="rect">
                    <a:avLst/>
                  </a:prstGeom>
                  <a:blipFill>
                    <a:blip r:embed="rId13"/>
                    <a:stretch>
                      <a:fillRect l="-8911" t="-13115" b="-19672"/>
                    </a:stretch>
                  </a:blipFill>
                </p:spPr>
                <p:txBody>
                  <a:bodyPr/>
                  <a:lstStyle/>
                  <a:p>
                    <a:r>
                      <a:rPr lang="zh-CN" altLang="en-US">
                        <a:noFill/>
                      </a:rPr>
                      <a:t> </a:t>
                    </a:r>
                  </a:p>
                </p:txBody>
              </p:sp>
            </mc:Fallback>
          </mc:AlternateContent>
        </p:grpSp>
        <p:sp>
          <p:nvSpPr>
            <p:cNvPr id="59" name="文本框 58"/>
            <p:cNvSpPr txBox="1"/>
            <p:nvPr/>
          </p:nvSpPr>
          <p:spPr>
            <a:xfrm>
              <a:off x="9309639" y="5848066"/>
              <a:ext cx="326572"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31178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355512" y="827705"/>
                <a:ext cx="11836488" cy="5586145"/>
              </a:xfrm>
              <a:prstGeom prst="rect">
                <a:avLst/>
              </a:prstGeom>
            </p:spPr>
            <p:txBody>
              <a:bodyPr wrap="square">
                <a:spAutoFit/>
              </a:bodyPr>
              <a:lstStyle/>
              <a:p>
                <a:pPr>
                  <a:spcBef>
                    <a:spcPts val="600"/>
                  </a:spcBef>
                  <a:spcAft>
                    <a:spcPts val="600"/>
                  </a:spcAft>
                </a:pPr>
                <a:r>
                  <a:rPr lang="en-US" altLang="zh-CN" sz="2800" b="1" dirty="0" smtClean="0">
                    <a:solidFill>
                      <a:srgbClr val="FFC000"/>
                    </a:solidFill>
                    <a:latin typeface="Times New Roman" panose="02020603050405020304" pitchFamily="18" charset="0"/>
                    <a:cs typeface="Times New Roman" panose="02020603050405020304" pitchFamily="18" charset="0"/>
                  </a:rPr>
                  <a:t>6.2.2</a:t>
                </a:r>
                <a:r>
                  <a:rPr lang="zh-CN" altLang="en-US" sz="2800" b="1" dirty="0" smtClean="0">
                    <a:solidFill>
                      <a:srgbClr val="FFC000"/>
                    </a:solidFill>
                    <a:latin typeface="Times New Roman" panose="02020603050405020304" pitchFamily="18" charset="0"/>
                    <a:cs typeface="Times New Roman" panose="02020603050405020304" pitchFamily="18" charset="0"/>
                  </a:rPr>
                  <a:t>   挥发度和相对挥发度</a:t>
                </a:r>
                <a:r>
                  <a:rPr lang="en-US" altLang="zh-CN" sz="2800" b="1" dirty="0">
                    <a:solidFill>
                      <a:srgbClr val="FFC000"/>
                    </a:solidFill>
                    <a:latin typeface="Times New Roman" panose="02020603050405020304" pitchFamily="18" charset="0"/>
                    <a:cs typeface="Times New Roman" panose="02020603050405020304" pitchFamily="18" charset="0"/>
                  </a:rPr>
                  <a:t>	</a:t>
                </a:r>
                <a:r>
                  <a:rPr lang="en-US" altLang="zh-CN" sz="2800" b="1" dirty="0" smtClean="0">
                    <a:solidFill>
                      <a:srgbClr val="FFC000"/>
                    </a:solidFill>
                    <a:latin typeface="Times New Roman" panose="02020603050405020304" pitchFamily="18" charset="0"/>
                    <a:cs typeface="Times New Roman" panose="02020603050405020304" pitchFamily="18" charset="0"/>
                  </a:rPr>
                  <a:t>	</a:t>
                </a:r>
                <a:r>
                  <a:rPr lang="zh-CN" altLang="en-US" sz="2800" b="1" dirty="0" smtClean="0">
                    <a:solidFill>
                      <a:srgbClr val="FFC000"/>
                    </a:solidFill>
                    <a:latin typeface="Times New Roman" panose="02020603050405020304" pitchFamily="18" charset="0"/>
                    <a:cs typeface="Times New Roman" panose="02020603050405020304" pitchFamily="18" charset="0"/>
                  </a:rPr>
                  <a:t>   </a:t>
                </a:r>
                <a:endParaRPr lang="en-US" altLang="zh-CN" sz="2800" b="1" dirty="0" smtClean="0">
                  <a:solidFill>
                    <a:srgbClr val="FFC000"/>
                  </a:solidFill>
                  <a:latin typeface="Times New Roman" panose="02020603050405020304" pitchFamily="18" charset="0"/>
                  <a:cs typeface="Times New Roman" panose="02020603050405020304" pitchFamily="18" charset="0"/>
                </a:endParaRPr>
              </a:p>
              <a:p>
                <a:pPr>
                  <a:spcBef>
                    <a:spcPts val="600"/>
                  </a:spcBef>
                  <a:spcAft>
                    <a:spcPts val="600"/>
                  </a:spcAft>
                </a:pPr>
                <a:r>
                  <a:rPr lang="en-US" altLang="zh-CN" sz="2600" b="1" dirty="0" smtClean="0">
                    <a:solidFill>
                      <a:srgbClr val="FFC000"/>
                    </a:solidFill>
                    <a:latin typeface="Times New Roman" panose="02020603050405020304" pitchFamily="18" charset="0"/>
                    <a:cs typeface="Times New Roman" panose="02020603050405020304" pitchFamily="18" charset="0"/>
                  </a:rPr>
                  <a:t>6.2.2.1  </a:t>
                </a:r>
                <a:r>
                  <a:rPr lang="zh-CN" altLang="en-US" sz="2600" b="1" dirty="0" smtClean="0">
                    <a:solidFill>
                      <a:srgbClr val="FFC000"/>
                    </a:solidFill>
                    <a:latin typeface="Times New Roman" panose="02020603050405020304" pitchFamily="18" charset="0"/>
                    <a:cs typeface="Times New Roman" panose="02020603050405020304" pitchFamily="18" charset="0"/>
                  </a:rPr>
                  <a:t>挥发度（</a:t>
                </a:r>
                <a14:m>
                  <m:oMath xmlns:m="http://schemas.openxmlformats.org/officeDocument/2006/math">
                    <m:r>
                      <a:rPr lang="zh-CN" altLang="en-US" sz="2600" b="1" i="1" smtClean="0">
                        <a:solidFill>
                          <a:srgbClr val="FFC000"/>
                        </a:solidFill>
                        <a:latin typeface="Cambria Math" panose="02040503050406030204" pitchFamily="18" charset="0"/>
                        <a:cs typeface="Times New Roman" panose="02020603050405020304" pitchFamily="18" charset="0"/>
                      </a:rPr>
                      <m:t>𝝊</m:t>
                    </m:r>
                  </m:oMath>
                </a14:m>
                <a:r>
                  <a:rPr lang="zh-CN" altLang="en-US" sz="2600" b="1" dirty="0" smtClean="0">
                    <a:solidFill>
                      <a:srgbClr val="FFC000"/>
                    </a:solidFill>
                    <a:latin typeface="Times New Roman" panose="02020603050405020304" pitchFamily="18" charset="0"/>
                    <a:cs typeface="Times New Roman" panose="02020603050405020304" pitchFamily="18" charset="0"/>
                  </a:rPr>
                  <a:t>）</a:t>
                </a:r>
                <a:endParaRPr lang="en-US" altLang="zh-CN" sz="2600" b="1" dirty="0" smtClean="0">
                  <a:solidFill>
                    <a:srgbClr val="FFC000"/>
                  </a:solidFill>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）组分的挥发度是物质挥发难易程度的标志。</a:t>
                </a:r>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）纯物质：挥发度是指该物质在一定温度下饱和蒸汽压。</a:t>
                </a:r>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）双组分混合液：</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挥发度是指气相中某一组分的蒸汽分压和与之平衡的液相中的该组分的摩尔分数之比。</a:t>
                </a:r>
                <a:endParaRPr lang="en-US" altLang="zh-CN" sz="2400" b="1"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zh-CN" altLang="en-US" sz="2400" i="1" smtClean="0">
                              <a:latin typeface="Cambria Math" panose="02040503050406030204" pitchFamily="18" charset="0"/>
                              <a:cs typeface="Times New Roman" panose="02020603050405020304" pitchFamily="18" charset="0"/>
                            </a:rPr>
                            <m:t>𝜐</m:t>
                          </m:r>
                        </m:e>
                        <m:sub>
                          <m:r>
                            <m:rPr>
                              <m:sty m:val="p"/>
                            </m:rPr>
                            <a:rPr lang="en-US" altLang="zh-CN" sz="2400" i="1">
                              <a:latin typeface="Cambria Math" panose="02040503050406030204" pitchFamily="18" charset="0"/>
                              <a:cs typeface="Times New Roman" panose="02020603050405020304" pitchFamily="18" charset="0"/>
                            </a:rPr>
                            <m:t>A</m:t>
                          </m:r>
                        </m:sub>
                      </m:sSub>
                      <m:r>
                        <a:rPr lang="en-US" altLang="zh-CN" sz="2400" i="1">
                          <a:latin typeface="Cambria Math" panose="02040503050406030204" pitchFamily="18" charset="0"/>
                          <a:cs typeface="Times New Roman" panose="02020603050405020304" pitchFamily="18" charset="0"/>
                        </a:rPr>
                        <m:t>=</m:t>
                      </m:r>
                      <m:f>
                        <m:fPr>
                          <m:type m:val="lin"/>
                          <m:ctrlPr>
                            <a:rPr lang="en-US" altLang="zh-CN" sz="2400" i="1" smtClean="0">
                              <a:latin typeface="Cambria Math" panose="02040503050406030204" pitchFamily="18" charset="0"/>
                              <a:cs typeface="Times New Roman" panose="02020603050405020304" pitchFamily="18" charset="0"/>
                            </a:rPr>
                          </m:ctrlPr>
                        </m:fPr>
                        <m:num>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𝑝</m:t>
                              </m:r>
                            </m:e>
                            <m:sub>
                              <m:r>
                                <m:rPr>
                                  <m:sty m:val="p"/>
                                </m:rPr>
                                <a:rPr lang="en-US" altLang="zh-CN" sz="2400" b="0" i="0" smtClean="0">
                                  <a:latin typeface="Cambria Math" panose="02040503050406030204" pitchFamily="18" charset="0"/>
                                  <a:cs typeface="Times New Roman" panose="02020603050405020304" pitchFamily="18" charset="0"/>
                                </a:rPr>
                                <m:t>A</m:t>
                              </m:r>
                            </m:sub>
                          </m:sSub>
                        </m:num>
                        <m:den>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m:rPr>
                                  <m:sty m:val="p"/>
                                </m:rPr>
                                <a:rPr lang="en-US" altLang="zh-CN" sz="2400" b="0" i="0" smtClean="0">
                                  <a:latin typeface="Cambria Math" panose="02040503050406030204" pitchFamily="18" charset="0"/>
                                  <a:cs typeface="Times New Roman" panose="02020603050405020304" pitchFamily="18" charset="0"/>
                                </a:rPr>
                                <m:t>A</m:t>
                              </m:r>
                            </m:sub>
                          </m:sSub>
                        </m:den>
                      </m:f>
                    </m:oMath>
                  </m:oMathPara>
                </a14:m>
                <a:endParaRPr lang="en-US" altLang="zh-CN" sz="24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zh-CN" altLang="en-US" sz="2400" i="1" smtClean="0">
                              <a:latin typeface="Cambria Math" panose="02040503050406030204" pitchFamily="18" charset="0"/>
                              <a:cs typeface="Times New Roman" panose="02020603050405020304" pitchFamily="18" charset="0"/>
                            </a:rPr>
                            <m:t>𝜐</m:t>
                          </m:r>
                        </m:e>
                        <m:sub>
                          <m:r>
                            <m:rPr>
                              <m:sty m:val="p"/>
                            </m:rPr>
                            <a:rPr lang="en-US" altLang="zh-CN" sz="2400" b="0" i="0" smtClean="0">
                              <a:latin typeface="Cambria Math" panose="02040503050406030204" pitchFamily="18" charset="0"/>
                              <a:cs typeface="Times New Roman" panose="02020603050405020304" pitchFamily="18" charset="0"/>
                            </a:rPr>
                            <m:t>B</m:t>
                          </m:r>
                        </m:sub>
                      </m:sSub>
                      <m:r>
                        <a:rPr lang="en-US" altLang="zh-CN" sz="2400" b="0" i="1" smtClean="0">
                          <a:latin typeface="Cambria Math" panose="02040503050406030204" pitchFamily="18" charset="0"/>
                          <a:cs typeface="Times New Roman" panose="02020603050405020304" pitchFamily="18" charset="0"/>
                        </a:rPr>
                        <m:t>=</m:t>
                      </m:r>
                      <m:f>
                        <m:fPr>
                          <m:type m:val="lin"/>
                          <m:ctrlPr>
                            <a:rPr lang="en-US" altLang="zh-CN" sz="2400" b="0" i="1" smtClean="0">
                              <a:latin typeface="Cambria Math" panose="02040503050406030204" pitchFamily="18" charset="0"/>
                              <a:cs typeface="Times New Roman" panose="02020603050405020304" pitchFamily="18" charset="0"/>
                            </a:rPr>
                          </m:ctrlPr>
                        </m:fPr>
                        <m:num>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𝑝</m:t>
                              </m:r>
                            </m:e>
                            <m:sub>
                              <m:r>
                                <a:rPr lang="en-US" altLang="zh-CN" sz="2400" b="1" i="0" smtClean="0">
                                  <a:latin typeface="Cambria Math" panose="02040503050406030204" pitchFamily="18" charset="0"/>
                                  <a:cs typeface="Times New Roman" panose="02020603050405020304" pitchFamily="18" charset="0"/>
                                </a:rPr>
                                <m:t>𝐁</m:t>
                              </m:r>
                            </m:sub>
                          </m:sSub>
                        </m:num>
                        <m:den>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m:rPr>
                                  <m:sty m:val="p"/>
                                </m:rPr>
                                <a:rPr lang="en-US" altLang="zh-CN" sz="2400" b="0" i="0" smtClean="0">
                                  <a:latin typeface="Cambria Math" panose="02040503050406030204" pitchFamily="18" charset="0"/>
                                  <a:cs typeface="Times New Roman" panose="02020603050405020304" pitchFamily="18" charset="0"/>
                                </a:rPr>
                                <m:t>B</m:t>
                              </m:r>
                            </m:sub>
                          </m:sSub>
                        </m:den>
                      </m:f>
                    </m:oMath>
                  </m:oMathPara>
                </a14:m>
                <a:endParaRPr lang="en-US" altLang="zh-CN" sz="2400" b="0"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）理想溶液</a:t>
                </a:r>
                <a:r>
                  <a:rPr lang="zh-CN" altLang="en-US" sz="2400" b="1" dirty="0" smtClean="0">
                    <a:latin typeface="Times New Roman" panose="02020603050405020304" pitchFamily="18" charset="0"/>
                    <a:cs typeface="Times New Roman" panose="02020603050405020304" pitchFamily="18" charset="0"/>
                  </a:rPr>
                  <a:t>：各组分的挥发度在数值上等于其饱和蒸汽压。</a:t>
                </a:r>
                <a:r>
                  <a:rPr lang="zh-CN" altLang="en-US" sz="2400" b="1" dirty="0" smtClean="0">
                    <a:solidFill>
                      <a:srgbClr val="FF0000"/>
                    </a:solidFill>
                    <a:latin typeface="Times New Roman" panose="02020603050405020304" pitchFamily="18" charset="0"/>
                    <a:cs typeface="Times New Roman" panose="02020603050405020304" pitchFamily="18" charset="0"/>
                  </a:rPr>
                  <a:t>（因服从拉乌尔定律）</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355512" y="827705"/>
                <a:ext cx="11836488" cy="5586145"/>
              </a:xfrm>
              <a:prstGeom prst="rect">
                <a:avLst/>
              </a:prstGeom>
              <a:blipFill>
                <a:blip r:embed="rId2"/>
                <a:stretch>
                  <a:fillRect l="-1030" t="-1528" b="-16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标注 2"/>
              <p:cNvSpPr/>
              <p:nvPr/>
            </p:nvSpPr>
            <p:spPr>
              <a:xfrm>
                <a:off x="2037806" y="4005778"/>
                <a:ext cx="2621837" cy="396406"/>
              </a:xfrm>
              <a:prstGeom prst="wedgeRectCallout">
                <a:avLst>
                  <a:gd name="adj1" fmla="val 82315"/>
                  <a:gd name="adj2" fmla="val -392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Times New Roman" panose="02020603050405020304" pitchFamily="18" charset="0"/>
                    <a:cs typeface="Times New Roman" panose="02020603050405020304" pitchFamily="18" charset="0"/>
                  </a:rPr>
                  <a:t>组分</a:t>
                </a:r>
                <a:r>
                  <a:rPr lang="en-US" altLang="zh-CN" sz="2000" dirty="0" smtClean="0">
                    <a:solidFill>
                      <a:schemeClr val="tx1"/>
                    </a:solidFill>
                    <a:latin typeface="Times New Roman" panose="02020603050405020304" pitchFamily="18" charset="0"/>
                    <a:cs typeface="Times New Roman" panose="02020603050405020304" pitchFamily="18" charset="0"/>
                  </a:rPr>
                  <a:t>A</a:t>
                </a:r>
                <a:r>
                  <a:rPr lang="zh-CN" altLang="en-US" sz="2000" dirty="0" smtClean="0">
                    <a:solidFill>
                      <a:schemeClr val="tx1"/>
                    </a:solidFill>
                    <a:latin typeface="Times New Roman" panose="02020603050405020304" pitchFamily="18" charset="0"/>
                    <a:cs typeface="Times New Roman" panose="02020603050405020304" pitchFamily="18" charset="0"/>
                  </a:rPr>
                  <a:t>的挥发度，</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𝑝</m:t>
                        </m:r>
                      </m:e>
                      <m:sub>
                        <m:r>
                          <a:rPr lang="en-US" altLang="zh-CN" sz="2000" b="0" i="1" smtClean="0">
                            <a:solidFill>
                              <a:schemeClr val="tx1"/>
                            </a:solidFill>
                            <a:latin typeface="Cambria Math" panose="02040503050406030204" pitchFamily="18" charset="0"/>
                            <a:cs typeface="Times New Roman" panose="02020603050405020304" pitchFamily="18" charset="0"/>
                          </a:rPr>
                          <m:t>𝑎</m:t>
                        </m:r>
                      </m:sub>
                    </m:sSub>
                  </m:oMath>
                </a14:m>
                <a:endParaRPr lang="zh-CN" alt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矩形标注 2"/>
              <p:cNvSpPr>
                <a:spLocks noRot="1" noChangeAspect="1" noMove="1" noResize="1" noEditPoints="1" noAdjustHandles="1" noChangeArrowheads="1" noChangeShapeType="1" noTextEdit="1"/>
              </p:cNvSpPr>
              <p:nvPr/>
            </p:nvSpPr>
            <p:spPr>
              <a:xfrm>
                <a:off x="2037806" y="4005778"/>
                <a:ext cx="2621837" cy="396406"/>
              </a:xfrm>
              <a:prstGeom prst="wedgeRectCallout">
                <a:avLst>
                  <a:gd name="adj1" fmla="val 82315"/>
                  <a:gd name="adj2" fmla="val -39283"/>
                </a:avLst>
              </a:prstGeom>
              <a:blipFill>
                <a:blip r:embed="rId3"/>
                <a:stretch>
                  <a:fillRect l="-1573" t="-8824"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标注 3"/>
              <p:cNvSpPr/>
              <p:nvPr/>
            </p:nvSpPr>
            <p:spPr>
              <a:xfrm>
                <a:off x="2037806" y="4451490"/>
                <a:ext cx="2621837" cy="396406"/>
              </a:xfrm>
              <a:prstGeom prst="wedgeRectCallout">
                <a:avLst>
                  <a:gd name="adj1" fmla="val 82636"/>
                  <a:gd name="adj2" fmla="val -590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Times New Roman" panose="02020603050405020304" pitchFamily="18" charset="0"/>
                    <a:cs typeface="Times New Roman" panose="02020603050405020304" pitchFamily="18" charset="0"/>
                  </a:rPr>
                  <a:t>组分</a:t>
                </a:r>
                <a:r>
                  <a:rPr lang="en-US" altLang="zh-CN" sz="2000" dirty="0">
                    <a:solidFill>
                      <a:schemeClr val="tx1"/>
                    </a:solidFill>
                    <a:latin typeface="Times New Roman" panose="02020603050405020304" pitchFamily="18" charset="0"/>
                    <a:cs typeface="Times New Roman" panose="02020603050405020304" pitchFamily="18" charset="0"/>
                  </a:rPr>
                  <a:t>B</a:t>
                </a:r>
                <a:r>
                  <a:rPr lang="zh-CN" altLang="en-US" sz="2000" dirty="0" smtClean="0">
                    <a:solidFill>
                      <a:schemeClr val="tx1"/>
                    </a:solidFill>
                    <a:latin typeface="Times New Roman" panose="02020603050405020304" pitchFamily="18" charset="0"/>
                    <a:cs typeface="Times New Roman" panose="02020603050405020304" pitchFamily="18" charset="0"/>
                  </a:rPr>
                  <a:t>的挥发度，</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𝑝</m:t>
                        </m:r>
                      </m:e>
                      <m:sub>
                        <m:r>
                          <a:rPr lang="en-US" altLang="zh-CN" sz="2000" b="0" i="1" smtClean="0">
                            <a:solidFill>
                              <a:schemeClr val="tx1"/>
                            </a:solidFill>
                            <a:latin typeface="Cambria Math" panose="02040503050406030204" pitchFamily="18" charset="0"/>
                            <a:cs typeface="Times New Roman" panose="02020603050405020304" pitchFamily="18" charset="0"/>
                          </a:rPr>
                          <m:t>𝑎</m:t>
                        </m:r>
                      </m:sub>
                    </m:sSub>
                  </m:oMath>
                </a14:m>
                <a:endParaRPr lang="zh-CN" alt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 name="矩形标注 3"/>
              <p:cNvSpPr>
                <a:spLocks noRot="1" noChangeAspect="1" noMove="1" noResize="1" noEditPoints="1" noAdjustHandles="1" noChangeArrowheads="1" noChangeShapeType="1" noTextEdit="1"/>
              </p:cNvSpPr>
              <p:nvPr/>
            </p:nvSpPr>
            <p:spPr>
              <a:xfrm>
                <a:off x="2037806" y="4451490"/>
                <a:ext cx="2621837" cy="396406"/>
              </a:xfrm>
              <a:prstGeom prst="wedgeRectCallout">
                <a:avLst>
                  <a:gd name="adj1" fmla="val 82636"/>
                  <a:gd name="adj2" fmla="val -59055"/>
                </a:avLst>
              </a:prstGeom>
              <a:blipFill>
                <a:blip r:embed="rId4"/>
                <a:stretch>
                  <a:fillRect l="-1568" b="-229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标注 4"/>
              <p:cNvSpPr/>
              <p:nvPr/>
            </p:nvSpPr>
            <p:spPr>
              <a:xfrm>
                <a:off x="7434943" y="3429000"/>
                <a:ext cx="4504508" cy="396406"/>
              </a:xfrm>
              <a:prstGeom prst="wedgeRectCallout">
                <a:avLst>
                  <a:gd name="adj1" fmla="val -71135"/>
                  <a:gd name="adj2" fmla="val 694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Times New Roman" panose="02020603050405020304" pitchFamily="18" charset="0"/>
                    <a:cs typeface="Times New Roman" panose="02020603050405020304" pitchFamily="18" charset="0"/>
                  </a:rPr>
                  <a:t>气液平衡时组分</a:t>
                </a:r>
                <a:r>
                  <a:rPr lang="en-US" altLang="zh-CN" sz="2000" dirty="0" smtClean="0">
                    <a:solidFill>
                      <a:schemeClr val="tx1"/>
                    </a:solidFill>
                    <a:latin typeface="Times New Roman" panose="02020603050405020304" pitchFamily="18" charset="0"/>
                    <a:cs typeface="Times New Roman" panose="02020603050405020304" pitchFamily="18" charset="0"/>
                  </a:rPr>
                  <a:t>A</a:t>
                </a:r>
                <a:r>
                  <a:rPr lang="zh-CN" altLang="en-US" sz="2000" dirty="0" smtClean="0">
                    <a:solidFill>
                      <a:schemeClr val="tx1"/>
                    </a:solidFill>
                    <a:latin typeface="Times New Roman" panose="02020603050405020304" pitchFamily="18" charset="0"/>
                    <a:cs typeface="Times New Roman" panose="02020603050405020304" pitchFamily="18" charset="0"/>
                  </a:rPr>
                  <a:t>在气相中的分压，</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𝑝</m:t>
                        </m:r>
                      </m:e>
                      <m:sub>
                        <m:r>
                          <a:rPr lang="en-US" altLang="zh-CN" sz="2000" b="0" i="1" smtClean="0">
                            <a:solidFill>
                              <a:schemeClr val="tx1"/>
                            </a:solidFill>
                            <a:latin typeface="Cambria Math" panose="02040503050406030204" pitchFamily="18" charset="0"/>
                            <a:cs typeface="Times New Roman" panose="02020603050405020304" pitchFamily="18" charset="0"/>
                          </a:rPr>
                          <m:t>𝑎</m:t>
                        </m:r>
                      </m:sub>
                    </m:sSub>
                  </m:oMath>
                </a14:m>
                <a:endParaRPr lang="zh-CN" alt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矩形标注 4"/>
              <p:cNvSpPr>
                <a:spLocks noRot="1" noChangeAspect="1" noMove="1" noResize="1" noEditPoints="1" noAdjustHandles="1" noChangeArrowheads="1" noChangeShapeType="1" noTextEdit="1"/>
              </p:cNvSpPr>
              <p:nvPr/>
            </p:nvSpPr>
            <p:spPr>
              <a:xfrm>
                <a:off x="7434943" y="3429000"/>
                <a:ext cx="4504508" cy="396406"/>
              </a:xfrm>
              <a:prstGeom prst="wedgeRectCallout">
                <a:avLst>
                  <a:gd name="adj1" fmla="val -71135"/>
                  <a:gd name="adj2" fmla="val 69463"/>
                </a:avLst>
              </a:prstGeom>
              <a:blipFill>
                <a:blip r:embed="rId5"/>
                <a:stretch>
                  <a:fillRect t="-8642" b="-49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标注 5"/>
              <p:cNvSpPr/>
              <p:nvPr/>
            </p:nvSpPr>
            <p:spPr>
              <a:xfrm>
                <a:off x="4659643" y="4897202"/>
                <a:ext cx="2775300" cy="690756"/>
              </a:xfrm>
              <a:prstGeom prst="wedgeRectCallout">
                <a:avLst>
                  <a:gd name="adj1" fmla="val 14430"/>
                  <a:gd name="adj2" fmla="val -1069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Times New Roman" panose="02020603050405020304" pitchFamily="18" charset="0"/>
                    <a:cs typeface="Times New Roman" panose="02020603050405020304" pitchFamily="18" charset="0"/>
                  </a:rPr>
                  <a:t>气液平衡时组分</a:t>
                </a:r>
                <a:r>
                  <a:rPr lang="en-US" altLang="zh-CN" sz="2000" dirty="0" smtClean="0">
                    <a:solidFill>
                      <a:schemeClr val="tx1"/>
                    </a:solidFill>
                    <a:latin typeface="Times New Roman" panose="02020603050405020304" pitchFamily="18" charset="0"/>
                    <a:cs typeface="Times New Roman" panose="02020603050405020304" pitchFamily="18" charset="0"/>
                  </a:rPr>
                  <a:t>B</a:t>
                </a:r>
                <a:r>
                  <a:rPr lang="zh-CN" altLang="en-US" sz="2000" dirty="0" smtClean="0">
                    <a:solidFill>
                      <a:schemeClr val="tx1"/>
                    </a:solidFill>
                    <a:latin typeface="Times New Roman" panose="02020603050405020304" pitchFamily="18" charset="0"/>
                    <a:cs typeface="Times New Roman" panose="02020603050405020304" pitchFamily="18" charset="0"/>
                  </a:rPr>
                  <a:t>在气相中的分压，</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𝑝</m:t>
                        </m:r>
                      </m:e>
                      <m:sub>
                        <m:r>
                          <a:rPr lang="en-US" altLang="zh-CN" sz="2000" b="0" i="1" smtClean="0">
                            <a:solidFill>
                              <a:schemeClr val="tx1"/>
                            </a:solidFill>
                            <a:latin typeface="Cambria Math" panose="02040503050406030204" pitchFamily="18" charset="0"/>
                            <a:cs typeface="Times New Roman" panose="02020603050405020304" pitchFamily="18" charset="0"/>
                          </a:rPr>
                          <m:t>𝑎</m:t>
                        </m:r>
                      </m:sub>
                    </m:sSub>
                  </m:oMath>
                </a14:m>
                <a:endParaRPr lang="zh-CN" alt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矩形标注 5"/>
              <p:cNvSpPr>
                <a:spLocks noRot="1" noChangeAspect="1" noMove="1" noResize="1" noEditPoints="1" noAdjustHandles="1" noChangeArrowheads="1" noChangeShapeType="1" noTextEdit="1"/>
              </p:cNvSpPr>
              <p:nvPr/>
            </p:nvSpPr>
            <p:spPr>
              <a:xfrm>
                <a:off x="4659643" y="4897202"/>
                <a:ext cx="2775300" cy="690756"/>
              </a:xfrm>
              <a:prstGeom prst="wedgeRectCallout">
                <a:avLst>
                  <a:gd name="adj1" fmla="val 14430"/>
                  <a:gd name="adj2" fmla="val -106911"/>
                </a:avLst>
              </a:prstGeom>
              <a:blipFill>
                <a:blip r:embed="rId6"/>
                <a:stretch>
                  <a:fillRect l="-1961" b="-8242"/>
                </a:stretch>
              </a:blipFill>
            </p:spPr>
            <p:txBody>
              <a:bodyPr/>
              <a:lstStyle/>
              <a:p>
                <a:r>
                  <a:rPr lang="zh-CN" altLang="en-US">
                    <a:noFill/>
                  </a:rPr>
                  <a:t> </a:t>
                </a:r>
              </a:p>
            </p:txBody>
          </p:sp>
        </mc:Fallback>
      </mc:AlternateContent>
      <p:sp>
        <p:nvSpPr>
          <p:cNvPr id="7" name="矩形标注 6"/>
          <p:cNvSpPr/>
          <p:nvPr/>
        </p:nvSpPr>
        <p:spPr>
          <a:xfrm>
            <a:off x="7434943" y="3867145"/>
            <a:ext cx="4504508" cy="396406"/>
          </a:xfrm>
          <a:prstGeom prst="wedgeRectCallout">
            <a:avLst>
              <a:gd name="adj1" fmla="val -60695"/>
              <a:gd name="adj2" fmla="val 2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Times New Roman" panose="02020603050405020304" pitchFamily="18" charset="0"/>
                <a:cs typeface="Times New Roman" panose="02020603050405020304" pitchFamily="18" charset="0"/>
              </a:rPr>
              <a:t>气液平衡时组分</a:t>
            </a:r>
            <a:r>
              <a:rPr lang="en-US" altLang="zh-CN" sz="2000" dirty="0" smtClean="0">
                <a:solidFill>
                  <a:schemeClr val="tx1"/>
                </a:solidFill>
                <a:latin typeface="Times New Roman" panose="02020603050405020304" pitchFamily="18" charset="0"/>
                <a:cs typeface="Times New Roman" panose="02020603050405020304" pitchFamily="18" charset="0"/>
              </a:rPr>
              <a:t>A</a:t>
            </a:r>
            <a:r>
              <a:rPr lang="zh-CN" altLang="en-US" sz="2000" dirty="0" smtClean="0">
                <a:solidFill>
                  <a:schemeClr val="tx1"/>
                </a:solidFill>
                <a:latin typeface="Times New Roman" panose="02020603050405020304" pitchFamily="18" charset="0"/>
                <a:cs typeface="Times New Roman" panose="02020603050405020304" pitchFamily="18" charset="0"/>
              </a:rPr>
              <a:t>在液相中的摩尔分数</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8" name="矩形标注 7"/>
          <p:cNvSpPr/>
          <p:nvPr/>
        </p:nvSpPr>
        <p:spPr>
          <a:xfrm>
            <a:off x="7434943" y="4358476"/>
            <a:ext cx="4504508" cy="396406"/>
          </a:xfrm>
          <a:prstGeom prst="wedgeRectCallout">
            <a:avLst>
              <a:gd name="adj1" fmla="val -60695"/>
              <a:gd name="adj2" fmla="val -195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Times New Roman" panose="02020603050405020304" pitchFamily="18" charset="0"/>
                <a:cs typeface="Times New Roman" panose="02020603050405020304" pitchFamily="18" charset="0"/>
              </a:rPr>
              <a:t>气液平衡时组分</a:t>
            </a:r>
            <a:r>
              <a:rPr lang="en-US" altLang="zh-CN" sz="2000" dirty="0">
                <a:solidFill>
                  <a:schemeClr val="tx1"/>
                </a:solidFill>
                <a:latin typeface="Times New Roman" panose="02020603050405020304" pitchFamily="18" charset="0"/>
                <a:cs typeface="Times New Roman" panose="02020603050405020304" pitchFamily="18" charset="0"/>
              </a:rPr>
              <a:t>B</a:t>
            </a:r>
            <a:r>
              <a:rPr lang="zh-CN" altLang="en-US" sz="2000" dirty="0" smtClean="0">
                <a:solidFill>
                  <a:schemeClr val="tx1"/>
                </a:solidFill>
                <a:latin typeface="Times New Roman" panose="02020603050405020304" pitchFamily="18" charset="0"/>
                <a:cs typeface="Times New Roman" panose="02020603050405020304" pitchFamily="18" charset="0"/>
              </a:rPr>
              <a:t>在液相中的摩尔分数</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9" name="Text Box 4"/>
          <p:cNvSpPr txBox="1">
            <a:spLocks noChangeArrowheads="1"/>
          </p:cNvSpPr>
          <p:nvPr/>
        </p:nvSpPr>
        <p:spPr bwMode="auto">
          <a:xfrm>
            <a:off x="3621017" y="125542"/>
            <a:ext cx="58756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6.2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  双组分溶液的汽</a:t>
            </a: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液平衡</a:t>
            </a:r>
          </a:p>
        </p:txBody>
      </p:sp>
    </p:spTree>
    <p:extLst>
      <p:ext uri="{BB962C8B-B14F-4D97-AF65-F5344CB8AC3E}">
        <p14:creationId xmlns:p14="http://schemas.microsoft.com/office/powerpoint/2010/main" val="2260836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355512" y="827705"/>
                <a:ext cx="11505562" cy="5626027"/>
              </a:xfrm>
              <a:prstGeom prst="rect">
                <a:avLst/>
              </a:prstGeom>
            </p:spPr>
            <p:txBody>
              <a:bodyPr wrap="square">
                <a:spAutoFit/>
              </a:bodyPr>
              <a:lstStyle/>
              <a:p>
                <a:pPr>
                  <a:spcBef>
                    <a:spcPts val="600"/>
                  </a:spcBef>
                  <a:spcAft>
                    <a:spcPts val="600"/>
                  </a:spcAft>
                </a:pPr>
                <a:r>
                  <a:rPr lang="en-US" altLang="zh-CN" sz="2600" b="1" dirty="0" smtClean="0">
                    <a:solidFill>
                      <a:srgbClr val="FFC000"/>
                    </a:solidFill>
                    <a:latin typeface="Times New Roman" panose="02020603050405020304" pitchFamily="18" charset="0"/>
                    <a:cs typeface="Times New Roman" panose="02020603050405020304" pitchFamily="18" charset="0"/>
                  </a:rPr>
                  <a:t>6.2.2.2  </a:t>
                </a:r>
                <a:r>
                  <a:rPr lang="zh-CN" altLang="en-US" sz="2600" b="1" dirty="0" smtClean="0">
                    <a:solidFill>
                      <a:srgbClr val="FFC000"/>
                    </a:solidFill>
                    <a:latin typeface="Times New Roman" panose="02020603050405020304" pitchFamily="18" charset="0"/>
                    <a:cs typeface="Times New Roman" panose="02020603050405020304" pitchFamily="18" charset="0"/>
                  </a:rPr>
                  <a:t>相对挥发度（</a:t>
                </a:r>
                <a14:m>
                  <m:oMath xmlns:m="http://schemas.openxmlformats.org/officeDocument/2006/math">
                    <m:r>
                      <a:rPr lang="zh-CN" altLang="en-US" sz="2600" b="1" i="1" smtClean="0">
                        <a:solidFill>
                          <a:srgbClr val="FFC000"/>
                        </a:solidFill>
                        <a:latin typeface="Cambria Math" panose="02040503050406030204" pitchFamily="18" charset="0"/>
                        <a:cs typeface="Times New Roman" panose="02020603050405020304" pitchFamily="18" charset="0"/>
                      </a:rPr>
                      <m:t>𝜶</m:t>
                    </m:r>
                  </m:oMath>
                </a14:m>
                <a:r>
                  <a:rPr lang="zh-CN" altLang="en-US" sz="2600" b="1" dirty="0" smtClean="0">
                    <a:solidFill>
                      <a:srgbClr val="FFC000"/>
                    </a:solidFill>
                    <a:latin typeface="Times New Roman" panose="02020603050405020304" pitchFamily="18" charset="0"/>
                    <a:cs typeface="Times New Roman" panose="02020603050405020304" pitchFamily="18" charset="0"/>
                  </a:rPr>
                  <a:t>）</a:t>
                </a:r>
                <a:endParaRPr lang="en-US" altLang="zh-CN" sz="2600" b="1" dirty="0" smtClean="0">
                  <a:solidFill>
                    <a:srgbClr val="FFC000"/>
                  </a:solidFill>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相对挥发度是衡量各组分挥发性的差异程度。</a:t>
                </a:r>
                <a:endParaRPr lang="en-US" altLang="zh-CN" sz="2400" dirty="0" smtClean="0">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双组分混合液中两组分挥发度之比称为相对挥发度</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cs typeface="Times New Roman" panose="02020603050405020304" pitchFamily="18" charset="0"/>
                          </a:rPr>
                          <m:t>𝛼</m:t>
                        </m:r>
                      </m:e>
                      <m:sub>
                        <m:r>
                          <a:rPr lang="en-US" altLang="zh-CN" sz="2400" b="0" i="1">
                            <a:latin typeface="Cambria Math" panose="02040503050406030204" pitchFamily="18" charset="0"/>
                            <a:cs typeface="Times New Roman" panose="02020603050405020304" pitchFamily="18" charset="0"/>
                          </a:rPr>
                          <m:t>𝐴</m:t>
                        </m:r>
                        <m:r>
                          <a:rPr lang="en-US" altLang="zh-CN" sz="2400" b="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𝐵</m:t>
                        </m:r>
                      </m:sub>
                    </m:sSub>
                  </m:oMath>
                </a14:m>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spcBef>
                    <a:spcPts val="600"/>
                  </a:spcBef>
                  <a:spcAft>
                    <a:spcPts val="600"/>
                  </a:spcAft>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cs typeface="Times New Roman" panose="02020603050405020304" pitchFamily="18" charset="0"/>
                          </a:rPr>
                          <m:t>𝛼</m:t>
                        </m:r>
                      </m:e>
                      <m:sub>
                        <m:r>
                          <a:rPr lang="en-US" altLang="zh-CN" sz="2400" b="0" i="1">
                            <a:latin typeface="Cambria Math" panose="02040503050406030204" pitchFamily="18" charset="0"/>
                            <a:cs typeface="Times New Roman" panose="02020603050405020304" pitchFamily="18" charset="0"/>
                          </a:rPr>
                          <m:t>𝐴</m:t>
                        </m:r>
                        <m:r>
                          <a:rPr lang="en-US" altLang="zh-CN" sz="2400" b="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𝐵</m:t>
                        </m:r>
                      </m:sub>
                    </m:sSub>
                    <m:r>
                      <a:rPr lang="en-US" altLang="zh-CN" sz="2400" b="0" i="1">
                        <a:latin typeface="Cambria Math" panose="02040503050406030204" pitchFamily="18" charset="0"/>
                        <a:cs typeface="Times New Roman" panose="02020603050405020304" pitchFamily="18" charset="0"/>
                      </a:rPr>
                      <m:t>=</m:t>
                    </m:r>
                    <m:box>
                      <m:boxPr>
                        <m:ctrlPr>
                          <a:rPr lang="en-US" altLang="zh-CN" sz="2400" i="1" smtClean="0">
                            <a:latin typeface="Cambria Math" panose="02040503050406030204" pitchFamily="18" charset="0"/>
                            <a:cs typeface="Times New Roman" panose="02020603050405020304" pitchFamily="18" charset="0"/>
                          </a:rPr>
                        </m:ctrlPr>
                      </m:boxPr>
                      <m:e>
                        <m:f>
                          <m:fPr>
                            <m:ctrlPr>
                              <a:rPr lang="en-US" altLang="zh-CN" sz="2400" i="1" smtClean="0">
                                <a:latin typeface="Cambria Math" panose="02040503050406030204" pitchFamily="18" charset="0"/>
                                <a:cs typeface="Times New Roman" panose="02020603050405020304" pitchFamily="18" charset="0"/>
                              </a:rPr>
                            </m:ctrlPr>
                          </m:fPr>
                          <m:num>
                            <m:sSub>
                              <m:sSubPr>
                                <m:ctrlPr>
                                  <a:rPr lang="en-US" altLang="zh-CN" sz="2400" i="1" smtClean="0">
                                    <a:latin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cs typeface="Times New Roman" panose="02020603050405020304" pitchFamily="18" charset="0"/>
                                  </a:rPr>
                                  <m:t>𝜐</m:t>
                                </m:r>
                              </m:e>
                              <m:sub>
                                <m:r>
                                  <a:rPr lang="en-US" altLang="zh-CN" sz="2400" b="0" i="1">
                                    <a:latin typeface="Cambria Math" panose="02040503050406030204" pitchFamily="18" charset="0"/>
                                    <a:cs typeface="Times New Roman" panose="02020603050405020304" pitchFamily="18" charset="0"/>
                                  </a:rPr>
                                  <m:t>𝐴</m:t>
                                </m:r>
                              </m:sub>
                            </m:sSub>
                          </m:num>
                          <m:den>
                            <m:sSub>
                              <m:sSubPr>
                                <m:ctrlPr>
                                  <a:rPr lang="en-US" altLang="zh-CN" sz="2400" i="1" smtClean="0">
                                    <a:latin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cs typeface="Times New Roman" panose="02020603050405020304" pitchFamily="18" charset="0"/>
                                  </a:rPr>
                                  <m:t>𝜐</m:t>
                                </m:r>
                              </m:e>
                              <m:sub>
                                <m:r>
                                  <a:rPr lang="en-US" altLang="zh-CN" sz="2400" b="0" i="1">
                                    <a:latin typeface="Cambria Math" panose="02040503050406030204" pitchFamily="18" charset="0"/>
                                    <a:cs typeface="Times New Roman" panose="02020603050405020304" pitchFamily="18" charset="0"/>
                                  </a:rPr>
                                  <m:t>𝐵</m:t>
                                </m:r>
                              </m:sub>
                            </m:sSub>
                          </m:den>
                        </m:f>
                      </m:e>
                    </m:box>
                    <m:r>
                      <a:rPr lang="en-US" altLang="zh-CN" sz="2400" b="0" i="1">
                        <a:latin typeface="Cambria Math" panose="02040503050406030204" pitchFamily="18" charset="0"/>
                        <a:cs typeface="Times New Roman" panose="02020603050405020304" pitchFamily="18" charset="0"/>
                      </a:rPr>
                      <m:t>=</m:t>
                    </m:r>
                    <m:box>
                      <m:boxPr>
                        <m:ctrlPr>
                          <a:rPr lang="en-US" altLang="zh-CN" sz="2400" i="1" smtClean="0">
                            <a:latin typeface="Cambria Math" panose="02040503050406030204" pitchFamily="18" charset="0"/>
                            <a:cs typeface="Times New Roman" panose="02020603050405020304" pitchFamily="18" charset="0"/>
                          </a:rPr>
                        </m:ctrlPr>
                      </m:boxPr>
                      <m:e>
                        <m:f>
                          <m:fPr>
                            <m:ctrlPr>
                              <a:rPr lang="en-US" altLang="zh-CN" sz="2400" i="1" smtClean="0">
                                <a:latin typeface="Cambria Math" panose="02040503050406030204" pitchFamily="18" charset="0"/>
                                <a:cs typeface="Times New Roman" panose="02020603050405020304" pitchFamily="18" charset="0"/>
                              </a:rPr>
                            </m:ctrlPr>
                          </m:fPr>
                          <m:num>
                            <m:f>
                              <m:fPr>
                                <m:type m:val="lin"/>
                                <m:ctrlPr>
                                  <a:rPr lang="en-US" altLang="zh-CN" sz="2400" i="1" smtClean="0">
                                    <a:latin typeface="Cambria Math" panose="02040503050406030204" pitchFamily="18" charset="0"/>
                                    <a:cs typeface="Times New Roman" panose="02020603050405020304" pitchFamily="18" charset="0"/>
                                  </a:rPr>
                                </m:ctrlPr>
                              </m:fPr>
                              <m:num>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𝑝</m:t>
                                    </m:r>
                                  </m:e>
                                  <m:sub>
                                    <m:r>
                                      <m:rPr>
                                        <m:sty m:val="p"/>
                                      </m:rPr>
                                      <a:rPr lang="en-US" altLang="zh-CN" sz="2400" b="0" i="0" smtClean="0">
                                        <a:latin typeface="Cambria Math" panose="02040503050406030204" pitchFamily="18" charset="0"/>
                                        <a:cs typeface="Times New Roman" panose="02020603050405020304" pitchFamily="18" charset="0"/>
                                      </a:rPr>
                                      <m:t>A</m:t>
                                    </m:r>
                                  </m:sub>
                                </m:sSub>
                              </m:num>
                              <m:den>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m:rPr>
                                        <m:sty m:val="p"/>
                                      </m:rPr>
                                      <a:rPr lang="en-US" altLang="zh-CN" sz="2400" b="0" i="0" smtClean="0">
                                        <a:latin typeface="Cambria Math" panose="02040503050406030204" pitchFamily="18" charset="0"/>
                                        <a:cs typeface="Times New Roman" panose="02020603050405020304" pitchFamily="18" charset="0"/>
                                      </a:rPr>
                                      <m:t>A</m:t>
                                    </m:r>
                                  </m:sub>
                                </m:sSub>
                              </m:den>
                            </m:f>
                          </m:num>
                          <m:den>
                            <m:f>
                              <m:fPr>
                                <m:type m:val="lin"/>
                                <m:ctrlPr>
                                  <a:rPr lang="en-US" altLang="zh-CN" sz="2400" i="1" smtClean="0">
                                    <a:latin typeface="Cambria Math" panose="02040503050406030204" pitchFamily="18" charset="0"/>
                                    <a:cs typeface="Times New Roman" panose="02020603050405020304" pitchFamily="18" charset="0"/>
                                  </a:rPr>
                                </m:ctrlPr>
                              </m:fPr>
                              <m:num>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𝑝</m:t>
                                    </m:r>
                                  </m:e>
                                  <m:sub>
                                    <m:r>
                                      <m:rPr>
                                        <m:sty m:val="p"/>
                                      </m:rPr>
                                      <a:rPr lang="en-US" altLang="zh-CN" sz="2400" b="0" i="0" smtClean="0">
                                        <a:latin typeface="Cambria Math" panose="02040503050406030204" pitchFamily="18" charset="0"/>
                                        <a:cs typeface="Times New Roman" panose="02020603050405020304" pitchFamily="18" charset="0"/>
                                      </a:rPr>
                                      <m:t>B</m:t>
                                    </m:r>
                                  </m:sub>
                                </m:sSub>
                              </m:num>
                              <m:den>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m:rPr>
                                        <m:sty m:val="p"/>
                                      </m:rPr>
                                      <a:rPr lang="en-US" altLang="zh-CN" sz="2400" b="0" i="0" smtClean="0">
                                        <a:latin typeface="Cambria Math" panose="02040503050406030204" pitchFamily="18" charset="0"/>
                                        <a:cs typeface="Times New Roman" panose="02020603050405020304" pitchFamily="18" charset="0"/>
                                      </a:rPr>
                                      <m:t>B</m:t>
                                    </m:r>
                                  </m:sub>
                                </m:sSub>
                              </m:den>
                            </m:f>
                          </m:den>
                        </m:f>
                      </m:e>
                    </m:box>
                  </m:oMath>
                </a14:m>
                <a:endParaRPr lang="en-US" altLang="zh-CN" sz="2400" dirty="0" smtClean="0">
                  <a:latin typeface="Times New Roman" panose="02020603050405020304" pitchFamily="18" charset="0"/>
                  <a:cs typeface="Times New Roman" panose="02020603050405020304" pitchFamily="18" charset="0"/>
                </a:endParaRPr>
              </a:p>
              <a:p>
                <a:r>
                  <a:rPr lang="zh-CN" altLang="en-US" sz="2400" dirty="0">
                    <a:latin typeface="+mn-ea"/>
                    <a:cs typeface="Times New Roman" panose="02020603050405020304" pitchFamily="18" charset="0"/>
                  </a:rPr>
                  <a:t>注：通常以易挥发组分的挥发度为</a:t>
                </a:r>
                <a:r>
                  <a:rPr lang="zh-CN" altLang="en-US" sz="2400" dirty="0" smtClean="0">
                    <a:latin typeface="+mn-ea"/>
                    <a:cs typeface="Times New Roman" panose="02020603050405020304" pitchFamily="18" charset="0"/>
                  </a:rPr>
                  <a:t>分子，</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𝛼</m:t>
                    </m:r>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&gt;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1</m:t>
                    </m:r>
                  </m:oMath>
                </a14:m>
                <a:r>
                  <a:rPr lang="zh-CN" altLang="en-US" sz="2400" dirty="0" smtClean="0">
                    <a:latin typeface="+mn-ea"/>
                    <a:cs typeface="Times New Roman" panose="02020603050405020304" pitchFamily="18" charset="0"/>
                  </a:rPr>
                  <a:t>。</a:t>
                </a:r>
                <a:endParaRPr lang="en-US" altLang="zh-CN" sz="2400" dirty="0">
                  <a:latin typeface="+mn-ea"/>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当压力不太高时（</a:t>
                </a:r>
                <a14:m>
                  <m:oMath xmlns:m="http://schemas.openxmlformats.org/officeDocument/2006/math">
                    <m:r>
                      <a:rPr lang="en-US" altLang="zh-CN" sz="2400">
                        <a:latin typeface="Cambria Math" panose="02040503050406030204" pitchFamily="18" charset="0"/>
                        <a:cs typeface="Times New Roman" panose="02020603050405020304" pitchFamily="18" charset="0"/>
                      </a:rPr>
                      <m:t>𝒑</m:t>
                    </m:r>
                    <m:r>
                      <a:rPr lang="en-US" altLang="zh-CN" sz="2400">
                        <a:latin typeface="Cambria Math" panose="02040503050406030204" pitchFamily="18" charset="0"/>
                        <a:cs typeface="Times New Roman" panose="02020603050405020304" pitchFamily="18" charset="0"/>
                      </a:rPr>
                      <m:t>&lt;</m:t>
                    </m:r>
                    <m:r>
                      <a:rPr lang="en-US" altLang="zh-CN" sz="2400">
                        <a:latin typeface="Cambria Math" panose="02040503050406030204" pitchFamily="18" charset="0"/>
                        <a:cs typeface="Times New Roman" panose="02020603050405020304" pitchFamily="18" charset="0"/>
                      </a:rPr>
                      <m:t>𝟓𝟎𝟎</m:t>
                    </m:r>
                    <m:r>
                      <a:rPr lang="en-US" altLang="zh-CN" sz="2400">
                        <a:latin typeface="Cambria Math" panose="02040503050406030204" pitchFamily="18" charset="0"/>
                        <a:cs typeface="Times New Roman" panose="02020603050405020304" pitchFamily="18" charset="0"/>
                      </a:rPr>
                      <m:t>𝑲𝒑𝒂</m:t>
                    </m:r>
                    <m:r>
                      <a:rPr lang="zh-CN" altLang="en-US" sz="2400">
                        <a:latin typeface="Cambria Math" panose="02040503050406030204" pitchFamily="18" charset="0"/>
                        <a:cs typeface="Times New Roman" panose="02020603050405020304" pitchFamily="18" charset="0"/>
                      </a:rPr>
                      <m:t>）</m:t>
                    </m:r>
                  </m:oMath>
                </a14:m>
                <a:r>
                  <a:rPr lang="zh-CN" altLang="en-US" sz="2400" dirty="0" smtClean="0">
                    <a:latin typeface="Times New Roman" panose="02020603050405020304" pitchFamily="18" charset="0"/>
                    <a:cs typeface="Times New Roman" panose="02020603050405020304" pitchFamily="18" charset="0"/>
                  </a:rPr>
                  <a:t>，气相遵从道尔顿分压定律</a:t>
                </a:r>
                <a:endParaRPr lang="en-US" altLang="zh-CN" sz="2400" dirty="0" smtClean="0">
                  <a:latin typeface="Times New Roman" panose="02020603050405020304" pitchFamily="18" charset="0"/>
                  <a:cs typeface="Times New Roman" panose="02020603050405020304" pitchFamily="18" charset="0"/>
                </a:endParaRPr>
              </a:p>
              <a:p>
                <a:pPr>
                  <a:spcBef>
                    <a:spcPts val="600"/>
                  </a:spcBef>
                  <a:spcAft>
                    <a:spcPts val="600"/>
                  </a:spcAft>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2800" i="1" smtClean="0">
                        <a:latin typeface="Cambria Math" panose="02040503050406030204" pitchFamily="18" charset="0"/>
                        <a:cs typeface="Times New Roman" panose="02020603050405020304" pitchFamily="18" charset="0"/>
                      </a:rPr>
                      <m:t>𝛼</m:t>
                    </m:r>
                    <m:r>
                      <a:rPr lang="en-US" altLang="zh-CN" sz="2800" i="1">
                        <a:latin typeface="Cambria Math" panose="02040503050406030204" pitchFamily="18" charset="0"/>
                        <a:cs typeface="Times New Roman" panose="02020603050405020304" pitchFamily="18" charset="0"/>
                      </a:rPr>
                      <m:t>=</m:t>
                    </m:r>
                    <m:box>
                      <m:boxPr>
                        <m:ctrlPr>
                          <a:rPr lang="en-US" altLang="zh-CN" sz="2800" i="1" smtClean="0">
                            <a:latin typeface="Cambria Math" panose="02040503050406030204" pitchFamily="18" charset="0"/>
                            <a:cs typeface="Times New Roman" panose="02020603050405020304" pitchFamily="18" charset="0"/>
                          </a:rPr>
                        </m:ctrlPr>
                      </m:boxPr>
                      <m:e>
                        <m:argPr>
                          <m:argSz m:val="-1"/>
                        </m:argPr>
                        <m:f>
                          <m:fPr>
                            <m:ctrlPr>
                              <a:rPr lang="en-US" altLang="zh-CN" sz="2800" i="1" smtClean="0">
                                <a:latin typeface="Cambria Math" panose="02040503050406030204" pitchFamily="18" charset="0"/>
                                <a:cs typeface="Times New Roman" panose="02020603050405020304" pitchFamily="18" charset="0"/>
                              </a:rPr>
                            </m:ctrlPr>
                          </m:fPr>
                          <m:num>
                            <m:f>
                              <m:fPr>
                                <m:type m:val="lin"/>
                                <m:ctrlPr>
                                  <a:rPr lang="en-US" altLang="zh-CN" sz="2800" i="1" smtClean="0">
                                    <a:latin typeface="Cambria Math" panose="02040503050406030204" pitchFamily="18" charset="0"/>
                                    <a:cs typeface="Times New Roman" panose="02020603050405020304" pitchFamily="18" charset="0"/>
                                  </a:rPr>
                                </m:ctrlPr>
                              </m:fPr>
                              <m:num>
                                <m:sSub>
                                  <m:sSubPr>
                                    <m:ctrlPr>
                                      <a:rPr lang="en-US" altLang="zh-CN" sz="280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𝑝</m:t>
                                    </m:r>
                                  </m:e>
                                  <m:sub>
                                    <m:r>
                                      <m:rPr>
                                        <m:sty m:val="p"/>
                                      </m:rPr>
                                      <a:rPr lang="en-US" altLang="zh-CN" sz="2800" b="0" i="0" smtClean="0">
                                        <a:latin typeface="Cambria Math" panose="02040503050406030204" pitchFamily="18" charset="0"/>
                                        <a:cs typeface="Times New Roman" panose="02020603050405020304" pitchFamily="18" charset="0"/>
                                      </a:rPr>
                                      <m:t>A</m:t>
                                    </m:r>
                                  </m:sub>
                                </m:sSub>
                              </m:num>
                              <m:den>
                                <m:sSub>
                                  <m:sSubPr>
                                    <m:ctrlPr>
                                      <a:rPr lang="en-US" altLang="zh-CN" sz="280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𝑥</m:t>
                                    </m:r>
                                  </m:e>
                                  <m:sub>
                                    <m:r>
                                      <m:rPr>
                                        <m:sty m:val="p"/>
                                      </m:rPr>
                                      <a:rPr lang="en-US" altLang="zh-CN" sz="2800" b="0" i="0" smtClean="0">
                                        <a:latin typeface="Cambria Math" panose="02040503050406030204" pitchFamily="18" charset="0"/>
                                        <a:cs typeface="Times New Roman" panose="02020603050405020304" pitchFamily="18" charset="0"/>
                                      </a:rPr>
                                      <m:t>A</m:t>
                                    </m:r>
                                  </m:sub>
                                </m:sSub>
                              </m:den>
                            </m:f>
                          </m:num>
                          <m:den>
                            <m:f>
                              <m:fPr>
                                <m:type m:val="lin"/>
                                <m:ctrlPr>
                                  <a:rPr lang="en-US" altLang="zh-CN" sz="2800" i="1" smtClean="0">
                                    <a:latin typeface="Cambria Math" panose="02040503050406030204" pitchFamily="18" charset="0"/>
                                    <a:cs typeface="Times New Roman" panose="02020603050405020304" pitchFamily="18" charset="0"/>
                                  </a:rPr>
                                </m:ctrlPr>
                              </m:fPr>
                              <m:num>
                                <m:sSub>
                                  <m:sSubPr>
                                    <m:ctrlPr>
                                      <a:rPr lang="en-US" altLang="zh-CN" sz="280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𝑝</m:t>
                                    </m:r>
                                  </m:e>
                                  <m:sub>
                                    <m:r>
                                      <a:rPr lang="en-US" altLang="zh-CN" sz="2800" b="1" i="0" smtClean="0">
                                        <a:latin typeface="Cambria Math" panose="02040503050406030204" pitchFamily="18" charset="0"/>
                                        <a:cs typeface="Times New Roman" panose="02020603050405020304" pitchFamily="18" charset="0"/>
                                      </a:rPr>
                                      <m:t>𝐁</m:t>
                                    </m:r>
                                  </m:sub>
                                </m:sSub>
                              </m:num>
                              <m:den>
                                <m:sSub>
                                  <m:sSubPr>
                                    <m:ctrlPr>
                                      <a:rPr lang="en-US" altLang="zh-CN" sz="280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𝑥</m:t>
                                    </m:r>
                                  </m:e>
                                  <m:sub>
                                    <m:r>
                                      <m:rPr>
                                        <m:sty m:val="p"/>
                                      </m:rPr>
                                      <a:rPr lang="en-US" altLang="zh-CN" sz="2800" b="0" i="0" smtClean="0">
                                        <a:latin typeface="Cambria Math" panose="02040503050406030204" pitchFamily="18" charset="0"/>
                                        <a:cs typeface="Times New Roman" panose="02020603050405020304" pitchFamily="18" charset="0"/>
                                      </a:rPr>
                                      <m:t>B</m:t>
                                    </m:r>
                                  </m:sub>
                                </m:sSub>
                              </m:den>
                            </m:f>
                          </m:den>
                        </m:f>
                      </m:e>
                    </m:box>
                    <m:r>
                      <a:rPr lang="en-US" altLang="zh-CN" sz="2800" b="0" i="0" smtClean="0">
                        <a:latin typeface="Cambria Math" panose="02040503050406030204" pitchFamily="18" charset="0"/>
                        <a:cs typeface="Times New Roman" panose="02020603050405020304" pitchFamily="18" charset="0"/>
                      </a:rPr>
                      <m:t>=</m:t>
                    </m:r>
                    <m:box>
                      <m:boxPr>
                        <m:ctrlPr>
                          <a:rPr lang="en-US" altLang="zh-CN" sz="2800" b="0" i="1" smtClean="0">
                            <a:latin typeface="Cambria Math" panose="02040503050406030204" pitchFamily="18" charset="0"/>
                            <a:cs typeface="Times New Roman" panose="02020603050405020304" pitchFamily="18" charset="0"/>
                          </a:rPr>
                        </m:ctrlPr>
                      </m:boxPr>
                      <m:e>
                        <m:argPr>
                          <m:argSz m:val="-1"/>
                        </m:argPr>
                        <m:f>
                          <m:fPr>
                            <m:ctrlPr>
                              <a:rPr lang="en-US" altLang="zh-CN" sz="2800" b="0" i="1" smtClean="0">
                                <a:latin typeface="Cambria Math" panose="02040503050406030204" pitchFamily="18" charset="0"/>
                                <a:cs typeface="Times New Roman" panose="02020603050405020304" pitchFamily="18" charset="0"/>
                              </a:rPr>
                            </m:ctrlPr>
                          </m:fPr>
                          <m:num>
                            <m:f>
                              <m:fPr>
                                <m:type m:val="lin"/>
                                <m:ctrlPr>
                                  <a:rPr lang="en-US" altLang="zh-CN" sz="2800" b="0" i="1" smtClean="0">
                                    <a:latin typeface="Cambria Math" panose="02040503050406030204" pitchFamily="18" charset="0"/>
                                    <a:cs typeface="Times New Roman" panose="02020603050405020304" pitchFamily="18" charset="0"/>
                                  </a:rPr>
                                </m:ctrlPr>
                              </m:fPr>
                              <m:num>
                                <m:r>
                                  <a:rPr lang="en-US" altLang="zh-CN" sz="2800" b="0" i="1" smtClean="0">
                                    <a:latin typeface="Cambria Math" panose="02040503050406030204" pitchFamily="18" charset="0"/>
                                    <a:cs typeface="Times New Roman" panose="02020603050405020304" pitchFamily="18" charset="0"/>
                                  </a:rPr>
                                  <m:t>𝑝</m:t>
                                </m:r>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𝑦</m:t>
                                    </m:r>
                                  </m:e>
                                  <m:sub>
                                    <m:r>
                                      <m:rPr>
                                        <m:sty m:val="p"/>
                                      </m:rPr>
                                      <a:rPr lang="en-US" altLang="zh-CN" sz="2800" b="0" i="0" smtClean="0">
                                        <a:latin typeface="Cambria Math" panose="02040503050406030204" pitchFamily="18" charset="0"/>
                                        <a:cs typeface="Times New Roman" panose="02020603050405020304" pitchFamily="18" charset="0"/>
                                      </a:rPr>
                                      <m:t>A</m:t>
                                    </m:r>
                                  </m:sub>
                                </m:sSub>
                              </m:num>
                              <m:den>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𝑥</m:t>
                                    </m:r>
                                  </m:e>
                                  <m:sub>
                                    <m:r>
                                      <m:rPr>
                                        <m:sty m:val="p"/>
                                      </m:rPr>
                                      <a:rPr lang="en-US" altLang="zh-CN" sz="2800" b="0" i="0" smtClean="0">
                                        <a:latin typeface="Cambria Math" panose="02040503050406030204" pitchFamily="18" charset="0"/>
                                        <a:cs typeface="Times New Roman" panose="02020603050405020304" pitchFamily="18" charset="0"/>
                                      </a:rPr>
                                      <m:t>A</m:t>
                                    </m:r>
                                  </m:sub>
                                </m:sSub>
                              </m:den>
                            </m:f>
                          </m:num>
                          <m:den>
                            <m:f>
                              <m:fPr>
                                <m:type m:val="lin"/>
                                <m:ctrlPr>
                                  <a:rPr lang="en-US" altLang="zh-CN" sz="2800" b="0" i="1" smtClean="0">
                                    <a:latin typeface="Cambria Math" panose="02040503050406030204" pitchFamily="18" charset="0"/>
                                    <a:cs typeface="Times New Roman" panose="02020603050405020304" pitchFamily="18" charset="0"/>
                                  </a:rPr>
                                </m:ctrlPr>
                              </m:fPr>
                              <m:num>
                                <m:r>
                                  <a:rPr lang="en-US" altLang="zh-CN" sz="2800" b="0" i="1" smtClean="0">
                                    <a:latin typeface="Cambria Math" panose="02040503050406030204" pitchFamily="18" charset="0"/>
                                    <a:cs typeface="Times New Roman" panose="02020603050405020304" pitchFamily="18" charset="0"/>
                                  </a:rPr>
                                  <m:t>𝑝</m:t>
                                </m:r>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𝑦</m:t>
                                    </m:r>
                                  </m:e>
                                  <m:sub>
                                    <m:r>
                                      <m:rPr>
                                        <m:sty m:val="p"/>
                                      </m:rPr>
                                      <a:rPr lang="en-US" altLang="zh-CN" sz="2800" b="0" i="0" smtClean="0">
                                        <a:latin typeface="Cambria Math" panose="02040503050406030204" pitchFamily="18" charset="0"/>
                                        <a:cs typeface="Times New Roman" panose="02020603050405020304" pitchFamily="18" charset="0"/>
                                      </a:rPr>
                                      <m:t>B</m:t>
                                    </m:r>
                                  </m:sub>
                                </m:sSub>
                              </m:num>
                              <m:den>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𝑥</m:t>
                                    </m:r>
                                  </m:e>
                                  <m:sub>
                                    <m:r>
                                      <m:rPr>
                                        <m:sty m:val="p"/>
                                      </m:rPr>
                                      <a:rPr lang="en-US" altLang="zh-CN" sz="2800" b="0" i="0" smtClean="0">
                                        <a:latin typeface="Cambria Math" panose="02040503050406030204" pitchFamily="18" charset="0"/>
                                        <a:cs typeface="Times New Roman" panose="02020603050405020304" pitchFamily="18" charset="0"/>
                                      </a:rPr>
                                      <m:t>B</m:t>
                                    </m:r>
                                  </m:sub>
                                </m:sSub>
                              </m:den>
                            </m:f>
                          </m:den>
                        </m:f>
                      </m:e>
                    </m:box>
                    <m:r>
                      <a:rPr lang="en-US" altLang="zh-CN" sz="2800" b="0" i="0" smtClean="0">
                        <a:latin typeface="Cambria Math" panose="02040503050406030204" pitchFamily="18" charset="0"/>
                        <a:cs typeface="Times New Roman" panose="02020603050405020304" pitchFamily="18" charset="0"/>
                      </a:rPr>
                      <m:t>=</m:t>
                    </m:r>
                    <m:box>
                      <m:boxPr>
                        <m:ctrlPr>
                          <a:rPr lang="en-US" altLang="zh-CN" sz="2800" b="0" i="1" smtClean="0">
                            <a:latin typeface="Cambria Math" panose="02040503050406030204" pitchFamily="18" charset="0"/>
                            <a:cs typeface="Times New Roman" panose="02020603050405020304" pitchFamily="18" charset="0"/>
                          </a:rPr>
                        </m:ctrlPr>
                      </m:boxPr>
                      <m:e>
                        <m:argPr>
                          <m:argSz m:val="-1"/>
                        </m:argPr>
                        <m:f>
                          <m:fPr>
                            <m:ctrlPr>
                              <a:rPr lang="en-US" altLang="zh-CN" sz="2800" b="0" i="1" smtClean="0">
                                <a:latin typeface="Cambria Math" panose="02040503050406030204" pitchFamily="18" charset="0"/>
                                <a:cs typeface="Times New Roman" panose="02020603050405020304" pitchFamily="18" charset="0"/>
                              </a:rPr>
                            </m:ctrlPr>
                          </m:fPr>
                          <m:num>
                            <m:f>
                              <m:fPr>
                                <m:type m:val="lin"/>
                                <m:ctrlPr>
                                  <a:rPr lang="en-US" altLang="zh-CN" sz="2800" b="0" i="1" smtClean="0">
                                    <a:latin typeface="Cambria Math" panose="02040503050406030204" pitchFamily="18" charset="0"/>
                                    <a:cs typeface="Times New Roman" panose="02020603050405020304" pitchFamily="18" charset="0"/>
                                  </a:rPr>
                                </m:ctrlPr>
                              </m:fPr>
                              <m:num>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𝑦</m:t>
                                    </m:r>
                                  </m:e>
                                  <m:sub>
                                    <m:r>
                                      <m:rPr>
                                        <m:sty m:val="p"/>
                                      </m:rPr>
                                      <a:rPr lang="en-US" altLang="zh-CN" sz="2800" b="0" i="0" smtClean="0">
                                        <a:latin typeface="Cambria Math" panose="02040503050406030204" pitchFamily="18" charset="0"/>
                                        <a:cs typeface="Times New Roman" panose="02020603050405020304" pitchFamily="18" charset="0"/>
                                      </a:rPr>
                                      <m:t>A</m:t>
                                    </m:r>
                                  </m:sub>
                                </m:sSub>
                              </m:num>
                              <m:den>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𝑦</m:t>
                                    </m:r>
                                  </m:e>
                                  <m:sub>
                                    <m:r>
                                      <m:rPr>
                                        <m:sty m:val="p"/>
                                      </m:rPr>
                                      <a:rPr lang="en-US" altLang="zh-CN" sz="2800" b="0" i="0" smtClean="0">
                                        <a:latin typeface="Cambria Math" panose="02040503050406030204" pitchFamily="18" charset="0"/>
                                        <a:cs typeface="Times New Roman" panose="02020603050405020304" pitchFamily="18" charset="0"/>
                                      </a:rPr>
                                      <m:t>B</m:t>
                                    </m:r>
                                  </m:sub>
                                </m:sSub>
                              </m:den>
                            </m:f>
                          </m:num>
                          <m:den>
                            <m:f>
                              <m:fPr>
                                <m:type m:val="lin"/>
                                <m:ctrlPr>
                                  <a:rPr lang="en-US" altLang="zh-CN" sz="2800" b="0" i="1" smtClean="0">
                                    <a:latin typeface="Cambria Math" panose="02040503050406030204" pitchFamily="18" charset="0"/>
                                    <a:cs typeface="Times New Roman" panose="02020603050405020304" pitchFamily="18" charset="0"/>
                                  </a:rPr>
                                </m:ctrlPr>
                              </m:fPr>
                              <m:num>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𝑥</m:t>
                                    </m:r>
                                  </m:e>
                                  <m:sub>
                                    <m:r>
                                      <m:rPr>
                                        <m:sty m:val="p"/>
                                      </m:rPr>
                                      <a:rPr lang="en-US" altLang="zh-CN" sz="2800" b="0" i="0" smtClean="0">
                                        <a:latin typeface="Cambria Math" panose="02040503050406030204" pitchFamily="18" charset="0"/>
                                        <a:cs typeface="Times New Roman" panose="02020603050405020304" pitchFamily="18" charset="0"/>
                                      </a:rPr>
                                      <m:t>A</m:t>
                                    </m:r>
                                  </m:sub>
                                </m:sSub>
                              </m:num>
                              <m:den>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𝑥</m:t>
                                    </m:r>
                                  </m:e>
                                  <m:sub>
                                    <m:r>
                                      <m:rPr>
                                        <m:sty m:val="p"/>
                                      </m:rPr>
                                      <a:rPr lang="en-US" altLang="zh-CN" sz="2800" b="0" i="0" smtClean="0">
                                        <a:latin typeface="Cambria Math" panose="02040503050406030204" pitchFamily="18" charset="0"/>
                                        <a:cs typeface="Times New Roman" panose="02020603050405020304" pitchFamily="18" charset="0"/>
                                      </a:rPr>
                                      <m:t>B</m:t>
                                    </m:r>
                                  </m:sub>
                                </m:sSub>
                              </m:den>
                            </m:f>
                          </m:den>
                        </m:f>
                      </m:e>
                    </m:box>
                  </m:oMath>
                </a14:m>
                <a:endParaRPr lang="en-US" altLang="zh-CN" sz="2800" dirty="0" smtClean="0">
                  <a:latin typeface="Times New Roman" panose="02020603050405020304" pitchFamily="18" charset="0"/>
                  <a:cs typeface="Times New Roman" panose="02020603050405020304" pitchFamily="18" charset="0"/>
                </a:endParaRPr>
              </a:p>
              <a:p>
                <a:r>
                  <a:rPr lang="en-US" altLang="zh-CN" sz="2400" dirty="0" smtClean="0">
                    <a:cs typeface="Times New Roman" panose="02020603050405020304" pitchFamily="18" charset="0"/>
                  </a:rPr>
                  <a:t>	</a:t>
                </a:r>
                <a:r>
                  <a:rPr lang="zh-CN" altLang="en-US" sz="2400" dirty="0" smtClean="0">
                    <a:cs typeface="Times New Roman" panose="02020603050405020304" pitchFamily="18" charset="0"/>
                  </a:rPr>
                  <a:t> </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 </m:t>
                    </m:r>
                    <m:r>
                      <a:rPr lang="zh-CN" altLang="en-US" sz="2400" i="1" smtClean="0">
                        <a:latin typeface="Cambria Math" panose="02040503050406030204" pitchFamily="18" charset="0"/>
                        <a:cs typeface="Times New Roman" panose="02020603050405020304" pitchFamily="18" charset="0"/>
                      </a:rPr>
                      <m:t>𝛼</m:t>
                    </m:r>
                  </m:oMath>
                </a14:m>
                <a:r>
                  <a:rPr lang="zh-CN" altLang="en-US" sz="2400" dirty="0" smtClean="0">
                    <a:latin typeface="Times New Roman" panose="02020603050405020304" pitchFamily="18" charset="0"/>
                    <a:cs typeface="Times New Roman" panose="02020603050405020304" pitchFamily="18" charset="0"/>
                  </a:rPr>
                  <a:t>越大，组分越容易分离。</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）双组分物系</a:t>
                </a:r>
                <a:endParaRPr lang="en-US" altLang="zh-CN" sz="2400" dirty="0" smtClean="0">
                  <a:latin typeface="Times New Roman" panose="02020603050405020304" pitchFamily="18" charset="0"/>
                  <a:cs typeface="Times New Roman" panose="02020603050405020304" pitchFamily="18" charset="0"/>
                </a:endParaRPr>
              </a:p>
              <a:p>
                <a:pPr>
                  <a:spcBef>
                    <a:spcPts val="600"/>
                  </a:spcBef>
                  <a:spcAft>
                    <a:spcPts val="600"/>
                  </a:spcAft>
                </a:pPr>
                <a:r>
                  <a:rPr lang="en-US" altLang="zh-CN" sz="2400" dirty="0" smtClean="0">
                    <a:cs typeface="Times New Roman" panose="02020603050405020304" pitchFamily="18" charset="0"/>
                  </a:rPr>
                  <a:t>				</a:t>
                </a:r>
                <a14:m>
                  <m:oMath xmlns:m="http://schemas.openxmlformats.org/officeDocument/2006/math">
                    <m:r>
                      <a:rPr lang="zh-CN" altLang="en-US" sz="2800" i="1">
                        <a:latin typeface="Cambria Math" panose="02040503050406030204" pitchFamily="18" charset="0"/>
                        <a:cs typeface="Times New Roman" panose="02020603050405020304" pitchFamily="18" charset="0"/>
                      </a:rPr>
                      <m:t>𝛼</m:t>
                    </m:r>
                    <m:r>
                      <a:rPr lang="en-US" altLang="zh-CN" sz="2800">
                        <a:latin typeface="Cambria Math" panose="02040503050406030204" pitchFamily="18" charset="0"/>
                        <a:cs typeface="Times New Roman" panose="02020603050405020304" pitchFamily="18" charset="0"/>
                      </a:rPr>
                      <m:t>=</m:t>
                    </m:r>
                    <m:box>
                      <m:boxPr>
                        <m:ctrlPr>
                          <a:rPr lang="en-US" altLang="zh-CN" sz="2800" i="1">
                            <a:latin typeface="Cambria Math" panose="02040503050406030204" pitchFamily="18" charset="0"/>
                            <a:cs typeface="Times New Roman" panose="02020603050405020304" pitchFamily="18" charset="0"/>
                          </a:rPr>
                        </m:ctrlPr>
                      </m:boxPr>
                      <m:e>
                        <m:argPr>
                          <m:argSz m:val="-1"/>
                        </m:argPr>
                        <m:f>
                          <m:fPr>
                            <m:ctrlPr>
                              <a:rPr lang="en-US" altLang="zh-CN" sz="2800" i="1">
                                <a:latin typeface="Cambria Math" panose="02040503050406030204" pitchFamily="18" charset="0"/>
                                <a:cs typeface="Times New Roman" panose="02020603050405020304" pitchFamily="18" charset="0"/>
                              </a:rPr>
                            </m:ctrlPr>
                          </m:fPr>
                          <m:num>
                            <m:f>
                              <m:fPr>
                                <m:type m:val="lin"/>
                                <m:ctrlPr>
                                  <a:rPr lang="en-US" altLang="zh-CN" sz="2800" i="1">
                                    <a:latin typeface="Cambria Math" panose="02040503050406030204" pitchFamily="18" charset="0"/>
                                    <a:cs typeface="Times New Roman" panose="02020603050405020304" pitchFamily="18" charset="0"/>
                                  </a:rPr>
                                </m:ctrlPr>
                              </m:fPr>
                              <m:num>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𝑦</m:t>
                                    </m:r>
                                  </m:e>
                                  <m:sub>
                                    <m:r>
                                      <m:rPr>
                                        <m:sty m:val="p"/>
                                      </m:rPr>
                                      <a:rPr lang="en-US" altLang="zh-CN" sz="2800">
                                        <a:latin typeface="Cambria Math" panose="02040503050406030204" pitchFamily="18" charset="0"/>
                                        <a:cs typeface="Times New Roman" panose="02020603050405020304" pitchFamily="18" charset="0"/>
                                      </a:rPr>
                                      <m:t>A</m:t>
                                    </m:r>
                                  </m:sub>
                                </m:sSub>
                              </m:num>
                              <m:den>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𝑦</m:t>
                                    </m:r>
                                  </m:e>
                                  <m:sub>
                                    <m:r>
                                      <m:rPr>
                                        <m:sty m:val="p"/>
                                      </m:rPr>
                                      <a:rPr lang="en-US" altLang="zh-CN" sz="2800">
                                        <a:latin typeface="Cambria Math" panose="02040503050406030204" pitchFamily="18" charset="0"/>
                                        <a:cs typeface="Times New Roman" panose="02020603050405020304" pitchFamily="18" charset="0"/>
                                      </a:rPr>
                                      <m:t>B</m:t>
                                    </m:r>
                                  </m:sub>
                                </m:sSub>
                              </m:den>
                            </m:f>
                          </m:num>
                          <m:den>
                            <m:f>
                              <m:fPr>
                                <m:type m:val="lin"/>
                                <m:ctrlPr>
                                  <a:rPr lang="en-US" altLang="zh-CN" sz="2800" i="1">
                                    <a:latin typeface="Cambria Math" panose="02040503050406030204" pitchFamily="18" charset="0"/>
                                    <a:cs typeface="Times New Roman" panose="02020603050405020304" pitchFamily="18" charset="0"/>
                                  </a:rPr>
                                </m:ctrlPr>
                              </m:fPr>
                              <m:num>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𝑥</m:t>
                                    </m:r>
                                  </m:e>
                                  <m:sub>
                                    <m:r>
                                      <m:rPr>
                                        <m:sty m:val="p"/>
                                      </m:rPr>
                                      <a:rPr lang="en-US" altLang="zh-CN" sz="2800">
                                        <a:latin typeface="Cambria Math" panose="02040503050406030204" pitchFamily="18" charset="0"/>
                                        <a:cs typeface="Times New Roman" panose="02020603050405020304" pitchFamily="18" charset="0"/>
                                      </a:rPr>
                                      <m:t>A</m:t>
                                    </m:r>
                                  </m:sub>
                                </m:sSub>
                              </m:num>
                              <m:den>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𝑥</m:t>
                                    </m:r>
                                  </m:e>
                                  <m:sub>
                                    <m:r>
                                      <m:rPr>
                                        <m:sty m:val="p"/>
                                      </m:rPr>
                                      <a:rPr lang="en-US" altLang="zh-CN" sz="2800">
                                        <a:latin typeface="Cambria Math" panose="02040503050406030204" pitchFamily="18" charset="0"/>
                                        <a:cs typeface="Times New Roman" panose="02020603050405020304" pitchFamily="18" charset="0"/>
                                      </a:rPr>
                                      <m:t>B</m:t>
                                    </m:r>
                                  </m:sub>
                                </m:sSub>
                              </m:den>
                            </m:f>
                          </m:den>
                        </m:f>
                      </m:e>
                    </m:box>
                    <m:r>
                      <a:rPr lang="en-US" altLang="zh-CN" sz="2800" i="1" smtClean="0">
                        <a:latin typeface="Cambria Math" panose="02040503050406030204" pitchFamily="18" charset="0"/>
                        <a:cs typeface="Times New Roman" panose="02020603050405020304" pitchFamily="18" charset="0"/>
                      </a:rPr>
                      <m:t>=</m:t>
                    </m:r>
                    <m:box>
                      <m:boxPr>
                        <m:ctrlPr>
                          <a:rPr lang="en-US" altLang="zh-CN" sz="2800" i="1" smtClean="0">
                            <a:latin typeface="Cambria Math" panose="02040503050406030204" pitchFamily="18" charset="0"/>
                            <a:cs typeface="Times New Roman" panose="02020603050405020304" pitchFamily="18" charset="0"/>
                          </a:rPr>
                        </m:ctrlPr>
                      </m:boxPr>
                      <m:e>
                        <m:argPr>
                          <m:argSz m:val="-1"/>
                        </m:argPr>
                        <m:f>
                          <m:fPr>
                            <m:ctrlPr>
                              <a:rPr lang="en-US" altLang="zh-CN" sz="2800" i="1" smtClean="0">
                                <a:latin typeface="Cambria Math" panose="02040503050406030204" pitchFamily="18" charset="0"/>
                                <a:cs typeface="Times New Roman" panose="02020603050405020304" pitchFamily="18" charset="0"/>
                              </a:rPr>
                            </m:ctrlPr>
                          </m:fPr>
                          <m:num>
                            <m:f>
                              <m:fPr>
                                <m:type m:val="lin"/>
                                <m:ctrlPr>
                                  <a:rPr lang="en-US" altLang="zh-CN" sz="2800" i="1" smtClean="0">
                                    <a:latin typeface="Cambria Math" panose="02040503050406030204" pitchFamily="18" charset="0"/>
                                    <a:cs typeface="Times New Roman" panose="02020603050405020304" pitchFamily="18" charset="0"/>
                                  </a:rPr>
                                </m:ctrlPr>
                              </m:fPr>
                              <m:num>
                                <m:sSub>
                                  <m:sSubPr>
                                    <m:ctrlPr>
                                      <a:rPr lang="en-US" altLang="zh-CN" sz="280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𝑦</m:t>
                                    </m:r>
                                  </m:e>
                                  <m:sub>
                                    <m:r>
                                      <m:rPr>
                                        <m:sty m:val="p"/>
                                      </m:rPr>
                                      <a:rPr lang="en-US" altLang="zh-CN" sz="2800" b="0" i="0" smtClean="0">
                                        <a:latin typeface="Cambria Math" panose="02040503050406030204" pitchFamily="18" charset="0"/>
                                        <a:cs typeface="Times New Roman" panose="02020603050405020304" pitchFamily="18" charset="0"/>
                                      </a:rPr>
                                      <m:t>A</m:t>
                                    </m:r>
                                  </m:sub>
                                </m:sSub>
                              </m:num>
                              <m:den>
                                <m:d>
                                  <m:dPr>
                                    <m:ctrlPr>
                                      <a:rPr lang="en-US" altLang="zh-CN" sz="2800" i="1" smtClean="0">
                                        <a:latin typeface="Cambria Math" panose="02040503050406030204" pitchFamily="18" charset="0"/>
                                        <a:cs typeface="Times New Roman" panose="02020603050405020304" pitchFamily="18" charset="0"/>
                                      </a:rPr>
                                    </m:ctrlPr>
                                  </m:dPr>
                                  <m:e>
                                    <m:r>
                                      <a:rPr lang="en-US" altLang="zh-CN" sz="2800" b="0" i="1" smtClean="0">
                                        <a:latin typeface="Cambria Math" panose="02040503050406030204" pitchFamily="18" charset="0"/>
                                        <a:cs typeface="Times New Roman" panose="02020603050405020304" pitchFamily="18" charset="0"/>
                                      </a:rPr>
                                      <m:t>1−</m:t>
                                    </m:r>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𝑦</m:t>
                                        </m:r>
                                      </m:e>
                                      <m:sub>
                                        <m:r>
                                          <m:rPr>
                                            <m:sty m:val="p"/>
                                          </m:rPr>
                                          <a:rPr lang="en-US" altLang="zh-CN" sz="2800" b="0" i="0" smtClean="0">
                                            <a:latin typeface="Cambria Math" panose="02040503050406030204" pitchFamily="18" charset="0"/>
                                            <a:cs typeface="Times New Roman" panose="02020603050405020304" pitchFamily="18" charset="0"/>
                                          </a:rPr>
                                          <m:t>A</m:t>
                                        </m:r>
                                      </m:sub>
                                    </m:sSub>
                                  </m:e>
                                </m:d>
                              </m:den>
                            </m:f>
                          </m:num>
                          <m:den>
                            <m:f>
                              <m:fPr>
                                <m:type m:val="lin"/>
                                <m:ctrlPr>
                                  <a:rPr lang="en-US" altLang="zh-CN" sz="2800" i="1" smtClean="0">
                                    <a:latin typeface="Cambria Math" panose="02040503050406030204" pitchFamily="18" charset="0"/>
                                    <a:cs typeface="Times New Roman" panose="02020603050405020304" pitchFamily="18" charset="0"/>
                                  </a:rPr>
                                </m:ctrlPr>
                              </m:fPr>
                              <m:num>
                                <m:sSub>
                                  <m:sSubPr>
                                    <m:ctrlPr>
                                      <a:rPr lang="en-US" altLang="zh-CN" sz="280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𝑥</m:t>
                                    </m:r>
                                  </m:e>
                                  <m:sub>
                                    <m:r>
                                      <m:rPr>
                                        <m:sty m:val="p"/>
                                      </m:rPr>
                                      <a:rPr lang="en-US" altLang="zh-CN" sz="2800" b="0" i="0" smtClean="0">
                                        <a:latin typeface="Cambria Math" panose="02040503050406030204" pitchFamily="18" charset="0"/>
                                        <a:cs typeface="Times New Roman" panose="02020603050405020304" pitchFamily="18" charset="0"/>
                                      </a:rPr>
                                      <m:t>A</m:t>
                                    </m:r>
                                  </m:sub>
                                </m:sSub>
                              </m:num>
                              <m:den>
                                <m:d>
                                  <m:dPr>
                                    <m:ctrlPr>
                                      <a:rPr lang="en-US" altLang="zh-CN" sz="2800" i="1" smtClean="0">
                                        <a:latin typeface="Cambria Math" panose="02040503050406030204" pitchFamily="18" charset="0"/>
                                        <a:cs typeface="Times New Roman" panose="02020603050405020304" pitchFamily="18" charset="0"/>
                                      </a:rPr>
                                    </m:ctrlPr>
                                  </m:dPr>
                                  <m:e>
                                    <m:r>
                                      <a:rPr lang="en-US" altLang="zh-CN" sz="2800" b="0" i="1" smtClean="0">
                                        <a:latin typeface="Cambria Math" panose="02040503050406030204" pitchFamily="18" charset="0"/>
                                        <a:cs typeface="Times New Roman" panose="02020603050405020304" pitchFamily="18" charset="0"/>
                                      </a:rPr>
                                      <m:t>1−</m:t>
                                    </m:r>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𝑥</m:t>
                                        </m:r>
                                      </m:e>
                                      <m:sub>
                                        <m:r>
                                          <m:rPr>
                                            <m:sty m:val="p"/>
                                          </m:rPr>
                                          <a:rPr lang="en-US" altLang="zh-CN" sz="2800" b="0" i="0" smtClean="0">
                                            <a:latin typeface="Cambria Math" panose="02040503050406030204" pitchFamily="18" charset="0"/>
                                            <a:cs typeface="Times New Roman" panose="02020603050405020304" pitchFamily="18" charset="0"/>
                                          </a:rPr>
                                          <m:t>A</m:t>
                                        </m:r>
                                      </m:sub>
                                    </m:sSub>
                                  </m:e>
                                </m:d>
                              </m:den>
                            </m:f>
                          </m:den>
                        </m:f>
                      </m:e>
                    </m:box>
                  </m:oMath>
                </a14:m>
                <a:endParaRPr lang="en-US" altLang="zh-CN" sz="2800" dirty="0" smtClean="0">
                  <a:latin typeface="Times New Roman" panose="02020603050405020304" pitchFamily="18" charset="0"/>
                  <a:cs typeface="Times New Roman" panose="02020603050405020304" pitchFamily="18" charset="0"/>
                </a:endParaRPr>
              </a:p>
              <a:p>
                <a:pPr>
                  <a:spcBef>
                    <a:spcPts val="600"/>
                  </a:spcBef>
                  <a:spcAft>
                    <a:spcPts val="600"/>
                  </a:spcAft>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𝑦</m:t>
                    </m:r>
                    <m:r>
                      <a:rPr lang="en-US" altLang="zh-CN" sz="2800" b="0" i="1" smtClean="0">
                        <a:latin typeface="Cambria Math" panose="02040503050406030204" pitchFamily="18" charset="0"/>
                        <a:cs typeface="Times New Roman" panose="02020603050405020304" pitchFamily="18" charset="0"/>
                      </a:rPr>
                      <m:t>=</m:t>
                    </m:r>
                    <m:box>
                      <m:boxPr>
                        <m:ctrlPr>
                          <a:rPr lang="en-US" altLang="zh-CN" sz="2800" b="0" i="1" smtClean="0">
                            <a:latin typeface="Cambria Math" panose="02040503050406030204" pitchFamily="18" charset="0"/>
                            <a:cs typeface="Times New Roman" panose="02020603050405020304" pitchFamily="18" charset="0"/>
                          </a:rPr>
                        </m:ctrlPr>
                      </m:boxPr>
                      <m:e>
                        <m:argPr>
                          <m:argSz m:val="-1"/>
                        </m:argPr>
                        <m:f>
                          <m:fPr>
                            <m:ctrlPr>
                              <a:rPr lang="en-US" altLang="zh-CN" sz="2800" b="0" i="1" smtClean="0">
                                <a:latin typeface="Cambria Math" panose="02040503050406030204" pitchFamily="18" charset="0"/>
                                <a:cs typeface="Times New Roman" panose="02020603050405020304" pitchFamily="18" charset="0"/>
                              </a:rPr>
                            </m:ctrlPr>
                          </m:fPr>
                          <m:num>
                            <m:r>
                              <a:rPr lang="zh-CN" altLang="en-US" sz="2800" b="0" i="1" smtClean="0">
                                <a:latin typeface="Cambria Math" panose="02040503050406030204" pitchFamily="18" charset="0"/>
                                <a:cs typeface="Times New Roman" panose="02020603050405020304" pitchFamily="18" charset="0"/>
                              </a:rPr>
                              <m:t>𝛼</m:t>
                            </m:r>
                            <m:r>
                              <a:rPr lang="en-US" altLang="zh-CN" sz="2800" b="0" i="1" smtClean="0">
                                <a:latin typeface="Cambria Math" panose="02040503050406030204" pitchFamily="18" charset="0"/>
                                <a:cs typeface="Times New Roman" panose="02020603050405020304" pitchFamily="18" charset="0"/>
                              </a:rPr>
                              <m:t>𝑥</m:t>
                            </m:r>
                          </m:num>
                          <m:den>
                            <m:r>
                              <a:rPr lang="en-US" altLang="zh-CN" sz="2800" b="0" i="1" smtClean="0">
                                <a:latin typeface="Cambria Math" panose="02040503050406030204" pitchFamily="18" charset="0"/>
                                <a:cs typeface="Times New Roman" panose="02020603050405020304" pitchFamily="18" charset="0"/>
                              </a:rPr>
                              <m:t>1+</m:t>
                            </m:r>
                            <m:d>
                              <m:dPr>
                                <m:ctrlPr>
                                  <a:rPr lang="en-US" altLang="zh-CN" sz="2800" b="0" i="1" smtClean="0">
                                    <a:latin typeface="Cambria Math" panose="02040503050406030204" pitchFamily="18" charset="0"/>
                                    <a:cs typeface="Times New Roman" panose="02020603050405020304" pitchFamily="18" charset="0"/>
                                  </a:rPr>
                                </m:ctrlPr>
                              </m:dPr>
                              <m:e>
                                <m:r>
                                  <a:rPr lang="zh-CN" altLang="en-US" sz="2800" b="0" i="1" smtClean="0">
                                    <a:latin typeface="Cambria Math" panose="02040503050406030204" pitchFamily="18" charset="0"/>
                                    <a:cs typeface="Times New Roman" panose="02020603050405020304" pitchFamily="18" charset="0"/>
                                  </a:rPr>
                                  <m:t>𝛼</m:t>
                                </m:r>
                                <m:r>
                                  <a:rPr lang="en-US" altLang="zh-CN" sz="2800" b="0" i="1" smtClean="0">
                                    <a:latin typeface="Cambria Math" panose="02040503050406030204" pitchFamily="18" charset="0"/>
                                    <a:cs typeface="Times New Roman" panose="02020603050405020304" pitchFamily="18" charset="0"/>
                                  </a:rPr>
                                  <m:t>−1</m:t>
                                </m:r>
                              </m:e>
                            </m:d>
                            <m:r>
                              <a:rPr lang="en-US" altLang="zh-CN" sz="2800" b="0" i="1" smtClean="0">
                                <a:latin typeface="Cambria Math" panose="02040503050406030204" pitchFamily="18" charset="0"/>
                                <a:cs typeface="Times New Roman" panose="02020603050405020304" pitchFamily="18" charset="0"/>
                              </a:rPr>
                              <m:t>𝑥</m:t>
                            </m:r>
                          </m:den>
                        </m:f>
                      </m:e>
                    </m:box>
                  </m:oMath>
                </a14:m>
                <a:endParaRPr lang="en-US" altLang="zh-CN" sz="2800" dirty="0">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355512" y="827705"/>
                <a:ext cx="11505562" cy="5626027"/>
              </a:xfrm>
              <a:prstGeom prst="rect">
                <a:avLst/>
              </a:prstGeom>
              <a:blipFill>
                <a:blip r:embed="rId2"/>
                <a:stretch>
                  <a:fillRect l="-953" t="-1192"/>
                </a:stretch>
              </a:blipFill>
            </p:spPr>
            <p:txBody>
              <a:bodyPr/>
              <a:lstStyle/>
              <a:p>
                <a:r>
                  <a:rPr lang="zh-CN" altLang="en-US">
                    <a:noFill/>
                  </a:rPr>
                  <a:t> </a:t>
                </a:r>
              </a:p>
            </p:txBody>
          </p:sp>
        </mc:Fallback>
      </mc:AlternateContent>
      <p:sp>
        <p:nvSpPr>
          <p:cNvPr id="3" name="矩形标注 2"/>
          <p:cNvSpPr/>
          <p:nvPr/>
        </p:nvSpPr>
        <p:spPr>
          <a:xfrm>
            <a:off x="4727078" y="5970486"/>
            <a:ext cx="1595346" cy="396406"/>
          </a:xfrm>
          <a:prstGeom prst="wedgeRectCallout">
            <a:avLst>
              <a:gd name="adj1" fmla="val -94314"/>
              <a:gd name="adj2" fmla="val -63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Times New Roman" panose="02020603050405020304" pitchFamily="18" charset="0"/>
                <a:cs typeface="Times New Roman" panose="02020603050405020304" pitchFamily="18" charset="0"/>
              </a:rPr>
              <a:t>相平衡方程</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8" descr="图6－4总压对相平衡曲线的影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8423" y="3631473"/>
            <a:ext cx="3181306" cy="304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矩形标注 5"/>
              <p:cNvSpPr/>
              <p:nvPr/>
            </p:nvSpPr>
            <p:spPr>
              <a:xfrm>
                <a:off x="6059488" y="4364015"/>
                <a:ext cx="1858283" cy="396406"/>
              </a:xfrm>
              <a:prstGeom prst="wedgeRectCallout">
                <a:avLst>
                  <a:gd name="adj1" fmla="val 123490"/>
                  <a:gd name="adj2" fmla="val 1419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zh-CN" altLang="en-US" sz="2000" i="1" smtClean="0">
                              <a:solidFill>
                                <a:schemeClr val="tx1"/>
                              </a:solidFill>
                              <a:latin typeface="Cambria Math" panose="02040503050406030204" pitchFamily="18" charset="0"/>
                              <a:cs typeface="Times New Roman" panose="02020603050405020304" pitchFamily="18" charset="0"/>
                            </a:rPr>
                            <m:t>𝛼</m:t>
                          </m:r>
                        </m:e>
                        <m:sub>
                          <m:r>
                            <a:rPr lang="en-US" altLang="zh-CN" sz="2000" b="0" i="1" smtClean="0">
                              <a:solidFill>
                                <a:schemeClr val="tx1"/>
                              </a:solidFill>
                              <a:latin typeface="Cambria Math" panose="02040503050406030204" pitchFamily="18" charset="0"/>
                              <a:cs typeface="Times New Roman" panose="02020603050405020304" pitchFamily="18" charset="0"/>
                            </a:rPr>
                            <m:t>1</m:t>
                          </m:r>
                        </m:sub>
                      </m:sSub>
                      <m:r>
                        <a:rPr lang="en-US" altLang="zh-CN"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altLang="zh-CN"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altLang="zh-CN"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altLang="zh-CN"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3</m:t>
                          </m:r>
                        </m:sub>
                      </m:sSub>
                    </m:oMath>
                  </m:oMathPara>
                </a14:m>
                <a:endParaRPr lang="zh-CN" alt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矩形标注 5"/>
              <p:cNvSpPr>
                <a:spLocks noRot="1" noChangeAspect="1" noMove="1" noResize="1" noEditPoints="1" noAdjustHandles="1" noChangeArrowheads="1" noChangeShapeType="1" noTextEdit="1"/>
              </p:cNvSpPr>
              <p:nvPr/>
            </p:nvSpPr>
            <p:spPr>
              <a:xfrm>
                <a:off x="6059488" y="4364015"/>
                <a:ext cx="1858283" cy="396406"/>
              </a:xfrm>
              <a:prstGeom prst="wedgeRectCallout">
                <a:avLst>
                  <a:gd name="adj1" fmla="val 123490"/>
                  <a:gd name="adj2" fmla="val 141960"/>
                </a:avLst>
              </a:prstGeom>
              <a:blipFill>
                <a:blip r:embed="rId5"/>
                <a:stretch>
                  <a:fillRect/>
                </a:stretch>
              </a:blipFill>
            </p:spPr>
            <p:txBody>
              <a:bodyPr/>
              <a:lstStyle/>
              <a:p>
                <a:r>
                  <a:rPr lang="zh-CN" altLang="en-US">
                    <a:noFill/>
                  </a:rPr>
                  <a:t> </a:t>
                </a:r>
              </a:p>
            </p:txBody>
          </p:sp>
        </mc:Fallback>
      </mc:AlternateContent>
      <p:sp>
        <p:nvSpPr>
          <p:cNvPr id="8" name="Text Box 4"/>
          <p:cNvSpPr txBox="1">
            <a:spLocks noChangeArrowheads="1"/>
          </p:cNvSpPr>
          <p:nvPr/>
        </p:nvSpPr>
        <p:spPr bwMode="auto">
          <a:xfrm>
            <a:off x="3621017" y="125542"/>
            <a:ext cx="58756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6.2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  双组分溶液的汽</a:t>
            </a: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液平衡</a:t>
            </a:r>
          </a:p>
        </p:txBody>
      </p:sp>
    </p:spTree>
    <p:extLst>
      <p:ext uri="{BB962C8B-B14F-4D97-AF65-F5344CB8AC3E}">
        <p14:creationId xmlns:p14="http://schemas.microsoft.com/office/powerpoint/2010/main" val="1747504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355512" y="827705"/>
                <a:ext cx="11505562" cy="5985036"/>
              </a:xfrm>
              <a:prstGeom prst="rect">
                <a:avLst/>
              </a:prstGeom>
            </p:spPr>
            <p:txBody>
              <a:bodyPr wrap="square">
                <a:spAutoFit/>
              </a:bodyPr>
              <a:lstStyle/>
              <a:p>
                <a:pPr>
                  <a:spcBef>
                    <a:spcPts val="600"/>
                  </a:spcBef>
                  <a:spcAft>
                    <a:spcPts val="600"/>
                  </a:spcAft>
                </a:pPr>
                <a:r>
                  <a:rPr lang="en-US" altLang="zh-CN" sz="2600" b="1" dirty="0">
                    <a:solidFill>
                      <a:srgbClr val="FFC000"/>
                    </a:solidFill>
                    <a:latin typeface="Times New Roman" panose="02020603050405020304" pitchFamily="18" charset="0"/>
                    <a:cs typeface="Times New Roman" panose="02020603050405020304" pitchFamily="18" charset="0"/>
                  </a:rPr>
                  <a:t>6.2.2.3  </a:t>
                </a:r>
                <a:r>
                  <a:rPr lang="zh-CN" altLang="en-US" sz="2600" b="1" dirty="0">
                    <a:solidFill>
                      <a:srgbClr val="FFC000"/>
                    </a:solidFill>
                    <a:latin typeface="Times New Roman" panose="02020603050405020304" pitchFamily="18" charset="0"/>
                    <a:cs typeface="Times New Roman" panose="02020603050405020304" pitchFamily="18" charset="0"/>
                  </a:rPr>
                  <a:t> 平均相对挥发度</a:t>
                </a:r>
                <a:endParaRPr lang="en-US" altLang="zh-CN" sz="2600" b="1" dirty="0">
                  <a:solidFill>
                    <a:srgbClr val="FFC000"/>
                  </a:solidFill>
                  <a:latin typeface="Times New Roman" panose="02020603050405020304" pitchFamily="18" charset="0"/>
                  <a:cs typeface="Times New Roman" panose="02020603050405020304" pitchFamily="18" charset="0"/>
                </a:endParaRPr>
              </a:p>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）理想物系</a:t>
                </a:r>
                <a:endParaRPr lang="en-US" altLang="zh-CN" sz="2400" b="1"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14:m>
                  <m:oMath xmlns:m="http://schemas.openxmlformats.org/officeDocument/2006/math">
                    <m:r>
                      <a:rPr lang="el-GR" altLang="zh-CN" sz="2400" i="1">
                        <a:latin typeface="Cambria Math" panose="02040503050406030204" pitchFamily="18" charset="0"/>
                        <a:ea typeface="Cambria Math" panose="02040503050406030204" pitchFamily="18" charset="0"/>
                        <a:cs typeface="Times New Roman" panose="02020603050405020304" pitchFamily="18" charset="0"/>
                      </a:rPr>
                      <m:t>𝛼</m:t>
                    </m:r>
                    <m:r>
                      <a:rPr lang="en-US" altLang="zh-CN" sz="2400" i="1">
                        <a:latin typeface="Cambria Math" panose="02040503050406030204" pitchFamily="18" charset="0"/>
                        <a:cs typeface="Times New Roman" panose="02020603050405020304" pitchFamily="18" charset="0"/>
                      </a:rPr>
                      <m:t>=</m:t>
                    </m:r>
                    <m:box>
                      <m:boxPr>
                        <m:ctrlPr>
                          <a:rPr lang="en-US" altLang="zh-CN" sz="2400" i="1">
                            <a:latin typeface="Cambria Math" panose="02040503050406030204" pitchFamily="18" charset="0"/>
                            <a:cs typeface="Times New Roman" panose="02020603050405020304" pitchFamily="18" charset="0"/>
                          </a:rPr>
                        </m:ctrlPr>
                      </m:boxPr>
                      <m:e>
                        <m:f>
                          <m:fPr>
                            <m:ctrlPr>
                              <a:rPr lang="en-US" altLang="zh-CN" sz="2400" i="1">
                                <a:latin typeface="Cambria Math" panose="02040503050406030204" pitchFamily="18" charset="0"/>
                                <a:cs typeface="Times New Roman" panose="02020603050405020304" pitchFamily="18" charset="0"/>
                              </a:rPr>
                            </m:ctrlPr>
                          </m:fPr>
                          <m:num>
                            <m:sSub>
                              <m:sSubPr>
                                <m:ctrlPr>
                                  <a:rPr lang="en-US" altLang="zh-CN" sz="2400" i="1">
                                    <a:latin typeface="Cambria Math" panose="02040503050406030204" pitchFamily="18" charset="0"/>
                                    <a:cs typeface="Times New Roman" panose="02020603050405020304" pitchFamily="18" charset="0"/>
                                  </a:rPr>
                                </m:ctrlPr>
                              </m:sSubPr>
                              <m:e>
                                <m:r>
                                  <a:rPr lang="zh-CN" altLang="en-US" sz="2400" i="1">
                                    <a:latin typeface="Cambria Math" panose="02040503050406030204" pitchFamily="18" charset="0"/>
                                    <a:cs typeface="Times New Roman" panose="02020603050405020304" pitchFamily="18" charset="0"/>
                                  </a:rPr>
                                  <m:t>𝜐</m:t>
                                </m:r>
                              </m:e>
                              <m:sub>
                                <m:r>
                                  <a:rPr lang="en-US" altLang="zh-CN" sz="2400" i="1">
                                    <a:latin typeface="Cambria Math" panose="02040503050406030204" pitchFamily="18" charset="0"/>
                                    <a:cs typeface="Times New Roman" panose="02020603050405020304" pitchFamily="18" charset="0"/>
                                  </a:rPr>
                                  <m:t>𝐴</m:t>
                                </m:r>
                              </m:sub>
                            </m:sSub>
                          </m:num>
                          <m:den>
                            <m:sSub>
                              <m:sSubPr>
                                <m:ctrlPr>
                                  <a:rPr lang="en-US" altLang="zh-CN" sz="2400" i="1">
                                    <a:latin typeface="Cambria Math" panose="02040503050406030204" pitchFamily="18" charset="0"/>
                                    <a:cs typeface="Times New Roman" panose="02020603050405020304" pitchFamily="18" charset="0"/>
                                  </a:rPr>
                                </m:ctrlPr>
                              </m:sSubPr>
                              <m:e>
                                <m:r>
                                  <a:rPr lang="zh-CN" altLang="en-US" sz="2400" i="1">
                                    <a:latin typeface="Cambria Math" panose="02040503050406030204" pitchFamily="18" charset="0"/>
                                    <a:cs typeface="Times New Roman" panose="02020603050405020304" pitchFamily="18" charset="0"/>
                                  </a:rPr>
                                  <m:t>𝜐</m:t>
                                </m:r>
                              </m:e>
                              <m:sub>
                                <m:r>
                                  <a:rPr lang="en-US" altLang="zh-CN" sz="2400" i="1">
                                    <a:latin typeface="Cambria Math" panose="02040503050406030204" pitchFamily="18" charset="0"/>
                                    <a:cs typeface="Times New Roman" panose="02020603050405020304" pitchFamily="18" charset="0"/>
                                  </a:rPr>
                                  <m:t>𝐵</m:t>
                                </m:r>
                              </m:sub>
                            </m:sSub>
                          </m:den>
                        </m:f>
                      </m:e>
                    </m:box>
                    <m:r>
                      <a:rPr lang="en-US" altLang="zh-CN" sz="2400" i="1">
                        <a:latin typeface="Cambria Math" panose="02040503050406030204" pitchFamily="18" charset="0"/>
                        <a:cs typeface="Times New Roman" panose="02020603050405020304" pitchFamily="18" charset="0"/>
                      </a:rPr>
                      <m:t>=</m:t>
                    </m:r>
                    <m:box>
                      <m:boxPr>
                        <m:ctrlPr>
                          <a:rPr lang="en-US" altLang="zh-CN" sz="2400" i="1">
                            <a:latin typeface="Cambria Math" panose="02040503050406030204" pitchFamily="18" charset="0"/>
                            <a:cs typeface="Times New Roman" panose="02020603050405020304" pitchFamily="18" charset="0"/>
                          </a:rPr>
                        </m:ctrlPr>
                      </m:boxPr>
                      <m:e>
                        <m:f>
                          <m:fPr>
                            <m:ctrlPr>
                              <a:rPr lang="en-US" altLang="zh-CN" sz="2400" i="1">
                                <a:latin typeface="Cambria Math" panose="02040503050406030204" pitchFamily="18" charset="0"/>
                                <a:cs typeface="Times New Roman" panose="02020603050405020304" pitchFamily="18" charset="0"/>
                              </a:rPr>
                            </m:ctrlPr>
                          </m:fPr>
                          <m:num>
                            <m:f>
                              <m:fPr>
                                <m:type m:val="lin"/>
                                <m:ctrlPr>
                                  <a:rPr lang="en-US" altLang="zh-CN" sz="2400" i="1">
                                    <a:latin typeface="Cambria Math" panose="02040503050406030204" pitchFamily="18" charset="0"/>
                                    <a:cs typeface="Times New Roman" panose="02020603050405020304" pitchFamily="18" charset="0"/>
                                  </a:rPr>
                                </m:ctrlPr>
                              </m:fPr>
                              <m:num>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m:rPr>
                                        <m:sty m:val="p"/>
                                      </m:rPr>
                                      <a:rPr lang="en-US" altLang="zh-CN" sz="2400">
                                        <a:latin typeface="Cambria Math" panose="02040503050406030204" pitchFamily="18" charset="0"/>
                                        <a:cs typeface="Times New Roman" panose="02020603050405020304" pitchFamily="18" charset="0"/>
                                      </a:rPr>
                                      <m:t>A</m:t>
                                    </m:r>
                                  </m:sub>
                                </m:sSub>
                              </m:num>
                              <m:den>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m:rPr>
                                        <m:sty m:val="p"/>
                                      </m:rPr>
                                      <a:rPr lang="en-US" altLang="zh-CN" sz="2400">
                                        <a:latin typeface="Cambria Math" panose="02040503050406030204" pitchFamily="18" charset="0"/>
                                        <a:cs typeface="Times New Roman" panose="02020603050405020304" pitchFamily="18" charset="0"/>
                                      </a:rPr>
                                      <m:t>A</m:t>
                                    </m:r>
                                  </m:sub>
                                </m:sSub>
                              </m:den>
                            </m:f>
                          </m:num>
                          <m:den>
                            <m:f>
                              <m:fPr>
                                <m:type m:val="lin"/>
                                <m:ctrlPr>
                                  <a:rPr lang="en-US" altLang="zh-CN" sz="2400" i="1">
                                    <a:latin typeface="Cambria Math" panose="02040503050406030204" pitchFamily="18" charset="0"/>
                                    <a:cs typeface="Times New Roman" panose="02020603050405020304" pitchFamily="18" charset="0"/>
                                  </a:rPr>
                                </m:ctrlPr>
                              </m:fPr>
                              <m:num>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m:rPr>
                                        <m:sty m:val="p"/>
                                      </m:rPr>
                                      <a:rPr lang="en-US" altLang="zh-CN" sz="2400">
                                        <a:latin typeface="Cambria Math" panose="02040503050406030204" pitchFamily="18" charset="0"/>
                                        <a:cs typeface="Times New Roman" panose="02020603050405020304" pitchFamily="18" charset="0"/>
                                      </a:rPr>
                                      <m:t>B</m:t>
                                    </m:r>
                                  </m:sub>
                                </m:sSub>
                              </m:num>
                              <m:den>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m:rPr>
                                        <m:sty m:val="p"/>
                                      </m:rPr>
                                      <a:rPr lang="en-US" altLang="zh-CN" sz="2400">
                                        <a:latin typeface="Cambria Math" panose="02040503050406030204" pitchFamily="18" charset="0"/>
                                        <a:cs typeface="Times New Roman" panose="02020603050405020304" pitchFamily="18" charset="0"/>
                                      </a:rPr>
                                      <m:t>B</m:t>
                                    </m:r>
                                  </m:sub>
                                </m:sSub>
                              </m:den>
                            </m:f>
                          </m:den>
                        </m:f>
                      </m:e>
                    </m:box>
                    <m:r>
                      <a:rPr lang="en-US" altLang="zh-CN" sz="2400" i="1">
                        <a:latin typeface="Cambria Math" panose="02040503050406030204" pitchFamily="18" charset="0"/>
                        <a:cs typeface="Times New Roman" panose="02020603050405020304" pitchFamily="18" charset="0"/>
                      </a:rPr>
                      <m:t>=</m:t>
                    </m:r>
                    <m:box>
                      <m:boxPr>
                        <m:ctrlPr>
                          <a:rPr lang="en-US" altLang="zh-CN" sz="2400" i="1">
                            <a:latin typeface="Cambria Math" panose="02040503050406030204" pitchFamily="18" charset="0"/>
                            <a:cs typeface="Times New Roman" panose="02020603050405020304" pitchFamily="18" charset="0"/>
                          </a:rPr>
                        </m:ctrlPr>
                      </m:boxPr>
                      <m:e>
                        <m:argPr>
                          <m:argSz m:val="-1"/>
                        </m:argPr>
                        <m:f>
                          <m:fPr>
                            <m:ctrlPr>
                              <a:rPr lang="en-US" altLang="zh-CN" sz="2400" i="1">
                                <a:latin typeface="Cambria Math" panose="02040503050406030204" pitchFamily="18" charset="0"/>
                                <a:cs typeface="Times New Roman" panose="02020603050405020304" pitchFamily="18" charset="0"/>
                              </a:rPr>
                            </m:ctrlPr>
                          </m:fPr>
                          <m:num>
                            <m:sSubSup>
                              <m:sSubSupPr>
                                <m:ctrlPr>
                                  <a:rPr lang="en-US" altLang="zh-CN" sz="2400" i="1">
                                    <a:latin typeface="Cambria Math" panose="02040503050406030204" pitchFamily="18" charset="0"/>
                                    <a:cs typeface="Times New Roman" panose="02020603050405020304" pitchFamily="18" charset="0"/>
                                  </a:rPr>
                                </m:ctrlPr>
                              </m:sSubSupPr>
                              <m:e>
                                <m:r>
                                  <a:rPr lang="en-US" altLang="zh-CN" sz="2400" i="1">
                                    <a:latin typeface="Cambria Math" panose="02040503050406030204" pitchFamily="18" charset="0"/>
                                    <a:cs typeface="Times New Roman" panose="02020603050405020304" pitchFamily="18" charset="0"/>
                                  </a:rPr>
                                  <m:t>𝑝</m:t>
                                </m:r>
                              </m:e>
                              <m:sub>
                                <m:r>
                                  <m:rPr>
                                    <m:sty m:val="p"/>
                                  </m:rPr>
                                  <a:rPr lang="en-US" altLang="zh-CN" sz="2400">
                                    <a:latin typeface="Cambria Math" panose="02040503050406030204" pitchFamily="18" charset="0"/>
                                    <a:cs typeface="Times New Roman" panose="02020603050405020304" pitchFamily="18" charset="0"/>
                                  </a:rPr>
                                  <m:t>A</m:t>
                                </m:r>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up>
                            </m:sSubSup>
                          </m:num>
                          <m:den>
                            <m:sSubSup>
                              <m:sSubSupPr>
                                <m:ctrlPr>
                                  <a:rPr lang="en-US" altLang="zh-CN" sz="2400" i="1">
                                    <a:latin typeface="Cambria Math" panose="02040503050406030204" pitchFamily="18" charset="0"/>
                                    <a:cs typeface="Times New Roman" panose="02020603050405020304" pitchFamily="18" charset="0"/>
                                  </a:rPr>
                                </m:ctrlPr>
                              </m:sSubSupPr>
                              <m:e>
                                <m:r>
                                  <a:rPr lang="en-US" altLang="zh-CN" sz="2400" i="1">
                                    <a:latin typeface="Cambria Math" panose="02040503050406030204" pitchFamily="18" charset="0"/>
                                    <a:cs typeface="Times New Roman" panose="02020603050405020304" pitchFamily="18" charset="0"/>
                                  </a:rPr>
                                  <m:t>𝑝</m:t>
                                </m:r>
                              </m:e>
                              <m:sub>
                                <m:r>
                                  <m:rPr>
                                    <m:sty m:val="p"/>
                                  </m:rPr>
                                  <a:rPr lang="en-US" altLang="zh-CN" sz="2400">
                                    <a:latin typeface="Cambria Math" panose="02040503050406030204" pitchFamily="18" charset="0"/>
                                    <a:cs typeface="Times New Roman" panose="02020603050405020304" pitchFamily="18" charset="0"/>
                                  </a:rPr>
                                  <m:t>B</m:t>
                                </m:r>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up>
                            </m:sSubSup>
                          </m:den>
                        </m:f>
                      </m:e>
                    </m:box>
                    <m:r>
                      <a:rPr lang="en-US" altLang="zh-CN" sz="240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𝑓</m:t>
                    </m:r>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𝑡</m:t>
                        </m:r>
                      </m:e>
                    </m:d>
                  </m:oMath>
                </a14:m>
                <a:endParaRPr lang="en-US" altLang="zh-CN" sz="2400" i="1"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  在研究范围内取平均值。</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2800" i="1">
                        <a:latin typeface="Cambria Math" panose="02040503050406030204" pitchFamily="18" charset="0"/>
                      </a:rPr>
                      <m:t>𝑦</m:t>
                    </m:r>
                    <m:r>
                      <a:rPr lang="en-US" altLang="zh-CN" sz="2800" i="1">
                        <a:latin typeface="Cambria Math" panose="02040503050406030204" pitchFamily="18" charset="0"/>
                      </a:rPr>
                      <m:t>=</m:t>
                    </m:r>
                    <m:box>
                      <m:boxPr>
                        <m:ctrlPr>
                          <a:rPr lang="en-US" altLang="zh-CN" sz="2800" i="1">
                            <a:latin typeface="Cambria Math" panose="02040503050406030204" pitchFamily="18" charset="0"/>
                          </a:rPr>
                        </m:ctrlPr>
                      </m:boxPr>
                      <m:e>
                        <m:argPr>
                          <m:argSz m:val="-1"/>
                        </m:argP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𝛼</m:t>
                                </m:r>
                              </m:e>
                              <m:sub>
                                <m:r>
                                  <m:rPr>
                                    <m:sty m:val="p"/>
                                  </m:rPr>
                                  <a:rPr lang="en-US" altLang="zh-CN" sz="2800">
                                    <a:latin typeface="Cambria Math" panose="02040503050406030204" pitchFamily="18" charset="0"/>
                                  </a:rPr>
                                  <m:t>m</m:t>
                                </m:r>
                              </m:sub>
                            </m:sSub>
                            <m:r>
                              <a:rPr lang="en-US" altLang="zh-CN" sz="2800" i="1">
                                <a:latin typeface="Cambria Math" panose="02040503050406030204" pitchFamily="18" charset="0"/>
                              </a:rPr>
                              <m:t>𝑥</m:t>
                            </m:r>
                          </m:num>
                          <m:den>
                            <m:r>
                              <a:rPr lang="en-US" altLang="zh-CN" sz="2800" i="1">
                                <a:latin typeface="Cambria Math" panose="02040503050406030204" pitchFamily="18" charset="0"/>
                              </a:rPr>
                              <m:t>1+</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𝛼</m:t>
                                    </m:r>
                                  </m:e>
                                  <m:sub>
                                    <m:r>
                                      <a:rPr lang="en-US" altLang="zh-CN" sz="2800" i="1">
                                        <a:latin typeface="Cambria Math" panose="02040503050406030204" pitchFamily="18" charset="0"/>
                                      </a:rPr>
                                      <m:t>𝑚</m:t>
                                    </m:r>
                                  </m:sub>
                                </m:sSub>
                                <m:r>
                                  <a:rPr lang="en-US" altLang="zh-CN" sz="2800" i="1">
                                    <a:latin typeface="Cambria Math" panose="02040503050406030204" pitchFamily="18" charset="0"/>
                                  </a:rPr>
                                  <m:t>−1</m:t>
                                </m:r>
                              </m:e>
                            </m:d>
                            <m:r>
                              <a:rPr lang="en-US" altLang="zh-CN" sz="2800" i="1">
                                <a:latin typeface="Cambria Math" panose="02040503050406030204" pitchFamily="18" charset="0"/>
                              </a:rPr>
                              <m:t>𝑥</m:t>
                            </m:r>
                          </m:den>
                        </m:f>
                      </m:e>
                    </m:box>
                  </m:oMath>
                </a14:m>
                <a:endParaRPr lang="en-US" altLang="zh-CN" sz="2800" dirty="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）在精馏塔内，当压力和温度变化不大时，平均相对挥发度等于塔顶、塔底的相对挥发度的几何平均值。</a:t>
                </a:r>
                <a:endParaRPr lang="en-US" altLang="zh-CN" sz="2400" dirty="0" smtClean="0">
                  <a:latin typeface="Times New Roman" panose="02020603050405020304" pitchFamily="18" charset="0"/>
                  <a:cs typeface="Times New Roman" panose="02020603050405020304" pitchFamily="18" charset="0"/>
                </a:endParaRPr>
              </a:p>
              <a:p>
                <a:endParaRPr lang="en-US" altLang="zh-CN" i="1" dirty="0" smtClean="0">
                  <a:latin typeface="Cambria Math" panose="02040503050406030204" pitchFamily="18" charset="0"/>
                  <a:cs typeface="Times New Roman" panose="02020603050405020304" pitchFamily="18" charset="0"/>
                </a:endParaRPr>
              </a:p>
              <a:p>
                <a:r>
                  <a:rPr lang="en-US" altLang="zh-CN" i="1" dirty="0">
                    <a:latin typeface="Cambria Math" panose="02040503050406030204" pitchFamily="18" charset="0"/>
                    <a:cs typeface="Times New Roman" panose="02020603050405020304" pitchFamily="18" charset="0"/>
                  </a:rPr>
                  <a:t>	</a:t>
                </a:r>
                <a:r>
                  <a:rPr lang="en-US" altLang="zh-CN" i="1" dirty="0" smtClean="0">
                    <a:latin typeface="Cambria Math" panose="02040503050406030204" pitchFamily="18" charset="0"/>
                    <a:cs typeface="Times New Roman" panose="02020603050405020304" pitchFamily="18" charset="0"/>
                  </a:rPr>
                  <a:t>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zh-CN" altLang="en-US" i="1" smtClean="0">
                            <a:latin typeface="Cambria Math" panose="02040503050406030204" pitchFamily="18" charset="0"/>
                            <a:cs typeface="Times New Roman" panose="02020603050405020304" pitchFamily="18" charset="0"/>
                          </a:rPr>
                          <m:t>𝛼</m:t>
                        </m:r>
                      </m:e>
                      <m:sub>
                        <m:r>
                          <a:rPr lang="en-US" altLang="zh-CN" b="0" i="1" smtClean="0">
                            <a:latin typeface="Cambria Math" panose="02040503050406030204" pitchFamily="18" charset="0"/>
                            <a:cs typeface="Times New Roman" panose="02020603050405020304" pitchFamily="18" charset="0"/>
                          </a:rPr>
                          <m:t>𝑚</m:t>
                        </m:r>
                      </m:sub>
                    </m:sSub>
                    <m:r>
                      <a:rPr lang="en-US" altLang="zh-CN" b="0" i="1" smtClean="0">
                        <a:latin typeface="Cambria Math" panose="02040503050406030204" pitchFamily="18" charset="0"/>
                        <a:cs typeface="Times New Roman" panose="02020603050405020304" pitchFamily="18" charset="0"/>
                      </a:rPr>
                      <m:t>=</m:t>
                    </m:r>
                    <m:rad>
                      <m:radPr>
                        <m:degHide m:val="on"/>
                        <m:ctrlPr>
                          <a:rPr lang="en-US" altLang="zh-CN" b="0" i="1" smtClean="0">
                            <a:latin typeface="Cambria Math" panose="02040503050406030204" pitchFamily="18" charset="0"/>
                            <a:cs typeface="Times New Roman" panose="02020603050405020304" pitchFamily="18" charset="0"/>
                          </a:rPr>
                        </m:ctrlPr>
                      </m:radPr>
                      <m:deg/>
                      <m:e>
                        <m:sSub>
                          <m:sSubPr>
                            <m:ctrlPr>
                              <a:rPr lang="en-US" altLang="zh-CN" b="0" i="1" smtClean="0">
                                <a:latin typeface="Cambria Math" panose="02040503050406030204" pitchFamily="18" charset="0"/>
                                <a:cs typeface="Times New Roman" panose="02020603050405020304" pitchFamily="18" charset="0"/>
                              </a:rPr>
                            </m:ctrlPr>
                          </m:sSubPr>
                          <m:e>
                            <m:r>
                              <a:rPr lang="zh-CN" altLang="en-US" b="0" i="1" smtClean="0">
                                <a:latin typeface="Cambria Math" panose="02040503050406030204" pitchFamily="18" charset="0"/>
                                <a:cs typeface="Times New Roman" panose="02020603050405020304" pitchFamily="18" charset="0"/>
                              </a:rPr>
                              <m:t>𝛼</m:t>
                            </m:r>
                          </m:e>
                          <m:sub>
                            <m:r>
                              <a:rPr lang="zh-CN" altLang="en-US" i="1">
                                <a:latin typeface="Cambria Math" panose="02040503050406030204" pitchFamily="18" charset="0"/>
                                <a:cs typeface="Times New Roman" panose="02020603050405020304" pitchFamily="18" charset="0"/>
                              </a:rPr>
                              <m:t>顶</m:t>
                            </m:r>
                          </m:sub>
                        </m:s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b="0" i="1" smtClean="0">
                                <a:latin typeface="Cambria Math" panose="02040503050406030204" pitchFamily="18" charset="0"/>
                                <a:ea typeface="Cambria Math" panose="02040503050406030204" pitchFamily="18" charset="0"/>
                                <a:cs typeface="Times New Roman" panose="02020603050405020304" pitchFamily="18" charset="0"/>
                              </a:rPr>
                              <m:t>𝛼</m:t>
                            </m:r>
                          </m:e>
                          <m:sub>
                            <m:r>
                              <a:rPr lang="zh-CN" altLang="en-US" i="1">
                                <a:latin typeface="Cambria Math" panose="02040503050406030204" pitchFamily="18" charset="0"/>
                                <a:ea typeface="Cambria Math" panose="02040503050406030204" pitchFamily="18" charset="0"/>
                                <a:cs typeface="Times New Roman" panose="02020603050405020304" pitchFamily="18" charset="0"/>
                              </a:rPr>
                              <m:t>底</m:t>
                            </m:r>
                          </m:sub>
                        </m:sSub>
                      </m:e>
                    </m:rad>
                  </m:oMath>
                </a14:m>
                <a:endParaRPr lang="en-US" altLang="zh-CN" sz="2600" b="1" dirty="0" smtClean="0">
                  <a:latin typeface="Times New Roman" panose="02020603050405020304" pitchFamily="18" charset="0"/>
                  <a:cs typeface="Times New Roman" panose="02020603050405020304" pitchFamily="18" charset="0"/>
                </a:endParaRPr>
              </a:p>
              <a:p>
                <a:endParaRPr lang="en-US" altLang="zh-CN" sz="2600" b="1" dirty="0" smtClean="0">
                  <a:latin typeface="Times New Roman" panose="02020603050405020304" pitchFamily="18" charset="0"/>
                  <a:cs typeface="Times New Roman" panose="02020603050405020304" pitchFamily="18" charset="0"/>
                </a:endParaRPr>
              </a:p>
              <a:p>
                <a:r>
                  <a:rPr lang="zh-CN" altLang="en-US" sz="2600" b="1" dirty="0" smtClean="0">
                    <a:latin typeface="Times New Roman" panose="02020603050405020304" pitchFamily="18" charset="0"/>
                    <a:cs typeface="Times New Roman" panose="02020603050405020304" pitchFamily="18" charset="0"/>
                  </a:rPr>
                  <a:t>问题：若</a:t>
                </a:r>
                <a14:m>
                  <m:oMath xmlns:m="http://schemas.openxmlformats.org/officeDocument/2006/math">
                    <m:r>
                      <a:rPr lang="zh-CN" altLang="en-US" sz="2600" b="1" i="1" smtClean="0">
                        <a:latin typeface="Cambria Math" panose="02040503050406030204" pitchFamily="18" charset="0"/>
                        <a:cs typeface="Times New Roman" panose="02020603050405020304" pitchFamily="18" charset="0"/>
                      </a:rPr>
                      <m:t>𝜶</m:t>
                    </m:r>
                    <m:r>
                      <a:rPr lang="en-US" altLang="zh-CN" sz="2600" b="1" i="1" smtClean="0">
                        <a:latin typeface="Cambria Math" panose="02040503050406030204" pitchFamily="18" charset="0"/>
                        <a:cs typeface="Times New Roman" panose="02020603050405020304" pitchFamily="18" charset="0"/>
                      </a:rPr>
                      <m:t>=</m:t>
                    </m:r>
                    <m:r>
                      <a:rPr lang="en-US" altLang="zh-CN" sz="2600" b="1" i="1" smtClean="0">
                        <a:latin typeface="Cambria Math" panose="02040503050406030204" pitchFamily="18" charset="0"/>
                        <a:cs typeface="Times New Roman" panose="02020603050405020304" pitchFamily="18" charset="0"/>
                      </a:rPr>
                      <m:t>𝟏</m:t>
                    </m:r>
                  </m:oMath>
                </a14:m>
                <a:r>
                  <a:rPr lang="zh-CN" altLang="en-US" sz="2600" b="1" dirty="0" smtClean="0">
                    <a:latin typeface="Times New Roman" panose="02020603050405020304" pitchFamily="18" charset="0"/>
                    <a:cs typeface="Times New Roman" panose="02020603050405020304" pitchFamily="18" charset="0"/>
                  </a:rPr>
                  <a:t>时，即</a:t>
                </a:r>
                <a14:m>
                  <m:oMath xmlns:m="http://schemas.openxmlformats.org/officeDocument/2006/math">
                    <m:r>
                      <a:rPr lang="en-US" altLang="zh-CN" sz="2600" b="1" i="1" smtClean="0">
                        <a:latin typeface="Cambria Math" panose="02040503050406030204" pitchFamily="18" charset="0"/>
                        <a:cs typeface="Times New Roman" panose="02020603050405020304" pitchFamily="18" charset="0"/>
                      </a:rPr>
                      <m:t>𝒚</m:t>
                    </m:r>
                    <m:r>
                      <a:rPr lang="en-US" altLang="zh-CN" sz="2600" b="1" i="1" smtClean="0">
                        <a:latin typeface="Cambria Math" panose="02040503050406030204" pitchFamily="18" charset="0"/>
                        <a:cs typeface="Times New Roman" panose="02020603050405020304" pitchFamily="18" charset="0"/>
                      </a:rPr>
                      <m:t>=</m:t>
                    </m:r>
                    <m:r>
                      <a:rPr lang="en-US" altLang="zh-CN" sz="2600" b="1" i="1" smtClean="0">
                        <a:latin typeface="Cambria Math" panose="02040503050406030204" pitchFamily="18" charset="0"/>
                        <a:cs typeface="Times New Roman" panose="02020603050405020304" pitchFamily="18" charset="0"/>
                      </a:rPr>
                      <m:t>𝒙</m:t>
                    </m:r>
                  </m:oMath>
                </a14:m>
                <a:r>
                  <a:rPr lang="zh-CN" altLang="en-US" sz="2600" b="1" dirty="0" smtClean="0">
                    <a:latin typeface="Times New Roman" panose="02020603050405020304" pitchFamily="18" charset="0"/>
                    <a:cs typeface="Times New Roman" panose="02020603050405020304" pitchFamily="18" charset="0"/>
                  </a:rPr>
                  <a:t>。说明物系的气相组成等于与之平衡的液相组成。</a:t>
                </a:r>
                <a:endParaRPr lang="en-US" altLang="zh-CN" sz="2600" b="1" dirty="0" smtClean="0">
                  <a:latin typeface="Times New Roman" panose="02020603050405020304" pitchFamily="18" charset="0"/>
                  <a:cs typeface="Times New Roman" panose="02020603050405020304" pitchFamily="18" charset="0"/>
                </a:endParaRPr>
              </a:p>
              <a:p>
                <a:r>
                  <a:rPr lang="en-US" altLang="zh-CN" sz="2600" b="1" dirty="0">
                    <a:latin typeface="Times New Roman" panose="02020603050405020304" pitchFamily="18" charset="0"/>
                    <a:cs typeface="Times New Roman" panose="02020603050405020304" pitchFamily="18" charset="0"/>
                  </a:rPr>
                  <a:t> </a:t>
                </a:r>
                <a:r>
                  <a:rPr lang="en-US" altLang="zh-CN" sz="2600" b="1" dirty="0" smtClean="0">
                    <a:latin typeface="Times New Roman" panose="02020603050405020304" pitchFamily="18" charset="0"/>
                    <a:cs typeface="Times New Roman" panose="02020603050405020304" pitchFamily="18" charset="0"/>
                  </a:rPr>
                  <a:t>           </a:t>
                </a:r>
                <a:r>
                  <a:rPr lang="zh-CN" altLang="en-US" sz="2600" b="1" dirty="0" smtClean="0">
                    <a:latin typeface="Times New Roman" panose="02020603050405020304" pitchFamily="18" charset="0"/>
                    <a:cs typeface="Times New Roman" panose="02020603050405020304" pitchFamily="18" charset="0"/>
                  </a:rPr>
                  <a:t>精馏操作是利用各组分的沸点不同进行的吗？？？</a:t>
                </a:r>
                <a:endParaRPr lang="en-US" altLang="zh-CN" sz="2600" b="1" dirty="0">
                  <a:latin typeface="Times New Roman" panose="02020603050405020304" pitchFamily="18" charset="0"/>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355512" y="827705"/>
                <a:ext cx="11505562" cy="5985036"/>
              </a:xfrm>
              <a:prstGeom prst="rect">
                <a:avLst/>
              </a:prstGeom>
              <a:blipFill>
                <a:blip r:embed="rId2"/>
                <a:stretch>
                  <a:fillRect l="-953" t="-1120" r="-742" b="-1324"/>
                </a:stretch>
              </a:blipFill>
            </p:spPr>
            <p:txBody>
              <a:bodyPr/>
              <a:lstStyle/>
              <a:p>
                <a:r>
                  <a:rPr lang="zh-CN" altLang="en-US">
                    <a:noFill/>
                  </a:rPr>
                  <a:t> </a:t>
                </a:r>
              </a:p>
            </p:txBody>
          </p:sp>
        </mc:Fallback>
      </mc:AlternateContent>
      <p:sp>
        <p:nvSpPr>
          <p:cNvPr id="3" name="矩形标注 2"/>
          <p:cNvSpPr/>
          <p:nvPr/>
        </p:nvSpPr>
        <p:spPr>
          <a:xfrm>
            <a:off x="6695213" y="1560245"/>
            <a:ext cx="3728945" cy="359995"/>
          </a:xfrm>
          <a:prstGeom prst="wedgeRectCallout">
            <a:avLst>
              <a:gd name="adj1" fmla="val -75182"/>
              <a:gd name="adj2" fmla="val 854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Times New Roman" panose="02020603050405020304" pitchFamily="18" charset="0"/>
                <a:cs typeface="Times New Roman" panose="02020603050405020304" pitchFamily="18" charset="0"/>
              </a:rPr>
              <a:t>相对挥发度是温度的函数。</a:t>
            </a:r>
            <a:endParaRPr lang="zh-CN" altLang="en-US" sz="20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标注 4"/>
              <p:cNvSpPr/>
              <p:nvPr/>
            </p:nvSpPr>
            <p:spPr>
              <a:xfrm>
                <a:off x="4600803" y="2652780"/>
                <a:ext cx="3276100" cy="409950"/>
              </a:xfrm>
              <a:prstGeom prst="wedgeRectCallout">
                <a:avLst>
                  <a:gd name="adj1" fmla="val -75182"/>
                  <a:gd name="adj2" fmla="val 854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zh-CN" altLang="en-US" sz="2000" i="1" smtClean="0">
                            <a:solidFill>
                              <a:schemeClr val="tx1"/>
                            </a:solidFill>
                            <a:latin typeface="Cambria Math" panose="02040503050406030204" pitchFamily="18" charset="0"/>
                            <a:cs typeface="Times New Roman" panose="02020603050405020304" pitchFamily="18" charset="0"/>
                          </a:rPr>
                          <m:t>𝛼</m:t>
                        </m:r>
                      </m:e>
                      <m:sub>
                        <m:r>
                          <a:rPr lang="en-US" altLang="zh-CN" sz="2000" b="0" i="1" smtClean="0">
                            <a:solidFill>
                              <a:schemeClr val="tx1"/>
                            </a:solidFill>
                            <a:latin typeface="Cambria Math" panose="02040503050406030204" pitchFamily="18" charset="0"/>
                            <a:cs typeface="Times New Roman" panose="02020603050405020304" pitchFamily="18" charset="0"/>
                          </a:rPr>
                          <m:t>𝑚</m:t>
                        </m:r>
                      </m:sub>
                    </m:sSub>
                  </m:oMath>
                </a14:m>
                <a:r>
                  <a:rPr lang="zh-CN" altLang="en-US" sz="2000" dirty="0" smtClean="0">
                    <a:solidFill>
                      <a:schemeClr val="tx1"/>
                    </a:solidFill>
                    <a:latin typeface="Times New Roman" panose="02020603050405020304" pitchFamily="18" charset="0"/>
                    <a:cs typeface="Times New Roman" panose="02020603050405020304" pitchFamily="18" charset="0"/>
                  </a:rPr>
                  <a:t>平均相对挥发度</a:t>
                </a:r>
                <a:endParaRPr lang="zh-CN" alt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矩形标注 4"/>
              <p:cNvSpPr>
                <a:spLocks noRot="1" noChangeAspect="1" noMove="1" noResize="1" noEditPoints="1" noAdjustHandles="1" noChangeArrowheads="1" noChangeShapeType="1" noTextEdit="1"/>
              </p:cNvSpPr>
              <p:nvPr/>
            </p:nvSpPr>
            <p:spPr>
              <a:xfrm>
                <a:off x="4600803" y="2652780"/>
                <a:ext cx="3276100" cy="409950"/>
              </a:xfrm>
              <a:prstGeom prst="wedgeRectCallout">
                <a:avLst>
                  <a:gd name="adj1" fmla="val -75182"/>
                  <a:gd name="adj2" fmla="val 85434"/>
                </a:avLst>
              </a:prstGeom>
              <a:blipFill>
                <a:blip r:embed="rId3"/>
                <a:stretch>
                  <a:fillRect t="-5319"/>
                </a:stretch>
              </a:blipFill>
            </p:spPr>
            <p:txBody>
              <a:bodyPr/>
              <a:lstStyle/>
              <a:p>
                <a:r>
                  <a:rPr lang="zh-CN" altLang="en-US">
                    <a:noFill/>
                  </a:rPr>
                  <a:t> </a:t>
                </a:r>
              </a:p>
            </p:txBody>
          </p:sp>
        </mc:Fallback>
      </mc:AlternateContent>
      <p:sp>
        <p:nvSpPr>
          <p:cNvPr id="6" name="矩形标注 5"/>
          <p:cNvSpPr/>
          <p:nvPr/>
        </p:nvSpPr>
        <p:spPr>
          <a:xfrm>
            <a:off x="4810478" y="4682830"/>
            <a:ext cx="3276100" cy="409950"/>
          </a:xfrm>
          <a:prstGeom prst="wedgeRectCallout">
            <a:avLst>
              <a:gd name="adj1" fmla="val -75182"/>
              <a:gd name="adj2" fmla="val 854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Times New Roman" panose="02020603050405020304" pitchFamily="18" charset="0"/>
                <a:cs typeface="Times New Roman" panose="02020603050405020304" pitchFamily="18" charset="0"/>
              </a:rPr>
              <a:t>塔顶、塔底的相对挥发度</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7" name="Text Box 4"/>
          <p:cNvSpPr txBox="1">
            <a:spLocks noChangeArrowheads="1"/>
          </p:cNvSpPr>
          <p:nvPr/>
        </p:nvSpPr>
        <p:spPr bwMode="auto">
          <a:xfrm>
            <a:off x="3621017" y="125542"/>
            <a:ext cx="58756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6.2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  双组分溶液的汽</a:t>
            </a: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液平衡</a:t>
            </a:r>
          </a:p>
        </p:txBody>
      </p:sp>
    </p:spTree>
    <p:extLst>
      <p:ext uri="{BB962C8B-B14F-4D97-AF65-F5344CB8AC3E}">
        <p14:creationId xmlns:p14="http://schemas.microsoft.com/office/powerpoint/2010/main" val="391359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p:cNvSpPr/>
              <p:nvPr/>
            </p:nvSpPr>
            <p:spPr>
              <a:xfrm>
                <a:off x="355512" y="827705"/>
                <a:ext cx="11836488" cy="5992346"/>
              </a:xfrm>
              <a:prstGeom prst="rect">
                <a:avLst/>
              </a:prstGeom>
            </p:spPr>
            <p:txBody>
              <a:bodyPr wrap="square">
                <a:spAutoFit/>
              </a:bodyPr>
              <a:lstStyle/>
              <a:p>
                <a:pPr>
                  <a:spcBef>
                    <a:spcPts val="600"/>
                  </a:spcBef>
                  <a:spcAft>
                    <a:spcPts val="600"/>
                  </a:spcAft>
                </a:pPr>
                <a:r>
                  <a:rPr lang="en-US" altLang="zh-CN" sz="2800" b="1" dirty="0" smtClean="0">
                    <a:solidFill>
                      <a:srgbClr val="FFC000"/>
                    </a:solidFill>
                    <a:latin typeface="Times New Roman" panose="02020603050405020304" pitchFamily="18" charset="0"/>
                    <a:cs typeface="Times New Roman" panose="02020603050405020304" pitchFamily="18" charset="0"/>
                  </a:rPr>
                  <a:t>6.2.3</a:t>
                </a:r>
                <a:r>
                  <a:rPr lang="zh-CN" altLang="en-US" sz="2800" b="1" dirty="0" smtClean="0">
                    <a:solidFill>
                      <a:srgbClr val="FFC000"/>
                    </a:solidFill>
                    <a:latin typeface="Times New Roman" panose="02020603050405020304" pitchFamily="18" charset="0"/>
                    <a:cs typeface="Times New Roman" panose="02020603050405020304" pitchFamily="18" charset="0"/>
                  </a:rPr>
                  <a:t>   非理想溶液的汽</a:t>
                </a:r>
                <a:r>
                  <a:rPr lang="en-US" altLang="zh-CN" sz="2800" b="1" dirty="0" smtClean="0">
                    <a:solidFill>
                      <a:srgbClr val="FFC000"/>
                    </a:solidFill>
                    <a:latin typeface="Times New Roman" panose="02020603050405020304" pitchFamily="18" charset="0"/>
                    <a:cs typeface="Times New Roman" panose="02020603050405020304" pitchFamily="18" charset="0"/>
                  </a:rPr>
                  <a:t>-</a:t>
                </a:r>
                <a:r>
                  <a:rPr lang="zh-CN" altLang="en-US" sz="2800" b="1" dirty="0" smtClean="0">
                    <a:solidFill>
                      <a:srgbClr val="FFC000"/>
                    </a:solidFill>
                    <a:latin typeface="Times New Roman" panose="02020603050405020304" pitchFamily="18" charset="0"/>
                    <a:cs typeface="Times New Roman" panose="02020603050405020304" pitchFamily="18" charset="0"/>
                  </a:rPr>
                  <a:t>液平衡</a:t>
                </a:r>
                <a:r>
                  <a:rPr lang="en-US" altLang="zh-CN" sz="2800" b="1" dirty="0">
                    <a:solidFill>
                      <a:srgbClr val="FFC000"/>
                    </a:solidFill>
                    <a:latin typeface="Times New Roman" panose="02020603050405020304" pitchFamily="18" charset="0"/>
                    <a:cs typeface="Times New Roman" panose="02020603050405020304" pitchFamily="18" charset="0"/>
                  </a:rPr>
                  <a:t>	</a:t>
                </a:r>
                <a:r>
                  <a:rPr lang="en-US" altLang="zh-CN" sz="2800" b="1" dirty="0" smtClean="0">
                    <a:solidFill>
                      <a:srgbClr val="FFC000"/>
                    </a:solidFill>
                    <a:latin typeface="Times New Roman" panose="02020603050405020304" pitchFamily="18" charset="0"/>
                    <a:cs typeface="Times New Roman" panose="02020603050405020304" pitchFamily="18" charset="0"/>
                  </a:rPr>
                  <a:t>	</a:t>
                </a:r>
                <a:r>
                  <a:rPr lang="zh-CN" altLang="en-US" sz="2800" b="1" dirty="0" smtClean="0">
                    <a:solidFill>
                      <a:srgbClr val="FFC000"/>
                    </a:solidFill>
                    <a:latin typeface="Times New Roman" panose="02020603050405020304" pitchFamily="18" charset="0"/>
                    <a:cs typeface="Times New Roman" panose="02020603050405020304" pitchFamily="18" charset="0"/>
                  </a:rPr>
                  <a:t>   </a:t>
                </a:r>
                <a:endParaRPr lang="en-US" altLang="zh-CN" sz="2800" b="1" dirty="0" smtClean="0">
                  <a:solidFill>
                    <a:srgbClr val="FFC000"/>
                  </a:solidFill>
                  <a:latin typeface="Times New Roman" panose="02020603050405020304" pitchFamily="18" charset="0"/>
                  <a:cs typeface="Times New Roman" panose="02020603050405020304" pitchFamily="18" charset="0"/>
                </a:endParaRPr>
              </a:p>
              <a:p>
                <a:pPr>
                  <a:spcBef>
                    <a:spcPts val="600"/>
                  </a:spcBef>
                  <a:spcAft>
                    <a:spcPts val="600"/>
                  </a:spcAft>
                </a:pPr>
                <a:r>
                  <a:rPr lang="en-US" altLang="zh-CN" sz="2600" b="1" dirty="0" smtClean="0">
                    <a:solidFill>
                      <a:srgbClr val="FFC000"/>
                    </a:solidFill>
                    <a:latin typeface="Times New Roman" panose="02020603050405020304" pitchFamily="18" charset="0"/>
                    <a:cs typeface="Times New Roman" panose="02020603050405020304" pitchFamily="18" charset="0"/>
                  </a:rPr>
                  <a:t>6.2.3.1  </a:t>
                </a:r>
                <a:r>
                  <a:rPr lang="zh-CN" altLang="en-US" sz="2600" b="1" dirty="0" smtClean="0">
                    <a:solidFill>
                      <a:srgbClr val="FFC000"/>
                    </a:solidFill>
                    <a:latin typeface="Times New Roman" panose="02020603050405020304" pitchFamily="18" charset="0"/>
                    <a:cs typeface="Times New Roman" panose="02020603050405020304" pitchFamily="18" charset="0"/>
                  </a:rPr>
                  <a:t>具有正偏差的溶液</a:t>
                </a:r>
                <a:endParaRPr lang="en-US" altLang="zh-CN" sz="2600" b="1" dirty="0">
                  <a:solidFill>
                    <a:srgbClr val="FFC000"/>
                  </a:solidFill>
                  <a:latin typeface="Times New Roman" panose="02020603050405020304" pitchFamily="18" charset="0"/>
                  <a:cs typeface="Times New Roman" panose="02020603050405020304" pitchFamily="18" charset="0"/>
                </a:endParaRPr>
              </a:p>
              <a:p>
                <a:pPr>
                  <a:spcBef>
                    <a:spcPts val="600"/>
                  </a:spcBef>
                  <a:spcAft>
                    <a:spcPts val="600"/>
                  </a:spcAft>
                </a:pPr>
                <a:r>
                  <a:rPr lang="en-US" altLang="zh-CN" sz="2600" b="1" dirty="0" smtClean="0">
                    <a:latin typeface="Times New Roman" panose="02020603050405020304" pitchFamily="18" charset="0"/>
                    <a:ea typeface="Cambria Math" panose="02040503050406030204" pitchFamily="18" charset="0"/>
                    <a:cs typeface="Times New Roman" panose="02020603050405020304" pitchFamily="18" charset="0"/>
                  </a:rPr>
                  <a:t>	</a:t>
                </a:r>
                <a:r>
                  <a:rPr lang="zh-CN" altLang="en-US" sz="2400" dirty="0" smtClean="0">
                    <a:latin typeface="+mn-ea"/>
                    <a:cs typeface="Times New Roman" panose="02020603050405020304" pitchFamily="18" charset="0"/>
                  </a:rPr>
                  <a:t>正偏差溶液：</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𝒑</m:t>
                        </m:r>
                      </m:e>
                      <m:sub>
                        <m:r>
                          <a:rPr lang="en-US" altLang="zh-CN" sz="2400" b="1" i="0" smtClean="0">
                            <a:latin typeface="Cambria Math" panose="02040503050406030204" pitchFamily="18" charset="0"/>
                            <a:cs typeface="Times New Roman" panose="02020603050405020304" pitchFamily="18" charset="0"/>
                          </a:rPr>
                          <m:t>𝐀</m:t>
                        </m:r>
                      </m:sub>
                    </m:sSub>
                    <m:r>
                      <a:rPr lang="en-US" altLang="zh-CN" sz="2400" b="1" i="1" smtClean="0">
                        <a:latin typeface="Cambria Math" panose="02040503050406030204" pitchFamily="18" charset="0"/>
                        <a:cs typeface="Times New Roman" panose="02020603050405020304" pitchFamily="18" charset="0"/>
                      </a:rPr>
                      <m:t>&gt;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𝒑</m:t>
                        </m:r>
                      </m:e>
                      <m:sub>
                        <m:r>
                          <a:rPr lang="en-US" altLang="zh-CN" sz="2400" b="1" i="0" smtClean="0">
                            <a:latin typeface="Cambria Math" panose="02040503050406030204" pitchFamily="18" charset="0"/>
                            <a:cs typeface="Times New Roman" panose="02020603050405020304" pitchFamily="18" charset="0"/>
                          </a:rPr>
                          <m:t>𝐀</m:t>
                        </m:r>
                        <m:r>
                          <a:rPr lang="zh-CN" altLang="en-US" sz="2400" b="1" i="1">
                            <a:latin typeface="Cambria Math" panose="02040503050406030204" pitchFamily="18" charset="0"/>
                            <a:cs typeface="Times New Roman" panose="02020603050405020304" pitchFamily="18" charset="0"/>
                          </a:rPr>
                          <m:t>计</m:t>
                        </m:r>
                      </m:sub>
                    </m:sSub>
                    <m:r>
                      <a:rPr lang="zh-CN" altLang="en-US"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𝒑</m:t>
                        </m:r>
                      </m:e>
                      <m:sub>
                        <m:r>
                          <a:rPr lang="en-US" altLang="zh-CN" sz="2400" b="1" i="0" smtClean="0">
                            <a:latin typeface="Cambria Math" panose="02040503050406030204" pitchFamily="18" charset="0"/>
                            <a:cs typeface="Times New Roman" panose="02020603050405020304" pitchFamily="18" charset="0"/>
                          </a:rPr>
                          <m:t>𝐁</m:t>
                        </m:r>
                      </m:sub>
                    </m:sSub>
                    <m:r>
                      <a:rPr lang="en-US" altLang="zh-CN" sz="2400" b="1" i="1">
                        <a:latin typeface="Cambria Math" panose="02040503050406030204" pitchFamily="18" charset="0"/>
                        <a:cs typeface="Times New Roman" panose="02020603050405020304" pitchFamily="18" charset="0"/>
                      </a:rPr>
                      <m:t>&gt;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𝒑</m:t>
                        </m:r>
                      </m:e>
                      <m:sub>
                        <m:r>
                          <a:rPr lang="en-US" altLang="zh-CN" sz="2400" b="1" i="0" smtClean="0">
                            <a:latin typeface="Cambria Math" panose="02040503050406030204" pitchFamily="18" charset="0"/>
                            <a:cs typeface="Times New Roman" panose="02020603050405020304" pitchFamily="18" charset="0"/>
                          </a:rPr>
                          <m:t>𝐁</m:t>
                        </m:r>
                        <m:r>
                          <a:rPr lang="zh-CN" altLang="en-US" sz="2400" b="1" i="1">
                            <a:latin typeface="Cambria Math" panose="02040503050406030204" pitchFamily="18" charset="0"/>
                            <a:cs typeface="Times New Roman" panose="02020603050405020304" pitchFamily="18" charset="0"/>
                          </a:rPr>
                          <m:t>计</m:t>
                        </m:r>
                      </m:sub>
                    </m:sSub>
                  </m:oMath>
                </a14:m>
                <a:r>
                  <a:rPr lang="zh-CN" altLang="en-US" sz="2400" dirty="0">
                    <a:latin typeface="+mn-ea"/>
                    <a:cs typeface="Times New Roman" panose="02020603050405020304" pitchFamily="18" charset="0"/>
                  </a:rPr>
                  <a:t>，实际</a:t>
                </a:r>
                <a:r>
                  <a:rPr lang="zh-CN" altLang="en-US" sz="2400" dirty="0" smtClean="0">
                    <a:latin typeface="+mn-ea"/>
                    <a:cs typeface="Times New Roman" panose="02020603050405020304" pitchFamily="18" charset="0"/>
                  </a:rPr>
                  <a:t>溶液以正偏差居多。</a:t>
                </a:r>
                <a:endParaRPr lang="en-US" altLang="zh-CN" sz="2400" dirty="0">
                  <a:latin typeface="+mn-ea"/>
                  <a:cs typeface="Times New Roman" panose="02020603050405020304" pitchFamily="18" charset="0"/>
                </a:endParaRPr>
              </a:p>
              <a:p>
                <a:pPr>
                  <a:spcBef>
                    <a:spcPts val="600"/>
                  </a:spcBef>
                  <a:spcAft>
                    <a:spcPts val="600"/>
                  </a:spcAft>
                </a:pPr>
                <a:endParaRPr lang="en-US" altLang="zh-CN" sz="2000" b="1" i="1" dirty="0">
                  <a:latin typeface="Times New Roman" panose="02020603050405020304" pitchFamily="18" charset="0"/>
                  <a:cs typeface="Times New Roman" panose="02020603050405020304" pitchFamily="18" charset="0"/>
                </a:endParaRPr>
              </a:p>
              <a:p>
                <a:pPr>
                  <a:spcBef>
                    <a:spcPts val="600"/>
                  </a:spcBef>
                  <a:spcAft>
                    <a:spcPts val="600"/>
                  </a:spcAft>
                </a:pPr>
                <a:endParaRPr lang="en-US" altLang="zh-CN" sz="2000" b="1" i="1" dirty="0" smtClean="0">
                  <a:latin typeface="Times New Roman" panose="02020603050405020304" pitchFamily="18" charset="0"/>
                  <a:cs typeface="Times New Roman" panose="02020603050405020304" pitchFamily="18" charset="0"/>
                </a:endParaRPr>
              </a:p>
              <a:p>
                <a:pPr>
                  <a:spcBef>
                    <a:spcPts val="600"/>
                  </a:spcBef>
                  <a:spcAft>
                    <a:spcPts val="600"/>
                  </a:spcAft>
                </a:pPr>
                <a:endParaRPr lang="en-US" altLang="zh-CN" sz="2000" b="1" i="1" dirty="0">
                  <a:latin typeface="Times New Roman" panose="02020603050405020304" pitchFamily="18" charset="0"/>
                  <a:cs typeface="Times New Roman" panose="02020603050405020304" pitchFamily="18" charset="0"/>
                </a:endParaRPr>
              </a:p>
              <a:p>
                <a:pPr>
                  <a:spcBef>
                    <a:spcPts val="600"/>
                  </a:spcBef>
                  <a:spcAft>
                    <a:spcPts val="600"/>
                  </a:spcAft>
                </a:pPr>
                <a:endParaRPr lang="en-US" altLang="zh-CN" sz="2000" b="1" i="1" dirty="0" smtClean="0">
                  <a:latin typeface="Times New Roman" panose="02020603050405020304" pitchFamily="18" charset="0"/>
                  <a:cs typeface="Times New Roman" panose="02020603050405020304" pitchFamily="18" charset="0"/>
                </a:endParaRPr>
              </a:p>
              <a:p>
                <a:pPr>
                  <a:spcBef>
                    <a:spcPts val="600"/>
                  </a:spcBef>
                  <a:spcAft>
                    <a:spcPts val="600"/>
                  </a:spcAft>
                </a:pPr>
                <a:endParaRPr lang="en-US" altLang="zh-CN" sz="2000" b="1" i="1" dirty="0">
                  <a:latin typeface="Times New Roman" panose="02020603050405020304" pitchFamily="18" charset="0"/>
                  <a:cs typeface="Times New Roman" panose="02020603050405020304" pitchFamily="18" charset="0"/>
                </a:endParaRPr>
              </a:p>
              <a:p>
                <a:pPr>
                  <a:spcBef>
                    <a:spcPts val="600"/>
                  </a:spcBef>
                  <a:spcAft>
                    <a:spcPts val="600"/>
                  </a:spcAft>
                </a:pPr>
                <a:endParaRPr lang="en-US" altLang="zh-CN" sz="2000" b="1" i="1" dirty="0" smtClean="0">
                  <a:latin typeface="Times New Roman" panose="02020603050405020304" pitchFamily="18" charset="0"/>
                  <a:cs typeface="Times New Roman" panose="02020603050405020304" pitchFamily="18" charset="0"/>
                </a:endParaRPr>
              </a:p>
              <a:p>
                <a:pPr>
                  <a:spcBef>
                    <a:spcPts val="600"/>
                  </a:spcBef>
                  <a:spcAft>
                    <a:spcPts val="600"/>
                  </a:spcAft>
                </a:pPr>
                <a:endParaRPr lang="en-US" altLang="zh-CN" sz="2000" b="1" i="1" dirty="0" smtClean="0">
                  <a:latin typeface="Times New Roman" panose="02020603050405020304" pitchFamily="18" charset="0"/>
                  <a:cs typeface="Times New Roman" panose="02020603050405020304" pitchFamily="18" charset="0"/>
                </a:endParaRPr>
              </a:p>
              <a:p>
                <a:pPr>
                  <a:spcBef>
                    <a:spcPts val="600"/>
                  </a:spcBef>
                  <a:spcAft>
                    <a:spcPts val="600"/>
                  </a:spcAft>
                </a:pPr>
                <a:r>
                  <a:rPr lang="en-US" altLang="zh-CN" sz="2600" b="1" dirty="0" smtClean="0">
                    <a:latin typeface="Times New Roman" panose="02020603050405020304" pitchFamily="18" charset="0"/>
                    <a:cs typeface="Times New Roman" panose="02020603050405020304" pitchFamily="18" charset="0"/>
                  </a:rPr>
                  <a:t>	</a:t>
                </a:r>
                <a:r>
                  <a:rPr lang="zh-CN" altLang="en-US" sz="2600" b="1"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在总压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𝑝</m:t>
                    </m:r>
                    <m:r>
                      <a:rPr lang="en-US" altLang="zh-CN" sz="2400" b="0" i="1" smtClean="0">
                        <a:latin typeface="Cambria Math" panose="02040503050406030204" pitchFamily="18" charset="0"/>
                        <a:cs typeface="Times New Roman" panose="02020603050405020304" pitchFamily="18" charset="0"/>
                      </a:rPr>
                      <m:t>=</m:t>
                    </m:r>
                    <m:r>
                      <a:rPr lang="en-US" altLang="zh-CN" sz="2400" b="0" i="0" smtClean="0">
                        <a:latin typeface="Cambria Math" panose="02040503050406030204" pitchFamily="18" charset="0"/>
                        <a:cs typeface="Times New Roman" panose="02020603050405020304" pitchFamily="18" charset="0"/>
                      </a:rPr>
                      <m:t>101.3</m:t>
                    </m:r>
                    <m:r>
                      <a:rPr lang="en-US" altLang="zh-CN" sz="2400" b="0" i="1" smtClean="0">
                        <a:latin typeface="Cambria Math" panose="02040503050406030204" pitchFamily="18" charset="0"/>
                        <a:cs typeface="Times New Roman" panose="02020603050405020304" pitchFamily="18" charset="0"/>
                      </a:rPr>
                      <m:t>𝑘𝑝𝑎</m:t>
                    </m:r>
                  </m:oMath>
                </a14:m>
                <a:r>
                  <a:rPr lang="zh-CN" altLang="en-US" sz="2400" i="1"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𝑥</m:t>
                        </m:r>
                      </m:e>
                      <m:sub>
                        <m:r>
                          <m:rPr>
                            <m:sty m:val="p"/>
                          </m:rPr>
                          <a:rPr lang="en-US" altLang="zh-CN" sz="2400" b="0" i="0" dirty="0" smtClean="0">
                            <a:latin typeface="Cambria Math" panose="02040503050406030204" pitchFamily="18" charset="0"/>
                            <a:cs typeface="Times New Roman" panose="02020603050405020304" pitchFamily="18" charset="0"/>
                          </a:rPr>
                          <m:t>M</m:t>
                        </m:r>
                      </m:sub>
                    </m:sSub>
                    <m:r>
                      <a:rPr lang="en-US" altLang="zh-CN" sz="2400" b="0" i="1" dirty="0" smtClean="0">
                        <a:latin typeface="Cambria Math" panose="02040503050406030204" pitchFamily="18" charset="0"/>
                        <a:cs typeface="Times New Roman" panose="02020603050405020304" pitchFamily="18" charset="0"/>
                      </a:rPr>
                      <m:t>=0.894</m:t>
                    </m:r>
                  </m:oMath>
                </a14:m>
                <a:r>
                  <a:rPr lang="en-US" altLang="zh-CN" sz="2400" i="1"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时，出现最高蒸汽压和最低恒沸点</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𝑡</m:t>
                    </m:r>
                    <m:r>
                      <a:rPr lang="en-US" altLang="zh-CN" sz="2400" b="0" i="1" smtClean="0">
                        <a:latin typeface="Cambria Math" panose="02040503050406030204" pitchFamily="18" charset="0"/>
                        <a:cs typeface="Times New Roman" panose="02020603050405020304" pitchFamily="18" charset="0"/>
                      </a:rPr>
                      <m:t>=78.15℃</m:t>
                    </m:r>
                    <m:r>
                      <a:rPr lang="en-US" altLang="zh-CN" sz="2400" b="0" i="1" smtClean="0">
                        <a:latin typeface="Cambria Math" panose="02040503050406030204" pitchFamily="18" charset="0"/>
                        <a:cs typeface="Times New Roman" panose="02020603050405020304" pitchFamily="18" charset="0"/>
                      </a:rPr>
                      <m:t>。</m:t>
                    </m:r>
                  </m:oMath>
                </a14:m>
                <a:endParaRPr lang="en-US" altLang="zh-CN" sz="2400" dirty="0" smtClean="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sz="2400" dirty="0" smtClean="0">
                    <a:latin typeface="Times New Roman" panose="02020603050405020304" pitchFamily="18" charset="0"/>
                    <a:cs typeface="Times New Roman" panose="02020603050405020304" pitchFamily="18" charset="0"/>
                  </a:rPr>
                  <a:t>此时的</a:t>
                </a:r>
                <a14:m>
                  <m:oMath xmlns:m="http://schemas.openxmlformats.org/officeDocument/2006/math">
                    <m:r>
                      <a:rPr lang="zh-CN" altLang="en-US" sz="2400" b="0" i="1" smtClean="0">
                        <a:solidFill>
                          <a:srgbClr val="FF0000"/>
                        </a:solidFill>
                        <a:latin typeface="Cambria Math" panose="02040503050406030204" pitchFamily="18" charset="0"/>
                        <a:cs typeface="Times New Roman" panose="02020603050405020304" pitchFamily="18" charset="0"/>
                      </a:rPr>
                      <m:t>𝛼</m:t>
                    </m:r>
                    <m:r>
                      <a:rPr lang="en-US" altLang="zh-CN" sz="2400" b="0" i="1">
                        <a:solidFill>
                          <a:srgbClr val="FF0000"/>
                        </a:solidFill>
                        <a:latin typeface="Cambria Math" panose="02040503050406030204" pitchFamily="18" charset="0"/>
                        <a:cs typeface="Times New Roman" panose="02020603050405020304" pitchFamily="18" charset="0"/>
                      </a:rPr>
                      <m:t>=</m:t>
                    </m:r>
                  </m:oMath>
                </a14:m>
                <a:r>
                  <a:rPr lang="en-US" altLang="zh-CN" sz="2400" dirty="0" smtClean="0">
                    <a:solidFill>
                      <a:srgbClr val="FF0000"/>
                    </a:solidFill>
                    <a:latin typeface="Times New Roman" panose="02020603050405020304" pitchFamily="18" charset="0"/>
                    <a:cs typeface="Times New Roman" panose="02020603050405020304" pitchFamily="18" charset="0"/>
                  </a:rPr>
                  <a:t>1</a:t>
                </a:r>
                <a:r>
                  <a:rPr lang="zh-CN" altLang="en-US" sz="2400" dirty="0" smtClean="0">
                    <a:solidFill>
                      <a:srgbClr val="FF0000"/>
                    </a:solidFill>
                    <a:latin typeface="Times New Roman" panose="02020603050405020304" pitchFamily="18" charset="0"/>
                    <a:cs typeface="Times New Roman" panose="02020603050405020304" pitchFamily="18" charset="0"/>
                  </a:rPr>
                  <a:t>，</a:t>
                </a:r>
                <a14:m>
                  <m:oMath xmlns:m="http://schemas.openxmlformats.org/officeDocument/2006/math">
                    <m:r>
                      <a:rPr lang="en-US" altLang="zh-CN" sz="2400" b="0" i="1" smtClean="0">
                        <a:solidFill>
                          <a:srgbClr val="FF0000"/>
                        </a:solidFill>
                        <a:latin typeface="Cambria Math" panose="02040503050406030204" pitchFamily="18" charset="0"/>
                        <a:cs typeface="Times New Roman" panose="02020603050405020304" pitchFamily="18" charset="0"/>
                      </a:rPr>
                      <m:t>𝑦</m:t>
                    </m:r>
                    <m:r>
                      <a:rPr lang="en-US" altLang="zh-CN" sz="2400" b="0" i="1" smtClean="0">
                        <a:solidFill>
                          <a:srgbClr val="FF0000"/>
                        </a:solidFill>
                        <a:latin typeface="Cambria Math" panose="02040503050406030204" pitchFamily="18" charset="0"/>
                        <a:cs typeface="Times New Roman" panose="02020603050405020304" pitchFamily="18" charset="0"/>
                      </a:rPr>
                      <m:t>=</m:t>
                    </m:r>
                    <m:r>
                      <a:rPr lang="en-US" altLang="zh-CN" sz="2400" b="0" i="1" smtClean="0">
                        <a:solidFill>
                          <a:srgbClr val="FF0000"/>
                        </a:solidFill>
                        <a:latin typeface="Cambria Math" panose="02040503050406030204" pitchFamily="18" charset="0"/>
                        <a:cs typeface="Times New Roman" panose="02020603050405020304" pitchFamily="18" charset="0"/>
                      </a:rPr>
                      <m:t>𝑥</m:t>
                    </m:r>
                  </m:oMath>
                </a14:m>
                <a:r>
                  <a:rPr lang="zh-CN" altLang="en-US" sz="2400" dirty="0" smtClean="0">
                    <a:latin typeface="Times New Roman" panose="02020603050405020304" pitchFamily="18" charset="0"/>
                    <a:cs typeface="Times New Roman" panose="02020603050405020304" pitchFamily="18" charset="0"/>
                  </a:rPr>
                  <a:t>，工业酒精中乙醇含量不会超过</a:t>
                </a:r>
                <a:r>
                  <a:rPr lang="en-US" altLang="zh-CN" sz="2400" dirty="0" smtClean="0">
                    <a:latin typeface="Times New Roman" panose="02020603050405020304" pitchFamily="18" charset="0"/>
                    <a:cs typeface="Times New Roman" panose="02020603050405020304" pitchFamily="18" charset="0"/>
                  </a:rPr>
                  <a:t>0.894??</a:t>
                </a:r>
              </a:p>
            </p:txBody>
          </p:sp>
        </mc:Choice>
        <mc:Fallback xmlns="">
          <p:sp>
            <p:nvSpPr>
              <p:cNvPr id="3" name="矩形 2"/>
              <p:cNvSpPr>
                <a:spLocks noRot="1" noChangeAspect="1" noMove="1" noResize="1" noEditPoints="1" noAdjustHandles="1" noChangeArrowheads="1" noChangeShapeType="1" noTextEdit="1"/>
              </p:cNvSpPr>
              <p:nvPr/>
            </p:nvSpPr>
            <p:spPr>
              <a:xfrm>
                <a:off x="355512" y="827705"/>
                <a:ext cx="11836488" cy="5992346"/>
              </a:xfrm>
              <a:prstGeom prst="rect">
                <a:avLst/>
              </a:prstGeom>
              <a:blipFill>
                <a:blip r:embed="rId2"/>
                <a:stretch>
                  <a:fillRect l="-1030" t="-1424" b="-1424"/>
                </a:stretch>
              </a:blipFill>
            </p:spPr>
            <p:txBody>
              <a:bodyPr/>
              <a:lstStyle/>
              <a:p>
                <a:r>
                  <a:rPr lang="zh-CN" altLang="en-US">
                    <a:noFill/>
                  </a:rPr>
                  <a:t> </a:t>
                </a:r>
              </a:p>
            </p:txBody>
          </p:sp>
        </mc:Fallback>
      </mc:AlternateContent>
      <p:pic>
        <p:nvPicPr>
          <p:cNvPr id="4" name="Picture 31" descr="正偏差"/>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617" y="2557735"/>
            <a:ext cx="8531225" cy="28336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标注 4"/>
          <p:cNvSpPr/>
          <p:nvPr/>
        </p:nvSpPr>
        <p:spPr>
          <a:xfrm>
            <a:off x="9981520" y="2197740"/>
            <a:ext cx="2056901" cy="359995"/>
          </a:xfrm>
          <a:prstGeom prst="wedgeRectCallout">
            <a:avLst>
              <a:gd name="adj1" fmla="val 33415"/>
              <a:gd name="adj2" fmla="val 107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Times New Roman" panose="02020603050405020304" pitchFamily="18" charset="0"/>
                <a:cs typeface="Times New Roman" panose="02020603050405020304" pitchFamily="18" charset="0"/>
              </a:rPr>
              <a:t>乙醇</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zh-CN" altLang="en-US" sz="2000" dirty="0" smtClean="0">
                <a:solidFill>
                  <a:schemeClr val="tx1"/>
                </a:solidFill>
                <a:latin typeface="Times New Roman" panose="02020603050405020304" pitchFamily="18" charset="0"/>
                <a:cs typeface="Times New Roman" panose="02020603050405020304" pitchFamily="18" charset="0"/>
              </a:rPr>
              <a:t>水溶液相图</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6" name="矩形标注 5"/>
          <p:cNvSpPr/>
          <p:nvPr/>
        </p:nvSpPr>
        <p:spPr>
          <a:xfrm>
            <a:off x="6228466" y="5031427"/>
            <a:ext cx="1491683" cy="359995"/>
          </a:xfrm>
          <a:prstGeom prst="wedgeRectCallout">
            <a:avLst>
              <a:gd name="adj1" fmla="val 101711"/>
              <a:gd name="adj2" fmla="val -226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Times New Roman" panose="02020603050405020304" pitchFamily="18" charset="0"/>
                <a:cs typeface="Times New Roman" panose="02020603050405020304" pitchFamily="18" charset="0"/>
              </a:rPr>
              <a:t>最低恒沸点</a:t>
            </a:r>
            <a:endParaRPr lang="zh-CN" altLang="en-US" sz="20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标注 6"/>
              <p:cNvSpPr/>
              <p:nvPr/>
            </p:nvSpPr>
            <p:spPr>
              <a:xfrm>
                <a:off x="355512" y="2692661"/>
                <a:ext cx="2998105" cy="359995"/>
              </a:xfrm>
              <a:prstGeom prst="wedgeRectCallout">
                <a:avLst>
                  <a:gd name="adj1" fmla="val 72155"/>
                  <a:gd name="adj2" fmla="val 745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Times New Roman" panose="02020603050405020304" pitchFamily="18" charset="0"/>
                    <a:cs typeface="Times New Roman" panose="02020603050405020304" pitchFamily="18" charset="0"/>
                  </a:rPr>
                  <a:t>乙醇的沸点  </a:t>
                </a:r>
                <a14:m>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𝑡</m:t>
                    </m:r>
                    <m:r>
                      <a:rPr lang="en-US" altLang="zh-CN" sz="2000" b="0" i="1" smtClean="0">
                        <a:solidFill>
                          <a:schemeClr val="tx1"/>
                        </a:solidFill>
                        <a:latin typeface="Cambria Math" panose="02040503050406030204" pitchFamily="18" charset="0"/>
                        <a:cs typeface="Times New Roman" panose="02020603050405020304" pitchFamily="18" charset="0"/>
                      </a:rPr>
                      <m:t>=78.3℃</m:t>
                    </m:r>
                  </m:oMath>
                </a14:m>
                <a:endParaRPr lang="zh-CN" alt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矩形标注 6"/>
              <p:cNvSpPr>
                <a:spLocks noRot="1" noChangeAspect="1" noMove="1" noResize="1" noEditPoints="1" noAdjustHandles="1" noChangeArrowheads="1" noChangeShapeType="1" noTextEdit="1"/>
              </p:cNvSpPr>
              <p:nvPr/>
            </p:nvSpPr>
            <p:spPr>
              <a:xfrm>
                <a:off x="355512" y="2692661"/>
                <a:ext cx="2998105" cy="359995"/>
              </a:xfrm>
              <a:prstGeom prst="wedgeRectCallout">
                <a:avLst>
                  <a:gd name="adj1" fmla="val 72155"/>
                  <a:gd name="adj2" fmla="val 74548"/>
                </a:avLst>
              </a:prstGeom>
              <a:blipFill>
                <a:blip r:embed="rId4"/>
                <a:stretch>
                  <a:fillRect l="-1488" t="-12987"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标注 7"/>
              <p:cNvSpPr/>
              <p:nvPr/>
            </p:nvSpPr>
            <p:spPr>
              <a:xfrm>
                <a:off x="355512" y="3249002"/>
                <a:ext cx="2998105" cy="359995"/>
              </a:xfrm>
              <a:prstGeom prst="wedgeRectCallout">
                <a:avLst>
                  <a:gd name="adj1" fmla="val 72155"/>
                  <a:gd name="adj2" fmla="val 745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a:solidFill>
                      <a:schemeClr val="tx1"/>
                    </a:solidFill>
                    <a:latin typeface="Times New Roman" panose="02020603050405020304" pitchFamily="18" charset="0"/>
                    <a:cs typeface="Times New Roman" panose="02020603050405020304" pitchFamily="18" charset="0"/>
                  </a:rPr>
                  <a:t>水</a:t>
                </a:r>
                <a:r>
                  <a:rPr lang="zh-CN" altLang="en-US" sz="2000" dirty="0" smtClean="0">
                    <a:solidFill>
                      <a:schemeClr val="tx1"/>
                    </a:solidFill>
                    <a:latin typeface="Times New Roman" panose="02020603050405020304" pitchFamily="18" charset="0"/>
                    <a:cs typeface="Times New Roman" panose="02020603050405020304" pitchFamily="18" charset="0"/>
                  </a:rPr>
                  <a:t>的沸点  </a:t>
                </a:r>
                <a14:m>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𝑡</m:t>
                    </m:r>
                    <m:r>
                      <a:rPr lang="en-US" altLang="zh-CN" sz="2000" b="0" i="1" smtClean="0">
                        <a:solidFill>
                          <a:schemeClr val="tx1"/>
                        </a:solidFill>
                        <a:latin typeface="Cambria Math" panose="02040503050406030204" pitchFamily="18" charset="0"/>
                        <a:cs typeface="Times New Roman" panose="02020603050405020304" pitchFamily="18" charset="0"/>
                      </a:rPr>
                      <m:t>=100℃</m:t>
                    </m:r>
                  </m:oMath>
                </a14:m>
                <a:endParaRPr lang="zh-CN" alt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矩形标注 7"/>
              <p:cNvSpPr>
                <a:spLocks noRot="1" noChangeAspect="1" noMove="1" noResize="1" noEditPoints="1" noAdjustHandles="1" noChangeArrowheads="1" noChangeShapeType="1" noTextEdit="1"/>
              </p:cNvSpPr>
              <p:nvPr/>
            </p:nvSpPr>
            <p:spPr>
              <a:xfrm>
                <a:off x="355512" y="3249002"/>
                <a:ext cx="2998105" cy="359995"/>
              </a:xfrm>
              <a:prstGeom prst="wedgeRectCallout">
                <a:avLst>
                  <a:gd name="adj1" fmla="val 72155"/>
                  <a:gd name="adj2" fmla="val 74548"/>
                </a:avLst>
              </a:prstGeom>
              <a:blipFill>
                <a:blip r:embed="rId5"/>
                <a:stretch>
                  <a:fillRect l="-1488" t="-11688" b="-2597"/>
                </a:stretch>
              </a:blipFill>
            </p:spPr>
            <p:txBody>
              <a:bodyPr/>
              <a:lstStyle/>
              <a:p>
                <a:r>
                  <a:rPr lang="zh-CN" altLang="en-US">
                    <a:noFill/>
                  </a:rPr>
                  <a:t> </a:t>
                </a:r>
              </a:p>
            </p:txBody>
          </p:sp>
        </mc:Fallback>
      </mc:AlternateContent>
      <p:sp>
        <p:nvSpPr>
          <p:cNvPr id="9" name="Text Box 4"/>
          <p:cNvSpPr txBox="1">
            <a:spLocks noChangeArrowheads="1"/>
          </p:cNvSpPr>
          <p:nvPr/>
        </p:nvSpPr>
        <p:spPr bwMode="auto">
          <a:xfrm>
            <a:off x="3621017" y="125542"/>
            <a:ext cx="58756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6.2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  双组分溶液的汽</a:t>
            </a: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液平衡</a:t>
            </a:r>
          </a:p>
        </p:txBody>
      </p:sp>
      <p:sp>
        <p:nvSpPr>
          <p:cNvPr id="2" name="椭圆形标注 1"/>
          <p:cNvSpPr/>
          <p:nvPr/>
        </p:nvSpPr>
        <p:spPr>
          <a:xfrm>
            <a:off x="5866229" y="1378634"/>
            <a:ext cx="2138288" cy="450770"/>
          </a:xfrm>
          <a:prstGeom prst="wedgeEllipseCallout">
            <a:avLst>
              <a:gd name="adj1" fmla="val -69007"/>
              <a:gd name="adj2" fmla="val 1019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拉乌尔定律</a:t>
            </a:r>
            <a:endParaRPr lang="zh-CN" altLang="en-US" dirty="0"/>
          </a:p>
        </p:txBody>
      </p:sp>
    </p:spTree>
    <p:extLst>
      <p:ext uri="{BB962C8B-B14F-4D97-AF65-F5344CB8AC3E}">
        <p14:creationId xmlns:p14="http://schemas.microsoft.com/office/powerpoint/2010/main" val="294008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355512" y="827705"/>
                <a:ext cx="11836488" cy="5807680"/>
              </a:xfrm>
              <a:prstGeom prst="rect">
                <a:avLst/>
              </a:prstGeom>
            </p:spPr>
            <p:txBody>
              <a:bodyPr wrap="square">
                <a:spAutoFit/>
              </a:bodyPr>
              <a:lstStyle/>
              <a:p>
                <a:pPr>
                  <a:spcBef>
                    <a:spcPts val="600"/>
                  </a:spcBef>
                  <a:spcAft>
                    <a:spcPts val="600"/>
                  </a:spcAft>
                </a:pPr>
                <a:r>
                  <a:rPr lang="en-US" altLang="zh-CN" sz="2600" b="1" dirty="0">
                    <a:solidFill>
                      <a:srgbClr val="FFC000"/>
                    </a:solidFill>
                    <a:latin typeface="Times New Roman" panose="02020603050405020304" pitchFamily="18" charset="0"/>
                    <a:cs typeface="Times New Roman" panose="02020603050405020304" pitchFamily="18" charset="0"/>
                  </a:rPr>
                  <a:t>6.2.3.2</a:t>
                </a:r>
                <a:r>
                  <a:rPr lang="en-US" altLang="zh-CN" sz="2600" b="1" dirty="0">
                    <a:solidFill>
                      <a:srgbClr val="FFC000"/>
                    </a:solidFill>
                    <a:latin typeface="Times New Roman" panose="02020603050405020304" pitchFamily="18" charset="0"/>
                    <a:cs typeface="Times New Roman" panose="02020603050405020304" pitchFamily="18" charset="0"/>
                  </a:rPr>
                  <a:t>  </a:t>
                </a:r>
                <a:r>
                  <a:rPr lang="zh-CN" altLang="en-US" sz="2600" b="1" dirty="0">
                    <a:solidFill>
                      <a:srgbClr val="FFC000"/>
                    </a:solidFill>
                    <a:latin typeface="Times New Roman" panose="02020603050405020304" pitchFamily="18" charset="0"/>
                    <a:cs typeface="Times New Roman" panose="02020603050405020304" pitchFamily="18" charset="0"/>
                  </a:rPr>
                  <a:t>具有负偏差的溶液</a:t>
                </a:r>
                <a:endParaRPr lang="en-US" altLang="zh-CN" sz="2600" b="1" dirty="0">
                  <a:solidFill>
                    <a:srgbClr val="FFC000"/>
                  </a:solidFill>
                  <a:latin typeface="Times New Roman" panose="02020603050405020304" pitchFamily="18" charset="0"/>
                  <a:cs typeface="Times New Roman" panose="02020603050405020304" pitchFamily="18" charset="0"/>
                </a:endParaRPr>
              </a:p>
              <a:p>
                <a:pPr>
                  <a:spcBef>
                    <a:spcPts val="600"/>
                  </a:spcBef>
                  <a:spcAft>
                    <a:spcPts val="600"/>
                  </a:spcAft>
                </a:pPr>
                <a:r>
                  <a:rPr lang="en-US" altLang="zh-CN" sz="2400" dirty="0" smtClean="0">
                    <a:latin typeface="+mn-ea"/>
                    <a:cs typeface="Times New Roman" panose="02020603050405020304" pitchFamily="18" charset="0"/>
                  </a:rPr>
                  <a:t>	</a:t>
                </a:r>
                <a:r>
                  <a:rPr lang="zh-CN" altLang="en-US" sz="2400" dirty="0" smtClean="0">
                    <a:latin typeface="+mn-ea"/>
                    <a:cs typeface="Times New Roman" panose="02020603050405020304" pitchFamily="18" charset="0"/>
                  </a:rPr>
                  <a:t>负偏差</a:t>
                </a:r>
                <a:r>
                  <a:rPr lang="zh-CN" altLang="en-US" sz="2400" dirty="0">
                    <a:latin typeface="+mn-ea"/>
                    <a:cs typeface="Times New Roman" panose="02020603050405020304" pitchFamily="18" charset="0"/>
                  </a:rPr>
                  <a:t>溶液：</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𝒑</m:t>
                        </m:r>
                      </m:e>
                      <m:sub>
                        <m:r>
                          <a:rPr lang="en-US" altLang="zh-CN" sz="2400" b="1">
                            <a:latin typeface="Cambria Math" panose="02040503050406030204" pitchFamily="18" charset="0"/>
                            <a:cs typeface="Times New Roman" panose="02020603050405020304" pitchFamily="18" charset="0"/>
                          </a:rPr>
                          <m:t>𝐀</m:t>
                        </m:r>
                      </m:sub>
                    </m:sSub>
                    <m:r>
                      <a:rPr lang="en-US" altLang="zh-CN" sz="2400" b="1" i="1" smtClean="0">
                        <a:latin typeface="Cambria Math" panose="02040503050406030204" pitchFamily="18" charset="0"/>
                        <a:cs typeface="Times New Roman" panose="02020603050405020304" pitchFamily="18" charset="0"/>
                      </a:rPr>
                      <m:t>&lt;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𝒑</m:t>
                        </m:r>
                      </m:e>
                      <m:sub>
                        <m:r>
                          <a:rPr lang="en-US" altLang="zh-CN" sz="2400" b="1">
                            <a:latin typeface="Cambria Math" panose="02040503050406030204" pitchFamily="18" charset="0"/>
                            <a:cs typeface="Times New Roman" panose="02020603050405020304" pitchFamily="18" charset="0"/>
                          </a:rPr>
                          <m:t>𝐀</m:t>
                        </m:r>
                        <m:r>
                          <a:rPr lang="zh-CN" altLang="en-US" sz="2400" b="1" i="1">
                            <a:latin typeface="Cambria Math" panose="02040503050406030204" pitchFamily="18" charset="0"/>
                            <a:cs typeface="Times New Roman" panose="02020603050405020304" pitchFamily="18" charset="0"/>
                          </a:rPr>
                          <m:t>计</m:t>
                        </m:r>
                      </m:sub>
                    </m:sSub>
                    <m:r>
                      <a:rPr lang="zh-CN" altLang="en-US" sz="2400" b="1" i="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𝒑</m:t>
                        </m:r>
                      </m:e>
                      <m:sub>
                        <m:r>
                          <a:rPr lang="en-US" altLang="zh-CN" sz="2400" b="1">
                            <a:latin typeface="Cambria Math" panose="02040503050406030204" pitchFamily="18" charset="0"/>
                            <a:cs typeface="Times New Roman" panose="02020603050405020304" pitchFamily="18" charset="0"/>
                          </a:rPr>
                          <m:t>𝐁</m:t>
                        </m:r>
                      </m:sub>
                    </m:sSub>
                    <m:r>
                      <a:rPr lang="en-US" altLang="zh-CN" sz="2400" b="1" i="1" smtClean="0">
                        <a:latin typeface="Cambria Math" panose="02040503050406030204" pitchFamily="18" charset="0"/>
                        <a:cs typeface="Times New Roman" panose="02020603050405020304" pitchFamily="18" charset="0"/>
                      </a:rPr>
                      <m:t>&lt;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𝒑</m:t>
                        </m:r>
                      </m:e>
                      <m:sub>
                        <m:r>
                          <a:rPr lang="en-US" altLang="zh-CN" sz="2400" b="1">
                            <a:latin typeface="Cambria Math" panose="02040503050406030204" pitchFamily="18" charset="0"/>
                            <a:cs typeface="Times New Roman" panose="02020603050405020304" pitchFamily="18" charset="0"/>
                          </a:rPr>
                          <m:t>𝐁</m:t>
                        </m:r>
                        <m:r>
                          <a:rPr lang="zh-CN" altLang="en-US" sz="2400" b="1" i="1">
                            <a:latin typeface="Cambria Math" panose="02040503050406030204" pitchFamily="18" charset="0"/>
                            <a:cs typeface="Times New Roman" panose="02020603050405020304" pitchFamily="18" charset="0"/>
                          </a:rPr>
                          <m:t>计</m:t>
                        </m:r>
                      </m:sub>
                    </m:sSub>
                  </m:oMath>
                </a14:m>
                <a:r>
                  <a:rPr lang="zh-CN" altLang="en-US" sz="2400" dirty="0" smtClean="0">
                    <a:latin typeface="+mn-ea"/>
                    <a:cs typeface="Times New Roman" panose="02020603050405020304" pitchFamily="18" charset="0"/>
                  </a:rPr>
                  <a:t>。</a:t>
                </a:r>
                <a:endParaRPr lang="en-US" altLang="zh-CN" sz="2400" dirty="0" smtClean="0">
                  <a:latin typeface="+mn-ea"/>
                  <a:cs typeface="Times New Roman" panose="02020603050405020304" pitchFamily="18" charset="0"/>
                </a:endParaRPr>
              </a:p>
              <a:p>
                <a:pPr>
                  <a:spcBef>
                    <a:spcPts val="600"/>
                  </a:spcBef>
                  <a:spcAft>
                    <a:spcPts val="600"/>
                  </a:spcAft>
                </a:pPr>
                <a:endParaRPr lang="en-US" altLang="zh-CN" sz="2400" dirty="0">
                  <a:latin typeface="+mn-ea"/>
                  <a:cs typeface="Times New Roman" panose="02020603050405020304" pitchFamily="18" charset="0"/>
                </a:endParaRPr>
              </a:p>
              <a:p>
                <a:pPr>
                  <a:spcBef>
                    <a:spcPts val="600"/>
                  </a:spcBef>
                  <a:spcAft>
                    <a:spcPts val="600"/>
                  </a:spcAft>
                </a:pPr>
                <a:endParaRPr lang="en-US" altLang="zh-CN" sz="2400" dirty="0" smtClean="0">
                  <a:latin typeface="+mn-ea"/>
                  <a:cs typeface="Times New Roman" panose="02020603050405020304" pitchFamily="18" charset="0"/>
                </a:endParaRPr>
              </a:p>
              <a:p>
                <a:pPr>
                  <a:spcBef>
                    <a:spcPts val="600"/>
                  </a:spcBef>
                  <a:spcAft>
                    <a:spcPts val="600"/>
                  </a:spcAft>
                </a:pPr>
                <a:endParaRPr lang="en-US" altLang="zh-CN" sz="2400" dirty="0">
                  <a:latin typeface="+mn-ea"/>
                  <a:cs typeface="Times New Roman" panose="02020603050405020304" pitchFamily="18" charset="0"/>
                </a:endParaRPr>
              </a:p>
              <a:p>
                <a:pPr>
                  <a:spcBef>
                    <a:spcPts val="600"/>
                  </a:spcBef>
                  <a:spcAft>
                    <a:spcPts val="600"/>
                  </a:spcAft>
                </a:pPr>
                <a:endParaRPr lang="en-US" altLang="zh-CN" sz="2400" dirty="0" smtClean="0">
                  <a:latin typeface="+mn-ea"/>
                  <a:cs typeface="Times New Roman" panose="02020603050405020304" pitchFamily="18" charset="0"/>
                </a:endParaRPr>
              </a:p>
              <a:p>
                <a:pPr>
                  <a:spcBef>
                    <a:spcPts val="600"/>
                  </a:spcBef>
                  <a:spcAft>
                    <a:spcPts val="600"/>
                  </a:spcAft>
                </a:pPr>
                <a:endParaRPr lang="en-US" altLang="zh-CN" sz="2400" dirty="0">
                  <a:latin typeface="+mn-ea"/>
                  <a:cs typeface="Times New Roman" panose="02020603050405020304" pitchFamily="18" charset="0"/>
                </a:endParaRPr>
              </a:p>
              <a:p>
                <a:pPr>
                  <a:spcBef>
                    <a:spcPts val="600"/>
                  </a:spcBef>
                  <a:spcAft>
                    <a:spcPts val="600"/>
                  </a:spcAft>
                </a:pPr>
                <a:endParaRPr lang="en-US" altLang="zh-CN" sz="2400" dirty="0" smtClean="0">
                  <a:latin typeface="+mn-ea"/>
                  <a:cs typeface="Times New Roman" panose="02020603050405020304" pitchFamily="18" charset="0"/>
                </a:endParaRPr>
              </a:p>
              <a:p>
                <a:pPr>
                  <a:spcBef>
                    <a:spcPts val="600"/>
                  </a:spcBef>
                  <a:spcAft>
                    <a:spcPts val="600"/>
                  </a:spcAft>
                </a:pPr>
                <a:r>
                  <a:rPr lang="zh-CN" altLang="en-US" sz="2400" dirty="0" smtClean="0">
                    <a:latin typeface="Times New Roman" panose="02020603050405020304" pitchFamily="18" charset="0"/>
                    <a:cs typeface="Times New Roman" panose="02020603050405020304" pitchFamily="18" charset="0"/>
                  </a:rPr>
                  <a:t>       在</a:t>
                </a:r>
                <a:r>
                  <a:rPr lang="zh-CN" altLang="en-US" sz="2400" dirty="0">
                    <a:latin typeface="Times New Roman" panose="02020603050405020304" pitchFamily="18" charset="0"/>
                    <a:cs typeface="Times New Roman" panose="02020603050405020304" pitchFamily="18" charset="0"/>
                  </a:rPr>
                  <a:t>总压</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𝑝</m:t>
                    </m:r>
                    <m:r>
                      <a:rPr lang="en-US" altLang="zh-CN" sz="2400" i="1">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101.3</m:t>
                    </m:r>
                    <m:r>
                      <a:rPr lang="en-US" altLang="zh-CN" sz="2400" i="1">
                        <a:latin typeface="Cambria Math" panose="02040503050406030204" pitchFamily="18" charset="0"/>
                        <a:cs typeface="Times New Roman" panose="02020603050405020304" pitchFamily="18" charset="0"/>
                      </a:rPr>
                      <m:t>𝑘𝑝𝑎</m:t>
                    </m:r>
                  </m:oMath>
                </a14:m>
                <a:r>
                  <a:rPr lang="zh-CN" altLang="en-US" sz="2400" i="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𝑥</m:t>
                        </m:r>
                      </m:e>
                      <m:sub>
                        <m:r>
                          <m:rPr>
                            <m:sty m:val="p"/>
                          </m:rPr>
                          <a:rPr lang="en-US" altLang="zh-CN" sz="2400" dirty="0">
                            <a:latin typeface="Cambria Math" panose="02040503050406030204" pitchFamily="18" charset="0"/>
                            <a:cs typeface="Times New Roman" panose="02020603050405020304" pitchFamily="18" charset="0"/>
                          </a:rPr>
                          <m:t>M</m:t>
                        </m:r>
                      </m:sub>
                    </m:sSub>
                    <m:r>
                      <a:rPr lang="en-US" altLang="zh-CN" sz="2400" i="1" dirty="0">
                        <a:latin typeface="Cambria Math" panose="02040503050406030204" pitchFamily="18" charset="0"/>
                        <a:cs typeface="Times New Roman" panose="02020603050405020304" pitchFamily="18" charset="0"/>
                      </a:rPr>
                      <m:t>=0.</m:t>
                    </m:r>
                    <m:r>
                      <a:rPr lang="en-US" altLang="zh-CN" sz="2400" i="1" dirty="0" smtClean="0">
                        <a:latin typeface="Cambria Math" panose="02040503050406030204" pitchFamily="18" charset="0"/>
                        <a:cs typeface="Times New Roman" panose="02020603050405020304" pitchFamily="18" charset="0"/>
                      </a:rPr>
                      <m:t>3</m:t>
                    </m:r>
                    <m:r>
                      <a:rPr lang="en-US" altLang="zh-CN" sz="2400" i="1" dirty="0">
                        <a:latin typeface="Cambria Math" panose="02040503050406030204" pitchFamily="18" charset="0"/>
                        <a:cs typeface="Times New Roman" panose="02020603050405020304" pitchFamily="18" charset="0"/>
                      </a:rPr>
                      <m:t>8</m:t>
                    </m:r>
                  </m:oMath>
                </a14:m>
                <a:r>
                  <a:rPr lang="en-US" altLang="zh-CN" sz="2400" dirty="0" smtClean="0">
                    <a:latin typeface="Times New Roman" panose="02020603050405020304" pitchFamily="18" charset="0"/>
                    <a:cs typeface="Times New Roman" panose="02020603050405020304" pitchFamily="18" charset="0"/>
                  </a:rPr>
                  <a:t>3</a:t>
                </a:r>
                <a:r>
                  <a:rPr lang="en-US" altLang="zh-CN" sz="2400" i="1"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时</a:t>
                </a:r>
                <a:r>
                  <a:rPr lang="zh-CN" altLang="en-US" sz="2400" dirty="0" smtClean="0">
                    <a:latin typeface="Times New Roman" panose="02020603050405020304" pitchFamily="18" charset="0"/>
                    <a:cs typeface="Times New Roman" panose="02020603050405020304" pitchFamily="18" charset="0"/>
                  </a:rPr>
                  <a:t>，出现最低蒸汽压和最高恒沸点</a:t>
                </a: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𝑡</m:t>
                    </m:r>
                    <m:r>
                      <a:rPr lang="en-US" altLang="zh-CN"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121.9</m:t>
                    </m:r>
                    <m:r>
                      <a:rPr lang="en-US" altLang="zh-CN" sz="2400" i="1">
                        <a:latin typeface="Cambria Math" panose="02040503050406030204" pitchFamily="18" charset="0"/>
                        <a:cs typeface="Times New Roman" panose="02020603050405020304" pitchFamily="18" charset="0"/>
                      </a:rPr>
                      <m:t>℃</m:t>
                    </m:r>
                  </m:oMath>
                </a14:m>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sz="2400" dirty="0">
                    <a:latin typeface="Times New Roman" panose="02020603050405020304" pitchFamily="18" charset="0"/>
                    <a:cs typeface="Times New Roman" panose="02020603050405020304" pitchFamily="18" charset="0"/>
                  </a:rPr>
                  <a:t>此时的</a:t>
                </a:r>
                <a14:m>
                  <m:oMath xmlns:m="http://schemas.openxmlformats.org/officeDocument/2006/math">
                    <m:r>
                      <a:rPr lang="zh-CN" altLang="en-US" sz="2400" i="1">
                        <a:solidFill>
                          <a:srgbClr val="FF0000"/>
                        </a:solidFill>
                        <a:latin typeface="Cambria Math" panose="02040503050406030204" pitchFamily="18" charset="0"/>
                        <a:cs typeface="Times New Roman" panose="02020603050405020304" pitchFamily="18" charset="0"/>
                      </a:rPr>
                      <m:t>𝛼</m:t>
                    </m:r>
                    <m:r>
                      <a:rPr lang="en-US" altLang="zh-CN" sz="2400" i="1">
                        <a:solidFill>
                          <a:srgbClr val="FF0000"/>
                        </a:solidFill>
                        <a:latin typeface="Cambria Math" panose="02040503050406030204" pitchFamily="18" charset="0"/>
                        <a:cs typeface="Times New Roman" panose="02020603050405020304" pitchFamily="18" charset="0"/>
                      </a:rPr>
                      <m:t>=</m:t>
                    </m:r>
                  </m:oMath>
                </a14:m>
                <a:r>
                  <a:rPr lang="en-US" altLang="zh-CN" sz="2400" dirty="0">
                    <a:solidFill>
                      <a:srgbClr val="FF0000"/>
                    </a:solidFill>
                    <a:latin typeface="Times New Roman" panose="02020603050405020304" pitchFamily="18" charset="0"/>
                    <a:cs typeface="Times New Roman" panose="02020603050405020304" pitchFamily="18" charset="0"/>
                  </a:rPr>
                  <a:t>1</a:t>
                </a:r>
                <a:r>
                  <a:rPr lang="zh-CN" altLang="en-US" sz="2400" dirty="0">
                    <a:solidFill>
                      <a:srgbClr val="FF0000"/>
                    </a:solidFill>
                    <a:latin typeface="Times New Roman" panose="02020603050405020304" pitchFamily="18" charset="0"/>
                    <a:cs typeface="Times New Roman" panose="02020603050405020304" pitchFamily="18" charset="0"/>
                  </a:rPr>
                  <a:t>，</a:t>
                </a:r>
                <a14:m>
                  <m:oMath xmlns:m="http://schemas.openxmlformats.org/officeDocument/2006/math">
                    <m:r>
                      <a:rPr lang="en-US" altLang="zh-CN" sz="2400" i="1">
                        <a:solidFill>
                          <a:srgbClr val="FF0000"/>
                        </a:solidFill>
                        <a:latin typeface="Cambria Math" panose="02040503050406030204" pitchFamily="18" charset="0"/>
                        <a:cs typeface="Times New Roman" panose="02020603050405020304" pitchFamily="18" charset="0"/>
                      </a:rPr>
                      <m:t>𝑦</m:t>
                    </m:r>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𝑥</m:t>
                    </m:r>
                  </m:oMath>
                </a14:m>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sz="2400" dirty="0" smtClean="0">
                    <a:latin typeface="Times New Roman" panose="02020603050405020304" pitchFamily="18" charset="0"/>
                    <a:cs typeface="Times New Roman" panose="02020603050405020304" pitchFamily="18" charset="0"/>
                  </a:rPr>
                  <a:t>备注：只有非理想足够大时才有恒沸点。</a:t>
                </a:r>
                <a:endParaRPr lang="en-US" altLang="zh-CN" sz="2400" dirty="0">
                  <a:latin typeface="Times New Roman" panose="02020603050405020304" pitchFamily="18" charset="0"/>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355512" y="827705"/>
                <a:ext cx="11836488" cy="5807680"/>
              </a:xfrm>
              <a:prstGeom prst="rect">
                <a:avLst/>
              </a:prstGeom>
              <a:blipFill>
                <a:blip r:embed="rId2"/>
                <a:stretch>
                  <a:fillRect l="-927" t="-1155" b="-1155"/>
                </a:stretch>
              </a:blipFill>
            </p:spPr>
            <p:txBody>
              <a:bodyPr/>
              <a:lstStyle/>
              <a:p>
                <a:r>
                  <a:rPr lang="zh-CN" altLang="en-US">
                    <a:noFill/>
                  </a:rPr>
                  <a:t> </a:t>
                </a:r>
              </a:p>
            </p:txBody>
          </p:sp>
        </mc:Fallback>
      </mc:AlternateContent>
      <p:pic>
        <p:nvPicPr>
          <p:cNvPr id="3" name="Picture 12" descr="负偏差"/>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540000">
            <a:off x="3398650" y="2043898"/>
            <a:ext cx="8635810" cy="2833377"/>
          </a:xfrm>
          <a:prstGeom prst="rect">
            <a:avLst/>
          </a:prstGeom>
          <a:noFill/>
          <a:ln>
            <a:noFill/>
          </a:ln>
          <a:scene3d>
            <a:camera prst="orthographicFront">
              <a:rot lat="1200000" lon="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标注 3"/>
          <p:cNvSpPr/>
          <p:nvPr/>
        </p:nvSpPr>
        <p:spPr>
          <a:xfrm>
            <a:off x="10001627" y="1652978"/>
            <a:ext cx="2056901" cy="359995"/>
          </a:xfrm>
          <a:prstGeom prst="wedgeRectCallout">
            <a:avLst>
              <a:gd name="adj1" fmla="val 33415"/>
              <a:gd name="adj2" fmla="val 107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a:solidFill>
                  <a:schemeClr val="tx1"/>
                </a:solidFill>
                <a:latin typeface="Times New Roman" panose="02020603050405020304" pitchFamily="18" charset="0"/>
                <a:cs typeface="Times New Roman" panose="02020603050405020304" pitchFamily="18" charset="0"/>
              </a:rPr>
              <a:t>硝酸</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zh-CN" altLang="en-US" sz="2000" dirty="0" smtClean="0">
                <a:solidFill>
                  <a:schemeClr val="tx1"/>
                </a:solidFill>
                <a:latin typeface="Times New Roman" panose="02020603050405020304" pitchFamily="18" charset="0"/>
                <a:cs typeface="Times New Roman" panose="02020603050405020304" pitchFamily="18" charset="0"/>
              </a:rPr>
              <a:t>水溶液相图</a:t>
            </a:r>
            <a:endParaRPr lang="zh-CN" altLang="en-US" sz="20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矩形标注 5"/>
              <p:cNvSpPr/>
              <p:nvPr/>
            </p:nvSpPr>
            <p:spPr>
              <a:xfrm>
                <a:off x="355512" y="2692661"/>
                <a:ext cx="2998105" cy="359995"/>
              </a:xfrm>
              <a:prstGeom prst="wedgeRectCallout">
                <a:avLst>
                  <a:gd name="adj1" fmla="val 72155"/>
                  <a:gd name="adj2" fmla="val 745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Times New Roman" panose="02020603050405020304" pitchFamily="18" charset="0"/>
                    <a:cs typeface="Times New Roman" panose="02020603050405020304" pitchFamily="18" charset="0"/>
                  </a:rPr>
                  <a:t>乙醇的沸点  </a:t>
                </a:r>
                <a14:m>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𝑡</m:t>
                    </m:r>
                    <m:r>
                      <a:rPr lang="en-US" altLang="zh-CN" sz="2000" b="0" i="1" smtClean="0">
                        <a:solidFill>
                          <a:schemeClr val="tx1"/>
                        </a:solidFill>
                        <a:latin typeface="Cambria Math" panose="02040503050406030204" pitchFamily="18" charset="0"/>
                        <a:cs typeface="Times New Roman" panose="02020603050405020304" pitchFamily="18" charset="0"/>
                      </a:rPr>
                      <m:t>=86℃</m:t>
                    </m:r>
                  </m:oMath>
                </a14:m>
                <a:endParaRPr lang="zh-CN" alt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矩形标注 5"/>
              <p:cNvSpPr>
                <a:spLocks noRot="1" noChangeAspect="1" noMove="1" noResize="1" noEditPoints="1" noAdjustHandles="1" noChangeArrowheads="1" noChangeShapeType="1" noTextEdit="1"/>
              </p:cNvSpPr>
              <p:nvPr/>
            </p:nvSpPr>
            <p:spPr>
              <a:xfrm>
                <a:off x="355512" y="2692661"/>
                <a:ext cx="2998105" cy="359995"/>
              </a:xfrm>
              <a:prstGeom prst="wedgeRectCallout">
                <a:avLst>
                  <a:gd name="adj1" fmla="val 72155"/>
                  <a:gd name="adj2" fmla="val 74548"/>
                </a:avLst>
              </a:prstGeom>
              <a:blipFill>
                <a:blip r:embed="rId4"/>
                <a:stretch>
                  <a:fillRect l="-1488" t="-12987" b="-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标注 6"/>
              <p:cNvSpPr/>
              <p:nvPr/>
            </p:nvSpPr>
            <p:spPr>
              <a:xfrm>
                <a:off x="355512" y="3249002"/>
                <a:ext cx="2998105" cy="359995"/>
              </a:xfrm>
              <a:prstGeom prst="wedgeRectCallout">
                <a:avLst>
                  <a:gd name="adj1" fmla="val 72155"/>
                  <a:gd name="adj2" fmla="val 745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a:solidFill>
                      <a:schemeClr val="tx1"/>
                    </a:solidFill>
                    <a:latin typeface="Times New Roman" panose="02020603050405020304" pitchFamily="18" charset="0"/>
                    <a:cs typeface="Times New Roman" panose="02020603050405020304" pitchFamily="18" charset="0"/>
                  </a:rPr>
                  <a:t>水</a:t>
                </a:r>
                <a:r>
                  <a:rPr lang="zh-CN" altLang="en-US" sz="2000" dirty="0" smtClean="0">
                    <a:solidFill>
                      <a:schemeClr val="tx1"/>
                    </a:solidFill>
                    <a:latin typeface="Times New Roman" panose="02020603050405020304" pitchFamily="18" charset="0"/>
                    <a:cs typeface="Times New Roman" panose="02020603050405020304" pitchFamily="18" charset="0"/>
                  </a:rPr>
                  <a:t>的沸点  </a:t>
                </a:r>
                <a14:m>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𝑡</m:t>
                    </m:r>
                    <m:r>
                      <a:rPr lang="en-US" altLang="zh-CN" sz="2000" b="0" i="1" smtClean="0">
                        <a:solidFill>
                          <a:schemeClr val="tx1"/>
                        </a:solidFill>
                        <a:latin typeface="Cambria Math" panose="02040503050406030204" pitchFamily="18" charset="0"/>
                        <a:cs typeface="Times New Roman" panose="02020603050405020304" pitchFamily="18" charset="0"/>
                      </a:rPr>
                      <m:t>=100℃</m:t>
                    </m:r>
                  </m:oMath>
                </a14:m>
                <a:endParaRPr lang="zh-CN" alt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矩形标注 6"/>
              <p:cNvSpPr>
                <a:spLocks noRot="1" noChangeAspect="1" noMove="1" noResize="1" noEditPoints="1" noAdjustHandles="1" noChangeArrowheads="1" noChangeShapeType="1" noTextEdit="1"/>
              </p:cNvSpPr>
              <p:nvPr/>
            </p:nvSpPr>
            <p:spPr>
              <a:xfrm>
                <a:off x="355512" y="3249002"/>
                <a:ext cx="2998105" cy="359995"/>
              </a:xfrm>
              <a:prstGeom prst="wedgeRectCallout">
                <a:avLst>
                  <a:gd name="adj1" fmla="val 72155"/>
                  <a:gd name="adj2" fmla="val 74548"/>
                </a:avLst>
              </a:prstGeom>
              <a:blipFill>
                <a:blip r:embed="rId5"/>
                <a:stretch>
                  <a:fillRect l="-1488" t="-11688" b="-2597"/>
                </a:stretch>
              </a:blipFill>
            </p:spPr>
            <p:txBody>
              <a:bodyPr/>
              <a:lstStyle/>
              <a:p>
                <a:r>
                  <a:rPr lang="zh-CN" altLang="en-US">
                    <a:noFill/>
                  </a:rPr>
                  <a:t> </a:t>
                </a:r>
              </a:p>
            </p:txBody>
          </p:sp>
        </mc:Fallback>
      </mc:AlternateContent>
      <p:sp>
        <p:nvSpPr>
          <p:cNvPr id="8" name="Text Box 4"/>
          <p:cNvSpPr txBox="1">
            <a:spLocks noChangeArrowheads="1"/>
          </p:cNvSpPr>
          <p:nvPr/>
        </p:nvSpPr>
        <p:spPr bwMode="auto">
          <a:xfrm>
            <a:off x="3621017" y="125542"/>
            <a:ext cx="58756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6.2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  双组分溶液的汽</a:t>
            </a: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液平衡</a:t>
            </a:r>
          </a:p>
        </p:txBody>
      </p:sp>
      <p:sp>
        <p:nvSpPr>
          <p:cNvPr id="9" name="椭圆形标注 8"/>
          <p:cNvSpPr/>
          <p:nvPr/>
        </p:nvSpPr>
        <p:spPr>
          <a:xfrm>
            <a:off x="6024563" y="947460"/>
            <a:ext cx="2138288" cy="450770"/>
          </a:xfrm>
          <a:prstGeom prst="wedgeEllipseCallout">
            <a:avLst>
              <a:gd name="adj1" fmla="val -69007"/>
              <a:gd name="adj2" fmla="val 1019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拉乌尔定律</a:t>
            </a:r>
            <a:endParaRPr lang="zh-CN" altLang="en-US" dirty="0"/>
          </a:p>
        </p:txBody>
      </p:sp>
    </p:spTree>
    <p:extLst>
      <p:ext uri="{BB962C8B-B14F-4D97-AF65-F5344CB8AC3E}">
        <p14:creationId xmlns:p14="http://schemas.microsoft.com/office/powerpoint/2010/main" val="95697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342819" y="839879"/>
                <a:ext cx="11518255" cy="3046988"/>
              </a:xfrm>
              <a:prstGeom prst="rect">
                <a:avLst/>
              </a:prstGeom>
            </p:spPr>
            <p:txBody>
              <a:bodyPr wrap="square">
                <a:spAutoFit/>
              </a:bodyPr>
              <a:lstStyle/>
              <a:p>
                <a:r>
                  <a:rPr lang="zh-CN" altLang="en-US" sz="2400" b="1" dirty="0" smtClean="0">
                    <a:latin typeface="+mn-ea"/>
                    <a:cs typeface="Times New Roman" panose="02020603050405020304" pitchFamily="18" charset="0"/>
                  </a:rPr>
                  <a:t>思考题：</a:t>
                </a:r>
                <a:r>
                  <a:rPr lang="zh-CN" altLang="en-US" sz="2400" dirty="0" smtClean="0">
                    <a:latin typeface="+mn-ea"/>
                    <a:cs typeface="Times New Roman" panose="02020603050405020304" pitchFamily="18" charset="0"/>
                  </a:rPr>
                  <a:t> </a:t>
                </a:r>
                <a:endParaRPr lang="en-US" altLang="zh-CN" sz="2400" dirty="0" smtClean="0">
                  <a:latin typeface="+mn-ea"/>
                  <a:cs typeface="Times New Roman" panose="02020603050405020304" pitchFamily="18" charset="0"/>
                </a:endParaRPr>
              </a:p>
              <a:p>
                <a:r>
                  <a:rPr lang="zh-CN" altLang="en-US" sz="2400" dirty="0" smtClean="0">
                    <a:latin typeface="+mn-ea"/>
                    <a:cs typeface="Times New Roman" panose="02020603050405020304" pitchFamily="18" charset="0"/>
                  </a:rPr>
                  <a:t>（</a:t>
                </a:r>
                <a:r>
                  <a:rPr lang="en-US" altLang="zh-CN" sz="2400" dirty="0" smtClean="0">
                    <a:latin typeface="+mn-ea"/>
                    <a:cs typeface="Times New Roman" panose="02020603050405020304" pitchFamily="18" charset="0"/>
                  </a:rPr>
                  <a:t>1</a:t>
                </a:r>
                <a:r>
                  <a:rPr lang="zh-CN" altLang="en-US" sz="2400" dirty="0" smtClean="0">
                    <a:latin typeface="+mn-ea"/>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某二元混合物，其中</a:t>
                </a:r>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为易挥发组分；液相组成</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𝐴</m:t>
                        </m:r>
                      </m:sub>
                    </m:sSub>
                    <m:r>
                      <a:rPr lang="en-US" altLang="zh-CN" sz="2400" b="0" i="1" smtClean="0">
                        <a:latin typeface="Cambria Math" panose="02040503050406030204" pitchFamily="18" charset="0"/>
                        <a:cs typeface="Times New Roman" panose="02020603050405020304" pitchFamily="18" charset="0"/>
                      </a:rPr>
                      <m:t>=0.4</m:t>
                    </m:r>
                  </m:oMath>
                </a14:m>
                <a:r>
                  <a:rPr lang="zh-CN" altLang="en-US" sz="2400" dirty="0" smtClean="0">
                    <a:latin typeface="Times New Roman" panose="02020603050405020304" pitchFamily="18" charset="0"/>
                    <a:cs typeface="Times New Roman" panose="02020603050405020304" pitchFamily="18" charset="0"/>
                  </a:rPr>
                  <a:t>时，相应的泡点为</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𝑡</m:t>
                        </m:r>
                      </m:e>
                      <m:sub>
                        <m:r>
                          <a:rPr lang="en-US" altLang="zh-CN" sz="2400" b="0" i="1" smtClean="0">
                            <a:latin typeface="Cambria Math" panose="02040503050406030204" pitchFamily="18" charset="0"/>
                            <a:cs typeface="Times New Roman" panose="02020603050405020304" pitchFamily="18" charset="0"/>
                          </a:rPr>
                          <m:t>1</m:t>
                        </m:r>
                      </m:sub>
                    </m:sSub>
                    <m:r>
                      <a:rPr lang="zh-CN" altLang="en-US" sz="2400" b="0" i="1" smtClean="0">
                        <a:latin typeface="Cambria Math" panose="02040503050406030204" pitchFamily="18" charset="0"/>
                        <a:cs typeface="Times New Roman" panose="02020603050405020304" pitchFamily="18" charset="0"/>
                      </a:rPr>
                      <m:t>；</m:t>
                    </m:r>
                  </m:oMath>
                </a14:m>
                <a:r>
                  <a:rPr lang="zh-CN" altLang="en-US" sz="2400" dirty="0" smtClean="0">
                    <a:latin typeface="Times New Roman" panose="02020603050405020304" pitchFamily="18" charset="0"/>
                    <a:cs typeface="Times New Roman" panose="02020603050405020304" pitchFamily="18" charset="0"/>
                  </a:rPr>
                  <a:t>气相组成</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𝑦</m:t>
                        </m:r>
                      </m:e>
                      <m:sub>
                        <m:r>
                          <a:rPr lang="en-US" altLang="zh-CN" sz="2400" b="0" i="1" smtClean="0">
                            <a:latin typeface="Cambria Math" panose="02040503050406030204" pitchFamily="18" charset="0"/>
                            <a:cs typeface="Times New Roman" panose="02020603050405020304" pitchFamily="18" charset="0"/>
                          </a:rPr>
                          <m:t>𝐴</m:t>
                        </m:r>
                      </m:sub>
                    </m:sSub>
                    <m:r>
                      <a:rPr lang="en-US" altLang="zh-CN" sz="2400" b="0" i="1" smtClean="0">
                        <a:latin typeface="Cambria Math" panose="02040503050406030204" pitchFamily="18" charset="0"/>
                        <a:cs typeface="Times New Roman" panose="02020603050405020304" pitchFamily="18" charset="0"/>
                      </a:rPr>
                      <m:t>=0.4</m:t>
                    </m:r>
                  </m:oMath>
                </a14:m>
                <a:r>
                  <a:rPr lang="zh-CN" altLang="en-US" sz="2400" dirty="0" smtClean="0">
                    <a:latin typeface="Times New Roman" panose="02020603050405020304" pitchFamily="18" charset="0"/>
                    <a:cs typeface="Times New Roman" panose="02020603050405020304" pitchFamily="18" charset="0"/>
                  </a:rPr>
                  <a:t>时，相应的露点为</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𝑡</m:t>
                        </m:r>
                      </m:e>
                      <m:sub>
                        <m:r>
                          <a:rPr lang="en-US" altLang="zh-CN" sz="2400" b="0" i="1" smtClean="0">
                            <a:latin typeface="Cambria Math" panose="02040503050406030204" pitchFamily="18" charset="0"/>
                            <a:cs typeface="Times New Roman" panose="02020603050405020304" pitchFamily="18" charset="0"/>
                          </a:rPr>
                          <m:t>2</m:t>
                        </m:r>
                      </m:sub>
                    </m:sSub>
                  </m:oMath>
                </a14:m>
                <a:r>
                  <a:rPr lang="zh-CN" altLang="en-US" sz="2400" dirty="0" smtClean="0">
                    <a:latin typeface="Times New Roman" panose="02020603050405020304" pitchFamily="18" charset="0"/>
                    <a:cs typeface="Times New Roman" panose="02020603050405020304" pitchFamily="18" charset="0"/>
                  </a:rPr>
                  <a:t>，则</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𝑡</m:t>
                        </m:r>
                      </m:e>
                      <m:sub>
                        <m:r>
                          <a:rPr lang="en-US" altLang="zh-CN" sz="2400" b="0" i="1" smtClean="0">
                            <a:latin typeface="Cambria Math" panose="02040503050406030204" pitchFamily="18" charset="0"/>
                            <a:cs typeface="Times New Roman" panose="02020603050405020304" pitchFamily="18" charset="0"/>
                          </a:rPr>
                          <m:t>1</m:t>
                        </m:r>
                      </m:sub>
                    </m:sSub>
                  </m:oMath>
                </a14:m>
                <a:r>
                  <a:rPr lang="zh-CN" altLang="en-US" sz="2400" dirty="0" smtClean="0">
                    <a:latin typeface="Times New Roman" panose="02020603050405020304" pitchFamily="18" charset="0"/>
                    <a:cs typeface="Times New Roman" panose="02020603050405020304" pitchFamily="18" charset="0"/>
                  </a:rPr>
                  <a:t>与</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𝑡</m:t>
                        </m:r>
                      </m:e>
                      <m:sub>
                        <m:r>
                          <a:rPr lang="en-US" altLang="zh-CN" sz="2400" b="0" i="1" dirty="0" smtClean="0">
                            <a:latin typeface="Cambria Math" panose="02040503050406030204" pitchFamily="18" charset="0"/>
                            <a:cs typeface="Times New Roman" panose="02020603050405020304" pitchFamily="18" charset="0"/>
                          </a:rPr>
                          <m:t>2</m:t>
                        </m:r>
                      </m:sub>
                    </m:sSub>
                  </m:oMath>
                </a14:m>
                <a:r>
                  <a:rPr lang="zh-CN" altLang="en-US" sz="2400" dirty="0" smtClean="0">
                    <a:latin typeface="Times New Roman" panose="02020603050405020304" pitchFamily="18" charset="0"/>
                    <a:cs typeface="Times New Roman" panose="02020603050405020304" pitchFamily="18" charset="0"/>
                  </a:rPr>
                  <a:t>大小关系为（</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𝑡</m:t>
                        </m:r>
                      </m:e>
                      <m:sub>
                        <m:r>
                          <a:rPr lang="en-US" altLang="zh-CN" sz="2400" b="0" i="1" smtClean="0">
                            <a:latin typeface="Cambria Math" panose="02040503050406030204" pitchFamily="18" charset="0"/>
                            <a:cs typeface="Times New Roman" panose="02020603050405020304" pitchFamily="18" charset="0"/>
                          </a:rPr>
                          <m:t>2</m:t>
                        </m:r>
                      </m:sub>
                    </m:sSub>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𝑡</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）设计二元连续精馏塔时，可指定采用高压或加压操作。与常压操作相比，加压操作时体系平均相对挥发度较（小），塔顶温度较（高），塔釜温度较（高）</a:t>
                </a: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r>
                  <a:rPr lang="zh-CN" altLang="en-US" sz="2400" b="1" dirty="0" smtClean="0">
                    <a:latin typeface="+mn-ea"/>
                    <a:cs typeface="Times New Roman" panose="02020603050405020304" pitchFamily="18" charset="0"/>
                  </a:rPr>
                  <a:t>作业</a:t>
                </a:r>
                <a:r>
                  <a:rPr lang="zh-CN" altLang="en-US" sz="2400" b="1" dirty="0">
                    <a:latin typeface="+mn-ea"/>
                    <a:cs typeface="Times New Roman" panose="02020603050405020304" pitchFamily="18" charset="0"/>
                  </a:rPr>
                  <a:t>：</a:t>
                </a:r>
                <a:r>
                  <a:rPr lang="zh-CN" altLang="en-US" sz="2400" dirty="0">
                    <a:latin typeface="+mn-ea"/>
                    <a:cs typeface="Times New Roman" panose="02020603050405020304" pitchFamily="18" charset="0"/>
                  </a:rPr>
                  <a:t>书</a:t>
                </a:r>
                <a:r>
                  <a:rPr lang="en-US" altLang="zh-CN" sz="2400" dirty="0">
                    <a:latin typeface="Times New Roman" panose="02020603050405020304" pitchFamily="18" charset="0"/>
                    <a:cs typeface="Times New Roman" panose="02020603050405020304" pitchFamily="18" charset="0"/>
                  </a:rPr>
                  <a:t>6-2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6-3</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6-5</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342819" y="839879"/>
                <a:ext cx="11518255" cy="3046988"/>
              </a:xfrm>
              <a:prstGeom prst="rect">
                <a:avLst/>
              </a:prstGeom>
              <a:blipFill>
                <a:blip r:embed="rId2"/>
                <a:stretch>
                  <a:fillRect l="-794" t="-1600" b="-38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421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335279" y="770708"/>
                <a:ext cx="11547565" cy="5934958"/>
              </a:xfrm>
              <a:prstGeom prst="rect">
                <a:avLst/>
              </a:prstGeom>
              <a:noFill/>
            </p:spPr>
            <p:txBody>
              <a:bodyPr wrap="square" rtlCol="0">
                <a:spAutoFit/>
              </a:bodyPr>
              <a:lstStyle/>
              <a:p>
                <a:pPr>
                  <a:spcBef>
                    <a:spcPts val="600"/>
                  </a:spcBef>
                  <a:spcAft>
                    <a:spcPts val="600"/>
                  </a:spcAft>
                </a:pPr>
                <a:r>
                  <a:rPr lang="en-US" altLang="zh-CN" sz="2800" b="1" dirty="0" smtClean="0">
                    <a:solidFill>
                      <a:srgbClr val="FFC000"/>
                    </a:solidFill>
                    <a:latin typeface="Times New Roman" panose="02020603050405020304" pitchFamily="18" charset="0"/>
                    <a:cs typeface="Times New Roman" panose="02020603050405020304" pitchFamily="18" charset="0"/>
                  </a:rPr>
                  <a:t>6.2.1</a:t>
                </a:r>
                <a:r>
                  <a:rPr lang="zh-CN" altLang="en-US" sz="2800" b="1" dirty="0">
                    <a:solidFill>
                      <a:srgbClr val="FFC000"/>
                    </a:solidFill>
                    <a:latin typeface="Times New Roman" panose="02020603050405020304" pitchFamily="18" charset="0"/>
                    <a:cs typeface="Times New Roman" panose="02020603050405020304" pitchFamily="18" charset="0"/>
                  </a:rPr>
                  <a:t>   理想溶液的汽</a:t>
                </a:r>
                <a:r>
                  <a:rPr lang="en-US" altLang="zh-CN" sz="2800" b="1" dirty="0">
                    <a:solidFill>
                      <a:srgbClr val="FFC000"/>
                    </a:solidFill>
                    <a:latin typeface="Times New Roman" panose="02020603050405020304" pitchFamily="18" charset="0"/>
                    <a:cs typeface="Times New Roman" panose="02020603050405020304" pitchFamily="18" charset="0"/>
                  </a:rPr>
                  <a:t>-</a:t>
                </a:r>
                <a:r>
                  <a:rPr lang="zh-CN" altLang="en-US" sz="2800" b="1" dirty="0">
                    <a:solidFill>
                      <a:srgbClr val="FFC000"/>
                    </a:solidFill>
                    <a:latin typeface="Times New Roman" panose="02020603050405020304" pitchFamily="18" charset="0"/>
                    <a:cs typeface="Times New Roman" panose="02020603050405020304" pitchFamily="18" charset="0"/>
                  </a:rPr>
                  <a:t>液平衡</a:t>
                </a:r>
                <a:endParaRPr lang="en-US" altLang="zh-CN" sz="2800" b="1" dirty="0">
                  <a:solidFill>
                    <a:srgbClr val="FFC000"/>
                  </a:solidFill>
                  <a:latin typeface="Times New Roman" panose="02020603050405020304" pitchFamily="18" charset="0"/>
                  <a:cs typeface="Times New Roman" panose="02020603050405020304" pitchFamily="18" charset="0"/>
                </a:endParaRPr>
              </a:p>
              <a:p>
                <a:pPr>
                  <a:lnSpc>
                    <a:spcPts val="3200"/>
                  </a:lnSpc>
                </a:pPr>
                <a:r>
                  <a:rPr lang="en-US" altLang="zh-CN" sz="2400" b="1" dirty="0" smtClean="0">
                    <a:solidFill>
                      <a:srgbClr val="FFC000"/>
                    </a:solidFill>
                    <a:latin typeface="Times New Roman" panose="02020603050405020304" pitchFamily="18" charset="0"/>
                    <a:cs typeface="Times New Roman" panose="02020603050405020304" pitchFamily="18" charset="0"/>
                  </a:rPr>
                  <a:t>6.2.1.1</a:t>
                </a:r>
                <a:r>
                  <a:rPr lang="zh-CN" altLang="en-US" sz="2400" b="1" dirty="0" smtClean="0">
                    <a:solidFill>
                      <a:srgbClr val="FFC000"/>
                    </a:solidFill>
                    <a:latin typeface="Times New Roman" panose="02020603050405020304" pitchFamily="18" charset="0"/>
                    <a:cs typeface="Times New Roman" panose="02020603050405020304" pitchFamily="18" charset="0"/>
                  </a:rPr>
                  <a:t>  几个基本概念</a:t>
                </a:r>
                <a:endParaRPr lang="en-US" altLang="zh-CN" sz="2400" b="1" dirty="0">
                  <a:solidFill>
                    <a:srgbClr val="FFC000"/>
                  </a:solidFill>
                  <a:latin typeface="Times New Roman" panose="02020603050405020304" pitchFamily="18" charset="0"/>
                  <a:cs typeface="Times New Roman" panose="02020603050405020304" pitchFamily="18" charset="0"/>
                </a:endParaRPr>
              </a:p>
              <a:p>
                <a:pPr>
                  <a:lnSpc>
                    <a:spcPts val="3200"/>
                  </a:lnSpc>
                </a:pPr>
                <a:r>
                  <a:rPr lang="en-US" altLang="zh-CN" sz="2400" b="1" dirty="0" smtClean="0">
                    <a:latin typeface="Times New Roman" panose="02020603050405020304" pitchFamily="18" charset="0"/>
                    <a:cs typeface="Times New Roman" panose="02020603050405020304" pitchFamily="18" charset="0"/>
                  </a:rPr>
                  <a:t>1.   </a:t>
                </a:r>
                <a:r>
                  <a:rPr lang="zh-CN" altLang="en-US" sz="2400" b="1" dirty="0" smtClean="0">
                    <a:latin typeface="Times New Roman" panose="02020603050405020304" pitchFamily="18" charset="0"/>
                    <a:cs typeface="Times New Roman" panose="02020603050405020304" pitchFamily="18" charset="0"/>
                  </a:rPr>
                  <a:t>理想溶液和非理想溶液</a:t>
                </a:r>
                <a:endParaRPr lang="en-US" altLang="zh-CN" sz="2400" b="1" dirty="0" smtClean="0">
                  <a:latin typeface="Times New Roman" panose="02020603050405020304" pitchFamily="18" charset="0"/>
                  <a:cs typeface="Times New Roman" panose="02020603050405020304" pitchFamily="18" charset="0"/>
                </a:endParaRPr>
              </a:p>
              <a:p>
                <a:pPr>
                  <a:lnSpc>
                    <a:spcPts val="3200"/>
                  </a:lnSpc>
                </a:pPr>
                <a:r>
                  <a:rPr lang="zh-CN" altLang="en-US"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依据：双组分均相液体混合溶液中同种分子间作用力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𝑓</m:t>
                        </m:r>
                      </m:e>
                      <m:sub>
                        <m:r>
                          <m:rPr>
                            <m:sty m:val="p"/>
                          </m:rPr>
                          <a:rPr lang="en-US" altLang="zh-CN" sz="2400" b="0" i="0" smtClean="0">
                            <a:latin typeface="Cambria Math" panose="02040503050406030204" pitchFamily="18" charset="0"/>
                            <a:cs typeface="Times New Roman" panose="02020603050405020304" pitchFamily="18" charset="0"/>
                          </a:rPr>
                          <m:t>AA</m:t>
                        </m:r>
                      </m:sub>
                    </m:sSub>
                    <m:r>
                      <a:rPr lang="zh-CN" altLang="en-US"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𝑓</m:t>
                        </m:r>
                      </m:e>
                      <m:sub>
                        <m:r>
                          <m:rPr>
                            <m:sty m:val="p"/>
                          </m:rPr>
                          <a:rPr lang="en-US" altLang="zh-CN" sz="2400" b="0" i="0" smtClean="0">
                            <a:latin typeface="Cambria Math" panose="02040503050406030204" pitchFamily="18" charset="0"/>
                            <a:cs typeface="Times New Roman" panose="02020603050405020304" pitchFamily="18" charset="0"/>
                          </a:rPr>
                          <m:t>BB</m:t>
                        </m:r>
                      </m:sub>
                    </m:sSub>
                    <m:r>
                      <a:rPr lang="zh-CN" altLang="en-US" sz="2400" b="0" i="1" smtClean="0">
                        <a:latin typeface="Cambria Math" panose="02040503050406030204" pitchFamily="18" charset="0"/>
                        <a:cs typeface="Times New Roman" panose="02020603050405020304" pitchFamily="18" charset="0"/>
                      </a:rPr>
                      <m:t>）</m:t>
                    </m:r>
                  </m:oMath>
                </a14:m>
                <a:r>
                  <a:rPr lang="zh-CN" altLang="en-US" sz="2400" dirty="0" smtClean="0">
                    <a:latin typeface="Times New Roman" panose="02020603050405020304" pitchFamily="18" charset="0"/>
                    <a:cs typeface="Times New Roman" panose="02020603050405020304" pitchFamily="18" charset="0"/>
                  </a:rPr>
                  <a:t>与异种分子间作用力</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𝑓</m:t>
                        </m:r>
                      </m:e>
                      <m:sub>
                        <m:r>
                          <m:rPr>
                            <m:sty m:val="p"/>
                          </m:rPr>
                          <a:rPr lang="en-US" altLang="zh-CN" sz="2400" b="0" i="0" smtClean="0">
                            <a:latin typeface="Cambria Math" panose="02040503050406030204" pitchFamily="18" charset="0"/>
                            <a:cs typeface="Times New Roman" panose="02020603050405020304" pitchFamily="18" charset="0"/>
                          </a:rPr>
                          <m:t>AB</m:t>
                        </m:r>
                      </m:sub>
                    </m:sSub>
                  </m:oMath>
                </a14:m>
                <a:r>
                  <a:rPr lang="zh-CN" altLang="en-US" sz="2400" dirty="0" smtClean="0">
                    <a:latin typeface="Times New Roman" panose="02020603050405020304" pitchFamily="18" charset="0"/>
                    <a:cs typeface="Times New Roman" panose="02020603050405020304" pitchFamily="18" charset="0"/>
                  </a:rPr>
                  <a:t>的</a:t>
                </a:r>
                <a:r>
                  <a:rPr lang="zh-CN" altLang="en-US" sz="2400" dirty="0">
                    <a:latin typeface="Times New Roman" panose="02020603050405020304" pitchFamily="18" charset="0"/>
                    <a:cs typeface="Times New Roman" panose="02020603050405020304" pitchFamily="18" charset="0"/>
                  </a:rPr>
                  <a:t>差别</a:t>
                </a:r>
                <a:r>
                  <a:rPr lang="zh-CN" altLang="en-US"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ts val="3200"/>
                  </a:lnSpc>
                </a:pP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）理想溶液</a:t>
                </a:r>
                <a:endParaRPr lang="en-US" altLang="zh-CN" sz="2400" b="1" dirty="0">
                  <a:latin typeface="Times New Roman" panose="02020603050405020304" pitchFamily="18" charset="0"/>
                  <a:cs typeface="Times New Roman" panose="02020603050405020304" pitchFamily="18" charset="0"/>
                </a:endParaRPr>
              </a:p>
              <a:p>
                <a:pPr>
                  <a:lnSpc>
                    <a:spcPts val="3200"/>
                  </a:lnSpc>
                </a:pPr>
                <a:r>
                  <a:rPr lang="en-US" altLang="zh-CN" sz="2400" b="1" dirty="0" smtClean="0">
                    <a:latin typeface="Times New Roman" panose="02020603050405020304" pitchFamily="18" charset="0"/>
                    <a:cs typeface="Times New Roman" panose="02020603050405020304" pitchFamily="18" charset="0"/>
                  </a:rPr>
                  <a:t>	</a:t>
                </a: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①  </a:t>
                </a:r>
                <a14:m>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𝑓</m:t>
                        </m:r>
                      </m:e>
                      <m:sub>
                        <m:r>
                          <m:rPr>
                            <m:sty m:val="p"/>
                          </m:rP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AA</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𝑓</m:t>
                        </m:r>
                      </m:e>
                      <m:sub>
                        <m:r>
                          <m:rPr>
                            <m:sty m:val="p"/>
                          </m:rP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AB</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𝑓</m:t>
                        </m:r>
                      </m:e>
                      <m:sub>
                        <m:r>
                          <m:rPr>
                            <m:sty m:val="p"/>
                          </m:rP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BB</m:t>
                        </m:r>
                      </m:sub>
                    </m:sSub>
                  </m:oMath>
                </a14:m>
                <a:endParaRPr lang="en-US" altLang="zh-CN" sz="2400" dirty="0" smtClean="0">
                  <a:latin typeface="Cambria Math" panose="02040503050406030204" pitchFamily="18" charset="0"/>
                  <a:ea typeface="Cambria Math" panose="02040503050406030204" pitchFamily="18" charset="0"/>
                  <a:cs typeface="Times New Roman" panose="02020603050405020304" pitchFamily="18" charset="0"/>
                </a:endParaRPr>
              </a:p>
              <a:p>
                <a:pPr>
                  <a:lnSpc>
                    <a:spcPts val="32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②  </a:t>
                </a:r>
                <a:r>
                  <a:rPr lang="zh-CN" altLang="en-US" sz="2400" dirty="0" smtClean="0">
                    <a:latin typeface="Times New Roman" panose="02020603050405020304" pitchFamily="18" charset="0"/>
                    <a:cs typeface="Times New Roman" panose="02020603050405020304" pitchFamily="18" charset="0"/>
                  </a:rPr>
                  <a:t>溶液的体积</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m:t>
                    </m:r>
                  </m:oMath>
                </a14:m>
                <a:r>
                  <a:rPr lang="zh-CN" altLang="en-US" sz="2400" dirty="0" smtClean="0">
                    <a:latin typeface="Times New Roman" panose="02020603050405020304" pitchFamily="18" charset="0"/>
                    <a:cs typeface="Times New Roman" panose="02020603050405020304" pitchFamily="18" charset="0"/>
                  </a:rPr>
                  <a:t>溶质的体积</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m:t>
                    </m:r>
                  </m:oMath>
                </a14:m>
                <a:r>
                  <a:rPr lang="zh-CN" altLang="en-US" sz="2400" dirty="0" smtClean="0">
                    <a:latin typeface="Times New Roman" panose="02020603050405020304" pitchFamily="18" charset="0"/>
                    <a:cs typeface="Times New Roman" panose="02020603050405020304" pitchFamily="18" charset="0"/>
                  </a:rPr>
                  <a:t>溶剂的体积</a:t>
                </a:r>
                <a:endParaRPr lang="en-US" altLang="zh-CN" sz="2400" dirty="0" smtClean="0">
                  <a:latin typeface="Times New Roman" panose="02020603050405020304" pitchFamily="18" charset="0"/>
                  <a:cs typeface="Times New Roman" panose="02020603050405020304" pitchFamily="18" charset="0"/>
                </a:endParaRPr>
              </a:p>
              <a:p>
                <a:pPr>
                  <a:lnSpc>
                    <a:spcPts val="3200"/>
                  </a:lnSpc>
                </a:pPr>
                <a:r>
                  <a:rPr lang="zh-CN" altLang="en-US" sz="2400" dirty="0" smtClean="0">
                    <a:latin typeface="Times New Roman" panose="02020603050405020304" pitchFamily="18" charset="0"/>
                    <a:cs typeface="Times New Roman" panose="02020603050405020304" pitchFamily="18" charset="0"/>
                  </a:rPr>
                  <a:t>      </a:t>
                </a: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③  </a:t>
                </a:r>
                <a:r>
                  <a:rPr lang="zh-CN" altLang="en-US" sz="2400" dirty="0" smtClean="0">
                    <a:latin typeface="+mn-ea"/>
                    <a:cs typeface="Times New Roman" panose="02020603050405020304" pitchFamily="18" charset="0"/>
                  </a:rPr>
                  <a:t>溶质和溶剂混合成溶液时，既不放热也不吸热，无热效应。</a:t>
                </a:r>
                <a:endParaRPr lang="en-US" altLang="zh-CN" sz="2400" dirty="0" smtClean="0">
                  <a:latin typeface="+mn-ea"/>
                  <a:cs typeface="Times New Roman" panose="02020603050405020304" pitchFamily="18" charset="0"/>
                </a:endParaRPr>
              </a:p>
              <a:p>
                <a:pPr>
                  <a:lnSpc>
                    <a:spcPts val="3200"/>
                  </a:lnSpc>
                </a:pPr>
                <a:r>
                  <a:rPr lang="en-US" altLang="zh-CN" sz="2400" dirty="0" smtClean="0">
                    <a:latin typeface="+mn-ea"/>
                    <a:cs typeface="Times New Roman" panose="02020603050405020304" pitchFamily="18" charset="0"/>
                  </a:rPr>
                  <a:t>	</a:t>
                </a:r>
                <a:r>
                  <a:rPr lang="zh-CN" altLang="en-US" sz="2400" dirty="0" smtClean="0">
                    <a:latin typeface="+mn-ea"/>
                    <a:cs typeface="Times New Roman" panose="02020603050405020304" pitchFamily="18" charset="0"/>
                  </a:rPr>
                  <a:t>工程上将组分分子结构相似的溶液可近似看成理想溶液。</a:t>
                </a:r>
                <a:endParaRPr lang="en-US" altLang="zh-CN" sz="2400" dirty="0" smtClean="0">
                  <a:latin typeface="+mn-ea"/>
                  <a:cs typeface="Times New Roman" panose="02020603050405020304" pitchFamily="18" charset="0"/>
                </a:endParaRPr>
              </a:p>
              <a:p>
                <a:pPr>
                  <a:lnSpc>
                    <a:spcPts val="3200"/>
                  </a:lnSpc>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）非理想溶液</a:t>
                </a:r>
                <a:endParaRPr lang="en-US" altLang="zh-CN" sz="2400" b="1" dirty="0">
                  <a:latin typeface="Times New Roman" panose="02020603050405020304" pitchFamily="18" charset="0"/>
                  <a:cs typeface="Times New Roman" panose="02020603050405020304" pitchFamily="18" charset="0"/>
                </a:endParaRPr>
              </a:p>
              <a:p>
                <a:pPr>
                  <a:lnSpc>
                    <a:spcPts val="3200"/>
                  </a:lnSpc>
                </a:pP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	</a:t>
                </a:r>
                <a:r>
                  <a:rPr lang="zh-CN" altLang="en-US" sz="2400" dirty="0" smtClean="0">
                    <a:latin typeface="等线" panose="02010600030101010101" pitchFamily="2" charset="-122"/>
                    <a:ea typeface="等线" panose="02010600030101010101" pitchFamily="2" charset="-122"/>
                    <a:cs typeface="Times New Roman" panose="02020603050405020304" pitchFamily="18" charset="0"/>
                  </a:rPr>
                  <a:t>①  </a:t>
                </a:r>
                <a:r>
                  <a:rPr lang="zh-CN" altLang="en-US" sz="2400" dirty="0" smtClean="0">
                    <a:latin typeface="Times New Roman" panose="02020603050405020304" pitchFamily="18" charset="0"/>
                    <a:cs typeface="Times New Roman" panose="02020603050405020304" pitchFamily="18" charset="0"/>
                  </a:rPr>
                  <a:t>正偏差溶液</a:t>
                </a:r>
                <a:r>
                  <a:rPr lang="zh-CN" altLang="en-US" sz="2400"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ea typeface="Cambria Math" panose="02040503050406030204" pitchFamily="18" charset="0"/>
                            <a:cs typeface="Times New Roman" panose="02020603050405020304" pitchFamily="18" charset="0"/>
                          </a:rPr>
                          <m:t>𝒇</m:t>
                        </m:r>
                      </m:e>
                      <m:sub>
                        <m:r>
                          <a:rPr lang="en-US" altLang="zh-CN" sz="2400">
                            <a:latin typeface="Cambria Math" panose="02040503050406030204" pitchFamily="18" charset="0"/>
                            <a:ea typeface="Cambria Math" panose="02040503050406030204" pitchFamily="18" charset="0"/>
                            <a:cs typeface="Times New Roman" panose="02020603050405020304" pitchFamily="18" charset="0"/>
                          </a:rPr>
                          <m:t>𝐀𝐁</m:t>
                        </m:r>
                      </m:sub>
                    </m:sSub>
                    <m:r>
                      <a:rPr lang="en-US" altLang="zh-CN" sz="2400">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ea typeface="Cambria Math" panose="02040503050406030204" pitchFamily="18" charset="0"/>
                            <a:cs typeface="Times New Roman" panose="02020603050405020304" pitchFamily="18" charset="0"/>
                          </a:rPr>
                          <m:t>𝒇</m:t>
                        </m:r>
                      </m:e>
                      <m:sub>
                        <m:r>
                          <a:rPr lang="en-US" altLang="zh-CN" sz="2400">
                            <a:latin typeface="Cambria Math" panose="02040503050406030204" pitchFamily="18" charset="0"/>
                            <a:ea typeface="Cambria Math" panose="02040503050406030204" pitchFamily="18" charset="0"/>
                            <a:cs typeface="Times New Roman" panose="02020603050405020304" pitchFamily="18" charset="0"/>
                          </a:rPr>
                          <m:t>𝐀𝐀</m:t>
                        </m:r>
                      </m:sub>
                    </m:sSub>
                  </m:oMath>
                </a14:m>
                <a:r>
                  <a:rPr lang="en-US" altLang="zh-CN" sz="2400" dirty="0">
                    <a:latin typeface="Cambria Math" panose="02040503050406030204" pitchFamily="18" charset="0"/>
                    <a:ea typeface="Cambria Math" panose="02040503050406030204" pitchFamily="18" charset="0"/>
                    <a:cs typeface="Times New Roman" panose="02020603050405020304" pitchFamily="18" charset="0"/>
                  </a:rPr>
                  <a:t> </a:t>
                </a:r>
                <a:r>
                  <a:rPr lang="zh-CN" altLang="en-US" sz="2400" dirty="0">
                    <a:latin typeface="Cambria Math" panose="02040503050406030204" pitchFamily="18" charset="0"/>
                    <a:cs typeface="Times New Roman" panose="02020603050405020304" pitchFamily="18" charset="0"/>
                  </a:rPr>
                  <a:t>和</a:t>
                </a:r>
                <a:r>
                  <a:rPr lang="en-US" altLang="zh-CN" sz="24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ea typeface="Cambria Math" panose="02040503050406030204" pitchFamily="18" charset="0"/>
                            <a:cs typeface="Times New Roman" panose="02020603050405020304" pitchFamily="18" charset="0"/>
                          </a:rPr>
                          <m:t>𝒇</m:t>
                        </m:r>
                      </m:e>
                      <m:sub>
                        <m:r>
                          <a:rPr lang="en-US" altLang="zh-CN" sz="2400" dirty="0">
                            <a:latin typeface="Cambria Math" panose="02040503050406030204" pitchFamily="18" charset="0"/>
                            <a:ea typeface="Cambria Math" panose="02040503050406030204" pitchFamily="18" charset="0"/>
                            <a:cs typeface="Times New Roman" panose="02020603050405020304" pitchFamily="18" charset="0"/>
                          </a:rPr>
                          <m:t>𝐀𝐁</m:t>
                        </m:r>
                      </m:sub>
                    </m:sSub>
                    <m:r>
                      <a:rPr lang="en-US" altLang="zh-CN" sz="2400" dirty="0">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ea typeface="Cambria Math" panose="02040503050406030204" pitchFamily="18" charset="0"/>
                            <a:cs typeface="Times New Roman" panose="02020603050405020304" pitchFamily="18" charset="0"/>
                          </a:rPr>
                          <m:t>𝒇</m:t>
                        </m:r>
                      </m:e>
                      <m:sub>
                        <m:r>
                          <a:rPr lang="en-US" altLang="zh-CN" sz="2400" dirty="0">
                            <a:latin typeface="Cambria Math" panose="02040503050406030204" pitchFamily="18" charset="0"/>
                            <a:ea typeface="Cambria Math" panose="02040503050406030204" pitchFamily="18" charset="0"/>
                            <a:cs typeface="Times New Roman" panose="02020603050405020304" pitchFamily="18" charset="0"/>
                          </a:rPr>
                          <m:t>𝐁𝐁</m:t>
                        </m:r>
                      </m:sub>
                    </m:sSub>
                  </m:oMath>
                </a14:m>
                <a:r>
                  <a:rPr lang="zh-CN" altLang="en-US" sz="2400" dirty="0" smtClean="0">
                    <a:latin typeface="Cambria Math" panose="02040503050406030204" pitchFamily="18" charset="0"/>
                    <a:cs typeface="Times New Roman" panose="02020603050405020304" pitchFamily="18" charset="0"/>
                  </a:rPr>
                  <a:t>，如乙醇</a:t>
                </a:r>
                <a:r>
                  <a:rPr lang="en-US" altLang="zh-CN" sz="2400" dirty="0" smtClean="0">
                    <a:latin typeface="Cambria Math" panose="02040503050406030204" pitchFamily="18" charset="0"/>
                    <a:cs typeface="Times New Roman" panose="02020603050405020304" pitchFamily="18" charset="0"/>
                  </a:rPr>
                  <a:t>—</a:t>
                </a:r>
                <a:r>
                  <a:rPr lang="zh-CN" altLang="en-US" sz="2400" dirty="0" smtClean="0">
                    <a:latin typeface="Cambria Math" panose="02040503050406030204" pitchFamily="18" charset="0"/>
                    <a:cs typeface="Times New Roman" panose="02020603050405020304" pitchFamily="18" charset="0"/>
                  </a:rPr>
                  <a:t>水溶液。</a:t>
                </a:r>
                <a:endParaRPr lang="en-US" altLang="zh-CN" sz="2400" dirty="0">
                  <a:latin typeface="Cambria Math" panose="02040503050406030204" pitchFamily="18" charset="0"/>
                  <a:ea typeface="Cambria Math" panose="02040503050406030204" pitchFamily="18" charset="0"/>
                  <a:cs typeface="Times New Roman" panose="02020603050405020304" pitchFamily="18" charset="0"/>
                </a:endParaRPr>
              </a:p>
              <a:p>
                <a:pPr>
                  <a:lnSpc>
                    <a:spcPts val="3200"/>
                  </a:lnSpc>
                </a:pPr>
                <a:r>
                  <a:rPr lang="zh-CN" altLang="en-US" sz="2400" b="1" dirty="0" smtClean="0">
                    <a:latin typeface="等线" panose="02010600030101010101" pitchFamily="2" charset="-122"/>
                    <a:ea typeface="等线" panose="02010600030101010101" pitchFamily="2" charset="-122"/>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②  负偏差溶液</a:t>
                </a:r>
                <a:r>
                  <a:rPr lang="zh-CN" altLang="en-US"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𝒇</m:t>
                        </m:r>
                      </m:e>
                      <m:sub>
                        <m:r>
                          <a:rPr lang="en-US" altLang="zh-CN" sz="2400">
                            <a:latin typeface="Cambria Math" panose="02040503050406030204" pitchFamily="18" charset="0"/>
                            <a:cs typeface="Times New Roman" panose="02020603050405020304" pitchFamily="18" charset="0"/>
                          </a:rPr>
                          <m:t>𝐀𝐁</m:t>
                        </m:r>
                      </m:sub>
                    </m:sSub>
                    <m:r>
                      <a:rPr lang="en-US" altLang="zh-CN" sz="2400">
                        <a:latin typeface="Cambria Math" panose="02040503050406030204" pitchFamily="18" charset="0"/>
                        <a:cs typeface="Times New Roman" panose="02020603050405020304" pitchFamily="18" charset="0"/>
                      </a:rPr>
                      <m:t>&gt;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𝒇</m:t>
                        </m:r>
                      </m:e>
                      <m:sub>
                        <m:r>
                          <a:rPr lang="en-US" altLang="zh-CN" sz="2400">
                            <a:latin typeface="Cambria Math" panose="02040503050406030204" pitchFamily="18" charset="0"/>
                            <a:cs typeface="Times New Roman" panose="02020603050405020304" pitchFamily="18" charset="0"/>
                          </a:rPr>
                          <m:t>𝐀𝐀</m:t>
                        </m:r>
                      </m:sub>
                    </m:sSub>
                  </m:oMath>
                </a14:m>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ea typeface="Cambria Math" panose="02040503050406030204" pitchFamily="18" charset="0"/>
                            <a:cs typeface="Times New Roman" panose="02020603050405020304" pitchFamily="18" charset="0"/>
                          </a:rPr>
                          <m:t>𝒇</m:t>
                        </m:r>
                      </m:e>
                      <m:sub>
                        <m:r>
                          <a:rPr lang="en-US" altLang="zh-CN" sz="2400" dirty="0">
                            <a:latin typeface="Cambria Math" panose="02040503050406030204" pitchFamily="18" charset="0"/>
                            <a:ea typeface="Cambria Math" panose="02040503050406030204" pitchFamily="18" charset="0"/>
                            <a:cs typeface="Times New Roman" panose="02020603050405020304" pitchFamily="18" charset="0"/>
                          </a:rPr>
                          <m:t>𝐀𝐁</m:t>
                        </m:r>
                      </m:sub>
                    </m:sSub>
                    <m: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dirty="0">
                            <a:latin typeface="Cambria Math" panose="02040503050406030204" pitchFamily="18" charset="0"/>
                            <a:ea typeface="Cambria Math" panose="02040503050406030204" pitchFamily="18" charset="0"/>
                            <a:cs typeface="Times New Roman" panose="02020603050405020304" pitchFamily="18" charset="0"/>
                          </a:rPr>
                          <m:t>𝒇</m:t>
                        </m:r>
                      </m:e>
                      <m:sub>
                        <m:r>
                          <a:rPr lang="en-US" altLang="zh-CN" sz="2400" dirty="0">
                            <a:latin typeface="Cambria Math" panose="02040503050406030204" pitchFamily="18" charset="0"/>
                            <a:ea typeface="Cambria Math" panose="02040503050406030204" pitchFamily="18" charset="0"/>
                            <a:cs typeface="Times New Roman" panose="02020603050405020304" pitchFamily="18" charset="0"/>
                          </a:rPr>
                          <m:t>𝐁𝐁</m:t>
                        </m:r>
                      </m:sub>
                    </m:sSub>
                  </m:oMath>
                </a14:m>
                <a:r>
                  <a:rPr lang="zh-CN" altLang="en-US" sz="2400" dirty="0" smtClean="0">
                    <a:latin typeface="+mn-ea"/>
                    <a:cs typeface="Times New Roman" panose="02020603050405020304" pitchFamily="18" charset="0"/>
                  </a:rPr>
                  <a:t>，如硝酸</a:t>
                </a:r>
                <a:r>
                  <a:rPr lang="en-US" altLang="zh-CN" sz="2400" dirty="0" smtClean="0">
                    <a:latin typeface="+mn-ea"/>
                    <a:cs typeface="Times New Roman" panose="02020603050405020304" pitchFamily="18" charset="0"/>
                  </a:rPr>
                  <a:t>—</a:t>
                </a:r>
                <a:r>
                  <a:rPr lang="zh-CN" altLang="en-US" sz="2400" dirty="0" smtClean="0">
                    <a:latin typeface="+mn-ea"/>
                    <a:cs typeface="Times New Roman" panose="02020603050405020304" pitchFamily="18" charset="0"/>
                  </a:rPr>
                  <a:t>水溶液。</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p>
            </p:txBody>
          </p:sp>
        </mc:Choice>
        <mc:Fallback>
          <p:sp>
            <p:nvSpPr>
              <p:cNvPr id="2" name="文本框 1"/>
              <p:cNvSpPr txBox="1">
                <a:spLocks noRot="1" noChangeAspect="1" noMove="1" noResize="1" noEditPoints="1" noAdjustHandles="1" noChangeArrowheads="1" noChangeShapeType="1" noTextEdit="1"/>
              </p:cNvSpPr>
              <p:nvPr/>
            </p:nvSpPr>
            <p:spPr>
              <a:xfrm>
                <a:off x="335279" y="770708"/>
                <a:ext cx="11547565" cy="5934958"/>
              </a:xfrm>
              <a:prstGeom prst="rect">
                <a:avLst/>
              </a:prstGeom>
              <a:blipFill>
                <a:blip r:embed="rId2"/>
                <a:stretch>
                  <a:fillRect l="-1056" t="-1335" r="-475"/>
                </a:stretch>
              </a:blipFill>
            </p:spPr>
            <p:txBody>
              <a:bodyPr/>
              <a:lstStyle/>
              <a:p>
                <a:r>
                  <a:rPr lang="zh-CN" altLang="en-US">
                    <a:noFill/>
                  </a:rPr>
                  <a:t> </a:t>
                </a:r>
              </a:p>
            </p:txBody>
          </p:sp>
        </mc:Fallback>
      </mc:AlternateContent>
      <p:sp>
        <p:nvSpPr>
          <p:cNvPr id="11" name="Text Box 4"/>
          <p:cNvSpPr txBox="1">
            <a:spLocks noChangeArrowheads="1"/>
          </p:cNvSpPr>
          <p:nvPr/>
        </p:nvSpPr>
        <p:spPr bwMode="auto">
          <a:xfrm>
            <a:off x="3621017" y="125542"/>
            <a:ext cx="58756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6.2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  双组分溶液的汽</a:t>
            </a: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液平衡</a:t>
            </a:r>
          </a:p>
        </p:txBody>
      </p:sp>
    </p:spTree>
    <p:extLst>
      <p:ext uri="{BB962C8B-B14F-4D97-AF65-F5344CB8AC3E}">
        <p14:creationId xmlns:p14="http://schemas.microsoft.com/office/powerpoint/2010/main" val="928105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35279" y="770708"/>
                <a:ext cx="11547565" cy="5916748"/>
              </a:xfrm>
              <a:prstGeom prst="rect">
                <a:avLst/>
              </a:prstGeom>
              <a:noFill/>
            </p:spPr>
            <p:txBody>
              <a:bodyPr wrap="square" rtlCol="0">
                <a:spAutoFit/>
              </a:bodyPr>
              <a:lstStyle/>
              <a:p>
                <a:pPr>
                  <a:spcBef>
                    <a:spcPts val="600"/>
                  </a:spcBef>
                  <a:spcAft>
                    <a:spcPts val="600"/>
                  </a:spcAft>
                </a:pPr>
                <a:r>
                  <a:rPr lang="en-US" altLang="zh-CN" sz="2400" b="1" dirty="0" smtClean="0">
                    <a:latin typeface="Times New Roman" panose="02020603050405020304" pitchFamily="18" charset="0"/>
                    <a:cs typeface="Times New Roman" panose="02020603050405020304" pitchFamily="18" charset="0"/>
                  </a:rPr>
                  <a:t>2.  </a:t>
                </a:r>
                <a:r>
                  <a:rPr lang="zh-CN" altLang="en-US" sz="2400" b="1" dirty="0" smtClean="0">
                    <a:latin typeface="Times New Roman" panose="02020603050405020304" pitchFamily="18" charset="0"/>
                    <a:cs typeface="Times New Roman" panose="02020603050405020304" pitchFamily="18" charset="0"/>
                  </a:rPr>
                  <a:t>拉乌尔定律（理想溶液）</a:t>
                </a:r>
                <a:endParaRPr lang="en-US" altLang="zh-CN" sz="2400" b="1" dirty="0" smtClean="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在一定温度下，气相中任一组分的平衡分压等于此组分为纯态时在该温度下的饱和蒸气压与其在溶液中的摩尔分数之积。</a:t>
                </a: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对于含有</a:t>
                </a:r>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组分的理想溶液可以得出：</a:t>
                </a: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80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𝑝</m:t>
                        </m:r>
                      </m:e>
                      <m:sub>
                        <m:r>
                          <m:rPr>
                            <m:sty m:val="p"/>
                          </m:rPr>
                          <a:rPr lang="en-US" altLang="zh-CN" sz="2800" b="0" i="0" smtClean="0">
                            <a:latin typeface="Cambria Math" panose="02040503050406030204" pitchFamily="18" charset="0"/>
                            <a:cs typeface="Times New Roman" panose="02020603050405020304" pitchFamily="18" charset="0"/>
                          </a:rPr>
                          <m:t>A</m:t>
                        </m:r>
                      </m:sub>
                    </m:sSub>
                    <m:r>
                      <a:rPr lang="en-US" altLang="zh-CN" sz="2800" b="0" i="1" smtClean="0">
                        <a:latin typeface="Cambria Math" panose="02040503050406030204" pitchFamily="18" charset="0"/>
                        <a:cs typeface="Times New Roman" panose="02020603050405020304" pitchFamily="18" charset="0"/>
                      </a:rPr>
                      <m:t>=</m:t>
                    </m:r>
                    <m:sSubSup>
                      <m:sSubSupPr>
                        <m:ctrlPr>
                          <a:rPr lang="en-US" altLang="zh-CN" sz="2800" b="0" i="1" smtClean="0">
                            <a:latin typeface="Cambria Math" panose="02040503050406030204" pitchFamily="18" charset="0"/>
                            <a:cs typeface="Times New Roman" panose="02020603050405020304" pitchFamily="18" charset="0"/>
                          </a:rPr>
                        </m:ctrlPr>
                      </m:sSubSupPr>
                      <m:e>
                        <m:r>
                          <a:rPr lang="en-US" altLang="zh-CN" sz="2800" b="0" i="1" smtClean="0">
                            <a:latin typeface="Cambria Math" panose="02040503050406030204" pitchFamily="18" charset="0"/>
                            <a:cs typeface="Times New Roman" panose="02020603050405020304" pitchFamily="18" charset="0"/>
                          </a:rPr>
                          <m:t>𝑝</m:t>
                        </m:r>
                      </m:e>
                      <m:sub>
                        <m:r>
                          <m:rPr>
                            <m:sty m:val="p"/>
                          </m:rPr>
                          <a:rPr lang="en-US" altLang="zh-CN" sz="2800" b="0" i="0" smtClean="0">
                            <a:latin typeface="Cambria Math" panose="02040503050406030204" pitchFamily="18" charset="0"/>
                            <a:cs typeface="Times New Roman" panose="02020603050405020304" pitchFamily="18" charset="0"/>
                          </a:rPr>
                          <m:t>A</m:t>
                        </m:r>
                      </m:sub>
                      <m:sup>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m:t>
                        </m:r>
                      </m:sup>
                    </m:sSubSup>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𝑥</m:t>
                        </m:r>
                      </m:e>
                      <m:sub>
                        <m:r>
                          <m:rPr>
                            <m:sty m:val="p"/>
                          </m:rPr>
                          <a:rPr lang="en-US" altLang="zh-CN" sz="2800" b="0" i="0" smtClean="0">
                            <a:latin typeface="Cambria Math" panose="02040503050406030204" pitchFamily="18" charset="0"/>
                            <a:cs typeface="Times New Roman" panose="02020603050405020304" pitchFamily="18" charset="0"/>
                          </a:rPr>
                          <m:t>A</m:t>
                        </m:r>
                      </m:sub>
                    </m:sSub>
                  </m:oMath>
                </a14:m>
                <a:endParaRPr lang="en-US" altLang="zh-CN" sz="2800" dirty="0" smtClean="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80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𝑝</m:t>
                        </m:r>
                      </m:e>
                      <m:sub>
                        <m:r>
                          <m:rPr>
                            <m:sty m:val="p"/>
                          </m:rPr>
                          <a:rPr lang="en-US" altLang="zh-CN" sz="2800" b="0" i="0" smtClean="0">
                            <a:latin typeface="Cambria Math" panose="02040503050406030204" pitchFamily="18" charset="0"/>
                            <a:cs typeface="Times New Roman" panose="02020603050405020304" pitchFamily="18" charset="0"/>
                          </a:rPr>
                          <m:t>B</m:t>
                        </m:r>
                      </m:sub>
                    </m:sSub>
                    <m:r>
                      <a:rPr lang="en-US" altLang="zh-CN" sz="2800" b="0" i="1" smtClean="0">
                        <a:latin typeface="Cambria Math" panose="02040503050406030204" pitchFamily="18" charset="0"/>
                        <a:cs typeface="Times New Roman" panose="02020603050405020304" pitchFamily="18" charset="0"/>
                      </a:rPr>
                      <m:t>=</m:t>
                    </m:r>
                    <m:sSubSup>
                      <m:sSubSupPr>
                        <m:ctrlPr>
                          <a:rPr lang="en-US" altLang="zh-CN" sz="2800" b="0" i="1" smtClean="0">
                            <a:latin typeface="Cambria Math" panose="02040503050406030204" pitchFamily="18" charset="0"/>
                            <a:cs typeface="Times New Roman" panose="02020603050405020304" pitchFamily="18" charset="0"/>
                          </a:rPr>
                        </m:ctrlPr>
                      </m:sSubSupPr>
                      <m:e>
                        <m:r>
                          <a:rPr lang="en-US" altLang="zh-CN" sz="2800" b="0" i="1" smtClean="0">
                            <a:latin typeface="Cambria Math" panose="02040503050406030204" pitchFamily="18" charset="0"/>
                            <a:cs typeface="Times New Roman" panose="02020603050405020304" pitchFamily="18" charset="0"/>
                          </a:rPr>
                          <m:t>𝑝</m:t>
                        </m:r>
                      </m:e>
                      <m:sub>
                        <m:r>
                          <m:rPr>
                            <m:sty m:val="p"/>
                          </m:rPr>
                          <a:rPr lang="en-US" altLang="zh-CN" sz="2800" b="0" i="0" smtClean="0">
                            <a:latin typeface="Cambria Math" panose="02040503050406030204" pitchFamily="18" charset="0"/>
                            <a:cs typeface="Times New Roman" panose="02020603050405020304" pitchFamily="18" charset="0"/>
                          </a:rPr>
                          <m:t>B</m:t>
                        </m:r>
                      </m:sub>
                      <m:sup>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m:t>
                        </m:r>
                      </m:sup>
                    </m:sSubSup>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𝑥</m:t>
                        </m:r>
                      </m:e>
                      <m:sub>
                        <m:r>
                          <m:rPr>
                            <m:sty m:val="p"/>
                          </m:rPr>
                          <a:rPr lang="en-US" altLang="zh-CN" sz="2800" b="0" i="0" smtClean="0">
                            <a:latin typeface="Cambria Math" panose="02040503050406030204" pitchFamily="18" charset="0"/>
                            <a:cs typeface="Times New Roman" panose="02020603050405020304" pitchFamily="18" charset="0"/>
                          </a:rPr>
                          <m:t>B</m:t>
                        </m:r>
                      </m:sub>
                    </m:sSub>
                    <m:r>
                      <a:rPr lang="en-US" altLang="zh-CN" sz="2800" b="0" i="1" smtClean="0">
                        <a:latin typeface="Cambria Math" panose="02040503050406030204" pitchFamily="18" charset="0"/>
                        <a:cs typeface="Times New Roman" panose="02020603050405020304" pitchFamily="18" charset="0"/>
                      </a:rPr>
                      <m:t>=</m:t>
                    </m:r>
                    <m:sSubSup>
                      <m:sSubSupPr>
                        <m:ctrlPr>
                          <a:rPr lang="en-US" altLang="zh-CN" sz="2800" b="0" i="1" smtClean="0">
                            <a:latin typeface="Cambria Math" panose="02040503050406030204" pitchFamily="18" charset="0"/>
                            <a:cs typeface="Times New Roman" panose="02020603050405020304" pitchFamily="18" charset="0"/>
                          </a:rPr>
                        </m:ctrlPr>
                      </m:sSubSupPr>
                      <m:e>
                        <m:r>
                          <a:rPr lang="en-US" altLang="zh-CN" sz="2800" b="0" i="1" smtClean="0">
                            <a:latin typeface="Cambria Math" panose="02040503050406030204" pitchFamily="18" charset="0"/>
                            <a:cs typeface="Times New Roman" panose="02020603050405020304" pitchFamily="18" charset="0"/>
                          </a:rPr>
                          <m:t>𝑝</m:t>
                        </m:r>
                      </m:e>
                      <m:sub>
                        <m:r>
                          <m:rPr>
                            <m:sty m:val="p"/>
                          </m:rPr>
                          <a:rPr lang="en-US" altLang="zh-CN" sz="2800" b="0" i="0" smtClean="0">
                            <a:latin typeface="Cambria Math" panose="02040503050406030204" pitchFamily="18" charset="0"/>
                            <a:cs typeface="Times New Roman" panose="02020603050405020304" pitchFamily="18" charset="0"/>
                          </a:rPr>
                          <m:t>B</m:t>
                        </m:r>
                      </m:sub>
                      <m:sup>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m:t>
                        </m:r>
                      </m:sup>
                    </m:sSubSup>
                    <m:d>
                      <m:dPr>
                        <m:ctrlPr>
                          <a:rPr lang="en-US" altLang="zh-CN" sz="2800" b="0" i="1" smtClean="0">
                            <a:latin typeface="Cambria Math" panose="02040503050406030204" pitchFamily="18" charset="0"/>
                            <a:cs typeface="Times New Roman" panose="02020603050405020304" pitchFamily="18" charset="0"/>
                          </a:rPr>
                        </m:ctrlPr>
                      </m:dPr>
                      <m:e>
                        <m:r>
                          <a:rPr lang="en-US" altLang="zh-CN" sz="2800" b="0" i="1" smtClean="0">
                            <a:latin typeface="Cambria Math" panose="02040503050406030204" pitchFamily="18" charset="0"/>
                            <a:cs typeface="Times New Roman" panose="02020603050405020304" pitchFamily="18" charset="0"/>
                          </a:rPr>
                          <m:t>1−</m:t>
                        </m:r>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𝑥</m:t>
                            </m:r>
                          </m:e>
                          <m:sub>
                            <m:r>
                              <m:rPr>
                                <m:sty m:val="p"/>
                              </m:rPr>
                              <a:rPr lang="en-US" altLang="zh-CN" sz="2800" b="0" i="0" smtClean="0">
                                <a:latin typeface="Cambria Math" panose="02040503050406030204" pitchFamily="18" charset="0"/>
                                <a:cs typeface="Times New Roman" panose="02020603050405020304" pitchFamily="18" charset="0"/>
                              </a:rPr>
                              <m:t>A</m:t>
                            </m:r>
                          </m:sub>
                        </m:sSub>
                      </m:e>
                    </m:d>
                  </m:oMath>
                </a14:m>
                <a:endParaRPr lang="en-US" altLang="zh-CN" sz="28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        非理想溶液的汽</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液平衡关系可用修正的拉乌尔定律或由实验确定。</a:t>
                </a:r>
                <a:endParaRPr lang="en-US" altLang="zh-CN" sz="2400" dirty="0" smtClean="0">
                  <a:latin typeface="Times New Roman" panose="02020603050405020304" pitchFamily="18" charset="0"/>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35279" y="770708"/>
                <a:ext cx="11547565" cy="5916748"/>
              </a:xfrm>
              <a:prstGeom prst="rect">
                <a:avLst/>
              </a:prstGeom>
              <a:blipFill>
                <a:blip r:embed="rId2"/>
                <a:stretch>
                  <a:fillRect l="-792" t="-1133" r="-53" b="-927"/>
                </a:stretch>
              </a:blipFill>
            </p:spPr>
            <p:txBody>
              <a:bodyPr/>
              <a:lstStyle/>
              <a:p>
                <a:r>
                  <a:rPr lang="zh-CN" altLang="en-US">
                    <a:noFill/>
                  </a:rPr>
                  <a:t> </a:t>
                </a:r>
              </a:p>
            </p:txBody>
          </p:sp>
        </mc:Fallback>
      </mc:AlternateContent>
      <p:sp>
        <p:nvSpPr>
          <p:cNvPr id="6" name="矩形标注 5"/>
          <p:cNvSpPr/>
          <p:nvPr/>
        </p:nvSpPr>
        <p:spPr>
          <a:xfrm>
            <a:off x="4017939" y="5175202"/>
            <a:ext cx="2402500" cy="788345"/>
          </a:xfrm>
          <a:prstGeom prst="wedgeRectCallout">
            <a:avLst>
              <a:gd name="adj1" fmla="val -41643"/>
              <a:gd name="adj2" fmla="val -1035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Times New Roman" panose="02020603050405020304" pitchFamily="18" charset="0"/>
                <a:cs typeface="Times New Roman" panose="02020603050405020304" pitchFamily="18" charset="0"/>
              </a:rPr>
              <a:t>同</a:t>
            </a:r>
            <a:r>
              <a:rPr lang="zh-CN" altLang="en-US" sz="2000" dirty="0" smtClean="0">
                <a:solidFill>
                  <a:schemeClr val="tx1"/>
                </a:solidFill>
                <a:latin typeface="Times New Roman" panose="02020603050405020304" pitchFamily="18" charset="0"/>
                <a:cs typeface="Times New Roman" panose="02020603050405020304" pitchFamily="18" charset="0"/>
              </a:rPr>
              <a:t>温度</a:t>
            </a:r>
            <a:r>
              <a:rPr lang="zh-CN" altLang="en-US" sz="2000" dirty="0">
                <a:solidFill>
                  <a:schemeClr val="tx1"/>
                </a:solidFill>
                <a:latin typeface="Times New Roman" panose="02020603050405020304" pitchFamily="18" charset="0"/>
                <a:cs typeface="Times New Roman" panose="02020603050405020304" pitchFamily="18" charset="0"/>
              </a:rPr>
              <a:t>下纯</a:t>
            </a:r>
            <a:r>
              <a:rPr lang="zh-CN" altLang="zh-CN" sz="2000" dirty="0" smtClean="0">
                <a:solidFill>
                  <a:schemeClr val="tx1"/>
                </a:solidFill>
                <a:latin typeface="Times New Roman" panose="02020603050405020304" pitchFamily="18" charset="0"/>
                <a:cs typeface="Times New Roman" panose="02020603050405020304" pitchFamily="18" charset="0"/>
              </a:rPr>
              <a:t>组分</a:t>
            </a:r>
            <a:r>
              <a:rPr lang="en-US" altLang="zh-CN" sz="2000" dirty="0" smtClean="0">
                <a:solidFill>
                  <a:schemeClr val="tx1"/>
                </a:solidFill>
                <a:latin typeface="Times New Roman" panose="02020603050405020304" pitchFamily="18" charset="0"/>
                <a:cs typeface="Times New Roman" panose="02020603050405020304" pitchFamily="18" charset="0"/>
              </a:rPr>
              <a:t>B</a:t>
            </a:r>
            <a:r>
              <a:rPr lang="zh-CN" altLang="zh-CN" sz="2000" dirty="0" smtClean="0">
                <a:solidFill>
                  <a:schemeClr val="tx1"/>
                </a:solidFill>
                <a:latin typeface="Times New Roman" panose="02020603050405020304" pitchFamily="18" charset="0"/>
                <a:cs typeface="Times New Roman" panose="02020603050405020304" pitchFamily="18" charset="0"/>
              </a:rPr>
              <a:t>的</a:t>
            </a:r>
            <a:r>
              <a:rPr lang="zh-CN" altLang="zh-CN" sz="2000" dirty="0">
                <a:solidFill>
                  <a:schemeClr val="tx1"/>
                </a:solidFill>
                <a:latin typeface="Times New Roman" panose="02020603050405020304" pitchFamily="18" charset="0"/>
                <a:cs typeface="Times New Roman" panose="02020603050405020304" pitchFamily="18" charset="0"/>
              </a:rPr>
              <a:t>饱和蒸汽压，</a:t>
            </a:r>
            <a:r>
              <a:rPr lang="en-US" altLang="zh-CN" sz="2000" dirty="0">
                <a:solidFill>
                  <a:schemeClr val="tx1"/>
                </a:solidFill>
                <a:latin typeface="Times New Roman" panose="02020603050405020304" pitchFamily="18" charset="0"/>
                <a:cs typeface="Times New Roman" panose="02020603050405020304" pitchFamily="18" charset="0"/>
              </a:rPr>
              <a:t>Pa</a:t>
            </a:r>
            <a:endParaRPr lang="zh-CN" altLang="en-US" sz="2000" dirty="0">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666207" y="3027525"/>
            <a:ext cx="9942212" cy="2936023"/>
            <a:chOff x="343829" y="2151573"/>
            <a:chExt cx="9097861" cy="4138409"/>
          </a:xfrm>
        </p:grpSpPr>
        <p:sp>
          <p:nvSpPr>
            <p:cNvPr id="9" name="矩形标注 8"/>
            <p:cNvSpPr/>
            <p:nvPr/>
          </p:nvSpPr>
          <p:spPr>
            <a:xfrm>
              <a:off x="4112044" y="2151573"/>
              <a:ext cx="2602265" cy="1055399"/>
            </a:xfrm>
            <a:prstGeom prst="wedgeRectCallout">
              <a:avLst>
                <a:gd name="adj1" fmla="val -68189"/>
                <a:gd name="adj2" fmla="val 720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Times New Roman" panose="02020603050405020304" pitchFamily="18" charset="0"/>
                  <a:cs typeface="Times New Roman" panose="02020603050405020304" pitchFamily="18" charset="0"/>
                </a:rPr>
                <a:t>同</a:t>
              </a:r>
              <a:r>
                <a:rPr lang="zh-CN" altLang="en-US" sz="2000" dirty="0" smtClean="0">
                  <a:solidFill>
                    <a:schemeClr val="tx1"/>
                  </a:solidFill>
                  <a:latin typeface="Times New Roman" panose="02020603050405020304" pitchFamily="18" charset="0"/>
                  <a:cs typeface="Times New Roman" panose="02020603050405020304" pitchFamily="18" charset="0"/>
                </a:rPr>
                <a:t>温度</a:t>
              </a:r>
              <a:r>
                <a:rPr lang="zh-CN" altLang="en-US" sz="2000" dirty="0">
                  <a:solidFill>
                    <a:schemeClr val="tx1"/>
                  </a:solidFill>
                  <a:latin typeface="Times New Roman" panose="02020603050405020304" pitchFamily="18" charset="0"/>
                  <a:cs typeface="Times New Roman" panose="02020603050405020304" pitchFamily="18" charset="0"/>
                </a:rPr>
                <a:t>下纯</a:t>
              </a:r>
              <a:r>
                <a:rPr lang="zh-CN" altLang="zh-CN" sz="2000" dirty="0" smtClean="0">
                  <a:solidFill>
                    <a:schemeClr val="tx1"/>
                  </a:solidFill>
                  <a:latin typeface="Times New Roman" panose="02020603050405020304" pitchFamily="18" charset="0"/>
                  <a:cs typeface="Times New Roman" panose="02020603050405020304" pitchFamily="18" charset="0"/>
                </a:rPr>
                <a:t>组分</a:t>
              </a:r>
              <a:r>
                <a:rPr lang="en-US" altLang="zh-CN" sz="2000" dirty="0" smtClean="0">
                  <a:solidFill>
                    <a:schemeClr val="tx1"/>
                  </a:solidFill>
                  <a:latin typeface="Times New Roman" panose="02020603050405020304" pitchFamily="18" charset="0"/>
                  <a:cs typeface="Times New Roman" panose="02020603050405020304" pitchFamily="18" charset="0"/>
                </a:rPr>
                <a:t>A</a:t>
              </a:r>
              <a:r>
                <a:rPr lang="zh-CN" altLang="zh-CN" sz="2000" dirty="0" smtClean="0">
                  <a:solidFill>
                    <a:schemeClr val="tx1"/>
                  </a:solidFill>
                  <a:latin typeface="Times New Roman" panose="02020603050405020304" pitchFamily="18" charset="0"/>
                  <a:cs typeface="Times New Roman" panose="02020603050405020304" pitchFamily="18" charset="0"/>
                </a:rPr>
                <a:t>的</a:t>
              </a:r>
              <a:r>
                <a:rPr lang="zh-CN" altLang="zh-CN" sz="2000" dirty="0">
                  <a:solidFill>
                    <a:schemeClr val="tx1"/>
                  </a:solidFill>
                  <a:latin typeface="Times New Roman" panose="02020603050405020304" pitchFamily="18" charset="0"/>
                  <a:cs typeface="Times New Roman" panose="02020603050405020304" pitchFamily="18" charset="0"/>
                </a:rPr>
                <a:t>饱和蒸汽压，</a:t>
              </a:r>
              <a:r>
                <a:rPr lang="en-US" altLang="zh-CN" sz="2000" dirty="0">
                  <a:solidFill>
                    <a:schemeClr val="tx1"/>
                  </a:solidFill>
                  <a:latin typeface="Times New Roman" panose="02020603050405020304" pitchFamily="18" charset="0"/>
                  <a:cs typeface="Times New Roman" panose="02020603050405020304" pitchFamily="18" charset="0"/>
                </a:rPr>
                <a:t>Pa</a:t>
              </a:r>
              <a:endParaRPr lang="zh-CN" altLang="en-US" sz="2000" dirty="0">
                <a:latin typeface="Times New Roman" panose="02020603050405020304" pitchFamily="18" charset="0"/>
                <a:cs typeface="Times New Roman" panose="02020603050405020304" pitchFamily="18" charset="0"/>
              </a:endParaRPr>
            </a:p>
          </p:txBody>
        </p:sp>
        <p:sp>
          <p:nvSpPr>
            <p:cNvPr id="3" name="矩形标注 2"/>
            <p:cNvSpPr/>
            <p:nvPr/>
          </p:nvSpPr>
          <p:spPr>
            <a:xfrm>
              <a:off x="343829" y="5178787"/>
              <a:ext cx="2252925" cy="1111195"/>
            </a:xfrm>
            <a:prstGeom prst="wedgeRectCallout">
              <a:avLst>
                <a:gd name="adj1" fmla="val 58072"/>
                <a:gd name="adj2" fmla="val -1142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a:solidFill>
                    <a:schemeClr val="tx1"/>
                  </a:solidFill>
                  <a:latin typeface="Times New Roman" panose="02020603050405020304" pitchFamily="18" charset="0"/>
                  <a:cs typeface="Times New Roman" panose="02020603050405020304" pitchFamily="18" charset="0"/>
                </a:rPr>
                <a:t>溶液</a:t>
              </a:r>
              <a:r>
                <a:rPr lang="zh-CN" altLang="zh-CN" sz="2000" dirty="0" smtClean="0">
                  <a:solidFill>
                    <a:schemeClr val="tx1"/>
                  </a:solidFill>
                  <a:latin typeface="Times New Roman" panose="02020603050405020304" pitchFamily="18" charset="0"/>
                  <a:cs typeface="Times New Roman" panose="02020603050405020304" pitchFamily="18" charset="0"/>
                </a:rPr>
                <a:t>上方</a:t>
              </a:r>
              <a:r>
                <a:rPr lang="en-US" altLang="zh-CN" sz="2000" dirty="0" smtClean="0">
                  <a:solidFill>
                    <a:schemeClr val="tx1"/>
                  </a:solidFill>
                  <a:latin typeface="Times New Roman" panose="02020603050405020304" pitchFamily="18" charset="0"/>
                  <a:cs typeface="Times New Roman" panose="02020603050405020304" pitchFamily="18" charset="0"/>
                </a:rPr>
                <a:t>B</a:t>
              </a:r>
              <a:r>
                <a:rPr lang="zh-CN" altLang="zh-CN" sz="2000" dirty="0" smtClean="0">
                  <a:solidFill>
                    <a:schemeClr val="tx1"/>
                  </a:solidFill>
                  <a:latin typeface="Times New Roman" panose="02020603050405020304" pitchFamily="18" charset="0"/>
                  <a:cs typeface="Times New Roman" panose="02020603050405020304" pitchFamily="18" charset="0"/>
                </a:rPr>
                <a:t>组分的</a:t>
              </a:r>
              <a:r>
                <a:rPr lang="zh-CN" altLang="en-US" sz="2000" dirty="0" smtClean="0">
                  <a:solidFill>
                    <a:schemeClr val="tx1"/>
                  </a:solidFill>
                  <a:latin typeface="Times New Roman" panose="02020603050405020304" pitchFamily="18" charset="0"/>
                  <a:cs typeface="Times New Roman" panose="02020603050405020304" pitchFamily="18" charset="0"/>
                </a:rPr>
                <a:t>平衡</a:t>
              </a:r>
              <a:r>
                <a:rPr lang="zh-CN" altLang="zh-CN" sz="2000" dirty="0" smtClean="0">
                  <a:solidFill>
                    <a:schemeClr val="tx1"/>
                  </a:solidFill>
                  <a:latin typeface="Times New Roman" panose="02020603050405020304" pitchFamily="18" charset="0"/>
                  <a:cs typeface="Times New Roman" panose="02020603050405020304" pitchFamily="18" charset="0"/>
                </a:rPr>
                <a:t>分</a:t>
              </a:r>
              <a:r>
                <a:rPr lang="zh-CN" altLang="zh-CN" sz="2000" dirty="0">
                  <a:solidFill>
                    <a:schemeClr val="tx1"/>
                  </a:solidFill>
                  <a:latin typeface="Times New Roman" panose="02020603050405020304" pitchFamily="18" charset="0"/>
                  <a:cs typeface="Times New Roman" panose="02020603050405020304" pitchFamily="18" charset="0"/>
                </a:rPr>
                <a:t>压，</a:t>
              </a:r>
              <a:r>
                <a:rPr lang="en-US" altLang="zh-CN" sz="2000" dirty="0">
                  <a:solidFill>
                    <a:schemeClr val="tx1"/>
                  </a:solidFill>
                  <a:latin typeface="Times New Roman" panose="02020603050405020304" pitchFamily="18" charset="0"/>
                  <a:cs typeface="Times New Roman" panose="02020603050405020304" pitchFamily="18" charset="0"/>
                </a:rPr>
                <a:t>Pa</a:t>
              </a:r>
              <a:endParaRPr lang="zh-CN" altLang="en-US" sz="2000" dirty="0">
                <a:latin typeface="Times New Roman" panose="02020603050405020304" pitchFamily="18" charset="0"/>
                <a:cs typeface="Times New Roman" panose="02020603050405020304" pitchFamily="18" charset="0"/>
              </a:endParaRPr>
            </a:p>
          </p:txBody>
        </p:sp>
        <p:sp>
          <p:nvSpPr>
            <p:cNvPr id="7" name="矩形标注 6"/>
            <p:cNvSpPr/>
            <p:nvPr/>
          </p:nvSpPr>
          <p:spPr>
            <a:xfrm>
              <a:off x="6109061" y="3377491"/>
              <a:ext cx="3332629" cy="543592"/>
            </a:xfrm>
            <a:prstGeom prst="wedgeRectCallout">
              <a:avLst>
                <a:gd name="adj1" fmla="val -59409"/>
                <a:gd name="adj2" fmla="val 835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Times New Roman" panose="02020603050405020304" pitchFamily="18" charset="0"/>
                  <a:cs typeface="Times New Roman" panose="02020603050405020304" pitchFamily="18" charset="0"/>
                </a:rPr>
                <a:t>混合液中</a:t>
              </a:r>
              <a:r>
                <a:rPr lang="en-US" altLang="zh-CN" sz="2000" dirty="0" smtClean="0">
                  <a:solidFill>
                    <a:schemeClr val="tx1"/>
                  </a:solidFill>
                  <a:latin typeface="Times New Roman" panose="02020603050405020304" pitchFamily="18" charset="0"/>
                  <a:cs typeface="Times New Roman" panose="02020603050405020304" pitchFamily="18" charset="0"/>
                </a:rPr>
                <a:t>A</a:t>
              </a:r>
              <a:r>
                <a:rPr lang="zh-CN" altLang="en-US" sz="2000" dirty="0" smtClean="0">
                  <a:solidFill>
                    <a:schemeClr val="tx1"/>
                  </a:solidFill>
                  <a:latin typeface="Times New Roman" panose="02020603050405020304" pitchFamily="18" charset="0"/>
                  <a:cs typeface="Times New Roman" panose="02020603050405020304" pitchFamily="18" charset="0"/>
                </a:rPr>
                <a:t>组分</a:t>
              </a:r>
              <a:r>
                <a:rPr lang="zh-CN" altLang="en-US" sz="2000" dirty="0">
                  <a:solidFill>
                    <a:schemeClr val="tx1"/>
                  </a:solidFill>
                  <a:latin typeface="Times New Roman" panose="02020603050405020304" pitchFamily="18" charset="0"/>
                  <a:cs typeface="Times New Roman" panose="02020603050405020304" pitchFamily="18" charset="0"/>
                </a:rPr>
                <a:t>的</a:t>
              </a:r>
              <a:r>
                <a:rPr lang="zh-CN" altLang="en-US" sz="2000" dirty="0" smtClean="0">
                  <a:solidFill>
                    <a:schemeClr val="tx1"/>
                  </a:solidFill>
                  <a:latin typeface="Times New Roman" panose="02020603050405020304" pitchFamily="18" charset="0"/>
                  <a:cs typeface="Times New Roman" panose="02020603050405020304" pitchFamily="18" charset="0"/>
                </a:rPr>
                <a:t>摩尔分</a:t>
              </a:r>
              <a:r>
                <a:rPr lang="zh-CN" altLang="en-US" sz="2000" dirty="0">
                  <a:solidFill>
                    <a:schemeClr val="tx1"/>
                  </a:solidFill>
                  <a:latin typeface="Times New Roman" panose="02020603050405020304" pitchFamily="18" charset="0"/>
                  <a:cs typeface="Times New Roman" panose="02020603050405020304" pitchFamily="18" charset="0"/>
                </a:rPr>
                <a:t>数</a:t>
              </a:r>
            </a:p>
          </p:txBody>
        </p:sp>
        <p:sp>
          <p:nvSpPr>
            <p:cNvPr id="8" name="矩形标注 7"/>
            <p:cNvSpPr/>
            <p:nvPr/>
          </p:nvSpPr>
          <p:spPr>
            <a:xfrm>
              <a:off x="343830" y="2151573"/>
              <a:ext cx="2252924" cy="1070937"/>
            </a:xfrm>
            <a:prstGeom prst="wedgeRectCallout">
              <a:avLst>
                <a:gd name="adj1" fmla="val 54123"/>
                <a:gd name="adj2" fmla="val 74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a:solidFill>
                    <a:schemeClr val="tx1"/>
                  </a:solidFill>
                  <a:latin typeface="Times New Roman" panose="02020603050405020304" pitchFamily="18" charset="0"/>
                  <a:cs typeface="Times New Roman" panose="02020603050405020304" pitchFamily="18" charset="0"/>
                </a:rPr>
                <a:t>溶液</a:t>
              </a:r>
              <a:r>
                <a:rPr lang="zh-CN" altLang="zh-CN" sz="2000" dirty="0" smtClean="0">
                  <a:solidFill>
                    <a:schemeClr val="tx1"/>
                  </a:solidFill>
                  <a:latin typeface="Times New Roman" panose="02020603050405020304" pitchFamily="18" charset="0"/>
                  <a:cs typeface="Times New Roman" panose="02020603050405020304" pitchFamily="18" charset="0"/>
                </a:rPr>
                <a:t>上方</a:t>
              </a:r>
              <a:r>
                <a:rPr lang="en-US" altLang="zh-CN" sz="2000" dirty="0">
                  <a:solidFill>
                    <a:schemeClr val="tx1"/>
                  </a:solidFill>
                  <a:latin typeface="Times New Roman" panose="02020603050405020304" pitchFamily="18" charset="0"/>
                  <a:cs typeface="Times New Roman" panose="02020603050405020304" pitchFamily="18" charset="0"/>
                </a:rPr>
                <a:t>A</a:t>
              </a:r>
              <a:r>
                <a:rPr lang="zh-CN" altLang="zh-CN" sz="2000" dirty="0" smtClean="0">
                  <a:solidFill>
                    <a:schemeClr val="tx1"/>
                  </a:solidFill>
                  <a:latin typeface="Times New Roman" panose="02020603050405020304" pitchFamily="18" charset="0"/>
                  <a:cs typeface="Times New Roman" panose="02020603050405020304" pitchFamily="18" charset="0"/>
                </a:rPr>
                <a:t>组分的</a:t>
              </a:r>
              <a:r>
                <a:rPr lang="zh-CN" altLang="en-US" sz="2000" dirty="0" smtClean="0">
                  <a:solidFill>
                    <a:schemeClr val="tx1"/>
                  </a:solidFill>
                  <a:latin typeface="Times New Roman" panose="02020603050405020304" pitchFamily="18" charset="0"/>
                  <a:cs typeface="Times New Roman" panose="02020603050405020304" pitchFamily="18" charset="0"/>
                </a:rPr>
                <a:t>平衡</a:t>
              </a:r>
              <a:r>
                <a:rPr lang="zh-CN" altLang="zh-CN" sz="2000" dirty="0" smtClean="0">
                  <a:solidFill>
                    <a:schemeClr val="tx1"/>
                  </a:solidFill>
                  <a:latin typeface="Times New Roman" panose="02020603050405020304" pitchFamily="18" charset="0"/>
                  <a:cs typeface="Times New Roman" panose="02020603050405020304" pitchFamily="18" charset="0"/>
                </a:rPr>
                <a:t>分</a:t>
              </a:r>
              <a:r>
                <a:rPr lang="zh-CN" altLang="zh-CN" sz="2000" dirty="0">
                  <a:solidFill>
                    <a:schemeClr val="tx1"/>
                  </a:solidFill>
                  <a:latin typeface="Times New Roman" panose="02020603050405020304" pitchFamily="18" charset="0"/>
                  <a:cs typeface="Times New Roman" panose="02020603050405020304" pitchFamily="18" charset="0"/>
                </a:rPr>
                <a:t>压，</a:t>
              </a:r>
              <a:r>
                <a:rPr lang="en-US" altLang="zh-CN" sz="2000" i="1" dirty="0">
                  <a:solidFill>
                    <a:schemeClr val="tx1"/>
                  </a:solidFill>
                  <a:latin typeface="Times New Roman" panose="02020603050405020304" pitchFamily="18" charset="0"/>
                  <a:cs typeface="Times New Roman" panose="02020603050405020304" pitchFamily="18" charset="0"/>
                </a:rPr>
                <a:t>Pa</a:t>
              </a:r>
              <a:endParaRPr lang="zh-CN" altLang="en-US" sz="2000" i="1" dirty="0">
                <a:latin typeface="Times New Roman" panose="02020603050405020304" pitchFamily="18" charset="0"/>
                <a:cs typeface="Times New Roman" panose="02020603050405020304" pitchFamily="18" charset="0"/>
              </a:endParaRPr>
            </a:p>
          </p:txBody>
        </p:sp>
        <p:sp>
          <p:nvSpPr>
            <p:cNvPr id="10" name="矩形标注 9"/>
            <p:cNvSpPr/>
            <p:nvPr/>
          </p:nvSpPr>
          <p:spPr>
            <a:xfrm>
              <a:off x="6109061" y="4937211"/>
              <a:ext cx="3332629" cy="528604"/>
            </a:xfrm>
            <a:prstGeom prst="wedgeRectCallout">
              <a:avLst>
                <a:gd name="adj1" fmla="val -113120"/>
                <a:gd name="adj2" fmla="val -12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Times New Roman" panose="02020603050405020304" pitchFamily="18" charset="0"/>
                  <a:cs typeface="Times New Roman" panose="02020603050405020304" pitchFamily="18" charset="0"/>
                </a:rPr>
                <a:t>混合液中</a:t>
              </a:r>
              <a:r>
                <a:rPr lang="en-US" altLang="zh-CN" sz="2000" dirty="0" smtClean="0">
                  <a:solidFill>
                    <a:schemeClr val="tx1"/>
                  </a:solidFill>
                  <a:latin typeface="Times New Roman" panose="02020603050405020304" pitchFamily="18" charset="0"/>
                  <a:cs typeface="Times New Roman" panose="02020603050405020304" pitchFamily="18" charset="0"/>
                </a:rPr>
                <a:t>B </a:t>
              </a:r>
              <a:r>
                <a:rPr lang="zh-CN" altLang="en-US" sz="2000" dirty="0" smtClean="0">
                  <a:solidFill>
                    <a:schemeClr val="tx1"/>
                  </a:solidFill>
                  <a:latin typeface="Times New Roman" panose="02020603050405020304" pitchFamily="18" charset="0"/>
                  <a:cs typeface="Times New Roman" panose="02020603050405020304" pitchFamily="18" charset="0"/>
                </a:rPr>
                <a:t>组分</a:t>
              </a:r>
              <a:r>
                <a:rPr lang="zh-CN" altLang="en-US" sz="2000" dirty="0">
                  <a:solidFill>
                    <a:schemeClr val="tx1"/>
                  </a:solidFill>
                  <a:latin typeface="Times New Roman" panose="02020603050405020304" pitchFamily="18" charset="0"/>
                  <a:cs typeface="Times New Roman" panose="02020603050405020304" pitchFamily="18" charset="0"/>
                </a:rPr>
                <a:t>的</a:t>
              </a:r>
              <a:r>
                <a:rPr lang="zh-CN" altLang="en-US" sz="2000" dirty="0" smtClean="0">
                  <a:solidFill>
                    <a:schemeClr val="tx1"/>
                  </a:solidFill>
                  <a:latin typeface="Times New Roman" panose="02020603050405020304" pitchFamily="18" charset="0"/>
                  <a:cs typeface="Times New Roman" panose="02020603050405020304" pitchFamily="18" charset="0"/>
                </a:rPr>
                <a:t>摩尔分</a:t>
              </a:r>
              <a:r>
                <a:rPr lang="zh-CN" altLang="en-US" sz="2000" dirty="0">
                  <a:solidFill>
                    <a:schemeClr val="tx1"/>
                  </a:solidFill>
                  <a:latin typeface="Times New Roman" panose="02020603050405020304" pitchFamily="18" charset="0"/>
                  <a:cs typeface="Times New Roman" panose="02020603050405020304" pitchFamily="18" charset="0"/>
                </a:rPr>
                <a:t>数</a:t>
              </a:r>
            </a:p>
          </p:txBody>
        </p:sp>
      </p:grpSp>
      <p:sp>
        <p:nvSpPr>
          <p:cNvPr id="11" name="Text Box 4"/>
          <p:cNvSpPr txBox="1">
            <a:spLocks noChangeArrowheads="1"/>
          </p:cNvSpPr>
          <p:nvPr/>
        </p:nvSpPr>
        <p:spPr bwMode="auto">
          <a:xfrm>
            <a:off x="3621017" y="125542"/>
            <a:ext cx="58756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6.2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  双组分溶液的汽</a:t>
            </a: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液平衡</a:t>
            </a:r>
          </a:p>
        </p:txBody>
      </p:sp>
    </p:spTree>
    <p:extLst>
      <p:ext uri="{BB962C8B-B14F-4D97-AF65-F5344CB8AC3E}">
        <p14:creationId xmlns:p14="http://schemas.microsoft.com/office/powerpoint/2010/main" val="2701370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292236" y="815833"/>
                <a:ext cx="11534503" cy="4408643"/>
              </a:xfrm>
              <a:prstGeom prst="rect">
                <a:avLst/>
              </a:prstGeom>
              <a:noFill/>
            </p:spPr>
            <p:txBody>
              <a:bodyPr wrap="square" rtlCol="0">
                <a:spAutoFit/>
              </a:bodyPr>
              <a:lstStyle/>
              <a:p>
                <a:pPr>
                  <a:spcBef>
                    <a:spcPts val="600"/>
                  </a:spcBef>
                  <a:spcAft>
                    <a:spcPts val="600"/>
                  </a:spcAft>
                </a:pPr>
                <a:r>
                  <a:rPr lang="en-US" altLang="zh-CN" sz="2400" b="1" dirty="0" smtClean="0">
                    <a:latin typeface="Times New Roman" panose="02020603050405020304" pitchFamily="18" charset="0"/>
                    <a:cs typeface="Times New Roman" panose="02020603050405020304" pitchFamily="18" charset="0"/>
                  </a:rPr>
                  <a:t>3.  </a:t>
                </a:r>
                <a:r>
                  <a:rPr lang="zh-CN" altLang="en-US" sz="2400" b="1" dirty="0" smtClean="0">
                    <a:latin typeface="Times New Roman" panose="02020603050405020304" pitchFamily="18" charset="0"/>
                    <a:cs typeface="Times New Roman" panose="02020603050405020304" pitchFamily="18" charset="0"/>
                  </a:rPr>
                  <a:t>道尔顿分压定律（理想气体）</a:t>
                </a:r>
                <a:endParaRPr lang="en-US" altLang="zh-CN" sz="2400" b="1"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总压等于各组分分压之和。</a:t>
                </a: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双组分理想体系气液两相平衡时，系统总压、组分分压与组成的关系为</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80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𝑝</m:t>
                        </m:r>
                      </m:e>
                      <m:sub>
                        <m:r>
                          <m:rPr>
                            <m:sty m:val="p"/>
                          </m:rPr>
                          <a:rPr lang="en-US" altLang="zh-CN" sz="2800" b="0" i="0" smtClean="0">
                            <a:latin typeface="Cambria Math" panose="02040503050406030204" pitchFamily="18" charset="0"/>
                            <a:cs typeface="Times New Roman" panose="02020603050405020304" pitchFamily="18" charset="0"/>
                          </a:rPr>
                          <m:t>A</m:t>
                        </m:r>
                      </m:sub>
                    </m:sSub>
                    <m:r>
                      <a:rPr lang="en-US" altLang="zh-CN" sz="2800" b="0" i="1" smtClean="0">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𝑝</m:t>
                    </m:r>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𝑦</m:t>
                        </m:r>
                      </m:e>
                      <m:sub>
                        <m:r>
                          <m:rPr>
                            <m:sty m:val="p"/>
                          </m:rPr>
                          <a:rPr lang="en-US" altLang="zh-CN" sz="2800" b="0" i="0" smtClean="0">
                            <a:latin typeface="Cambria Math" panose="02040503050406030204" pitchFamily="18" charset="0"/>
                            <a:cs typeface="Times New Roman" panose="02020603050405020304" pitchFamily="18" charset="0"/>
                          </a:rPr>
                          <m:t>A</m:t>
                        </m:r>
                      </m:sub>
                    </m:sSub>
                    <m:r>
                      <a:rPr lang="en-US" altLang="zh-CN" sz="2800" b="0" i="1" smtClean="0">
                        <a:latin typeface="Cambria Math" panose="02040503050406030204" pitchFamily="18" charset="0"/>
                        <a:cs typeface="Times New Roman" panose="02020603050405020304" pitchFamily="18" charset="0"/>
                      </a:rPr>
                      <m:t>=</m:t>
                    </m:r>
                    <m:sSubSup>
                      <m:sSubSupPr>
                        <m:ctrlPr>
                          <a:rPr lang="en-US" altLang="zh-CN" sz="2800" b="0" i="1" smtClean="0">
                            <a:latin typeface="Cambria Math" panose="02040503050406030204" pitchFamily="18" charset="0"/>
                            <a:cs typeface="Times New Roman" panose="02020603050405020304" pitchFamily="18" charset="0"/>
                          </a:rPr>
                        </m:ctrlPr>
                      </m:sSubSupPr>
                      <m:e>
                        <m:r>
                          <a:rPr lang="en-US" altLang="zh-CN" sz="2800" b="0" i="1" smtClean="0">
                            <a:latin typeface="Cambria Math" panose="02040503050406030204" pitchFamily="18" charset="0"/>
                            <a:cs typeface="Times New Roman" panose="02020603050405020304" pitchFamily="18" charset="0"/>
                          </a:rPr>
                          <m:t>𝑝</m:t>
                        </m:r>
                      </m:e>
                      <m:sub>
                        <m:r>
                          <m:rPr>
                            <m:sty m:val="p"/>
                          </m:rPr>
                          <a:rPr lang="en-US" altLang="zh-CN" sz="2800" b="0" i="0" smtClean="0">
                            <a:latin typeface="Cambria Math" panose="02040503050406030204" pitchFamily="18" charset="0"/>
                            <a:cs typeface="Times New Roman" panose="02020603050405020304" pitchFamily="18" charset="0"/>
                          </a:rPr>
                          <m:t>A</m:t>
                        </m:r>
                      </m:sub>
                      <m:sup>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m:t>
                        </m:r>
                      </m:sup>
                    </m:sSubSup>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𝑥</m:t>
                        </m:r>
                      </m:e>
                      <m:sub>
                        <m:r>
                          <m:rPr>
                            <m:sty m:val="p"/>
                          </m:rPr>
                          <a:rPr lang="en-US" altLang="zh-CN" sz="2800" b="0" i="0" smtClean="0">
                            <a:latin typeface="Cambria Math" panose="02040503050406030204" pitchFamily="18" charset="0"/>
                            <a:cs typeface="Times New Roman" panose="02020603050405020304" pitchFamily="18" charset="0"/>
                          </a:rPr>
                          <m:t>A</m:t>
                        </m:r>
                      </m:sub>
                    </m:sSub>
                  </m:oMath>
                </a14:m>
                <a:endParaRPr lang="en-US" altLang="zh-CN" sz="2800" b="0" dirty="0" smtClean="0">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cs typeface="Times New Roman" panose="02020603050405020304" pitchFamily="18" charset="0"/>
                  </a:rPr>
                  <a:t>   </a:t>
                </a:r>
                <a14:m>
                  <m:oMath xmlns:m="http://schemas.openxmlformats.org/officeDocument/2006/math">
                    <m:sSub>
                      <m:sSubPr>
                        <m:ctrlPr>
                          <a:rPr lang="en-US" altLang="zh-CN" sz="280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𝑝</m:t>
                        </m:r>
                      </m:e>
                      <m:sub>
                        <m:r>
                          <m:rPr>
                            <m:sty m:val="p"/>
                          </m:rPr>
                          <a:rPr lang="en-US" altLang="zh-CN" sz="2800" b="0" i="0" smtClean="0">
                            <a:latin typeface="Cambria Math" panose="02040503050406030204" pitchFamily="18" charset="0"/>
                            <a:cs typeface="Times New Roman" panose="02020603050405020304" pitchFamily="18" charset="0"/>
                          </a:rPr>
                          <m:t>B</m:t>
                        </m:r>
                      </m:sub>
                    </m:sSub>
                    <m:r>
                      <a:rPr lang="en-US" altLang="zh-CN" sz="2800" b="0" i="1" smtClean="0">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𝑝</m:t>
                    </m:r>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𝑦</m:t>
                        </m:r>
                      </m:e>
                      <m:sub>
                        <m:r>
                          <m:rPr>
                            <m:sty m:val="p"/>
                          </m:rPr>
                          <a:rPr lang="en-US" altLang="zh-CN" sz="2800" b="0" i="0" smtClean="0">
                            <a:latin typeface="Cambria Math" panose="02040503050406030204" pitchFamily="18" charset="0"/>
                            <a:cs typeface="Times New Roman" panose="02020603050405020304" pitchFamily="18" charset="0"/>
                          </a:rPr>
                          <m:t>B</m:t>
                        </m:r>
                      </m:sub>
                    </m:sSub>
                    <m:r>
                      <a:rPr lang="en-US" altLang="zh-CN" sz="2800" b="0" i="0" smtClean="0">
                        <a:latin typeface="Cambria Math" panose="02040503050406030204" pitchFamily="18" charset="0"/>
                        <a:cs typeface="Times New Roman" panose="02020603050405020304" pitchFamily="18" charset="0"/>
                      </a:rPr>
                      <m:t>=</m:t>
                    </m:r>
                    <m:sSubSup>
                      <m:sSubSupPr>
                        <m:ctrlPr>
                          <a:rPr lang="en-US" altLang="zh-CN" sz="2800" b="0" i="1" smtClean="0">
                            <a:latin typeface="Cambria Math" panose="02040503050406030204" pitchFamily="18" charset="0"/>
                            <a:cs typeface="Times New Roman" panose="02020603050405020304" pitchFamily="18" charset="0"/>
                          </a:rPr>
                        </m:ctrlPr>
                      </m:sSubSupPr>
                      <m:e>
                        <m:r>
                          <a:rPr lang="en-US" altLang="zh-CN" sz="2800" b="0" i="1" smtClean="0">
                            <a:latin typeface="Cambria Math" panose="02040503050406030204" pitchFamily="18" charset="0"/>
                            <a:cs typeface="Times New Roman" panose="02020603050405020304" pitchFamily="18" charset="0"/>
                          </a:rPr>
                          <m:t>𝑝</m:t>
                        </m:r>
                      </m:e>
                      <m:sub>
                        <m:r>
                          <m:rPr>
                            <m:sty m:val="p"/>
                          </m:rPr>
                          <a:rPr lang="en-US" altLang="zh-CN" sz="2800" b="0" i="0" smtClean="0">
                            <a:latin typeface="Cambria Math" panose="02040503050406030204" pitchFamily="18" charset="0"/>
                            <a:cs typeface="Times New Roman" panose="02020603050405020304" pitchFamily="18" charset="0"/>
                          </a:rPr>
                          <m:t>B</m:t>
                        </m:r>
                      </m:sub>
                      <m:sup>
                        <m:r>
                          <a:rPr lang="en-US" altLang="zh-CN" sz="2800" b="0" i="1" smtClean="0">
                            <a:latin typeface="Cambria Math" panose="02040503050406030204" pitchFamily="18" charset="0"/>
                            <a:cs typeface="Times New Roman" panose="02020603050405020304" pitchFamily="18" charset="0"/>
                          </a:rPr>
                          <m:t>°</m:t>
                        </m:r>
                      </m:sup>
                    </m:sSubSup>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𝑥</m:t>
                        </m:r>
                      </m:e>
                      <m:sub>
                        <m:r>
                          <m:rPr>
                            <m:sty m:val="p"/>
                          </m:rPr>
                          <a:rPr lang="en-US" altLang="zh-CN" sz="2800" b="0" i="0" smtClean="0">
                            <a:latin typeface="Cambria Math" panose="02040503050406030204" pitchFamily="18" charset="0"/>
                            <a:cs typeface="Times New Roman" panose="02020603050405020304" pitchFamily="18" charset="0"/>
                          </a:rPr>
                          <m:t>B</m:t>
                        </m:r>
                      </m:sub>
                    </m:sSub>
                  </m:oMath>
                </a14:m>
                <a:endParaRPr lang="en-US" altLang="zh-CN" sz="2800" dirty="0" smtClean="0">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292236" y="815833"/>
                <a:ext cx="11534503" cy="4408643"/>
              </a:xfrm>
              <a:prstGeom prst="rect">
                <a:avLst/>
              </a:prstGeom>
              <a:blipFill>
                <a:blip r:embed="rId2"/>
                <a:stretch>
                  <a:fillRect l="-846" t="-1521"/>
                </a:stretch>
              </a:blipFill>
            </p:spPr>
            <p:txBody>
              <a:bodyPr/>
              <a:lstStyle/>
              <a:p>
                <a:r>
                  <a:rPr lang="zh-CN" altLang="en-US">
                    <a:noFill/>
                  </a:rPr>
                  <a:t> </a:t>
                </a:r>
              </a:p>
            </p:txBody>
          </p:sp>
        </mc:Fallback>
      </mc:AlternateContent>
      <p:sp>
        <p:nvSpPr>
          <p:cNvPr id="3" name="矩形标注 2"/>
          <p:cNvSpPr/>
          <p:nvPr/>
        </p:nvSpPr>
        <p:spPr>
          <a:xfrm>
            <a:off x="747463" y="2026055"/>
            <a:ext cx="1766016" cy="329467"/>
          </a:xfrm>
          <a:prstGeom prst="wedgeRectCallout">
            <a:avLst>
              <a:gd name="adj1" fmla="val 79769"/>
              <a:gd name="adj2" fmla="val 1510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a:solidFill>
                  <a:schemeClr val="tx1"/>
                </a:solidFill>
                <a:latin typeface="Times New Roman" panose="02020603050405020304" pitchFamily="18" charset="0"/>
                <a:cs typeface="Times New Roman" panose="02020603050405020304" pitchFamily="18" charset="0"/>
              </a:rPr>
              <a:t>气相</a:t>
            </a:r>
            <a:r>
              <a:rPr lang="zh-CN" altLang="en-US" sz="2000" dirty="0" smtClean="0">
                <a:solidFill>
                  <a:schemeClr val="tx1"/>
                </a:solidFill>
                <a:latin typeface="Times New Roman" panose="02020603050405020304" pitchFamily="18" charset="0"/>
                <a:cs typeface="Times New Roman" panose="02020603050405020304" pitchFamily="18" charset="0"/>
              </a:rPr>
              <a:t>总压，</a:t>
            </a:r>
            <a:r>
              <a:rPr lang="en-US" altLang="zh-CN" sz="2000" dirty="0" smtClean="0">
                <a:solidFill>
                  <a:schemeClr val="tx1"/>
                </a:solidFill>
                <a:latin typeface="Times New Roman" panose="02020603050405020304" pitchFamily="18" charset="0"/>
                <a:cs typeface="Times New Roman" panose="02020603050405020304" pitchFamily="18" charset="0"/>
              </a:rPr>
              <a:t>Pa </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7" name="矩形标注 6"/>
          <p:cNvSpPr/>
          <p:nvPr/>
        </p:nvSpPr>
        <p:spPr>
          <a:xfrm>
            <a:off x="3457342" y="2026055"/>
            <a:ext cx="3292464" cy="329467"/>
          </a:xfrm>
          <a:prstGeom prst="wedgeRectCallout">
            <a:avLst>
              <a:gd name="adj1" fmla="val -37469"/>
              <a:gd name="adj2" fmla="val 1204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en-US" altLang="zh-CN" sz="2000" dirty="0">
                <a:solidFill>
                  <a:schemeClr val="tx1"/>
                </a:solidFill>
                <a:latin typeface="Times New Roman" panose="02020603050405020304" pitchFamily="18" charset="0"/>
                <a:cs typeface="Times New Roman" panose="02020603050405020304" pitchFamily="18" charset="0"/>
              </a:rPr>
              <a:t>A</a:t>
            </a:r>
            <a:r>
              <a:rPr lang="zh-CN" altLang="en-US" sz="2000" dirty="0">
                <a:solidFill>
                  <a:schemeClr val="tx1"/>
                </a:solidFill>
                <a:latin typeface="Times New Roman" panose="02020603050405020304" pitchFamily="18" charset="0"/>
                <a:cs typeface="Times New Roman" panose="02020603050405020304" pitchFamily="18" charset="0"/>
              </a:rPr>
              <a:t>组分在气相中的分</a:t>
            </a:r>
            <a:r>
              <a:rPr lang="zh-CN" altLang="en-US" sz="2000" dirty="0" smtClean="0">
                <a:solidFill>
                  <a:schemeClr val="tx1"/>
                </a:solidFill>
                <a:latin typeface="Times New Roman" panose="02020603050405020304" pitchFamily="18" charset="0"/>
                <a:cs typeface="Times New Roman" panose="02020603050405020304" pitchFamily="18" charset="0"/>
              </a:rPr>
              <a:t>压，</a:t>
            </a:r>
            <a:r>
              <a:rPr lang="en-US" altLang="zh-CN" sz="2000" dirty="0" smtClean="0">
                <a:solidFill>
                  <a:schemeClr val="tx1"/>
                </a:solidFill>
                <a:latin typeface="Times New Roman" panose="02020603050405020304" pitchFamily="18" charset="0"/>
                <a:cs typeface="Times New Roman" panose="02020603050405020304" pitchFamily="18" charset="0"/>
              </a:rPr>
              <a:t>Pa</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8" name="矩形标注 7"/>
          <p:cNvSpPr/>
          <p:nvPr/>
        </p:nvSpPr>
        <p:spPr>
          <a:xfrm>
            <a:off x="7258954" y="2026054"/>
            <a:ext cx="3370013" cy="329467"/>
          </a:xfrm>
          <a:prstGeom prst="wedgeRectCallout">
            <a:avLst>
              <a:gd name="adj1" fmla="val -120615"/>
              <a:gd name="adj2" fmla="val 169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B</a:t>
            </a:r>
            <a:r>
              <a:rPr lang="zh-CN" altLang="en-US" sz="2000" dirty="0">
                <a:solidFill>
                  <a:schemeClr val="tx1"/>
                </a:solidFill>
                <a:latin typeface="Times New Roman" panose="02020603050405020304" pitchFamily="18" charset="0"/>
                <a:cs typeface="Times New Roman" panose="02020603050405020304" pitchFamily="18" charset="0"/>
              </a:rPr>
              <a:t>组分在气相中的分</a:t>
            </a:r>
            <a:r>
              <a:rPr lang="zh-CN" altLang="en-US" sz="2000" dirty="0" smtClean="0">
                <a:solidFill>
                  <a:schemeClr val="tx1"/>
                </a:solidFill>
                <a:latin typeface="Times New Roman" panose="02020603050405020304" pitchFamily="18" charset="0"/>
                <a:cs typeface="Times New Roman" panose="02020603050405020304" pitchFamily="18" charset="0"/>
              </a:rPr>
              <a:t>压，</a:t>
            </a:r>
            <a:r>
              <a:rPr lang="en-US" altLang="zh-CN" sz="2000" dirty="0" smtClean="0">
                <a:solidFill>
                  <a:schemeClr val="tx1"/>
                </a:solidFill>
                <a:latin typeface="Times New Roman" panose="02020603050405020304" pitchFamily="18" charset="0"/>
                <a:cs typeface="Times New Roman" panose="02020603050405020304" pitchFamily="18" charset="0"/>
              </a:rPr>
              <a:t>Pa</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9" name="矩形标注 8"/>
          <p:cNvSpPr/>
          <p:nvPr/>
        </p:nvSpPr>
        <p:spPr>
          <a:xfrm>
            <a:off x="603460" y="3720137"/>
            <a:ext cx="3315397" cy="414236"/>
          </a:xfrm>
          <a:prstGeom prst="wedgeRectCallout">
            <a:avLst>
              <a:gd name="adj1" fmla="val 58290"/>
              <a:gd name="adj2" fmla="val 1187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en-US" altLang="zh-CN" sz="2000" dirty="0" smtClean="0">
                <a:solidFill>
                  <a:schemeClr val="tx1"/>
                </a:solidFill>
                <a:latin typeface="Times New Roman" panose="02020603050405020304" pitchFamily="18" charset="0"/>
                <a:cs typeface="Times New Roman" panose="02020603050405020304" pitchFamily="18" charset="0"/>
              </a:rPr>
              <a:t>A</a:t>
            </a:r>
            <a:r>
              <a:rPr lang="zh-CN" altLang="en-US" sz="2000" dirty="0" smtClean="0">
                <a:solidFill>
                  <a:schemeClr val="tx1"/>
                </a:solidFill>
                <a:latin typeface="+mn-ea"/>
              </a:rPr>
              <a:t>组分在气相中的摩尔分</a:t>
            </a:r>
            <a:r>
              <a:rPr lang="zh-CN" altLang="en-US" sz="2000" dirty="0">
                <a:solidFill>
                  <a:schemeClr val="tx1"/>
                </a:solidFill>
                <a:latin typeface="+mn-ea"/>
              </a:rPr>
              <a:t>数</a:t>
            </a:r>
          </a:p>
        </p:txBody>
      </p:sp>
      <p:sp>
        <p:nvSpPr>
          <p:cNvPr id="11" name="矩形标注 10"/>
          <p:cNvSpPr/>
          <p:nvPr/>
        </p:nvSpPr>
        <p:spPr>
          <a:xfrm>
            <a:off x="4509215" y="3717660"/>
            <a:ext cx="4530282" cy="419189"/>
          </a:xfrm>
          <a:prstGeom prst="wedgeRectCallout">
            <a:avLst>
              <a:gd name="adj1" fmla="val -35064"/>
              <a:gd name="adj2" fmla="val 1113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Times New Roman" panose="02020603050405020304" pitchFamily="18" charset="0"/>
                <a:cs typeface="Times New Roman" panose="02020603050405020304" pitchFamily="18" charset="0"/>
              </a:rPr>
              <a:t>同温度下纯</a:t>
            </a:r>
            <a:r>
              <a:rPr lang="zh-CN" altLang="zh-CN" sz="2000" dirty="0" smtClean="0">
                <a:solidFill>
                  <a:schemeClr val="tx1"/>
                </a:solidFill>
                <a:latin typeface="Times New Roman" panose="02020603050405020304" pitchFamily="18" charset="0"/>
                <a:cs typeface="Times New Roman" panose="02020603050405020304" pitchFamily="18" charset="0"/>
              </a:rPr>
              <a:t>组分</a:t>
            </a:r>
            <a:r>
              <a:rPr lang="en-US" altLang="zh-CN" sz="2000" dirty="0" smtClean="0">
                <a:solidFill>
                  <a:schemeClr val="tx1"/>
                </a:solidFill>
                <a:latin typeface="Times New Roman" panose="02020603050405020304" pitchFamily="18" charset="0"/>
                <a:cs typeface="Times New Roman" panose="02020603050405020304" pitchFamily="18" charset="0"/>
              </a:rPr>
              <a:t>A</a:t>
            </a:r>
            <a:r>
              <a:rPr lang="zh-CN" altLang="zh-CN" sz="2000" dirty="0" smtClean="0">
                <a:solidFill>
                  <a:schemeClr val="tx1"/>
                </a:solidFill>
                <a:latin typeface="Times New Roman" panose="02020603050405020304" pitchFamily="18" charset="0"/>
                <a:cs typeface="Times New Roman" panose="02020603050405020304" pitchFamily="18" charset="0"/>
              </a:rPr>
              <a:t>的</a:t>
            </a:r>
            <a:r>
              <a:rPr lang="zh-CN" altLang="zh-CN" sz="2000" dirty="0">
                <a:solidFill>
                  <a:schemeClr val="tx1"/>
                </a:solidFill>
                <a:latin typeface="Times New Roman" panose="02020603050405020304" pitchFamily="18" charset="0"/>
                <a:cs typeface="Times New Roman" panose="02020603050405020304" pitchFamily="18" charset="0"/>
              </a:rPr>
              <a:t>饱和蒸汽压，</a:t>
            </a:r>
            <a:r>
              <a:rPr lang="en-US" altLang="zh-CN" sz="2000" dirty="0">
                <a:solidFill>
                  <a:schemeClr val="tx1"/>
                </a:solidFill>
                <a:latin typeface="Times New Roman" panose="02020603050405020304" pitchFamily="18" charset="0"/>
                <a:cs typeface="Times New Roman" panose="02020603050405020304" pitchFamily="18" charset="0"/>
              </a:rPr>
              <a:t>Pa</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12" name="矩形标注 11"/>
          <p:cNvSpPr/>
          <p:nvPr/>
        </p:nvSpPr>
        <p:spPr>
          <a:xfrm>
            <a:off x="6762082" y="4283517"/>
            <a:ext cx="3191028" cy="356987"/>
          </a:xfrm>
          <a:prstGeom prst="wedgeRectCallout">
            <a:avLst>
              <a:gd name="adj1" fmla="val -85622"/>
              <a:gd name="adj2" fmla="val 29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a:solidFill>
                  <a:schemeClr val="tx1"/>
                </a:solidFill>
                <a:latin typeface="Times New Roman" panose="02020603050405020304" pitchFamily="18" charset="0"/>
                <a:cs typeface="Times New Roman" panose="02020603050405020304" pitchFamily="18" charset="0"/>
              </a:rPr>
              <a:t>混合液中</a:t>
            </a:r>
            <a:r>
              <a:rPr lang="en-US" altLang="zh-CN" sz="2000" dirty="0">
                <a:solidFill>
                  <a:schemeClr val="tx1"/>
                </a:solidFill>
                <a:latin typeface="Times New Roman" panose="02020603050405020304" pitchFamily="18" charset="0"/>
                <a:cs typeface="Times New Roman" panose="02020603050405020304" pitchFamily="18" charset="0"/>
              </a:rPr>
              <a:t>A</a:t>
            </a:r>
            <a:r>
              <a:rPr lang="zh-CN" altLang="en-US" sz="2000" dirty="0" smtClean="0">
                <a:solidFill>
                  <a:schemeClr val="tx1"/>
                </a:solidFill>
                <a:latin typeface="Times New Roman" panose="02020603050405020304" pitchFamily="18" charset="0"/>
                <a:cs typeface="Times New Roman" panose="02020603050405020304" pitchFamily="18" charset="0"/>
              </a:rPr>
              <a:t>组分的</a:t>
            </a:r>
            <a:r>
              <a:rPr lang="zh-CN" altLang="en-US" sz="2000" dirty="0">
                <a:solidFill>
                  <a:schemeClr val="tx1"/>
                </a:solidFill>
                <a:latin typeface="Times New Roman" panose="02020603050405020304" pitchFamily="18" charset="0"/>
                <a:cs typeface="Times New Roman" panose="02020603050405020304" pitchFamily="18" charset="0"/>
              </a:rPr>
              <a:t>摩尔分数</a:t>
            </a:r>
          </a:p>
        </p:txBody>
      </p:sp>
      <p:sp>
        <p:nvSpPr>
          <p:cNvPr id="13" name="Text Box 4"/>
          <p:cNvSpPr txBox="1">
            <a:spLocks noChangeArrowheads="1"/>
          </p:cNvSpPr>
          <p:nvPr/>
        </p:nvSpPr>
        <p:spPr bwMode="auto">
          <a:xfrm>
            <a:off x="3621017" y="125542"/>
            <a:ext cx="58756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6.2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  双组分溶液的汽</a:t>
            </a: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液平衡</a:t>
            </a:r>
          </a:p>
        </p:txBody>
      </p:sp>
      <mc:AlternateContent xmlns:mc="http://schemas.openxmlformats.org/markup-compatibility/2006" xmlns:a14="http://schemas.microsoft.com/office/drawing/2010/main">
        <mc:Choice Requires="a14">
          <p:sp>
            <p:nvSpPr>
              <p:cNvPr id="10" name="文本框 9"/>
              <p:cNvSpPr txBox="1"/>
              <p:nvPr/>
            </p:nvSpPr>
            <p:spPr>
              <a:xfrm>
                <a:off x="2965268" y="2440292"/>
                <a:ext cx="19669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𝑝</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𝑝</m:t>
                          </m:r>
                        </m:e>
                        <m:sub>
                          <m:r>
                            <m:rPr>
                              <m:sty m:val="p"/>
                            </m:rPr>
                            <a:rPr lang="en-US" altLang="zh-CN" sz="2800" b="0" i="0" smtClean="0">
                              <a:latin typeface="Cambria Math" panose="02040503050406030204" pitchFamily="18" charset="0"/>
                            </a:rPr>
                            <m:t>A</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𝑝</m:t>
                          </m:r>
                        </m:e>
                        <m:sub>
                          <m:r>
                            <m:rPr>
                              <m:sty m:val="p"/>
                            </m:rPr>
                            <a:rPr lang="en-US" altLang="zh-CN" sz="2800" b="0" i="0" smtClean="0">
                              <a:latin typeface="Cambria Math" panose="02040503050406030204" pitchFamily="18" charset="0"/>
                            </a:rPr>
                            <m:t>B</m:t>
                          </m:r>
                        </m:sub>
                      </m:sSub>
                    </m:oMath>
                  </m:oMathPara>
                </a14:m>
                <a:endParaRPr lang="en-US" altLang="zh-CN" sz="2800" dirty="0" smtClean="0"/>
              </a:p>
            </p:txBody>
          </p:sp>
        </mc:Choice>
        <mc:Fallback xmlns="">
          <p:sp>
            <p:nvSpPr>
              <p:cNvPr id="10" name="文本框 9"/>
              <p:cNvSpPr txBox="1">
                <a:spLocks noRot="1" noChangeAspect="1" noMove="1" noResize="1" noEditPoints="1" noAdjustHandles="1" noChangeArrowheads="1" noChangeShapeType="1" noTextEdit="1"/>
              </p:cNvSpPr>
              <p:nvPr/>
            </p:nvSpPr>
            <p:spPr>
              <a:xfrm>
                <a:off x="2965268" y="2440292"/>
                <a:ext cx="1966949" cy="430887"/>
              </a:xfrm>
              <a:prstGeom prst="rect">
                <a:avLst/>
              </a:prstGeom>
              <a:blipFill>
                <a:blip r:embed="rId3"/>
                <a:stretch>
                  <a:fillRect/>
                </a:stretch>
              </a:blipFill>
            </p:spPr>
            <p:txBody>
              <a:bodyPr/>
              <a:lstStyle/>
              <a:p>
                <a:r>
                  <a:rPr lang="zh-CN" altLang="en-US">
                    <a:noFill/>
                  </a:rPr>
                  <a:t> </a:t>
                </a:r>
              </a:p>
            </p:txBody>
          </p:sp>
        </mc:Fallback>
      </mc:AlternateContent>
      <p:sp>
        <p:nvSpPr>
          <p:cNvPr id="14" name="矩形标注 13"/>
          <p:cNvSpPr/>
          <p:nvPr/>
        </p:nvSpPr>
        <p:spPr>
          <a:xfrm>
            <a:off x="603460" y="5408218"/>
            <a:ext cx="3158643" cy="367265"/>
          </a:xfrm>
          <a:prstGeom prst="wedgeRectCallout">
            <a:avLst>
              <a:gd name="adj1" fmla="val 60010"/>
              <a:gd name="adj2" fmla="val -117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en-US" altLang="zh-CN" sz="2000" dirty="0" smtClean="0">
                <a:solidFill>
                  <a:schemeClr val="tx1"/>
                </a:solidFill>
                <a:latin typeface="Times New Roman" panose="02020603050405020304" pitchFamily="18" charset="0"/>
                <a:cs typeface="Times New Roman" panose="02020603050405020304" pitchFamily="18" charset="0"/>
              </a:rPr>
              <a:t>B</a:t>
            </a:r>
            <a:r>
              <a:rPr lang="zh-CN" altLang="en-US" sz="2000" dirty="0" smtClean="0">
                <a:solidFill>
                  <a:schemeClr val="tx1"/>
                </a:solidFill>
                <a:latin typeface="+mn-ea"/>
              </a:rPr>
              <a:t>组分在气相中的摩尔分</a:t>
            </a:r>
            <a:r>
              <a:rPr lang="zh-CN" altLang="en-US" sz="2000" dirty="0">
                <a:solidFill>
                  <a:schemeClr val="tx1"/>
                </a:solidFill>
                <a:latin typeface="+mn-ea"/>
              </a:rPr>
              <a:t>数</a:t>
            </a:r>
          </a:p>
        </p:txBody>
      </p:sp>
      <p:sp>
        <p:nvSpPr>
          <p:cNvPr id="15" name="矩形标注 14"/>
          <p:cNvSpPr/>
          <p:nvPr/>
        </p:nvSpPr>
        <p:spPr>
          <a:xfrm>
            <a:off x="4509215" y="5408219"/>
            <a:ext cx="4530282" cy="364787"/>
          </a:xfrm>
          <a:prstGeom prst="wedgeRectCallout">
            <a:avLst>
              <a:gd name="adj1" fmla="val -35641"/>
              <a:gd name="adj2" fmla="val -125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Times New Roman" panose="02020603050405020304" pitchFamily="18" charset="0"/>
                <a:cs typeface="Times New Roman" panose="02020603050405020304" pitchFamily="18" charset="0"/>
              </a:rPr>
              <a:t>同温度下纯</a:t>
            </a:r>
            <a:r>
              <a:rPr lang="zh-CN" altLang="zh-CN" sz="2000" dirty="0" smtClean="0">
                <a:solidFill>
                  <a:schemeClr val="tx1"/>
                </a:solidFill>
                <a:latin typeface="Times New Roman" panose="02020603050405020304" pitchFamily="18" charset="0"/>
                <a:cs typeface="Times New Roman" panose="02020603050405020304" pitchFamily="18" charset="0"/>
              </a:rPr>
              <a:t>组分</a:t>
            </a:r>
            <a:r>
              <a:rPr lang="en-US" altLang="zh-CN" sz="2000" dirty="0" smtClean="0">
                <a:solidFill>
                  <a:schemeClr val="tx1"/>
                </a:solidFill>
                <a:latin typeface="Times New Roman" panose="02020603050405020304" pitchFamily="18" charset="0"/>
                <a:cs typeface="Times New Roman" panose="02020603050405020304" pitchFamily="18" charset="0"/>
              </a:rPr>
              <a:t>B</a:t>
            </a:r>
            <a:r>
              <a:rPr lang="zh-CN" altLang="zh-CN" sz="2000" dirty="0" smtClean="0">
                <a:solidFill>
                  <a:schemeClr val="tx1"/>
                </a:solidFill>
                <a:latin typeface="Times New Roman" panose="02020603050405020304" pitchFamily="18" charset="0"/>
                <a:cs typeface="Times New Roman" panose="02020603050405020304" pitchFamily="18" charset="0"/>
              </a:rPr>
              <a:t>的</a:t>
            </a:r>
            <a:r>
              <a:rPr lang="zh-CN" altLang="zh-CN" sz="2000" dirty="0">
                <a:solidFill>
                  <a:schemeClr val="tx1"/>
                </a:solidFill>
                <a:latin typeface="Times New Roman" panose="02020603050405020304" pitchFamily="18" charset="0"/>
                <a:cs typeface="Times New Roman" panose="02020603050405020304" pitchFamily="18" charset="0"/>
              </a:rPr>
              <a:t>饱和蒸汽压，</a:t>
            </a:r>
            <a:r>
              <a:rPr lang="en-US" altLang="zh-CN" sz="2000" dirty="0">
                <a:solidFill>
                  <a:schemeClr val="tx1"/>
                </a:solidFill>
                <a:latin typeface="Times New Roman" panose="02020603050405020304" pitchFamily="18" charset="0"/>
                <a:cs typeface="Times New Roman" panose="02020603050405020304" pitchFamily="18" charset="0"/>
              </a:rPr>
              <a:t>Pa</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16" name="矩形标注 15"/>
          <p:cNvSpPr/>
          <p:nvPr/>
        </p:nvSpPr>
        <p:spPr>
          <a:xfrm>
            <a:off x="6786630" y="4780867"/>
            <a:ext cx="3166480" cy="356987"/>
          </a:xfrm>
          <a:prstGeom prst="wedgeRectCallout">
            <a:avLst>
              <a:gd name="adj1" fmla="val -87673"/>
              <a:gd name="adj2" fmla="val 111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a:solidFill>
                  <a:schemeClr val="tx1"/>
                </a:solidFill>
                <a:latin typeface="Times New Roman" panose="02020603050405020304" pitchFamily="18" charset="0"/>
                <a:cs typeface="Times New Roman" panose="02020603050405020304" pitchFamily="18" charset="0"/>
              </a:rPr>
              <a:t>混合液</a:t>
            </a:r>
            <a:r>
              <a:rPr lang="zh-CN" altLang="en-US" sz="2000" dirty="0" smtClean="0">
                <a:solidFill>
                  <a:schemeClr val="tx1"/>
                </a:solidFill>
                <a:latin typeface="Times New Roman" panose="02020603050405020304" pitchFamily="18" charset="0"/>
                <a:cs typeface="Times New Roman" panose="02020603050405020304" pitchFamily="18" charset="0"/>
              </a:rPr>
              <a:t>中</a:t>
            </a:r>
            <a:r>
              <a:rPr lang="en-US" altLang="zh-CN" sz="2000" dirty="0" smtClean="0">
                <a:solidFill>
                  <a:schemeClr val="tx1"/>
                </a:solidFill>
                <a:latin typeface="Times New Roman" panose="02020603050405020304" pitchFamily="18" charset="0"/>
                <a:cs typeface="Times New Roman" panose="02020603050405020304" pitchFamily="18" charset="0"/>
              </a:rPr>
              <a:t>B</a:t>
            </a:r>
            <a:r>
              <a:rPr lang="zh-CN" altLang="en-US" sz="2000" dirty="0" smtClean="0">
                <a:solidFill>
                  <a:schemeClr val="tx1"/>
                </a:solidFill>
                <a:latin typeface="Times New Roman" panose="02020603050405020304" pitchFamily="18" charset="0"/>
                <a:cs typeface="Times New Roman" panose="02020603050405020304" pitchFamily="18" charset="0"/>
              </a:rPr>
              <a:t>组分的</a:t>
            </a:r>
            <a:r>
              <a:rPr lang="zh-CN" altLang="en-US" sz="2000" dirty="0">
                <a:solidFill>
                  <a:schemeClr val="tx1"/>
                </a:solidFill>
                <a:latin typeface="Times New Roman" panose="02020603050405020304" pitchFamily="18" charset="0"/>
                <a:cs typeface="Times New Roman" panose="02020603050405020304" pitchFamily="18" charset="0"/>
              </a:rPr>
              <a:t>摩尔分数</a:t>
            </a:r>
          </a:p>
        </p:txBody>
      </p:sp>
    </p:spTree>
    <p:extLst>
      <p:ext uri="{BB962C8B-B14F-4D97-AF65-F5344CB8AC3E}">
        <p14:creationId xmlns:p14="http://schemas.microsoft.com/office/powerpoint/2010/main" val="1940994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85148" y="814641"/>
                <a:ext cx="11548680" cy="5200013"/>
              </a:xfrm>
              <a:prstGeom prst="rect">
                <a:avLst/>
              </a:prstGeom>
            </p:spPr>
            <p:txBody>
              <a:bodyPr wrap="square">
                <a:spAutoFit/>
              </a:bodyPr>
              <a:lstStyle/>
              <a:p>
                <a:r>
                  <a:rPr lang="en-US" altLang="zh-CN" sz="2400" b="1" dirty="0" smtClean="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 泡点方程</a:t>
                </a:r>
                <a:r>
                  <a:rPr lang="en-US" altLang="zh-CN" sz="2400" b="1" dirty="0" smtClean="0">
                    <a:latin typeface="Times New Roman" panose="02020603050405020304" pitchFamily="18" charset="0"/>
                    <a:cs typeface="Times New Roman" panose="02020603050405020304" pitchFamily="18" charset="0"/>
                  </a:rPr>
                  <a:t>——</a:t>
                </a:r>
                <a:r>
                  <a:rPr lang="zh-CN" altLang="en-US" sz="2400" dirty="0" smtClean="0">
                    <a:latin typeface="+mn-ea"/>
                  </a:rPr>
                  <a:t>在一定压力下平衡物系的温度和液相组成的关系</a:t>
                </a:r>
                <a:r>
                  <a:rPr lang="zh-CN" altLang="en-US" sz="2400" dirty="0">
                    <a:latin typeface="+mn-ea"/>
                  </a:rPr>
                  <a:t>（</a:t>
                </a:r>
                <a14:m>
                  <m:oMath xmlns:m="http://schemas.openxmlformats.org/officeDocument/2006/math">
                    <m:r>
                      <a:rPr lang="en-US" altLang="zh-CN" sz="2400" b="0" i="1" smtClean="0">
                        <a:latin typeface="Cambria Math" panose="02040503050406030204" pitchFamily="18" charset="0"/>
                      </a:rPr>
                      <m:t>𝑡</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m:rPr>
                            <m:sty m:val="p"/>
                          </m:rPr>
                          <a:rPr lang="en-US" altLang="zh-CN" sz="2400" b="0" i="0" smtClean="0">
                            <a:latin typeface="Cambria Math" panose="02040503050406030204" pitchFamily="18" charset="0"/>
                            <a:ea typeface="Cambria Math" panose="02040503050406030204" pitchFamily="18" charset="0"/>
                          </a:rPr>
                          <m:t>A</m:t>
                        </m:r>
                      </m:sub>
                    </m:sSub>
                    <m:r>
                      <a:rPr lang="zh-CN" altLang="en-US" sz="2400" b="0" i="1" smtClean="0">
                        <a:latin typeface="Cambria Math" panose="02040503050406030204" pitchFamily="18" charset="0"/>
                        <a:ea typeface="Cambria Math" panose="02040503050406030204" pitchFamily="18" charset="0"/>
                      </a:rPr>
                      <m:t>）</m:t>
                    </m:r>
                  </m:oMath>
                </a14:m>
                <a:r>
                  <a:rPr lang="zh-CN" altLang="en-US" sz="2400" dirty="0" smtClean="0">
                    <a:latin typeface="+mn-ea"/>
                  </a:rPr>
                  <a:t>，此时的温度称为泡点温度（泡点）。</a:t>
                </a:r>
                <a:endParaRPr lang="en-US" altLang="zh-CN" sz="2800" dirty="0">
                  <a:latin typeface="+mn-ea"/>
                </a:endParaRPr>
              </a:p>
              <a:p>
                <a:r>
                  <a:rPr lang="en-US" altLang="zh-CN" sz="2800" dirty="0" smtClean="0">
                    <a:solidFill>
                      <a:schemeClr val="tx1"/>
                    </a:solidFill>
                  </a:rPr>
                  <a:t>	     </a:t>
                </a:r>
                <a14:m>
                  <m:oMath xmlns:m="http://schemas.openxmlformats.org/officeDocument/2006/math">
                    <m:r>
                      <a:rPr lang="en-US" altLang="zh-CN" sz="2800" b="0" i="1" smtClean="0">
                        <a:solidFill>
                          <a:schemeClr val="tx1"/>
                        </a:solidFill>
                        <a:latin typeface="Cambria Math" panose="02040503050406030204" pitchFamily="18" charset="0"/>
                      </a:rPr>
                      <m:t>𝑝</m:t>
                    </m:r>
                    <m:r>
                      <a:rPr lang="en-US" altLang="zh-CN" sz="2800" b="0" i="1" smtClean="0">
                        <a:solidFill>
                          <a:schemeClr val="tx1"/>
                        </a:solidFill>
                        <a:latin typeface="Cambria Math" panose="02040503050406030204" pitchFamily="18" charset="0"/>
                      </a:rPr>
                      <m:t>=</m:t>
                    </m:r>
                    <m:sSub>
                      <m:sSubPr>
                        <m:ctrlPr>
                          <a:rPr lang="en-US" altLang="zh-CN" sz="2800" b="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𝑝</m:t>
                        </m:r>
                      </m:e>
                      <m:sub>
                        <m:r>
                          <m:rPr>
                            <m:sty m:val="p"/>
                          </m:rPr>
                          <a:rPr lang="en-US" altLang="zh-CN" sz="2800" b="0" i="0" smtClean="0">
                            <a:solidFill>
                              <a:schemeClr val="tx1"/>
                            </a:solidFill>
                            <a:latin typeface="Cambria Math" panose="02040503050406030204" pitchFamily="18" charset="0"/>
                          </a:rPr>
                          <m:t>A</m:t>
                        </m:r>
                      </m:sub>
                    </m:sSub>
                    <m:r>
                      <a:rPr lang="en-US" altLang="zh-CN" sz="2800" b="0" i="1" smtClean="0">
                        <a:solidFill>
                          <a:schemeClr val="tx1"/>
                        </a:solidFill>
                        <a:latin typeface="Cambria Math" panose="02040503050406030204" pitchFamily="18" charset="0"/>
                      </a:rPr>
                      <m:t>+</m:t>
                    </m:r>
                    <m:sSub>
                      <m:sSubPr>
                        <m:ctrlPr>
                          <a:rPr lang="en-US" altLang="zh-CN" sz="2800" b="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𝑝</m:t>
                        </m:r>
                      </m:e>
                      <m:sub>
                        <m:r>
                          <m:rPr>
                            <m:sty m:val="p"/>
                          </m:rPr>
                          <a:rPr lang="en-US" altLang="zh-CN" sz="2800" b="0" i="0" smtClean="0">
                            <a:solidFill>
                              <a:schemeClr val="tx1"/>
                            </a:solidFill>
                            <a:latin typeface="Cambria Math" panose="02040503050406030204" pitchFamily="18" charset="0"/>
                          </a:rPr>
                          <m:t>B</m:t>
                        </m:r>
                      </m:sub>
                    </m:sSub>
                    <m:r>
                      <a:rPr lang="en-US" altLang="zh-CN" sz="2800" b="0" i="0" smtClean="0">
                        <a:solidFill>
                          <a:schemeClr val="tx1"/>
                        </a:solidFill>
                        <a:latin typeface="Cambria Math" panose="02040503050406030204" pitchFamily="18" charset="0"/>
                      </a:rPr>
                      <m:t>=</m:t>
                    </m:r>
                    <m:sSubSup>
                      <m:sSubSupPr>
                        <m:ctrlPr>
                          <a:rPr lang="en-US" altLang="zh-CN" sz="2800" b="0" i="1" smtClean="0">
                            <a:solidFill>
                              <a:schemeClr val="tx1"/>
                            </a:solidFill>
                            <a:latin typeface="Cambria Math" panose="02040503050406030204" pitchFamily="18" charset="0"/>
                          </a:rPr>
                        </m:ctrlPr>
                      </m:sSubSupPr>
                      <m:e>
                        <m:r>
                          <a:rPr lang="en-US" altLang="zh-CN" sz="2800" b="0" i="1" smtClean="0">
                            <a:solidFill>
                              <a:schemeClr val="tx1"/>
                            </a:solidFill>
                            <a:latin typeface="Cambria Math" panose="02040503050406030204" pitchFamily="18" charset="0"/>
                          </a:rPr>
                          <m:t>𝑝</m:t>
                        </m:r>
                      </m:e>
                      <m:sub>
                        <m:r>
                          <m:rPr>
                            <m:sty m:val="p"/>
                          </m:rPr>
                          <a:rPr lang="en-US" altLang="zh-CN" sz="2800" b="0" i="0" smtClean="0">
                            <a:solidFill>
                              <a:schemeClr val="tx1"/>
                            </a:solidFill>
                            <a:latin typeface="Cambria Math" panose="02040503050406030204" pitchFamily="18" charset="0"/>
                          </a:rPr>
                          <m:t>A</m:t>
                        </m:r>
                      </m:sub>
                      <m:sup>
                        <m:r>
                          <a:rPr lang="en-US" altLang="zh-CN" sz="2800" b="0" i="1" smtClean="0">
                            <a:solidFill>
                              <a:schemeClr val="tx1"/>
                            </a:solidFill>
                            <a:latin typeface="Cambria Math" panose="02040503050406030204" pitchFamily="18" charset="0"/>
                            <a:ea typeface="Cambria Math" panose="02040503050406030204" pitchFamily="18" charset="0"/>
                          </a:rPr>
                          <m:t>°</m:t>
                        </m:r>
                      </m:sup>
                    </m:sSubSup>
                    <m:sSub>
                      <m:sSubPr>
                        <m:ctrlPr>
                          <a:rPr lang="en-US" altLang="zh-CN" sz="2800" b="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𝑥</m:t>
                        </m:r>
                      </m:e>
                      <m:sub>
                        <m:r>
                          <m:rPr>
                            <m:sty m:val="p"/>
                          </m:rPr>
                          <a:rPr lang="en-US" altLang="zh-CN" sz="2800" b="0" i="0" smtClean="0">
                            <a:solidFill>
                              <a:schemeClr val="tx1"/>
                            </a:solidFill>
                            <a:latin typeface="Cambria Math" panose="02040503050406030204" pitchFamily="18" charset="0"/>
                          </a:rPr>
                          <m:t>A</m:t>
                        </m:r>
                      </m:sub>
                    </m:sSub>
                    <m:r>
                      <a:rPr lang="en-US" altLang="zh-CN" sz="2800" b="0" i="0" smtClean="0">
                        <a:solidFill>
                          <a:schemeClr val="tx1"/>
                        </a:solidFill>
                        <a:latin typeface="Cambria Math" panose="02040503050406030204" pitchFamily="18" charset="0"/>
                      </a:rPr>
                      <m:t>+</m:t>
                    </m:r>
                    <m:sSubSup>
                      <m:sSubSupPr>
                        <m:ctrlPr>
                          <a:rPr lang="en-US" altLang="zh-CN" sz="2800" b="0" i="1" smtClean="0">
                            <a:solidFill>
                              <a:schemeClr val="tx1"/>
                            </a:solidFill>
                            <a:latin typeface="Cambria Math" panose="02040503050406030204" pitchFamily="18" charset="0"/>
                          </a:rPr>
                        </m:ctrlPr>
                      </m:sSubSupPr>
                      <m:e>
                        <m:r>
                          <a:rPr lang="en-US" altLang="zh-CN" sz="2800" b="0" i="1" smtClean="0">
                            <a:solidFill>
                              <a:schemeClr val="tx1"/>
                            </a:solidFill>
                            <a:latin typeface="Cambria Math" panose="02040503050406030204" pitchFamily="18" charset="0"/>
                          </a:rPr>
                          <m:t>𝑝</m:t>
                        </m:r>
                      </m:e>
                      <m:sub>
                        <m:r>
                          <m:rPr>
                            <m:sty m:val="p"/>
                          </m:rPr>
                          <a:rPr lang="en-US" altLang="zh-CN" sz="2800" b="0" i="0" smtClean="0">
                            <a:solidFill>
                              <a:schemeClr val="tx1"/>
                            </a:solidFill>
                            <a:latin typeface="Cambria Math" panose="02040503050406030204" pitchFamily="18" charset="0"/>
                          </a:rPr>
                          <m:t>B</m:t>
                        </m:r>
                      </m:sub>
                      <m:sup>
                        <m:r>
                          <a:rPr lang="en-US" altLang="zh-CN" sz="2800" b="0" i="1" smtClean="0">
                            <a:solidFill>
                              <a:schemeClr val="tx1"/>
                            </a:solidFill>
                            <a:latin typeface="Cambria Math" panose="02040503050406030204" pitchFamily="18" charset="0"/>
                            <a:ea typeface="Cambria Math" panose="02040503050406030204" pitchFamily="18" charset="0"/>
                          </a:rPr>
                          <m:t>°</m:t>
                        </m:r>
                      </m:sup>
                    </m:sSubSup>
                    <m:sSub>
                      <m:sSubPr>
                        <m:ctrlPr>
                          <a:rPr lang="en-US" altLang="zh-CN" sz="2800" b="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𝑥</m:t>
                        </m:r>
                      </m:e>
                      <m:sub>
                        <m:r>
                          <m:rPr>
                            <m:sty m:val="p"/>
                          </m:rPr>
                          <a:rPr lang="en-US" altLang="zh-CN" sz="2800" b="0" i="0" smtClean="0">
                            <a:solidFill>
                              <a:schemeClr val="tx1"/>
                            </a:solidFill>
                            <a:latin typeface="Cambria Math" panose="02040503050406030204" pitchFamily="18" charset="0"/>
                          </a:rPr>
                          <m:t>B</m:t>
                        </m:r>
                      </m:sub>
                    </m:sSub>
                    <m:r>
                      <a:rPr lang="en-US" altLang="zh-CN" sz="2800" b="0" i="0" smtClean="0">
                        <a:solidFill>
                          <a:schemeClr val="tx1"/>
                        </a:solidFill>
                        <a:latin typeface="Cambria Math" panose="02040503050406030204" pitchFamily="18" charset="0"/>
                      </a:rPr>
                      <m:t>=</m:t>
                    </m:r>
                    <m:sSubSup>
                      <m:sSubSupPr>
                        <m:ctrlPr>
                          <a:rPr lang="en-US" altLang="zh-CN" sz="2800" b="0" i="1" smtClean="0">
                            <a:solidFill>
                              <a:schemeClr val="tx1"/>
                            </a:solidFill>
                            <a:latin typeface="Cambria Math" panose="02040503050406030204" pitchFamily="18" charset="0"/>
                          </a:rPr>
                        </m:ctrlPr>
                      </m:sSubSupPr>
                      <m:e>
                        <m:r>
                          <a:rPr lang="en-US" altLang="zh-CN" sz="2800" b="0" i="1" smtClean="0">
                            <a:solidFill>
                              <a:schemeClr val="tx1"/>
                            </a:solidFill>
                            <a:latin typeface="Cambria Math" panose="02040503050406030204" pitchFamily="18" charset="0"/>
                          </a:rPr>
                          <m:t>𝑝</m:t>
                        </m:r>
                      </m:e>
                      <m:sub>
                        <m:r>
                          <m:rPr>
                            <m:sty m:val="p"/>
                          </m:rPr>
                          <a:rPr lang="en-US" altLang="zh-CN" sz="2800" b="0" i="0" smtClean="0">
                            <a:solidFill>
                              <a:schemeClr val="tx1"/>
                            </a:solidFill>
                            <a:latin typeface="Cambria Math" panose="02040503050406030204" pitchFamily="18" charset="0"/>
                          </a:rPr>
                          <m:t>A</m:t>
                        </m:r>
                      </m:sub>
                      <m:sup>
                        <m:r>
                          <a:rPr lang="en-US" altLang="zh-CN" sz="2800" b="0" i="1" smtClean="0">
                            <a:solidFill>
                              <a:schemeClr val="tx1"/>
                            </a:solidFill>
                            <a:latin typeface="Cambria Math" panose="02040503050406030204" pitchFamily="18" charset="0"/>
                            <a:ea typeface="Cambria Math" panose="02040503050406030204" pitchFamily="18" charset="0"/>
                          </a:rPr>
                          <m:t>°</m:t>
                        </m:r>
                      </m:sup>
                    </m:sSubSup>
                    <m:sSub>
                      <m:sSubPr>
                        <m:ctrlPr>
                          <a:rPr lang="en-US" altLang="zh-CN" sz="2800" b="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𝑥</m:t>
                        </m:r>
                      </m:e>
                      <m:sub>
                        <m:r>
                          <m:rPr>
                            <m:sty m:val="p"/>
                          </m:rPr>
                          <a:rPr lang="en-US" altLang="zh-CN" sz="2800" b="0" i="0" smtClean="0">
                            <a:solidFill>
                              <a:schemeClr val="tx1"/>
                            </a:solidFill>
                            <a:latin typeface="Cambria Math" panose="02040503050406030204" pitchFamily="18" charset="0"/>
                          </a:rPr>
                          <m:t>A</m:t>
                        </m:r>
                      </m:sub>
                    </m:sSub>
                    <m:r>
                      <a:rPr lang="en-US" altLang="zh-CN" sz="2800" b="0" i="1" smtClean="0">
                        <a:solidFill>
                          <a:schemeClr val="tx1"/>
                        </a:solidFill>
                        <a:latin typeface="Cambria Math" panose="02040503050406030204" pitchFamily="18" charset="0"/>
                      </a:rPr>
                      <m:t>+</m:t>
                    </m:r>
                    <m:sSubSup>
                      <m:sSubSupPr>
                        <m:ctrlPr>
                          <a:rPr lang="en-US" altLang="zh-CN" sz="2800" b="0" i="1" smtClean="0">
                            <a:solidFill>
                              <a:schemeClr val="tx1"/>
                            </a:solidFill>
                            <a:latin typeface="Cambria Math" panose="02040503050406030204" pitchFamily="18" charset="0"/>
                          </a:rPr>
                        </m:ctrlPr>
                      </m:sSubSupPr>
                      <m:e>
                        <m:r>
                          <a:rPr lang="en-US" altLang="zh-CN" sz="2800" b="0" i="1" smtClean="0">
                            <a:solidFill>
                              <a:schemeClr val="tx1"/>
                            </a:solidFill>
                            <a:latin typeface="Cambria Math" panose="02040503050406030204" pitchFamily="18" charset="0"/>
                          </a:rPr>
                          <m:t>𝑝</m:t>
                        </m:r>
                      </m:e>
                      <m:sub>
                        <m:r>
                          <m:rPr>
                            <m:sty m:val="p"/>
                          </m:rPr>
                          <a:rPr lang="en-US" altLang="zh-CN" sz="2800" b="0" i="0" smtClean="0">
                            <a:solidFill>
                              <a:schemeClr val="tx1"/>
                            </a:solidFill>
                            <a:latin typeface="Cambria Math" panose="02040503050406030204" pitchFamily="18" charset="0"/>
                          </a:rPr>
                          <m:t>B</m:t>
                        </m:r>
                      </m:sub>
                      <m:sup>
                        <m:r>
                          <a:rPr lang="en-US" altLang="zh-CN" sz="2800" b="0" i="1" smtClean="0">
                            <a:solidFill>
                              <a:schemeClr val="tx1"/>
                            </a:solidFill>
                            <a:latin typeface="Cambria Math" panose="02040503050406030204" pitchFamily="18" charset="0"/>
                            <a:ea typeface="Cambria Math" panose="02040503050406030204" pitchFamily="18" charset="0"/>
                          </a:rPr>
                          <m:t>°</m:t>
                        </m:r>
                      </m:sup>
                    </m:sSubSup>
                    <m:d>
                      <m:dPr>
                        <m:ctrlPr>
                          <a:rPr lang="en-US" altLang="zh-CN" sz="2800" b="0" i="1" smtClean="0">
                            <a:solidFill>
                              <a:schemeClr val="tx1"/>
                            </a:solidFill>
                            <a:latin typeface="Cambria Math" panose="02040503050406030204" pitchFamily="18" charset="0"/>
                          </a:rPr>
                        </m:ctrlPr>
                      </m:dPr>
                      <m:e>
                        <m:r>
                          <a:rPr lang="en-US" altLang="zh-CN" sz="2800" b="0" i="1" smtClean="0">
                            <a:solidFill>
                              <a:schemeClr val="tx1"/>
                            </a:solidFill>
                            <a:latin typeface="Cambria Math" panose="02040503050406030204" pitchFamily="18" charset="0"/>
                          </a:rPr>
                          <m:t>1−</m:t>
                        </m:r>
                        <m:sSub>
                          <m:sSubPr>
                            <m:ctrlPr>
                              <a:rPr lang="en-US" altLang="zh-CN" sz="2800" b="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𝑥</m:t>
                            </m:r>
                          </m:e>
                          <m:sub>
                            <m:r>
                              <m:rPr>
                                <m:sty m:val="p"/>
                              </m:rPr>
                              <a:rPr lang="en-US" altLang="zh-CN" sz="2800" b="0" i="0" smtClean="0">
                                <a:solidFill>
                                  <a:schemeClr val="tx1"/>
                                </a:solidFill>
                                <a:latin typeface="Cambria Math" panose="02040503050406030204" pitchFamily="18" charset="0"/>
                              </a:rPr>
                              <m:t>A</m:t>
                            </m:r>
                          </m:sub>
                        </m:sSub>
                      </m:e>
                    </m:d>
                  </m:oMath>
                </a14:m>
                <a:endParaRPr lang="en-US" altLang="zh-CN" sz="2800" dirty="0" smtClean="0">
                  <a:solidFill>
                    <a:schemeClr val="tx1"/>
                  </a:solidFill>
                </a:endParaRPr>
              </a:p>
              <a:p>
                <a:r>
                  <a:rPr lang="en-US" altLang="zh-CN" sz="2800" dirty="0"/>
                  <a:t> </a:t>
                </a:r>
                <a:r>
                  <a:rPr lang="en-US" altLang="zh-CN" sz="2800" dirty="0" smtClean="0"/>
                  <a:t>         </a:t>
                </a:r>
                <a14:m>
                  <m:oMath xmlns:m="http://schemas.openxmlformats.org/officeDocument/2006/math">
                    <m:sSub>
                      <m:sSubPr>
                        <m:ctrlPr>
                          <a:rPr lang="en-US" altLang="zh-CN" sz="280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𝑥</m:t>
                        </m:r>
                      </m:e>
                      <m:sub>
                        <m:r>
                          <m:rPr>
                            <m:sty m:val="p"/>
                          </m:rPr>
                          <a:rPr lang="en-US" altLang="zh-CN" sz="2800" b="0" i="0" smtClean="0">
                            <a:solidFill>
                              <a:schemeClr val="tx1"/>
                            </a:solidFill>
                            <a:latin typeface="Cambria Math" panose="02040503050406030204" pitchFamily="18" charset="0"/>
                          </a:rPr>
                          <m:t>A</m:t>
                        </m:r>
                      </m:sub>
                    </m:sSub>
                    <m:r>
                      <a:rPr lang="en-US" altLang="zh-CN" sz="2800" b="0" i="1" smtClean="0">
                        <a:solidFill>
                          <a:schemeClr val="tx1"/>
                        </a:solidFill>
                        <a:latin typeface="Cambria Math" panose="02040503050406030204" pitchFamily="18" charset="0"/>
                      </a:rPr>
                      <m:t>=</m:t>
                    </m:r>
                    <m:box>
                      <m:boxPr>
                        <m:ctrlPr>
                          <a:rPr lang="en-US" altLang="zh-CN" sz="2800" b="0" i="1" smtClean="0">
                            <a:solidFill>
                              <a:schemeClr val="tx1"/>
                            </a:solidFill>
                            <a:latin typeface="Cambria Math" panose="02040503050406030204" pitchFamily="18" charset="0"/>
                          </a:rPr>
                        </m:ctrlPr>
                      </m:boxPr>
                      <m:e>
                        <m:argPr>
                          <m:argSz m:val="-1"/>
                        </m:argPr>
                        <m:f>
                          <m:fPr>
                            <m:ctrlPr>
                              <a:rPr lang="en-US" altLang="zh-CN" sz="2800" b="0" i="1" smtClean="0">
                                <a:solidFill>
                                  <a:schemeClr val="tx1"/>
                                </a:solidFill>
                                <a:latin typeface="Cambria Math" panose="02040503050406030204" pitchFamily="18" charset="0"/>
                              </a:rPr>
                            </m:ctrlPr>
                          </m:fPr>
                          <m:num>
                            <m:r>
                              <a:rPr lang="en-US" altLang="zh-CN" sz="2800" b="0" i="1" smtClean="0">
                                <a:solidFill>
                                  <a:schemeClr val="tx1"/>
                                </a:solidFill>
                                <a:latin typeface="Cambria Math" panose="02040503050406030204" pitchFamily="18" charset="0"/>
                              </a:rPr>
                              <m:t>𝑝</m:t>
                            </m:r>
                            <m:r>
                              <a:rPr lang="en-US" altLang="zh-CN" sz="2800" b="0" i="1" smtClean="0">
                                <a:solidFill>
                                  <a:schemeClr val="tx1"/>
                                </a:solidFill>
                                <a:latin typeface="Cambria Math" panose="02040503050406030204" pitchFamily="18" charset="0"/>
                              </a:rPr>
                              <m:t>−</m:t>
                            </m:r>
                            <m:sSubSup>
                              <m:sSubSupPr>
                                <m:ctrlPr>
                                  <a:rPr lang="en-US" altLang="zh-CN" sz="2800" b="0" i="1" smtClean="0">
                                    <a:solidFill>
                                      <a:schemeClr val="tx1"/>
                                    </a:solidFill>
                                    <a:latin typeface="Cambria Math" panose="02040503050406030204" pitchFamily="18" charset="0"/>
                                  </a:rPr>
                                </m:ctrlPr>
                              </m:sSubSupPr>
                              <m:e>
                                <m:r>
                                  <a:rPr lang="en-US" altLang="zh-CN" sz="2800" b="0" i="1" smtClean="0">
                                    <a:solidFill>
                                      <a:schemeClr val="tx1"/>
                                    </a:solidFill>
                                    <a:latin typeface="Cambria Math" panose="02040503050406030204" pitchFamily="18" charset="0"/>
                                  </a:rPr>
                                  <m:t>𝑝</m:t>
                                </m:r>
                              </m:e>
                              <m:sub>
                                <m:r>
                                  <a:rPr lang="en-US" altLang="zh-CN" sz="2800" b="0" i="1" smtClean="0">
                                    <a:solidFill>
                                      <a:schemeClr val="tx1"/>
                                    </a:solidFill>
                                    <a:latin typeface="Cambria Math" panose="02040503050406030204" pitchFamily="18" charset="0"/>
                                  </a:rPr>
                                  <m:t>𝐵</m:t>
                                </m:r>
                              </m:sub>
                              <m:sup>
                                <m:r>
                                  <a:rPr lang="en-US" altLang="zh-CN" sz="2800" b="0" i="1" smtClean="0">
                                    <a:solidFill>
                                      <a:schemeClr val="tx1"/>
                                    </a:solidFill>
                                    <a:latin typeface="Cambria Math" panose="02040503050406030204" pitchFamily="18" charset="0"/>
                                    <a:ea typeface="Cambria Math" panose="02040503050406030204" pitchFamily="18" charset="0"/>
                                  </a:rPr>
                                  <m:t>°</m:t>
                                </m:r>
                              </m:sup>
                            </m:sSubSup>
                          </m:num>
                          <m:den>
                            <m:sSubSup>
                              <m:sSubSupPr>
                                <m:ctrlPr>
                                  <a:rPr lang="en-US" altLang="zh-CN" sz="2800" b="0" i="1" smtClean="0">
                                    <a:solidFill>
                                      <a:schemeClr val="tx1"/>
                                    </a:solidFill>
                                    <a:latin typeface="Cambria Math" panose="02040503050406030204" pitchFamily="18" charset="0"/>
                                  </a:rPr>
                                </m:ctrlPr>
                              </m:sSubSupPr>
                              <m:e>
                                <m:r>
                                  <a:rPr lang="en-US" altLang="zh-CN" sz="2800" b="0" i="1" smtClean="0">
                                    <a:solidFill>
                                      <a:schemeClr val="tx1"/>
                                    </a:solidFill>
                                    <a:latin typeface="Cambria Math" panose="02040503050406030204" pitchFamily="18" charset="0"/>
                                  </a:rPr>
                                  <m:t>𝑝</m:t>
                                </m:r>
                              </m:e>
                              <m:sub>
                                <m:r>
                                  <a:rPr lang="en-US" altLang="zh-CN" sz="2800" b="0" i="1" smtClean="0">
                                    <a:solidFill>
                                      <a:schemeClr val="tx1"/>
                                    </a:solidFill>
                                    <a:latin typeface="Cambria Math" panose="02040503050406030204" pitchFamily="18" charset="0"/>
                                  </a:rPr>
                                  <m:t>𝐴</m:t>
                                </m:r>
                              </m:sub>
                              <m:sup>
                                <m:r>
                                  <a:rPr lang="en-US" altLang="zh-CN" sz="2800" b="0" i="1" smtClean="0">
                                    <a:solidFill>
                                      <a:schemeClr val="tx1"/>
                                    </a:solidFill>
                                    <a:latin typeface="Cambria Math" panose="02040503050406030204" pitchFamily="18" charset="0"/>
                                    <a:ea typeface="Cambria Math" panose="02040503050406030204" pitchFamily="18" charset="0"/>
                                  </a:rPr>
                                  <m:t>°</m:t>
                                </m:r>
                              </m:sup>
                            </m:sSubSup>
                            <m:r>
                              <a:rPr lang="en-US" altLang="zh-CN" sz="2800" b="0" i="1" smtClean="0">
                                <a:solidFill>
                                  <a:schemeClr val="tx1"/>
                                </a:solidFill>
                                <a:latin typeface="Cambria Math" panose="02040503050406030204" pitchFamily="18" charset="0"/>
                              </a:rPr>
                              <m:t>−</m:t>
                            </m:r>
                            <m:sSubSup>
                              <m:sSubSupPr>
                                <m:ctrlPr>
                                  <a:rPr lang="en-US" altLang="zh-CN" sz="2800" b="0" i="1" smtClean="0">
                                    <a:solidFill>
                                      <a:schemeClr val="tx1"/>
                                    </a:solidFill>
                                    <a:latin typeface="Cambria Math" panose="02040503050406030204" pitchFamily="18" charset="0"/>
                                  </a:rPr>
                                </m:ctrlPr>
                              </m:sSubSupPr>
                              <m:e>
                                <m:r>
                                  <a:rPr lang="en-US" altLang="zh-CN" sz="2800" b="0" i="1" smtClean="0">
                                    <a:solidFill>
                                      <a:schemeClr val="tx1"/>
                                    </a:solidFill>
                                    <a:latin typeface="Cambria Math" panose="02040503050406030204" pitchFamily="18" charset="0"/>
                                  </a:rPr>
                                  <m:t>𝑝</m:t>
                                </m:r>
                              </m:e>
                              <m:sub>
                                <m:r>
                                  <a:rPr lang="en-US" altLang="zh-CN" sz="2800" b="0" i="1" smtClean="0">
                                    <a:solidFill>
                                      <a:schemeClr val="tx1"/>
                                    </a:solidFill>
                                    <a:latin typeface="Cambria Math" panose="02040503050406030204" pitchFamily="18" charset="0"/>
                                  </a:rPr>
                                  <m:t>𝐵</m:t>
                                </m:r>
                              </m:sub>
                              <m:sup>
                                <m:r>
                                  <a:rPr lang="en-US" altLang="zh-CN" sz="2800" b="0" i="1" smtClean="0">
                                    <a:solidFill>
                                      <a:schemeClr val="tx1"/>
                                    </a:solidFill>
                                    <a:latin typeface="Cambria Math" panose="02040503050406030204" pitchFamily="18" charset="0"/>
                                    <a:ea typeface="Cambria Math" panose="02040503050406030204" pitchFamily="18" charset="0"/>
                                  </a:rPr>
                                  <m:t>°</m:t>
                                </m:r>
                              </m:sup>
                            </m:sSubSup>
                          </m:den>
                        </m:f>
                      </m:e>
                    </m:box>
                    <m:r>
                      <a:rPr lang="en-US" altLang="zh-CN" sz="2800" b="0" i="0" smtClean="0">
                        <a:solidFill>
                          <a:schemeClr val="tx1"/>
                        </a:solidFill>
                        <a:latin typeface="Cambria Math" panose="02040503050406030204" pitchFamily="18" charset="0"/>
                      </a:rPr>
                      <m:t>=</m:t>
                    </m:r>
                    <m:r>
                      <a:rPr lang="en-US" altLang="zh-CN" sz="2800" b="0" i="1" smtClean="0">
                        <a:solidFill>
                          <a:schemeClr val="tx1"/>
                        </a:solidFill>
                        <a:latin typeface="Cambria Math" panose="02040503050406030204" pitchFamily="18" charset="0"/>
                      </a:rPr>
                      <m:t>𝑓</m:t>
                    </m:r>
                    <m:d>
                      <m:dPr>
                        <m:ctrlPr>
                          <a:rPr lang="en-US" altLang="zh-CN" sz="2800" b="0" i="1" smtClean="0">
                            <a:solidFill>
                              <a:schemeClr val="tx1"/>
                            </a:solidFill>
                            <a:latin typeface="Cambria Math" panose="02040503050406030204" pitchFamily="18" charset="0"/>
                          </a:rPr>
                        </m:ctrlPr>
                      </m:dPr>
                      <m:e>
                        <m:r>
                          <a:rPr lang="en-US" altLang="zh-CN" sz="2800" b="0" i="1" smtClean="0">
                            <a:solidFill>
                              <a:schemeClr val="tx1"/>
                            </a:solidFill>
                            <a:latin typeface="Cambria Math" panose="02040503050406030204" pitchFamily="18" charset="0"/>
                          </a:rPr>
                          <m:t>𝑝</m:t>
                        </m:r>
                        <m:r>
                          <a:rPr lang="en-US" altLang="zh-CN" sz="2800" b="0" i="1" smtClean="0">
                            <a:solidFill>
                              <a:schemeClr val="tx1"/>
                            </a:solidFill>
                            <a:latin typeface="Cambria Math" panose="02040503050406030204" pitchFamily="18" charset="0"/>
                          </a:rPr>
                          <m:t>,</m:t>
                        </m:r>
                        <m:r>
                          <a:rPr lang="en-US" altLang="zh-CN" sz="2800" b="0" i="1" smtClean="0">
                            <a:solidFill>
                              <a:schemeClr val="tx1"/>
                            </a:solidFill>
                            <a:latin typeface="Cambria Math" panose="02040503050406030204" pitchFamily="18" charset="0"/>
                          </a:rPr>
                          <m:t>𝑡</m:t>
                        </m:r>
                      </m:e>
                    </m:d>
                  </m:oMath>
                </a14:m>
                <a:endParaRPr lang="en-US" altLang="zh-CN" sz="2800" dirty="0">
                  <a:solidFill>
                    <a:srgbClr val="FF0000"/>
                  </a:solidFill>
                  <a:latin typeface="+mn-ea"/>
                </a:endParaRPr>
              </a:p>
              <a:p>
                <a:endParaRPr lang="en-US" altLang="zh-CN" sz="2800" dirty="0" smtClean="0">
                  <a:solidFill>
                    <a:srgbClr val="FF0000"/>
                  </a:solidFill>
                  <a:latin typeface="+mn-ea"/>
                </a:endParaRPr>
              </a:p>
              <a:p>
                <a:r>
                  <a:rPr lang="en-US" altLang="zh-CN" sz="2400" b="1" dirty="0" smtClean="0">
                    <a:latin typeface="Times New Roman" panose="02020603050405020304" pitchFamily="18" charset="0"/>
                    <a:cs typeface="Times New Roman" panose="02020603050405020304" pitchFamily="18" charset="0"/>
                  </a:rPr>
                  <a:t>5.</a:t>
                </a:r>
                <a:r>
                  <a:rPr lang="zh-CN" altLang="en-US" sz="2400" b="1" dirty="0" smtClean="0">
                    <a:latin typeface="Times New Roman" panose="02020603050405020304" pitchFamily="18" charset="0"/>
                    <a:cs typeface="Times New Roman" panose="02020603050405020304" pitchFamily="18" charset="0"/>
                  </a:rPr>
                  <a:t> 露点方程</a:t>
                </a:r>
                <a:r>
                  <a:rPr lang="en-US" altLang="zh-CN" sz="2400" b="1" dirty="0" smtClean="0">
                    <a:latin typeface="Times New Roman" panose="02020603050405020304" pitchFamily="18" charset="0"/>
                    <a:cs typeface="Times New Roman" panose="02020603050405020304" pitchFamily="18" charset="0"/>
                  </a:rPr>
                  <a:t>——</a:t>
                </a:r>
                <a:r>
                  <a:rPr lang="zh-CN" altLang="en-US" sz="2400" dirty="0">
                    <a:latin typeface="+mn-ea"/>
                  </a:rPr>
                  <a:t>在一定压力下平衡物系的温度和气相组成的</a:t>
                </a:r>
                <a:r>
                  <a:rPr lang="zh-CN" altLang="en-US" sz="2400" dirty="0" smtClean="0">
                    <a:latin typeface="+mn-ea"/>
                  </a:rPr>
                  <a:t>关系（</a:t>
                </a:r>
                <a14:m>
                  <m:oMath xmlns:m="http://schemas.openxmlformats.org/officeDocument/2006/math">
                    <m:r>
                      <a:rPr lang="en-US" altLang="zh-CN" sz="2400" b="0" i="1" smtClean="0">
                        <a:latin typeface="Cambria Math" panose="02040503050406030204" pitchFamily="18" charset="0"/>
                      </a:rPr>
                      <m:t>𝑡</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m:rPr>
                            <m:sty m:val="p"/>
                          </m:rPr>
                          <a:rPr lang="en-US" altLang="zh-CN" sz="2400" b="0" i="0" smtClean="0">
                            <a:latin typeface="Cambria Math" panose="02040503050406030204" pitchFamily="18" charset="0"/>
                            <a:ea typeface="Cambria Math" panose="02040503050406030204" pitchFamily="18" charset="0"/>
                          </a:rPr>
                          <m:t>A</m:t>
                        </m:r>
                      </m:sub>
                    </m:sSub>
                  </m:oMath>
                </a14:m>
                <a:r>
                  <a:rPr lang="en-US" altLang="zh-CN" sz="2400" dirty="0" smtClean="0">
                    <a:latin typeface="+mn-ea"/>
                  </a:rPr>
                  <a:t>)</a:t>
                </a:r>
                <a:r>
                  <a:rPr lang="zh-CN" altLang="en-US" sz="2400" dirty="0" smtClean="0">
                    <a:latin typeface="+mn-ea"/>
                  </a:rPr>
                  <a:t>，此时的温度称为露点温度（露点）。</a:t>
                </a:r>
                <a:r>
                  <a:rPr lang="en-US" altLang="zh-CN" sz="2400" dirty="0" smtClean="0"/>
                  <a:t>		</a:t>
                </a:r>
              </a:p>
              <a:p>
                <a:r>
                  <a:rPr lang="en-US" altLang="zh-CN" sz="2400" dirty="0"/>
                  <a:t>	</a:t>
                </a:r>
                <a:r>
                  <a:rPr lang="en-US" altLang="zh-CN" sz="2400" dirty="0" smtClean="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𝑦</m:t>
                        </m:r>
                      </m:e>
                      <m:sub>
                        <m:r>
                          <m:rPr>
                            <m:sty m:val="p"/>
                          </m:rPr>
                          <a:rPr lang="en-US" altLang="zh-CN" sz="2800" i="1">
                            <a:latin typeface="Cambria Math" panose="02040503050406030204" pitchFamily="18" charset="0"/>
                          </a:rPr>
                          <m:t>A</m:t>
                        </m:r>
                      </m:sub>
                    </m:sSub>
                    <m:r>
                      <a:rPr lang="en-US" altLang="zh-CN" sz="2800" i="1">
                        <a:latin typeface="Cambria Math" panose="02040503050406030204" pitchFamily="18" charset="0"/>
                      </a:rPr>
                      <m:t>=</m:t>
                    </m:r>
                    <m:box>
                      <m:boxPr>
                        <m:ctrlPr>
                          <a:rPr lang="en-US" altLang="zh-CN" sz="2800" i="1">
                            <a:latin typeface="Cambria Math" panose="02040503050406030204" pitchFamily="18" charset="0"/>
                          </a:rPr>
                        </m:ctrlPr>
                      </m:boxPr>
                      <m:e>
                        <m:argPr>
                          <m:argSz m:val="-1"/>
                        </m:argP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𝑝</m:t>
                                </m:r>
                              </m:e>
                              <m:sub>
                                <m:r>
                                  <a:rPr lang="en-US" altLang="zh-CN" sz="2800" i="1">
                                    <a:latin typeface="Cambria Math" panose="02040503050406030204" pitchFamily="18" charset="0"/>
                                  </a:rPr>
                                  <m:t>𝐴</m:t>
                                </m:r>
                              </m:sub>
                            </m:sSub>
                          </m:num>
                          <m:den>
                            <m:r>
                              <a:rPr lang="en-US" altLang="zh-CN" sz="2800" i="1">
                                <a:latin typeface="Cambria Math" panose="02040503050406030204" pitchFamily="18" charset="0"/>
                              </a:rPr>
                              <m:t>𝑝</m:t>
                            </m:r>
                          </m:den>
                        </m:f>
                      </m:e>
                    </m:box>
                    <m:r>
                      <a:rPr lang="en-US" altLang="zh-CN" sz="2800" i="1">
                        <a:latin typeface="Cambria Math" panose="02040503050406030204" pitchFamily="18" charset="0"/>
                      </a:rPr>
                      <m:t>=</m:t>
                    </m:r>
                    <m:box>
                      <m:boxPr>
                        <m:ctrlPr>
                          <a:rPr lang="en-US" altLang="zh-CN" sz="2800" i="1">
                            <a:latin typeface="Cambria Math" panose="02040503050406030204" pitchFamily="18" charset="0"/>
                          </a:rPr>
                        </m:ctrlPr>
                      </m:boxPr>
                      <m:e>
                        <m:argPr>
                          <m:argSz m:val="-1"/>
                        </m:argPr>
                        <m:f>
                          <m:fPr>
                            <m:ctrlPr>
                              <a:rPr lang="en-US" altLang="zh-CN" sz="2800" i="1">
                                <a:latin typeface="Cambria Math" panose="02040503050406030204" pitchFamily="18" charset="0"/>
                              </a:rPr>
                            </m:ctrlPr>
                          </m:fPr>
                          <m:num>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𝑝</m:t>
                                </m:r>
                              </m:e>
                              <m:sub>
                                <m:r>
                                  <m:rPr>
                                    <m:sty m:val="p"/>
                                  </m:rPr>
                                  <a:rPr lang="en-US" altLang="zh-CN" sz="2800" i="1">
                                    <a:latin typeface="Cambria Math" panose="02040503050406030204" pitchFamily="18" charset="0"/>
                                  </a:rPr>
                                  <m:t>A</m:t>
                                </m:r>
                              </m:sub>
                              <m:sup>
                                <m:r>
                                  <a:rPr lang="en-US" altLang="zh-CN" sz="2800" i="1">
                                    <a:latin typeface="Cambria Math" panose="02040503050406030204" pitchFamily="18" charset="0"/>
                                  </a:rPr>
                                  <m:t>°</m:t>
                                </m:r>
                              </m:sup>
                            </m:sSubSup>
                          </m:num>
                          <m:den>
                            <m:r>
                              <a:rPr lang="en-US" altLang="zh-CN" sz="2800" i="1">
                                <a:latin typeface="Cambria Math" panose="02040503050406030204" pitchFamily="18" charset="0"/>
                              </a:rPr>
                              <m:t>𝑝</m:t>
                            </m:r>
                          </m:den>
                        </m:f>
                      </m:e>
                    </m:box>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m:rPr>
                            <m:sty m:val="p"/>
                          </m:rPr>
                          <a:rPr lang="en-US" altLang="zh-CN" sz="2800" i="1">
                            <a:latin typeface="Cambria Math" panose="02040503050406030204" pitchFamily="18" charset="0"/>
                          </a:rPr>
                          <m:t>A</m:t>
                        </m:r>
                      </m:sub>
                    </m:sSub>
                    <m:r>
                      <a:rPr lang="en-US" altLang="zh-CN" sz="2800" i="1">
                        <a:latin typeface="Cambria Math" panose="02040503050406030204" pitchFamily="18" charset="0"/>
                      </a:rPr>
                      <m:t>=</m:t>
                    </m:r>
                    <m:box>
                      <m:boxPr>
                        <m:ctrlPr>
                          <a:rPr lang="en-US" altLang="zh-CN" sz="2800" i="1">
                            <a:latin typeface="Cambria Math" panose="02040503050406030204" pitchFamily="18" charset="0"/>
                          </a:rPr>
                        </m:ctrlPr>
                      </m:boxPr>
                      <m:e>
                        <m:argPr>
                          <m:argSz m:val="-1"/>
                        </m:argPr>
                        <m:f>
                          <m:fPr>
                            <m:ctrlPr>
                              <a:rPr lang="en-US" altLang="zh-CN" sz="2800" i="1">
                                <a:latin typeface="Cambria Math" panose="02040503050406030204" pitchFamily="18" charset="0"/>
                              </a:rPr>
                            </m:ctrlPr>
                          </m:fPr>
                          <m:num>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𝑝</m:t>
                                </m:r>
                              </m:e>
                              <m:sub>
                                <m:r>
                                  <m:rPr>
                                    <m:sty m:val="p"/>
                                  </m:rPr>
                                  <a:rPr lang="en-US" altLang="zh-CN" sz="2800" i="1">
                                    <a:latin typeface="Cambria Math" panose="02040503050406030204" pitchFamily="18" charset="0"/>
                                  </a:rPr>
                                  <m:t>A</m:t>
                                </m:r>
                              </m:sub>
                              <m:sup>
                                <m:r>
                                  <a:rPr lang="en-US" altLang="zh-CN" sz="2800" i="1">
                                    <a:latin typeface="Cambria Math" panose="02040503050406030204" pitchFamily="18" charset="0"/>
                                  </a:rPr>
                                  <m:t>°</m:t>
                                </m:r>
                              </m:sup>
                            </m:sSubSup>
                          </m:num>
                          <m:den>
                            <m:r>
                              <a:rPr lang="en-US" altLang="zh-CN" sz="2800" i="1">
                                <a:latin typeface="Cambria Math" panose="02040503050406030204" pitchFamily="18" charset="0"/>
                              </a:rPr>
                              <m:t>𝑝</m:t>
                            </m:r>
                          </m:den>
                        </m:f>
                      </m:e>
                    </m:box>
                    <m:r>
                      <a:rPr lang="en-US" altLang="zh-CN" sz="2800" i="1">
                        <a:latin typeface="Cambria Math" panose="02040503050406030204" pitchFamily="18" charset="0"/>
                      </a:rPr>
                      <m:t>×</m:t>
                    </m:r>
                    <m:box>
                      <m:boxPr>
                        <m:ctrlPr>
                          <a:rPr lang="en-US" altLang="zh-CN" sz="2800" i="1">
                            <a:latin typeface="Cambria Math" panose="02040503050406030204" pitchFamily="18" charset="0"/>
                          </a:rPr>
                        </m:ctrlPr>
                      </m:boxPr>
                      <m:e>
                        <m:argPr>
                          <m:argSz m:val="-1"/>
                        </m:argP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𝑝</m:t>
                            </m:r>
                            <m:r>
                              <a:rPr lang="en-US" altLang="zh-CN" sz="2800" i="1">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𝑝</m:t>
                                </m:r>
                              </m:e>
                              <m:sub>
                                <m:r>
                                  <m:rPr>
                                    <m:sty m:val="p"/>
                                  </m:rPr>
                                  <a:rPr lang="en-US" altLang="zh-CN" sz="2800" i="1">
                                    <a:latin typeface="Cambria Math" panose="02040503050406030204" pitchFamily="18" charset="0"/>
                                  </a:rPr>
                                  <m:t>B</m:t>
                                </m:r>
                              </m:sub>
                              <m:sup>
                                <m:r>
                                  <a:rPr lang="en-US" altLang="zh-CN" sz="2800" i="1">
                                    <a:latin typeface="Cambria Math" panose="02040503050406030204" pitchFamily="18" charset="0"/>
                                  </a:rPr>
                                  <m:t>°</m:t>
                                </m:r>
                              </m:sup>
                            </m:sSubSup>
                          </m:num>
                          <m:den>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𝑝</m:t>
                                </m:r>
                              </m:e>
                              <m:sub>
                                <m:r>
                                  <m:rPr>
                                    <m:sty m:val="p"/>
                                  </m:rPr>
                                  <a:rPr lang="en-US" altLang="zh-CN" sz="2800" i="1">
                                    <a:latin typeface="Cambria Math" panose="02040503050406030204" pitchFamily="18" charset="0"/>
                                  </a:rPr>
                                  <m:t>A</m:t>
                                </m:r>
                              </m:sub>
                              <m:sup>
                                <m:r>
                                  <a:rPr lang="en-US" altLang="zh-CN" sz="2800" i="1">
                                    <a:latin typeface="Cambria Math" panose="02040503050406030204" pitchFamily="18" charset="0"/>
                                  </a:rPr>
                                  <m:t>°</m:t>
                                </m:r>
                              </m:sup>
                            </m:sSubSup>
                            <m:r>
                              <a:rPr lang="en-US" altLang="zh-CN" sz="2800" i="1">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𝑝</m:t>
                                </m:r>
                              </m:e>
                              <m:sub>
                                <m:r>
                                  <m:rPr>
                                    <m:sty m:val="p"/>
                                  </m:rPr>
                                  <a:rPr lang="en-US" altLang="zh-CN" sz="2800" i="1">
                                    <a:latin typeface="Cambria Math" panose="02040503050406030204" pitchFamily="18" charset="0"/>
                                  </a:rPr>
                                  <m:t>B</m:t>
                                </m:r>
                              </m:sub>
                              <m:sup>
                                <m:r>
                                  <a:rPr lang="en-US" altLang="zh-CN" sz="2800" i="1">
                                    <a:latin typeface="Cambria Math" panose="02040503050406030204" pitchFamily="18" charset="0"/>
                                  </a:rPr>
                                  <m:t>°</m:t>
                                </m:r>
                              </m:sup>
                            </m:sSubSup>
                          </m:den>
                        </m:f>
                      </m:e>
                    </m:box>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𝑝</m:t>
                        </m:r>
                        <m:r>
                          <a:rPr lang="en-US" altLang="zh-CN" sz="2800" i="1">
                            <a:latin typeface="Cambria Math" panose="02040503050406030204" pitchFamily="18" charset="0"/>
                          </a:rPr>
                          <m:t>,</m:t>
                        </m:r>
                        <m:r>
                          <a:rPr lang="en-US" altLang="zh-CN" sz="2800" i="1">
                            <a:latin typeface="Cambria Math" panose="02040503050406030204" pitchFamily="18" charset="0"/>
                          </a:rPr>
                          <m:t>𝑡</m:t>
                        </m:r>
                      </m:e>
                    </m:d>
                  </m:oMath>
                </a14:m>
                <a:endParaRPr lang="en-US" altLang="zh-CN" sz="2800" i="1" dirty="0" smtClean="0">
                  <a:latin typeface="Cambria Math" panose="02040503050406030204" pitchFamily="18" charset="0"/>
                </a:endParaRPr>
              </a:p>
              <a:p>
                <a:endParaRPr lang="en-US" altLang="zh-CN" sz="2800" i="1" dirty="0">
                  <a:latin typeface="Cambria Math" panose="02040503050406030204" pitchFamily="18" charset="0"/>
                </a:endParaRPr>
              </a:p>
              <a:p>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6</a:t>
                </a:r>
                <a:r>
                  <a:rPr lang="en-US" altLang="zh-CN" sz="2400" b="1" dirty="0">
                    <a:latin typeface="Times New Roman" panose="02020603050405020304" pitchFamily="18" charset="0"/>
                    <a:cs typeface="Times New Roman" panose="02020603050405020304" pitchFamily="18" charset="0"/>
                  </a:rPr>
                  <a:t>.  </a:t>
                </a:r>
                <a:r>
                  <a:rPr lang="zh-CN" altLang="en-US" sz="2400" dirty="0" smtClean="0">
                    <a:latin typeface="+mn-ea"/>
                  </a:rPr>
                  <a:t>在</a:t>
                </a:r>
                <a:r>
                  <a:rPr lang="zh-CN" altLang="en-US" sz="2400" dirty="0">
                    <a:latin typeface="+mn-ea"/>
                  </a:rPr>
                  <a:t>一定压力下，汽液两相平衡组成之间的</a:t>
                </a:r>
                <a:r>
                  <a:rPr lang="zh-CN" altLang="en-US" sz="2400" dirty="0" smtClean="0">
                    <a:latin typeface="+mn-ea"/>
                  </a:rPr>
                  <a:t>关系（</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𝑦</m:t>
                        </m:r>
                      </m:e>
                      <m:sub>
                        <m:r>
                          <m:rPr>
                            <m:sty m:val="p"/>
                          </m:rPr>
                          <a:rPr lang="en-US" altLang="zh-CN" sz="2400" b="0" i="0" smtClean="0">
                            <a:latin typeface="Cambria Math" panose="02040503050406030204" pitchFamily="18" charset="0"/>
                          </a:rPr>
                          <m:t>A</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m:rPr>
                            <m:sty m:val="p"/>
                          </m:rPr>
                          <a:rPr lang="en-US" altLang="zh-CN" sz="2400" b="0" i="0" smtClean="0">
                            <a:latin typeface="Cambria Math" panose="02040503050406030204" pitchFamily="18" charset="0"/>
                            <a:ea typeface="Cambria Math" panose="02040503050406030204" pitchFamily="18" charset="0"/>
                          </a:rPr>
                          <m:t>A</m:t>
                        </m:r>
                      </m:sub>
                    </m:sSub>
                  </m:oMath>
                </a14:m>
                <a:r>
                  <a:rPr lang="zh-CN" altLang="en-US" sz="2400" dirty="0" smtClean="0">
                    <a:latin typeface="+mn-ea"/>
                  </a:rPr>
                  <a:t>）</a:t>
                </a:r>
                <a:endParaRPr lang="en-US" altLang="zh-CN" sz="2400" dirty="0">
                  <a:latin typeface="+mn-ea"/>
                </a:endParaRPr>
              </a:p>
            </p:txBody>
          </p:sp>
        </mc:Choice>
        <mc:Fallback xmlns="">
          <p:sp>
            <p:nvSpPr>
              <p:cNvPr id="2" name="矩形 1"/>
              <p:cNvSpPr>
                <a:spLocks noRot="1" noChangeAspect="1" noMove="1" noResize="1" noEditPoints="1" noAdjustHandles="1" noChangeArrowheads="1" noChangeShapeType="1" noTextEdit="1"/>
              </p:cNvSpPr>
              <p:nvPr/>
            </p:nvSpPr>
            <p:spPr>
              <a:xfrm>
                <a:off x="285148" y="814641"/>
                <a:ext cx="11548680" cy="5200013"/>
              </a:xfrm>
              <a:prstGeom prst="rect">
                <a:avLst/>
              </a:prstGeom>
              <a:blipFill>
                <a:blip r:embed="rId2"/>
                <a:stretch>
                  <a:fillRect l="-845" t="-1290" r="-792" b="-352"/>
                </a:stretch>
              </a:blipFill>
            </p:spPr>
            <p:txBody>
              <a:bodyPr/>
              <a:lstStyle/>
              <a:p>
                <a:r>
                  <a:rPr lang="zh-CN" altLang="en-US">
                    <a:noFill/>
                  </a:rPr>
                  <a:t> </a:t>
                </a:r>
              </a:p>
            </p:txBody>
          </p:sp>
        </mc:Fallback>
      </mc:AlternateContent>
      <p:sp>
        <p:nvSpPr>
          <p:cNvPr id="7" name="矩形标注 6"/>
          <p:cNvSpPr/>
          <p:nvPr/>
        </p:nvSpPr>
        <p:spPr>
          <a:xfrm>
            <a:off x="4917887" y="2141380"/>
            <a:ext cx="5186511" cy="434919"/>
          </a:xfrm>
          <a:prstGeom prst="wedgeRectCallout">
            <a:avLst>
              <a:gd name="adj1" fmla="val -58547"/>
              <a:gd name="adj2" fmla="val 86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mn-ea"/>
              </a:rPr>
              <a:t>液体混合物被加热产生第一个气泡时的温度</a:t>
            </a:r>
            <a:endParaRPr lang="zh-CN" altLang="en-US" sz="2000" dirty="0">
              <a:solidFill>
                <a:schemeClr val="tx1"/>
              </a:solidFill>
              <a:latin typeface="+mn-ea"/>
            </a:endParaRPr>
          </a:p>
        </p:txBody>
      </p:sp>
      <p:sp>
        <p:nvSpPr>
          <p:cNvPr id="8" name="矩形标注 7"/>
          <p:cNvSpPr/>
          <p:nvPr/>
        </p:nvSpPr>
        <p:spPr>
          <a:xfrm>
            <a:off x="4917888" y="2582318"/>
            <a:ext cx="5186511" cy="423589"/>
          </a:xfrm>
          <a:prstGeom prst="wedgeRectCallout">
            <a:avLst>
              <a:gd name="adj1" fmla="val -59097"/>
              <a:gd name="adj2" fmla="val -258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a:solidFill>
                  <a:schemeClr val="tx1"/>
                </a:solidFill>
                <a:latin typeface="+mn-ea"/>
              </a:rPr>
              <a:t>该</a:t>
            </a:r>
            <a:r>
              <a:rPr lang="zh-CN" altLang="en-US" sz="2000" dirty="0" smtClean="0">
                <a:solidFill>
                  <a:schemeClr val="tx1"/>
                </a:solidFill>
                <a:latin typeface="+mn-ea"/>
              </a:rPr>
              <a:t>组成的混合蒸气全部冷凝成液体时的温度</a:t>
            </a:r>
            <a:endParaRPr lang="zh-CN" altLang="en-US" sz="2000" dirty="0">
              <a:solidFill>
                <a:schemeClr val="tx1"/>
              </a:solidFill>
              <a:latin typeface="+mn-ea"/>
            </a:endParaRPr>
          </a:p>
        </p:txBody>
      </p:sp>
      <p:sp>
        <p:nvSpPr>
          <p:cNvPr id="9" name="矩形标注 8"/>
          <p:cNvSpPr/>
          <p:nvPr/>
        </p:nvSpPr>
        <p:spPr>
          <a:xfrm>
            <a:off x="7511141" y="3715596"/>
            <a:ext cx="3448593" cy="709243"/>
          </a:xfrm>
          <a:prstGeom prst="wedgeRectCallout">
            <a:avLst>
              <a:gd name="adj1" fmla="val -64348"/>
              <a:gd name="adj2" fmla="val 426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smtClean="0">
                <a:solidFill>
                  <a:schemeClr val="tx1"/>
                </a:solidFill>
                <a:latin typeface="+mn-ea"/>
              </a:rPr>
              <a:t>混合蒸汽开始冷凝出现第一滴液滴时的温度</a:t>
            </a:r>
            <a:endParaRPr lang="zh-CN" altLang="en-US" sz="2000" dirty="0">
              <a:solidFill>
                <a:schemeClr val="tx1"/>
              </a:solidFill>
              <a:latin typeface="+mn-ea"/>
            </a:endParaRPr>
          </a:p>
        </p:txBody>
      </p:sp>
      <p:sp>
        <p:nvSpPr>
          <p:cNvPr id="10" name="矩形标注 9"/>
          <p:cNvSpPr/>
          <p:nvPr/>
        </p:nvSpPr>
        <p:spPr>
          <a:xfrm>
            <a:off x="7511142" y="4583171"/>
            <a:ext cx="3448592" cy="696619"/>
          </a:xfrm>
          <a:prstGeom prst="wedgeRectCallout">
            <a:avLst>
              <a:gd name="adj1" fmla="val -65679"/>
              <a:gd name="adj2" fmla="val -55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en-US" sz="2000" dirty="0">
                <a:solidFill>
                  <a:schemeClr val="tx1"/>
                </a:solidFill>
                <a:latin typeface="+mn-ea"/>
              </a:rPr>
              <a:t>该组成的混合液体全部汽化时的温度</a:t>
            </a:r>
          </a:p>
        </p:txBody>
      </p:sp>
      <p:sp>
        <p:nvSpPr>
          <p:cNvPr id="11" name="Text Box 4"/>
          <p:cNvSpPr txBox="1">
            <a:spLocks noChangeArrowheads="1"/>
          </p:cNvSpPr>
          <p:nvPr/>
        </p:nvSpPr>
        <p:spPr bwMode="auto">
          <a:xfrm>
            <a:off x="3621017" y="125542"/>
            <a:ext cx="58756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6.2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  双组分溶液的汽</a:t>
            </a: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液平衡</a:t>
            </a:r>
          </a:p>
        </p:txBody>
      </p:sp>
      <p:sp>
        <p:nvSpPr>
          <p:cNvPr id="3" name="椭圆形标注 2"/>
          <p:cNvSpPr/>
          <p:nvPr/>
        </p:nvSpPr>
        <p:spPr>
          <a:xfrm>
            <a:off x="10206945" y="5786507"/>
            <a:ext cx="1763486" cy="961091"/>
          </a:xfrm>
          <a:prstGeom prst="wedgeEllipseCallout">
            <a:avLst>
              <a:gd name="adj1" fmla="val -27712"/>
              <a:gd name="adj2" fmla="val -525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双组分理想体系</a:t>
            </a:r>
            <a:endParaRPr lang="zh-CN" altLang="en-US" dirty="0"/>
          </a:p>
        </p:txBody>
      </p:sp>
    </p:spTree>
    <p:extLst>
      <p:ext uri="{BB962C8B-B14F-4D97-AF65-F5344CB8AC3E}">
        <p14:creationId xmlns:p14="http://schemas.microsoft.com/office/powerpoint/2010/main" val="2110348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355512" y="866894"/>
                <a:ext cx="11531688" cy="5816977"/>
              </a:xfrm>
              <a:prstGeom prst="rect">
                <a:avLst/>
              </a:prstGeom>
            </p:spPr>
            <p:txBody>
              <a:bodyPr wrap="square">
                <a:spAutoFit/>
              </a:bodyPr>
              <a:lstStyle/>
              <a:p>
                <a:r>
                  <a:rPr lang="en-US" altLang="zh-CN" sz="2400" b="1" dirty="0"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a:t>6.2.1.2</a:t>
                </a:r>
                <a:r>
                  <a:rPr lang="zh-CN" altLang="en-US" sz="2400" b="1" dirty="0" smtClean="0">
                    <a:solidFill>
                      <a:srgbClr val="FFC000"/>
                    </a:solidFill>
                    <a:latin typeface="Cambria Math" panose="02040503050406030204" pitchFamily="18" charset="0"/>
                    <a:cs typeface="Times New Roman" panose="02020603050405020304" pitchFamily="18" charset="0"/>
                  </a:rPr>
                  <a:t>   温度组成图</a:t>
                </a:r>
                <a:r>
                  <a:rPr lang="zh-CN" altLang="en-US" sz="2400" dirty="0">
                    <a:solidFill>
                      <a:srgbClr val="FFC000"/>
                    </a:solidFill>
                    <a:latin typeface="Cambria Math" panose="02040503050406030204" pitchFamily="18" charset="0"/>
                    <a:cs typeface="Times New Roman" panose="02020603050405020304" pitchFamily="18" charset="0"/>
                  </a:rPr>
                  <a:t>（</a:t>
                </a:r>
                <a14:m>
                  <m:oMath xmlns:m="http://schemas.openxmlformats.org/officeDocument/2006/math">
                    <m:r>
                      <a:rPr lang="en-US" altLang="zh-CN" sz="2400" i="1" dirty="0"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2400" i="1" dirty="0"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dirty="0"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m:t>𝑥</m:t>
                    </m:r>
                    <m:r>
                      <a:rPr lang="en-US" altLang="zh-CN" sz="2400" i="1" dirty="0"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dirty="0"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m:t>𝑦</m:t>
                    </m:r>
                    <m:r>
                      <a:rPr lang="en-US" altLang="zh-CN" sz="2400" i="1" dirty="0"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400" dirty="0" smtClean="0">
                    <a:solidFill>
                      <a:srgbClr val="FFC000"/>
                    </a:solidFill>
                    <a:latin typeface="Cambria Math" panose="02040503050406030204" pitchFamily="18" charset="0"/>
                    <a:cs typeface="Times New Roman" panose="02020603050405020304" pitchFamily="18" charset="0"/>
                  </a:rPr>
                  <a:t>图</a:t>
                </a:r>
                <a:r>
                  <a:rPr lang="en-US" altLang="zh-CN" sz="2400" dirty="0"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a:t>)</a:t>
                </a:r>
              </a:p>
              <a:p>
                <a:endParaRPr lang="en-US" altLang="zh-CN" sz="2800" b="1" dirty="0">
                  <a:solidFill>
                    <a:srgbClr val="FFC000"/>
                  </a:solidFill>
                  <a:latin typeface="+mn-ea"/>
                </a:endParaRPr>
              </a:p>
              <a:p>
                <a:r>
                  <a:rPr lang="en-US" altLang="zh-CN" sz="2800" b="1" dirty="0" smtClean="0">
                    <a:solidFill>
                      <a:srgbClr val="FFC000"/>
                    </a:solidFill>
                    <a:latin typeface="+mn-ea"/>
                  </a:rPr>
                  <a:t>												</a:t>
                </a:r>
                <a:r>
                  <a:rPr lang="en-US" altLang="zh-CN" sz="2400" b="1" dirty="0" smtClean="0">
                    <a:latin typeface="+mn-ea"/>
                  </a:rPr>
                  <a:t>1</a:t>
                </a:r>
                <a:r>
                  <a:rPr lang="zh-CN" altLang="en-US" sz="2400" b="1" dirty="0" smtClean="0">
                    <a:latin typeface="+mn-ea"/>
                  </a:rPr>
                  <a:t>、图中曲线解释</a:t>
                </a:r>
                <a:endParaRPr lang="en-US" altLang="zh-CN" sz="2400" b="1" dirty="0">
                  <a:latin typeface="+mn-ea"/>
                </a:endParaRPr>
              </a:p>
              <a:p>
                <a:r>
                  <a:rPr lang="en-US" altLang="zh-CN" sz="2400" b="1" dirty="0" smtClean="0">
                    <a:latin typeface="+mn-ea"/>
                  </a:rPr>
                  <a:t>												</a:t>
                </a:r>
                <a:r>
                  <a:rPr lang="zh-CN" altLang="en-US" sz="2400" b="1" dirty="0" smtClean="0">
                    <a:latin typeface="+mn-ea"/>
                  </a:rPr>
                  <a:t>（</a:t>
                </a:r>
                <a:r>
                  <a:rPr lang="en-US" altLang="zh-CN" sz="2400" b="1" dirty="0" smtClean="0">
                    <a:latin typeface="+mn-ea"/>
                  </a:rPr>
                  <a:t>1</a:t>
                </a:r>
                <a:r>
                  <a:rPr lang="zh-CN" altLang="en-US" sz="2400" b="1" dirty="0" smtClean="0">
                    <a:latin typeface="+mn-ea"/>
                  </a:rPr>
                  <a:t>）物系</a:t>
                </a:r>
                <a:endParaRPr lang="en-US" altLang="zh-CN" sz="2400" b="1" dirty="0" smtClean="0">
                  <a:latin typeface="+mn-ea"/>
                </a:endParaRPr>
              </a:p>
              <a:p>
                <a:r>
                  <a:rPr lang="en-US" altLang="zh-CN" sz="2400" b="1" dirty="0" smtClean="0">
                    <a:latin typeface="+mn-ea"/>
                  </a:rPr>
                  <a:t>													</a:t>
                </a:r>
                <a:r>
                  <a:rPr lang="zh-CN" altLang="en-US" sz="2400" b="1" dirty="0" smtClean="0">
                    <a:latin typeface="+mn-ea"/>
                  </a:rPr>
                  <a:t>苯</a:t>
                </a:r>
                <a:r>
                  <a:rPr lang="en-US" altLang="zh-CN" sz="2400" b="1" dirty="0" smtClean="0">
                    <a:latin typeface="+mn-ea"/>
                  </a:rPr>
                  <a:t>-</a:t>
                </a:r>
                <a:r>
                  <a:rPr lang="zh-CN" altLang="en-US" sz="2400" b="1" dirty="0" smtClean="0">
                    <a:latin typeface="+mn-ea"/>
                  </a:rPr>
                  <a:t>甲苯物系</a:t>
                </a:r>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zh-CN" altLang="en-US" sz="2400" b="1" dirty="0" smtClean="0">
                    <a:latin typeface="+mn-ea"/>
                  </a:rPr>
                  <a:t>（</a:t>
                </a:r>
                <a:r>
                  <a:rPr lang="en-US" altLang="zh-CN" sz="2400" b="1" dirty="0" smtClean="0">
                    <a:latin typeface="+mn-ea"/>
                  </a:rPr>
                  <a:t>2</a:t>
                </a:r>
                <a:r>
                  <a:rPr lang="zh-CN" altLang="en-US" sz="2400" b="1" dirty="0" smtClean="0">
                    <a:latin typeface="+mn-ea"/>
                  </a:rPr>
                  <a:t>）坐标系</a:t>
                </a:r>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zh-CN" altLang="en-US" sz="2400" b="1" dirty="0" smtClean="0">
                    <a:latin typeface="+mn-ea"/>
                  </a:rPr>
                  <a:t>横坐标为易挥发组分（苯）的摩尔分数</a:t>
                </a:r>
                <a:endParaRPr lang="en-US" altLang="zh-CN" sz="2400" b="1" dirty="0" smtClean="0">
                  <a:latin typeface="+mn-ea"/>
                </a:endParaRPr>
              </a:p>
              <a:p>
                <a:r>
                  <a:rPr lang="en-US" altLang="zh-CN" sz="2400" b="1" dirty="0" smtClean="0">
                    <a:latin typeface="+mn-ea"/>
                  </a:rPr>
                  <a:t>													</a:t>
                </a:r>
                <a:r>
                  <a:rPr lang="zh-CN" altLang="en-US" sz="2400" b="1" dirty="0" smtClean="0">
                    <a:latin typeface="+mn-ea"/>
                  </a:rPr>
                  <a:t>纵坐标为温度</a:t>
                </a:r>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zh-CN" altLang="en-US" sz="2400" b="1" dirty="0" smtClean="0">
                    <a:latin typeface="+mn-ea"/>
                  </a:rPr>
                  <a:t>（</a:t>
                </a:r>
                <a:r>
                  <a:rPr lang="en-US" altLang="zh-CN" sz="2400" b="1" dirty="0" smtClean="0">
                    <a:latin typeface="+mn-ea"/>
                  </a:rPr>
                  <a:t>3</a:t>
                </a:r>
                <a:r>
                  <a:rPr lang="zh-CN" altLang="en-US" sz="2400" b="1" dirty="0" smtClean="0">
                    <a:latin typeface="+mn-ea"/>
                  </a:rPr>
                  <a:t>）曲线</a:t>
                </a:r>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en-US" altLang="zh-CN" sz="2400" dirty="0" smtClean="0">
                    <a:latin typeface="+mn-ea"/>
                  </a:rPr>
                  <a:t>①</a:t>
                </a:r>
                <a:r>
                  <a:rPr lang="zh-CN" altLang="en-US" sz="2400" dirty="0" smtClean="0">
                    <a:latin typeface="+mn-ea"/>
                  </a:rPr>
                  <a:t>饱和液体线（泡点线）</a:t>
                </a:r>
                <a:r>
                  <a:rPr lang="en-US" altLang="zh-CN" sz="2400" dirty="0" smtClean="0">
                    <a:latin typeface="+mn-ea"/>
                  </a:rPr>
                  <a:t>(</a:t>
                </a:r>
                <a:r>
                  <a:rPr lang="zh-CN" altLang="en-US" sz="2400" dirty="0" smtClean="0">
                    <a:latin typeface="+mn-ea"/>
                  </a:rPr>
                  <a:t>图中蓝色线）</a:t>
                </a:r>
                <a:endParaRPr lang="en-US" altLang="zh-CN" sz="2400" dirty="0" smtClean="0">
                  <a:latin typeface="+mn-ea"/>
                </a:endParaRPr>
              </a:p>
              <a:p>
                <a:r>
                  <a:rPr lang="en-US" altLang="zh-CN" sz="2400" dirty="0">
                    <a:latin typeface="+mn-ea"/>
                  </a:rPr>
                  <a:t>	</a:t>
                </a:r>
                <a:r>
                  <a:rPr lang="en-US" altLang="zh-CN" sz="2400" dirty="0" smtClean="0">
                    <a:latin typeface="+mn-ea"/>
                  </a:rPr>
                  <a:t>											  	 ②</a:t>
                </a:r>
                <a:r>
                  <a:rPr lang="zh-CN" altLang="en-US" sz="2400" dirty="0" smtClean="0">
                    <a:latin typeface="+mn-ea"/>
                  </a:rPr>
                  <a:t>饱和蒸汽线（露点线</a:t>
                </a:r>
                <a:r>
                  <a:rPr lang="zh-CN" altLang="en-US" sz="2400" dirty="0">
                    <a:latin typeface="+mn-ea"/>
                  </a:rPr>
                  <a:t>）</a:t>
                </a:r>
                <a:r>
                  <a:rPr lang="zh-CN" altLang="en-US" sz="2400" dirty="0" smtClean="0">
                    <a:latin typeface="+mn-ea"/>
                  </a:rPr>
                  <a:t>（图中红色线）</a:t>
                </a:r>
                <a:endParaRPr lang="en-US" altLang="zh-CN" sz="2400" dirty="0" smtClean="0">
                  <a:latin typeface="+mn-ea"/>
                </a:endParaRPr>
              </a:p>
              <a:p>
                <a:r>
                  <a:rPr lang="en-US" altLang="zh-CN" sz="2400" b="1" dirty="0">
                    <a:latin typeface="+mn-ea"/>
                  </a:rPr>
                  <a:t>	</a:t>
                </a:r>
                <a:r>
                  <a:rPr lang="en-US" altLang="zh-CN" sz="2400" b="1" dirty="0" smtClean="0">
                    <a:latin typeface="+mn-ea"/>
                  </a:rPr>
                  <a:t>											</a:t>
                </a:r>
                <a:r>
                  <a:rPr lang="zh-CN" altLang="en-US" sz="2400" b="1" dirty="0" smtClean="0">
                    <a:latin typeface="+mn-ea"/>
                  </a:rPr>
                  <a:t>（</a:t>
                </a:r>
                <a:r>
                  <a:rPr lang="en-US" altLang="zh-CN" sz="2400" b="1" dirty="0" smtClean="0">
                    <a:latin typeface="+mn-ea"/>
                  </a:rPr>
                  <a:t>4</a:t>
                </a:r>
                <a:r>
                  <a:rPr lang="zh-CN" altLang="en-US" sz="2400" b="1" dirty="0" smtClean="0">
                    <a:latin typeface="+mn-ea"/>
                  </a:rPr>
                  <a:t>）区域</a:t>
                </a:r>
                <a:endParaRPr lang="en-US" altLang="zh-CN" sz="2400" b="1" dirty="0">
                  <a:latin typeface="+mn-ea"/>
                </a:endParaRPr>
              </a:p>
              <a:p>
                <a:r>
                  <a:rPr lang="en-US" altLang="zh-CN" sz="2400" b="1" dirty="0" smtClean="0">
                    <a:latin typeface="+mn-ea"/>
                  </a:rPr>
                  <a:t>													</a:t>
                </a:r>
                <a:r>
                  <a:rPr lang="zh-CN" altLang="en-US" sz="2400" dirty="0" smtClean="0">
                    <a:latin typeface="+mn-ea"/>
                  </a:rPr>
                  <a:t>液相区：曲线①以下部分</a:t>
                </a:r>
                <a:endParaRPr lang="en-US" altLang="zh-CN" sz="2400" dirty="0" smtClean="0">
                  <a:latin typeface="+mn-ea"/>
                </a:endParaRPr>
              </a:p>
              <a:p>
                <a:r>
                  <a:rPr lang="en-US" altLang="zh-CN" sz="2400" dirty="0">
                    <a:latin typeface="+mn-ea"/>
                  </a:rPr>
                  <a:t>	</a:t>
                </a:r>
                <a:r>
                  <a:rPr lang="en-US" altLang="zh-CN" sz="2400" dirty="0" smtClean="0">
                    <a:latin typeface="+mn-ea"/>
                  </a:rPr>
                  <a:t>												</a:t>
                </a:r>
                <a:r>
                  <a:rPr lang="zh-CN" altLang="en-US" sz="2400" dirty="0" smtClean="0">
                    <a:latin typeface="+mn-ea"/>
                  </a:rPr>
                  <a:t>过热蒸汽区：曲线②以上部分</a:t>
                </a:r>
                <a:endParaRPr lang="en-US" altLang="zh-CN" sz="2400" dirty="0" smtClean="0">
                  <a:latin typeface="+mn-ea"/>
                </a:endParaRPr>
              </a:p>
              <a:p>
                <a:r>
                  <a:rPr lang="zh-CN" altLang="en-US" sz="2400" dirty="0">
                    <a:latin typeface="+mn-ea"/>
                  </a:rPr>
                  <a:t> </a:t>
                </a:r>
                <a:r>
                  <a:rPr lang="zh-CN" altLang="en-US" sz="2400" dirty="0" smtClean="0">
                    <a:latin typeface="+mn-ea"/>
                  </a:rPr>
                  <a:t>                                      气液共存区：曲线①②之间的区域</a:t>
                </a:r>
                <a:r>
                  <a:rPr lang="zh-CN" altLang="en-US" sz="2400" b="1" dirty="0" smtClean="0">
                    <a:latin typeface="+mn-ea"/>
                  </a:rPr>
                  <a:t> </a:t>
                </a:r>
                <a:endParaRPr lang="en-US" altLang="zh-CN" sz="2400" b="1" dirty="0">
                  <a:latin typeface="+mn-ea"/>
                </a:endParaRPr>
              </a:p>
            </p:txBody>
          </p:sp>
        </mc:Choice>
        <mc:Fallback>
          <p:sp>
            <p:nvSpPr>
              <p:cNvPr id="2" name="矩形 1"/>
              <p:cNvSpPr>
                <a:spLocks noRot="1" noChangeAspect="1" noMove="1" noResize="1" noEditPoints="1" noAdjustHandles="1" noChangeArrowheads="1" noChangeShapeType="1" noTextEdit="1"/>
              </p:cNvSpPr>
              <p:nvPr/>
            </p:nvSpPr>
            <p:spPr>
              <a:xfrm>
                <a:off x="355512" y="866894"/>
                <a:ext cx="11531688" cy="5816977"/>
              </a:xfrm>
              <a:prstGeom prst="rect">
                <a:avLst/>
              </a:prstGeom>
              <a:blipFill>
                <a:blip r:embed="rId2"/>
                <a:stretch>
                  <a:fillRect l="-793" t="-1153" r="-1533" b="-419"/>
                </a:stretch>
              </a:blipFill>
            </p:spPr>
            <p:txBody>
              <a:bodyPr/>
              <a:lstStyle/>
              <a:p>
                <a:r>
                  <a:rPr lang="zh-CN" altLang="en-US">
                    <a:noFill/>
                  </a:rPr>
                  <a:t> </a:t>
                </a:r>
              </a:p>
            </p:txBody>
          </p:sp>
        </mc:Fallback>
      </mc:AlternateContent>
      <p:sp>
        <p:nvSpPr>
          <p:cNvPr id="4" name="Text Box 4"/>
          <p:cNvSpPr txBox="1">
            <a:spLocks noChangeArrowheads="1"/>
          </p:cNvSpPr>
          <p:nvPr/>
        </p:nvSpPr>
        <p:spPr bwMode="auto">
          <a:xfrm>
            <a:off x="3621017" y="125542"/>
            <a:ext cx="58756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6.2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  双组分溶液的汽</a:t>
            </a: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液平衡</a:t>
            </a:r>
          </a:p>
        </p:txBody>
      </p:sp>
      <p:sp>
        <p:nvSpPr>
          <p:cNvPr id="5" name="流程图: 接点 4"/>
          <p:cNvSpPr/>
          <p:nvPr/>
        </p:nvSpPr>
        <p:spPr>
          <a:xfrm>
            <a:off x="2664823" y="3478576"/>
            <a:ext cx="117566" cy="126772"/>
          </a:xfrm>
          <a:prstGeom prst="flowChartConnector">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9496696" y="1136470"/>
            <a:ext cx="1933303" cy="470262"/>
          </a:xfrm>
          <a:prstGeom prst="wedgeEllipseCallout">
            <a:avLst>
              <a:gd name="adj1" fmla="val -51341"/>
              <a:gd name="adj2" fmla="val 392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压力一定时</a:t>
            </a:r>
            <a:endParaRPr lang="zh-CN" altLang="en-US" dirty="0"/>
          </a:p>
        </p:txBody>
      </p:sp>
      <p:grpSp>
        <p:nvGrpSpPr>
          <p:cNvPr id="8" name="组合 7"/>
          <p:cNvGrpSpPr/>
          <p:nvPr/>
        </p:nvGrpSpPr>
        <p:grpSpPr>
          <a:xfrm>
            <a:off x="355512" y="1729557"/>
            <a:ext cx="4921882" cy="4710431"/>
            <a:chOff x="355512" y="1729557"/>
            <a:chExt cx="4921882" cy="4710431"/>
          </a:xfrm>
        </p:grpSpPr>
        <p:pic>
          <p:nvPicPr>
            <p:cNvPr id="3" name="Picture 17" descr="图6－1t-x-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12" y="1729557"/>
              <a:ext cx="4921882" cy="471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7" name="文本框 6"/>
                <p:cNvSpPr txBox="1"/>
                <p:nvPr/>
              </p:nvSpPr>
              <p:spPr>
                <a:xfrm>
                  <a:off x="3148148" y="6058487"/>
                  <a:ext cx="3895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altLang="zh-CN" b="1" i="1" smtClean="0">
                                <a:solidFill>
                                  <a:schemeClr val="bg1"/>
                                </a:solidFill>
                                <a:latin typeface="Cambria Math" panose="02040503050406030204" pitchFamily="18" charset="0"/>
                              </a:rPr>
                            </m:ctrlPr>
                          </m:dPr>
                          <m:e>
                            <m:r>
                              <a:rPr lang="en-US" altLang="zh-CN" b="1" i="1" smtClean="0">
                                <a:solidFill>
                                  <a:schemeClr val="bg1"/>
                                </a:solidFill>
                                <a:latin typeface="Cambria Math" panose="02040503050406030204" pitchFamily="18" charset="0"/>
                              </a:rPr>
                              <m:t>𝒚</m:t>
                            </m:r>
                          </m:e>
                        </m:d>
                      </m:oMath>
                    </m:oMathPara>
                  </a14:m>
                  <a:endParaRPr lang="zh-CN" altLang="en-US" b="1" dirty="0"/>
                </a:p>
              </p:txBody>
            </p:sp>
          </mc:Choice>
          <mc:Fallback>
            <p:sp>
              <p:nvSpPr>
                <p:cNvPr id="7" name="文本框 6"/>
                <p:cNvSpPr txBox="1">
                  <a:spLocks noRot="1" noChangeAspect="1" noMove="1" noResize="1" noEditPoints="1" noAdjustHandles="1" noChangeArrowheads="1" noChangeShapeType="1" noTextEdit="1"/>
                </p:cNvSpPr>
                <p:nvPr/>
              </p:nvSpPr>
              <p:spPr>
                <a:xfrm>
                  <a:off x="3148148" y="6058487"/>
                  <a:ext cx="389529" cy="276999"/>
                </a:xfrm>
                <a:prstGeom prst="rect">
                  <a:avLst/>
                </a:prstGeom>
                <a:blipFill>
                  <a:blip r:embed="rId4"/>
                  <a:stretch>
                    <a:fillRect b="-26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58405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355512" y="827705"/>
                <a:ext cx="11531688" cy="5693866"/>
              </a:xfrm>
              <a:prstGeom prst="rect">
                <a:avLst/>
              </a:prstGeom>
            </p:spPr>
            <p:txBody>
              <a:bodyPr wrap="square">
                <a:spAutoFit/>
              </a:bodyPr>
              <a:lstStyle/>
              <a:p>
                <a:r>
                  <a:rPr lang="en-US" altLang="zh-CN" sz="2800" b="1" dirty="0" smtClean="0">
                    <a:solidFill>
                      <a:srgbClr val="FFC000"/>
                    </a:solidFill>
                    <a:latin typeface="+mn-ea"/>
                  </a:rPr>
                  <a:t>												</a:t>
                </a:r>
                <a:r>
                  <a:rPr lang="en-US" altLang="zh-CN" sz="2400" b="1" dirty="0">
                    <a:latin typeface="Times New Roman" panose="02020603050405020304" pitchFamily="18" charset="0"/>
                    <a:cs typeface="Times New Roman" panose="02020603050405020304" pitchFamily="18" charset="0"/>
                  </a:rPr>
                  <a:t>2</a:t>
                </a:r>
                <a:r>
                  <a:rPr lang="zh-CN" altLang="en-US" sz="2400" b="1" dirty="0" smtClean="0">
                    <a:latin typeface="+mn-ea"/>
                  </a:rPr>
                  <a:t>、使用说明</a:t>
                </a:r>
                <a:endParaRPr lang="en-US" altLang="zh-CN" sz="2400" b="1" dirty="0">
                  <a:latin typeface="+mn-ea"/>
                </a:endParaRPr>
              </a:p>
              <a:p>
                <a:r>
                  <a:rPr lang="en-US" altLang="zh-CN" sz="2400" b="1" dirty="0" smtClean="0">
                    <a:latin typeface="+mn-ea"/>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O</a:t>
                </a:r>
                <a:r>
                  <a:rPr lang="zh-CN" altLang="en-US" sz="2400" b="1" dirty="0" smtClean="0">
                    <a:latin typeface="Times New Roman" panose="02020603050405020304" pitchFamily="18" charset="0"/>
                    <a:cs typeface="Times New Roman" panose="02020603050405020304" pitchFamily="18" charset="0"/>
                  </a:rPr>
                  <a:t>点：（</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0" smtClean="0">
                            <a:latin typeface="Cambria Math" panose="02040503050406030204" pitchFamily="18" charset="0"/>
                          </a:rPr>
                          <m:t>𝐀</m:t>
                        </m:r>
                      </m:sub>
                    </m:sSub>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𝟎</m:t>
                    </m:r>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𝟒</m:t>
                    </m:r>
                    <m:r>
                      <a:rPr lang="zh-CN" altLang="en-US" sz="2400" b="1" i="1">
                        <a:latin typeface="Cambria Math" panose="02040503050406030204" pitchFamily="18" charset="0"/>
                      </a:rPr>
                      <m:t>，</m:t>
                    </m:r>
                    <m:r>
                      <a:rPr lang="en-US" altLang="zh-CN" sz="2400" b="1" i="1" smtClean="0">
                        <a:latin typeface="Cambria Math" panose="02040503050406030204" pitchFamily="18" charset="0"/>
                      </a:rPr>
                      <m:t>𝒕</m:t>
                    </m:r>
                    <m:r>
                      <a:rPr lang="en-US" altLang="zh-CN" sz="2400" b="1" i="1" smtClean="0">
                        <a:latin typeface="Cambria Math" panose="02040503050406030204" pitchFamily="18" charset="0"/>
                      </a:rPr>
                      <m:t>=</m:t>
                    </m:r>
                    <m:r>
                      <a:rPr lang="en-US" altLang="zh-CN" sz="2400" b="1" i="0" smtClean="0">
                        <a:latin typeface="Cambria Math" panose="02040503050406030204" pitchFamily="18" charset="0"/>
                      </a:rPr>
                      <m:t>𝟖𝟎</m:t>
                    </m:r>
                    <m:r>
                      <a:rPr lang="en-US" altLang="zh-CN" sz="2400" b="1" i="1" smtClean="0">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m:t>
                    </m:r>
                  </m:oMath>
                </a14:m>
                <a:r>
                  <a:rPr lang="zh-CN" altLang="en-US" sz="2400" b="1" dirty="0" smtClean="0">
                    <a:latin typeface="Times New Roman" panose="02020603050405020304" pitchFamily="18" charset="0"/>
                    <a:ea typeface="Cambria Math" panose="02040503050406030204" pitchFamily="18" charset="0"/>
                    <a:cs typeface="Times New Roman" panose="02020603050405020304" pitchFamily="18" charset="0"/>
                  </a:rPr>
                  <a:t>，</a:t>
                </a:r>
                <a:endParaRPr lang="en-US" altLang="zh-CN" sz="2400" b="1" dirty="0" smtClean="0">
                  <a:latin typeface="Times New Roman" panose="02020603050405020304" pitchFamily="18" charset="0"/>
                  <a:ea typeface="Cambria Math" panose="02040503050406030204" pitchFamily="18" charset="0"/>
                  <a:cs typeface="Times New Roman" panose="02020603050405020304" pitchFamily="18" charset="0"/>
                </a:endParaRPr>
              </a:p>
              <a:p>
                <a:r>
                  <a:rPr lang="en-US" altLang="zh-CN" sz="2400" b="1"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2400" b="1" dirty="0" smtClean="0">
                    <a:latin typeface="Times New Roman" panose="02020603050405020304" pitchFamily="18" charset="0"/>
                    <a:ea typeface="Cambria Math" panose="02040503050406030204" pitchFamily="18" charset="0"/>
                    <a:cs typeface="Times New Roman" panose="02020603050405020304" pitchFamily="18" charset="0"/>
                  </a:rPr>
                  <a:t>														</a:t>
                </a:r>
                <a:r>
                  <a:rPr lang="zh-CN" altLang="en-US" sz="2400" b="1" dirty="0" smtClean="0">
                    <a:latin typeface="Times New Roman" panose="02020603050405020304" pitchFamily="18" charset="0"/>
                    <a:ea typeface="Cambria Math" panose="02040503050406030204" pitchFamily="18" charset="0"/>
                    <a:cs typeface="Times New Roman" panose="02020603050405020304" pitchFamily="18" charset="0"/>
                  </a:rPr>
                  <a:t>   过冷液体</a:t>
                </a:r>
                <a:endParaRPr lang="en-US" altLang="zh-CN" sz="2400" b="1" dirty="0" smtClean="0">
                  <a:latin typeface="Times New Roman" panose="02020603050405020304" pitchFamily="18" charset="0"/>
                  <a:ea typeface="Cambria Math" panose="020405030504060302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A</a:t>
                </a:r>
                <a:r>
                  <a:rPr lang="zh-CN" altLang="en-US" sz="2400" b="1" dirty="0" smtClean="0">
                    <a:latin typeface="Times New Roman" panose="02020603050405020304" pitchFamily="18" charset="0"/>
                    <a:cs typeface="Times New Roman" panose="02020603050405020304" pitchFamily="18" charset="0"/>
                  </a:rPr>
                  <a:t>点：</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𝒕</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𝒚</m:t>
                        </m:r>
                      </m:e>
                      <m:sub>
                        <m:r>
                          <a:rPr lang="en-US" altLang="zh-CN" sz="2400" b="1" i="1" smtClean="0">
                            <a:latin typeface="Cambria Math" panose="02040503050406030204" pitchFamily="18" charset="0"/>
                            <a:cs typeface="Times New Roman" panose="02020603050405020304" pitchFamily="18" charset="0"/>
                          </a:rPr>
                          <m:t>𝟏</m:t>
                        </m:r>
                      </m:sub>
                    </m:sSub>
                    <m:r>
                      <a:rPr lang="zh-CN" altLang="en-US" sz="2400" b="1" i="1">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𝒕</m:t>
                    </m:r>
                    <m:r>
                      <a:rPr lang="en-US" altLang="zh-CN" sz="2400" b="1" i="0" smtClean="0">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𝒕</m:t>
                        </m:r>
                      </m:e>
                      <m:sub>
                        <m:r>
                          <a:rPr lang="en-US" altLang="zh-CN" sz="2400" b="1" i="0" smtClean="0">
                            <a:latin typeface="Cambria Math" panose="02040503050406030204" pitchFamily="18" charset="0"/>
                            <a:cs typeface="Times New Roman" panose="02020603050405020304" pitchFamily="18" charset="0"/>
                          </a:rPr>
                          <m:t>𝐛</m:t>
                        </m:r>
                      </m:sub>
                    </m:sSub>
                    <m:r>
                      <a:rPr lang="zh-CN" altLang="en-US" sz="2400" b="1" i="1">
                        <a:latin typeface="Cambria Math" panose="02040503050406030204" pitchFamily="18" charset="0"/>
                        <a:cs typeface="Times New Roman" panose="02020603050405020304" pitchFamily="18" charset="0"/>
                      </a:rPr>
                      <m:t>）</m:t>
                    </m:r>
                  </m:oMath>
                </a14:m>
                <a:r>
                  <a:rPr lang="zh-CN" altLang="en-US" sz="2400" b="1" dirty="0" smtClean="0">
                    <a:latin typeface="Times New Roman" panose="02020603050405020304" pitchFamily="18" charset="0"/>
                    <a:cs typeface="Times New Roman" panose="02020603050405020304" pitchFamily="18" charset="0"/>
                  </a:rPr>
                  <a:t>，泡点</a:t>
                </a:r>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饱和液体</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P</a:t>
                </a:r>
                <a:r>
                  <a:rPr lang="zh-CN" altLang="en-US" sz="2400" b="1" dirty="0" smtClean="0">
                    <a:latin typeface="Times New Roman" panose="02020603050405020304" pitchFamily="18" charset="0"/>
                    <a:cs typeface="Times New Roman" panose="02020603050405020304" pitchFamily="18" charset="0"/>
                  </a:rPr>
                  <a:t>点： </a:t>
                </a:r>
                <a14:m>
                  <m:oMath xmlns:m="http://schemas.openxmlformats.org/officeDocument/2006/math">
                    <m:r>
                      <a:rPr lang="en-US" altLang="zh-CN" sz="2400" b="1" i="1">
                        <a:latin typeface="Cambria Math" panose="02040503050406030204" pitchFamily="18" charset="0"/>
                        <a:cs typeface="Times New Roman" panose="02020603050405020304" pitchFamily="18" charset="0"/>
                      </a:rPr>
                      <m:t>𝒕</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𝒚</m:t>
                        </m:r>
                      </m:e>
                      <m:sub>
                        <m:r>
                          <a:rPr lang="en-US" altLang="zh-CN" sz="2400" b="1" i="1" smtClean="0">
                            <a:latin typeface="Cambria Math" panose="02040503050406030204" pitchFamily="18" charset="0"/>
                            <a:cs typeface="Times New Roman" panose="02020603050405020304" pitchFamily="18" charset="0"/>
                          </a:rPr>
                          <m:t>2</m:t>
                        </m:r>
                      </m:sub>
                    </m:sSub>
                    <m:r>
                      <a:rPr lang="zh-CN" altLang="en-US" sz="2400" b="1" i="1">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𝒙</m:t>
                        </m:r>
                      </m:e>
                      <m:sub>
                        <m:r>
                          <a:rPr lang="en-US" altLang="zh-CN" sz="2400" b="1" i="1" smtClean="0">
                            <a:latin typeface="Cambria Math" panose="02040503050406030204" pitchFamily="18" charset="0"/>
                            <a:cs typeface="Times New Roman" panose="02020603050405020304" pitchFamily="18" charset="0"/>
                          </a:rPr>
                          <m:t>𝟐</m:t>
                        </m:r>
                      </m:sub>
                    </m:sSub>
                    <m:r>
                      <a:rPr lang="zh-CN" altLang="en-US" sz="2400" b="1" i="1">
                        <a:latin typeface="Cambria Math" panose="02040503050406030204" pitchFamily="18" charset="0"/>
                        <a:cs typeface="Times New Roman" panose="02020603050405020304" pitchFamily="18" charset="0"/>
                      </a:rPr>
                      <m:t>）</m:t>
                    </m:r>
                  </m:oMath>
                </a14:m>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平衡温度</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产生互成平衡的气液两相，</a:t>
                </a:r>
                <a:r>
                  <a:rPr lang="en-US" altLang="zh-CN" sz="2400" b="1" i="1" dirty="0" smtClean="0">
                    <a:latin typeface="Times New Roman" panose="02020603050405020304" pitchFamily="18" charset="0"/>
                    <a:cs typeface="Times New Roman" panose="02020603050405020304" pitchFamily="18" charset="0"/>
                  </a:rPr>
                  <a:t>e</a:t>
                </a:r>
                <a:r>
                  <a:rPr lang="zh-CN" altLang="en-US" sz="2400" b="1" dirty="0" smtClean="0">
                    <a:latin typeface="Times New Roman" panose="02020603050405020304" pitchFamily="18" charset="0"/>
                    <a:cs typeface="Times New Roman" panose="02020603050405020304" pitchFamily="18" charset="0"/>
                  </a:rPr>
                  <a:t>点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和</a:t>
                </a:r>
                <a:r>
                  <a:rPr lang="en-US" altLang="zh-CN" sz="2400" b="1" i="1" dirty="0" smtClean="0">
                    <a:latin typeface="Times New Roman" panose="02020603050405020304" pitchFamily="18" charset="0"/>
                    <a:cs typeface="Times New Roman" panose="02020603050405020304" pitchFamily="18" charset="0"/>
                  </a:rPr>
                  <a:t>f</a:t>
                </a:r>
                <a:r>
                  <a:rPr lang="zh-CN" altLang="en-US" sz="2400" b="1" dirty="0" smtClean="0">
                    <a:latin typeface="Times New Roman" panose="02020603050405020304" pitchFamily="18" charset="0"/>
                    <a:cs typeface="Times New Roman" panose="02020603050405020304" pitchFamily="18" charset="0"/>
                  </a:rPr>
                  <a:t>点分别代表这一平衡体系中</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的饱和液体和饱和蒸汽。</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D</a:t>
                </a:r>
                <a:r>
                  <a:rPr lang="zh-CN" altLang="en-US" sz="2400" b="1" dirty="0" smtClean="0">
                    <a:latin typeface="Times New Roman" panose="02020603050405020304" pitchFamily="18" charset="0"/>
                    <a:cs typeface="Times New Roman" panose="02020603050405020304" pitchFamily="18" charset="0"/>
                  </a:rPr>
                  <a:t>点：</a:t>
                </a:r>
                <a:r>
                  <a:rPr lang="en-US" altLang="zh-CN" sz="2400" b="1" dirty="0">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cs typeface="Times New Roman" panose="02020603050405020304" pitchFamily="18" charset="0"/>
                      </a:rPr>
                      <m:t>𝒕</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𝒙</m:t>
                        </m:r>
                      </m:e>
                      <m:sub>
                        <m:r>
                          <a:rPr lang="en-US" altLang="zh-CN" sz="2400" b="1" i="1" smtClean="0">
                            <a:latin typeface="Cambria Math" panose="02040503050406030204" pitchFamily="18" charset="0"/>
                            <a:cs typeface="Times New Roman" panose="02020603050405020304" pitchFamily="18" charset="0"/>
                          </a:rPr>
                          <m:t>1</m:t>
                        </m:r>
                      </m:sub>
                    </m:sSub>
                    <m:r>
                      <a:rPr lang="zh-CN" altLang="en-US"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𝒕</m:t>
                    </m:r>
                    <m:r>
                      <a:rPr lang="en-US" altLang="zh-CN" sz="2400" b="1" i="1" smtClean="0">
                        <a:latin typeface="Cambria Math" panose="02040503050406030204" pitchFamily="18" charset="0"/>
                        <a:cs typeface="Times New Roman" panose="02020603050405020304" pitchFamily="18" charset="0"/>
                      </a:rPr>
                      <m:t>=</m:t>
                    </m:r>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𝒕</m:t>
                        </m:r>
                      </m:e>
                      <m:sub>
                        <m:r>
                          <a:rPr lang="en-US" altLang="zh-CN" sz="2400" b="1" i="0" smtClean="0">
                            <a:latin typeface="Cambria Math" panose="02040503050406030204" pitchFamily="18" charset="0"/>
                            <a:cs typeface="Times New Roman" panose="02020603050405020304" pitchFamily="18" charset="0"/>
                          </a:rPr>
                          <m:t>𝐃</m:t>
                        </m:r>
                      </m:sub>
                    </m:sSub>
                    <m:r>
                      <a:rPr lang="zh-CN" altLang="en-US" sz="2400" b="1" i="1">
                        <a:latin typeface="Cambria Math" panose="02040503050406030204" pitchFamily="18" charset="0"/>
                        <a:cs typeface="Times New Roman" panose="02020603050405020304" pitchFamily="18" charset="0"/>
                      </a:rPr>
                      <m:t>）</m:t>
                    </m:r>
                  </m:oMath>
                </a14:m>
                <a:r>
                  <a:rPr lang="zh-CN" altLang="en-US" sz="2400" b="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露点</a:t>
                </a:r>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饱和蒸汽</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5</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Q</a:t>
                </a:r>
                <a:r>
                  <a:rPr lang="zh-CN" altLang="en-US" sz="2400" b="1" dirty="0" smtClean="0">
                    <a:latin typeface="Times New Roman" panose="02020603050405020304" pitchFamily="18" charset="0"/>
                    <a:cs typeface="Times New Roman" panose="02020603050405020304" pitchFamily="18" charset="0"/>
                  </a:rPr>
                  <a:t>点</a:t>
                </a:r>
                <a:r>
                  <a:rPr lang="en-US" altLang="zh-CN" sz="2400" b="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cs typeface="Times New Roman" panose="02020603050405020304" pitchFamily="18" charset="0"/>
                      </a:rPr>
                      <m:t>𝒕</m:t>
                    </m:r>
                    <m:r>
                      <a:rPr lang="en-US" altLang="zh-CN"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1">
                        <a:latin typeface="Cambria Math" panose="02040503050406030204" pitchFamily="18" charset="0"/>
                        <a:cs typeface="Times New Roman" panose="02020603050405020304" pitchFamily="18" charset="0"/>
                      </a:rPr>
                      <m:t>（</m:t>
                    </m:r>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𝒙</m:t>
                        </m:r>
                      </m:e>
                      <m:sub>
                        <m:r>
                          <a:rPr lang="en-US" altLang="zh-CN" sz="2400" b="1" i="0" smtClean="0">
                            <a:latin typeface="Cambria Math" panose="02040503050406030204" pitchFamily="18" charset="0"/>
                            <a:cs typeface="Times New Roman" panose="02020603050405020304" pitchFamily="18" charset="0"/>
                          </a:rPr>
                          <m:t>𝐀</m:t>
                        </m:r>
                      </m:sub>
                    </m:sSub>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𝟎</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𝟒</m:t>
                    </m:r>
                    <m:r>
                      <a:rPr lang="zh-CN" altLang="en-US" sz="2400" b="1" i="1">
                        <a:latin typeface="Cambria Math" panose="02040503050406030204" pitchFamily="18" charset="0"/>
                        <a:cs typeface="Times New Roman" panose="02020603050405020304" pitchFamily="18" charset="0"/>
                      </a:rPr>
                      <m:t>）</m:t>
                    </m:r>
                  </m:oMath>
                </a14:m>
                <a:r>
                  <a:rPr lang="zh-CN" altLang="en-US" sz="2400" b="1" dirty="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过热蒸汽</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若过热蒸汽冷却，过程与升温过程相反</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p>
            </p:txBody>
          </p:sp>
        </mc:Choice>
        <mc:Fallback xmlns="">
          <p:sp>
            <p:nvSpPr>
              <p:cNvPr id="2" name="矩形 1"/>
              <p:cNvSpPr>
                <a:spLocks noRot="1" noChangeAspect="1" noMove="1" noResize="1" noEditPoints="1" noAdjustHandles="1" noChangeArrowheads="1" noChangeShapeType="1" noTextEdit="1"/>
              </p:cNvSpPr>
              <p:nvPr/>
            </p:nvSpPr>
            <p:spPr>
              <a:xfrm>
                <a:off x="355512" y="827705"/>
                <a:ext cx="11531688" cy="5693866"/>
              </a:xfrm>
              <a:prstGeom prst="rect">
                <a:avLst/>
              </a:prstGeom>
              <a:blipFill>
                <a:blip r:embed="rId2"/>
                <a:stretch>
                  <a:fillRect t="-107" r="-423"/>
                </a:stretch>
              </a:blipFill>
            </p:spPr>
            <p:txBody>
              <a:bodyPr/>
              <a:lstStyle/>
              <a:p>
                <a:r>
                  <a:rPr lang="zh-CN" altLang="en-US">
                    <a:noFill/>
                  </a:rPr>
                  <a:t> </a:t>
                </a:r>
              </a:p>
            </p:txBody>
          </p:sp>
        </mc:Fallback>
      </mc:AlternateContent>
      <p:sp>
        <p:nvSpPr>
          <p:cNvPr id="4" name="Text Box 4"/>
          <p:cNvSpPr txBox="1">
            <a:spLocks noChangeArrowheads="1"/>
          </p:cNvSpPr>
          <p:nvPr/>
        </p:nvSpPr>
        <p:spPr bwMode="auto">
          <a:xfrm>
            <a:off x="3621017" y="125542"/>
            <a:ext cx="58756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6.2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  双组分溶液的汽</a:t>
            </a: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液平衡</a:t>
            </a:r>
          </a:p>
        </p:txBody>
      </p:sp>
      <p:sp>
        <p:nvSpPr>
          <p:cNvPr id="5" name="椭圆形标注 4"/>
          <p:cNvSpPr/>
          <p:nvPr/>
        </p:nvSpPr>
        <p:spPr>
          <a:xfrm>
            <a:off x="10258697" y="827705"/>
            <a:ext cx="1933303" cy="470262"/>
          </a:xfrm>
          <a:prstGeom prst="wedgeEllipseCallout">
            <a:avLst>
              <a:gd name="adj1" fmla="val -51341"/>
              <a:gd name="adj2" fmla="val 392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压力一定时</a:t>
            </a:r>
            <a:endParaRPr lang="zh-CN" altLang="en-US" dirty="0"/>
          </a:p>
        </p:txBody>
      </p:sp>
      <p:grpSp>
        <p:nvGrpSpPr>
          <p:cNvPr id="7" name="组合 6"/>
          <p:cNvGrpSpPr/>
          <p:nvPr/>
        </p:nvGrpSpPr>
        <p:grpSpPr>
          <a:xfrm>
            <a:off x="462365" y="931438"/>
            <a:ext cx="5026385" cy="5486399"/>
            <a:chOff x="462365" y="931438"/>
            <a:chExt cx="5026385" cy="5486399"/>
          </a:xfrm>
        </p:grpSpPr>
        <p:pic>
          <p:nvPicPr>
            <p:cNvPr id="3" name="Picture 17" descr="图6－1t-x-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365" y="931438"/>
              <a:ext cx="5026385" cy="5486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6" name="文本框 5"/>
                <p:cNvSpPr txBox="1"/>
                <p:nvPr/>
              </p:nvSpPr>
              <p:spPr>
                <a:xfrm>
                  <a:off x="3321748" y="6001955"/>
                  <a:ext cx="3895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altLang="zh-CN" b="1" i="1" smtClean="0">
                                <a:solidFill>
                                  <a:schemeClr val="bg1"/>
                                </a:solidFill>
                                <a:latin typeface="Cambria Math" panose="02040503050406030204" pitchFamily="18" charset="0"/>
                              </a:rPr>
                            </m:ctrlPr>
                          </m:dPr>
                          <m:e>
                            <m:r>
                              <a:rPr lang="en-US" altLang="zh-CN" b="1" i="1" smtClean="0">
                                <a:solidFill>
                                  <a:schemeClr val="bg1"/>
                                </a:solidFill>
                                <a:latin typeface="Cambria Math" panose="02040503050406030204" pitchFamily="18" charset="0"/>
                              </a:rPr>
                              <m:t>𝒚</m:t>
                            </m:r>
                          </m:e>
                        </m:d>
                      </m:oMath>
                    </m:oMathPara>
                  </a14:m>
                  <a:endParaRPr lang="zh-CN" altLang="en-US" b="1" dirty="0"/>
                </a:p>
              </p:txBody>
            </p:sp>
          </mc:Choice>
          <mc:Fallback>
            <p:sp>
              <p:nvSpPr>
                <p:cNvPr id="6" name="文本框 5"/>
                <p:cNvSpPr txBox="1">
                  <a:spLocks noRot="1" noChangeAspect="1" noMove="1" noResize="1" noEditPoints="1" noAdjustHandles="1" noChangeArrowheads="1" noChangeShapeType="1" noTextEdit="1"/>
                </p:cNvSpPr>
                <p:nvPr/>
              </p:nvSpPr>
              <p:spPr>
                <a:xfrm>
                  <a:off x="3321748" y="6001955"/>
                  <a:ext cx="389529" cy="276999"/>
                </a:xfrm>
                <a:prstGeom prst="rect">
                  <a:avLst/>
                </a:prstGeom>
                <a:blipFill>
                  <a:blip r:embed="rId4"/>
                  <a:stretch>
                    <a:fillRect b="-26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98890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355512" y="945448"/>
                <a:ext cx="11531688" cy="5632311"/>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、结论；</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）在气液两相达平衡时，气相中易挥发</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组分的含量</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𝒚</m:t>
                        </m:r>
                      </m:e>
                      <m:sub>
                        <m:r>
                          <a:rPr lang="en-US" altLang="zh-CN" sz="2400" b="1" i="1" smtClean="0">
                            <a:latin typeface="Cambria Math" panose="02040503050406030204" pitchFamily="18" charset="0"/>
                            <a:cs typeface="Times New Roman" panose="02020603050405020304" pitchFamily="18" charset="0"/>
                          </a:rPr>
                          <m:t>𝟐</m:t>
                        </m:r>
                      </m:sub>
                    </m:sSub>
                  </m:oMath>
                </a14:m>
                <a:r>
                  <a:rPr lang="zh-CN" altLang="en-US" sz="2400" b="1" dirty="0" smtClean="0">
                    <a:solidFill>
                      <a:srgbClr val="FF0000"/>
                    </a:solidFill>
                    <a:latin typeface="Times New Roman" panose="02020603050405020304" pitchFamily="18" charset="0"/>
                    <a:cs typeface="Times New Roman" panose="02020603050405020304" pitchFamily="18" charset="0"/>
                  </a:rPr>
                  <a:t>大于</a:t>
                </a:r>
                <a:r>
                  <a:rPr lang="zh-CN" altLang="en-US" sz="2400" b="1" dirty="0" smtClean="0">
                    <a:latin typeface="Times New Roman" panose="02020603050405020304" pitchFamily="18" charset="0"/>
                    <a:cs typeface="Times New Roman" panose="02020603050405020304" pitchFamily="18" charset="0"/>
                  </a:rPr>
                  <a:t>液相中易挥发组分的含</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量</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𝒙</m:t>
                        </m:r>
                      </m:e>
                      <m:sub>
                        <m:r>
                          <a:rPr lang="en-US" altLang="zh-CN" sz="2400" b="1" i="1" smtClean="0">
                            <a:latin typeface="Cambria Math" panose="02040503050406030204" pitchFamily="18" charset="0"/>
                            <a:cs typeface="Times New Roman" panose="02020603050405020304" pitchFamily="18" charset="0"/>
                          </a:rPr>
                          <m:t>𝟐</m:t>
                        </m:r>
                      </m:sub>
                    </m:sSub>
                  </m:oMath>
                </a14:m>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）在气液两相达平衡时，两相具有相同</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的温度。</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）在气液两相达平衡时，平衡温度随着</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易挥发组分含量的增加而降低。</a:t>
                </a:r>
                <a:r>
                  <a:rPr lang="en-US" altLang="zh-CN" sz="2400" b="1" dirty="0" smtClean="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）组成相同时，露点温度</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&gt;</m:t>
                    </m:r>
                  </m:oMath>
                </a14:m>
                <a:r>
                  <a:rPr lang="zh-CN" altLang="en-US" sz="2400" b="1" dirty="0" smtClean="0">
                    <a:latin typeface="Times New Roman" panose="02020603050405020304" pitchFamily="18" charset="0"/>
                    <a:cs typeface="Times New Roman" panose="02020603050405020304" pitchFamily="18" charset="0"/>
                  </a:rPr>
                  <a:t>泡点温度</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5</a:t>
                </a:r>
                <a:r>
                  <a:rPr lang="zh-CN" altLang="en-US" sz="2400" b="1" dirty="0" smtClean="0">
                    <a:latin typeface="Times New Roman" panose="02020603050405020304" pitchFamily="18" charset="0"/>
                    <a:cs typeface="Times New Roman" panose="02020603050405020304" pitchFamily="18" charset="0"/>
                  </a:rPr>
                  <a:t>）当</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𝒙</m:t>
                        </m:r>
                      </m:e>
                      <m:sub>
                        <m:r>
                          <a:rPr lang="en-US" altLang="zh-CN" sz="2400" b="1" i="1" smtClean="0">
                            <a:latin typeface="Cambria Math" panose="02040503050406030204" pitchFamily="18" charset="0"/>
                            <a:cs typeface="Times New Roman" panose="02020603050405020304" pitchFamily="18" charset="0"/>
                          </a:rPr>
                          <m:t>𝑨</m:t>
                        </m:r>
                      </m:sub>
                    </m:sSub>
                    <m:d>
                      <m:dPr>
                        <m:ctrlPr>
                          <a:rPr lang="en-US" altLang="zh-CN" sz="2400" b="1" i="1" smtClean="0">
                            <a:latin typeface="Cambria Math" panose="02040503050406030204" pitchFamily="18" charset="0"/>
                            <a:cs typeface="Times New Roman" panose="02020603050405020304" pitchFamily="18" charset="0"/>
                          </a:rPr>
                        </m:ctrlPr>
                      </m:dPr>
                      <m:e>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𝒚</m:t>
                            </m:r>
                          </m:e>
                          <m:sub>
                            <m:r>
                              <a:rPr lang="en-US" altLang="zh-CN" sz="2400" b="1" i="1" smtClean="0">
                                <a:latin typeface="Cambria Math" panose="02040503050406030204" pitchFamily="18" charset="0"/>
                                <a:cs typeface="Times New Roman" panose="02020603050405020304" pitchFamily="18" charset="0"/>
                              </a:rPr>
                              <m:t>𝑨</m:t>
                            </m:r>
                          </m:sub>
                        </m:sSub>
                      </m:e>
                    </m:d>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𝟎</m:t>
                    </m:r>
                    <m:r>
                      <a:rPr lang="zh-CN" altLang="en-US" sz="2400" b="1" i="1">
                        <a:latin typeface="Cambria Math" panose="02040503050406030204" pitchFamily="18" charset="0"/>
                        <a:cs typeface="Times New Roman" panose="02020603050405020304" pitchFamily="18" charset="0"/>
                      </a:rPr>
                      <m:t>时，</m:t>
                    </m:r>
                  </m:oMath>
                </a14:m>
                <a:r>
                  <a:rPr lang="zh-CN" altLang="en-US" sz="2400" b="1" dirty="0" smtClean="0">
                    <a:latin typeface="Times New Roman" panose="02020603050405020304" pitchFamily="18" charset="0"/>
                    <a:cs typeface="Times New Roman" panose="02020603050405020304" pitchFamily="18" charset="0"/>
                  </a:rPr>
                  <a:t>泡点线和露点线相</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交于一点，此时的温度也是纯组分</a:t>
                </a:r>
                <a:r>
                  <a:rPr lang="en-US" altLang="zh-CN" sz="2400" b="1" dirty="0" smtClean="0">
                    <a:latin typeface="Times New Roman" panose="02020603050405020304" pitchFamily="18" charset="0"/>
                    <a:cs typeface="Times New Roman" panose="02020603050405020304" pitchFamily="18" charset="0"/>
                  </a:rPr>
                  <a:t>B								</a:t>
                </a: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𝒑</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𝟏𝟎𝟏</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𝟑𝟑</m:t>
                    </m:r>
                    <m:r>
                      <a:rPr lang="en-US" altLang="zh-CN" sz="2400" b="1" i="1" smtClean="0">
                        <a:latin typeface="Cambria Math" panose="02040503050406030204" pitchFamily="18" charset="0"/>
                        <a:cs typeface="Times New Roman" panose="02020603050405020304" pitchFamily="18" charset="0"/>
                      </a:rPr>
                      <m:t>𝒌𝑷𝒂</m:t>
                    </m:r>
                  </m:oMath>
                </a14:m>
                <a:r>
                  <a:rPr lang="zh-CN" altLang="en-US" sz="2400" b="1" dirty="0" smtClean="0">
                    <a:latin typeface="Times New Roman" panose="02020603050405020304" pitchFamily="18" charset="0"/>
                    <a:cs typeface="Times New Roman" panose="02020603050405020304" pitchFamily="18" charset="0"/>
                  </a:rPr>
                  <a:t>下的</a:t>
                </a:r>
                <a:r>
                  <a:rPr lang="zh-CN" altLang="en-US" sz="2400" b="1" dirty="0">
                    <a:latin typeface="Times New Roman" panose="02020603050405020304" pitchFamily="18" charset="0"/>
                    <a:cs typeface="Times New Roman" panose="02020603050405020304" pitchFamily="18" charset="0"/>
                  </a:rPr>
                  <a:t>沸</a:t>
                </a:r>
                <a:r>
                  <a:rPr lang="zh-CN" altLang="en-US" sz="2400" b="1" dirty="0" smtClean="0">
                    <a:latin typeface="Times New Roman" panose="02020603050405020304" pitchFamily="18" charset="0"/>
                    <a:cs typeface="Times New Roman" panose="02020603050405020304" pitchFamily="18" charset="0"/>
                  </a:rPr>
                  <a:t>点。</a:t>
                </a:r>
                <a:endParaRPr lang="en-US" altLang="zh-CN" sz="2400" b="1" dirty="0" smtClean="0">
                  <a:latin typeface="Times New Roman" panose="02020603050405020304" pitchFamily="18" charset="0"/>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6</a:t>
                </a:r>
                <a:r>
                  <a:rPr lang="zh-CN" altLang="en-US" sz="2400" b="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当</a:t>
                </a:r>
                <a14:m>
                  <m:oMath xmlns:m="http://schemas.openxmlformats.org/officeDocument/2006/math">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𝒙</m:t>
                        </m:r>
                      </m:e>
                      <m:sub>
                        <m:r>
                          <a:rPr lang="en-US" altLang="zh-CN" sz="2400" b="1" i="1">
                            <a:latin typeface="Cambria Math" panose="02040503050406030204" pitchFamily="18" charset="0"/>
                            <a:cs typeface="Times New Roman" panose="02020603050405020304" pitchFamily="18" charset="0"/>
                          </a:rPr>
                          <m:t>𝑨</m:t>
                        </m:r>
                      </m:sub>
                    </m:sSub>
                    <m:d>
                      <m:dPr>
                        <m:ctrlPr>
                          <a:rPr lang="en-US" altLang="zh-CN" sz="2400" b="1" i="1">
                            <a:latin typeface="Cambria Math" panose="02040503050406030204" pitchFamily="18" charset="0"/>
                            <a:cs typeface="Times New Roman" panose="02020603050405020304" pitchFamily="18" charset="0"/>
                          </a:rPr>
                        </m:ctrlPr>
                      </m:dPr>
                      <m:e>
                        <m:sSub>
                          <m:sSubPr>
                            <m:ctrlPr>
                              <a:rPr lang="en-US" altLang="zh-CN" sz="2400" b="1" i="1">
                                <a:latin typeface="Cambria Math" panose="02040503050406030204" pitchFamily="18" charset="0"/>
                                <a:cs typeface="Times New Roman" panose="02020603050405020304" pitchFamily="18" charset="0"/>
                              </a:rPr>
                            </m:ctrlPr>
                          </m:sSubPr>
                          <m:e>
                            <m:r>
                              <a:rPr lang="en-US" altLang="zh-CN" sz="2400" b="1" i="1">
                                <a:latin typeface="Cambria Math" panose="02040503050406030204" pitchFamily="18" charset="0"/>
                                <a:cs typeface="Times New Roman" panose="02020603050405020304" pitchFamily="18" charset="0"/>
                              </a:rPr>
                              <m:t>𝒚</m:t>
                            </m:r>
                          </m:e>
                          <m:sub>
                            <m:r>
                              <a:rPr lang="en-US" altLang="zh-CN" sz="2400" b="1" i="1">
                                <a:latin typeface="Cambria Math" panose="02040503050406030204" pitchFamily="18" charset="0"/>
                                <a:cs typeface="Times New Roman" panose="02020603050405020304" pitchFamily="18" charset="0"/>
                              </a:rPr>
                              <m:t>𝑨</m:t>
                            </m:r>
                          </m:sub>
                        </m:sSub>
                      </m:e>
                    </m:d>
                    <m:r>
                      <a:rPr lang="en-US" altLang="zh-CN" sz="2400" b="1" i="1">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1</m:t>
                    </m:r>
                    <m:r>
                      <a:rPr lang="zh-CN" altLang="en-US" sz="2400" b="1" i="1">
                        <a:latin typeface="Cambria Math" panose="02040503050406030204" pitchFamily="18" charset="0"/>
                        <a:cs typeface="Times New Roman" panose="02020603050405020304" pitchFamily="18" charset="0"/>
                      </a:rPr>
                      <m:t>时，</m:t>
                    </m:r>
                  </m:oMath>
                </a14:m>
                <a:r>
                  <a:rPr lang="zh-CN" altLang="en-US" sz="2400" b="1" dirty="0">
                    <a:latin typeface="Times New Roman" panose="02020603050405020304" pitchFamily="18" charset="0"/>
                    <a:cs typeface="Times New Roman" panose="02020603050405020304" pitchFamily="18" charset="0"/>
                  </a:rPr>
                  <a:t>泡点线和露点线相</a:t>
                </a:r>
                <a:endParaRPr lang="en-US" altLang="zh-CN" sz="2400" b="1" dirty="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  交于一点，此时的</a:t>
                </a:r>
                <a:r>
                  <a:rPr lang="zh-CN" altLang="en-US" sz="2400" b="1" dirty="0" smtClean="0">
                    <a:latin typeface="Times New Roman" panose="02020603050405020304" pitchFamily="18" charset="0"/>
                    <a:cs typeface="Times New Roman" panose="02020603050405020304" pitchFamily="18" charset="0"/>
                  </a:rPr>
                  <a:t>温度也是纯组分</a:t>
                </a:r>
                <a:r>
                  <a:rPr lang="en-US" altLang="zh-CN" sz="2400" b="1" dirty="0" smtClean="0">
                    <a:latin typeface="Times New Roman" panose="02020603050405020304" pitchFamily="18" charset="0"/>
                    <a:cs typeface="Times New Roman" panose="02020603050405020304" pitchFamily="18" charset="0"/>
                  </a:rPr>
                  <a:t>A</a:t>
                </a:r>
                <a:r>
                  <a:rPr lang="zh-CN" altLang="en-US" sz="2400" b="1" dirty="0" smtClean="0">
                    <a:latin typeface="Times New Roman" panose="02020603050405020304" pitchFamily="18" charset="0"/>
                    <a:cs typeface="Times New Roman" panose="02020603050405020304" pitchFamily="18" charset="0"/>
                  </a:rPr>
                  <a:t>在</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1">
                        <a:latin typeface="Cambria Math" panose="02040503050406030204" pitchFamily="18" charset="0"/>
                        <a:cs typeface="Times New Roman" panose="02020603050405020304" pitchFamily="18" charset="0"/>
                      </a:rPr>
                      <m:t>𝒑</m:t>
                    </m:r>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𝟏𝟎𝟏</m:t>
                    </m:r>
                    <m:r>
                      <a:rPr lang="en-US" altLang="zh-CN" sz="2400" b="1" i="1">
                        <a:latin typeface="Cambria Math" panose="02040503050406030204" pitchFamily="18" charset="0"/>
                        <a:cs typeface="Times New Roman" panose="02020603050405020304" pitchFamily="18" charset="0"/>
                      </a:rPr>
                      <m:t>.</m:t>
                    </m:r>
                    <m:r>
                      <a:rPr lang="en-US" altLang="zh-CN" sz="2400" b="1" i="1">
                        <a:latin typeface="Cambria Math" panose="02040503050406030204" pitchFamily="18" charset="0"/>
                        <a:cs typeface="Times New Roman" panose="02020603050405020304" pitchFamily="18" charset="0"/>
                      </a:rPr>
                      <m:t>𝟑𝟑</m:t>
                    </m:r>
                    <m:r>
                      <a:rPr lang="en-US" altLang="zh-CN" sz="2400" b="1" i="1">
                        <a:latin typeface="Cambria Math" panose="02040503050406030204" pitchFamily="18" charset="0"/>
                        <a:cs typeface="Times New Roman" panose="02020603050405020304" pitchFamily="18" charset="0"/>
                      </a:rPr>
                      <m:t>𝒌𝑷𝒂</m:t>
                    </m:r>
                  </m:oMath>
                </a14:m>
                <a:r>
                  <a:rPr lang="zh-CN" altLang="en-US" sz="2400" b="1" dirty="0" smtClean="0">
                    <a:latin typeface="Times New Roman" panose="02020603050405020304" pitchFamily="18" charset="0"/>
                    <a:cs typeface="Times New Roman" panose="02020603050405020304" pitchFamily="18" charset="0"/>
                  </a:rPr>
                  <a:t>的沸点。</a:t>
                </a:r>
                <a:r>
                  <a:rPr lang="en-US" altLang="zh-CN" sz="2400" b="1" dirty="0" smtClean="0">
                    <a:latin typeface="Times New Roman" panose="02020603050405020304" pitchFamily="18" charset="0"/>
                    <a:cs typeface="Times New Roman" panose="02020603050405020304" pitchFamily="18" charset="0"/>
                  </a:rPr>
                  <a:t>	</a:t>
                </a:r>
              </a:p>
            </p:txBody>
          </p:sp>
        </mc:Choice>
        <mc:Fallback xmlns="">
          <p:sp>
            <p:nvSpPr>
              <p:cNvPr id="2" name="矩形 1"/>
              <p:cNvSpPr>
                <a:spLocks noRot="1" noChangeAspect="1" noMove="1" noResize="1" noEditPoints="1" noAdjustHandles="1" noChangeArrowheads="1" noChangeShapeType="1" noTextEdit="1"/>
              </p:cNvSpPr>
              <p:nvPr/>
            </p:nvSpPr>
            <p:spPr>
              <a:xfrm>
                <a:off x="355512" y="945448"/>
                <a:ext cx="11531688" cy="5632311"/>
              </a:xfrm>
              <a:prstGeom prst="rect">
                <a:avLst/>
              </a:prstGeom>
              <a:blipFill>
                <a:blip r:embed="rId2"/>
                <a:stretch>
                  <a:fillRect t="-1190" b="-1190"/>
                </a:stretch>
              </a:blipFill>
            </p:spPr>
            <p:txBody>
              <a:bodyPr/>
              <a:lstStyle/>
              <a:p>
                <a:r>
                  <a:rPr lang="zh-CN" altLang="en-US">
                    <a:noFill/>
                  </a:rPr>
                  <a:t> </a:t>
                </a:r>
              </a:p>
            </p:txBody>
          </p:sp>
        </mc:Fallback>
      </mc:AlternateContent>
      <p:pic>
        <p:nvPicPr>
          <p:cNvPr id="3" name="Picture 17" descr="图6－1t-x-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83" y="1091360"/>
            <a:ext cx="5026385" cy="5486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p:cNvSpPr txBox="1">
            <a:spLocks noChangeArrowheads="1"/>
          </p:cNvSpPr>
          <p:nvPr/>
        </p:nvSpPr>
        <p:spPr bwMode="auto">
          <a:xfrm>
            <a:off x="3621017" y="125542"/>
            <a:ext cx="58756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6.2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  双组分溶液的汽</a:t>
            </a: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液平衡</a:t>
            </a:r>
          </a:p>
        </p:txBody>
      </p:sp>
      <p:sp>
        <p:nvSpPr>
          <p:cNvPr id="5" name="椭圆形标注 4"/>
          <p:cNvSpPr/>
          <p:nvPr/>
        </p:nvSpPr>
        <p:spPr>
          <a:xfrm>
            <a:off x="9398086" y="710317"/>
            <a:ext cx="1933303" cy="470262"/>
          </a:xfrm>
          <a:prstGeom prst="wedgeEllipseCallout">
            <a:avLst>
              <a:gd name="adj1" fmla="val -51341"/>
              <a:gd name="adj2" fmla="val 392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压力一定时</a:t>
            </a:r>
            <a:endParaRPr lang="zh-CN" altLang="en-US" dirty="0"/>
          </a:p>
        </p:txBody>
      </p:sp>
      <mc:AlternateContent xmlns:mc="http://schemas.openxmlformats.org/markup-compatibility/2006">
        <mc:Choice xmlns:a14="http://schemas.microsoft.com/office/drawing/2010/main" Requires="a14">
          <p:sp>
            <p:nvSpPr>
              <p:cNvPr id="6" name="文本框 5"/>
              <p:cNvSpPr txBox="1"/>
              <p:nvPr/>
            </p:nvSpPr>
            <p:spPr>
              <a:xfrm>
                <a:off x="3355873" y="6151876"/>
                <a:ext cx="3895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altLang="zh-CN" b="1" i="1" smtClean="0">
                              <a:solidFill>
                                <a:schemeClr val="bg1"/>
                              </a:solidFill>
                              <a:latin typeface="Cambria Math" panose="02040503050406030204" pitchFamily="18" charset="0"/>
                            </a:rPr>
                          </m:ctrlPr>
                        </m:dPr>
                        <m:e>
                          <m:r>
                            <a:rPr lang="en-US" altLang="zh-CN" b="1" i="1" smtClean="0">
                              <a:solidFill>
                                <a:schemeClr val="bg1"/>
                              </a:solidFill>
                              <a:latin typeface="Cambria Math" panose="02040503050406030204" pitchFamily="18" charset="0"/>
                            </a:rPr>
                            <m:t>𝒚</m:t>
                          </m:r>
                        </m:e>
                      </m:d>
                    </m:oMath>
                  </m:oMathPara>
                </a14:m>
                <a:endParaRPr lang="zh-CN" altLang="en-US" b="1" dirty="0"/>
              </a:p>
            </p:txBody>
          </p:sp>
        </mc:Choice>
        <mc:Fallback>
          <p:sp>
            <p:nvSpPr>
              <p:cNvPr id="6" name="文本框 5"/>
              <p:cNvSpPr txBox="1">
                <a:spLocks noRot="1" noChangeAspect="1" noMove="1" noResize="1" noEditPoints="1" noAdjustHandles="1" noChangeArrowheads="1" noChangeShapeType="1" noTextEdit="1"/>
              </p:cNvSpPr>
              <p:nvPr/>
            </p:nvSpPr>
            <p:spPr>
              <a:xfrm>
                <a:off x="3355873" y="6151876"/>
                <a:ext cx="389529" cy="276999"/>
              </a:xfrm>
              <a:prstGeom prst="rect">
                <a:avLst/>
              </a:prstGeom>
              <a:blipFill>
                <a:blip r:embed="rId4"/>
                <a:stretch>
                  <a:fillRect b="-239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1123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355512" y="827705"/>
                <a:ext cx="11836488" cy="5016758"/>
              </a:xfrm>
              <a:prstGeom prst="rect">
                <a:avLst/>
              </a:prstGeom>
            </p:spPr>
            <p:txBody>
              <a:bodyPr wrap="square">
                <a:spAutoFit/>
              </a:bodyPr>
              <a:lstStyle/>
              <a:p>
                <a:r>
                  <a:rPr lang="en-US" altLang="zh-CN" sz="2400" b="1" dirty="0"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a:t>6.2.1.3</a:t>
                </a:r>
                <a:r>
                  <a:rPr lang="zh-CN" altLang="en-US" sz="2400" b="1" dirty="0" smtClean="0">
                    <a:solidFill>
                      <a:srgbClr val="FFC000"/>
                    </a:solidFill>
                    <a:latin typeface="Cambria Math" panose="02040503050406030204" pitchFamily="18" charset="0"/>
                    <a:cs typeface="Times New Roman" panose="02020603050405020304" pitchFamily="18" charset="0"/>
                  </a:rPr>
                  <a:t>   气液平衡图（</a:t>
                </a:r>
                <a14:m>
                  <m:oMath xmlns:m="http://schemas.openxmlformats.org/officeDocument/2006/math">
                    <m:r>
                      <a:rPr lang="en-US" altLang="zh-CN" sz="2400" b="1" i="1" dirty="0"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m:t>𝒚</m:t>
                    </m:r>
                    <m:r>
                      <a:rPr lang="en-US" altLang="zh-CN" sz="2400" b="1" i="1" dirty="0"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dirty="0"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m:t>𝒙</m:t>
                    </m:r>
                  </m:oMath>
                </a14:m>
                <a:r>
                  <a:rPr lang="zh-CN" altLang="en-US" sz="2400" b="1" dirty="0" smtClean="0">
                    <a:solidFill>
                      <a:srgbClr val="FFC000"/>
                    </a:solidFill>
                    <a:latin typeface="Cambria Math" panose="02040503050406030204" pitchFamily="18" charset="0"/>
                    <a:cs typeface="Times New Roman" panose="02020603050405020304" pitchFamily="18" charset="0"/>
                  </a:rPr>
                  <a:t>图）</a:t>
                </a:r>
                <a:r>
                  <a:rPr lang="en-US" altLang="zh-CN" sz="2800" b="1" dirty="0">
                    <a:solidFill>
                      <a:srgbClr val="FFC000"/>
                    </a:solidFill>
                    <a:latin typeface="Cambria Math" panose="02040503050406030204" pitchFamily="18" charset="0"/>
                    <a:ea typeface="Cambria Math" panose="02040503050406030204" pitchFamily="18" charset="0"/>
                    <a:cs typeface="Times New Roman" panose="02020603050405020304" pitchFamily="18" charset="0"/>
                  </a:rPr>
                  <a:t>	</a:t>
                </a:r>
                <a:r>
                  <a:rPr lang="en-US" altLang="zh-CN" sz="2800" b="1" dirty="0" smtClean="0">
                    <a:solidFill>
                      <a:srgbClr val="FFC000"/>
                    </a:solidFill>
                    <a:latin typeface="Cambria Math" panose="02040503050406030204" pitchFamily="18" charset="0"/>
                    <a:ea typeface="Cambria Math" panose="02040503050406030204" pitchFamily="18" charset="0"/>
                    <a:cs typeface="Times New Roman" panose="02020603050405020304" pitchFamily="18" charset="0"/>
                  </a:rPr>
                  <a:t>	</a:t>
                </a:r>
                <a:r>
                  <a:rPr lang="zh-CN" altLang="en-US" sz="2800" b="1" dirty="0" smtClean="0">
                    <a:solidFill>
                      <a:srgbClr val="FFC000"/>
                    </a:solidFill>
                    <a:latin typeface="Times New Roman" panose="02020603050405020304" pitchFamily="18" charset="0"/>
                    <a:cs typeface="Times New Roman" panose="02020603050405020304" pitchFamily="18" charset="0"/>
                  </a:rPr>
                  <a:t>   </a:t>
                </a:r>
                <a:endParaRPr lang="en-US" altLang="zh-CN" sz="2800" b="1" dirty="0" smtClean="0">
                  <a:solidFill>
                    <a:srgbClr val="FFC000"/>
                  </a:solidFill>
                  <a:latin typeface="Times New Roman" panose="02020603050405020304" pitchFamily="18" charset="0"/>
                  <a:cs typeface="Times New Roman" panose="02020603050405020304" pitchFamily="18" charset="0"/>
                </a:endParaRPr>
              </a:p>
              <a:p>
                <a:r>
                  <a:rPr lang="en-US" altLang="zh-CN" sz="2800" b="1" dirty="0">
                    <a:solidFill>
                      <a:srgbClr val="FFC000"/>
                    </a:solidFill>
                    <a:latin typeface="Times New Roman" panose="02020603050405020304" pitchFamily="18" charset="0"/>
                    <a:cs typeface="Times New Roman" panose="02020603050405020304" pitchFamily="18" charset="0"/>
                  </a:rPr>
                  <a:t>	</a:t>
                </a:r>
                <a:r>
                  <a:rPr lang="en-US" altLang="zh-CN" sz="2800" b="1" dirty="0" smtClean="0">
                    <a:solidFill>
                      <a:srgbClr val="FFC000"/>
                    </a:solidFill>
                    <a:latin typeface="Times New Roman" panose="02020603050405020304" pitchFamily="18" charset="0"/>
                    <a:cs typeface="Times New Roman" panose="02020603050405020304" pitchFamily="18" charset="0"/>
                  </a:rPr>
                  <a:t>										</a:t>
                </a:r>
                <a:r>
                  <a:rPr lang="en-US" altLang="zh-CN" sz="2800" b="1" dirty="0">
                    <a:solidFill>
                      <a:srgbClr val="FFC000"/>
                    </a:solidFill>
                    <a:latin typeface="Times New Roman" panose="02020603050405020304" pitchFamily="18" charset="0"/>
                    <a:cs typeface="Times New Roman" panose="02020603050405020304" pitchFamily="18" charset="0"/>
                  </a:rPr>
                  <a:t> </a:t>
                </a:r>
                <a:r>
                  <a:rPr lang="en-US" altLang="zh-CN" sz="2800" b="1" dirty="0" smtClean="0">
                    <a:solidFill>
                      <a:srgbClr val="FFC000"/>
                    </a:solidFill>
                    <a:latin typeface="Times New Roman" panose="02020603050405020304" pitchFamily="18" charset="0"/>
                    <a:cs typeface="Times New Roman" panose="02020603050405020304" pitchFamily="18" charset="0"/>
                  </a:rPr>
                  <a:t>  </a:t>
                </a:r>
                <a:r>
                  <a:rPr lang="en-US" altLang="zh-CN" sz="2400" b="1" dirty="0" smtClean="0">
                    <a:latin typeface="+mn-ea"/>
                  </a:rPr>
                  <a:t> </a:t>
                </a:r>
                <a:r>
                  <a:rPr lang="zh-CN" altLang="en-US" sz="2400" b="1" dirty="0" smtClean="0">
                    <a:latin typeface="+mn-ea"/>
                  </a:rPr>
                  <a:t>（</a:t>
                </a:r>
                <a:r>
                  <a:rPr lang="en-US" altLang="zh-CN" sz="2400" b="1" dirty="0" smtClean="0">
                    <a:latin typeface="+mn-ea"/>
                  </a:rPr>
                  <a:t>1</a:t>
                </a:r>
                <a:r>
                  <a:rPr lang="zh-CN" altLang="en-US" sz="2400" b="1" dirty="0" smtClean="0">
                    <a:latin typeface="+mn-ea"/>
                  </a:rPr>
                  <a:t>）物系</a:t>
                </a:r>
                <a:endParaRPr lang="en-US" altLang="zh-CN" sz="2400" b="1" dirty="0" smtClean="0">
                  <a:latin typeface="+mn-ea"/>
                </a:endParaRPr>
              </a:p>
              <a:p>
                <a:r>
                  <a:rPr lang="en-US" altLang="zh-CN" sz="2400" b="1" dirty="0" smtClean="0">
                    <a:latin typeface="+mn-ea"/>
                  </a:rPr>
                  <a:t>													</a:t>
                </a:r>
                <a:r>
                  <a:rPr lang="zh-CN" altLang="en-US" sz="2400" b="1" dirty="0" smtClean="0">
                    <a:latin typeface="+mn-ea"/>
                  </a:rPr>
                  <a:t>苯</a:t>
                </a:r>
                <a:r>
                  <a:rPr lang="en-US" altLang="zh-CN" sz="2400" b="1" dirty="0" smtClean="0">
                    <a:latin typeface="+mn-ea"/>
                  </a:rPr>
                  <a:t>-</a:t>
                </a:r>
                <a:r>
                  <a:rPr lang="zh-CN" altLang="en-US" sz="2400" b="1" dirty="0" smtClean="0">
                    <a:latin typeface="+mn-ea"/>
                  </a:rPr>
                  <a:t>甲苯物系</a:t>
                </a:r>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zh-CN" altLang="en-US" sz="2400" b="1" dirty="0" smtClean="0">
                    <a:latin typeface="+mn-ea"/>
                  </a:rPr>
                  <a:t>（</a:t>
                </a:r>
                <a:r>
                  <a:rPr lang="en-US" altLang="zh-CN" sz="2400" b="1" dirty="0" smtClean="0">
                    <a:latin typeface="+mn-ea"/>
                  </a:rPr>
                  <a:t>2</a:t>
                </a:r>
                <a:r>
                  <a:rPr lang="zh-CN" altLang="en-US" sz="2400" b="1" dirty="0" smtClean="0">
                    <a:latin typeface="+mn-ea"/>
                  </a:rPr>
                  <a:t>）坐标系</a:t>
                </a:r>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zh-CN" altLang="en-US" sz="2400" b="1" dirty="0" smtClean="0">
                    <a:latin typeface="+mn-ea"/>
                  </a:rPr>
                  <a:t>横坐标为液相组成</a:t>
                </a:r>
                <a14:m>
                  <m:oMath xmlns:m="http://schemas.openxmlformats.org/officeDocument/2006/math">
                    <m:r>
                      <a:rPr lang="en-US" altLang="zh-CN" sz="2400" b="1" i="1" smtClean="0">
                        <a:latin typeface="Cambria Math" panose="02040503050406030204" pitchFamily="18" charset="0"/>
                      </a:rPr>
                      <m:t>𝒙</m:t>
                    </m:r>
                  </m:oMath>
                </a14:m>
                <a:r>
                  <a:rPr lang="zh-CN" altLang="en-US" sz="2400" b="1" dirty="0" smtClean="0">
                    <a:latin typeface="+mn-ea"/>
                  </a:rPr>
                  <a:t>。</a:t>
                </a:r>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zh-CN" altLang="en-US" sz="2400" b="1" dirty="0" smtClean="0">
                    <a:latin typeface="+mn-ea"/>
                  </a:rPr>
                  <a:t>纵坐标为气相组成</a:t>
                </a:r>
                <a14:m>
                  <m:oMath xmlns:m="http://schemas.openxmlformats.org/officeDocument/2006/math">
                    <m:r>
                      <a:rPr lang="en-US" altLang="zh-CN" sz="2400" b="1" i="1" smtClean="0">
                        <a:latin typeface="Cambria Math" panose="02040503050406030204" pitchFamily="18" charset="0"/>
                      </a:rPr>
                      <m:t>𝒚</m:t>
                    </m:r>
                  </m:oMath>
                </a14:m>
                <a:r>
                  <a:rPr lang="zh-CN" altLang="en-US" sz="2400" b="1" dirty="0" smtClean="0">
                    <a:latin typeface="+mn-ea"/>
                  </a:rPr>
                  <a:t>。</a:t>
                </a:r>
                <a:endParaRPr lang="en-US" altLang="zh-CN" sz="2400" b="1" dirty="0" smtClean="0">
                  <a:latin typeface="+mn-ea"/>
                </a:endParaRPr>
              </a:p>
              <a:p>
                <a:r>
                  <a:rPr lang="en-US" altLang="zh-CN" sz="2400" b="1" dirty="0" smtClean="0">
                    <a:latin typeface="+mn-ea"/>
                  </a:rPr>
                  <a:t>											</a:t>
                </a:r>
                <a:r>
                  <a:rPr lang="en-US" altLang="zh-CN" sz="2400" b="1" dirty="0">
                    <a:latin typeface="+mn-ea"/>
                  </a:rPr>
                  <a:t>	</a:t>
                </a:r>
                <a:r>
                  <a:rPr lang="zh-CN" altLang="en-US" sz="2400" b="1" dirty="0" smtClean="0">
                    <a:latin typeface="+mn-ea"/>
                  </a:rPr>
                  <a:t>（</a:t>
                </a:r>
                <a:r>
                  <a:rPr lang="en-US" altLang="zh-CN" sz="2400" b="1" dirty="0" smtClean="0">
                    <a:latin typeface="+mn-ea"/>
                  </a:rPr>
                  <a:t>3</a:t>
                </a:r>
                <a:r>
                  <a:rPr lang="zh-CN" altLang="en-US" sz="2400" b="1" dirty="0" smtClean="0">
                    <a:latin typeface="+mn-ea"/>
                  </a:rPr>
                  <a:t>）曲线</a:t>
                </a:r>
                <a:endParaRPr lang="en-US" altLang="zh-CN" sz="2400" b="1" dirty="0" smtClean="0">
                  <a:latin typeface="+mn-ea"/>
                </a:endParaRPr>
              </a:p>
              <a:p>
                <a:r>
                  <a:rPr lang="en-US" altLang="zh-CN" sz="2400" b="1" dirty="0">
                    <a:latin typeface="+mn-ea"/>
                  </a:rPr>
                  <a:t>	</a:t>
                </a:r>
                <a:r>
                  <a:rPr lang="en-US" altLang="zh-CN" sz="2400" b="1" dirty="0" smtClean="0">
                    <a:latin typeface="+mn-ea"/>
                  </a:rPr>
                  <a:t>												①</a:t>
                </a:r>
                <a:r>
                  <a:rPr lang="zh-CN" altLang="en-US" sz="2400" b="1" dirty="0" smtClean="0">
                    <a:latin typeface="+mn-ea"/>
                  </a:rPr>
                  <a:t>对角线为参考直线，</a:t>
                </a:r>
                <a14:m>
                  <m:oMath xmlns:m="http://schemas.openxmlformats.org/officeDocument/2006/math">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zh-CN" altLang="en-US" sz="2400" b="1" i="1">
                        <a:latin typeface="Cambria Math" panose="02040503050406030204" pitchFamily="18" charset="0"/>
                      </a:rPr>
                      <m:t>。</m:t>
                    </m:r>
                  </m:oMath>
                </a14:m>
                <a:endParaRPr lang="en-US" altLang="zh-CN" sz="2400" b="1" dirty="0" smtClean="0">
                  <a:latin typeface="+mn-ea"/>
                </a:endParaRPr>
              </a:p>
              <a:p>
                <a:r>
                  <a:rPr lang="en-US" altLang="zh-CN" sz="2400" b="1" dirty="0">
                    <a:latin typeface="+mn-ea"/>
                  </a:rPr>
                  <a:t>	</a:t>
                </a:r>
                <a:r>
                  <a:rPr lang="en-US" altLang="zh-CN" sz="2400" b="1" dirty="0" smtClean="0">
                    <a:latin typeface="+mn-ea"/>
                  </a:rPr>
                  <a:t>												②</a:t>
                </a:r>
                <a:r>
                  <a:rPr lang="zh-CN" altLang="en-US" sz="2400" b="1" dirty="0" smtClean="0">
                    <a:latin typeface="+mn-ea"/>
                  </a:rPr>
                  <a:t>气液平衡线，</a:t>
                </a:r>
                <a14:m>
                  <m:oMath xmlns:m="http://schemas.openxmlformats.org/officeDocument/2006/math">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oMath>
                </a14:m>
                <a:r>
                  <a:rPr lang="zh-CN" altLang="en-US" sz="2400" b="1" dirty="0" smtClean="0">
                    <a:latin typeface="+mn-ea"/>
                  </a:rPr>
                  <a:t>。</a:t>
                </a:r>
                <a:r>
                  <a:rPr lang="en-US" altLang="zh-CN" sz="2400" b="1" dirty="0" smtClean="0">
                    <a:latin typeface="+mn-ea"/>
                  </a:rPr>
                  <a:t>			</a:t>
                </a:r>
                <a:endParaRPr lang="en-US" altLang="zh-CN" sz="2400" b="1" dirty="0">
                  <a:latin typeface="+mn-ea"/>
                </a:endParaRPr>
              </a:p>
              <a:p>
                <a:r>
                  <a:rPr lang="en-US" altLang="zh-CN" sz="2400" b="1" dirty="0" smtClean="0">
                    <a:latin typeface="+mn-ea"/>
                  </a:rPr>
                  <a:t>												</a:t>
                </a:r>
                <a:r>
                  <a:rPr lang="zh-CN" altLang="en-US" sz="2400" b="1" dirty="0" smtClean="0">
                    <a:latin typeface="+mn-ea"/>
                  </a:rPr>
                  <a:t>（</a:t>
                </a:r>
                <a:r>
                  <a:rPr lang="en-US" altLang="zh-CN" sz="2400" b="1" dirty="0" smtClean="0">
                    <a:latin typeface="+mn-ea"/>
                  </a:rPr>
                  <a:t>4</a:t>
                </a:r>
                <a:r>
                  <a:rPr lang="zh-CN" altLang="en-US" sz="2400" b="1" dirty="0" smtClean="0">
                    <a:latin typeface="+mn-ea"/>
                  </a:rPr>
                  <a:t>）在总压一定时气液平衡线。</a:t>
                </a:r>
                <a:endParaRPr lang="en-US" altLang="zh-CN" sz="2400" b="1" dirty="0" smtClean="0">
                  <a:latin typeface="+mn-ea"/>
                </a:endParaRPr>
              </a:p>
              <a:p>
                <a:r>
                  <a:rPr lang="en-US" altLang="zh-CN" sz="2400" b="1" dirty="0">
                    <a:latin typeface="+mn-ea"/>
                  </a:rPr>
                  <a:t>	</a:t>
                </a:r>
                <a:r>
                  <a:rPr lang="en-US" altLang="zh-CN" sz="2400" b="1" dirty="0" smtClean="0">
                    <a:latin typeface="+mn-ea"/>
                  </a:rPr>
                  <a:t>										</a:t>
                </a:r>
                <a:r>
                  <a:rPr lang="zh-CN" altLang="en-US" sz="2400" b="1" dirty="0" smtClean="0">
                    <a:latin typeface="+mn-ea"/>
                  </a:rPr>
                  <a:t>  </a:t>
                </a:r>
                <a:r>
                  <a:rPr lang="en-US" altLang="zh-CN" sz="2400" b="1" dirty="0" smtClean="0">
                    <a:latin typeface="+mn-ea"/>
                  </a:rPr>
                  <a:t>	</a:t>
                </a:r>
                <a:r>
                  <a:rPr lang="zh-CN" altLang="en-US" sz="2400" b="1" dirty="0" smtClean="0">
                    <a:latin typeface="+mn-ea"/>
                  </a:rPr>
                  <a:t>  ①</a:t>
                </a:r>
                <a:r>
                  <a:rPr lang="zh-CN" altLang="en-US" sz="2400" dirty="0" smtClean="0">
                    <a:latin typeface="+mn-ea"/>
                  </a:rPr>
                  <a:t>气液平衡线在对角线的上方（</a:t>
                </a:r>
                <a14:m>
                  <m:oMath xmlns:m="http://schemas.openxmlformats.org/officeDocument/2006/math">
                    <m:r>
                      <a:rPr lang="en-US" altLang="zh-CN" sz="2400" b="0" i="1" smtClean="0">
                        <a:latin typeface="Cambria Math" panose="02040503050406030204" pitchFamily="18" charset="0"/>
                      </a:rPr>
                      <m:t>𝑦</m:t>
                    </m:r>
                    <m:r>
                      <a:rPr lang="en-US" altLang="zh-CN" sz="2400" b="0" i="1" smtClean="0">
                        <a:latin typeface="Cambria Math" panose="02040503050406030204" pitchFamily="18" charset="0"/>
                        <a:ea typeface="Cambria Math" panose="02040503050406030204" pitchFamily="18" charset="0"/>
                      </a:rPr>
                      <m:t>&gt;</m:t>
                    </m:r>
                    <m:r>
                      <a:rPr lang="en-US" altLang="zh-CN" sz="2400" b="0" i="1" smtClean="0">
                        <a:latin typeface="Cambria Math" panose="02040503050406030204" pitchFamily="18" charset="0"/>
                        <a:ea typeface="Cambria Math" panose="02040503050406030204" pitchFamily="18" charset="0"/>
                      </a:rPr>
                      <m:t>𝑥</m:t>
                    </m:r>
                  </m:oMath>
                </a14:m>
                <a:r>
                  <a:rPr lang="zh-CN" altLang="en-US" sz="2400" dirty="0" smtClean="0">
                    <a:latin typeface="+mn-ea"/>
                  </a:rPr>
                  <a:t>）</a:t>
                </a:r>
                <a:endParaRPr lang="en-US" altLang="zh-CN" sz="2400" dirty="0" smtClean="0">
                  <a:latin typeface="+mn-ea"/>
                </a:endParaRPr>
              </a:p>
              <a:p>
                <a:r>
                  <a:rPr lang="en-US" altLang="zh-CN" sz="2400" dirty="0">
                    <a:latin typeface="+mn-ea"/>
                  </a:rPr>
                  <a:t>	</a:t>
                </a:r>
                <a:r>
                  <a:rPr lang="en-US" altLang="zh-CN" sz="2400" dirty="0" smtClean="0">
                    <a:latin typeface="+mn-ea"/>
                  </a:rPr>
                  <a:t>											</a:t>
                </a:r>
                <a:r>
                  <a:rPr lang="zh-CN" altLang="en-US" sz="2400" dirty="0" smtClean="0">
                    <a:latin typeface="+mn-ea"/>
                  </a:rPr>
                  <a:t>  </a:t>
                </a:r>
                <a:r>
                  <a:rPr lang="en-US" altLang="zh-CN" sz="2400" dirty="0" smtClean="0">
                    <a:latin typeface="+mn-ea"/>
                  </a:rPr>
                  <a:t>②</a:t>
                </a:r>
                <a:r>
                  <a:rPr lang="zh-CN" altLang="en-US" sz="2400" dirty="0" smtClean="0">
                    <a:latin typeface="+mn-ea"/>
                  </a:rPr>
                  <a:t>平衡</a:t>
                </a:r>
                <a:r>
                  <a:rPr lang="zh-CN" altLang="en-US" sz="2400" dirty="0">
                    <a:latin typeface="+mn-ea"/>
                  </a:rPr>
                  <a:t>线离对角线越远</a:t>
                </a:r>
                <a:r>
                  <a:rPr lang="zh-CN" altLang="en-US" sz="2400" dirty="0" smtClean="0">
                    <a:latin typeface="+mn-ea"/>
                  </a:rPr>
                  <a:t>，</a:t>
                </a:r>
                <a:r>
                  <a:rPr lang="zh-CN" altLang="en-US" sz="2400" dirty="0">
                    <a:latin typeface="+mn-ea"/>
                  </a:rPr>
                  <a:t>物系</a:t>
                </a:r>
                <a:r>
                  <a:rPr lang="zh-CN" altLang="en-US" sz="2400" dirty="0" smtClean="0">
                    <a:latin typeface="+mn-ea"/>
                  </a:rPr>
                  <a:t>越</a:t>
                </a:r>
                <a:r>
                  <a:rPr lang="zh-CN" altLang="en-US" sz="2400" dirty="0">
                    <a:latin typeface="+mn-ea"/>
                  </a:rPr>
                  <a:t>易分离。</a:t>
                </a:r>
                <a:endParaRPr lang="en-US" altLang="zh-CN" sz="2400" dirty="0">
                  <a:latin typeface="+mn-ea"/>
                </a:endParaRPr>
              </a:p>
              <a:p>
                <a:r>
                  <a:rPr lang="en-US" altLang="zh-CN" sz="2400" b="1" dirty="0" smtClean="0">
                    <a:latin typeface="+mn-ea"/>
                  </a:rPr>
                  <a:t>												</a:t>
                </a:r>
                <a:r>
                  <a:rPr lang="zh-CN" altLang="en-US" sz="2400" b="1" dirty="0" smtClean="0">
                    <a:latin typeface="+mn-ea"/>
                  </a:rPr>
                  <a:t>  ③</a:t>
                </a:r>
                <a:r>
                  <a:rPr lang="zh-CN" altLang="en-US" sz="2400" dirty="0">
                    <a:latin typeface="+mn-ea"/>
                  </a:rPr>
                  <a:t>平衡线上各点的温度</a:t>
                </a:r>
                <a:r>
                  <a:rPr lang="zh-CN" altLang="en-US" sz="2400" dirty="0" smtClean="0">
                    <a:latin typeface="+mn-ea"/>
                  </a:rPr>
                  <a:t>不同（</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1</m:t>
                        </m:r>
                      </m:sub>
                    </m:sSub>
                    <m:r>
                      <a:rPr lang="en-US" altLang="zh-CN" sz="2400" i="1" smtClean="0">
                        <a:latin typeface="Cambria Math" panose="02040503050406030204" pitchFamily="18" charset="0"/>
                        <a:ea typeface="Cambria Math" panose="02040503050406030204" pitchFamily="18" charset="0"/>
                      </a:rPr>
                      <m:t>&gt;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𝑡</m:t>
                        </m:r>
                      </m:e>
                      <m:sub>
                        <m:r>
                          <a:rPr lang="en-US" altLang="zh-CN" sz="2400" b="0" i="1" smtClean="0">
                            <a:latin typeface="Cambria Math" panose="02040503050406030204" pitchFamily="18" charset="0"/>
                            <a:ea typeface="Cambria Math" panose="02040503050406030204" pitchFamily="18" charset="0"/>
                          </a:rPr>
                          <m:t>2</m:t>
                        </m:r>
                      </m:sub>
                    </m:sSub>
                  </m:oMath>
                </a14:m>
                <a:r>
                  <a:rPr lang="zh-CN" altLang="en-US" sz="2400" dirty="0" smtClean="0">
                    <a:latin typeface="+mn-ea"/>
                  </a:rPr>
                  <a:t>）。</a:t>
                </a:r>
                <a:endParaRPr lang="en-US" altLang="zh-CN" sz="2400" dirty="0">
                  <a:latin typeface="+mn-ea"/>
                </a:endParaRPr>
              </a:p>
            </p:txBody>
          </p:sp>
        </mc:Choice>
        <mc:Fallback>
          <p:sp>
            <p:nvSpPr>
              <p:cNvPr id="2" name="矩形 1"/>
              <p:cNvSpPr>
                <a:spLocks noRot="1" noChangeAspect="1" noMove="1" noResize="1" noEditPoints="1" noAdjustHandles="1" noChangeArrowheads="1" noChangeShapeType="1" noTextEdit="1"/>
              </p:cNvSpPr>
              <p:nvPr/>
            </p:nvSpPr>
            <p:spPr>
              <a:xfrm>
                <a:off x="355512" y="827705"/>
                <a:ext cx="11836488" cy="5016758"/>
              </a:xfrm>
              <a:prstGeom prst="rect">
                <a:avLst/>
              </a:prstGeom>
              <a:blipFill>
                <a:blip r:embed="rId2"/>
                <a:stretch>
                  <a:fillRect l="-772" t="-486" b="-1458"/>
                </a:stretch>
              </a:blipFill>
            </p:spPr>
            <p:txBody>
              <a:bodyPr/>
              <a:lstStyle/>
              <a:p>
                <a:r>
                  <a:rPr lang="zh-CN" altLang="en-US">
                    <a:noFill/>
                  </a:rPr>
                  <a:t> </a:t>
                </a:r>
              </a:p>
            </p:txBody>
          </p:sp>
        </mc:Fallback>
      </mc:AlternateContent>
      <p:pic>
        <p:nvPicPr>
          <p:cNvPr id="3" name="Picture 7" descr="图6－2x-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12" y="1773238"/>
            <a:ext cx="5013322" cy="487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p:cNvSpPr txBox="1">
            <a:spLocks noChangeArrowheads="1"/>
          </p:cNvSpPr>
          <p:nvPr/>
        </p:nvSpPr>
        <p:spPr bwMode="auto">
          <a:xfrm>
            <a:off x="3621017" y="125542"/>
            <a:ext cx="58756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a:solidFill>
                  <a:schemeClr val="tx2"/>
                </a:solidFill>
                <a:latin typeface="Times New Roman" panose="02020603050405020304" pitchFamily="18" charset="0"/>
                <a:ea typeface="宋体" panose="02010600030101010101" pitchFamily="2" charset="-122"/>
              </a:defRPr>
            </a:lvl1pPr>
            <a:lvl2pPr marL="742950" indent="-285750">
              <a:defRPr kumimoji="1" sz="2800">
                <a:solidFill>
                  <a:schemeClr val="tx2"/>
                </a:solidFill>
                <a:latin typeface="Times New Roman" panose="02020603050405020304" pitchFamily="18" charset="0"/>
                <a:ea typeface="宋体" panose="02010600030101010101" pitchFamily="2" charset="-122"/>
              </a:defRPr>
            </a:lvl2pPr>
            <a:lvl3pPr marL="1143000" indent="-228600">
              <a:defRPr kumimoji="1" sz="2800">
                <a:solidFill>
                  <a:schemeClr val="tx2"/>
                </a:solidFill>
                <a:latin typeface="Times New Roman" panose="02020603050405020304" pitchFamily="18" charset="0"/>
                <a:ea typeface="宋体" panose="02010600030101010101" pitchFamily="2" charset="-122"/>
              </a:defRPr>
            </a:lvl3pPr>
            <a:lvl4pPr marL="1600200" indent="-228600">
              <a:defRPr kumimoji="1" sz="2800">
                <a:solidFill>
                  <a:schemeClr val="tx2"/>
                </a:solidFill>
                <a:latin typeface="Times New Roman" panose="02020603050405020304" pitchFamily="18" charset="0"/>
                <a:ea typeface="宋体" panose="02010600030101010101" pitchFamily="2" charset="-122"/>
              </a:defRPr>
            </a:lvl4pPr>
            <a:lvl5pPr marL="2057400" indent="-228600">
              <a:defRPr kumimoji="1" sz="28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6.2  </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  双组分溶液的汽</a:t>
            </a:r>
            <a:r>
              <a:rPr lang="en-US" altLang="zh-CN"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a:t>
            </a:r>
            <a:r>
              <a:rPr lang="zh-CN" altLang="en-US" sz="3200" b="1" dirty="0" smtClean="0">
                <a:solidFill>
                  <a:srgbClr val="FF0000"/>
                </a:solidFill>
                <a:effectLst>
                  <a:outerShdw blurRad="38100" dist="38100" dir="2700000" algn="tl">
                    <a:srgbClr val="000000">
                      <a:alpha val="43137"/>
                    </a:srgbClr>
                  </a:outerShdw>
                </a:effectLst>
                <a:ea typeface="+mn-ea"/>
                <a:cs typeface="Times New Roman" panose="02020603050405020304" pitchFamily="18" charset="0"/>
              </a:rPr>
              <a:t>液平衡</a:t>
            </a:r>
          </a:p>
        </p:txBody>
      </p:sp>
      <p:sp>
        <p:nvSpPr>
          <p:cNvPr id="5" name="椭圆形标注 4"/>
          <p:cNvSpPr/>
          <p:nvPr/>
        </p:nvSpPr>
        <p:spPr>
          <a:xfrm>
            <a:off x="10258697" y="827705"/>
            <a:ext cx="1933303" cy="470262"/>
          </a:xfrm>
          <a:prstGeom prst="wedgeEllipseCallout">
            <a:avLst>
              <a:gd name="adj1" fmla="val -51341"/>
              <a:gd name="adj2" fmla="val 392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压力一定时</a:t>
            </a:r>
            <a:endParaRPr lang="zh-CN" altLang="en-US" dirty="0"/>
          </a:p>
        </p:txBody>
      </p:sp>
    </p:spTree>
    <p:extLst>
      <p:ext uri="{BB962C8B-B14F-4D97-AF65-F5344CB8AC3E}">
        <p14:creationId xmlns:p14="http://schemas.microsoft.com/office/powerpoint/2010/main" val="375416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TM04033919[[fn=电路]]</Template>
  <TotalTime>2556</TotalTime>
  <Words>765</Words>
  <Application>Microsoft Office PowerPoint</Application>
  <PresentationFormat>宽屏</PresentationFormat>
  <Paragraphs>281</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宋体</vt:lpstr>
      <vt:lpstr>Arial</vt:lpstr>
      <vt:lpstr>Cambria Math</vt:lpstr>
      <vt:lpstr>Times New Roman</vt:lpstr>
      <vt:lpstr>Trebuchet MS</vt:lpstr>
      <vt:lpstr>Tw Cen MT</vt:lpstr>
      <vt:lpstr>Txt</vt:lpstr>
      <vt:lpstr>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97</cp:revision>
  <dcterms:created xsi:type="dcterms:W3CDTF">2018-01-09T01:28:03Z</dcterms:created>
  <dcterms:modified xsi:type="dcterms:W3CDTF">2019-01-07T05:23:55Z</dcterms:modified>
</cp:coreProperties>
</file>