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328" r:id="rId4"/>
    <p:sldId id="273" r:id="rId5"/>
    <p:sldId id="277" r:id="rId6"/>
    <p:sldId id="278" r:id="rId7"/>
    <p:sldId id="279" r:id="rId8"/>
    <p:sldId id="280" r:id="rId9"/>
    <p:sldId id="281" r:id="rId10"/>
    <p:sldId id="289" r:id="rId11"/>
    <p:sldId id="290" r:id="rId12"/>
    <p:sldId id="291" r:id="rId13"/>
    <p:sldId id="295" r:id="rId14"/>
    <p:sldId id="296" r:id="rId15"/>
    <p:sldId id="297" r:id="rId16"/>
    <p:sldId id="303" r:id="rId17"/>
    <p:sldId id="305" r:id="rId18"/>
    <p:sldId id="306" r:id="rId19"/>
    <p:sldId id="307" r:id="rId20"/>
    <p:sldId id="309" r:id="rId21"/>
    <p:sldId id="312" r:id="rId22"/>
    <p:sldId id="330" r:id="rId23"/>
    <p:sldId id="329" r:id="rId24"/>
    <p:sldId id="316" r:id="rId25"/>
    <p:sldId id="318" r:id="rId26"/>
    <p:sldId id="319" r:id="rId27"/>
    <p:sldId id="320" r:id="rId28"/>
    <p:sldId id="321" r:id="rId29"/>
    <p:sldId id="322" r:id="rId30"/>
    <p:sldId id="325" r:id="rId31"/>
    <p:sldId id="326" r:id="rId32"/>
    <p:sldId id="327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4" autoAdjust="0"/>
    <p:restoredTop sz="94660"/>
  </p:normalViewPr>
  <p:slideViewPr>
    <p:cSldViewPr>
      <p:cViewPr>
        <p:scale>
          <a:sx n="75" d="100"/>
          <a:sy n="75" d="100"/>
        </p:scale>
        <p:origin x="31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CE16F-2ECB-469D-A9CC-F18B38A4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D06455-47E6-450D-9733-E74E9DD24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029010-5FC3-4C2B-B9B0-7CBC85761F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E44435-947C-41E2-8DEB-9C17C8723E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ED2D1B-6BE2-4828-8A01-93FC12E427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DF0C1-CB7A-4521-A33C-AABAEAA8EA33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1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C39C0-F69F-4CB1-A3BD-7A97F4E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AFD506-D7B9-4FBC-9AE2-8835D4F5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4344B6-C3CD-4679-919A-0571FDA9FB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EDAE21-3FC4-4117-81AD-3F0A7BEF49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DA1EAB-650B-4E4C-B910-9839622184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7D417-1239-4F2B-B234-78D64EDCFB15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7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2A06B5-F78C-4F89-B931-C2C7694DF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7C8523-F795-4973-9EC0-6B9D699F8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9687C2-D633-46D7-BB9C-4760C3EFB5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486BAD-D178-4283-A863-F307C5D89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BAFB15-0E7D-442D-B8BE-BFF626C848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D098C-7F7B-4720-A65E-130D6A343681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65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E9BC3-DA0E-4EE1-A21C-41EC074A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44C2881-D97A-4F30-B2A8-5352759A39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CFCBD1-FBAE-4D95-8C6A-0396C2D13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F3CD1E0-B28D-4CD6-9FDD-B00646D64C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533FF-2074-4304-A750-C9865D3961DF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34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1CD9F-F070-4DB2-A19A-C41F3CB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02338B-8750-4B37-8C9D-329113C047E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14EE1-F4F8-46F0-9777-A3FA51E4463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A86CA7-294C-4F76-87BB-4F3B3314E6A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2C2D40-E05E-49DD-8407-B32EFBC83B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AC9BAA8-449D-4D30-944F-48BD37E9D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D7123AD-8F04-4DD9-9373-DA2CC36B49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DDE5C-74F4-46E8-950D-41968D0AA2AF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4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9609E-AA6D-4D3E-BF12-AB1F8C987F10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37380-8495-4475-A9D7-F91107D8E3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82323A-9E7A-44D9-818B-64AE69A1724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47D149-2A21-454C-973A-ECC97258965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947343-2841-41D8-9076-57D0C2AE4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203140-8030-4FD4-9A08-559A6EB2E2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A14DB64-6D4D-4D83-98A4-C38F944B74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5CA9E41-042F-47DC-BB0E-C9FC7B8AED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2AF66-B0A1-4995-908E-B735C422A351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EAF87-C117-4F0B-9FDD-A48CE35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0FEF8-096B-496F-9F2E-0149CF89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744BC9-91B2-4B5B-BD8E-6C607F3506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B78060-C9DD-4A23-96D7-FED8B18024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CF47F2-DE42-47EE-8089-E1BAA5A0FF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C01CD-35BE-4260-AFE5-1DE07903D56D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8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82E11-B62C-444E-80D3-1917B155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43118-C7CB-4F49-A18C-D66A36C5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3CC29F-87E6-4D57-948C-3F0B3A276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8F5A99-65EA-4289-B3F4-3BBBEF3D01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4CA2C4-06B5-4D5E-9996-F6E2A4FAE5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98CCC-3FB1-4391-86E8-89FA86D0CAF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2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F6A12-147C-4988-BF7A-8E15567B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25826-B38B-4632-8594-9C968F273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1CC500-F932-4331-A9FF-52F6C4735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9FE73-BA07-4540-9D3D-6B4064608F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F704F8-38EB-4EC2-994F-1A03E8532F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7914C-8C05-45B3-82EA-02585ECC3C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D7732-7E82-4628-A2E1-2286AB34DFB2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60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E2709-32AB-4810-A33D-64BF13C1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71B69-AAEA-4C25-BE68-A71C9612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396184-DAF0-4E51-B4E5-A14FB517E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FD6605-D3FE-4123-8ACF-041A67B2A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51A645-6624-4370-8DEB-85018F22B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5D3A4A-DF35-478C-806D-8EA040CB16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37BDF8-B599-4846-9D03-A70434F6A5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5FF8C89-ADC8-4484-9F86-90ED965D3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4B1AC-7172-4293-816E-C1A904DE7126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A47F7-B9A5-4B1B-9BF4-AFE16BAF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AA50B1-3C35-482D-9061-8069551876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4684907-A7BB-48FE-BDDA-49017B7FAE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D8BB0D-D8E9-434B-AC05-02B66B0C21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8B41-3B31-4987-8E90-50458500D8CE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11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8A9AA5F-395B-4EA4-B6EB-D43F768543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BD5D208-D51A-47EA-B24B-374D40C80E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5CF8F65-0EF8-413B-928C-3CACD39F05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5F32-6F4A-4342-B509-212BA55352C2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0CC26-002B-4015-9828-BC52DE7F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3BD7A-607C-4066-8374-088A5D50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93E29-53AE-4462-BBC9-0492A24C0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6C6152-0791-4411-8E7B-93DC191061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C96FE-A85E-4DF7-A0E0-7F1C78E133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FCF09-6FE7-4DD7-9CC7-641839BFDC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880B6-0E12-434E-B5EF-2FE81C35573F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9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A4EAE-5705-4158-9D03-C96A9AF7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BCD24D-CAD5-4A49-B573-C0070C3BE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E08763-06EB-4666-AB57-541112EB5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37086B-D938-4341-B0BA-4C64D39154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1295F-3D74-43CD-9DDB-95B65AE91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842282-EB86-43F5-9F4F-230B8D598E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4132F-68D1-43F9-9688-ED3D989A48A5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71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B0F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213F47A-6308-454F-B28A-7D650A2298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8BEBC-B796-4BCA-9740-6BA2668B0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C5CFF81-FFEE-4426-9E20-4E6F69E679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400">
                <a:latin typeface="+mn-lt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FE4FF30-DBF2-4B87-B596-491601F6B6D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400">
                <a:latin typeface="+mn-lt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E9C369B-AD3E-41EF-B71F-A1AB03E4E0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400">
                <a:latin typeface="+mn-lt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3C8AF29E-9044-4D2B-A13C-7EB59C25FE40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NUL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3" Type="http://schemas.openxmlformats.org/officeDocument/2006/relationships/image" Target="../media/image44.png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oleObject" Target="NULL"/><Relationship Id="rId10" Type="http://schemas.openxmlformats.org/officeDocument/2006/relationships/image" Target="../media/image39.wmf"/><Relationship Id="rId4" Type="http://schemas.openxmlformats.org/officeDocument/2006/relationships/image" Target="../media/image45.png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E84D728-5B10-4C91-9DA8-7FD87DA42E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90600"/>
            <a:ext cx="82296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/>
              <a:t>1-6 </a:t>
            </a:r>
            <a:r>
              <a:rPr lang="zh-CN" altLang="en-US" sz="2800"/>
              <a:t>化工厂中起吊反应器时为了不致破坏栏杆，施加一水平力</a:t>
            </a:r>
            <a:r>
              <a:rPr lang="en-US" altLang="zh-CN" sz="2800"/>
              <a:t>p</a:t>
            </a:r>
            <a:r>
              <a:rPr lang="zh-CN" altLang="en-US" sz="2800"/>
              <a:t>，使反应器与栏杆相离开（图</a:t>
            </a:r>
            <a:r>
              <a:rPr lang="en-US" altLang="zh-CN" sz="2800"/>
              <a:t>1-38</a:t>
            </a:r>
            <a:r>
              <a:rPr lang="zh-CN" altLang="en-US" sz="2800"/>
              <a:t>）。已知此时牵引绳与铅垂线的夹角为</a:t>
            </a:r>
            <a:r>
              <a:rPr lang="en-US" altLang="zh-CN" sz="2800"/>
              <a:t>30</a:t>
            </a:r>
            <a:r>
              <a:rPr lang="en-US" altLang="zh-CN" sz="3200"/>
              <a:t>℃</a:t>
            </a:r>
            <a:r>
              <a:rPr lang="zh-CN" altLang="en-US" sz="3200"/>
              <a:t>，反应器重量为</a:t>
            </a:r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30KN</a:t>
            </a:r>
            <a:r>
              <a:rPr lang="zh-CN" altLang="en-US" sz="3200"/>
              <a:t>，试求水平力</a:t>
            </a:r>
            <a:r>
              <a:rPr lang="en-US" altLang="zh-CN" sz="3200"/>
              <a:t>p</a:t>
            </a:r>
            <a:r>
              <a:rPr lang="zh-CN" altLang="en-US" sz="3200"/>
              <a:t>的大小和绳子的拉力</a:t>
            </a:r>
            <a:r>
              <a:rPr lang="en-US" altLang="zh-CN" sz="3200"/>
              <a:t>T</a:t>
            </a:r>
            <a:r>
              <a:rPr lang="zh-CN" altLang="en-US" sz="3200"/>
              <a:t>。</a:t>
            </a:r>
            <a:endParaRPr lang="zh-CN" altLang="en-US" sz="4000"/>
          </a:p>
        </p:txBody>
      </p:sp>
      <p:sp>
        <p:nvSpPr>
          <p:cNvPr id="7171" name="Line 5">
            <a:extLst>
              <a:ext uri="{FF2B5EF4-FFF2-40B4-BE49-F238E27FC236}">
                <a16:creationId xmlns:a16="http://schemas.microsoft.com/office/drawing/2014/main" id="{44D68300-A3DB-4D73-A4FF-584122FAC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810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2" name="Picture 6" descr="题1-6图">
            <a:extLst>
              <a:ext uri="{FF2B5EF4-FFF2-40B4-BE49-F238E27FC236}">
                <a16:creationId xmlns:a16="http://schemas.microsoft.com/office/drawing/2014/main" id="{48DFDB2D-8F82-46E9-943D-1DA1B55CF80B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3314700"/>
            <a:ext cx="2590800" cy="3238500"/>
          </a:xfrm>
        </p:spPr>
      </p:pic>
      <p:sp>
        <p:nvSpPr>
          <p:cNvPr id="7173" name="Rectangle 7">
            <a:extLst>
              <a:ext uri="{FF2B5EF4-FFF2-40B4-BE49-F238E27FC236}">
                <a16:creationId xmlns:a16="http://schemas.microsoft.com/office/drawing/2014/main" id="{8B1343D3-605B-472D-A4EF-8723421B9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14600"/>
            <a:ext cx="575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解： 取反应器为研究对象，画受力图如图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7174" name="Line 8">
            <a:extLst>
              <a:ext uri="{FF2B5EF4-FFF2-40B4-BE49-F238E27FC236}">
                <a16:creationId xmlns:a16="http://schemas.microsoft.com/office/drawing/2014/main" id="{DE88C3BF-CA7D-4838-9854-4CD6D5D14C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810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Line 9">
            <a:extLst>
              <a:ext uri="{FF2B5EF4-FFF2-40B4-BE49-F238E27FC236}">
                <a16:creationId xmlns:a16="http://schemas.microsoft.com/office/drawing/2014/main" id="{1404C1F0-5060-4726-A2DC-D909721D60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Line 10">
            <a:extLst>
              <a:ext uri="{FF2B5EF4-FFF2-40B4-BE49-F238E27FC236}">
                <a16:creationId xmlns:a16="http://schemas.microsoft.com/office/drawing/2014/main" id="{E5B6E719-B9A1-4F3F-9999-7AF871FA2D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276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Rectangle 15">
            <a:extLst>
              <a:ext uri="{FF2B5EF4-FFF2-40B4-BE49-F238E27FC236}">
                <a16:creationId xmlns:a16="http://schemas.microsoft.com/office/drawing/2014/main" id="{651F9E67-7BF7-44C5-8E5D-87305C835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048000"/>
            <a:ext cx="952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</a:rPr>
              <a:t>30</a:t>
            </a:r>
            <a:r>
              <a:rPr lang="en-US" altLang="zh-CN" sz="1800">
                <a:solidFill>
                  <a:srgbClr val="000000"/>
                </a:solidFill>
              </a:rPr>
              <a:t>°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7178" name="Rectangle 16">
            <a:extLst>
              <a:ext uri="{FF2B5EF4-FFF2-40B4-BE49-F238E27FC236}">
                <a16:creationId xmlns:a16="http://schemas.microsoft.com/office/drawing/2014/main" id="{EA19ACD2-B1B7-4117-BA15-D0778C5E9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P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7179" name="Rectangle 18">
            <a:extLst>
              <a:ext uri="{FF2B5EF4-FFF2-40B4-BE49-F238E27FC236}">
                <a16:creationId xmlns:a16="http://schemas.microsoft.com/office/drawing/2014/main" id="{467A1442-883C-4041-ACB3-EC637BEB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960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G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7180" name="Rectangle 19">
            <a:extLst>
              <a:ext uri="{FF2B5EF4-FFF2-40B4-BE49-F238E27FC236}">
                <a16:creationId xmlns:a16="http://schemas.microsoft.com/office/drawing/2014/main" id="{CABF3980-2EA4-476E-A450-F083F9F6A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004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T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2061" name="Rectangle 22">
            <a:extLst>
              <a:ext uri="{FF2B5EF4-FFF2-40B4-BE49-F238E27FC236}">
                <a16:creationId xmlns:a16="http://schemas.microsoft.com/office/drawing/2014/main" id="{77B0A19A-7C89-427D-B937-2DBD75039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5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2" name="Rectangle 23">
            <a:extLst>
              <a:ext uri="{FF2B5EF4-FFF2-40B4-BE49-F238E27FC236}">
                <a16:creationId xmlns:a16="http://schemas.microsoft.com/office/drawing/2014/main" id="{9BA20BA5-3136-43FA-BB63-B561B25E0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862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X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7183" name="Object 48">
            <a:extLst>
              <a:ext uri="{FF2B5EF4-FFF2-40B4-BE49-F238E27FC236}">
                <a16:creationId xmlns:a16="http://schemas.microsoft.com/office/drawing/2014/main" id="{0D5C8EE6-A992-43E3-8751-922B13585F4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343400" y="4876800"/>
          <a:ext cx="41910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r:id="rId4" imgW="2274287" imgH="559043" progId="">
                  <p:embed/>
                </p:oleObj>
              </mc:Choice>
              <mc:Fallback>
                <p:oleObj r:id="rId4" imgW="2274287" imgH="559043" progId="">
                  <p:embed/>
                  <p:pic>
                    <p:nvPicPr>
                      <p:cNvPr id="0" name="Object 4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876800"/>
                        <a:ext cx="41910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Line 53">
            <a:extLst>
              <a:ext uri="{FF2B5EF4-FFF2-40B4-BE49-F238E27FC236}">
                <a16:creationId xmlns:a16="http://schemas.microsoft.com/office/drawing/2014/main" id="{0F56475D-782E-41EA-A614-8B6CE6B14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810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Line 54">
            <a:extLst>
              <a:ext uri="{FF2B5EF4-FFF2-40B4-BE49-F238E27FC236}">
                <a16:creationId xmlns:a16="http://schemas.microsoft.com/office/drawing/2014/main" id="{52DDA7B8-86C8-4123-B387-CD5F3AD137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971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6" name="Rectangle 55">
            <a:extLst>
              <a:ext uri="{FF2B5EF4-FFF2-40B4-BE49-F238E27FC236}">
                <a16:creationId xmlns:a16="http://schemas.microsoft.com/office/drawing/2014/main" id="{520E323C-9C6A-4581-95D1-D149FCBC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y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 autoUpdateAnimBg="0"/>
      <p:bldP spid="7177" grpId="0" bldLvl="0" autoUpdateAnimBg="0"/>
      <p:bldP spid="7178" grpId="0" bldLvl="0" autoUpdateAnimBg="0"/>
      <p:bldP spid="7179" grpId="0" bldLvl="0" autoUpdateAnimBg="0"/>
      <p:bldP spid="7180" grpId="0" bldLvl="0" autoUpdateAnimBg="0"/>
      <p:bldP spid="7182" grpId="0" bldLvl="0" autoUpdateAnimBg="0"/>
      <p:bldP spid="7186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F2B1369-FC76-45F9-9B72-6DFAD8DB05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435975" cy="18589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2-5</a:t>
            </a:r>
            <a:r>
              <a:rPr lang="en-US" altLang="zh-CN" sz="2800"/>
              <a:t>  </a:t>
            </a:r>
            <a:r>
              <a:rPr lang="zh-CN" altLang="en-US" sz="2800"/>
              <a:t>三角形支架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ABC</a:t>
            </a:r>
            <a:r>
              <a:rPr lang="zh-CN" altLang="en-US" sz="2800"/>
              <a:t>如图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2-38</a:t>
            </a:r>
            <a:r>
              <a:rPr lang="zh-CN" altLang="en-US" sz="2800"/>
              <a:t>所示，在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C</a:t>
            </a:r>
            <a:r>
              <a:rPr lang="zh-CN" altLang="en-US" sz="2800"/>
              <a:t>点受到载荷</a:t>
            </a:r>
            <a:r>
              <a:rPr lang="en-US" altLang="zh-CN" sz="2800"/>
              <a:t>F</a:t>
            </a:r>
            <a:r>
              <a:rPr lang="zh-CN" altLang="en-US" sz="2800"/>
              <a:t>的作用。己知，杆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AC</a:t>
            </a:r>
            <a:r>
              <a:rPr lang="zh-CN" altLang="en-US" sz="2800"/>
              <a:t>由两根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r>
              <a:rPr lang="zh-CN" altLang="en-US" sz="2800"/>
              <a:t>号槽钢所组成，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[σ]</a:t>
            </a:r>
            <a:r>
              <a:rPr lang="en-US" altLang="zh-CN" sz="2800" baseline="-25000">
                <a:latin typeface="Times New Roman" panose="02020603050405020304" pitchFamily="18" charset="0"/>
                <a:sym typeface="Times New Roman" panose="02020603050405020304" pitchFamily="18" charset="0"/>
              </a:rPr>
              <a:t>AC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=160MPa</a:t>
            </a:r>
            <a:r>
              <a:rPr lang="zh-CN" altLang="en-US" sz="2800"/>
              <a:t>；杆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BC</a:t>
            </a:r>
            <a:r>
              <a:rPr lang="zh-CN" altLang="en-US" sz="2800"/>
              <a:t>是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20a</a:t>
            </a:r>
            <a:r>
              <a:rPr lang="zh-CN" altLang="en-US" sz="2800"/>
              <a:t>号工字钢所组成，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[σ]</a:t>
            </a:r>
            <a:r>
              <a:rPr lang="en-US" altLang="zh-CN" sz="2800" baseline="-25000">
                <a:latin typeface="Times New Roman" panose="02020603050405020304" pitchFamily="18" charset="0"/>
                <a:sym typeface="Times New Roman" panose="02020603050405020304" pitchFamily="18" charset="0"/>
              </a:rPr>
              <a:t>BC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=100MPa</a:t>
            </a:r>
            <a:r>
              <a:rPr lang="zh-CN" altLang="en-US" sz="2800"/>
              <a:t>。试求</a:t>
            </a:r>
            <a:r>
              <a:rPr lang="zh-CN" altLang="en-US" sz="2800">
                <a:latin typeface="Times New Roman" panose="02020603050405020304" pitchFamily="18" charset="0"/>
                <a:sym typeface="Times New Roman" panose="02020603050405020304" pitchFamily="18" charset="0"/>
              </a:rPr>
              <a:t>最大</a:t>
            </a:r>
            <a:r>
              <a:rPr lang="zh-CN" altLang="en-US" sz="2800"/>
              <a:t>许可载荷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800"/>
              <a:t>。</a:t>
            </a:r>
            <a:r>
              <a:rPr lang="zh-CN" altLang="en-US" sz="4000"/>
              <a:t> </a:t>
            </a:r>
            <a:endParaRPr lang="zh-CN" altLang="en-US"/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796ABF63-4EA7-4CFA-80A7-CCA728FE8920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413" y="2276475"/>
            <a:ext cx="3816350" cy="4421188"/>
          </a:xfr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6C36EEE-F360-48CC-BDE5-F7F83FC0D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28775"/>
            <a:ext cx="82804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解   选取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>
                <a:solidFill>
                  <a:srgbClr val="000000"/>
                </a:solidFill>
              </a:rPr>
              <a:t>为研究对象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、如图所示，由平衡方程得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∑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Fx=0   F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AC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Cos30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BC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Cos30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∑Fy=0   F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AC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Sin30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BC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Sin30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=0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解得  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AC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=F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BC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=F   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BCDD5F1F-FE6E-449B-8D31-740A3B8AE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700213"/>
          <a:ext cx="70564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r:id="rId3" imgW="3479800" imgH="254000" progId="">
                  <p:embed/>
                </p:oleObj>
              </mc:Choice>
              <mc:Fallback>
                <p:oleObj r:id="rId3" imgW="3479800" imgH="254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00213"/>
                        <a:ext cx="705643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230A98E1-DA12-4F35-8CCF-4592E7BDC2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141663"/>
          <a:ext cx="6769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r:id="rId3" imgW="3225800" imgH="254000" progId="">
                  <p:embed/>
                </p:oleObj>
              </mc:Choice>
              <mc:Fallback>
                <p:oleObj r:id="rId3" imgW="3225800" imgH="254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141663"/>
                        <a:ext cx="67691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4598FE9F-861F-400A-B549-B7EA18AB3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933825"/>
          <a:ext cx="32400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r:id="rId3" imgW="1550073" imgH="228699" progId="">
                  <p:embed/>
                </p:oleObj>
              </mc:Choice>
              <mc:Fallback>
                <p:oleObj r:id="rId3" imgW="1550073" imgH="22869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933825"/>
                        <a:ext cx="32400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C8E48E35-7185-40A1-9A74-5739250A5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652963"/>
          <a:ext cx="23764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r:id="rId3" imgW="850900" imgH="177800" progId="">
                  <p:embed/>
                </p:oleObj>
              </mc:Choice>
              <mc:Fallback>
                <p:oleObj r:id="rId3" imgW="850900" imgH="177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652963"/>
                        <a:ext cx="23764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>
            <a:extLst>
              <a:ext uri="{FF2B5EF4-FFF2-40B4-BE49-F238E27FC236}">
                <a16:creationId xmlns:a16="http://schemas.microsoft.com/office/drawing/2014/main" id="{20926A94-80B5-4AFE-8E9A-B724251A3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20688"/>
            <a:ext cx="4951412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2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、许用应力为</a:t>
            </a:r>
            <a:b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杆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AC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的承载极限：</a:t>
            </a:r>
            <a:endParaRPr lang="zh-CN" altLang="en-US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9FECE87D-D9E8-4A6A-B09D-2FBBAB21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276475"/>
            <a:ext cx="33432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杆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BC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的承载极限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：</a:t>
            </a:r>
            <a:endParaRPr lang="zh-CN" altLang="en-US" sz="8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E73D8647-D205-4D3B-B538-6BB52F1FD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0523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由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D8DDD06F-E6E0-45C4-81E1-8F27771E1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52755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得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FB448F0-DD77-48D3-855D-FC5D164CB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04813"/>
            <a:ext cx="7240588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2-7  </a:t>
            </a:r>
            <a:r>
              <a:rPr lang="zh-CN" altLang="en-US">
                <a:solidFill>
                  <a:srgbClr val="000000"/>
                </a:solidFill>
              </a:rPr>
              <a:t>目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2-40</a:t>
            </a:r>
            <a:r>
              <a:rPr lang="zh-CN" altLang="en-US">
                <a:solidFill>
                  <a:srgbClr val="000000"/>
                </a:solidFill>
              </a:rPr>
              <a:t>所示销钉连接、已知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18kN</a:t>
            </a:r>
            <a:r>
              <a:rPr lang="zh-CN" altLang="en-US">
                <a:solidFill>
                  <a:srgbClr val="000000"/>
                </a:solidFill>
              </a:rPr>
              <a:t>．板厚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8mm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5mm</a:t>
            </a:r>
            <a:r>
              <a:rPr lang="zh-CN" altLang="en-US">
                <a:solidFill>
                  <a:srgbClr val="000000"/>
                </a:solidFill>
              </a:rPr>
              <a:t>．销钉与板的材料相同，许用切应力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[τ]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60MPa</a:t>
            </a:r>
            <a:r>
              <a:rPr lang="zh-CN" altLang="en-US">
                <a:solidFill>
                  <a:srgbClr val="000000"/>
                </a:solidFill>
              </a:rPr>
              <a:t>．许用挤压应力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[σp]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200MPa</a:t>
            </a:r>
            <a:r>
              <a:rPr lang="zh-CN" altLang="en-US">
                <a:solidFill>
                  <a:srgbClr val="000000"/>
                </a:solidFill>
              </a:rPr>
              <a:t>。试设计销钉直径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2960F0E9-2B3F-42B9-93B7-D0C34D7D7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141663"/>
            <a:ext cx="540067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9E0F4956-FE1A-4792-AF09-FFFD5E642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981075"/>
          <a:ext cx="669766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r:id="rId3" imgW="2997200" imgH="609600" progId="">
                  <p:embed/>
                </p:oleObj>
              </mc:Choice>
              <mc:Fallback>
                <p:oleObj r:id="rId3" imgW="2997200" imgH="6096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81075"/>
                        <a:ext cx="6697663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2F098D29-32E3-42BD-989F-1BEC0325A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708275"/>
          <a:ext cx="20161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r:id="rId3" imgW="647981" imgH="177877" progId="">
                  <p:embed/>
                </p:oleObj>
              </mc:Choice>
              <mc:Fallback>
                <p:oleObj r:id="rId3" imgW="647981" imgH="177877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08275"/>
                        <a:ext cx="20161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48643357-E73D-4B79-9086-B94ED3ECBF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284538"/>
          <a:ext cx="6551612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r:id="rId3" imgW="2959100" imgH="457200" progId="">
                  <p:embed/>
                </p:oleObj>
              </mc:Choice>
              <mc:Fallback>
                <p:oleObj r:id="rId3" imgW="2959100" imgH="457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284538"/>
                        <a:ext cx="6551612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>
            <a:extLst>
              <a:ext uri="{FF2B5EF4-FFF2-40B4-BE49-F238E27FC236}">
                <a16:creationId xmlns:a16="http://schemas.microsoft.com/office/drawing/2014/main" id="{E7C7BB4A-ED40-4634-98E8-8442EFFF3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31800"/>
            <a:ext cx="5040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解</a:t>
            </a:r>
            <a:r>
              <a:rPr lang="zh-CN" altLang="en-US">
                <a:solidFill>
                  <a:srgbClr val="000000"/>
                </a:solidFill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许用剪应力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1DD23F3D-DC78-496D-A23A-5FA14D8F5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708275"/>
            <a:ext cx="57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得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FE91E93E-B730-4C1C-A259-08874A933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16338"/>
            <a:ext cx="1809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挤压应力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8E090A7F-E010-406E-893D-C502360D8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3946525"/>
            <a:ext cx="438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730CFC97-E64E-4FB8-94BB-B3629E269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5292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188A7BA4-5868-44DC-8A58-63DC0466F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084763"/>
            <a:ext cx="403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得</a:t>
            </a: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24F29D75-7826-43C7-B1C6-86BD78FF8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5013325"/>
          <a:ext cx="237648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r:id="rId3" imgW="635000" imgH="177800" progId="">
                  <p:embed/>
                </p:oleObj>
              </mc:Choice>
              <mc:Fallback>
                <p:oleObj r:id="rId3" imgW="635000" imgH="1778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13325"/>
                        <a:ext cx="2376487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717B6FC-8425-4751-905E-A91300AEE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C8B49B1C-A58C-4F01-84AF-CD4EC5C2B2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196975"/>
          <a:ext cx="8675688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r:id="rId3" imgW="3429000" imgH="457200" progId="">
                  <p:embed/>
                </p:oleObj>
              </mc:Choice>
              <mc:Fallback>
                <p:oleObj r:id="rId3" imgW="3429000" imgH="457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96975"/>
                        <a:ext cx="8675688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>
            <a:extLst>
              <a:ext uri="{FF2B5EF4-FFF2-40B4-BE49-F238E27FC236}">
                <a16:creationId xmlns:a16="http://schemas.microsoft.com/office/drawing/2014/main" id="{49DCD103-2AF7-4002-BBDB-837928FD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6250"/>
            <a:ext cx="1873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挤压应力</a:t>
            </a: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BE8E7C0-5447-4AE6-A09C-7BC36248E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213100"/>
            <a:ext cx="6207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得</a:t>
            </a: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922C060F-4118-4322-B2FF-484B028BE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141663"/>
          <a:ext cx="25971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r:id="rId3" imgW="584200" imgH="177800" progId="">
                  <p:embed/>
                </p:oleObj>
              </mc:Choice>
              <mc:Fallback>
                <p:oleObj r:id="rId3" imgW="584200" imgH="1778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41663"/>
                        <a:ext cx="25971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>
            <a:extLst>
              <a:ext uri="{FF2B5EF4-FFF2-40B4-BE49-F238E27FC236}">
                <a16:creationId xmlns:a16="http://schemas.microsoft.com/office/drawing/2014/main" id="{07295168-F4CF-46B7-99C7-ED38EAF43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508500"/>
            <a:ext cx="2160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综上可知</a:t>
            </a: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5430465B-9C1E-40AA-9004-938D8E8F2C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365625"/>
          <a:ext cx="30972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r:id="rId3" imgW="647981" imgH="177877" progId="">
                  <p:embed/>
                </p:oleObj>
              </mc:Choice>
              <mc:Fallback>
                <p:oleObj r:id="rId3" imgW="647981" imgH="17787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365625"/>
                        <a:ext cx="309721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9">
            <a:extLst>
              <a:ext uri="{FF2B5EF4-FFF2-40B4-BE49-F238E27FC236}">
                <a16:creationId xmlns:a16="http://schemas.microsoft.com/office/drawing/2014/main" id="{3C819426-F96F-4681-B4F9-3D1A728F8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6529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86376BD-83D9-4062-989D-1947EDAEFF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3-1 </a:t>
            </a:r>
            <a:r>
              <a:rPr lang="zh-CN" altLang="en-US" sz="3200"/>
              <a:t>作出图</a:t>
            </a:r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3-15</a:t>
            </a:r>
            <a:r>
              <a:rPr lang="zh-CN" altLang="en-US" sz="3200"/>
              <a:t>所示各轴的扭矩图</a:t>
            </a:r>
            <a:r>
              <a:rPr lang="zh-CN" altLang="en-US"/>
              <a:t>。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AE428C09-BF44-4613-8FE0-4BC02CA1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DCDCD"/>
              </a:clrFrom>
              <a:clrTo>
                <a:srgbClr val="CDCDC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33528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FCBF1EB5-C338-4CA0-A1BA-1308DC056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1242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6389" name="Picture 5">
            <a:extLst>
              <a:ext uri="{FF2B5EF4-FFF2-40B4-BE49-F238E27FC236}">
                <a16:creationId xmlns:a16="http://schemas.microsoft.com/office/drawing/2014/main" id="{0BC726FA-CB99-4851-BCAC-566828903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5200"/>
            <a:ext cx="4419600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7634300D-6AA3-4779-BA44-EC8E471FB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45815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171712D-E6A0-4655-B68B-7121AFF020CF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304800" y="685800"/>
            <a:ext cx="8686800" cy="2895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3-5</a:t>
            </a:r>
            <a:r>
              <a:rPr lang="en-US" altLang="zh-CN" sz="2800"/>
              <a:t> </a:t>
            </a:r>
            <a:r>
              <a:rPr lang="zh-CN" altLang="en-US" sz="2800"/>
              <a:t>如图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3-17</a:t>
            </a:r>
            <a:r>
              <a:rPr lang="zh-CN" altLang="en-US" sz="2800"/>
              <a:t>所示，在一直经为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75mm</a:t>
            </a:r>
            <a:r>
              <a:rPr lang="zh-CN" altLang="en-US" sz="2800"/>
              <a:t>的等截面圆轴上，作用者外力偶矩：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m</a:t>
            </a:r>
            <a:r>
              <a:rPr lang="en-US" altLang="zh-CN" sz="2800" baseline="-25000"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=1kN</a:t>
            </a:r>
            <a:r>
              <a:rPr lang="en-US" altLang="zh-CN" sz="2800"/>
              <a:t>·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m, m</a:t>
            </a:r>
            <a:r>
              <a:rPr lang="en-US" altLang="zh-CN" sz="2800" baseline="-25000"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=0.6kN</a:t>
            </a:r>
            <a:r>
              <a:rPr lang="en-US" altLang="zh-CN" sz="2800"/>
              <a:t>·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m,             m</a:t>
            </a:r>
            <a:r>
              <a:rPr lang="en-US" altLang="zh-CN" sz="2800" baseline="-25000"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=0.2kN</a:t>
            </a:r>
            <a:r>
              <a:rPr lang="en-US" altLang="zh-CN" sz="2800"/>
              <a:t>·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m, m</a:t>
            </a:r>
            <a:r>
              <a:rPr lang="en-US" altLang="zh-CN" sz="2800" baseline="-25000"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=0.2kN</a:t>
            </a:r>
            <a:r>
              <a:rPr lang="en-US" altLang="zh-CN" sz="2800"/>
              <a:t>·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m</a:t>
            </a:r>
            <a:r>
              <a:rPr lang="zh-CN" altLang="en-US" sz="2800"/>
              <a:t>。</a:t>
            </a:r>
            <a:br>
              <a:rPr lang="zh-CN" altLang="en-US" sz="2800"/>
            </a:br>
            <a:r>
              <a:rPr lang="zh-CN" altLang="en-US" sz="2800">
                <a:latin typeface="Times New Roman" panose="02020603050405020304" pitchFamily="18" charset="0"/>
                <a:sym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sym typeface="Times New Roman" panose="02020603050405020304" pitchFamily="18" charset="0"/>
              </a:rPr>
              <a:t>）</a:t>
            </a:r>
            <a:r>
              <a:rPr lang="zh-CN" altLang="en-US" sz="2800"/>
              <a:t>求作轴的扭矩图。</a:t>
            </a:r>
            <a:br>
              <a:rPr lang="zh-CN" altLang="en-US" sz="2800"/>
            </a:br>
            <a:r>
              <a:rPr lang="zh-CN" altLang="en-US" sz="2800">
                <a:latin typeface="Times New Roman" panose="02020603050405020304" pitchFamily="18" charset="0"/>
                <a:sym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sym typeface="Times New Roman" panose="02020603050405020304" pitchFamily="18" charset="0"/>
              </a:rPr>
              <a:t>）</a:t>
            </a:r>
            <a:r>
              <a:rPr lang="zh-CN" altLang="en-US" sz="2800"/>
              <a:t>求出每段内 的最大剪力。</a:t>
            </a:r>
            <a:br>
              <a:rPr lang="zh-CN" altLang="en-US" sz="2800"/>
            </a:br>
            <a:r>
              <a:rPr lang="zh-CN" altLang="en-US" sz="2800">
                <a:latin typeface="Times New Roman" panose="02020603050405020304" pitchFamily="18" charset="0"/>
                <a:sym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sym typeface="Times New Roman" panose="02020603050405020304" pitchFamily="18" charset="0"/>
              </a:rPr>
              <a:t>）</a:t>
            </a:r>
            <a:r>
              <a:rPr lang="zh-CN" altLang="en-US" sz="2800"/>
              <a:t>求出轴的总扭转角。设材料的剪切模量 </a:t>
            </a:r>
            <a:r>
              <a:rPr lang="en-US" altLang="zh-CN" sz="2800" i="1">
                <a:latin typeface="Times New Roman" panose="02020603050405020304" pitchFamily="18" charset="0"/>
                <a:sym typeface="Times New Roman" panose="02020603050405020304" pitchFamily="18" charset="0"/>
              </a:rPr>
              <a:t>G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=80GPa</a:t>
            </a:r>
            <a:r>
              <a:rPr lang="zh-CN" altLang="en-US" sz="2800"/>
              <a:t>。 </a:t>
            </a:r>
            <a:br>
              <a:rPr lang="zh-CN" altLang="en-US" sz="2800"/>
            </a:br>
            <a:r>
              <a:rPr lang="zh-CN" altLang="en-US" sz="2800">
                <a:latin typeface="Times New Roman" panose="02020603050405020304" pitchFamily="18" charset="0"/>
                <a:sym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r>
              <a:rPr lang="zh-CN" altLang="en-US" sz="2800">
                <a:latin typeface="Times New Roman" panose="02020603050405020304" pitchFamily="18" charset="0"/>
                <a:sym typeface="Times New Roman" panose="02020603050405020304" pitchFamily="18" charset="0"/>
              </a:rPr>
              <a:t>）</a:t>
            </a:r>
            <a:r>
              <a:rPr lang="zh-CN" altLang="en-US" sz="2800"/>
              <a:t>若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m</a:t>
            </a:r>
            <a:r>
              <a:rPr lang="en-US" altLang="zh-CN" sz="2800" baseline="-25000"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altLang="en-US" sz="2800"/>
              <a:t>和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m</a:t>
            </a:r>
            <a:r>
              <a:rPr lang="en-US" altLang="zh-CN" sz="2800" baseline="-25000"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CN" altLang="en-US" sz="2800"/>
              <a:t>的位置互换，问在材料方面有何增减。</a:t>
            </a:r>
            <a:endParaRPr lang="zh-CN" altLang="en-US"/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6E6755C3-4D4B-48C2-AA47-99C720B32C8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438400" y="2641600"/>
          <a:ext cx="76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r:id="rId3" imgW="76333" imgH="101777" progId="">
                  <p:embed/>
                </p:oleObj>
              </mc:Choice>
              <mc:Fallback>
                <p:oleObj r:id="rId3" imgW="76333" imgH="101777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41600"/>
                        <a:ext cx="76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0AA960FF-7956-474A-848B-7ECA630A98C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629400" y="2641600"/>
          <a:ext cx="76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r:id="rId3" imgW="76333" imgH="101777" progId="">
                  <p:embed/>
                </p:oleObj>
              </mc:Choice>
              <mc:Fallback>
                <p:oleObj r:id="rId3" imgW="76333" imgH="101777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641600"/>
                        <a:ext cx="76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058CFD73-A4D4-4A4E-9FD2-D5D4433259B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438400" y="4981575"/>
          <a:ext cx="76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r:id="rId3" imgW="76333" imgH="101777" progId="">
                  <p:embed/>
                </p:oleObj>
              </mc:Choice>
              <mc:Fallback>
                <p:oleObj r:id="rId3" imgW="76333" imgH="101777" progId="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81575"/>
                        <a:ext cx="76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6">
            <a:extLst>
              <a:ext uri="{FF2B5EF4-FFF2-40B4-BE49-F238E27FC236}">
                <a16:creationId xmlns:a16="http://schemas.microsoft.com/office/drawing/2014/main" id="{FBE5C555-36C2-4F69-99B9-A11585B89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36576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36D00914-041E-476F-B3CE-232214050413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362200"/>
            <a:ext cx="4800600" cy="1916113"/>
          </a:xfrm>
        </p:spPr>
      </p:pic>
      <p:pic>
        <p:nvPicPr>
          <p:cNvPr id="18435" name="Picture 3">
            <a:extLst>
              <a:ext uri="{FF2B5EF4-FFF2-40B4-BE49-F238E27FC236}">
                <a16:creationId xmlns:a16="http://schemas.microsoft.com/office/drawing/2014/main" id="{59DEAA21-BBEB-4752-989F-9B6DB8361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D7D7D7"/>
              </a:clrFrom>
              <a:clrTo>
                <a:srgbClr val="D7D7D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51054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8436" name="Rectangle 4">
            <a:extLst>
              <a:ext uri="{FF2B5EF4-FFF2-40B4-BE49-F238E27FC236}">
                <a16:creationId xmlns:a16="http://schemas.microsoft.com/office/drawing/2014/main" id="{0F79E5C3-B184-477D-95BE-76CC88178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55B22852-D581-43E0-89B2-D1C886E54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143000"/>
          <a:ext cx="2743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r:id="rId5" imgW="1943944" imgH="597159" progId="">
                  <p:embed/>
                </p:oleObj>
              </mc:Choice>
              <mc:Fallback>
                <p:oleObj r:id="rId5" imgW="1943944" imgH="59715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143000"/>
                        <a:ext cx="27432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>
            <a:extLst>
              <a:ext uri="{FF2B5EF4-FFF2-40B4-BE49-F238E27FC236}">
                <a16:creationId xmlns:a16="http://schemas.microsoft.com/office/drawing/2014/main" id="{53433DC4-9633-4300-B318-0DDACADB1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39" name="Object 7">
            <a:extLst>
              <a:ext uri="{FF2B5EF4-FFF2-40B4-BE49-F238E27FC236}">
                <a16:creationId xmlns:a16="http://schemas.microsoft.com/office/drawing/2014/main" id="{3B6E2E5B-5859-48A6-8F03-5C4724EC36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981200"/>
          <a:ext cx="2667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r:id="rId5" imgW="1893122" imgH="597159" progId="">
                  <p:embed/>
                </p:oleObj>
              </mc:Choice>
              <mc:Fallback>
                <p:oleObj r:id="rId5" imgW="1893122" imgH="59715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81200"/>
                        <a:ext cx="26670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>
            <a:extLst>
              <a:ext uri="{FF2B5EF4-FFF2-40B4-BE49-F238E27FC236}">
                <a16:creationId xmlns:a16="http://schemas.microsoft.com/office/drawing/2014/main" id="{128C8DD7-8EBB-427F-8070-842A1363B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EF0D3198-FCE0-4392-8256-4754F1F9B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574675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55795B3E-B2FC-442B-8766-2E0E0906C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62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8443" name="Rectangle 11">
            <a:extLst>
              <a:ext uri="{FF2B5EF4-FFF2-40B4-BE49-F238E27FC236}">
                <a16:creationId xmlns:a16="http://schemas.microsoft.com/office/drawing/2014/main" id="{EA2F9698-3434-4BFB-A872-0105AEC6F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44" name="Object 12">
            <a:extLst>
              <a:ext uri="{FF2B5EF4-FFF2-40B4-BE49-F238E27FC236}">
                <a16:creationId xmlns:a16="http://schemas.microsoft.com/office/drawing/2014/main" id="{D0951B2B-9C11-4E83-A2F0-81283029A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267200"/>
          <a:ext cx="8382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r:id="rId5" imgW="558800" imgH="431800" progId="">
                  <p:embed/>
                </p:oleObj>
              </mc:Choice>
              <mc:Fallback>
                <p:oleObj r:id="rId5" imgW="558800" imgH="431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8382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>
            <a:extLst>
              <a:ext uri="{FF2B5EF4-FFF2-40B4-BE49-F238E27FC236}">
                <a16:creationId xmlns:a16="http://schemas.microsoft.com/office/drawing/2014/main" id="{D6205A52-E2FB-4FB0-904C-94295885BE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867400"/>
          <a:ext cx="160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r:id="rId5" imgW="965619" imgH="228699" progId="">
                  <p:embed/>
                </p:oleObj>
              </mc:Choice>
              <mc:Fallback>
                <p:oleObj r:id="rId5" imgW="965619" imgH="228699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867400"/>
                        <a:ext cx="160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14">
            <a:extLst>
              <a:ext uri="{FF2B5EF4-FFF2-40B4-BE49-F238E27FC236}">
                <a16:creationId xmlns:a16="http://schemas.microsoft.com/office/drawing/2014/main" id="{CBAC1350-C526-4259-8740-D707C69C8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34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）根据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14A2E143-3F66-4E49-B381-9E1A162A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48" name="Object 16">
            <a:extLst>
              <a:ext uri="{FF2B5EF4-FFF2-40B4-BE49-F238E27FC236}">
                <a16:creationId xmlns:a16="http://schemas.microsoft.com/office/drawing/2014/main" id="{B96E3FD0-1DCA-4858-90BA-2D0F4CB7E7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" y="4953000"/>
          <a:ext cx="35829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r:id="rId5" imgW="2552700" imgH="457200" progId="">
                  <p:embed/>
                </p:oleObj>
              </mc:Choice>
              <mc:Fallback>
                <p:oleObj r:id="rId5" imgW="2552700" imgH="45720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953000"/>
                        <a:ext cx="35829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Rectangle 17">
            <a:extLst>
              <a:ext uri="{FF2B5EF4-FFF2-40B4-BE49-F238E27FC236}">
                <a16:creationId xmlns:a16="http://schemas.microsoft.com/office/drawing/2014/main" id="{29E3653F-2483-49F9-8182-3DF363089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50" name="Object 18">
            <a:extLst>
              <a:ext uri="{FF2B5EF4-FFF2-40B4-BE49-F238E27FC236}">
                <a16:creationId xmlns:a16="http://schemas.microsoft.com/office/drawing/2014/main" id="{DF759CE9-3ED4-4CB5-B4F9-41D7B165D6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953000"/>
          <a:ext cx="19050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r:id="rId5" imgW="1372196" imgH="431987" progId="">
                  <p:embed/>
                </p:oleObj>
              </mc:Choice>
              <mc:Fallback>
                <p:oleObj r:id="rId5" imgW="1372196" imgH="431987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953000"/>
                        <a:ext cx="19050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Rectangle 19">
            <a:extLst>
              <a:ext uri="{FF2B5EF4-FFF2-40B4-BE49-F238E27FC236}">
                <a16:creationId xmlns:a16="http://schemas.microsoft.com/office/drawing/2014/main" id="{467D7B78-9789-4A90-BAB0-8FB3616AF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52" name="Object 20">
            <a:extLst>
              <a:ext uri="{FF2B5EF4-FFF2-40B4-BE49-F238E27FC236}">
                <a16:creationId xmlns:a16="http://schemas.microsoft.com/office/drawing/2014/main" id="{9E2FE638-64C3-45A5-B652-16B56777D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715000"/>
          <a:ext cx="19050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r:id="rId5" imgW="1181100" imgH="431800" progId="">
                  <p:embed/>
                </p:oleObj>
              </mc:Choice>
              <mc:Fallback>
                <p:oleObj r:id="rId5" imgW="1181100" imgH="43180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15000"/>
                        <a:ext cx="19050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21">
            <a:extLst>
              <a:ext uri="{FF2B5EF4-FFF2-40B4-BE49-F238E27FC236}">
                <a16:creationId xmlns:a16="http://schemas.microsoft.com/office/drawing/2014/main" id="{4C630663-ED44-437F-9719-7E9402D3E8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5943600"/>
          <a:ext cx="2057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r:id="rId5" imgW="1257300" imgH="203200" progId="">
                  <p:embed/>
                </p:oleObj>
              </mc:Choice>
              <mc:Fallback>
                <p:oleObj r:id="rId5" imgW="1257300" imgH="203200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943600"/>
                        <a:ext cx="2057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Text Box 22">
            <a:extLst>
              <a:ext uri="{FF2B5EF4-FFF2-40B4-BE49-F238E27FC236}">
                <a16:creationId xmlns:a16="http://schemas.microsoft.com/office/drawing/2014/main" id="{2E9576FF-69B0-4C46-8B4D-E99CCDCC3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425" y="12192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MPa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8455" name="Text Box 23">
            <a:extLst>
              <a:ext uri="{FF2B5EF4-FFF2-40B4-BE49-F238E27FC236}">
                <a16:creationId xmlns:a16="http://schemas.microsoft.com/office/drawing/2014/main" id="{D1C87D65-78B9-4D35-9812-D03C4300A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425" y="20574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MPa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8456" name="Text Box 24">
            <a:extLst>
              <a:ext uri="{FF2B5EF4-FFF2-40B4-BE49-F238E27FC236}">
                <a16:creationId xmlns:a16="http://schemas.microsoft.com/office/drawing/2014/main" id="{EFFD0080-5800-4DA2-9C81-76DA180EF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425" y="28956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MPa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8457" name="Rectangle 25">
            <a:extLst>
              <a:ext uri="{FF2B5EF4-FFF2-40B4-BE49-F238E27FC236}">
                <a16:creationId xmlns:a16="http://schemas.microsoft.com/office/drawing/2014/main" id="{8962FDBA-9C26-42FE-A7BF-653ACDEF0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58" name="Object 26">
            <a:extLst>
              <a:ext uri="{FF2B5EF4-FFF2-40B4-BE49-F238E27FC236}">
                <a16:creationId xmlns:a16="http://schemas.microsoft.com/office/drawing/2014/main" id="{4009240A-EC5E-40BE-AA00-58BDF5F293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819400"/>
          <a:ext cx="27432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r:id="rId5" imgW="1893122" imgH="597159" progId="">
                  <p:embed/>
                </p:oleObj>
              </mc:Choice>
              <mc:Fallback>
                <p:oleObj r:id="rId5" imgW="1893122" imgH="597159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27432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9" name="Rectangle 27">
            <a:extLst>
              <a:ext uri="{FF2B5EF4-FFF2-40B4-BE49-F238E27FC236}">
                <a16:creationId xmlns:a16="http://schemas.microsoft.com/office/drawing/2014/main" id="{7344BE07-6ACA-457B-97BA-E0878CDEF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0" name="Text Box 28">
            <a:extLst>
              <a:ext uri="{FF2B5EF4-FFF2-40B4-BE49-F238E27FC236}">
                <a16:creationId xmlns:a16="http://schemas.microsoft.com/office/drawing/2014/main" id="{68FF1AE6-DB93-436A-A6E3-BBA0190CD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rad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8461" name="Text Box 29">
            <a:extLst>
              <a:ext uri="{FF2B5EF4-FFF2-40B4-BE49-F238E27FC236}">
                <a16:creationId xmlns:a16="http://schemas.microsoft.com/office/drawing/2014/main" id="{3BE69247-D1EC-4E96-A52C-FDA11EA4A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029200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rad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8462" name="Text Box 30">
            <a:extLst>
              <a:ext uri="{FF2B5EF4-FFF2-40B4-BE49-F238E27FC236}">
                <a16:creationId xmlns:a16="http://schemas.microsoft.com/office/drawing/2014/main" id="{FCEBA67A-A93C-4A44-B1C9-F94573D77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rad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99D011E-4BDC-4E64-A811-3D8FB43F50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2400">
                <a:latin typeface="宋体" panose="02010600030101010101" pitchFamily="2" charset="-122"/>
                <a:sym typeface="宋体" panose="02010600030101010101" pitchFamily="2" charset="-122"/>
              </a:rPr>
              <a:t>）若</a:t>
            </a:r>
            <a:r>
              <a:rPr lang="en-US" altLang="zh-CN" sz="2400">
                <a:latin typeface="Times New Roman" panose="02020603050405020304" pitchFamily="18" charset="0"/>
                <a:sym typeface="Times New Roman" panose="02020603050405020304" pitchFamily="18" charset="0"/>
              </a:rPr>
              <a:t>m</a:t>
            </a:r>
            <a:r>
              <a:rPr lang="en-US" altLang="zh-CN" sz="2400" baseline="-25000"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altLang="en-US" sz="2400">
                <a:latin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sym typeface="Times New Roman" panose="02020603050405020304" pitchFamily="18" charset="0"/>
              </a:rPr>
              <a:t>m</a:t>
            </a:r>
            <a:r>
              <a:rPr lang="en-US" altLang="zh-CN" sz="2400" baseline="-25000"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CN" altLang="en-US" sz="2400">
                <a:latin typeface="宋体" panose="02010600030101010101" pitchFamily="2" charset="-122"/>
                <a:sym typeface="宋体" panose="02010600030101010101" pitchFamily="2" charset="-122"/>
              </a:rPr>
              <a:t>的位置互换，</a:t>
            </a:r>
          </a:p>
          <a:p>
            <a:pPr eaLnBrk="1" hangingPunct="1">
              <a:buFontTx/>
              <a:buNone/>
            </a:pPr>
            <a:endParaRPr lang="zh-CN" altLang="en-US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D0AB465-6C91-41FC-A2E3-87EAD2BF2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97FD8FAA-FCAA-4475-8FDE-C3C2A68BE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438400"/>
          <a:ext cx="990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r:id="rId3" imgW="584454" imgH="228699" progId="">
                  <p:embed/>
                </p:oleObj>
              </mc:Choice>
              <mc:Fallback>
                <p:oleObj r:id="rId3" imgW="584454" imgH="22869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990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>
            <a:extLst>
              <a:ext uri="{FF2B5EF4-FFF2-40B4-BE49-F238E27FC236}">
                <a16:creationId xmlns:a16="http://schemas.microsoft.com/office/drawing/2014/main" id="{207E9967-08D5-4EC5-B078-BF6662034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B5C9C59C-82C6-4053-9604-6CC19BF44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438400"/>
          <a:ext cx="838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r:id="rId3" imgW="521152" imgH="228799" progId="">
                  <p:embed/>
                </p:oleObj>
              </mc:Choice>
              <mc:Fallback>
                <p:oleObj r:id="rId3" imgW="521152" imgH="228799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838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>
            <a:extLst>
              <a:ext uri="{FF2B5EF4-FFF2-40B4-BE49-F238E27FC236}">
                <a16:creationId xmlns:a16="http://schemas.microsoft.com/office/drawing/2014/main" id="{0D20528A-5042-4083-9FFA-A628E6853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349A0012-25E0-4D9F-9463-A3F0A06A3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2438400"/>
          <a:ext cx="914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r:id="rId3" imgW="508441" imgH="228799" progId="">
                  <p:embed/>
                </p:oleObj>
              </mc:Choice>
              <mc:Fallback>
                <p:oleObj r:id="rId3" imgW="508441" imgH="228799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438400"/>
                        <a:ext cx="9144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>
            <a:extLst>
              <a:ext uri="{FF2B5EF4-FFF2-40B4-BE49-F238E27FC236}">
                <a16:creationId xmlns:a16="http://schemas.microsoft.com/office/drawing/2014/main" id="{B89AE944-FDF7-4208-B766-829C1291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622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kN·m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23ABBDF3-E686-4600-928C-926925710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3622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kN·m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14688632-EA9D-4323-8CF1-C4540D1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3622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kN·m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C56A38BB-7314-4C5D-8479-AB96A1392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52800"/>
            <a:ext cx="445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最大剪力减少，所以用料将降低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ECBBCAB-5B04-415F-84EA-6D512E0F69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914400"/>
            <a:ext cx="82296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/>
              <a:t>1-9 </a:t>
            </a:r>
            <a:r>
              <a:rPr lang="zh-CN" altLang="en-US" sz="2800"/>
              <a:t>塔器的加热釜以侧塔的形式悬挂在主塔上，侧塔在</a:t>
            </a:r>
            <a:r>
              <a:rPr lang="en-US" altLang="zh-CN" sz="2800"/>
              <a:t>A</a:t>
            </a:r>
            <a:r>
              <a:rPr lang="zh-CN" altLang="en-US" sz="2800"/>
              <a:t>处搁在主塔的托架上，并用螺栓垂直固定；在</a:t>
            </a:r>
            <a:r>
              <a:rPr lang="en-US" altLang="zh-CN" sz="2800"/>
              <a:t>B</a:t>
            </a:r>
            <a:r>
              <a:rPr lang="zh-CN" altLang="en-US" sz="2800"/>
              <a:t>处顶在主塔的水平支杆上，并用水平螺栓做定位连接（图</a:t>
            </a:r>
            <a:r>
              <a:rPr lang="en-US" altLang="zh-CN" sz="2800"/>
              <a:t>1-41</a:t>
            </a:r>
            <a:r>
              <a:rPr lang="zh-CN" altLang="en-US" sz="2800"/>
              <a:t>）。已知侧塔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G=20KN,</a:t>
            </a:r>
            <a:r>
              <a:rPr lang="zh-CN" altLang="en-US" sz="2800"/>
              <a:t>尺寸如图。试求支座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sym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B</a:t>
            </a:r>
            <a:r>
              <a:rPr lang="zh-CN" altLang="en-US" sz="2800"/>
              <a:t>对侧塔的约束反力。</a:t>
            </a:r>
            <a:endParaRPr lang="zh-CN" altLang="en-US"/>
          </a:p>
        </p:txBody>
      </p:sp>
      <p:graphicFrame>
        <p:nvGraphicFramePr>
          <p:cNvPr id="9219" name="Object 9">
            <a:extLst>
              <a:ext uri="{FF2B5EF4-FFF2-40B4-BE49-F238E27FC236}">
                <a16:creationId xmlns:a16="http://schemas.microsoft.com/office/drawing/2014/main" id="{44690FBC-CBEE-431C-9626-9FC3EEE2DA6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429000" y="4800600"/>
          <a:ext cx="1295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r:id="rId3" imgW="673392" imgH="254110" progId="">
                  <p:embed/>
                </p:oleObj>
              </mc:Choice>
              <mc:Fallback>
                <p:oleObj r:id="rId3" imgW="673392" imgH="254110" progId="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1295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1">
            <a:extLst>
              <a:ext uri="{FF2B5EF4-FFF2-40B4-BE49-F238E27FC236}">
                <a16:creationId xmlns:a16="http://schemas.microsoft.com/office/drawing/2014/main" id="{CB8A19D1-0584-4452-B008-EEA6A396DB2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505200" y="5257800"/>
          <a:ext cx="990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r:id="rId3" imgW="584454" imgH="254110" progId="">
                  <p:embed/>
                </p:oleObj>
              </mc:Choice>
              <mc:Fallback>
                <p:oleObj r:id="rId3" imgW="584454" imgH="254110" progId="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257800"/>
                        <a:ext cx="990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5" descr="题1-9图">
            <a:extLst>
              <a:ext uri="{FF2B5EF4-FFF2-40B4-BE49-F238E27FC236}">
                <a16:creationId xmlns:a16="http://schemas.microsoft.com/office/drawing/2014/main" id="{4755C8B8-6230-496D-9DA0-AA64771E7C7D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3048000"/>
            <a:ext cx="2833688" cy="3810000"/>
          </a:xfrm>
        </p:spPr>
      </p:pic>
      <p:sp>
        <p:nvSpPr>
          <p:cNvPr id="9222" name="Text Box 6">
            <a:extLst>
              <a:ext uri="{FF2B5EF4-FFF2-40B4-BE49-F238E27FC236}">
                <a16:creationId xmlns:a16="http://schemas.microsoft.com/office/drawing/2014/main" id="{0E68CECD-BD95-4687-9FD3-70E502182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49561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2X</a:t>
            </a:r>
            <a:r>
              <a:rPr lang="en-US" altLang="zh-CN" sz="2400" baseline="-25000">
                <a:solidFill>
                  <a:srgbClr val="000000"/>
                </a:solidFill>
              </a:rPr>
              <a:t>B 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zh-CN" altLang="en-US" sz="1800">
                <a:solidFill>
                  <a:srgbClr val="000000"/>
                </a:solidFill>
              </a:rPr>
              <a:t>－</a:t>
            </a:r>
            <a:r>
              <a:rPr lang="en-US" altLang="zh-CN" sz="2400">
                <a:solidFill>
                  <a:srgbClr val="000000"/>
                </a:solidFill>
              </a:rPr>
              <a:t>G</a:t>
            </a:r>
            <a:r>
              <a:rPr lang="en-US" altLang="zh-CN" sz="1800">
                <a:solidFill>
                  <a:srgbClr val="000000"/>
                </a:solidFill>
              </a:rPr>
              <a:t>×</a:t>
            </a:r>
            <a:r>
              <a:rPr lang="en-US" altLang="zh-CN" sz="2400">
                <a:solidFill>
                  <a:srgbClr val="000000"/>
                </a:solidFill>
              </a:rPr>
              <a:t>1=0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</a:rPr>
              <a:t>B</a:t>
            </a:r>
            <a:r>
              <a:rPr lang="en-US" altLang="zh-CN" sz="2400">
                <a:solidFill>
                  <a:srgbClr val="000000"/>
                </a:solidFill>
              </a:rPr>
              <a:t> =10kN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X</a:t>
            </a:r>
            <a:r>
              <a:rPr lang="en-US" altLang="zh-CN" sz="2400" baseline="-25000">
                <a:solidFill>
                  <a:srgbClr val="000000"/>
                </a:solidFill>
              </a:rPr>
              <a:t>A</a:t>
            </a:r>
            <a:r>
              <a:rPr lang="en-US" altLang="zh-CN" sz="2400">
                <a:solidFill>
                  <a:srgbClr val="000000"/>
                </a:solidFill>
              </a:rPr>
              <a:t>+X</a:t>
            </a:r>
            <a:r>
              <a:rPr lang="en-US" altLang="zh-CN" sz="2400" baseline="-25000">
                <a:solidFill>
                  <a:srgbClr val="000000"/>
                </a:solidFill>
              </a:rPr>
              <a:t>B</a:t>
            </a:r>
            <a:r>
              <a:rPr lang="en-US" altLang="zh-CN" sz="2400">
                <a:solidFill>
                  <a:srgbClr val="000000"/>
                </a:solidFill>
              </a:rPr>
              <a:t>=0</a:t>
            </a:r>
            <a:r>
              <a:rPr lang="zh-CN" altLang="en-US" sz="2400">
                <a:solidFill>
                  <a:srgbClr val="000000"/>
                </a:solidFill>
              </a:rPr>
              <a:t>，        </a:t>
            </a:r>
            <a:r>
              <a:rPr lang="en-US" altLang="zh-CN" sz="2400">
                <a:solidFill>
                  <a:srgbClr val="000000"/>
                </a:solidFill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</a:rPr>
              <a:t>A</a:t>
            </a:r>
            <a:r>
              <a:rPr lang="en-US" altLang="zh-CN" sz="2400">
                <a:solidFill>
                  <a:srgbClr val="000000"/>
                </a:solidFill>
              </a:rPr>
              <a:t>=-10kN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Y</a:t>
            </a:r>
            <a:r>
              <a:rPr lang="en-US" altLang="zh-CN" sz="2400" baseline="-25000">
                <a:solidFill>
                  <a:srgbClr val="000000"/>
                </a:solidFill>
              </a:rPr>
              <a:t>A</a:t>
            </a:r>
            <a:r>
              <a:rPr lang="zh-CN" altLang="en-US" sz="1800">
                <a:solidFill>
                  <a:srgbClr val="000000"/>
                </a:solidFill>
              </a:rPr>
              <a:t>－</a:t>
            </a:r>
            <a:r>
              <a:rPr lang="en-US" altLang="zh-CN" sz="2400">
                <a:solidFill>
                  <a:srgbClr val="000000"/>
                </a:solidFill>
              </a:rPr>
              <a:t>G=0</a:t>
            </a:r>
            <a:r>
              <a:rPr lang="zh-CN" altLang="en-US" sz="2400">
                <a:solidFill>
                  <a:srgbClr val="000000"/>
                </a:solidFill>
              </a:rPr>
              <a:t>，         </a:t>
            </a:r>
            <a:r>
              <a:rPr lang="en-US" altLang="zh-CN" sz="2400">
                <a:solidFill>
                  <a:srgbClr val="000000"/>
                </a:solidFill>
              </a:rPr>
              <a:t>Y</a:t>
            </a:r>
            <a:r>
              <a:rPr lang="en-US" altLang="zh-CN" sz="2400" baseline="-25000">
                <a:solidFill>
                  <a:srgbClr val="000000"/>
                </a:solidFill>
              </a:rPr>
              <a:t>A</a:t>
            </a:r>
            <a:r>
              <a:rPr lang="en-US" altLang="zh-CN" sz="2400">
                <a:solidFill>
                  <a:srgbClr val="000000"/>
                </a:solidFill>
              </a:rPr>
              <a:t>=20kN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9223" name="Object 13">
            <a:extLst>
              <a:ext uri="{FF2B5EF4-FFF2-40B4-BE49-F238E27FC236}">
                <a16:creationId xmlns:a16="http://schemas.microsoft.com/office/drawing/2014/main" id="{8718B5F6-2B94-4187-B12E-52E7D5E1784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505200" y="5638800"/>
          <a:ext cx="990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r:id="rId3" imgW="546100" imgH="254000" progId="">
                  <p:embed/>
                </p:oleObj>
              </mc:Choice>
              <mc:Fallback>
                <p:oleObj r:id="rId3" imgW="546100" imgH="254000" progId="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638800"/>
                        <a:ext cx="9906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Line 15">
            <a:extLst>
              <a:ext uri="{FF2B5EF4-FFF2-40B4-BE49-F238E27FC236}">
                <a16:creationId xmlns:a16="http://schemas.microsoft.com/office/drawing/2014/main" id="{4BC20240-DE9D-4A78-B183-F143CDFA7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191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Line 16">
            <a:extLst>
              <a:ext uri="{FF2B5EF4-FFF2-40B4-BE49-F238E27FC236}">
                <a16:creationId xmlns:a16="http://schemas.microsoft.com/office/drawing/2014/main" id="{11AB7002-1E85-48F5-A7E2-018DD5E22E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581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Line 17">
            <a:extLst>
              <a:ext uri="{FF2B5EF4-FFF2-40B4-BE49-F238E27FC236}">
                <a16:creationId xmlns:a16="http://schemas.microsoft.com/office/drawing/2014/main" id="{E8464F8C-BC90-4EE9-85CA-BE046F2C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191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Rectangle 18">
            <a:extLst>
              <a:ext uri="{FF2B5EF4-FFF2-40B4-BE49-F238E27FC236}">
                <a16:creationId xmlns:a16="http://schemas.microsoft.com/office/drawing/2014/main" id="{66E2D614-D263-4A62-B513-248D6CB38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A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228" name="Rectangle 19">
            <a:extLst>
              <a:ext uri="{FF2B5EF4-FFF2-40B4-BE49-F238E27FC236}">
                <a16:creationId xmlns:a16="http://schemas.microsoft.com/office/drawing/2014/main" id="{73B692BD-0531-48B2-A0DF-5D512F19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148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B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229" name="Text Box 20">
            <a:extLst>
              <a:ext uri="{FF2B5EF4-FFF2-40B4-BE49-F238E27FC236}">
                <a16:creationId xmlns:a16="http://schemas.microsoft.com/office/drawing/2014/main" id="{E3828200-6466-4379-A52F-4400D97E9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70175"/>
            <a:ext cx="4840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解 以侧塔为研究对象，由平衡方程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A</a:t>
            </a:r>
            <a:r>
              <a:rPr lang="zh-CN" altLang="en-US" sz="2400">
                <a:solidFill>
                  <a:srgbClr val="000000"/>
                </a:solidFill>
              </a:rPr>
              <a:t>、</a:t>
            </a:r>
            <a:r>
              <a:rPr lang="en-US" altLang="zh-CN" sz="2400">
                <a:solidFill>
                  <a:srgbClr val="000000"/>
                </a:solidFill>
              </a:rPr>
              <a:t>B</a:t>
            </a:r>
            <a:r>
              <a:rPr lang="zh-CN" altLang="en-US" sz="2400">
                <a:solidFill>
                  <a:srgbClr val="000000"/>
                </a:solidFill>
              </a:rPr>
              <a:t>点受力如图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230" name="Rectangle 21">
            <a:extLst>
              <a:ext uri="{FF2B5EF4-FFF2-40B4-BE49-F238E27FC236}">
                <a16:creationId xmlns:a16="http://schemas.microsoft.com/office/drawing/2014/main" id="{9EC7E15C-5029-46FB-9123-A842CA024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443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Y</a:t>
            </a:r>
            <a:r>
              <a:rPr lang="en-US" altLang="zh-CN" sz="1800" baseline="-25000">
                <a:solidFill>
                  <a:srgbClr val="000000"/>
                </a:solidFill>
              </a:rPr>
              <a:t>A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231" name="Rectangle 22">
            <a:extLst>
              <a:ext uri="{FF2B5EF4-FFF2-40B4-BE49-F238E27FC236}">
                <a16:creationId xmlns:a16="http://schemas.microsoft.com/office/drawing/2014/main" id="{6F0A445C-6E28-46EC-B9E6-C0756D1F3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X</a:t>
            </a:r>
            <a:r>
              <a:rPr lang="en-US" altLang="zh-CN" sz="1800" baseline="-25000">
                <a:solidFill>
                  <a:srgbClr val="000000"/>
                </a:solidFill>
              </a:rPr>
              <a:t>A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232" name="Rectangle 23">
            <a:extLst>
              <a:ext uri="{FF2B5EF4-FFF2-40B4-BE49-F238E27FC236}">
                <a16:creationId xmlns:a16="http://schemas.microsoft.com/office/drawing/2014/main" id="{D8BB590F-9946-46B9-B889-5731482A5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191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X</a:t>
            </a:r>
            <a:r>
              <a:rPr lang="en-US" altLang="zh-CN" sz="1800" baseline="-25000">
                <a:solidFill>
                  <a:srgbClr val="000000"/>
                </a:solidFill>
              </a:rPr>
              <a:t>B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 autoUpdateAnimBg="0"/>
      <p:bldP spid="9227" grpId="0" bldLvl="0" autoUpdateAnimBg="0"/>
      <p:bldP spid="9228" grpId="0" bldLvl="0" autoUpdateAnimBg="0"/>
      <p:bldP spid="9229" grpId="0" bldLvl="0" autoUpdateAnimBg="0"/>
      <p:bldP spid="9230" grpId="0" bldLvl="0" autoUpdateAnimBg="0"/>
      <p:bldP spid="9231" grpId="0" bldLvl="0" autoUpdateAnimBg="0"/>
      <p:bldP spid="9232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17CA36A-1656-4B34-A9A1-CB6AC82109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3200" b="1"/>
              <a:t>4-1    </a:t>
            </a:r>
            <a:r>
              <a:rPr lang="zh-CN" altLang="en-US" sz="3200" b="1"/>
              <a:t>试列出各梁的的剪力和弯矩方程，并作剪力图和弯矩图，求出</a:t>
            </a:r>
            <a:r>
              <a:rPr lang="en-US" altLang="zh-CN" sz="3200" b="1" i="1"/>
              <a:t>F</a:t>
            </a:r>
            <a:r>
              <a:rPr lang="en-US" altLang="zh-CN" sz="3200" b="1" baseline="-10000"/>
              <a:t>S</a:t>
            </a:r>
            <a:r>
              <a:rPr lang="en-US" altLang="zh-CN" sz="3200" b="1"/>
              <a:t>max</a:t>
            </a:r>
            <a:r>
              <a:rPr lang="zh-CN" altLang="en-US" sz="3200" b="1"/>
              <a:t>和</a:t>
            </a:r>
            <a:r>
              <a:rPr lang="en-US" altLang="zh-CN" sz="3200" b="1" i="1"/>
              <a:t>M</a:t>
            </a:r>
            <a:r>
              <a:rPr lang="en-US" altLang="zh-CN" sz="3200" b="1"/>
              <a:t>max</a:t>
            </a:r>
            <a:endParaRPr lang="zh-CN" altLang="en-US"/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94E0777C-A300-40A3-A83A-2FF710B46802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4645025" y="1600200"/>
            <a:ext cx="3965575" cy="4603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/>
              <a:t>(1)  </a:t>
            </a:r>
            <a:r>
              <a:rPr lang="zh-CN" altLang="en-US" sz="2400"/>
              <a:t>列剪力方程和弯矩方程</a:t>
            </a:r>
            <a:endParaRPr lang="zh-CN" altLang="en-US"/>
          </a:p>
        </p:txBody>
      </p:sp>
      <p:sp>
        <p:nvSpPr>
          <p:cNvPr id="20484" name="Rectangle 7">
            <a:extLst>
              <a:ext uri="{FF2B5EF4-FFF2-40B4-BE49-F238E27FC236}">
                <a16:creationId xmlns:a16="http://schemas.microsoft.com/office/drawing/2014/main" id="{07856B14-FC2B-4E88-AA2A-629E54735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102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sz="2400"/>
              <a:t>(2) </a:t>
            </a:r>
            <a:r>
              <a:rPr lang="zh-CN" altLang="en-US" sz="2400"/>
              <a:t>作剪力图和弯矩图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pic>
        <p:nvPicPr>
          <p:cNvPr id="20485" name="图片 3">
            <a:extLst>
              <a:ext uri="{FF2B5EF4-FFF2-40B4-BE49-F238E27FC236}">
                <a16:creationId xmlns:a16="http://schemas.microsoft.com/office/drawing/2014/main" id="{E3C7E84A-07DC-4FA0-A9CA-68B59BDEE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549400"/>
            <a:ext cx="861536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C1E5F98-00D5-4275-B82E-C71ECD8D9550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572000" y="228600"/>
            <a:ext cx="4572000" cy="106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）求支反力   </a:t>
            </a:r>
            <a:br>
              <a:rPr lang="zh-CN" altLang="en-US" sz="2800"/>
            </a:br>
            <a:r>
              <a:rPr lang="zh-CN" altLang="en-US" sz="2800"/>
              <a:t>由平衡方程∑</a:t>
            </a:r>
            <a:r>
              <a:rPr lang="en-US" altLang="zh-CN" sz="2800"/>
              <a:t>F=0 ,∑M</a:t>
            </a:r>
            <a:r>
              <a:rPr lang="en-US" altLang="zh-CN" sz="2800" baseline="-25000"/>
              <a:t>A</a:t>
            </a:r>
            <a:r>
              <a:rPr lang="en-US" altLang="zh-CN" sz="2800"/>
              <a:t>=0 </a:t>
            </a:r>
            <a:endParaRPr lang="zh-CN" altLang="en-US"/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35B87061-B402-47D2-8BA7-A0D63AAEE122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4495800" y="2743200"/>
            <a:ext cx="4648200" cy="45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（</a:t>
            </a:r>
            <a:r>
              <a:rPr lang="en-US" altLang="zh-CN" sz="2800" b="1">
                <a:solidFill>
                  <a:schemeClr val="tx2"/>
                </a:solidFill>
              </a:rPr>
              <a:t>2</a:t>
            </a:r>
            <a:r>
              <a:rPr lang="zh-CN" altLang="en-US" sz="2800" b="1">
                <a:solidFill>
                  <a:schemeClr val="tx2"/>
                </a:solidFill>
              </a:rPr>
              <a:t>）</a:t>
            </a:r>
            <a:r>
              <a:rPr lang="zh-CN" altLang="en-US" sz="2800"/>
              <a:t>列剪力方程和弯矩方程</a:t>
            </a:r>
          </a:p>
          <a:p>
            <a:pPr eaLnBrk="1" hangingPunct="1">
              <a:buFontTx/>
              <a:buNone/>
            </a:pPr>
            <a:endParaRPr lang="zh-CN" altLang="en-US" sz="2800"/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CAEDDBF4-9877-436A-9664-942A0D4DD27A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5486400"/>
            <a:ext cx="4038600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（</a:t>
            </a:r>
            <a:r>
              <a:rPr lang="en-US" altLang="zh-CN" sz="2800" b="1">
                <a:solidFill>
                  <a:schemeClr val="tx2"/>
                </a:solidFill>
              </a:rPr>
              <a:t>3</a:t>
            </a:r>
            <a:r>
              <a:rPr lang="zh-CN" altLang="en-US" sz="2800" b="1">
                <a:solidFill>
                  <a:schemeClr val="tx2"/>
                </a:solidFill>
              </a:rPr>
              <a:t>）</a:t>
            </a:r>
            <a:r>
              <a:rPr lang="zh-CN" altLang="en-US" sz="2800"/>
              <a:t>作剪力图和弯矩图</a:t>
            </a:r>
            <a:endParaRPr lang="zh-CN" altLang="en-US"/>
          </a:p>
        </p:txBody>
      </p:sp>
      <p:pic>
        <p:nvPicPr>
          <p:cNvPr id="21509" name="内容占位符 4">
            <a:extLst>
              <a:ext uri="{FF2B5EF4-FFF2-40B4-BE49-F238E27FC236}">
                <a16:creationId xmlns:a16="http://schemas.microsoft.com/office/drawing/2014/main" id="{C07D9482-4878-42C0-A198-B4ABDCC97F72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688" y="455613"/>
            <a:ext cx="8810625" cy="5640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B2496F-3DB0-490F-A9A8-53EAFB70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04" y="457278"/>
            <a:ext cx="3855776" cy="55625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992D775-550F-4F59-9294-2EF3F11C8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0" y="1123882"/>
            <a:ext cx="34861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3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FC44E5-44DD-4238-A578-88D76105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34" y="0"/>
            <a:ext cx="579493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56BF99-7E18-4664-AE77-4528DD7F6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8" y="609674"/>
            <a:ext cx="2499554" cy="14477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B02ABC-3992-400F-B9C6-D6577A25D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02" y="2465974"/>
            <a:ext cx="2253557" cy="9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3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9C8A60D-7FD3-44D4-8533-515647FAE631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953000" y="274638"/>
            <a:ext cx="4191000" cy="868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）求支反力   </a:t>
            </a:r>
            <a:br>
              <a:rPr lang="zh-CN" altLang="en-US" sz="2400"/>
            </a:br>
            <a:r>
              <a:rPr lang="zh-CN" altLang="en-US" sz="2400"/>
              <a:t>由平衡方程∑</a:t>
            </a:r>
            <a:r>
              <a:rPr lang="en-US" altLang="zh-CN" sz="2400"/>
              <a:t>F=0 ,∑M</a:t>
            </a:r>
            <a:r>
              <a:rPr lang="en-US" altLang="zh-CN" sz="2400" baseline="-25000"/>
              <a:t>C</a:t>
            </a:r>
            <a:r>
              <a:rPr lang="en-US" altLang="zh-CN" sz="2400"/>
              <a:t>=0</a:t>
            </a:r>
            <a:endParaRPr lang="zh-CN" altLang="en-US"/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B5B57122-7706-44BD-8417-843227047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（</a:t>
            </a:r>
            <a:r>
              <a:rPr lang="en-US" altLang="zh-CN" sz="2400" b="1">
                <a:solidFill>
                  <a:schemeClr val="tx2"/>
                </a:solidFill>
              </a:rPr>
              <a:t>2</a:t>
            </a:r>
            <a:r>
              <a:rPr lang="zh-CN" altLang="en-US" sz="2400" b="1">
                <a:solidFill>
                  <a:schemeClr val="tx2"/>
                </a:solidFill>
              </a:rPr>
              <a:t>）</a:t>
            </a:r>
            <a:r>
              <a:rPr lang="zh-CN" altLang="en-US" sz="2400"/>
              <a:t>列剪力方程和弯矩方程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pic>
        <p:nvPicPr>
          <p:cNvPr id="22532" name="图片 5">
            <a:extLst>
              <a:ext uri="{FF2B5EF4-FFF2-40B4-BE49-F238E27FC236}">
                <a16:creationId xmlns:a16="http://schemas.microsoft.com/office/drawing/2014/main" id="{EDFD92AB-2D16-455E-B405-51EBCBB8E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"/>
            <a:ext cx="9144000" cy="673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8AA30E4-9C1E-4B4F-880D-406DA5898A9E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228600" y="152400"/>
            <a:ext cx="1447800" cy="5635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3200"/>
              <a:t>4-3</a:t>
            </a:r>
            <a:endParaRPr lang="zh-CN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0817CD7-43B4-45C4-B4DA-27A6057AA81E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4648200" y="457200"/>
            <a:ext cx="3886200" cy="533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）求支座底部弯矩</a:t>
            </a:r>
            <a:r>
              <a:rPr lang="en-US" altLang="zh-CN" sz="2400"/>
              <a:t>M</a:t>
            </a:r>
            <a:endParaRPr lang="zh-CN" alt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D8E67143-2F1E-4761-B43C-51666774998F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4572000" y="2133600"/>
            <a:ext cx="4114800" cy="45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/>
              <a:t>环形截面的抗弯截面系数</a:t>
            </a:r>
            <a:r>
              <a:rPr lang="en-US" altLang="zh-CN" sz="2400"/>
              <a:t>W</a:t>
            </a:r>
            <a:endParaRPr lang="zh-CN" altLang="en-US"/>
          </a:p>
        </p:txBody>
      </p:sp>
      <p:pic>
        <p:nvPicPr>
          <p:cNvPr id="23557" name="图片 3">
            <a:extLst>
              <a:ext uri="{FF2B5EF4-FFF2-40B4-BE49-F238E27FC236}">
                <a16:creationId xmlns:a16="http://schemas.microsoft.com/office/drawing/2014/main" id="{A65670F7-89EA-45A3-8A01-9C22938FA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457200"/>
            <a:ext cx="76930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D94ED57-E878-445A-81FD-7672F6C5F44C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90538" y="274638"/>
            <a:ext cx="1174750" cy="609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3200"/>
              <a:t>4-5</a:t>
            </a:r>
            <a:endParaRPr lang="zh-CN" altLang="en-US"/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2BD8537E-5FD6-4E68-8FF5-76DBAB32AEE6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4800600" y="304800"/>
            <a:ext cx="4343400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）当</a:t>
            </a:r>
            <a:r>
              <a:rPr lang="en-US" altLang="zh-CN" sz="2400"/>
              <a:t>P</a:t>
            </a:r>
            <a:r>
              <a:rPr lang="zh-CN" altLang="en-US" sz="2400"/>
              <a:t>作用在</a:t>
            </a:r>
            <a:r>
              <a:rPr lang="en-US" altLang="zh-CN" sz="2400"/>
              <a:t>AB</a:t>
            </a:r>
            <a:r>
              <a:rPr lang="zh-CN" altLang="en-US" sz="2400"/>
              <a:t>梁的中点时</a:t>
            </a:r>
          </a:p>
          <a:p>
            <a:pPr eaLnBrk="1" hangingPunct="1">
              <a:buFontTx/>
              <a:buNone/>
            </a:pPr>
            <a:r>
              <a:rPr lang="zh-CN" altLang="en-US" sz="2400"/>
              <a:t>          </a:t>
            </a:r>
            <a:r>
              <a:rPr lang="en-US" altLang="zh-CN" sz="2400"/>
              <a:t>F</a:t>
            </a:r>
            <a:r>
              <a:rPr lang="en-US" altLang="zh-CN" sz="2400" baseline="-25000"/>
              <a:t>A </a:t>
            </a:r>
            <a:r>
              <a:rPr lang="en-US" altLang="zh-CN" sz="2400"/>
              <a:t>= F</a:t>
            </a:r>
            <a:r>
              <a:rPr lang="en-US" altLang="zh-CN" sz="2400" baseline="-25000"/>
              <a:t>B</a:t>
            </a:r>
            <a:r>
              <a:rPr lang="en-US" altLang="zh-CN" sz="2400"/>
              <a:t>=0.5F</a:t>
            </a:r>
            <a:endParaRPr lang="zh-CN" altLang="en-US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46A01131-BB96-4E65-80AC-08CAE9F05091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4648200" y="4191000"/>
            <a:ext cx="4495800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(2)</a:t>
            </a:r>
            <a:r>
              <a:rPr lang="zh-CN" altLang="en-US" sz="2800"/>
              <a:t>当</a:t>
            </a:r>
            <a:r>
              <a:rPr lang="en-US" altLang="zh-CN" sz="2800"/>
              <a:t>P</a:t>
            </a:r>
            <a:r>
              <a:rPr lang="zh-CN" altLang="en-US" sz="2800"/>
              <a:t>作用在</a:t>
            </a:r>
            <a:r>
              <a:rPr lang="en-US" altLang="zh-CN" sz="2800"/>
              <a:t>AB</a:t>
            </a:r>
            <a:r>
              <a:rPr lang="zh-CN" altLang="en-US" sz="2800"/>
              <a:t>梁的中点时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     </a:t>
            </a:r>
            <a:endParaRPr lang="zh-CN" altLang="en-US"/>
          </a:p>
        </p:txBody>
      </p:sp>
      <p:sp>
        <p:nvSpPr>
          <p:cNvPr id="24581" name="Rectangle 8">
            <a:extLst>
              <a:ext uri="{FF2B5EF4-FFF2-40B4-BE49-F238E27FC236}">
                <a16:creationId xmlns:a16="http://schemas.microsoft.com/office/drawing/2014/main" id="{5C0D78D5-885B-4227-966D-115B9F6CC555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5307013" y="5218113"/>
            <a:ext cx="3376612" cy="5762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/>
              <a:t>F</a:t>
            </a:r>
            <a:r>
              <a:rPr lang="en-US" altLang="zh-CN" sz="3600" baseline="-25000"/>
              <a:t>C </a:t>
            </a:r>
            <a:r>
              <a:rPr lang="en-US" altLang="zh-CN" sz="3600"/>
              <a:t>= F</a:t>
            </a:r>
            <a:r>
              <a:rPr lang="en-US" altLang="zh-CN" sz="3600" baseline="-25000"/>
              <a:t>D</a:t>
            </a:r>
            <a:r>
              <a:rPr lang="en-US" altLang="zh-CN" sz="3600"/>
              <a:t>=0.5F</a:t>
            </a:r>
            <a:endParaRPr lang="zh-CN" altLang="en-US" sz="3600"/>
          </a:p>
          <a:p>
            <a:pPr eaLnBrk="1" hangingPunct="1">
              <a:buFontTx/>
              <a:buNone/>
            </a:pPr>
            <a:endParaRPr lang="zh-CN" altLang="en-US" sz="3600"/>
          </a:p>
        </p:txBody>
      </p:sp>
      <p:pic>
        <p:nvPicPr>
          <p:cNvPr id="24582" name="图片 3">
            <a:extLst>
              <a:ext uri="{FF2B5EF4-FFF2-40B4-BE49-F238E27FC236}">
                <a16:creationId xmlns:a16="http://schemas.microsoft.com/office/drawing/2014/main" id="{526C15F8-DF19-45BA-8ADB-AE78AAB35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219200"/>
            <a:ext cx="8607425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DAED1C83-FD26-46A1-9A61-F00732C34BD7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87388" y="4572000"/>
            <a:ext cx="1293812" cy="45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sz="2400"/>
              <a:t>从而有</a:t>
            </a:r>
            <a:endParaRPr lang="zh-CN" altLang="zh-CN"/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58BB44AD-BAE2-4BD1-A41B-FFB6BF963FB5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5791200"/>
            <a:ext cx="838200" cy="4048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sz="2400"/>
              <a:t>解得     </a:t>
            </a:r>
            <a:endParaRPr lang="zh-CN" altLang="zh-CN"/>
          </a:p>
        </p:txBody>
      </p:sp>
      <p:pic>
        <p:nvPicPr>
          <p:cNvPr id="25604" name="图片 4">
            <a:extLst>
              <a:ext uri="{FF2B5EF4-FFF2-40B4-BE49-F238E27FC236}">
                <a16:creationId xmlns:a16="http://schemas.microsoft.com/office/drawing/2014/main" id="{C605988E-3540-4565-96B4-7327D5CF1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7388225" cy="649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BC91537-D6FA-41BE-8639-14AECA83AFA8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152400" y="152400"/>
            <a:ext cx="1447800" cy="685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4000"/>
              <a:t>4-7</a:t>
            </a:r>
            <a:endParaRPr lang="zh-CN" altLang="en-US"/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CE8C5825-EE45-4935-BEEA-B63D36462A07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08013" y="3503613"/>
            <a:ext cx="2516187" cy="533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）弯矩方程</a:t>
            </a:r>
            <a:endParaRPr lang="zh-CN" altLang="en-US"/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AC8A540E-9521-4B0B-9BE6-10AFE6AB2DFF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533400" y="4972050"/>
            <a:ext cx="3157538" cy="9286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）代入挠曲线近似微分方程并积分</a:t>
            </a:r>
            <a:endParaRPr lang="zh-CN" altLang="en-US"/>
          </a:p>
        </p:txBody>
      </p:sp>
      <p:pic>
        <p:nvPicPr>
          <p:cNvPr id="26629" name="图片 3">
            <a:extLst>
              <a:ext uri="{FF2B5EF4-FFF2-40B4-BE49-F238E27FC236}">
                <a16:creationId xmlns:a16="http://schemas.microsoft.com/office/drawing/2014/main" id="{8A892A49-2254-4A7D-8816-262CACE3F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452438"/>
            <a:ext cx="70104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65B5DAD-7DA5-48E3-8BF9-EF6C42360ABE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57200" y="274638"/>
            <a:ext cx="8229600" cy="7921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3200"/>
              <a:t>(3)</a:t>
            </a:r>
            <a:r>
              <a:rPr lang="zh-CN" altLang="en-US" sz="3200"/>
              <a:t>确定积分常数，边界条件为</a:t>
            </a:r>
            <a:endParaRPr lang="zh-CN" altLang="en-US"/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9B860AD1-82FB-4FE6-AB07-F3C715F8A741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974725" y="1754188"/>
            <a:ext cx="4953000" cy="1295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/>
              <a:t>C=0,    D=0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zh-CN" altLang="en-US"/>
              <a:t>当</a:t>
            </a:r>
            <a:r>
              <a:rPr lang="en-US" altLang="zh-CN"/>
              <a:t>x=0.075</a:t>
            </a:r>
            <a:r>
              <a:rPr lang="zh-CN" altLang="en-US"/>
              <a:t>时，挠度最大</a:t>
            </a: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F683403E-4162-4B64-B32A-298A327B2AA1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533400" y="4313238"/>
            <a:ext cx="3890963" cy="493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/>
              <a:t>或查表</a:t>
            </a:r>
            <a:r>
              <a:rPr lang="en-US" altLang="zh-CN"/>
              <a:t>4-3</a:t>
            </a:r>
            <a:r>
              <a:rPr lang="zh-CN" altLang="en-US"/>
              <a:t>有</a:t>
            </a:r>
          </a:p>
        </p:txBody>
      </p:sp>
      <p:pic>
        <p:nvPicPr>
          <p:cNvPr id="27653" name="图片 3">
            <a:extLst>
              <a:ext uri="{FF2B5EF4-FFF2-40B4-BE49-F238E27FC236}">
                <a16:creationId xmlns:a16="http://schemas.microsoft.com/office/drawing/2014/main" id="{A77DA995-8D29-4906-B00D-54C73A12F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80772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831A08-AB61-4A56-BBE1-4B233768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762000"/>
            <a:ext cx="75533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22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D1F0191-57BE-43A4-8A28-173670E0970E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0"/>
            <a:ext cx="1219200" cy="7921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/>
              <a:t>4-9</a:t>
            </a:r>
            <a:endParaRPr lang="zh-CN" altLang="en-US"/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1E7609A1-6D42-4D11-A43D-7AD4CD709437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5105400" y="533400"/>
            <a:ext cx="4038600" cy="106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/>
              <a:t>由∑</a:t>
            </a:r>
            <a:r>
              <a:rPr lang="en-US" altLang="zh-CN" sz="2800"/>
              <a:t>M</a:t>
            </a:r>
            <a:r>
              <a:rPr lang="en-US" altLang="zh-CN" sz="2800" baseline="-10000"/>
              <a:t>A</a:t>
            </a:r>
            <a:r>
              <a:rPr lang="en-US" altLang="zh-CN" sz="2800"/>
              <a:t>=0</a:t>
            </a:r>
            <a:r>
              <a:rPr lang="zh-CN" altLang="en-US" sz="2800"/>
              <a:t>，解得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F</a:t>
            </a:r>
            <a:r>
              <a:rPr lang="en-US" altLang="zh-CN" sz="2800" baseline="-10000"/>
              <a:t>A</a:t>
            </a:r>
            <a:r>
              <a:rPr lang="en-US" altLang="zh-CN" sz="2800"/>
              <a:t>=30kN,  F</a:t>
            </a:r>
            <a:r>
              <a:rPr lang="en-US" altLang="zh-CN" sz="2800" baseline="-10000"/>
              <a:t>B</a:t>
            </a:r>
            <a:r>
              <a:rPr lang="en-US" altLang="zh-CN" sz="2800"/>
              <a:t>=</a:t>
            </a:r>
            <a:r>
              <a:rPr lang="en-US" altLang="zh-CN" sz="2800">
                <a:latin typeface="宋体" panose="02010600030101010101" pitchFamily="2" charset="-122"/>
                <a:sym typeface="宋体" panose="02010600030101010101" pitchFamily="2" charset="-122"/>
              </a:rPr>
              <a:t>-</a:t>
            </a:r>
            <a:r>
              <a:rPr lang="en-US" altLang="zh-CN" sz="2800"/>
              <a:t>10kN</a:t>
            </a:r>
            <a:endParaRPr lang="zh-CN" altLang="en-US"/>
          </a:p>
        </p:txBody>
      </p:sp>
      <p:pic>
        <p:nvPicPr>
          <p:cNvPr id="28676" name="图片 4">
            <a:extLst>
              <a:ext uri="{FF2B5EF4-FFF2-40B4-BE49-F238E27FC236}">
                <a16:creationId xmlns:a16="http://schemas.microsoft.com/office/drawing/2014/main" id="{8BFF9BF4-B964-4151-9D1E-3891D6632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792163"/>
            <a:ext cx="8839200" cy="584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92B089C-9A11-4696-ADBB-60FD26118AFD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57200" y="274638"/>
            <a:ext cx="2438400" cy="5635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sz="2800"/>
              <a:t>代入边界条件：</a:t>
            </a:r>
            <a:endParaRPr lang="zh-CN" altLang="zh-CN"/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D5F9E636-775E-4857-B5D8-167ECDFADB16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371600"/>
            <a:ext cx="6019800" cy="533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2800" b="1"/>
              <a:t>由连续性方程可知，在 </a:t>
            </a:r>
            <a:r>
              <a:rPr lang="en-US" altLang="zh-CN" sz="2800" b="1"/>
              <a:t>x=1</a:t>
            </a:r>
            <a:r>
              <a:rPr lang="zh-CN" altLang="en-US" sz="2800" b="1"/>
              <a:t>处的转角</a:t>
            </a:r>
            <a:endParaRPr lang="zh-CN" altLang="en-US"/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1B651DE0-111D-4112-AFB7-205E0628533D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152400" y="3276600"/>
            <a:ext cx="2133600" cy="4810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zh-CN" altLang="zh-CN" sz="2800" b="1"/>
              <a:t>联立求解得</a:t>
            </a:r>
            <a:r>
              <a:rPr lang="zh-CN" altLang="zh-CN" sz="2800"/>
              <a:t>：</a:t>
            </a:r>
            <a:endParaRPr lang="zh-CN" altLang="zh-CN"/>
          </a:p>
        </p:txBody>
      </p:sp>
      <p:sp>
        <p:nvSpPr>
          <p:cNvPr id="29701" name="Rectangle 9">
            <a:extLst>
              <a:ext uri="{FF2B5EF4-FFF2-40B4-BE49-F238E27FC236}">
                <a16:creationId xmlns:a16="http://schemas.microsoft.com/office/drawing/2014/main" id="{7137005E-B34C-4C1C-8000-DAC4710F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53000"/>
            <a:ext cx="54102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 sz="2800" b="1"/>
              <a:t>在</a:t>
            </a:r>
            <a:r>
              <a:rPr lang="en-US" altLang="zh-CN" sz="2800" b="1"/>
              <a:t>x=1</a:t>
            </a:r>
            <a:r>
              <a:rPr lang="zh-CN" altLang="en-US" sz="2800" b="1"/>
              <a:t>处，所允许的最大转角为</a:t>
            </a:r>
            <a:r>
              <a:rPr lang="zh-CN" altLang="en-US" sz="2800"/>
              <a:t>：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pic>
        <p:nvPicPr>
          <p:cNvPr id="29702" name="图片 3">
            <a:extLst>
              <a:ext uri="{FF2B5EF4-FFF2-40B4-BE49-F238E27FC236}">
                <a16:creationId xmlns:a16="http://schemas.microsoft.com/office/drawing/2014/main" id="{6F997CCB-2AEE-408A-A681-30150BB6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3713"/>
            <a:ext cx="6784975" cy="604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3A0EED8-C65E-4751-A5CD-FACEE452C7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953000"/>
            <a:ext cx="8077200" cy="10207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/>
              <a:t>求解得 </a:t>
            </a:r>
            <a:r>
              <a:rPr lang="en-US" altLang="zh-CN" sz="3600" i="1"/>
              <a:t>D </a:t>
            </a:r>
            <a:r>
              <a:rPr lang="en-US" altLang="zh-CN" sz="3600" b="1"/>
              <a:t>≥</a:t>
            </a:r>
            <a:r>
              <a:rPr lang="en-US" altLang="zh-CN" sz="3600"/>
              <a:t>111.69 mm</a:t>
            </a:r>
            <a:r>
              <a:rPr lang="en-US" altLang="zh-CN" sz="3600" b="1"/>
              <a:t>≈112mm</a:t>
            </a:r>
            <a:endParaRPr lang="zh-CN" altLang="en-US"/>
          </a:p>
        </p:txBody>
      </p:sp>
      <p:pic>
        <p:nvPicPr>
          <p:cNvPr id="30723" name="图片 3">
            <a:extLst>
              <a:ext uri="{FF2B5EF4-FFF2-40B4-BE49-F238E27FC236}">
                <a16:creationId xmlns:a16="http://schemas.microsoft.com/office/drawing/2014/main" id="{E4F1E983-E6B0-4CEF-A25C-FBF989FA3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3775"/>
            <a:ext cx="6248400" cy="393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740B47A-6162-4ABC-9D57-8FA5F5E10B2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95288" y="0"/>
            <a:ext cx="8208962" cy="24479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38200" indent="-838200" algn="l" eaLnBrk="1" fontAlgn="t" hangingPunct="1"/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2-1 </a:t>
            </a:r>
            <a:r>
              <a:rPr lang="zh-CN" altLang="en-US" sz="3200"/>
              <a:t>试求出图</a:t>
            </a:r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2-34</a:t>
            </a:r>
            <a:r>
              <a:rPr lang="zh-CN" altLang="en-US" sz="3200"/>
              <a:t>所示各杆</a:t>
            </a:r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1-1</a:t>
            </a:r>
            <a:r>
              <a:rPr lang="zh-CN" altLang="en-US" sz="3200">
                <a:latin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2-2</a:t>
            </a:r>
            <a:r>
              <a:rPr lang="zh-CN" altLang="en-US" sz="3200">
                <a:latin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zh-CN" altLang="en-US" sz="3200"/>
              <a:t>及</a:t>
            </a:r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3-3</a:t>
            </a:r>
            <a:r>
              <a:rPr lang="zh-CN" altLang="en-US" sz="3200"/>
              <a:t>截面上的轴力，并作轴力图。</a:t>
            </a:r>
            <a:endParaRPr lang="zh-CN" altLang="en-US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7E5C9B9-BB92-4B8E-9F59-4575BEC19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492375"/>
            <a:ext cx="4381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1C27027-DA9F-4A7A-A7FF-410CD2056D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0"/>
            <a:ext cx="8229600" cy="23050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2-2  </a:t>
            </a:r>
            <a:r>
              <a:rPr lang="zh-CN" altLang="en-US" sz="3200" dirty="0"/>
              <a:t>试求图</a:t>
            </a:r>
            <a:r>
              <a:rPr lang="en-US" altLang="zh-CN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2-35</a:t>
            </a:r>
            <a:r>
              <a:rPr lang="zh-CN" altLang="en-US" sz="3200" dirty="0"/>
              <a:t>所示钢杆各段内横截面上的应力和杆的总变形。钢的弹性模量</a:t>
            </a:r>
            <a:r>
              <a:rPr lang="en-US" altLang="zh-CN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E=200GPa</a:t>
            </a:r>
            <a:r>
              <a:rPr lang="zh-CN" altLang="en-US" sz="3200" dirty="0"/>
              <a:t>。</a:t>
            </a:r>
            <a:endParaRPr lang="zh-CN" altLang="en-US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F2CCACE5-B19A-40E9-90B8-0DA2F6F4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828842"/>
            <a:ext cx="3589337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5124" name="Rectangle 4">
            <a:extLst>
              <a:ext uri="{FF2B5EF4-FFF2-40B4-BE49-F238E27FC236}">
                <a16:creationId xmlns:a16="http://schemas.microsoft.com/office/drawing/2014/main" id="{7F80A637-5C26-4611-8B79-535A55C7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05263"/>
            <a:ext cx="7993062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解 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</a:rPr>
              <a:t>、内力计算</a:t>
            </a:r>
            <a:br>
              <a:rPr lang="zh-CN" altLang="en-US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>用截面法分别计算左段和右段的内力并作杆的轴力图（</a:t>
            </a:r>
            <a:r>
              <a:rPr lang="en-US" altLang="zh-CN">
                <a:solidFill>
                  <a:schemeClr val="tx2"/>
                </a:solidFill>
              </a:rPr>
              <a:t>b</a:t>
            </a:r>
            <a:r>
              <a:rPr lang="zh-CN" altLang="en-US">
                <a:solidFill>
                  <a:schemeClr val="tx2"/>
                </a:solidFill>
              </a:rPr>
              <a:t>）</a:t>
            </a:r>
            <a:br>
              <a:rPr lang="zh-CN" altLang="en-US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>     得  </a:t>
            </a:r>
            <a:r>
              <a:rPr lang="en-US" altLang="zh-CN">
                <a:solidFill>
                  <a:schemeClr val="tx2"/>
                </a:solidFill>
              </a:rPr>
              <a:t>F</a:t>
            </a:r>
            <a:r>
              <a:rPr lang="zh-CN" altLang="en-US">
                <a:solidFill>
                  <a:schemeClr val="tx2"/>
                </a:solidFill>
              </a:rPr>
              <a:t>左 </a:t>
            </a:r>
            <a:r>
              <a:rPr lang="en-US" altLang="zh-CN">
                <a:solidFill>
                  <a:schemeClr val="tx2"/>
                </a:solidFill>
              </a:rPr>
              <a:t>=4kN</a:t>
            </a:r>
            <a:r>
              <a:rPr lang="zh-CN" altLang="en-US">
                <a:solidFill>
                  <a:schemeClr val="tx2"/>
                </a:solidFill>
              </a:rPr>
              <a:t>（拉）</a:t>
            </a:r>
            <a:br>
              <a:rPr lang="zh-CN" altLang="en-US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>           </a:t>
            </a:r>
            <a:r>
              <a:rPr lang="en-US" altLang="zh-CN">
                <a:solidFill>
                  <a:schemeClr val="tx2"/>
                </a:solidFill>
              </a:rPr>
              <a:t>F</a:t>
            </a:r>
            <a:r>
              <a:rPr lang="zh-CN" altLang="en-US">
                <a:solidFill>
                  <a:schemeClr val="tx2"/>
                </a:solidFill>
              </a:rPr>
              <a:t>右 </a:t>
            </a:r>
            <a:r>
              <a:rPr lang="en-US" altLang="zh-CN">
                <a:solidFill>
                  <a:schemeClr val="tx2"/>
                </a:solidFill>
              </a:rPr>
              <a:t>=4kN</a:t>
            </a:r>
            <a:r>
              <a:rPr lang="zh-CN" altLang="en-US">
                <a:solidFill>
                  <a:schemeClr val="tx2"/>
                </a:solidFill>
              </a:rPr>
              <a:t>（拉）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3B3D1B9-05CF-4824-8302-314549232D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zh-CN" sz="3200"/>
              <a:t>左段：</a:t>
            </a:r>
            <a:br>
              <a:rPr lang="zh-CN" altLang="zh-CN" sz="4000"/>
            </a:br>
            <a:endParaRPr lang="zh-CN" altLang="zh-CN" sz="4000"/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C7B45D22-35CA-4DF8-A305-E83051968AA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5650" y="1125538"/>
          <a:ext cx="6840538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3" imgW="3543300" imgH="609600" progId="">
                  <p:embed/>
                </p:oleObj>
              </mc:Choice>
              <mc:Fallback>
                <p:oleObj r:id="rId3" imgW="3543300" imgH="609600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25538"/>
                        <a:ext cx="6840538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>
            <a:extLst>
              <a:ext uri="{FF2B5EF4-FFF2-40B4-BE49-F238E27FC236}">
                <a16:creationId xmlns:a16="http://schemas.microsoft.com/office/drawing/2014/main" id="{F72086B9-4E41-40FD-B9FE-4528D7AC4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140075"/>
            <a:ext cx="50498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右段：</a:t>
            </a: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E1296623-D3DB-4766-ADE0-7906634F0E8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5650" y="4524375"/>
          <a:ext cx="79248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3" imgW="3530600" imgH="622300" progId="">
                  <p:embed/>
                </p:oleObj>
              </mc:Choice>
              <mc:Fallback>
                <p:oleObj r:id="rId3" imgW="3530600" imgH="622300" progId="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24375"/>
                        <a:ext cx="792480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409F002-0BEF-46E0-B42F-AF6AF8E52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A8F0E65-A6AB-4E51-AE15-3F801F599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110411-C7B6-4432-894B-F3CED65B56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811327"/>
              </p:ext>
            </p:extLst>
          </p:nvPr>
        </p:nvGraphicFramePr>
        <p:xfrm>
          <a:off x="1219288" y="1430554"/>
          <a:ext cx="6257333" cy="1663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3" imgW="2006280" imgH="533160" progId="Equation.DSMT4">
                  <p:embed/>
                </p:oleObj>
              </mc:Choice>
              <mc:Fallback>
                <p:oleObj name="Equation" r:id="rId3" imgW="20062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88" y="1430554"/>
                        <a:ext cx="6257333" cy="1663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24BDF73-4269-4A91-B360-95F78F2AB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933047"/>
              </p:ext>
            </p:extLst>
          </p:nvPr>
        </p:nvGraphicFramePr>
        <p:xfrm>
          <a:off x="1380781" y="3962389"/>
          <a:ext cx="6185006" cy="160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5" imgW="2057400" imgH="533160" progId="Equation.DSMT4">
                  <p:embed/>
                </p:oleObj>
              </mc:Choice>
              <mc:Fallback>
                <p:oleObj name="Equation" r:id="rId5" imgW="20574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0781" y="3962389"/>
                        <a:ext cx="6185006" cy="160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152204F-70B4-484D-913C-C3EC81D24A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CN" altLang="en-US" sz="3200"/>
              <a:t>、各段变形的计算左、右两段的轴力为</a:t>
            </a:r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3200" baseline="-25000"/>
              <a:t>左</a:t>
            </a:r>
            <a:r>
              <a:rPr lang="zh-CN" altLang="en-US" sz="3200"/>
              <a:t> </a:t>
            </a:r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3200" baseline="-25000"/>
              <a:t>右 </a:t>
            </a:r>
            <a:r>
              <a:rPr lang="zh-CN" altLang="en-US" sz="3200"/>
              <a:t> ，横截面面积</a:t>
            </a:r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3200" baseline="-25000"/>
              <a:t>左</a:t>
            </a:r>
            <a:r>
              <a:rPr lang="zh-CN" altLang="en-US" sz="3200"/>
              <a:t>、</a:t>
            </a:r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3200" baseline="-25000"/>
              <a:t>右</a:t>
            </a:r>
            <a:r>
              <a:rPr lang="zh-CN" altLang="en-US" sz="3200"/>
              <a:t>，长度</a:t>
            </a:r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L</a:t>
            </a:r>
            <a:r>
              <a:rPr lang="zh-CN" altLang="en-US" sz="3200" baseline="-25000"/>
              <a:t>左</a:t>
            </a:r>
            <a:r>
              <a:rPr lang="zh-CN" altLang="en-US" sz="3200"/>
              <a:t>，</a:t>
            </a:r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L</a:t>
            </a:r>
            <a:r>
              <a:rPr lang="zh-CN" altLang="en-US" sz="3200" baseline="-25000"/>
              <a:t>右</a:t>
            </a:r>
            <a:r>
              <a:rPr lang="zh-CN" altLang="en-US" sz="3200"/>
              <a:t>均不相同，变力计算应力分别进行。</a:t>
            </a:r>
            <a:endParaRPr lang="zh-CN" altLang="en-US"/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F2232E19-9890-4EAA-889A-924BF58FFF6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930400" y="3429000"/>
          <a:ext cx="25685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r:id="rId3" imgW="1092200" imgH="228600" progId="">
                  <p:embed/>
                </p:oleObj>
              </mc:Choice>
              <mc:Fallback>
                <p:oleObj r:id="rId3" imgW="1092200" imgH="228600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429000"/>
                        <a:ext cx="25685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0C452CDF-B99E-4399-941B-0FD6A5182AF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638300" y="4090988"/>
          <a:ext cx="57943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3" imgW="1740655" imgH="203288" progId="">
                  <p:embed/>
                </p:oleObj>
              </mc:Choice>
              <mc:Fallback>
                <p:oleObj r:id="rId3" imgW="1740655" imgH="203288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090988"/>
                        <a:ext cx="57943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>
            <a:extLst>
              <a:ext uri="{FF2B5EF4-FFF2-40B4-BE49-F238E27FC236}">
                <a16:creationId xmlns:a16="http://schemas.microsoft.com/office/drawing/2014/main" id="{55728297-920B-413A-89C2-28737CBF7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08275"/>
            <a:ext cx="3024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</a:rPr>
              <a:t> 3</a:t>
            </a:r>
            <a:r>
              <a:rPr lang="zh-CN" altLang="en-US">
                <a:solidFill>
                  <a:schemeClr val="tx2"/>
                </a:solidFill>
              </a:rPr>
              <a:t>、总变形计算</a:t>
            </a: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1476F30B-E1B6-4F5B-968E-344AD4E15BD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711325" y="4989513"/>
          <a:ext cx="381476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r:id="rId3" imgW="1028700" imgH="203200" progId="">
                  <p:embed/>
                </p:oleObj>
              </mc:Choice>
              <mc:Fallback>
                <p:oleObj r:id="rId3" imgW="1028700" imgH="203200" progId="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4989513"/>
                        <a:ext cx="3814763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48F063C-D273-4F3C-9841-D7D5B09CDD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22907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r>
              <a:rPr lang="zh-CN" altLang="en-US" sz="3200"/>
              <a:t>、计算结果表明，左段伸长</a:t>
            </a:r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5.0955x 10</a:t>
            </a:r>
            <a:r>
              <a:rPr lang="en-US" altLang="zh-CN" sz="3200" baseline="30000">
                <a:latin typeface="Times New Roman" panose="02020603050405020304" pitchFamily="18" charset="0"/>
                <a:sym typeface="Times New Roman" panose="02020603050405020304" pitchFamily="18" charset="0"/>
              </a:rPr>
              <a:t>-5</a:t>
            </a:r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m</a:t>
            </a:r>
            <a:r>
              <a:rPr lang="zh-CN" altLang="en-US" sz="3200"/>
              <a:t>，右段伸长</a:t>
            </a:r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0.637x 10-5m</a:t>
            </a:r>
            <a:r>
              <a:rPr lang="zh-CN" altLang="en-US" sz="3200">
                <a:latin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zh-CN" altLang="en-US" sz="3200"/>
              <a:t>全杆伸长</a:t>
            </a:r>
            <a:r>
              <a:rPr lang="en-US" altLang="zh-CN" sz="3200">
                <a:latin typeface="Times New Roman" panose="02020603050405020304" pitchFamily="18" charset="0"/>
                <a:sym typeface="Times New Roman" panose="02020603050405020304" pitchFamily="18" charset="0"/>
              </a:rPr>
              <a:t>5.73 x10-5m</a:t>
            </a:r>
            <a:r>
              <a:rPr lang="zh-CN" altLang="en-US" sz="3200">
                <a:latin typeface="Times New Roman" panose="02020603050405020304" pitchFamily="18" charset="0"/>
                <a:sym typeface="Times New Roman" panose="02020603050405020304" pitchFamily="18" charset="0"/>
              </a:rPr>
              <a:t>。</a:t>
            </a:r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Pages>0</Pages>
  <Words>879</Words>
  <Characters>0</Characters>
  <Application>Microsoft Office PowerPoint</Application>
  <DocSecurity>0</DocSecurity>
  <PresentationFormat>全屏显示(4:3)</PresentationFormat>
  <Lines>0</Lines>
  <Paragraphs>97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宋体</vt:lpstr>
      <vt:lpstr>Arial</vt:lpstr>
      <vt:lpstr>Times New Roman</vt:lpstr>
      <vt:lpstr>默认设计模板</vt:lpstr>
      <vt:lpstr>Equation</vt:lpstr>
      <vt:lpstr>1-6 化工厂中起吊反应器时为了不致破坏栏杆，施加一水平力p，使反应器与栏杆相离开（图1-38）。已知此时牵引绳与铅垂线的夹角为30℃，反应器重量为30KN，试求水平力p的大小和绳子的拉力T。</vt:lpstr>
      <vt:lpstr>1-9 塔器的加热釜以侧塔的形式悬挂在主塔上，侧塔在A处搁在主塔的托架上，并用螺栓垂直固定；在B处顶在主塔的水平支杆上，并用水平螺栓做定位连接（图1-41）。已知侧塔G=20KN,尺寸如图。试求支座A、B对侧塔的约束反力。</vt:lpstr>
      <vt:lpstr>PowerPoint 演示文稿</vt:lpstr>
      <vt:lpstr>2-1 试求出图2-34所示各杆1-1，2-2，及3-3截面上的轴力，并作轴力图。</vt:lpstr>
      <vt:lpstr>2-2  试求图2-35所示钢杆各段内横截面上的应力和杆的总变形。钢的弹性模量E=200GPa。</vt:lpstr>
      <vt:lpstr>左段： </vt:lpstr>
      <vt:lpstr>PowerPoint 演示文稿</vt:lpstr>
      <vt:lpstr>2、各段变形的计算左、右两段的轴力为F左 F右  ，横截面面积A左、A右，长度L左，L右均不相同，变力计算应力分别进行。</vt:lpstr>
      <vt:lpstr>4、计算结果表明，左段伸长5.0955x 10-5m，右段伸长0.637x 10-5m，全杆伸长5.73 x10-5m。</vt:lpstr>
      <vt:lpstr>2-5  三角形支架ABC如图2-38所示，在C点受到载荷F的作用。己知，杆AC由两根10号槽钢所组成，[σ]AC=160MPa；杆BC是20a号工字钢所组成，[σ]BC=100MPa。试求最大许可载荷F。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3-1 作出图3-15所示各轴的扭矩图。</vt:lpstr>
      <vt:lpstr>3-5 如图3-17所示，在一直经为75mm的等截面圆轴上，作用者外力偶矩：m1=1kN·m, m2=0.6kN·m,             m3=0.2kN·m, m4=0.2kN·m。 （1）求作轴的扭矩图。 （2）求出每段内 的最大剪力。 （3）求出轴的总扭转角。设材料的剪切模量 G=80GPa。  （4）若m1和m2的位置互换，问在材料方面有何增减。</vt:lpstr>
      <vt:lpstr>PowerPoint 演示文稿</vt:lpstr>
      <vt:lpstr>PowerPoint 演示文稿</vt:lpstr>
      <vt:lpstr>4-1    试列出各梁的的剪力和弯矩方程，并作剪力图和弯矩图，求出FSmax和Mmax</vt:lpstr>
      <vt:lpstr>（1）求支反力    由平衡方程∑F=0 ,∑MA=0 </vt:lpstr>
      <vt:lpstr>PowerPoint 演示文稿</vt:lpstr>
      <vt:lpstr>PowerPoint 演示文稿</vt:lpstr>
      <vt:lpstr>（1）求支反力    由平衡方程∑F=0 ,∑MC=0</vt:lpstr>
      <vt:lpstr>4-3</vt:lpstr>
      <vt:lpstr>4-5</vt:lpstr>
      <vt:lpstr>PowerPoint 演示文稿</vt:lpstr>
      <vt:lpstr>4-7</vt:lpstr>
      <vt:lpstr>(3)确定积分常数，边界条件为</vt:lpstr>
      <vt:lpstr>4-9</vt:lpstr>
      <vt:lpstr>代入边界条件：</vt:lpstr>
      <vt:lpstr>求解得 D ≥111.69 mm≈112mm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Pride Bradely</dc:creator>
  <cp:keywords/>
  <dc:description/>
  <cp:lastModifiedBy>邱宝成</cp:lastModifiedBy>
  <cp:revision>65</cp:revision>
  <cp:lastPrinted>2113-01-01T00:00:00Z</cp:lastPrinted>
  <dcterms:created xsi:type="dcterms:W3CDTF">2113-01-01T00:00:00Z</dcterms:created>
  <dcterms:modified xsi:type="dcterms:W3CDTF">2019-04-19T08:17:21Z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2052-9.1.0.5119</vt:lpwstr>
  </property>
</Properties>
</file>