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23"/>
  </p:notesMasterIdLst>
  <p:handoutMasterIdLst>
    <p:handoutMasterId r:id="rId24"/>
  </p:handoutMasterIdLst>
  <p:sldIdLst>
    <p:sldId id="300" r:id="rId2"/>
    <p:sldId id="311" r:id="rId3"/>
    <p:sldId id="298" r:id="rId4"/>
    <p:sldId id="296" r:id="rId5"/>
    <p:sldId id="297" r:id="rId6"/>
    <p:sldId id="303" r:id="rId7"/>
    <p:sldId id="304" r:id="rId8"/>
    <p:sldId id="305" r:id="rId9"/>
    <p:sldId id="263" r:id="rId10"/>
    <p:sldId id="289" r:id="rId11"/>
    <p:sldId id="290" r:id="rId12"/>
    <p:sldId id="291" r:id="rId13"/>
    <p:sldId id="309" r:id="rId14"/>
    <p:sldId id="293" r:id="rId15"/>
    <p:sldId id="294" r:id="rId16"/>
    <p:sldId id="312" r:id="rId17"/>
    <p:sldId id="313" r:id="rId18"/>
    <p:sldId id="306" r:id="rId19"/>
    <p:sldId id="284" r:id="rId20"/>
    <p:sldId id="286" r:id="rId21"/>
    <p:sldId id="288" r:id="rId22"/>
  </p:sldIdLst>
  <p:sldSz cx="9144000" cy="6858000" type="screen4x3"/>
  <p:notesSz cx="6815138" cy="9942513"/>
  <p:defaultTextStyle>
    <a:defPPr>
      <a:defRPr lang="zh-CN"/>
    </a:defPPr>
    <a:lvl1pPr algn="l" rtl="0" fontAlgn="base">
      <a:spcBef>
        <a:spcPct val="0"/>
      </a:spcBef>
      <a:spcAft>
        <a:spcPct val="0"/>
      </a:spcAft>
      <a:defRPr kern="1200">
        <a:solidFill>
          <a:schemeClr val="tx1"/>
        </a:solidFill>
        <a:latin typeface="Garamond" pitchFamily="18" charset="0"/>
        <a:ea typeface="宋体" pitchFamily="2" charset="-122"/>
        <a:cs typeface="+mn-cs"/>
      </a:defRPr>
    </a:lvl1pPr>
    <a:lvl2pPr marL="457200" algn="l" rtl="0" fontAlgn="base">
      <a:spcBef>
        <a:spcPct val="0"/>
      </a:spcBef>
      <a:spcAft>
        <a:spcPct val="0"/>
      </a:spcAft>
      <a:defRPr kern="1200">
        <a:solidFill>
          <a:schemeClr val="tx1"/>
        </a:solidFill>
        <a:latin typeface="Garamond" pitchFamily="18" charset="0"/>
        <a:ea typeface="宋体" pitchFamily="2" charset="-122"/>
        <a:cs typeface="+mn-cs"/>
      </a:defRPr>
    </a:lvl2pPr>
    <a:lvl3pPr marL="914400" algn="l" rtl="0" fontAlgn="base">
      <a:spcBef>
        <a:spcPct val="0"/>
      </a:spcBef>
      <a:spcAft>
        <a:spcPct val="0"/>
      </a:spcAft>
      <a:defRPr kern="1200">
        <a:solidFill>
          <a:schemeClr val="tx1"/>
        </a:solidFill>
        <a:latin typeface="Garamond" pitchFamily="18" charset="0"/>
        <a:ea typeface="宋体" pitchFamily="2" charset="-122"/>
        <a:cs typeface="+mn-cs"/>
      </a:defRPr>
    </a:lvl3pPr>
    <a:lvl4pPr marL="1371600" algn="l" rtl="0" fontAlgn="base">
      <a:spcBef>
        <a:spcPct val="0"/>
      </a:spcBef>
      <a:spcAft>
        <a:spcPct val="0"/>
      </a:spcAft>
      <a:defRPr kern="1200">
        <a:solidFill>
          <a:schemeClr val="tx1"/>
        </a:solidFill>
        <a:latin typeface="Garamond" pitchFamily="18" charset="0"/>
        <a:ea typeface="宋体" pitchFamily="2" charset="-122"/>
        <a:cs typeface="+mn-cs"/>
      </a:defRPr>
    </a:lvl4pPr>
    <a:lvl5pPr marL="1828800" algn="l" rtl="0" fontAlgn="base">
      <a:spcBef>
        <a:spcPct val="0"/>
      </a:spcBef>
      <a:spcAft>
        <a:spcPct val="0"/>
      </a:spcAft>
      <a:defRPr kern="1200">
        <a:solidFill>
          <a:schemeClr val="tx1"/>
        </a:solidFill>
        <a:latin typeface="Garamond" pitchFamily="18" charset="0"/>
        <a:ea typeface="宋体" pitchFamily="2" charset="-122"/>
        <a:cs typeface="+mn-cs"/>
      </a:defRPr>
    </a:lvl5pPr>
    <a:lvl6pPr marL="2286000" algn="l" defTabSz="914400" rtl="0" eaLnBrk="1" latinLnBrk="0" hangingPunct="1">
      <a:defRPr kern="1200">
        <a:solidFill>
          <a:schemeClr val="tx1"/>
        </a:solidFill>
        <a:latin typeface="Garamond" pitchFamily="18" charset="0"/>
        <a:ea typeface="宋体" pitchFamily="2" charset="-122"/>
        <a:cs typeface="+mn-cs"/>
      </a:defRPr>
    </a:lvl6pPr>
    <a:lvl7pPr marL="2743200" algn="l" defTabSz="914400" rtl="0" eaLnBrk="1" latinLnBrk="0" hangingPunct="1">
      <a:defRPr kern="1200">
        <a:solidFill>
          <a:schemeClr val="tx1"/>
        </a:solidFill>
        <a:latin typeface="Garamond" pitchFamily="18" charset="0"/>
        <a:ea typeface="宋体" pitchFamily="2" charset="-122"/>
        <a:cs typeface="+mn-cs"/>
      </a:defRPr>
    </a:lvl7pPr>
    <a:lvl8pPr marL="3200400" algn="l" defTabSz="914400" rtl="0" eaLnBrk="1" latinLnBrk="0" hangingPunct="1">
      <a:defRPr kern="1200">
        <a:solidFill>
          <a:schemeClr val="tx1"/>
        </a:solidFill>
        <a:latin typeface="Garamond" pitchFamily="18" charset="0"/>
        <a:ea typeface="宋体" pitchFamily="2" charset="-122"/>
        <a:cs typeface="+mn-cs"/>
      </a:defRPr>
    </a:lvl8pPr>
    <a:lvl9pPr marL="3657600" algn="l" defTabSz="914400" rtl="0" eaLnBrk="1" latinLnBrk="0" hangingPunct="1">
      <a:defRPr kern="1200">
        <a:solidFill>
          <a:schemeClr val="tx1"/>
        </a:solidFill>
        <a:latin typeface="Garamond"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FF0000"/>
    <a:srgbClr val="33CC33"/>
    <a:srgbClr val="FFCC66"/>
    <a:srgbClr val="FFFFCC"/>
    <a:srgbClr val="009900"/>
    <a:srgbClr val="FFFF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84" autoAdjust="0"/>
    <p:restoredTop sz="94382" autoAdjust="0"/>
  </p:normalViewPr>
  <p:slideViewPr>
    <p:cSldViewPr>
      <p:cViewPr>
        <p:scale>
          <a:sx n="68" d="100"/>
          <a:sy n="68" d="100"/>
        </p:scale>
        <p:origin x="-2910" y="-954"/>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804"/>
    </p:cViewPr>
  </p:sorterViewPr>
  <p:notesViewPr>
    <p:cSldViewPr>
      <p:cViewPr varScale="1">
        <p:scale>
          <a:sx n="40" d="100"/>
          <a:sy n="40" d="100"/>
        </p:scale>
        <p:origin x="-1488" y="-96"/>
      </p:cViewPr>
      <p:guideLst>
        <p:guide orient="horz" pos="3132"/>
        <p:guide pos="214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52750" cy="496888"/>
          </a:xfrm>
          <a:prstGeom prst="rect">
            <a:avLst/>
          </a:prstGeom>
          <a:noFill/>
          <a:ln>
            <a:noFill/>
          </a:ln>
          <a:extLst/>
        </p:spPr>
        <p:txBody>
          <a:bodyPr vert="horz" wrap="square" lIns="95749" tIns="47875" rIns="95749" bIns="47875" numCol="1" anchor="t" anchorCtr="0" compatLnSpc="1">
            <a:prstTxWarp prst="textNoShape">
              <a:avLst/>
            </a:prstTxWarp>
          </a:bodyPr>
          <a:lstStyle>
            <a:lvl1pPr defTabSz="957263">
              <a:defRPr kumimoji="1" sz="1300">
                <a:latin typeface="Times New Roman" pitchFamily="18" charset="0"/>
              </a:defRPr>
            </a:lvl1pPr>
          </a:lstStyle>
          <a:p>
            <a:pPr>
              <a:defRPr/>
            </a:pPr>
            <a:endParaRPr lang="en-US" altLang="zh-CN"/>
          </a:p>
        </p:txBody>
      </p:sp>
      <p:sp>
        <p:nvSpPr>
          <p:cNvPr id="3075" name="Rectangle 3"/>
          <p:cNvSpPr>
            <a:spLocks noGrp="1" noChangeArrowheads="1"/>
          </p:cNvSpPr>
          <p:nvPr>
            <p:ph type="dt" sz="quarter" idx="1"/>
          </p:nvPr>
        </p:nvSpPr>
        <p:spPr bwMode="auto">
          <a:xfrm>
            <a:off x="3862388" y="0"/>
            <a:ext cx="2952750" cy="496888"/>
          </a:xfrm>
          <a:prstGeom prst="rect">
            <a:avLst/>
          </a:prstGeom>
          <a:noFill/>
          <a:ln>
            <a:noFill/>
          </a:ln>
          <a:extLst/>
        </p:spPr>
        <p:txBody>
          <a:bodyPr vert="horz" wrap="square" lIns="95749" tIns="47875" rIns="95749" bIns="47875" numCol="1" anchor="t" anchorCtr="0" compatLnSpc="1">
            <a:prstTxWarp prst="textNoShape">
              <a:avLst/>
            </a:prstTxWarp>
          </a:bodyPr>
          <a:lstStyle>
            <a:lvl1pPr algn="r" defTabSz="957263">
              <a:defRPr kumimoji="1" sz="1300">
                <a:latin typeface="Times New Roman" pitchFamily="18" charset="0"/>
              </a:defRPr>
            </a:lvl1pPr>
          </a:lstStyle>
          <a:p>
            <a:pPr>
              <a:defRPr/>
            </a:pPr>
            <a:endParaRPr lang="en-US" altLang="zh-CN"/>
          </a:p>
        </p:txBody>
      </p:sp>
      <p:sp>
        <p:nvSpPr>
          <p:cNvPr id="3076" name="Rectangle 4"/>
          <p:cNvSpPr>
            <a:spLocks noGrp="1" noChangeArrowheads="1"/>
          </p:cNvSpPr>
          <p:nvPr>
            <p:ph type="ftr" sz="quarter" idx="2"/>
          </p:nvPr>
        </p:nvSpPr>
        <p:spPr bwMode="auto">
          <a:xfrm>
            <a:off x="0" y="9445625"/>
            <a:ext cx="2952750" cy="496888"/>
          </a:xfrm>
          <a:prstGeom prst="rect">
            <a:avLst/>
          </a:prstGeom>
          <a:noFill/>
          <a:ln>
            <a:noFill/>
          </a:ln>
          <a:extLst/>
        </p:spPr>
        <p:txBody>
          <a:bodyPr vert="horz" wrap="square" lIns="95749" tIns="47875" rIns="95749" bIns="47875" numCol="1" anchor="b" anchorCtr="0" compatLnSpc="1">
            <a:prstTxWarp prst="textNoShape">
              <a:avLst/>
            </a:prstTxWarp>
          </a:bodyPr>
          <a:lstStyle>
            <a:lvl1pPr defTabSz="957263">
              <a:defRPr kumimoji="1" sz="1300">
                <a:latin typeface="Times New Roman" pitchFamily="18" charset="0"/>
              </a:defRPr>
            </a:lvl1pPr>
          </a:lstStyle>
          <a:p>
            <a:pPr>
              <a:defRPr/>
            </a:pPr>
            <a:endParaRPr lang="en-US" altLang="zh-CN"/>
          </a:p>
        </p:txBody>
      </p:sp>
      <p:sp>
        <p:nvSpPr>
          <p:cNvPr id="3077" name="Rectangle 5"/>
          <p:cNvSpPr>
            <a:spLocks noGrp="1" noChangeArrowheads="1"/>
          </p:cNvSpPr>
          <p:nvPr>
            <p:ph type="sldNum" sz="quarter" idx="3"/>
          </p:nvPr>
        </p:nvSpPr>
        <p:spPr bwMode="auto">
          <a:xfrm>
            <a:off x="3862388" y="9445625"/>
            <a:ext cx="2952750" cy="496888"/>
          </a:xfrm>
          <a:prstGeom prst="rect">
            <a:avLst/>
          </a:prstGeom>
          <a:noFill/>
          <a:ln>
            <a:noFill/>
          </a:ln>
          <a:extLst/>
        </p:spPr>
        <p:txBody>
          <a:bodyPr vert="horz" wrap="square" lIns="95749" tIns="47875" rIns="95749" bIns="47875" numCol="1" anchor="b" anchorCtr="0" compatLnSpc="1">
            <a:prstTxWarp prst="textNoShape">
              <a:avLst/>
            </a:prstTxWarp>
          </a:bodyPr>
          <a:lstStyle>
            <a:lvl1pPr algn="r" defTabSz="957263">
              <a:defRPr kumimoji="1" sz="1300">
                <a:latin typeface="Times New Roman" pitchFamily="18" charset="0"/>
              </a:defRPr>
            </a:lvl1pPr>
          </a:lstStyle>
          <a:p>
            <a:pPr>
              <a:defRPr/>
            </a:pPr>
            <a:fld id="{1FA7BAB6-0F74-47CE-A630-55F5EF8A5901}" type="slidenum">
              <a:rPr lang="en-US" altLang="zh-CN"/>
              <a:pPr>
                <a:defRPr/>
              </a:pPr>
              <a:t>‹#›</a:t>
            </a:fld>
            <a:endParaRPr lang="en-US" altLang="zh-CN"/>
          </a:p>
        </p:txBody>
      </p:sp>
    </p:spTree>
    <p:extLst>
      <p:ext uri="{BB962C8B-B14F-4D97-AF65-F5344CB8AC3E}">
        <p14:creationId xmlns:p14="http://schemas.microsoft.com/office/powerpoint/2010/main" val="41486899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52750" cy="496888"/>
          </a:xfrm>
          <a:prstGeom prst="rect">
            <a:avLst/>
          </a:prstGeom>
          <a:noFill/>
          <a:ln>
            <a:noFill/>
          </a:ln>
          <a:extLst/>
        </p:spPr>
        <p:txBody>
          <a:bodyPr vert="horz" wrap="square" lIns="95749" tIns="47875" rIns="95749" bIns="47875" numCol="1" anchor="t" anchorCtr="0" compatLnSpc="1">
            <a:prstTxWarp prst="textNoShape">
              <a:avLst/>
            </a:prstTxWarp>
          </a:bodyPr>
          <a:lstStyle>
            <a:lvl1pPr defTabSz="957263">
              <a:defRPr kumimoji="1" sz="1300">
                <a:latin typeface="Times New Roman" pitchFamily="18" charset="0"/>
              </a:defRPr>
            </a:lvl1pPr>
          </a:lstStyle>
          <a:p>
            <a:pPr>
              <a:defRPr/>
            </a:pPr>
            <a:endParaRPr lang="en-US" altLang="zh-CN"/>
          </a:p>
        </p:txBody>
      </p:sp>
      <p:sp>
        <p:nvSpPr>
          <p:cNvPr id="2051" name="Rectangle 3"/>
          <p:cNvSpPr>
            <a:spLocks noGrp="1" noChangeArrowheads="1"/>
          </p:cNvSpPr>
          <p:nvPr>
            <p:ph type="dt" idx="1"/>
          </p:nvPr>
        </p:nvSpPr>
        <p:spPr bwMode="auto">
          <a:xfrm>
            <a:off x="3862388" y="0"/>
            <a:ext cx="2952750" cy="496888"/>
          </a:xfrm>
          <a:prstGeom prst="rect">
            <a:avLst/>
          </a:prstGeom>
          <a:noFill/>
          <a:ln>
            <a:noFill/>
          </a:ln>
          <a:extLst/>
        </p:spPr>
        <p:txBody>
          <a:bodyPr vert="horz" wrap="square" lIns="95749" tIns="47875" rIns="95749" bIns="47875" numCol="1" anchor="t" anchorCtr="0" compatLnSpc="1">
            <a:prstTxWarp prst="textNoShape">
              <a:avLst/>
            </a:prstTxWarp>
          </a:bodyPr>
          <a:lstStyle>
            <a:lvl1pPr algn="r" defTabSz="957263">
              <a:defRPr kumimoji="1" sz="1300">
                <a:latin typeface="Times New Roman" pitchFamily="18" charset="0"/>
              </a:defRPr>
            </a:lvl1pPr>
          </a:lstStyle>
          <a:p>
            <a:pPr>
              <a:defRPr/>
            </a:pPr>
            <a:endParaRPr lang="en-US" altLang="zh-CN"/>
          </a:p>
        </p:txBody>
      </p:sp>
      <p:sp>
        <p:nvSpPr>
          <p:cNvPr id="23556" name="Rectangle 4"/>
          <p:cNvSpPr>
            <a:spLocks noGrp="1" noRot="1" noChangeAspect="1" noChangeArrowheads="1"/>
          </p:cNvSpPr>
          <p:nvPr>
            <p:ph type="sldImg" idx="2"/>
          </p:nvPr>
        </p:nvSpPr>
        <p:spPr bwMode="auto">
          <a:xfrm>
            <a:off x="922338" y="746125"/>
            <a:ext cx="4972050" cy="3729038"/>
          </a:xfrm>
          <a:prstGeom prst="rect">
            <a:avLst/>
          </a:prstGeom>
          <a:noFill/>
          <a:ln w="9525">
            <a:solidFill>
              <a:srgbClr val="000000"/>
            </a:solidFill>
            <a:miter lim="800000"/>
            <a:headEnd/>
            <a:tailEnd/>
          </a:ln>
        </p:spPr>
      </p:sp>
      <p:sp>
        <p:nvSpPr>
          <p:cNvPr id="2053" name="Rectangle 5"/>
          <p:cNvSpPr>
            <a:spLocks noGrp="1" noChangeArrowheads="1"/>
          </p:cNvSpPr>
          <p:nvPr>
            <p:ph type="body" sz="quarter" idx="3"/>
          </p:nvPr>
        </p:nvSpPr>
        <p:spPr bwMode="auto">
          <a:xfrm>
            <a:off x="908050" y="4722813"/>
            <a:ext cx="4999038" cy="4473575"/>
          </a:xfrm>
          <a:prstGeom prst="rect">
            <a:avLst/>
          </a:prstGeom>
          <a:noFill/>
          <a:ln>
            <a:noFill/>
          </a:ln>
          <a:extLst/>
        </p:spPr>
        <p:txBody>
          <a:bodyPr vert="horz" wrap="square" lIns="95749" tIns="47875" rIns="95749" bIns="47875" numCol="1" anchor="t" anchorCtr="0" compatLnSpc="1">
            <a:prstTxWarp prst="textNoShape">
              <a:avLst/>
            </a:prstTxWarp>
          </a:bodyPr>
          <a:lstStyle/>
          <a:p>
            <a:pPr lvl="0"/>
            <a:r>
              <a:rPr lang="zh-CN" altLang="en-US" noProof="0" smtClean="0"/>
              <a:t>单击以编辑母版文本样式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Rectangle 6"/>
          <p:cNvSpPr>
            <a:spLocks noGrp="1" noChangeArrowheads="1"/>
          </p:cNvSpPr>
          <p:nvPr>
            <p:ph type="ftr" sz="quarter" idx="4"/>
          </p:nvPr>
        </p:nvSpPr>
        <p:spPr bwMode="auto">
          <a:xfrm>
            <a:off x="0" y="9445625"/>
            <a:ext cx="2952750" cy="496888"/>
          </a:xfrm>
          <a:prstGeom prst="rect">
            <a:avLst/>
          </a:prstGeom>
          <a:noFill/>
          <a:ln>
            <a:noFill/>
          </a:ln>
          <a:extLst/>
        </p:spPr>
        <p:txBody>
          <a:bodyPr vert="horz" wrap="square" lIns="95749" tIns="47875" rIns="95749" bIns="47875" numCol="1" anchor="b" anchorCtr="0" compatLnSpc="1">
            <a:prstTxWarp prst="textNoShape">
              <a:avLst/>
            </a:prstTxWarp>
          </a:bodyPr>
          <a:lstStyle>
            <a:lvl1pPr defTabSz="957263">
              <a:defRPr kumimoji="1" sz="1300">
                <a:latin typeface="Times New Roman" pitchFamily="18" charset="0"/>
              </a:defRPr>
            </a:lvl1pPr>
          </a:lstStyle>
          <a:p>
            <a:pPr>
              <a:defRPr/>
            </a:pPr>
            <a:endParaRPr lang="en-US" altLang="zh-CN"/>
          </a:p>
        </p:txBody>
      </p:sp>
      <p:sp>
        <p:nvSpPr>
          <p:cNvPr id="2055" name="Rectangle 7"/>
          <p:cNvSpPr>
            <a:spLocks noGrp="1" noChangeArrowheads="1"/>
          </p:cNvSpPr>
          <p:nvPr>
            <p:ph type="sldNum" sz="quarter" idx="5"/>
          </p:nvPr>
        </p:nvSpPr>
        <p:spPr bwMode="auto">
          <a:xfrm>
            <a:off x="3862388" y="9445625"/>
            <a:ext cx="2952750" cy="496888"/>
          </a:xfrm>
          <a:prstGeom prst="rect">
            <a:avLst/>
          </a:prstGeom>
          <a:noFill/>
          <a:ln>
            <a:noFill/>
          </a:ln>
          <a:extLst/>
        </p:spPr>
        <p:txBody>
          <a:bodyPr vert="horz" wrap="square" lIns="95749" tIns="47875" rIns="95749" bIns="47875" numCol="1" anchor="b" anchorCtr="0" compatLnSpc="1">
            <a:prstTxWarp prst="textNoShape">
              <a:avLst/>
            </a:prstTxWarp>
          </a:bodyPr>
          <a:lstStyle>
            <a:lvl1pPr algn="r" defTabSz="957263">
              <a:defRPr kumimoji="1" sz="1300">
                <a:latin typeface="Times New Roman" pitchFamily="18" charset="0"/>
              </a:defRPr>
            </a:lvl1pPr>
          </a:lstStyle>
          <a:p>
            <a:pPr>
              <a:defRPr/>
            </a:pPr>
            <a:fld id="{EF968734-0D28-4FF6-8AF1-674F3FD9AD82}" type="slidenum">
              <a:rPr lang="en-US" altLang="zh-CN"/>
              <a:pPr>
                <a:defRPr/>
              </a:pPr>
              <a:t>‹#›</a:t>
            </a:fld>
            <a:endParaRPr lang="en-US" altLang="zh-CN"/>
          </a:p>
        </p:txBody>
      </p:sp>
    </p:spTree>
    <p:extLst>
      <p:ext uri="{BB962C8B-B14F-4D97-AF65-F5344CB8AC3E}">
        <p14:creationId xmlns:p14="http://schemas.microsoft.com/office/powerpoint/2010/main" val="8433237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miter lim="800000"/>
            <a:headEnd/>
            <a:tailEnd/>
          </a:ln>
        </p:spPr>
        <p:txBody>
          <a:bodyPr/>
          <a:lstStyle/>
          <a:p>
            <a:fld id="{5C642849-4D09-4D12-BDB8-CE33DDA69CDD}" type="slidenum">
              <a:rPr lang="en-US" altLang="zh-CN" smtClean="0"/>
              <a:pPr/>
              <a:t>9</a:t>
            </a:fld>
            <a:endParaRPr lang="en-US" altLang="zh-CN"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0825" cy="6850063"/>
            <a:chOff x="0" y="0"/>
            <a:chExt cx="5758" cy="4315"/>
          </a:xfrm>
        </p:grpSpPr>
        <p:grpSp>
          <p:nvGrpSpPr>
            <p:cNvPr id="5" name="Group 3"/>
            <p:cNvGrpSpPr>
              <a:grpSpLocks/>
            </p:cNvGrpSpPr>
            <p:nvPr userDrawn="1"/>
          </p:nvGrpSpPr>
          <p:grpSpPr bwMode="auto">
            <a:xfrm>
              <a:off x="1728" y="2230"/>
              <a:ext cx="4027" cy="2085"/>
              <a:chOff x="1728" y="2230"/>
              <a:chExt cx="4027" cy="2085"/>
            </a:xfrm>
          </p:grpSpPr>
          <p:sp>
            <p:nvSpPr>
              <p:cNvPr id="8" name="Freeform 4"/>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p:spPr>
            <p:txBody>
              <a:bodyPr/>
              <a:lstStyle/>
              <a:p>
                <a:pPr>
                  <a:defRPr/>
                </a:pPr>
                <a:endParaRPr lang="zh-CN" altLang="en-US"/>
              </a:p>
            </p:txBody>
          </p:sp>
          <p:sp>
            <p:nvSpPr>
              <p:cNvPr id="9" name="Freeform 5"/>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p:spPr>
            <p:txBody>
              <a:bodyPr/>
              <a:lstStyle/>
              <a:p>
                <a:pPr>
                  <a:defRPr/>
                </a:pPr>
                <a:endParaRPr lang="zh-CN" altLang="en-US"/>
              </a:p>
            </p:txBody>
          </p:sp>
          <p:sp>
            <p:nvSpPr>
              <p:cNvPr id="10" name="Freeform 6"/>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p:spPr>
            <p:txBody>
              <a:bodyPr/>
              <a:lstStyle/>
              <a:p>
                <a:pPr>
                  <a:defRPr/>
                </a:pPr>
                <a:endParaRPr lang="zh-CN" altLang="en-US"/>
              </a:p>
            </p:txBody>
          </p:sp>
          <p:sp>
            <p:nvSpPr>
              <p:cNvPr id="11" name="Freeform 7"/>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bg1"/>
              </a:solidFill>
              <a:ln w="9525">
                <a:noFill/>
                <a:round/>
                <a:headEnd/>
                <a:tailEnd/>
              </a:ln>
            </p:spPr>
            <p:txBody>
              <a:bodyPr/>
              <a:lstStyle/>
              <a:p>
                <a:pPr>
                  <a:defRPr/>
                </a:pPr>
                <a:endParaRPr lang="zh-CN" altLang="en-US"/>
              </a:p>
            </p:txBody>
          </p:sp>
          <p:sp>
            <p:nvSpPr>
              <p:cNvPr id="12" name="Freeform 8"/>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p:spPr>
            <p:txBody>
              <a:bodyPr/>
              <a:lstStyle/>
              <a:p>
                <a:pPr>
                  <a:defRPr/>
                </a:pPr>
                <a:endParaRPr lang="zh-CN" altLang="en-US"/>
              </a:p>
            </p:txBody>
          </p:sp>
        </p:grpSp>
        <p:sp>
          <p:nvSpPr>
            <p:cNvPr id="6" name="Freeform 9"/>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p:spPr>
          <p:txBody>
            <a:bodyPr/>
            <a:lstStyle/>
            <a:p>
              <a:pPr>
                <a:defRPr/>
              </a:pPr>
              <a:endParaRPr lang="zh-CN" altLang="en-US"/>
            </a:p>
          </p:txBody>
        </p:sp>
        <p:sp>
          <p:nvSpPr>
            <p:cNvPr id="7" name="Freeform 10"/>
            <p:cNvSpPr>
              <a:spLocks/>
            </p:cNvSpPr>
            <p:nvPr/>
          </p:nvSpPr>
          <p:spPr bwMode="hidden">
            <a:xfrm>
              <a:off x="0" y="0"/>
              <a:ext cx="5758" cy="1776"/>
            </a:xfrm>
            <a:custGeom>
              <a:avLst/>
              <a:gdLst>
                <a:gd name="T0" fmla="*/ 0 w 5740"/>
                <a:gd name="T1" fmla="*/ 0 h 1906"/>
                <a:gd name="T2" fmla="*/ 0 w 5740"/>
                <a:gd name="T3" fmla="*/ 1542 h 1906"/>
                <a:gd name="T4" fmla="*/ 5794 w 5740"/>
                <a:gd name="T5" fmla="*/ 1542 h 1906"/>
                <a:gd name="T6" fmla="*/ 5794 w 5740"/>
                <a:gd name="T7" fmla="*/ 0 h 1906"/>
                <a:gd name="T8" fmla="*/ 0 w 5740"/>
                <a:gd name="T9" fmla="*/ 0 h 1906"/>
                <a:gd name="T10" fmla="*/ 0 w 5740"/>
                <a:gd name="T11" fmla="*/ 0 h 19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1906">
                  <a:moveTo>
                    <a:pt x="0" y="0"/>
                  </a:moveTo>
                  <a:lnTo>
                    <a:pt x="0" y="1906"/>
                  </a:lnTo>
                  <a:lnTo>
                    <a:pt x="5740" y="1906"/>
                  </a:lnTo>
                  <a:lnTo>
                    <a:pt x="574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zh-CN" altLang="en-US"/>
            </a:p>
          </p:txBody>
        </p:sp>
      </p:grpSp>
      <p:sp>
        <p:nvSpPr>
          <p:cNvPr id="218123" name="Rectangle 11"/>
          <p:cNvSpPr>
            <a:spLocks noGrp="1" noChangeArrowheads="1"/>
          </p:cNvSpPr>
          <p:nvPr>
            <p:ph type="ctrTitle" sz="quarter"/>
          </p:nvPr>
        </p:nvSpPr>
        <p:spPr>
          <a:xfrm>
            <a:off x="685800" y="1736725"/>
            <a:ext cx="7772400" cy="1920875"/>
          </a:xfrm>
        </p:spPr>
        <p:txBody>
          <a:bodyPr/>
          <a:lstStyle>
            <a:lvl1pPr>
              <a:defRPr sz="6000"/>
            </a:lvl1pPr>
          </a:lstStyle>
          <a:p>
            <a:pPr lvl="0"/>
            <a:r>
              <a:rPr lang="zh-CN" altLang="en-US" noProof="0" smtClean="0"/>
              <a:t>单击此处编辑母版标题样式</a:t>
            </a:r>
          </a:p>
        </p:txBody>
      </p:sp>
      <p:sp>
        <p:nvSpPr>
          <p:cNvPr id="218124"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13" name="Rectangle 13"/>
          <p:cNvSpPr>
            <a:spLocks noGrp="1" noChangeArrowheads="1"/>
          </p:cNvSpPr>
          <p:nvPr>
            <p:ph type="dt" sz="quarter" idx="10"/>
          </p:nvPr>
        </p:nvSpPr>
        <p:spPr>
          <a:xfrm>
            <a:off x="457200" y="6248400"/>
            <a:ext cx="2133600" cy="476250"/>
          </a:xfrm>
        </p:spPr>
        <p:txBody>
          <a:bodyPr/>
          <a:lstStyle>
            <a:lvl1pPr>
              <a:defRPr/>
            </a:lvl1pPr>
          </a:lstStyle>
          <a:p>
            <a:pPr>
              <a:defRPr/>
            </a:pPr>
            <a:endParaRPr lang="en-US" altLang="zh-CN"/>
          </a:p>
        </p:txBody>
      </p:sp>
      <p:sp>
        <p:nvSpPr>
          <p:cNvPr id="14" name="Rectangle 14"/>
          <p:cNvSpPr>
            <a:spLocks noGrp="1" noChangeArrowheads="1"/>
          </p:cNvSpPr>
          <p:nvPr>
            <p:ph type="ftr" sz="quarter" idx="11"/>
          </p:nvPr>
        </p:nvSpPr>
        <p:spPr>
          <a:xfrm>
            <a:off x="3124200" y="6251575"/>
            <a:ext cx="2895600" cy="476250"/>
          </a:xfrm>
        </p:spPr>
        <p:txBody>
          <a:bodyPr/>
          <a:lstStyle>
            <a:lvl1pPr>
              <a:defRPr/>
            </a:lvl1pPr>
          </a:lstStyle>
          <a:p>
            <a:pPr>
              <a:defRPr/>
            </a:pPr>
            <a:endParaRPr lang="en-US" altLang="zh-CN"/>
          </a:p>
        </p:txBody>
      </p:sp>
      <p:sp>
        <p:nvSpPr>
          <p:cNvPr id="15" name="Rectangle 15"/>
          <p:cNvSpPr>
            <a:spLocks noGrp="1" noChangeArrowheads="1"/>
          </p:cNvSpPr>
          <p:nvPr>
            <p:ph type="sldNum" sz="quarter" idx="12"/>
          </p:nvPr>
        </p:nvSpPr>
        <p:spPr>
          <a:xfrm>
            <a:off x="6553200" y="6254750"/>
            <a:ext cx="2133600" cy="476250"/>
          </a:xfrm>
        </p:spPr>
        <p:txBody>
          <a:bodyPr/>
          <a:lstStyle>
            <a:lvl1pPr>
              <a:defRPr/>
            </a:lvl1pPr>
          </a:lstStyle>
          <a:p>
            <a:pPr>
              <a:defRPr/>
            </a:pPr>
            <a:fld id="{24933387-652C-49F8-8A01-8CD8B76E4776}" type="slidenum">
              <a:rPr lang="en-US" altLang="zh-CN"/>
              <a:pPr>
                <a:defRPr/>
              </a:pPr>
              <a:t>‹#›</a:t>
            </a:fld>
            <a:endParaRPr lang="en-US" altLang="zh-CN"/>
          </a:p>
        </p:txBody>
      </p:sp>
    </p:spTree>
  </p:cSld>
  <p:clrMapOvr>
    <a:masterClrMapping/>
  </p:clrMapOvr>
  <p:transition>
    <p:random/>
    <p:sndAc>
      <p:stSnd>
        <p:snd r:embed="rId1" name="CAMERA.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7A04E141-828E-4448-BB88-F9A94B2121A8}" type="slidenum">
              <a:rPr lang="en-US" altLang="zh-CN"/>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en-US" altLang="zh-CN"/>
          </a:p>
        </p:txBody>
      </p:sp>
    </p:spTree>
  </p:cSld>
  <p:clrMapOvr>
    <a:masterClrMapping/>
  </p:clrMapOvr>
  <p:transition>
    <p:random/>
    <p:sndAc>
      <p:stSnd>
        <p:snd r:embed="rId1" name="CAMERA.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20F74D23-2191-4D3A-9602-6AFBC1ED803C}" type="slidenum">
              <a:rPr lang="en-US" altLang="zh-CN"/>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en-US" altLang="zh-CN"/>
          </a:p>
        </p:txBody>
      </p:sp>
    </p:spTree>
  </p:cSld>
  <p:clrMapOvr>
    <a:masterClrMapping/>
  </p:clrMapOvr>
  <p:transition>
    <p:random/>
    <p:sndAc>
      <p:stSnd>
        <p:snd r:embed="rId1" name="CAMERA.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4C74D08A-08A9-46A6-A536-ABA6E742B561}" type="slidenum">
              <a:rPr lang="en-US" altLang="zh-CN"/>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en-US" altLang="zh-CN"/>
          </a:p>
        </p:txBody>
      </p:sp>
    </p:spTree>
  </p:cSld>
  <p:clrMapOvr>
    <a:masterClrMapping/>
  </p:clrMapOvr>
  <p:transition>
    <p:random/>
    <p:sndAc>
      <p:stSnd>
        <p:snd r:embed="rId1" name="CAMERA.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F7604143-8D81-48FD-8D90-F19515CD715F}" type="slidenum">
              <a:rPr lang="en-US" altLang="zh-CN"/>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en-US" altLang="zh-CN"/>
          </a:p>
        </p:txBody>
      </p:sp>
    </p:spTree>
  </p:cSld>
  <p:clrMapOvr>
    <a:masterClrMapping/>
  </p:clrMapOvr>
  <p:transition>
    <p:random/>
    <p:sndAc>
      <p:stSnd>
        <p:snd r:embed="rId1" name="CAMERA.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5091C52D-C526-410A-BDF5-BACD9EBCABC2}"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cSld>
  <p:clrMapOvr>
    <a:masterClrMapping/>
  </p:clrMapOvr>
  <p:transition>
    <p:random/>
    <p:sndAc>
      <p:stSnd>
        <p:snd r:embed="rId1" name="CAMERA.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a:ln/>
        </p:spPr>
        <p:txBody>
          <a:bodyPr/>
          <a:lstStyle>
            <a:lvl1pPr>
              <a:defRPr/>
            </a:lvl1pPr>
          </a:lstStyle>
          <a:p>
            <a:pPr>
              <a:defRPr/>
            </a:pPr>
            <a:fld id="{87583618-1F51-4625-A8BD-E5612350E909}" type="slidenum">
              <a:rPr lang="en-US" altLang="zh-CN"/>
              <a:pPr>
                <a:defRPr/>
              </a:pPr>
              <a:t>‹#›</a:t>
            </a:fld>
            <a:endParaRPr lang="en-US" altLang="zh-CN"/>
          </a:p>
        </p:txBody>
      </p:sp>
      <p:sp>
        <p:nvSpPr>
          <p:cNvPr id="9" name="Rectangle 14"/>
          <p:cNvSpPr>
            <a:spLocks noGrp="1" noChangeArrowheads="1"/>
          </p:cNvSpPr>
          <p:nvPr>
            <p:ph type="ftr" sz="quarter" idx="12"/>
          </p:nvPr>
        </p:nvSpPr>
        <p:spPr>
          <a:ln/>
        </p:spPr>
        <p:txBody>
          <a:bodyPr/>
          <a:lstStyle>
            <a:lvl1pPr>
              <a:defRPr/>
            </a:lvl1pPr>
          </a:lstStyle>
          <a:p>
            <a:pPr>
              <a:defRPr/>
            </a:pPr>
            <a:endParaRPr lang="en-US" altLang="zh-CN"/>
          </a:p>
        </p:txBody>
      </p:sp>
    </p:spTree>
  </p:cSld>
  <p:clrMapOvr>
    <a:masterClrMapping/>
  </p:clrMapOvr>
  <p:transition>
    <p:random/>
    <p:sndAc>
      <p:stSnd>
        <p:snd r:embed="rId1" name="CAMERA.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ln/>
        </p:spPr>
        <p:txBody>
          <a:bodyPr/>
          <a:lstStyle>
            <a:lvl1pPr>
              <a:defRPr/>
            </a:lvl1pPr>
          </a:lstStyle>
          <a:p>
            <a:pPr>
              <a:defRPr/>
            </a:pPr>
            <a:fld id="{68377187-CC21-4774-9C8F-DE378728092B}" type="slidenum">
              <a:rPr lang="en-US" altLang="zh-CN"/>
              <a:pPr>
                <a:defRPr/>
              </a:pPr>
              <a:t>‹#›</a:t>
            </a:fld>
            <a:endParaRPr lang="en-US" altLang="zh-CN"/>
          </a:p>
        </p:txBody>
      </p:sp>
      <p:sp>
        <p:nvSpPr>
          <p:cNvPr id="5" name="Rectangle 14"/>
          <p:cNvSpPr>
            <a:spLocks noGrp="1" noChangeArrowheads="1"/>
          </p:cNvSpPr>
          <p:nvPr>
            <p:ph type="ftr" sz="quarter" idx="12"/>
          </p:nvPr>
        </p:nvSpPr>
        <p:spPr>
          <a:ln/>
        </p:spPr>
        <p:txBody>
          <a:bodyPr/>
          <a:lstStyle>
            <a:lvl1pPr>
              <a:defRPr/>
            </a:lvl1pPr>
          </a:lstStyle>
          <a:p>
            <a:pPr>
              <a:defRPr/>
            </a:pPr>
            <a:endParaRPr lang="en-US" altLang="zh-CN"/>
          </a:p>
        </p:txBody>
      </p:sp>
    </p:spTree>
  </p:cSld>
  <p:clrMapOvr>
    <a:masterClrMapping/>
  </p:clrMapOvr>
  <p:transition>
    <p:random/>
    <p:sndAc>
      <p:stSnd>
        <p:snd r:embed="rId1" name="CAMERA.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6E715BDB-FA88-44A0-AF4C-C5253D9CD234}" type="slidenum">
              <a:rPr lang="en-US" altLang="zh-CN"/>
              <a:pPr>
                <a:defRPr/>
              </a:pPr>
              <a:t>‹#›</a:t>
            </a:fld>
            <a:endParaRPr lang="en-US" altLang="zh-CN"/>
          </a:p>
        </p:txBody>
      </p:sp>
      <p:sp>
        <p:nvSpPr>
          <p:cNvPr id="4" name="Rectangle 14"/>
          <p:cNvSpPr>
            <a:spLocks noGrp="1" noChangeArrowheads="1"/>
          </p:cNvSpPr>
          <p:nvPr>
            <p:ph type="ftr" sz="quarter" idx="12"/>
          </p:nvPr>
        </p:nvSpPr>
        <p:spPr>
          <a:ln/>
        </p:spPr>
        <p:txBody>
          <a:bodyPr/>
          <a:lstStyle>
            <a:lvl1pPr>
              <a:defRPr/>
            </a:lvl1pPr>
          </a:lstStyle>
          <a:p>
            <a:pPr>
              <a:defRPr/>
            </a:pPr>
            <a:endParaRPr lang="en-US" altLang="zh-CN"/>
          </a:p>
        </p:txBody>
      </p:sp>
    </p:spTree>
  </p:cSld>
  <p:clrMapOvr>
    <a:masterClrMapping/>
  </p:clrMapOvr>
  <p:transition>
    <p:random/>
    <p:sndAc>
      <p:stSnd>
        <p:snd r:embed="rId1" name="CAMERA.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7D537533-E1A3-4F4B-B8FD-FC7E02FD9004}"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cSld>
  <p:clrMapOvr>
    <a:masterClrMapping/>
  </p:clrMapOvr>
  <p:transition>
    <p:random/>
    <p:sndAc>
      <p:stSnd>
        <p:snd r:embed="rId1" name="CAMERA.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A1A330C2-E4C8-4578-97C8-E643124EC12C}"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cSld>
  <p:clrMapOvr>
    <a:masterClrMapping/>
  </p:clrMapOvr>
  <p:transition>
    <p:random/>
    <p:sndAc>
      <p:stSnd>
        <p:snd r:embed="rId1" name="CAMERA.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7090" name="Rectangle 2"/>
          <p:cNvSpPr>
            <a:spLocks noGrp="1" noChangeArrowheads="1"/>
          </p:cNvSpPr>
          <p:nvPr>
            <p:ph type="dt" sz="half" idx="2"/>
          </p:nvPr>
        </p:nvSpPr>
        <p:spPr bwMode="auto">
          <a:xfrm>
            <a:off x="457200" y="6251575"/>
            <a:ext cx="2133600" cy="47625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217091" name="Rectangle 3"/>
          <p:cNvSpPr>
            <a:spLocks noGrp="1" noChangeArrowheads="1"/>
          </p:cNvSpPr>
          <p:nvPr>
            <p:ph type="sldNum" sz="quarter" idx="4"/>
          </p:nvPr>
        </p:nvSpPr>
        <p:spPr bwMode="auto">
          <a:xfrm>
            <a:off x="6553200" y="6248400"/>
            <a:ext cx="2133600" cy="47625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800DF917-8799-4116-A751-28977DCC7624}" type="slidenum">
              <a:rPr lang="en-US" altLang="zh-CN"/>
              <a:pPr>
                <a:defRPr/>
              </a:pPr>
              <a:t>‹#›</a:t>
            </a:fld>
            <a:endParaRPr lang="en-US" altLang="zh-CN"/>
          </a:p>
        </p:txBody>
      </p:sp>
      <p:grpSp>
        <p:nvGrpSpPr>
          <p:cNvPr id="1028" name="Group 4"/>
          <p:cNvGrpSpPr>
            <a:grpSpLocks/>
          </p:cNvGrpSpPr>
          <p:nvPr/>
        </p:nvGrpSpPr>
        <p:grpSpPr bwMode="auto">
          <a:xfrm>
            <a:off x="0" y="0"/>
            <a:ext cx="9140825" cy="6850063"/>
            <a:chOff x="0" y="0"/>
            <a:chExt cx="5758" cy="4315"/>
          </a:xfrm>
        </p:grpSpPr>
        <p:grpSp>
          <p:nvGrpSpPr>
            <p:cNvPr id="1032" name="Group 5"/>
            <p:cNvGrpSpPr>
              <a:grpSpLocks/>
            </p:cNvGrpSpPr>
            <p:nvPr userDrawn="1"/>
          </p:nvGrpSpPr>
          <p:grpSpPr bwMode="auto">
            <a:xfrm>
              <a:off x="1728" y="2230"/>
              <a:ext cx="4027" cy="2085"/>
              <a:chOff x="1728" y="2230"/>
              <a:chExt cx="4027" cy="2085"/>
            </a:xfrm>
          </p:grpSpPr>
          <p:sp>
            <p:nvSpPr>
              <p:cNvPr id="217094" name="Freeform 6"/>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p:spPr>
            <p:txBody>
              <a:bodyPr/>
              <a:lstStyle/>
              <a:p>
                <a:pPr>
                  <a:defRPr/>
                </a:pPr>
                <a:endParaRPr lang="zh-CN" altLang="en-US"/>
              </a:p>
            </p:txBody>
          </p:sp>
          <p:sp>
            <p:nvSpPr>
              <p:cNvPr id="217095" name="Freeform 7"/>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p:spPr>
            <p:txBody>
              <a:bodyPr/>
              <a:lstStyle/>
              <a:p>
                <a:pPr>
                  <a:defRPr/>
                </a:pPr>
                <a:endParaRPr lang="zh-CN" altLang="en-US"/>
              </a:p>
            </p:txBody>
          </p:sp>
          <p:sp>
            <p:nvSpPr>
              <p:cNvPr id="217096" name="Freeform 8"/>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p:spPr>
            <p:txBody>
              <a:bodyPr/>
              <a:lstStyle/>
              <a:p>
                <a:pPr>
                  <a:defRPr/>
                </a:pPr>
                <a:endParaRPr lang="zh-CN" altLang="en-US"/>
              </a:p>
            </p:txBody>
          </p:sp>
          <p:sp>
            <p:nvSpPr>
              <p:cNvPr id="1038" name="Freeform 9"/>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bg1"/>
              </a:solidFill>
              <a:ln w="9525">
                <a:noFill/>
                <a:round/>
                <a:headEnd/>
                <a:tailEnd/>
              </a:ln>
            </p:spPr>
            <p:txBody>
              <a:bodyPr/>
              <a:lstStyle/>
              <a:p>
                <a:pPr>
                  <a:defRPr/>
                </a:pPr>
                <a:endParaRPr lang="zh-CN" altLang="en-US"/>
              </a:p>
            </p:txBody>
          </p:sp>
          <p:sp>
            <p:nvSpPr>
              <p:cNvPr id="217098" name="Freeform 10"/>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p:spPr>
            <p:txBody>
              <a:bodyPr/>
              <a:lstStyle/>
              <a:p>
                <a:pPr>
                  <a:defRPr/>
                </a:pPr>
                <a:endParaRPr lang="zh-CN" altLang="en-US"/>
              </a:p>
            </p:txBody>
          </p:sp>
        </p:grpSp>
        <p:sp>
          <p:nvSpPr>
            <p:cNvPr id="217099" name="Freeform 11"/>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p:spPr>
          <p:txBody>
            <a:bodyPr/>
            <a:lstStyle/>
            <a:p>
              <a:pPr>
                <a:defRPr/>
              </a:pPr>
              <a:endParaRPr lang="zh-CN" altLang="en-US"/>
            </a:p>
          </p:txBody>
        </p:sp>
        <p:sp>
          <p:nvSpPr>
            <p:cNvPr id="1034" name="Freeform 12"/>
            <p:cNvSpPr>
              <a:spLocks/>
            </p:cNvSpPr>
            <p:nvPr/>
          </p:nvSpPr>
          <p:spPr bwMode="hidden">
            <a:xfrm>
              <a:off x="0" y="0"/>
              <a:ext cx="5758" cy="1776"/>
            </a:xfrm>
            <a:custGeom>
              <a:avLst/>
              <a:gdLst>
                <a:gd name="T0" fmla="*/ 0 w 5740"/>
                <a:gd name="T1" fmla="*/ 0 h 1906"/>
                <a:gd name="T2" fmla="*/ 0 w 5740"/>
                <a:gd name="T3" fmla="*/ 1542 h 1906"/>
                <a:gd name="T4" fmla="*/ 5794 w 5740"/>
                <a:gd name="T5" fmla="*/ 1542 h 1906"/>
                <a:gd name="T6" fmla="*/ 5794 w 5740"/>
                <a:gd name="T7" fmla="*/ 0 h 1906"/>
                <a:gd name="T8" fmla="*/ 0 w 5740"/>
                <a:gd name="T9" fmla="*/ 0 h 1906"/>
                <a:gd name="T10" fmla="*/ 0 w 5740"/>
                <a:gd name="T11" fmla="*/ 0 h 19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1906">
                  <a:moveTo>
                    <a:pt x="0" y="0"/>
                  </a:moveTo>
                  <a:lnTo>
                    <a:pt x="0" y="1906"/>
                  </a:lnTo>
                  <a:lnTo>
                    <a:pt x="5740" y="1906"/>
                  </a:lnTo>
                  <a:lnTo>
                    <a:pt x="574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zh-CN" altLang="en-US"/>
            </a:p>
          </p:txBody>
        </p:sp>
      </p:grpSp>
      <p:sp>
        <p:nvSpPr>
          <p:cNvPr id="217101" name="Rectangle 13"/>
          <p:cNvSpPr>
            <a:spLocks noGrp="1" noRot="1" noChangeArrowheads="1"/>
          </p:cNvSpPr>
          <p:nvPr>
            <p:ph type="title"/>
          </p:nvPr>
        </p:nvSpPr>
        <p:spPr bwMode="auto">
          <a:xfrm>
            <a:off x="457200" y="274638"/>
            <a:ext cx="8229600" cy="1143000"/>
          </a:xfrm>
          <a:prstGeom prst="rect">
            <a:avLst/>
          </a:prstGeom>
          <a:noFill/>
          <a:ln>
            <a:noFill/>
          </a:ln>
          <a:effectLs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17102" name="Rectangle 14"/>
          <p:cNvSpPr>
            <a:spLocks noGrp="1" noChangeArrowheads="1"/>
          </p:cNvSpPr>
          <p:nvPr>
            <p:ph type="ftr" sz="quarter" idx="3"/>
          </p:nvPr>
        </p:nvSpPr>
        <p:spPr bwMode="auto">
          <a:xfrm>
            <a:off x="3124200" y="6248400"/>
            <a:ext cx="2895600" cy="47625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sz="1200">
                <a:latin typeface="Arial" charset="0"/>
              </a:defRPr>
            </a:lvl1pPr>
          </a:lstStyle>
          <a:p>
            <a:pPr>
              <a:defRPr/>
            </a:pPr>
            <a:endParaRPr lang="en-US" altLang="zh-CN"/>
          </a:p>
        </p:txBody>
      </p:sp>
      <p:sp>
        <p:nvSpPr>
          <p:cNvPr id="217103" name="Rectangle 15"/>
          <p:cNvSpPr>
            <a:spLocks noGrp="1" noChangeArrowheads="1"/>
          </p:cNvSpPr>
          <p:nvPr>
            <p:ph type="body" idx="1"/>
          </p:nvPr>
        </p:nvSpPr>
        <p:spPr bwMode="auto">
          <a:xfrm>
            <a:off x="457200" y="1600200"/>
            <a:ext cx="8229600" cy="4525963"/>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dk2" tx1="lt1" bg2="dk1" tx2="lt2" accent1="accent1" accent2="accent2" accent3="accent3" accent4="accent4" accent5="accent5" accent6="accent6" hlink="hlink" folHlink="folHlink"/>
  <p:sldLayoutIdLst>
    <p:sldLayoutId id="2147483726"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ransition>
    <p:random/>
    <p:sndAc>
      <p:stSnd>
        <p:snd r:embed="rId13" name="CAMERA.WAV"/>
      </p:stSnd>
    </p:sndAc>
  </p:transition>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23433;&#20840;&#27668;&#22218;.mov" TargetMode="External"/><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audio" Target="../media/audio1.wav"/><Relationship Id="rId7" Type="http://schemas.openxmlformats.org/officeDocument/2006/relationships/slide" Target="slide16.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slide" Target="slide14.xml"/><Relationship Id="rId5" Type="http://schemas.openxmlformats.org/officeDocument/2006/relationships/slide" Target="slide13.xml"/><Relationship Id="rId4" Type="http://schemas.openxmlformats.org/officeDocument/2006/relationships/slide" Target="slide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WordArt 12"/>
          <p:cNvSpPr>
            <a:spLocks noChangeArrowheads="1" noChangeShapeType="1" noTextEdit="1"/>
          </p:cNvSpPr>
          <p:nvPr/>
        </p:nvSpPr>
        <p:spPr bwMode="auto">
          <a:xfrm>
            <a:off x="1116013" y="765175"/>
            <a:ext cx="6696075" cy="2455863"/>
          </a:xfrm>
          <a:prstGeom prst="rect">
            <a:avLst/>
          </a:prstGeom>
        </p:spPr>
        <p:txBody>
          <a:bodyPr wrap="none" fromWordArt="1">
            <a:prstTxWarp prst="textSlantUp">
              <a:avLst>
                <a:gd name="adj" fmla="val 32056"/>
              </a:avLst>
            </a:prstTxWarp>
          </a:bodyPr>
          <a:lstStyle/>
          <a:p>
            <a:pPr algn="ctr"/>
            <a:r>
              <a:rPr lang="zh-CN" altLang="en-US" sz="3600" kern="10" dirty="0">
                <a:ln w="9525">
                  <a:solidFill>
                    <a:srgbClr val="CC99FF"/>
                  </a:solidFill>
                  <a:round/>
                  <a:headEnd/>
                  <a:tailEnd/>
                </a:ln>
                <a:solidFill>
                  <a:srgbClr val="CC3300"/>
                </a:solidFill>
                <a:effectLst>
                  <a:outerShdw dist="53882" dir="2700000" algn="ctr" rotWithShape="0">
                    <a:srgbClr val="9999FF">
                      <a:alpha val="79999"/>
                    </a:srgbClr>
                  </a:outerShdw>
                </a:effectLst>
                <a:latin typeface="宋体"/>
                <a:ea typeface="宋体"/>
              </a:rPr>
              <a:t>基础化学</a:t>
            </a:r>
          </a:p>
        </p:txBody>
      </p:sp>
      <p:sp>
        <p:nvSpPr>
          <p:cNvPr id="3075" name="Text Box 14"/>
          <p:cNvSpPr txBox="1">
            <a:spLocks noChangeArrowheads="1"/>
          </p:cNvSpPr>
          <p:nvPr/>
        </p:nvSpPr>
        <p:spPr bwMode="auto">
          <a:xfrm>
            <a:off x="3181350" y="3933825"/>
            <a:ext cx="3889375" cy="579438"/>
          </a:xfrm>
          <a:prstGeom prst="rect">
            <a:avLst/>
          </a:prstGeom>
          <a:noFill/>
          <a:ln w="9525">
            <a:noFill/>
            <a:miter lim="800000"/>
            <a:headEnd/>
            <a:tailEnd/>
          </a:ln>
        </p:spPr>
        <p:txBody>
          <a:bodyPr>
            <a:spAutoFit/>
          </a:bodyPr>
          <a:lstStyle/>
          <a:p>
            <a:pPr>
              <a:spcBef>
                <a:spcPct val="50000"/>
              </a:spcBef>
            </a:pPr>
            <a:r>
              <a:rPr lang="zh-CN" altLang="en-US" sz="3200" b="1">
                <a:solidFill>
                  <a:srgbClr val="FFFF00"/>
                </a:solidFill>
                <a:latin typeface="宋体" pitchFamily="2" charset="-122"/>
              </a:rPr>
              <a:t>楚进锋   老师</a:t>
            </a:r>
            <a:endParaRPr lang="zh-CN" altLang="en-US" sz="3200" b="1">
              <a:solidFill>
                <a:schemeClr val="hlink"/>
              </a:solidFill>
              <a:latin typeface="宋体" pitchFamily="2" charset="-122"/>
            </a:endParaRPr>
          </a:p>
        </p:txBody>
      </p:sp>
      <p:sp>
        <p:nvSpPr>
          <p:cNvPr id="3076" name="Rectangle 6"/>
          <p:cNvSpPr>
            <a:spLocks noChangeArrowheads="1"/>
          </p:cNvSpPr>
          <p:nvPr/>
        </p:nvSpPr>
        <p:spPr bwMode="auto">
          <a:xfrm>
            <a:off x="1476375" y="5013325"/>
            <a:ext cx="6696075" cy="1311275"/>
          </a:xfrm>
          <a:prstGeom prst="rect">
            <a:avLst/>
          </a:prstGeom>
          <a:noFill/>
          <a:ln w="9525">
            <a:noFill/>
            <a:miter lim="800000"/>
            <a:headEnd/>
            <a:tailEnd/>
          </a:ln>
        </p:spPr>
        <p:txBody>
          <a:bodyPr>
            <a:spAutoFit/>
          </a:bodyPr>
          <a:lstStyle/>
          <a:p>
            <a:r>
              <a:rPr lang="en-US" altLang="zh-CN" sz="4000" b="1">
                <a:solidFill>
                  <a:schemeClr val="hlink"/>
                </a:solidFill>
              </a:rPr>
              <a:t>Tel</a:t>
            </a:r>
            <a:r>
              <a:rPr lang="zh-CN" altLang="en-US" sz="4000" b="1">
                <a:solidFill>
                  <a:schemeClr val="hlink"/>
                </a:solidFill>
              </a:rPr>
              <a:t>：     </a:t>
            </a:r>
            <a:r>
              <a:rPr lang="en-US" altLang="zh-CN" sz="4000" b="1">
                <a:solidFill>
                  <a:schemeClr val="hlink"/>
                </a:solidFill>
              </a:rPr>
              <a:t>13681022632 </a:t>
            </a:r>
          </a:p>
          <a:p>
            <a:r>
              <a:rPr lang="en-US" altLang="zh-CN" sz="4000" b="1">
                <a:solidFill>
                  <a:schemeClr val="hlink"/>
                </a:solidFill>
              </a:rPr>
              <a:t>E-mail:   jfchu@163.com</a:t>
            </a:r>
          </a:p>
        </p:txBody>
      </p:sp>
    </p:spTree>
  </p:cSld>
  <p:clrMapOvr>
    <a:masterClrMapping/>
  </p:clrMapOvr>
  <p:transition>
    <p:random/>
    <p:sndAc>
      <p:stSnd>
        <p:snd r:embed="rId2" name="CAMERA.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1" name="Rectangle 3"/>
          <p:cNvSpPr>
            <a:spLocks noChangeArrowheads="1"/>
          </p:cNvSpPr>
          <p:nvPr/>
        </p:nvSpPr>
        <p:spPr bwMode="auto">
          <a:xfrm>
            <a:off x="533400" y="981075"/>
            <a:ext cx="8610600" cy="566738"/>
          </a:xfrm>
          <a:prstGeom prst="rect">
            <a:avLst/>
          </a:prstGeom>
          <a:noFill/>
          <a:ln w="9525">
            <a:noFill/>
            <a:miter lim="800000"/>
            <a:headEnd/>
            <a:tailEnd/>
          </a:ln>
        </p:spPr>
        <p:txBody>
          <a:bodyPr>
            <a:spAutoFit/>
          </a:bodyPr>
          <a:lstStyle/>
          <a:p>
            <a:pPr>
              <a:lnSpc>
                <a:spcPct val="130000"/>
              </a:lnSpc>
              <a:spcBef>
                <a:spcPct val="20000"/>
              </a:spcBef>
            </a:pPr>
            <a:r>
              <a:rPr kumimoji="1" lang="en-US" altLang="zh-CN" sz="2400">
                <a:solidFill>
                  <a:srgbClr val="FFFF00"/>
                </a:solidFill>
                <a:latin typeface="Times New Roman" pitchFamily="18" charset="0"/>
              </a:rPr>
              <a:t> </a:t>
            </a:r>
            <a:r>
              <a:rPr kumimoji="1" lang="en-US" altLang="zh-CN" sz="2400" b="1">
                <a:solidFill>
                  <a:srgbClr val="FFFF00"/>
                </a:solidFill>
                <a:latin typeface="Times New Roman" pitchFamily="18" charset="0"/>
              </a:rPr>
              <a:t>1 . </a:t>
            </a:r>
            <a:r>
              <a:rPr kumimoji="1" lang="zh-CN" altLang="en-US" sz="2400" b="1">
                <a:solidFill>
                  <a:srgbClr val="FFFF00"/>
                </a:solidFill>
                <a:latin typeface="Times New Roman" pitchFamily="18" charset="0"/>
              </a:rPr>
              <a:t>化学是研究物质组成、结构、性质及变化规律的科学</a:t>
            </a:r>
          </a:p>
        </p:txBody>
      </p:sp>
      <p:sp>
        <p:nvSpPr>
          <p:cNvPr id="181252" name="Rectangle 4"/>
          <p:cNvSpPr>
            <a:spLocks noChangeArrowheads="1"/>
          </p:cNvSpPr>
          <p:nvPr/>
        </p:nvSpPr>
        <p:spPr bwMode="auto">
          <a:xfrm>
            <a:off x="539750" y="1628775"/>
            <a:ext cx="8305800" cy="566738"/>
          </a:xfrm>
          <a:prstGeom prst="rect">
            <a:avLst/>
          </a:prstGeom>
          <a:noFill/>
          <a:ln w="9525">
            <a:noFill/>
            <a:miter lim="800000"/>
            <a:headEnd/>
            <a:tailEnd/>
          </a:ln>
        </p:spPr>
        <p:txBody>
          <a:bodyPr>
            <a:spAutoFit/>
          </a:bodyPr>
          <a:lstStyle/>
          <a:p>
            <a:pPr>
              <a:lnSpc>
                <a:spcPct val="130000"/>
              </a:lnSpc>
              <a:spcBef>
                <a:spcPct val="20000"/>
              </a:spcBef>
            </a:pPr>
            <a:r>
              <a:rPr kumimoji="1" lang="en-US" altLang="zh-CN" sz="2400">
                <a:solidFill>
                  <a:srgbClr val="FFFF00"/>
                </a:solidFill>
                <a:latin typeface="Times New Roman" pitchFamily="18" charset="0"/>
              </a:rPr>
              <a:t> </a:t>
            </a:r>
            <a:r>
              <a:rPr kumimoji="1" lang="en-US" altLang="zh-CN" sz="2400" b="1">
                <a:solidFill>
                  <a:srgbClr val="FFFF00"/>
                </a:solidFill>
                <a:latin typeface="Times New Roman" pitchFamily="18" charset="0"/>
              </a:rPr>
              <a:t>2 . </a:t>
            </a:r>
            <a:r>
              <a:rPr kumimoji="1" lang="zh-CN" altLang="en-US" sz="2400" b="1">
                <a:solidFill>
                  <a:srgbClr val="FFFF00"/>
                </a:solidFill>
                <a:latin typeface="Times New Roman" pitchFamily="18" charset="0"/>
              </a:rPr>
              <a:t>化学是一门实用的和创造性的科学</a:t>
            </a:r>
          </a:p>
        </p:txBody>
      </p:sp>
      <p:sp>
        <p:nvSpPr>
          <p:cNvPr id="181254" name="Rectangle 6"/>
          <p:cNvSpPr>
            <a:spLocks noChangeArrowheads="1"/>
          </p:cNvSpPr>
          <p:nvPr/>
        </p:nvSpPr>
        <p:spPr bwMode="auto">
          <a:xfrm>
            <a:off x="1116013" y="2276475"/>
            <a:ext cx="7620000" cy="1041400"/>
          </a:xfrm>
          <a:prstGeom prst="rect">
            <a:avLst/>
          </a:prstGeom>
          <a:noFill/>
          <a:ln w="9525">
            <a:noFill/>
            <a:miter lim="800000"/>
            <a:headEnd/>
            <a:tailEnd/>
          </a:ln>
        </p:spPr>
        <p:txBody>
          <a:bodyPr>
            <a:spAutoFit/>
          </a:bodyPr>
          <a:lstStyle/>
          <a:p>
            <a:pPr>
              <a:lnSpc>
                <a:spcPct val="130000"/>
              </a:lnSpc>
              <a:spcBef>
                <a:spcPct val="20000"/>
              </a:spcBef>
            </a:pPr>
            <a:r>
              <a:rPr kumimoji="1" lang="zh-CN" altLang="en-US" sz="2400" b="1">
                <a:solidFill>
                  <a:srgbClr val="FFFF00"/>
                </a:solidFill>
                <a:latin typeface="Times New Roman" pitchFamily="18" charset="0"/>
              </a:rPr>
              <a:t>中国古代发明</a:t>
            </a:r>
            <a:r>
              <a:rPr kumimoji="1" lang="zh-CN" altLang="en-US" sz="2400" b="1">
                <a:latin typeface="Times New Roman" pitchFamily="18" charset="0"/>
              </a:rPr>
              <a:t>：汉代造纸术、隋唐的火药、汉唐以来的陶瓷、冶金（炼丹）、染色</a:t>
            </a:r>
            <a:r>
              <a:rPr kumimoji="1" lang="en-US" altLang="zh-CN" sz="2400" b="1">
                <a:latin typeface="Times New Roman" pitchFamily="18" charset="0"/>
              </a:rPr>
              <a:t>——</a:t>
            </a:r>
            <a:r>
              <a:rPr kumimoji="1" lang="zh-CN" altLang="en-US" sz="2400" b="1">
                <a:latin typeface="Times New Roman" pitchFamily="18" charset="0"/>
              </a:rPr>
              <a:t>实用技术</a:t>
            </a:r>
          </a:p>
        </p:txBody>
      </p:sp>
      <p:sp>
        <p:nvSpPr>
          <p:cNvPr id="181255" name="Rectangle 7"/>
          <p:cNvSpPr>
            <a:spLocks noChangeArrowheads="1"/>
          </p:cNvSpPr>
          <p:nvPr/>
        </p:nvSpPr>
        <p:spPr bwMode="auto">
          <a:xfrm>
            <a:off x="1116013" y="3213100"/>
            <a:ext cx="7620000" cy="1114425"/>
          </a:xfrm>
          <a:prstGeom prst="rect">
            <a:avLst/>
          </a:prstGeom>
          <a:noFill/>
          <a:ln w="9525">
            <a:noFill/>
            <a:miter lim="800000"/>
            <a:headEnd/>
            <a:tailEnd/>
          </a:ln>
        </p:spPr>
        <p:txBody>
          <a:bodyPr>
            <a:spAutoFit/>
          </a:bodyPr>
          <a:lstStyle/>
          <a:p>
            <a:pPr>
              <a:lnSpc>
                <a:spcPct val="130000"/>
              </a:lnSpc>
              <a:spcBef>
                <a:spcPct val="20000"/>
              </a:spcBef>
            </a:pPr>
            <a:r>
              <a:rPr kumimoji="1" lang="zh-CN" altLang="en-US" sz="2400" b="1">
                <a:solidFill>
                  <a:srgbClr val="FFFF00"/>
                </a:solidFill>
                <a:latin typeface="Times New Roman" pitchFamily="18" charset="0"/>
              </a:rPr>
              <a:t>中国古代化学著作</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本草纲目</a:t>
            </a:r>
            <a:r>
              <a:rPr kumimoji="1" lang="en-US" altLang="zh-CN" sz="2400" b="1">
                <a:latin typeface="Times New Roman" pitchFamily="18" charset="0"/>
              </a:rPr>
              <a:t>》(</a:t>
            </a:r>
            <a:r>
              <a:rPr kumimoji="1" lang="zh-CN" altLang="en-US" sz="2400" b="1">
                <a:latin typeface="Times New Roman" pitchFamily="18" charset="0"/>
              </a:rPr>
              <a:t>李时珍</a:t>
            </a:r>
            <a:r>
              <a:rPr kumimoji="1" lang="en-US" altLang="zh-CN" sz="2400" b="1">
                <a:latin typeface="Times New Roman" pitchFamily="18" charset="0"/>
              </a:rPr>
              <a:t>)</a:t>
            </a:r>
          </a:p>
          <a:p>
            <a:pPr>
              <a:lnSpc>
                <a:spcPct val="130000"/>
              </a:lnSpc>
              <a:spcBef>
                <a:spcPct val="20000"/>
              </a:spcBef>
            </a:pPr>
            <a:r>
              <a:rPr kumimoji="1" lang="en-US" altLang="zh-CN" sz="2400" b="1">
                <a:latin typeface="Times New Roman" pitchFamily="18" charset="0"/>
              </a:rPr>
              <a:t>                                    《</a:t>
            </a:r>
            <a:r>
              <a:rPr kumimoji="1" lang="zh-CN" altLang="en-US" sz="2400" b="1">
                <a:latin typeface="Times New Roman" pitchFamily="18" charset="0"/>
              </a:rPr>
              <a:t>天公开物</a:t>
            </a:r>
            <a:r>
              <a:rPr kumimoji="1" lang="en-US" altLang="zh-CN" sz="2400" b="1">
                <a:latin typeface="Times New Roman" pitchFamily="18" charset="0"/>
              </a:rPr>
              <a:t>》(</a:t>
            </a:r>
            <a:r>
              <a:rPr kumimoji="1" lang="zh-CN" altLang="en-US" sz="2400" b="1">
                <a:latin typeface="Times New Roman" pitchFamily="18" charset="0"/>
              </a:rPr>
              <a:t>宋应星</a:t>
            </a:r>
            <a:r>
              <a:rPr kumimoji="1" lang="en-US" altLang="zh-CN" sz="2400" b="1">
                <a:latin typeface="Times New Roman" pitchFamily="18" charset="0"/>
              </a:rPr>
              <a:t>) </a:t>
            </a:r>
          </a:p>
        </p:txBody>
      </p:sp>
      <p:sp>
        <p:nvSpPr>
          <p:cNvPr id="181256" name="Rectangle 8"/>
          <p:cNvSpPr>
            <a:spLocks noChangeArrowheads="1"/>
          </p:cNvSpPr>
          <p:nvPr/>
        </p:nvSpPr>
        <p:spPr bwMode="auto">
          <a:xfrm>
            <a:off x="323850" y="4581525"/>
            <a:ext cx="8532813" cy="1917700"/>
          </a:xfrm>
          <a:prstGeom prst="rect">
            <a:avLst/>
          </a:prstGeom>
          <a:noFill/>
          <a:ln w="9525">
            <a:noFill/>
            <a:miter lim="800000"/>
            <a:headEnd/>
            <a:tailEnd/>
          </a:ln>
        </p:spPr>
        <p:txBody>
          <a:bodyPr>
            <a:spAutoFit/>
          </a:bodyPr>
          <a:lstStyle/>
          <a:p>
            <a:pPr algn="just" eaLnBrk="0" hangingPunct="0"/>
            <a:r>
              <a:rPr kumimoji="1" lang="en-US" altLang="zh-CN" sz="2400">
                <a:solidFill>
                  <a:srgbClr val="0000FF"/>
                </a:solidFill>
                <a:latin typeface="Times New Roman" pitchFamily="18" charset="0"/>
              </a:rPr>
              <a:t>   </a:t>
            </a:r>
            <a:r>
              <a:rPr kumimoji="1" lang="en-US" altLang="zh-CN" sz="2400">
                <a:latin typeface="Times New Roman" pitchFamily="18" charset="0"/>
              </a:rPr>
              <a:t> </a:t>
            </a:r>
            <a:r>
              <a:rPr kumimoji="1" lang="zh-CN" altLang="en-US" sz="2400" b="1">
                <a:latin typeface="Times New Roman" pitchFamily="18" charset="0"/>
              </a:rPr>
              <a:t>化学已经渗透到现代生活的各个角落</a:t>
            </a:r>
            <a:r>
              <a:rPr kumimoji="1" lang="en-US" altLang="zh-CN" sz="2400" b="1">
                <a:latin typeface="Times New Roman" pitchFamily="18" charset="0"/>
              </a:rPr>
              <a:t>,  </a:t>
            </a:r>
            <a:r>
              <a:rPr kumimoji="1" lang="zh-CN" altLang="en-US" sz="2400" b="1">
                <a:latin typeface="Times New Roman" pitchFamily="18" charset="0"/>
              </a:rPr>
              <a:t>人们的衣、食、住、行已经越来越离不开化学。</a:t>
            </a:r>
          </a:p>
          <a:p>
            <a:pPr algn="just" eaLnBrk="0" hangingPunct="0"/>
            <a:r>
              <a:rPr kumimoji="1" lang="zh-CN" altLang="en-US" sz="2400" b="1">
                <a:latin typeface="Times New Roman" pitchFamily="18" charset="0"/>
              </a:rPr>
              <a:t>        </a:t>
            </a:r>
            <a:r>
              <a:rPr kumimoji="1" lang="zh-CN" altLang="en-US" sz="2400" b="1">
                <a:solidFill>
                  <a:srgbClr val="FF0000"/>
                </a:solidFill>
                <a:latin typeface="Times New Roman" pitchFamily="18" charset="0"/>
              </a:rPr>
              <a:t>衣着：</a:t>
            </a:r>
            <a:r>
              <a:rPr kumimoji="1" lang="zh-CN" altLang="en-US" sz="2400" b="1">
                <a:latin typeface="Times New Roman" pitchFamily="18" charset="0"/>
              </a:rPr>
              <a:t>大量的化学合成纤维替代了绝大多数天然纤维，传统的棉、麻、丝、毛等产品经化学处理更具有优良性能；各种化工颜料用于印染，使现代服装更加绚丽多彩。</a:t>
            </a:r>
            <a:endParaRPr kumimoji="1" lang="zh-CN" altLang="en-US" sz="2400" b="1"/>
          </a:p>
        </p:txBody>
      </p:sp>
      <p:sp>
        <p:nvSpPr>
          <p:cNvPr id="181257" name="Rectangle 9"/>
          <p:cNvSpPr>
            <a:spLocks noGrp="1" noRot="1" noChangeArrowheads="1"/>
          </p:cNvSpPr>
          <p:nvPr>
            <p:ph type="title" idx="4294967295"/>
          </p:nvPr>
        </p:nvSpPr>
        <p:spPr>
          <a:xfrm>
            <a:off x="250825" y="260350"/>
            <a:ext cx="7772400" cy="531813"/>
          </a:xfrm>
        </p:spPr>
        <p:txBody>
          <a:bodyPr/>
          <a:lstStyle/>
          <a:p>
            <a:pPr algn="l" eaLnBrk="1" hangingPunct="1">
              <a:defRPr/>
            </a:pPr>
            <a:r>
              <a:rPr lang="en-US" altLang="zh-CN" sz="2800" b="0" smtClean="0">
                <a:solidFill>
                  <a:srgbClr val="FF0000"/>
                </a:solidFill>
              </a:rPr>
              <a:t> </a:t>
            </a:r>
            <a:r>
              <a:rPr lang="en-US" altLang="zh-CN" sz="2800" smtClean="0">
                <a:solidFill>
                  <a:srgbClr val="FF9900"/>
                </a:solidFill>
              </a:rPr>
              <a:t>1.1   </a:t>
            </a:r>
            <a:r>
              <a:rPr lang="zh-CN" altLang="en-US" sz="2800" smtClean="0">
                <a:solidFill>
                  <a:srgbClr val="FF9900"/>
                </a:solidFill>
              </a:rPr>
              <a:t>化学是一门实用的、创造性的中心科学</a:t>
            </a:r>
          </a:p>
        </p:txBody>
      </p:sp>
      <p:sp>
        <p:nvSpPr>
          <p:cNvPr id="11272" name="Line 14"/>
          <p:cNvSpPr>
            <a:spLocks noChangeShapeType="1"/>
          </p:cNvSpPr>
          <p:nvPr/>
        </p:nvSpPr>
        <p:spPr bwMode="auto">
          <a:xfrm>
            <a:off x="395288" y="765175"/>
            <a:ext cx="6769100" cy="0"/>
          </a:xfrm>
          <a:prstGeom prst="line">
            <a:avLst/>
          </a:prstGeom>
          <a:noFill/>
          <a:ln w="9525">
            <a:solidFill>
              <a:schemeClr val="hlink"/>
            </a:solidFill>
            <a:round/>
            <a:headEnd/>
            <a:tailEnd/>
          </a:ln>
        </p:spPr>
        <p:txBody>
          <a:bodyPr/>
          <a:lstStyle/>
          <a:p>
            <a:endParaRPr lang="zh-CN" altLang="en-US"/>
          </a:p>
        </p:txBody>
      </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81251">
                                            <p:txEl>
                                              <p:pRg st="0" end="0"/>
                                            </p:txEl>
                                          </p:spTgt>
                                        </p:tgtEl>
                                        <p:attrNameLst>
                                          <p:attrName>style.visibility</p:attrName>
                                        </p:attrNameLst>
                                      </p:cBhvr>
                                      <p:to>
                                        <p:strVal val="visible"/>
                                      </p:to>
                                    </p:set>
                                    <p:animEffect transition="in" filter="box(out)">
                                      <p:cBhvr>
                                        <p:cTn id="7" dur="500"/>
                                        <p:tgtEl>
                                          <p:spTgt spid="18125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81252">
                                            <p:txEl>
                                              <p:pRg st="0" end="0"/>
                                            </p:txEl>
                                          </p:spTgt>
                                        </p:tgtEl>
                                        <p:attrNameLst>
                                          <p:attrName>style.visibility</p:attrName>
                                        </p:attrNameLst>
                                      </p:cBhvr>
                                      <p:to>
                                        <p:strVal val="visible"/>
                                      </p:to>
                                    </p:set>
                                    <p:animEffect transition="in" filter="box(out)">
                                      <p:cBhvr>
                                        <p:cTn id="12" dur="500"/>
                                        <p:tgtEl>
                                          <p:spTgt spid="181252">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81254">
                                            <p:txEl>
                                              <p:pRg st="0" end="0"/>
                                            </p:txEl>
                                          </p:spTgt>
                                        </p:tgtEl>
                                        <p:attrNameLst>
                                          <p:attrName>style.visibility</p:attrName>
                                        </p:attrNameLst>
                                      </p:cBhvr>
                                      <p:to>
                                        <p:strVal val="visible"/>
                                      </p:to>
                                    </p:set>
                                    <p:animEffect transition="in" filter="box(out)">
                                      <p:cBhvr>
                                        <p:cTn id="17" dur="500"/>
                                        <p:tgtEl>
                                          <p:spTgt spid="181254">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81255">
                                            <p:txEl>
                                              <p:pRg st="0" end="0"/>
                                            </p:txEl>
                                          </p:spTgt>
                                        </p:tgtEl>
                                        <p:attrNameLst>
                                          <p:attrName>style.visibility</p:attrName>
                                        </p:attrNameLst>
                                      </p:cBhvr>
                                      <p:to>
                                        <p:strVal val="visible"/>
                                      </p:to>
                                    </p:set>
                                    <p:animEffect transition="in" filter="box(out)">
                                      <p:cBhvr>
                                        <p:cTn id="22" dur="500"/>
                                        <p:tgtEl>
                                          <p:spTgt spid="181255">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81255">
                                            <p:txEl>
                                              <p:pRg st="1" end="1"/>
                                            </p:txEl>
                                          </p:spTgt>
                                        </p:tgtEl>
                                        <p:attrNameLst>
                                          <p:attrName>style.visibility</p:attrName>
                                        </p:attrNameLst>
                                      </p:cBhvr>
                                      <p:to>
                                        <p:strVal val="visible"/>
                                      </p:to>
                                    </p:set>
                                    <p:animEffect transition="in" filter="box(out)">
                                      <p:cBhvr>
                                        <p:cTn id="27" dur="500"/>
                                        <p:tgtEl>
                                          <p:spTgt spid="181255">
                                            <p:txEl>
                                              <p:pRg st="1" end="1"/>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81256">
                                            <p:txEl>
                                              <p:pRg st="0" end="0"/>
                                            </p:txEl>
                                          </p:spTgt>
                                        </p:tgtEl>
                                        <p:attrNameLst>
                                          <p:attrName>style.visibility</p:attrName>
                                        </p:attrNameLst>
                                      </p:cBhvr>
                                      <p:to>
                                        <p:strVal val="visible"/>
                                      </p:to>
                                    </p:set>
                                    <p:animEffect transition="in" filter="box(out)">
                                      <p:cBhvr>
                                        <p:cTn id="32" dur="500"/>
                                        <p:tgtEl>
                                          <p:spTgt spid="181256">
                                            <p:txEl>
                                              <p:pRg st="0" end="0"/>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81256">
                                            <p:txEl>
                                              <p:pRg st="1" end="1"/>
                                            </p:txEl>
                                          </p:spTgt>
                                        </p:tgtEl>
                                        <p:attrNameLst>
                                          <p:attrName>style.visibility</p:attrName>
                                        </p:attrNameLst>
                                      </p:cBhvr>
                                      <p:to>
                                        <p:strVal val="visible"/>
                                      </p:to>
                                    </p:set>
                                    <p:animEffect transition="in" filter="box(out)">
                                      <p:cBhvr>
                                        <p:cTn id="37" dur="500"/>
                                        <p:tgtEl>
                                          <p:spTgt spid="181256">
                                            <p:txEl>
                                              <p:pRg st="1" end="1"/>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1" grpId="0" build="p" autoUpdateAnimBg="0"/>
      <p:bldP spid="181252" grpId="0" build="p" autoUpdateAnimBg="0"/>
      <p:bldP spid="181254" grpId="0" build="p" autoUpdateAnimBg="0"/>
      <p:bldP spid="181255" grpId="0" build="p" autoUpdateAnimBg="0"/>
      <p:bldP spid="181256"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Rectangle 3"/>
          <p:cNvSpPr>
            <a:spLocks noChangeArrowheads="1"/>
          </p:cNvSpPr>
          <p:nvPr/>
        </p:nvSpPr>
        <p:spPr bwMode="auto">
          <a:xfrm>
            <a:off x="228600" y="5661025"/>
            <a:ext cx="8915400" cy="854075"/>
          </a:xfrm>
          <a:prstGeom prst="rect">
            <a:avLst/>
          </a:prstGeom>
          <a:noFill/>
          <a:ln w="9525">
            <a:noFill/>
            <a:miter lim="800000"/>
            <a:headEnd/>
            <a:tailEnd/>
          </a:ln>
        </p:spPr>
        <p:txBody>
          <a:bodyPr>
            <a:spAutoFit/>
          </a:bodyPr>
          <a:lstStyle/>
          <a:p>
            <a:pPr algn="just" eaLnBrk="0" hangingPunct="0"/>
            <a:r>
              <a:rPr kumimoji="1" lang="en-US" altLang="zh-CN" sz="2600">
                <a:latin typeface="Times New Roman" pitchFamily="18" charset="0"/>
              </a:rPr>
              <a:t>     </a:t>
            </a:r>
            <a:r>
              <a:rPr kumimoji="1" lang="zh-CN" altLang="en-US" sz="2400" b="1">
                <a:solidFill>
                  <a:srgbClr val="FF9900"/>
                </a:solidFill>
                <a:latin typeface="Times New Roman" pitchFamily="18" charset="0"/>
              </a:rPr>
              <a:t>化学就是由实用开始的，并在实用中得到了发展，在发展中充满了发明、创造。</a:t>
            </a:r>
            <a:r>
              <a:rPr kumimoji="1" lang="zh-CN" altLang="en-US" sz="2400" b="1">
                <a:latin typeface="Times New Roman" pitchFamily="18" charset="0"/>
              </a:rPr>
              <a:t>因此，</a:t>
            </a:r>
            <a:r>
              <a:rPr kumimoji="1" lang="zh-CN" altLang="en-US" sz="2400" b="1">
                <a:solidFill>
                  <a:srgbClr val="FFFF00"/>
                </a:solidFill>
                <a:latin typeface="Times New Roman" pitchFamily="18" charset="0"/>
              </a:rPr>
              <a:t>化学是一门实用的和创造性的科学。</a:t>
            </a:r>
          </a:p>
        </p:txBody>
      </p:sp>
      <p:sp>
        <p:nvSpPr>
          <p:cNvPr id="182278" name="Rectangle 6"/>
          <p:cNvSpPr>
            <a:spLocks noChangeArrowheads="1"/>
          </p:cNvSpPr>
          <p:nvPr/>
        </p:nvSpPr>
        <p:spPr bwMode="auto">
          <a:xfrm>
            <a:off x="152400" y="511175"/>
            <a:ext cx="8915400" cy="3743325"/>
          </a:xfrm>
          <a:prstGeom prst="rect">
            <a:avLst/>
          </a:prstGeom>
          <a:noFill/>
          <a:ln w="9525">
            <a:noFill/>
            <a:miter lim="800000"/>
            <a:headEnd/>
            <a:tailEnd/>
          </a:ln>
        </p:spPr>
        <p:txBody>
          <a:bodyPr>
            <a:spAutoFit/>
          </a:bodyPr>
          <a:lstStyle/>
          <a:p>
            <a:pPr eaLnBrk="0" hangingPunct="0"/>
            <a:r>
              <a:rPr kumimoji="1" lang="en-US" altLang="zh-CN" sz="2400" b="1">
                <a:solidFill>
                  <a:srgbClr val="FF0000"/>
                </a:solidFill>
              </a:rPr>
              <a:t>         </a:t>
            </a:r>
            <a:r>
              <a:rPr kumimoji="1" lang="zh-CN" altLang="en-US" sz="2400" b="1">
                <a:solidFill>
                  <a:srgbClr val="FF0000"/>
                </a:solidFill>
              </a:rPr>
              <a:t>饮食：</a:t>
            </a:r>
            <a:r>
              <a:rPr kumimoji="1" lang="zh-CN" altLang="en-US" sz="2400" b="1"/>
              <a:t>由于各种添加剂、甜味剂、防腐剂、色素、香料、调味剂等的使用，使食品的色、香、味更加诱人。</a:t>
            </a:r>
          </a:p>
          <a:p>
            <a:pPr eaLnBrk="0" hangingPunct="0"/>
            <a:r>
              <a:rPr kumimoji="1" lang="zh-CN" altLang="en-US" sz="2400" b="1">
                <a:latin typeface="Times New Roman" pitchFamily="18" charset="0"/>
              </a:rPr>
              <a:t>         </a:t>
            </a:r>
            <a:r>
              <a:rPr kumimoji="1" lang="zh-CN" altLang="en-US" sz="2400" b="1">
                <a:solidFill>
                  <a:srgbClr val="FF0000"/>
                </a:solidFill>
                <a:latin typeface="Times New Roman" pitchFamily="18" charset="0"/>
              </a:rPr>
              <a:t>医疗：</a:t>
            </a:r>
            <a:r>
              <a:rPr kumimoji="1" lang="zh-CN" altLang="en-US" sz="2400" b="1">
                <a:latin typeface="Times New Roman" pitchFamily="18" charset="0"/>
              </a:rPr>
              <a:t>化学诊断和药物的开发、生产使过去被认为是不治之症的病痛得以征服，为人类战胜一切疾病提供了可靠保证。</a:t>
            </a:r>
          </a:p>
          <a:p>
            <a:pPr eaLnBrk="0" hangingPunct="0"/>
            <a:r>
              <a:rPr kumimoji="1" lang="zh-CN" altLang="en-US" sz="2400" b="1">
                <a:latin typeface="Times New Roman" pitchFamily="18" charset="0"/>
              </a:rPr>
              <a:t>         </a:t>
            </a:r>
            <a:r>
              <a:rPr kumimoji="1" lang="zh-CN" altLang="en-US" sz="2400" b="1">
                <a:solidFill>
                  <a:srgbClr val="FF0000"/>
                </a:solidFill>
                <a:latin typeface="Times New Roman" pitchFamily="18" charset="0"/>
              </a:rPr>
              <a:t>农业</a:t>
            </a:r>
            <a:r>
              <a:rPr kumimoji="1" lang="zh-CN" altLang="en-US" sz="2400" b="1">
                <a:latin typeface="Times New Roman" pitchFamily="18" charset="0"/>
              </a:rPr>
              <a:t>：复合肥、高效低毒的杀虫剂、除草剂、抑菌剂等已成为现代农业不可缺少的化学产品。</a:t>
            </a:r>
          </a:p>
          <a:p>
            <a:pPr eaLnBrk="0" hangingPunct="0"/>
            <a:r>
              <a:rPr kumimoji="1" lang="zh-CN" altLang="en-US" sz="2400" b="1">
                <a:solidFill>
                  <a:srgbClr val="FF0000"/>
                </a:solidFill>
                <a:latin typeface="Times New Roman" pitchFamily="18" charset="0"/>
              </a:rPr>
              <a:t>         建筑</a:t>
            </a:r>
            <a:r>
              <a:rPr kumimoji="1" lang="zh-CN" altLang="en-US" sz="2400" b="1">
                <a:latin typeface="Times New Roman" pitchFamily="18" charset="0"/>
              </a:rPr>
              <a:t>：现代建筑离不开水泥、钢筋、玻璃、涂料和一些合成高分子材料。</a:t>
            </a:r>
          </a:p>
          <a:p>
            <a:pPr eaLnBrk="0" hangingPunct="0"/>
            <a:r>
              <a:rPr kumimoji="1" lang="zh-CN" altLang="en-US" sz="2400" b="1">
                <a:latin typeface="Times New Roman" pitchFamily="18" charset="0"/>
              </a:rPr>
              <a:t>         </a:t>
            </a:r>
            <a:r>
              <a:rPr kumimoji="1" lang="zh-CN" altLang="en-US" sz="2400" b="1">
                <a:solidFill>
                  <a:srgbClr val="FF0000"/>
                </a:solidFill>
                <a:latin typeface="Times New Roman" pitchFamily="18" charset="0"/>
              </a:rPr>
              <a:t>交通：</a:t>
            </a:r>
            <a:r>
              <a:rPr kumimoji="1" lang="zh-CN" altLang="en-US" sz="2400" b="1">
                <a:latin typeface="Times New Roman" pitchFamily="18" charset="0"/>
              </a:rPr>
              <a:t>交通工具汽车、火车、飞机、轮船等，更离不开化学材料和燃料；道路建设离不开化学材料等等。</a:t>
            </a:r>
          </a:p>
        </p:txBody>
      </p:sp>
      <p:pic>
        <p:nvPicPr>
          <p:cNvPr id="12292" name="Picture 11">
            <a:hlinkClick r:id="rId3" action="ppaction://hlinkfile"/>
          </p:cNvPr>
          <p:cNvPicPr>
            <a:picLocks noChangeAspect="1" noChangeArrowheads="1"/>
          </p:cNvPicPr>
          <p:nvPr/>
        </p:nvPicPr>
        <p:blipFill>
          <a:blip r:embed="rId4" cstate="print"/>
          <a:srcRect/>
          <a:stretch>
            <a:fillRect/>
          </a:stretch>
        </p:blipFill>
        <p:spPr bwMode="auto">
          <a:xfrm>
            <a:off x="6732588" y="4365625"/>
            <a:ext cx="1595437" cy="1196975"/>
          </a:xfrm>
          <a:prstGeom prst="rect">
            <a:avLst/>
          </a:prstGeom>
          <a:noFill/>
          <a:ln w="9525">
            <a:noFill/>
            <a:miter lim="800000"/>
            <a:headEnd/>
            <a:tailEnd/>
          </a:ln>
        </p:spPr>
      </p:pic>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2278">
                                            <p:txEl>
                                              <p:pRg st="0" end="0"/>
                                            </p:txEl>
                                          </p:spTgt>
                                        </p:tgtEl>
                                        <p:attrNameLst>
                                          <p:attrName>style.visibility</p:attrName>
                                        </p:attrNameLst>
                                      </p:cBhvr>
                                      <p:to>
                                        <p:strVal val="visible"/>
                                      </p:to>
                                    </p:set>
                                    <p:anim calcmode="lin" valueType="num">
                                      <p:cBhvr additive="base">
                                        <p:cTn id="7" dur="500" fill="hold"/>
                                        <p:tgtEl>
                                          <p:spTgt spid="18227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227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2278">
                                            <p:txEl>
                                              <p:pRg st="1" end="1"/>
                                            </p:txEl>
                                          </p:spTgt>
                                        </p:tgtEl>
                                        <p:attrNameLst>
                                          <p:attrName>style.visibility</p:attrName>
                                        </p:attrNameLst>
                                      </p:cBhvr>
                                      <p:to>
                                        <p:strVal val="visible"/>
                                      </p:to>
                                    </p:set>
                                    <p:anim calcmode="lin" valueType="num">
                                      <p:cBhvr additive="base">
                                        <p:cTn id="13" dur="500" fill="hold"/>
                                        <p:tgtEl>
                                          <p:spTgt spid="18227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227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2278">
                                            <p:txEl>
                                              <p:pRg st="2" end="2"/>
                                            </p:txEl>
                                          </p:spTgt>
                                        </p:tgtEl>
                                        <p:attrNameLst>
                                          <p:attrName>style.visibility</p:attrName>
                                        </p:attrNameLst>
                                      </p:cBhvr>
                                      <p:to>
                                        <p:strVal val="visible"/>
                                      </p:to>
                                    </p:set>
                                    <p:anim calcmode="lin" valueType="num">
                                      <p:cBhvr additive="base">
                                        <p:cTn id="19" dur="500" fill="hold"/>
                                        <p:tgtEl>
                                          <p:spTgt spid="18227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227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2278">
                                            <p:txEl>
                                              <p:pRg st="3" end="3"/>
                                            </p:txEl>
                                          </p:spTgt>
                                        </p:tgtEl>
                                        <p:attrNameLst>
                                          <p:attrName>style.visibility</p:attrName>
                                        </p:attrNameLst>
                                      </p:cBhvr>
                                      <p:to>
                                        <p:strVal val="visible"/>
                                      </p:to>
                                    </p:set>
                                    <p:anim calcmode="lin" valueType="num">
                                      <p:cBhvr additive="base">
                                        <p:cTn id="25" dur="500" fill="hold"/>
                                        <p:tgtEl>
                                          <p:spTgt spid="18227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227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2278">
                                            <p:txEl>
                                              <p:pRg st="4" end="4"/>
                                            </p:txEl>
                                          </p:spTgt>
                                        </p:tgtEl>
                                        <p:attrNameLst>
                                          <p:attrName>style.visibility</p:attrName>
                                        </p:attrNameLst>
                                      </p:cBhvr>
                                      <p:to>
                                        <p:strVal val="visible"/>
                                      </p:to>
                                    </p:set>
                                    <p:anim calcmode="lin" valueType="num">
                                      <p:cBhvr additive="base">
                                        <p:cTn id="31" dur="500" fill="hold"/>
                                        <p:tgtEl>
                                          <p:spTgt spid="182278">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227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82275"/>
                                        </p:tgtEl>
                                        <p:attrNameLst>
                                          <p:attrName>style.visibility</p:attrName>
                                        </p:attrNameLst>
                                      </p:cBhvr>
                                      <p:to>
                                        <p:strVal val="visible"/>
                                      </p:to>
                                    </p:set>
                                    <p:anim calcmode="lin" valueType="num">
                                      <p:cBhvr additive="base">
                                        <p:cTn id="37" dur="500" fill="hold"/>
                                        <p:tgtEl>
                                          <p:spTgt spid="182275"/>
                                        </p:tgtEl>
                                        <p:attrNameLst>
                                          <p:attrName>ppt_x</p:attrName>
                                        </p:attrNameLst>
                                      </p:cBhvr>
                                      <p:tavLst>
                                        <p:tav tm="0">
                                          <p:val>
                                            <p:strVal val="0-#ppt_w/2"/>
                                          </p:val>
                                        </p:tav>
                                        <p:tav tm="100000">
                                          <p:val>
                                            <p:strVal val="#ppt_x"/>
                                          </p:val>
                                        </p:tav>
                                      </p:tavLst>
                                    </p:anim>
                                    <p:anim calcmode="lin" valueType="num">
                                      <p:cBhvr additive="base">
                                        <p:cTn id="38" dur="500" fill="hold"/>
                                        <p:tgtEl>
                                          <p:spTgt spid="18227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autoUpdateAnimBg="0"/>
      <p:bldP spid="182278"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152400" y="76200"/>
            <a:ext cx="6075363" cy="519113"/>
          </a:xfrm>
          <a:prstGeom prst="rect">
            <a:avLst/>
          </a:prstGeom>
          <a:noFill/>
          <a:ln w="9525">
            <a:noFill/>
            <a:miter lim="800000"/>
            <a:headEnd/>
            <a:tailEnd/>
          </a:ln>
        </p:spPr>
        <p:txBody>
          <a:bodyPr>
            <a:spAutoFit/>
          </a:bodyPr>
          <a:lstStyle/>
          <a:p>
            <a:pPr eaLnBrk="0" hangingPunct="0"/>
            <a:r>
              <a:rPr kumimoji="1" lang="en-US" altLang="zh-CN" sz="2800" b="1">
                <a:solidFill>
                  <a:srgbClr val="FF0000"/>
                </a:solidFill>
                <a:latin typeface="Times New Roman" pitchFamily="18" charset="0"/>
              </a:rPr>
              <a:t> 3. </a:t>
            </a:r>
            <a:r>
              <a:rPr kumimoji="1" lang="zh-CN" altLang="en-US" sz="2800" b="1">
                <a:solidFill>
                  <a:srgbClr val="FF0000"/>
                </a:solidFill>
                <a:latin typeface="Times New Roman" pitchFamily="18" charset="0"/>
              </a:rPr>
              <a:t>化学</a:t>
            </a:r>
            <a:r>
              <a:rPr kumimoji="1" lang="en-US" altLang="zh-CN" sz="2800" b="1">
                <a:solidFill>
                  <a:srgbClr val="FF0000"/>
                </a:solidFill>
                <a:latin typeface="Times New Roman" pitchFamily="18" charset="0"/>
              </a:rPr>
              <a:t>——21</a:t>
            </a:r>
            <a:r>
              <a:rPr kumimoji="1" lang="zh-CN" altLang="en-US" sz="2800" b="1">
                <a:solidFill>
                  <a:srgbClr val="FF0000"/>
                </a:solidFill>
                <a:latin typeface="Times New Roman" pitchFamily="18" charset="0"/>
              </a:rPr>
              <a:t>世纪的中心科学 </a:t>
            </a:r>
          </a:p>
        </p:txBody>
      </p:sp>
      <p:sp>
        <p:nvSpPr>
          <p:cNvPr id="183299" name="Rectangle 3"/>
          <p:cNvSpPr>
            <a:spLocks noChangeArrowheads="1"/>
          </p:cNvSpPr>
          <p:nvPr/>
        </p:nvSpPr>
        <p:spPr bwMode="auto">
          <a:xfrm>
            <a:off x="304800" y="609600"/>
            <a:ext cx="8588375" cy="1917700"/>
          </a:xfrm>
          <a:prstGeom prst="rect">
            <a:avLst/>
          </a:prstGeom>
          <a:noFill/>
          <a:ln w="9525">
            <a:noFill/>
            <a:miter lim="800000"/>
            <a:headEnd/>
            <a:tailEnd/>
          </a:ln>
        </p:spPr>
        <p:txBody>
          <a:bodyPr>
            <a:spAutoFit/>
          </a:bodyPr>
          <a:lstStyle/>
          <a:p>
            <a:pPr algn="just" eaLnBrk="0" hangingPunct="0"/>
            <a:r>
              <a:rPr kumimoji="1" lang="en-US" altLang="zh-CN" sz="2400" b="1">
                <a:latin typeface="Times New Roman" pitchFamily="18" charset="0"/>
              </a:rPr>
              <a:t>       </a:t>
            </a:r>
            <a:r>
              <a:rPr kumimoji="1" lang="zh-CN" altLang="en-US" sz="2400" b="1">
                <a:latin typeface="Times New Roman" pitchFamily="18" charset="0"/>
              </a:rPr>
              <a:t>科技发展的突出</a:t>
            </a:r>
            <a:r>
              <a:rPr kumimoji="1" lang="zh-CN" altLang="en-US" sz="2400" b="1">
                <a:solidFill>
                  <a:srgbClr val="FF0000"/>
                </a:solidFill>
                <a:latin typeface="Times New Roman" pitchFamily="18" charset="0"/>
              </a:rPr>
              <a:t>特点是</a:t>
            </a:r>
            <a:r>
              <a:rPr kumimoji="1" lang="zh-CN" altLang="en-US" sz="2400" b="1">
                <a:latin typeface="Times New Roman" pitchFamily="18" charset="0"/>
              </a:rPr>
              <a:t>各学科之间的</a:t>
            </a:r>
            <a:r>
              <a:rPr kumimoji="1" lang="zh-CN" altLang="en-US" sz="2400" b="1">
                <a:solidFill>
                  <a:srgbClr val="FF0000"/>
                </a:solidFill>
                <a:latin typeface="Times New Roman" pitchFamily="18" charset="0"/>
              </a:rPr>
              <a:t>高水平相互渗透</a:t>
            </a:r>
            <a:r>
              <a:rPr kumimoji="1" lang="zh-CN" altLang="en-US" sz="2400" b="1">
                <a:latin typeface="Times New Roman" pitchFamily="18" charset="0"/>
              </a:rPr>
              <a:t>。化学科学所研究的是物质在原子和分子层次的组成与变化，因而成为各学科的中心科学。</a:t>
            </a:r>
            <a:r>
              <a:rPr kumimoji="1" lang="zh-CN" altLang="en-US" sz="2400" b="1">
                <a:solidFill>
                  <a:srgbClr val="FF0000"/>
                </a:solidFill>
                <a:latin typeface="Times New Roman" pitchFamily="18" charset="0"/>
              </a:rPr>
              <a:t>化学与其他学科交叉形成的边缘学科层出不穷。</a:t>
            </a:r>
            <a:r>
              <a:rPr kumimoji="1" lang="zh-CN" altLang="en-US" sz="2400" b="1">
                <a:latin typeface="Times New Roman" pitchFamily="18" charset="0"/>
              </a:rPr>
              <a:t>一些重大问题如能源开发、材料研制、环境保护及生命科学等，在化学科学的推动下获得了丰硕的成果。</a:t>
            </a:r>
          </a:p>
        </p:txBody>
      </p:sp>
      <p:sp>
        <p:nvSpPr>
          <p:cNvPr id="183302" name="Rectangle 6"/>
          <p:cNvSpPr>
            <a:spLocks noChangeArrowheads="1"/>
          </p:cNvSpPr>
          <p:nvPr/>
        </p:nvSpPr>
        <p:spPr bwMode="auto">
          <a:xfrm>
            <a:off x="457200" y="2708275"/>
            <a:ext cx="8686800" cy="3743325"/>
          </a:xfrm>
          <a:prstGeom prst="rect">
            <a:avLst/>
          </a:prstGeom>
          <a:noFill/>
          <a:ln w="9525">
            <a:noFill/>
            <a:miter lim="800000"/>
            <a:headEnd/>
            <a:tailEnd/>
          </a:ln>
        </p:spPr>
        <p:txBody>
          <a:bodyPr>
            <a:spAutoFit/>
          </a:bodyPr>
          <a:lstStyle/>
          <a:p>
            <a:pPr eaLnBrk="0" hangingPunct="0"/>
            <a:r>
              <a:rPr kumimoji="1" lang="en-US" altLang="zh-CN" sz="2400" b="1">
                <a:latin typeface="Times New Roman" pitchFamily="18" charset="0"/>
              </a:rPr>
              <a:t>     </a:t>
            </a:r>
            <a:r>
              <a:rPr kumimoji="1" lang="zh-CN" altLang="en-US" sz="2400" b="1">
                <a:latin typeface="Times New Roman" pitchFamily="18" charset="0"/>
              </a:rPr>
              <a:t>无数事实表明，化学学科的进展，使人类认识自然和改造自然的能力大大加强，也带来了相关学科和工业的飞速发展，人类利用自然资源的水平极大地提高，生产的产品种类和数量大幅度增加。</a:t>
            </a:r>
            <a:r>
              <a:rPr kumimoji="1" lang="zh-CN" altLang="en-US" sz="2400" b="1">
                <a:solidFill>
                  <a:srgbClr val="FF0000"/>
                </a:solidFill>
                <a:latin typeface="Times New Roman" pitchFamily="18" charset="0"/>
              </a:rPr>
              <a:t>化学对农学、电子学、生物学、药学、环境科学、计算机科学、工程学、地质学、物理学、冶金学以及其他众多学科领域都有重大贡献。</a:t>
            </a:r>
            <a:endParaRPr kumimoji="1" lang="zh-CN" altLang="en-US" sz="2400" b="1">
              <a:latin typeface="Times New Roman" pitchFamily="18" charset="0"/>
            </a:endParaRPr>
          </a:p>
          <a:p>
            <a:pPr eaLnBrk="0" hangingPunct="0"/>
            <a:endParaRPr kumimoji="1" lang="zh-CN" altLang="en-US" sz="2400" b="1">
              <a:latin typeface="Times New Roman" pitchFamily="18" charset="0"/>
            </a:endParaRPr>
          </a:p>
          <a:p>
            <a:pPr eaLnBrk="0" hangingPunct="0"/>
            <a:r>
              <a:rPr kumimoji="1" lang="zh-CN" altLang="en-US" sz="2400" b="1">
                <a:latin typeface="Times New Roman" pitchFamily="18" charset="0"/>
              </a:rPr>
              <a:t>        因此，可以说化学在人类由古代穴居人的野蛮生活进化到现在这样一个世界的变化中起到了“中心”的作用。毋庸置疑， </a:t>
            </a:r>
            <a:r>
              <a:rPr kumimoji="1" lang="en-US" altLang="zh-CN" sz="2400" b="1">
                <a:solidFill>
                  <a:srgbClr val="FF0000"/>
                </a:solidFill>
                <a:latin typeface="Times New Roman" pitchFamily="18" charset="0"/>
              </a:rPr>
              <a:t>21</a:t>
            </a:r>
            <a:r>
              <a:rPr kumimoji="1" lang="zh-CN" altLang="en-US" sz="2400" b="1">
                <a:solidFill>
                  <a:srgbClr val="FF0000"/>
                </a:solidFill>
                <a:latin typeface="Times New Roman" pitchFamily="18" charset="0"/>
              </a:rPr>
              <a:t>世纪化学依然是“中心科学”。 </a:t>
            </a:r>
          </a:p>
        </p:txBody>
      </p:sp>
      <p:sp>
        <p:nvSpPr>
          <p:cNvPr id="13317" name="AutoShape 8">
            <a:hlinkClick r:id="rId3" action="ppaction://hlinksldjump" highlightClick="1"/>
          </p:cNvPr>
          <p:cNvSpPr>
            <a:spLocks noChangeArrowheads="1"/>
          </p:cNvSpPr>
          <p:nvPr/>
        </p:nvSpPr>
        <p:spPr bwMode="auto">
          <a:xfrm>
            <a:off x="8101013" y="6308725"/>
            <a:ext cx="504825" cy="306388"/>
          </a:xfrm>
          <a:prstGeom prst="actionButtonBackPrevious">
            <a:avLst/>
          </a:prstGeom>
          <a:solidFill>
            <a:srgbClr val="3366FF"/>
          </a:solidFill>
          <a:ln w="9525">
            <a:noFill/>
            <a:miter lim="800000"/>
            <a:headEnd/>
            <a:tailEnd/>
          </a:ln>
        </p:spPr>
        <p:txBody>
          <a:bodyPr wrap="none" anchor="ctr"/>
          <a:lstStyle/>
          <a:p>
            <a:pPr algn="ctr"/>
            <a:endParaRPr lang="zh-CN" altLang="zh-CN"/>
          </a:p>
        </p:txBody>
      </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3299">
                                            <p:txEl>
                                              <p:pRg st="0" end="0"/>
                                            </p:txEl>
                                          </p:spTgt>
                                        </p:tgtEl>
                                        <p:attrNameLst>
                                          <p:attrName>style.visibility</p:attrName>
                                        </p:attrNameLst>
                                      </p:cBhvr>
                                      <p:to>
                                        <p:strVal val="visible"/>
                                      </p:to>
                                    </p:set>
                                    <p:anim calcmode="lin" valueType="num">
                                      <p:cBhvr additive="base">
                                        <p:cTn id="7" dur="500" fill="hold"/>
                                        <p:tgtEl>
                                          <p:spTgt spid="1832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32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3302"/>
                                        </p:tgtEl>
                                        <p:attrNameLst>
                                          <p:attrName>style.visibility</p:attrName>
                                        </p:attrNameLst>
                                      </p:cBhvr>
                                      <p:to>
                                        <p:strVal val="visible"/>
                                      </p:to>
                                    </p:set>
                                    <p:anim calcmode="lin" valueType="num">
                                      <p:cBhvr additive="base">
                                        <p:cTn id="13" dur="500" fill="hold"/>
                                        <p:tgtEl>
                                          <p:spTgt spid="183302"/>
                                        </p:tgtEl>
                                        <p:attrNameLst>
                                          <p:attrName>ppt_x</p:attrName>
                                        </p:attrNameLst>
                                      </p:cBhvr>
                                      <p:tavLst>
                                        <p:tav tm="0">
                                          <p:val>
                                            <p:strVal val="0-#ppt_w/2"/>
                                          </p:val>
                                        </p:tav>
                                        <p:tav tm="100000">
                                          <p:val>
                                            <p:strVal val="#ppt_x"/>
                                          </p:val>
                                        </p:tav>
                                      </p:tavLst>
                                    </p:anim>
                                    <p:anim calcmode="lin" valueType="num">
                                      <p:cBhvr additive="base">
                                        <p:cTn id="14" dur="500" fill="hold"/>
                                        <p:tgtEl>
                                          <p:spTgt spid="1833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build="p" autoUpdateAnimBg="0"/>
      <p:bldP spid="183302"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rrowheads="1"/>
          </p:cNvSpPr>
          <p:nvPr>
            <p:ph type="title"/>
          </p:nvPr>
        </p:nvSpPr>
        <p:spPr/>
        <p:txBody>
          <a:bodyPr/>
          <a:lstStyle/>
          <a:p>
            <a:pPr eaLnBrk="1" hangingPunct="1"/>
            <a:r>
              <a:rPr kumimoji="1" lang="en-US" altLang="zh-CN" smtClean="0">
                <a:solidFill>
                  <a:schemeClr val="tx1"/>
                </a:solidFill>
                <a:effectLst/>
              </a:rPr>
              <a:t>1</a:t>
            </a:r>
            <a:r>
              <a:rPr kumimoji="1" lang="en-US" altLang="zh-CN" smtClean="0">
                <a:solidFill>
                  <a:schemeClr val="tx1"/>
                </a:solidFill>
                <a:effectLst/>
                <a:sym typeface="Symbol" pitchFamily="18" charset="2"/>
              </a:rPr>
              <a:t>.2    </a:t>
            </a:r>
            <a:r>
              <a:rPr kumimoji="1" lang="zh-CN" altLang="en-US" smtClean="0">
                <a:solidFill>
                  <a:schemeClr val="tx1"/>
                </a:solidFill>
                <a:effectLst/>
                <a:sym typeface="Symbol" pitchFamily="18" charset="2"/>
              </a:rPr>
              <a:t>化学变化的特征</a:t>
            </a:r>
          </a:p>
        </p:txBody>
      </p:sp>
      <p:sp>
        <p:nvSpPr>
          <p:cNvPr id="240643" name="Rectangle 3"/>
          <p:cNvSpPr>
            <a:spLocks noGrp="1" noChangeArrowheads="1"/>
          </p:cNvSpPr>
          <p:nvPr>
            <p:ph type="body" idx="1"/>
          </p:nvPr>
        </p:nvSpPr>
        <p:spPr>
          <a:xfrm>
            <a:off x="457200" y="1600200"/>
            <a:ext cx="8435975" cy="4525963"/>
          </a:xfrm>
        </p:spPr>
        <p:txBody>
          <a:bodyPr/>
          <a:lstStyle/>
          <a:p>
            <a:pPr eaLnBrk="1" hangingPunct="1">
              <a:defRPr/>
            </a:pPr>
            <a:r>
              <a:rPr lang="zh-CN" altLang="en-US" b="1" smtClean="0">
                <a:solidFill>
                  <a:srgbClr val="FFFF00"/>
                </a:solidFill>
              </a:rPr>
              <a:t>是质变</a:t>
            </a:r>
          </a:p>
          <a:p>
            <a:pPr eaLnBrk="1" hangingPunct="1">
              <a:buFont typeface="Wingdings" pitchFamily="2" charset="2"/>
              <a:buNone/>
              <a:defRPr/>
            </a:pPr>
            <a:endParaRPr lang="zh-CN" altLang="en-US" b="1" smtClean="0">
              <a:solidFill>
                <a:srgbClr val="FFFF00"/>
              </a:solidFill>
            </a:endParaRPr>
          </a:p>
          <a:p>
            <a:pPr eaLnBrk="1" hangingPunct="1">
              <a:defRPr/>
            </a:pPr>
            <a:r>
              <a:rPr lang="zh-CN" altLang="en-US" b="1" smtClean="0">
                <a:solidFill>
                  <a:srgbClr val="FFFF00"/>
                </a:solidFill>
              </a:rPr>
              <a:t>服从质量守恒定律</a:t>
            </a:r>
          </a:p>
          <a:p>
            <a:pPr eaLnBrk="1" hangingPunct="1">
              <a:buFont typeface="Wingdings" pitchFamily="2" charset="2"/>
              <a:buNone/>
              <a:defRPr/>
            </a:pPr>
            <a:r>
              <a:rPr lang="zh-CN" altLang="en-US" b="1" smtClean="0"/>
              <a:t>     </a:t>
            </a:r>
            <a:r>
              <a:rPr lang="zh-CN" altLang="en-US" sz="2800" b="1" smtClean="0"/>
              <a:t>化学变化是原子核外电子的运动状态发生的变化，原子核不发生任何变化，变化过程只有旧物质的消失和新物质的生成，没有元素的消失和生成，且各元素的原子数和核外电子总数没有变化。</a:t>
            </a:r>
          </a:p>
          <a:p>
            <a:pPr eaLnBrk="1" hangingPunct="1">
              <a:defRPr/>
            </a:pPr>
            <a:r>
              <a:rPr lang="zh-CN" altLang="en-US" b="1" smtClean="0">
                <a:solidFill>
                  <a:srgbClr val="FFFF00"/>
                </a:solidFill>
              </a:rPr>
              <a:t>伴随能量变化</a:t>
            </a:r>
          </a:p>
        </p:txBody>
      </p:sp>
      <p:sp>
        <p:nvSpPr>
          <p:cNvPr id="14340" name="AutoShape 4">
            <a:hlinkClick r:id="rId3" action="ppaction://hlinksldjump" highlightClick="1"/>
          </p:cNvPr>
          <p:cNvSpPr>
            <a:spLocks noChangeArrowheads="1"/>
          </p:cNvSpPr>
          <p:nvPr/>
        </p:nvSpPr>
        <p:spPr bwMode="auto">
          <a:xfrm>
            <a:off x="8101013" y="6308725"/>
            <a:ext cx="504825" cy="306388"/>
          </a:xfrm>
          <a:prstGeom prst="actionButtonBackPrevious">
            <a:avLst/>
          </a:prstGeom>
          <a:solidFill>
            <a:srgbClr val="3366FF"/>
          </a:solidFill>
          <a:ln w="9525">
            <a:noFill/>
            <a:miter lim="800000"/>
            <a:headEnd/>
            <a:tailEnd/>
          </a:ln>
        </p:spPr>
        <p:txBody>
          <a:bodyPr wrap="none" anchor="ctr"/>
          <a:lstStyle/>
          <a:p>
            <a:pPr algn="ctr"/>
            <a:endParaRPr lang="zh-CN" altLang="zh-CN"/>
          </a:p>
        </p:txBody>
      </p:sp>
    </p:spTree>
  </p:cSld>
  <p:clrMapOvr>
    <a:masterClrMapping/>
  </p:clrMapOvr>
  <p:transition>
    <p:random/>
    <p:sndAc>
      <p:stSnd>
        <p:snd r:embed="rId2" name="CAMERA.WAV"/>
      </p:stSnd>
    </p:sndAc>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Rectangle 3"/>
          <p:cNvSpPr>
            <a:spLocks noChangeArrowheads="1"/>
          </p:cNvSpPr>
          <p:nvPr/>
        </p:nvSpPr>
        <p:spPr bwMode="auto">
          <a:xfrm>
            <a:off x="323850" y="692150"/>
            <a:ext cx="8588375" cy="5934075"/>
          </a:xfrm>
          <a:prstGeom prst="rect">
            <a:avLst/>
          </a:prstGeom>
          <a:noFill/>
          <a:ln w="9525">
            <a:noFill/>
            <a:miter lim="800000"/>
            <a:headEnd/>
            <a:tailEnd/>
          </a:ln>
        </p:spPr>
        <p:txBody>
          <a:bodyPr>
            <a:spAutoFit/>
          </a:bodyPr>
          <a:lstStyle/>
          <a:p>
            <a:pPr algn="just" eaLnBrk="0" hangingPunct="0"/>
            <a:r>
              <a:rPr kumimoji="1" lang="en-US" altLang="zh-CN" sz="2400">
                <a:latin typeface="Times New Roman" pitchFamily="18" charset="0"/>
              </a:rPr>
              <a:t>      </a:t>
            </a:r>
          </a:p>
          <a:p>
            <a:pPr algn="just" eaLnBrk="0" hangingPunct="0"/>
            <a:endParaRPr kumimoji="1" lang="en-US" altLang="zh-CN" sz="2400">
              <a:latin typeface="Times New Roman" pitchFamily="18" charset="0"/>
            </a:endParaRPr>
          </a:p>
          <a:p>
            <a:pPr algn="just" eaLnBrk="0" hangingPunct="0"/>
            <a:endParaRPr kumimoji="1" lang="en-US" altLang="zh-CN" sz="2400">
              <a:latin typeface="Times New Roman" pitchFamily="18" charset="0"/>
            </a:endParaRPr>
          </a:p>
          <a:p>
            <a:pPr eaLnBrk="0" hangingPunct="0"/>
            <a:r>
              <a:rPr kumimoji="1" lang="en-US" altLang="zh-CN" sz="2400">
                <a:latin typeface="Times New Roman" pitchFamily="18" charset="0"/>
              </a:rPr>
              <a:t>             </a:t>
            </a:r>
            <a:r>
              <a:rPr kumimoji="1" lang="zh-CN" altLang="en-US" sz="2400" b="1">
                <a:latin typeface="Times New Roman" pitchFamily="18" charset="0"/>
              </a:rPr>
              <a:t>无机化学</a:t>
            </a:r>
          </a:p>
          <a:p>
            <a:pPr eaLnBrk="0" hangingPunct="0"/>
            <a:endParaRPr kumimoji="1" lang="zh-CN" altLang="en-US" sz="2400" b="1">
              <a:latin typeface="Times New Roman" pitchFamily="18" charset="0"/>
            </a:endParaRPr>
          </a:p>
          <a:p>
            <a:pPr eaLnBrk="0" hangingPunct="0"/>
            <a:endParaRPr kumimoji="1" lang="zh-CN" altLang="en-US" sz="2400" b="1">
              <a:latin typeface="Times New Roman" pitchFamily="18" charset="0"/>
            </a:endParaRPr>
          </a:p>
          <a:p>
            <a:pPr eaLnBrk="0" hangingPunct="0"/>
            <a:endParaRPr kumimoji="1" lang="zh-CN" altLang="en-US" sz="2400" b="1">
              <a:latin typeface="Times New Roman" pitchFamily="18" charset="0"/>
            </a:endParaRPr>
          </a:p>
          <a:p>
            <a:pPr eaLnBrk="0" hangingPunct="0"/>
            <a:r>
              <a:rPr kumimoji="1" lang="zh-CN" altLang="en-US" sz="2400" b="1">
                <a:latin typeface="Times New Roman" pitchFamily="18" charset="0"/>
              </a:rPr>
              <a:t>             分析化学</a:t>
            </a:r>
          </a:p>
          <a:p>
            <a:pPr eaLnBrk="0" hangingPunct="0"/>
            <a:endParaRPr kumimoji="1" lang="zh-CN" altLang="en-US" sz="2400" b="1">
              <a:latin typeface="Times New Roman" pitchFamily="18" charset="0"/>
            </a:endParaRPr>
          </a:p>
          <a:p>
            <a:pPr eaLnBrk="0" hangingPunct="0"/>
            <a:endParaRPr kumimoji="1" lang="zh-CN" altLang="en-US" sz="2400" b="1">
              <a:latin typeface="Times New Roman" pitchFamily="18" charset="0"/>
            </a:endParaRPr>
          </a:p>
          <a:p>
            <a:pPr eaLnBrk="0" hangingPunct="0"/>
            <a:endParaRPr kumimoji="1" lang="zh-CN" altLang="en-US" sz="2400" b="1">
              <a:latin typeface="Times New Roman" pitchFamily="18" charset="0"/>
            </a:endParaRPr>
          </a:p>
          <a:p>
            <a:pPr eaLnBrk="0" hangingPunct="0"/>
            <a:r>
              <a:rPr kumimoji="1" lang="zh-CN" altLang="en-US" sz="2400" b="1">
                <a:latin typeface="Times New Roman" pitchFamily="18" charset="0"/>
              </a:rPr>
              <a:t>             物理化学</a:t>
            </a:r>
          </a:p>
          <a:p>
            <a:pPr eaLnBrk="0" hangingPunct="0"/>
            <a:endParaRPr kumimoji="1" lang="zh-CN" altLang="en-US" sz="2400" b="1">
              <a:latin typeface="Times New Roman" pitchFamily="18" charset="0"/>
            </a:endParaRPr>
          </a:p>
          <a:p>
            <a:pPr eaLnBrk="0" hangingPunct="0"/>
            <a:r>
              <a:rPr kumimoji="1" lang="zh-CN" altLang="en-US" sz="2400" b="1">
                <a:latin typeface="Times New Roman" pitchFamily="18" charset="0"/>
              </a:rPr>
              <a:t>             有机化学</a:t>
            </a:r>
          </a:p>
          <a:p>
            <a:pPr eaLnBrk="0" hangingPunct="0"/>
            <a:endParaRPr kumimoji="1" lang="zh-CN" altLang="en-US" sz="2400" b="1">
              <a:latin typeface="Times New Roman" pitchFamily="18" charset="0"/>
            </a:endParaRPr>
          </a:p>
          <a:p>
            <a:pPr eaLnBrk="0" hangingPunct="0"/>
            <a:r>
              <a:rPr kumimoji="1" lang="zh-CN" altLang="en-US" sz="2400" b="1">
                <a:latin typeface="Times New Roman" pitchFamily="18" charset="0"/>
              </a:rPr>
              <a:t>             高分子化学、核化学和放射化学、生物化学等</a:t>
            </a:r>
          </a:p>
        </p:txBody>
      </p:sp>
      <p:sp>
        <p:nvSpPr>
          <p:cNvPr id="185349" name="AutoShape 5"/>
          <p:cNvSpPr>
            <a:spLocks/>
          </p:cNvSpPr>
          <p:nvPr/>
        </p:nvSpPr>
        <p:spPr bwMode="auto">
          <a:xfrm>
            <a:off x="1143000" y="2057400"/>
            <a:ext cx="228600" cy="4648200"/>
          </a:xfrm>
          <a:prstGeom prst="leftBrace">
            <a:avLst>
              <a:gd name="adj1" fmla="val 169444"/>
              <a:gd name="adj2" fmla="val 50389"/>
            </a:avLst>
          </a:prstGeom>
          <a:noFill/>
          <a:ln w="28575">
            <a:solidFill>
              <a:schemeClr val="tx1"/>
            </a:solidFill>
            <a:round/>
            <a:headEnd/>
            <a:tailEnd/>
          </a:ln>
        </p:spPr>
        <p:txBody>
          <a:bodyPr wrap="none" anchor="ctr"/>
          <a:lstStyle/>
          <a:p>
            <a:endParaRPr lang="zh-CN" altLang="en-US"/>
          </a:p>
        </p:txBody>
      </p:sp>
      <p:sp>
        <p:nvSpPr>
          <p:cNvPr id="185350" name="Rectangle 6"/>
          <p:cNvSpPr>
            <a:spLocks noChangeArrowheads="1"/>
          </p:cNvSpPr>
          <p:nvPr/>
        </p:nvSpPr>
        <p:spPr bwMode="auto">
          <a:xfrm>
            <a:off x="304800" y="4191000"/>
            <a:ext cx="954088" cy="457200"/>
          </a:xfrm>
          <a:prstGeom prst="rect">
            <a:avLst/>
          </a:prstGeom>
          <a:noFill/>
          <a:ln w="9525">
            <a:noFill/>
            <a:miter lim="800000"/>
            <a:headEnd/>
            <a:tailEnd/>
          </a:ln>
        </p:spPr>
        <p:txBody>
          <a:bodyPr>
            <a:spAutoFit/>
          </a:bodyPr>
          <a:lstStyle/>
          <a:p>
            <a:pPr eaLnBrk="0" hangingPunct="0"/>
            <a:r>
              <a:rPr kumimoji="1" lang="zh-CN" altLang="en-US" sz="2400" b="1">
                <a:latin typeface="Times New Roman" pitchFamily="18" charset="0"/>
              </a:rPr>
              <a:t>化学</a:t>
            </a:r>
          </a:p>
        </p:txBody>
      </p:sp>
      <p:sp>
        <p:nvSpPr>
          <p:cNvPr id="185351" name="Rectangle 7"/>
          <p:cNvSpPr>
            <a:spLocks noChangeArrowheads="1"/>
          </p:cNvSpPr>
          <p:nvPr/>
        </p:nvSpPr>
        <p:spPr bwMode="auto">
          <a:xfrm>
            <a:off x="2700338" y="1676400"/>
            <a:ext cx="6192837" cy="1320800"/>
          </a:xfrm>
          <a:prstGeom prst="rect">
            <a:avLst/>
          </a:prstGeom>
          <a:noFill/>
          <a:ln w="9525">
            <a:solidFill>
              <a:srgbClr val="FF00FF"/>
            </a:solidFill>
            <a:miter lim="800000"/>
            <a:headEnd/>
            <a:tailEnd/>
          </a:ln>
        </p:spPr>
        <p:txBody>
          <a:bodyPr>
            <a:spAutoFit/>
          </a:bodyPr>
          <a:lstStyle/>
          <a:p>
            <a:pPr eaLnBrk="0" hangingPunct="0"/>
            <a:r>
              <a:rPr kumimoji="1" lang="zh-CN" altLang="en-US" sz="2000" b="1">
                <a:latin typeface="Times New Roman" pitchFamily="18" charset="0"/>
              </a:rPr>
              <a:t>是以元素周期系和物质结构理论为基础研究一切元素及其化合物（除了碳氢化合物及其衍生物）的学科。分为稀土元素化学、配位化学、无机合成化学、生物无机化学、固体无机化学、无机材料化学等。</a:t>
            </a:r>
            <a:r>
              <a:rPr kumimoji="1" lang="zh-CN" altLang="en-US" sz="2000">
                <a:latin typeface="Times New Roman" pitchFamily="18" charset="0"/>
              </a:rPr>
              <a:t> </a:t>
            </a:r>
          </a:p>
        </p:txBody>
      </p:sp>
      <p:sp>
        <p:nvSpPr>
          <p:cNvPr id="185353" name="Rectangle 9"/>
          <p:cNvSpPr>
            <a:spLocks noChangeArrowheads="1"/>
          </p:cNvSpPr>
          <p:nvPr/>
        </p:nvSpPr>
        <p:spPr bwMode="auto">
          <a:xfrm>
            <a:off x="2700338" y="3068638"/>
            <a:ext cx="6192837" cy="1016000"/>
          </a:xfrm>
          <a:prstGeom prst="rect">
            <a:avLst/>
          </a:prstGeom>
          <a:noFill/>
          <a:ln w="9525">
            <a:solidFill>
              <a:srgbClr val="00FF00"/>
            </a:solidFill>
            <a:miter lim="800000"/>
            <a:headEnd/>
            <a:tailEnd/>
          </a:ln>
        </p:spPr>
        <p:txBody>
          <a:bodyPr>
            <a:spAutoFit/>
          </a:bodyPr>
          <a:lstStyle/>
          <a:p>
            <a:pPr eaLnBrk="0" hangingPunct="0"/>
            <a:r>
              <a:rPr kumimoji="1" lang="zh-CN" altLang="en-US" sz="2000" b="1">
                <a:latin typeface="Times New Roman" pitchFamily="18" charset="0"/>
              </a:rPr>
              <a:t>研究物质化学组成的鉴定方法、测定方法、测定步骤以及有关原理的学科。分为化学容量分析、重量分析、光学分析、电化学分析、色谱分析等。</a:t>
            </a:r>
          </a:p>
        </p:txBody>
      </p:sp>
      <p:sp>
        <p:nvSpPr>
          <p:cNvPr id="185354" name="Rectangle 10"/>
          <p:cNvSpPr>
            <a:spLocks noChangeArrowheads="1"/>
          </p:cNvSpPr>
          <p:nvPr/>
        </p:nvSpPr>
        <p:spPr bwMode="auto">
          <a:xfrm>
            <a:off x="2700338" y="4365625"/>
            <a:ext cx="6235700" cy="1016000"/>
          </a:xfrm>
          <a:prstGeom prst="rect">
            <a:avLst/>
          </a:prstGeom>
          <a:noFill/>
          <a:ln w="9525">
            <a:solidFill>
              <a:srgbClr val="FF0000"/>
            </a:solidFill>
            <a:miter lim="800000"/>
            <a:headEnd/>
            <a:tailEnd/>
          </a:ln>
        </p:spPr>
        <p:txBody>
          <a:bodyPr>
            <a:spAutoFit/>
          </a:bodyPr>
          <a:lstStyle/>
          <a:p>
            <a:pPr eaLnBrk="0" hangingPunct="0"/>
            <a:r>
              <a:rPr kumimoji="1" lang="zh-CN" altLang="en-US" sz="2000" b="1">
                <a:latin typeface="Times New Roman" pitchFamily="18" charset="0"/>
              </a:rPr>
              <a:t>包括化学热力学、化学动力学和结构化学三个方面。热化学、电化学、溶液化学、胶体化学、催化剂及催化动力学、结构化学、量子化学、表面结构化学</a:t>
            </a:r>
          </a:p>
        </p:txBody>
      </p:sp>
      <p:sp>
        <p:nvSpPr>
          <p:cNvPr id="185355" name="Rectangle 11"/>
          <p:cNvSpPr>
            <a:spLocks noChangeArrowheads="1"/>
          </p:cNvSpPr>
          <p:nvPr/>
        </p:nvSpPr>
        <p:spPr bwMode="auto">
          <a:xfrm>
            <a:off x="2700338" y="5516563"/>
            <a:ext cx="6192837" cy="406400"/>
          </a:xfrm>
          <a:prstGeom prst="rect">
            <a:avLst/>
          </a:prstGeom>
          <a:noFill/>
          <a:ln w="9525">
            <a:solidFill>
              <a:srgbClr val="00FF00"/>
            </a:solidFill>
            <a:miter lim="800000"/>
            <a:headEnd/>
            <a:tailEnd/>
          </a:ln>
        </p:spPr>
        <p:txBody>
          <a:bodyPr>
            <a:spAutoFit/>
          </a:bodyPr>
          <a:lstStyle/>
          <a:p>
            <a:pPr eaLnBrk="0" hangingPunct="0"/>
            <a:r>
              <a:rPr kumimoji="1" lang="zh-CN" altLang="en-US" sz="2000" b="1">
                <a:latin typeface="Times New Roman" pitchFamily="18" charset="0"/>
              </a:rPr>
              <a:t>研究碳氢化合物及其衍生物的化学分支。</a:t>
            </a:r>
          </a:p>
        </p:txBody>
      </p:sp>
      <p:sp>
        <p:nvSpPr>
          <p:cNvPr id="185356" name="Rectangle 12"/>
          <p:cNvSpPr>
            <a:spLocks noChangeArrowheads="1"/>
          </p:cNvSpPr>
          <p:nvPr/>
        </p:nvSpPr>
        <p:spPr bwMode="auto">
          <a:xfrm>
            <a:off x="0" y="765175"/>
            <a:ext cx="9144000" cy="1187450"/>
          </a:xfrm>
          <a:prstGeom prst="rect">
            <a:avLst/>
          </a:prstGeom>
          <a:noFill/>
          <a:ln w="9525">
            <a:noFill/>
            <a:miter lim="800000"/>
            <a:headEnd/>
            <a:tailEnd/>
          </a:ln>
        </p:spPr>
        <p:txBody>
          <a:bodyPr>
            <a:spAutoFit/>
          </a:bodyPr>
          <a:lstStyle/>
          <a:p>
            <a:pPr algn="just" eaLnBrk="0" hangingPunct="0"/>
            <a:r>
              <a:rPr kumimoji="1" lang="en-US" altLang="zh-CN" sz="2400">
                <a:latin typeface="Times New Roman" pitchFamily="18" charset="0"/>
              </a:rPr>
              <a:t>     </a:t>
            </a:r>
            <a:r>
              <a:rPr kumimoji="1" lang="zh-CN" altLang="en-US" sz="2400" b="1">
                <a:latin typeface="Times New Roman" pitchFamily="18" charset="0"/>
              </a:rPr>
              <a:t>化学分类方法很多，各国的分类方法不尽相同，而且各个时期的分类也有不同。</a:t>
            </a:r>
            <a:r>
              <a:rPr kumimoji="1" lang="zh-CN" altLang="en-US" sz="2400" b="1">
                <a:solidFill>
                  <a:srgbClr val="FFFF00"/>
                </a:solidFill>
                <a:latin typeface="Times New Roman" pitchFamily="18" charset="0"/>
              </a:rPr>
              <a:t>按研究对象不同分为：</a:t>
            </a:r>
          </a:p>
          <a:p>
            <a:pPr eaLnBrk="0" hangingPunct="0"/>
            <a:endParaRPr kumimoji="1" lang="en-US" altLang="zh-CN" sz="2400" b="1">
              <a:latin typeface="Times New Roman" pitchFamily="18" charset="0"/>
            </a:endParaRPr>
          </a:p>
        </p:txBody>
      </p:sp>
      <p:sp>
        <p:nvSpPr>
          <p:cNvPr id="185358" name="Rectangle 14"/>
          <p:cNvSpPr>
            <a:spLocks noGrp="1" noRot="1" noChangeArrowheads="1"/>
          </p:cNvSpPr>
          <p:nvPr>
            <p:ph type="title" idx="4294967295"/>
          </p:nvPr>
        </p:nvSpPr>
        <p:spPr>
          <a:xfrm>
            <a:off x="228600" y="228600"/>
            <a:ext cx="7772400" cy="457200"/>
          </a:xfrm>
        </p:spPr>
        <p:txBody>
          <a:bodyPr/>
          <a:lstStyle/>
          <a:p>
            <a:pPr algn="l" eaLnBrk="1" hangingPunct="1">
              <a:defRPr/>
            </a:pPr>
            <a:r>
              <a:rPr lang="en-US" altLang="zh-CN" sz="2800" b="0" smtClean="0">
                <a:solidFill>
                  <a:srgbClr val="FF0000"/>
                </a:solidFill>
              </a:rPr>
              <a:t> </a:t>
            </a:r>
            <a:r>
              <a:rPr lang="en-US" altLang="zh-CN" sz="2800" smtClean="0">
                <a:solidFill>
                  <a:srgbClr val="FF9900"/>
                </a:solidFill>
              </a:rPr>
              <a:t>1.3    </a:t>
            </a:r>
            <a:r>
              <a:rPr lang="zh-CN" altLang="en-US" sz="2800" smtClean="0">
                <a:solidFill>
                  <a:srgbClr val="FF9900"/>
                </a:solidFill>
              </a:rPr>
              <a:t>化学的学科分类</a:t>
            </a:r>
            <a:endParaRPr lang="zh-CN" altLang="en-US" smtClean="0">
              <a:solidFill>
                <a:srgbClr val="FF9900"/>
              </a:solidFill>
            </a:endParaRPr>
          </a:p>
        </p:txBody>
      </p:sp>
      <p:sp>
        <p:nvSpPr>
          <p:cNvPr id="15371" name="Line 2"/>
          <p:cNvSpPr>
            <a:spLocks noChangeShapeType="1"/>
          </p:cNvSpPr>
          <p:nvPr/>
        </p:nvSpPr>
        <p:spPr bwMode="auto">
          <a:xfrm>
            <a:off x="395288" y="692150"/>
            <a:ext cx="3240087" cy="0"/>
          </a:xfrm>
          <a:prstGeom prst="line">
            <a:avLst/>
          </a:prstGeom>
          <a:noFill/>
          <a:ln w="9525">
            <a:solidFill>
              <a:schemeClr val="hlink"/>
            </a:solidFill>
            <a:round/>
            <a:headEnd/>
            <a:tailEnd/>
          </a:ln>
        </p:spPr>
        <p:txBody>
          <a:bodyPr/>
          <a:lstStyle/>
          <a:p>
            <a:endParaRPr lang="zh-CN" altLang="en-US"/>
          </a:p>
        </p:txBody>
      </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5356"/>
                                        </p:tgtEl>
                                        <p:attrNameLst>
                                          <p:attrName>style.visibility</p:attrName>
                                        </p:attrNameLst>
                                      </p:cBhvr>
                                      <p:to>
                                        <p:strVal val="visible"/>
                                      </p:to>
                                    </p:set>
                                    <p:anim calcmode="lin" valueType="num">
                                      <p:cBhvr additive="base">
                                        <p:cTn id="7" dur="500" fill="hold"/>
                                        <p:tgtEl>
                                          <p:spTgt spid="185356"/>
                                        </p:tgtEl>
                                        <p:attrNameLst>
                                          <p:attrName>ppt_x</p:attrName>
                                        </p:attrNameLst>
                                      </p:cBhvr>
                                      <p:tavLst>
                                        <p:tav tm="0">
                                          <p:val>
                                            <p:strVal val="0-#ppt_w/2"/>
                                          </p:val>
                                        </p:tav>
                                        <p:tav tm="100000">
                                          <p:val>
                                            <p:strVal val="#ppt_x"/>
                                          </p:val>
                                        </p:tav>
                                      </p:tavLst>
                                    </p:anim>
                                    <p:anim calcmode="lin" valueType="num">
                                      <p:cBhvr additive="base">
                                        <p:cTn id="8" dur="500" fill="hold"/>
                                        <p:tgtEl>
                                          <p:spTgt spid="18535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5350"/>
                                        </p:tgtEl>
                                        <p:attrNameLst>
                                          <p:attrName>style.visibility</p:attrName>
                                        </p:attrNameLst>
                                      </p:cBhvr>
                                      <p:to>
                                        <p:strVal val="visible"/>
                                      </p:to>
                                    </p:set>
                                    <p:anim calcmode="lin" valueType="num">
                                      <p:cBhvr additive="base">
                                        <p:cTn id="13" dur="500" fill="hold"/>
                                        <p:tgtEl>
                                          <p:spTgt spid="185350"/>
                                        </p:tgtEl>
                                        <p:attrNameLst>
                                          <p:attrName>ppt_x</p:attrName>
                                        </p:attrNameLst>
                                      </p:cBhvr>
                                      <p:tavLst>
                                        <p:tav tm="0">
                                          <p:val>
                                            <p:strVal val="0-#ppt_w/2"/>
                                          </p:val>
                                        </p:tav>
                                        <p:tav tm="100000">
                                          <p:val>
                                            <p:strVal val="#ppt_x"/>
                                          </p:val>
                                        </p:tav>
                                      </p:tavLst>
                                    </p:anim>
                                    <p:anim calcmode="lin" valueType="num">
                                      <p:cBhvr additive="base">
                                        <p:cTn id="14" dur="500" fill="hold"/>
                                        <p:tgtEl>
                                          <p:spTgt spid="18535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5349"/>
                                        </p:tgtEl>
                                        <p:attrNameLst>
                                          <p:attrName>style.visibility</p:attrName>
                                        </p:attrNameLst>
                                      </p:cBhvr>
                                      <p:to>
                                        <p:strVal val="visible"/>
                                      </p:to>
                                    </p:set>
                                    <p:anim calcmode="lin" valueType="num">
                                      <p:cBhvr additive="base">
                                        <p:cTn id="19" dur="500" fill="hold"/>
                                        <p:tgtEl>
                                          <p:spTgt spid="185349"/>
                                        </p:tgtEl>
                                        <p:attrNameLst>
                                          <p:attrName>ppt_x</p:attrName>
                                        </p:attrNameLst>
                                      </p:cBhvr>
                                      <p:tavLst>
                                        <p:tav tm="0">
                                          <p:val>
                                            <p:strVal val="0-#ppt_w/2"/>
                                          </p:val>
                                        </p:tav>
                                        <p:tav tm="100000">
                                          <p:val>
                                            <p:strVal val="#ppt_x"/>
                                          </p:val>
                                        </p:tav>
                                      </p:tavLst>
                                    </p:anim>
                                    <p:anim calcmode="lin" valueType="num">
                                      <p:cBhvr additive="base">
                                        <p:cTn id="20" dur="500" fill="hold"/>
                                        <p:tgtEl>
                                          <p:spTgt spid="18534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5347"/>
                                        </p:tgtEl>
                                        <p:attrNameLst>
                                          <p:attrName>style.visibility</p:attrName>
                                        </p:attrNameLst>
                                      </p:cBhvr>
                                      <p:to>
                                        <p:strVal val="visible"/>
                                      </p:to>
                                    </p:set>
                                    <p:anim calcmode="lin" valueType="num">
                                      <p:cBhvr additive="base">
                                        <p:cTn id="25" dur="500" fill="hold"/>
                                        <p:tgtEl>
                                          <p:spTgt spid="185347"/>
                                        </p:tgtEl>
                                        <p:attrNameLst>
                                          <p:attrName>ppt_x</p:attrName>
                                        </p:attrNameLst>
                                      </p:cBhvr>
                                      <p:tavLst>
                                        <p:tav tm="0">
                                          <p:val>
                                            <p:strVal val="0-#ppt_w/2"/>
                                          </p:val>
                                        </p:tav>
                                        <p:tav tm="100000">
                                          <p:val>
                                            <p:strVal val="#ppt_x"/>
                                          </p:val>
                                        </p:tav>
                                      </p:tavLst>
                                    </p:anim>
                                    <p:anim calcmode="lin" valueType="num">
                                      <p:cBhvr additive="base">
                                        <p:cTn id="26" dur="500" fill="hold"/>
                                        <p:tgtEl>
                                          <p:spTgt spid="18534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5351"/>
                                        </p:tgtEl>
                                        <p:attrNameLst>
                                          <p:attrName>style.visibility</p:attrName>
                                        </p:attrNameLst>
                                      </p:cBhvr>
                                      <p:to>
                                        <p:strVal val="visible"/>
                                      </p:to>
                                    </p:set>
                                    <p:anim calcmode="lin" valueType="num">
                                      <p:cBhvr additive="base">
                                        <p:cTn id="31" dur="500" fill="hold"/>
                                        <p:tgtEl>
                                          <p:spTgt spid="185351"/>
                                        </p:tgtEl>
                                        <p:attrNameLst>
                                          <p:attrName>ppt_x</p:attrName>
                                        </p:attrNameLst>
                                      </p:cBhvr>
                                      <p:tavLst>
                                        <p:tav tm="0">
                                          <p:val>
                                            <p:strVal val="0-#ppt_w/2"/>
                                          </p:val>
                                        </p:tav>
                                        <p:tav tm="100000">
                                          <p:val>
                                            <p:strVal val="#ppt_x"/>
                                          </p:val>
                                        </p:tav>
                                      </p:tavLst>
                                    </p:anim>
                                    <p:anim calcmode="lin" valueType="num">
                                      <p:cBhvr additive="base">
                                        <p:cTn id="32" dur="500" fill="hold"/>
                                        <p:tgtEl>
                                          <p:spTgt spid="185351"/>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85353"/>
                                        </p:tgtEl>
                                        <p:attrNameLst>
                                          <p:attrName>style.visibility</p:attrName>
                                        </p:attrNameLst>
                                      </p:cBhvr>
                                      <p:to>
                                        <p:strVal val="visible"/>
                                      </p:to>
                                    </p:set>
                                    <p:anim calcmode="lin" valueType="num">
                                      <p:cBhvr additive="base">
                                        <p:cTn id="37" dur="500" fill="hold"/>
                                        <p:tgtEl>
                                          <p:spTgt spid="185353"/>
                                        </p:tgtEl>
                                        <p:attrNameLst>
                                          <p:attrName>ppt_x</p:attrName>
                                        </p:attrNameLst>
                                      </p:cBhvr>
                                      <p:tavLst>
                                        <p:tav tm="0">
                                          <p:val>
                                            <p:strVal val="0-#ppt_w/2"/>
                                          </p:val>
                                        </p:tav>
                                        <p:tav tm="100000">
                                          <p:val>
                                            <p:strVal val="#ppt_x"/>
                                          </p:val>
                                        </p:tav>
                                      </p:tavLst>
                                    </p:anim>
                                    <p:anim calcmode="lin" valueType="num">
                                      <p:cBhvr additive="base">
                                        <p:cTn id="38" dur="500" fill="hold"/>
                                        <p:tgtEl>
                                          <p:spTgt spid="185353"/>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85354"/>
                                        </p:tgtEl>
                                        <p:attrNameLst>
                                          <p:attrName>style.visibility</p:attrName>
                                        </p:attrNameLst>
                                      </p:cBhvr>
                                      <p:to>
                                        <p:strVal val="visible"/>
                                      </p:to>
                                    </p:set>
                                    <p:anim calcmode="lin" valueType="num">
                                      <p:cBhvr additive="base">
                                        <p:cTn id="43" dur="500" fill="hold"/>
                                        <p:tgtEl>
                                          <p:spTgt spid="185354"/>
                                        </p:tgtEl>
                                        <p:attrNameLst>
                                          <p:attrName>ppt_x</p:attrName>
                                        </p:attrNameLst>
                                      </p:cBhvr>
                                      <p:tavLst>
                                        <p:tav tm="0">
                                          <p:val>
                                            <p:strVal val="0-#ppt_w/2"/>
                                          </p:val>
                                        </p:tav>
                                        <p:tav tm="100000">
                                          <p:val>
                                            <p:strVal val="#ppt_x"/>
                                          </p:val>
                                        </p:tav>
                                      </p:tavLst>
                                    </p:anim>
                                    <p:anim calcmode="lin" valueType="num">
                                      <p:cBhvr additive="base">
                                        <p:cTn id="44" dur="500" fill="hold"/>
                                        <p:tgtEl>
                                          <p:spTgt spid="185354"/>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85355"/>
                                        </p:tgtEl>
                                        <p:attrNameLst>
                                          <p:attrName>style.visibility</p:attrName>
                                        </p:attrNameLst>
                                      </p:cBhvr>
                                      <p:to>
                                        <p:strVal val="visible"/>
                                      </p:to>
                                    </p:set>
                                    <p:anim calcmode="lin" valueType="num">
                                      <p:cBhvr additive="base">
                                        <p:cTn id="49" dur="500" fill="hold"/>
                                        <p:tgtEl>
                                          <p:spTgt spid="185355"/>
                                        </p:tgtEl>
                                        <p:attrNameLst>
                                          <p:attrName>ppt_x</p:attrName>
                                        </p:attrNameLst>
                                      </p:cBhvr>
                                      <p:tavLst>
                                        <p:tav tm="0">
                                          <p:val>
                                            <p:strVal val="0-#ppt_w/2"/>
                                          </p:val>
                                        </p:tav>
                                        <p:tav tm="100000">
                                          <p:val>
                                            <p:strVal val="#ppt_x"/>
                                          </p:val>
                                        </p:tav>
                                      </p:tavLst>
                                    </p:anim>
                                    <p:anim calcmode="lin" valueType="num">
                                      <p:cBhvr additive="base">
                                        <p:cTn id="50" dur="500" fill="hold"/>
                                        <p:tgtEl>
                                          <p:spTgt spid="1853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autoUpdateAnimBg="0"/>
      <p:bldP spid="185349" grpId="0" animBg="1"/>
      <p:bldP spid="185350" grpId="0" autoUpdateAnimBg="0"/>
      <p:bldP spid="185351" grpId="0" animBg="1" autoUpdateAnimBg="0"/>
      <p:bldP spid="185353" grpId="0" animBg="1" autoUpdateAnimBg="0"/>
      <p:bldP spid="185354" grpId="0" animBg="1" autoUpdateAnimBg="0"/>
      <p:bldP spid="185355" grpId="0" animBg="1" autoUpdateAnimBg="0"/>
      <p:bldP spid="185356"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ChangeArrowheads="1"/>
          </p:cNvSpPr>
          <p:nvPr/>
        </p:nvSpPr>
        <p:spPr bwMode="auto">
          <a:xfrm>
            <a:off x="684213" y="333375"/>
            <a:ext cx="8686800" cy="457200"/>
          </a:xfrm>
          <a:prstGeom prst="rect">
            <a:avLst/>
          </a:prstGeom>
          <a:noFill/>
          <a:ln w="9525">
            <a:noFill/>
            <a:miter lim="800000"/>
            <a:headEnd/>
            <a:tailEnd/>
          </a:ln>
        </p:spPr>
        <p:txBody>
          <a:bodyPr>
            <a:spAutoFit/>
          </a:bodyPr>
          <a:lstStyle/>
          <a:p>
            <a:pPr algn="just" eaLnBrk="0" hangingPunct="0"/>
            <a:r>
              <a:rPr kumimoji="1" lang="zh-CN" altLang="en-US" sz="2400" b="1">
                <a:solidFill>
                  <a:srgbClr val="FFFF00"/>
                </a:solidFill>
              </a:rPr>
              <a:t>按研究目的不同，</a:t>
            </a:r>
            <a:r>
              <a:rPr kumimoji="1" lang="zh-CN" altLang="en-US" sz="2400" b="1">
                <a:latin typeface="Times New Roman" pitchFamily="18" charset="0"/>
              </a:rPr>
              <a:t>中国国家标准局将化学分成七类：</a:t>
            </a:r>
          </a:p>
        </p:txBody>
      </p:sp>
      <p:sp>
        <p:nvSpPr>
          <p:cNvPr id="186371" name="Rectangle 3"/>
          <p:cNvSpPr>
            <a:spLocks noChangeArrowheads="1"/>
          </p:cNvSpPr>
          <p:nvPr/>
        </p:nvSpPr>
        <p:spPr bwMode="auto">
          <a:xfrm>
            <a:off x="323850" y="981075"/>
            <a:ext cx="8208963" cy="822325"/>
          </a:xfrm>
          <a:prstGeom prst="rect">
            <a:avLst/>
          </a:prstGeom>
          <a:noFill/>
          <a:ln w="9525">
            <a:noFill/>
            <a:miter lim="800000"/>
            <a:headEnd/>
            <a:tailEnd/>
          </a:ln>
        </p:spPr>
        <p:txBody>
          <a:bodyPr>
            <a:spAutoFit/>
          </a:bodyPr>
          <a:lstStyle/>
          <a:p>
            <a:pPr algn="just" eaLnBrk="0" hangingPunct="0"/>
            <a:r>
              <a:rPr kumimoji="1" lang="zh-CN" altLang="en-US" sz="2400">
                <a:solidFill>
                  <a:srgbClr val="FF0000"/>
                </a:solidFill>
                <a:latin typeface="Times New Roman" pitchFamily="18" charset="0"/>
                <a:ea typeface="黑体" pitchFamily="2" charset="-122"/>
              </a:rPr>
              <a:t>基础化学</a:t>
            </a:r>
            <a:r>
              <a:rPr kumimoji="1" lang="zh-CN" altLang="en-US" sz="2400">
                <a:latin typeface="Times New Roman" pitchFamily="18" charset="0"/>
                <a:ea typeface="黑体" pitchFamily="2" charset="-122"/>
              </a:rPr>
              <a:t>：</a:t>
            </a:r>
            <a:r>
              <a:rPr kumimoji="1" lang="zh-CN" altLang="en-US" sz="2400" b="1">
                <a:latin typeface="Times New Roman" pitchFamily="18" charset="0"/>
              </a:rPr>
              <a:t>研究化学物质组成、结构、性能及其相互关系，以及合成路线、合成方法和合成战略等的化学；</a:t>
            </a:r>
          </a:p>
        </p:txBody>
      </p:sp>
      <p:sp>
        <p:nvSpPr>
          <p:cNvPr id="186373" name="Rectangle 5"/>
          <p:cNvSpPr>
            <a:spLocks noChangeArrowheads="1"/>
          </p:cNvSpPr>
          <p:nvPr/>
        </p:nvSpPr>
        <p:spPr bwMode="auto">
          <a:xfrm>
            <a:off x="323850" y="2708275"/>
            <a:ext cx="8388350" cy="822325"/>
          </a:xfrm>
          <a:prstGeom prst="rect">
            <a:avLst/>
          </a:prstGeom>
          <a:noFill/>
          <a:ln w="9525">
            <a:noFill/>
            <a:miter lim="800000"/>
            <a:headEnd/>
            <a:tailEnd/>
          </a:ln>
        </p:spPr>
        <p:txBody>
          <a:bodyPr>
            <a:spAutoFit/>
          </a:bodyPr>
          <a:lstStyle/>
          <a:p>
            <a:pPr algn="just" eaLnBrk="0" hangingPunct="0"/>
            <a:r>
              <a:rPr kumimoji="1" lang="zh-CN" altLang="en-US" sz="2400">
                <a:solidFill>
                  <a:srgbClr val="FF0000"/>
                </a:solidFill>
                <a:latin typeface="Times New Roman" pitchFamily="18" charset="0"/>
                <a:ea typeface="黑体" pitchFamily="2" charset="-122"/>
              </a:rPr>
              <a:t>生命化学</a:t>
            </a:r>
            <a:r>
              <a:rPr kumimoji="1" lang="zh-CN" altLang="en-US" sz="2400">
                <a:latin typeface="Times New Roman" pitchFamily="18" charset="0"/>
              </a:rPr>
              <a:t>：</a:t>
            </a:r>
            <a:r>
              <a:rPr kumimoji="1" lang="zh-CN" altLang="en-US" sz="2400" b="1">
                <a:latin typeface="Times New Roman" pitchFamily="18" charset="0"/>
              </a:rPr>
              <a:t>研究生命物质的化学行为与特性，并旨在裨益人类健康、增产和改善人类赖以生存的食物的化学</a:t>
            </a:r>
            <a:r>
              <a:rPr kumimoji="1" lang="zh-CN" altLang="en-US" sz="2400">
                <a:latin typeface="Times New Roman" pitchFamily="18" charset="0"/>
              </a:rPr>
              <a:t>；</a:t>
            </a:r>
          </a:p>
        </p:txBody>
      </p:sp>
      <p:sp>
        <p:nvSpPr>
          <p:cNvPr id="186375" name="Rectangle 7"/>
          <p:cNvSpPr>
            <a:spLocks noChangeArrowheads="1"/>
          </p:cNvSpPr>
          <p:nvPr/>
        </p:nvSpPr>
        <p:spPr bwMode="auto">
          <a:xfrm>
            <a:off x="323850" y="1844675"/>
            <a:ext cx="8496300" cy="822325"/>
          </a:xfrm>
          <a:prstGeom prst="rect">
            <a:avLst/>
          </a:prstGeom>
          <a:noFill/>
          <a:ln w="9525">
            <a:noFill/>
            <a:miter lim="800000"/>
            <a:headEnd/>
            <a:tailEnd/>
          </a:ln>
        </p:spPr>
        <p:txBody>
          <a:bodyPr>
            <a:spAutoFit/>
          </a:bodyPr>
          <a:lstStyle/>
          <a:p>
            <a:pPr algn="just" eaLnBrk="0" hangingPunct="0"/>
            <a:r>
              <a:rPr kumimoji="1" lang="zh-CN" altLang="en-US" sz="2400">
                <a:solidFill>
                  <a:srgbClr val="FF0000"/>
                </a:solidFill>
                <a:latin typeface="Times New Roman" pitchFamily="18" charset="0"/>
                <a:ea typeface="黑体" pitchFamily="2" charset="-122"/>
              </a:rPr>
              <a:t>材料化学</a:t>
            </a:r>
            <a:r>
              <a:rPr kumimoji="1" lang="zh-CN" altLang="en-US" sz="2400">
                <a:latin typeface="Times New Roman" pitchFamily="18" charset="0"/>
                <a:ea typeface="黑体" pitchFamily="2" charset="-122"/>
              </a:rPr>
              <a:t>：</a:t>
            </a:r>
            <a:r>
              <a:rPr kumimoji="1" lang="zh-CN" altLang="en-US" sz="2400" b="1">
                <a:latin typeface="Times New Roman" pitchFamily="18" charset="0"/>
              </a:rPr>
              <a:t>研究材料的结构、性能、合成及制备方法与战略，旨在改善人类的生活品质，提高人类改造自然能力的化学；</a:t>
            </a:r>
          </a:p>
        </p:txBody>
      </p:sp>
      <p:sp>
        <p:nvSpPr>
          <p:cNvPr id="186377" name="Rectangle 9"/>
          <p:cNvSpPr>
            <a:spLocks noChangeArrowheads="1"/>
          </p:cNvSpPr>
          <p:nvPr/>
        </p:nvSpPr>
        <p:spPr bwMode="auto">
          <a:xfrm>
            <a:off x="323850" y="3500438"/>
            <a:ext cx="8496300" cy="822325"/>
          </a:xfrm>
          <a:prstGeom prst="rect">
            <a:avLst/>
          </a:prstGeom>
          <a:noFill/>
          <a:ln w="9525">
            <a:noFill/>
            <a:miter lim="800000"/>
            <a:headEnd/>
            <a:tailEnd/>
          </a:ln>
        </p:spPr>
        <p:txBody>
          <a:bodyPr>
            <a:spAutoFit/>
          </a:bodyPr>
          <a:lstStyle/>
          <a:p>
            <a:pPr algn="just" eaLnBrk="0" hangingPunct="0"/>
            <a:r>
              <a:rPr kumimoji="1" lang="zh-CN" altLang="en-US" sz="2400">
                <a:solidFill>
                  <a:srgbClr val="FF0000"/>
                </a:solidFill>
                <a:latin typeface="Times New Roman" pitchFamily="18" charset="0"/>
                <a:ea typeface="黑体" pitchFamily="2" charset="-122"/>
              </a:rPr>
              <a:t>环境化学</a:t>
            </a:r>
            <a:r>
              <a:rPr kumimoji="1" lang="zh-CN" altLang="en-US" sz="2400">
                <a:latin typeface="Times New Roman" pitchFamily="18" charset="0"/>
                <a:ea typeface="黑体" pitchFamily="2" charset="-122"/>
              </a:rPr>
              <a:t>：</a:t>
            </a:r>
            <a:r>
              <a:rPr kumimoji="1" lang="zh-CN" altLang="en-US" sz="2400" b="1">
                <a:latin typeface="Times New Roman" pitchFamily="18" charset="0"/>
              </a:rPr>
              <a:t>研究环境的污染来源、分析方法和控制手段，并旨在改善人类生存环境的化学；</a:t>
            </a:r>
          </a:p>
        </p:txBody>
      </p:sp>
      <p:sp>
        <p:nvSpPr>
          <p:cNvPr id="186379" name="Rectangle 11"/>
          <p:cNvSpPr>
            <a:spLocks noChangeArrowheads="1"/>
          </p:cNvSpPr>
          <p:nvPr/>
        </p:nvSpPr>
        <p:spPr bwMode="auto">
          <a:xfrm>
            <a:off x="323850" y="4365625"/>
            <a:ext cx="8351838" cy="457200"/>
          </a:xfrm>
          <a:prstGeom prst="rect">
            <a:avLst/>
          </a:prstGeom>
          <a:noFill/>
          <a:ln w="9525">
            <a:noFill/>
            <a:miter lim="800000"/>
            <a:headEnd/>
            <a:tailEnd/>
          </a:ln>
        </p:spPr>
        <p:txBody>
          <a:bodyPr>
            <a:spAutoFit/>
          </a:bodyPr>
          <a:lstStyle/>
          <a:p>
            <a:pPr algn="just" eaLnBrk="0" hangingPunct="0"/>
            <a:r>
              <a:rPr kumimoji="1" lang="zh-CN" altLang="en-US" sz="2400">
                <a:solidFill>
                  <a:srgbClr val="FF0000"/>
                </a:solidFill>
                <a:latin typeface="Times New Roman" pitchFamily="18" charset="0"/>
                <a:ea typeface="黑体" pitchFamily="2" charset="-122"/>
              </a:rPr>
              <a:t>国防化学</a:t>
            </a:r>
            <a:r>
              <a:rPr kumimoji="1" lang="zh-CN" altLang="en-US" sz="2400">
                <a:latin typeface="Times New Roman" pitchFamily="18" charset="0"/>
                <a:ea typeface="黑体" pitchFamily="2" charset="-122"/>
              </a:rPr>
              <a:t>：</a:t>
            </a:r>
            <a:r>
              <a:rPr kumimoji="1" lang="zh-CN" altLang="en-US" sz="2400" b="1">
                <a:latin typeface="Times New Roman" pitchFamily="18" charset="0"/>
              </a:rPr>
              <a:t>旨在增强国防能力的化学问题研究；</a:t>
            </a:r>
          </a:p>
        </p:txBody>
      </p:sp>
      <p:sp>
        <p:nvSpPr>
          <p:cNvPr id="186381" name="Rectangle 13"/>
          <p:cNvSpPr>
            <a:spLocks noChangeArrowheads="1"/>
          </p:cNvSpPr>
          <p:nvPr/>
        </p:nvSpPr>
        <p:spPr bwMode="auto">
          <a:xfrm>
            <a:off x="323850" y="4941888"/>
            <a:ext cx="8569325" cy="822325"/>
          </a:xfrm>
          <a:prstGeom prst="rect">
            <a:avLst/>
          </a:prstGeom>
          <a:noFill/>
          <a:ln w="9525">
            <a:noFill/>
            <a:miter lim="800000"/>
            <a:headEnd/>
            <a:tailEnd/>
          </a:ln>
        </p:spPr>
        <p:txBody>
          <a:bodyPr>
            <a:spAutoFit/>
          </a:bodyPr>
          <a:lstStyle/>
          <a:p>
            <a:pPr algn="just" eaLnBrk="0" hangingPunct="0"/>
            <a:r>
              <a:rPr kumimoji="1" lang="zh-CN" altLang="en-US" sz="2400">
                <a:solidFill>
                  <a:srgbClr val="FF0000"/>
                </a:solidFill>
                <a:latin typeface="Times New Roman" pitchFamily="18" charset="0"/>
                <a:ea typeface="黑体" pitchFamily="2" charset="-122"/>
              </a:rPr>
              <a:t>能源化学</a:t>
            </a:r>
            <a:r>
              <a:rPr kumimoji="1" lang="zh-CN" altLang="en-US" sz="2400">
                <a:latin typeface="Times New Roman" pitchFamily="18" charset="0"/>
                <a:ea typeface="黑体" pitchFamily="2" charset="-122"/>
              </a:rPr>
              <a:t>：</a:t>
            </a:r>
            <a:r>
              <a:rPr kumimoji="1" lang="zh-CN" altLang="en-US" sz="2400" b="1">
                <a:latin typeface="Times New Roman" pitchFamily="18" charset="0"/>
              </a:rPr>
              <a:t>研究人类生存和社会发展所必须的“地壳能源”的高效和清洁利用，以及新能源的发展途径、方法和战略的化学；</a:t>
            </a:r>
          </a:p>
        </p:txBody>
      </p:sp>
      <p:sp>
        <p:nvSpPr>
          <p:cNvPr id="186383" name="Rectangle 15"/>
          <p:cNvSpPr>
            <a:spLocks noChangeArrowheads="1"/>
          </p:cNvSpPr>
          <p:nvPr/>
        </p:nvSpPr>
        <p:spPr bwMode="auto">
          <a:xfrm>
            <a:off x="323850" y="5876925"/>
            <a:ext cx="8569325" cy="457200"/>
          </a:xfrm>
          <a:prstGeom prst="rect">
            <a:avLst/>
          </a:prstGeom>
          <a:noFill/>
          <a:ln w="9525">
            <a:noFill/>
            <a:miter lim="800000"/>
            <a:headEnd/>
            <a:tailEnd/>
          </a:ln>
        </p:spPr>
        <p:txBody>
          <a:bodyPr>
            <a:spAutoFit/>
          </a:bodyPr>
          <a:lstStyle/>
          <a:p>
            <a:pPr algn="just" eaLnBrk="0" hangingPunct="0"/>
            <a:r>
              <a:rPr kumimoji="1" lang="zh-CN" altLang="en-US" sz="2400" b="1">
                <a:solidFill>
                  <a:srgbClr val="FF0000"/>
                </a:solidFill>
                <a:latin typeface="Times New Roman" pitchFamily="18" charset="0"/>
              </a:rPr>
              <a:t>化学工程和工业化学</a:t>
            </a:r>
            <a:r>
              <a:rPr kumimoji="1" lang="zh-CN" altLang="en-US" sz="2400" b="1">
                <a:latin typeface="Times New Roman" pitchFamily="18" charset="0"/>
              </a:rPr>
              <a:t>：主要研究化学工程工艺问题。</a:t>
            </a:r>
          </a:p>
        </p:txBody>
      </p:sp>
      <p:sp>
        <p:nvSpPr>
          <p:cNvPr id="16394" name="AutoShape 17">
            <a:hlinkClick r:id="rId3" action="ppaction://hlinksldjump" highlightClick="1"/>
          </p:cNvPr>
          <p:cNvSpPr>
            <a:spLocks noChangeArrowheads="1"/>
          </p:cNvSpPr>
          <p:nvPr/>
        </p:nvSpPr>
        <p:spPr bwMode="auto">
          <a:xfrm>
            <a:off x="8101013" y="6308725"/>
            <a:ext cx="504825" cy="306388"/>
          </a:xfrm>
          <a:prstGeom prst="actionButtonBackPrevious">
            <a:avLst/>
          </a:prstGeom>
          <a:solidFill>
            <a:srgbClr val="3366FF"/>
          </a:solidFill>
          <a:ln w="9525">
            <a:noFill/>
            <a:miter lim="800000"/>
            <a:headEnd/>
            <a:tailEnd/>
          </a:ln>
        </p:spPr>
        <p:txBody>
          <a:bodyPr wrap="none" anchor="ctr"/>
          <a:lstStyle/>
          <a:p>
            <a:pPr algn="ctr"/>
            <a:endParaRPr lang="zh-CN" altLang="zh-CN"/>
          </a:p>
        </p:txBody>
      </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iterate type="wd">
                                    <p:tmPct val="100000"/>
                                  </p:iterate>
                                  <p:childTnLst>
                                    <p:set>
                                      <p:cBhvr>
                                        <p:cTn id="6" dur="1" fill="hold">
                                          <p:stCondLst>
                                            <p:cond delay="0"/>
                                          </p:stCondLst>
                                        </p:cTn>
                                        <p:tgtEl>
                                          <p:spTgt spid="186370">
                                            <p:txEl>
                                              <p:pRg st="0" end="0"/>
                                            </p:txEl>
                                          </p:spTgt>
                                        </p:tgtEl>
                                        <p:attrNameLst>
                                          <p:attrName>style.visibility</p:attrName>
                                        </p:attrNameLst>
                                      </p:cBhvr>
                                      <p:to>
                                        <p:strVal val="visible"/>
                                      </p:to>
                                    </p:set>
                                    <p:anim calcmode="lin" valueType="num">
                                      <p:cBhvr additive="base">
                                        <p:cTn id="7" dur="300" fill="hold"/>
                                        <p:tgtEl>
                                          <p:spTgt spid="186370">
                                            <p:txEl>
                                              <p:pRg st="0" end="0"/>
                                            </p:txEl>
                                          </p:spTgt>
                                        </p:tgtEl>
                                        <p:attrNameLst>
                                          <p:attrName>ppt_x</p:attrName>
                                        </p:attrNameLst>
                                      </p:cBhvr>
                                      <p:tavLst>
                                        <p:tav tm="0">
                                          <p:val>
                                            <p:strVal val="0-#ppt_w/2"/>
                                          </p:val>
                                        </p:tav>
                                        <p:tav tm="100000">
                                          <p:val>
                                            <p:strVal val="#ppt_x"/>
                                          </p:val>
                                        </p:tav>
                                      </p:tavLst>
                                    </p:anim>
                                    <p:anim calcmode="lin" valueType="num">
                                      <p:cBhvr additive="base">
                                        <p:cTn id="8" dur="300" fill="hold"/>
                                        <p:tgtEl>
                                          <p:spTgt spid="18637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6371">
                                            <p:txEl>
                                              <p:pRg st="0" end="0"/>
                                            </p:txEl>
                                          </p:spTgt>
                                        </p:tgtEl>
                                        <p:attrNameLst>
                                          <p:attrName>style.visibility</p:attrName>
                                        </p:attrNameLst>
                                      </p:cBhvr>
                                      <p:to>
                                        <p:strVal val="visible"/>
                                      </p:to>
                                    </p:set>
                                    <p:anim calcmode="lin" valueType="num">
                                      <p:cBhvr additive="base">
                                        <p:cTn id="13" dur="500" fill="hold"/>
                                        <p:tgtEl>
                                          <p:spTgt spid="18637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63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6375">
                                            <p:txEl>
                                              <p:pRg st="0" end="0"/>
                                            </p:txEl>
                                          </p:spTgt>
                                        </p:tgtEl>
                                        <p:attrNameLst>
                                          <p:attrName>style.visibility</p:attrName>
                                        </p:attrNameLst>
                                      </p:cBhvr>
                                      <p:to>
                                        <p:strVal val="visible"/>
                                      </p:to>
                                    </p:set>
                                    <p:anim calcmode="lin" valueType="num">
                                      <p:cBhvr additive="base">
                                        <p:cTn id="19" dur="500" fill="hold"/>
                                        <p:tgtEl>
                                          <p:spTgt spid="186375">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63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6373">
                                            <p:txEl>
                                              <p:pRg st="0" end="0"/>
                                            </p:txEl>
                                          </p:spTgt>
                                        </p:tgtEl>
                                        <p:attrNameLst>
                                          <p:attrName>style.visibility</p:attrName>
                                        </p:attrNameLst>
                                      </p:cBhvr>
                                      <p:to>
                                        <p:strVal val="visible"/>
                                      </p:to>
                                    </p:set>
                                    <p:anim calcmode="lin" valueType="num">
                                      <p:cBhvr additive="base">
                                        <p:cTn id="25" dur="500" fill="hold"/>
                                        <p:tgtEl>
                                          <p:spTgt spid="186373">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637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6377">
                                            <p:txEl>
                                              <p:pRg st="0" end="0"/>
                                            </p:txEl>
                                          </p:spTgt>
                                        </p:tgtEl>
                                        <p:attrNameLst>
                                          <p:attrName>style.visibility</p:attrName>
                                        </p:attrNameLst>
                                      </p:cBhvr>
                                      <p:to>
                                        <p:strVal val="visible"/>
                                      </p:to>
                                    </p:set>
                                    <p:anim calcmode="lin" valueType="num">
                                      <p:cBhvr additive="base">
                                        <p:cTn id="31" dur="500" fill="hold"/>
                                        <p:tgtEl>
                                          <p:spTgt spid="186377">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637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86379">
                                            <p:txEl>
                                              <p:pRg st="0" end="0"/>
                                            </p:txEl>
                                          </p:spTgt>
                                        </p:tgtEl>
                                        <p:attrNameLst>
                                          <p:attrName>style.visibility</p:attrName>
                                        </p:attrNameLst>
                                      </p:cBhvr>
                                      <p:to>
                                        <p:strVal val="visible"/>
                                      </p:to>
                                    </p:set>
                                    <p:anim calcmode="lin" valueType="num">
                                      <p:cBhvr additive="base">
                                        <p:cTn id="37" dur="500" fill="hold"/>
                                        <p:tgtEl>
                                          <p:spTgt spid="186379">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63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86381">
                                            <p:txEl>
                                              <p:pRg st="0" end="0"/>
                                            </p:txEl>
                                          </p:spTgt>
                                        </p:tgtEl>
                                        <p:attrNameLst>
                                          <p:attrName>style.visibility</p:attrName>
                                        </p:attrNameLst>
                                      </p:cBhvr>
                                      <p:to>
                                        <p:strVal val="visible"/>
                                      </p:to>
                                    </p:set>
                                    <p:anim calcmode="lin" valueType="num">
                                      <p:cBhvr additive="base">
                                        <p:cTn id="43" dur="500" fill="hold"/>
                                        <p:tgtEl>
                                          <p:spTgt spid="186381">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8638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86383">
                                            <p:txEl>
                                              <p:pRg st="0" end="0"/>
                                            </p:txEl>
                                          </p:spTgt>
                                        </p:tgtEl>
                                        <p:attrNameLst>
                                          <p:attrName>style.visibility</p:attrName>
                                        </p:attrNameLst>
                                      </p:cBhvr>
                                      <p:to>
                                        <p:strVal val="visible"/>
                                      </p:to>
                                    </p:set>
                                    <p:anim calcmode="lin" valueType="num">
                                      <p:cBhvr additive="base">
                                        <p:cTn id="49" dur="500" fill="hold"/>
                                        <p:tgtEl>
                                          <p:spTgt spid="186383">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8638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0" grpId="0" build="p" autoUpdateAnimBg="0"/>
      <p:bldP spid="186371" grpId="0" build="p" autoUpdateAnimBg="0"/>
      <p:bldP spid="186373" grpId="0" build="p" autoUpdateAnimBg="0"/>
      <p:bldP spid="186375" grpId="0" build="p" autoUpdateAnimBg="0"/>
      <p:bldP spid="186377" grpId="0" build="p" autoUpdateAnimBg="0"/>
      <p:bldP spid="186379" grpId="0" build="p" autoUpdateAnimBg="0"/>
      <p:bldP spid="186381" grpId="0" build="p" autoUpdateAnimBg="0"/>
      <p:bldP spid="186383"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1"/>
          <p:cNvSpPr>
            <a:spLocks noChangeArrowheads="1"/>
          </p:cNvSpPr>
          <p:nvPr/>
        </p:nvSpPr>
        <p:spPr bwMode="auto">
          <a:xfrm>
            <a:off x="179388" y="724336"/>
            <a:ext cx="8640762" cy="601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266700" eaLnBrk="0" hangingPunct="0">
              <a:defRPr kumimoji="1" sz="24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9pPr>
          </a:lstStyle>
          <a:p>
            <a:pPr algn="just" eaLnBrk="1">
              <a:lnSpc>
                <a:spcPts val="3300"/>
              </a:lnSpc>
            </a:pPr>
            <a:r>
              <a:rPr lang="en-US" altLang="zh-CN" dirty="0">
                <a:ea typeface="方正舒体" panose="02010601030101010101" pitchFamily="2" charset="-122"/>
                <a:cs typeface="Times New Roman" panose="02020603050405020304" pitchFamily="18" charset="0"/>
              </a:rPr>
              <a:t>   </a:t>
            </a:r>
            <a:r>
              <a:rPr lang="zh-CN" altLang="en-US" dirty="0">
                <a:latin typeface="+mn-ea"/>
                <a:ea typeface="+mn-ea"/>
                <a:cs typeface="Times New Roman" panose="02020603050405020304" pitchFamily="18" charset="0"/>
              </a:rPr>
              <a:t>化学的研究对象随着时代的前进而不断更新</a:t>
            </a:r>
            <a:endParaRPr lang="en-US" altLang="zh-CN" dirty="0">
              <a:latin typeface="+mn-ea"/>
              <a:ea typeface="+mn-ea"/>
              <a:cs typeface="Times New Roman" panose="02020603050405020304" pitchFamily="18" charset="0"/>
            </a:endParaRPr>
          </a:p>
          <a:p>
            <a:pPr algn="just" eaLnBrk="1">
              <a:lnSpc>
                <a:spcPts val="3300"/>
              </a:lnSpc>
            </a:pPr>
            <a:r>
              <a:rPr lang="en-US" altLang="zh-CN" dirty="0">
                <a:latin typeface="+mn-ea"/>
                <a:ea typeface="+mn-ea"/>
                <a:cs typeface="Times New Roman" panose="02020603050405020304" pitchFamily="18" charset="0"/>
              </a:rPr>
              <a:t>   </a:t>
            </a:r>
            <a:r>
              <a:rPr lang="zh-CN" altLang="en-US" dirty="0">
                <a:solidFill>
                  <a:srgbClr val="FF0000"/>
                </a:solidFill>
                <a:latin typeface="+mn-ea"/>
                <a:ea typeface="+mn-ea"/>
                <a:cs typeface="Times New Roman" panose="02020603050405020304" pitchFamily="18" charset="0"/>
              </a:rPr>
              <a:t>在</a:t>
            </a:r>
            <a:r>
              <a:rPr lang="en-US" altLang="zh-CN" dirty="0">
                <a:solidFill>
                  <a:srgbClr val="FF0000"/>
                </a:solidFill>
                <a:latin typeface="+mn-ea"/>
                <a:ea typeface="+mn-ea"/>
                <a:cs typeface="Times New Roman" panose="02020603050405020304" pitchFamily="18" charset="0"/>
              </a:rPr>
              <a:t>19</a:t>
            </a:r>
            <a:r>
              <a:rPr lang="zh-CN" altLang="en-US" dirty="0">
                <a:solidFill>
                  <a:srgbClr val="FF0000"/>
                </a:solidFill>
                <a:latin typeface="+mn-ea"/>
                <a:ea typeface="+mn-ea"/>
                <a:cs typeface="Times New Roman" panose="02020603050405020304" pitchFamily="18" charset="0"/>
              </a:rPr>
              <a:t>世纪和</a:t>
            </a:r>
            <a:r>
              <a:rPr lang="en-US" altLang="zh-CN" dirty="0">
                <a:solidFill>
                  <a:srgbClr val="FF0000"/>
                </a:solidFill>
                <a:latin typeface="+mn-ea"/>
                <a:ea typeface="+mn-ea"/>
                <a:cs typeface="Times New Roman" panose="02020603050405020304" pitchFamily="18" charset="0"/>
              </a:rPr>
              <a:t>20</a:t>
            </a:r>
            <a:r>
              <a:rPr lang="zh-CN" altLang="en-US" dirty="0">
                <a:solidFill>
                  <a:srgbClr val="FF0000"/>
                </a:solidFill>
                <a:latin typeface="+mn-ea"/>
                <a:ea typeface="+mn-ea"/>
                <a:cs typeface="Times New Roman" panose="02020603050405020304" pitchFamily="18" charset="0"/>
              </a:rPr>
              <a:t>世纪上半叶</a:t>
            </a:r>
            <a:r>
              <a:rPr lang="zh-CN" altLang="en-US" dirty="0">
                <a:latin typeface="+mn-ea"/>
                <a:ea typeface="+mn-ea"/>
                <a:cs typeface="Times New Roman" panose="02020603050405020304" pitchFamily="18" charset="0"/>
              </a:rPr>
              <a:t>：发现新元素及其</a:t>
            </a:r>
            <a:r>
              <a:rPr lang="zh-CN" altLang="en-US" dirty="0" smtClean="0">
                <a:latin typeface="+mn-ea"/>
                <a:ea typeface="+mn-ea"/>
                <a:cs typeface="Times New Roman" panose="02020603050405020304" pitchFamily="18" charset="0"/>
              </a:rPr>
              <a:t>化合物、元素周期表。</a:t>
            </a:r>
            <a:endParaRPr lang="en-US" altLang="zh-CN" dirty="0">
              <a:latin typeface="+mn-ea"/>
              <a:ea typeface="+mn-ea"/>
              <a:cs typeface="Times New Roman" panose="02020603050405020304" pitchFamily="18" charset="0"/>
            </a:endParaRPr>
          </a:p>
          <a:p>
            <a:pPr algn="just" eaLnBrk="1">
              <a:lnSpc>
                <a:spcPts val="3300"/>
              </a:lnSpc>
            </a:pPr>
            <a:r>
              <a:rPr lang="zh-CN" altLang="en-US" dirty="0">
                <a:solidFill>
                  <a:srgbClr val="FF0000"/>
                </a:solidFill>
                <a:latin typeface="+mn-ea"/>
                <a:ea typeface="+mn-ea"/>
                <a:cs typeface="Times New Roman" panose="02020603050405020304" pitchFamily="18" charset="0"/>
              </a:rPr>
              <a:t>   从</a:t>
            </a:r>
            <a:r>
              <a:rPr lang="en-US" altLang="zh-CN" dirty="0">
                <a:solidFill>
                  <a:srgbClr val="FF0000"/>
                </a:solidFill>
                <a:latin typeface="+mn-ea"/>
                <a:ea typeface="+mn-ea"/>
                <a:cs typeface="Times New Roman" panose="02020603050405020304" pitchFamily="18" charset="0"/>
              </a:rPr>
              <a:t>20</a:t>
            </a:r>
            <a:r>
              <a:rPr lang="zh-CN" altLang="en-US" dirty="0">
                <a:solidFill>
                  <a:srgbClr val="FF0000"/>
                </a:solidFill>
                <a:latin typeface="+mn-ea"/>
                <a:ea typeface="+mn-ea"/>
                <a:cs typeface="Times New Roman" panose="02020603050405020304" pitchFamily="18" charset="0"/>
              </a:rPr>
              <a:t>世纪下半叶起：</a:t>
            </a:r>
            <a:r>
              <a:rPr lang="zh-CN" altLang="en-US" dirty="0">
                <a:solidFill>
                  <a:srgbClr val="FFFF00"/>
                </a:solidFill>
                <a:latin typeface="+mn-ea"/>
                <a:ea typeface="+mn-ea"/>
                <a:cs typeface="Times New Roman" panose="02020603050405020304" pitchFamily="18" charset="0"/>
              </a:rPr>
              <a:t>化学的主要任务已不再是发现新</a:t>
            </a:r>
            <a:r>
              <a:rPr lang="zh-CN" altLang="en-US" dirty="0" smtClean="0">
                <a:solidFill>
                  <a:srgbClr val="FFFF00"/>
                </a:solidFill>
                <a:latin typeface="+mn-ea"/>
                <a:ea typeface="+mn-ea"/>
                <a:cs typeface="Times New Roman" panose="02020603050405020304" pitchFamily="18" charset="0"/>
              </a:rPr>
              <a:t>元素，而是</a:t>
            </a:r>
            <a:r>
              <a:rPr lang="zh-CN" altLang="en-US" dirty="0">
                <a:solidFill>
                  <a:srgbClr val="FFFF00"/>
                </a:solidFill>
                <a:latin typeface="+mn-ea"/>
                <a:ea typeface="+mn-ea"/>
                <a:cs typeface="Times New Roman" panose="02020603050405020304" pitchFamily="18" charset="0"/>
              </a:rPr>
              <a:t>合成新分子。</a:t>
            </a:r>
            <a:r>
              <a:rPr lang="zh-CN" altLang="en-US" dirty="0">
                <a:latin typeface="+mn-ea"/>
                <a:ea typeface="+mn-ea"/>
                <a:cs typeface="Times New Roman" panose="02020603050405020304" pitchFamily="18" charset="0"/>
              </a:rPr>
              <a:t>化学家们已经合成了几千万种新的分子和新的</a:t>
            </a:r>
            <a:r>
              <a:rPr lang="zh-CN" altLang="en-US" dirty="0" smtClean="0">
                <a:latin typeface="+mn-ea"/>
                <a:ea typeface="+mn-ea"/>
                <a:cs typeface="Times New Roman" panose="02020603050405020304" pitchFamily="18" charset="0"/>
              </a:rPr>
              <a:t>化合物，其中</a:t>
            </a:r>
            <a:r>
              <a:rPr lang="zh-CN" altLang="en-US" dirty="0">
                <a:latin typeface="+mn-ea"/>
                <a:ea typeface="+mn-ea"/>
                <a:cs typeface="Times New Roman" panose="02020603050405020304" pitchFamily="18" charset="0"/>
              </a:rPr>
              <a:t>有许多是人们感兴趣的</a:t>
            </a:r>
            <a:r>
              <a:rPr lang="zh-CN" altLang="en-US" dirty="0">
                <a:solidFill>
                  <a:srgbClr val="FF0000"/>
                </a:solidFill>
                <a:latin typeface="+mn-ea"/>
                <a:ea typeface="+mn-ea"/>
                <a:cs typeface="Times New Roman" panose="02020603050405020304" pitchFamily="18" charset="0"/>
              </a:rPr>
              <a:t>“明星分子”</a:t>
            </a:r>
            <a:r>
              <a:rPr lang="zh-CN" altLang="en-US" dirty="0">
                <a:latin typeface="+mn-ea"/>
                <a:ea typeface="+mn-ea"/>
                <a:cs typeface="Times New Roman" panose="02020603050405020304" pitchFamily="18" charset="0"/>
              </a:rPr>
              <a:t>。例如诺贝尔在</a:t>
            </a:r>
            <a:r>
              <a:rPr lang="en-US" altLang="zh-CN" dirty="0">
                <a:latin typeface="+mn-ea"/>
                <a:ea typeface="+mn-ea"/>
                <a:cs typeface="Times New Roman" panose="02020603050405020304" pitchFamily="18" charset="0"/>
              </a:rPr>
              <a:t>1864</a:t>
            </a:r>
            <a:r>
              <a:rPr lang="zh-CN" altLang="en-US" dirty="0">
                <a:latin typeface="+mn-ea"/>
                <a:ea typeface="+mn-ea"/>
                <a:cs typeface="Times New Roman" panose="02020603050405020304" pitchFamily="18" charset="0"/>
              </a:rPr>
              <a:t>年用硝酸甘油制造出</a:t>
            </a:r>
            <a:r>
              <a:rPr lang="zh-CN" altLang="en-US" dirty="0" smtClean="0">
                <a:latin typeface="+mn-ea"/>
                <a:ea typeface="+mn-ea"/>
                <a:cs typeface="Times New Roman" panose="02020603050405020304" pitchFamily="18" charset="0"/>
              </a:rPr>
              <a:t>安全炸药，使</a:t>
            </a:r>
            <a:r>
              <a:rPr lang="zh-CN" altLang="en-US" dirty="0">
                <a:latin typeface="+mn-ea"/>
                <a:ea typeface="+mn-ea"/>
                <a:cs typeface="Times New Roman" panose="02020603050405020304" pitchFamily="18" charset="0"/>
              </a:rPr>
              <a:t>硝酸甘油成为了</a:t>
            </a:r>
            <a:r>
              <a:rPr lang="en-US" altLang="zh-CN" dirty="0">
                <a:latin typeface="+mn-ea"/>
                <a:ea typeface="+mn-ea"/>
                <a:cs typeface="Times New Roman" panose="02020603050405020304" pitchFamily="18" charset="0"/>
              </a:rPr>
              <a:t>19</a:t>
            </a:r>
            <a:r>
              <a:rPr lang="zh-CN" altLang="en-US" dirty="0">
                <a:latin typeface="+mn-ea"/>
                <a:ea typeface="+mn-ea"/>
                <a:cs typeface="Times New Roman" panose="02020603050405020304" pitchFamily="18" charset="0"/>
              </a:rPr>
              <a:t>世纪</a:t>
            </a:r>
            <a:r>
              <a:rPr lang="en-US" altLang="zh-CN" dirty="0">
                <a:latin typeface="+mn-ea"/>
                <a:ea typeface="+mn-ea"/>
                <a:cs typeface="Times New Roman" panose="02020603050405020304" pitchFamily="18" charset="0"/>
              </a:rPr>
              <a:t>60</a:t>
            </a:r>
            <a:r>
              <a:rPr lang="zh-CN" altLang="en-US" dirty="0">
                <a:latin typeface="+mn-ea"/>
                <a:ea typeface="+mn-ea"/>
                <a:cs typeface="Times New Roman" panose="02020603050405020304" pitchFamily="18" charset="0"/>
              </a:rPr>
              <a:t>年代的明星分子。硝酸甘油能缓解</a:t>
            </a:r>
            <a:r>
              <a:rPr lang="zh-CN" altLang="en-US" dirty="0" smtClean="0">
                <a:latin typeface="+mn-ea"/>
                <a:ea typeface="+mn-ea"/>
                <a:cs typeface="Times New Roman" panose="02020603050405020304" pitchFamily="18" charset="0"/>
              </a:rPr>
              <a:t>心绞痛，原因</a:t>
            </a:r>
            <a:r>
              <a:rPr lang="zh-CN" altLang="en-US" dirty="0">
                <a:latin typeface="+mn-ea"/>
                <a:ea typeface="+mn-ea"/>
                <a:cs typeface="Times New Roman" panose="02020603050405020304" pitchFamily="18" charset="0"/>
              </a:rPr>
              <a:t>是硝酸甘油能缓慢释放出</a:t>
            </a:r>
            <a:r>
              <a:rPr lang="en-US" altLang="zh-CN" dirty="0" smtClean="0">
                <a:solidFill>
                  <a:srgbClr val="FF0000"/>
                </a:solidFill>
                <a:latin typeface="+mn-ea"/>
                <a:ea typeface="+mn-ea"/>
                <a:cs typeface="Times New Roman" panose="02020603050405020304" pitchFamily="18" charset="0"/>
              </a:rPr>
              <a:t>NO</a:t>
            </a:r>
            <a:r>
              <a:rPr lang="zh-CN" altLang="en-US" dirty="0" smtClean="0">
                <a:latin typeface="+mn-ea"/>
                <a:ea typeface="+mn-ea"/>
                <a:cs typeface="Times New Roman" panose="02020603050405020304" pitchFamily="18" charset="0"/>
              </a:rPr>
              <a:t>，她</a:t>
            </a:r>
            <a:r>
              <a:rPr lang="zh-CN" altLang="en-US" dirty="0">
                <a:latin typeface="+mn-ea"/>
                <a:ea typeface="+mn-ea"/>
                <a:cs typeface="Times New Roman" panose="02020603050405020304" pitchFamily="18" charset="0"/>
              </a:rPr>
              <a:t>能使</a:t>
            </a:r>
            <a:r>
              <a:rPr lang="zh-CN" altLang="en-US" dirty="0" smtClean="0">
                <a:latin typeface="+mn-ea"/>
                <a:ea typeface="+mn-ea"/>
                <a:cs typeface="Times New Roman" panose="02020603050405020304" pitchFamily="18" charset="0"/>
              </a:rPr>
              <a:t>血管扩张，是</a:t>
            </a:r>
            <a:r>
              <a:rPr lang="zh-CN" altLang="en-US" dirty="0">
                <a:latin typeface="+mn-ea"/>
                <a:ea typeface="+mn-ea"/>
                <a:cs typeface="Times New Roman" panose="02020603050405020304" pitchFamily="18" charset="0"/>
              </a:rPr>
              <a:t>一种传输神经信息的</a:t>
            </a:r>
            <a:r>
              <a:rPr lang="zh-CN" altLang="en-US" dirty="0" smtClean="0">
                <a:solidFill>
                  <a:srgbClr val="FF0000"/>
                </a:solidFill>
                <a:latin typeface="+mn-ea"/>
                <a:ea typeface="+mn-ea"/>
                <a:cs typeface="Times New Roman" panose="02020603050405020304" pitchFamily="18" charset="0"/>
              </a:rPr>
              <a:t>“信使分子”，</a:t>
            </a:r>
            <a:r>
              <a:rPr lang="zh-CN" altLang="en-US" dirty="0" smtClean="0">
                <a:latin typeface="+mn-ea"/>
                <a:ea typeface="+mn-ea"/>
                <a:cs typeface="Times New Roman" panose="02020603050405020304" pitchFamily="18" charset="0"/>
              </a:rPr>
              <a:t>发现</a:t>
            </a:r>
            <a:r>
              <a:rPr lang="zh-CN" altLang="en-US" dirty="0">
                <a:latin typeface="+mn-ea"/>
                <a:ea typeface="+mn-ea"/>
                <a:cs typeface="Times New Roman" panose="02020603050405020304" pitchFamily="18" charset="0"/>
              </a:rPr>
              <a:t>这一问题的</a:t>
            </a:r>
            <a:r>
              <a:rPr lang="en-US" altLang="zh-CN" dirty="0">
                <a:latin typeface="+mn-ea"/>
                <a:ea typeface="+mn-ea"/>
                <a:cs typeface="Times New Roman" panose="02020603050405020304" pitchFamily="18" charset="0"/>
              </a:rPr>
              <a:t>3</a:t>
            </a:r>
            <a:r>
              <a:rPr lang="zh-CN" altLang="en-US" dirty="0">
                <a:latin typeface="+mn-ea"/>
                <a:ea typeface="+mn-ea"/>
                <a:cs typeface="Times New Roman" panose="02020603050405020304" pitchFamily="18" charset="0"/>
              </a:rPr>
              <a:t>位药理学家在</a:t>
            </a:r>
            <a:r>
              <a:rPr lang="en-US" altLang="zh-CN" dirty="0">
                <a:latin typeface="+mn-ea"/>
                <a:ea typeface="+mn-ea"/>
                <a:cs typeface="Times New Roman" panose="02020603050405020304" pitchFamily="18" charset="0"/>
              </a:rPr>
              <a:t>1998</a:t>
            </a:r>
            <a:r>
              <a:rPr lang="zh-CN" altLang="en-US" dirty="0">
                <a:latin typeface="+mn-ea"/>
                <a:ea typeface="+mn-ea"/>
                <a:cs typeface="Times New Roman" panose="02020603050405020304" pitchFamily="18" charset="0"/>
              </a:rPr>
              <a:t>年获得了</a:t>
            </a:r>
            <a:r>
              <a:rPr lang="zh-CN" altLang="en-US" dirty="0" smtClean="0">
                <a:latin typeface="+mn-ea"/>
                <a:ea typeface="+mn-ea"/>
                <a:cs typeface="Times New Roman" panose="02020603050405020304" pitchFamily="18" charset="0"/>
              </a:rPr>
              <a:t>诺贝尔奖，</a:t>
            </a:r>
            <a:r>
              <a:rPr lang="en-US" altLang="zh-CN" dirty="0" smtClean="0">
                <a:solidFill>
                  <a:srgbClr val="FF0000"/>
                </a:solidFill>
                <a:latin typeface="+mn-ea"/>
                <a:ea typeface="+mn-ea"/>
                <a:cs typeface="Times New Roman" panose="02020603050405020304" pitchFamily="18" charset="0"/>
              </a:rPr>
              <a:t>NO</a:t>
            </a:r>
            <a:r>
              <a:rPr lang="zh-CN" altLang="en-US" dirty="0">
                <a:latin typeface="+mn-ea"/>
                <a:ea typeface="+mn-ea"/>
                <a:cs typeface="Times New Roman" panose="02020603050405020304" pitchFamily="18" charset="0"/>
              </a:rPr>
              <a:t>也成为了明星分子。</a:t>
            </a:r>
            <a:r>
              <a:rPr lang="en-US" altLang="zh-CN" dirty="0">
                <a:latin typeface="+mn-ea"/>
                <a:ea typeface="+mn-ea"/>
                <a:cs typeface="Times New Roman" panose="02020603050405020304" pitchFamily="18" charset="0"/>
              </a:rPr>
              <a:t>1985</a:t>
            </a:r>
            <a:r>
              <a:rPr lang="zh-CN" altLang="en-US" dirty="0">
                <a:latin typeface="+mn-ea"/>
                <a:ea typeface="+mn-ea"/>
                <a:cs typeface="Times New Roman" panose="02020603050405020304" pitchFamily="18" charset="0"/>
              </a:rPr>
              <a:t>年合成的</a:t>
            </a:r>
            <a:r>
              <a:rPr lang="en-US" altLang="zh-CN" dirty="0" smtClean="0">
                <a:solidFill>
                  <a:srgbClr val="FF0000"/>
                </a:solidFill>
                <a:latin typeface="+mn-ea"/>
                <a:ea typeface="+mn-ea"/>
                <a:cs typeface="Times New Roman" panose="02020603050405020304" pitchFamily="18" charset="0"/>
              </a:rPr>
              <a:t>C</a:t>
            </a:r>
            <a:r>
              <a:rPr lang="en-US" altLang="zh-CN" baseline="-30000" dirty="0" smtClean="0">
                <a:solidFill>
                  <a:srgbClr val="FF0000"/>
                </a:solidFill>
                <a:latin typeface="+mn-ea"/>
                <a:ea typeface="+mn-ea"/>
                <a:cs typeface="Times New Roman" panose="02020603050405020304" pitchFamily="18" charset="0"/>
              </a:rPr>
              <a:t>60</a:t>
            </a:r>
            <a:r>
              <a:rPr lang="zh-CN" altLang="en-US" dirty="0" smtClean="0">
                <a:latin typeface="+mn-ea"/>
                <a:ea typeface="+mn-ea"/>
                <a:cs typeface="Times New Roman" panose="02020603050405020304" pitchFamily="18" charset="0"/>
              </a:rPr>
              <a:t>，</a:t>
            </a:r>
            <a:r>
              <a:rPr lang="en-US" altLang="zh-CN" dirty="0" smtClean="0">
                <a:latin typeface="+mn-ea"/>
                <a:ea typeface="+mn-ea"/>
                <a:cs typeface="Times New Roman" panose="02020603050405020304" pitchFamily="18" charset="0"/>
              </a:rPr>
              <a:t>1991</a:t>
            </a:r>
            <a:r>
              <a:rPr lang="zh-CN" altLang="en-US" dirty="0">
                <a:latin typeface="+mn-ea"/>
                <a:ea typeface="+mn-ea"/>
                <a:cs typeface="Times New Roman" panose="02020603050405020304" pitchFamily="18" charset="0"/>
              </a:rPr>
              <a:t>年合成的</a:t>
            </a:r>
            <a:r>
              <a:rPr lang="zh-CN" altLang="en-US" dirty="0">
                <a:solidFill>
                  <a:srgbClr val="FF0000"/>
                </a:solidFill>
                <a:latin typeface="+mn-ea"/>
                <a:ea typeface="+mn-ea"/>
                <a:cs typeface="Times New Roman" panose="02020603050405020304" pitchFamily="18" charset="0"/>
              </a:rPr>
              <a:t>碳纳米</a:t>
            </a:r>
            <a:r>
              <a:rPr lang="zh-CN" altLang="en-US" dirty="0" smtClean="0">
                <a:solidFill>
                  <a:srgbClr val="FF0000"/>
                </a:solidFill>
                <a:latin typeface="+mn-ea"/>
                <a:ea typeface="+mn-ea"/>
                <a:cs typeface="Times New Roman" panose="02020603050405020304" pitchFamily="18" charset="0"/>
              </a:rPr>
              <a:t>管</a:t>
            </a:r>
            <a:r>
              <a:rPr lang="zh-CN" altLang="en-US" dirty="0" smtClean="0">
                <a:latin typeface="+mn-ea"/>
                <a:ea typeface="+mn-ea"/>
                <a:cs typeface="Times New Roman" panose="02020603050405020304" pitchFamily="18" charset="0"/>
              </a:rPr>
              <a:t>，以及</a:t>
            </a:r>
            <a:r>
              <a:rPr lang="zh-CN" altLang="en-US" dirty="0">
                <a:latin typeface="+mn-ea"/>
                <a:ea typeface="+mn-ea"/>
                <a:cs typeface="Times New Roman" panose="02020603050405020304" pitchFamily="18" charset="0"/>
              </a:rPr>
              <a:t>最近的抗癌药物</a:t>
            </a:r>
            <a:r>
              <a:rPr lang="zh-CN" altLang="en-US" dirty="0">
                <a:solidFill>
                  <a:srgbClr val="FF0000"/>
                </a:solidFill>
                <a:latin typeface="+mn-ea"/>
                <a:ea typeface="+mn-ea"/>
                <a:cs typeface="Times New Roman" panose="02020603050405020304" pitchFamily="18" charset="0"/>
              </a:rPr>
              <a:t>埃坡霉素</a:t>
            </a:r>
            <a:r>
              <a:rPr lang="zh-CN" altLang="en-US" dirty="0">
                <a:latin typeface="+mn-ea"/>
                <a:ea typeface="+mn-ea"/>
                <a:cs typeface="Times New Roman" panose="02020603050405020304" pitchFamily="18" charset="0"/>
              </a:rPr>
              <a:t>等等都是</a:t>
            </a:r>
            <a:r>
              <a:rPr lang="zh-CN" altLang="en-US" dirty="0">
                <a:solidFill>
                  <a:srgbClr val="FF0000"/>
                </a:solidFill>
                <a:latin typeface="+mn-ea"/>
                <a:ea typeface="+mn-ea"/>
                <a:cs typeface="Times New Roman" panose="02020603050405020304" pitchFamily="18" charset="0"/>
              </a:rPr>
              <a:t>明星分子</a:t>
            </a:r>
            <a:r>
              <a:rPr lang="zh-CN" altLang="en-US" dirty="0">
                <a:latin typeface="+mn-ea"/>
                <a:ea typeface="+mn-ea"/>
                <a:cs typeface="Times New Roman" panose="02020603050405020304" pitchFamily="18" charset="0"/>
              </a:rPr>
              <a:t>。</a:t>
            </a:r>
            <a:r>
              <a:rPr lang="en-US" altLang="zh-CN" dirty="0">
                <a:latin typeface="+mn-ea"/>
                <a:ea typeface="+mn-ea"/>
                <a:cs typeface="Times New Roman" panose="02020603050405020304" pitchFamily="18" charset="0"/>
              </a:rPr>
              <a:t>——</a:t>
            </a:r>
            <a:r>
              <a:rPr lang="zh-CN" altLang="en-US" dirty="0">
                <a:latin typeface="+mn-ea"/>
                <a:ea typeface="+mn-ea"/>
                <a:cs typeface="Times New Roman" panose="02020603050405020304" pitchFamily="18" charset="0"/>
              </a:rPr>
              <a:t>这些分子都与人们的生活和健康有着密切的关系。</a:t>
            </a:r>
          </a:p>
        </p:txBody>
      </p:sp>
      <p:sp>
        <p:nvSpPr>
          <p:cNvPr id="5" name="Rectangle 1026"/>
          <p:cNvSpPr txBox="1">
            <a:spLocks noRot="1" noChangeArrowheads="1"/>
          </p:cNvSpPr>
          <p:nvPr/>
        </p:nvSpPr>
        <p:spPr bwMode="auto">
          <a:xfrm>
            <a:off x="152400" y="76200"/>
            <a:ext cx="9172575" cy="685800"/>
          </a:xfrm>
          <a:prstGeom prst="rect">
            <a:avLst/>
          </a:prstGeom>
          <a:noFill/>
          <a:ln>
            <a:noFill/>
          </a:ln>
          <a:effectLst/>
          <a:extLst/>
        </p:spPr>
        <p:txBody>
          <a:bodyPr anchor="ctr"/>
          <a:lstStyle>
            <a:lvl1pPr algn="ctr" rtl="0" fontAlgn="base">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2pPr>
            <a:lvl3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3pPr>
            <a:lvl4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4pPr>
            <a:lvl5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9pPr>
          </a:lstStyle>
          <a:p>
            <a:pPr algn="l">
              <a:defRPr/>
            </a:pPr>
            <a:r>
              <a:rPr lang="en-US" altLang="zh-CN" sz="3600" b="0" dirty="0" smtClean="0">
                <a:solidFill>
                  <a:srgbClr val="FF0000"/>
                </a:solidFill>
              </a:rPr>
              <a:t> </a:t>
            </a:r>
            <a:r>
              <a:rPr lang="en-US" altLang="zh-CN" sz="3200" dirty="0" smtClean="0">
                <a:solidFill>
                  <a:srgbClr val="FF9900"/>
                </a:solidFill>
              </a:rPr>
              <a:t>1.4   </a:t>
            </a:r>
            <a:r>
              <a:rPr lang="zh-CN" altLang="en-US" sz="3200" dirty="0" smtClean="0">
                <a:solidFill>
                  <a:srgbClr val="FF9900"/>
                </a:solidFill>
              </a:rPr>
              <a:t>现代化学的特点、新进展及化学信息资源</a:t>
            </a:r>
          </a:p>
        </p:txBody>
      </p:sp>
    </p:spTree>
    <p:extLst>
      <p:ext uri="{BB962C8B-B14F-4D97-AF65-F5344CB8AC3E}">
        <p14:creationId xmlns:p14="http://schemas.microsoft.com/office/powerpoint/2010/main" val="271590887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5779">
                                            <p:txEl>
                                              <p:pRg st="1" end="1"/>
                                            </p:txEl>
                                          </p:spTgt>
                                        </p:tgtEl>
                                        <p:attrNameLst>
                                          <p:attrName>style.visibility</p:attrName>
                                        </p:attrNameLst>
                                      </p:cBhvr>
                                      <p:to>
                                        <p:strVal val="visible"/>
                                      </p:to>
                                    </p:set>
                                    <p:anim calcmode="lin" valueType="num">
                                      <p:cBhvr additive="base">
                                        <p:cTn id="7" dur="500" fill="hold"/>
                                        <p:tgtEl>
                                          <p:spTgt spid="7577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57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5779">
                                            <p:txEl>
                                              <p:pRg st="2" end="2"/>
                                            </p:txEl>
                                          </p:spTgt>
                                        </p:tgtEl>
                                        <p:attrNameLst>
                                          <p:attrName>style.visibility</p:attrName>
                                        </p:attrNameLst>
                                      </p:cBhvr>
                                      <p:to>
                                        <p:strVal val="visible"/>
                                      </p:to>
                                    </p:set>
                                    <p:anim calcmode="lin" valueType="num">
                                      <p:cBhvr additive="base">
                                        <p:cTn id="13" dur="500" fill="hold"/>
                                        <p:tgtEl>
                                          <p:spTgt spid="7577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577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
          <p:cNvSpPr>
            <a:spLocks noChangeArrowheads="1"/>
          </p:cNvSpPr>
          <p:nvPr/>
        </p:nvSpPr>
        <p:spPr bwMode="auto">
          <a:xfrm>
            <a:off x="395039" y="809992"/>
            <a:ext cx="8353425"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6700" eaLnBrk="0" hangingPunct="0">
              <a:defRPr kumimoji="1" sz="24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黑体" panose="02010609060101010101" pitchFamily="49" charset="-122"/>
              </a:defRPr>
            </a:lvl9pPr>
          </a:lstStyle>
          <a:p>
            <a:pPr algn="just" eaLnBrk="1">
              <a:lnSpc>
                <a:spcPct val="150000"/>
              </a:lnSpc>
            </a:pPr>
            <a:r>
              <a:rPr lang="en-US" altLang="zh-CN" dirty="0">
                <a:solidFill>
                  <a:srgbClr val="FF0000"/>
                </a:solidFill>
                <a:ea typeface="方正舒体" panose="02010601030101010101" pitchFamily="2" charset="-122"/>
                <a:cs typeface="Times New Roman" panose="02020603050405020304" pitchFamily="18" charset="0"/>
              </a:rPr>
              <a:t>    </a:t>
            </a:r>
            <a:r>
              <a:rPr lang="en-US" altLang="zh-CN" dirty="0" smtClean="0">
                <a:solidFill>
                  <a:srgbClr val="FF0000"/>
                </a:solidFill>
                <a:latin typeface="+mn-ea"/>
                <a:ea typeface="+mn-ea"/>
                <a:cs typeface="Times New Roman" panose="02020603050405020304" pitchFamily="18" charset="0"/>
              </a:rPr>
              <a:t>21</a:t>
            </a:r>
            <a:r>
              <a:rPr lang="zh-CN" altLang="en-US" dirty="0">
                <a:solidFill>
                  <a:srgbClr val="FF0000"/>
                </a:solidFill>
                <a:latin typeface="+mn-ea"/>
                <a:ea typeface="+mn-ea"/>
                <a:cs typeface="Times New Roman" panose="02020603050405020304" pitchFamily="18" charset="0"/>
              </a:rPr>
              <a:t>世纪：</a:t>
            </a:r>
            <a:r>
              <a:rPr lang="zh-CN" altLang="en-US" dirty="0">
                <a:latin typeface="+mn-ea"/>
                <a:ea typeface="+mn-ea"/>
                <a:cs typeface="Times New Roman" panose="02020603050405020304" pitchFamily="18" charset="0"/>
              </a:rPr>
              <a:t>科学技术发展</a:t>
            </a:r>
            <a:r>
              <a:rPr lang="zh-CN" altLang="en-US" dirty="0" smtClean="0">
                <a:latin typeface="+mn-ea"/>
                <a:ea typeface="+mn-ea"/>
                <a:cs typeface="Times New Roman" panose="02020603050405020304" pitchFamily="18" charset="0"/>
              </a:rPr>
              <a:t>突飞猛进，在</a:t>
            </a:r>
            <a:r>
              <a:rPr lang="zh-CN" altLang="en-US" dirty="0">
                <a:latin typeface="+mn-ea"/>
                <a:ea typeface="+mn-ea"/>
                <a:cs typeface="Times New Roman" panose="02020603050405020304" pitchFamily="18" charset="0"/>
              </a:rPr>
              <a:t>研究对象的更新方面有以下几个特征</a:t>
            </a:r>
            <a:r>
              <a:rPr lang="en-US" altLang="zh-CN" dirty="0" smtClean="0">
                <a:latin typeface="+mn-ea"/>
                <a:ea typeface="+mn-ea"/>
                <a:cs typeface="Times New Roman" panose="02020603050405020304" pitchFamily="18" charset="0"/>
              </a:rPr>
              <a:t>:</a:t>
            </a:r>
          </a:p>
          <a:p>
            <a:pPr algn="just" eaLnBrk="1">
              <a:lnSpc>
                <a:spcPct val="150000"/>
              </a:lnSpc>
            </a:pPr>
            <a:endParaRPr lang="en-US" altLang="zh-CN" dirty="0">
              <a:latin typeface="+mn-ea"/>
              <a:ea typeface="+mn-ea"/>
              <a:cs typeface="Times New Roman" panose="02020603050405020304" pitchFamily="18" charset="0"/>
            </a:endParaRPr>
          </a:p>
          <a:p>
            <a:pPr algn="just" eaLnBrk="1">
              <a:lnSpc>
                <a:spcPct val="150000"/>
              </a:lnSpc>
              <a:buFontTx/>
              <a:buAutoNum type="arabicPeriod"/>
            </a:pPr>
            <a:r>
              <a:rPr lang="zh-CN" altLang="en-US" dirty="0">
                <a:solidFill>
                  <a:srgbClr val="FF0066"/>
                </a:solidFill>
                <a:latin typeface="+mn-ea"/>
                <a:ea typeface="+mn-ea"/>
                <a:cs typeface="Times New Roman" panose="02020603050405020304" pitchFamily="18" charset="0"/>
              </a:rPr>
              <a:t>数量上：</a:t>
            </a:r>
            <a:r>
              <a:rPr lang="zh-CN" altLang="en-US" dirty="0">
                <a:latin typeface="+mn-ea"/>
                <a:ea typeface="+mn-ea"/>
                <a:cs typeface="Times New Roman" panose="02020603050405020304" pitchFamily="18" charset="0"/>
              </a:rPr>
              <a:t>新分子和新化合物以指数函数的速度迅速</a:t>
            </a:r>
            <a:r>
              <a:rPr lang="zh-CN" altLang="en-US" dirty="0" smtClean="0">
                <a:latin typeface="+mn-ea"/>
                <a:ea typeface="+mn-ea"/>
                <a:cs typeface="Times New Roman" panose="02020603050405020304" pitchFamily="18" charset="0"/>
              </a:rPr>
              <a:t>增加，约</a:t>
            </a:r>
            <a:r>
              <a:rPr lang="zh-CN" altLang="en-US" dirty="0">
                <a:latin typeface="+mn-ea"/>
                <a:ea typeface="+mn-ea"/>
                <a:cs typeface="Times New Roman" panose="02020603050405020304" pitchFamily="18" charset="0"/>
              </a:rPr>
              <a:t>每</a:t>
            </a:r>
            <a:r>
              <a:rPr lang="en-US" altLang="zh-CN" dirty="0">
                <a:latin typeface="+mn-ea"/>
                <a:ea typeface="+mn-ea"/>
                <a:cs typeface="Times New Roman" panose="02020603050405020304" pitchFamily="18" charset="0"/>
              </a:rPr>
              <a:t>10</a:t>
            </a:r>
            <a:r>
              <a:rPr lang="zh-CN" altLang="en-US" dirty="0">
                <a:latin typeface="+mn-ea"/>
                <a:ea typeface="+mn-ea"/>
                <a:cs typeface="Times New Roman" panose="02020603050405020304" pitchFamily="18" charset="0"/>
              </a:rPr>
              <a:t>年翻一番；</a:t>
            </a:r>
          </a:p>
          <a:p>
            <a:pPr algn="just" eaLnBrk="1">
              <a:lnSpc>
                <a:spcPct val="150000"/>
              </a:lnSpc>
              <a:buFontTx/>
              <a:buAutoNum type="arabicPeriod"/>
            </a:pPr>
            <a:r>
              <a:rPr lang="zh-CN" altLang="en-US" dirty="0">
                <a:solidFill>
                  <a:srgbClr val="FF0066"/>
                </a:solidFill>
                <a:latin typeface="+mn-ea"/>
                <a:ea typeface="+mn-ea"/>
                <a:cs typeface="Times New Roman" panose="02020603050405020304" pitchFamily="18" charset="0"/>
              </a:rPr>
              <a:t>质量上：</a:t>
            </a:r>
            <a:r>
              <a:rPr lang="zh-CN" altLang="en-US" dirty="0">
                <a:latin typeface="+mn-ea"/>
                <a:ea typeface="+mn-ea"/>
                <a:cs typeface="Times New Roman" panose="02020603050405020304" pitchFamily="18" charset="0"/>
              </a:rPr>
              <a:t>更加重视人类需要的功能分子和功能材料；</a:t>
            </a:r>
          </a:p>
          <a:p>
            <a:pPr algn="just" eaLnBrk="1">
              <a:lnSpc>
                <a:spcPct val="150000"/>
              </a:lnSpc>
              <a:buFontTx/>
              <a:buAutoNum type="arabicPeriod"/>
            </a:pPr>
            <a:r>
              <a:rPr lang="zh-CN" altLang="en-US" dirty="0">
                <a:solidFill>
                  <a:srgbClr val="FF0066"/>
                </a:solidFill>
                <a:latin typeface="+mn-ea"/>
                <a:ea typeface="+mn-ea"/>
                <a:cs typeface="Times New Roman" panose="02020603050405020304" pitchFamily="18" charset="0"/>
              </a:rPr>
              <a:t>不再满足于合成新分子：</a:t>
            </a:r>
            <a:r>
              <a:rPr lang="zh-CN" altLang="en-US" dirty="0">
                <a:latin typeface="+mn-ea"/>
                <a:ea typeface="+mn-ea"/>
                <a:cs typeface="Times New Roman" panose="02020603050405020304" pitchFamily="18" charset="0"/>
              </a:rPr>
              <a:t>而是把分子扩展组装为分子材料、分子器件、分子机器</a:t>
            </a:r>
            <a:r>
              <a:rPr lang="zh-CN" altLang="en-US" dirty="0" smtClean="0">
                <a:latin typeface="+mn-ea"/>
                <a:ea typeface="+mn-ea"/>
                <a:cs typeface="Times New Roman" panose="02020603050405020304" pitchFamily="18" charset="0"/>
              </a:rPr>
              <a:t>等，如</a:t>
            </a:r>
            <a:r>
              <a:rPr lang="zh-CN" altLang="en-US" dirty="0">
                <a:latin typeface="+mn-ea"/>
                <a:ea typeface="+mn-ea"/>
                <a:cs typeface="Times New Roman" panose="02020603050405020304" pitchFamily="18" charset="0"/>
              </a:rPr>
              <a:t>分子导线、分子开关、分子磁体、分子</a:t>
            </a:r>
            <a:r>
              <a:rPr lang="zh-CN" altLang="en-US" dirty="0" smtClean="0">
                <a:latin typeface="+mn-ea"/>
                <a:ea typeface="+mn-ea"/>
                <a:cs typeface="Times New Roman" panose="02020603050405020304" pitchFamily="18" charset="0"/>
              </a:rPr>
              <a:t>电路，甚至</a:t>
            </a:r>
            <a:r>
              <a:rPr lang="zh-CN" altLang="en-US" dirty="0">
                <a:latin typeface="+mn-ea"/>
                <a:ea typeface="+mn-ea"/>
                <a:cs typeface="Times New Roman" panose="02020603050405020304" pitchFamily="18" charset="0"/>
              </a:rPr>
              <a:t>分子计算机</a:t>
            </a:r>
            <a:r>
              <a:rPr lang="zh-CN" altLang="en-US" dirty="0" smtClean="0">
                <a:latin typeface="+mn-ea"/>
                <a:ea typeface="+mn-ea"/>
                <a:cs typeface="Times New Roman" panose="02020603050405020304" pitchFamily="18" charset="0"/>
              </a:rPr>
              <a:t>等</a:t>
            </a:r>
            <a:r>
              <a:rPr lang="zh-CN" altLang="en-US" dirty="0">
                <a:latin typeface="+mn-ea"/>
                <a:ea typeface="+mn-ea"/>
                <a:cs typeface="Times New Roman" panose="02020603050405020304" pitchFamily="18" charset="0"/>
              </a:rPr>
              <a:t>。</a:t>
            </a:r>
            <a:r>
              <a:rPr lang="en-US" altLang="zh-CN" dirty="0" smtClean="0">
                <a:latin typeface="+mn-ea"/>
                <a:ea typeface="+mn-ea"/>
                <a:cs typeface="Times New Roman" panose="02020603050405020304" pitchFamily="18" charset="0"/>
              </a:rPr>
              <a:t>   </a:t>
            </a:r>
            <a:endParaRPr lang="en-US" altLang="zh-CN" dirty="0">
              <a:latin typeface="+mn-ea"/>
              <a:ea typeface="+mn-ea"/>
              <a:cs typeface="Times New Roman" panose="02020603050405020304" pitchFamily="18" charset="0"/>
            </a:endParaRPr>
          </a:p>
          <a:p>
            <a:pPr algn="just" eaLnBrk="1">
              <a:lnSpc>
                <a:spcPct val="150000"/>
              </a:lnSpc>
            </a:pPr>
            <a:r>
              <a:rPr lang="zh-CN" altLang="en-US" dirty="0">
                <a:ea typeface="方正舒体" panose="02010601030101010101" pitchFamily="2" charset="-122"/>
                <a:cs typeface="Times New Roman" panose="02020603050405020304" pitchFamily="18" charset="0"/>
              </a:rPr>
              <a:t> </a:t>
            </a:r>
            <a:endParaRPr lang="zh-CN" altLang="en-US" dirty="0">
              <a:solidFill>
                <a:srgbClr val="0000FF"/>
              </a:solidFill>
              <a:ea typeface="方正舒体" panose="02010601030101010101" pitchFamily="2" charset="-122"/>
              <a:cs typeface="Times New Roman" panose="02020603050405020304" pitchFamily="18" charset="0"/>
            </a:endParaRPr>
          </a:p>
        </p:txBody>
      </p:sp>
    </p:spTree>
    <p:extLst>
      <p:ext uri="{BB962C8B-B14F-4D97-AF65-F5344CB8AC3E}">
        <p14:creationId xmlns:p14="http://schemas.microsoft.com/office/powerpoint/2010/main" val="15482836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6802">
                                            <p:txEl>
                                              <p:pRg st="2" end="2"/>
                                            </p:txEl>
                                          </p:spTgt>
                                        </p:tgtEl>
                                        <p:attrNameLst>
                                          <p:attrName>style.visibility</p:attrName>
                                        </p:attrNameLst>
                                      </p:cBhvr>
                                      <p:to>
                                        <p:strVal val="visible"/>
                                      </p:to>
                                    </p:set>
                                    <p:anim calcmode="lin" valueType="num">
                                      <p:cBhvr additive="base">
                                        <p:cTn id="7" dur="500" fill="hold"/>
                                        <p:tgtEl>
                                          <p:spTgt spid="7680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680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6802">
                                            <p:txEl>
                                              <p:pRg st="3" end="3"/>
                                            </p:txEl>
                                          </p:spTgt>
                                        </p:tgtEl>
                                        <p:attrNameLst>
                                          <p:attrName>style.visibility</p:attrName>
                                        </p:attrNameLst>
                                      </p:cBhvr>
                                      <p:to>
                                        <p:strVal val="visible"/>
                                      </p:to>
                                    </p:set>
                                    <p:anim calcmode="lin" valueType="num">
                                      <p:cBhvr additive="base">
                                        <p:cTn id="13" dur="500" fill="hold"/>
                                        <p:tgtEl>
                                          <p:spTgt spid="7680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680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6802">
                                            <p:txEl>
                                              <p:pRg st="4" end="4"/>
                                            </p:txEl>
                                          </p:spTgt>
                                        </p:tgtEl>
                                        <p:attrNameLst>
                                          <p:attrName>style.visibility</p:attrName>
                                        </p:attrNameLst>
                                      </p:cBhvr>
                                      <p:to>
                                        <p:strVal val="visible"/>
                                      </p:to>
                                    </p:set>
                                    <p:anim calcmode="lin" valueType="num">
                                      <p:cBhvr additive="base">
                                        <p:cTn id="19" dur="500" fill="hold"/>
                                        <p:tgtEl>
                                          <p:spTgt spid="7680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680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76802">
                                            <p:txEl>
                                              <p:pRg st="5" end="5"/>
                                            </p:txEl>
                                          </p:spTgt>
                                        </p:tgtEl>
                                        <p:attrNameLst>
                                          <p:attrName>style.visibility</p:attrName>
                                        </p:attrNameLst>
                                      </p:cBhvr>
                                      <p:to>
                                        <p:strVal val="visible"/>
                                      </p:to>
                                    </p:set>
                                    <p:anim calcmode="lin" valueType="num">
                                      <p:cBhvr additive="base">
                                        <p:cTn id="25" dur="500" fill="hold"/>
                                        <p:tgtEl>
                                          <p:spTgt spid="76802">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680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1"/>
          <p:cNvSpPr txBox="1">
            <a:spLocks noChangeArrowheads="1"/>
          </p:cNvSpPr>
          <p:nvPr/>
        </p:nvSpPr>
        <p:spPr bwMode="auto">
          <a:xfrm>
            <a:off x="285750" y="285750"/>
            <a:ext cx="8643938" cy="6035675"/>
          </a:xfrm>
          <a:prstGeom prst="rect">
            <a:avLst/>
          </a:prstGeom>
          <a:noFill/>
          <a:ln w="9525">
            <a:noFill/>
            <a:miter lim="800000"/>
            <a:headEnd/>
            <a:tailEnd/>
          </a:ln>
        </p:spPr>
        <p:txBody>
          <a:bodyPr>
            <a:spAutoFit/>
          </a:bodyPr>
          <a:lstStyle/>
          <a:p>
            <a:pPr marL="514350" indent="-514350">
              <a:lnSpc>
                <a:spcPts val="3900"/>
              </a:lnSpc>
            </a:pPr>
            <a:r>
              <a:rPr kumimoji="1" lang="en-US" altLang="zh-CN" sz="2800" b="1">
                <a:solidFill>
                  <a:srgbClr val="FFFF00"/>
                </a:solidFill>
                <a:latin typeface="宋体" pitchFamily="2" charset="-122"/>
              </a:rPr>
              <a:t>   </a:t>
            </a:r>
            <a:r>
              <a:rPr kumimoji="1" lang="zh-CN" altLang="en-US" sz="3200" b="1">
                <a:solidFill>
                  <a:srgbClr val="FFFF00"/>
                </a:solidFill>
                <a:latin typeface="宋体" pitchFamily="2" charset="-122"/>
              </a:rPr>
              <a:t>化学信息资源及化学文献的查阅方法</a:t>
            </a:r>
          </a:p>
          <a:p>
            <a:pPr marL="514350" indent="-514350">
              <a:lnSpc>
                <a:spcPts val="3900"/>
              </a:lnSpc>
            </a:pPr>
            <a:r>
              <a:rPr kumimoji="1" lang="zh-CN" altLang="en-US" sz="2800">
                <a:solidFill>
                  <a:srgbClr val="FFFF00"/>
                </a:solidFill>
                <a:latin typeface="黑体" pitchFamily="2" charset="-122"/>
                <a:ea typeface="黑体" pitchFamily="2" charset="-122"/>
              </a:rPr>
              <a:t>      </a:t>
            </a:r>
            <a:r>
              <a:rPr kumimoji="1" lang="zh-CN" altLang="en-US" sz="2800">
                <a:latin typeface="黑体" pitchFamily="2" charset="-122"/>
                <a:ea typeface="黑体" pitchFamily="2" charset="-122"/>
              </a:rPr>
              <a:t>化学因与其它众多学科交叉，文献数量在</a:t>
            </a:r>
            <a:r>
              <a:rPr kumimoji="1" lang="en-US" altLang="zh-CN" sz="2800">
                <a:latin typeface="黑体" pitchFamily="2" charset="-122"/>
                <a:ea typeface="黑体" pitchFamily="2" charset="-122"/>
              </a:rPr>
              <a:t>20</a:t>
            </a:r>
            <a:r>
              <a:rPr kumimoji="1" lang="zh-CN" altLang="en-US" sz="2800">
                <a:latin typeface="黑体" pitchFamily="2" charset="-122"/>
                <a:ea typeface="黑体" pitchFamily="2" charset="-122"/>
              </a:rPr>
              <a:t>世纪后半叶迅速增加，如美国的</a:t>
            </a:r>
            <a:r>
              <a:rPr kumimoji="1" lang="en-US" altLang="zh-CN" sz="2800">
                <a:latin typeface="黑体" pitchFamily="2" charset="-122"/>
                <a:ea typeface="黑体" pitchFamily="2" charset="-122"/>
              </a:rPr>
              <a:t>《Chemical Abstracts》</a:t>
            </a:r>
            <a:r>
              <a:rPr kumimoji="1" lang="zh-CN" altLang="en-US" sz="2800">
                <a:latin typeface="黑体" pitchFamily="2" charset="-122"/>
                <a:ea typeface="黑体" pitchFamily="2" charset="-122"/>
              </a:rPr>
              <a:t>（简称</a:t>
            </a:r>
            <a:r>
              <a:rPr kumimoji="1" lang="en-US" altLang="zh-CN" sz="2800">
                <a:latin typeface="黑体" pitchFamily="2" charset="-122"/>
                <a:ea typeface="黑体" pitchFamily="2" charset="-122"/>
              </a:rPr>
              <a:t>CA</a:t>
            </a:r>
            <a:r>
              <a:rPr kumimoji="1" lang="zh-CN" altLang="en-US" sz="2800">
                <a:latin typeface="黑体" pitchFamily="2" charset="-122"/>
                <a:ea typeface="黑体" pitchFamily="2" charset="-122"/>
              </a:rPr>
              <a:t>）每卷收录文摘已达到</a:t>
            </a:r>
            <a:r>
              <a:rPr kumimoji="1" lang="en-US" altLang="zh-CN" sz="2800">
                <a:latin typeface="黑体" pitchFamily="2" charset="-122"/>
                <a:ea typeface="黑体" pitchFamily="2" charset="-122"/>
              </a:rPr>
              <a:t>37</a:t>
            </a:r>
            <a:r>
              <a:rPr kumimoji="1" lang="zh-CN" altLang="en-US" sz="2800">
                <a:latin typeface="黑体" pitchFamily="2" charset="-122"/>
                <a:ea typeface="黑体" pitchFamily="2" charset="-122"/>
              </a:rPr>
              <a:t>万多条。要从如此巨大的信息资源中获取所需信息，必须借助适当的工具。计算机和</a:t>
            </a:r>
            <a:r>
              <a:rPr kumimoji="1" lang="en-US" altLang="zh-CN" sz="2800">
                <a:latin typeface="黑体" pitchFamily="2" charset="-122"/>
                <a:ea typeface="黑体" pitchFamily="2" charset="-122"/>
              </a:rPr>
              <a:t>Internet</a:t>
            </a:r>
            <a:r>
              <a:rPr kumimoji="1" lang="zh-CN" altLang="en-US" sz="2800">
                <a:latin typeface="黑体" pitchFamily="2" charset="-122"/>
                <a:ea typeface="黑体" pitchFamily="2" charset="-122"/>
              </a:rPr>
              <a:t>的迅猛发展，使化学信息的查阅日益快捷。如</a:t>
            </a:r>
            <a:r>
              <a:rPr kumimoji="1" lang="en-US" altLang="zh-CN" sz="2800">
                <a:latin typeface="黑体" pitchFamily="2" charset="-122"/>
                <a:ea typeface="黑体" pitchFamily="2" charset="-122"/>
              </a:rPr>
              <a:t>《</a:t>
            </a:r>
            <a:r>
              <a:rPr kumimoji="1" lang="zh-CN" altLang="en-US" sz="2800">
                <a:latin typeface="黑体" pitchFamily="2" charset="-122"/>
                <a:ea typeface="黑体" pitchFamily="2" charset="-122"/>
              </a:rPr>
              <a:t>科学引文索引</a:t>
            </a:r>
            <a:r>
              <a:rPr kumimoji="1" lang="en-US" altLang="zh-CN" sz="2800">
                <a:latin typeface="黑体" pitchFamily="2" charset="-122"/>
                <a:ea typeface="黑体" pitchFamily="2" charset="-122"/>
              </a:rPr>
              <a:t>》</a:t>
            </a:r>
            <a:r>
              <a:rPr kumimoji="1" lang="zh-CN" altLang="en-US" sz="2800">
                <a:latin typeface="黑体" pitchFamily="2" charset="-122"/>
                <a:ea typeface="黑体" pitchFamily="2" charset="-122"/>
              </a:rPr>
              <a:t>（</a:t>
            </a:r>
            <a:r>
              <a:rPr kumimoji="1" lang="en-US" altLang="zh-CN" sz="2800">
                <a:latin typeface="黑体" pitchFamily="2" charset="-122"/>
                <a:ea typeface="黑体" pitchFamily="2" charset="-122"/>
              </a:rPr>
              <a:t>SCI</a:t>
            </a:r>
            <a:r>
              <a:rPr kumimoji="1" lang="zh-CN" altLang="en-US" sz="2800">
                <a:latin typeface="黑体" pitchFamily="2" charset="-122"/>
                <a:ea typeface="黑体" pitchFamily="2" charset="-122"/>
              </a:rPr>
              <a:t>）、</a:t>
            </a:r>
            <a:r>
              <a:rPr kumimoji="1" lang="en-US" altLang="zh-CN" sz="2800">
                <a:latin typeface="黑体" pitchFamily="2" charset="-122"/>
                <a:ea typeface="黑体" pitchFamily="2" charset="-122"/>
              </a:rPr>
              <a:t>《</a:t>
            </a:r>
            <a:r>
              <a:rPr kumimoji="1" lang="zh-CN" altLang="en-US" sz="2800">
                <a:latin typeface="黑体" pitchFamily="2" charset="-122"/>
                <a:ea typeface="黑体" pitchFamily="2" charset="-122"/>
              </a:rPr>
              <a:t>工程索引</a:t>
            </a:r>
            <a:r>
              <a:rPr kumimoji="1" lang="en-US" altLang="zh-CN" sz="2800">
                <a:latin typeface="黑体" pitchFamily="2" charset="-122"/>
                <a:ea typeface="黑体" pitchFamily="2" charset="-122"/>
              </a:rPr>
              <a:t>》</a:t>
            </a:r>
            <a:r>
              <a:rPr kumimoji="1" lang="zh-CN" altLang="en-US" sz="2800">
                <a:latin typeface="黑体" pitchFamily="2" charset="-122"/>
                <a:ea typeface="黑体" pitchFamily="2" charset="-122"/>
              </a:rPr>
              <a:t>（</a:t>
            </a:r>
            <a:r>
              <a:rPr kumimoji="1" lang="en-US" altLang="zh-CN" sz="2800">
                <a:latin typeface="黑体" pitchFamily="2" charset="-122"/>
                <a:ea typeface="黑体" pitchFamily="2" charset="-122"/>
              </a:rPr>
              <a:t>EI</a:t>
            </a:r>
            <a:r>
              <a:rPr kumimoji="1" lang="zh-CN" altLang="en-US" sz="2800">
                <a:latin typeface="黑体" pitchFamily="2" charset="-122"/>
                <a:ea typeface="黑体" pitchFamily="2" charset="-122"/>
              </a:rPr>
              <a:t>）、</a:t>
            </a:r>
            <a:r>
              <a:rPr kumimoji="1" lang="en-US" altLang="zh-CN" sz="2800">
                <a:latin typeface="黑体" pitchFamily="2" charset="-122"/>
                <a:ea typeface="黑体" pitchFamily="2" charset="-122"/>
              </a:rPr>
              <a:t>《</a:t>
            </a:r>
            <a:r>
              <a:rPr kumimoji="1" lang="zh-CN" altLang="en-US" sz="2800">
                <a:latin typeface="黑体" pitchFamily="2" charset="-122"/>
                <a:ea typeface="黑体" pitchFamily="2" charset="-122"/>
              </a:rPr>
              <a:t>科技会议录索引</a:t>
            </a:r>
            <a:r>
              <a:rPr kumimoji="1" lang="en-US" altLang="zh-CN" sz="2800">
                <a:latin typeface="黑体" pitchFamily="2" charset="-122"/>
                <a:ea typeface="黑体" pitchFamily="2" charset="-122"/>
              </a:rPr>
              <a:t>》</a:t>
            </a:r>
            <a:r>
              <a:rPr kumimoji="1" lang="zh-CN" altLang="en-US" sz="2800">
                <a:latin typeface="黑体" pitchFamily="2" charset="-122"/>
                <a:ea typeface="黑体" pitchFamily="2" charset="-122"/>
              </a:rPr>
              <a:t>（</a:t>
            </a:r>
            <a:r>
              <a:rPr kumimoji="1" lang="en-US" altLang="zh-CN" sz="2800">
                <a:latin typeface="黑体" pitchFamily="2" charset="-122"/>
                <a:ea typeface="黑体" pitchFamily="2" charset="-122"/>
              </a:rPr>
              <a:t>ISTP</a:t>
            </a:r>
            <a:r>
              <a:rPr kumimoji="1" lang="zh-CN" altLang="en-US" sz="2800">
                <a:latin typeface="黑体" pitchFamily="2" charset="-122"/>
                <a:ea typeface="黑体" pitchFamily="2" charset="-122"/>
              </a:rPr>
              <a:t>）、</a:t>
            </a:r>
            <a:r>
              <a:rPr kumimoji="1" lang="en-US" altLang="zh-CN" sz="2800">
                <a:latin typeface="黑体" pitchFamily="2" charset="-122"/>
                <a:ea typeface="黑体" pitchFamily="2" charset="-122"/>
              </a:rPr>
              <a:t>《</a:t>
            </a:r>
            <a:r>
              <a:rPr kumimoji="1" lang="zh-CN" altLang="en-US" sz="2800">
                <a:latin typeface="黑体" pitchFamily="2" charset="-122"/>
                <a:ea typeface="黑体" pitchFamily="2" charset="-122"/>
              </a:rPr>
              <a:t>科学评论索引</a:t>
            </a:r>
            <a:r>
              <a:rPr kumimoji="1" lang="en-US" altLang="zh-CN" sz="2800">
                <a:latin typeface="黑体" pitchFamily="2" charset="-122"/>
                <a:ea typeface="黑体" pitchFamily="2" charset="-122"/>
              </a:rPr>
              <a:t>》</a:t>
            </a:r>
            <a:r>
              <a:rPr kumimoji="1" lang="zh-CN" altLang="en-US" sz="2800">
                <a:latin typeface="黑体" pitchFamily="2" charset="-122"/>
                <a:ea typeface="黑体" pitchFamily="2" charset="-122"/>
              </a:rPr>
              <a:t>（</a:t>
            </a:r>
            <a:r>
              <a:rPr kumimoji="1" lang="en-US" altLang="zh-CN" sz="2800">
                <a:latin typeface="黑体" pitchFamily="2" charset="-122"/>
                <a:ea typeface="黑体" pitchFamily="2" charset="-122"/>
              </a:rPr>
              <a:t>ISR</a:t>
            </a:r>
            <a:r>
              <a:rPr kumimoji="1" lang="zh-CN" altLang="en-US" sz="2800">
                <a:latin typeface="黑体" pitchFamily="2" charset="-122"/>
                <a:ea typeface="黑体" pitchFamily="2" charset="-122"/>
              </a:rPr>
              <a:t>）及</a:t>
            </a:r>
            <a:r>
              <a:rPr kumimoji="1" lang="en-US" altLang="zh-CN" sz="2800">
                <a:latin typeface="黑体" pitchFamily="2" charset="-122"/>
                <a:ea typeface="黑体" pitchFamily="2" charset="-122"/>
              </a:rPr>
              <a:t>《</a:t>
            </a:r>
            <a:r>
              <a:rPr kumimoji="1" lang="zh-CN" altLang="en-US" sz="2800">
                <a:latin typeface="黑体" pitchFamily="2" charset="-122"/>
                <a:ea typeface="黑体" pitchFamily="2" charset="-122"/>
              </a:rPr>
              <a:t>化学文摘</a:t>
            </a:r>
            <a:r>
              <a:rPr kumimoji="1" lang="en-US" altLang="zh-CN" sz="2800">
                <a:latin typeface="黑体" pitchFamily="2" charset="-122"/>
                <a:ea typeface="黑体" pitchFamily="2" charset="-122"/>
              </a:rPr>
              <a:t>》</a:t>
            </a:r>
            <a:r>
              <a:rPr kumimoji="1" lang="zh-CN" altLang="en-US" sz="2800">
                <a:latin typeface="黑体" pitchFamily="2" charset="-122"/>
                <a:ea typeface="黑体" pitchFamily="2" charset="-122"/>
              </a:rPr>
              <a:t>（</a:t>
            </a:r>
            <a:r>
              <a:rPr kumimoji="1" lang="en-US" altLang="zh-CN" sz="2800">
                <a:latin typeface="黑体" pitchFamily="2" charset="-122"/>
                <a:ea typeface="黑体" pitchFamily="2" charset="-122"/>
              </a:rPr>
              <a:t>CA》</a:t>
            </a:r>
            <a:r>
              <a:rPr kumimoji="1" lang="zh-CN" altLang="en-US" sz="2800">
                <a:latin typeface="黑体" pitchFamily="2" charset="-122"/>
                <a:ea typeface="黑体" pitchFamily="2" charset="-122"/>
              </a:rPr>
              <a:t>等，都提供了世界范围内在化学、化工等领域的研究成就，使我们能够迅速查阅和了解该领域的前沿进展。</a:t>
            </a:r>
          </a:p>
        </p:txBody>
      </p:sp>
      <p:sp>
        <p:nvSpPr>
          <p:cNvPr id="19459" name="AutoShape 3">
            <a:hlinkClick r:id="rId3" action="ppaction://hlinksldjump" highlightClick="1"/>
          </p:cNvPr>
          <p:cNvSpPr>
            <a:spLocks noChangeArrowheads="1"/>
          </p:cNvSpPr>
          <p:nvPr/>
        </p:nvSpPr>
        <p:spPr bwMode="auto">
          <a:xfrm>
            <a:off x="8101013" y="6308725"/>
            <a:ext cx="504825" cy="306388"/>
          </a:xfrm>
          <a:prstGeom prst="actionButtonBackPrevious">
            <a:avLst/>
          </a:prstGeom>
          <a:solidFill>
            <a:srgbClr val="3366FF"/>
          </a:solidFill>
          <a:ln w="9525">
            <a:noFill/>
            <a:miter lim="800000"/>
            <a:headEnd/>
            <a:tailEnd/>
          </a:ln>
        </p:spPr>
        <p:txBody>
          <a:bodyPr wrap="none" anchor="ctr"/>
          <a:lstStyle/>
          <a:p>
            <a:endParaRPr lang="zh-CN" altLang="en-US"/>
          </a:p>
        </p:txBody>
      </p:sp>
    </p:spTree>
  </p:cSld>
  <p:clrMapOvr>
    <a:masterClrMapping/>
  </p:clrMapOvr>
  <p:transition>
    <p:random/>
    <p:sndAc>
      <p:stSnd>
        <p:snd r:embed="rId2" name="CAMERA.WAV"/>
      </p:stSnd>
    </p:sndAc>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Rectangle 3"/>
          <p:cNvSpPr>
            <a:spLocks noGrp="1" noRot="1" noChangeArrowheads="1"/>
          </p:cNvSpPr>
          <p:nvPr>
            <p:ph type="title" idx="4294967295"/>
          </p:nvPr>
        </p:nvSpPr>
        <p:spPr>
          <a:xfrm>
            <a:off x="395288" y="260350"/>
            <a:ext cx="7772400" cy="765175"/>
          </a:xfrm>
        </p:spPr>
        <p:txBody>
          <a:bodyPr/>
          <a:lstStyle/>
          <a:p>
            <a:pPr algn="l" eaLnBrk="1" hangingPunct="1">
              <a:defRPr/>
            </a:pPr>
            <a:r>
              <a:rPr lang="en-US" altLang="zh-CN" sz="4000" smtClean="0">
                <a:solidFill>
                  <a:srgbClr val="FF9900"/>
                </a:solidFill>
              </a:rPr>
              <a:t>1.5   </a:t>
            </a:r>
            <a:r>
              <a:rPr lang="zh-CN" altLang="en-US" sz="4000" smtClean="0">
                <a:solidFill>
                  <a:srgbClr val="FF9900"/>
                </a:solidFill>
              </a:rPr>
              <a:t>基础化学的学习方法</a:t>
            </a:r>
          </a:p>
        </p:txBody>
      </p:sp>
      <p:sp>
        <p:nvSpPr>
          <p:cNvPr id="174084" name="Rectangle 4"/>
          <p:cNvSpPr>
            <a:spLocks noChangeArrowheads="1"/>
          </p:cNvSpPr>
          <p:nvPr/>
        </p:nvSpPr>
        <p:spPr bwMode="auto">
          <a:xfrm>
            <a:off x="827088" y="1557338"/>
            <a:ext cx="7993062" cy="4792662"/>
          </a:xfrm>
          <a:prstGeom prst="rect">
            <a:avLst/>
          </a:prstGeom>
          <a:noFill/>
          <a:ln w="9525">
            <a:noFill/>
            <a:miter lim="800000"/>
            <a:headEnd/>
            <a:tailEnd/>
          </a:ln>
        </p:spPr>
        <p:txBody>
          <a:bodyPr tIns="0">
            <a:spAutoFit/>
          </a:bodyPr>
          <a:lstStyle/>
          <a:p>
            <a:r>
              <a:rPr kumimoji="1" lang="en-US" altLang="zh-CN" sz="2400">
                <a:latin typeface="Times New Roman" pitchFamily="18" charset="0"/>
              </a:rPr>
              <a:t> </a:t>
            </a:r>
            <a:r>
              <a:rPr kumimoji="1" lang="en-US" altLang="zh-CN" sz="2400" b="1">
                <a:solidFill>
                  <a:srgbClr val="FF6600"/>
                </a:solidFill>
                <a:sym typeface="Wingdings" pitchFamily="2" charset="2"/>
              </a:rPr>
              <a:t></a:t>
            </a:r>
            <a:r>
              <a:rPr lang="zh-CN" altLang="en-US" sz="2400" b="1">
                <a:solidFill>
                  <a:srgbClr val="FF0000"/>
                </a:solidFill>
                <a:latin typeface="宋体" pitchFamily="2" charset="-122"/>
              </a:rPr>
              <a:t>打好基础</a:t>
            </a:r>
            <a:r>
              <a:rPr lang="zh-CN" altLang="en-US" sz="2400" b="1">
                <a:latin typeface="宋体" pitchFamily="2" charset="-122"/>
              </a:rPr>
              <a:t>，掌握化学变化过程中的基本规律、基本原理</a:t>
            </a:r>
          </a:p>
          <a:p>
            <a:r>
              <a:rPr lang="zh-CN" altLang="en-US" sz="2400" b="1">
                <a:latin typeface="宋体" pitchFamily="2" charset="-122"/>
              </a:rPr>
              <a:t>    和基本知识</a:t>
            </a:r>
          </a:p>
          <a:p>
            <a:endParaRPr lang="zh-CN" altLang="en-US" sz="2400">
              <a:latin typeface="宋体" pitchFamily="2" charset="-122"/>
            </a:endParaRPr>
          </a:p>
          <a:p>
            <a:r>
              <a:rPr lang="zh-CN" altLang="en-US" sz="2400" b="1">
                <a:latin typeface="宋体" pitchFamily="2" charset="-122"/>
              </a:rPr>
              <a:t> </a:t>
            </a:r>
            <a:r>
              <a:rPr kumimoji="1" lang="zh-CN" altLang="en-US" sz="2400" b="1">
                <a:solidFill>
                  <a:srgbClr val="FF6600"/>
                </a:solidFill>
                <a:latin typeface="宋体" pitchFamily="2" charset="-122"/>
                <a:sym typeface="Wingdings" pitchFamily="2" charset="2"/>
              </a:rPr>
              <a:t></a:t>
            </a:r>
            <a:r>
              <a:rPr lang="zh-CN" altLang="en-US" sz="2400" b="1">
                <a:solidFill>
                  <a:srgbClr val="FF0000"/>
                </a:solidFill>
                <a:latin typeface="宋体" pitchFamily="2" charset="-122"/>
              </a:rPr>
              <a:t>注重实验</a:t>
            </a:r>
            <a:r>
              <a:rPr lang="zh-CN" altLang="en-US" sz="2400" b="1">
                <a:latin typeface="宋体" pitchFamily="2" charset="-122"/>
              </a:rPr>
              <a:t>，掌握基本实验基本技能，培养科学的观察、   </a:t>
            </a:r>
          </a:p>
          <a:p>
            <a:r>
              <a:rPr lang="zh-CN" altLang="en-US" sz="2400" b="1">
                <a:latin typeface="宋体" pitchFamily="2" charset="-122"/>
              </a:rPr>
              <a:t>    分析问题的能力</a:t>
            </a:r>
          </a:p>
          <a:p>
            <a:endParaRPr lang="zh-CN" altLang="en-US" sz="2400">
              <a:latin typeface="宋体" pitchFamily="2" charset="-122"/>
            </a:endParaRPr>
          </a:p>
          <a:p>
            <a:r>
              <a:rPr lang="zh-CN" altLang="en-US" sz="2400" b="1">
                <a:latin typeface="宋体" pitchFamily="2" charset="-122"/>
              </a:rPr>
              <a:t> </a:t>
            </a:r>
            <a:r>
              <a:rPr kumimoji="1" lang="zh-CN" altLang="en-US" sz="2400" b="1">
                <a:solidFill>
                  <a:srgbClr val="FF6600"/>
                </a:solidFill>
                <a:latin typeface="宋体" pitchFamily="2" charset="-122"/>
                <a:sym typeface="Wingdings" pitchFamily="2" charset="2"/>
              </a:rPr>
              <a:t></a:t>
            </a:r>
            <a:r>
              <a:rPr lang="zh-CN" altLang="en-US" sz="2400" b="1">
                <a:latin typeface="宋体" pitchFamily="2" charset="-122"/>
              </a:rPr>
              <a:t>学会</a:t>
            </a:r>
            <a:r>
              <a:rPr lang="zh-CN" altLang="en-US" sz="2400" b="1">
                <a:solidFill>
                  <a:srgbClr val="FF0000"/>
                </a:solidFill>
                <a:latin typeface="宋体" pitchFamily="2" charset="-122"/>
              </a:rPr>
              <a:t>用化学的方式、方法去分析、思考和解决问题</a:t>
            </a:r>
            <a:r>
              <a:rPr lang="zh-CN" altLang="en-US" sz="2400" b="1">
                <a:latin typeface="宋体" pitchFamily="2" charset="-122"/>
              </a:rPr>
              <a:t>，培      </a:t>
            </a:r>
          </a:p>
          <a:p>
            <a:r>
              <a:rPr lang="zh-CN" altLang="en-US" sz="2400" b="1">
                <a:latin typeface="宋体" pitchFamily="2" charset="-122"/>
              </a:rPr>
              <a:t>    养独立工作的能力</a:t>
            </a:r>
          </a:p>
          <a:p>
            <a:endParaRPr lang="zh-CN" altLang="en-US" sz="2400">
              <a:latin typeface="宋体" pitchFamily="2" charset="-122"/>
            </a:endParaRPr>
          </a:p>
          <a:p>
            <a:r>
              <a:rPr lang="zh-CN" altLang="en-US" sz="2400" b="1">
                <a:latin typeface="宋体" pitchFamily="2" charset="-122"/>
              </a:rPr>
              <a:t> </a:t>
            </a:r>
            <a:r>
              <a:rPr kumimoji="1" lang="zh-CN" altLang="en-US" sz="2400" b="1">
                <a:solidFill>
                  <a:srgbClr val="FF6600"/>
                </a:solidFill>
                <a:latin typeface="宋体" pitchFamily="2" charset="-122"/>
                <a:sym typeface="Wingdings" pitchFamily="2" charset="2"/>
              </a:rPr>
              <a:t></a:t>
            </a:r>
            <a:r>
              <a:rPr lang="zh-CN" altLang="en-US" sz="2400" b="1">
                <a:latin typeface="宋体" pitchFamily="2" charset="-122"/>
              </a:rPr>
              <a:t>注重培养定性的观念，逐步树立“准确的量”的概念</a:t>
            </a:r>
          </a:p>
          <a:p>
            <a:r>
              <a:rPr lang="zh-CN" altLang="en-US" sz="2400" b="1">
                <a:latin typeface="宋体" pitchFamily="2" charset="-122"/>
              </a:rPr>
              <a:t>　</a:t>
            </a:r>
            <a:endParaRPr lang="zh-CN" altLang="en-US" sz="2400">
              <a:latin typeface="宋体" pitchFamily="2" charset="-122"/>
            </a:endParaRPr>
          </a:p>
          <a:p>
            <a:r>
              <a:rPr lang="zh-CN" altLang="en-US" sz="2400" b="1">
                <a:latin typeface="宋体" pitchFamily="2" charset="-122"/>
              </a:rPr>
              <a:t> </a:t>
            </a:r>
            <a:r>
              <a:rPr kumimoji="1" lang="zh-CN" altLang="en-US" sz="2400" b="1">
                <a:solidFill>
                  <a:srgbClr val="FF6600"/>
                </a:solidFill>
                <a:latin typeface="宋体" pitchFamily="2" charset="-122"/>
                <a:sym typeface="Wingdings" pitchFamily="2" charset="2"/>
              </a:rPr>
              <a:t></a:t>
            </a:r>
            <a:r>
              <a:rPr lang="zh-CN" altLang="en-US" sz="2400" b="1">
                <a:latin typeface="宋体" pitchFamily="2" charset="-122"/>
              </a:rPr>
              <a:t>学会用辩证唯物主义观点分析科学问题，树立“</a:t>
            </a:r>
            <a:r>
              <a:rPr lang="zh-CN" altLang="en-US" sz="2400" b="1">
                <a:solidFill>
                  <a:srgbClr val="FF0000"/>
                </a:solidFill>
                <a:latin typeface="宋体" pitchFamily="2" charset="-122"/>
              </a:rPr>
              <a:t>实践第</a:t>
            </a:r>
          </a:p>
          <a:p>
            <a:r>
              <a:rPr lang="zh-CN" altLang="en-US" sz="2400" b="1">
                <a:solidFill>
                  <a:srgbClr val="FF0000"/>
                </a:solidFill>
                <a:latin typeface="宋体" pitchFamily="2" charset="-122"/>
              </a:rPr>
              <a:t>    一</a:t>
            </a:r>
            <a:r>
              <a:rPr lang="zh-CN" altLang="en-US" sz="2400" b="1">
                <a:latin typeface="宋体" pitchFamily="2" charset="-122"/>
              </a:rPr>
              <a:t>”和 “</a:t>
            </a:r>
            <a:r>
              <a:rPr lang="zh-CN" altLang="en-US" sz="2400" b="1">
                <a:solidFill>
                  <a:srgbClr val="FF0000"/>
                </a:solidFill>
                <a:latin typeface="宋体" pitchFamily="2" charset="-122"/>
              </a:rPr>
              <a:t>实事求是</a:t>
            </a:r>
            <a:r>
              <a:rPr lang="zh-CN" altLang="en-US" sz="2400" b="1">
                <a:latin typeface="宋体" pitchFamily="2" charset="-122"/>
              </a:rPr>
              <a:t>”的观点 　</a:t>
            </a:r>
          </a:p>
        </p:txBody>
      </p:sp>
      <p:sp>
        <p:nvSpPr>
          <p:cNvPr id="174085" name="Rectangle 5"/>
          <p:cNvSpPr>
            <a:spLocks noChangeArrowheads="1"/>
          </p:cNvSpPr>
          <p:nvPr/>
        </p:nvSpPr>
        <p:spPr bwMode="auto">
          <a:xfrm>
            <a:off x="179388" y="4538663"/>
            <a:ext cx="8534400" cy="762000"/>
          </a:xfrm>
          <a:prstGeom prst="rect">
            <a:avLst/>
          </a:prstGeom>
          <a:noFill/>
          <a:ln>
            <a:noFill/>
          </a:ln>
          <a:extLst/>
        </p:spPr>
        <p:txBody>
          <a:bodyPr anchor="ctr"/>
          <a:lstStyle/>
          <a:p>
            <a:pPr>
              <a:defRPr/>
            </a:pPr>
            <a:endParaRPr lang="zh-CN" altLang="zh-CN" sz="3600">
              <a:solidFill>
                <a:srgbClr val="FF0000"/>
              </a:solidFill>
              <a:effectLst>
                <a:outerShdw blurRad="38100" dist="38100" dir="2700000" algn="tl">
                  <a:srgbClr val="000000"/>
                </a:outerShdw>
              </a:effectLst>
            </a:endParaRPr>
          </a:p>
        </p:txBody>
      </p:sp>
      <p:sp>
        <p:nvSpPr>
          <p:cNvPr id="20485" name="Line 10"/>
          <p:cNvSpPr>
            <a:spLocks noChangeShapeType="1"/>
          </p:cNvSpPr>
          <p:nvPr/>
        </p:nvSpPr>
        <p:spPr bwMode="auto">
          <a:xfrm>
            <a:off x="539750" y="908050"/>
            <a:ext cx="5327650" cy="0"/>
          </a:xfrm>
          <a:prstGeom prst="line">
            <a:avLst/>
          </a:prstGeom>
          <a:noFill/>
          <a:ln w="9525">
            <a:solidFill>
              <a:schemeClr val="hlink"/>
            </a:solidFill>
            <a:round/>
            <a:headEnd/>
            <a:tailEnd/>
          </a:ln>
        </p:spPr>
        <p:txBody>
          <a:bodyPr/>
          <a:lstStyle/>
          <a:p>
            <a:endParaRPr lang="zh-CN" altLang="en-US"/>
          </a:p>
        </p:txBody>
      </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4084">
                                            <p:txEl>
                                              <p:pRg st="0" end="0"/>
                                            </p:txEl>
                                          </p:spTgt>
                                        </p:tgtEl>
                                        <p:attrNameLst>
                                          <p:attrName>style.visibility</p:attrName>
                                        </p:attrNameLst>
                                      </p:cBhvr>
                                      <p:to>
                                        <p:strVal val="visible"/>
                                      </p:to>
                                    </p:set>
                                    <p:animEffect transition="in" filter="blinds(horizontal)">
                                      <p:cBhvr>
                                        <p:cTn id="7" dur="500"/>
                                        <p:tgtEl>
                                          <p:spTgt spid="17408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74084">
                                            <p:txEl>
                                              <p:pRg st="1" end="1"/>
                                            </p:txEl>
                                          </p:spTgt>
                                        </p:tgtEl>
                                        <p:attrNameLst>
                                          <p:attrName>style.visibility</p:attrName>
                                        </p:attrNameLst>
                                      </p:cBhvr>
                                      <p:to>
                                        <p:strVal val="visible"/>
                                      </p:to>
                                    </p:set>
                                    <p:animEffect transition="in" filter="blinds(horizontal)">
                                      <p:cBhvr>
                                        <p:cTn id="10" dur="500"/>
                                        <p:tgtEl>
                                          <p:spTgt spid="174084">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74084">
                                            <p:txEl>
                                              <p:pRg st="3" end="3"/>
                                            </p:txEl>
                                          </p:spTgt>
                                        </p:tgtEl>
                                        <p:attrNameLst>
                                          <p:attrName>style.visibility</p:attrName>
                                        </p:attrNameLst>
                                      </p:cBhvr>
                                      <p:to>
                                        <p:strVal val="visible"/>
                                      </p:to>
                                    </p:set>
                                    <p:animEffect transition="in" filter="blinds(horizontal)">
                                      <p:cBhvr>
                                        <p:cTn id="15" dur="500"/>
                                        <p:tgtEl>
                                          <p:spTgt spid="174084">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74084">
                                            <p:txEl>
                                              <p:pRg st="4" end="4"/>
                                            </p:txEl>
                                          </p:spTgt>
                                        </p:tgtEl>
                                        <p:attrNameLst>
                                          <p:attrName>style.visibility</p:attrName>
                                        </p:attrNameLst>
                                      </p:cBhvr>
                                      <p:to>
                                        <p:strVal val="visible"/>
                                      </p:to>
                                    </p:set>
                                    <p:animEffect transition="in" filter="blinds(horizontal)">
                                      <p:cBhvr>
                                        <p:cTn id="18" dur="500"/>
                                        <p:tgtEl>
                                          <p:spTgt spid="174084">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174084">
                                            <p:txEl>
                                              <p:pRg st="6" end="6"/>
                                            </p:txEl>
                                          </p:spTgt>
                                        </p:tgtEl>
                                        <p:attrNameLst>
                                          <p:attrName>style.visibility</p:attrName>
                                        </p:attrNameLst>
                                      </p:cBhvr>
                                      <p:to>
                                        <p:strVal val="visible"/>
                                      </p:to>
                                    </p:set>
                                    <p:animEffect transition="in" filter="blinds(horizontal)">
                                      <p:cBhvr>
                                        <p:cTn id="23" dur="500"/>
                                        <p:tgtEl>
                                          <p:spTgt spid="174084">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74084">
                                            <p:txEl>
                                              <p:pRg st="7" end="7"/>
                                            </p:txEl>
                                          </p:spTgt>
                                        </p:tgtEl>
                                        <p:attrNameLst>
                                          <p:attrName>style.visibility</p:attrName>
                                        </p:attrNameLst>
                                      </p:cBhvr>
                                      <p:to>
                                        <p:strVal val="visible"/>
                                      </p:to>
                                    </p:set>
                                    <p:animEffect transition="in" filter="blinds(horizontal)">
                                      <p:cBhvr>
                                        <p:cTn id="26" dur="500"/>
                                        <p:tgtEl>
                                          <p:spTgt spid="174084">
                                            <p:txEl>
                                              <p:pRg st="7" end="7"/>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174084">
                                            <p:txEl>
                                              <p:pRg st="9" end="9"/>
                                            </p:txEl>
                                          </p:spTgt>
                                        </p:tgtEl>
                                        <p:attrNameLst>
                                          <p:attrName>style.visibility</p:attrName>
                                        </p:attrNameLst>
                                      </p:cBhvr>
                                      <p:to>
                                        <p:strVal val="visible"/>
                                      </p:to>
                                    </p:set>
                                    <p:animEffect transition="in" filter="blinds(horizontal)">
                                      <p:cBhvr>
                                        <p:cTn id="31" dur="500"/>
                                        <p:tgtEl>
                                          <p:spTgt spid="174084">
                                            <p:txEl>
                                              <p:pRg st="9" end="9"/>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174084">
                                            <p:txEl>
                                              <p:pRg st="11" end="11"/>
                                            </p:txEl>
                                          </p:spTgt>
                                        </p:tgtEl>
                                        <p:attrNameLst>
                                          <p:attrName>style.visibility</p:attrName>
                                        </p:attrNameLst>
                                      </p:cBhvr>
                                      <p:to>
                                        <p:strVal val="visible"/>
                                      </p:to>
                                    </p:set>
                                    <p:animEffect transition="in" filter="blinds(horizontal)">
                                      <p:cBhvr>
                                        <p:cTn id="36" dur="500"/>
                                        <p:tgtEl>
                                          <p:spTgt spid="174084">
                                            <p:txEl>
                                              <p:pRg st="11" end="11"/>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174084">
                                            <p:txEl>
                                              <p:pRg st="12" end="12"/>
                                            </p:txEl>
                                          </p:spTgt>
                                        </p:tgtEl>
                                        <p:attrNameLst>
                                          <p:attrName>style.visibility</p:attrName>
                                        </p:attrNameLst>
                                      </p:cBhvr>
                                      <p:to>
                                        <p:strVal val="visible"/>
                                      </p:to>
                                    </p:set>
                                    <p:animEffect transition="in" filter="blinds(horizontal)">
                                      <p:cBhvr>
                                        <p:cTn id="39" dur="500"/>
                                        <p:tgtEl>
                                          <p:spTgt spid="17408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645024"/>
            <a:ext cx="6442917" cy="646331"/>
          </a:xfrm>
          <a:prstGeom prst="rect">
            <a:avLst/>
          </a:prstGeom>
          <a:noFill/>
        </p:spPr>
        <p:txBody>
          <a:bodyPr wrap="square" rtlCol="0">
            <a:spAutoFit/>
          </a:bodyPr>
          <a:lstStyle/>
          <a:p>
            <a:r>
              <a:rPr lang="zh-CN" altLang="en-US" sz="3600" b="1" dirty="0" smtClean="0"/>
              <a:t>教学班微信群：</a:t>
            </a:r>
            <a:endParaRPr lang="zh-CN" altLang="en-US" sz="3600" b="1" dirty="0"/>
          </a:p>
        </p:txBody>
      </p:sp>
      <p:sp>
        <p:nvSpPr>
          <p:cNvPr id="5" name="TextBox 4"/>
          <p:cNvSpPr txBox="1"/>
          <p:nvPr/>
        </p:nvSpPr>
        <p:spPr>
          <a:xfrm>
            <a:off x="323528" y="0"/>
            <a:ext cx="5544616" cy="2585323"/>
          </a:xfrm>
          <a:prstGeom prst="rect">
            <a:avLst/>
          </a:prstGeom>
          <a:noFill/>
        </p:spPr>
        <p:txBody>
          <a:bodyPr wrap="square" rtlCol="0">
            <a:spAutoFit/>
          </a:bodyPr>
          <a:lstStyle/>
          <a:p>
            <a:endParaRPr lang="en-US" altLang="zh-CN" dirty="0" smtClean="0"/>
          </a:p>
          <a:p>
            <a:r>
              <a:rPr lang="zh-CN" altLang="en-US" sz="3600" b="1" dirty="0" smtClean="0"/>
              <a:t>助课老师</a:t>
            </a:r>
            <a:r>
              <a:rPr lang="en-US" altLang="zh-CN" sz="3600" b="1" dirty="0" smtClean="0"/>
              <a:t>:</a:t>
            </a:r>
          </a:p>
          <a:p>
            <a:endParaRPr lang="en-US" altLang="zh-CN" sz="3600" b="1" dirty="0" smtClean="0"/>
          </a:p>
          <a:p>
            <a:r>
              <a:rPr lang="zh-CN" altLang="en-US" sz="3600" b="1" dirty="0" smtClean="0"/>
              <a:t>刘雪瑞：</a:t>
            </a:r>
            <a:r>
              <a:rPr lang="en-US" altLang="zh-CN" sz="3600" b="1" dirty="0" smtClean="0"/>
              <a:t>13051090055</a:t>
            </a:r>
          </a:p>
          <a:p>
            <a:r>
              <a:rPr lang="zh-CN" altLang="en-US" sz="3600" b="1" dirty="0" smtClean="0"/>
              <a:t>刘玉超：</a:t>
            </a:r>
            <a:r>
              <a:rPr lang="en-US" altLang="zh-CN" sz="3600" b="1" dirty="0" smtClean="0"/>
              <a:t>18810152073</a:t>
            </a:r>
            <a:endParaRPr lang="zh-CN" altLang="en-US" dirty="0"/>
          </a:p>
        </p:txBody>
      </p:sp>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55585" y="0"/>
            <a:ext cx="4273883"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6390214"/>
      </p:ext>
    </p:extLst>
  </p:cSld>
  <p:clrMapOvr>
    <a:masterClrMapping/>
  </p:clrMapOvr>
  <p:transition>
    <p:random/>
    <p:sndAc>
      <p:stSnd>
        <p:snd r:embed="rId2" name="CAMERA.WAV"/>
      </p:stSnd>
    </p:sndAc>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4" name="Rectangle 6"/>
          <p:cNvSpPr>
            <a:spLocks noChangeArrowheads="1"/>
          </p:cNvSpPr>
          <p:nvPr/>
        </p:nvSpPr>
        <p:spPr bwMode="auto">
          <a:xfrm>
            <a:off x="395288" y="549275"/>
            <a:ext cx="7772400" cy="606425"/>
          </a:xfrm>
          <a:prstGeom prst="rect">
            <a:avLst/>
          </a:prstGeom>
          <a:noFill/>
          <a:ln>
            <a:noFill/>
          </a:ln>
          <a:effectLst/>
          <a:extLst/>
        </p:spPr>
        <p:txBody>
          <a:bodyPr lIns="92075" tIns="46038" rIns="92075" bIns="46038" anchor="ctr"/>
          <a:lstStyle/>
          <a:p>
            <a:pPr>
              <a:defRPr/>
            </a:pPr>
            <a:endParaRPr lang="zh-CN" altLang="zh-CN" sz="2800">
              <a:effectLst>
                <a:outerShdw blurRad="38100" dist="38100" dir="2700000" algn="tl">
                  <a:srgbClr val="000000"/>
                </a:outerShdw>
              </a:effectLst>
            </a:endParaRPr>
          </a:p>
        </p:txBody>
      </p:sp>
      <p:sp>
        <p:nvSpPr>
          <p:cNvPr id="176135" name="Rectangle 7"/>
          <p:cNvSpPr>
            <a:spLocks noChangeArrowheads="1"/>
          </p:cNvSpPr>
          <p:nvPr/>
        </p:nvSpPr>
        <p:spPr bwMode="auto">
          <a:xfrm>
            <a:off x="250825" y="404813"/>
            <a:ext cx="8569325" cy="2632075"/>
          </a:xfrm>
          <a:prstGeom prst="rect">
            <a:avLst/>
          </a:prstGeom>
          <a:noFill/>
          <a:ln>
            <a:noFill/>
          </a:ln>
          <a:effectLst/>
          <a:extLst/>
        </p:spPr>
        <p:txBody>
          <a:bodyPr tIns="0">
            <a:spAutoFit/>
          </a:bodyPr>
          <a:lstStyle/>
          <a:p>
            <a:pPr eaLnBrk="0" hangingPunct="0">
              <a:spcBef>
                <a:spcPct val="20000"/>
              </a:spcBef>
              <a:defRPr/>
            </a:pPr>
            <a:r>
              <a:rPr lang="en-US" altLang="zh-CN" sz="2400" b="1" dirty="0">
                <a:solidFill>
                  <a:srgbClr val="FF0000"/>
                </a:solidFill>
                <a:effectLst>
                  <a:outerShdw blurRad="38100" dist="38100" dir="2700000" algn="tl">
                    <a:srgbClr val="000000"/>
                  </a:outerShdw>
                </a:effectLst>
              </a:rPr>
              <a:t>         </a:t>
            </a:r>
            <a:r>
              <a:rPr lang="zh-CN" altLang="en-US" sz="2400" b="1" dirty="0">
                <a:solidFill>
                  <a:srgbClr val="FF0000"/>
                </a:solidFill>
                <a:effectLst>
                  <a:outerShdw blurRad="38100" dist="38100" dir="2700000" algn="tl">
                    <a:srgbClr val="000000"/>
                  </a:outerShdw>
                </a:effectLst>
              </a:rPr>
              <a:t>强调一点：</a:t>
            </a:r>
            <a:r>
              <a:rPr kumimoji="1" lang="zh-CN" altLang="en-US" sz="2400" b="1" dirty="0">
                <a:latin typeface="Times New Roman" pitchFamily="18" charset="0"/>
              </a:rPr>
              <a:t>不要单纯地死记硬背教材或老师所讲的内容，在理解的基础上掌握学过的内容，并在辩证地思考教学内容过程中，善于提出矛盾和问题，除必要地向老师和同学请教外，最好</a:t>
            </a:r>
            <a:r>
              <a:rPr kumimoji="1" lang="zh-CN" altLang="en-US" sz="2400" b="1" dirty="0"/>
              <a:t>是学会利用各种参考资料，培养独立分析和解决问题的能力，从中培养自己主动的、活泼的学习风气和习惯，</a:t>
            </a:r>
            <a:r>
              <a:rPr kumimoji="1" lang="zh-CN" altLang="en-US" sz="2400" b="1" dirty="0">
                <a:latin typeface="宋体"/>
              </a:rPr>
              <a:t>“</a:t>
            </a:r>
            <a:r>
              <a:rPr kumimoji="1" lang="zh-CN" altLang="en-US" sz="2400" b="1" dirty="0">
                <a:solidFill>
                  <a:srgbClr val="FF0000"/>
                </a:solidFill>
              </a:rPr>
              <a:t>去分析怎样从不知到知，怎样从不完善的、不确切的知识到比较完善、比较确切的知识。</a:t>
            </a:r>
            <a:r>
              <a:rPr kumimoji="1" lang="zh-CN" altLang="en-US" sz="2400" b="1" dirty="0">
                <a:latin typeface="宋体"/>
              </a:rPr>
              <a:t>”</a:t>
            </a:r>
            <a:endParaRPr kumimoji="1" lang="zh-CN" altLang="en-US" sz="2400" dirty="0">
              <a:latin typeface="Times New Roman" pitchFamily="18" charset="0"/>
            </a:endParaRPr>
          </a:p>
        </p:txBody>
      </p:sp>
      <p:sp>
        <p:nvSpPr>
          <p:cNvPr id="178187" name="Rectangle 11"/>
          <p:cNvSpPr>
            <a:spLocks noChangeArrowheads="1"/>
          </p:cNvSpPr>
          <p:nvPr/>
        </p:nvSpPr>
        <p:spPr bwMode="auto">
          <a:xfrm>
            <a:off x="468313" y="3141663"/>
            <a:ext cx="8286750" cy="385762"/>
          </a:xfrm>
          <a:prstGeom prst="rect">
            <a:avLst/>
          </a:prstGeom>
          <a:noFill/>
          <a:ln>
            <a:noFill/>
          </a:ln>
          <a:extLst/>
        </p:spPr>
        <p:txBody>
          <a:bodyPr anchor="ctr"/>
          <a:lstStyle/>
          <a:p>
            <a:pPr>
              <a:defRPr/>
            </a:pPr>
            <a:r>
              <a:rPr lang="zh-CN" altLang="en-US" sz="2400" b="1">
                <a:effectLst>
                  <a:outerShdw blurRad="38100" dist="38100" dir="2700000" algn="tl">
                    <a:srgbClr val="000000"/>
                  </a:outerShdw>
                </a:effectLst>
              </a:rPr>
              <a:t>大学课程的特点是</a:t>
            </a:r>
            <a:r>
              <a:rPr lang="zh-CN" altLang="en-US" sz="2400" b="1">
                <a:solidFill>
                  <a:srgbClr val="FF0000"/>
                </a:solidFill>
                <a:effectLst>
                  <a:outerShdw blurRad="38100" dist="38100" dir="2700000" algn="tl">
                    <a:srgbClr val="000000"/>
                  </a:outerShdw>
                </a:effectLst>
              </a:rPr>
              <a:t>内容多、范围广</a:t>
            </a:r>
          </a:p>
        </p:txBody>
      </p:sp>
      <p:sp>
        <p:nvSpPr>
          <p:cNvPr id="178188" name="Rectangle 12"/>
          <p:cNvSpPr>
            <a:spLocks noChangeArrowheads="1"/>
          </p:cNvSpPr>
          <p:nvPr/>
        </p:nvSpPr>
        <p:spPr bwMode="auto">
          <a:xfrm>
            <a:off x="468313" y="3716338"/>
            <a:ext cx="8174037" cy="1079500"/>
          </a:xfrm>
          <a:prstGeom prst="rect">
            <a:avLst/>
          </a:prstGeom>
          <a:noFill/>
          <a:ln>
            <a:noFill/>
          </a:ln>
          <a:extLst/>
        </p:spPr>
        <p:txBody>
          <a:bodyPr/>
          <a:lstStyle/>
          <a:p>
            <a:pPr marL="609600" indent="-609600">
              <a:lnSpc>
                <a:spcPct val="90000"/>
              </a:lnSpc>
              <a:spcBef>
                <a:spcPct val="20000"/>
              </a:spcBef>
              <a:buClr>
                <a:schemeClr val="hlink"/>
              </a:buClr>
              <a:buSzPct val="70000"/>
              <a:buFont typeface="Wingdings" pitchFamily="2" charset="2"/>
              <a:buNone/>
              <a:defRPr/>
            </a:pPr>
            <a:r>
              <a:rPr lang="en-US" altLang="zh-CN" sz="2400" b="1" dirty="0">
                <a:effectLst>
                  <a:outerShdw blurRad="38100" dist="38100" dir="2700000" algn="tl">
                    <a:srgbClr val="000000"/>
                  </a:outerShdw>
                </a:effectLst>
              </a:rPr>
              <a:t>   </a:t>
            </a:r>
            <a:r>
              <a:rPr lang="zh-CN" altLang="en-US" sz="2400" b="1" dirty="0">
                <a:effectLst>
                  <a:outerShdw blurRad="38100" dist="38100" dir="2700000" algn="tl">
                    <a:srgbClr val="000000"/>
                  </a:outerShdw>
                </a:effectLst>
              </a:rPr>
              <a:t>做好从中学到大学学习方法的转变，要求：</a:t>
            </a:r>
          </a:p>
          <a:p>
            <a:pPr marL="609600" indent="-609600">
              <a:lnSpc>
                <a:spcPct val="90000"/>
              </a:lnSpc>
              <a:spcBef>
                <a:spcPct val="20000"/>
              </a:spcBef>
              <a:buClr>
                <a:schemeClr val="hlink"/>
              </a:buClr>
              <a:buSzPct val="70000"/>
              <a:buFont typeface="Wingdings" pitchFamily="2" charset="2"/>
              <a:buNone/>
              <a:defRPr/>
            </a:pPr>
            <a:endParaRPr lang="zh-CN" altLang="en-US" sz="2400" b="1" dirty="0">
              <a:effectLst>
                <a:outerShdw blurRad="38100" dist="38100" dir="2700000" algn="tl">
                  <a:srgbClr val="000000"/>
                </a:outerShdw>
              </a:effectLst>
            </a:endParaRPr>
          </a:p>
          <a:p>
            <a:pPr marL="609600" indent="-609600">
              <a:lnSpc>
                <a:spcPct val="90000"/>
              </a:lnSpc>
              <a:spcBef>
                <a:spcPct val="20000"/>
              </a:spcBef>
              <a:buClr>
                <a:schemeClr val="hlink"/>
              </a:buClr>
              <a:buSzPct val="70000"/>
              <a:buFont typeface="Monotype Sorts" pitchFamily="2" charset="2"/>
              <a:buNone/>
              <a:defRPr/>
            </a:pPr>
            <a:endParaRPr lang="en-US" altLang="zh-CN" sz="2400" b="1" dirty="0">
              <a:solidFill>
                <a:srgbClr val="FF0000"/>
              </a:solidFill>
              <a:effectLst>
                <a:outerShdw blurRad="38100" dist="38100" dir="2700000" algn="tl">
                  <a:srgbClr val="000000"/>
                </a:outerShdw>
              </a:effectLst>
            </a:endParaRPr>
          </a:p>
        </p:txBody>
      </p:sp>
      <p:sp>
        <p:nvSpPr>
          <p:cNvPr id="178189" name="Text Box 13"/>
          <p:cNvSpPr txBox="1">
            <a:spLocks noChangeArrowheads="1"/>
          </p:cNvSpPr>
          <p:nvPr/>
        </p:nvSpPr>
        <p:spPr bwMode="auto">
          <a:xfrm>
            <a:off x="468312" y="4167132"/>
            <a:ext cx="8675687" cy="2246769"/>
          </a:xfrm>
          <a:prstGeom prst="rect">
            <a:avLst/>
          </a:prstGeom>
          <a:noFill/>
          <a:ln>
            <a:noFill/>
          </a:ln>
          <a:effectLs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914400" indent="-457200" eaLnBrk="0" hangingPunct="0">
              <a:defRPr kumimoji="1" sz="2400">
                <a:solidFill>
                  <a:schemeClr val="tx1"/>
                </a:solidFill>
                <a:latin typeface="Times New Roman" pitchFamily="18" charset="0"/>
                <a:ea typeface="宋体" pitchFamily="2" charset="-122"/>
              </a:defRPr>
            </a:lvl2pPr>
            <a:lvl3pPr marL="1371600" indent="-457200" eaLnBrk="0" hangingPunct="0">
              <a:defRPr kumimoji="1" sz="2400">
                <a:solidFill>
                  <a:schemeClr val="tx1"/>
                </a:solidFill>
                <a:latin typeface="Times New Roman" pitchFamily="18" charset="0"/>
                <a:ea typeface="宋体" pitchFamily="2" charset="-122"/>
              </a:defRPr>
            </a:lvl3pPr>
            <a:lvl4pPr marL="1828800" indent="-457200" eaLnBrk="0" hangingPunct="0">
              <a:defRPr kumimoji="1" sz="2400">
                <a:solidFill>
                  <a:schemeClr val="tx1"/>
                </a:solidFill>
                <a:latin typeface="Times New Roman" pitchFamily="18" charset="0"/>
                <a:ea typeface="宋体" pitchFamily="2" charset="-122"/>
              </a:defRPr>
            </a:lvl4pPr>
            <a:lvl5pPr marL="2286000" indent="-457200" eaLnBrk="0" hangingPunct="0">
              <a:defRPr kumimoji="1" sz="2400">
                <a:solidFill>
                  <a:schemeClr val="tx1"/>
                </a:solidFill>
                <a:latin typeface="Times New Roman" pitchFamily="18" charset="0"/>
                <a:ea typeface="宋体" pitchFamily="2" charset="-122"/>
              </a:defRPr>
            </a:lvl5pPr>
            <a:lvl6pPr marL="27432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32004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6576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41148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buFontTx/>
              <a:buAutoNum type="arabicPeriod"/>
              <a:defRPr/>
            </a:pPr>
            <a:r>
              <a:rPr kumimoji="0" lang="en-US" altLang="zh-CN" sz="2800" b="1" dirty="0" smtClean="0">
                <a:solidFill>
                  <a:srgbClr val="FFCC66"/>
                </a:solidFill>
                <a:effectLst>
                  <a:outerShdw blurRad="38100" dist="38100" dir="2700000" algn="tl">
                    <a:srgbClr val="000000"/>
                  </a:outerShdw>
                </a:effectLst>
                <a:latin typeface="宋体" pitchFamily="2" charset="-122"/>
              </a:rPr>
              <a:t> </a:t>
            </a:r>
            <a:r>
              <a:rPr kumimoji="0" lang="zh-CN" altLang="en-US" sz="2800" b="1" dirty="0" smtClean="0">
                <a:solidFill>
                  <a:srgbClr val="FFCC66"/>
                </a:solidFill>
                <a:effectLst>
                  <a:outerShdw blurRad="38100" dist="38100" dir="2700000" algn="tl">
                    <a:srgbClr val="000000"/>
                  </a:outerShdw>
                </a:effectLst>
                <a:latin typeface="宋体" pitchFamily="2" charset="-122"/>
              </a:rPr>
              <a:t>做好预习</a:t>
            </a:r>
          </a:p>
          <a:p>
            <a:pPr eaLnBrk="1" hangingPunct="1">
              <a:buFontTx/>
              <a:buAutoNum type="arabicPeriod"/>
              <a:defRPr/>
            </a:pPr>
            <a:r>
              <a:rPr kumimoji="0" lang="zh-CN" altLang="en-US" sz="2800" b="1" dirty="0" smtClean="0">
                <a:solidFill>
                  <a:srgbClr val="FFCC66"/>
                </a:solidFill>
                <a:effectLst>
                  <a:outerShdw blurRad="38100" dist="38100" dir="2700000" algn="tl">
                    <a:srgbClr val="000000"/>
                  </a:outerShdw>
                </a:effectLst>
                <a:latin typeface="宋体" pitchFamily="2" charset="-122"/>
              </a:rPr>
              <a:t> 抓住重点</a:t>
            </a:r>
          </a:p>
          <a:p>
            <a:pPr eaLnBrk="1" hangingPunct="1">
              <a:buFontTx/>
              <a:buAutoNum type="arabicPeriod"/>
              <a:defRPr/>
            </a:pPr>
            <a:r>
              <a:rPr kumimoji="0" lang="zh-CN" altLang="en-US" sz="2800" b="1" dirty="0" smtClean="0">
                <a:solidFill>
                  <a:srgbClr val="FFCC66"/>
                </a:solidFill>
                <a:effectLst>
                  <a:outerShdw blurRad="38100" dist="38100" dir="2700000" algn="tl">
                    <a:srgbClr val="000000"/>
                  </a:outerShdw>
                </a:effectLst>
                <a:latin typeface="宋体" pitchFamily="2" charset="-122"/>
              </a:rPr>
              <a:t> </a:t>
            </a:r>
            <a:r>
              <a:rPr kumimoji="0" lang="zh-CN" altLang="en-US" sz="2800" b="1" dirty="0" smtClean="0">
                <a:solidFill>
                  <a:srgbClr val="FFCC66"/>
                </a:solidFill>
                <a:effectLst>
                  <a:outerShdw blurRad="38100" dist="38100" dir="2700000" algn="tl">
                    <a:srgbClr val="000000"/>
                  </a:outerShdw>
                </a:effectLst>
                <a:latin typeface="宋体" pitchFamily="2" charset="-122"/>
              </a:rPr>
              <a:t>下载打印</a:t>
            </a:r>
            <a:r>
              <a:rPr kumimoji="0" lang="en-US" altLang="zh-CN" sz="2800" b="1" dirty="0" err="1" smtClean="0">
                <a:solidFill>
                  <a:srgbClr val="FFCC66"/>
                </a:solidFill>
                <a:effectLst>
                  <a:outerShdw blurRad="38100" dist="38100" dir="2700000" algn="tl">
                    <a:srgbClr val="000000"/>
                  </a:outerShdw>
                </a:effectLst>
                <a:latin typeface="宋体" pitchFamily="2" charset="-122"/>
              </a:rPr>
              <a:t>ppt</a:t>
            </a:r>
            <a:r>
              <a:rPr kumimoji="0" lang="zh-CN" altLang="en-US" sz="2800" b="1" dirty="0" smtClean="0">
                <a:solidFill>
                  <a:srgbClr val="FFCC66"/>
                </a:solidFill>
                <a:effectLst>
                  <a:outerShdw blurRad="38100" dist="38100" dir="2700000" algn="tl">
                    <a:srgbClr val="000000"/>
                  </a:outerShdw>
                </a:effectLst>
                <a:latin typeface="宋体" pitchFamily="2" charset="-122"/>
              </a:rPr>
              <a:t>教案，做好笔记和作业</a:t>
            </a:r>
            <a:endParaRPr kumimoji="0" lang="zh-CN" altLang="en-US" sz="2800" b="1" dirty="0" smtClean="0">
              <a:solidFill>
                <a:srgbClr val="FFCC66"/>
              </a:solidFill>
              <a:effectLst>
                <a:outerShdw blurRad="38100" dist="38100" dir="2700000" algn="tl">
                  <a:srgbClr val="000000"/>
                </a:outerShdw>
              </a:effectLst>
              <a:latin typeface="宋体" pitchFamily="2" charset="-122"/>
            </a:endParaRPr>
          </a:p>
          <a:p>
            <a:pPr eaLnBrk="1" hangingPunct="1">
              <a:defRPr/>
            </a:pPr>
            <a:r>
              <a:rPr kumimoji="0" lang="zh-CN" altLang="en-US" sz="2800" b="1" dirty="0" smtClean="0">
                <a:solidFill>
                  <a:srgbClr val="FFCC66"/>
                </a:solidFill>
                <a:effectLst>
                  <a:outerShdw blurRad="38100" dist="38100" dir="2700000" algn="tl">
                    <a:srgbClr val="000000"/>
                  </a:outerShdw>
                </a:effectLst>
                <a:latin typeface="宋体" pitchFamily="2" charset="-122"/>
              </a:rPr>
              <a:t>（教案</a:t>
            </a:r>
            <a:r>
              <a:rPr kumimoji="0" lang="zh-CN" altLang="en-US" sz="2800" b="1" dirty="0" smtClean="0">
                <a:solidFill>
                  <a:srgbClr val="FFCC66"/>
                </a:solidFill>
                <a:effectLst>
                  <a:outerShdw blurRad="38100" dist="38100" dir="2700000" algn="tl">
                    <a:srgbClr val="000000"/>
                  </a:outerShdw>
                </a:effectLst>
                <a:latin typeface="宋体" pitchFamily="2" charset="-122"/>
              </a:rPr>
              <a:t>及作业答案见</a:t>
            </a:r>
            <a:r>
              <a:rPr kumimoji="0" lang="zh-CN" altLang="en-US" sz="2800" b="1" dirty="0" smtClean="0">
                <a:solidFill>
                  <a:srgbClr val="FFCC66"/>
                </a:solidFill>
                <a:effectLst>
                  <a:outerShdw blurRad="38100" dist="38100" dir="2700000" algn="tl">
                    <a:srgbClr val="000000"/>
                  </a:outerShdw>
                </a:effectLst>
                <a:latin typeface="宋体" pitchFamily="2" charset="-122"/>
              </a:rPr>
              <a:t>：</a:t>
            </a:r>
            <a:r>
              <a:rPr kumimoji="0" lang="en-US" altLang="zh-CN" sz="2800" b="1" dirty="0" smtClean="0">
                <a:solidFill>
                  <a:srgbClr val="FFCC66"/>
                </a:solidFill>
                <a:effectLst>
                  <a:outerShdw blurRad="38100" dist="38100" dir="2700000" algn="tl">
                    <a:srgbClr val="000000"/>
                  </a:outerShdw>
                </a:effectLst>
                <a:latin typeface="宋体" pitchFamily="2" charset="-122"/>
              </a:rPr>
              <a:t>jchx_chu@163.com</a:t>
            </a:r>
            <a:r>
              <a:rPr kumimoji="0" lang="zh-CN" altLang="en-US" sz="2800" b="1" dirty="0" smtClean="0">
                <a:solidFill>
                  <a:srgbClr val="FFCC66"/>
                </a:solidFill>
                <a:effectLst>
                  <a:outerShdw blurRad="38100" dist="38100" dir="2700000" algn="tl">
                    <a:srgbClr val="000000"/>
                  </a:outerShdw>
                </a:effectLst>
                <a:latin typeface="宋体" pitchFamily="2" charset="-122"/>
              </a:rPr>
              <a:t>，</a:t>
            </a:r>
            <a:r>
              <a:rPr kumimoji="0" lang="en-US" altLang="zh-CN" sz="2800" b="1" dirty="0" smtClean="0">
                <a:solidFill>
                  <a:srgbClr val="FFCC66"/>
                </a:solidFill>
                <a:effectLst>
                  <a:outerShdw blurRad="38100" dist="38100" dir="2700000" algn="tl">
                    <a:srgbClr val="000000"/>
                  </a:outerShdw>
                </a:effectLst>
                <a:latin typeface="宋体" pitchFamily="2" charset="-122"/>
              </a:rPr>
              <a:t>ajie303</a:t>
            </a:r>
            <a:r>
              <a:rPr kumimoji="0" lang="zh-CN" altLang="en-US" sz="2800" b="1" dirty="0" smtClean="0">
                <a:solidFill>
                  <a:srgbClr val="FFCC66"/>
                </a:solidFill>
                <a:effectLst>
                  <a:outerShdw blurRad="38100" dist="38100" dir="2700000" algn="tl">
                    <a:srgbClr val="000000"/>
                  </a:outerShdw>
                </a:effectLst>
                <a:latin typeface="宋体" pitchFamily="2" charset="-122"/>
              </a:rPr>
              <a:t>）</a:t>
            </a:r>
          </a:p>
          <a:p>
            <a:pPr eaLnBrk="1" hangingPunct="1">
              <a:defRPr/>
            </a:pPr>
            <a:r>
              <a:rPr kumimoji="0" lang="en-US" altLang="zh-CN" sz="2800" b="1" dirty="0" smtClean="0">
                <a:solidFill>
                  <a:srgbClr val="FFCC66"/>
                </a:solidFill>
                <a:effectLst>
                  <a:outerShdw blurRad="38100" dist="38100" dir="2700000" algn="tl">
                    <a:srgbClr val="000000"/>
                  </a:outerShdw>
                </a:effectLst>
                <a:latin typeface="宋体" pitchFamily="2" charset="-122"/>
              </a:rPr>
              <a:t>4.  </a:t>
            </a:r>
            <a:r>
              <a:rPr kumimoji="0" lang="zh-CN" altLang="en-US" sz="2800" b="1" dirty="0" smtClean="0">
                <a:solidFill>
                  <a:srgbClr val="FFCC66"/>
                </a:solidFill>
                <a:effectLst>
                  <a:outerShdw blurRad="38100" dist="38100" dir="2700000" algn="tl">
                    <a:srgbClr val="000000"/>
                  </a:outerShdw>
                </a:effectLst>
                <a:latin typeface="宋体" pitchFamily="2" charset="-122"/>
              </a:rPr>
              <a:t>每天学习，不断积累 </a:t>
            </a:r>
            <a:endParaRPr kumimoji="0" lang="zh-CN" altLang="en-US" sz="2800" dirty="0" smtClean="0">
              <a:solidFill>
                <a:srgbClr val="FFCC66"/>
              </a:solidFill>
              <a:latin typeface="宋体" pitchFamily="2" charset="-122"/>
            </a:endParaRPr>
          </a:p>
        </p:txBody>
      </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78187"/>
                                        </p:tgtEl>
                                        <p:attrNameLst>
                                          <p:attrName>style.visibility</p:attrName>
                                        </p:attrNameLst>
                                      </p:cBhvr>
                                      <p:to>
                                        <p:strVal val="visible"/>
                                      </p:to>
                                    </p:set>
                                    <p:animEffect transition="in" filter="slide(fromBottom)">
                                      <p:cBhvr>
                                        <p:cTn id="7" dur="500"/>
                                        <p:tgtEl>
                                          <p:spTgt spid="1781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78188"/>
                                        </p:tgtEl>
                                        <p:attrNameLst>
                                          <p:attrName>style.visibility</p:attrName>
                                        </p:attrNameLst>
                                      </p:cBhvr>
                                      <p:to>
                                        <p:strVal val="visible"/>
                                      </p:to>
                                    </p:set>
                                    <p:animEffect transition="in" filter="slide(fromBottom)">
                                      <p:cBhvr>
                                        <p:cTn id="12" dur="500"/>
                                        <p:tgtEl>
                                          <p:spTgt spid="1781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8189"/>
                                        </p:tgtEl>
                                        <p:attrNameLst>
                                          <p:attrName>style.visibility</p:attrName>
                                        </p:attrNameLst>
                                      </p:cBhvr>
                                      <p:to>
                                        <p:strVal val="visible"/>
                                      </p:to>
                                    </p:set>
                                    <p:animEffect transition="in" filter="blinds(horizontal)">
                                      <p:cBhvr>
                                        <p:cTn id="17" dur="500"/>
                                        <p:tgtEl>
                                          <p:spTgt spid="178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7" grpId="0" autoUpdateAnimBg="0"/>
      <p:bldP spid="178188" grpId="0" autoUpdateAnimBg="0"/>
      <p:bldP spid="17818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152400" y="398463"/>
            <a:ext cx="8915400" cy="411162"/>
          </a:xfrm>
          <a:prstGeom prst="rect">
            <a:avLst/>
          </a:prstGeom>
          <a:noFill/>
          <a:ln w="9525">
            <a:noFill/>
            <a:miter lim="800000"/>
            <a:headEnd/>
            <a:tailEnd/>
          </a:ln>
        </p:spPr>
        <p:txBody>
          <a:bodyPr tIns="0">
            <a:spAutoFit/>
          </a:bodyPr>
          <a:lstStyle/>
          <a:p>
            <a:pPr eaLnBrk="0" hangingPunct="0">
              <a:spcBef>
                <a:spcPct val="20000"/>
              </a:spcBef>
            </a:pPr>
            <a:endParaRPr kumimoji="1" lang="zh-CN" altLang="zh-CN" sz="2400" b="1">
              <a:latin typeface="Times New Roman" pitchFamily="18" charset="0"/>
            </a:endParaRPr>
          </a:p>
        </p:txBody>
      </p:sp>
      <p:sp>
        <p:nvSpPr>
          <p:cNvPr id="22531" name="Rectangle 3"/>
          <p:cNvSpPr>
            <a:spLocks noChangeArrowheads="1"/>
          </p:cNvSpPr>
          <p:nvPr/>
        </p:nvSpPr>
        <p:spPr bwMode="auto">
          <a:xfrm>
            <a:off x="827088" y="1773238"/>
            <a:ext cx="7704137" cy="3387725"/>
          </a:xfrm>
          <a:prstGeom prst="rect">
            <a:avLst/>
          </a:prstGeom>
          <a:noFill/>
          <a:ln w="9525">
            <a:noFill/>
            <a:miter lim="800000"/>
            <a:headEnd/>
            <a:tailEnd/>
          </a:ln>
        </p:spPr>
        <p:txBody>
          <a:bodyPr>
            <a:spAutoFit/>
          </a:bodyPr>
          <a:lstStyle/>
          <a:p>
            <a:pPr eaLnBrk="0" hangingPunct="0"/>
            <a:r>
              <a:rPr kumimoji="1" lang="en-US" altLang="zh-CN" sz="3600" b="1">
                <a:solidFill>
                  <a:srgbClr val="00FF00"/>
                </a:solidFill>
              </a:rPr>
              <a:t>      </a:t>
            </a:r>
            <a:r>
              <a:rPr kumimoji="1" lang="zh-CN" altLang="en-US" sz="3600" b="1">
                <a:solidFill>
                  <a:srgbClr val="00FF00"/>
                </a:solidFill>
              </a:rPr>
              <a:t>著名的无机化学家戴安邦教授总结的经验：</a:t>
            </a:r>
          </a:p>
          <a:p>
            <a:pPr eaLnBrk="0" hangingPunct="0"/>
            <a:endParaRPr kumimoji="1" lang="zh-CN" altLang="en-US" sz="3600" b="1">
              <a:latin typeface="Times New Roman" pitchFamily="18" charset="0"/>
            </a:endParaRPr>
          </a:p>
          <a:p>
            <a:pPr eaLnBrk="0" hangingPunct="0"/>
            <a:r>
              <a:rPr kumimoji="1" lang="zh-CN" altLang="en-US" sz="3600" b="1">
                <a:latin typeface="Times New Roman" pitchFamily="18" charset="0"/>
              </a:rPr>
              <a:t>“化学人才的智力因素是由</a:t>
            </a:r>
            <a:r>
              <a:rPr kumimoji="1" lang="zh-CN" altLang="en-US" sz="3600" b="1">
                <a:solidFill>
                  <a:srgbClr val="FF0000"/>
                </a:solidFill>
                <a:latin typeface="Times New Roman" pitchFamily="18" charset="0"/>
              </a:rPr>
              <a:t>动手、观察、查阅、记忆、思维、想象和表达</a:t>
            </a:r>
            <a:r>
              <a:rPr kumimoji="1" lang="zh-CN" altLang="en-US" sz="3600" b="1">
                <a:latin typeface="Times New Roman" pitchFamily="18" charset="0"/>
              </a:rPr>
              <a:t>七种能力所组成”。</a:t>
            </a:r>
          </a:p>
        </p:txBody>
      </p:sp>
    </p:spTree>
  </p:cSld>
  <p:clrMapOvr>
    <a:masterClrMapping/>
  </p:clrMapOvr>
  <p:transition>
    <p:random/>
    <p:sndAc>
      <p:stSnd>
        <p:snd r:embed="rId2" name="CAMERA.WAV"/>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Rot="1" noChangeArrowheads="1"/>
          </p:cNvSpPr>
          <p:nvPr>
            <p:ph type="title"/>
          </p:nvPr>
        </p:nvSpPr>
        <p:spPr/>
        <p:txBody>
          <a:bodyPr/>
          <a:lstStyle/>
          <a:p>
            <a:pPr eaLnBrk="1" hangingPunct="1">
              <a:defRPr/>
            </a:pPr>
            <a:r>
              <a:rPr lang="zh-CN" altLang="en-US" dirty="0" smtClean="0">
                <a:solidFill>
                  <a:srgbClr val="FF9900"/>
                </a:solidFill>
              </a:rPr>
              <a:t>主要参考书</a:t>
            </a:r>
            <a:r>
              <a:rPr lang="zh-CN" altLang="en-US" dirty="0" smtClean="0"/>
              <a:t> </a:t>
            </a:r>
          </a:p>
        </p:txBody>
      </p:sp>
      <p:sp>
        <p:nvSpPr>
          <p:cNvPr id="220163" name="Rectangle 3"/>
          <p:cNvSpPr>
            <a:spLocks noGrp="1" noChangeArrowheads="1"/>
          </p:cNvSpPr>
          <p:nvPr>
            <p:ph type="body" idx="1"/>
          </p:nvPr>
        </p:nvSpPr>
        <p:spPr>
          <a:xfrm>
            <a:off x="395288" y="2708275"/>
            <a:ext cx="8641208" cy="1584325"/>
          </a:xfrm>
        </p:spPr>
        <p:txBody>
          <a:bodyPr/>
          <a:lstStyle/>
          <a:p>
            <a:pPr eaLnBrk="1" hangingPunct="1">
              <a:lnSpc>
                <a:spcPct val="80000"/>
              </a:lnSpc>
              <a:defRPr/>
            </a:pPr>
            <a:r>
              <a:rPr kumimoji="1" lang="en-US" altLang="zh-CN" sz="2800" b="1" dirty="0" smtClean="0">
                <a:solidFill>
                  <a:srgbClr val="FFFF00"/>
                </a:solidFill>
                <a:latin typeface="宋体" pitchFamily="2" charset="-122"/>
              </a:rPr>
              <a:t>《</a:t>
            </a:r>
            <a:r>
              <a:rPr kumimoji="1" lang="zh-CN" altLang="en-US" sz="2800" b="1" dirty="0" smtClean="0">
                <a:solidFill>
                  <a:srgbClr val="FFFF00"/>
                </a:solidFill>
                <a:latin typeface="宋体" pitchFamily="2" charset="-122"/>
              </a:rPr>
              <a:t>基础化学</a:t>
            </a:r>
            <a:r>
              <a:rPr kumimoji="1" lang="en-US" altLang="zh-CN" sz="2800" b="1" dirty="0" smtClean="0">
                <a:solidFill>
                  <a:srgbClr val="FFFF00"/>
                </a:solidFill>
                <a:latin typeface="宋体" pitchFamily="2" charset="-122"/>
              </a:rPr>
              <a:t>》</a:t>
            </a:r>
            <a:r>
              <a:rPr kumimoji="1" lang="zh-CN" altLang="en-US" sz="2800" b="1" dirty="0" smtClean="0">
                <a:solidFill>
                  <a:srgbClr val="FFFF00"/>
                </a:solidFill>
                <a:latin typeface="宋体" pitchFamily="2" charset="-122"/>
              </a:rPr>
              <a:t>，李保山主编，科学出版社</a:t>
            </a:r>
            <a:endParaRPr kumimoji="1" lang="en-US" altLang="zh-CN" sz="2800" b="1" dirty="0" smtClean="0">
              <a:solidFill>
                <a:srgbClr val="FFFF00"/>
              </a:solidFill>
              <a:latin typeface="宋体" pitchFamily="2" charset="-122"/>
            </a:endParaRPr>
          </a:p>
        </p:txBody>
      </p:sp>
    </p:spTree>
  </p:cSld>
  <p:clrMapOvr>
    <a:masterClrMapping/>
  </p:clrMapOvr>
  <p:transition>
    <p:random/>
    <p:sndAc>
      <p:stSnd>
        <p:snd r:embed="rId2" name="CAMERA.WAV"/>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rrowheads="1"/>
          </p:cNvSpPr>
          <p:nvPr>
            <p:ph type="title"/>
          </p:nvPr>
        </p:nvSpPr>
        <p:spPr>
          <a:xfrm>
            <a:off x="611188" y="115888"/>
            <a:ext cx="7772400" cy="762000"/>
          </a:xfrm>
        </p:spPr>
        <p:txBody>
          <a:bodyPr/>
          <a:lstStyle/>
          <a:p>
            <a:pPr eaLnBrk="1" hangingPunct="1">
              <a:defRPr/>
            </a:pPr>
            <a:r>
              <a:rPr lang="zh-CN" altLang="en-US" dirty="0" smtClean="0">
                <a:solidFill>
                  <a:srgbClr val="FF9900"/>
                </a:solidFill>
              </a:rPr>
              <a:t>目    录</a:t>
            </a:r>
          </a:p>
        </p:txBody>
      </p:sp>
      <p:sp>
        <p:nvSpPr>
          <p:cNvPr id="192515" name="Rectangle 3"/>
          <p:cNvSpPr>
            <a:spLocks noGrp="1" noChangeArrowheads="1"/>
          </p:cNvSpPr>
          <p:nvPr>
            <p:ph type="body" idx="1"/>
          </p:nvPr>
        </p:nvSpPr>
        <p:spPr>
          <a:xfrm>
            <a:off x="323850" y="765175"/>
            <a:ext cx="8929688" cy="6092825"/>
          </a:xfrm>
          <a:extLst/>
        </p:spPr>
        <p:txBody>
          <a:bodyPr/>
          <a:lstStyle/>
          <a:p>
            <a:pPr eaLnBrk="1" hangingPunct="1">
              <a:lnSpc>
                <a:spcPct val="80000"/>
              </a:lnSpc>
              <a:buFont typeface="Wingdings" pitchFamily="2" charset="2"/>
              <a:buNone/>
              <a:defRPr/>
            </a:pPr>
            <a:r>
              <a:rPr lang="en-US" altLang="zh-CN" sz="800" dirty="0" smtClean="0"/>
              <a:t>     </a:t>
            </a:r>
          </a:p>
          <a:p>
            <a:pPr eaLnBrk="1" hangingPunct="1">
              <a:lnSpc>
                <a:spcPct val="80000"/>
              </a:lnSpc>
              <a:defRPr/>
            </a:pPr>
            <a:r>
              <a:rPr lang="en-US" altLang="zh-CN" sz="2800" b="1" dirty="0" smtClean="0">
                <a:latin typeface="宋体" pitchFamily="2" charset="-122"/>
              </a:rPr>
              <a:t>1 </a:t>
            </a:r>
            <a:r>
              <a:rPr lang="zh-CN" altLang="en-US" sz="2800" b="1" dirty="0" smtClean="0">
                <a:latin typeface="宋体" pitchFamily="2" charset="-122"/>
              </a:rPr>
              <a:t>绪论（</a:t>
            </a:r>
            <a:r>
              <a:rPr lang="en-US" altLang="zh-CN" sz="2800" b="1" dirty="0" smtClean="0">
                <a:latin typeface="宋体" pitchFamily="2" charset="-122"/>
              </a:rPr>
              <a:t>1</a:t>
            </a:r>
            <a:r>
              <a:rPr lang="zh-CN" altLang="en-US" sz="2800" b="1" dirty="0" smtClean="0">
                <a:latin typeface="宋体" pitchFamily="2" charset="-122"/>
              </a:rPr>
              <a:t>学时）</a:t>
            </a:r>
          </a:p>
          <a:p>
            <a:pPr eaLnBrk="1" hangingPunct="1">
              <a:lnSpc>
                <a:spcPct val="80000"/>
              </a:lnSpc>
              <a:defRPr/>
            </a:pPr>
            <a:r>
              <a:rPr lang="en-US" altLang="zh-CN" sz="2800" b="1" dirty="0" smtClean="0">
                <a:solidFill>
                  <a:srgbClr val="FFFF00"/>
                </a:solidFill>
                <a:latin typeface="宋体" pitchFamily="2" charset="-122"/>
              </a:rPr>
              <a:t>2 </a:t>
            </a:r>
            <a:r>
              <a:rPr lang="zh-CN" altLang="en-US" sz="2800" b="1" dirty="0" smtClean="0">
                <a:solidFill>
                  <a:srgbClr val="FFFF00"/>
                </a:solidFill>
                <a:latin typeface="宋体" pitchFamily="2" charset="-122"/>
              </a:rPr>
              <a:t>实验数据的误差与结果处理（</a:t>
            </a:r>
            <a:r>
              <a:rPr lang="en-US" altLang="zh-CN" sz="2800" b="1" dirty="0" smtClean="0">
                <a:solidFill>
                  <a:srgbClr val="FFFF00"/>
                </a:solidFill>
                <a:latin typeface="宋体" pitchFamily="2" charset="-122"/>
              </a:rPr>
              <a:t>2</a:t>
            </a:r>
            <a:r>
              <a:rPr lang="zh-CN" altLang="en-US" sz="2800" b="1" dirty="0" smtClean="0">
                <a:solidFill>
                  <a:srgbClr val="FFFF00"/>
                </a:solidFill>
                <a:latin typeface="宋体" pitchFamily="2" charset="-122"/>
              </a:rPr>
              <a:t>学时）</a:t>
            </a:r>
            <a:endParaRPr lang="en-US" altLang="zh-CN" sz="2800" b="1" dirty="0" smtClean="0">
              <a:solidFill>
                <a:srgbClr val="FFFF00"/>
              </a:solidFill>
              <a:latin typeface="宋体" pitchFamily="2" charset="-122"/>
            </a:endParaRPr>
          </a:p>
          <a:p>
            <a:pPr eaLnBrk="1" hangingPunct="1">
              <a:lnSpc>
                <a:spcPct val="80000"/>
              </a:lnSpc>
              <a:defRPr/>
            </a:pPr>
            <a:r>
              <a:rPr lang="en-US" altLang="zh-CN" sz="2800" b="1" dirty="0" smtClean="0">
                <a:latin typeface="宋体" pitchFamily="2" charset="-122"/>
              </a:rPr>
              <a:t>3 </a:t>
            </a:r>
            <a:r>
              <a:rPr lang="zh-CN" altLang="zh-CN" sz="2800" b="1" dirty="0" smtClean="0">
                <a:effectLst/>
              </a:rPr>
              <a:t>物质的聚集状态（</a:t>
            </a:r>
            <a:r>
              <a:rPr lang="en-US" altLang="zh-CN" sz="2800" b="1" dirty="0" smtClean="0">
                <a:effectLst/>
              </a:rPr>
              <a:t>3</a:t>
            </a:r>
            <a:r>
              <a:rPr lang="zh-CN" altLang="zh-CN" sz="2800" b="1" dirty="0" smtClean="0">
                <a:effectLst/>
              </a:rPr>
              <a:t>学时</a:t>
            </a:r>
            <a:r>
              <a:rPr lang="zh-CN" altLang="en-US" sz="2800" b="1" dirty="0" smtClean="0">
                <a:latin typeface="宋体" pitchFamily="2" charset="-122"/>
              </a:rPr>
              <a:t>）</a:t>
            </a:r>
          </a:p>
          <a:p>
            <a:pPr algn="just" eaLnBrk="1" hangingPunct="1">
              <a:lnSpc>
                <a:spcPct val="80000"/>
              </a:lnSpc>
              <a:defRPr/>
            </a:pPr>
            <a:r>
              <a:rPr lang="en-US" altLang="zh-CN" sz="2800" b="1" dirty="0" smtClean="0">
                <a:solidFill>
                  <a:srgbClr val="FFFF00"/>
                </a:solidFill>
                <a:latin typeface="宋体" pitchFamily="2" charset="-122"/>
              </a:rPr>
              <a:t>4 </a:t>
            </a:r>
            <a:r>
              <a:rPr lang="zh-CN" altLang="zh-CN" sz="2800" b="1" dirty="0" smtClean="0">
                <a:solidFill>
                  <a:srgbClr val="FFFF00"/>
                </a:solidFill>
                <a:effectLst/>
              </a:rPr>
              <a:t>化学热力学基础（</a:t>
            </a:r>
            <a:r>
              <a:rPr lang="en-US" altLang="zh-CN" sz="2800" b="1" dirty="0" smtClean="0">
                <a:solidFill>
                  <a:srgbClr val="FFFF00"/>
                </a:solidFill>
                <a:effectLst/>
              </a:rPr>
              <a:t>5</a:t>
            </a:r>
            <a:r>
              <a:rPr lang="zh-CN" altLang="zh-CN" sz="2800" b="1" dirty="0" smtClean="0">
                <a:solidFill>
                  <a:srgbClr val="FFFF00"/>
                </a:solidFill>
                <a:effectLst/>
              </a:rPr>
              <a:t>学时</a:t>
            </a:r>
            <a:r>
              <a:rPr lang="zh-CN" altLang="en-US" sz="2800" b="1" dirty="0" smtClean="0">
                <a:solidFill>
                  <a:srgbClr val="FFFF00"/>
                </a:solidFill>
                <a:latin typeface="宋体" pitchFamily="2" charset="-122"/>
              </a:rPr>
              <a:t>）</a:t>
            </a:r>
            <a:endParaRPr lang="en-US" altLang="zh-CN" sz="2800" b="1" dirty="0" smtClean="0">
              <a:solidFill>
                <a:srgbClr val="FFFF00"/>
              </a:solidFill>
              <a:latin typeface="宋体" pitchFamily="2" charset="-122"/>
            </a:endParaRPr>
          </a:p>
          <a:p>
            <a:pPr algn="just" eaLnBrk="1" hangingPunct="1">
              <a:lnSpc>
                <a:spcPct val="80000"/>
              </a:lnSpc>
              <a:defRPr/>
            </a:pPr>
            <a:r>
              <a:rPr lang="en-US" altLang="zh-CN" sz="2800" b="1" dirty="0" smtClean="0">
                <a:latin typeface="宋体" pitchFamily="2" charset="-122"/>
              </a:rPr>
              <a:t>5 </a:t>
            </a:r>
            <a:r>
              <a:rPr lang="zh-CN" altLang="zh-CN" sz="2800" b="1" dirty="0" smtClean="0">
                <a:effectLst/>
              </a:rPr>
              <a:t>化学反应速率及化学平衡（</a:t>
            </a:r>
            <a:r>
              <a:rPr lang="en-US" altLang="zh-CN" sz="2800" b="1" dirty="0" smtClean="0">
                <a:effectLst/>
              </a:rPr>
              <a:t>4</a:t>
            </a:r>
            <a:r>
              <a:rPr lang="zh-CN" altLang="zh-CN" sz="2800" b="1" dirty="0" smtClean="0">
                <a:effectLst/>
              </a:rPr>
              <a:t>学时</a:t>
            </a:r>
            <a:r>
              <a:rPr lang="zh-CN" altLang="en-US" sz="2800" b="1" dirty="0" smtClean="0">
                <a:latin typeface="宋体" pitchFamily="2" charset="-122"/>
              </a:rPr>
              <a:t>）</a:t>
            </a:r>
            <a:endParaRPr lang="en-US" altLang="zh-CN" sz="2800" b="1" dirty="0" smtClean="0">
              <a:latin typeface="宋体" pitchFamily="2" charset="-122"/>
            </a:endParaRPr>
          </a:p>
          <a:p>
            <a:pPr algn="just" eaLnBrk="1" hangingPunct="1">
              <a:lnSpc>
                <a:spcPct val="80000"/>
              </a:lnSpc>
              <a:defRPr/>
            </a:pPr>
            <a:r>
              <a:rPr lang="en-US" altLang="zh-CN" sz="2800" b="1" dirty="0" smtClean="0">
                <a:solidFill>
                  <a:srgbClr val="FFFF00"/>
                </a:solidFill>
                <a:latin typeface="宋体" pitchFamily="2" charset="-122"/>
              </a:rPr>
              <a:t>6 </a:t>
            </a:r>
            <a:r>
              <a:rPr lang="zh-CN" altLang="zh-CN" sz="2800" b="1" dirty="0" smtClean="0">
                <a:solidFill>
                  <a:srgbClr val="FFFF00"/>
                </a:solidFill>
                <a:effectLst/>
              </a:rPr>
              <a:t>酸碱平衡（</a:t>
            </a:r>
            <a:r>
              <a:rPr lang="en-US" altLang="zh-CN" sz="2800" b="1" dirty="0" smtClean="0">
                <a:solidFill>
                  <a:srgbClr val="FFFF00"/>
                </a:solidFill>
                <a:effectLst/>
              </a:rPr>
              <a:t>8</a:t>
            </a:r>
            <a:r>
              <a:rPr lang="zh-CN" altLang="zh-CN" sz="2800" b="1" dirty="0" smtClean="0">
                <a:solidFill>
                  <a:srgbClr val="FFFF00"/>
                </a:solidFill>
                <a:effectLst/>
              </a:rPr>
              <a:t>学时</a:t>
            </a:r>
            <a:r>
              <a:rPr lang="zh-CN" altLang="en-US" sz="2800" b="1" dirty="0" smtClean="0">
                <a:solidFill>
                  <a:srgbClr val="FFFF00"/>
                </a:solidFill>
                <a:latin typeface="宋体" pitchFamily="2" charset="-122"/>
              </a:rPr>
              <a:t>）</a:t>
            </a:r>
            <a:endParaRPr lang="en-US" altLang="zh-CN" sz="2800" b="1" dirty="0" smtClean="0">
              <a:solidFill>
                <a:srgbClr val="FFFF00"/>
              </a:solidFill>
              <a:latin typeface="宋体" pitchFamily="2" charset="-122"/>
            </a:endParaRPr>
          </a:p>
          <a:p>
            <a:pPr algn="just" eaLnBrk="1" hangingPunct="1">
              <a:lnSpc>
                <a:spcPct val="80000"/>
              </a:lnSpc>
              <a:defRPr/>
            </a:pPr>
            <a:r>
              <a:rPr lang="en-US" altLang="zh-CN" sz="2800" b="1" dirty="0" smtClean="0">
                <a:latin typeface="宋体" pitchFamily="2" charset="-122"/>
              </a:rPr>
              <a:t>7 </a:t>
            </a:r>
            <a:r>
              <a:rPr lang="zh-CN" altLang="zh-CN" sz="2800" b="1" dirty="0" smtClean="0">
                <a:effectLst/>
              </a:rPr>
              <a:t>沉淀溶解平衡（</a:t>
            </a:r>
            <a:r>
              <a:rPr lang="en-US" altLang="zh-CN" sz="2800" b="1" dirty="0" smtClean="0">
                <a:effectLst/>
              </a:rPr>
              <a:t>4</a:t>
            </a:r>
            <a:r>
              <a:rPr lang="zh-CN" altLang="zh-CN" sz="2800" b="1" dirty="0" smtClean="0">
                <a:effectLst/>
              </a:rPr>
              <a:t>学时</a:t>
            </a:r>
            <a:r>
              <a:rPr lang="zh-CN" altLang="en-US" sz="2800" b="1" dirty="0" smtClean="0">
                <a:latin typeface="宋体" pitchFamily="2" charset="-122"/>
              </a:rPr>
              <a:t>）</a:t>
            </a:r>
            <a:endParaRPr lang="en-US" altLang="zh-CN" sz="2800" b="1" dirty="0" smtClean="0">
              <a:latin typeface="宋体" pitchFamily="2" charset="-122"/>
            </a:endParaRPr>
          </a:p>
          <a:p>
            <a:pPr algn="just" eaLnBrk="1" hangingPunct="1">
              <a:lnSpc>
                <a:spcPct val="80000"/>
              </a:lnSpc>
              <a:defRPr/>
            </a:pPr>
            <a:r>
              <a:rPr lang="en-US" altLang="zh-CN" sz="2800" b="1" dirty="0" smtClean="0">
                <a:solidFill>
                  <a:srgbClr val="FFFF00"/>
                </a:solidFill>
                <a:latin typeface="宋体" pitchFamily="2" charset="-122"/>
              </a:rPr>
              <a:t>8 </a:t>
            </a:r>
            <a:r>
              <a:rPr lang="zh-CN" altLang="zh-CN" sz="2800" b="1" dirty="0" smtClean="0">
                <a:solidFill>
                  <a:srgbClr val="FFFF00"/>
                </a:solidFill>
                <a:effectLst/>
              </a:rPr>
              <a:t>氧化还原反应及氧化还原平衡（</a:t>
            </a:r>
            <a:r>
              <a:rPr lang="en-US" altLang="zh-CN" sz="2800" b="1" dirty="0" smtClean="0">
                <a:solidFill>
                  <a:srgbClr val="FFFF00"/>
                </a:solidFill>
                <a:effectLst/>
              </a:rPr>
              <a:t>8</a:t>
            </a:r>
            <a:r>
              <a:rPr lang="zh-CN" altLang="zh-CN" sz="2800" b="1" dirty="0" smtClean="0">
                <a:solidFill>
                  <a:srgbClr val="FFFF00"/>
                </a:solidFill>
                <a:effectLst/>
              </a:rPr>
              <a:t>学时</a:t>
            </a:r>
            <a:r>
              <a:rPr lang="zh-CN" altLang="en-US" sz="2800" b="1" dirty="0" smtClean="0">
                <a:solidFill>
                  <a:srgbClr val="FFFF00"/>
                </a:solidFill>
                <a:effectLst/>
              </a:rPr>
              <a:t>）</a:t>
            </a:r>
            <a:endParaRPr lang="en-US" altLang="zh-CN" sz="2800" b="1" dirty="0" smtClean="0">
              <a:solidFill>
                <a:srgbClr val="FFFF00"/>
              </a:solidFill>
              <a:latin typeface="宋体" pitchFamily="2" charset="-122"/>
            </a:endParaRPr>
          </a:p>
          <a:p>
            <a:pPr algn="just" eaLnBrk="1" hangingPunct="1">
              <a:lnSpc>
                <a:spcPct val="80000"/>
              </a:lnSpc>
              <a:defRPr/>
            </a:pPr>
            <a:r>
              <a:rPr lang="en-US" altLang="zh-CN" sz="2800" b="1" dirty="0" smtClean="0">
                <a:latin typeface="宋体" pitchFamily="2" charset="-122"/>
              </a:rPr>
              <a:t>9 </a:t>
            </a:r>
            <a:r>
              <a:rPr lang="zh-CN" altLang="zh-CN" sz="2800" b="1" dirty="0" smtClean="0">
                <a:effectLst/>
              </a:rPr>
              <a:t>原子结构（</a:t>
            </a:r>
            <a:r>
              <a:rPr lang="en-US" altLang="zh-CN" sz="2800" b="1" dirty="0" smtClean="0">
                <a:effectLst/>
              </a:rPr>
              <a:t>6</a:t>
            </a:r>
            <a:r>
              <a:rPr lang="zh-CN" altLang="zh-CN" sz="2800" b="1" dirty="0" smtClean="0">
                <a:effectLst/>
              </a:rPr>
              <a:t>学时</a:t>
            </a:r>
            <a:r>
              <a:rPr lang="zh-CN" altLang="en-US" sz="2800" b="1" dirty="0" smtClean="0">
                <a:effectLst/>
              </a:rPr>
              <a:t>）</a:t>
            </a:r>
            <a:endParaRPr lang="en-US" altLang="zh-CN" sz="2800" b="1" dirty="0" smtClean="0">
              <a:latin typeface="宋体" pitchFamily="2" charset="-122"/>
            </a:endParaRPr>
          </a:p>
          <a:p>
            <a:pPr algn="just" eaLnBrk="1" hangingPunct="1">
              <a:lnSpc>
                <a:spcPct val="80000"/>
              </a:lnSpc>
              <a:defRPr/>
            </a:pPr>
            <a:r>
              <a:rPr lang="en-US" altLang="zh-CN" sz="2800" b="1" dirty="0" smtClean="0">
                <a:solidFill>
                  <a:srgbClr val="FFFF00"/>
                </a:solidFill>
                <a:latin typeface="宋体" pitchFamily="2" charset="-122"/>
              </a:rPr>
              <a:t>10 </a:t>
            </a:r>
            <a:r>
              <a:rPr lang="zh-CN" altLang="zh-CN" sz="2800" b="1" dirty="0" smtClean="0">
                <a:solidFill>
                  <a:srgbClr val="FFFF00"/>
                </a:solidFill>
                <a:effectLst/>
              </a:rPr>
              <a:t>化学键及分子结构（</a:t>
            </a:r>
            <a:r>
              <a:rPr lang="en-US" altLang="zh-CN" sz="2800" b="1" dirty="0" smtClean="0">
                <a:solidFill>
                  <a:srgbClr val="FFFF00"/>
                </a:solidFill>
                <a:effectLst/>
              </a:rPr>
              <a:t>8</a:t>
            </a:r>
            <a:r>
              <a:rPr lang="zh-CN" altLang="zh-CN" sz="2800" b="1" dirty="0" smtClean="0">
                <a:solidFill>
                  <a:srgbClr val="FFFF00"/>
                </a:solidFill>
                <a:effectLst/>
              </a:rPr>
              <a:t>学时</a:t>
            </a:r>
            <a:r>
              <a:rPr lang="zh-CN" altLang="en-US" sz="2800" b="1" dirty="0" smtClean="0">
                <a:solidFill>
                  <a:srgbClr val="FFFF00"/>
                </a:solidFill>
                <a:effectLst/>
              </a:rPr>
              <a:t>）</a:t>
            </a:r>
            <a:endParaRPr lang="en-US" altLang="zh-CN" sz="2800" b="1" dirty="0" smtClean="0">
              <a:solidFill>
                <a:srgbClr val="FFFF00"/>
              </a:solidFill>
              <a:latin typeface="宋体" pitchFamily="2" charset="-122"/>
            </a:endParaRPr>
          </a:p>
          <a:p>
            <a:pPr algn="just" eaLnBrk="1" hangingPunct="1">
              <a:lnSpc>
                <a:spcPct val="80000"/>
              </a:lnSpc>
              <a:defRPr/>
            </a:pPr>
            <a:r>
              <a:rPr lang="en-US" altLang="zh-CN" sz="2800" b="1" dirty="0" smtClean="0">
                <a:latin typeface="宋体" pitchFamily="2" charset="-122"/>
              </a:rPr>
              <a:t>11 </a:t>
            </a:r>
            <a:r>
              <a:rPr lang="zh-CN" altLang="zh-CN" sz="2800" b="1" dirty="0" smtClean="0">
                <a:effectLst/>
              </a:rPr>
              <a:t>配位化合物及配位平衡（</a:t>
            </a:r>
            <a:r>
              <a:rPr lang="en-US" altLang="zh-CN" sz="2800" b="1" dirty="0" smtClean="0">
                <a:effectLst/>
              </a:rPr>
              <a:t>8</a:t>
            </a:r>
            <a:r>
              <a:rPr lang="zh-CN" altLang="zh-CN" sz="2800" b="1" dirty="0" smtClean="0">
                <a:effectLst/>
              </a:rPr>
              <a:t>学时</a:t>
            </a:r>
            <a:r>
              <a:rPr lang="zh-CN" altLang="en-US" sz="2800" b="1" dirty="0" smtClean="0">
                <a:effectLst/>
              </a:rPr>
              <a:t>）</a:t>
            </a:r>
            <a:endParaRPr lang="en-US" altLang="zh-CN" sz="2800" b="1" dirty="0" smtClean="0">
              <a:solidFill>
                <a:srgbClr val="FFFF00"/>
              </a:solidFill>
              <a:latin typeface="宋体" pitchFamily="2" charset="-122"/>
            </a:endParaRPr>
          </a:p>
          <a:p>
            <a:pPr algn="just" eaLnBrk="1" hangingPunct="1">
              <a:lnSpc>
                <a:spcPct val="80000"/>
              </a:lnSpc>
              <a:defRPr/>
            </a:pPr>
            <a:r>
              <a:rPr lang="en-US" altLang="zh-CN" sz="2800" b="1" dirty="0" smtClean="0">
                <a:solidFill>
                  <a:srgbClr val="FFFF00"/>
                </a:solidFill>
                <a:latin typeface="宋体" pitchFamily="2" charset="-122"/>
              </a:rPr>
              <a:t>12 </a:t>
            </a:r>
            <a:r>
              <a:rPr lang="zh-CN" altLang="en-US" sz="2800" b="1" dirty="0" smtClean="0">
                <a:solidFill>
                  <a:srgbClr val="FFFF00"/>
                </a:solidFill>
                <a:latin typeface="宋体" pitchFamily="2" charset="-122"/>
              </a:rPr>
              <a:t>主族元素（</a:t>
            </a:r>
            <a:r>
              <a:rPr lang="en-US" altLang="zh-CN" sz="2800" b="1" dirty="0" smtClean="0">
                <a:solidFill>
                  <a:srgbClr val="FFFF00"/>
                </a:solidFill>
                <a:latin typeface="宋体" pitchFamily="2" charset="-122"/>
              </a:rPr>
              <a:t>7</a:t>
            </a:r>
            <a:r>
              <a:rPr lang="zh-CN" altLang="en-US" sz="2800" b="1" dirty="0" smtClean="0">
                <a:solidFill>
                  <a:srgbClr val="FFFF00"/>
                </a:solidFill>
                <a:latin typeface="宋体" pitchFamily="2" charset="-122"/>
              </a:rPr>
              <a:t>学时）</a:t>
            </a:r>
            <a:endParaRPr lang="en-US" altLang="zh-CN" sz="2800" b="1" dirty="0" smtClean="0">
              <a:solidFill>
                <a:srgbClr val="FFFF00"/>
              </a:solidFill>
              <a:latin typeface="宋体" pitchFamily="2" charset="-122"/>
            </a:endParaRPr>
          </a:p>
          <a:p>
            <a:pPr algn="just" eaLnBrk="1" hangingPunct="1">
              <a:lnSpc>
                <a:spcPct val="80000"/>
              </a:lnSpc>
              <a:defRPr/>
            </a:pPr>
            <a:r>
              <a:rPr lang="en-US" altLang="zh-CN" sz="2800" b="1" dirty="0" smtClean="0">
                <a:latin typeface="宋体" pitchFamily="2" charset="-122"/>
              </a:rPr>
              <a:t>13 </a:t>
            </a:r>
            <a:r>
              <a:rPr lang="zh-CN" altLang="en-US" sz="2800" b="1" dirty="0" smtClean="0">
                <a:latin typeface="宋体" pitchFamily="2" charset="-122"/>
              </a:rPr>
              <a:t>过渡元素（</a:t>
            </a:r>
            <a:r>
              <a:rPr lang="en-US" altLang="zh-CN" sz="2800" b="1" dirty="0" smtClean="0">
                <a:latin typeface="宋体" pitchFamily="2" charset="-122"/>
              </a:rPr>
              <a:t>8</a:t>
            </a:r>
            <a:r>
              <a:rPr lang="zh-CN" altLang="en-US" sz="2800" b="1" dirty="0" smtClean="0">
                <a:latin typeface="宋体" pitchFamily="2" charset="-122"/>
              </a:rPr>
              <a:t>学时）</a:t>
            </a:r>
          </a:p>
          <a:p>
            <a:pPr marL="0" indent="0" eaLnBrk="1" hangingPunct="1">
              <a:lnSpc>
                <a:spcPct val="80000"/>
              </a:lnSpc>
              <a:buFont typeface="Wingdings" pitchFamily="2" charset="2"/>
              <a:buNone/>
              <a:defRPr/>
            </a:pPr>
            <a:r>
              <a:rPr lang="zh-CN" altLang="en-US" sz="2800" b="1" dirty="0" smtClean="0">
                <a:solidFill>
                  <a:srgbClr val="FFFF00"/>
                </a:solidFill>
                <a:latin typeface="宋体" pitchFamily="2" charset="-122"/>
              </a:rPr>
              <a:t>                      </a:t>
            </a:r>
          </a:p>
        </p:txBody>
      </p:sp>
      <p:sp>
        <p:nvSpPr>
          <p:cNvPr id="5124" name="矩形 1"/>
          <p:cNvSpPr>
            <a:spLocks noChangeArrowheads="1"/>
          </p:cNvSpPr>
          <p:nvPr/>
        </p:nvSpPr>
        <p:spPr bwMode="auto">
          <a:xfrm>
            <a:off x="7548563" y="1687513"/>
            <a:ext cx="863600" cy="2849562"/>
          </a:xfrm>
          <a:prstGeom prst="rect">
            <a:avLst/>
          </a:prstGeom>
          <a:noFill/>
          <a:ln w="9525">
            <a:noFill/>
            <a:miter lim="800000"/>
            <a:headEnd/>
            <a:tailEnd/>
          </a:ln>
        </p:spPr>
        <p:txBody>
          <a:bodyPr>
            <a:spAutoFit/>
          </a:bodyPr>
          <a:lstStyle/>
          <a:p>
            <a:pPr>
              <a:lnSpc>
                <a:spcPct val="80000"/>
              </a:lnSpc>
            </a:pPr>
            <a:r>
              <a:rPr lang="zh-CN" altLang="en-US" sz="3200" b="1">
                <a:solidFill>
                  <a:srgbClr val="FF0000"/>
                </a:solidFill>
                <a:latin typeface="宋体" pitchFamily="2" charset="-122"/>
              </a:rPr>
              <a:t>共</a:t>
            </a:r>
            <a:r>
              <a:rPr lang="en-US" altLang="zh-CN" sz="3200" b="1">
                <a:solidFill>
                  <a:srgbClr val="FF0000"/>
                </a:solidFill>
                <a:latin typeface="宋体" pitchFamily="2" charset="-122"/>
              </a:rPr>
              <a:t>72</a:t>
            </a:r>
            <a:r>
              <a:rPr lang="zh-CN" altLang="en-US" sz="3200" b="1">
                <a:solidFill>
                  <a:srgbClr val="FF0000"/>
                </a:solidFill>
                <a:latin typeface="宋体" pitchFamily="2" charset="-122"/>
              </a:rPr>
              <a:t>学时，</a:t>
            </a:r>
            <a:r>
              <a:rPr lang="en-US" altLang="zh-CN" sz="3200" b="1">
                <a:solidFill>
                  <a:srgbClr val="FF0000"/>
                </a:solidFill>
                <a:latin typeface="宋体" pitchFamily="2" charset="-122"/>
              </a:rPr>
              <a:t>4.5</a:t>
            </a:r>
            <a:r>
              <a:rPr lang="zh-CN" altLang="en-US" sz="3200" b="1">
                <a:solidFill>
                  <a:srgbClr val="FF0000"/>
                </a:solidFill>
                <a:latin typeface="宋体" pitchFamily="2" charset="-122"/>
              </a:rPr>
              <a:t>学分</a:t>
            </a:r>
          </a:p>
        </p:txBody>
      </p:sp>
    </p:spTree>
  </p:cSld>
  <p:clrMapOvr>
    <a:masterClrMapping/>
  </p:clrMapOvr>
  <p:transition>
    <p:random/>
    <p:sndAc>
      <p:stSnd>
        <p:snd r:embed="rId2" name="CAMERA.WAV"/>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rrowheads="1"/>
          </p:cNvSpPr>
          <p:nvPr>
            <p:ph type="title"/>
          </p:nvPr>
        </p:nvSpPr>
        <p:spPr>
          <a:xfrm>
            <a:off x="685800" y="152400"/>
            <a:ext cx="7772400" cy="1143000"/>
          </a:xfrm>
        </p:spPr>
        <p:txBody>
          <a:bodyPr/>
          <a:lstStyle/>
          <a:p>
            <a:pPr eaLnBrk="1" hangingPunct="1">
              <a:defRPr/>
            </a:pPr>
            <a:r>
              <a:rPr lang="zh-CN" altLang="en-US" sz="6600" b="0" smtClean="0">
                <a:solidFill>
                  <a:srgbClr val="FFFF00"/>
                </a:solidFill>
                <a:ea typeface="黑体" pitchFamily="2" charset="-122"/>
              </a:rPr>
              <a:t>成绩评定</a:t>
            </a:r>
          </a:p>
        </p:txBody>
      </p:sp>
      <p:sp>
        <p:nvSpPr>
          <p:cNvPr id="194563" name="Rectangle 3"/>
          <p:cNvSpPr>
            <a:spLocks noGrp="1" noChangeArrowheads="1"/>
          </p:cNvSpPr>
          <p:nvPr>
            <p:ph type="body" idx="1"/>
          </p:nvPr>
        </p:nvSpPr>
        <p:spPr>
          <a:xfrm>
            <a:off x="1979613" y="1700213"/>
            <a:ext cx="7772400" cy="4876800"/>
          </a:xfrm>
        </p:spPr>
        <p:txBody>
          <a:bodyPr/>
          <a:lstStyle/>
          <a:p>
            <a:pPr algn="just" eaLnBrk="1" hangingPunct="1">
              <a:buFont typeface="Wingdings" pitchFamily="2" charset="2"/>
              <a:buNone/>
              <a:defRPr/>
            </a:pPr>
            <a:endParaRPr lang="en-US" altLang="zh-CN" sz="2800" b="1" dirty="0" smtClean="0">
              <a:solidFill>
                <a:srgbClr val="00FF00"/>
              </a:solidFill>
              <a:latin typeface="宋体" pitchFamily="2" charset="-122"/>
            </a:endParaRPr>
          </a:p>
          <a:p>
            <a:pPr algn="just" eaLnBrk="1" hangingPunct="1">
              <a:buFont typeface="Wingdings" pitchFamily="2" charset="2"/>
              <a:buNone/>
              <a:defRPr/>
            </a:pPr>
            <a:r>
              <a:rPr lang="en-US" altLang="zh-CN" sz="3600" b="1" dirty="0" smtClean="0">
                <a:solidFill>
                  <a:srgbClr val="FF0000"/>
                </a:solidFill>
                <a:latin typeface="宋体" pitchFamily="2" charset="-122"/>
              </a:rPr>
              <a:t>A</a:t>
            </a:r>
            <a:r>
              <a:rPr lang="zh-CN" altLang="en-US" sz="3600" b="1" dirty="0" smtClean="0">
                <a:solidFill>
                  <a:srgbClr val="FF0000"/>
                </a:solidFill>
                <a:latin typeface="宋体" pitchFamily="2" charset="-122"/>
              </a:rPr>
              <a:t>：平时作业</a:t>
            </a:r>
            <a:r>
              <a:rPr lang="zh-CN" altLang="en-US" sz="3600" b="1" dirty="0" smtClean="0">
                <a:solidFill>
                  <a:srgbClr val="00FF00"/>
                </a:solidFill>
                <a:latin typeface="宋体" pitchFamily="2" charset="-122"/>
              </a:rPr>
              <a:t>   </a:t>
            </a:r>
            <a:r>
              <a:rPr lang="zh-CN" altLang="en-US" sz="3600" b="1" dirty="0" smtClean="0">
                <a:latin typeface="宋体" pitchFamily="2" charset="-122"/>
              </a:rPr>
              <a:t>占</a:t>
            </a:r>
            <a:r>
              <a:rPr lang="en-US" altLang="zh-CN" sz="3600" b="1" dirty="0" smtClean="0">
                <a:latin typeface="宋体" pitchFamily="2" charset="-122"/>
              </a:rPr>
              <a:t>10%</a:t>
            </a:r>
            <a:r>
              <a:rPr lang="zh-CN" altLang="en-US" sz="3600" b="1" dirty="0" smtClean="0">
                <a:latin typeface="宋体" pitchFamily="2" charset="-122"/>
              </a:rPr>
              <a:t>，</a:t>
            </a:r>
          </a:p>
          <a:p>
            <a:pPr algn="just" eaLnBrk="1" hangingPunct="1">
              <a:buFont typeface="Wingdings" pitchFamily="2" charset="2"/>
              <a:buNone/>
              <a:defRPr/>
            </a:pPr>
            <a:r>
              <a:rPr lang="en-US" altLang="zh-CN" sz="3600" b="1" dirty="0" smtClean="0">
                <a:solidFill>
                  <a:srgbClr val="FF0000"/>
                </a:solidFill>
                <a:latin typeface="宋体" pitchFamily="2" charset="-122"/>
              </a:rPr>
              <a:t>B</a:t>
            </a:r>
            <a:r>
              <a:rPr lang="zh-CN" altLang="en-US" sz="3600" b="1" dirty="0" smtClean="0">
                <a:solidFill>
                  <a:srgbClr val="FF0000"/>
                </a:solidFill>
                <a:latin typeface="宋体" pitchFamily="2" charset="-122"/>
              </a:rPr>
              <a:t>：课程论文</a:t>
            </a:r>
            <a:r>
              <a:rPr lang="zh-CN" altLang="en-US" sz="3600" b="1" dirty="0" smtClean="0">
                <a:solidFill>
                  <a:srgbClr val="00FF00"/>
                </a:solidFill>
                <a:latin typeface="宋体" pitchFamily="2" charset="-122"/>
              </a:rPr>
              <a:t>   </a:t>
            </a:r>
            <a:r>
              <a:rPr lang="zh-CN" altLang="en-US" sz="3600" b="1" dirty="0" smtClean="0">
                <a:latin typeface="宋体" pitchFamily="2" charset="-122"/>
              </a:rPr>
              <a:t>占</a:t>
            </a:r>
            <a:r>
              <a:rPr lang="en-US" altLang="zh-CN" sz="3600" b="1" dirty="0" smtClean="0">
                <a:latin typeface="宋体" pitchFamily="2" charset="-122"/>
              </a:rPr>
              <a:t>10%</a:t>
            </a:r>
            <a:r>
              <a:rPr lang="zh-CN" altLang="en-US" sz="3600" b="1" dirty="0" smtClean="0">
                <a:latin typeface="宋体" pitchFamily="2" charset="-122"/>
              </a:rPr>
              <a:t>，</a:t>
            </a:r>
          </a:p>
          <a:p>
            <a:pPr algn="just" eaLnBrk="1" hangingPunct="1">
              <a:buFont typeface="Wingdings" pitchFamily="2" charset="2"/>
              <a:buNone/>
              <a:defRPr/>
            </a:pPr>
            <a:r>
              <a:rPr lang="en-US" altLang="zh-CN" sz="3600" b="1" dirty="0" smtClean="0">
                <a:solidFill>
                  <a:srgbClr val="FF0000"/>
                </a:solidFill>
                <a:latin typeface="宋体" pitchFamily="2" charset="-122"/>
              </a:rPr>
              <a:t>C</a:t>
            </a:r>
            <a:r>
              <a:rPr lang="zh-CN" altLang="en-US" sz="3600" b="1" dirty="0" smtClean="0">
                <a:solidFill>
                  <a:srgbClr val="FF0000"/>
                </a:solidFill>
                <a:latin typeface="宋体" pitchFamily="2" charset="-122"/>
              </a:rPr>
              <a:t>：期中成绩   </a:t>
            </a:r>
            <a:r>
              <a:rPr lang="zh-CN" altLang="en-US" sz="3600" b="1" dirty="0" smtClean="0">
                <a:latin typeface="宋体" pitchFamily="2" charset="-122"/>
              </a:rPr>
              <a:t>占</a:t>
            </a:r>
            <a:r>
              <a:rPr lang="en-US" altLang="zh-CN" sz="3600" b="1" dirty="0" smtClean="0">
                <a:latin typeface="宋体" pitchFamily="2" charset="-122"/>
              </a:rPr>
              <a:t>20%</a:t>
            </a:r>
            <a:r>
              <a:rPr lang="zh-CN" altLang="en-US" sz="3600" b="1" dirty="0" smtClean="0">
                <a:latin typeface="宋体" pitchFamily="2" charset="-122"/>
              </a:rPr>
              <a:t>，</a:t>
            </a:r>
          </a:p>
          <a:p>
            <a:pPr algn="just" eaLnBrk="1" hangingPunct="1">
              <a:buFont typeface="Wingdings" pitchFamily="2" charset="2"/>
              <a:buNone/>
              <a:defRPr/>
            </a:pPr>
            <a:r>
              <a:rPr lang="en-US" altLang="zh-CN" sz="3600" b="1" dirty="0" smtClean="0">
                <a:solidFill>
                  <a:srgbClr val="FF0000"/>
                </a:solidFill>
                <a:latin typeface="宋体" pitchFamily="2" charset="-122"/>
              </a:rPr>
              <a:t>D</a:t>
            </a:r>
            <a:r>
              <a:rPr lang="zh-CN" altLang="en-US" sz="3600" b="1" dirty="0" smtClean="0">
                <a:solidFill>
                  <a:srgbClr val="FF0000"/>
                </a:solidFill>
                <a:latin typeface="宋体" pitchFamily="2" charset="-122"/>
              </a:rPr>
              <a:t>：期末成绩   </a:t>
            </a:r>
            <a:r>
              <a:rPr lang="zh-CN" altLang="en-US" sz="3600" b="1" dirty="0" smtClean="0">
                <a:latin typeface="宋体" pitchFamily="2" charset="-122"/>
              </a:rPr>
              <a:t>占</a:t>
            </a:r>
            <a:r>
              <a:rPr lang="en-US" altLang="zh-CN" sz="3600" b="1" dirty="0" smtClean="0">
                <a:latin typeface="宋体" pitchFamily="2" charset="-122"/>
              </a:rPr>
              <a:t>60%</a:t>
            </a:r>
            <a:r>
              <a:rPr lang="zh-CN" altLang="en-US" sz="3600" b="1" dirty="0" smtClean="0">
                <a:latin typeface="宋体" pitchFamily="2" charset="-122"/>
              </a:rPr>
              <a:t>。</a:t>
            </a:r>
          </a:p>
          <a:p>
            <a:pPr algn="just" eaLnBrk="1" hangingPunct="1">
              <a:buFont typeface="Wingdings" pitchFamily="2" charset="2"/>
              <a:buNone/>
              <a:defRPr/>
            </a:pPr>
            <a:r>
              <a:rPr lang="zh-CN" altLang="en-US" b="1" dirty="0" smtClean="0">
                <a:latin typeface="宋体" pitchFamily="2" charset="-122"/>
              </a:rPr>
              <a:t>   </a:t>
            </a:r>
          </a:p>
        </p:txBody>
      </p:sp>
    </p:spTree>
  </p:cSld>
  <p:clrMapOvr>
    <a:masterClrMapping/>
  </p:clrMapOvr>
  <p:transition>
    <p:random/>
    <p:sndAc>
      <p:stSnd>
        <p:snd r:embed="rId2" name="CAMERA.WAV"/>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Rot="1" noChangeArrowheads="1"/>
          </p:cNvSpPr>
          <p:nvPr>
            <p:ph type="title"/>
          </p:nvPr>
        </p:nvSpPr>
        <p:spPr/>
        <p:txBody>
          <a:bodyPr/>
          <a:lstStyle/>
          <a:p>
            <a:pPr eaLnBrk="1" hangingPunct="1">
              <a:defRPr/>
            </a:pPr>
            <a:r>
              <a:rPr lang="zh-CN" altLang="en-US" dirty="0" smtClean="0">
                <a:solidFill>
                  <a:srgbClr val="FFFF00"/>
                </a:solidFill>
              </a:rPr>
              <a:t>作业要求</a:t>
            </a:r>
          </a:p>
        </p:txBody>
      </p:sp>
      <p:sp>
        <p:nvSpPr>
          <p:cNvPr id="233475" name="Rectangle 3"/>
          <p:cNvSpPr>
            <a:spLocks noGrp="1" noChangeArrowheads="1"/>
          </p:cNvSpPr>
          <p:nvPr>
            <p:ph type="body" idx="1"/>
          </p:nvPr>
        </p:nvSpPr>
        <p:spPr>
          <a:xfrm>
            <a:off x="250825" y="1557338"/>
            <a:ext cx="8686800" cy="4103687"/>
          </a:xfrm>
        </p:spPr>
        <p:txBody>
          <a:bodyPr/>
          <a:lstStyle/>
          <a:p>
            <a:pPr eaLnBrk="1" hangingPunct="1">
              <a:lnSpc>
                <a:spcPct val="90000"/>
              </a:lnSpc>
              <a:defRPr/>
            </a:pPr>
            <a:r>
              <a:rPr lang="zh-CN" altLang="en-US" b="1" dirty="0" smtClean="0"/>
              <a:t>用活页纸，不要用本。</a:t>
            </a:r>
          </a:p>
          <a:p>
            <a:pPr eaLnBrk="1" hangingPunct="1">
              <a:lnSpc>
                <a:spcPct val="90000"/>
              </a:lnSpc>
              <a:defRPr/>
            </a:pPr>
            <a:r>
              <a:rPr lang="zh-CN" altLang="en-US" b="1" dirty="0" smtClean="0"/>
              <a:t>作业纸上写清班级、姓名和小号，不抄题，写清题号即可。</a:t>
            </a:r>
          </a:p>
          <a:p>
            <a:pPr eaLnBrk="1" hangingPunct="1">
              <a:lnSpc>
                <a:spcPct val="90000"/>
              </a:lnSpc>
              <a:defRPr/>
            </a:pPr>
            <a:r>
              <a:rPr lang="zh-CN" altLang="en-US" b="1" dirty="0" smtClean="0"/>
              <a:t>应独立完成作业，字迹应工整、清楚，计算题应给出必要的解题过程，并计算出最简结果。</a:t>
            </a:r>
          </a:p>
          <a:p>
            <a:pPr eaLnBrk="1" hangingPunct="1">
              <a:lnSpc>
                <a:spcPct val="90000"/>
              </a:lnSpc>
              <a:defRPr/>
            </a:pPr>
            <a:r>
              <a:rPr lang="zh-CN" altLang="en-US" b="1" dirty="0" smtClean="0"/>
              <a:t>收作业时会提前通知，应按通知的时间交作业。</a:t>
            </a:r>
          </a:p>
          <a:p>
            <a:pPr eaLnBrk="1" hangingPunct="1">
              <a:lnSpc>
                <a:spcPct val="90000"/>
              </a:lnSpc>
              <a:defRPr/>
            </a:pPr>
            <a:r>
              <a:rPr lang="zh-CN" altLang="en-US" b="1" dirty="0" smtClean="0"/>
              <a:t>课代表将作业收齐后，按小号顺序排好，交给老师。</a:t>
            </a:r>
          </a:p>
        </p:txBody>
      </p:sp>
    </p:spTree>
  </p:cSld>
  <p:clrMapOvr>
    <a:masterClrMapping/>
  </p:clrMapOvr>
  <p:transition>
    <p:random/>
    <p:sndAc>
      <p:stSnd>
        <p:snd r:embed="rId2" name="CAMERA.WAV"/>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rrowheads="1"/>
          </p:cNvSpPr>
          <p:nvPr>
            <p:ph type="title"/>
          </p:nvPr>
        </p:nvSpPr>
        <p:spPr/>
        <p:txBody>
          <a:bodyPr/>
          <a:lstStyle/>
          <a:p>
            <a:pPr eaLnBrk="1" hangingPunct="1">
              <a:defRPr/>
            </a:pPr>
            <a:r>
              <a:rPr lang="zh-CN" altLang="en-US" smtClean="0">
                <a:solidFill>
                  <a:srgbClr val="FFFF00"/>
                </a:solidFill>
              </a:rPr>
              <a:t>课程论文要求</a:t>
            </a:r>
          </a:p>
        </p:txBody>
      </p:sp>
      <p:sp>
        <p:nvSpPr>
          <p:cNvPr id="234499" name="Rectangle 3"/>
          <p:cNvSpPr>
            <a:spLocks noGrp="1" noChangeArrowheads="1"/>
          </p:cNvSpPr>
          <p:nvPr>
            <p:ph type="body" idx="1"/>
          </p:nvPr>
        </p:nvSpPr>
        <p:spPr>
          <a:xfrm>
            <a:off x="179388" y="1628775"/>
            <a:ext cx="8785225" cy="4525963"/>
          </a:xfrm>
        </p:spPr>
        <p:txBody>
          <a:bodyPr/>
          <a:lstStyle/>
          <a:p>
            <a:pPr eaLnBrk="1" hangingPunct="1">
              <a:defRPr/>
            </a:pPr>
            <a:r>
              <a:rPr lang="zh-CN" altLang="en-US" b="1" dirty="0" smtClean="0">
                <a:latin typeface="宋体" pitchFamily="2" charset="-122"/>
              </a:rPr>
              <a:t>题目自拟，最好在查阅相关文献材料的基础上，写一篇与本专业方向有关的小论文。另外，写学习本课程的心得体会也可。</a:t>
            </a:r>
          </a:p>
          <a:p>
            <a:pPr eaLnBrk="1" hangingPunct="1">
              <a:defRPr/>
            </a:pPr>
            <a:r>
              <a:rPr lang="zh-CN" altLang="en-US" b="1" dirty="0" smtClean="0">
                <a:latin typeface="宋体" pitchFamily="2" charset="-122"/>
              </a:rPr>
              <a:t>最好能对查阅的资料进行一定的概括和综述，不能从书上或网上照抄，论文后应附参考书目。</a:t>
            </a:r>
          </a:p>
          <a:p>
            <a:pPr eaLnBrk="1" hangingPunct="1">
              <a:defRPr/>
            </a:pPr>
            <a:r>
              <a:rPr lang="zh-CN" altLang="en-US" b="1" dirty="0" smtClean="0">
                <a:latin typeface="宋体" pitchFamily="2" charset="-122"/>
              </a:rPr>
              <a:t>不少于</a:t>
            </a:r>
            <a:r>
              <a:rPr lang="en-US" altLang="zh-CN" b="1" dirty="0" smtClean="0">
                <a:latin typeface="宋体" pitchFamily="2" charset="-122"/>
              </a:rPr>
              <a:t>1500</a:t>
            </a:r>
            <a:r>
              <a:rPr lang="zh-CN" altLang="en-US" b="1" dirty="0" smtClean="0">
                <a:latin typeface="宋体" pitchFamily="2" charset="-122"/>
              </a:rPr>
              <a:t>字，打印稿或手写稿均可，不收电子稿。</a:t>
            </a:r>
          </a:p>
          <a:p>
            <a:pPr eaLnBrk="1" hangingPunct="1">
              <a:defRPr/>
            </a:pPr>
            <a:r>
              <a:rPr lang="zh-CN" altLang="en-US" b="1" dirty="0" smtClean="0">
                <a:latin typeface="宋体" pitchFamily="2" charset="-122"/>
              </a:rPr>
              <a:t>暂定十七周前写好，课代表收齐后统一上交。</a:t>
            </a:r>
          </a:p>
          <a:p>
            <a:pPr eaLnBrk="1" hangingPunct="1">
              <a:defRPr/>
            </a:pPr>
            <a:endParaRPr lang="en-US" altLang="zh-CN" sz="2800" b="1" dirty="0" smtClean="0">
              <a:latin typeface="宋体" pitchFamily="2" charset="-122"/>
            </a:endParaRPr>
          </a:p>
        </p:txBody>
      </p:sp>
    </p:spTree>
  </p:cSld>
  <p:clrMapOvr>
    <a:masterClrMapping/>
  </p:clrMapOvr>
  <p:transition>
    <p:random/>
    <p:sndAc>
      <p:stSnd>
        <p:snd r:embed="rId2" name="CAMERA.WAV"/>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Rot="1" noChangeArrowheads="1"/>
          </p:cNvSpPr>
          <p:nvPr>
            <p:ph type="title"/>
          </p:nvPr>
        </p:nvSpPr>
        <p:spPr/>
        <p:txBody>
          <a:bodyPr/>
          <a:lstStyle/>
          <a:p>
            <a:pPr eaLnBrk="1" hangingPunct="1">
              <a:defRPr/>
            </a:pPr>
            <a:r>
              <a:rPr lang="zh-CN" altLang="en-US" dirty="0" smtClean="0">
                <a:solidFill>
                  <a:srgbClr val="FFFF00"/>
                </a:solidFill>
              </a:rPr>
              <a:t>考核</a:t>
            </a:r>
          </a:p>
        </p:txBody>
      </p:sp>
      <p:sp>
        <p:nvSpPr>
          <p:cNvPr id="235523" name="Rectangle 3"/>
          <p:cNvSpPr>
            <a:spLocks noGrp="1" noChangeArrowheads="1"/>
          </p:cNvSpPr>
          <p:nvPr>
            <p:ph type="body" idx="1"/>
          </p:nvPr>
        </p:nvSpPr>
        <p:spPr>
          <a:xfrm>
            <a:off x="1258888" y="1196975"/>
            <a:ext cx="7345362" cy="4525963"/>
          </a:xfrm>
        </p:spPr>
        <p:txBody>
          <a:bodyPr/>
          <a:lstStyle/>
          <a:p>
            <a:pPr eaLnBrk="1" hangingPunct="1">
              <a:buFont typeface="Wingdings" pitchFamily="2" charset="2"/>
              <a:buNone/>
              <a:defRPr/>
            </a:pPr>
            <a:r>
              <a:rPr lang="zh-CN" altLang="en-US" b="1" dirty="0" smtClean="0">
                <a:latin typeface="宋体" pitchFamily="2" charset="-122"/>
              </a:rPr>
              <a:t>分期中和期末考试，均为</a:t>
            </a:r>
            <a:r>
              <a:rPr lang="en-US" altLang="zh-CN" b="1" dirty="0" smtClean="0">
                <a:latin typeface="宋体" pitchFamily="2" charset="-122"/>
              </a:rPr>
              <a:t>120</a:t>
            </a:r>
            <a:r>
              <a:rPr lang="zh-CN" altLang="en-US" b="1" dirty="0" smtClean="0">
                <a:latin typeface="宋体" pitchFamily="2" charset="-122"/>
              </a:rPr>
              <a:t>分钟。</a:t>
            </a:r>
          </a:p>
          <a:p>
            <a:pPr eaLnBrk="1" hangingPunct="1">
              <a:buFont typeface="Wingdings" pitchFamily="2" charset="2"/>
              <a:buNone/>
              <a:defRPr/>
            </a:pPr>
            <a:endParaRPr lang="zh-CN" altLang="en-US" b="1" dirty="0" smtClean="0">
              <a:latin typeface="宋体" pitchFamily="2" charset="-122"/>
            </a:endParaRPr>
          </a:p>
          <a:p>
            <a:pPr eaLnBrk="1" hangingPunct="1">
              <a:buFont typeface="Wingdings" pitchFamily="2" charset="2"/>
              <a:buNone/>
              <a:defRPr/>
            </a:pPr>
            <a:r>
              <a:rPr lang="zh-CN" altLang="en-US" b="1" dirty="0" smtClean="0">
                <a:latin typeface="宋体" pitchFamily="2" charset="-122"/>
              </a:rPr>
              <a:t>期中：</a:t>
            </a:r>
            <a:endParaRPr lang="en-US" altLang="zh-CN" b="1" dirty="0" smtClean="0">
              <a:latin typeface="宋体" pitchFamily="2" charset="-122"/>
            </a:endParaRPr>
          </a:p>
          <a:p>
            <a:pPr eaLnBrk="1" hangingPunct="1">
              <a:buFont typeface="Wingdings" pitchFamily="2" charset="2"/>
              <a:buNone/>
              <a:defRPr/>
            </a:pPr>
            <a:r>
              <a:rPr lang="en-US" altLang="zh-CN" b="1" dirty="0" smtClean="0">
                <a:latin typeface="宋体" pitchFamily="2" charset="-122"/>
              </a:rPr>
              <a:t>      </a:t>
            </a:r>
            <a:r>
              <a:rPr lang="zh-CN" altLang="en-US" b="1" dirty="0" smtClean="0">
                <a:latin typeface="宋体" pitchFamily="2" charset="-122"/>
              </a:rPr>
              <a:t>内容考前通知</a:t>
            </a:r>
            <a:endParaRPr lang="en-US" altLang="zh-CN" b="1" dirty="0" smtClean="0">
              <a:latin typeface="宋体" pitchFamily="2" charset="-122"/>
            </a:endParaRPr>
          </a:p>
          <a:p>
            <a:pPr eaLnBrk="1" hangingPunct="1">
              <a:buFont typeface="Wingdings" pitchFamily="2" charset="2"/>
              <a:buNone/>
              <a:defRPr/>
            </a:pPr>
            <a:r>
              <a:rPr lang="en-US" altLang="zh-CN" b="1" dirty="0" smtClean="0">
                <a:latin typeface="宋体" pitchFamily="2" charset="-122"/>
              </a:rPr>
              <a:t>      </a:t>
            </a:r>
            <a:r>
              <a:rPr lang="zh-CN" altLang="en-US" b="1" dirty="0" smtClean="0">
                <a:latin typeface="宋体" pitchFamily="2" charset="-122"/>
              </a:rPr>
              <a:t>具体时间至少提前一周通知。</a:t>
            </a:r>
          </a:p>
          <a:p>
            <a:pPr eaLnBrk="1" hangingPunct="1">
              <a:buFont typeface="Wingdings" pitchFamily="2" charset="2"/>
              <a:buNone/>
              <a:defRPr/>
            </a:pPr>
            <a:r>
              <a:rPr lang="zh-CN" altLang="en-US" b="1" dirty="0" smtClean="0">
                <a:latin typeface="宋体" pitchFamily="2" charset="-122"/>
              </a:rPr>
              <a:t>期末：</a:t>
            </a:r>
            <a:endParaRPr lang="en-US" altLang="zh-CN" b="1" dirty="0" smtClean="0">
              <a:latin typeface="宋体" pitchFamily="2" charset="-122"/>
            </a:endParaRPr>
          </a:p>
          <a:p>
            <a:pPr eaLnBrk="1" hangingPunct="1">
              <a:buFont typeface="Wingdings" pitchFamily="2" charset="2"/>
              <a:buNone/>
              <a:defRPr/>
            </a:pPr>
            <a:r>
              <a:rPr lang="en-US" altLang="zh-CN" b="1" dirty="0" smtClean="0">
                <a:latin typeface="宋体" pitchFamily="2" charset="-122"/>
              </a:rPr>
              <a:t>      </a:t>
            </a:r>
            <a:r>
              <a:rPr lang="zh-CN" altLang="en-US" b="1" dirty="0" smtClean="0">
                <a:latin typeface="宋体" pitchFamily="2" charset="-122"/>
              </a:rPr>
              <a:t>全部内容</a:t>
            </a:r>
            <a:r>
              <a:rPr lang="en-US" altLang="zh-CN" b="1" dirty="0" smtClean="0">
                <a:latin typeface="宋体" pitchFamily="2" charset="-122"/>
              </a:rPr>
              <a:t>(</a:t>
            </a:r>
            <a:r>
              <a:rPr lang="zh-CN" altLang="en-US" b="1" dirty="0" smtClean="0">
                <a:latin typeface="宋体" pitchFamily="2" charset="-122"/>
              </a:rPr>
              <a:t>侧重期中以后内容</a:t>
            </a:r>
            <a:r>
              <a:rPr lang="en-US" altLang="zh-CN" b="1" dirty="0" smtClean="0">
                <a:latin typeface="宋体" pitchFamily="2" charset="-122"/>
              </a:rPr>
              <a:t>)</a:t>
            </a:r>
          </a:p>
          <a:p>
            <a:pPr eaLnBrk="1" hangingPunct="1">
              <a:buFont typeface="Wingdings" pitchFamily="2" charset="2"/>
              <a:buNone/>
              <a:defRPr/>
            </a:pPr>
            <a:r>
              <a:rPr lang="en-US" altLang="zh-CN" b="1" dirty="0" smtClean="0">
                <a:latin typeface="宋体" pitchFamily="2" charset="-122"/>
              </a:rPr>
              <a:t>      </a:t>
            </a:r>
            <a:endParaRPr lang="zh-CN" altLang="en-US" b="1" dirty="0" smtClean="0">
              <a:latin typeface="宋体" pitchFamily="2" charset="-122"/>
            </a:endParaRPr>
          </a:p>
        </p:txBody>
      </p:sp>
    </p:spTree>
  </p:cSld>
  <p:clrMapOvr>
    <a:masterClrMapping/>
  </p:clrMapOvr>
  <p:transition>
    <p:random/>
    <p:sndAc>
      <p:stSnd>
        <p:snd r:embed="rId2" name="CAMERA.WAV"/>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rrowheads="1"/>
          </p:cNvSpPr>
          <p:nvPr>
            <p:ph type="title" idx="4294967295"/>
          </p:nvPr>
        </p:nvSpPr>
        <p:spPr>
          <a:xfrm>
            <a:off x="1331913" y="549275"/>
            <a:ext cx="6767512" cy="788988"/>
          </a:xfrm>
        </p:spPr>
        <p:txBody>
          <a:bodyPr/>
          <a:lstStyle/>
          <a:p>
            <a:pPr eaLnBrk="1" hangingPunct="1">
              <a:defRPr/>
            </a:pPr>
            <a:r>
              <a:rPr lang="zh-CN" altLang="en-US" sz="4800" smtClean="0">
                <a:solidFill>
                  <a:srgbClr val="FFFF00"/>
                </a:solidFill>
              </a:rPr>
              <a:t>第一章   绪  论</a:t>
            </a:r>
            <a:endParaRPr lang="zh-CN" altLang="en-US" smtClean="0">
              <a:solidFill>
                <a:srgbClr val="FFFF00"/>
              </a:solidFill>
            </a:endParaRPr>
          </a:p>
        </p:txBody>
      </p:sp>
      <p:sp>
        <p:nvSpPr>
          <p:cNvPr id="10243" name="Rectangle 9"/>
          <p:cNvSpPr>
            <a:spLocks noChangeArrowheads="1"/>
          </p:cNvSpPr>
          <p:nvPr/>
        </p:nvSpPr>
        <p:spPr bwMode="auto">
          <a:xfrm>
            <a:off x="871538" y="1905000"/>
            <a:ext cx="8272462" cy="3505200"/>
          </a:xfrm>
          <a:prstGeom prst="rect">
            <a:avLst/>
          </a:prstGeom>
          <a:noFill/>
          <a:ln w="9525">
            <a:noFill/>
            <a:miter lim="800000"/>
            <a:headEnd/>
            <a:tailEnd/>
          </a:ln>
        </p:spPr>
        <p:txBody>
          <a:bodyPr/>
          <a:lstStyle/>
          <a:p>
            <a:pPr marL="342900" indent="-342900">
              <a:lnSpc>
                <a:spcPct val="130000"/>
              </a:lnSpc>
              <a:spcBef>
                <a:spcPct val="20000"/>
              </a:spcBef>
            </a:pPr>
            <a:r>
              <a:rPr kumimoji="1" lang="en-US" altLang="zh-CN" sz="1600" dirty="0">
                <a:latin typeface="Times New Roman" pitchFamily="18" charset="0"/>
              </a:rPr>
              <a:t>  </a:t>
            </a:r>
            <a:r>
              <a:rPr kumimoji="1" lang="en-US" altLang="zh-CN" sz="1600" baseline="30000" dirty="0">
                <a:latin typeface="Times New Roman" pitchFamily="18" charset="0"/>
              </a:rPr>
              <a:t> </a:t>
            </a:r>
          </a:p>
          <a:p>
            <a:pPr marL="342900" indent="-342900">
              <a:lnSpc>
                <a:spcPct val="130000"/>
              </a:lnSpc>
              <a:spcBef>
                <a:spcPct val="20000"/>
              </a:spcBef>
            </a:pPr>
            <a:r>
              <a:rPr kumimoji="1" lang="en-US" altLang="zh-CN" sz="2800" b="1" dirty="0">
                <a:latin typeface="Times New Roman" pitchFamily="18" charset="0"/>
              </a:rPr>
              <a:t> </a:t>
            </a:r>
            <a:r>
              <a:rPr kumimoji="1" lang="en-US" altLang="zh-CN" sz="2800" b="1" dirty="0">
                <a:solidFill>
                  <a:srgbClr val="FFFF00"/>
                </a:solidFill>
                <a:latin typeface="Times New Roman" pitchFamily="18" charset="0"/>
              </a:rPr>
              <a:t>1.1    </a:t>
            </a:r>
            <a:r>
              <a:rPr kumimoji="1" lang="zh-CN" altLang="en-US" sz="2800" b="1" dirty="0">
                <a:solidFill>
                  <a:srgbClr val="FFFF00"/>
                </a:solidFill>
                <a:latin typeface="Times New Roman" pitchFamily="18" charset="0"/>
                <a:hlinkClick r:id="rId4" action="ppaction://hlinksldjump"/>
              </a:rPr>
              <a:t>化学是一门实用的、创造性的中心科学</a:t>
            </a:r>
            <a:endParaRPr kumimoji="1" lang="zh-CN" altLang="en-US" sz="2800" b="1" dirty="0">
              <a:solidFill>
                <a:srgbClr val="FFFF00"/>
              </a:solidFill>
              <a:latin typeface="Times New Roman" pitchFamily="18" charset="0"/>
            </a:endParaRPr>
          </a:p>
          <a:p>
            <a:pPr marL="342900" indent="-342900" algn="just">
              <a:lnSpc>
                <a:spcPct val="130000"/>
              </a:lnSpc>
              <a:spcBef>
                <a:spcPct val="20000"/>
              </a:spcBef>
            </a:pPr>
            <a:r>
              <a:rPr kumimoji="1" lang="zh-CN" altLang="en-US" sz="2800" b="1" dirty="0">
                <a:solidFill>
                  <a:srgbClr val="FFFF00"/>
                </a:solidFill>
                <a:latin typeface="Times New Roman" pitchFamily="18" charset="0"/>
              </a:rPr>
              <a:t> </a:t>
            </a:r>
            <a:r>
              <a:rPr kumimoji="1" lang="en-US" altLang="zh-CN" sz="2800" b="1" dirty="0">
                <a:solidFill>
                  <a:srgbClr val="FFFF00"/>
                </a:solidFill>
                <a:latin typeface="Times New Roman" pitchFamily="18" charset="0"/>
              </a:rPr>
              <a:t>1</a:t>
            </a:r>
            <a:r>
              <a:rPr kumimoji="1" lang="en-US" altLang="zh-CN" sz="2800" b="1" dirty="0">
                <a:solidFill>
                  <a:srgbClr val="FFFF00"/>
                </a:solidFill>
                <a:latin typeface="Times New Roman" pitchFamily="18" charset="0"/>
                <a:sym typeface="Symbol" pitchFamily="18" charset="2"/>
              </a:rPr>
              <a:t>.2    </a:t>
            </a:r>
            <a:r>
              <a:rPr kumimoji="1" lang="zh-CN" altLang="en-US" sz="2800" b="1" dirty="0">
                <a:solidFill>
                  <a:srgbClr val="FFFF00"/>
                </a:solidFill>
                <a:latin typeface="Times New Roman" pitchFamily="18" charset="0"/>
                <a:sym typeface="Symbol" pitchFamily="18" charset="2"/>
                <a:hlinkClick r:id="rId5" action="ppaction://hlinksldjump"/>
              </a:rPr>
              <a:t>化学变化的特征  </a:t>
            </a:r>
            <a:endParaRPr kumimoji="1" lang="zh-CN" altLang="en-US" sz="2800" b="1" dirty="0">
              <a:solidFill>
                <a:srgbClr val="FFFF00"/>
              </a:solidFill>
              <a:latin typeface="Times New Roman" pitchFamily="18" charset="0"/>
              <a:sym typeface="Symbol" pitchFamily="18" charset="2"/>
            </a:endParaRPr>
          </a:p>
          <a:p>
            <a:pPr marL="342900" indent="-342900" algn="just">
              <a:lnSpc>
                <a:spcPct val="130000"/>
              </a:lnSpc>
              <a:spcBef>
                <a:spcPct val="20000"/>
              </a:spcBef>
            </a:pPr>
            <a:r>
              <a:rPr kumimoji="1" lang="zh-CN" altLang="en-US" sz="2800" b="1" dirty="0">
                <a:solidFill>
                  <a:srgbClr val="FFFF00"/>
                </a:solidFill>
                <a:latin typeface="Times New Roman" pitchFamily="18" charset="0"/>
              </a:rPr>
              <a:t> </a:t>
            </a:r>
            <a:r>
              <a:rPr kumimoji="1" lang="en-US" altLang="zh-CN" sz="2800" b="1" dirty="0">
                <a:solidFill>
                  <a:srgbClr val="FFFF00"/>
                </a:solidFill>
                <a:latin typeface="Times New Roman" pitchFamily="18" charset="0"/>
              </a:rPr>
              <a:t>1.3    </a:t>
            </a:r>
            <a:r>
              <a:rPr kumimoji="1" lang="zh-CN" altLang="en-US" sz="2800" b="1" dirty="0">
                <a:solidFill>
                  <a:srgbClr val="FFFF00"/>
                </a:solidFill>
                <a:latin typeface="Times New Roman" pitchFamily="18" charset="0"/>
                <a:hlinkClick r:id="rId6" action="ppaction://hlinksldjump"/>
              </a:rPr>
              <a:t>化学的学科分类</a:t>
            </a:r>
            <a:endParaRPr kumimoji="1" lang="zh-CN" altLang="en-US" sz="2800" b="1" dirty="0">
              <a:solidFill>
                <a:srgbClr val="FFFF00"/>
              </a:solidFill>
              <a:latin typeface="Times New Roman" pitchFamily="18" charset="0"/>
            </a:endParaRPr>
          </a:p>
          <a:p>
            <a:pPr marL="342900" indent="-342900" algn="just">
              <a:lnSpc>
                <a:spcPct val="130000"/>
              </a:lnSpc>
              <a:spcBef>
                <a:spcPct val="20000"/>
              </a:spcBef>
            </a:pPr>
            <a:r>
              <a:rPr kumimoji="1" lang="zh-CN" altLang="en-US" sz="2800" b="1" dirty="0">
                <a:solidFill>
                  <a:srgbClr val="FFFF00"/>
                </a:solidFill>
                <a:latin typeface="Times New Roman" pitchFamily="18" charset="0"/>
              </a:rPr>
              <a:t> </a:t>
            </a:r>
            <a:r>
              <a:rPr kumimoji="1" lang="en-US" altLang="zh-CN" sz="2800" b="1" dirty="0">
                <a:solidFill>
                  <a:srgbClr val="FFFF00"/>
                </a:solidFill>
                <a:latin typeface="Times New Roman" pitchFamily="18" charset="0"/>
              </a:rPr>
              <a:t>1.4    </a:t>
            </a:r>
            <a:r>
              <a:rPr kumimoji="1" lang="zh-CN" altLang="en-US" sz="2800" b="1" u="sng" dirty="0">
                <a:solidFill>
                  <a:srgbClr val="FFFF00"/>
                </a:solidFill>
                <a:latin typeface="Times New Roman" pitchFamily="18" charset="0"/>
                <a:hlinkClick r:id="rId7" action="ppaction://hlinksldjump"/>
              </a:rPr>
              <a:t>现代化学的特点、新进展及化学信息资源</a:t>
            </a:r>
            <a:endParaRPr kumimoji="1" lang="zh-CN" altLang="en-US" sz="2800" b="1" u="sng" dirty="0">
              <a:solidFill>
                <a:srgbClr val="FFFF00"/>
              </a:solidFill>
              <a:latin typeface="Times New Roman" pitchFamily="18" charset="0"/>
            </a:endParaRPr>
          </a:p>
          <a:p>
            <a:pPr marL="342900" indent="-342900" algn="just">
              <a:lnSpc>
                <a:spcPct val="130000"/>
              </a:lnSpc>
              <a:spcBef>
                <a:spcPct val="20000"/>
              </a:spcBef>
            </a:pPr>
            <a:r>
              <a:rPr kumimoji="1" lang="zh-CN" altLang="en-US" sz="2800" b="1" dirty="0">
                <a:solidFill>
                  <a:srgbClr val="FFFF00"/>
                </a:solidFill>
                <a:latin typeface="Times New Roman" pitchFamily="18" charset="0"/>
              </a:rPr>
              <a:t> </a:t>
            </a:r>
            <a:r>
              <a:rPr kumimoji="1" lang="en-US" altLang="zh-CN" sz="2800" b="1" dirty="0">
                <a:solidFill>
                  <a:srgbClr val="FFFF00"/>
                </a:solidFill>
                <a:latin typeface="Times New Roman" pitchFamily="18" charset="0"/>
              </a:rPr>
              <a:t>1.5</a:t>
            </a:r>
            <a:r>
              <a:rPr kumimoji="1" lang="en-US" altLang="zh-CN" sz="2800" b="1" dirty="0">
                <a:solidFill>
                  <a:srgbClr val="FF0000"/>
                </a:solidFill>
                <a:latin typeface="Times New Roman" pitchFamily="18" charset="0"/>
              </a:rPr>
              <a:t>   </a:t>
            </a:r>
            <a:r>
              <a:rPr kumimoji="1" lang="zh-CN" altLang="en-US" sz="2800" b="1" dirty="0">
                <a:solidFill>
                  <a:srgbClr val="FF0000"/>
                </a:solidFill>
                <a:latin typeface="Times New Roman" pitchFamily="18" charset="0"/>
                <a:hlinkClick r:id="rId8" action="ppaction://hlinksldjump"/>
              </a:rPr>
              <a:t>基础化学的学习方法</a:t>
            </a:r>
            <a:endParaRPr kumimoji="1" lang="zh-CN" altLang="en-US" sz="2800" b="1" dirty="0">
              <a:solidFill>
                <a:srgbClr val="FF0000"/>
              </a:solidFill>
              <a:latin typeface="Times New Roman" pitchFamily="18" charset="0"/>
            </a:endParaRPr>
          </a:p>
          <a:p>
            <a:pPr marL="342900" indent="-342900" algn="just">
              <a:lnSpc>
                <a:spcPct val="130000"/>
              </a:lnSpc>
              <a:spcBef>
                <a:spcPct val="20000"/>
              </a:spcBef>
            </a:pPr>
            <a:r>
              <a:rPr kumimoji="1" lang="zh-CN" altLang="en-US" sz="2800" b="1" dirty="0">
                <a:latin typeface="Times New Roman" pitchFamily="18" charset="0"/>
              </a:rPr>
              <a:t> </a:t>
            </a:r>
          </a:p>
        </p:txBody>
      </p:sp>
    </p:spTree>
  </p:cSld>
  <p:clrMapOvr>
    <a:masterClrMapping/>
  </p:clrMapOvr>
  <p:transition>
    <p:random/>
    <p:sndAc>
      <p:stSnd>
        <p:snd r:embed="rId3" name="CAMERA.WAV"/>
      </p:stSnd>
    </p:sndAc>
  </p:transition>
  <p:timing>
    <p:tnLst>
      <p:par>
        <p:cTn id="1" dur="indefinite" restart="never" nodeType="tmRoot"/>
      </p:par>
    </p:tnLst>
  </p:timing>
</p:sld>
</file>

<file path=ppt/theme/theme1.xml><?xml version="1.0" encoding="utf-8"?>
<a:theme xmlns:a="http://schemas.openxmlformats.org/drawingml/2006/main" name="Stream">
  <a:themeElements>
    <a:clrScheme name="Stream 13">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FF00"/>
      </a:hlink>
      <a:folHlink>
        <a:srgbClr val="FFCC66"/>
      </a:folHlink>
    </a:clrScheme>
    <a:fontScheme name="Stream">
      <a:majorFont>
        <a:latin typeface="Garamond"/>
        <a:ea typeface="宋体"/>
        <a:cs typeface=""/>
      </a:majorFont>
      <a:minorFont>
        <a:latin typeface="Garamond"/>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
      <a:clrScheme name="Stream 10">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CC9900"/>
        </a:folHlink>
      </a:clrScheme>
      <a:clrMap bg1="dk2" tx1="lt1" bg2="dk1" tx2="lt2" accent1="accent1" accent2="accent2" accent3="accent3" accent4="accent4" accent5="accent5" accent6="accent6" hlink="hlink" folHlink="folHlink"/>
    </a:extraClrScheme>
    <a:extraClrScheme>
      <a:clrScheme name="Stream 1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0000"/>
        </a:hlink>
        <a:folHlink>
          <a:srgbClr val="0000CC"/>
        </a:folHlink>
      </a:clrScheme>
      <a:clrMap bg1="dk2" tx1="lt1" bg2="dk1" tx2="lt2" accent1="accent1" accent2="accent2" accent3="accent3" accent4="accent4" accent5="accent5" accent6="accent6" hlink="hlink" folHlink="folHlink"/>
    </a:extraClrScheme>
    <a:extraClrScheme>
      <a:clrScheme name="Stream 12">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FF00"/>
        </a:hlink>
        <a:folHlink>
          <a:srgbClr val="0000CC"/>
        </a:folHlink>
      </a:clrScheme>
      <a:clrMap bg1="dk2" tx1="lt1" bg2="dk1" tx2="lt2" accent1="accent1" accent2="accent2" accent3="accent3" accent4="accent4" accent5="accent5" accent6="accent6" hlink="hlink" folHlink="folHlink"/>
    </a:extraClrScheme>
    <a:extraClrScheme>
      <a:clrScheme name="Stream 13">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FF00"/>
        </a:hlink>
        <a:folHlink>
          <a:srgbClr val="FFCC66"/>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Stream</Template>
  <TotalTime>4661</TotalTime>
  <Words>2173</Words>
  <Application>Microsoft Office PowerPoint</Application>
  <PresentationFormat>全屏显示(4:3)</PresentationFormat>
  <Paragraphs>158</Paragraphs>
  <Slides>21</Slides>
  <Notes>1</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Stream</vt:lpstr>
      <vt:lpstr>PowerPoint 演示文稿</vt:lpstr>
      <vt:lpstr>PowerPoint 演示文稿</vt:lpstr>
      <vt:lpstr>主要参考书 </vt:lpstr>
      <vt:lpstr>目    录</vt:lpstr>
      <vt:lpstr>成绩评定</vt:lpstr>
      <vt:lpstr>作业要求</vt:lpstr>
      <vt:lpstr>课程论文要求</vt:lpstr>
      <vt:lpstr>考核</vt:lpstr>
      <vt:lpstr>第一章   绪  论</vt:lpstr>
      <vt:lpstr> 1.1   化学是一门实用的、创造性的中心科学</vt:lpstr>
      <vt:lpstr>PowerPoint 演示文稿</vt:lpstr>
      <vt:lpstr>PowerPoint 演示文稿</vt:lpstr>
      <vt:lpstr>1.2    化学变化的特征</vt:lpstr>
      <vt:lpstr> 1.3    化学的学科分类</vt:lpstr>
      <vt:lpstr>PowerPoint 演示文稿</vt:lpstr>
      <vt:lpstr>PowerPoint 演示文稿</vt:lpstr>
      <vt:lpstr>PowerPoint 演示文稿</vt:lpstr>
      <vt:lpstr>PowerPoint 演示文稿</vt:lpstr>
      <vt:lpstr>1.5   基础化学的学习方法</vt:lpstr>
      <vt:lpstr>PowerPoint 演示文稿</vt:lpstr>
      <vt:lpstr>PowerPoint 演示文稿</vt:lpstr>
    </vt:vector>
  </TitlesOfParts>
  <Company>dlut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cjf</dc:creator>
  <cp:lastModifiedBy>cjf-436</cp:lastModifiedBy>
  <cp:revision>442</cp:revision>
  <dcterms:created xsi:type="dcterms:W3CDTF">1998-09-11T10:35:42Z</dcterms:created>
  <dcterms:modified xsi:type="dcterms:W3CDTF">2018-10-09T05:34:29Z</dcterms:modified>
</cp:coreProperties>
</file>